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58" r:id="rId2"/>
    <p:sldMasterId id="2147483770" r:id="rId3"/>
    <p:sldMasterId id="2147483782" r:id="rId4"/>
    <p:sldMasterId id="2147483796" r:id="rId5"/>
    <p:sldMasterId id="2147483826" r:id="rId6"/>
    <p:sldMasterId id="2147483839" r:id="rId7"/>
  </p:sldMasterIdLst>
  <p:notesMasterIdLst>
    <p:notesMasterId r:id="rId77"/>
  </p:notesMasterIdLst>
  <p:handoutMasterIdLst>
    <p:handoutMasterId r:id="rId78"/>
  </p:handoutMasterIdLst>
  <p:sldIdLst>
    <p:sldId id="455" r:id="rId8"/>
    <p:sldId id="599" r:id="rId9"/>
    <p:sldId id="603" r:id="rId10"/>
    <p:sldId id="611" r:id="rId11"/>
    <p:sldId id="552" r:id="rId12"/>
    <p:sldId id="601" r:id="rId13"/>
    <p:sldId id="409" r:id="rId14"/>
    <p:sldId id="408" r:id="rId15"/>
    <p:sldId id="604" r:id="rId16"/>
    <p:sldId id="628" r:id="rId17"/>
    <p:sldId id="627" r:id="rId18"/>
    <p:sldId id="606" r:id="rId19"/>
    <p:sldId id="410" r:id="rId20"/>
    <p:sldId id="411" r:id="rId21"/>
    <p:sldId id="605" r:id="rId22"/>
    <p:sldId id="412" r:id="rId23"/>
    <p:sldId id="413" r:id="rId24"/>
    <p:sldId id="607" r:id="rId25"/>
    <p:sldId id="387" r:id="rId26"/>
    <p:sldId id="610" r:id="rId27"/>
    <p:sldId id="555" r:id="rId28"/>
    <p:sldId id="467" r:id="rId29"/>
    <p:sldId id="468" r:id="rId30"/>
    <p:sldId id="469" r:id="rId31"/>
    <p:sldId id="612" r:id="rId32"/>
    <p:sldId id="491" r:id="rId33"/>
    <p:sldId id="472" r:id="rId34"/>
    <p:sldId id="473" r:id="rId35"/>
    <p:sldId id="474" r:id="rId36"/>
    <p:sldId id="475" r:id="rId37"/>
    <p:sldId id="476" r:id="rId38"/>
    <p:sldId id="477" r:id="rId39"/>
    <p:sldId id="557" r:id="rId40"/>
    <p:sldId id="621" r:id="rId41"/>
    <p:sldId id="624" r:id="rId42"/>
    <p:sldId id="625" r:id="rId43"/>
    <p:sldId id="481" r:id="rId44"/>
    <p:sldId id="482" r:id="rId45"/>
    <p:sldId id="483" r:id="rId46"/>
    <p:sldId id="485" r:id="rId47"/>
    <p:sldId id="629" r:id="rId48"/>
    <p:sldId id="488" r:id="rId49"/>
    <p:sldId id="465" r:id="rId50"/>
    <p:sldId id="489" r:id="rId51"/>
    <p:sldId id="490" r:id="rId52"/>
    <p:sldId id="613" r:id="rId53"/>
    <p:sldId id="395" r:id="rId54"/>
    <p:sldId id="396" r:id="rId55"/>
    <p:sldId id="398" r:id="rId56"/>
    <p:sldId id="452" r:id="rId57"/>
    <p:sldId id="399" r:id="rId58"/>
    <p:sldId id="617" r:id="rId59"/>
    <p:sldId id="492" r:id="rId60"/>
    <p:sldId id="400" r:id="rId61"/>
    <p:sldId id="582" r:id="rId62"/>
    <p:sldId id="583" r:id="rId63"/>
    <p:sldId id="499" r:id="rId64"/>
    <p:sldId id="501" r:id="rId65"/>
    <p:sldId id="502" r:id="rId66"/>
    <p:sldId id="616" r:id="rId67"/>
    <p:sldId id="586" r:id="rId68"/>
    <p:sldId id="589" r:id="rId69"/>
    <p:sldId id="590" r:id="rId70"/>
    <p:sldId id="615" r:id="rId71"/>
    <p:sldId id="593" r:id="rId72"/>
    <p:sldId id="594" r:id="rId73"/>
    <p:sldId id="596" r:id="rId74"/>
    <p:sldId id="619" r:id="rId75"/>
    <p:sldId id="620" r:id="rId76"/>
  </p:sldIdLst>
  <p:sldSz cx="12192000" cy="6858000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D01EB"/>
    <a:srgbClr val="FF6600"/>
    <a:srgbClr val="008000"/>
    <a:srgbClr val="FEF5EE"/>
    <a:srgbClr val="FFEDED"/>
    <a:srgbClr val="FF3300"/>
    <a:srgbClr val="2C6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1258" autoAdjust="0"/>
  </p:normalViewPr>
  <p:slideViewPr>
    <p:cSldViewPr>
      <p:cViewPr varScale="1">
        <p:scale>
          <a:sx n="70" d="100"/>
          <a:sy n="70" d="100"/>
        </p:scale>
        <p:origin x="115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43"/>
    </p:cViewPr>
  </p:notesTextViewPr>
  <p:sorterViewPr>
    <p:cViewPr>
      <p:scale>
        <a:sx n="66" d="100"/>
        <a:sy n="66" d="100"/>
      </p:scale>
      <p:origin x="0" y="6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tableStyles" Target="tableStyle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118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17" tIns="48148" rIns="98017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259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0813" y="774700"/>
            <a:ext cx="6797675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590095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r>
              <a:rPr lang="en-US" altLang="zh-CN" dirty="0"/>
              <a:t>1.1    Introduction</a:t>
            </a:r>
          </a:p>
        </p:txBody>
      </p:sp>
      <p:sp>
        <p:nvSpPr>
          <p:cNvPr id="12697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FD632F31-4CA8-4A1D-AE66-43CED51B022B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重点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1566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014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  <p:sp>
        <p:nvSpPr>
          <p:cNvPr id="145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325" y="909638"/>
            <a:ext cx="6821488" cy="3838575"/>
          </a:xfrm>
          <a:ln cap="flat"/>
        </p:spPr>
      </p:sp>
    </p:spTree>
    <p:extLst>
      <p:ext uri="{BB962C8B-B14F-4D97-AF65-F5344CB8AC3E}">
        <p14:creationId xmlns:p14="http://schemas.microsoft.com/office/powerpoint/2010/main" val="1988214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这个</a:t>
            </a:r>
            <a:r>
              <a:rPr lang="en-US" altLang="zh-CN" dirty="0"/>
              <a:t>1.3</a:t>
            </a:r>
            <a:r>
              <a:rPr lang="zh-CN" altLang="en-US" dirty="0"/>
              <a:t>可能得看看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3234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effectLst/>
                <a:latin typeface="Noto Serif SC"/>
              </a:rPr>
              <a:t>在一些地方，</a:t>
            </a:r>
            <a:r>
              <a:rPr lang="en-US" altLang="zh-CN" b="0" i="0" dirty="0">
                <a:effectLst/>
                <a:latin typeface="Noto Serif SC"/>
              </a:rPr>
              <a:t>virtual page </a:t>
            </a:r>
            <a:r>
              <a:rPr lang="zh-CN" altLang="en-US" b="0" i="0" dirty="0">
                <a:effectLst/>
                <a:latin typeface="Noto Serif SC"/>
              </a:rPr>
              <a:t>称为 </a:t>
            </a:r>
            <a:r>
              <a:rPr lang="en-US" altLang="zh-CN" b="0" i="0" dirty="0">
                <a:effectLst/>
                <a:latin typeface="Noto Serif SC"/>
              </a:rPr>
              <a:t>page</a:t>
            </a:r>
            <a:r>
              <a:rPr lang="zh-CN" altLang="en-US" b="0" i="0" dirty="0">
                <a:effectLst/>
                <a:latin typeface="Noto Serif SC"/>
              </a:rPr>
              <a:t>，</a:t>
            </a:r>
            <a:r>
              <a:rPr lang="en-US" altLang="zh-CN" b="0" i="0" dirty="0">
                <a:effectLst/>
                <a:latin typeface="Noto Serif SC"/>
              </a:rPr>
              <a:t>physical page </a:t>
            </a:r>
            <a:r>
              <a:rPr lang="zh-CN" altLang="en-US" b="0" i="0" dirty="0">
                <a:effectLst/>
                <a:latin typeface="Noto Serif SC"/>
              </a:rPr>
              <a:t>称为 </a:t>
            </a:r>
            <a:r>
              <a:rPr lang="zh-CN" altLang="en-US" b="1" i="0" dirty="0">
                <a:effectLst/>
                <a:latin typeface="Noto Serif SC"/>
              </a:rPr>
              <a:t>帧</a:t>
            </a:r>
            <a:r>
              <a:rPr lang="en-US" altLang="zh-CN" b="1" i="0" dirty="0">
                <a:effectLst/>
                <a:latin typeface="Noto Serif SC"/>
              </a:rPr>
              <a:t>, frame</a:t>
            </a:r>
            <a:r>
              <a:rPr lang="zh-CN" altLang="en-US" b="0" i="0" dirty="0">
                <a:effectLst/>
                <a:latin typeface="Noto Serif SC"/>
              </a:rPr>
              <a:t>；我们的课本并未采用这种称呼。但无论如何，在看到单独出现的 </a:t>
            </a:r>
            <a:r>
              <a:rPr lang="en-US" altLang="zh-CN" b="0" i="1" dirty="0">
                <a:effectLst/>
                <a:latin typeface="Noto Serif SC"/>
              </a:rPr>
              <a:t>page</a:t>
            </a:r>
            <a:r>
              <a:rPr lang="en-US" altLang="zh-CN" b="0" i="0" dirty="0">
                <a:effectLst/>
                <a:latin typeface="Noto Serif SC"/>
              </a:rPr>
              <a:t> </a:t>
            </a:r>
            <a:r>
              <a:rPr lang="zh-CN" altLang="en-US" b="0" i="0" dirty="0">
                <a:effectLst/>
                <a:latin typeface="Noto Serif SC"/>
              </a:rPr>
              <a:t>时，应当参考上下文判断它是 </a:t>
            </a:r>
            <a:r>
              <a:rPr lang="en-US" altLang="zh-CN" b="0" i="0" dirty="0">
                <a:effectLst/>
                <a:latin typeface="Noto Serif SC"/>
              </a:rPr>
              <a:t>virtual </a:t>
            </a:r>
            <a:r>
              <a:rPr lang="zh-CN" altLang="en-US" b="0" i="0" dirty="0">
                <a:effectLst/>
                <a:latin typeface="Noto Serif SC"/>
              </a:rPr>
              <a:t>还是 </a:t>
            </a:r>
            <a:r>
              <a:rPr lang="en-US" altLang="zh-CN" b="0" i="0" dirty="0">
                <a:effectLst/>
                <a:latin typeface="Noto Serif SC"/>
              </a:rPr>
              <a:t>physical</a:t>
            </a:r>
            <a:r>
              <a:rPr lang="zh-CN" altLang="en-US" b="0" i="0" dirty="0">
                <a:effectLst/>
                <a:latin typeface="Noto Serif SC"/>
              </a:rPr>
              <a:t>。</a:t>
            </a:r>
          </a:p>
          <a:p>
            <a:pPr algn="l"/>
            <a:r>
              <a:rPr lang="zh-CN" altLang="en-US" b="0" i="0" dirty="0">
                <a:effectLst/>
                <a:latin typeface="Noto Serif SC"/>
              </a:rPr>
              <a:t>在一些地方，</a:t>
            </a:r>
            <a:r>
              <a:rPr lang="en-US" altLang="zh-CN" b="0" i="0" dirty="0">
                <a:effectLst/>
                <a:latin typeface="Noto Serif SC"/>
              </a:rPr>
              <a:t>virtual address </a:t>
            </a:r>
            <a:r>
              <a:rPr lang="zh-CN" altLang="en-US" b="0" i="0" dirty="0">
                <a:effectLst/>
                <a:latin typeface="Noto Serif SC"/>
              </a:rPr>
              <a:t>也被称为 </a:t>
            </a:r>
            <a:r>
              <a:rPr lang="en-US" altLang="zh-CN" b="0" i="0" dirty="0">
                <a:effectLst/>
                <a:latin typeface="Noto Serif SC"/>
              </a:rPr>
              <a:t>logical address</a:t>
            </a:r>
            <a:r>
              <a:rPr lang="zh-CN" altLang="en-US" b="0" i="0" dirty="0">
                <a:effectLst/>
                <a:latin typeface="Noto Serif SC"/>
              </a:rPr>
              <a:t>（比如数据库的</a:t>
            </a:r>
            <a:r>
              <a:rPr lang="en-US" altLang="zh-CN" b="0" i="0" dirty="0" err="1">
                <a:effectLst/>
                <a:latin typeface="Noto Serif SC"/>
              </a:rPr>
              <a:t>minisql</a:t>
            </a:r>
            <a:r>
              <a:rPr lang="zh-CN" altLang="en-US" b="0" i="0" dirty="0">
                <a:effectLst/>
                <a:latin typeface="Noto Serif SC"/>
              </a:rPr>
              <a:t>）</a:t>
            </a:r>
            <a:endParaRPr lang="en-US" altLang="zh-CN" b="0" i="0" dirty="0">
              <a:effectLst/>
              <a:latin typeface="Noto Serif SC"/>
            </a:endParaRPr>
          </a:p>
          <a:p>
            <a:pPr algn="l"/>
            <a:endParaRPr lang="en-US" altLang="zh-CN" b="0" i="0" dirty="0">
              <a:effectLst/>
              <a:latin typeface="Noto Serif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effectLst/>
                <a:latin typeface="Noto Serif SC"/>
              </a:rPr>
              <a:t>虚拟存储的技术和 </a:t>
            </a:r>
            <a:r>
              <a:rPr lang="en-US" altLang="zh-CN" sz="1200" b="0" i="0" dirty="0">
                <a:effectLst/>
                <a:latin typeface="Noto Serif SC"/>
              </a:rPr>
              <a:t>cache </a:t>
            </a:r>
            <a:r>
              <a:rPr lang="zh-CN" altLang="en-US" sz="1200" b="0" i="0" dirty="0">
                <a:effectLst/>
                <a:latin typeface="Noto Serif SC"/>
              </a:rPr>
              <a:t>的原理是一样的，但是一些术语的名字并不相同。对应于 </a:t>
            </a:r>
            <a:r>
              <a:rPr lang="en-US" altLang="zh-CN" sz="1200" b="0" i="0" dirty="0">
                <a:effectLst/>
                <a:latin typeface="Noto Serif SC"/>
              </a:rPr>
              <a:t>cache </a:t>
            </a:r>
            <a:r>
              <a:rPr lang="zh-CN" altLang="en-US" sz="1200" b="0" i="0" dirty="0">
                <a:effectLst/>
                <a:latin typeface="Noto Serif SC"/>
              </a:rPr>
              <a:t>中的 </a:t>
            </a:r>
            <a:r>
              <a:rPr lang="en-US" altLang="zh-CN" sz="1200" b="0" i="0" dirty="0">
                <a:effectLst/>
                <a:latin typeface="Noto Serif SC"/>
              </a:rPr>
              <a:t>block / line</a:t>
            </a:r>
            <a:r>
              <a:rPr lang="zh-CN" altLang="en-US" sz="1200" b="0" i="0" dirty="0">
                <a:effectLst/>
                <a:latin typeface="Noto Serif SC"/>
              </a:rPr>
              <a:t>，虚拟存储的内存单元称为 </a:t>
            </a:r>
            <a:r>
              <a:rPr lang="en-US" altLang="zh-CN" sz="1200" b="1" i="0" dirty="0">
                <a:effectLst/>
                <a:latin typeface="Noto Serif SC"/>
              </a:rPr>
              <a:t>page</a:t>
            </a:r>
            <a:r>
              <a:rPr lang="zh-CN" altLang="en-US" sz="1200" b="0" i="0" dirty="0">
                <a:effectLst/>
                <a:latin typeface="Noto Serif SC"/>
              </a:rPr>
              <a:t>，当我们要访问的 </a:t>
            </a:r>
            <a:r>
              <a:rPr lang="en-US" altLang="zh-CN" sz="1200" b="0" i="0" dirty="0">
                <a:effectLst/>
                <a:latin typeface="Noto Serif SC"/>
              </a:rPr>
              <a:t>page </a:t>
            </a:r>
            <a:r>
              <a:rPr lang="zh-CN" altLang="en-US" sz="1200" b="0" i="0" dirty="0">
                <a:effectLst/>
                <a:latin typeface="Noto Serif SC"/>
              </a:rPr>
              <a:t>不在主存中而是在磁盘里，也就是 </a:t>
            </a:r>
            <a:r>
              <a:rPr lang="en-US" altLang="zh-CN" sz="1200" b="0" i="0" dirty="0">
                <a:effectLst/>
                <a:latin typeface="Noto Serif SC"/>
              </a:rPr>
              <a:t>miss</a:t>
            </a:r>
            <a:r>
              <a:rPr lang="zh-CN" altLang="en-US" sz="1200" b="0" i="0" dirty="0">
                <a:effectLst/>
                <a:latin typeface="Noto Serif SC"/>
              </a:rPr>
              <a:t>，我们称之为一次 </a:t>
            </a:r>
            <a:r>
              <a:rPr lang="en-US" altLang="zh-CN" sz="1200" b="1" i="0" dirty="0">
                <a:effectLst/>
                <a:latin typeface="Noto Serif SC"/>
              </a:rPr>
              <a:t>page fault</a:t>
            </a:r>
            <a:endParaRPr lang="zh-CN" altLang="en-US" sz="1200">
              <a:solidFill>
                <a:srgbClr val="7030A0"/>
              </a:solidFill>
            </a:endParaRPr>
          </a:p>
          <a:p>
            <a:pPr algn="l"/>
            <a:endParaRPr lang="zh-CN" altLang="en-US" b="0" i="0" dirty="0">
              <a:effectLst/>
              <a:latin typeface="Noto Serif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478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06555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传输比寻址快很多，所以整块整块写比写单个字效率高很多，因此适合</a:t>
            </a:r>
            <a:r>
              <a:rPr lang="en-US" altLang="zh-CN" dirty="0"/>
              <a:t>write back</a:t>
            </a:r>
          </a:p>
          <a:p>
            <a:endParaRPr lang="en-US" altLang="zh-CN" dirty="0"/>
          </a:p>
          <a:p>
            <a:r>
              <a:rPr lang="en-US" altLang="zh-CN" b="0" i="0" dirty="0">
                <a:effectLst/>
                <a:latin typeface="Noto Serif SC"/>
              </a:rPr>
              <a:t>memory </a:t>
            </a:r>
            <a:r>
              <a:rPr lang="zh-CN" altLang="en-US" b="0" i="0" dirty="0">
                <a:effectLst/>
                <a:latin typeface="Noto Serif SC"/>
              </a:rPr>
              <a:t>作为 </a:t>
            </a:r>
            <a:r>
              <a:rPr lang="en-US" altLang="zh-CN" b="0" i="0" dirty="0">
                <a:effectLst/>
                <a:latin typeface="Noto Serif SC"/>
              </a:rPr>
              <a:t>disk </a:t>
            </a:r>
            <a:r>
              <a:rPr lang="zh-CN" altLang="en-US" b="0" i="0" dirty="0">
                <a:effectLst/>
                <a:latin typeface="Noto Serif SC"/>
              </a:rPr>
              <a:t>的 </a:t>
            </a:r>
            <a:r>
              <a:rPr lang="en-US" altLang="zh-CN" b="0" i="0" dirty="0">
                <a:effectLst/>
                <a:latin typeface="Noto Serif SC"/>
              </a:rPr>
              <a:t>"cache" </a:t>
            </a:r>
            <a:r>
              <a:rPr lang="zh-CN" altLang="en-US" b="0" i="0" dirty="0">
                <a:effectLst/>
                <a:latin typeface="Noto Serif SC"/>
              </a:rPr>
              <a:t>是 </a:t>
            </a:r>
            <a:r>
              <a:rPr lang="en-US" altLang="zh-CN" b="0" i="0" dirty="0">
                <a:effectLst/>
                <a:latin typeface="Noto Serif SC"/>
              </a:rPr>
              <a:t>fully-associative </a:t>
            </a:r>
            <a:r>
              <a:rPr lang="zh-CN" altLang="en-US" b="0" i="0" dirty="0">
                <a:effectLst/>
                <a:latin typeface="Noto Serif SC"/>
              </a:rPr>
              <a:t>的，因此 </a:t>
            </a:r>
            <a:r>
              <a:rPr lang="en-US" altLang="zh-CN" b="0" i="0" dirty="0">
                <a:effectLst/>
                <a:latin typeface="Noto Serif SC"/>
              </a:rPr>
              <a:t>physical page number </a:t>
            </a:r>
            <a:r>
              <a:rPr lang="zh-CN" altLang="en-US" b="0" i="0" dirty="0">
                <a:effectLst/>
                <a:latin typeface="Noto Serif SC"/>
              </a:rPr>
              <a:t>其实就是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中的 </a:t>
            </a:r>
            <a:r>
              <a:rPr lang="en-US" altLang="zh-CN" b="0" i="0" dirty="0">
                <a:effectLst/>
                <a:latin typeface="Noto Serif SC"/>
              </a:rPr>
              <a:t>"</a:t>
            </a:r>
            <a:r>
              <a:rPr lang="en-US" altLang="zh-CN" b="0" i="0" dirty="0" err="1">
                <a:effectLst/>
                <a:latin typeface="Noto Serif SC"/>
              </a:rPr>
              <a:t>tag“,fully</a:t>
            </a:r>
            <a:r>
              <a:rPr lang="en-US" altLang="zh-CN" b="0" i="0" dirty="0">
                <a:effectLst/>
                <a:latin typeface="Noto Serif SC"/>
              </a:rPr>
              <a:t>-associative </a:t>
            </a:r>
            <a:r>
              <a:rPr lang="zh-CN" altLang="en-US" b="0" i="0" dirty="0">
                <a:effectLst/>
                <a:latin typeface="Noto Serif SC"/>
              </a:rPr>
              <a:t>的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并没有 </a:t>
            </a:r>
            <a:r>
              <a:rPr lang="en-US" altLang="zh-CN" b="0" i="0" dirty="0">
                <a:effectLst/>
                <a:latin typeface="Noto Serif SC"/>
              </a:rPr>
              <a:t>index </a:t>
            </a:r>
            <a:r>
              <a:rPr lang="zh-CN" altLang="en-US" b="0" i="0" dirty="0">
                <a:effectLst/>
                <a:latin typeface="Noto Serif SC"/>
              </a:rPr>
              <a:t>这一字段</a:t>
            </a:r>
            <a:endParaRPr lang="en-US" altLang="zh-CN" b="0" i="0" dirty="0">
              <a:effectLst/>
              <a:latin typeface="Noto Serif SC"/>
            </a:endParaRPr>
          </a:p>
          <a:p>
            <a:pPr algn="l"/>
            <a:r>
              <a:rPr lang="zh-CN" altLang="en-US" b="0" i="0" dirty="0">
                <a:effectLst/>
                <a:latin typeface="Noto Serif SC"/>
              </a:rPr>
              <a:t>为什么要使用 </a:t>
            </a:r>
            <a:r>
              <a:rPr lang="en-US" altLang="zh-CN" b="0" i="0" dirty="0">
                <a:effectLst/>
                <a:latin typeface="Noto Serif SC"/>
              </a:rPr>
              <a:t>fully-associative </a:t>
            </a:r>
            <a:r>
              <a:rPr lang="zh-CN" altLang="en-US" b="0" i="0" dirty="0">
                <a:effectLst/>
                <a:latin typeface="Noto Serif SC"/>
              </a:rPr>
              <a:t>的存储方式呢？这种方式的好处是失效率低，坏处是查询难度大。但是我们也讨论到了，</a:t>
            </a:r>
            <a:r>
              <a:rPr lang="en-US" altLang="zh-CN" b="0" i="0" dirty="0">
                <a:effectLst/>
                <a:latin typeface="Noto Serif SC"/>
              </a:rPr>
              <a:t>page fault </a:t>
            </a:r>
            <a:r>
              <a:rPr lang="zh-CN" altLang="en-US" b="0" i="0" dirty="0">
                <a:effectLst/>
                <a:latin typeface="Noto Serif SC"/>
              </a:rPr>
              <a:t>的开销是非常大的，因此比较低的 </a:t>
            </a:r>
            <a:r>
              <a:rPr lang="en-US" altLang="zh-CN" b="0" i="0" dirty="0">
                <a:effectLst/>
                <a:latin typeface="Noto Serif SC"/>
              </a:rPr>
              <a:t>page fault </a:t>
            </a:r>
            <a:r>
              <a:rPr lang="zh-CN" altLang="en-US" b="0" i="0" dirty="0">
                <a:effectLst/>
                <a:latin typeface="Noto Serif SC"/>
              </a:rPr>
              <a:t>的概率相对于额外的查询来说是非常划算的。</a:t>
            </a:r>
          </a:p>
          <a:p>
            <a:pPr algn="l"/>
            <a:r>
              <a:rPr lang="zh-CN" altLang="en-US" b="0" i="0" dirty="0">
                <a:effectLst/>
                <a:latin typeface="Noto Serif SC"/>
              </a:rPr>
              <a:t>同样，由于读写磁盘是非常慢的，</a:t>
            </a:r>
            <a:r>
              <a:rPr lang="en-US" altLang="zh-CN" b="0" i="0" dirty="0">
                <a:effectLst/>
                <a:latin typeface="Noto Serif SC"/>
              </a:rPr>
              <a:t>write through </a:t>
            </a:r>
            <a:r>
              <a:rPr lang="zh-CN" altLang="en-US" b="0" i="0" dirty="0">
                <a:effectLst/>
                <a:latin typeface="Noto Serif SC"/>
              </a:rPr>
              <a:t>的策略并不合适，因此在 </a:t>
            </a:r>
            <a:r>
              <a:rPr lang="en-US" altLang="zh-CN" b="0" i="0" dirty="0">
                <a:effectLst/>
                <a:latin typeface="Noto Serif SC"/>
              </a:rPr>
              <a:t>virtual memory </a:t>
            </a:r>
            <a:r>
              <a:rPr lang="zh-CN" altLang="en-US" b="0" i="0" dirty="0">
                <a:effectLst/>
                <a:latin typeface="Noto Serif SC"/>
              </a:rPr>
              <a:t>的技术中，我们采取 </a:t>
            </a:r>
            <a:r>
              <a:rPr lang="en-US" altLang="zh-CN" b="0" i="0" dirty="0">
                <a:effectLst/>
                <a:latin typeface="Noto Serif SC"/>
              </a:rPr>
              <a:t>write back </a:t>
            </a:r>
            <a:r>
              <a:rPr lang="zh-CN" altLang="en-US" b="0" i="0" dirty="0">
                <a:effectLst/>
                <a:latin typeface="Noto Serif SC"/>
              </a:rPr>
              <a:t>的方式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7784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类比</a:t>
            </a:r>
            <a:r>
              <a:rPr lang="en-US" altLang="zh-CN" dirty="0"/>
              <a:t>cache</a:t>
            </a:r>
            <a:r>
              <a:rPr lang="zh-CN" altLang="en-US" dirty="0"/>
              <a:t>即可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31874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836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使用页表时，我们根据 </a:t>
            </a:r>
            <a:r>
              <a:rPr lang="en-US" altLang="zh-CN" dirty="0"/>
              <a:t>virtual page number </a:t>
            </a:r>
            <a:r>
              <a:rPr lang="zh-CN" altLang="en-US" dirty="0"/>
              <a:t>找到对应 </a:t>
            </a:r>
            <a:r>
              <a:rPr lang="en-US" altLang="zh-CN" dirty="0"/>
              <a:t>page table entry </a:t>
            </a:r>
            <a:r>
              <a:rPr lang="zh-CN" altLang="en-US" dirty="0"/>
              <a:t>在 </a:t>
            </a:r>
            <a:r>
              <a:rPr lang="en-US" altLang="zh-CN" dirty="0"/>
              <a:t>page table </a:t>
            </a:r>
            <a:r>
              <a:rPr lang="zh-CN" altLang="en-US" dirty="0"/>
              <a:t>中的偏移，然后与 </a:t>
            </a:r>
            <a:r>
              <a:rPr lang="en-US" altLang="zh-CN" dirty="0"/>
              <a:t>page table register </a:t>
            </a:r>
            <a:r>
              <a:rPr lang="zh-CN" altLang="en-US" dirty="0"/>
              <a:t>相加得到对应 </a:t>
            </a:r>
            <a:r>
              <a:rPr lang="en-US" altLang="zh-CN" dirty="0"/>
              <a:t>entry </a:t>
            </a:r>
            <a:r>
              <a:rPr lang="zh-CN" altLang="en-US" dirty="0"/>
              <a:t>的 </a:t>
            </a:r>
            <a:r>
              <a:rPr lang="en-US" altLang="zh-CN" dirty="0"/>
              <a:t>physical address</a:t>
            </a:r>
            <a:r>
              <a:rPr lang="zh-CN" altLang="en-US" dirty="0"/>
              <a:t>，从中读取对应的 </a:t>
            </a:r>
            <a:r>
              <a:rPr lang="en-US" altLang="zh-CN" dirty="0"/>
              <a:t>entry</a:t>
            </a:r>
            <a:r>
              <a:rPr lang="zh-CN" altLang="en-US" dirty="0"/>
              <a:t>。但是这种方法的效率存在问题。要访问 </a:t>
            </a:r>
            <a:r>
              <a:rPr lang="en-US" altLang="zh-CN" dirty="0"/>
              <a:t>virtual address </a:t>
            </a:r>
            <a:r>
              <a:rPr lang="zh-CN" altLang="en-US" dirty="0"/>
              <a:t>对应的 </a:t>
            </a:r>
            <a:r>
              <a:rPr lang="en-US" altLang="zh-CN" dirty="0"/>
              <a:t>physical address</a:t>
            </a:r>
            <a:r>
              <a:rPr lang="zh-CN" altLang="en-US" dirty="0"/>
              <a:t>，我们首先要根据 </a:t>
            </a:r>
            <a:r>
              <a:rPr lang="en-US" altLang="zh-CN" dirty="0"/>
              <a:t>page table register </a:t>
            </a:r>
            <a:r>
              <a:rPr lang="zh-CN" altLang="en-US" dirty="0"/>
              <a:t>和 </a:t>
            </a:r>
            <a:r>
              <a:rPr lang="en-US" altLang="zh-CN" dirty="0"/>
              <a:t>page number </a:t>
            </a:r>
            <a:r>
              <a:rPr lang="zh-CN" altLang="en-US" dirty="0"/>
              <a:t>来找到页表在内存的位置，并在其中得到 </a:t>
            </a:r>
            <a:r>
              <a:rPr lang="en-US" altLang="zh-CN" dirty="0"/>
              <a:t>page </a:t>
            </a:r>
            <a:r>
              <a:rPr lang="zh-CN" altLang="en-US" dirty="0"/>
              <a:t>对应的 </a:t>
            </a:r>
            <a:r>
              <a:rPr lang="en-US" altLang="zh-CN" dirty="0"/>
              <a:t>frame number</a:t>
            </a:r>
            <a:r>
              <a:rPr lang="zh-CN" altLang="en-US" dirty="0"/>
              <a:t>，这需要一次内存访问；然后我们根据 </a:t>
            </a:r>
            <a:r>
              <a:rPr lang="en-US" altLang="zh-CN" dirty="0"/>
              <a:t>frame number </a:t>
            </a:r>
            <a:r>
              <a:rPr lang="zh-CN" altLang="en-US" dirty="0"/>
              <a:t>和 </a:t>
            </a:r>
            <a:r>
              <a:rPr lang="en-US" altLang="zh-CN" dirty="0"/>
              <a:t>page offset </a:t>
            </a:r>
            <a:r>
              <a:rPr lang="zh-CN" altLang="en-US" dirty="0"/>
              <a:t>算出真实的 </a:t>
            </a:r>
            <a:r>
              <a:rPr lang="en-US" altLang="zh-CN" dirty="0"/>
              <a:t>physical address</a:t>
            </a:r>
            <a:r>
              <a:rPr lang="zh-CN" altLang="en-US" dirty="0"/>
              <a:t>，并访问对应的字节内容。即，访问一个字节需要两次内存访问，这会加倍原本的内存访问的时间，这是难以接受的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9813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922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7467A0D-5414-EE61-A728-5697A3DDF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B6A7B0-DAF8-440B-917A-BDC8EC96ABA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6EC542A-F1D9-9F4C-4362-1CAE8B5B1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90BD825-FA62-08CE-DE44-680934AB2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  <p:sp>
        <p:nvSpPr>
          <p:cNvPr id="135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429194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86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70727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883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138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14761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只快了</a:t>
            </a:r>
            <a:r>
              <a:rPr lang="en-US" altLang="zh-CN" dirty="0"/>
              <a:t>1.2</a:t>
            </a:r>
            <a:r>
              <a:rPr lang="zh-CN" altLang="en-US" dirty="0"/>
              <a:t>倍，而只是</a:t>
            </a:r>
            <a:r>
              <a:rPr lang="en-US" altLang="zh-CN" dirty="0"/>
              <a:t>2</a:t>
            </a:r>
            <a:r>
              <a:rPr lang="zh-CN" altLang="en-US" dirty="0"/>
              <a:t>倍，说明</a:t>
            </a:r>
            <a:r>
              <a:rPr lang="en-US" altLang="zh-CN" dirty="0"/>
              <a:t>cache</a:t>
            </a:r>
            <a:r>
              <a:rPr lang="zh-CN" altLang="en-US" dirty="0"/>
              <a:t>的性能影响了</a:t>
            </a:r>
            <a:r>
              <a:rPr lang="en-US" altLang="zh-CN" dirty="0" err="1"/>
              <a:t>cpu</a:t>
            </a:r>
            <a:r>
              <a:rPr lang="zh-CN" altLang="en-US"/>
              <a:t>的性能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678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hyperlink" Target="http://www.db-book.com/" TargetMode="Externa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FE70E5-4824-458D-BE32-1C130ACBA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C7B24-F490-46BD-9717-2DADFAAD6F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8A7A6-F30E-46BD-8FFA-E5E587909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41FC4-E79C-4C3A-9413-BCF04BFD65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5BA9D-0B7A-48E5-A63C-2FE855DD18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3FFFE-8DB9-4574-B947-9A1863032F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>
                <a:solidFill>
                  <a:schemeClr val="bg1"/>
                </a:solidFill>
              </a:rPr>
              <a:t>Architecture </a:t>
            </a:r>
            <a:r>
              <a:rPr lang="en-US" altLang="zh-CN" sz="2400" b="0" baseline="0" dirty="0" err="1">
                <a:solidFill>
                  <a:schemeClr val="bg1"/>
                </a:solidFill>
              </a:rPr>
              <a:t>Lab_jxh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7E9A0-3A81-442C-A042-94E3931C3C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FAAAE-62F7-4312-50CC-2B683510C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BEDAB9-311D-C7C3-7711-842B5CC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3296F-2888-9EA6-35B4-C5CBDA46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7ABF1-E716-901C-BB7B-46F7B127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44E7A-CA28-D230-2574-EF7B96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E70E5-4824-458D-BE32-1C130ACBA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587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714D2-31C8-4B28-9C7B-F5926448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5F8CC-37E3-8C18-C93F-089D9396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F1AE-ABED-1F98-D358-36233AA2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212CE-A4D6-9AB7-257D-ACDEBC29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6C780-DEC9-DEBD-0F7C-F5258296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5BA9D-0B7A-48E5-A63C-2FE855DD18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497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FE92B-941B-6D8C-223E-6DC7F421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345B6-2513-F53C-7B51-9578B189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91133-A4FA-14E3-F009-1008B084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C6FE2-85A6-1D90-341D-6A81E9F8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938C1-4A36-0005-3823-94ACECB6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3FFFE-8DB9-4574-B947-9A1863032F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77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79FF3-DE92-F642-74CC-814377F3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56486-CE22-A954-67D2-361A6E41F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25EAA-5C18-E4AE-34DD-95218870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5DE05-583D-CEDB-E631-985F7456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421623-7786-F02C-E17F-F45E46D1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5DDAE2-65DE-1B96-0481-033C2424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7E9A0-3A81-442C-A042-94E3931C3C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4216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8EC51-BD4C-24CE-A83E-5E7CF114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DF5AD5-A834-A736-7259-B26773967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57690-252A-09AA-4D15-384A6A88A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D11236-99AE-B208-7BD8-D90B56CC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7A49F6-D5BD-2B5B-CFB7-65F321831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62B82E-1CEE-5539-1F79-77FFCA1E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06CD2E-3A77-5625-8919-B1FAE531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48CB61-5D96-0214-F441-1E102CC7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85A0-E3C0-42BC-B654-0C69A49C1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7221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EEA1A-B989-46BB-960F-371054EA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0B0CB8-67E7-582A-C515-2A036CCC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E1C18-59C3-1AD8-D0BC-620EF54F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3194F-1B2D-0451-9FCE-54ED076F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85A0-E3C0-42BC-B654-0C69A49C1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8497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FB70A9-7349-1F25-B0FF-AD75A92A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CE1B-05F9-41D3-AA24-830732679082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B484DD-51AC-930B-53B6-AD32AE39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F98A2-A10B-BF02-406A-06038681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85A0-E3C0-42BC-B654-0C69A49C10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8857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0332-5B9D-2CE7-E9CD-7AAFD1F9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424D2-606C-54A5-A1F1-F86D050D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EE332-932C-D806-500F-EE6325533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875A0-DAB2-D3E9-1BF0-B5EB34CC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D8D90-2D6B-7EA9-A5E0-2CE77050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7C986-C95F-F9A3-D77F-E77868C4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09C69-ED90-4B11-A01B-43DB288356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273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2DF48-FB31-5AA1-25DE-FB025EEC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4F46C-82F0-3F40-FB7A-58D42999A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4C589-B761-50C3-9548-669D68F5F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6B5E18-37DB-6531-B1A3-ADFBB58C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174E8-1BE7-70D5-9F82-948A386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CFA51-5431-7C0F-1843-812FB86C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37DB6-3490-4C13-828F-5417DB15D2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856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4FCC-8EB8-018C-B7B1-369EDC49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39C09-16DF-2AAE-6EF7-197D80F25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5FE3E-5956-87C3-005C-757B405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DD458-3652-AD2F-3A61-1B9BEDEC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3CF41-0B53-F2C4-294F-3D63F029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C7B24-F490-46BD-9717-2DADFAAD6F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2137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ED8F0F-9414-8ED3-0EDD-A265BE2AB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AFCC71-FF0C-97E1-4436-7D75EB95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C7D95-4925-400A-3001-703963D8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EC076-7063-E931-6880-040207C1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6065B-041A-3C75-130F-2DA88A72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01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679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>
            <a:extLst>
              <a:ext uri="{FF2B5EF4-FFF2-40B4-BE49-F238E27FC236}">
                <a16:creationId xmlns:a16="http://schemas.microsoft.com/office/drawing/2014/main" id="{81740A17-656A-33D4-AD07-51E8CAF56BB1}"/>
              </a:ext>
            </a:extLst>
          </p:cNvPr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" name="Rectangle 2">
                        <a:extLst>
                          <a:ext uri="{FF2B5EF4-FFF2-40B4-BE49-F238E27FC236}">
                            <a16:creationId xmlns:a16="http://schemas.microsoft.com/office/drawing/2014/main" id="{81740A17-656A-33D4-AD07-51E8CAF56BB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20D7A645-47C1-94B6-24FF-10B6E7255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5726113"/>
            <a:ext cx="3717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4" name="Picture 8" descr="Cover-6Ed">
            <a:extLst>
              <a:ext uri="{FF2B5EF4-FFF2-40B4-BE49-F238E27FC236}">
                <a16:creationId xmlns:a16="http://schemas.microsoft.com/office/drawing/2014/main" id="{8B3883A4-5CDD-E216-D675-CD5F394D2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57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6CEDC-BF32-29CB-9A57-40DAC55C24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0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CEF74-6416-61BF-4528-4397AAF83C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0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75AF53D-2DCB-4AB3-ADFD-11498AD594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8940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DC3AB-4366-D976-1A1B-06CD9F7F46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C1EC8-F491-4FDF-9013-9FCC03A955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2559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42FA5-3927-8C56-9B8A-B71A0F0AA9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3A925-A3B2-414F-B82F-BF47FFFD5F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3700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B9E73E-218A-2F92-C35F-304893BE68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C89B1-49F8-46B8-A648-D34626F75E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80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09C69-ED90-4B11-A01B-43DB288356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981368-2CDB-892A-C2D7-4ACC2BF073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28EBF-F217-462F-B747-EB83BB345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68369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2971B65-D33B-56AE-9757-6F225F121B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6BE70-4BB3-4BEF-BEB7-8B1DBB60F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67758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CF7003E-030E-3E2C-ACD7-EB96FB506C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0D57B-A19F-4FC1-8616-960F74415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79623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EA74BB-06EC-A970-21DA-E346C6BF16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44C0A-C910-41DC-B73C-6EF18924E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654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4009F4-8876-1501-C316-DFBB94A764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35EA2-F0B3-4DCB-80AD-8EA1E325E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9833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120D4-55D8-85D6-694C-47B1ADBCE2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1A46F-6630-490D-BD67-B1655F679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7432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440C54-A686-5735-3F75-AEF65D607E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1A052-9F18-4D76-B0CC-56F8B67989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0900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909811-C99B-0091-B716-D4CF278583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700B6-AD12-4AC0-9F09-562D8AD7F8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94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37DB6-3490-4C13-828F-5417DB15D2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audio" Target="../media/audio1.wav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Organization_Instruction_jxh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ABC0B4-8EC8-67DB-7366-7FB91BA7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73963-DC71-C137-70E2-2D5337D6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A285B-E121-A364-96FB-0FFF3F2BC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55959-071D-3BB2-9FC0-D6EAC794A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5AF97-5630-04DB-BC42-D1433B33F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6FD3FE-3A0A-480E-BC78-54696FD1A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6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ransition spd="med">
    <p:random/>
    <p:sndAc>
      <p:stSnd>
        <p:snd r:embed="rId14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39C74C-DFD6-CE68-232E-19844717B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093788"/>
            <a:ext cx="1021556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B13B493D-4ABF-12CD-DBE7-0FE216CF51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072E7E-4858-4E30-9885-EB33031FCC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004" name="Text Box 4">
            <a:extLst>
              <a:ext uri="{FF2B5EF4-FFF2-40B4-BE49-F238E27FC236}">
                <a16:creationId xmlns:a16="http://schemas.microsoft.com/office/drawing/2014/main" id="{E2DD119E-5ED1-C729-6F97-3803D148A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763" y="6613525"/>
            <a:ext cx="2403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BBA9650A-A854-17BE-A753-9C37DD29C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613525"/>
            <a:ext cx="5191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10.</a:t>
            </a:r>
            <a:fld id="{7AAD87C5-241B-4BAE-AC7D-6186E8B3FC98}" type="slidenum">
              <a:rPr lang="en-US" altLang="zh-CN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362590C6-87C7-1D68-C275-A229D8872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336C0783-F323-BBBC-0B0B-19A87A4B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95563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chemeClr val="tx2"/>
                </a:solidFill>
              </a:rPr>
              <a:t>th</a:t>
            </a:r>
            <a:r>
              <a:rPr lang="en-US" altLang="zh-CN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512008" name="Freeform 8">
            <a:extLst>
              <a:ext uri="{FF2B5EF4-FFF2-40B4-BE49-F238E27FC236}">
                <a16:creationId xmlns:a16="http://schemas.microsoft.com/office/drawing/2014/main" id="{A6489ABA-AC71-FB7A-2AC0-2366E35490D3}"/>
              </a:ext>
            </a:extLst>
          </p:cNvPr>
          <p:cNvSpPr>
            <a:spLocks/>
          </p:cNvSpPr>
          <p:nvPr/>
        </p:nvSpPr>
        <p:spPr bwMode="auto">
          <a:xfrm>
            <a:off x="11888788" y="5445125"/>
            <a:ext cx="3032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040BD4A5-73D9-30FE-8F14-814DFB80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892176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44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3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3472" y="2204864"/>
            <a:ext cx="9217397" cy="32403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8000" b="1" dirty="0"/>
              <a:t>Chapter 5</a:t>
            </a:r>
            <a:endParaRPr lang="en-US" altLang="zh-CN" sz="6600" b="1" dirty="0"/>
          </a:p>
          <a:p>
            <a:pPr>
              <a:lnSpc>
                <a:spcPct val="90000"/>
              </a:lnSpc>
            </a:pPr>
            <a:r>
              <a:rPr lang="en-US" altLang="zh-CN" sz="6600" b="1" dirty="0">
                <a:solidFill>
                  <a:srgbClr val="0070C0"/>
                </a:solidFill>
              </a:rPr>
              <a:t>Memory Hierarchy 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EFA7-4E80-B41A-86F7-7603C632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32656"/>
            <a:ext cx="6768752" cy="87637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Cache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A51016-F363-190F-4DBE-B9715E9A0B78}"/>
              </a:ext>
            </a:extLst>
          </p:cNvPr>
          <p:cNvSpPr txBox="1"/>
          <p:nvPr/>
        </p:nvSpPr>
        <p:spPr>
          <a:xfrm>
            <a:off x="479376" y="3140969"/>
            <a:ext cx="108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b="0" i="0" u="none" strike="noStrike" baseline="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  <a:p>
            <a:pPr algn="l"/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•  Block offset 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对于内存地址 而言 其后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block offset 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个字节的数据会构成</a:t>
            </a:r>
          </a:p>
          <a:p>
            <a:pPr algn="l"/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一个和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cache 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做数据交换的块 即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cache 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块的大小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• index 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对于内存地址 而言 其应该被映射到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cache 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里的哪一组 故该部分的</a:t>
            </a:r>
          </a:p>
          <a:p>
            <a:pPr algn="l"/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位数代表的是</a:t>
            </a:r>
            <a:r>
              <a:rPr lang="zh-CN" altLang="en-US" b="1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整个 </a:t>
            </a:r>
            <a:r>
              <a:rPr lang="en-US" altLang="zh-CN" b="1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cache </a:t>
            </a:r>
            <a:r>
              <a:rPr lang="zh-CN" altLang="en-US" b="1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能容纳多少组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；</a:t>
            </a:r>
            <a:endParaRPr lang="zh-CN" altLang="en-US" sz="3200" dirty="0"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3CB2C5-1203-66A5-70AF-328552A3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1" y="1340769"/>
            <a:ext cx="7704856" cy="125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6184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1EFA7-4E80-B41A-86F7-7603C632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32656"/>
            <a:ext cx="4033664" cy="87637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Cache</a:t>
            </a:r>
            <a:r>
              <a:rPr lang="zh-CN" altLang="en-US" sz="4000" dirty="0"/>
              <a:t>的条目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23CE7C-3372-90CC-B2F8-39839C4B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772816"/>
            <a:ext cx="5256584" cy="10991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A51016-F363-190F-4DBE-B9715E9A0B78}"/>
              </a:ext>
            </a:extLst>
          </p:cNvPr>
          <p:cNvSpPr txBox="1"/>
          <p:nvPr/>
        </p:nvSpPr>
        <p:spPr>
          <a:xfrm>
            <a:off x="1055440" y="3140969"/>
            <a:ext cx="102251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b="0" i="0" u="none" strike="noStrike" baseline="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  <a:p>
            <a:pPr algn="l"/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•  Tag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：标签位用于比较在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way1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和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way0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两路中，哪一个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cache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块存了我们的目的数据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• data block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：数据位用来存储（内存和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cache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交换的数据块）目标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tag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的数据块</a:t>
            </a:r>
          </a:p>
          <a:p>
            <a:pPr algn="l"/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• v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：有效位用来表示该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cache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块是否有效</a:t>
            </a:r>
          </a:p>
          <a:p>
            <a:pPr algn="l"/>
            <a:endParaRPr lang="zh-CN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34289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60B48A-F702-E78B-2B58-3D3EBD813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688"/>
          <a:stretch/>
        </p:blipFill>
        <p:spPr>
          <a:xfrm>
            <a:off x="421677" y="980728"/>
            <a:ext cx="1134864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080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5695A9D-7515-A46E-8E15-DB07C4CEC223}"/>
              </a:ext>
            </a:extLst>
          </p:cNvPr>
          <p:cNvSpPr txBox="1"/>
          <p:nvPr/>
        </p:nvSpPr>
        <p:spPr>
          <a:xfrm>
            <a:off x="479376" y="40466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cache </a:t>
            </a:r>
            <a:r>
              <a:rPr lang="zh-CN" altLang="en-US" dirty="0"/>
              <a:t>中，我们存储以下信息：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996419-B06C-92F4-CEFD-95183BE1149B}"/>
              </a:ext>
            </a:extLst>
          </p:cNvPr>
          <p:cNvSpPr txBox="1"/>
          <p:nvPr/>
        </p:nvSpPr>
        <p:spPr>
          <a:xfrm>
            <a:off x="479376" y="5042793"/>
            <a:ext cx="10513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每个 </a:t>
            </a:r>
            <a:r>
              <a:rPr lang="en-US" altLang="zh-CN" dirty="0"/>
              <a:t>cache block </a:t>
            </a:r>
            <a:r>
              <a:rPr lang="zh-CN" altLang="en-US" dirty="0"/>
              <a:t>有一个 </a:t>
            </a:r>
            <a:r>
              <a:rPr lang="en-US" altLang="zh-CN" dirty="0"/>
              <a:t>index</a:t>
            </a:r>
            <a:r>
              <a:rPr lang="zh-CN" altLang="en-US" dirty="0"/>
              <a:t>，当出现一次 </a:t>
            </a:r>
            <a:r>
              <a:rPr lang="en-US" altLang="zh-CN" dirty="0"/>
              <a:t>miss </a:t>
            </a:r>
            <a:r>
              <a:rPr lang="zh-CN" altLang="en-US" dirty="0"/>
              <a:t>后从内存中拿所需内存覆盖到对应的 </a:t>
            </a:r>
            <a:r>
              <a:rPr lang="en-US" altLang="zh-CN" dirty="0"/>
              <a:t>index </a:t>
            </a:r>
            <a:r>
              <a:rPr lang="zh-CN" altLang="en-US" dirty="0"/>
              <a:t>条目上的 </a:t>
            </a:r>
            <a:r>
              <a:rPr lang="en-US" altLang="zh-CN" dirty="0"/>
              <a:t>data </a:t>
            </a:r>
            <a:r>
              <a:rPr lang="zh-CN" altLang="en-US" dirty="0"/>
              <a:t>字段，将 </a:t>
            </a:r>
            <a:r>
              <a:rPr lang="en-US" altLang="zh-CN" dirty="0"/>
              <a:t>tag </a:t>
            </a:r>
            <a:r>
              <a:rPr lang="zh-CN" altLang="en-US" dirty="0"/>
              <a:t>设为 </a:t>
            </a:r>
            <a:r>
              <a:rPr lang="en-US" altLang="zh-CN" dirty="0"/>
              <a:t>block address </a:t>
            </a:r>
            <a:r>
              <a:rPr lang="zh-CN" altLang="en-US" dirty="0"/>
              <a:t>的前几位，将 </a:t>
            </a:r>
            <a:r>
              <a:rPr lang="en-US" altLang="zh-CN" dirty="0"/>
              <a:t>valid bit</a:t>
            </a:r>
            <a:r>
              <a:rPr lang="zh-CN" altLang="en-US" dirty="0"/>
              <a:t>（有效位）</a:t>
            </a:r>
            <a:r>
              <a:rPr lang="en-US" altLang="zh-CN" dirty="0"/>
              <a:t> </a:t>
            </a:r>
            <a:r>
              <a:rPr lang="zh-CN" altLang="en-US" dirty="0"/>
              <a:t>设为 </a:t>
            </a:r>
            <a:r>
              <a:rPr lang="en-US" altLang="zh-CN" dirty="0"/>
              <a:t>1</a:t>
            </a:r>
          </a:p>
          <a:p>
            <a:pPr algn="l"/>
            <a:r>
              <a:rPr lang="zh-CN" altLang="en-US" dirty="0"/>
              <a:t>查找：由</a:t>
            </a:r>
            <a:r>
              <a:rPr lang="en-US" altLang="zh-CN" dirty="0"/>
              <a:t>Index</a:t>
            </a:r>
            <a:r>
              <a:rPr lang="zh-CN" altLang="en-US" dirty="0"/>
              <a:t>来找，看（</a:t>
            </a:r>
            <a:r>
              <a:rPr lang="en-US" altLang="zh-CN" dirty="0"/>
              <a:t>Tag</a:t>
            </a:r>
            <a:r>
              <a:rPr lang="zh-CN" altLang="en-US" dirty="0"/>
              <a:t>能否匹配起来</a:t>
            </a:r>
            <a:r>
              <a:rPr lang="en-US" altLang="zh-CN" dirty="0"/>
              <a:t>&amp;&amp;V==1</a:t>
            </a:r>
            <a:r>
              <a:rPr lang="zh-CN" altLang="en-US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26B331-CA62-7ECD-AED0-5EDEFD460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866329"/>
            <a:ext cx="6624736" cy="3910089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1488EF-8A7A-411C-FAC1-515A2CD6BE7C}"/>
              </a:ext>
            </a:extLst>
          </p:cNvPr>
          <p:cNvSpPr txBox="1"/>
          <p:nvPr/>
        </p:nvSpPr>
        <p:spPr>
          <a:xfrm>
            <a:off x="19508" y="55397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填充替换的具体例子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E3D11F-05F1-FDF5-4E5F-4CEA4300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196752"/>
            <a:ext cx="8627434" cy="508823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FBF580-8077-AF66-B67F-2324C368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276706"/>
            <a:ext cx="5936494" cy="5791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08742E-D632-EF36-65C7-89992D92D4F0}"/>
              </a:ext>
            </a:extLst>
          </p:cNvPr>
          <p:cNvSpPr txBox="1"/>
          <p:nvPr/>
        </p:nvSpPr>
        <p:spPr>
          <a:xfrm>
            <a:off x="263352" y="1628800"/>
            <a:ext cx="14401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>
                <a:latin typeface="+mn-ea"/>
                <a:ea typeface="+mn-ea"/>
              </a:rPr>
              <a:t>先找到</a:t>
            </a:r>
            <a:r>
              <a:rPr lang="en-US" altLang="zh-CN" sz="1100" dirty="0">
                <a:latin typeface="+mn-ea"/>
                <a:ea typeface="+mn-ea"/>
              </a:rPr>
              <a:t>110</a:t>
            </a:r>
            <a:r>
              <a:rPr lang="zh-CN" altLang="en-US" sz="1100" dirty="0">
                <a:latin typeface="+mn-ea"/>
                <a:ea typeface="+mn-ea"/>
              </a:rPr>
              <a:t>，</a:t>
            </a:r>
            <a:r>
              <a:rPr lang="en-US" altLang="zh-CN" sz="1100" dirty="0">
                <a:solidFill>
                  <a:srgbClr val="FF0000"/>
                </a:solidFill>
                <a:latin typeface="+mn-ea"/>
                <a:ea typeface="+mn-ea"/>
              </a:rPr>
              <a:t>V=N</a:t>
            </a:r>
            <a:r>
              <a:rPr lang="zh-CN" altLang="en-US" sz="1100" dirty="0">
                <a:latin typeface="+mn-ea"/>
                <a:ea typeface="+mn-ea"/>
              </a:rPr>
              <a:t>，</a:t>
            </a:r>
            <a:r>
              <a:rPr lang="en-US" altLang="zh-CN" sz="1100" dirty="0">
                <a:latin typeface="+mn-ea"/>
                <a:ea typeface="+mn-ea"/>
              </a:rPr>
              <a:t>miss,</a:t>
            </a:r>
            <a:r>
              <a:rPr lang="zh-CN" altLang="en-US" sz="1100" dirty="0">
                <a:latin typeface="+mn-ea"/>
                <a:ea typeface="+mn-ea"/>
              </a:rPr>
              <a:t>因为没有，所以要取出，然后</a:t>
            </a:r>
            <a:r>
              <a:rPr lang="en-US" altLang="zh-CN" sz="1100" dirty="0">
                <a:solidFill>
                  <a:srgbClr val="FF0000"/>
                </a:solidFill>
                <a:latin typeface="+mn-ea"/>
                <a:ea typeface="+mn-ea"/>
              </a:rPr>
              <a:t>V=Y</a:t>
            </a:r>
            <a:endParaRPr lang="zh-CN" altLang="en-US" sz="11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AB9605-A177-20F5-47F3-230EC8D83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9" y="1556792"/>
            <a:ext cx="11040762" cy="343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8658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3"/>
          <p:cNvSpPr>
            <a:spLocks noGrp="1" noChangeArrowheads="1"/>
          </p:cNvSpPr>
          <p:nvPr>
            <p:ph idx="1"/>
          </p:nvPr>
        </p:nvSpPr>
        <p:spPr>
          <a:xfrm>
            <a:off x="1703512" y="908720"/>
            <a:ext cx="10046349" cy="525648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latin typeface="Comic Sans MS" pitchFamily="66" charset="0"/>
              </a:rPr>
              <a:t>Example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How many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total</a:t>
            </a: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en-US" altLang="zh-CN" sz="2000" b="1" dirty="0">
                <a:latin typeface="Comic Sans MS" pitchFamily="66" charset="0"/>
              </a:rPr>
              <a:t>bits</a:t>
            </a:r>
            <a:r>
              <a:rPr lang="en-US" altLang="zh-CN" sz="2000" dirty="0">
                <a:latin typeface="Comic Sans MS" pitchFamily="66" charset="0"/>
              </a:rPr>
              <a:t> are required for a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direct-mapped</a:t>
            </a:r>
            <a:r>
              <a:rPr lang="en-US" altLang="zh-CN" sz="2000" dirty="0">
                <a:latin typeface="Comic Sans MS" pitchFamily="66" charset="0"/>
              </a:rPr>
              <a:t> cache </a:t>
            </a:r>
            <a:r>
              <a:rPr lang="en-US" altLang="zh-CN" sz="2000" dirty="0" err="1">
                <a:latin typeface="Comic Sans MS" pitchFamily="66" charset="0"/>
              </a:rPr>
              <a:t>16KB</a:t>
            </a:r>
            <a:r>
              <a:rPr lang="en-US" altLang="zh-CN" sz="2000" dirty="0">
                <a:latin typeface="Comic Sans MS" pitchFamily="66" charset="0"/>
              </a:rPr>
              <a:t> of data and 4-word blocks, assuming a 32-bit address?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latin typeface="Comic Sans MS" pitchFamily="66" charset="0"/>
              </a:rPr>
              <a:t>Answer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" pitchFamily="66" charset="0"/>
              </a:rPr>
              <a:t>Number of blocks </a:t>
            </a:r>
            <a:r>
              <a:rPr lang="en-US" altLang="zh-CN" sz="2000" dirty="0">
                <a:latin typeface="Comic Sans MS" pitchFamily="66" charset="0"/>
              </a:rPr>
              <a:t>(index bit) = 2</a:t>
            </a:r>
            <a:r>
              <a:rPr lang="en-US" altLang="zh-CN" sz="2000" baseline="30000" dirty="0">
                <a:latin typeface="Comic Sans MS" pitchFamily="66" charset="0"/>
              </a:rPr>
              <a:t>14</a:t>
            </a:r>
            <a:r>
              <a:rPr lang="en-US" altLang="zh-CN" sz="2000" dirty="0">
                <a:latin typeface="Comic Sans MS" pitchFamily="66" charset="0"/>
              </a:rPr>
              <a:t> ÷ 2</a:t>
            </a:r>
            <a:r>
              <a:rPr lang="en-US" altLang="zh-CN" sz="2000" baseline="30000" dirty="0">
                <a:latin typeface="Comic Sans MS" pitchFamily="66" charset="0"/>
              </a:rPr>
              <a:t>4</a:t>
            </a:r>
            <a:r>
              <a:rPr lang="en-US" altLang="zh-CN" sz="2000" dirty="0">
                <a:latin typeface="Comic Sans MS" pitchFamily="66" charset="0"/>
              </a:rPr>
              <a:t> = 2</a:t>
            </a:r>
            <a:r>
              <a:rPr lang="en-US" altLang="zh-CN" sz="2000" b="1" baseline="30000" dirty="0">
                <a:solidFill>
                  <a:srgbClr val="C00000"/>
                </a:solidFill>
                <a:latin typeface="Comic Sans MS" pitchFamily="66" charset="0"/>
              </a:rPr>
              <a:t>10</a:t>
            </a:r>
            <a:r>
              <a:rPr lang="en-US" altLang="zh-CN" sz="2000" dirty="0">
                <a:latin typeface="Comic Sans MS" pitchFamily="66" charset="0"/>
              </a:rPr>
              <a:t> blocks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Data bits of block =</a:t>
            </a:r>
            <a:r>
              <a:rPr lang="en-US" altLang="zh-CN" sz="2000" dirty="0">
                <a:solidFill>
                  <a:srgbClr val="7030A0"/>
                </a:solidFill>
                <a:latin typeface="Comic Sans MS" pitchFamily="66" charset="0"/>
              </a:rPr>
              <a:t>4×32=128 bits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1D01EB"/>
                </a:solidFill>
                <a:latin typeface="Comic Sans MS" pitchFamily="66" charset="0"/>
              </a:rPr>
              <a:t>Tag bits  = address – index-block size =32-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10</a:t>
            </a:r>
            <a:r>
              <a:rPr lang="en-US" altLang="zh-CN" sz="2000" dirty="0">
                <a:solidFill>
                  <a:srgbClr val="1D01EB"/>
                </a:solidFill>
                <a:latin typeface="Comic Sans MS" pitchFamily="66" charset="0"/>
              </a:rPr>
              <a:t>–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4</a:t>
            </a:r>
            <a:r>
              <a:rPr lang="en-US" altLang="zh-CN" sz="2000" dirty="0">
                <a:solidFill>
                  <a:srgbClr val="1D01EB"/>
                </a:solidFill>
                <a:latin typeface="Comic Sans MS" pitchFamily="66" charset="0"/>
              </a:rPr>
              <a:t> =</a:t>
            </a:r>
            <a:r>
              <a:rPr lang="en-US" altLang="zh-CN" sz="2000" dirty="0">
                <a:solidFill>
                  <a:srgbClr val="7030A0"/>
                </a:solidFill>
                <a:latin typeface="Comic Sans MS" pitchFamily="66" charset="0"/>
              </a:rPr>
              <a:t>18 bits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1D01EB"/>
                </a:solidFill>
                <a:latin typeface="Comic Sans MS" pitchFamily="66" charset="0"/>
              </a:rPr>
              <a:t>Valid bit = </a:t>
            </a:r>
            <a:r>
              <a:rPr lang="en-US" altLang="zh-CN" sz="2000" dirty="0">
                <a:solidFill>
                  <a:srgbClr val="7030A0"/>
                </a:solidFill>
                <a:latin typeface="Comic Sans MS" pitchFamily="66" charset="0"/>
              </a:rPr>
              <a:t>1 bit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Total Cache size = 2</a:t>
            </a:r>
            <a:r>
              <a:rPr lang="en-US" altLang="zh-CN" sz="2000" baseline="30000" dirty="0">
                <a:latin typeface="Comic Sans MS" pitchFamily="66" charset="0"/>
              </a:rPr>
              <a:t>10</a:t>
            </a:r>
            <a:r>
              <a:rPr lang="en-US" altLang="zh-CN" sz="2000" dirty="0">
                <a:latin typeface="Comic Sans MS" pitchFamily="66" charset="0"/>
              </a:rPr>
              <a:t> × (128+18+1)= 2</a:t>
            </a:r>
            <a:r>
              <a:rPr lang="en-US" altLang="zh-CN" sz="2000" baseline="30000" dirty="0">
                <a:latin typeface="Comic Sans MS" pitchFamily="66" charset="0"/>
              </a:rPr>
              <a:t>10</a:t>
            </a:r>
            <a:r>
              <a:rPr lang="en-US" altLang="zh-CN" sz="2000" dirty="0">
                <a:latin typeface="Comic Sans MS" pitchFamily="66" charset="0"/>
              </a:rPr>
              <a:t>×147= 147 Kbits = </a:t>
            </a:r>
            <a:r>
              <a:rPr lang="en-US" altLang="zh-CN" sz="2400" b="1" dirty="0" err="1">
                <a:solidFill>
                  <a:srgbClr val="FF3300"/>
                </a:solidFill>
                <a:latin typeface="Comic Sans MS" pitchFamily="66" charset="0"/>
              </a:rPr>
              <a:t>18.4KB</a:t>
            </a:r>
            <a:endParaRPr lang="en-US" altLang="zh-CN" sz="2400" b="1" dirty="0">
              <a:solidFill>
                <a:srgbClr val="FF3300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Comic Sans MS" pitchFamily="66" charset="0"/>
              </a:rPr>
              <a:t>It is about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1.15 times </a:t>
            </a:r>
            <a:r>
              <a:rPr lang="en-US" altLang="zh-CN" sz="2000" dirty="0">
                <a:latin typeface="Comic Sans MS" pitchFamily="66" charset="0"/>
              </a:rPr>
              <a:t>as many as needed just for the data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3969" y="31597"/>
            <a:ext cx="8167149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400" dirty="0"/>
              <a:t>Mapping an Address to Multiword Cache Block</a:t>
            </a:r>
          </a:p>
        </p:txBody>
      </p:sp>
      <p:sp>
        <p:nvSpPr>
          <p:cNvPr id="20483" name="AutoShape 3"/>
          <p:cNvSpPr>
            <a:spLocks noGrp="1" noChangeArrowheads="1"/>
          </p:cNvSpPr>
          <p:nvPr>
            <p:ph idx="1"/>
          </p:nvPr>
        </p:nvSpPr>
        <p:spPr>
          <a:xfrm>
            <a:off x="1363634" y="627865"/>
            <a:ext cx="8382000" cy="44465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latin typeface="Comic Sans MS" pitchFamily="66" charset="0"/>
              </a:rPr>
              <a:t>Example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Consider a cache with 64 blocks and a block size of 16 bytes.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What block number does byte address 1200 map to?</a:t>
            </a:r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latin typeface="Comic Sans MS" pitchFamily="66" charset="0"/>
              </a:rPr>
              <a:t>Answer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 (Block address) </a:t>
            </a:r>
            <a:r>
              <a:rPr lang="en-US" altLang="zh-CN" sz="2000" dirty="0">
                <a:solidFill>
                  <a:srgbClr val="FF3300"/>
                </a:solidFill>
              </a:rPr>
              <a:t>mod </a:t>
            </a:r>
            <a:r>
              <a:rPr lang="en-US" altLang="zh-CN" sz="2000" dirty="0"/>
              <a:t>(Number of cache blocks)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Where the address of the block is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75 </a:t>
            </a:r>
            <a:r>
              <a:rPr lang="en-US" altLang="zh-CN" sz="2000" dirty="0">
                <a:solidFill>
                  <a:srgbClr val="FF3300"/>
                </a:solidFill>
              </a:rPr>
              <a:t>modulo </a:t>
            </a:r>
            <a:r>
              <a:rPr lang="en-US" altLang="zh-CN" sz="2000" dirty="0"/>
              <a:t>64 =11</a:t>
            </a:r>
            <a:endParaRPr lang="en-US" altLang="zh-CN" sz="2000" dirty="0">
              <a:solidFill>
                <a:srgbClr val="FF3300"/>
              </a:solidFill>
            </a:endParaRPr>
          </a:p>
        </p:txBody>
      </p:sp>
      <p:grpSp>
        <p:nvGrpSpPr>
          <p:cNvPr id="20484" name="Group 34"/>
          <p:cNvGrpSpPr>
            <a:grpSpLocks/>
          </p:cNvGrpSpPr>
          <p:nvPr/>
        </p:nvGrpSpPr>
        <p:grpSpPr bwMode="auto">
          <a:xfrm>
            <a:off x="3792538" y="3502025"/>
            <a:ext cx="4824412" cy="935038"/>
            <a:chOff x="1429" y="2069"/>
            <a:chExt cx="3039" cy="589"/>
          </a:xfrm>
        </p:grpSpPr>
        <p:sp>
          <p:nvSpPr>
            <p:cNvPr id="20506" name="Rectangle 4"/>
            <p:cNvSpPr>
              <a:spLocks noChangeArrowheads="1"/>
            </p:cNvSpPr>
            <p:nvPr/>
          </p:nvSpPr>
          <p:spPr bwMode="auto">
            <a:xfrm>
              <a:off x="1473" y="2114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Byte address</a:t>
              </a:r>
            </a:p>
          </p:txBody>
        </p:sp>
        <p:sp>
          <p:nvSpPr>
            <p:cNvPr id="20507" name="Line 5"/>
            <p:cNvSpPr>
              <a:spLocks noChangeShapeType="1"/>
            </p:cNvSpPr>
            <p:nvPr/>
          </p:nvSpPr>
          <p:spPr bwMode="auto">
            <a:xfrm>
              <a:off x="1473" y="2386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8" name="Rectangle 6"/>
            <p:cNvSpPr>
              <a:spLocks noChangeArrowheads="1"/>
            </p:cNvSpPr>
            <p:nvPr/>
          </p:nvSpPr>
          <p:spPr bwMode="auto">
            <a:xfrm>
              <a:off x="1518" y="2386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Bytes per block</a:t>
              </a:r>
            </a:p>
          </p:txBody>
        </p:sp>
        <p:sp>
          <p:nvSpPr>
            <p:cNvPr id="20509" name="Freeform 7"/>
            <p:cNvSpPr>
              <a:spLocks/>
            </p:cNvSpPr>
            <p:nvPr/>
          </p:nvSpPr>
          <p:spPr bwMode="auto">
            <a:xfrm>
              <a:off x="1429" y="2159"/>
              <a:ext cx="90" cy="499"/>
            </a:xfrm>
            <a:custGeom>
              <a:avLst/>
              <a:gdLst>
                <a:gd name="T0" fmla="*/ 0 w 90"/>
                <a:gd name="T1" fmla="*/ 0 h 499"/>
                <a:gd name="T2" fmla="*/ 0 w 90"/>
                <a:gd name="T3" fmla="*/ 499 h 499"/>
                <a:gd name="T4" fmla="*/ 90 w 90"/>
                <a:gd name="T5" fmla="*/ 499 h 4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499">
                  <a:moveTo>
                    <a:pt x="0" y="0"/>
                  </a:moveTo>
                  <a:lnTo>
                    <a:pt x="0" y="499"/>
                  </a:lnTo>
                  <a:lnTo>
                    <a:pt x="90" y="49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0" name="Freeform 8"/>
            <p:cNvSpPr>
              <a:spLocks/>
            </p:cNvSpPr>
            <p:nvPr/>
          </p:nvSpPr>
          <p:spPr bwMode="auto">
            <a:xfrm flipH="1">
              <a:off x="2699" y="2159"/>
              <a:ext cx="90" cy="499"/>
            </a:xfrm>
            <a:custGeom>
              <a:avLst/>
              <a:gdLst>
                <a:gd name="T0" fmla="*/ 0 w 90"/>
                <a:gd name="T1" fmla="*/ 0 h 499"/>
                <a:gd name="T2" fmla="*/ 0 w 90"/>
                <a:gd name="T3" fmla="*/ 499 h 499"/>
                <a:gd name="T4" fmla="*/ 90 w 90"/>
                <a:gd name="T5" fmla="*/ 499 h 4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499">
                  <a:moveTo>
                    <a:pt x="0" y="0"/>
                  </a:moveTo>
                  <a:lnTo>
                    <a:pt x="0" y="499"/>
                  </a:lnTo>
                  <a:lnTo>
                    <a:pt x="90" y="49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1" name="Rectangle 9"/>
            <p:cNvSpPr>
              <a:spLocks noChangeArrowheads="1"/>
            </p:cNvSpPr>
            <p:nvPr/>
          </p:nvSpPr>
          <p:spPr bwMode="auto">
            <a:xfrm>
              <a:off x="3016" y="2069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dirty="0"/>
                <a:t>1200</a:t>
              </a:r>
            </a:p>
          </p:txBody>
        </p:sp>
        <p:sp>
          <p:nvSpPr>
            <p:cNvPr id="20512" name="Line 10"/>
            <p:cNvSpPr>
              <a:spLocks noChangeShapeType="1"/>
            </p:cNvSpPr>
            <p:nvPr/>
          </p:nvSpPr>
          <p:spPr bwMode="auto">
            <a:xfrm>
              <a:off x="3424" y="234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3" name="Rectangle 11"/>
            <p:cNvSpPr>
              <a:spLocks noChangeArrowheads="1"/>
            </p:cNvSpPr>
            <p:nvPr/>
          </p:nvSpPr>
          <p:spPr bwMode="auto">
            <a:xfrm>
              <a:off x="3061" y="2341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/>
                <a:t>16</a:t>
              </a:r>
            </a:p>
          </p:txBody>
        </p:sp>
        <p:sp>
          <p:nvSpPr>
            <p:cNvPr id="20514" name="Freeform 12"/>
            <p:cNvSpPr>
              <a:spLocks/>
            </p:cNvSpPr>
            <p:nvPr/>
          </p:nvSpPr>
          <p:spPr bwMode="auto">
            <a:xfrm>
              <a:off x="3335" y="2114"/>
              <a:ext cx="90" cy="499"/>
            </a:xfrm>
            <a:custGeom>
              <a:avLst/>
              <a:gdLst>
                <a:gd name="T0" fmla="*/ 0 w 90"/>
                <a:gd name="T1" fmla="*/ 0 h 499"/>
                <a:gd name="T2" fmla="*/ 0 w 90"/>
                <a:gd name="T3" fmla="*/ 499 h 499"/>
                <a:gd name="T4" fmla="*/ 90 w 90"/>
                <a:gd name="T5" fmla="*/ 499 h 4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499">
                  <a:moveTo>
                    <a:pt x="0" y="0"/>
                  </a:moveTo>
                  <a:lnTo>
                    <a:pt x="0" y="499"/>
                  </a:lnTo>
                  <a:lnTo>
                    <a:pt x="90" y="49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5" name="Freeform 13"/>
            <p:cNvSpPr>
              <a:spLocks/>
            </p:cNvSpPr>
            <p:nvPr/>
          </p:nvSpPr>
          <p:spPr bwMode="auto">
            <a:xfrm flipH="1">
              <a:off x="3969" y="2115"/>
              <a:ext cx="90" cy="499"/>
            </a:xfrm>
            <a:custGeom>
              <a:avLst/>
              <a:gdLst>
                <a:gd name="T0" fmla="*/ 0 w 90"/>
                <a:gd name="T1" fmla="*/ 0 h 499"/>
                <a:gd name="T2" fmla="*/ 0 w 90"/>
                <a:gd name="T3" fmla="*/ 499 h 499"/>
                <a:gd name="T4" fmla="*/ 90 w 90"/>
                <a:gd name="T5" fmla="*/ 499 h 4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499">
                  <a:moveTo>
                    <a:pt x="0" y="0"/>
                  </a:moveTo>
                  <a:lnTo>
                    <a:pt x="0" y="499"/>
                  </a:lnTo>
                  <a:lnTo>
                    <a:pt x="90" y="499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6" name="Rectangle 14"/>
            <p:cNvSpPr>
              <a:spLocks noChangeArrowheads="1"/>
            </p:cNvSpPr>
            <p:nvPr/>
          </p:nvSpPr>
          <p:spPr bwMode="auto">
            <a:xfrm>
              <a:off x="2880" y="2296"/>
              <a:ext cx="36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/>
                <a:t>=</a:t>
              </a:r>
            </a:p>
          </p:txBody>
        </p:sp>
        <p:sp>
          <p:nvSpPr>
            <p:cNvPr id="20517" name="Rectangle 15"/>
            <p:cNvSpPr>
              <a:spLocks noChangeArrowheads="1"/>
            </p:cNvSpPr>
            <p:nvPr/>
          </p:nvSpPr>
          <p:spPr bwMode="auto">
            <a:xfrm>
              <a:off x="4105" y="2250"/>
              <a:ext cx="36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/>
                <a:t>= 75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33F5833-BAD4-EC3F-26B0-54BCC7939BCD}"/>
              </a:ext>
            </a:extLst>
          </p:cNvPr>
          <p:cNvSpPr txBox="1"/>
          <p:nvPr/>
        </p:nvSpPr>
        <p:spPr>
          <a:xfrm>
            <a:off x="9048328" y="3753644"/>
            <a:ext cx="170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75</a:t>
            </a:r>
            <a:r>
              <a:rPr lang="zh-CN" altLang="en-US" dirty="0"/>
              <a:t>个块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E82EFD-9087-1D1F-B2E2-8FDB68766C15}"/>
              </a:ext>
            </a:extLst>
          </p:cNvPr>
          <p:cNvSpPr txBox="1"/>
          <p:nvPr/>
        </p:nvSpPr>
        <p:spPr>
          <a:xfrm>
            <a:off x="7022067" y="4529031"/>
            <a:ext cx="295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Cache</a:t>
            </a:r>
            <a:r>
              <a:rPr lang="zh-CN" altLang="en-US" dirty="0"/>
              <a:t>中第</a:t>
            </a:r>
            <a:r>
              <a:rPr lang="en-US" altLang="zh-CN" dirty="0"/>
              <a:t>11</a:t>
            </a:r>
            <a:r>
              <a:rPr lang="zh-CN" altLang="en-US" dirty="0"/>
              <a:t>个块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1890DB-4105-FA80-F6C5-2B1B8205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476672"/>
            <a:ext cx="6268408" cy="61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1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749425" y="312739"/>
            <a:ext cx="227965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>
          <a:xfrm>
            <a:off x="2783632" y="275334"/>
            <a:ext cx="7274024" cy="79992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/>
              <a:t>Handling Cache reads hit and Misses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FE572-5DC7-98EB-5077-B84AC778D282}"/>
              </a:ext>
            </a:extLst>
          </p:cNvPr>
          <p:cNvSpPr txBox="1"/>
          <p:nvPr/>
        </p:nvSpPr>
        <p:spPr>
          <a:xfrm>
            <a:off x="695400" y="1536174"/>
            <a:ext cx="9938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Noto Serif SC"/>
              </a:rPr>
              <a:t>Read</a:t>
            </a:r>
            <a:endParaRPr lang="en-US" altLang="zh-CN" b="0" i="0" dirty="0">
              <a:solidFill>
                <a:srgbClr val="FF0000"/>
              </a:solidFill>
              <a:effectLst/>
              <a:latin typeface="Noto Serif SC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Hit</a:t>
            </a:r>
            <a:endParaRPr lang="en-US" altLang="zh-CN" b="0" i="0" dirty="0">
              <a:effectLst/>
              <a:latin typeface="Noto Serif SC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 Serif SC"/>
              </a:rPr>
              <a:t>直接从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里读就好了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Miss</a:t>
            </a:r>
            <a:endParaRPr lang="en-US" altLang="zh-CN" b="0" i="0" dirty="0">
              <a:effectLst/>
              <a:latin typeface="Noto Serif SC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Data cache miss</a:t>
            </a:r>
            <a:endParaRPr lang="en-US" altLang="zh-CN" b="0" i="0" dirty="0">
              <a:effectLst/>
              <a:latin typeface="Noto Serif SC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 Serif SC"/>
              </a:rPr>
              <a:t>从 </a:t>
            </a:r>
            <a:r>
              <a:rPr lang="en-US" altLang="zh-CN" b="0" i="0" dirty="0">
                <a:effectLst/>
                <a:latin typeface="Noto Serif SC"/>
              </a:rPr>
              <a:t>memory </a:t>
            </a:r>
            <a:r>
              <a:rPr lang="zh-CN" altLang="en-US" b="0" i="0" dirty="0">
                <a:effectLst/>
                <a:latin typeface="Noto Serif SC"/>
              </a:rPr>
              <a:t>里把对应的 </a:t>
            </a:r>
            <a:r>
              <a:rPr lang="en-US" altLang="zh-CN" b="0" i="0" dirty="0">
                <a:effectLst/>
                <a:latin typeface="Noto Serif SC"/>
              </a:rPr>
              <a:t>block </a:t>
            </a:r>
            <a:r>
              <a:rPr lang="zh-CN" altLang="en-US" b="0" i="0" dirty="0">
                <a:effectLst/>
                <a:latin typeface="Noto Serif SC"/>
              </a:rPr>
              <a:t>拿到 </a:t>
            </a:r>
            <a:r>
              <a:rPr lang="en-US" altLang="zh-CN" b="0" i="0" dirty="0">
                <a:effectLst/>
                <a:latin typeface="Noto Serif SC"/>
              </a:rPr>
              <a:t>cache</a:t>
            </a:r>
            <a:r>
              <a:rPr lang="zh-CN" altLang="en-US" b="0" i="0" dirty="0">
                <a:effectLst/>
                <a:latin typeface="Noto Serif SC"/>
              </a:rPr>
              <a:t>，然后读取对应的内容。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Instruction cache miss</a:t>
            </a:r>
            <a:endParaRPr lang="en-US" altLang="zh-CN" b="0" i="0" dirty="0">
              <a:effectLst/>
              <a:latin typeface="Noto Serif SC"/>
            </a:endParaRP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 Serif SC"/>
              </a:rPr>
              <a:t>暂停 </a:t>
            </a:r>
            <a:r>
              <a:rPr lang="en-US" altLang="zh-CN" b="0" i="0" dirty="0">
                <a:effectLst/>
                <a:latin typeface="Noto Serif SC"/>
              </a:rPr>
              <a:t>CPU </a:t>
            </a:r>
            <a:r>
              <a:rPr lang="zh-CN" altLang="en-US" b="0" i="0" dirty="0">
                <a:effectLst/>
                <a:latin typeface="Noto Serif SC"/>
              </a:rPr>
              <a:t>运行，从 </a:t>
            </a:r>
            <a:r>
              <a:rPr lang="en-US" altLang="zh-CN" b="0" i="0" dirty="0">
                <a:effectLst/>
                <a:latin typeface="Noto Serif SC"/>
              </a:rPr>
              <a:t>memory </a:t>
            </a:r>
            <a:r>
              <a:rPr lang="zh-CN" altLang="en-US" b="0" i="0" dirty="0">
                <a:effectLst/>
                <a:latin typeface="Noto Serif SC"/>
              </a:rPr>
              <a:t>里把对应的 </a:t>
            </a:r>
            <a:r>
              <a:rPr lang="en-US" altLang="zh-CN" b="0" i="0" dirty="0">
                <a:effectLst/>
                <a:latin typeface="Noto Serif SC"/>
              </a:rPr>
              <a:t>block </a:t>
            </a:r>
            <a:r>
              <a:rPr lang="zh-CN" altLang="en-US" b="0" i="0" dirty="0">
                <a:effectLst/>
                <a:latin typeface="Noto Serif SC"/>
              </a:rPr>
              <a:t>拿到 </a:t>
            </a:r>
            <a:r>
              <a:rPr lang="en-US" altLang="zh-CN" b="0" i="0" dirty="0">
                <a:effectLst/>
                <a:latin typeface="Noto Serif SC"/>
              </a:rPr>
              <a:t>cache</a:t>
            </a:r>
            <a:r>
              <a:rPr lang="zh-CN" altLang="en-US" b="0" i="0" dirty="0">
                <a:effectLst/>
                <a:latin typeface="Noto Serif SC"/>
              </a:rPr>
              <a:t>，从第一个 </a:t>
            </a:r>
            <a:r>
              <a:rPr lang="en-US" altLang="zh-CN" b="0" i="0" dirty="0">
                <a:effectLst/>
                <a:latin typeface="Noto Serif SC"/>
              </a:rPr>
              <a:t>step </a:t>
            </a:r>
            <a:r>
              <a:rPr lang="zh-CN" altLang="en-US" b="0" i="0" dirty="0">
                <a:effectLst/>
                <a:latin typeface="Noto Serif SC"/>
              </a:rPr>
              <a:t>开始重新运行当前这条指令。</a:t>
            </a:r>
          </a:p>
        </p:txBody>
      </p:sp>
    </p:spTree>
  </p:cSld>
  <p:clrMapOvr>
    <a:masterClrMapping/>
  </p:clrMapOvr>
  <p:transition spd="slow" advTm="2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513F6BEE-856D-6D9A-D961-C319B650F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260648"/>
            <a:ext cx="620077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Storage Hierarchy</a:t>
            </a:r>
            <a:r>
              <a:rPr lang="zh-CN" altLang="en-US" dirty="0">
                <a:ea typeface="宋体" pitchFamily="2" charset="-122"/>
              </a:rPr>
              <a:t>（存储级别）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033789-6DCF-00AC-9C40-88403959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142581"/>
            <a:ext cx="7081692" cy="27363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D5A166-3563-AE3D-6B9A-96D772CEB3B4}"/>
              </a:ext>
            </a:extLst>
          </p:cNvPr>
          <p:cNvSpPr txBox="1"/>
          <p:nvPr/>
        </p:nvSpPr>
        <p:spPr>
          <a:xfrm>
            <a:off x="911424" y="4515090"/>
            <a:ext cx="10369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越靠近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，越是小，快，贵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的目的就是为了提升速度，并且提高数据的命中率（一旦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就需要去更底层找，消耗更大）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8FA1414-C82F-EC6D-AC91-8AEB68491D2F}"/>
              </a:ext>
            </a:extLst>
          </p:cNvPr>
          <p:cNvSpPr txBox="1">
            <a:spLocks/>
          </p:cNvSpPr>
          <p:nvPr/>
        </p:nvSpPr>
        <p:spPr>
          <a:xfrm>
            <a:off x="119336" y="1556792"/>
            <a:ext cx="4431990" cy="21284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 eaLnBrk="1" hangingPunct="1"/>
            <a:r>
              <a:rPr lang="en-US" altLang="en-US" kern="0" dirty="0"/>
              <a:t>Block placement</a:t>
            </a:r>
          </a:p>
          <a:p>
            <a:pPr lvl="1" eaLnBrk="1" hangingPunct="1"/>
            <a:r>
              <a:rPr lang="en-US" altLang="en-US" kern="0" dirty="0"/>
              <a:t>Finding a block</a:t>
            </a:r>
          </a:p>
          <a:p>
            <a:pPr lvl="1" eaLnBrk="1" hangingPunct="1"/>
            <a:r>
              <a:rPr lang="en-US" altLang="en-US" kern="0" dirty="0"/>
              <a:t>Replacement on a miss</a:t>
            </a:r>
          </a:p>
          <a:p>
            <a:pPr lvl="1" eaLnBrk="1" hangingPunct="1"/>
            <a:r>
              <a:rPr lang="en-US" altLang="en-US" kern="0" dirty="0"/>
              <a:t>Write policy</a:t>
            </a:r>
            <a:endParaRPr lang="en-AU" alt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EABB6-E24D-BDA3-A4B8-27137C05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96652"/>
            <a:ext cx="11161240" cy="626469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FF0000"/>
                </a:solidFill>
                <a:effectLst/>
                <a:latin typeface="Noto Serif SC"/>
              </a:rPr>
              <a:t>Write</a:t>
            </a:r>
            <a:endParaRPr lang="en-US" altLang="zh-CN" b="0" i="0" dirty="0">
              <a:solidFill>
                <a:srgbClr val="FF0000"/>
              </a:solidFill>
              <a:effectLst/>
              <a:latin typeface="Noto Serif SC"/>
            </a:endParaRP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Hit</a:t>
            </a:r>
            <a:r>
              <a:rPr lang="en-US" altLang="zh-CN" b="0" i="0" dirty="0">
                <a:effectLst/>
                <a:latin typeface="Noto Serif SC"/>
              </a:rPr>
              <a:t> </a:t>
            </a:r>
            <a:r>
              <a:rPr lang="zh-CN" altLang="en-US" b="0" i="0" dirty="0">
                <a:effectLst/>
                <a:latin typeface="Noto Serif SC"/>
              </a:rPr>
              <a:t>有两种可以选的方式：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highlight>
                  <a:srgbClr val="FFFF00"/>
                </a:highlight>
                <a:latin typeface="Noto Serif SC"/>
              </a:rPr>
              <a:t>write-through(</a:t>
            </a:r>
            <a:r>
              <a:rPr lang="zh-CN" altLang="en-US" b="1" i="0" dirty="0">
                <a:effectLst/>
                <a:highlight>
                  <a:srgbClr val="FFFF00"/>
                </a:highlight>
                <a:latin typeface="Noto Serif SC"/>
              </a:rPr>
              <a:t>写直达，不会有数据不一致的问题</a:t>
            </a:r>
            <a:r>
              <a:rPr lang="en-US" altLang="zh-CN" b="1" i="0" dirty="0">
                <a:effectLst/>
                <a:highlight>
                  <a:srgbClr val="FFFF00"/>
                </a:highlight>
                <a:latin typeface="Noto Serif SC"/>
              </a:rPr>
              <a:t>)</a:t>
            </a:r>
            <a:r>
              <a:rPr lang="zh-CN" altLang="en-US" b="0" i="0" dirty="0">
                <a:effectLst/>
                <a:latin typeface="Noto Serif SC"/>
              </a:rPr>
              <a:t>，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Noto Serif SC"/>
              </a:rPr>
              <a:t>既写在 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Noto Serif SC"/>
              </a:rPr>
              <a:t>cache</a:t>
            </a:r>
            <a:r>
              <a:rPr lang="zh-CN" altLang="en-US" b="0" i="0" dirty="0">
                <a:effectLst/>
                <a:latin typeface="Noto Serif SC"/>
              </a:rPr>
              <a:t>，也</a:t>
            </a:r>
            <a:r>
              <a:rPr lang="zh-CN" altLang="en-US" sz="2100" dirty="0">
                <a:solidFill>
                  <a:schemeClr val="accent1"/>
                </a:solidFill>
                <a:latin typeface="Noto Serif SC"/>
              </a:rPr>
              <a:t>写在 </a:t>
            </a:r>
            <a:r>
              <a:rPr lang="en-US" altLang="zh-CN" sz="2100" dirty="0">
                <a:solidFill>
                  <a:schemeClr val="accent1"/>
                </a:solidFill>
                <a:latin typeface="Noto Serif SC"/>
              </a:rPr>
              <a:t>main memory</a:t>
            </a:r>
            <a:r>
              <a:rPr lang="zh-CN" altLang="en-US" b="0" i="0" dirty="0">
                <a:effectLst/>
                <a:latin typeface="Noto Serif SC"/>
              </a:rPr>
              <a:t>。这样的好处是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和 </a:t>
            </a:r>
            <a:r>
              <a:rPr lang="en-US" altLang="zh-CN" b="0" i="0" dirty="0">
                <a:effectLst/>
                <a:latin typeface="Noto Serif SC"/>
              </a:rPr>
              <a:t>main memory </a:t>
            </a:r>
            <a:r>
              <a:rPr lang="zh-CN" altLang="en-US" b="0" i="0" dirty="0">
                <a:effectLst/>
                <a:latin typeface="Noto Serif SC"/>
              </a:rPr>
              <a:t>总是一致的，但是这样很慢。</a:t>
            </a:r>
          </a:p>
          <a:p>
            <a:pPr marL="1600200" lvl="3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 Serif SC"/>
              </a:rPr>
              <a:t>一个改进是引入一个 </a:t>
            </a:r>
            <a:r>
              <a:rPr lang="en-US" altLang="zh-CN" b="1" i="0" dirty="0">
                <a:effectLst/>
                <a:latin typeface="Noto Serif SC"/>
              </a:rPr>
              <a:t>write buffer</a:t>
            </a:r>
            <a:r>
              <a:rPr lang="zh-CN" altLang="en-US" b="0" i="0" dirty="0">
                <a:effectLst/>
                <a:latin typeface="Noto Serif SC"/>
              </a:rPr>
              <a:t>，即当需要写 </a:t>
            </a:r>
            <a:r>
              <a:rPr lang="en-US" altLang="zh-CN" b="0" i="0" dirty="0">
                <a:effectLst/>
                <a:latin typeface="Noto Serif SC"/>
              </a:rPr>
              <a:t>main memory </a:t>
            </a:r>
            <a:r>
              <a:rPr lang="zh-CN" altLang="en-US" b="0" i="0" dirty="0">
                <a:effectLst/>
                <a:latin typeface="Noto Serif SC"/>
              </a:rPr>
              <a:t>的时候不是立即去写，而是加入到这个队列中，找机会写进去；此时 </a:t>
            </a:r>
            <a:r>
              <a:rPr lang="en-US" altLang="zh-CN" b="0" i="0" dirty="0">
                <a:effectLst/>
                <a:latin typeface="Noto Serif SC"/>
              </a:rPr>
              <a:t>CPU </a:t>
            </a:r>
            <a:r>
              <a:rPr lang="zh-CN" altLang="en-US" b="0" i="0" dirty="0">
                <a:effectLst/>
                <a:latin typeface="Noto Serif SC"/>
              </a:rPr>
              <a:t>就可以继续运行了。当然，当 </a:t>
            </a:r>
            <a:r>
              <a:rPr lang="en-US" altLang="zh-CN" b="0" i="0" dirty="0">
                <a:effectLst/>
                <a:latin typeface="Noto Serif SC"/>
              </a:rPr>
              <a:t>write buffer </a:t>
            </a:r>
            <a:r>
              <a:rPr lang="zh-CN" altLang="en-US" b="0" i="0" dirty="0">
                <a:effectLst/>
                <a:latin typeface="Noto Serif SC"/>
              </a:rPr>
              <a:t>满了的时候，也需要暂停处理器来做写入 </a:t>
            </a:r>
            <a:r>
              <a:rPr lang="en-US" altLang="zh-CN" b="0" i="0" dirty="0">
                <a:effectLst/>
                <a:latin typeface="Noto Serif SC"/>
              </a:rPr>
              <a:t>main memory </a:t>
            </a:r>
            <a:r>
              <a:rPr lang="zh-CN" altLang="en-US" b="0" i="0" dirty="0">
                <a:effectLst/>
                <a:latin typeface="Noto Serif SC"/>
              </a:rPr>
              <a:t>的工作，直到 </a:t>
            </a:r>
            <a:r>
              <a:rPr lang="en-US" altLang="zh-CN" b="0" i="0" dirty="0">
                <a:effectLst/>
                <a:latin typeface="Noto Serif SC"/>
              </a:rPr>
              <a:t>buffer </a:t>
            </a:r>
            <a:r>
              <a:rPr lang="zh-CN" altLang="en-US" b="0" i="0" dirty="0">
                <a:effectLst/>
                <a:latin typeface="Noto Serif SC"/>
              </a:rPr>
              <a:t>中有空闲的 </a:t>
            </a:r>
            <a:r>
              <a:rPr lang="en-US" altLang="zh-CN" b="0" i="0" dirty="0">
                <a:effectLst/>
                <a:latin typeface="Noto Serif SC"/>
              </a:rPr>
              <a:t>entry</a:t>
            </a:r>
            <a:r>
              <a:rPr lang="zh-CN" altLang="en-US" b="0" i="0" dirty="0">
                <a:effectLst/>
                <a:latin typeface="Noto Serif SC"/>
              </a:rPr>
              <a:t>。因此，如果 </a:t>
            </a:r>
            <a:r>
              <a:rPr lang="en-US" altLang="zh-CN" b="0" i="0" dirty="0">
                <a:effectLst/>
                <a:latin typeface="Noto Serif SC"/>
              </a:rPr>
              <a:t>main memory </a:t>
            </a:r>
            <a:r>
              <a:rPr lang="zh-CN" altLang="en-US" b="0" i="0" dirty="0">
                <a:effectLst/>
                <a:latin typeface="Noto Serif SC"/>
              </a:rPr>
              <a:t>的写入速率低于 </a:t>
            </a:r>
            <a:r>
              <a:rPr lang="en-US" altLang="zh-CN" b="0" i="0" dirty="0">
                <a:effectLst/>
                <a:latin typeface="Noto Serif SC"/>
              </a:rPr>
              <a:t>CPU </a:t>
            </a:r>
            <a:r>
              <a:rPr lang="zh-CN" altLang="en-US" b="0" i="0" dirty="0">
                <a:effectLst/>
                <a:latin typeface="Noto Serif SC"/>
              </a:rPr>
              <a:t>产生写操作的速率，多大的缓冲都无济于事。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highlight>
                  <a:srgbClr val="FFFF00"/>
                </a:highlight>
                <a:latin typeface="Noto Serif SC"/>
              </a:rPr>
              <a:t>write-back</a:t>
            </a:r>
            <a:r>
              <a:rPr lang="zh-CN" altLang="en-US" b="0" i="0" dirty="0">
                <a:effectLst/>
                <a:latin typeface="Noto Serif SC"/>
              </a:rPr>
              <a:t>，</a:t>
            </a:r>
            <a:r>
              <a:rPr lang="zh-CN" altLang="en-US" b="1" i="0" dirty="0">
                <a:solidFill>
                  <a:srgbClr val="7030A0"/>
                </a:solidFill>
                <a:effectLst/>
                <a:latin typeface="Noto Serif SC"/>
              </a:rPr>
              <a:t>只写在 </a:t>
            </a:r>
            <a:r>
              <a:rPr lang="en-US" altLang="zh-CN" b="1" i="0" dirty="0">
                <a:solidFill>
                  <a:srgbClr val="7030A0"/>
                </a:solidFill>
                <a:effectLst/>
                <a:latin typeface="Noto Serif SC"/>
              </a:rPr>
              <a:t>cache </a:t>
            </a:r>
            <a:r>
              <a:rPr lang="zh-CN" altLang="en-US" b="1" i="0" dirty="0">
                <a:solidFill>
                  <a:srgbClr val="7030A0"/>
                </a:solidFill>
                <a:effectLst/>
                <a:latin typeface="Noto Serif SC"/>
              </a:rPr>
              <a:t>里</a:t>
            </a:r>
            <a:r>
              <a:rPr lang="zh-CN" altLang="en-US" b="0" i="0" dirty="0">
                <a:effectLst/>
                <a:latin typeface="Noto Serif SC"/>
              </a:rPr>
              <a:t>，等到这个 </a:t>
            </a:r>
            <a:r>
              <a:rPr lang="en-US" altLang="zh-CN" b="0" i="0" dirty="0">
                <a:effectLst/>
                <a:latin typeface="Noto Serif SC"/>
              </a:rPr>
              <a:t>block </a:t>
            </a:r>
            <a:r>
              <a:rPr lang="zh-CN" altLang="en-US" b="0" i="0" dirty="0">
                <a:effectLst/>
                <a:latin typeface="Noto Serif SC"/>
              </a:rPr>
              <a:t>要被覆盖掉的时候将其写回内存。这种情况需要一个额外的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Noto Serif SC"/>
              </a:rPr>
              <a:t> </a:t>
            </a:r>
            <a:r>
              <a:rPr lang="en-US" altLang="zh-CN" b="1" i="0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Noto Serif SC"/>
              </a:rPr>
              <a:t>dirty bit</a:t>
            </a:r>
            <a:r>
              <a:rPr lang="en-US" altLang="zh-CN" b="0" i="0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Noto Serif SC"/>
              </a:rPr>
              <a:t> 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Noto Serif SC"/>
              </a:rPr>
              <a:t>来记录这个 </a:t>
            </a:r>
            <a:r>
              <a:rPr lang="en-US" altLang="zh-CN" b="0" i="0" dirty="0">
                <a:solidFill>
                  <a:schemeClr val="accent1"/>
                </a:solidFill>
                <a:effectLst/>
                <a:latin typeface="Noto Serif SC"/>
              </a:rPr>
              <a:t>cache block 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Noto Serif SC"/>
              </a:rPr>
              <a:t>是否被更改过</a:t>
            </a:r>
            <a:r>
              <a:rPr lang="zh-CN" altLang="en-US" b="0" i="0" dirty="0">
                <a:effectLst/>
                <a:latin typeface="Noto Serif SC"/>
              </a:rPr>
              <a:t>。</a:t>
            </a:r>
            <a:r>
              <a:rPr lang="en-US" altLang="zh-CN" b="0" i="0" dirty="0">
                <a:effectLst/>
                <a:latin typeface="Noto Serif SC"/>
              </a:rPr>
              <a:t>(</a:t>
            </a:r>
            <a:r>
              <a:rPr lang="zh-CN" altLang="en-US" b="0" i="0" dirty="0">
                <a:effectLst/>
                <a:latin typeface="Noto Serif SC"/>
              </a:rPr>
              <a:t>速度高，可靠性差，可能会有不一致的问题） 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Noto Serif SC"/>
              </a:rPr>
              <a:t>dirty = 1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Noto Serif SC"/>
              </a:rPr>
              <a:t>则需要写回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Miss</a:t>
            </a:r>
            <a:r>
              <a:rPr lang="en-US" altLang="zh-CN" b="0" i="0" dirty="0">
                <a:effectLst/>
                <a:latin typeface="Noto Serif SC"/>
              </a:rPr>
              <a:t> </a:t>
            </a:r>
            <a:r>
              <a:rPr lang="zh-CN" altLang="en-US" b="0" i="0" dirty="0">
                <a:effectLst/>
                <a:latin typeface="Noto Serif SC"/>
              </a:rPr>
              <a:t>同样有两种方式：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write allocate</a:t>
            </a:r>
            <a:r>
              <a:rPr lang="zh-CN" altLang="en-US" b="0" i="0" dirty="0">
                <a:effectLst/>
                <a:latin typeface="Noto Serif SC"/>
              </a:rPr>
              <a:t>，即像 </a:t>
            </a:r>
            <a:r>
              <a:rPr lang="en-US" altLang="zh-CN" b="0" i="0" dirty="0">
                <a:effectLst/>
                <a:latin typeface="Noto Serif SC"/>
              </a:rPr>
              <a:t>read miss </a:t>
            </a:r>
            <a:r>
              <a:rPr lang="zh-CN" altLang="en-US" b="0" i="0" dirty="0">
                <a:effectLst/>
                <a:latin typeface="Noto Serif SC"/>
              </a:rPr>
              <a:t>一样先把 </a:t>
            </a:r>
            <a:r>
              <a:rPr lang="en-US" altLang="zh-CN" b="0" i="0" dirty="0">
                <a:effectLst/>
                <a:latin typeface="Noto Serif SC"/>
              </a:rPr>
              <a:t>block </a:t>
            </a:r>
            <a:r>
              <a:rPr lang="zh-CN" altLang="en-US" b="0" i="0" dirty="0">
                <a:effectLst/>
                <a:latin typeface="Noto Serif SC"/>
              </a:rPr>
              <a:t>拿到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里再写入。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Noto Serif SC"/>
              </a:rPr>
              <a:t>write around</a:t>
            </a:r>
            <a:r>
              <a:rPr lang="en-US" altLang="zh-CN" b="0" i="0" dirty="0">
                <a:effectLst/>
                <a:latin typeface="Noto Serif SC"/>
              </a:rPr>
              <a:t> (or </a:t>
            </a:r>
            <a:r>
              <a:rPr lang="en-US" altLang="zh-CN" b="1" i="0" dirty="0">
                <a:effectLst/>
                <a:latin typeface="Noto Serif SC"/>
              </a:rPr>
              <a:t>no write allocate</a:t>
            </a:r>
            <a:r>
              <a:rPr lang="en-US" altLang="zh-CN" b="0" i="0" dirty="0">
                <a:effectLst/>
                <a:latin typeface="Noto Serif SC"/>
              </a:rPr>
              <a:t>)</a:t>
            </a:r>
            <a:r>
              <a:rPr lang="zh-CN" altLang="en-US" b="0" i="0" dirty="0">
                <a:effectLst/>
                <a:latin typeface="Noto Serif SC"/>
              </a:rPr>
              <a:t>，考虑到既然本来就要去一次 </a:t>
            </a:r>
            <a:r>
              <a:rPr lang="en-US" altLang="zh-CN" b="0" i="0" dirty="0">
                <a:effectLst/>
                <a:latin typeface="Noto Serif SC"/>
              </a:rPr>
              <a:t>main memory</a:t>
            </a:r>
            <a:r>
              <a:rPr lang="zh-CN" altLang="en-US" b="0" i="0" dirty="0">
                <a:effectLst/>
                <a:latin typeface="Noto Serif SC"/>
              </a:rPr>
              <a:t>，不如</a:t>
            </a:r>
            <a:r>
              <a:rPr lang="zh-CN" altLang="en-US" b="0" i="0" dirty="0">
                <a:effectLst/>
                <a:highlight>
                  <a:srgbClr val="FFFF00"/>
                </a:highlight>
                <a:latin typeface="Noto Serif SC"/>
              </a:rPr>
              <a:t>直接在</a:t>
            </a:r>
            <a:r>
              <a:rPr lang="en-US" altLang="zh-CN" b="0" i="0" dirty="0">
                <a:effectLst/>
                <a:highlight>
                  <a:srgbClr val="FFFF00"/>
                </a:highlight>
                <a:latin typeface="Noto Serif SC"/>
              </a:rPr>
              <a:t>memory</a:t>
            </a:r>
            <a:r>
              <a:rPr lang="zh-CN" altLang="en-US" b="0" i="0" dirty="0">
                <a:effectLst/>
                <a:highlight>
                  <a:srgbClr val="FFFF00"/>
                </a:highlight>
                <a:latin typeface="Noto Serif SC"/>
              </a:rPr>
              <a:t>里面写了</a:t>
            </a:r>
            <a:r>
              <a:rPr lang="zh-CN" altLang="en-US" b="0" i="0" dirty="0">
                <a:effectLst/>
                <a:latin typeface="Noto Serif SC"/>
              </a:rPr>
              <a:t>，就不再拿到 </a:t>
            </a:r>
            <a:r>
              <a:rPr lang="en-US" altLang="zh-CN" b="0" i="0" dirty="0">
                <a:effectLst/>
                <a:latin typeface="Noto Serif SC"/>
              </a:rPr>
              <a:t>cache </a:t>
            </a:r>
            <a:r>
              <a:rPr lang="zh-CN" altLang="en-US" b="0" i="0" dirty="0">
                <a:effectLst/>
                <a:latin typeface="Noto Serif SC"/>
              </a:rPr>
              <a:t>里了。</a:t>
            </a:r>
          </a:p>
          <a:p>
            <a:pPr marL="914400" lvl="2" indent="0" algn="l">
              <a:lnSpc>
                <a:spcPct val="120000"/>
              </a:lnSpc>
              <a:buNone/>
            </a:pPr>
            <a:r>
              <a:rPr lang="en-US" altLang="zh-CN" b="0" i="0" dirty="0">
                <a:effectLst/>
                <a:highlight>
                  <a:srgbClr val="C0C0C0"/>
                </a:highlight>
                <a:latin typeface="Noto Serif SC"/>
              </a:rPr>
              <a:t>write-back </a:t>
            </a:r>
            <a:r>
              <a:rPr lang="zh-CN" altLang="en-US" b="0" i="0" dirty="0">
                <a:effectLst/>
                <a:highlight>
                  <a:srgbClr val="C0C0C0"/>
                </a:highlight>
                <a:latin typeface="Noto Serif SC"/>
              </a:rPr>
              <a:t>只能使用 </a:t>
            </a:r>
            <a:r>
              <a:rPr lang="en-US" altLang="zh-CN" b="0" i="0" dirty="0">
                <a:effectLst/>
                <a:highlight>
                  <a:srgbClr val="C0C0C0"/>
                </a:highlight>
                <a:latin typeface="Noto Serif SC"/>
              </a:rPr>
              <a:t>write allocate</a:t>
            </a:r>
            <a:r>
              <a:rPr lang="zh-CN" altLang="en-US" b="0" i="0" dirty="0">
                <a:effectLst/>
                <a:latin typeface="Noto Serif SC"/>
              </a:rPr>
              <a:t>；一般来说，</a:t>
            </a:r>
            <a:r>
              <a:rPr lang="en-US" altLang="zh-CN" b="0" i="0" dirty="0">
                <a:effectLst/>
                <a:latin typeface="Noto Serif SC"/>
              </a:rPr>
              <a:t>write-</a:t>
            </a:r>
            <a:r>
              <a:rPr lang="en-US" altLang="zh-CN" b="1" i="0" dirty="0">
                <a:solidFill>
                  <a:schemeClr val="accent2">
                    <a:lumMod val="75000"/>
                  </a:schemeClr>
                </a:solidFill>
                <a:effectLst/>
                <a:latin typeface="Noto Serif SC"/>
              </a:rPr>
              <a:t>th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Noto Serif SC"/>
              </a:rPr>
              <a:t>rou</a:t>
            </a:r>
            <a:r>
              <a:rPr lang="en-US" altLang="zh-CN" b="1" i="0" dirty="0">
                <a:solidFill>
                  <a:schemeClr val="accent2">
                    <a:lumMod val="75000"/>
                  </a:schemeClr>
                </a:solidFill>
                <a:effectLst/>
                <a:latin typeface="Noto Serif SC"/>
              </a:rPr>
              <a:t>gh</a:t>
            </a:r>
            <a:r>
              <a:rPr lang="en-US" altLang="zh-CN" b="0" i="0" dirty="0">
                <a:effectLst/>
                <a:latin typeface="Noto Serif SC"/>
              </a:rPr>
              <a:t> </a:t>
            </a:r>
            <a:r>
              <a:rPr lang="zh-CN" altLang="en-US" b="0" i="0" dirty="0">
                <a:effectLst/>
                <a:latin typeface="Noto Serif SC"/>
              </a:rPr>
              <a:t>使用 </a:t>
            </a:r>
            <a:r>
              <a:rPr lang="en-US" altLang="zh-CN" b="0" i="0" dirty="0">
                <a:effectLst/>
                <a:latin typeface="Noto Serif SC"/>
              </a:rPr>
              <a:t>write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 a</a:t>
            </a:r>
            <a:r>
              <a:rPr lang="en-US" altLang="zh-CN" b="1" dirty="0">
                <a:solidFill>
                  <a:srgbClr val="FF0000"/>
                </a:solidFill>
                <a:latin typeface="Noto Serif SC"/>
              </a:rPr>
              <a:t>rou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nd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Noto Serif SC"/>
            </a:endParaRPr>
          </a:p>
        </p:txBody>
      </p:sp>
    </p:spTree>
    <p:extLst>
      <p:ext uri="{BB962C8B-B14F-4D97-AF65-F5344CB8AC3E}">
        <p14:creationId xmlns:p14="http://schemas.microsoft.com/office/powerpoint/2010/main" val="184121642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1"/>
            <a:ext cx="2520280" cy="792088"/>
          </a:xfrm>
        </p:spPr>
        <p:txBody>
          <a:bodyPr/>
          <a:lstStyle/>
          <a:p>
            <a:r>
              <a:rPr lang="en-US" altLang="zh-CN" dirty="0"/>
              <a:t>Example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4649" y="1340768"/>
            <a:ext cx="8712968" cy="302433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latin typeface="+mj-lt"/>
              </a:rPr>
              <a:t>Assume a direct mapped </a:t>
            </a:r>
            <a:r>
              <a:rPr lang="en-US" altLang="zh-CN" sz="2400" b="1" dirty="0" err="1">
                <a:latin typeface="+mj-lt"/>
              </a:rPr>
              <a:t>wtrie</a:t>
            </a:r>
            <a:r>
              <a:rPr lang="en-US" altLang="zh-CN" sz="2400" b="1" dirty="0">
                <a:latin typeface="+mj-lt"/>
              </a:rPr>
              <a:t>-back</a:t>
            </a:r>
            <a:r>
              <a:rPr lang="en-US" altLang="zh-CN" sz="2400" dirty="0">
                <a:latin typeface="+mj-lt"/>
              </a:rPr>
              <a:t> cache with many cache entries that starts </a:t>
            </a:r>
            <a:r>
              <a:rPr lang="en-US" altLang="zh-CN" sz="2400" dirty="0" err="1">
                <a:latin typeface="+mj-lt"/>
              </a:rPr>
              <a:t>empty.below</a:t>
            </a:r>
            <a:r>
              <a:rPr lang="en-US" altLang="zh-CN" sz="2400" dirty="0">
                <a:latin typeface="+mj-lt"/>
              </a:rPr>
              <a:t> is a sequence of five memory operations(the address is in square brackets):</a:t>
            </a:r>
            <a:r>
              <a:rPr lang="en-US" altLang="zh-CN" sz="2400" b="1" i="1" dirty="0">
                <a:latin typeface="+mj-lt"/>
              </a:rPr>
              <a:t> </a:t>
            </a:r>
            <a:r>
              <a:rPr lang="en-US" altLang="zh-CN" sz="2800" b="1" i="1" dirty="0">
                <a:latin typeface="Comic Sans MS" pitchFamily="66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latin typeface="Comic Sans MS" pitchFamily="66" charset="0"/>
              </a:rPr>
              <a:t>1 		</a:t>
            </a:r>
            <a:r>
              <a:rPr lang="en-US" altLang="zh-CN" sz="2400" dirty="0">
                <a:latin typeface="Comic Sans MS" pitchFamily="66" charset="0"/>
              </a:rPr>
              <a:t>write </a:t>
            </a:r>
            <a:r>
              <a:rPr lang="en-US" altLang="zh-CN" sz="2400" dirty="0" err="1">
                <a:latin typeface="Comic Sans MS" pitchFamily="66" charset="0"/>
              </a:rPr>
              <a:t>Mem</a:t>
            </a:r>
            <a:r>
              <a:rPr lang="en-US" altLang="zh-CN" sz="2400" dirty="0">
                <a:latin typeface="Comic Sans MS" pitchFamily="66" charset="0"/>
              </a:rPr>
              <a:t>[100];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Comic Sans MS" pitchFamily="66" charset="0"/>
              </a:rPr>
              <a:t>2		write Mem[100]; 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AutoNum type="arabicPlain" startAt="3"/>
            </a:pPr>
            <a:r>
              <a:rPr lang="en-US" altLang="zh-CN" sz="2400" dirty="0">
                <a:latin typeface="Comic Sans MS" pitchFamily="66" charset="0"/>
              </a:rPr>
              <a:t>Read Mem[200]; </a:t>
            </a:r>
            <a:r>
              <a:rPr lang="zh-CN" altLang="en-US" sz="2400" dirty="0">
                <a:latin typeface="Comic Sans MS" pitchFamily="66" charset="0"/>
              </a:rPr>
              <a:t>读的时候已经放到了</a:t>
            </a:r>
            <a:r>
              <a:rPr lang="en-US" altLang="zh-CN" sz="2400" dirty="0">
                <a:latin typeface="Comic Sans MS" pitchFamily="66" charset="0"/>
              </a:rPr>
              <a:t>cache</a:t>
            </a:r>
            <a:r>
              <a:rPr lang="zh-CN" altLang="en-US" sz="2400" dirty="0">
                <a:latin typeface="Comic Sans MS" pitchFamily="66" charset="0"/>
              </a:rPr>
              <a:t>里面</a:t>
            </a:r>
            <a:r>
              <a:rPr lang="en-US" altLang="zh-CN" sz="2400" dirty="0">
                <a:latin typeface="Comic Sans MS" pitchFamily="66" charset="0"/>
              </a:rPr>
              <a:t> 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AutoNum type="arabicPlain" startAt="3"/>
            </a:pPr>
            <a:r>
              <a:rPr lang="en-US" altLang="zh-CN" dirty="0">
                <a:latin typeface="Comic Sans MS" pitchFamily="66" charset="0"/>
              </a:rPr>
              <a:t>w</a:t>
            </a:r>
            <a:r>
              <a:rPr lang="en-US" altLang="zh-CN" sz="2400" dirty="0">
                <a:latin typeface="Comic Sans MS" pitchFamily="66" charset="0"/>
              </a:rPr>
              <a:t>rite Mem[200];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AutoNum type="arabicPlain" startAt="5"/>
            </a:pPr>
            <a:r>
              <a:rPr lang="en-US" altLang="zh-CN" sz="2400" dirty="0">
                <a:latin typeface="Comic Sans MS" pitchFamily="66" charset="0"/>
              </a:rPr>
              <a:t>write </a:t>
            </a:r>
            <a:r>
              <a:rPr lang="en-US" altLang="zh-CN" sz="2400" dirty="0" err="1">
                <a:latin typeface="Comic Sans MS" pitchFamily="66" charset="0"/>
              </a:rPr>
              <a:t>Mem</a:t>
            </a:r>
            <a:r>
              <a:rPr lang="en-US" altLang="zh-CN" sz="2400" dirty="0">
                <a:latin typeface="Comic Sans MS" pitchFamily="66" charset="0"/>
              </a:rPr>
              <a:t>[100];</a:t>
            </a:r>
          </a:p>
          <a:p>
            <a:pPr marL="971550" lvl="1" indent="-514350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02323" y="4365104"/>
            <a:ext cx="7924800" cy="193899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Answer :</a:t>
            </a:r>
          </a:p>
          <a:p>
            <a:pPr algn="l" eaLnBrk="0" hangingPunct="0"/>
            <a:r>
              <a:rPr lang="en-US" altLang="zh-CN" dirty="0">
                <a:latin typeface="Comic Sans MS" pitchFamily="66" charset="0"/>
              </a:rPr>
              <a:t>for no-write allocate 	misses:	1,2,3,5</a:t>
            </a:r>
          </a:p>
          <a:p>
            <a:pPr algn="l" eaLnBrk="0" hangingPunct="0"/>
            <a:r>
              <a:rPr lang="en-US" altLang="zh-CN" dirty="0">
                <a:latin typeface="Comic Sans MS" pitchFamily="66" charset="0"/>
              </a:rPr>
              <a:t>			    	hit    :		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4</a:t>
            </a:r>
          </a:p>
          <a:p>
            <a:pPr algn="l" eaLnBrk="0" hangingPunct="0"/>
            <a:r>
              <a:rPr lang="en-US" altLang="zh-CN" dirty="0">
                <a:latin typeface="Comic Sans MS" pitchFamily="66" charset="0"/>
              </a:rPr>
              <a:t>for write allocate		misses:	1,3, 5</a:t>
            </a:r>
          </a:p>
          <a:p>
            <a:pPr algn="l" eaLnBrk="0" hangingPunct="0"/>
            <a:r>
              <a:rPr lang="en-US" altLang="zh-CN" dirty="0">
                <a:latin typeface="Comic Sans MS" pitchFamily="66" charset="0"/>
              </a:rPr>
              <a:t>				hit    :		2,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altLang="zh-CN" dirty="0">
                <a:latin typeface="Comic Sans MS" pitchFamily="66" charset="0"/>
              </a:rPr>
              <a:t>,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71" name="Rectangle 7"/>
          <p:cNvSpPr>
            <a:spLocks noGrp="1" noChangeArrowheads="1"/>
          </p:cNvSpPr>
          <p:nvPr>
            <p:ph type="title"/>
          </p:nvPr>
        </p:nvSpPr>
        <p:spPr>
          <a:xfrm>
            <a:off x="1868543" y="230889"/>
            <a:ext cx="8186194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400" dirty="0"/>
              <a:t>Performance basic memory organization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idx="1"/>
          </p:nvPr>
        </p:nvSpPr>
        <p:spPr>
          <a:xfrm>
            <a:off x="3215680" y="1268760"/>
            <a:ext cx="8015287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Assume</a:t>
            </a:r>
            <a:r>
              <a:rPr lang="en-US" altLang="zh-CN" sz="20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1  </a:t>
            </a:r>
            <a:r>
              <a:rPr lang="en-US" altLang="zh-CN" sz="2000" dirty="0"/>
              <a:t>clock cycles to send the address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15 memory bus clock cycles for each DRAM  access initiated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b="1" dirty="0">
                <a:solidFill>
                  <a:srgbClr val="FF0000"/>
                </a:solidFill>
              </a:rPr>
              <a:t>1 bus clock </a:t>
            </a:r>
            <a:r>
              <a:rPr lang="en-US" altLang="zh-CN" sz="2000" dirty="0"/>
              <a:t>cycles to send a word of data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Block size is </a:t>
            </a:r>
            <a:r>
              <a:rPr lang="en-US" altLang="zh-CN" sz="2000" b="1" dirty="0">
                <a:solidFill>
                  <a:srgbClr val="FF0000"/>
                </a:solidFill>
              </a:rPr>
              <a:t>4 words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Every word is 4 bytes 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The time to transfer </a:t>
            </a:r>
            <a:r>
              <a:rPr lang="en-US" altLang="zh-CN" sz="2000" b="1" dirty="0">
                <a:solidFill>
                  <a:srgbClr val="FF0000"/>
                </a:solidFill>
              </a:rPr>
              <a:t>one word </a:t>
            </a:r>
            <a:r>
              <a:rPr lang="en-US" altLang="zh-CN" sz="2000" dirty="0"/>
              <a:t>is</a:t>
            </a:r>
            <a:r>
              <a:rPr lang="en-US" altLang="zh-CN" sz="2000" dirty="0">
                <a:solidFill>
                  <a:schemeClr val="hlink"/>
                </a:solidFill>
              </a:rPr>
              <a:t> 1+15+1=17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The miss penalty </a:t>
            </a:r>
            <a:r>
              <a:rPr lang="en-US" altLang="zh-CN" sz="2000" dirty="0">
                <a:solidFill>
                  <a:schemeClr val="accent2"/>
                </a:solidFill>
              </a:rPr>
              <a:t>(The time to transfer one block is)</a:t>
            </a:r>
            <a:r>
              <a:rPr lang="en-US" altLang="zh-CN" sz="2000" dirty="0">
                <a:solidFill>
                  <a:schemeClr val="hlink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z="900" dirty="0"/>
              <a:t>		</a:t>
            </a:r>
          </a:p>
          <a:p>
            <a:pPr eaLnBrk="1" hangingPunct="1">
              <a:buFontTx/>
              <a:buNone/>
            </a:pPr>
            <a:r>
              <a:rPr lang="en-US" altLang="zh-CN" sz="900" dirty="0"/>
              <a:t>	</a:t>
            </a:r>
            <a:r>
              <a:rPr lang="en-US" altLang="zh-CN" sz="2000" dirty="0"/>
              <a:t>	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000" dirty="0"/>
              <a:t>+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en-US" altLang="zh-CN" sz="2000" dirty="0"/>
              <a:t>×(</a:t>
            </a:r>
            <a:r>
              <a:rPr lang="en-US" altLang="zh-CN" sz="2000" b="1" dirty="0">
                <a:solidFill>
                  <a:schemeClr val="accent2"/>
                </a:solidFill>
              </a:rPr>
              <a:t>15+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)</a:t>
            </a:r>
            <a:r>
              <a:rPr lang="zh-CN" altLang="en-US" sz="2000" dirty="0"/>
              <a:t>＝</a:t>
            </a:r>
            <a:r>
              <a:rPr lang="en-US" altLang="zh-CN" sz="2000" dirty="0"/>
              <a:t>65 </a:t>
            </a:r>
            <a:r>
              <a:rPr lang="en-US" altLang="zh-CN" sz="2000" dirty="0" err="1"/>
              <a:t>CLKs</a:t>
            </a: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Bandwidth :</a:t>
            </a:r>
          </a:p>
        </p:txBody>
      </p:sp>
      <p:grpSp>
        <p:nvGrpSpPr>
          <p:cNvPr id="29701" name="Group 8"/>
          <p:cNvGrpSpPr>
            <a:grpSpLocks/>
          </p:cNvGrpSpPr>
          <p:nvPr/>
        </p:nvGrpSpPr>
        <p:grpSpPr bwMode="auto">
          <a:xfrm>
            <a:off x="4871864" y="5304185"/>
            <a:ext cx="1843088" cy="688975"/>
            <a:chOff x="1968" y="3120"/>
            <a:chExt cx="1161" cy="434"/>
          </a:xfrm>
        </p:grpSpPr>
        <p:sp>
          <p:nvSpPr>
            <p:cNvPr id="29703" name="Rectangle 9"/>
            <p:cNvSpPr>
              <a:spLocks noChangeArrowheads="1"/>
            </p:cNvSpPr>
            <p:nvPr/>
          </p:nvSpPr>
          <p:spPr bwMode="auto">
            <a:xfrm>
              <a:off x="2018" y="3120"/>
              <a:ext cx="4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 dirty="0">
                  <a:latin typeface="Comic Sans MS" pitchFamily="66" charset="0"/>
                </a:rPr>
                <a:t>4×4</a:t>
              </a:r>
            </a:p>
          </p:txBody>
        </p:sp>
        <p:sp>
          <p:nvSpPr>
            <p:cNvPr id="29704" name="Rectangle 10"/>
            <p:cNvSpPr>
              <a:spLocks noChangeArrowheads="1"/>
            </p:cNvSpPr>
            <p:nvPr/>
          </p:nvSpPr>
          <p:spPr bwMode="auto">
            <a:xfrm>
              <a:off x="2111" y="3321"/>
              <a:ext cx="294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65</a:t>
              </a:r>
            </a:p>
          </p:txBody>
        </p:sp>
        <p:sp>
          <p:nvSpPr>
            <p:cNvPr id="29705" name="Line 11"/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06" name="Rectangle 12"/>
            <p:cNvSpPr>
              <a:spLocks noChangeArrowheads="1"/>
            </p:cNvSpPr>
            <p:nvPr/>
          </p:nvSpPr>
          <p:spPr bwMode="auto">
            <a:xfrm>
              <a:off x="2596" y="3216"/>
              <a:ext cx="205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≈</a:t>
              </a:r>
            </a:p>
          </p:txBody>
        </p:sp>
        <p:sp>
          <p:nvSpPr>
            <p:cNvPr id="29707" name="Rectangle 13"/>
            <p:cNvSpPr>
              <a:spLocks noChangeArrowheads="1"/>
            </p:cNvSpPr>
            <p:nvPr/>
          </p:nvSpPr>
          <p:spPr bwMode="auto">
            <a:xfrm>
              <a:off x="2910" y="3120"/>
              <a:ext cx="205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708" name="Rectangle 14"/>
            <p:cNvSpPr>
              <a:spLocks noChangeArrowheads="1"/>
            </p:cNvSpPr>
            <p:nvPr/>
          </p:nvSpPr>
          <p:spPr bwMode="auto">
            <a:xfrm>
              <a:off x="2915" y="3321"/>
              <a:ext cx="205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4</a:t>
              </a:r>
            </a:p>
          </p:txBody>
        </p:sp>
        <p:sp>
          <p:nvSpPr>
            <p:cNvPr id="29709" name="Line 15"/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8FB6553-D4D9-4695-8836-70D3CDFE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36" y="1069089"/>
            <a:ext cx="1383414" cy="4926303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>
          <a:xfrm>
            <a:off x="3792538" y="76200"/>
            <a:ext cx="687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/>
              <a:t>Performance in Wider Main Memory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2728913" y="1154632"/>
            <a:ext cx="7239000" cy="4650632"/>
          </a:xfrm>
        </p:spPr>
        <p:txBody>
          <a:bodyPr/>
          <a:lstStyle/>
          <a:p>
            <a:pPr eaLnBrk="1" hangingPunct="1"/>
            <a:r>
              <a:rPr lang="en-US" altLang="zh-CN" sz="1800" dirty="0"/>
              <a:t>With a main memory width of </a:t>
            </a:r>
            <a:r>
              <a:rPr lang="en-US" altLang="zh-CN" sz="1800" b="1" dirty="0">
                <a:solidFill>
                  <a:srgbClr val="FF0000"/>
                </a:solidFill>
              </a:rPr>
              <a:t>2 words(64bits)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	The miss penalty:	 </a:t>
            </a:r>
            <a:r>
              <a:rPr lang="en-US" altLang="zh-CN" sz="1800" dirty="0"/>
              <a:t> 4words/Block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			1+2×(15+1)</a:t>
            </a:r>
            <a:r>
              <a:rPr lang="zh-CN" altLang="en-US" sz="1800" dirty="0"/>
              <a:t>＝</a:t>
            </a:r>
            <a:r>
              <a:rPr lang="en-US" altLang="zh-CN" sz="1800" dirty="0"/>
              <a:t>33 CLKs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Bandwidth :</a:t>
            </a:r>
          </a:p>
          <a:p>
            <a:pPr eaLnBrk="1" hangingPunct="1">
              <a:buFontTx/>
              <a:buNone/>
            </a:pPr>
            <a:endParaRPr lang="en-US" altLang="zh-CN" sz="18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 sz="1800" dirty="0">
                <a:solidFill>
                  <a:schemeClr val="hlink"/>
                </a:solidFill>
              </a:rPr>
              <a:t>With a main memory width of </a:t>
            </a:r>
            <a:r>
              <a:rPr lang="en-US" altLang="zh-CN" sz="1800" b="1" dirty="0">
                <a:solidFill>
                  <a:srgbClr val="FF0000"/>
                </a:solidFill>
              </a:rPr>
              <a:t>4 words(128bits)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	The miss penalty:	 </a:t>
            </a:r>
            <a:r>
              <a:rPr lang="en-US" altLang="zh-CN" sz="1800" dirty="0"/>
              <a:t> 4words/Block</a:t>
            </a:r>
          </a:p>
          <a:p>
            <a:pPr eaLnBrk="1" hangingPunct="1">
              <a:buFontTx/>
              <a:buNone/>
            </a:pPr>
            <a:r>
              <a:rPr lang="en-US" altLang="zh-CN" sz="1800" dirty="0"/>
              <a:t>			1+1×(15+1)</a:t>
            </a:r>
            <a:r>
              <a:rPr lang="zh-CN" altLang="en-US" sz="1800" dirty="0"/>
              <a:t>＝</a:t>
            </a:r>
            <a:r>
              <a:rPr lang="en-US" altLang="zh-CN" sz="1800" dirty="0"/>
              <a:t>17 CLKs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</a:rPr>
              <a:t>		Bandwidth :</a:t>
            </a:r>
          </a:p>
          <a:p>
            <a:pPr eaLnBrk="1" hangingPunct="1">
              <a:buFontTx/>
              <a:buNone/>
            </a:pPr>
            <a:endParaRPr lang="en-US" altLang="zh-CN" sz="1800" dirty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altLang="zh-CN" sz="1800" dirty="0">
              <a:solidFill>
                <a:schemeClr val="hlink"/>
              </a:solidFill>
            </a:endParaRPr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4440238" y="2708275"/>
            <a:ext cx="1916112" cy="719138"/>
            <a:chOff x="1968" y="3120"/>
            <a:chExt cx="1207" cy="453"/>
          </a:xfrm>
        </p:grpSpPr>
        <p:sp>
          <p:nvSpPr>
            <p:cNvPr id="30738" name="Rectangle 5"/>
            <p:cNvSpPr>
              <a:spLocks noChangeArrowheads="1"/>
            </p:cNvSpPr>
            <p:nvPr/>
          </p:nvSpPr>
          <p:spPr bwMode="auto">
            <a:xfrm>
              <a:off x="2000" y="3120"/>
              <a:ext cx="47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4×4</a:t>
              </a:r>
            </a:p>
          </p:txBody>
        </p:sp>
        <p:sp>
          <p:nvSpPr>
            <p:cNvPr id="30739" name="Rectangle 6"/>
            <p:cNvSpPr>
              <a:spLocks noChangeArrowheads="1"/>
            </p:cNvSpPr>
            <p:nvPr/>
          </p:nvSpPr>
          <p:spPr bwMode="auto">
            <a:xfrm>
              <a:off x="2103" y="3321"/>
              <a:ext cx="31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33</a:t>
              </a:r>
            </a:p>
          </p:txBody>
        </p:sp>
        <p:sp>
          <p:nvSpPr>
            <p:cNvPr id="30740" name="Line 7"/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1" name="Rectangle 8"/>
            <p:cNvSpPr>
              <a:spLocks noChangeArrowheads="1"/>
            </p:cNvSpPr>
            <p:nvPr/>
          </p:nvSpPr>
          <p:spPr bwMode="auto">
            <a:xfrm>
              <a:off x="2559" y="3216"/>
              <a:ext cx="279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000" b="1">
                  <a:latin typeface="Comic Sans MS" pitchFamily="66" charset="0"/>
                </a:rPr>
                <a:t>＝</a:t>
              </a:r>
            </a:p>
          </p:txBody>
        </p:sp>
        <p:sp>
          <p:nvSpPr>
            <p:cNvPr id="30742" name="Rectangle 9"/>
            <p:cNvSpPr>
              <a:spLocks noChangeArrowheads="1"/>
            </p:cNvSpPr>
            <p:nvPr/>
          </p:nvSpPr>
          <p:spPr bwMode="auto">
            <a:xfrm>
              <a:off x="2856" y="3120"/>
              <a:ext cx="31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16</a:t>
              </a:r>
            </a:p>
          </p:txBody>
        </p:sp>
        <p:sp>
          <p:nvSpPr>
            <p:cNvPr id="30743" name="Rectangle 10"/>
            <p:cNvSpPr>
              <a:spLocks noChangeArrowheads="1"/>
            </p:cNvSpPr>
            <p:nvPr/>
          </p:nvSpPr>
          <p:spPr bwMode="auto">
            <a:xfrm>
              <a:off x="2861" y="3321"/>
              <a:ext cx="31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33</a:t>
              </a:r>
            </a:p>
          </p:txBody>
        </p:sp>
        <p:sp>
          <p:nvSpPr>
            <p:cNvPr id="30744" name="Line 11"/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726" name="Group 12"/>
          <p:cNvGrpSpPr>
            <a:grpSpLocks/>
          </p:cNvGrpSpPr>
          <p:nvPr/>
        </p:nvGrpSpPr>
        <p:grpSpPr bwMode="auto">
          <a:xfrm>
            <a:off x="4154488" y="4870450"/>
            <a:ext cx="1916112" cy="719138"/>
            <a:chOff x="1968" y="3120"/>
            <a:chExt cx="1207" cy="453"/>
          </a:xfrm>
        </p:grpSpPr>
        <p:sp>
          <p:nvSpPr>
            <p:cNvPr id="30731" name="Rectangle 13"/>
            <p:cNvSpPr>
              <a:spLocks noChangeArrowheads="1"/>
            </p:cNvSpPr>
            <p:nvPr/>
          </p:nvSpPr>
          <p:spPr bwMode="auto">
            <a:xfrm>
              <a:off x="2000" y="3120"/>
              <a:ext cx="47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4×4</a:t>
              </a:r>
            </a:p>
          </p:txBody>
        </p:sp>
        <p:sp>
          <p:nvSpPr>
            <p:cNvPr id="30732" name="Rectangle 14"/>
            <p:cNvSpPr>
              <a:spLocks noChangeArrowheads="1"/>
            </p:cNvSpPr>
            <p:nvPr/>
          </p:nvSpPr>
          <p:spPr bwMode="auto">
            <a:xfrm>
              <a:off x="2103" y="3321"/>
              <a:ext cx="31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17</a:t>
              </a:r>
            </a:p>
          </p:txBody>
        </p:sp>
        <p:sp>
          <p:nvSpPr>
            <p:cNvPr id="30733" name="Line 15"/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4" name="Rectangle 16"/>
            <p:cNvSpPr>
              <a:spLocks noChangeArrowheads="1"/>
            </p:cNvSpPr>
            <p:nvPr/>
          </p:nvSpPr>
          <p:spPr bwMode="auto">
            <a:xfrm>
              <a:off x="2559" y="3216"/>
              <a:ext cx="279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000" b="1">
                  <a:latin typeface="Comic Sans MS" pitchFamily="66" charset="0"/>
                </a:rPr>
                <a:t>＝</a:t>
              </a:r>
            </a:p>
          </p:txBody>
        </p:sp>
        <p:sp>
          <p:nvSpPr>
            <p:cNvPr id="30735" name="Rectangle 17"/>
            <p:cNvSpPr>
              <a:spLocks noChangeArrowheads="1"/>
            </p:cNvSpPr>
            <p:nvPr/>
          </p:nvSpPr>
          <p:spPr bwMode="auto">
            <a:xfrm>
              <a:off x="2856" y="3120"/>
              <a:ext cx="31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16</a:t>
              </a:r>
            </a:p>
          </p:txBody>
        </p:sp>
        <p:sp>
          <p:nvSpPr>
            <p:cNvPr id="30736" name="Rectangle 18"/>
            <p:cNvSpPr>
              <a:spLocks noChangeArrowheads="1"/>
            </p:cNvSpPr>
            <p:nvPr/>
          </p:nvSpPr>
          <p:spPr bwMode="auto">
            <a:xfrm>
              <a:off x="2861" y="3321"/>
              <a:ext cx="31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 b="1">
                  <a:latin typeface="Comic Sans MS" pitchFamily="66" charset="0"/>
                </a:rPr>
                <a:t>17</a:t>
              </a:r>
            </a:p>
          </p:txBody>
        </p:sp>
        <p:sp>
          <p:nvSpPr>
            <p:cNvPr id="30737" name="Line 19"/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727" name="Text Box 20"/>
          <p:cNvSpPr txBox="1">
            <a:spLocks noChangeArrowheads="1"/>
          </p:cNvSpPr>
          <p:nvPr/>
        </p:nvSpPr>
        <p:spPr bwMode="auto">
          <a:xfrm>
            <a:off x="6038850" y="2860675"/>
            <a:ext cx="1296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≈0.48</a:t>
            </a:r>
          </a:p>
        </p:txBody>
      </p:sp>
      <p:sp>
        <p:nvSpPr>
          <p:cNvPr id="30728" name="Text Box 21"/>
          <p:cNvSpPr txBox="1">
            <a:spLocks noChangeArrowheads="1"/>
          </p:cNvSpPr>
          <p:nvPr/>
        </p:nvSpPr>
        <p:spPr bwMode="auto">
          <a:xfrm>
            <a:off x="5876925" y="5041900"/>
            <a:ext cx="1227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≈0.98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F2900F-EB07-4E56-829D-8A7CF7ADE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99" y="1658571"/>
            <a:ext cx="3614639" cy="3137633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type="title"/>
          </p:nvPr>
        </p:nvSpPr>
        <p:spPr>
          <a:xfrm>
            <a:off x="2696445" y="293688"/>
            <a:ext cx="7549851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400" dirty="0"/>
              <a:t>Four-way  interleaved memory </a:t>
            </a:r>
            <a:r>
              <a:rPr lang="zh-CN" altLang="en-US" sz="3400" dirty="0"/>
              <a:t>交叉</a:t>
            </a:r>
            <a:endParaRPr lang="en-US" altLang="zh-CN" sz="34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1941513" y="1412875"/>
            <a:ext cx="876300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With 4 banks Interleaved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	The miss penalty:	 </a:t>
            </a:r>
            <a:r>
              <a:rPr lang="en-US" altLang="zh-CN" sz="2000" dirty="0"/>
              <a:t> 4words/Block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zh-CN" sz="2000" dirty="0"/>
              <a:t>+15 +(</a:t>
            </a:r>
            <a:r>
              <a:rPr lang="en-US" altLang="zh-CN" sz="2000" b="1" dirty="0"/>
              <a:t>4 </a:t>
            </a:r>
            <a:r>
              <a:rPr lang="en-US" altLang="zh-CN" sz="2000" dirty="0"/>
              <a:t>× 1)</a:t>
            </a:r>
            <a:r>
              <a:rPr lang="zh-CN" altLang="en-US" sz="2000" dirty="0"/>
              <a:t>＝</a:t>
            </a:r>
            <a:r>
              <a:rPr lang="en-US" altLang="zh-CN" sz="2000" dirty="0"/>
              <a:t>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Bandwidth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Four-way interleaved memory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950271" y="2637167"/>
            <a:ext cx="1952625" cy="688975"/>
            <a:chOff x="1873" y="1776"/>
            <a:chExt cx="1230" cy="434"/>
          </a:xfrm>
        </p:grpSpPr>
        <p:sp>
          <p:nvSpPr>
            <p:cNvPr id="31758" name="Rectangle 5"/>
            <p:cNvSpPr>
              <a:spLocks noChangeArrowheads="1"/>
            </p:cNvSpPr>
            <p:nvPr/>
          </p:nvSpPr>
          <p:spPr bwMode="auto">
            <a:xfrm>
              <a:off x="1923" y="1776"/>
              <a:ext cx="4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4×4</a:t>
              </a:r>
            </a:p>
          </p:txBody>
        </p:sp>
        <p:sp>
          <p:nvSpPr>
            <p:cNvPr id="31759" name="Rectangle 6"/>
            <p:cNvSpPr>
              <a:spLocks noChangeArrowheads="1"/>
            </p:cNvSpPr>
            <p:nvPr/>
          </p:nvSpPr>
          <p:spPr bwMode="auto">
            <a:xfrm>
              <a:off x="2018" y="1977"/>
              <a:ext cx="294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20</a:t>
              </a:r>
            </a:p>
          </p:txBody>
        </p:sp>
        <p:sp>
          <p:nvSpPr>
            <p:cNvPr id="31760" name="Line 7"/>
            <p:cNvSpPr>
              <a:spLocks noChangeShapeType="1"/>
            </p:cNvSpPr>
            <p:nvPr/>
          </p:nvSpPr>
          <p:spPr bwMode="auto">
            <a:xfrm>
              <a:off x="1873" y="2016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none" w="sm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1" name="Rectangle 8"/>
            <p:cNvSpPr>
              <a:spLocks noChangeArrowheads="1"/>
            </p:cNvSpPr>
            <p:nvPr/>
          </p:nvSpPr>
          <p:spPr bwMode="auto">
            <a:xfrm>
              <a:off x="2472" y="1872"/>
              <a:ext cx="26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1800" b="1" dirty="0">
                  <a:latin typeface="Comic Sans MS" pitchFamily="66" charset="0"/>
                </a:rPr>
                <a:t>＝</a:t>
              </a:r>
            </a:p>
          </p:txBody>
        </p:sp>
        <p:sp>
          <p:nvSpPr>
            <p:cNvPr id="31762" name="Rectangle 9"/>
            <p:cNvSpPr>
              <a:spLocks noChangeArrowheads="1"/>
            </p:cNvSpPr>
            <p:nvPr/>
          </p:nvSpPr>
          <p:spPr bwMode="auto">
            <a:xfrm>
              <a:off x="2746" y="1872"/>
              <a:ext cx="357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800" b="1">
                  <a:latin typeface="Comic Sans MS" pitchFamily="66" charset="0"/>
                </a:rPr>
                <a:t>0.8</a:t>
              </a:r>
            </a:p>
          </p:txBody>
        </p:sp>
      </p:grpSp>
      <p:graphicFrame>
        <p:nvGraphicFramePr>
          <p:cNvPr id="3174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160912"/>
              </p:ext>
            </p:extLst>
          </p:nvPr>
        </p:nvGraphicFramePr>
        <p:xfrm>
          <a:off x="1559496" y="4354511"/>
          <a:ext cx="868680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位图图像" r:id="rId4" imgW="6003810" imgH="1409822" progId="PBrush">
                  <p:embed/>
                </p:oleObj>
              </mc:Choice>
              <mc:Fallback>
                <p:oleObj name="位图图像" r:id="rId4" imgW="6003810" imgH="1409822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4354511"/>
                        <a:ext cx="8686800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hlink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11"/>
          <p:cNvSpPr txBox="1">
            <a:spLocks noChangeArrowheads="1"/>
          </p:cNvSpPr>
          <p:nvPr/>
        </p:nvSpPr>
        <p:spPr bwMode="auto">
          <a:xfrm>
            <a:off x="4876800" y="3810001"/>
            <a:ext cx="25908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>
                <a:solidFill>
                  <a:schemeClr val="hlink"/>
                </a:solidFill>
                <a:latin typeface="CG Omega" pitchFamily="34" charset="0"/>
              </a:rPr>
              <a:t>Parallel access</a:t>
            </a:r>
          </a:p>
        </p:txBody>
      </p:sp>
      <p:sp>
        <p:nvSpPr>
          <p:cNvPr id="31751" name="Line 12"/>
          <p:cNvSpPr>
            <a:spLocks noChangeShapeType="1"/>
          </p:cNvSpPr>
          <p:nvPr/>
        </p:nvSpPr>
        <p:spPr bwMode="auto">
          <a:xfrm flipH="1">
            <a:off x="3048000" y="4267200"/>
            <a:ext cx="21336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2" name="Line 13"/>
          <p:cNvSpPr>
            <a:spLocks noChangeShapeType="1"/>
          </p:cNvSpPr>
          <p:nvPr/>
        </p:nvSpPr>
        <p:spPr bwMode="auto">
          <a:xfrm>
            <a:off x="6934200" y="4191000"/>
            <a:ext cx="2362200" cy="685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1753" name="Line 14"/>
          <p:cNvSpPr>
            <a:spLocks noChangeShapeType="1"/>
          </p:cNvSpPr>
          <p:nvPr/>
        </p:nvSpPr>
        <p:spPr bwMode="auto">
          <a:xfrm flipH="1">
            <a:off x="5410200" y="4114800"/>
            <a:ext cx="381000" cy="762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4" name="Line 15"/>
          <p:cNvSpPr>
            <a:spLocks noChangeShapeType="1"/>
          </p:cNvSpPr>
          <p:nvPr/>
        </p:nvSpPr>
        <p:spPr bwMode="auto">
          <a:xfrm>
            <a:off x="6477000" y="4191000"/>
            <a:ext cx="609600" cy="609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5" name="Text Box 16"/>
          <p:cNvSpPr txBox="1">
            <a:spLocks noChangeArrowheads="1"/>
          </p:cNvSpPr>
          <p:nvPr/>
        </p:nvSpPr>
        <p:spPr bwMode="auto">
          <a:xfrm>
            <a:off x="2952728" y="6072207"/>
            <a:ext cx="6400800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b="1" dirty="0">
                <a:solidFill>
                  <a:schemeClr val="hlink"/>
                </a:solidFill>
                <a:latin typeface="CG Omega" pitchFamily="34" charset="0"/>
              </a:rPr>
              <a:t>Optimizes sequential address access patterns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A65E1-48D4-4C9B-BD74-369E43EED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2079" y="1438117"/>
            <a:ext cx="3501616" cy="282293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615FFE-EF6B-46E8-B86F-AB84729A2860}"/>
              </a:ext>
            </a:extLst>
          </p:cNvPr>
          <p:cNvSpPr txBox="1"/>
          <p:nvPr/>
        </p:nvSpPr>
        <p:spPr>
          <a:xfrm>
            <a:off x="6240016" y="2492896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一次读取，但是传得一个个传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323EE-D2BB-05EA-C451-D9D9B16A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56" y="2636912"/>
            <a:ext cx="11954544" cy="1325563"/>
          </a:xfrm>
        </p:spPr>
        <p:txBody>
          <a:bodyPr/>
          <a:lstStyle/>
          <a:p>
            <a:r>
              <a:rPr lang="en-US" altLang="zh-CN" sz="4400" b="1" dirty="0">
                <a:solidFill>
                  <a:srgbClr val="FF0000"/>
                </a:solidFill>
              </a:rPr>
              <a:t>4 Measuring and improving cache performance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38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9110"/>
            <a:ext cx="5689848" cy="90363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/>
              <a:t>Average Memory Access Time </a:t>
            </a:r>
            <a:endParaRPr lang="zh-CN" altLang="en-US" sz="3200" b="1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70368" cy="2107431"/>
          </a:xfrm>
        </p:spPr>
        <p:txBody>
          <a:bodyPr/>
          <a:lstStyle/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主存平均存取时间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命中时间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未命中率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zh-CN" altLang="en-US" sz="2400" dirty="0">
                <a:solidFill>
                  <a:srgbClr val="FF0000"/>
                </a:solidFill>
              </a:rPr>
              <a:t>未命中惩罚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   </a:t>
            </a:r>
            <a:r>
              <a:rPr lang="en-US" altLang="zh-CN" sz="1400" dirty="0">
                <a:solidFill>
                  <a:srgbClr val="FF0000"/>
                </a:solidFill>
              </a:rPr>
              <a:t>=hit rate × Cache time + miss rate ×memory time </a:t>
            </a:r>
          </a:p>
          <a:p>
            <a:pPr eaLnBrk="1" hangingPunct="1"/>
            <a:r>
              <a:rPr lang="en-US" altLang="zh-CN" sz="2400" dirty="0"/>
              <a:t>AMAT</a:t>
            </a:r>
            <a:r>
              <a:rPr lang="zh-CN" altLang="en-US" sz="2400" dirty="0"/>
              <a:t>越低，</a:t>
            </a:r>
            <a:r>
              <a:rPr lang="en-US" altLang="zh-CN" sz="2400" dirty="0"/>
              <a:t>cache</a:t>
            </a:r>
            <a:r>
              <a:rPr lang="zh-CN" altLang="en-US" sz="2400" dirty="0"/>
              <a:t>的性能就越高</a:t>
            </a:r>
            <a:endParaRPr lang="en-US" altLang="zh-CN" sz="24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18C24B0-7939-797E-7BF2-193F1F0F8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87582"/>
              </p:ext>
            </p:extLst>
          </p:nvPr>
        </p:nvGraphicFramePr>
        <p:xfrm>
          <a:off x="1127448" y="1372108"/>
          <a:ext cx="5847391" cy="65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4" imgW="2145960" imgH="241200" progId="Equation.DSMT4">
                  <p:embed/>
                </p:oleObj>
              </mc:Choice>
              <mc:Fallback>
                <p:oleObj name="Equation" r:id="rId4" imgW="2145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7448" y="1372108"/>
                        <a:ext cx="5847391" cy="657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CEBC561-6968-E6B3-C493-CFAA7EBC4206}"/>
              </a:ext>
            </a:extLst>
          </p:cNvPr>
          <p:cNvSpPr txBox="1"/>
          <p:nvPr/>
        </p:nvSpPr>
        <p:spPr>
          <a:xfrm>
            <a:off x="821069" y="3606440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影响命中率的硬件因素主要有：</a:t>
            </a:r>
            <a:endParaRPr lang="en-US" altLang="zh-CN" dirty="0"/>
          </a:p>
          <a:p>
            <a:pPr algn="l"/>
            <a:r>
              <a:rPr lang="en-US" altLang="zh-CN" dirty="0"/>
              <a:t>- Cache</a:t>
            </a:r>
            <a:r>
              <a:rPr lang="zh-CN" altLang="en-US" dirty="0"/>
              <a:t>的容量</a:t>
            </a:r>
            <a:endParaRPr lang="en-US" altLang="zh-CN" dirty="0"/>
          </a:p>
          <a:p>
            <a:pPr algn="l"/>
            <a:r>
              <a:rPr lang="en-US" altLang="zh-CN" dirty="0"/>
              <a:t>- Cache</a:t>
            </a:r>
            <a:r>
              <a:rPr lang="zh-CN" altLang="en-US" dirty="0"/>
              <a:t>与主存储器交换信息的单位量</a:t>
            </a:r>
            <a:r>
              <a:rPr lang="en-US" altLang="zh-CN" dirty="0"/>
              <a:t>(cache line size)</a:t>
            </a:r>
          </a:p>
          <a:p>
            <a:pPr algn="l"/>
            <a:r>
              <a:rPr lang="en-US" altLang="zh-CN" dirty="0"/>
              <a:t>- Cache</a:t>
            </a:r>
            <a:r>
              <a:rPr lang="zh-CN" altLang="en-US" dirty="0"/>
              <a:t>的组织方式</a:t>
            </a:r>
            <a:endParaRPr lang="en-US" altLang="zh-CN" dirty="0"/>
          </a:p>
          <a:p>
            <a:pPr algn="l"/>
            <a:r>
              <a:rPr lang="en-US" altLang="zh-CN" dirty="0"/>
              <a:t>- Cache</a:t>
            </a:r>
            <a:r>
              <a:rPr lang="zh-CN" altLang="en-US" dirty="0"/>
              <a:t>的替换算法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AutoShape 3"/>
          <p:cNvSpPr>
            <a:spLocks noGrp="1" noChangeArrowheads="1"/>
          </p:cNvSpPr>
          <p:nvPr>
            <p:ph idx="1"/>
          </p:nvPr>
        </p:nvSpPr>
        <p:spPr>
          <a:xfrm>
            <a:off x="1703512" y="1052737"/>
            <a:ext cx="9324975" cy="5256584"/>
          </a:xfrm>
        </p:spPr>
        <p:txBody>
          <a:bodyPr/>
          <a:lstStyle/>
          <a:p>
            <a:pPr eaLnBrk="1" hangingPunct="1"/>
            <a:r>
              <a:rPr lang="en-US" altLang="zh-CN" sz="1600" dirty="0"/>
              <a:t>We use CPU time to measure cache performance.</a:t>
            </a:r>
          </a:p>
          <a:p>
            <a:pPr eaLnBrk="1" hangingPunct="1">
              <a:buFontTx/>
              <a:buNone/>
            </a:pPr>
            <a:r>
              <a:rPr lang="en-US" altLang="zh-CN" sz="1600" b="1" dirty="0">
                <a:solidFill>
                  <a:srgbClr val="1D01EB"/>
                </a:solidFill>
              </a:rPr>
              <a:t>CPU time= (CPU execution clock cycles + Memory-stall clock cycles) ×Clock cycle time</a:t>
            </a:r>
          </a:p>
          <a:p>
            <a:pPr eaLnBrk="1" hangingPunct="1">
              <a:buFontTx/>
              <a:buNone/>
            </a:pPr>
            <a:r>
              <a:rPr lang="en-US" altLang="zh-CN" sz="1600" b="1" dirty="0">
                <a:solidFill>
                  <a:srgbClr val="1D01EB"/>
                </a:solidFill>
              </a:rPr>
              <a:t>		= IC * CPI * Clock cycle time</a:t>
            </a:r>
          </a:p>
          <a:p>
            <a:pPr eaLnBrk="1" hangingPunct="1"/>
            <a:endParaRPr lang="en-US" altLang="zh-CN" sz="1600" dirty="0"/>
          </a:p>
          <a:p>
            <a:pPr eaLnBrk="1" hangingPunct="1">
              <a:buFontTx/>
              <a:buNone/>
            </a:pPr>
            <a:r>
              <a:rPr lang="en-US" altLang="zh-CN" sz="1600" dirty="0"/>
              <a:t>	 </a:t>
            </a:r>
            <a:r>
              <a:rPr lang="en-US" altLang="zh-CN" sz="1600" b="1" dirty="0">
                <a:solidFill>
                  <a:schemeClr val="accent2"/>
                </a:solidFill>
              </a:rPr>
              <a:t>Memory-stall clock cycles = # of instructions × miss ratio × miss penalty</a:t>
            </a:r>
          </a:p>
          <a:p>
            <a:pPr eaLnBrk="1" hangingPunct="1">
              <a:buFontTx/>
              <a:buNone/>
            </a:pPr>
            <a:r>
              <a:rPr lang="en-US" altLang="zh-CN" sz="1100" b="1" dirty="0">
                <a:solidFill>
                  <a:schemeClr val="accent2"/>
                </a:solidFill>
              </a:rPr>
              <a:t>				         </a:t>
            </a:r>
            <a:r>
              <a:rPr lang="en-US" altLang="zh-CN" sz="1600" b="1" dirty="0">
                <a:solidFill>
                  <a:schemeClr val="accent2"/>
                </a:solidFill>
              </a:rPr>
              <a:t>=</a:t>
            </a:r>
            <a:r>
              <a:rPr lang="en-US" altLang="zh-CN" sz="1100" b="1" dirty="0">
                <a:solidFill>
                  <a:schemeClr val="accent2"/>
                </a:solidFill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</a:rPr>
              <a:t>Read-stall cycles + Write-stall cycles</a:t>
            </a:r>
          </a:p>
          <a:p>
            <a:pPr eaLnBrk="1" hangingPunct="1">
              <a:buFontTx/>
              <a:buNone/>
            </a:pPr>
            <a:r>
              <a:rPr lang="en-US" altLang="zh-CN" sz="1600" dirty="0"/>
              <a:t>For Read-stall</a:t>
            </a:r>
          </a:p>
          <a:p>
            <a:pPr eaLnBrk="1" hangingPunct="1">
              <a:buFontTx/>
              <a:buNone/>
            </a:pPr>
            <a:r>
              <a:rPr lang="en-US" altLang="zh-CN" sz="1600" dirty="0"/>
              <a:t>	</a:t>
            </a:r>
          </a:p>
          <a:p>
            <a:pPr eaLnBrk="1" hangingPunct="1">
              <a:buFontTx/>
              <a:buNone/>
            </a:pPr>
            <a:r>
              <a:rPr lang="en-US" altLang="zh-CN" sz="1600" dirty="0"/>
              <a:t>	</a:t>
            </a:r>
            <a:r>
              <a:rPr lang="en-US" altLang="zh-CN" sz="1600" b="1" dirty="0">
                <a:solidFill>
                  <a:srgbClr val="1D01EB"/>
                </a:solidFill>
              </a:rPr>
              <a:t>Read-stall cycles </a:t>
            </a:r>
            <a:r>
              <a:rPr lang="en-US" altLang="zh-CN" sz="1600" dirty="0"/>
              <a:t>=                           ×Read miss rate ×Read miss penalty</a:t>
            </a:r>
          </a:p>
          <a:p>
            <a:pPr lvl="1" eaLnBrk="1" hangingPunct="1"/>
            <a:endParaRPr lang="en-US" altLang="zh-CN" sz="1400" dirty="0"/>
          </a:p>
          <a:p>
            <a:pPr eaLnBrk="1" hangingPunct="1"/>
            <a:r>
              <a:rPr lang="en-US" altLang="zh-CN" sz="1600" dirty="0"/>
              <a:t>For a write-through plus write buffer scheme:</a:t>
            </a:r>
            <a:br>
              <a:rPr lang="en-US" altLang="zh-CN" sz="1600" dirty="0"/>
            </a:br>
            <a:endParaRPr lang="en-US" altLang="zh-CN" sz="1600" dirty="0"/>
          </a:p>
          <a:p>
            <a:pPr eaLnBrk="1" hangingPunct="1">
              <a:buFontTx/>
              <a:buNone/>
            </a:pPr>
            <a:r>
              <a:rPr lang="en-US" altLang="zh-CN" sz="1600" b="1" dirty="0">
                <a:solidFill>
                  <a:srgbClr val="1D01EB"/>
                </a:solidFill>
              </a:rPr>
              <a:t>     Write-stall cycles</a:t>
            </a:r>
            <a:r>
              <a:rPr lang="en-US" altLang="zh-CN" sz="1600" dirty="0"/>
              <a:t>=                              × Write miss rate ×Write miss penalty</a:t>
            </a:r>
          </a:p>
          <a:p>
            <a:pPr eaLnBrk="1" hangingPunct="1">
              <a:buFontTx/>
              <a:buNone/>
            </a:pPr>
            <a:r>
              <a:rPr lang="en-US" altLang="zh-CN" sz="1600" dirty="0"/>
              <a:t>			</a:t>
            </a:r>
          </a:p>
          <a:p>
            <a:pPr eaLnBrk="1" hangingPunct="1">
              <a:buFontTx/>
              <a:buNone/>
            </a:pPr>
            <a:r>
              <a:rPr lang="en-US" altLang="zh-CN" sz="1600" dirty="0"/>
              <a:t>				                    + </a:t>
            </a:r>
            <a:r>
              <a:rPr lang="en-US" altLang="zh-CN" sz="1600" b="1" dirty="0">
                <a:solidFill>
                  <a:schemeClr val="accent2"/>
                </a:solidFill>
              </a:rPr>
              <a:t>Write buffer stalls</a:t>
            </a:r>
            <a:r>
              <a:rPr lang="zh-CN" altLang="en-US" sz="1600" b="1" dirty="0">
                <a:solidFill>
                  <a:schemeClr val="accent2"/>
                </a:solidFill>
              </a:rPr>
              <a:t>（可以忽略）</a:t>
            </a:r>
            <a:br>
              <a:rPr lang="en-US" altLang="zh-CN" sz="1600" dirty="0"/>
            </a:br>
            <a:endParaRPr lang="en-US" altLang="zh-CN" sz="1600" dirty="0"/>
          </a:p>
        </p:txBody>
      </p:sp>
      <p:grpSp>
        <p:nvGrpSpPr>
          <p:cNvPr id="34820" name="Group 8"/>
          <p:cNvGrpSpPr>
            <a:grpSpLocks/>
          </p:cNvGrpSpPr>
          <p:nvPr/>
        </p:nvGrpSpPr>
        <p:grpSpPr bwMode="auto">
          <a:xfrm>
            <a:off x="3935760" y="3591846"/>
            <a:ext cx="1296987" cy="708024"/>
            <a:chOff x="1591" y="2160"/>
            <a:chExt cx="817" cy="446"/>
          </a:xfrm>
        </p:grpSpPr>
        <p:sp>
          <p:nvSpPr>
            <p:cNvPr id="34828" name="Text Box 5"/>
            <p:cNvSpPr txBox="1">
              <a:spLocks noChangeArrowheads="1"/>
            </p:cNvSpPr>
            <p:nvPr/>
          </p:nvSpPr>
          <p:spPr bwMode="auto">
            <a:xfrm>
              <a:off x="1655" y="2160"/>
              <a:ext cx="6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Read</a:t>
              </a:r>
            </a:p>
          </p:txBody>
        </p:sp>
        <p:sp>
          <p:nvSpPr>
            <p:cNvPr id="34829" name="Line 6"/>
            <p:cNvSpPr>
              <a:spLocks noChangeShapeType="1"/>
            </p:cNvSpPr>
            <p:nvPr/>
          </p:nvSpPr>
          <p:spPr bwMode="auto">
            <a:xfrm>
              <a:off x="1655" y="2387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0" name="Text Box 7"/>
            <p:cNvSpPr txBox="1">
              <a:spLocks noChangeArrowheads="1"/>
            </p:cNvSpPr>
            <p:nvPr/>
          </p:nvSpPr>
          <p:spPr bwMode="auto">
            <a:xfrm>
              <a:off x="1591" y="2375"/>
              <a:ext cx="8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Program</a:t>
              </a:r>
            </a:p>
          </p:txBody>
        </p:sp>
      </p:grpSp>
      <p:grpSp>
        <p:nvGrpSpPr>
          <p:cNvPr id="34821" name="Group 9"/>
          <p:cNvGrpSpPr>
            <a:grpSpLocks/>
          </p:cNvGrpSpPr>
          <p:nvPr/>
        </p:nvGrpSpPr>
        <p:grpSpPr bwMode="auto">
          <a:xfrm>
            <a:off x="4190555" y="4688598"/>
            <a:ext cx="1296988" cy="801687"/>
            <a:chOff x="1574" y="2094"/>
            <a:chExt cx="817" cy="505"/>
          </a:xfrm>
        </p:grpSpPr>
        <p:sp>
          <p:nvSpPr>
            <p:cNvPr id="34825" name="Text Box 10"/>
            <p:cNvSpPr txBox="1">
              <a:spLocks noChangeArrowheads="1"/>
            </p:cNvSpPr>
            <p:nvPr/>
          </p:nvSpPr>
          <p:spPr bwMode="auto">
            <a:xfrm>
              <a:off x="1591" y="2094"/>
              <a:ext cx="6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write</a:t>
              </a:r>
            </a:p>
          </p:txBody>
        </p:sp>
        <p:sp>
          <p:nvSpPr>
            <p:cNvPr id="34826" name="Line 11"/>
            <p:cNvSpPr>
              <a:spLocks noChangeShapeType="1"/>
            </p:cNvSpPr>
            <p:nvPr/>
          </p:nvSpPr>
          <p:spPr bwMode="auto">
            <a:xfrm>
              <a:off x="1655" y="2387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7" name="Text Box 12"/>
            <p:cNvSpPr txBox="1">
              <a:spLocks noChangeArrowheads="1"/>
            </p:cNvSpPr>
            <p:nvPr/>
          </p:nvSpPr>
          <p:spPr bwMode="auto">
            <a:xfrm>
              <a:off x="1574" y="2368"/>
              <a:ext cx="8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Program</a:t>
              </a:r>
            </a:p>
          </p:txBody>
        </p:sp>
      </p:grpSp>
      <p:sp>
        <p:nvSpPr>
          <p:cNvPr id="34822" name="AutoShape 13"/>
          <p:cNvSpPr>
            <a:spLocks/>
          </p:cNvSpPr>
          <p:nvPr/>
        </p:nvSpPr>
        <p:spPr bwMode="auto">
          <a:xfrm>
            <a:off x="4069515" y="4791201"/>
            <a:ext cx="71438" cy="792163"/>
          </a:xfrm>
          <a:prstGeom prst="leftBracket">
            <a:avLst>
              <a:gd name="adj" fmla="val 9240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14"/>
          <p:cNvSpPr>
            <a:spLocks/>
          </p:cNvSpPr>
          <p:nvPr/>
        </p:nvSpPr>
        <p:spPr bwMode="auto">
          <a:xfrm flipH="1">
            <a:off x="8832304" y="4659228"/>
            <a:ext cx="71438" cy="792163"/>
          </a:xfrm>
          <a:prstGeom prst="leftBracket">
            <a:avLst>
              <a:gd name="adj" fmla="val 9240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346" y="346091"/>
            <a:ext cx="711340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400" dirty="0"/>
              <a:t>Combine the reads and writes  </a:t>
            </a:r>
          </a:p>
        </p:txBody>
      </p:sp>
      <p:sp>
        <p:nvSpPr>
          <p:cNvPr id="35843" name="AutoShape 3"/>
          <p:cNvSpPr>
            <a:spLocks noGrp="1" noChangeArrowheads="1"/>
          </p:cNvSpPr>
          <p:nvPr>
            <p:ph idx="1"/>
          </p:nvPr>
        </p:nvSpPr>
        <p:spPr>
          <a:xfrm>
            <a:off x="2063552" y="1163639"/>
            <a:ext cx="9577064" cy="3817936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latin typeface="Comic Sans MS" pitchFamily="66" charset="0"/>
              </a:rPr>
              <a:t>In most write-through cache organizations, the read and write miss penalties are the same</a:t>
            </a:r>
          </a:p>
          <a:p>
            <a:pPr lvl="1" eaLnBrk="1" hangingPunct="1"/>
            <a:r>
              <a:rPr lang="en-US" altLang="zh-CN" dirty="0">
                <a:latin typeface="Comic Sans MS" pitchFamily="66" charset="0"/>
              </a:rPr>
              <a:t>the time to fetch the block from memory.</a:t>
            </a:r>
          </a:p>
          <a:p>
            <a:pPr eaLnBrk="1" hangingPunct="1"/>
            <a:endParaRPr lang="en-US" altLang="zh-CN" sz="2000" dirty="0">
              <a:latin typeface="Comic Sans MS" pitchFamily="66" charset="0"/>
            </a:endParaRPr>
          </a:p>
          <a:p>
            <a:pPr eaLnBrk="1" hangingPunct="1"/>
            <a:r>
              <a:rPr lang="en-US" altLang="zh-CN" sz="2000" dirty="0">
                <a:latin typeface="Comic Sans MS" pitchFamily="66" charset="0"/>
              </a:rPr>
              <a:t>If we neglect the write buffer stalls, we get the following equation: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Comic Sans MS" pitchFamily="66" charset="0"/>
              </a:rPr>
              <a:t>	Memory-stall clock cycles </a:t>
            </a:r>
            <a:r>
              <a:rPr lang="zh-CN" altLang="en-US" sz="2000" dirty="0">
                <a:latin typeface="Comic Sans MS" pitchFamily="66" charset="0"/>
              </a:rPr>
              <a:t>＝</a:t>
            </a:r>
            <a:br>
              <a:rPr lang="zh-CN" altLang="en-US" sz="2000" dirty="0">
                <a:latin typeface="Comic Sans MS" pitchFamily="66" charset="0"/>
              </a:rPr>
            </a:br>
            <a:endParaRPr lang="zh-CN" altLang="en-US" sz="16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zh-CN" altLang="en-US" sz="2000" dirty="0">
                <a:latin typeface="Comic Sans MS" pitchFamily="66" charset="0"/>
              </a:rPr>
              <a:t>				           </a:t>
            </a:r>
            <a:r>
              <a:rPr lang="en-US" altLang="zh-CN" sz="2000" dirty="0">
                <a:latin typeface="Comic Sans MS" pitchFamily="66" charset="0"/>
              </a:rPr>
              <a:t>× Miss rate × Miss penalty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Comic Sans MS" pitchFamily="66" charset="0"/>
              </a:rPr>
              <a:t>We can also write this as:</a:t>
            </a:r>
            <a:r>
              <a:rPr lang="zh-CN" altLang="en-US" sz="2000" dirty="0">
                <a:latin typeface="Comic Sans MS" pitchFamily="66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altLang="zh-CN" sz="2000" dirty="0">
              <a:latin typeface="Comic Sans MS" pitchFamily="66" charset="0"/>
            </a:endParaRPr>
          </a:p>
        </p:txBody>
      </p:sp>
      <p:grpSp>
        <p:nvGrpSpPr>
          <p:cNvPr id="35844" name="Group 8"/>
          <p:cNvGrpSpPr>
            <a:grpSpLocks/>
          </p:cNvGrpSpPr>
          <p:nvPr/>
        </p:nvGrpSpPr>
        <p:grpSpPr bwMode="auto">
          <a:xfrm>
            <a:off x="3143672" y="3542507"/>
            <a:ext cx="2952750" cy="696913"/>
            <a:chOff x="1020" y="2069"/>
            <a:chExt cx="1860" cy="439"/>
          </a:xfrm>
        </p:grpSpPr>
        <p:sp>
          <p:nvSpPr>
            <p:cNvPr id="35855" name="Text Box 5"/>
            <p:cNvSpPr txBox="1">
              <a:spLocks noChangeArrowheads="1"/>
            </p:cNvSpPr>
            <p:nvPr/>
          </p:nvSpPr>
          <p:spPr bwMode="auto">
            <a:xfrm>
              <a:off x="1204" y="2069"/>
              <a:ext cx="1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Memory accesses</a:t>
              </a:r>
            </a:p>
          </p:txBody>
        </p:sp>
        <p:sp>
          <p:nvSpPr>
            <p:cNvPr id="35856" name="Line 6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7" name="Text Box 7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Program</a:t>
              </a:r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C354A87-C233-C769-4C83-7D342BA26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4735"/>
              </p:ext>
            </p:extLst>
          </p:nvPr>
        </p:nvGraphicFramePr>
        <p:xfrm>
          <a:off x="1415480" y="5011738"/>
          <a:ext cx="9577064" cy="89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4" imgW="4508280" imgH="419040" progId="Equation.DSMT4">
                  <p:embed/>
                </p:oleObj>
              </mc:Choice>
              <mc:Fallback>
                <p:oleObj name="Equation" r:id="rId4" imgW="4508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5480" y="5011738"/>
                        <a:ext cx="9577064" cy="89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4" y="298450"/>
            <a:ext cx="7200106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400" dirty="0"/>
              <a:t>Calculating cache performance</a:t>
            </a:r>
          </a:p>
        </p:txBody>
      </p:sp>
      <p:sp>
        <p:nvSpPr>
          <p:cNvPr id="36867" name="AutoShape 3"/>
          <p:cNvSpPr>
            <a:spLocks noGrp="1" noChangeArrowheads="1"/>
          </p:cNvSpPr>
          <p:nvPr>
            <p:ph idx="1"/>
          </p:nvPr>
        </p:nvSpPr>
        <p:spPr>
          <a:xfrm>
            <a:off x="1017515" y="1052736"/>
            <a:ext cx="11174485" cy="5506814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Assume: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000" dirty="0"/>
              <a:t>		instruction cache miss rate 	2%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dirty="0"/>
              <a:t>  	</a:t>
            </a:r>
            <a:r>
              <a:rPr lang="en-US" altLang="zh-CN" sz="2000" dirty="0">
                <a:cs typeface="+mn-cs"/>
              </a:rPr>
              <a:t>	data cache miss rate 		4%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sz="2000" dirty="0">
                <a:cs typeface="+mn-cs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cs typeface="+mn-cs"/>
              </a:rPr>
              <a:t>CPI </a:t>
            </a:r>
            <a:r>
              <a:rPr lang="en-US" altLang="zh-CN" sz="2000" dirty="0">
                <a:cs typeface="+mn-cs"/>
              </a:rPr>
              <a:t>without any memory stalls	</a:t>
            </a:r>
            <a:r>
              <a:rPr lang="en-US" altLang="zh-CN" sz="2000" dirty="0">
                <a:solidFill>
                  <a:srgbClr val="FF0000"/>
                </a:solidFill>
                <a:cs typeface="+mn-cs"/>
              </a:rPr>
              <a:t>2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sz="2000" dirty="0">
                <a:cs typeface="+mn-cs"/>
              </a:rPr>
              <a:t>		miss penalty			100 cycles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sz="2000" dirty="0">
                <a:cs typeface="+mn-cs"/>
              </a:rPr>
              <a:t>		The frequency of all loads and stores is 36% </a:t>
            </a:r>
          </a:p>
          <a:p>
            <a:pPr marL="342900" lvl="1" indent="-34290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F3300"/>
                </a:solidFill>
                <a:cs typeface="+mn-cs"/>
              </a:rPr>
              <a:t>Q</a:t>
            </a:r>
            <a:r>
              <a:rPr lang="en-US" altLang="zh-CN" sz="2000" dirty="0">
                <a:solidFill>
                  <a:srgbClr val="FF3300"/>
                </a:solidFill>
              </a:rPr>
              <a:t>uestion: How faster a processor would run with a perfect cache?</a:t>
            </a:r>
          </a:p>
          <a:p>
            <a:pPr eaLnBrk="1" hangingPunct="1"/>
            <a:r>
              <a:rPr lang="en-US" altLang="zh-CN" sz="2000" dirty="0"/>
              <a:t>Answer: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Instruction miss cycles*I = I×2%×100	=2.00 I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Data miss cycles*I          = I×</a:t>
            </a:r>
            <a:r>
              <a:rPr lang="en-US" altLang="zh-CN" sz="2000" b="1" dirty="0">
                <a:solidFill>
                  <a:srgbClr val="FF0000"/>
                </a:solidFill>
              </a:rPr>
              <a:t>36%</a:t>
            </a:r>
            <a:r>
              <a:rPr lang="en-US" altLang="zh-CN" sz="2000" dirty="0"/>
              <a:t>×4%×100	=1.44 I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b="1" dirty="0">
                <a:solidFill>
                  <a:schemeClr val="accent2"/>
                </a:solidFill>
              </a:rPr>
              <a:t>Total memory-stall cycles*I= 2.00I+ 1.44I	=3.44 I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</a:t>
            </a:r>
            <a:r>
              <a:rPr lang="en-US" altLang="zh-CN" sz="2000" b="1" dirty="0">
                <a:solidFill>
                  <a:srgbClr val="FF0000"/>
                </a:solidFill>
              </a:rPr>
              <a:t>CPI</a:t>
            </a:r>
            <a:r>
              <a:rPr lang="en-US" altLang="zh-CN" sz="2000" dirty="0"/>
              <a:t> with stall*clock cycle*I = </a:t>
            </a:r>
            <a:r>
              <a:rPr lang="en-US" altLang="zh-CN" sz="2000" b="1" dirty="0">
                <a:solidFill>
                  <a:srgbClr val="FF0000"/>
                </a:solidFill>
              </a:rPr>
              <a:t>CPI with perfect cache </a:t>
            </a:r>
            <a:r>
              <a:rPr lang="en-US" altLang="zh-CN" sz="2000" dirty="0"/>
              <a:t>+ total memory-stalls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			          = (</a:t>
            </a:r>
            <a:r>
              <a:rPr lang="en-US" altLang="zh-CN" sz="2000" dirty="0">
                <a:solidFill>
                  <a:srgbClr val="FF0000"/>
                </a:solidFill>
              </a:rPr>
              <a:t>2 </a:t>
            </a:r>
            <a:r>
              <a:rPr lang="en-US" altLang="zh-CN" sz="2000" dirty="0"/>
              <a:t>+ 3.44 )I = 5.44 I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11885" y="5542481"/>
            <a:ext cx="6805612" cy="696913"/>
            <a:chOff x="2170113" y="1214423"/>
            <a:chExt cx="6805612" cy="696913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170113" y="1214423"/>
              <a:ext cx="3275012" cy="696913"/>
              <a:chOff x="204" y="3612"/>
              <a:chExt cx="2063" cy="439"/>
            </a:xfrm>
          </p:grpSpPr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521" y="3612"/>
                <a:ext cx="15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charset="0"/>
                  </a:rPr>
                  <a:t>CPU time with stalls</a:t>
                </a: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295" y="3839"/>
                <a:ext cx="18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204" y="3820"/>
                <a:ext cx="20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CPU time with perfect cache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5159375" y="1214423"/>
              <a:ext cx="3816350" cy="696913"/>
              <a:chOff x="1020" y="2069"/>
              <a:chExt cx="1860" cy="439"/>
            </a:xfrm>
          </p:grpSpPr>
          <p:sp>
            <p:nvSpPr>
              <p:cNvPr id="8" name="Text Box 9"/>
              <p:cNvSpPr txBox="1">
                <a:spLocks noChangeArrowheads="1"/>
              </p:cNvSpPr>
              <p:nvPr/>
            </p:nvSpPr>
            <p:spPr bwMode="auto">
              <a:xfrm>
                <a:off x="1204" y="2069"/>
                <a:ext cx="14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I</a:t>
                </a:r>
                <a:r>
                  <a:rPr lang="en-US" altLang="zh-CN" sz="1800" b="1">
                    <a:latin typeface="Arial" charset="0"/>
                  </a:rPr>
                  <a:t>×CPI</a:t>
                </a:r>
                <a:r>
                  <a:rPr lang="en-US" altLang="zh-CN" sz="1800" b="1" baseline="-25000">
                    <a:latin typeface="Arial" charset="0"/>
                  </a:rPr>
                  <a:t>stall</a:t>
                </a:r>
                <a:r>
                  <a:rPr lang="en-US" altLang="zh-CN" sz="1800" b="1">
                    <a:latin typeface="Arial" charset="0"/>
                  </a:rPr>
                  <a:t>×Clock cycle</a:t>
                </a: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 err="1"/>
                  <a:t>I</a:t>
                </a:r>
                <a:r>
                  <a:rPr lang="en-US" altLang="zh-CN" sz="1800" b="1" dirty="0" err="1">
                    <a:latin typeface="Arial" charset="0"/>
                  </a:rPr>
                  <a:t>×CPI</a:t>
                </a:r>
                <a:r>
                  <a:rPr lang="en-US" altLang="zh-CN" sz="1800" b="1" baseline="-25000" dirty="0" err="1">
                    <a:latin typeface="Arial" charset="0"/>
                  </a:rPr>
                  <a:t>perfect</a:t>
                </a:r>
                <a:r>
                  <a:rPr lang="en-US" altLang="zh-CN" sz="1800" b="1" dirty="0" err="1">
                    <a:latin typeface="Arial" charset="0"/>
                  </a:rPr>
                  <a:t>×Clock</a:t>
                </a:r>
                <a:r>
                  <a:rPr lang="en-US" altLang="zh-CN" sz="1800" b="1" dirty="0">
                    <a:latin typeface="Arial" charset="0"/>
                  </a:rPr>
                  <a:t> cycle</a:t>
                </a:r>
              </a:p>
            </p:txBody>
          </p:sp>
        </p:grp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5230813" y="1357297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04902" y="5660106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Speedup =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9737363" y="5560737"/>
            <a:ext cx="2127251" cy="696913"/>
            <a:chOff x="6850063" y="2004998"/>
            <a:chExt cx="2127251" cy="696913"/>
          </a:xfrm>
        </p:grpSpPr>
        <p:grpSp>
          <p:nvGrpSpPr>
            <p:cNvPr id="16" name="Group 16"/>
            <p:cNvGrpSpPr>
              <a:grpSpLocks/>
            </p:cNvGrpSpPr>
            <p:nvPr/>
          </p:nvGrpSpPr>
          <p:grpSpPr bwMode="auto">
            <a:xfrm>
              <a:off x="6850063" y="2004998"/>
              <a:ext cx="1117600" cy="696913"/>
              <a:chOff x="1020" y="2069"/>
              <a:chExt cx="1860" cy="439"/>
            </a:xfrm>
          </p:grpSpPr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1205" y="2069"/>
                <a:ext cx="14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charset="0"/>
                  </a:rPr>
                  <a:t>5.44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2</a:t>
                </a:r>
                <a:endParaRPr lang="en-US" altLang="zh-CN" sz="1800" b="1" baseline="-25000">
                  <a:latin typeface="Arial" charset="0"/>
                </a:endParaRPr>
              </a:p>
            </p:txBody>
          </p:sp>
        </p:grp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7537451" y="2124060"/>
              <a:ext cx="14398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=2.72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531428" y="5698327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6CB4-FD71-B8F8-548F-90BBAEE5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32656"/>
            <a:ext cx="10769600" cy="609600"/>
          </a:xfrm>
        </p:spPr>
        <p:txBody>
          <a:bodyPr/>
          <a:lstStyle/>
          <a:p>
            <a:r>
              <a:rPr lang="en-US" altLang="zh-CN" dirty="0"/>
              <a:t>Memory </a:t>
            </a:r>
            <a:r>
              <a:rPr lang="zh-CN" altLang="en-US" dirty="0"/>
              <a:t>访问的特点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5D2D6A-28CD-CE85-0FA9-1CFA725AC87D}"/>
              </a:ext>
            </a:extLst>
          </p:cNvPr>
          <p:cNvSpPr txBox="1"/>
          <p:nvPr/>
        </p:nvSpPr>
        <p:spPr>
          <a:xfrm>
            <a:off x="1327672" y="1700808"/>
            <a:ext cx="9664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Temporal locality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时间局部性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，即近期访问的项目很有可能会在短时间内再次被访问。例如循环中的指令、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induction variables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循环中用来计数的变量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Spatial locality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 dirty="0">
                <a:solidFill>
                  <a:schemeClr val="bg1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空间局部性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，即近期访问项目附近的项目也有可能会在短时间内再次被访问。例如连续的指令执行，或者数组变量等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883600-1605-E72D-19EC-1A54E46B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3960748"/>
            <a:ext cx="6203218" cy="23928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1A3E3B-1D6C-17E9-3B5E-150A82937300}"/>
              </a:ext>
            </a:extLst>
          </p:cNvPr>
          <p:cNvSpPr txBox="1"/>
          <p:nvPr/>
        </p:nvSpPr>
        <p:spPr>
          <a:xfrm>
            <a:off x="7176120" y="4221088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 size</a:t>
            </a:r>
            <a:r>
              <a:rPr lang="zh-CN" altLang="en-US" dirty="0"/>
              <a:t>空间局部性增大，</a:t>
            </a:r>
            <a:r>
              <a:rPr lang="en-US" altLang="zh-CN" dirty="0"/>
              <a:t>miss</a:t>
            </a:r>
            <a:r>
              <a:rPr lang="zh-CN" altLang="en-US" dirty="0"/>
              <a:t>的概率减少。之后块太大，块数量变少，</a:t>
            </a:r>
            <a:r>
              <a:rPr lang="en-US" altLang="zh-CN" dirty="0"/>
              <a:t>miss</a:t>
            </a:r>
            <a:r>
              <a:rPr lang="zh-CN" altLang="en-US" dirty="0"/>
              <a:t>变多了</a:t>
            </a:r>
          </a:p>
        </p:txBody>
      </p:sp>
    </p:spTree>
    <p:extLst>
      <p:ext uri="{BB962C8B-B14F-4D97-AF65-F5344CB8AC3E}">
        <p14:creationId xmlns:p14="http://schemas.microsoft.com/office/powerpoint/2010/main" val="372472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AutoShape 3"/>
          <p:cNvSpPr>
            <a:spLocks noGrp="1" noChangeArrowheads="1"/>
          </p:cNvSpPr>
          <p:nvPr>
            <p:ph idx="1"/>
          </p:nvPr>
        </p:nvSpPr>
        <p:spPr>
          <a:xfrm>
            <a:off x="1631504" y="692696"/>
            <a:ext cx="8382000" cy="1571636"/>
          </a:xfrm>
        </p:spPr>
        <p:txBody>
          <a:bodyPr/>
          <a:lstStyle/>
          <a:p>
            <a:pPr eaLnBrk="1" hangingPunct="1"/>
            <a:endParaRPr lang="en-US" altLang="zh-CN" sz="2000" dirty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 dirty="0"/>
              <a:t>	Assume CPI reduces from 2 to 1</a:t>
            </a:r>
          </a:p>
          <a:p>
            <a:pPr eaLnBrk="1" hangingPunct="1">
              <a:buFontTx/>
              <a:buNone/>
            </a:pPr>
            <a:r>
              <a:rPr lang="en-US" altLang="zh-CN" sz="1400" dirty="0">
                <a:latin typeface="Times New Roman" pitchFamily="18" charset="0"/>
              </a:rPr>
              <a:t>	</a:t>
            </a:r>
            <a:r>
              <a:rPr lang="en-US" altLang="zh-CN" sz="1800" dirty="0">
                <a:latin typeface="Times New Roman" pitchFamily="18" charset="0"/>
              </a:rPr>
              <a:t>CPI with stall = CPI with perfect cache + total memory-stalls</a:t>
            </a:r>
          </a:p>
          <a:p>
            <a:pPr eaLnBrk="1" hangingPunct="1">
              <a:buFontTx/>
              <a:buNone/>
            </a:pPr>
            <a:r>
              <a:rPr lang="en-US" altLang="zh-CN" sz="1800" dirty="0">
                <a:latin typeface="Times New Roman" pitchFamily="18" charset="0"/>
              </a:rPr>
              <a:t>			=(1+3.44) I = </a:t>
            </a:r>
            <a:r>
              <a:rPr lang="en-US" altLang="zh-CN" sz="1800" dirty="0" err="1">
                <a:latin typeface="Times New Roman" pitchFamily="18" charset="0"/>
              </a:rPr>
              <a:t>4.44I</a:t>
            </a:r>
            <a:endParaRPr lang="en-US" altLang="zh-CN" sz="1800" dirty="0">
              <a:latin typeface="Times New Roman" pitchFamily="18" charset="0"/>
            </a:endParaRPr>
          </a:p>
        </p:txBody>
      </p:sp>
      <p:grpSp>
        <p:nvGrpSpPr>
          <p:cNvPr id="37899" name="Group 23"/>
          <p:cNvGrpSpPr>
            <a:grpSpLocks/>
          </p:cNvGrpSpPr>
          <p:nvPr/>
        </p:nvGrpSpPr>
        <p:grpSpPr bwMode="auto">
          <a:xfrm>
            <a:off x="1862752" y="2647862"/>
            <a:ext cx="3275013" cy="696912"/>
            <a:chOff x="204" y="3612"/>
            <a:chExt cx="2063" cy="439"/>
          </a:xfrm>
        </p:grpSpPr>
        <p:sp>
          <p:nvSpPr>
            <p:cNvPr id="37924" name="Text Box 24"/>
            <p:cNvSpPr txBox="1">
              <a:spLocks noChangeArrowheads="1"/>
            </p:cNvSpPr>
            <p:nvPr/>
          </p:nvSpPr>
          <p:spPr bwMode="auto">
            <a:xfrm>
              <a:off x="521" y="3612"/>
              <a:ext cx="15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CPU time with stalls</a:t>
              </a:r>
            </a:p>
          </p:txBody>
        </p:sp>
        <p:sp>
          <p:nvSpPr>
            <p:cNvPr id="37925" name="Line 25"/>
            <p:cNvSpPr>
              <a:spLocks noChangeShapeType="1"/>
            </p:cNvSpPr>
            <p:nvPr/>
          </p:nvSpPr>
          <p:spPr bwMode="auto">
            <a:xfrm>
              <a:off x="295" y="3839"/>
              <a:ext cx="18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6" name="Text Box 26"/>
            <p:cNvSpPr txBox="1">
              <a:spLocks noChangeArrowheads="1"/>
            </p:cNvSpPr>
            <p:nvPr/>
          </p:nvSpPr>
          <p:spPr bwMode="auto">
            <a:xfrm>
              <a:off x="204" y="3820"/>
              <a:ext cx="20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CPU time with perfect cache</a:t>
              </a:r>
            </a:p>
          </p:txBody>
        </p:sp>
      </p:grpSp>
      <p:grpSp>
        <p:nvGrpSpPr>
          <p:cNvPr id="37900" name="Group 27"/>
          <p:cNvGrpSpPr>
            <a:grpSpLocks/>
          </p:cNvGrpSpPr>
          <p:nvPr/>
        </p:nvGrpSpPr>
        <p:grpSpPr bwMode="auto">
          <a:xfrm>
            <a:off x="5358422" y="2647862"/>
            <a:ext cx="1117600" cy="696912"/>
            <a:chOff x="1020" y="2069"/>
            <a:chExt cx="1860" cy="439"/>
          </a:xfrm>
        </p:grpSpPr>
        <p:sp>
          <p:nvSpPr>
            <p:cNvPr id="37921" name="Text Box 28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 err="1">
                  <a:latin typeface="Arial" charset="0"/>
                </a:rPr>
                <a:t>CPI</a:t>
              </a:r>
              <a:r>
                <a:rPr lang="en-US" altLang="zh-CN" sz="1800" b="1" baseline="-25000" dirty="0" err="1">
                  <a:latin typeface="Arial" charset="0"/>
                </a:rPr>
                <a:t>stall</a:t>
              </a:r>
              <a:endParaRPr lang="en-US" altLang="zh-CN" sz="1800" b="1" baseline="-25000" dirty="0">
                <a:latin typeface="Arial" charset="0"/>
              </a:endParaRPr>
            </a:p>
          </p:txBody>
        </p:sp>
        <p:sp>
          <p:nvSpPr>
            <p:cNvPr id="37922" name="Line 29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3" name="Text Box 30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 err="1">
                  <a:latin typeface="Arial" charset="0"/>
                </a:rPr>
                <a:t>CPI</a:t>
              </a:r>
              <a:r>
                <a:rPr lang="en-US" altLang="zh-CN" sz="1800" b="1" baseline="-25000" dirty="0" err="1">
                  <a:latin typeface="Arial" charset="0"/>
                </a:rPr>
                <a:t>perfect</a:t>
              </a:r>
              <a:endParaRPr lang="en-US" altLang="zh-CN" sz="1800" b="1" baseline="-25000" dirty="0">
                <a:latin typeface="Arial" charset="0"/>
              </a:endParaRPr>
            </a:p>
          </p:txBody>
        </p:sp>
      </p:grpSp>
      <p:grpSp>
        <p:nvGrpSpPr>
          <p:cNvPr id="37901" name="Group 31"/>
          <p:cNvGrpSpPr>
            <a:grpSpLocks/>
          </p:cNvGrpSpPr>
          <p:nvPr/>
        </p:nvGrpSpPr>
        <p:grpSpPr bwMode="auto">
          <a:xfrm>
            <a:off x="6504601" y="2647862"/>
            <a:ext cx="1117600" cy="696912"/>
            <a:chOff x="1020" y="2069"/>
            <a:chExt cx="1860" cy="439"/>
          </a:xfrm>
        </p:grpSpPr>
        <p:sp>
          <p:nvSpPr>
            <p:cNvPr id="37918" name="Text Box 32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Arial" charset="0"/>
                </a:rPr>
                <a:t>4.44</a:t>
              </a:r>
            </a:p>
          </p:txBody>
        </p:sp>
        <p:sp>
          <p:nvSpPr>
            <p:cNvPr id="37919" name="Line 33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0" name="Text Box 34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Arial" charset="0"/>
                </a:rPr>
                <a:t>1</a:t>
              </a:r>
              <a:endParaRPr lang="en-US" altLang="zh-CN" sz="1800" b="1" baseline="-25000">
                <a:latin typeface="Arial" charset="0"/>
              </a:endParaRPr>
            </a:p>
          </p:txBody>
        </p:sp>
      </p:grpSp>
      <p:sp>
        <p:nvSpPr>
          <p:cNvPr id="37902" name="Text Box 36"/>
          <p:cNvSpPr txBox="1">
            <a:spLocks noChangeArrowheads="1"/>
          </p:cNvSpPr>
          <p:nvPr/>
        </p:nvSpPr>
        <p:spPr bwMode="auto">
          <a:xfrm>
            <a:off x="4886939" y="2768512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=</a:t>
            </a:r>
          </a:p>
        </p:txBody>
      </p:sp>
      <p:sp>
        <p:nvSpPr>
          <p:cNvPr id="37903" name="Text Box 37"/>
          <p:cNvSpPr txBox="1">
            <a:spLocks noChangeArrowheads="1"/>
          </p:cNvSpPr>
          <p:nvPr/>
        </p:nvSpPr>
        <p:spPr bwMode="auto">
          <a:xfrm>
            <a:off x="6182339" y="2768512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=</a:t>
            </a:r>
          </a:p>
        </p:txBody>
      </p:sp>
      <p:sp>
        <p:nvSpPr>
          <p:cNvPr id="37904" name="Text Box 38"/>
          <p:cNvSpPr txBox="1">
            <a:spLocks noChangeArrowheads="1"/>
          </p:cNvSpPr>
          <p:nvPr/>
        </p:nvSpPr>
        <p:spPr bwMode="auto">
          <a:xfrm>
            <a:off x="7261839" y="2768512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=4.44</a:t>
            </a:r>
          </a:p>
        </p:txBody>
      </p:sp>
      <p:sp>
        <p:nvSpPr>
          <p:cNvPr id="37910" name="Text Box 50"/>
          <p:cNvSpPr txBox="1">
            <a:spLocks noChangeArrowheads="1"/>
          </p:cNvSpPr>
          <p:nvPr/>
        </p:nvSpPr>
        <p:spPr bwMode="auto">
          <a:xfrm>
            <a:off x="1484943" y="3592424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Ratio time for Memory stalls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770038" y="4297274"/>
            <a:ext cx="5399086" cy="696913"/>
            <a:chOff x="2496692" y="4604197"/>
            <a:chExt cx="5399086" cy="696913"/>
          </a:xfrm>
        </p:grpSpPr>
        <p:grpSp>
          <p:nvGrpSpPr>
            <p:cNvPr id="37906" name="Group 40"/>
            <p:cNvGrpSpPr>
              <a:grpSpLocks/>
            </p:cNvGrpSpPr>
            <p:nvPr/>
          </p:nvGrpSpPr>
          <p:grpSpPr bwMode="auto">
            <a:xfrm>
              <a:off x="3215828" y="4604197"/>
              <a:ext cx="1117600" cy="696913"/>
              <a:chOff x="1020" y="2069"/>
              <a:chExt cx="1860" cy="439"/>
            </a:xfrm>
          </p:grpSpPr>
          <p:sp>
            <p:nvSpPr>
              <p:cNvPr id="37915" name="Text Box 41"/>
              <p:cNvSpPr txBox="1">
                <a:spLocks noChangeArrowheads="1"/>
              </p:cNvSpPr>
              <p:nvPr/>
            </p:nvSpPr>
            <p:spPr bwMode="auto">
              <a:xfrm>
                <a:off x="1205" y="2069"/>
                <a:ext cx="14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3.44</a:t>
                </a:r>
              </a:p>
            </p:txBody>
          </p:sp>
          <p:sp>
            <p:nvSpPr>
              <p:cNvPr id="37916" name="Line 42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17" name="Text Box 43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5.44</a:t>
                </a:r>
                <a:endParaRPr lang="en-US" altLang="zh-CN" sz="1800" b="1" baseline="-25000">
                  <a:latin typeface="Arial" charset="0"/>
                </a:endParaRPr>
              </a:p>
            </p:txBody>
          </p:sp>
        </p:grpSp>
        <p:grpSp>
          <p:nvGrpSpPr>
            <p:cNvPr id="37907" name="Group 44"/>
            <p:cNvGrpSpPr>
              <a:grpSpLocks/>
            </p:cNvGrpSpPr>
            <p:nvPr/>
          </p:nvGrpSpPr>
          <p:grpSpPr bwMode="auto">
            <a:xfrm>
              <a:off x="5735191" y="4604197"/>
              <a:ext cx="1117600" cy="696913"/>
              <a:chOff x="1020" y="2069"/>
              <a:chExt cx="1860" cy="439"/>
            </a:xfrm>
          </p:grpSpPr>
          <p:sp>
            <p:nvSpPr>
              <p:cNvPr id="37912" name="Text Box 45"/>
              <p:cNvSpPr txBox="1">
                <a:spLocks noChangeArrowheads="1"/>
              </p:cNvSpPr>
              <p:nvPr/>
            </p:nvSpPr>
            <p:spPr bwMode="auto">
              <a:xfrm>
                <a:off x="1205" y="2069"/>
                <a:ext cx="14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3.44</a:t>
                </a:r>
              </a:p>
            </p:txBody>
          </p:sp>
          <p:sp>
            <p:nvSpPr>
              <p:cNvPr id="37913" name="Line 46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14" name="Text Box 47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4.44</a:t>
                </a:r>
                <a:endParaRPr lang="en-US" altLang="zh-CN" sz="1800" b="1" baseline="-25000">
                  <a:latin typeface="Arial" charset="0"/>
                </a:endParaRPr>
              </a:p>
            </p:txBody>
          </p:sp>
        </p:grpSp>
        <p:sp>
          <p:nvSpPr>
            <p:cNvPr id="37908" name="Text Box 48"/>
            <p:cNvSpPr txBox="1">
              <a:spLocks noChangeArrowheads="1"/>
            </p:cNvSpPr>
            <p:nvPr/>
          </p:nvSpPr>
          <p:spPr bwMode="auto">
            <a:xfrm>
              <a:off x="4007992" y="4747071"/>
              <a:ext cx="20161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=63%    to</a:t>
              </a:r>
            </a:p>
          </p:txBody>
        </p:sp>
        <p:sp>
          <p:nvSpPr>
            <p:cNvPr id="37909" name="Text Box 49"/>
            <p:cNvSpPr txBox="1">
              <a:spLocks noChangeArrowheads="1"/>
            </p:cNvSpPr>
            <p:nvPr/>
          </p:nvSpPr>
          <p:spPr bwMode="auto">
            <a:xfrm>
              <a:off x="6455916" y="4748659"/>
              <a:ext cx="14398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=77%</a:t>
              </a:r>
            </a:p>
          </p:txBody>
        </p:sp>
        <p:sp>
          <p:nvSpPr>
            <p:cNvPr id="37911" name="Rectangle 51"/>
            <p:cNvSpPr>
              <a:spLocks noChangeArrowheads="1"/>
            </p:cNvSpPr>
            <p:nvPr/>
          </p:nvSpPr>
          <p:spPr bwMode="auto">
            <a:xfrm>
              <a:off x="2496692" y="4697859"/>
              <a:ext cx="7762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from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6B630EC-DC8B-3316-008E-A885A6306C0D}"/>
              </a:ext>
            </a:extLst>
          </p:cNvPr>
          <p:cNvSpPr txBox="1"/>
          <p:nvPr/>
        </p:nvSpPr>
        <p:spPr>
          <a:xfrm>
            <a:off x="1358696" y="5672198"/>
            <a:ext cx="921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跑得更快，</a:t>
            </a:r>
            <a:r>
              <a:rPr lang="en-US" altLang="zh-CN" dirty="0"/>
              <a:t>Cache</a:t>
            </a:r>
            <a:r>
              <a:rPr lang="zh-CN" altLang="en-US" dirty="0"/>
              <a:t>在执行时间中占的比重更高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AutoShape 3"/>
          <p:cNvSpPr>
            <a:spLocks noGrp="1" noChangeArrowheads="1"/>
          </p:cNvSpPr>
          <p:nvPr>
            <p:ph idx="1"/>
          </p:nvPr>
        </p:nvSpPr>
        <p:spPr>
          <a:xfrm>
            <a:off x="703433" y="649412"/>
            <a:ext cx="10369152" cy="2435608"/>
          </a:xfrm>
        </p:spPr>
        <p:txBody>
          <a:bodyPr>
            <a:normAutofit/>
          </a:bodyPr>
          <a:lstStyle/>
          <a:p>
            <a:pPr eaLnBrk="1" hangingPunct="1"/>
            <a:endParaRPr lang="en-US" altLang="zh-CN" sz="1100" i="1" dirty="0"/>
          </a:p>
          <a:p>
            <a:pPr eaLnBrk="1" hangingPunct="1"/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Question : </a:t>
            </a:r>
            <a:r>
              <a:rPr lang="zh-CN" altLang="en-US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时钟频率变为</a:t>
            </a:r>
            <a:r>
              <a:rPr lang="en-US" altLang="zh-CN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2</a:t>
            </a:r>
            <a:r>
              <a:rPr lang="zh-CN" altLang="en-US" i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倍</a:t>
            </a:r>
            <a:endParaRPr lang="en-US" altLang="zh-CN" i="1" dirty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eaLnBrk="1" hangingPunct="1"/>
            <a:r>
              <a:rPr lang="en-US" altLang="zh-CN" i="1" dirty="0"/>
              <a:t>Answer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Total miss cycles per instruction = (2%</a:t>
            </a:r>
            <a:r>
              <a:rPr lang="en-US" altLang="zh-CN" dirty="0"/>
              <a:t>×</a:t>
            </a:r>
            <a:r>
              <a:rPr lang="en-US" altLang="zh-CN" b="1" dirty="0">
                <a:solidFill>
                  <a:srgbClr val="FF0000"/>
                </a:solidFill>
              </a:rPr>
              <a:t>200</a:t>
            </a:r>
            <a:r>
              <a:rPr lang="en-US" altLang="zh-CN" dirty="0"/>
              <a:t>) + 36%×(4%×</a:t>
            </a:r>
            <a:r>
              <a:rPr lang="en-US" altLang="zh-CN" b="1" dirty="0">
                <a:solidFill>
                  <a:srgbClr val="FF0000"/>
                </a:solidFill>
              </a:rPr>
              <a:t>200</a:t>
            </a:r>
            <a:r>
              <a:rPr lang="en-US" altLang="zh-CN" dirty="0"/>
              <a:t>)</a:t>
            </a:r>
            <a:r>
              <a:rPr lang="en-US" altLang="zh-CN" dirty="0">
                <a:latin typeface="Times New Roman" pitchFamily="18" charset="0"/>
              </a:rPr>
              <a:t>=6.88</a:t>
            </a:r>
          </a:p>
          <a:p>
            <a:pPr algn="ctr" eaLnBrk="1" hangingPunct="1">
              <a:buFontTx/>
              <a:buNone/>
            </a:pPr>
            <a:r>
              <a:rPr lang="en-US" altLang="zh-CN" dirty="0">
                <a:latin typeface="Times New Roman" pitchFamily="18" charset="0"/>
              </a:rPr>
              <a:t>CPI with cache misses = 2 + 6.88 =8.88</a:t>
            </a:r>
          </a:p>
          <a:p>
            <a:pPr eaLnBrk="1" hangingPunct="1">
              <a:buFontTx/>
              <a:buNone/>
            </a:pPr>
            <a:endParaRPr lang="en-US" altLang="zh-CN" sz="2000" dirty="0">
              <a:latin typeface="Times New Roman" pitchFamily="18" charset="0"/>
            </a:endParaRPr>
          </a:p>
          <a:p>
            <a:pPr eaLnBrk="1" hangingPunct="1"/>
            <a:endParaRPr lang="en-US" altLang="zh-CN" sz="2000" i="1" dirty="0"/>
          </a:p>
        </p:txBody>
      </p:sp>
      <p:grpSp>
        <p:nvGrpSpPr>
          <p:cNvPr id="38916" name="Group 30"/>
          <p:cNvGrpSpPr>
            <a:grpSpLocks/>
          </p:cNvGrpSpPr>
          <p:nvPr/>
        </p:nvGrpSpPr>
        <p:grpSpPr bwMode="auto">
          <a:xfrm>
            <a:off x="1838296" y="3464170"/>
            <a:ext cx="8099425" cy="1439863"/>
            <a:chOff x="1" y="2840"/>
            <a:chExt cx="5102" cy="907"/>
          </a:xfrm>
        </p:grpSpPr>
        <p:grpSp>
          <p:nvGrpSpPr>
            <p:cNvPr id="38918" name="Group 8"/>
            <p:cNvGrpSpPr>
              <a:grpSpLocks/>
            </p:cNvGrpSpPr>
            <p:nvPr/>
          </p:nvGrpSpPr>
          <p:grpSpPr bwMode="auto">
            <a:xfrm>
              <a:off x="1" y="2855"/>
              <a:ext cx="2834" cy="439"/>
              <a:chOff x="137" y="3173"/>
              <a:chExt cx="2834" cy="439"/>
            </a:xfrm>
          </p:grpSpPr>
          <p:sp>
            <p:nvSpPr>
              <p:cNvPr id="38935" name="Text Box 5"/>
              <p:cNvSpPr txBox="1">
                <a:spLocks noChangeArrowheads="1"/>
              </p:cNvSpPr>
              <p:nvPr/>
            </p:nvSpPr>
            <p:spPr bwMode="auto">
              <a:xfrm>
                <a:off x="572" y="3173"/>
                <a:ext cx="208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charset="0"/>
                  </a:rPr>
                  <a:t>Performance with fast clock</a:t>
                </a:r>
              </a:p>
            </p:txBody>
          </p:sp>
          <p:sp>
            <p:nvSpPr>
              <p:cNvPr id="38936" name="Line 6"/>
              <p:cNvSpPr>
                <a:spLocks noChangeShapeType="1"/>
              </p:cNvSpPr>
              <p:nvPr/>
            </p:nvSpPr>
            <p:spPr bwMode="auto">
              <a:xfrm flipV="1">
                <a:off x="521" y="3385"/>
                <a:ext cx="2119" cy="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7" name="Text Box 7"/>
              <p:cNvSpPr txBox="1">
                <a:spLocks noChangeArrowheads="1"/>
              </p:cNvSpPr>
              <p:nvPr/>
            </p:nvSpPr>
            <p:spPr bwMode="auto">
              <a:xfrm>
                <a:off x="137" y="3381"/>
                <a:ext cx="28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Arial" charset="0"/>
                  </a:rPr>
                  <a:t>Performance with slow clock</a:t>
                </a:r>
              </a:p>
            </p:txBody>
          </p:sp>
        </p:grpSp>
        <p:grpSp>
          <p:nvGrpSpPr>
            <p:cNvPr id="38919" name="Group 12"/>
            <p:cNvGrpSpPr>
              <a:grpSpLocks/>
            </p:cNvGrpSpPr>
            <p:nvPr/>
          </p:nvGrpSpPr>
          <p:grpSpPr bwMode="auto">
            <a:xfrm>
              <a:off x="2517" y="2840"/>
              <a:ext cx="2449" cy="439"/>
              <a:chOff x="2880" y="3173"/>
              <a:chExt cx="2449" cy="439"/>
            </a:xfrm>
          </p:grpSpPr>
          <p:sp>
            <p:nvSpPr>
              <p:cNvPr id="38932" name="Text Box 9"/>
              <p:cNvSpPr txBox="1">
                <a:spLocks noChangeArrowheads="1"/>
              </p:cNvSpPr>
              <p:nvPr/>
            </p:nvSpPr>
            <p:spPr bwMode="auto">
              <a:xfrm>
                <a:off x="2987" y="3173"/>
                <a:ext cx="225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Execution time with slow clock</a:t>
                </a:r>
              </a:p>
            </p:txBody>
          </p:sp>
          <p:sp>
            <p:nvSpPr>
              <p:cNvPr id="38933" name="Line 10"/>
              <p:cNvSpPr>
                <a:spLocks noChangeShapeType="1"/>
              </p:cNvSpPr>
              <p:nvPr/>
            </p:nvSpPr>
            <p:spPr bwMode="auto">
              <a:xfrm flipV="1">
                <a:off x="3083" y="3385"/>
                <a:ext cx="2119" cy="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4" name="Text Box 11"/>
              <p:cNvSpPr txBox="1">
                <a:spLocks noChangeArrowheads="1"/>
              </p:cNvSpPr>
              <p:nvPr/>
            </p:nvSpPr>
            <p:spPr bwMode="auto">
              <a:xfrm>
                <a:off x="2880" y="3381"/>
                <a:ext cx="24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Execution time with fast clock</a:t>
                </a:r>
              </a:p>
            </p:txBody>
          </p:sp>
        </p:grpSp>
        <p:grpSp>
          <p:nvGrpSpPr>
            <p:cNvPr id="38920" name="Group 28"/>
            <p:cNvGrpSpPr>
              <a:grpSpLocks/>
            </p:cNvGrpSpPr>
            <p:nvPr/>
          </p:nvGrpSpPr>
          <p:grpSpPr bwMode="auto">
            <a:xfrm>
              <a:off x="1202" y="3308"/>
              <a:ext cx="2404" cy="439"/>
              <a:chOff x="748" y="3626"/>
              <a:chExt cx="2404" cy="439"/>
            </a:xfrm>
          </p:grpSpPr>
          <p:sp>
            <p:nvSpPr>
              <p:cNvPr id="38929" name="Text Box 18"/>
              <p:cNvSpPr txBox="1">
                <a:spLocks noChangeArrowheads="1"/>
              </p:cNvSpPr>
              <p:nvPr/>
            </p:nvSpPr>
            <p:spPr bwMode="auto">
              <a:xfrm>
                <a:off x="827" y="3626"/>
                <a:ext cx="21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IC</a:t>
                </a:r>
                <a:r>
                  <a:rPr lang="en-US" altLang="zh-CN" sz="1800" b="1">
                    <a:latin typeface="Arial" charset="0"/>
                  </a:rPr>
                  <a:t>×CPI</a:t>
                </a:r>
                <a:r>
                  <a:rPr lang="en-US" altLang="zh-CN" sz="1800" b="1" baseline="-25000">
                    <a:latin typeface="Arial" charset="0"/>
                  </a:rPr>
                  <a:t>slow clock</a:t>
                </a:r>
                <a:r>
                  <a:rPr lang="en-US" altLang="zh-CN" sz="1800" b="1">
                    <a:latin typeface="Arial" charset="0"/>
                  </a:rPr>
                  <a:t>×Clock cycle</a:t>
                </a:r>
              </a:p>
            </p:txBody>
          </p:sp>
          <p:sp>
            <p:nvSpPr>
              <p:cNvPr id="38930" name="Line 19"/>
              <p:cNvSpPr>
                <a:spLocks noChangeShapeType="1"/>
              </p:cNvSpPr>
              <p:nvPr/>
            </p:nvSpPr>
            <p:spPr bwMode="auto">
              <a:xfrm flipV="1">
                <a:off x="886" y="3838"/>
                <a:ext cx="2016" cy="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31" name="Text Box 20"/>
              <p:cNvSpPr txBox="1">
                <a:spLocks noChangeArrowheads="1"/>
              </p:cNvSpPr>
              <p:nvPr/>
            </p:nvSpPr>
            <p:spPr bwMode="auto">
              <a:xfrm>
                <a:off x="748" y="3834"/>
                <a:ext cx="24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IC</a:t>
                </a:r>
                <a:r>
                  <a:rPr lang="en-US" altLang="zh-CN" sz="1800" b="1">
                    <a:latin typeface="Arial" charset="0"/>
                  </a:rPr>
                  <a:t>×CPI</a:t>
                </a:r>
                <a:r>
                  <a:rPr lang="en-US" altLang="zh-CN" sz="1800" b="1" baseline="-25000">
                    <a:latin typeface="Arial" charset="0"/>
                  </a:rPr>
                  <a:t>fast clock</a:t>
                </a:r>
                <a:r>
                  <a:rPr lang="en-US" altLang="zh-CN" sz="1800" b="1">
                    <a:latin typeface="Arial" charset="0"/>
                  </a:rPr>
                  <a:t>×Clock cycle/2</a:t>
                </a:r>
              </a:p>
            </p:txBody>
          </p:sp>
        </p:grpSp>
        <p:grpSp>
          <p:nvGrpSpPr>
            <p:cNvPr id="38921" name="Group 21"/>
            <p:cNvGrpSpPr>
              <a:grpSpLocks/>
            </p:cNvGrpSpPr>
            <p:nvPr/>
          </p:nvGrpSpPr>
          <p:grpSpPr bwMode="auto">
            <a:xfrm>
              <a:off x="3561" y="3308"/>
              <a:ext cx="906" cy="411"/>
              <a:chOff x="1020" y="2069"/>
              <a:chExt cx="1860" cy="475"/>
            </a:xfrm>
          </p:grpSpPr>
          <p:sp>
            <p:nvSpPr>
              <p:cNvPr id="38926" name="Text Box 22"/>
              <p:cNvSpPr txBox="1">
                <a:spLocks noChangeArrowheads="1"/>
              </p:cNvSpPr>
              <p:nvPr/>
            </p:nvSpPr>
            <p:spPr bwMode="auto">
              <a:xfrm>
                <a:off x="1205" y="2069"/>
                <a:ext cx="144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5.44</a:t>
                </a:r>
              </a:p>
            </p:txBody>
          </p:sp>
          <p:sp>
            <p:nvSpPr>
              <p:cNvPr id="38927" name="Line 23"/>
              <p:cNvSpPr>
                <a:spLocks noChangeShapeType="1"/>
              </p:cNvSpPr>
              <p:nvPr/>
            </p:nvSpPr>
            <p:spPr bwMode="auto">
              <a:xfrm>
                <a:off x="1250" y="2296"/>
                <a:ext cx="1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8928" name="Text Box 24"/>
              <p:cNvSpPr txBox="1">
                <a:spLocks noChangeArrowheads="1"/>
              </p:cNvSpPr>
              <p:nvPr/>
            </p:nvSpPr>
            <p:spPr bwMode="auto">
              <a:xfrm>
                <a:off x="1020" y="2277"/>
                <a:ext cx="1860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Arial" charset="0"/>
                  </a:rPr>
                  <a:t>8.88×1/2</a:t>
                </a:r>
              </a:p>
            </p:txBody>
          </p:sp>
        </p:grpSp>
        <p:sp>
          <p:nvSpPr>
            <p:cNvPr id="38922" name="Text Box 25"/>
            <p:cNvSpPr txBox="1">
              <a:spLocks noChangeArrowheads="1"/>
            </p:cNvSpPr>
            <p:nvPr/>
          </p:nvSpPr>
          <p:spPr bwMode="auto">
            <a:xfrm>
              <a:off x="3334" y="3384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</a:t>
              </a:r>
            </a:p>
          </p:txBody>
        </p:sp>
        <p:sp>
          <p:nvSpPr>
            <p:cNvPr id="38923" name="Text Box 26"/>
            <p:cNvSpPr txBox="1">
              <a:spLocks noChangeArrowheads="1"/>
            </p:cNvSpPr>
            <p:nvPr/>
          </p:nvSpPr>
          <p:spPr bwMode="auto">
            <a:xfrm>
              <a:off x="4196" y="3383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=1.23</a:t>
              </a:r>
            </a:p>
          </p:txBody>
        </p:sp>
        <p:sp>
          <p:nvSpPr>
            <p:cNvPr id="38924" name="Text Box 27"/>
            <p:cNvSpPr txBox="1">
              <a:spLocks noChangeArrowheads="1"/>
            </p:cNvSpPr>
            <p:nvPr/>
          </p:nvSpPr>
          <p:spPr bwMode="auto">
            <a:xfrm>
              <a:off x="1066" y="3384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</a:t>
              </a:r>
            </a:p>
          </p:txBody>
        </p:sp>
        <p:sp>
          <p:nvSpPr>
            <p:cNvPr id="38925" name="Text Box 29"/>
            <p:cNvSpPr txBox="1">
              <a:spLocks noChangeArrowheads="1"/>
            </p:cNvSpPr>
            <p:nvPr/>
          </p:nvSpPr>
          <p:spPr bwMode="auto">
            <a:xfrm>
              <a:off x="2426" y="2915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=</a:t>
              </a:r>
            </a:p>
          </p:txBody>
        </p:sp>
      </p:grp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7768" y="2060848"/>
            <a:ext cx="4860540" cy="136815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提升</a:t>
            </a:r>
            <a:r>
              <a:rPr lang="en-US" altLang="zh-C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cache</a:t>
            </a:r>
            <a:r>
              <a:rPr lang="zh-CN" alt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效率</a:t>
            </a:r>
            <a:endParaRPr lang="en-US" altLang="zh-CN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47310" cy="852223"/>
          </a:xfrm>
        </p:spPr>
        <p:txBody>
          <a:bodyPr/>
          <a:lstStyle/>
          <a:p>
            <a:r>
              <a:rPr lang="en-US" altLang="zh-CN" dirty="0"/>
              <a:t>Set </a:t>
            </a:r>
            <a:r>
              <a:rPr lang="zh-CN" altLang="en-US" dirty="0"/>
              <a:t>组相连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4000504"/>
            <a:ext cx="8229600" cy="2214578"/>
          </a:xfrm>
        </p:spPr>
        <p:txBody>
          <a:bodyPr/>
          <a:lstStyle/>
          <a:p>
            <a:r>
              <a:rPr lang="en-US" altLang="zh-CN" sz="2200" dirty="0">
                <a:solidFill>
                  <a:srgbClr val="1D01EB"/>
                </a:solidFill>
              </a:rPr>
              <a:t>Pros: </a:t>
            </a:r>
          </a:p>
          <a:p>
            <a:pPr lvl="1"/>
            <a:r>
              <a:rPr lang="en-US" altLang="zh-CN" sz="2000" dirty="0"/>
              <a:t>Avoid miss from address collision(same index in direct-mapped.)</a:t>
            </a:r>
          </a:p>
          <a:p>
            <a:r>
              <a:rPr lang="en-US" altLang="zh-CN" sz="2200" dirty="0">
                <a:solidFill>
                  <a:srgbClr val="1D01EB"/>
                </a:solidFill>
              </a:rPr>
              <a:t>Cons: </a:t>
            </a:r>
          </a:p>
          <a:p>
            <a:pPr lvl="1"/>
            <a:r>
              <a:rPr lang="en-US" altLang="zh-CN" sz="2000" dirty="0"/>
              <a:t>Complex and cost higher with much more comparers,   </a:t>
            </a:r>
          </a:p>
          <a:p>
            <a:pPr lvl="1"/>
            <a:r>
              <a:rPr lang="en-US" altLang="zh-CN" sz="2000" dirty="0"/>
              <a:t>Longer hit time than direct-mapped.</a:t>
            </a:r>
            <a:endParaRPr lang="zh-CN" altLang="en-US" sz="2000" dirty="0"/>
          </a:p>
        </p:txBody>
      </p:sp>
      <p:grpSp>
        <p:nvGrpSpPr>
          <p:cNvPr id="132" name="组合 131"/>
          <p:cNvGrpSpPr/>
          <p:nvPr/>
        </p:nvGrpSpPr>
        <p:grpSpPr>
          <a:xfrm>
            <a:off x="2666976" y="1142985"/>
            <a:ext cx="6858048" cy="2813615"/>
            <a:chOff x="1142976" y="1428736"/>
            <a:chExt cx="6858048" cy="2813615"/>
          </a:xfrm>
        </p:grpSpPr>
        <p:sp>
          <p:nvSpPr>
            <p:cNvPr id="127" name="Freeform 178"/>
            <p:cNvSpPr>
              <a:spLocks/>
            </p:cNvSpPr>
            <p:nvPr/>
          </p:nvSpPr>
          <p:spPr bwMode="auto">
            <a:xfrm>
              <a:off x="3871908" y="1871652"/>
              <a:ext cx="214555" cy="858769"/>
            </a:xfrm>
            <a:custGeom>
              <a:avLst/>
              <a:gdLst>
                <a:gd name="T0" fmla="*/ 0 w 139"/>
                <a:gd name="T1" fmla="*/ 655 h 655"/>
                <a:gd name="T2" fmla="*/ 0 w 139"/>
                <a:gd name="T3" fmla="*/ 0 h 655"/>
                <a:gd name="T4" fmla="*/ 139 w 139"/>
                <a:gd name="T5" fmla="*/ 0 h 655"/>
                <a:gd name="T6" fmla="*/ 139 w 139"/>
                <a:gd name="T7" fmla="*/ 655 h 655"/>
                <a:gd name="T8" fmla="*/ 0 w 139"/>
                <a:gd name="T9" fmla="*/ 655 h 655"/>
                <a:gd name="T10" fmla="*/ 0 w 139"/>
                <a:gd name="T11" fmla="*/ 655 h 6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655">
                  <a:moveTo>
                    <a:pt x="0" y="655"/>
                  </a:moveTo>
                  <a:lnTo>
                    <a:pt x="0" y="0"/>
                  </a:lnTo>
                  <a:lnTo>
                    <a:pt x="139" y="0"/>
                  </a:lnTo>
                  <a:lnTo>
                    <a:pt x="139" y="655"/>
                  </a:lnTo>
                  <a:lnTo>
                    <a:pt x="0" y="655"/>
                  </a:lnTo>
                  <a:close/>
                </a:path>
              </a:pathLst>
            </a:custGeom>
            <a:solidFill>
              <a:srgbClr val="EB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91"/>
            <p:cNvGrpSpPr>
              <a:grpSpLocks/>
            </p:cNvGrpSpPr>
            <p:nvPr/>
          </p:nvGrpSpPr>
          <p:grpSpPr bwMode="auto">
            <a:xfrm>
              <a:off x="1142976" y="1428736"/>
              <a:ext cx="6858048" cy="2813615"/>
              <a:chOff x="671" y="708"/>
              <a:chExt cx="4443" cy="2146"/>
            </a:xfrm>
          </p:grpSpPr>
          <p:sp>
            <p:nvSpPr>
              <p:cNvPr id="5" name="Line 149"/>
              <p:cNvSpPr>
                <a:spLocks noChangeShapeType="1"/>
              </p:cNvSpPr>
              <p:nvPr/>
            </p:nvSpPr>
            <p:spPr bwMode="auto">
              <a:xfrm>
                <a:off x="3262" y="1051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150"/>
              <p:cNvSpPr>
                <a:spLocks noChangeShapeType="1"/>
              </p:cNvSpPr>
              <p:nvPr/>
            </p:nvSpPr>
            <p:spPr bwMode="auto">
              <a:xfrm>
                <a:off x="2853" y="1051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151"/>
              <p:cNvSpPr>
                <a:spLocks noChangeShapeType="1"/>
              </p:cNvSpPr>
              <p:nvPr/>
            </p:nvSpPr>
            <p:spPr bwMode="auto">
              <a:xfrm>
                <a:off x="2713" y="1051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Freeform 152"/>
              <p:cNvSpPr>
                <a:spLocks/>
              </p:cNvSpPr>
              <p:nvPr/>
            </p:nvSpPr>
            <p:spPr bwMode="auto">
              <a:xfrm>
                <a:off x="2299" y="1051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0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0 w 140"/>
                  <a:gd name="T9" fmla="*/ 655 h 655"/>
                  <a:gd name="T10" fmla="*/ 0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153"/>
              <p:cNvSpPr>
                <a:spLocks/>
              </p:cNvSpPr>
              <p:nvPr/>
            </p:nvSpPr>
            <p:spPr bwMode="auto">
              <a:xfrm>
                <a:off x="2989" y="1051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0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0 w 140"/>
                  <a:gd name="T9" fmla="*/ 655 h 655"/>
                  <a:gd name="T10" fmla="*/ 0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55"/>
              <p:cNvSpPr>
                <a:spLocks/>
              </p:cNvSpPr>
              <p:nvPr/>
            </p:nvSpPr>
            <p:spPr bwMode="auto">
              <a:xfrm>
                <a:off x="2440" y="1051"/>
                <a:ext cx="137" cy="655"/>
              </a:xfrm>
              <a:custGeom>
                <a:avLst/>
                <a:gdLst>
                  <a:gd name="T0" fmla="*/ 0 w 137"/>
                  <a:gd name="T1" fmla="*/ 655 h 655"/>
                  <a:gd name="T2" fmla="*/ 0 w 137"/>
                  <a:gd name="T3" fmla="*/ 0 h 655"/>
                  <a:gd name="T4" fmla="*/ 137 w 137"/>
                  <a:gd name="T5" fmla="*/ 0 h 655"/>
                  <a:gd name="T6" fmla="*/ 137 w 137"/>
                  <a:gd name="T7" fmla="*/ 655 h 655"/>
                  <a:gd name="T8" fmla="*/ 0 w 137"/>
                  <a:gd name="T9" fmla="*/ 655 h 655"/>
                  <a:gd name="T10" fmla="*/ 0 w 137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7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7" y="0"/>
                    </a:lnTo>
                    <a:lnTo>
                      <a:pt x="137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56"/>
              <p:cNvSpPr>
                <a:spLocks/>
              </p:cNvSpPr>
              <p:nvPr/>
            </p:nvSpPr>
            <p:spPr bwMode="auto">
              <a:xfrm>
                <a:off x="2304" y="1051"/>
                <a:ext cx="1088" cy="655"/>
              </a:xfrm>
              <a:custGeom>
                <a:avLst/>
                <a:gdLst>
                  <a:gd name="T0" fmla="*/ 1088 w 1088"/>
                  <a:gd name="T1" fmla="*/ 655 h 655"/>
                  <a:gd name="T2" fmla="*/ 1088 w 1088"/>
                  <a:gd name="T3" fmla="*/ 0 h 655"/>
                  <a:gd name="T4" fmla="*/ 0 w 1088"/>
                  <a:gd name="T5" fmla="*/ 0 h 655"/>
                  <a:gd name="T6" fmla="*/ 0 w 1088"/>
                  <a:gd name="T7" fmla="*/ 655 h 655"/>
                  <a:gd name="T8" fmla="*/ 1088 w 1088"/>
                  <a:gd name="T9" fmla="*/ 655 h 655"/>
                  <a:gd name="T10" fmla="*/ 1088 w 1088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88" h="655">
                    <a:moveTo>
                      <a:pt x="1088" y="655"/>
                    </a:moveTo>
                    <a:lnTo>
                      <a:pt x="1088" y="0"/>
                    </a:lnTo>
                    <a:lnTo>
                      <a:pt x="0" y="0"/>
                    </a:lnTo>
                    <a:lnTo>
                      <a:pt x="0" y="655"/>
                    </a:lnTo>
                    <a:lnTo>
                      <a:pt x="1088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Rectangle 157"/>
              <p:cNvSpPr>
                <a:spLocks noChangeArrowheads="1"/>
              </p:cNvSpPr>
              <p:nvPr/>
            </p:nvSpPr>
            <p:spPr bwMode="auto">
              <a:xfrm>
                <a:off x="74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4" name="Rectangle 158"/>
              <p:cNvSpPr>
                <a:spLocks noChangeArrowheads="1"/>
              </p:cNvSpPr>
              <p:nvPr/>
            </p:nvSpPr>
            <p:spPr bwMode="auto">
              <a:xfrm>
                <a:off x="805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5" name="Rectangle 159"/>
              <p:cNvSpPr>
                <a:spLocks noChangeArrowheads="1"/>
              </p:cNvSpPr>
              <p:nvPr/>
            </p:nvSpPr>
            <p:spPr bwMode="auto">
              <a:xfrm>
                <a:off x="869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6" name="Rectangle 160"/>
              <p:cNvSpPr>
                <a:spLocks noChangeArrowheads="1"/>
              </p:cNvSpPr>
              <p:nvPr/>
            </p:nvSpPr>
            <p:spPr bwMode="auto">
              <a:xfrm>
                <a:off x="931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7" name="Rectangle 161"/>
              <p:cNvSpPr>
                <a:spLocks noChangeArrowheads="1"/>
              </p:cNvSpPr>
              <p:nvPr/>
            </p:nvSpPr>
            <p:spPr bwMode="auto">
              <a:xfrm>
                <a:off x="995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8" name="Line 162"/>
              <p:cNvSpPr>
                <a:spLocks noChangeShapeType="1"/>
              </p:cNvSpPr>
              <p:nvPr/>
            </p:nvSpPr>
            <p:spPr bwMode="auto">
              <a:xfrm>
                <a:off x="4520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63"/>
              <p:cNvSpPr>
                <a:spLocks noChangeShapeType="1"/>
              </p:cNvSpPr>
              <p:nvPr/>
            </p:nvSpPr>
            <p:spPr bwMode="auto">
              <a:xfrm>
                <a:off x="4384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64"/>
              <p:cNvSpPr>
                <a:spLocks noChangeShapeType="1"/>
              </p:cNvSpPr>
              <p:nvPr/>
            </p:nvSpPr>
            <p:spPr bwMode="auto">
              <a:xfrm>
                <a:off x="3971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65"/>
              <p:cNvSpPr>
                <a:spLocks noChangeShapeType="1"/>
              </p:cNvSpPr>
              <p:nvPr/>
            </p:nvSpPr>
            <p:spPr bwMode="auto">
              <a:xfrm>
                <a:off x="3831" y="1896"/>
                <a:ext cx="4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66"/>
              <p:cNvSpPr>
                <a:spLocks noChangeShapeType="1"/>
              </p:cNvSpPr>
              <p:nvPr/>
            </p:nvSpPr>
            <p:spPr bwMode="auto">
              <a:xfrm>
                <a:off x="3422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67"/>
              <p:cNvSpPr>
                <a:spLocks noChangeShapeType="1"/>
              </p:cNvSpPr>
              <p:nvPr/>
            </p:nvSpPr>
            <p:spPr bwMode="auto">
              <a:xfrm>
                <a:off x="3283" y="1896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68"/>
              <p:cNvSpPr>
                <a:spLocks noChangeShapeType="1"/>
              </p:cNvSpPr>
              <p:nvPr/>
            </p:nvSpPr>
            <p:spPr bwMode="auto">
              <a:xfrm>
                <a:off x="2870" y="1896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69"/>
              <p:cNvSpPr>
                <a:spLocks noChangeShapeType="1"/>
              </p:cNvSpPr>
              <p:nvPr/>
            </p:nvSpPr>
            <p:spPr bwMode="auto">
              <a:xfrm>
                <a:off x="2734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70"/>
              <p:cNvSpPr>
                <a:spLocks noChangeShapeType="1"/>
              </p:cNvSpPr>
              <p:nvPr/>
            </p:nvSpPr>
            <p:spPr bwMode="auto">
              <a:xfrm>
                <a:off x="2321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71"/>
              <p:cNvSpPr>
                <a:spLocks noChangeShapeType="1"/>
              </p:cNvSpPr>
              <p:nvPr/>
            </p:nvSpPr>
            <p:spPr bwMode="auto">
              <a:xfrm>
                <a:off x="2185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72"/>
              <p:cNvSpPr>
                <a:spLocks noChangeShapeType="1"/>
              </p:cNvSpPr>
              <p:nvPr/>
            </p:nvSpPr>
            <p:spPr bwMode="auto">
              <a:xfrm>
                <a:off x="1772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73"/>
              <p:cNvSpPr>
                <a:spLocks noChangeShapeType="1"/>
              </p:cNvSpPr>
              <p:nvPr/>
            </p:nvSpPr>
            <p:spPr bwMode="auto">
              <a:xfrm>
                <a:off x="1632" y="1896"/>
                <a:ext cx="4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74"/>
              <p:cNvSpPr>
                <a:spLocks noChangeShapeType="1"/>
              </p:cNvSpPr>
              <p:nvPr/>
            </p:nvSpPr>
            <p:spPr bwMode="auto">
              <a:xfrm>
                <a:off x="1220" y="1896"/>
                <a:ext cx="3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75"/>
              <p:cNvSpPr>
                <a:spLocks noChangeShapeType="1"/>
              </p:cNvSpPr>
              <p:nvPr/>
            </p:nvSpPr>
            <p:spPr bwMode="auto">
              <a:xfrm>
                <a:off x="1083" y="1896"/>
                <a:ext cx="1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76"/>
              <p:cNvSpPr>
                <a:spLocks/>
              </p:cNvSpPr>
              <p:nvPr/>
            </p:nvSpPr>
            <p:spPr bwMode="auto">
              <a:xfrm>
                <a:off x="3969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3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3 w 139"/>
                  <a:gd name="T9" fmla="*/ 655 h 655"/>
                  <a:gd name="T10" fmla="*/ 3 w 139"/>
                  <a:gd name="T11" fmla="*/ 655 h 655"/>
                  <a:gd name="T12" fmla="*/ 0 w 139"/>
                  <a:gd name="T13" fmla="*/ 655 h 6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3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77"/>
              <p:cNvSpPr>
                <a:spLocks/>
              </p:cNvSpPr>
              <p:nvPr/>
            </p:nvSpPr>
            <p:spPr bwMode="auto">
              <a:xfrm>
                <a:off x="4657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3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3 w 139"/>
                  <a:gd name="T9" fmla="*/ 655 h 655"/>
                  <a:gd name="T10" fmla="*/ 3 w 139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3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78"/>
              <p:cNvSpPr>
                <a:spLocks/>
              </p:cNvSpPr>
              <p:nvPr/>
            </p:nvSpPr>
            <p:spPr bwMode="auto">
              <a:xfrm>
                <a:off x="2880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0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0 w 139"/>
                  <a:gd name="T9" fmla="*/ 655 h 655"/>
                  <a:gd name="T10" fmla="*/ 0 w 139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79"/>
              <p:cNvSpPr>
                <a:spLocks/>
              </p:cNvSpPr>
              <p:nvPr/>
            </p:nvSpPr>
            <p:spPr bwMode="auto">
              <a:xfrm>
                <a:off x="3515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0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0 w 139"/>
                  <a:gd name="T9" fmla="*/ 655 h 655"/>
                  <a:gd name="T10" fmla="*/ 0 w 139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80"/>
              <p:cNvSpPr>
                <a:spLocks/>
              </p:cNvSpPr>
              <p:nvPr/>
            </p:nvSpPr>
            <p:spPr bwMode="auto">
              <a:xfrm>
                <a:off x="1778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4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4 w 140"/>
                  <a:gd name="T9" fmla="*/ 655 h 655"/>
                  <a:gd name="T10" fmla="*/ 4 w 140"/>
                  <a:gd name="T11" fmla="*/ 655 h 655"/>
                  <a:gd name="T12" fmla="*/ 0 w 140"/>
                  <a:gd name="T13" fmla="*/ 655 h 6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4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4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81"/>
              <p:cNvSpPr>
                <a:spLocks/>
              </p:cNvSpPr>
              <p:nvPr/>
            </p:nvSpPr>
            <p:spPr bwMode="auto">
              <a:xfrm>
                <a:off x="2457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4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4 w 140"/>
                  <a:gd name="T9" fmla="*/ 655 h 655"/>
                  <a:gd name="T10" fmla="*/ 4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4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4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82"/>
              <p:cNvSpPr>
                <a:spLocks/>
              </p:cNvSpPr>
              <p:nvPr/>
            </p:nvSpPr>
            <p:spPr bwMode="auto">
              <a:xfrm>
                <a:off x="675" y="1888"/>
                <a:ext cx="137" cy="655"/>
              </a:xfrm>
              <a:custGeom>
                <a:avLst/>
                <a:gdLst>
                  <a:gd name="T0" fmla="*/ 0 w 137"/>
                  <a:gd name="T1" fmla="*/ 655 h 655"/>
                  <a:gd name="T2" fmla="*/ 0 w 137"/>
                  <a:gd name="T3" fmla="*/ 0 h 655"/>
                  <a:gd name="T4" fmla="*/ 137 w 137"/>
                  <a:gd name="T5" fmla="*/ 0 h 655"/>
                  <a:gd name="T6" fmla="*/ 137 w 137"/>
                  <a:gd name="T7" fmla="*/ 655 h 655"/>
                  <a:gd name="T8" fmla="*/ 0 w 137"/>
                  <a:gd name="T9" fmla="*/ 655 h 655"/>
                  <a:gd name="T10" fmla="*/ 0 w 137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7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7" y="0"/>
                    </a:lnTo>
                    <a:lnTo>
                      <a:pt x="137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83"/>
              <p:cNvSpPr>
                <a:spLocks/>
              </p:cNvSpPr>
              <p:nvPr/>
            </p:nvSpPr>
            <p:spPr bwMode="auto">
              <a:xfrm>
                <a:off x="1359" y="1896"/>
                <a:ext cx="137" cy="655"/>
              </a:xfrm>
              <a:custGeom>
                <a:avLst/>
                <a:gdLst>
                  <a:gd name="T0" fmla="*/ 0 w 137"/>
                  <a:gd name="T1" fmla="*/ 655 h 655"/>
                  <a:gd name="T2" fmla="*/ 0 w 137"/>
                  <a:gd name="T3" fmla="*/ 0 h 655"/>
                  <a:gd name="T4" fmla="*/ 137 w 137"/>
                  <a:gd name="T5" fmla="*/ 0 h 655"/>
                  <a:gd name="T6" fmla="*/ 137 w 137"/>
                  <a:gd name="T7" fmla="*/ 655 h 655"/>
                  <a:gd name="T8" fmla="*/ 0 w 137"/>
                  <a:gd name="T9" fmla="*/ 655 h 655"/>
                  <a:gd name="T10" fmla="*/ 0 w 137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7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7" y="0"/>
                    </a:lnTo>
                    <a:lnTo>
                      <a:pt x="137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84"/>
              <p:cNvSpPr>
                <a:spLocks/>
              </p:cNvSpPr>
              <p:nvPr/>
            </p:nvSpPr>
            <p:spPr bwMode="auto">
              <a:xfrm>
                <a:off x="4108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3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3 w 139"/>
                  <a:gd name="T9" fmla="*/ 655 h 655"/>
                  <a:gd name="T10" fmla="*/ 3 w 139"/>
                  <a:gd name="T11" fmla="*/ 655 h 655"/>
                  <a:gd name="T12" fmla="*/ 0 w 139"/>
                  <a:gd name="T13" fmla="*/ 655 h 6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3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185"/>
              <p:cNvSpPr>
                <a:spLocks/>
              </p:cNvSpPr>
              <p:nvPr/>
            </p:nvSpPr>
            <p:spPr bwMode="auto">
              <a:xfrm>
                <a:off x="4108" y="1896"/>
                <a:ext cx="139" cy="655"/>
              </a:xfrm>
              <a:custGeom>
                <a:avLst/>
                <a:gdLst>
                  <a:gd name="T0" fmla="*/ 0 w 139"/>
                  <a:gd name="T1" fmla="*/ 655 h 655"/>
                  <a:gd name="T2" fmla="*/ 3 w 139"/>
                  <a:gd name="T3" fmla="*/ 0 h 655"/>
                  <a:gd name="T4" fmla="*/ 139 w 139"/>
                  <a:gd name="T5" fmla="*/ 0 h 655"/>
                  <a:gd name="T6" fmla="*/ 139 w 139"/>
                  <a:gd name="T7" fmla="*/ 655 h 655"/>
                  <a:gd name="T8" fmla="*/ 3 w 139"/>
                  <a:gd name="T9" fmla="*/ 655 h 655"/>
                  <a:gd name="T10" fmla="*/ 3 w 139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39" y="0"/>
                    </a:lnTo>
                    <a:lnTo>
                      <a:pt x="139" y="655"/>
                    </a:lnTo>
                    <a:lnTo>
                      <a:pt x="3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86"/>
              <p:cNvSpPr>
                <a:spLocks/>
              </p:cNvSpPr>
              <p:nvPr/>
            </p:nvSpPr>
            <p:spPr bwMode="auto">
              <a:xfrm>
                <a:off x="3010" y="1896"/>
                <a:ext cx="136" cy="655"/>
              </a:xfrm>
              <a:custGeom>
                <a:avLst/>
                <a:gdLst>
                  <a:gd name="T0" fmla="*/ 0 w 136"/>
                  <a:gd name="T1" fmla="*/ 655 h 655"/>
                  <a:gd name="T2" fmla="*/ 0 w 136"/>
                  <a:gd name="T3" fmla="*/ 0 h 655"/>
                  <a:gd name="T4" fmla="*/ 136 w 136"/>
                  <a:gd name="T5" fmla="*/ 0 h 655"/>
                  <a:gd name="T6" fmla="*/ 136 w 136"/>
                  <a:gd name="T7" fmla="*/ 655 h 655"/>
                  <a:gd name="T8" fmla="*/ 0 w 136"/>
                  <a:gd name="T9" fmla="*/ 655 h 655"/>
                  <a:gd name="T10" fmla="*/ 0 w 136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6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36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87"/>
              <p:cNvSpPr>
                <a:spLocks/>
              </p:cNvSpPr>
              <p:nvPr/>
            </p:nvSpPr>
            <p:spPr bwMode="auto">
              <a:xfrm>
                <a:off x="3010" y="1896"/>
                <a:ext cx="136" cy="655"/>
              </a:xfrm>
              <a:custGeom>
                <a:avLst/>
                <a:gdLst>
                  <a:gd name="T0" fmla="*/ 0 w 136"/>
                  <a:gd name="T1" fmla="*/ 655 h 655"/>
                  <a:gd name="T2" fmla="*/ 0 w 136"/>
                  <a:gd name="T3" fmla="*/ 0 h 655"/>
                  <a:gd name="T4" fmla="*/ 136 w 136"/>
                  <a:gd name="T5" fmla="*/ 0 h 655"/>
                  <a:gd name="T6" fmla="*/ 136 w 136"/>
                  <a:gd name="T7" fmla="*/ 655 h 655"/>
                  <a:gd name="T8" fmla="*/ 0 w 136"/>
                  <a:gd name="T9" fmla="*/ 655 h 655"/>
                  <a:gd name="T10" fmla="*/ 0 w 136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6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36" y="0"/>
                    </a:lnTo>
                    <a:lnTo>
                      <a:pt x="136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88"/>
              <p:cNvSpPr>
                <a:spLocks/>
              </p:cNvSpPr>
              <p:nvPr/>
            </p:nvSpPr>
            <p:spPr bwMode="auto">
              <a:xfrm>
                <a:off x="1908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0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0 w 140"/>
                  <a:gd name="T9" fmla="*/ 655 h 655"/>
                  <a:gd name="T10" fmla="*/ 0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89"/>
              <p:cNvSpPr>
                <a:spLocks/>
              </p:cNvSpPr>
              <p:nvPr/>
            </p:nvSpPr>
            <p:spPr bwMode="auto">
              <a:xfrm>
                <a:off x="1908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0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0 w 140"/>
                  <a:gd name="T9" fmla="*/ 655 h 655"/>
                  <a:gd name="T10" fmla="*/ 0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0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0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90"/>
              <p:cNvSpPr>
                <a:spLocks/>
              </p:cNvSpPr>
              <p:nvPr/>
            </p:nvSpPr>
            <p:spPr bwMode="auto">
              <a:xfrm>
                <a:off x="807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3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3 w 140"/>
                  <a:gd name="T9" fmla="*/ 655 h 655"/>
                  <a:gd name="T10" fmla="*/ 3 w 140"/>
                  <a:gd name="T11" fmla="*/ 655 h 655"/>
                  <a:gd name="T12" fmla="*/ 0 w 140"/>
                  <a:gd name="T13" fmla="*/ 655 h 6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3" y="655"/>
                    </a:lnTo>
                    <a:lnTo>
                      <a:pt x="0" y="65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91"/>
              <p:cNvSpPr>
                <a:spLocks/>
              </p:cNvSpPr>
              <p:nvPr/>
            </p:nvSpPr>
            <p:spPr bwMode="auto">
              <a:xfrm>
                <a:off x="807" y="1896"/>
                <a:ext cx="140" cy="655"/>
              </a:xfrm>
              <a:custGeom>
                <a:avLst/>
                <a:gdLst>
                  <a:gd name="T0" fmla="*/ 0 w 140"/>
                  <a:gd name="T1" fmla="*/ 655 h 655"/>
                  <a:gd name="T2" fmla="*/ 3 w 140"/>
                  <a:gd name="T3" fmla="*/ 0 h 655"/>
                  <a:gd name="T4" fmla="*/ 140 w 140"/>
                  <a:gd name="T5" fmla="*/ 0 h 655"/>
                  <a:gd name="T6" fmla="*/ 140 w 140"/>
                  <a:gd name="T7" fmla="*/ 655 h 655"/>
                  <a:gd name="T8" fmla="*/ 3 w 140"/>
                  <a:gd name="T9" fmla="*/ 655 h 655"/>
                  <a:gd name="T10" fmla="*/ 3 w 140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0" h="655">
                    <a:moveTo>
                      <a:pt x="0" y="655"/>
                    </a:moveTo>
                    <a:lnTo>
                      <a:pt x="3" y="0"/>
                    </a:lnTo>
                    <a:lnTo>
                      <a:pt x="140" y="0"/>
                    </a:lnTo>
                    <a:lnTo>
                      <a:pt x="140" y="655"/>
                    </a:lnTo>
                    <a:lnTo>
                      <a:pt x="3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92"/>
              <p:cNvSpPr>
                <a:spLocks/>
              </p:cNvSpPr>
              <p:nvPr/>
            </p:nvSpPr>
            <p:spPr bwMode="auto">
              <a:xfrm>
                <a:off x="671" y="1896"/>
                <a:ext cx="4443" cy="655"/>
              </a:xfrm>
              <a:custGeom>
                <a:avLst/>
                <a:gdLst>
                  <a:gd name="T0" fmla="*/ 4439 w 4443"/>
                  <a:gd name="T1" fmla="*/ 655 h 655"/>
                  <a:gd name="T2" fmla="*/ 4443 w 4443"/>
                  <a:gd name="T3" fmla="*/ 0 h 655"/>
                  <a:gd name="T4" fmla="*/ 0 w 4443"/>
                  <a:gd name="T5" fmla="*/ 0 h 655"/>
                  <a:gd name="T6" fmla="*/ 0 w 4443"/>
                  <a:gd name="T7" fmla="*/ 655 h 655"/>
                  <a:gd name="T8" fmla="*/ 4443 w 4443"/>
                  <a:gd name="T9" fmla="*/ 655 h 655"/>
                  <a:gd name="T10" fmla="*/ 4443 w 4443"/>
                  <a:gd name="T11" fmla="*/ 655 h 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443" h="655">
                    <a:moveTo>
                      <a:pt x="4439" y="655"/>
                    </a:moveTo>
                    <a:lnTo>
                      <a:pt x="4443" y="0"/>
                    </a:lnTo>
                    <a:lnTo>
                      <a:pt x="0" y="0"/>
                    </a:lnTo>
                    <a:lnTo>
                      <a:pt x="0" y="655"/>
                    </a:lnTo>
                    <a:lnTo>
                      <a:pt x="4443" y="65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10"/>
              <p:cNvSpPr>
                <a:spLocks/>
              </p:cNvSpPr>
              <p:nvPr/>
            </p:nvSpPr>
            <p:spPr bwMode="auto">
              <a:xfrm>
                <a:off x="690" y="2223"/>
                <a:ext cx="58" cy="40"/>
              </a:xfrm>
              <a:custGeom>
                <a:avLst/>
                <a:gdLst>
                  <a:gd name="T0" fmla="*/ 28 w 58"/>
                  <a:gd name="T1" fmla="*/ 40 h 40"/>
                  <a:gd name="T2" fmla="*/ 34 w 58"/>
                  <a:gd name="T3" fmla="*/ 40 h 40"/>
                  <a:gd name="T4" fmla="*/ 38 w 58"/>
                  <a:gd name="T5" fmla="*/ 40 h 40"/>
                  <a:gd name="T6" fmla="*/ 45 w 58"/>
                  <a:gd name="T7" fmla="*/ 38 h 40"/>
                  <a:gd name="T8" fmla="*/ 48 w 58"/>
                  <a:gd name="T9" fmla="*/ 35 h 40"/>
                  <a:gd name="T10" fmla="*/ 51 w 58"/>
                  <a:gd name="T11" fmla="*/ 35 h 40"/>
                  <a:gd name="T12" fmla="*/ 51 w 58"/>
                  <a:gd name="T13" fmla="*/ 33 h 40"/>
                  <a:gd name="T14" fmla="*/ 55 w 58"/>
                  <a:gd name="T15" fmla="*/ 28 h 40"/>
                  <a:gd name="T16" fmla="*/ 58 w 58"/>
                  <a:gd name="T17" fmla="*/ 26 h 40"/>
                  <a:gd name="T18" fmla="*/ 58 w 58"/>
                  <a:gd name="T19" fmla="*/ 23 h 40"/>
                  <a:gd name="T20" fmla="*/ 58 w 58"/>
                  <a:gd name="T21" fmla="*/ 21 h 40"/>
                  <a:gd name="T22" fmla="*/ 58 w 58"/>
                  <a:gd name="T23" fmla="*/ 16 h 40"/>
                  <a:gd name="T24" fmla="*/ 58 w 58"/>
                  <a:gd name="T25" fmla="*/ 14 h 40"/>
                  <a:gd name="T26" fmla="*/ 55 w 58"/>
                  <a:gd name="T27" fmla="*/ 12 h 40"/>
                  <a:gd name="T28" fmla="*/ 51 w 58"/>
                  <a:gd name="T29" fmla="*/ 9 h 40"/>
                  <a:gd name="T30" fmla="*/ 51 w 58"/>
                  <a:gd name="T31" fmla="*/ 7 h 40"/>
                  <a:gd name="T32" fmla="*/ 48 w 58"/>
                  <a:gd name="T33" fmla="*/ 4 h 40"/>
                  <a:gd name="T34" fmla="*/ 45 w 58"/>
                  <a:gd name="T35" fmla="*/ 2 h 40"/>
                  <a:gd name="T36" fmla="*/ 38 w 58"/>
                  <a:gd name="T37" fmla="*/ 2 h 40"/>
                  <a:gd name="T38" fmla="*/ 34 w 58"/>
                  <a:gd name="T39" fmla="*/ 0 h 40"/>
                  <a:gd name="T40" fmla="*/ 31 w 58"/>
                  <a:gd name="T41" fmla="*/ 0 h 40"/>
                  <a:gd name="T42" fmla="*/ 24 w 58"/>
                  <a:gd name="T43" fmla="*/ 0 h 40"/>
                  <a:gd name="T44" fmla="*/ 21 w 58"/>
                  <a:gd name="T45" fmla="*/ 2 h 40"/>
                  <a:gd name="T46" fmla="*/ 17 w 58"/>
                  <a:gd name="T47" fmla="*/ 2 h 40"/>
                  <a:gd name="T48" fmla="*/ 14 w 58"/>
                  <a:gd name="T49" fmla="*/ 4 h 40"/>
                  <a:gd name="T50" fmla="*/ 11 w 58"/>
                  <a:gd name="T51" fmla="*/ 7 h 40"/>
                  <a:gd name="T52" fmla="*/ 7 w 58"/>
                  <a:gd name="T53" fmla="*/ 9 h 40"/>
                  <a:gd name="T54" fmla="*/ 4 w 58"/>
                  <a:gd name="T55" fmla="*/ 12 h 40"/>
                  <a:gd name="T56" fmla="*/ 4 w 58"/>
                  <a:gd name="T57" fmla="*/ 14 h 40"/>
                  <a:gd name="T58" fmla="*/ 0 w 58"/>
                  <a:gd name="T59" fmla="*/ 16 h 40"/>
                  <a:gd name="T60" fmla="*/ 0 w 58"/>
                  <a:gd name="T61" fmla="*/ 21 h 40"/>
                  <a:gd name="T62" fmla="*/ 0 w 58"/>
                  <a:gd name="T63" fmla="*/ 23 h 40"/>
                  <a:gd name="T64" fmla="*/ 4 w 58"/>
                  <a:gd name="T65" fmla="*/ 26 h 40"/>
                  <a:gd name="T66" fmla="*/ 4 w 58"/>
                  <a:gd name="T67" fmla="*/ 28 h 40"/>
                  <a:gd name="T68" fmla="*/ 7 w 58"/>
                  <a:gd name="T69" fmla="*/ 33 h 40"/>
                  <a:gd name="T70" fmla="*/ 11 w 58"/>
                  <a:gd name="T71" fmla="*/ 35 h 40"/>
                  <a:gd name="T72" fmla="*/ 14 w 58"/>
                  <a:gd name="T73" fmla="*/ 35 h 40"/>
                  <a:gd name="T74" fmla="*/ 17 w 58"/>
                  <a:gd name="T75" fmla="*/ 38 h 40"/>
                  <a:gd name="T76" fmla="*/ 21 w 58"/>
                  <a:gd name="T77" fmla="*/ 40 h 40"/>
                  <a:gd name="T78" fmla="*/ 24 w 58"/>
                  <a:gd name="T79" fmla="*/ 40 h 40"/>
                  <a:gd name="T80" fmla="*/ 31 w 58"/>
                  <a:gd name="T81" fmla="*/ 40 h 40"/>
                  <a:gd name="T82" fmla="*/ 31 w 58"/>
                  <a:gd name="T83" fmla="*/ 40 h 40"/>
                  <a:gd name="T84" fmla="*/ 28 w 58"/>
                  <a:gd name="T85" fmla="*/ 40 h 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8" h="40">
                    <a:moveTo>
                      <a:pt x="28" y="40"/>
                    </a:moveTo>
                    <a:lnTo>
                      <a:pt x="34" y="40"/>
                    </a:lnTo>
                    <a:lnTo>
                      <a:pt x="38" y="40"/>
                    </a:lnTo>
                    <a:lnTo>
                      <a:pt x="45" y="38"/>
                    </a:lnTo>
                    <a:lnTo>
                      <a:pt x="48" y="35"/>
                    </a:lnTo>
                    <a:lnTo>
                      <a:pt x="51" y="35"/>
                    </a:lnTo>
                    <a:lnTo>
                      <a:pt x="51" y="33"/>
                    </a:lnTo>
                    <a:lnTo>
                      <a:pt x="55" y="28"/>
                    </a:lnTo>
                    <a:lnTo>
                      <a:pt x="58" y="26"/>
                    </a:lnTo>
                    <a:lnTo>
                      <a:pt x="58" y="23"/>
                    </a:lnTo>
                    <a:lnTo>
                      <a:pt x="58" y="21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5" y="12"/>
                    </a:lnTo>
                    <a:lnTo>
                      <a:pt x="51" y="9"/>
                    </a:lnTo>
                    <a:lnTo>
                      <a:pt x="51" y="7"/>
                    </a:lnTo>
                    <a:lnTo>
                      <a:pt x="48" y="4"/>
                    </a:lnTo>
                    <a:lnTo>
                      <a:pt x="45" y="2"/>
                    </a:lnTo>
                    <a:lnTo>
                      <a:pt x="38" y="2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11" y="7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7" y="33"/>
                    </a:lnTo>
                    <a:lnTo>
                      <a:pt x="11" y="35"/>
                    </a:lnTo>
                    <a:lnTo>
                      <a:pt x="14" y="35"/>
                    </a:lnTo>
                    <a:lnTo>
                      <a:pt x="17" y="38"/>
                    </a:lnTo>
                    <a:lnTo>
                      <a:pt x="21" y="40"/>
                    </a:lnTo>
                    <a:lnTo>
                      <a:pt x="24" y="40"/>
                    </a:lnTo>
                    <a:lnTo>
                      <a:pt x="31" y="40"/>
                    </a:lnTo>
                    <a:lnTo>
                      <a:pt x="2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212"/>
              <p:cNvSpPr>
                <a:spLocks/>
              </p:cNvSpPr>
              <p:nvPr/>
            </p:nvSpPr>
            <p:spPr bwMode="auto">
              <a:xfrm>
                <a:off x="1791" y="2296"/>
                <a:ext cx="58" cy="40"/>
              </a:xfrm>
              <a:custGeom>
                <a:avLst/>
                <a:gdLst>
                  <a:gd name="T0" fmla="*/ 27 w 58"/>
                  <a:gd name="T1" fmla="*/ 40 h 40"/>
                  <a:gd name="T2" fmla="*/ 34 w 58"/>
                  <a:gd name="T3" fmla="*/ 40 h 40"/>
                  <a:gd name="T4" fmla="*/ 37 w 58"/>
                  <a:gd name="T5" fmla="*/ 40 h 40"/>
                  <a:gd name="T6" fmla="*/ 41 w 58"/>
                  <a:gd name="T7" fmla="*/ 38 h 40"/>
                  <a:gd name="T8" fmla="*/ 47 w 58"/>
                  <a:gd name="T9" fmla="*/ 35 h 40"/>
                  <a:gd name="T10" fmla="*/ 47 w 58"/>
                  <a:gd name="T11" fmla="*/ 35 h 40"/>
                  <a:gd name="T12" fmla="*/ 51 w 58"/>
                  <a:gd name="T13" fmla="*/ 33 h 40"/>
                  <a:gd name="T14" fmla="*/ 54 w 58"/>
                  <a:gd name="T15" fmla="*/ 28 h 40"/>
                  <a:gd name="T16" fmla="*/ 58 w 58"/>
                  <a:gd name="T17" fmla="*/ 26 h 40"/>
                  <a:gd name="T18" fmla="*/ 58 w 58"/>
                  <a:gd name="T19" fmla="*/ 23 h 40"/>
                  <a:gd name="T20" fmla="*/ 58 w 58"/>
                  <a:gd name="T21" fmla="*/ 21 h 40"/>
                  <a:gd name="T22" fmla="*/ 58 w 58"/>
                  <a:gd name="T23" fmla="*/ 16 h 40"/>
                  <a:gd name="T24" fmla="*/ 58 w 58"/>
                  <a:gd name="T25" fmla="*/ 14 h 40"/>
                  <a:gd name="T26" fmla="*/ 54 w 58"/>
                  <a:gd name="T27" fmla="*/ 12 h 40"/>
                  <a:gd name="T28" fmla="*/ 51 w 58"/>
                  <a:gd name="T29" fmla="*/ 9 h 40"/>
                  <a:gd name="T30" fmla="*/ 47 w 58"/>
                  <a:gd name="T31" fmla="*/ 7 h 40"/>
                  <a:gd name="T32" fmla="*/ 47 w 58"/>
                  <a:gd name="T33" fmla="*/ 4 h 40"/>
                  <a:gd name="T34" fmla="*/ 41 w 58"/>
                  <a:gd name="T35" fmla="*/ 2 h 40"/>
                  <a:gd name="T36" fmla="*/ 37 w 58"/>
                  <a:gd name="T37" fmla="*/ 2 h 40"/>
                  <a:gd name="T38" fmla="*/ 34 w 58"/>
                  <a:gd name="T39" fmla="*/ 0 h 40"/>
                  <a:gd name="T40" fmla="*/ 30 w 58"/>
                  <a:gd name="T41" fmla="*/ 0 h 40"/>
                  <a:gd name="T42" fmla="*/ 24 w 58"/>
                  <a:gd name="T43" fmla="*/ 0 h 40"/>
                  <a:gd name="T44" fmla="*/ 20 w 58"/>
                  <a:gd name="T45" fmla="*/ 2 h 40"/>
                  <a:gd name="T46" fmla="*/ 17 w 58"/>
                  <a:gd name="T47" fmla="*/ 2 h 40"/>
                  <a:gd name="T48" fmla="*/ 13 w 58"/>
                  <a:gd name="T49" fmla="*/ 4 h 40"/>
                  <a:gd name="T50" fmla="*/ 10 w 58"/>
                  <a:gd name="T51" fmla="*/ 7 h 40"/>
                  <a:gd name="T52" fmla="*/ 6 w 58"/>
                  <a:gd name="T53" fmla="*/ 9 h 40"/>
                  <a:gd name="T54" fmla="*/ 3 w 58"/>
                  <a:gd name="T55" fmla="*/ 12 h 40"/>
                  <a:gd name="T56" fmla="*/ 3 w 58"/>
                  <a:gd name="T57" fmla="*/ 14 h 40"/>
                  <a:gd name="T58" fmla="*/ 0 w 58"/>
                  <a:gd name="T59" fmla="*/ 16 h 40"/>
                  <a:gd name="T60" fmla="*/ 0 w 58"/>
                  <a:gd name="T61" fmla="*/ 21 h 40"/>
                  <a:gd name="T62" fmla="*/ 0 w 58"/>
                  <a:gd name="T63" fmla="*/ 23 h 40"/>
                  <a:gd name="T64" fmla="*/ 3 w 58"/>
                  <a:gd name="T65" fmla="*/ 26 h 40"/>
                  <a:gd name="T66" fmla="*/ 3 w 58"/>
                  <a:gd name="T67" fmla="*/ 28 h 40"/>
                  <a:gd name="T68" fmla="*/ 6 w 58"/>
                  <a:gd name="T69" fmla="*/ 33 h 40"/>
                  <a:gd name="T70" fmla="*/ 10 w 58"/>
                  <a:gd name="T71" fmla="*/ 35 h 40"/>
                  <a:gd name="T72" fmla="*/ 13 w 58"/>
                  <a:gd name="T73" fmla="*/ 35 h 40"/>
                  <a:gd name="T74" fmla="*/ 17 w 58"/>
                  <a:gd name="T75" fmla="*/ 38 h 40"/>
                  <a:gd name="T76" fmla="*/ 20 w 58"/>
                  <a:gd name="T77" fmla="*/ 40 h 40"/>
                  <a:gd name="T78" fmla="*/ 24 w 58"/>
                  <a:gd name="T79" fmla="*/ 40 h 40"/>
                  <a:gd name="T80" fmla="*/ 30 w 58"/>
                  <a:gd name="T81" fmla="*/ 40 h 40"/>
                  <a:gd name="T82" fmla="*/ 30 w 58"/>
                  <a:gd name="T83" fmla="*/ 40 h 40"/>
                  <a:gd name="T84" fmla="*/ 27 w 58"/>
                  <a:gd name="T85" fmla="*/ 40 h 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8" h="40">
                    <a:moveTo>
                      <a:pt x="27" y="40"/>
                    </a:moveTo>
                    <a:lnTo>
                      <a:pt x="34" y="40"/>
                    </a:lnTo>
                    <a:lnTo>
                      <a:pt x="37" y="40"/>
                    </a:lnTo>
                    <a:lnTo>
                      <a:pt x="41" y="38"/>
                    </a:lnTo>
                    <a:lnTo>
                      <a:pt x="47" y="35"/>
                    </a:lnTo>
                    <a:lnTo>
                      <a:pt x="51" y="33"/>
                    </a:lnTo>
                    <a:lnTo>
                      <a:pt x="54" y="28"/>
                    </a:lnTo>
                    <a:lnTo>
                      <a:pt x="58" y="26"/>
                    </a:lnTo>
                    <a:lnTo>
                      <a:pt x="58" y="23"/>
                    </a:lnTo>
                    <a:lnTo>
                      <a:pt x="58" y="21"/>
                    </a:lnTo>
                    <a:lnTo>
                      <a:pt x="58" y="16"/>
                    </a:lnTo>
                    <a:lnTo>
                      <a:pt x="58" y="14"/>
                    </a:lnTo>
                    <a:lnTo>
                      <a:pt x="54" y="12"/>
                    </a:lnTo>
                    <a:lnTo>
                      <a:pt x="51" y="9"/>
                    </a:lnTo>
                    <a:lnTo>
                      <a:pt x="47" y="7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7" y="2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3" y="4"/>
                    </a:lnTo>
                    <a:lnTo>
                      <a:pt x="10" y="7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6" y="33"/>
                    </a:lnTo>
                    <a:lnTo>
                      <a:pt x="10" y="35"/>
                    </a:lnTo>
                    <a:lnTo>
                      <a:pt x="13" y="35"/>
                    </a:lnTo>
                    <a:lnTo>
                      <a:pt x="17" y="38"/>
                    </a:lnTo>
                    <a:lnTo>
                      <a:pt x="20" y="40"/>
                    </a:lnTo>
                    <a:lnTo>
                      <a:pt x="24" y="40"/>
                    </a:lnTo>
                    <a:lnTo>
                      <a:pt x="30" y="40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214"/>
              <p:cNvSpPr>
                <a:spLocks/>
              </p:cNvSpPr>
              <p:nvPr/>
            </p:nvSpPr>
            <p:spPr bwMode="auto">
              <a:xfrm>
                <a:off x="2924" y="2204"/>
                <a:ext cx="58" cy="40"/>
              </a:xfrm>
              <a:custGeom>
                <a:avLst/>
                <a:gdLst>
                  <a:gd name="T0" fmla="*/ 27 w 58"/>
                  <a:gd name="T1" fmla="*/ 40 h 40"/>
                  <a:gd name="T2" fmla="*/ 34 w 58"/>
                  <a:gd name="T3" fmla="*/ 40 h 40"/>
                  <a:gd name="T4" fmla="*/ 38 w 58"/>
                  <a:gd name="T5" fmla="*/ 40 h 40"/>
                  <a:gd name="T6" fmla="*/ 41 w 58"/>
                  <a:gd name="T7" fmla="*/ 38 h 40"/>
                  <a:gd name="T8" fmla="*/ 44 w 58"/>
                  <a:gd name="T9" fmla="*/ 35 h 40"/>
                  <a:gd name="T10" fmla="*/ 48 w 58"/>
                  <a:gd name="T11" fmla="*/ 35 h 40"/>
                  <a:gd name="T12" fmla="*/ 51 w 58"/>
                  <a:gd name="T13" fmla="*/ 33 h 40"/>
                  <a:gd name="T14" fmla="*/ 55 w 58"/>
                  <a:gd name="T15" fmla="*/ 28 h 40"/>
                  <a:gd name="T16" fmla="*/ 55 w 58"/>
                  <a:gd name="T17" fmla="*/ 26 h 40"/>
                  <a:gd name="T18" fmla="*/ 58 w 58"/>
                  <a:gd name="T19" fmla="*/ 23 h 40"/>
                  <a:gd name="T20" fmla="*/ 58 w 58"/>
                  <a:gd name="T21" fmla="*/ 21 h 40"/>
                  <a:gd name="T22" fmla="*/ 58 w 58"/>
                  <a:gd name="T23" fmla="*/ 16 h 40"/>
                  <a:gd name="T24" fmla="*/ 55 w 58"/>
                  <a:gd name="T25" fmla="*/ 14 h 40"/>
                  <a:gd name="T26" fmla="*/ 55 w 58"/>
                  <a:gd name="T27" fmla="*/ 12 h 40"/>
                  <a:gd name="T28" fmla="*/ 51 w 58"/>
                  <a:gd name="T29" fmla="*/ 9 h 40"/>
                  <a:gd name="T30" fmla="*/ 48 w 58"/>
                  <a:gd name="T31" fmla="*/ 7 h 40"/>
                  <a:gd name="T32" fmla="*/ 44 w 58"/>
                  <a:gd name="T33" fmla="*/ 4 h 40"/>
                  <a:gd name="T34" fmla="*/ 41 w 58"/>
                  <a:gd name="T35" fmla="*/ 2 h 40"/>
                  <a:gd name="T36" fmla="*/ 38 w 58"/>
                  <a:gd name="T37" fmla="*/ 2 h 40"/>
                  <a:gd name="T38" fmla="*/ 34 w 58"/>
                  <a:gd name="T39" fmla="*/ 0 h 40"/>
                  <a:gd name="T40" fmla="*/ 31 w 58"/>
                  <a:gd name="T41" fmla="*/ 0 h 40"/>
                  <a:gd name="T42" fmla="*/ 24 w 58"/>
                  <a:gd name="T43" fmla="*/ 0 h 40"/>
                  <a:gd name="T44" fmla="*/ 20 w 58"/>
                  <a:gd name="T45" fmla="*/ 2 h 40"/>
                  <a:gd name="T46" fmla="*/ 17 w 58"/>
                  <a:gd name="T47" fmla="*/ 2 h 40"/>
                  <a:gd name="T48" fmla="*/ 14 w 58"/>
                  <a:gd name="T49" fmla="*/ 4 h 40"/>
                  <a:gd name="T50" fmla="*/ 10 w 58"/>
                  <a:gd name="T51" fmla="*/ 7 h 40"/>
                  <a:gd name="T52" fmla="*/ 7 w 58"/>
                  <a:gd name="T53" fmla="*/ 9 h 40"/>
                  <a:gd name="T54" fmla="*/ 3 w 58"/>
                  <a:gd name="T55" fmla="*/ 12 h 40"/>
                  <a:gd name="T56" fmla="*/ 3 w 58"/>
                  <a:gd name="T57" fmla="*/ 14 h 40"/>
                  <a:gd name="T58" fmla="*/ 0 w 58"/>
                  <a:gd name="T59" fmla="*/ 16 h 40"/>
                  <a:gd name="T60" fmla="*/ 0 w 58"/>
                  <a:gd name="T61" fmla="*/ 21 h 40"/>
                  <a:gd name="T62" fmla="*/ 0 w 58"/>
                  <a:gd name="T63" fmla="*/ 23 h 40"/>
                  <a:gd name="T64" fmla="*/ 3 w 58"/>
                  <a:gd name="T65" fmla="*/ 26 h 40"/>
                  <a:gd name="T66" fmla="*/ 3 w 58"/>
                  <a:gd name="T67" fmla="*/ 28 h 40"/>
                  <a:gd name="T68" fmla="*/ 7 w 58"/>
                  <a:gd name="T69" fmla="*/ 33 h 40"/>
                  <a:gd name="T70" fmla="*/ 10 w 58"/>
                  <a:gd name="T71" fmla="*/ 35 h 40"/>
                  <a:gd name="T72" fmla="*/ 14 w 58"/>
                  <a:gd name="T73" fmla="*/ 35 h 40"/>
                  <a:gd name="T74" fmla="*/ 17 w 58"/>
                  <a:gd name="T75" fmla="*/ 38 h 40"/>
                  <a:gd name="T76" fmla="*/ 20 w 58"/>
                  <a:gd name="T77" fmla="*/ 40 h 40"/>
                  <a:gd name="T78" fmla="*/ 24 w 58"/>
                  <a:gd name="T79" fmla="*/ 40 h 40"/>
                  <a:gd name="T80" fmla="*/ 31 w 58"/>
                  <a:gd name="T81" fmla="*/ 40 h 40"/>
                  <a:gd name="T82" fmla="*/ 31 w 58"/>
                  <a:gd name="T83" fmla="*/ 40 h 40"/>
                  <a:gd name="T84" fmla="*/ 27 w 58"/>
                  <a:gd name="T85" fmla="*/ 40 h 4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58" h="40">
                    <a:moveTo>
                      <a:pt x="27" y="40"/>
                    </a:moveTo>
                    <a:lnTo>
                      <a:pt x="34" y="40"/>
                    </a:lnTo>
                    <a:lnTo>
                      <a:pt x="38" y="40"/>
                    </a:lnTo>
                    <a:lnTo>
                      <a:pt x="41" y="38"/>
                    </a:lnTo>
                    <a:lnTo>
                      <a:pt x="44" y="35"/>
                    </a:lnTo>
                    <a:lnTo>
                      <a:pt x="48" y="35"/>
                    </a:lnTo>
                    <a:lnTo>
                      <a:pt x="51" y="33"/>
                    </a:lnTo>
                    <a:lnTo>
                      <a:pt x="55" y="28"/>
                    </a:lnTo>
                    <a:lnTo>
                      <a:pt x="55" y="26"/>
                    </a:lnTo>
                    <a:lnTo>
                      <a:pt x="58" y="23"/>
                    </a:lnTo>
                    <a:lnTo>
                      <a:pt x="58" y="21"/>
                    </a:lnTo>
                    <a:lnTo>
                      <a:pt x="58" y="16"/>
                    </a:lnTo>
                    <a:lnTo>
                      <a:pt x="55" y="14"/>
                    </a:lnTo>
                    <a:lnTo>
                      <a:pt x="55" y="12"/>
                    </a:lnTo>
                    <a:lnTo>
                      <a:pt x="51" y="9"/>
                    </a:lnTo>
                    <a:lnTo>
                      <a:pt x="48" y="7"/>
                    </a:lnTo>
                    <a:lnTo>
                      <a:pt x="44" y="4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10" y="7"/>
                    </a:lnTo>
                    <a:lnTo>
                      <a:pt x="7" y="9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7" y="33"/>
                    </a:lnTo>
                    <a:lnTo>
                      <a:pt x="10" y="35"/>
                    </a:lnTo>
                    <a:lnTo>
                      <a:pt x="14" y="35"/>
                    </a:lnTo>
                    <a:lnTo>
                      <a:pt x="17" y="38"/>
                    </a:lnTo>
                    <a:lnTo>
                      <a:pt x="20" y="40"/>
                    </a:lnTo>
                    <a:lnTo>
                      <a:pt x="24" y="40"/>
                    </a:lnTo>
                    <a:lnTo>
                      <a:pt x="31" y="40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216"/>
              <p:cNvSpPr>
                <a:spLocks/>
              </p:cNvSpPr>
              <p:nvPr/>
            </p:nvSpPr>
            <p:spPr bwMode="auto">
              <a:xfrm>
                <a:off x="4016" y="2204"/>
                <a:ext cx="58" cy="40"/>
              </a:xfrm>
              <a:custGeom>
                <a:avLst/>
                <a:gdLst>
                  <a:gd name="T0" fmla="*/ 28 w 58"/>
                  <a:gd name="T1" fmla="*/ 40 h 40"/>
                  <a:gd name="T2" fmla="*/ 34 w 58"/>
                  <a:gd name="T3" fmla="*/ 40 h 40"/>
                  <a:gd name="T4" fmla="*/ 38 w 58"/>
                  <a:gd name="T5" fmla="*/ 40 h 40"/>
                  <a:gd name="T6" fmla="*/ 41 w 58"/>
                  <a:gd name="T7" fmla="*/ 38 h 40"/>
                  <a:gd name="T8" fmla="*/ 45 w 58"/>
                  <a:gd name="T9" fmla="*/ 35 h 40"/>
                  <a:gd name="T10" fmla="*/ 48 w 58"/>
                  <a:gd name="T11" fmla="*/ 35 h 40"/>
                  <a:gd name="T12" fmla="*/ 52 w 58"/>
                  <a:gd name="T13" fmla="*/ 33 h 40"/>
                  <a:gd name="T14" fmla="*/ 55 w 58"/>
                  <a:gd name="T15" fmla="*/ 28 h 40"/>
                  <a:gd name="T16" fmla="*/ 55 w 58"/>
                  <a:gd name="T17" fmla="*/ 26 h 40"/>
                  <a:gd name="T18" fmla="*/ 58 w 58"/>
                  <a:gd name="T19" fmla="*/ 23 h 40"/>
                  <a:gd name="T20" fmla="*/ 58 w 58"/>
                  <a:gd name="T21" fmla="*/ 21 h 40"/>
                  <a:gd name="T22" fmla="*/ 58 w 58"/>
                  <a:gd name="T23" fmla="*/ 16 h 40"/>
                  <a:gd name="T24" fmla="*/ 55 w 58"/>
                  <a:gd name="T25" fmla="*/ 14 h 40"/>
                  <a:gd name="T26" fmla="*/ 55 w 58"/>
                  <a:gd name="T27" fmla="*/ 12 h 40"/>
                  <a:gd name="T28" fmla="*/ 52 w 58"/>
                  <a:gd name="T29" fmla="*/ 9 h 40"/>
                  <a:gd name="T30" fmla="*/ 48 w 58"/>
                  <a:gd name="T31" fmla="*/ 7 h 40"/>
                  <a:gd name="T32" fmla="*/ 45 w 58"/>
                  <a:gd name="T33" fmla="*/ 4 h 40"/>
                  <a:gd name="T34" fmla="*/ 41 w 58"/>
                  <a:gd name="T35" fmla="*/ 2 h 40"/>
                  <a:gd name="T36" fmla="*/ 38 w 58"/>
                  <a:gd name="T37" fmla="*/ 2 h 40"/>
                  <a:gd name="T38" fmla="*/ 34 w 58"/>
                  <a:gd name="T39" fmla="*/ 0 h 40"/>
                  <a:gd name="T40" fmla="*/ 28 w 58"/>
                  <a:gd name="T41" fmla="*/ 0 h 40"/>
                  <a:gd name="T42" fmla="*/ 24 w 58"/>
                  <a:gd name="T43" fmla="*/ 0 h 40"/>
                  <a:gd name="T44" fmla="*/ 21 w 58"/>
                  <a:gd name="T45" fmla="*/ 2 h 40"/>
                  <a:gd name="T46" fmla="*/ 17 w 58"/>
                  <a:gd name="T47" fmla="*/ 2 h 40"/>
                  <a:gd name="T48" fmla="*/ 14 w 58"/>
                  <a:gd name="T49" fmla="*/ 4 h 40"/>
                  <a:gd name="T50" fmla="*/ 11 w 58"/>
                  <a:gd name="T51" fmla="*/ 7 h 40"/>
                  <a:gd name="T52" fmla="*/ 7 w 58"/>
                  <a:gd name="T53" fmla="*/ 9 h 40"/>
                  <a:gd name="T54" fmla="*/ 4 w 58"/>
                  <a:gd name="T55" fmla="*/ 12 h 40"/>
                  <a:gd name="T56" fmla="*/ 4 w 58"/>
                  <a:gd name="T57" fmla="*/ 14 h 40"/>
                  <a:gd name="T58" fmla="*/ 0 w 58"/>
                  <a:gd name="T59" fmla="*/ 16 h 40"/>
                  <a:gd name="T60" fmla="*/ 0 w 58"/>
                  <a:gd name="T61" fmla="*/ 21 h 40"/>
                  <a:gd name="T62" fmla="*/ 0 w 58"/>
                  <a:gd name="T63" fmla="*/ 23 h 40"/>
                  <a:gd name="T64" fmla="*/ 4 w 58"/>
                  <a:gd name="T65" fmla="*/ 26 h 40"/>
                  <a:gd name="T66" fmla="*/ 4 w 58"/>
                  <a:gd name="T67" fmla="*/ 28 h 40"/>
                  <a:gd name="T68" fmla="*/ 7 w 58"/>
                  <a:gd name="T69" fmla="*/ 33 h 40"/>
                  <a:gd name="T70" fmla="*/ 11 w 58"/>
                  <a:gd name="T71" fmla="*/ 35 h 40"/>
                  <a:gd name="T72" fmla="*/ 14 w 58"/>
                  <a:gd name="T73" fmla="*/ 35 h 40"/>
                  <a:gd name="T74" fmla="*/ 17 w 58"/>
                  <a:gd name="T75" fmla="*/ 38 h 40"/>
                  <a:gd name="T76" fmla="*/ 21 w 58"/>
                  <a:gd name="T77" fmla="*/ 40 h 40"/>
                  <a:gd name="T78" fmla="*/ 24 w 58"/>
                  <a:gd name="T79" fmla="*/ 40 h 40"/>
                  <a:gd name="T80" fmla="*/ 28 w 58"/>
                  <a:gd name="T81" fmla="*/ 40 h 40"/>
                  <a:gd name="T82" fmla="*/ 28 w 58"/>
                  <a:gd name="T83" fmla="*/ 40 h 4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58" h="40">
                    <a:moveTo>
                      <a:pt x="28" y="40"/>
                    </a:moveTo>
                    <a:lnTo>
                      <a:pt x="34" y="40"/>
                    </a:lnTo>
                    <a:lnTo>
                      <a:pt x="38" y="40"/>
                    </a:lnTo>
                    <a:lnTo>
                      <a:pt x="41" y="38"/>
                    </a:lnTo>
                    <a:lnTo>
                      <a:pt x="45" y="35"/>
                    </a:lnTo>
                    <a:lnTo>
                      <a:pt x="48" y="35"/>
                    </a:lnTo>
                    <a:lnTo>
                      <a:pt x="52" y="33"/>
                    </a:lnTo>
                    <a:lnTo>
                      <a:pt x="55" y="28"/>
                    </a:lnTo>
                    <a:lnTo>
                      <a:pt x="55" y="26"/>
                    </a:lnTo>
                    <a:lnTo>
                      <a:pt x="58" y="23"/>
                    </a:lnTo>
                    <a:lnTo>
                      <a:pt x="58" y="21"/>
                    </a:lnTo>
                    <a:lnTo>
                      <a:pt x="58" y="16"/>
                    </a:lnTo>
                    <a:lnTo>
                      <a:pt x="55" y="14"/>
                    </a:lnTo>
                    <a:lnTo>
                      <a:pt x="55" y="12"/>
                    </a:lnTo>
                    <a:lnTo>
                      <a:pt x="52" y="9"/>
                    </a:lnTo>
                    <a:lnTo>
                      <a:pt x="48" y="7"/>
                    </a:lnTo>
                    <a:lnTo>
                      <a:pt x="45" y="4"/>
                    </a:lnTo>
                    <a:lnTo>
                      <a:pt x="41" y="2"/>
                    </a:lnTo>
                    <a:lnTo>
                      <a:pt x="38" y="2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2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11" y="7"/>
                    </a:lnTo>
                    <a:lnTo>
                      <a:pt x="7" y="9"/>
                    </a:lnTo>
                    <a:lnTo>
                      <a:pt x="4" y="12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3"/>
                    </a:lnTo>
                    <a:lnTo>
                      <a:pt x="4" y="26"/>
                    </a:lnTo>
                    <a:lnTo>
                      <a:pt x="4" y="28"/>
                    </a:lnTo>
                    <a:lnTo>
                      <a:pt x="7" y="33"/>
                    </a:lnTo>
                    <a:lnTo>
                      <a:pt x="11" y="35"/>
                    </a:lnTo>
                    <a:lnTo>
                      <a:pt x="14" y="35"/>
                    </a:lnTo>
                    <a:lnTo>
                      <a:pt x="17" y="38"/>
                    </a:lnTo>
                    <a:lnTo>
                      <a:pt x="21" y="40"/>
                    </a:lnTo>
                    <a:lnTo>
                      <a:pt x="24" y="40"/>
                    </a:lnTo>
                    <a:lnTo>
                      <a:pt x="2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217"/>
              <p:cNvSpPr>
                <a:spLocks noChangeArrowheads="1"/>
              </p:cNvSpPr>
              <p:nvPr/>
            </p:nvSpPr>
            <p:spPr bwMode="auto">
              <a:xfrm>
                <a:off x="1292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54" name="Rectangle 218"/>
              <p:cNvSpPr>
                <a:spLocks noChangeArrowheads="1"/>
              </p:cNvSpPr>
              <p:nvPr/>
            </p:nvSpPr>
            <p:spPr bwMode="auto">
              <a:xfrm>
                <a:off x="1357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55" name="Rectangle 219"/>
              <p:cNvSpPr>
                <a:spLocks noChangeArrowheads="1"/>
              </p:cNvSpPr>
              <p:nvPr/>
            </p:nvSpPr>
            <p:spPr bwMode="auto">
              <a:xfrm>
                <a:off x="141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56" name="Rectangle 220"/>
              <p:cNvSpPr>
                <a:spLocks noChangeArrowheads="1"/>
              </p:cNvSpPr>
              <p:nvPr/>
            </p:nvSpPr>
            <p:spPr bwMode="auto">
              <a:xfrm>
                <a:off x="148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57" name="Rectangle 221"/>
              <p:cNvSpPr>
                <a:spLocks noChangeArrowheads="1"/>
              </p:cNvSpPr>
              <p:nvPr/>
            </p:nvSpPr>
            <p:spPr bwMode="auto">
              <a:xfrm>
                <a:off x="1544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58" name="Rectangle 222"/>
              <p:cNvSpPr>
                <a:spLocks noChangeArrowheads="1"/>
              </p:cNvSpPr>
              <p:nvPr/>
            </p:nvSpPr>
            <p:spPr bwMode="auto">
              <a:xfrm>
                <a:off x="1858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59" name="Rectangle 223"/>
              <p:cNvSpPr>
                <a:spLocks noChangeArrowheads="1"/>
              </p:cNvSpPr>
              <p:nvPr/>
            </p:nvSpPr>
            <p:spPr bwMode="auto">
              <a:xfrm>
                <a:off x="1920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0" name="Rectangle 224"/>
              <p:cNvSpPr>
                <a:spLocks noChangeArrowheads="1"/>
              </p:cNvSpPr>
              <p:nvPr/>
            </p:nvSpPr>
            <p:spPr bwMode="auto">
              <a:xfrm>
                <a:off x="1984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1" name="Rectangle 225"/>
              <p:cNvSpPr>
                <a:spLocks noChangeArrowheads="1"/>
              </p:cNvSpPr>
              <p:nvPr/>
            </p:nvSpPr>
            <p:spPr bwMode="auto">
              <a:xfrm>
                <a:off x="2046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2" name="Rectangle 226"/>
              <p:cNvSpPr>
                <a:spLocks noChangeArrowheads="1"/>
              </p:cNvSpPr>
              <p:nvPr/>
            </p:nvSpPr>
            <p:spPr bwMode="auto">
              <a:xfrm>
                <a:off x="2110" y="2573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3" name="Rectangle 227"/>
              <p:cNvSpPr>
                <a:spLocks noChangeArrowheads="1"/>
              </p:cNvSpPr>
              <p:nvPr/>
            </p:nvSpPr>
            <p:spPr bwMode="auto">
              <a:xfrm>
                <a:off x="239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4" name="Rectangle 228"/>
              <p:cNvSpPr>
                <a:spLocks noChangeArrowheads="1"/>
              </p:cNvSpPr>
              <p:nvPr/>
            </p:nvSpPr>
            <p:spPr bwMode="auto">
              <a:xfrm>
                <a:off x="245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5" name="Rectangle 229"/>
              <p:cNvSpPr>
                <a:spLocks noChangeArrowheads="1"/>
              </p:cNvSpPr>
              <p:nvPr/>
            </p:nvSpPr>
            <p:spPr bwMode="auto">
              <a:xfrm>
                <a:off x="2520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6" name="Rectangle 230"/>
              <p:cNvSpPr>
                <a:spLocks noChangeArrowheads="1"/>
              </p:cNvSpPr>
              <p:nvPr/>
            </p:nvSpPr>
            <p:spPr bwMode="auto">
              <a:xfrm>
                <a:off x="2584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7" name="Rectangle 231"/>
              <p:cNvSpPr>
                <a:spLocks noChangeArrowheads="1"/>
              </p:cNvSpPr>
              <p:nvPr/>
            </p:nvSpPr>
            <p:spPr bwMode="auto">
              <a:xfrm>
                <a:off x="2646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8" name="Rectangle 232"/>
              <p:cNvSpPr>
                <a:spLocks noChangeArrowheads="1"/>
              </p:cNvSpPr>
              <p:nvPr/>
            </p:nvSpPr>
            <p:spPr bwMode="auto">
              <a:xfrm>
                <a:off x="2946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9" name="Rectangle 233"/>
              <p:cNvSpPr>
                <a:spLocks noChangeArrowheads="1"/>
              </p:cNvSpPr>
              <p:nvPr/>
            </p:nvSpPr>
            <p:spPr bwMode="auto">
              <a:xfrm>
                <a:off x="3007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0" name="Rectangle 234"/>
              <p:cNvSpPr>
                <a:spLocks noChangeArrowheads="1"/>
              </p:cNvSpPr>
              <p:nvPr/>
            </p:nvSpPr>
            <p:spPr bwMode="auto">
              <a:xfrm>
                <a:off x="3072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1" name="Rectangle 235"/>
              <p:cNvSpPr>
                <a:spLocks noChangeArrowheads="1"/>
              </p:cNvSpPr>
              <p:nvPr/>
            </p:nvSpPr>
            <p:spPr bwMode="auto">
              <a:xfrm>
                <a:off x="313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2" name="Rectangle 236"/>
              <p:cNvSpPr>
                <a:spLocks noChangeArrowheads="1"/>
              </p:cNvSpPr>
              <p:nvPr/>
            </p:nvSpPr>
            <p:spPr bwMode="auto">
              <a:xfrm>
                <a:off x="319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3" name="Rectangle 237"/>
              <p:cNvSpPr>
                <a:spLocks noChangeArrowheads="1"/>
              </p:cNvSpPr>
              <p:nvPr/>
            </p:nvSpPr>
            <p:spPr bwMode="auto">
              <a:xfrm>
                <a:off x="3495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4" name="Rectangle 238"/>
              <p:cNvSpPr>
                <a:spLocks noChangeArrowheads="1"/>
              </p:cNvSpPr>
              <p:nvPr/>
            </p:nvSpPr>
            <p:spPr bwMode="auto">
              <a:xfrm>
                <a:off x="3560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5" name="Rectangle 239"/>
              <p:cNvSpPr>
                <a:spLocks noChangeArrowheads="1"/>
              </p:cNvSpPr>
              <p:nvPr/>
            </p:nvSpPr>
            <p:spPr bwMode="auto">
              <a:xfrm>
                <a:off x="3621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6" name="Rectangle 240"/>
              <p:cNvSpPr>
                <a:spLocks noChangeArrowheads="1"/>
              </p:cNvSpPr>
              <p:nvPr/>
            </p:nvSpPr>
            <p:spPr bwMode="auto">
              <a:xfrm>
                <a:off x="3686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7" name="Rectangle 241"/>
              <p:cNvSpPr>
                <a:spLocks noChangeArrowheads="1"/>
              </p:cNvSpPr>
              <p:nvPr/>
            </p:nvSpPr>
            <p:spPr bwMode="auto">
              <a:xfrm>
                <a:off x="3747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8" name="Rectangle 242"/>
              <p:cNvSpPr>
                <a:spLocks noChangeArrowheads="1"/>
              </p:cNvSpPr>
              <p:nvPr/>
            </p:nvSpPr>
            <p:spPr bwMode="auto">
              <a:xfrm>
                <a:off x="4044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9" name="Rectangle 243"/>
              <p:cNvSpPr>
                <a:spLocks noChangeArrowheads="1"/>
              </p:cNvSpPr>
              <p:nvPr/>
            </p:nvSpPr>
            <p:spPr bwMode="auto">
              <a:xfrm>
                <a:off x="4109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0" name="Rectangle 244"/>
              <p:cNvSpPr>
                <a:spLocks noChangeArrowheads="1"/>
              </p:cNvSpPr>
              <p:nvPr/>
            </p:nvSpPr>
            <p:spPr bwMode="auto">
              <a:xfrm>
                <a:off x="4173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81" name="Rectangle 245"/>
              <p:cNvSpPr>
                <a:spLocks noChangeArrowheads="1"/>
              </p:cNvSpPr>
              <p:nvPr/>
            </p:nvSpPr>
            <p:spPr bwMode="auto">
              <a:xfrm>
                <a:off x="4235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82" name="Rectangle 246"/>
              <p:cNvSpPr>
                <a:spLocks noChangeArrowheads="1"/>
              </p:cNvSpPr>
              <p:nvPr/>
            </p:nvSpPr>
            <p:spPr bwMode="auto">
              <a:xfrm>
                <a:off x="4300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3" name="Rectangle 247"/>
              <p:cNvSpPr>
                <a:spLocks noChangeArrowheads="1"/>
              </p:cNvSpPr>
              <p:nvPr/>
            </p:nvSpPr>
            <p:spPr bwMode="auto">
              <a:xfrm>
                <a:off x="4596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4" name="Rectangle 248"/>
              <p:cNvSpPr>
                <a:spLocks noChangeArrowheads="1"/>
              </p:cNvSpPr>
              <p:nvPr/>
            </p:nvSpPr>
            <p:spPr bwMode="auto">
              <a:xfrm>
                <a:off x="465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5" name="Rectangle 249"/>
              <p:cNvSpPr>
                <a:spLocks noChangeArrowheads="1"/>
              </p:cNvSpPr>
              <p:nvPr/>
            </p:nvSpPr>
            <p:spPr bwMode="auto">
              <a:xfrm>
                <a:off x="4722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6" name="Rectangle 250"/>
              <p:cNvSpPr>
                <a:spLocks noChangeArrowheads="1"/>
              </p:cNvSpPr>
              <p:nvPr/>
            </p:nvSpPr>
            <p:spPr bwMode="auto">
              <a:xfrm>
                <a:off x="4787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87" name="Rectangle 251"/>
              <p:cNvSpPr>
                <a:spLocks noChangeArrowheads="1"/>
              </p:cNvSpPr>
              <p:nvPr/>
            </p:nvSpPr>
            <p:spPr bwMode="auto">
              <a:xfrm>
                <a:off x="4848" y="2575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8" name="Rectangle 252"/>
              <p:cNvSpPr>
                <a:spLocks noChangeArrowheads="1"/>
              </p:cNvSpPr>
              <p:nvPr/>
            </p:nvSpPr>
            <p:spPr bwMode="auto">
              <a:xfrm rot="16200000">
                <a:off x="2353" y="91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89" name="Rectangle 253"/>
              <p:cNvSpPr>
                <a:spLocks noChangeArrowheads="1"/>
              </p:cNvSpPr>
              <p:nvPr/>
            </p:nvSpPr>
            <p:spPr bwMode="auto">
              <a:xfrm rot="16200000">
                <a:off x="2353" y="86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90" name="Rectangle 254"/>
              <p:cNvSpPr>
                <a:spLocks noChangeArrowheads="1"/>
              </p:cNvSpPr>
              <p:nvPr/>
            </p:nvSpPr>
            <p:spPr bwMode="auto">
              <a:xfrm rot="16200000">
                <a:off x="2353" y="824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91" name="Rectangle 255"/>
              <p:cNvSpPr>
                <a:spLocks noChangeArrowheads="1"/>
              </p:cNvSpPr>
              <p:nvPr/>
            </p:nvSpPr>
            <p:spPr bwMode="auto">
              <a:xfrm>
                <a:off x="2727" y="708"/>
                <a:ext cx="60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altLang="zh-CN"/>
              </a:p>
            </p:txBody>
          </p:sp>
          <p:sp>
            <p:nvSpPr>
              <p:cNvPr id="92" name="Rectangle 256"/>
              <p:cNvSpPr>
                <a:spLocks noChangeArrowheads="1"/>
              </p:cNvSpPr>
              <p:nvPr/>
            </p:nvSpPr>
            <p:spPr bwMode="auto">
              <a:xfrm>
                <a:off x="2804" y="708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93" name="Rectangle 257"/>
              <p:cNvSpPr>
                <a:spLocks noChangeArrowheads="1"/>
              </p:cNvSpPr>
              <p:nvPr/>
            </p:nvSpPr>
            <p:spPr bwMode="auto">
              <a:xfrm>
                <a:off x="2869" y="708"/>
                <a:ext cx="42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c</a:t>
                </a:r>
                <a:endParaRPr lang="en-US" altLang="zh-CN"/>
              </a:p>
            </p:txBody>
          </p:sp>
          <p:sp>
            <p:nvSpPr>
              <p:cNvPr id="94" name="Rectangle 258"/>
              <p:cNvSpPr>
                <a:spLocks noChangeArrowheads="1"/>
              </p:cNvSpPr>
              <p:nvPr/>
            </p:nvSpPr>
            <p:spPr bwMode="auto">
              <a:xfrm>
                <a:off x="2925" y="708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h</a:t>
                </a:r>
                <a:endParaRPr lang="en-US" altLang="zh-CN"/>
              </a:p>
            </p:txBody>
          </p:sp>
          <p:sp>
            <p:nvSpPr>
              <p:cNvPr id="95" name="Rectangle 259"/>
              <p:cNvSpPr>
                <a:spLocks noChangeArrowheads="1"/>
              </p:cNvSpPr>
              <p:nvPr/>
            </p:nvSpPr>
            <p:spPr bwMode="auto">
              <a:xfrm>
                <a:off x="2988" y="708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96" name="Freeform 260"/>
              <p:cNvSpPr>
                <a:spLocks/>
              </p:cNvSpPr>
              <p:nvPr/>
            </p:nvSpPr>
            <p:spPr bwMode="auto">
              <a:xfrm>
                <a:off x="4946" y="1894"/>
                <a:ext cx="4" cy="655"/>
              </a:xfrm>
              <a:custGeom>
                <a:avLst/>
                <a:gdLst>
                  <a:gd name="T0" fmla="*/ 0 w 4"/>
                  <a:gd name="T1" fmla="*/ 0 h 655"/>
                  <a:gd name="T2" fmla="*/ 4 w 4"/>
                  <a:gd name="T3" fmla="*/ 655 h 655"/>
                  <a:gd name="T4" fmla="*/ 0 w 4"/>
                  <a:gd name="T5" fmla="*/ 0 h 65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" h="655">
                    <a:moveTo>
                      <a:pt x="0" y="0"/>
                    </a:moveTo>
                    <a:lnTo>
                      <a:pt x="4" y="6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261"/>
              <p:cNvSpPr>
                <a:spLocks noChangeShapeType="1"/>
              </p:cNvSpPr>
              <p:nvPr/>
            </p:nvSpPr>
            <p:spPr bwMode="auto">
              <a:xfrm>
                <a:off x="4946" y="1894"/>
                <a:ext cx="4" cy="6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Rectangle 262"/>
              <p:cNvSpPr>
                <a:spLocks noChangeArrowheads="1"/>
              </p:cNvSpPr>
              <p:nvPr/>
            </p:nvSpPr>
            <p:spPr bwMode="auto">
              <a:xfrm>
                <a:off x="2688" y="2737"/>
                <a:ext cx="70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99" name="Rectangle 263"/>
              <p:cNvSpPr>
                <a:spLocks noChangeArrowheads="1"/>
              </p:cNvSpPr>
              <p:nvPr/>
            </p:nvSpPr>
            <p:spPr bwMode="auto">
              <a:xfrm>
                <a:off x="2773" y="2737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100" name="Rectangle 264"/>
              <p:cNvSpPr>
                <a:spLocks noChangeArrowheads="1"/>
              </p:cNvSpPr>
              <p:nvPr/>
            </p:nvSpPr>
            <p:spPr bwMode="auto">
              <a:xfrm>
                <a:off x="2842" y="2737"/>
                <a:ext cx="70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101" name="Rectangle 265"/>
              <p:cNvSpPr>
                <a:spLocks noChangeArrowheads="1"/>
              </p:cNvSpPr>
              <p:nvPr/>
            </p:nvSpPr>
            <p:spPr bwMode="auto">
              <a:xfrm>
                <a:off x="2934" y="2737"/>
                <a:ext cx="46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o</a:t>
                </a:r>
                <a:endParaRPr lang="en-US" altLang="zh-CN"/>
              </a:p>
            </p:txBody>
          </p:sp>
          <p:sp>
            <p:nvSpPr>
              <p:cNvPr id="102" name="Rectangle 266"/>
              <p:cNvSpPr>
                <a:spLocks noChangeArrowheads="1"/>
              </p:cNvSpPr>
              <p:nvPr/>
            </p:nvSpPr>
            <p:spPr bwMode="auto">
              <a:xfrm>
                <a:off x="2992" y="2737"/>
                <a:ext cx="28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103" name="Rectangle 267"/>
              <p:cNvSpPr>
                <a:spLocks noChangeArrowheads="1"/>
              </p:cNvSpPr>
              <p:nvPr/>
            </p:nvSpPr>
            <p:spPr bwMode="auto">
              <a:xfrm>
                <a:off x="3032" y="2737"/>
                <a:ext cx="42" cy="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104" name="Rectangle 268"/>
              <p:cNvSpPr>
                <a:spLocks noChangeArrowheads="1"/>
              </p:cNvSpPr>
              <p:nvPr/>
            </p:nvSpPr>
            <p:spPr bwMode="auto">
              <a:xfrm rot="16200000">
                <a:off x="2483" y="91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05" name="Rectangle 269"/>
              <p:cNvSpPr>
                <a:spLocks noChangeArrowheads="1"/>
              </p:cNvSpPr>
              <p:nvPr/>
            </p:nvSpPr>
            <p:spPr bwMode="auto">
              <a:xfrm rot="16200000">
                <a:off x="2483" y="86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06" name="Rectangle 270"/>
              <p:cNvSpPr>
                <a:spLocks noChangeArrowheads="1"/>
              </p:cNvSpPr>
              <p:nvPr/>
            </p:nvSpPr>
            <p:spPr bwMode="auto">
              <a:xfrm rot="16200000">
                <a:off x="2483" y="824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07" name="Rectangle 271"/>
              <p:cNvSpPr>
                <a:spLocks noChangeArrowheads="1"/>
              </p:cNvSpPr>
              <p:nvPr/>
            </p:nvSpPr>
            <p:spPr bwMode="auto">
              <a:xfrm rot="16200000">
                <a:off x="2626" y="915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08" name="Rectangle 272"/>
              <p:cNvSpPr>
                <a:spLocks noChangeArrowheads="1"/>
              </p:cNvSpPr>
              <p:nvPr/>
            </p:nvSpPr>
            <p:spPr bwMode="auto">
              <a:xfrm rot="16200000">
                <a:off x="2626" y="86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09" name="Rectangle 273"/>
              <p:cNvSpPr>
                <a:spLocks noChangeArrowheads="1"/>
              </p:cNvSpPr>
              <p:nvPr/>
            </p:nvSpPr>
            <p:spPr bwMode="auto">
              <a:xfrm rot="16200000">
                <a:off x="2626" y="824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0" name="Rectangle 274"/>
              <p:cNvSpPr>
                <a:spLocks noChangeArrowheads="1"/>
              </p:cNvSpPr>
              <p:nvPr/>
            </p:nvSpPr>
            <p:spPr bwMode="auto">
              <a:xfrm rot="16200000">
                <a:off x="2766" y="915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1" name="Rectangle 275"/>
              <p:cNvSpPr>
                <a:spLocks noChangeArrowheads="1"/>
              </p:cNvSpPr>
              <p:nvPr/>
            </p:nvSpPr>
            <p:spPr bwMode="auto">
              <a:xfrm rot="16200000">
                <a:off x="2766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2" name="Rectangle 276"/>
              <p:cNvSpPr>
                <a:spLocks noChangeArrowheads="1"/>
              </p:cNvSpPr>
              <p:nvPr/>
            </p:nvSpPr>
            <p:spPr bwMode="auto">
              <a:xfrm rot="16200000">
                <a:off x="2766" y="826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3" name="Rectangle 277"/>
              <p:cNvSpPr>
                <a:spLocks noChangeArrowheads="1"/>
              </p:cNvSpPr>
              <p:nvPr/>
            </p:nvSpPr>
            <p:spPr bwMode="auto">
              <a:xfrm rot="16200000">
                <a:off x="2899" y="91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4" name="Rectangle 278"/>
              <p:cNvSpPr>
                <a:spLocks noChangeArrowheads="1"/>
              </p:cNvSpPr>
              <p:nvPr/>
            </p:nvSpPr>
            <p:spPr bwMode="auto">
              <a:xfrm rot="16200000">
                <a:off x="2899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5" name="Rectangle 279"/>
              <p:cNvSpPr>
                <a:spLocks noChangeArrowheads="1"/>
              </p:cNvSpPr>
              <p:nvPr/>
            </p:nvSpPr>
            <p:spPr bwMode="auto">
              <a:xfrm rot="16200000">
                <a:off x="2899" y="82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6" name="Rectangle 280"/>
              <p:cNvSpPr>
                <a:spLocks noChangeArrowheads="1"/>
              </p:cNvSpPr>
              <p:nvPr/>
            </p:nvSpPr>
            <p:spPr bwMode="auto">
              <a:xfrm rot="16200000">
                <a:off x="3032" y="91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7" name="Rectangle 281"/>
              <p:cNvSpPr>
                <a:spLocks noChangeArrowheads="1"/>
              </p:cNvSpPr>
              <p:nvPr/>
            </p:nvSpPr>
            <p:spPr bwMode="auto">
              <a:xfrm rot="16200000">
                <a:off x="3032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18" name="Rectangle 282"/>
              <p:cNvSpPr>
                <a:spLocks noChangeArrowheads="1"/>
              </p:cNvSpPr>
              <p:nvPr/>
            </p:nvSpPr>
            <p:spPr bwMode="auto">
              <a:xfrm rot="16200000">
                <a:off x="3032" y="82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19" name="Rectangle 283"/>
              <p:cNvSpPr>
                <a:spLocks noChangeArrowheads="1"/>
              </p:cNvSpPr>
              <p:nvPr/>
            </p:nvSpPr>
            <p:spPr bwMode="auto">
              <a:xfrm rot="16200000">
                <a:off x="3172" y="91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0" name="Rectangle 284"/>
              <p:cNvSpPr>
                <a:spLocks noChangeArrowheads="1"/>
              </p:cNvSpPr>
              <p:nvPr/>
            </p:nvSpPr>
            <p:spPr bwMode="auto">
              <a:xfrm rot="16200000">
                <a:off x="3172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1" name="Rectangle 285"/>
              <p:cNvSpPr>
                <a:spLocks noChangeArrowheads="1"/>
              </p:cNvSpPr>
              <p:nvPr/>
            </p:nvSpPr>
            <p:spPr bwMode="auto">
              <a:xfrm rot="16200000">
                <a:off x="3172" y="829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22" name="Rectangle 286"/>
              <p:cNvSpPr>
                <a:spLocks noChangeArrowheads="1"/>
              </p:cNvSpPr>
              <p:nvPr/>
            </p:nvSpPr>
            <p:spPr bwMode="auto">
              <a:xfrm rot="16200000">
                <a:off x="3311" y="917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3" name="Rectangle 287"/>
              <p:cNvSpPr>
                <a:spLocks noChangeArrowheads="1"/>
              </p:cNvSpPr>
              <p:nvPr/>
            </p:nvSpPr>
            <p:spPr bwMode="auto">
              <a:xfrm rot="16200000">
                <a:off x="3311" y="872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4" name="Rectangle 288"/>
              <p:cNvSpPr>
                <a:spLocks noChangeArrowheads="1"/>
              </p:cNvSpPr>
              <p:nvPr/>
            </p:nvSpPr>
            <p:spPr bwMode="auto">
              <a:xfrm rot="16200000">
                <a:off x="3311" y="826"/>
                <a:ext cx="54" cy="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25" name="Line 289"/>
              <p:cNvSpPr>
                <a:spLocks noChangeShapeType="1"/>
              </p:cNvSpPr>
              <p:nvPr/>
            </p:nvSpPr>
            <p:spPr bwMode="auto">
              <a:xfrm flipV="1">
                <a:off x="703" y="1307"/>
                <a:ext cx="1680" cy="944"/>
              </a:xfrm>
              <a:prstGeom prst="line">
                <a:avLst/>
              </a:prstGeom>
              <a:noFill/>
              <a:ln w="38100">
                <a:solidFill>
                  <a:srgbClr val="1D01EB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" name="Line 290"/>
              <p:cNvSpPr>
                <a:spLocks noChangeShapeType="1"/>
              </p:cNvSpPr>
              <p:nvPr/>
            </p:nvSpPr>
            <p:spPr bwMode="auto">
              <a:xfrm flipV="1">
                <a:off x="1828" y="1307"/>
                <a:ext cx="685" cy="989"/>
              </a:xfrm>
              <a:prstGeom prst="line">
                <a:avLst/>
              </a:prstGeom>
              <a:noFill/>
              <a:ln w="38100">
                <a:solidFill>
                  <a:srgbClr val="1D01EB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30" name="Freeform 178"/>
            <p:cNvSpPr>
              <a:spLocks/>
            </p:cNvSpPr>
            <p:nvPr/>
          </p:nvSpPr>
          <p:spPr bwMode="auto">
            <a:xfrm>
              <a:off x="4071934" y="1885940"/>
              <a:ext cx="214555" cy="858769"/>
            </a:xfrm>
            <a:custGeom>
              <a:avLst/>
              <a:gdLst>
                <a:gd name="T0" fmla="*/ 0 w 139"/>
                <a:gd name="T1" fmla="*/ 655 h 655"/>
                <a:gd name="T2" fmla="*/ 0 w 139"/>
                <a:gd name="T3" fmla="*/ 0 h 655"/>
                <a:gd name="T4" fmla="*/ 139 w 139"/>
                <a:gd name="T5" fmla="*/ 0 h 655"/>
                <a:gd name="T6" fmla="*/ 139 w 139"/>
                <a:gd name="T7" fmla="*/ 655 h 655"/>
                <a:gd name="T8" fmla="*/ 0 w 139"/>
                <a:gd name="T9" fmla="*/ 655 h 655"/>
                <a:gd name="T10" fmla="*/ 0 w 139"/>
                <a:gd name="T11" fmla="*/ 655 h 6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9" h="655">
                  <a:moveTo>
                    <a:pt x="0" y="655"/>
                  </a:moveTo>
                  <a:lnTo>
                    <a:pt x="0" y="0"/>
                  </a:lnTo>
                  <a:lnTo>
                    <a:pt x="139" y="0"/>
                  </a:lnTo>
                  <a:lnTo>
                    <a:pt x="139" y="655"/>
                  </a:lnTo>
                  <a:lnTo>
                    <a:pt x="0" y="655"/>
                  </a:lnTo>
                  <a:close/>
                </a:path>
              </a:pathLst>
            </a:custGeom>
            <a:solidFill>
              <a:srgbClr val="EB75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90"/>
            <p:cNvSpPr>
              <a:spLocks noChangeShapeType="1"/>
            </p:cNvSpPr>
            <p:nvPr/>
          </p:nvSpPr>
          <p:spPr bwMode="auto">
            <a:xfrm flipH="1" flipV="1">
              <a:off x="4143372" y="2214554"/>
              <a:ext cx="500066" cy="1214446"/>
            </a:xfrm>
            <a:prstGeom prst="line">
              <a:avLst/>
            </a:prstGeom>
            <a:noFill/>
            <a:ln w="38100">
              <a:solidFill>
                <a:srgbClr val="1D01EB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9AD1452-2DDF-CBA7-214B-93AFBD77FF42}"/>
              </a:ext>
            </a:extLst>
          </p:cNvPr>
          <p:cNvSpPr txBox="1"/>
          <p:nvPr/>
        </p:nvSpPr>
        <p:spPr>
          <a:xfrm>
            <a:off x="7958475" y="915172"/>
            <a:ext cx="366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可以放到组里面的任意一个，一般来说</a:t>
            </a:r>
            <a:r>
              <a:rPr lang="en-US" altLang="zh-CN" dirty="0">
                <a:solidFill>
                  <a:srgbClr val="FF3300"/>
                </a:solidFill>
              </a:rPr>
              <a:t>associative</a:t>
            </a:r>
            <a:r>
              <a:rPr lang="zh-CN" altLang="en-US" dirty="0">
                <a:solidFill>
                  <a:srgbClr val="FF3300"/>
                </a:solidFill>
              </a:rPr>
              <a:t>成都越高，</a:t>
            </a:r>
            <a:r>
              <a:rPr lang="en-US" altLang="zh-CN" dirty="0">
                <a:solidFill>
                  <a:srgbClr val="FF3300"/>
                </a:solidFill>
              </a:rPr>
              <a:t>miss ratio </a:t>
            </a:r>
            <a:r>
              <a:rPr lang="zh-CN" altLang="en-US" dirty="0">
                <a:solidFill>
                  <a:srgbClr val="FF3300"/>
                </a:solidFill>
              </a:rPr>
              <a:t>越低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362E34F-845F-A7BA-6216-0F0520F98E20}"/>
              </a:ext>
            </a:extLst>
          </p:cNvPr>
          <p:cNvSpPr txBox="1"/>
          <p:nvPr/>
        </p:nvSpPr>
        <p:spPr>
          <a:xfrm>
            <a:off x="479376" y="476672"/>
            <a:ext cx="718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全相联方式  </a:t>
            </a:r>
            <a:r>
              <a:rPr lang="en-US" altLang="zh-CN" sz="2800" b="1" i="0" dirty="0">
                <a:effectLst/>
                <a:latin typeface="Noto Serif SC"/>
              </a:rPr>
              <a:t>Fully associative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CAFA0A-1500-F851-E16C-48BD757BE3A2}"/>
              </a:ext>
            </a:extLst>
          </p:cNvPr>
          <p:cNvSpPr txBox="1"/>
          <p:nvPr/>
        </p:nvSpPr>
        <p:spPr>
          <a:xfrm>
            <a:off x="551384" y="1844824"/>
            <a:ext cx="53180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(1) </a:t>
            </a:r>
            <a:r>
              <a:rPr lang="zh-CN" altLang="en-US" dirty="0"/>
              <a:t>主存与 </a:t>
            </a:r>
            <a:r>
              <a:rPr lang="en-US" altLang="zh-CN" dirty="0"/>
              <a:t>cache </a:t>
            </a:r>
            <a:r>
              <a:rPr lang="zh-CN" altLang="en-US" dirty="0"/>
              <a:t>分成相同大小的数据块</a:t>
            </a:r>
          </a:p>
          <a:p>
            <a:pPr algn="l"/>
            <a:r>
              <a:rPr lang="en-US" altLang="zh-CN" dirty="0"/>
              <a:t>(2) </a:t>
            </a:r>
            <a:r>
              <a:rPr lang="zh-CN" altLang="en-US" dirty="0"/>
              <a:t>主存的某一数据块可以装入 </a:t>
            </a:r>
            <a:r>
              <a:rPr lang="en-US" altLang="zh-CN" dirty="0"/>
              <a:t>cache </a:t>
            </a:r>
            <a:r>
              <a:rPr lang="zh-CN" altLang="en-US" dirty="0"/>
              <a:t>的任意一块空间中</a:t>
            </a:r>
          </a:p>
          <a:p>
            <a:pPr algn="l"/>
            <a:r>
              <a:rPr lang="zh-CN" altLang="en-US" dirty="0"/>
              <a:t>优点：</a:t>
            </a:r>
            <a:r>
              <a:rPr lang="zh-CN" altLang="en-US" dirty="0">
                <a:solidFill>
                  <a:srgbClr val="C00000"/>
                </a:solidFill>
              </a:rPr>
              <a:t>命中率比较高</a:t>
            </a:r>
            <a:r>
              <a:rPr lang="zh-CN" altLang="en-US" dirty="0"/>
              <a:t>， </a:t>
            </a:r>
            <a:r>
              <a:rPr lang="en-US" altLang="zh-CN" dirty="0"/>
              <a:t>cache </a:t>
            </a:r>
            <a:r>
              <a:rPr lang="zh-CN" altLang="en-US" dirty="0"/>
              <a:t>存储空间利用率高</a:t>
            </a:r>
          </a:p>
          <a:p>
            <a:pPr algn="l"/>
            <a:r>
              <a:rPr lang="zh-CN" altLang="en-US" dirty="0"/>
              <a:t>缺点：</a:t>
            </a:r>
            <a:r>
              <a:rPr lang="zh-CN" altLang="en-US" dirty="0">
                <a:solidFill>
                  <a:srgbClr val="C00000"/>
                </a:solidFill>
              </a:rPr>
              <a:t>速度低</a:t>
            </a:r>
            <a:r>
              <a:rPr lang="zh-CN" altLang="en-US" dirty="0"/>
              <a:t>，成本高，访问相关存储器时，每次都要与全部内容比较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9B8C6C-6AAD-E3E2-871A-AE7DAA11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458123"/>
            <a:ext cx="5323344" cy="40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5606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362E34F-845F-A7BA-6216-0F0520F98E20}"/>
              </a:ext>
            </a:extLst>
          </p:cNvPr>
          <p:cNvSpPr txBox="1"/>
          <p:nvPr/>
        </p:nvSpPr>
        <p:spPr>
          <a:xfrm>
            <a:off x="783958" y="513546"/>
            <a:ext cx="833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直接相联方式（最初介绍的那种方式）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CAFA0A-1500-F851-E16C-48BD757BE3A2}"/>
              </a:ext>
            </a:extLst>
          </p:cNvPr>
          <p:cNvSpPr txBox="1"/>
          <p:nvPr/>
        </p:nvSpPr>
        <p:spPr>
          <a:xfrm>
            <a:off x="551385" y="2996952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优点：地址映射方式简单</a:t>
            </a:r>
            <a:r>
              <a:rPr lang="en-US" altLang="zh-CN" dirty="0"/>
              <a:t>,</a:t>
            </a:r>
            <a:r>
              <a:rPr lang="zh-CN" altLang="en-US" dirty="0"/>
              <a:t>数据访问时 只需检查区号是否相等即可</a:t>
            </a:r>
            <a:r>
              <a:rPr lang="en-US" altLang="zh-CN" dirty="0"/>
              <a:t>,</a:t>
            </a:r>
            <a:r>
              <a:rPr lang="zh-CN" altLang="en-US" dirty="0"/>
              <a:t>因而可以得到比较快的访问速度 硬件设备简单</a:t>
            </a:r>
          </a:p>
          <a:p>
            <a:pPr algn="l"/>
            <a:r>
              <a:rPr lang="zh-CN" altLang="en-US" dirty="0"/>
              <a:t>缺点：替换操作频繁</a:t>
            </a:r>
            <a:r>
              <a:rPr lang="en-US" altLang="zh-CN" dirty="0"/>
              <a:t>, </a:t>
            </a:r>
            <a:r>
              <a:rPr lang="zh-CN" altLang="en-US" dirty="0"/>
              <a:t>命中率比较低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3143FA-BD5C-2839-8197-44B753001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659" y="1754378"/>
            <a:ext cx="5236564" cy="370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3305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362E34F-845F-A7BA-6216-0F0520F98E20}"/>
              </a:ext>
            </a:extLst>
          </p:cNvPr>
          <p:cNvSpPr txBox="1"/>
          <p:nvPr/>
        </p:nvSpPr>
        <p:spPr>
          <a:xfrm>
            <a:off x="551384" y="260648"/>
            <a:ext cx="725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</a:rPr>
              <a:t>组</a:t>
            </a:r>
            <a:r>
              <a:rPr lang="en-US" altLang="zh-CN" sz="3600" b="1" dirty="0">
                <a:solidFill>
                  <a:srgbClr val="7030A0"/>
                </a:solidFill>
              </a:rPr>
              <a:t>(set/entry)</a:t>
            </a:r>
            <a:r>
              <a:rPr lang="zh-CN" altLang="en-US" sz="3600" b="1" dirty="0">
                <a:solidFill>
                  <a:srgbClr val="7030A0"/>
                </a:solidFill>
              </a:rPr>
              <a:t>相联映射方式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CAFA0A-1500-F851-E16C-48BD757BE3A2}"/>
              </a:ext>
            </a:extLst>
          </p:cNvPr>
          <p:cNvSpPr txBox="1"/>
          <p:nvPr/>
        </p:nvSpPr>
        <p:spPr>
          <a:xfrm>
            <a:off x="527111" y="3175183"/>
            <a:ext cx="6588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优点： 块的冲突概率比较低，利用大幅度提高，块失效率明显降低</a:t>
            </a:r>
          </a:p>
          <a:p>
            <a:pPr algn="l"/>
            <a:r>
              <a:rPr lang="zh-CN" altLang="en-US" dirty="0"/>
              <a:t>缺点： 实现难度和造价要比直接映射高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4BF1D1-38F7-B914-A28F-0104BB4CB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2060848"/>
            <a:ext cx="478783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9937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5"/>
          <p:cNvPicPr>
            <a:picLocks noChangeArrowheads="1"/>
          </p:cNvPicPr>
          <p:nvPr/>
        </p:nvPicPr>
        <p:blipFill rotWithShape="1">
          <a:blip r:embed="rId3"/>
          <a:srcRect t="861"/>
          <a:stretch/>
        </p:blipFill>
        <p:spPr bwMode="auto">
          <a:xfrm>
            <a:off x="1002595" y="620688"/>
            <a:ext cx="9001000" cy="5665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56F3D1-4A07-334C-DF08-ECDA6801CFF5}"/>
              </a:ext>
            </a:extLst>
          </p:cNvPr>
          <p:cNvSpPr txBox="1"/>
          <p:nvPr/>
        </p:nvSpPr>
        <p:spPr>
          <a:xfrm>
            <a:off x="8759873" y="2348880"/>
            <a:ext cx="122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EDFA62-CEA7-25BF-1BC7-48959AA0D115}"/>
              </a:ext>
            </a:extLst>
          </p:cNvPr>
          <p:cNvSpPr/>
          <p:nvPr/>
        </p:nvSpPr>
        <p:spPr>
          <a:xfrm>
            <a:off x="5879976" y="1916832"/>
            <a:ext cx="2448272" cy="360040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D22C8E-4FAD-47E9-091F-FA6A5B0B9AB5}"/>
              </a:ext>
            </a:extLst>
          </p:cNvPr>
          <p:cNvSpPr txBox="1"/>
          <p:nvPr/>
        </p:nvSpPr>
        <p:spPr>
          <a:xfrm>
            <a:off x="8328248" y="4338682"/>
            <a:ext cx="363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组变大，</a:t>
            </a:r>
            <a:r>
              <a:rPr lang="en-US" altLang="zh-CN" sz="2000" dirty="0"/>
              <a:t>index</a:t>
            </a:r>
            <a:r>
              <a:rPr lang="zh-CN" altLang="en-US" sz="2000" dirty="0"/>
              <a:t>变小，</a:t>
            </a:r>
            <a:r>
              <a:rPr lang="en-US" altLang="zh-CN" sz="2000" dirty="0"/>
              <a:t>tag</a:t>
            </a:r>
            <a:r>
              <a:rPr lang="zh-CN" altLang="en-US" sz="2000" dirty="0"/>
              <a:t>变大</a:t>
            </a:r>
            <a:endParaRPr lang="en-US" altLang="zh-CN" sz="2000" dirty="0"/>
          </a:p>
        </p:txBody>
      </p:sp>
    </p:spTree>
  </p:cSld>
  <p:clrMapOvr>
    <a:masterClrMapping/>
  </p:clrMapOvr>
  <p:transition spd="slow" advTm="2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AutoShape 3"/>
          <p:cNvSpPr>
            <a:spLocks noGrp="1" noChangeArrowheads="1"/>
          </p:cNvSpPr>
          <p:nvPr>
            <p:ph idx="1"/>
          </p:nvPr>
        </p:nvSpPr>
        <p:spPr>
          <a:xfrm>
            <a:off x="1271464" y="836712"/>
            <a:ext cx="9439850" cy="86409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Question: </a:t>
            </a:r>
            <a:r>
              <a:rPr lang="en-US" altLang="zh-CN" sz="2400" dirty="0"/>
              <a:t>Given the following sequence of block addresses: </a:t>
            </a:r>
            <a:r>
              <a:rPr lang="en-US" altLang="zh-CN" sz="2400" b="1" dirty="0">
                <a:solidFill>
                  <a:srgbClr val="00B0F0"/>
                </a:solidFill>
              </a:rPr>
              <a:t>0,8,0,6,8</a:t>
            </a:r>
            <a:r>
              <a:rPr lang="en-US" altLang="zh-CN" sz="2400" dirty="0"/>
              <a:t>, find the number of misses for each cache organization.</a:t>
            </a:r>
          </a:p>
        </p:txBody>
      </p:sp>
      <p:graphicFrame>
        <p:nvGraphicFramePr>
          <p:cNvPr id="39123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263122"/>
              </p:ext>
            </p:extLst>
          </p:nvPr>
        </p:nvGraphicFramePr>
        <p:xfrm>
          <a:off x="2028031" y="2204864"/>
          <a:ext cx="8135937" cy="295515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6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Memory block 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Hit or miss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Contents after each reference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Set 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Set 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Set 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Set 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1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2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3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M[6]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M[6]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AutoShape 3"/>
          <p:cNvSpPr>
            <a:spLocks noGrp="1" noChangeArrowheads="1"/>
          </p:cNvSpPr>
          <p:nvPr>
            <p:ph idx="1"/>
          </p:nvPr>
        </p:nvSpPr>
        <p:spPr>
          <a:xfrm>
            <a:off x="1752600" y="44451"/>
            <a:ext cx="8382000" cy="1152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/>
              <a:t>Second, for the two-way set associative cache.     </a:t>
            </a:r>
            <a:r>
              <a:rPr lang="en-US" altLang="zh-CN" sz="2000" dirty="0">
                <a:solidFill>
                  <a:srgbClr val="FF3300"/>
                </a:solidFill>
              </a:rPr>
              <a:t>4 misses</a:t>
            </a:r>
            <a:r>
              <a:rPr lang="en-US" altLang="zh-CN" sz="2000" dirty="0"/>
              <a:t>	</a:t>
            </a:r>
          </a:p>
        </p:txBody>
      </p:sp>
      <p:graphicFrame>
        <p:nvGraphicFramePr>
          <p:cNvPr id="392316" name="Group 124"/>
          <p:cNvGraphicFramePr>
            <a:graphicFrameLocks noGrp="1"/>
          </p:cNvGraphicFramePr>
          <p:nvPr/>
        </p:nvGraphicFramePr>
        <p:xfrm>
          <a:off x="1919288" y="476250"/>
          <a:ext cx="8280400" cy="2895600"/>
        </p:xfrm>
        <a:graphic>
          <a:graphicData uri="http://schemas.openxmlformats.org/drawingml/2006/table">
            <a:tbl>
              <a:tblPr/>
              <a:tblGrid>
                <a:gridCol w="136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56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Memory block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Hit or 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Contents after each reference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Set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6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2320" name="Group 128"/>
          <p:cNvGraphicFramePr>
            <a:graphicFrameLocks noGrp="1"/>
          </p:cNvGraphicFramePr>
          <p:nvPr/>
        </p:nvGraphicFramePr>
        <p:xfrm>
          <a:off x="1919289" y="3789363"/>
          <a:ext cx="8353425" cy="2925888"/>
        </p:xfrm>
        <a:graphic>
          <a:graphicData uri="http://schemas.openxmlformats.org/drawingml/2006/table">
            <a:tbl>
              <a:tblPr/>
              <a:tblGrid>
                <a:gridCol w="14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Memory block 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Hit or miss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Contents after each reference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Only one set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Block 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Miss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M[6]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M[0]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M[8]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M[6]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219" name="AutoShape 126"/>
          <p:cNvSpPr>
            <a:spLocks noChangeArrowheads="1"/>
          </p:cNvSpPr>
          <p:nvPr/>
        </p:nvSpPr>
        <p:spPr bwMode="auto">
          <a:xfrm>
            <a:off x="1774825" y="3357564"/>
            <a:ext cx="8382000" cy="1152525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SzPct val="100000"/>
            </a:pPr>
            <a:r>
              <a:rPr lang="en-US" altLang="zh-CN" sz="2000" b="1" dirty="0">
                <a:latin typeface="Arial" charset="0"/>
              </a:rPr>
              <a:t>Finally, for the fully associative cache.                </a:t>
            </a:r>
            <a:r>
              <a:rPr lang="en-US" altLang="zh-CN" sz="2000" b="1" dirty="0">
                <a:solidFill>
                  <a:srgbClr val="FF3300"/>
                </a:solidFill>
                <a:latin typeface="Arial" charset="0"/>
              </a:rPr>
              <a:t>3 misses</a:t>
            </a:r>
            <a:r>
              <a:rPr lang="en-US" altLang="zh-CN" sz="2000" b="1" dirty="0">
                <a:latin typeface="Arial" charset="0"/>
              </a:rPr>
              <a:t>	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41087A-DFFA-0214-B555-34B7CC342D81}"/>
              </a:ext>
            </a:extLst>
          </p:cNvPr>
          <p:cNvSpPr txBox="1"/>
          <p:nvPr/>
        </p:nvSpPr>
        <p:spPr>
          <a:xfrm>
            <a:off x="425382" y="78349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</a:t>
            </a:r>
            <a:r>
              <a:rPr lang="en-US" altLang="zh-CN" dirty="0"/>
              <a:t>set </a:t>
            </a:r>
            <a:r>
              <a:rPr lang="zh-CN" altLang="en-US" dirty="0"/>
              <a:t>，</a:t>
            </a:r>
            <a:r>
              <a:rPr lang="en-US" altLang="zh-CN" dirty="0"/>
              <a:t>mod2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CB522C-3995-92EF-0139-52F22DA1A769}"/>
              </a:ext>
            </a:extLst>
          </p:cNvPr>
          <p:cNvSpPr txBox="1"/>
          <p:nvPr/>
        </p:nvSpPr>
        <p:spPr>
          <a:xfrm>
            <a:off x="191096" y="2716137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</a:t>
            </a:r>
            <a:r>
              <a:rPr lang="zh-CN" altLang="en-US" sz="1600" dirty="0"/>
              <a:t>被访问过了，</a:t>
            </a:r>
            <a:endParaRPr lang="en-US" altLang="zh-CN" sz="1600" dirty="0"/>
          </a:p>
          <a:p>
            <a:r>
              <a:rPr lang="zh-CN" altLang="en-US" sz="1600" dirty="0"/>
              <a:t>先被换掉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5B132E-E732-06B4-D65C-79858887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692696"/>
            <a:ext cx="1027074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7488" y="214290"/>
            <a:ext cx="8928100" cy="91124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400" dirty="0"/>
              <a:t>Locating a block in the set-associative cache</a:t>
            </a:r>
          </a:p>
        </p:txBody>
      </p:sp>
      <p:pic>
        <p:nvPicPr>
          <p:cNvPr id="4915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1544" y="1125538"/>
            <a:ext cx="7599217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6D304DD-FBAE-3DDB-9AC9-145A5280943B}"/>
              </a:ext>
            </a:extLst>
          </p:cNvPr>
          <p:cNvSpPr/>
          <p:nvPr/>
        </p:nvSpPr>
        <p:spPr>
          <a:xfrm>
            <a:off x="6888088" y="5712873"/>
            <a:ext cx="1656184" cy="576064"/>
          </a:xfrm>
          <a:prstGeom prst="rect">
            <a:avLst/>
          </a:prstGeom>
          <a:solidFill>
            <a:schemeClr val="accent6">
              <a:lumMod val="20000"/>
              <a:lumOff val="80000"/>
              <a:alpha val="7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04055-2E3E-7341-6063-A45C08D8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46" y="404664"/>
            <a:ext cx="11170570" cy="46085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已知 </a:t>
            </a:r>
            <a:r>
              <a:rPr lang="en-US" altLang="zh-CN" dirty="0"/>
              <a:t>Cache size is 4K Block, Block size is 4 words, Physical address is 32bits</a:t>
            </a:r>
            <a:r>
              <a:rPr lang="zh-CN" altLang="en-US" dirty="0"/>
              <a:t>，求 </a:t>
            </a:r>
            <a:r>
              <a:rPr lang="en-US" altLang="zh-CN" dirty="0"/>
              <a:t>direct-mapped, 2-way associative, 4-way associative, fully associative </a:t>
            </a:r>
            <a:r>
              <a:rPr lang="zh-CN" altLang="en-US" dirty="0"/>
              <a:t>时 </a:t>
            </a:r>
            <a:r>
              <a:rPr lang="en-US" altLang="zh-CN" dirty="0"/>
              <a:t>tag </a:t>
            </a:r>
            <a:r>
              <a:rPr lang="zh-CN" altLang="en-US" dirty="0"/>
              <a:t>和 </a:t>
            </a:r>
            <a:r>
              <a:rPr lang="en-US" altLang="zh-CN" dirty="0"/>
              <a:t>index </a:t>
            </a:r>
            <a:r>
              <a:rPr lang="zh-CN" altLang="en-US" dirty="0"/>
              <a:t>的位数。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即求 </a:t>
            </a:r>
            <a:r>
              <a:rPr lang="en-US" altLang="zh-CN" dirty="0"/>
              <a:t>associativity </a:t>
            </a:r>
            <a:r>
              <a:rPr lang="zh-CN" altLang="en-US" dirty="0"/>
              <a:t>为 </a:t>
            </a:r>
            <a:r>
              <a:rPr lang="en-US" altLang="zh-CN" dirty="0"/>
              <a:t>1, 2, 4 </a:t>
            </a:r>
            <a:r>
              <a:rPr lang="zh-CN" altLang="en-US" dirty="0"/>
              <a:t>和 </a:t>
            </a:r>
            <a:r>
              <a:rPr lang="en-US" altLang="zh-CN" dirty="0"/>
              <a:t>4096 </a:t>
            </a:r>
            <a:r>
              <a:rPr lang="zh-CN" altLang="en-US" dirty="0"/>
              <a:t>时 </a:t>
            </a:r>
            <a:r>
              <a:rPr lang="en-US" altLang="zh-CN" dirty="0"/>
              <a:t>tag </a:t>
            </a:r>
            <a:r>
              <a:rPr lang="zh-CN" altLang="en-US" dirty="0"/>
              <a:t>和 </a:t>
            </a:r>
            <a:r>
              <a:rPr lang="en-US" altLang="zh-CN" dirty="0"/>
              <a:t>index </a:t>
            </a:r>
            <a:r>
              <a:rPr lang="zh-CN" altLang="en-US" dirty="0"/>
              <a:t>的位数。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我们知道，在 </a:t>
            </a:r>
            <a:r>
              <a:rPr lang="en-US" altLang="zh-CN" dirty="0"/>
              <a:t>direct-mapped </a:t>
            </a:r>
            <a:r>
              <a:rPr lang="zh-CN" altLang="en-US" dirty="0"/>
              <a:t>中 </a:t>
            </a:r>
            <a:r>
              <a:rPr lang="en-US" altLang="zh-CN" dirty="0"/>
              <a:t>index </a:t>
            </a:r>
            <a:r>
              <a:rPr lang="zh-CN" altLang="en-US" dirty="0"/>
              <a:t>是用来确定 </a:t>
            </a:r>
            <a:r>
              <a:rPr lang="en-US" altLang="zh-CN" dirty="0"/>
              <a:t>memory block </a:t>
            </a:r>
            <a:r>
              <a:rPr lang="zh-CN" altLang="en-US" dirty="0"/>
              <a:t>放在哪个 </a:t>
            </a:r>
            <a:r>
              <a:rPr lang="en-US" altLang="zh-CN" dirty="0"/>
              <a:t>cache block </a:t>
            </a:r>
            <a:r>
              <a:rPr lang="zh-CN" altLang="en-US" dirty="0"/>
              <a:t>中的，那么在 </a:t>
            </a:r>
            <a:r>
              <a:rPr lang="en-US" altLang="zh-CN" dirty="0"/>
              <a:t>set-associative </a:t>
            </a:r>
            <a:r>
              <a:rPr lang="zh-CN" altLang="en-US" dirty="0"/>
              <a:t>中，</a:t>
            </a:r>
            <a:r>
              <a:rPr lang="en-US" altLang="zh-CN" dirty="0"/>
              <a:t>index </a:t>
            </a:r>
            <a:r>
              <a:rPr lang="zh-CN" altLang="en-US" dirty="0"/>
              <a:t>就是用来确定放在哪个 </a:t>
            </a:r>
            <a:r>
              <a:rPr lang="en-US" altLang="zh-CN" dirty="0"/>
              <a:t>set </a:t>
            </a:r>
            <a:r>
              <a:rPr lang="zh-CN" altLang="en-US" dirty="0"/>
              <a:t>中的。因此，</a:t>
            </a:r>
            <a:r>
              <a:rPr lang="en-US" altLang="zh-CN" b="1" dirty="0">
                <a:solidFill>
                  <a:srgbClr val="FF0000"/>
                </a:solidFill>
              </a:rPr>
              <a:t>index </a:t>
            </a:r>
            <a:r>
              <a:rPr lang="zh-CN" altLang="en-US" b="1" dirty="0">
                <a:solidFill>
                  <a:srgbClr val="FF0000"/>
                </a:solidFill>
              </a:rPr>
              <a:t>的位数就对应着 </a:t>
            </a:r>
            <a:r>
              <a:rPr lang="en-US" altLang="zh-CN" b="1" dirty="0">
                <a:solidFill>
                  <a:srgbClr val="FF0000"/>
                </a:solidFill>
              </a:rPr>
              <a:t>set </a:t>
            </a:r>
            <a:r>
              <a:rPr lang="zh-CN" altLang="en-US" b="1" dirty="0">
                <a:solidFill>
                  <a:srgbClr val="FF0000"/>
                </a:solidFill>
              </a:rPr>
              <a:t>的个数</a:t>
            </a:r>
            <a:r>
              <a:rPr lang="zh-CN" altLang="en-US" dirty="0"/>
              <a:t>，即：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因此 </a:t>
            </a:r>
            <a:r>
              <a:rPr lang="en-US" altLang="zh-CN" dirty="0"/>
              <a:t>associativity </a:t>
            </a:r>
            <a:r>
              <a:rPr lang="zh-CN" altLang="en-US" dirty="0"/>
              <a:t>为 </a:t>
            </a:r>
            <a:r>
              <a:rPr lang="en-US" altLang="zh-CN" dirty="0"/>
              <a:t>1, 2, 4, 4096 </a:t>
            </a:r>
            <a:r>
              <a:rPr lang="zh-CN" altLang="en-US" dirty="0"/>
              <a:t>时，</a:t>
            </a:r>
            <a:r>
              <a:rPr lang="en-US" altLang="zh-CN" dirty="0"/>
              <a:t>index </a:t>
            </a:r>
            <a:r>
              <a:rPr lang="zh-CN" altLang="en-US" dirty="0"/>
              <a:t>的位数分别是 </a:t>
            </a:r>
            <a:r>
              <a:rPr lang="en-US" altLang="zh-CN" dirty="0"/>
              <a:t>12, 11, 10, 0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由于 </a:t>
            </a:r>
            <a:r>
              <a:rPr lang="en-US" altLang="zh-CN" dirty="0"/>
              <a:t>block size </a:t>
            </a:r>
            <a:r>
              <a:rPr lang="zh-CN" altLang="en-US" dirty="0"/>
              <a:t>为 </a:t>
            </a:r>
            <a:r>
              <a:rPr lang="en-US" altLang="zh-CN" dirty="0"/>
              <a:t>4 words</a:t>
            </a:r>
            <a:r>
              <a:rPr lang="zh-CN" altLang="en-US" dirty="0"/>
              <a:t>，即 </a:t>
            </a:r>
            <a:r>
              <a:rPr lang="en-US" altLang="zh-CN" dirty="0"/>
              <a:t>16 </a:t>
            </a:r>
            <a:r>
              <a:rPr lang="en-US" altLang="zh-CN" b="1" dirty="0">
                <a:solidFill>
                  <a:srgbClr val="FF0000"/>
                </a:solidFill>
              </a:rPr>
              <a:t>Bytes</a:t>
            </a:r>
            <a:r>
              <a:rPr lang="zh-CN" altLang="en-US" dirty="0"/>
              <a:t>，因此 </a:t>
            </a:r>
            <a:r>
              <a:rPr lang="en-US" altLang="zh-CN" dirty="0"/>
              <a:t>block offset </a:t>
            </a:r>
            <a:r>
              <a:rPr lang="zh-CN" altLang="en-US" b="1" dirty="0">
                <a:solidFill>
                  <a:srgbClr val="FF0000"/>
                </a:solidFill>
              </a:rPr>
              <a:t>需要 </a:t>
            </a:r>
            <a:r>
              <a:rPr lang="en-US" altLang="zh-CN" b="1" dirty="0">
                <a:solidFill>
                  <a:srgbClr val="FF0000"/>
                </a:solidFill>
              </a:rPr>
              <a:t>4 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所以剩下的都是 </a:t>
            </a:r>
            <a:r>
              <a:rPr lang="en-US" altLang="zh-CN" dirty="0"/>
              <a:t>tag </a:t>
            </a:r>
            <a:r>
              <a:rPr lang="zh-CN" altLang="en-US" dirty="0"/>
              <a:t>了，因此 </a:t>
            </a:r>
            <a:r>
              <a:rPr lang="en-US" altLang="zh-CN" dirty="0"/>
              <a:t>tag </a:t>
            </a:r>
            <a:r>
              <a:rPr lang="zh-CN" altLang="en-US" dirty="0"/>
              <a:t>的位数分别是 </a:t>
            </a:r>
            <a:r>
              <a:rPr lang="en-US" altLang="zh-CN" dirty="0"/>
              <a:t>16, 17, 18, 28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8FC3499-EDD0-CA58-1A7B-1FFEAE356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996312"/>
              </p:ext>
            </p:extLst>
          </p:nvPr>
        </p:nvGraphicFramePr>
        <p:xfrm>
          <a:off x="3823158" y="2492896"/>
          <a:ext cx="4689699" cy="854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4" imgW="2438280" imgH="444240" progId="Equation.DSMT4">
                  <p:embed/>
                </p:oleObj>
              </mc:Choice>
              <mc:Fallback>
                <p:oleObj name="Equation" r:id="rId4" imgW="2438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3158" y="2492896"/>
                        <a:ext cx="4689699" cy="854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C6E0AF8-3880-4B10-96E9-FFFFFF645DC2}"/>
              </a:ext>
            </a:extLst>
          </p:cNvPr>
          <p:cNvSpPr txBox="1"/>
          <p:nvPr/>
        </p:nvSpPr>
        <p:spPr>
          <a:xfrm>
            <a:off x="470046" y="5013176"/>
            <a:ext cx="113772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latin typeface="Comic Sans MS" pitchFamily="66" charset="0"/>
              </a:rPr>
              <a:t>Question</a:t>
            </a:r>
          </a:p>
          <a:p>
            <a:pPr algn="l" eaLnBrk="1" hangingPunct="1">
              <a:buFontTx/>
              <a:buNone/>
            </a:pPr>
            <a:r>
              <a:rPr lang="en-US" altLang="zh-CN" sz="2400" dirty="0">
                <a:latin typeface="Comic Sans MS" pitchFamily="66" charset="0"/>
              </a:rPr>
              <a:t>	Find the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total number </a:t>
            </a:r>
            <a:r>
              <a:rPr lang="en-US" altLang="zh-CN" sz="2400" dirty="0">
                <a:latin typeface="Comic Sans MS" pitchFamily="66" charset="0"/>
              </a:rPr>
              <a:t>of set and total number of tag bits for variety associativity</a:t>
            </a:r>
          </a:p>
          <a:p>
            <a:pPr algn="l" eaLnBrk="1" hangingPunct="1">
              <a:buFontTx/>
              <a:buNone/>
            </a:pPr>
            <a:r>
              <a:rPr lang="zh-CN" altLang="en-US" dirty="0">
                <a:latin typeface="Comic Sans MS" pitchFamily="66" charset="0"/>
              </a:rPr>
              <a:t>如果这么问，那么</a:t>
            </a:r>
            <a:r>
              <a:rPr lang="en-US" altLang="zh-CN" dirty="0">
                <a:latin typeface="Comic Sans MS" pitchFamily="66" charset="0"/>
              </a:rPr>
              <a:t>Tag</a:t>
            </a:r>
            <a:r>
              <a:rPr lang="zh-CN" altLang="en-US" dirty="0">
                <a:latin typeface="Comic Sans MS" pitchFamily="66" charset="0"/>
              </a:rPr>
              <a:t>需要</a:t>
            </a:r>
            <a:r>
              <a:rPr lang="en-US" altLang="zh-CN" dirty="0">
                <a:latin typeface="Comic Sans MS" pitchFamily="66" charset="0"/>
              </a:rPr>
              <a:t>*4K</a:t>
            </a:r>
            <a:endParaRPr lang="en-US" altLang="zh-CN" sz="2400" dirty="0">
              <a:latin typeface="Comic Sans MS" pitchFamily="66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75405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168131"/>
            <a:ext cx="324036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5400" dirty="0"/>
              <a:t>替换策略</a:t>
            </a:r>
            <a:endParaRPr lang="en-US" altLang="zh-CN" sz="5400" dirty="0"/>
          </a:p>
        </p:txBody>
      </p:sp>
      <p:sp>
        <p:nvSpPr>
          <p:cNvPr id="52227" name="AutoShape 3"/>
          <p:cNvSpPr>
            <a:spLocks noGrp="1" noChangeArrowheads="1"/>
          </p:cNvSpPr>
          <p:nvPr>
            <p:ph idx="1"/>
          </p:nvPr>
        </p:nvSpPr>
        <p:spPr>
          <a:xfrm>
            <a:off x="652718" y="1340768"/>
            <a:ext cx="10515600" cy="5040560"/>
          </a:xfrm>
        </p:spPr>
        <p:txBody>
          <a:bodyPr>
            <a:normAutofit/>
          </a:bodyPr>
          <a:lstStyle/>
          <a:p>
            <a:pPr algn="l"/>
            <a:endParaRPr lang="zh-CN" altLang="en-US" sz="2900" b="0" i="0" u="none" strike="noStrike" baseline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zh-CN" altLang="en-US" sz="2900" b="0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随机</a:t>
            </a:r>
            <a:r>
              <a:rPr lang="en-US" altLang="zh-CN" sz="2900" b="1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(RAND)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是随机地确定替换的存储块。设置一个随机数产生器，依据所产生的随机数，确定替换块。这种方法简单、易于实现，但命中率比较低</a:t>
            </a:r>
          </a:p>
          <a:p>
            <a:r>
              <a:rPr lang="zh-CN" altLang="en-US" sz="2900" b="0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先进先出</a:t>
            </a:r>
            <a:r>
              <a:rPr lang="en-US" altLang="zh-CN" sz="2900" b="1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(FIFO)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是选择那个</a:t>
            </a:r>
            <a:r>
              <a:rPr lang="zh-CN" altLang="en-US" sz="29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最先调入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的那个块进行替换。当最先调入并被多次命中的块，很可能被优先替换，因而不符合局部性规律。这种方法的命中率比随机法好些，但还不满足要求</a:t>
            </a:r>
          </a:p>
          <a:p>
            <a:r>
              <a:rPr lang="zh-CN" altLang="en-US" sz="2900" b="0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近期最少使用</a:t>
            </a:r>
            <a:r>
              <a:rPr lang="en-US" altLang="zh-CN" sz="2900" b="1" i="0" u="none" strike="noStrike" baseline="0" dirty="0">
                <a:solidFill>
                  <a:srgbClr val="232790"/>
                </a:solidFill>
                <a:ea typeface="宋体" panose="02010600030101010101" pitchFamily="2" charset="-122"/>
              </a:rPr>
              <a:t>(LRU)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是依据各块使用的情况，总是选择那个</a:t>
            </a:r>
            <a:r>
              <a:rPr lang="zh-CN" altLang="en-US" sz="2900" b="1" i="0" u="none" strike="noStrike" baseline="0" dirty="0">
                <a:solidFill>
                  <a:srgbClr val="7030A0"/>
                </a:solidFill>
                <a:ea typeface="宋体" panose="02010600030101010101" pitchFamily="2" charset="-122"/>
              </a:rPr>
              <a:t>最近最少使用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的块被替换</a:t>
            </a:r>
            <a:r>
              <a:rPr lang="en-US" altLang="zh-CN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选择上一次使用时间距离现在最远的那个 </a:t>
            </a:r>
            <a:r>
              <a:rPr lang="en-US" altLang="zh-CN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block </a:t>
            </a:r>
            <a:r>
              <a:rPr lang="zh-CN" altLang="en-US" sz="29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覆盖掉。这种方法比较好地反映了程序局部性规律，命中率最高</a:t>
            </a:r>
          </a:p>
          <a:p>
            <a:pPr marL="0" indent="0" eaLnBrk="1" hangingPunct="1">
              <a:buNone/>
            </a:pPr>
            <a:endParaRPr lang="en-US" altLang="zh-CN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648" y="404664"/>
            <a:ext cx="5329808" cy="759619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通过多层</a:t>
            </a:r>
            <a:r>
              <a:rPr lang="en-US" altLang="zh-CN" sz="2800" dirty="0"/>
              <a:t>cache </a:t>
            </a:r>
            <a:r>
              <a:rPr lang="zh-CN" altLang="en-US" sz="2800" dirty="0"/>
              <a:t>减少</a:t>
            </a:r>
            <a:r>
              <a:rPr lang="en-US" altLang="zh-CN" sz="2800" dirty="0"/>
              <a:t>miss penalty</a:t>
            </a:r>
            <a:endParaRPr lang="zh-CN" altLang="en-US" sz="2800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1055440" y="1690688"/>
            <a:ext cx="9221772" cy="2160240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这个二级缓存通常在同一个芯片上，每当一级缓存发生丢失时就会被访问。 如果二级缓存包含所需的数据，一级缓存的失误惩罚基本上是二级缓存的访问时间，这比主存储器的访问时间要短得多。如果一级和二级缓存都不包含数据，就需要对主存进行访问，这时就会产生更大的误码惩罚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Total CPI = Base CPI + Memory-stall cycles per instruction </a:t>
            </a:r>
          </a:p>
          <a:p>
            <a:pPr eaLnBrk="1" hangingPunct="1">
              <a:buNone/>
            </a:pPr>
            <a:r>
              <a:rPr lang="en-US" altLang="zh-CN" sz="2000" dirty="0"/>
              <a:t>    =1 + Primary stalls per instruction + Secondary stalls per instruction </a:t>
            </a:r>
            <a:endParaRPr lang="zh-CN" altLang="en-US" sz="20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AutoShape 3"/>
          <p:cNvSpPr>
            <a:spLocks noGrp="1" noChangeArrowheads="1"/>
          </p:cNvSpPr>
          <p:nvPr>
            <p:ph idx="1"/>
          </p:nvPr>
        </p:nvSpPr>
        <p:spPr>
          <a:xfrm>
            <a:off x="1415480" y="980728"/>
            <a:ext cx="8382000" cy="5454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Add a second level cache</a:t>
            </a:r>
            <a:r>
              <a:rPr lang="zh-CN" altLang="en-US" sz="1800" dirty="0"/>
              <a:t>两层</a:t>
            </a:r>
            <a:r>
              <a:rPr lang="en-US" altLang="zh-CN" sz="1800" dirty="0"/>
              <a:t>cache: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/>
              <a:t>希望一级更快，二级减少</a:t>
            </a:r>
            <a:r>
              <a:rPr lang="en-US" altLang="zh-CN" sz="1800" dirty="0"/>
              <a:t>miss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use SRAMs to add another cache above primary memory (DRAM)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CPI of 1.0 on a </a:t>
            </a:r>
            <a:r>
              <a:rPr lang="en-US" altLang="zh-CN" sz="1600" dirty="0" err="1"/>
              <a:t>5GHz</a:t>
            </a:r>
            <a:r>
              <a:rPr lang="en-US" altLang="zh-CN" sz="1600" dirty="0"/>
              <a:t> machine with a 2% miss rate, </a:t>
            </a:r>
            <a:r>
              <a:rPr lang="en-US" altLang="zh-CN" sz="1600" dirty="0" err="1"/>
              <a:t>100ns</a:t>
            </a:r>
            <a:r>
              <a:rPr lang="en-US" altLang="zh-CN" sz="1600" dirty="0"/>
              <a:t> DRAM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00" dirty="0"/>
              <a:t>Adding 2nd level cache with </a:t>
            </a:r>
            <a:r>
              <a:rPr lang="en-US" altLang="zh-CN" sz="1600" dirty="0" err="1"/>
              <a:t>5ns</a:t>
            </a:r>
            <a:r>
              <a:rPr lang="en-US" altLang="zh-CN" sz="1600" dirty="0"/>
              <a:t> access time decreases miss rate to 0.5%</a:t>
            </a:r>
            <a:br>
              <a:rPr lang="en-US" altLang="zh-CN" sz="1600" dirty="0"/>
            </a:b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Miss penalty to main memory is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/>
              <a:t>The CPI with one level of caching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/>
              <a:t>		Total CPI = 1.0 + Memory-stall cycles per instruction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1800" dirty="0"/>
              <a:t>   		 = 1.0 + 2% × 500 = </a:t>
            </a:r>
            <a:r>
              <a:rPr lang="en-US" altLang="zh-CN" sz="1800" dirty="0">
                <a:solidFill>
                  <a:srgbClr val="FF0000"/>
                </a:solidFill>
              </a:rPr>
              <a:t>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/>
              <a:t> Miss penalty with levels of cache without access main memory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600" dirty="0"/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3791744" y="3645024"/>
            <a:ext cx="1117600" cy="696912"/>
            <a:chOff x="1020" y="2069"/>
            <a:chExt cx="1860" cy="439"/>
          </a:xfrm>
        </p:grpSpPr>
        <p:sp>
          <p:nvSpPr>
            <p:cNvPr id="53259" name="Text Box 5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 err="1">
                  <a:latin typeface="Arial" charset="0"/>
                </a:rPr>
                <a:t>100ns</a:t>
              </a:r>
              <a:endParaRPr lang="en-US" altLang="zh-CN" sz="1800" b="1" dirty="0">
                <a:latin typeface="Arial" charset="0"/>
              </a:endParaRPr>
            </a:p>
          </p:txBody>
        </p:sp>
        <p:sp>
          <p:nvSpPr>
            <p:cNvPr id="53260" name="Line 6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1" name="Text Box 7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0.2</a:t>
              </a:r>
              <a:endParaRPr lang="en-US" altLang="zh-CN" sz="1800" b="1" baseline="-25000" dirty="0">
                <a:latin typeface="Arial" charset="0"/>
              </a:endParaRPr>
            </a:p>
          </p:txBody>
        </p:sp>
      </p:grp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4720439" y="3787900"/>
            <a:ext cx="295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= 500 clock cycles</a:t>
            </a:r>
          </a:p>
        </p:txBody>
      </p:sp>
      <p:grpSp>
        <p:nvGrpSpPr>
          <p:cNvPr id="53254" name="Group 9"/>
          <p:cNvGrpSpPr>
            <a:grpSpLocks/>
          </p:cNvGrpSpPr>
          <p:nvPr/>
        </p:nvGrpSpPr>
        <p:grpSpPr bwMode="auto">
          <a:xfrm>
            <a:off x="3929942" y="5585493"/>
            <a:ext cx="1117600" cy="696913"/>
            <a:chOff x="1020" y="2069"/>
            <a:chExt cx="1860" cy="439"/>
          </a:xfrm>
        </p:grpSpPr>
        <p:sp>
          <p:nvSpPr>
            <p:cNvPr id="53256" name="Text Box 10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 err="1">
                  <a:latin typeface="Arial" charset="0"/>
                </a:rPr>
                <a:t>5ns</a:t>
              </a:r>
              <a:endParaRPr lang="en-US" altLang="zh-CN" sz="1800" b="1" dirty="0">
                <a:latin typeface="Arial" charset="0"/>
              </a:endParaRPr>
            </a:p>
          </p:txBody>
        </p:sp>
        <p:sp>
          <p:nvSpPr>
            <p:cNvPr id="53257" name="Line 11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8" name="Text Box 12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0.2</a:t>
              </a:r>
              <a:endParaRPr lang="en-US" altLang="zh-CN" sz="1800" b="1" baseline="-25000" dirty="0">
                <a:latin typeface="Arial" charset="0"/>
              </a:endParaRPr>
            </a:p>
          </p:txBody>
        </p:sp>
      </p:grpSp>
      <p:sp>
        <p:nvSpPr>
          <p:cNvPr id="53255" name="Text Box 13"/>
          <p:cNvSpPr txBox="1">
            <a:spLocks noChangeArrowheads="1"/>
          </p:cNvSpPr>
          <p:nvPr/>
        </p:nvSpPr>
        <p:spPr bwMode="auto">
          <a:xfrm>
            <a:off x="4720438" y="5573850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= 25 clock cycles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AutoShape 3"/>
          <p:cNvSpPr>
            <a:spLocks noGrp="1" noChangeArrowheads="1"/>
          </p:cNvSpPr>
          <p:nvPr>
            <p:ph idx="1"/>
          </p:nvPr>
        </p:nvSpPr>
        <p:spPr>
          <a:xfrm>
            <a:off x="1415480" y="1313830"/>
            <a:ext cx="10212114" cy="423034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The CPI with Two level of cache with 0.5% miss rate for main memory</a:t>
            </a:r>
          </a:p>
          <a:p>
            <a:pPr>
              <a:lnSpc>
                <a:spcPct val="90000"/>
              </a:lnSpc>
            </a:pPr>
            <a:r>
              <a:rPr lang="en-US" altLang="zh-CN" sz="1600" dirty="0"/>
              <a:t>Total CPI = 1.0 + Primary stalls per instruction +  Secondary stalls per instruction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00" dirty="0"/>
              <a:t>		= 1 + 2% ×25 + 0.5% × 500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/>
              <a:t>		= 1.0 + 1.3 ( 0. 5 +2.5 ) = </a:t>
            </a:r>
            <a:r>
              <a:rPr lang="en-US" altLang="zh-CN" sz="1600" dirty="0">
                <a:solidFill>
                  <a:srgbClr val="FF0000"/>
                </a:solidFill>
              </a:rPr>
              <a:t>4</a:t>
            </a:r>
          </a:p>
          <a:p>
            <a:pPr eaLnBrk="1" hangingPunct="1"/>
            <a:r>
              <a:rPr lang="en-US" altLang="zh-CN" sz="2000" dirty="0"/>
              <a:t>The processor with secondary cache is faster by</a:t>
            </a:r>
          </a:p>
          <a:p>
            <a:pPr eaLnBrk="1" hangingPunct="1"/>
            <a:endParaRPr lang="en-US" altLang="zh-CN" dirty="0"/>
          </a:p>
          <a:p>
            <a:endParaRPr lang="en-US" altLang="zh-CN" sz="2400" dirty="0"/>
          </a:p>
          <a:p>
            <a:r>
              <a:rPr lang="en-US" altLang="zh-CN" sz="2400" dirty="0"/>
              <a:t>Using multilevel caches:</a:t>
            </a:r>
          </a:p>
          <a:p>
            <a:pPr lvl="1"/>
            <a:r>
              <a:rPr lang="en-US" altLang="zh-CN" sz="2000" dirty="0"/>
              <a:t>try and optimize the </a:t>
            </a:r>
            <a:r>
              <a:rPr lang="en-US" altLang="zh-CN" sz="2000" dirty="0">
                <a:solidFill>
                  <a:srgbClr val="1D01EB"/>
                </a:solidFill>
              </a:rPr>
              <a:t>hit time</a:t>
            </a:r>
            <a:r>
              <a:rPr lang="en-US" altLang="zh-CN" sz="2000" dirty="0"/>
              <a:t> on the 1st level cache</a:t>
            </a:r>
          </a:p>
          <a:p>
            <a:pPr lvl="1"/>
            <a:r>
              <a:rPr lang="en-US" altLang="zh-CN" sz="2000" dirty="0"/>
              <a:t>try and optimize the </a:t>
            </a:r>
            <a:r>
              <a:rPr lang="en-US" altLang="zh-CN" sz="2000" dirty="0">
                <a:solidFill>
                  <a:srgbClr val="1D01EB"/>
                </a:solidFill>
              </a:rPr>
              <a:t>miss rate </a:t>
            </a:r>
            <a:r>
              <a:rPr lang="en-US" altLang="zh-CN" sz="2000" dirty="0"/>
              <a:t>on the 2nd level cache</a:t>
            </a:r>
          </a:p>
          <a:p>
            <a:endParaRPr lang="en-US" altLang="zh-CN" sz="2400" dirty="0"/>
          </a:p>
          <a:p>
            <a:pPr eaLnBrk="1" hangingPunct="1"/>
            <a:endParaRPr lang="en-US" altLang="zh-CN" dirty="0"/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3952860" y="3500438"/>
            <a:ext cx="1117600" cy="696912"/>
            <a:chOff x="1020" y="2069"/>
            <a:chExt cx="1860" cy="439"/>
          </a:xfrm>
        </p:grpSpPr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1205" y="2069"/>
              <a:ext cx="1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11</a:t>
              </a:r>
            </a:p>
          </p:txBody>
        </p:sp>
        <p:sp>
          <p:nvSpPr>
            <p:cNvPr id="54279" name="Line 6"/>
            <p:cNvSpPr>
              <a:spLocks noChangeShapeType="1"/>
            </p:cNvSpPr>
            <p:nvPr/>
          </p:nvSpPr>
          <p:spPr bwMode="auto">
            <a:xfrm>
              <a:off x="1250" y="2296"/>
              <a:ext cx="13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280" name="Text Box 7"/>
            <p:cNvSpPr txBox="1">
              <a:spLocks noChangeArrowheads="1"/>
            </p:cNvSpPr>
            <p:nvPr/>
          </p:nvSpPr>
          <p:spPr bwMode="auto">
            <a:xfrm>
              <a:off x="1020" y="2277"/>
              <a:ext cx="1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Arial" charset="0"/>
                </a:rPr>
                <a:t>4</a:t>
              </a:r>
              <a:endParaRPr lang="en-US" altLang="zh-CN" sz="1800" b="1" baseline="-25000" dirty="0">
                <a:latin typeface="Arial" charset="0"/>
              </a:endParaRPr>
            </a:p>
          </p:txBody>
        </p:sp>
      </p:grp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4952993" y="3643314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 2.75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C20B5-66AD-3E4B-FE1A-030D504A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712" y="2492896"/>
            <a:ext cx="6192688" cy="1325563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rgbClr val="00B0F0"/>
                </a:solidFill>
              </a:rPr>
              <a:t>Virtual Memory</a:t>
            </a:r>
            <a:endParaRPr lang="zh-CN" altLang="en-US" sz="6600" b="1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B37A57-EFB4-1AFA-21E9-A83412910A24}"/>
              </a:ext>
            </a:extLst>
          </p:cNvPr>
          <p:cNvSpPr txBox="1"/>
          <p:nvPr/>
        </p:nvSpPr>
        <p:spPr>
          <a:xfrm>
            <a:off x="2512097" y="422108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rgbClr val="7030A0"/>
                </a:solidFill>
              </a:rPr>
              <a:t>虚拟内存的目的是扩容，由虚拟地址得到物理地址，然后再到</a:t>
            </a:r>
            <a:r>
              <a:rPr lang="en-US" altLang="zh-CN" sz="1800" dirty="0">
                <a:solidFill>
                  <a:srgbClr val="7030A0"/>
                </a:solidFill>
              </a:rPr>
              <a:t>cache</a:t>
            </a:r>
            <a:r>
              <a:rPr lang="zh-CN" altLang="en-US" sz="1800" dirty="0">
                <a:solidFill>
                  <a:srgbClr val="7030A0"/>
                </a:solidFill>
              </a:rPr>
              <a:t>或者主存里面去找</a:t>
            </a:r>
          </a:p>
        </p:txBody>
      </p:sp>
    </p:spTree>
    <p:extLst>
      <p:ext uri="{BB962C8B-B14F-4D97-AF65-F5344CB8AC3E}">
        <p14:creationId xmlns:p14="http://schemas.microsoft.com/office/powerpoint/2010/main" val="3868887161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AutoShape 3"/>
          <p:cNvSpPr>
            <a:spLocks noGrp="1" noChangeArrowheads="1"/>
          </p:cNvSpPr>
          <p:nvPr>
            <p:ph idx="1"/>
          </p:nvPr>
        </p:nvSpPr>
        <p:spPr>
          <a:xfrm>
            <a:off x="838200" y="476672"/>
            <a:ext cx="10515600" cy="561662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br>
              <a:rPr lang="en-US" altLang="zh-CN" sz="1800" dirty="0"/>
            </a:br>
            <a:r>
              <a:rPr lang="en-US" altLang="zh-CN" sz="1800" dirty="0"/>
              <a:t> 	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endParaRPr lang="en-US" altLang="zh-CN" sz="1800" dirty="0"/>
          </a:p>
          <a:p>
            <a:pPr eaLnBrk="1" hangingPunct="1"/>
            <a:endParaRPr lang="en-US" altLang="zh-CN" sz="2400" dirty="0">
              <a:solidFill>
                <a:srgbClr val="1D01EB"/>
              </a:solidFill>
            </a:endParaRPr>
          </a:p>
          <a:p>
            <a:pPr eaLnBrk="1" hangingPunct="1"/>
            <a:endParaRPr lang="en-US" altLang="zh-CN" sz="2400" dirty="0">
              <a:solidFill>
                <a:srgbClr val="1D01EB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1D01EB"/>
                </a:solidFill>
              </a:rPr>
              <a:t>Advantages:</a:t>
            </a:r>
          </a:p>
          <a:p>
            <a:pPr lvl="1"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illusion of having more physical memory</a:t>
            </a:r>
          </a:p>
          <a:p>
            <a:pPr lvl="1" eaLnBrk="1" hangingPunct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 relocation </a:t>
            </a:r>
          </a:p>
          <a:p>
            <a:pPr lvl="1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Protection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共享内存（只能允许改允许访问的数据）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4AB13B-23CF-B20A-74E3-9A78F62DA54A}"/>
              </a:ext>
            </a:extLst>
          </p:cNvPr>
          <p:cNvSpPr txBox="1"/>
          <p:nvPr/>
        </p:nvSpPr>
        <p:spPr>
          <a:xfrm>
            <a:off x="9382534" y="3429000"/>
            <a:ext cx="1971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虚拟地址比物理地址更大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缺页：实际上存在了硬盘上面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295EAE-5601-82D9-821C-CB57E02EA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20" y="908720"/>
            <a:ext cx="5262142" cy="35505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7F8959-940F-4DA2-A617-73363A74E492}"/>
              </a:ext>
            </a:extLst>
          </p:cNvPr>
          <p:cNvSpPr txBox="1"/>
          <p:nvPr/>
        </p:nvSpPr>
        <p:spPr>
          <a:xfrm>
            <a:off x="436328" y="814400"/>
            <a:ext cx="2880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0" i="0" dirty="0">
                <a:effectLst/>
                <a:latin typeface="Noto Serif SC"/>
              </a:rPr>
              <a:t>实际上的 </a:t>
            </a:r>
            <a:r>
              <a:rPr lang="en-US" altLang="zh-CN" sz="1800" b="0" i="0" dirty="0">
                <a:effectLst/>
                <a:latin typeface="Noto Serif SC"/>
              </a:rPr>
              <a:t>main memory</a:t>
            </a:r>
            <a:r>
              <a:rPr lang="zh-CN" altLang="en-US" sz="1800" b="0" i="0" dirty="0">
                <a:effectLst/>
                <a:latin typeface="Noto Serif SC"/>
              </a:rPr>
              <a:t>（我们称之为 </a:t>
            </a:r>
            <a:r>
              <a:rPr lang="zh-CN" altLang="en-US" sz="1800" b="1" i="0" dirty="0">
                <a:effectLst/>
                <a:latin typeface="Noto Serif SC"/>
              </a:rPr>
              <a:t>物理内存</a:t>
            </a:r>
            <a:r>
              <a:rPr lang="en-US" altLang="zh-CN" sz="1800" b="1" i="0" dirty="0">
                <a:effectLst/>
                <a:latin typeface="Noto Serif SC"/>
              </a:rPr>
              <a:t>, physical memory</a:t>
            </a:r>
            <a:r>
              <a:rPr lang="zh-CN" altLang="en-US" sz="1800" b="0" i="0" dirty="0">
                <a:effectLst/>
                <a:latin typeface="Noto Serif SC"/>
              </a:rPr>
              <a:t>）中的地址称为 </a:t>
            </a:r>
            <a:r>
              <a:rPr lang="zh-CN" altLang="en-US" sz="1800" b="1" i="0" dirty="0">
                <a:effectLst/>
                <a:latin typeface="Noto Serif SC"/>
              </a:rPr>
              <a:t>物理地址</a:t>
            </a:r>
            <a:r>
              <a:rPr lang="en-US" altLang="zh-CN" sz="1800" b="1" i="0" dirty="0">
                <a:effectLst/>
                <a:latin typeface="Noto Serif SC"/>
              </a:rPr>
              <a:t>, physical addresses</a:t>
            </a:r>
            <a:r>
              <a:rPr lang="zh-CN" altLang="en-US" sz="1800" b="0" i="0" dirty="0">
                <a:effectLst/>
                <a:latin typeface="Noto Serif SC"/>
              </a:rPr>
              <a:t>；而我们给每一个程序内部使用到的内存另外编一套地址，称为 </a:t>
            </a:r>
            <a:r>
              <a:rPr lang="zh-CN" altLang="en-US" sz="1800" b="1" i="0" dirty="0">
                <a:effectLst/>
                <a:latin typeface="Noto Serif SC"/>
              </a:rPr>
              <a:t>虚拟地址</a:t>
            </a:r>
            <a:r>
              <a:rPr lang="en-US" altLang="zh-CN" sz="1800" b="1" i="0" dirty="0">
                <a:effectLst/>
                <a:latin typeface="Noto Serif SC"/>
              </a:rPr>
              <a:t>, virtual addresses</a:t>
            </a:r>
            <a:r>
              <a:rPr lang="zh-CN" altLang="en-US" sz="1800" b="0" i="0" dirty="0">
                <a:effectLst/>
                <a:latin typeface="Noto Serif SC"/>
              </a:rPr>
              <a:t>；虚拟内存技术负责了这两个地址之间的转换 </a:t>
            </a:r>
            <a:r>
              <a:rPr lang="en-US" altLang="zh-CN" sz="1800" b="0" i="0" dirty="0">
                <a:effectLst/>
                <a:latin typeface="Noto Serif SC"/>
              </a:rPr>
              <a:t>(</a:t>
            </a:r>
            <a:r>
              <a:rPr lang="en-US" altLang="zh-CN" sz="1800" b="1" i="0" dirty="0">
                <a:effectLst/>
                <a:latin typeface="Noto Serif SC"/>
              </a:rPr>
              <a:t>address translation</a:t>
            </a:r>
            <a:endParaRPr lang="zh-CN" altLang="en-US" sz="1800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AutoShape 3"/>
          <p:cNvSpPr>
            <a:spLocks noGrp="1" noChangeArrowheads="1"/>
          </p:cNvSpPr>
          <p:nvPr>
            <p:ph idx="1"/>
          </p:nvPr>
        </p:nvSpPr>
        <p:spPr>
          <a:xfrm>
            <a:off x="839416" y="708940"/>
            <a:ext cx="10513168" cy="20142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solidFill>
                  <a:srgbClr val="1D01EB"/>
                </a:solidFill>
              </a:rPr>
              <a:t>Page faults</a:t>
            </a:r>
            <a:r>
              <a:rPr lang="en-US" altLang="zh-CN" sz="2400" dirty="0"/>
              <a:t>:  the data is not in memory, retrieve it from disk</a:t>
            </a:r>
          </a:p>
          <a:p>
            <a:pPr lvl="1"/>
            <a:r>
              <a:rPr lang="en-US" altLang="zh-CN" sz="2000" dirty="0"/>
              <a:t>huge miss penalty</a:t>
            </a:r>
            <a:r>
              <a:rPr lang="zh-CN" altLang="en-US" sz="2000" dirty="0"/>
              <a:t>（访问硬盘延迟巨大）</a:t>
            </a:r>
            <a:r>
              <a:rPr lang="en-US" altLang="zh-CN" sz="2000" dirty="0"/>
              <a:t>,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pages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一般很大</a:t>
            </a:r>
            <a:r>
              <a:rPr lang="en-US" altLang="zh-CN" sz="2000" dirty="0"/>
              <a:t>(e.g., 4KB</a:t>
            </a:r>
            <a:r>
              <a:rPr lang="zh-CN" altLang="en-US" sz="2000" dirty="0"/>
              <a:t>，此时如下图，</a:t>
            </a:r>
            <a:r>
              <a:rPr lang="en-US" altLang="zh-CN" sz="2000" dirty="0"/>
              <a:t>page offset</a:t>
            </a:r>
            <a:r>
              <a:rPr lang="zh-CN" altLang="en-US" sz="2000" dirty="0"/>
              <a:t>就是</a:t>
            </a:r>
            <a:r>
              <a:rPr lang="en-US" altLang="zh-CN" sz="2000" dirty="0"/>
              <a:t>12)</a:t>
            </a:r>
            <a:r>
              <a:rPr lang="zh-CN" altLang="en-US" sz="2000" dirty="0"/>
              <a:t> ，减少缺页率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全相联</a:t>
            </a:r>
            <a:r>
              <a:rPr lang="zh-CN" altLang="en-US" sz="2000" dirty="0"/>
              <a:t>（因此没有</a:t>
            </a:r>
            <a:r>
              <a:rPr lang="en-US" altLang="zh-CN" sz="2000" dirty="0"/>
              <a:t>tag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减少页面错误很重要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(LRU</a:t>
            </a:r>
            <a:r>
              <a:rPr lang="en-US" altLang="zh-CN" sz="2000" dirty="0"/>
              <a:t>)</a:t>
            </a:r>
            <a:r>
              <a:rPr lang="zh-CN" altLang="en-US" sz="2000" dirty="0"/>
              <a:t> ， </a:t>
            </a:r>
            <a:r>
              <a:rPr lang="en-US" altLang="zh-CN" sz="2000" dirty="0"/>
              <a:t>LRU</a:t>
            </a:r>
            <a:r>
              <a:rPr lang="zh-CN" altLang="en-US" sz="2000" dirty="0"/>
              <a:t>一般用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软件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lvl="1" eaLnBrk="1" hangingPunct="1"/>
            <a:r>
              <a:rPr lang="en-US" altLang="zh-CN" sz="2000" b="1" dirty="0">
                <a:solidFill>
                  <a:srgbClr val="FF6600"/>
                </a:solidFill>
              </a:rPr>
              <a:t>write back</a:t>
            </a:r>
            <a:endParaRPr lang="en-US" altLang="zh-CN" sz="2000" dirty="0"/>
          </a:p>
        </p:txBody>
      </p:sp>
      <p:pic>
        <p:nvPicPr>
          <p:cNvPr id="57348" name="Picture 4"/>
          <p:cNvPicPr>
            <a:picLocks noChangeArrowheads="1"/>
          </p:cNvPicPr>
          <p:nvPr/>
        </p:nvPicPr>
        <p:blipFill rotWithShape="1">
          <a:blip r:embed="rId3"/>
          <a:srcRect t="3313"/>
          <a:stretch/>
        </p:blipFill>
        <p:spPr bwMode="auto">
          <a:xfrm>
            <a:off x="2927648" y="2852936"/>
            <a:ext cx="6769968" cy="365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49A04C6-686E-8FD3-C219-1B74AC82874A}"/>
              </a:ext>
            </a:extLst>
          </p:cNvPr>
          <p:cNvSpPr/>
          <p:nvPr/>
        </p:nvSpPr>
        <p:spPr>
          <a:xfrm>
            <a:off x="2927648" y="3300545"/>
            <a:ext cx="4176464" cy="576064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F39180-B134-19F2-C579-01A1DB140DCB}"/>
              </a:ext>
            </a:extLst>
          </p:cNvPr>
          <p:cNvSpPr/>
          <p:nvPr/>
        </p:nvSpPr>
        <p:spPr>
          <a:xfrm>
            <a:off x="7104112" y="3300545"/>
            <a:ext cx="2593504" cy="576064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726249-CA85-7F0A-2588-38816CE0CD2D}"/>
              </a:ext>
            </a:extLst>
          </p:cNvPr>
          <p:cNvSpPr/>
          <p:nvPr/>
        </p:nvSpPr>
        <p:spPr>
          <a:xfrm>
            <a:off x="7104112" y="5389460"/>
            <a:ext cx="2593504" cy="703836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AutoShap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 </a:t>
            </a:r>
          </a:p>
        </p:txBody>
      </p:sp>
      <p:pic>
        <p:nvPicPr>
          <p:cNvPr id="5939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094" y="461630"/>
            <a:ext cx="9649072" cy="612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65B724-1E20-717A-836B-7135F71396CC}"/>
              </a:ext>
            </a:extLst>
          </p:cNvPr>
          <p:cNvSpPr txBox="1"/>
          <p:nvPr/>
        </p:nvSpPr>
        <p:spPr>
          <a:xfrm>
            <a:off x="9786355" y="269570"/>
            <a:ext cx="2268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页表寄存器存</a:t>
            </a:r>
            <a:r>
              <a:rPr lang="en-US" altLang="zh-CN" sz="2000" dirty="0"/>
              <a:t>page table</a:t>
            </a:r>
            <a:r>
              <a:rPr lang="zh-CN" altLang="en-US" sz="2000" dirty="0"/>
              <a:t>起始地址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1884F0-90E7-44AA-B284-0E33F0C7E8F4}"/>
              </a:ext>
            </a:extLst>
          </p:cNvPr>
          <p:cNvSpPr txBox="1"/>
          <p:nvPr/>
        </p:nvSpPr>
        <p:spPr>
          <a:xfrm>
            <a:off x="9035518" y="2636912"/>
            <a:ext cx="3019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使用页表时，根据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page number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找到对应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table entry, PTE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中的偏移，然后与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table register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得到对应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physical address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，从中读取对应的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。其实就是说，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table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就是一个数组， 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page_table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page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physical page number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29"/>
          <p:cNvSpPr>
            <a:spLocks noGrp="1"/>
          </p:cNvSpPr>
          <p:nvPr>
            <p:ph type="body" sz="half" idx="1"/>
          </p:nvPr>
        </p:nvSpPr>
        <p:spPr>
          <a:xfrm>
            <a:off x="1666844" y="1214423"/>
            <a:ext cx="571504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闪存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支持随机读写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DRAM:</a:t>
            </a:r>
          </a:p>
          <a:p>
            <a:pPr lvl="1"/>
            <a:r>
              <a:rPr lang="zh-CN" altLang="en-US" sz="1800" dirty="0"/>
              <a:t>读之后消失，需要定期刷新</a:t>
            </a:r>
            <a:endParaRPr lang="en-US" altLang="zh-CN" sz="1800" dirty="0"/>
          </a:p>
          <a:p>
            <a:pPr lvl="1"/>
            <a:r>
              <a:rPr lang="en-US" altLang="zh-CN" sz="1800" dirty="0"/>
              <a:t>value is stored as a charge on capacitor (must be refreshed)</a:t>
            </a:r>
          </a:p>
          <a:p>
            <a:pPr lvl="1"/>
            <a:r>
              <a:rPr lang="en-US" altLang="zh-CN" sz="1800" dirty="0"/>
              <a:t>very small but slower than SRAM (factor of 5 to 10)</a:t>
            </a:r>
          </a:p>
          <a:p>
            <a:pPr lvl="1"/>
            <a:r>
              <a:rPr lang="en-US" altLang="zh-CN" sz="1800" dirty="0">
                <a:solidFill>
                  <a:srgbClr val="1D01EB"/>
                </a:solidFill>
                <a:latin typeface="Comic Sans MS" pitchFamily="66" charset="0"/>
              </a:rPr>
              <a:t>High density, low power, cheap, slow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Dynamic: needs to be “refreshed” regularly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SRAM:</a:t>
            </a:r>
          </a:p>
          <a:p>
            <a:pPr lvl="1"/>
            <a:r>
              <a:rPr lang="zh-CN" altLang="en-US" sz="1800" dirty="0"/>
              <a:t>速度快，随机访问（读写时间和位置无关），</a:t>
            </a:r>
            <a:endParaRPr lang="en-US" altLang="zh-CN" sz="1800" dirty="0"/>
          </a:p>
          <a:p>
            <a:pPr lvl="1"/>
            <a:r>
              <a:rPr lang="en-US" altLang="zh-CN" sz="1800" dirty="0"/>
              <a:t>value is stored  on a pair of inverting gates</a:t>
            </a:r>
          </a:p>
          <a:p>
            <a:pPr lvl="1"/>
            <a:r>
              <a:rPr lang="en-US" altLang="zh-CN" sz="1800" dirty="0"/>
              <a:t>very fast but takes up more space than DRAM (4 to 6 transistors)</a:t>
            </a:r>
          </a:p>
          <a:p>
            <a:pPr lvl="1"/>
            <a:r>
              <a:rPr lang="en-US" altLang="zh-CN" sz="1800" dirty="0">
                <a:solidFill>
                  <a:srgbClr val="1D01EB"/>
                </a:solidFill>
                <a:latin typeface="Comic Sans MS" pitchFamily="66" charset="0"/>
              </a:rPr>
              <a:t>Low density, high power, expensive, fast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Static: content will last “forever”(until lose power) 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 bwMode="auto">
          <a:xfrm>
            <a:off x="7877689" y="3641197"/>
            <a:ext cx="2111355" cy="1697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381884" y="1117614"/>
            <a:ext cx="2643206" cy="2190982"/>
            <a:chOff x="1536" y="1680"/>
            <a:chExt cx="2736" cy="2094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536" y="1883"/>
              <a:ext cx="2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128" y="1680"/>
              <a:ext cx="0" cy="14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519" y="2154"/>
              <a:ext cx="3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586" y="2120"/>
              <a:ext cx="1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2671" y="1883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552" y="2154"/>
              <a:ext cx="0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790" y="2154"/>
              <a:ext cx="0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2790" y="2256"/>
              <a:ext cx="3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>
              <a:off x="2248" y="2256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2248" y="2256"/>
              <a:ext cx="0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112" y="2391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112" y="2425"/>
              <a:ext cx="2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248" y="2425"/>
              <a:ext cx="0" cy="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2146" y="2560"/>
              <a:ext cx="2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2180" y="2594"/>
              <a:ext cx="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2214" y="2628"/>
              <a:ext cx="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2231" y="2662"/>
              <a:ext cx="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456" y="1680"/>
              <a:ext cx="816" cy="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sz="1400" b="1" dirty="0">
                  <a:latin typeface="Comic Sans MS" pitchFamily="66" charset="0"/>
                </a:rPr>
                <a:t>Word Line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025" y="2591"/>
              <a:ext cx="816" cy="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sz="1400" b="1" dirty="0">
                  <a:latin typeface="Comic Sans MS" pitchFamily="66" charset="0"/>
                </a:rPr>
                <a:t>Bit Line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1824" y="2303"/>
              <a:ext cx="336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sz="1400" b="1" dirty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 flipV="1">
              <a:off x="2930" y="2898"/>
              <a:ext cx="380" cy="87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3120" y="350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3218" y="3216"/>
              <a:ext cx="816" cy="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sz="1400" b="1" dirty="0">
                  <a:latin typeface="Comic Sans MS" pitchFamily="66" charset="0"/>
                </a:rPr>
                <a:t>Sense Amp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2590" y="2447"/>
              <a:ext cx="288" cy="8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sz="1800" b="1" dirty="0">
                  <a:latin typeface="Comic Sans MS" pitchFamily="66" charset="0"/>
                </a:rPr>
                <a:t>.</a:t>
              </a:r>
              <a:br>
                <a:rPr kumimoji="0" lang="en-US" sz="1800" b="1" dirty="0">
                  <a:latin typeface="Comic Sans MS" pitchFamily="66" charset="0"/>
                </a:rPr>
              </a:br>
              <a:r>
                <a:rPr kumimoji="0" lang="en-US" sz="1800" b="1" dirty="0">
                  <a:latin typeface="Comic Sans MS" pitchFamily="66" charset="0"/>
                </a:rPr>
                <a:t>.</a:t>
              </a:r>
              <a:br>
                <a:rPr kumimoji="0" lang="en-US" sz="1800" b="1" dirty="0">
                  <a:latin typeface="Comic Sans MS" pitchFamily="66" charset="0"/>
                </a:rPr>
              </a:br>
              <a:r>
                <a:rPr kumimoji="0" lang="en-US" sz="1800" b="1" dirty="0">
                  <a:latin typeface="Comic Sans MS" pitchFamily="66" charset="0"/>
                </a:rPr>
                <a:t>.</a:t>
              </a:r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2928" y="-29492"/>
            <a:ext cx="3746848" cy="103341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400" dirty="0"/>
              <a:t>Page faults </a:t>
            </a:r>
            <a:r>
              <a:rPr lang="zh-CN" altLang="en-US" sz="3400" dirty="0"/>
              <a:t>页错误</a:t>
            </a:r>
            <a:endParaRPr lang="en-US" altLang="zh-CN" sz="3400" dirty="0"/>
          </a:p>
        </p:txBody>
      </p:sp>
      <p:sp>
        <p:nvSpPr>
          <p:cNvPr id="60419" name="AutoShape 3"/>
          <p:cNvSpPr>
            <a:spLocks noGrp="1" noChangeArrowheads="1"/>
          </p:cNvSpPr>
          <p:nvPr>
            <p:ph idx="1"/>
          </p:nvPr>
        </p:nvSpPr>
        <p:spPr>
          <a:xfrm>
            <a:off x="1133853" y="1045318"/>
            <a:ext cx="9354370" cy="9906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如果 </a:t>
            </a:r>
            <a:r>
              <a:rPr lang="en-US" altLang="zh-CN" sz="2400" dirty="0"/>
              <a:t>valid bit = 1</a:t>
            </a:r>
            <a:r>
              <a:rPr lang="zh-CN" altLang="en-US" sz="2400" dirty="0"/>
              <a:t>，那么转换完成；否则触发了 </a:t>
            </a:r>
            <a:r>
              <a:rPr lang="en-US" altLang="zh-CN" sz="2400" b="1" dirty="0">
                <a:solidFill>
                  <a:srgbClr val="FF0000"/>
                </a:solidFill>
              </a:rPr>
              <a:t>page fault</a:t>
            </a:r>
            <a:r>
              <a:rPr lang="zh-CN" altLang="en-US" sz="2400" dirty="0"/>
              <a:t>，</a:t>
            </a:r>
            <a:r>
              <a:rPr lang="en-US" altLang="zh-CN" sz="2400" dirty="0"/>
              <a:t>handle </a:t>
            </a:r>
            <a:r>
              <a:rPr lang="zh-CN" altLang="en-US" sz="2400" dirty="0"/>
              <a:t>之后再进行转换</a:t>
            </a:r>
            <a:endParaRPr lang="en-US" altLang="zh-CN" dirty="0"/>
          </a:p>
        </p:txBody>
      </p:sp>
      <p:pic>
        <p:nvPicPr>
          <p:cNvPr id="60420" name="Picture 4" descr="F07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3059" y="2322512"/>
            <a:ext cx="5040313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529255" y="2035918"/>
            <a:ext cx="5040312" cy="3776764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SzPct val="10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b="1" dirty="0">
                <a:solidFill>
                  <a:srgbClr val="FF0000"/>
                </a:solidFill>
              </a:rPr>
              <a:t>page fault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发生时，操作系统将通过异常机制获得控制权，处理完之后再将控制交还给进程。操作系统要做的事情是在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secondary storage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中找到这一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，将其放到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memory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里（可能需要使用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替换策略与当前主存中的某个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交换），然后更新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table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5310182" y="2143117"/>
            <a:ext cx="1001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 b="1" dirty="0"/>
              <a:t>Virtual page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94483" y="173796"/>
            <a:ext cx="8712968" cy="77791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translation look-aside buffer </a:t>
            </a:r>
            <a:r>
              <a:rPr lang="zh-CN" altLang="en-US" dirty="0"/>
              <a:t>（</a:t>
            </a:r>
            <a:r>
              <a:rPr lang="en-US" altLang="zh-CN" b="1" dirty="0"/>
              <a:t>TLB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2467" name="AutoShape 3"/>
          <p:cNvSpPr>
            <a:spLocks noGrp="1" noChangeArrowheads="1"/>
          </p:cNvSpPr>
          <p:nvPr>
            <p:ph idx="1"/>
          </p:nvPr>
        </p:nvSpPr>
        <p:spPr>
          <a:xfrm>
            <a:off x="623392" y="1240393"/>
            <a:ext cx="9937104" cy="77791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400" dirty="0"/>
              <a:t>实际上就是 </a:t>
            </a:r>
            <a:r>
              <a:rPr lang="en-US" altLang="zh-CN" sz="2400" dirty="0"/>
              <a:t>page table </a:t>
            </a:r>
            <a:r>
              <a:rPr lang="zh-CN" altLang="en-US" sz="2400" dirty="0"/>
              <a:t>的专用 </a:t>
            </a:r>
            <a:r>
              <a:rPr lang="en-US" altLang="zh-CN" sz="2400" dirty="0"/>
              <a:t>cache</a:t>
            </a:r>
            <a:r>
              <a:rPr lang="zh-CN" altLang="en-US" sz="2400" dirty="0"/>
              <a:t>，一般采用全相联。把常用的值放在</a:t>
            </a:r>
            <a:r>
              <a:rPr lang="en-US" altLang="zh-CN" sz="2400" dirty="0"/>
              <a:t>TLB</a:t>
            </a:r>
            <a:r>
              <a:rPr lang="zh-CN" altLang="en-US" sz="2400" dirty="0"/>
              <a:t>里面（只有</a:t>
            </a:r>
            <a:r>
              <a:rPr lang="en-US" altLang="zh-CN" sz="2400" dirty="0"/>
              <a:t>page table</a:t>
            </a:r>
            <a:r>
              <a:rPr lang="zh-CN" altLang="en-US" sz="2400" dirty="0"/>
              <a:t>里面有的并且常用）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2B4376-4A2A-44CB-8FA8-D5605621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973683"/>
            <a:ext cx="6696744" cy="473215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55BB65-7FEA-45D9-BEE1-6802E9DEC19D}"/>
              </a:ext>
            </a:extLst>
          </p:cNvPr>
          <p:cNvSpPr txBox="1"/>
          <p:nvPr/>
        </p:nvSpPr>
        <p:spPr>
          <a:xfrm>
            <a:off x="407368" y="692696"/>
            <a:ext cx="10729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当 </a:t>
            </a:r>
            <a:r>
              <a:rPr lang="en-US" altLang="zh-CN" dirty="0"/>
              <a:t>TLB miss </a:t>
            </a:r>
            <a:r>
              <a:rPr lang="zh-CN" altLang="en-US" dirty="0"/>
              <a:t>的时候，处理器去 </a:t>
            </a:r>
            <a:r>
              <a:rPr lang="en-US" altLang="zh-CN" dirty="0"/>
              <a:t>page table </a:t>
            </a:r>
            <a:r>
              <a:rPr lang="zh-CN" altLang="en-US" dirty="0"/>
              <a:t>查找对应的项；如果发现对应项是 </a:t>
            </a:r>
            <a:r>
              <a:rPr lang="en-US" altLang="zh-CN" dirty="0"/>
              <a:t>valid </a:t>
            </a:r>
            <a:r>
              <a:rPr lang="zh-CN" altLang="en-US" dirty="0"/>
              <a:t>的，那么就把他拿到 </a:t>
            </a:r>
            <a:r>
              <a:rPr lang="en-US" altLang="zh-CN" dirty="0"/>
              <a:t>TLB </a:t>
            </a:r>
            <a:r>
              <a:rPr lang="zh-CN" altLang="en-US" dirty="0"/>
              <a:t>里（此时被替换掉的 </a:t>
            </a:r>
            <a:r>
              <a:rPr lang="en-US" altLang="zh-CN" dirty="0"/>
              <a:t>TLB entry </a:t>
            </a:r>
            <a:r>
              <a:rPr lang="zh-CN" altLang="en-US" dirty="0"/>
              <a:t>的 </a:t>
            </a:r>
            <a:r>
              <a:rPr lang="en-US" altLang="zh-CN" dirty="0"/>
              <a:t>dirty bit </a:t>
            </a:r>
            <a:r>
              <a:rPr lang="zh-CN" altLang="en-US" dirty="0"/>
              <a:t>如果是 </a:t>
            </a:r>
            <a:r>
              <a:rPr lang="en-US" altLang="zh-CN" dirty="0"/>
              <a:t>1</a:t>
            </a:r>
            <a:r>
              <a:rPr lang="zh-CN" altLang="en-US" dirty="0"/>
              <a:t>，也要写回 </a:t>
            </a:r>
            <a:r>
              <a:rPr lang="en-US" altLang="zh-CN" dirty="0"/>
              <a:t>page table</a:t>
            </a:r>
            <a:r>
              <a:rPr lang="zh-CN" altLang="en-US" dirty="0"/>
              <a:t>）；否则就会触发一个 </a:t>
            </a:r>
            <a:r>
              <a:rPr lang="en-US" altLang="zh-CN" dirty="0"/>
              <a:t>page fault</a:t>
            </a:r>
            <a:r>
              <a:rPr lang="zh-CN" altLang="en-US" dirty="0"/>
              <a:t>，然后在做上述的事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779A34-0A16-485D-B35C-D80B437D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2564904"/>
            <a:ext cx="10242501" cy="33123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445D91-5A43-413B-AD47-588B4A120618}"/>
              </a:ext>
            </a:extLst>
          </p:cNvPr>
          <p:cNvSpPr txBox="1"/>
          <p:nvPr/>
        </p:nvSpPr>
        <p:spPr>
          <a:xfrm>
            <a:off x="10200456" y="4021033"/>
            <a:ext cx="213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说明主存里有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AFDDC7-338A-47C5-A1FC-A2E424E45306}"/>
              </a:ext>
            </a:extLst>
          </p:cNvPr>
          <p:cNvSpPr/>
          <p:nvPr/>
        </p:nvSpPr>
        <p:spPr>
          <a:xfrm>
            <a:off x="2711624" y="4797152"/>
            <a:ext cx="7704856" cy="1008112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60C27C-696C-4B7A-964C-414C20CDD8CD}"/>
              </a:ext>
            </a:extLst>
          </p:cNvPr>
          <p:cNvSpPr txBox="1"/>
          <p:nvPr/>
        </p:nvSpPr>
        <p:spPr>
          <a:xfrm>
            <a:off x="1775520" y="60932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 cache</a:t>
            </a:r>
            <a:r>
              <a:rPr lang="zh-CN" altLang="en-US" b="1" dirty="0">
                <a:solidFill>
                  <a:srgbClr val="FF0000"/>
                </a:solidFill>
              </a:rPr>
              <a:t>里面有的主存里面一定会有</a:t>
            </a:r>
          </a:p>
        </p:txBody>
      </p:sp>
    </p:spTree>
    <p:extLst>
      <p:ext uri="{BB962C8B-B14F-4D97-AF65-F5344CB8AC3E}">
        <p14:creationId xmlns:p14="http://schemas.microsoft.com/office/powerpoint/2010/main" val="95565007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443" y="2276872"/>
            <a:ext cx="3646350" cy="18001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br>
              <a:rPr lang="en-US" altLang="zh-CN" sz="3200" dirty="0"/>
            </a:br>
            <a:r>
              <a:rPr lang="en-US" altLang="zh-CN" sz="3200" dirty="0"/>
              <a:t>tag</a:t>
            </a:r>
            <a:r>
              <a:rPr lang="zh-CN" altLang="en-US" sz="3200" dirty="0"/>
              <a:t>和</a:t>
            </a:r>
            <a:r>
              <a:rPr lang="en-US" altLang="zh-CN" sz="3200" dirty="0"/>
              <a:t>data</a:t>
            </a:r>
            <a:r>
              <a:rPr lang="zh-CN" altLang="en-US" sz="3200" dirty="0"/>
              <a:t>分开放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9028" y="146719"/>
            <a:ext cx="7825529" cy="674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6344D0-3688-D1BE-6206-DD030A6527DC}"/>
              </a:ext>
            </a:extLst>
          </p:cNvPr>
          <p:cNvSpPr txBox="1"/>
          <p:nvPr/>
        </p:nvSpPr>
        <p:spPr>
          <a:xfrm>
            <a:off x="335360" y="47667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Example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CAA01F-4C1B-2C2F-5E9F-0235BE2C6EBC}"/>
              </a:ext>
            </a:extLst>
          </p:cNvPr>
          <p:cNvSpPr txBox="1"/>
          <p:nvPr/>
        </p:nvSpPr>
        <p:spPr>
          <a:xfrm>
            <a:off x="3431704" y="77441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4A8A17-AF5D-C3E2-C427-FC7627A11038}"/>
              </a:ext>
            </a:extLst>
          </p:cNvPr>
          <p:cNvSpPr txBox="1"/>
          <p:nvPr/>
        </p:nvSpPr>
        <p:spPr>
          <a:xfrm>
            <a:off x="5411924" y="2492896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页表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704" y="236453"/>
            <a:ext cx="7111352" cy="638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772817"/>
            <a:ext cx="1656184" cy="9361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流程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0359-C1C4-494E-97CC-F8ECA04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1325563"/>
          </a:xfrm>
        </p:spPr>
        <p:txBody>
          <a:bodyPr/>
          <a:lstStyle/>
          <a:p>
            <a:r>
              <a:rPr lang="zh-CN" altLang="en-US" dirty="0"/>
              <a:t>内存保护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9069B-95CD-564E-89F1-B0F14CC2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583401"/>
            <a:ext cx="10225136" cy="3933831"/>
          </a:xfrm>
        </p:spPr>
        <p:txBody>
          <a:bodyPr/>
          <a:lstStyle/>
          <a:p>
            <a:pPr eaLnBrk="1" hangingPunct="1"/>
            <a:r>
              <a:rPr lang="en-US" altLang="en-US" dirty="0"/>
              <a:t>Different tasks can share parts of their virtual address spaces</a:t>
            </a:r>
          </a:p>
          <a:p>
            <a:pPr eaLnBrk="1" hangingPunct="1"/>
            <a:r>
              <a:rPr lang="en-US" altLang="en-US" dirty="0"/>
              <a:t>Hardware support for OS protection</a:t>
            </a:r>
          </a:p>
          <a:p>
            <a:pPr lvl="1" eaLnBrk="1" hangingPunct="1"/>
            <a:r>
              <a:rPr lang="en-US" altLang="en-US" dirty="0"/>
              <a:t>Privileged supervisor mode (aka kernel mode)</a:t>
            </a:r>
          </a:p>
          <a:p>
            <a:pPr lvl="1" eaLnBrk="1" hangingPunct="1"/>
            <a:r>
              <a:rPr lang="en-US" altLang="en-US" dirty="0"/>
              <a:t>Privileged instructions</a:t>
            </a:r>
          </a:p>
          <a:p>
            <a:pPr lvl="1" eaLnBrk="1" hangingPunct="1"/>
            <a:r>
              <a:rPr lang="en-US" altLang="en-US" dirty="0"/>
              <a:t>Page tables and other state information only accessible in supervisor mode</a:t>
            </a:r>
          </a:p>
          <a:p>
            <a:pPr lvl="1" eaLnBrk="1" hangingPunct="1"/>
            <a:r>
              <a:rPr lang="en-US" altLang="en-US" dirty="0"/>
              <a:t>System call exception (e.g., </a:t>
            </a:r>
            <a:r>
              <a:rPr lang="en-US" altLang="en-US" dirty="0" err="1"/>
              <a:t>ecall</a:t>
            </a:r>
            <a:r>
              <a:rPr lang="en-US" altLang="en-US" dirty="0"/>
              <a:t> in RISC-V)</a:t>
            </a:r>
            <a:endParaRPr lang="en-AU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06592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33ED0-1368-D74A-9219-C92FCAB0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7" y="29371"/>
            <a:ext cx="10515600" cy="1325563"/>
          </a:xfrm>
        </p:spPr>
        <p:txBody>
          <a:bodyPr/>
          <a:lstStyle/>
          <a:p>
            <a:r>
              <a:rPr lang="en-US" altLang="en-US" dirty="0"/>
              <a:t>RISC-V System Instructions</a:t>
            </a:r>
            <a:endParaRPr kumimoji="1" lang="zh-CN" alt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EF8BDA0-863A-5B4F-AFD1-B39225557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74319"/>
              </p:ext>
            </p:extLst>
          </p:nvPr>
        </p:nvGraphicFramePr>
        <p:xfrm>
          <a:off x="2063552" y="1196752"/>
          <a:ext cx="7489451" cy="5334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51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Mnemonic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51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Mem ordering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fence.i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Instruction</a:t>
                      </a:r>
                      <a:r>
                        <a:rPr lang="en-US" sz="1600" baseline="0" dirty="0"/>
                        <a:t> fence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fence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Fence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sfence.vm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 translation</a:t>
                      </a:r>
                      <a:r>
                        <a:rPr lang="en-US" sz="1600" baseline="0" dirty="0"/>
                        <a:t> fence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51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CSR access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csrrwi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</a:t>
                      </a:r>
                      <a:r>
                        <a:rPr lang="en-US" sz="1600" baseline="0" dirty="0"/>
                        <a:t> read/write immediate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csrrsi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read/set</a:t>
                      </a:r>
                      <a:r>
                        <a:rPr lang="en-US" sz="1600" baseline="0" dirty="0"/>
                        <a:t> immediate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csrrci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read/clear immediate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csrrw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read/write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csrrs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read/set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csrrc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CSR read/clear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51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System</a:t>
                      </a:r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ecall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 call</a:t>
                      </a:r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ebreak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Environment</a:t>
                      </a:r>
                      <a:r>
                        <a:rPr lang="en-US" sz="1600" baseline="0" dirty="0"/>
                        <a:t> breakpoint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sret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Supervisor exception</a:t>
                      </a:r>
                      <a:r>
                        <a:rPr lang="en-US" sz="1600" baseline="0" dirty="0"/>
                        <a:t> return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wfi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Wait</a:t>
                      </a:r>
                      <a:r>
                        <a:rPr lang="en-US" sz="1600" baseline="0" dirty="0"/>
                        <a:t> for interrupt</a:t>
                      </a:r>
                      <a:endParaRPr lang="en-US" sz="1600" dirty="0"/>
                    </a:p>
                  </a:txBody>
                  <a:tcPr marL="91439" marR="91439" marT="45719" marB="45719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51651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Handling TLB Misses and Page Faults </a:t>
            </a:r>
            <a:endParaRPr lang="zh-CN" altLang="en-US" sz="3200" dirty="0"/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9721080" cy="4573588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1D01EB"/>
                </a:solidFill>
              </a:rPr>
              <a:t>A </a:t>
            </a:r>
            <a:r>
              <a:rPr lang="en-US" altLang="zh-CN" sz="2400" dirty="0" err="1">
                <a:solidFill>
                  <a:srgbClr val="1D01EB"/>
                </a:solidFill>
              </a:rPr>
              <a:t>TLB</a:t>
            </a:r>
            <a:r>
              <a:rPr lang="en-US" altLang="zh-CN" sz="2400" dirty="0">
                <a:solidFill>
                  <a:srgbClr val="1D01EB"/>
                </a:solidFill>
              </a:rPr>
              <a:t> miss </a:t>
            </a:r>
            <a:r>
              <a:rPr lang="en-US" altLang="zh-CN" sz="2400" dirty="0"/>
              <a:t>can indicate one of two possibilities: </a:t>
            </a:r>
          </a:p>
          <a:p>
            <a:pPr lvl="1" eaLnBrk="1" hangingPunct="1"/>
            <a:r>
              <a:rPr lang="en-US" altLang="zh-CN" sz="2400" dirty="0"/>
              <a:t>1. The page is present in memory, and we need only </a:t>
            </a:r>
            <a:r>
              <a:rPr lang="en-US" altLang="zh-CN" sz="2400" dirty="0">
                <a:solidFill>
                  <a:srgbClr val="1D01EB"/>
                </a:solidFill>
              </a:rPr>
              <a:t>create </a:t>
            </a:r>
            <a:r>
              <a:rPr lang="en-US" altLang="zh-CN" sz="2400" dirty="0"/>
              <a:t>the missing </a:t>
            </a:r>
            <a:r>
              <a:rPr lang="en-US" altLang="zh-CN" sz="2400" dirty="0" err="1"/>
              <a:t>TLB</a:t>
            </a:r>
            <a:r>
              <a:rPr lang="en-US" altLang="zh-CN" sz="2400" dirty="0"/>
              <a:t> entry. </a:t>
            </a:r>
          </a:p>
          <a:p>
            <a:pPr lvl="1" eaLnBrk="1" hangingPunct="1"/>
            <a:r>
              <a:rPr lang="en-US" altLang="zh-CN" sz="2400" dirty="0"/>
              <a:t>2. The page is not present in memory, and we need </a:t>
            </a:r>
            <a:r>
              <a:rPr lang="en-US" altLang="zh-CN" sz="2400" dirty="0">
                <a:solidFill>
                  <a:srgbClr val="1D01EB"/>
                </a:solidFill>
              </a:rPr>
              <a:t>to transfer control to the operating system </a:t>
            </a:r>
            <a:r>
              <a:rPr lang="en-US" altLang="zh-CN" sz="2400" dirty="0"/>
              <a:t>to deal with a page fault. </a:t>
            </a:r>
          </a:p>
          <a:p>
            <a:pPr eaLnBrk="1" hangingPunct="1"/>
            <a:r>
              <a:rPr lang="en-US" altLang="zh-CN" sz="2400" dirty="0"/>
              <a:t>When we process the </a:t>
            </a:r>
            <a:r>
              <a:rPr lang="en-US" altLang="zh-CN" sz="2400" dirty="0" err="1"/>
              <a:t>TLB</a:t>
            </a:r>
            <a:r>
              <a:rPr lang="en-US" altLang="zh-CN" sz="2400" dirty="0"/>
              <a:t> miss, we will look for a page table entry to bring into the </a:t>
            </a:r>
            <a:r>
              <a:rPr lang="en-US" altLang="zh-CN" sz="2400" dirty="0" err="1"/>
              <a:t>TLB</a:t>
            </a:r>
            <a:r>
              <a:rPr lang="en-US" altLang="zh-CN" sz="2400" dirty="0"/>
              <a:t>. If the matching page table entry has a valid bit that is turned off, then the corresponding page is not in memory ,and we have a </a:t>
            </a:r>
            <a:r>
              <a:rPr lang="en-US" altLang="zh-CN" sz="2400" dirty="0">
                <a:solidFill>
                  <a:srgbClr val="1D01EB"/>
                </a:solidFill>
              </a:rPr>
              <a:t>page fault</a:t>
            </a:r>
            <a:r>
              <a:rPr lang="en-US" altLang="zh-CN" sz="2400" dirty="0"/>
              <a:t>, rather than just a </a:t>
            </a:r>
            <a:r>
              <a:rPr lang="en-US" altLang="zh-CN" sz="2400" dirty="0" err="1"/>
              <a:t>TLB</a:t>
            </a:r>
            <a:r>
              <a:rPr lang="en-US" altLang="zh-CN" sz="2400" dirty="0"/>
              <a:t> miss. </a:t>
            </a:r>
          </a:p>
          <a:p>
            <a:pPr eaLnBrk="1" hangingPunct="1"/>
            <a:r>
              <a:rPr lang="en-US" altLang="zh-CN" sz="2400" dirty="0"/>
              <a:t>If the valid bit is on, we can simply retrieve the desired entry. </a:t>
            </a:r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What to do when page fault ?</a:t>
            </a:r>
            <a:endParaRPr lang="zh-CN" altLang="en-US" sz="3200" dirty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Once the operating system knows the </a:t>
            </a:r>
            <a:r>
              <a:rPr lang="en-US" altLang="zh-CN" sz="2800" dirty="0">
                <a:solidFill>
                  <a:srgbClr val="1D01EB"/>
                </a:solidFill>
              </a:rPr>
              <a:t>virtual address that caused the page fault</a:t>
            </a:r>
            <a:r>
              <a:rPr lang="en-US" altLang="zh-CN" sz="2800" dirty="0"/>
              <a:t>, it must complete three steps: </a:t>
            </a:r>
          </a:p>
          <a:p>
            <a:pPr lvl="1" eaLnBrk="1" hangingPunct="1"/>
            <a:r>
              <a:rPr lang="en-US" altLang="zh-CN" sz="2400" dirty="0"/>
              <a:t>1. </a:t>
            </a:r>
            <a:r>
              <a:rPr lang="en-US" altLang="zh-CN" sz="2400" dirty="0">
                <a:solidFill>
                  <a:srgbClr val="1D01EB"/>
                </a:solidFill>
              </a:rPr>
              <a:t>Look up the page table entry </a:t>
            </a:r>
            <a:r>
              <a:rPr lang="en-US" altLang="zh-CN" sz="2400" dirty="0"/>
              <a:t>using the virtual address and find the location of the referenced page on disk. </a:t>
            </a:r>
          </a:p>
          <a:p>
            <a:pPr lvl="1" eaLnBrk="1" hangingPunct="1"/>
            <a:r>
              <a:rPr lang="en-US" altLang="zh-CN" sz="2400" dirty="0"/>
              <a:t>2. </a:t>
            </a:r>
            <a:r>
              <a:rPr lang="en-US" altLang="zh-CN" sz="2400" dirty="0">
                <a:solidFill>
                  <a:srgbClr val="1D01EB"/>
                </a:solidFill>
              </a:rPr>
              <a:t>Choose a physical page to replace</a:t>
            </a:r>
            <a:r>
              <a:rPr lang="en-US" altLang="zh-CN" sz="2400" dirty="0"/>
              <a:t>; if the chosen page is dirty, it must be written out to disk before we can bring a new virtual page into this physical page. </a:t>
            </a:r>
          </a:p>
          <a:p>
            <a:pPr lvl="1" eaLnBrk="1" hangingPunct="1"/>
            <a:r>
              <a:rPr lang="en-US" altLang="zh-CN" sz="2400" dirty="0"/>
              <a:t>3. </a:t>
            </a:r>
            <a:r>
              <a:rPr lang="en-US" altLang="zh-CN" sz="2400" dirty="0">
                <a:solidFill>
                  <a:srgbClr val="1D01EB"/>
                </a:solidFill>
              </a:rPr>
              <a:t>Start a read to bring the referenced page </a:t>
            </a:r>
            <a:r>
              <a:rPr lang="en-US" altLang="zh-CN" sz="2400" dirty="0"/>
              <a:t>from disk into the chosen physical page. 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1952596" y="1071546"/>
            <a:ext cx="8229600" cy="4714908"/>
          </a:xfrm>
        </p:spPr>
        <p:txBody>
          <a:bodyPr/>
          <a:lstStyle/>
          <a:p>
            <a:pPr eaLnBrk="1" hangingPunct="1"/>
            <a:r>
              <a:rPr lang="en-US" altLang="zh-CN" sz="2000" dirty="0">
                <a:solidFill>
                  <a:srgbClr val="1D01EB"/>
                </a:solidFill>
              </a:rPr>
              <a:t>Page fault exceptions for data accesses are difficult to implement </a:t>
            </a:r>
            <a:r>
              <a:rPr lang="en-US" altLang="zh-CN" sz="2000" dirty="0"/>
              <a:t>properly in a processor because of a combination of three characteristics: </a:t>
            </a:r>
          </a:p>
          <a:p>
            <a:pPr lvl="1" eaLnBrk="1" hangingPunct="1"/>
            <a:r>
              <a:rPr lang="en-US" altLang="zh-CN" sz="1800" dirty="0"/>
              <a:t>1. They occur in the middle of instructions, unlike instruction page faults. </a:t>
            </a:r>
          </a:p>
          <a:p>
            <a:pPr lvl="1" eaLnBrk="1" hangingPunct="1"/>
            <a:r>
              <a:rPr lang="en-US" altLang="zh-CN" sz="1800" dirty="0"/>
              <a:t>2. The instruction cannot be completed before handling the exception. </a:t>
            </a:r>
          </a:p>
          <a:p>
            <a:pPr lvl="1" eaLnBrk="1" hangingPunct="1"/>
            <a:r>
              <a:rPr lang="en-US" altLang="zh-CN" sz="1800" dirty="0"/>
              <a:t>3. After handling the exception, the instruction must be restarted as if nothing had occurred. </a:t>
            </a:r>
          </a:p>
          <a:p>
            <a:pPr eaLnBrk="1" hangingPunct="1"/>
            <a:r>
              <a:rPr lang="en-US" altLang="zh-CN" sz="2000" dirty="0" err="1">
                <a:solidFill>
                  <a:srgbClr val="1D01EB"/>
                </a:solidFill>
              </a:rPr>
              <a:t>restartable</a:t>
            </a:r>
            <a:r>
              <a:rPr lang="en-US" altLang="zh-CN" sz="2000" dirty="0">
                <a:solidFill>
                  <a:srgbClr val="1D01EB"/>
                </a:solidFill>
              </a:rPr>
              <a:t> instruction </a:t>
            </a:r>
          </a:p>
          <a:p>
            <a:pPr lvl="1" eaLnBrk="1" hangingPunct="1"/>
            <a:r>
              <a:rPr lang="en-US" altLang="zh-CN" sz="1800" dirty="0"/>
              <a:t>An instruction that can resume execution after an exception is resolved without the exception's affecting the result of the instruction. </a:t>
            </a:r>
          </a:p>
          <a:p>
            <a:pPr eaLnBrk="1" hangingPunct="1"/>
            <a:r>
              <a:rPr lang="en-US" altLang="zh-CN" sz="2000" dirty="0"/>
              <a:t>handler </a:t>
            </a:r>
          </a:p>
          <a:p>
            <a:pPr lvl="1" eaLnBrk="1" hangingPunct="1"/>
            <a:r>
              <a:rPr lang="en-US" altLang="zh-CN" sz="1800" dirty="0"/>
              <a:t>Name of a software routine invoked to "handle" an exception or interrupt. </a:t>
            </a:r>
          </a:p>
          <a:p>
            <a:pPr eaLnBrk="1" hangingPunct="1"/>
            <a:r>
              <a:rPr lang="en-US" altLang="zh-CN" sz="2200" dirty="0"/>
              <a:t>unsnapped </a:t>
            </a:r>
          </a:p>
          <a:p>
            <a:pPr lvl="1" eaLnBrk="1" hangingPunct="1"/>
            <a:r>
              <a:rPr lang="en-US" altLang="zh-CN" sz="1800" dirty="0"/>
              <a:t>A portion </a:t>
            </a:r>
            <a:r>
              <a:rPr lang="en-US" altLang="zh-CN" sz="2200" dirty="0"/>
              <a:t>of the address space that cannot have page faults. </a:t>
            </a:r>
          </a:p>
          <a:p>
            <a:pPr eaLnBrk="1" hangingPunct="1"/>
            <a:endParaRPr lang="en-US" altLang="zh-CN" sz="22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zh-CN" altLang="en-US" sz="20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8D8DA80-952E-06AD-6DED-74B52893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12" y="584684"/>
            <a:ext cx="10535196" cy="56886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1651EE-32A6-31AA-3B19-28DA2F477157}"/>
              </a:ext>
            </a:extLst>
          </p:cNvPr>
          <p:cNvSpPr txBox="1"/>
          <p:nvPr/>
        </p:nvSpPr>
        <p:spPr>
          <a:xfrm>
            <a:off x="407368" y="3200603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平均转半圈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A51F8D5-3CF5-A9A2-D38C-08F2788929F7}"/>
              </a:ext>
            </a:extLst>
          </p:cNvPr>
          <p:cNvCxnSpPr>
            <a:cxnSpLocks/>
          </p:cNvCxnSpPr>
          <p:nvPr/>
        </p:nvCxnSpPr>
        <p:spPr>
          <a:xfrm flipH="1" flipV="1">
            <a:off x="1415480" y="3645024"/>
            <a:ext cx="1152128" cy="13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4054BAD-0F13-4F22-2787-F54956A9E579}"/>
              </a:ext>
            </a:extLst>
          </p:cNvPr>
          <p:cNvSpPr txBox="1"/>
          <p:nvPr/>
        </p:nvSpPr>
        <p:spPr>
          <a:xfrm>
            <a:off x="3961446" y="162880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每分钟</a:t>
            </a:r>
            <a:r>
              <a:rPr lang="en-US" altLang="zh-CN" dirty="0"/>
              <a:t>15000</a:t>
            </a:r>
            <a:r>
              <a:rPr lang="zh-CN" altLang="en-US" dirty="0"/>
              <a:t>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7C35AD-98A3-5C1B-3CAD-9C61DDF05A9E}"/>
              </a:ext>
            </a:extLst>
          </p:cNvPr>
          <p:cNvSpPr txBox="1"/>
          <p:nvPr/>
        </p:nvSpPr>
        <p:spPr>
          <a:xfrm>
            <a:off x="3143672" y="476753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四项时间加起来</a:t>
            </a:r>
          </a:p>
        </p:txBody>
      </p:sp>
    </p:spTree>
    <p:extLst>
      <p:ext uri="{BB962C8B-B14F-4D97-AF65-F5344CB8AC3E}">
        <p14:creationId xmlns:p14="http://schemas.microsoft.com/office/powerpoint/2010/main" val="40044727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34FF-F862-9310-4AA7-3456EB7F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2348880"/>
            <a:ext cx="9361040" cy="1325563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solidFill>
                  <a:srgbClr val="0070C0"/>
                </a:solidFill>
              </a:rPr>
              <a:t>Memory</a:t>
            </a:r>
            <a:r>
              <a:rPr lang="zh-CN" altLang="en-US" sz="6000" b="1" dirty="0">
                <a:solidFill>
                  <a:srgbClr val="0070C0"/>
                </a:solidFill>
              </a:rPr>
              <a:t> </a:t>
            </a:r>
            <a:r>
              <a:rPr lang="en-US" altLang="zh-CN" sz="6000" b="1" dirty="0">
                <a:solidFill>
                  <a:srgbClr val="0070C0"/>
                </a:solidFill>
              </a:rPr>
              <a:t>Hierarchy</a:t>
            </a:r>
            <a:r>
              <a:rPr lang="zh-CN" altLang="en-US" sz="6000" b="1" dirty="0">
                <a:solidFill>
                  <a:srgbClr val="0070C0"/>
                </a:solidFill>
              </a:rPr>
              <a:t> </a:t>
            </a:r>
            <a:r>
              <a:rPr lang="en-US" altLang="zh-CN" sz="6000" b="1" dirty="0">
                <a:solidFill>
                  <a:srgbClr val="0070C0"/>
                </a:solidFill>
              </a:rPr>
              <a:t>summary</a:t>
            </a:r>
            <a:endParaRPr lang="zh-CN" altLang="en-US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7606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46526-423F-BA4F-9E4C-44ED04F0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188640"/>
            <a:ext cx="4104456" cy="853327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1"/>
                </a:solidFill>
              </a:rPr>
              <a:t>Finding a Block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79327-311F-E046-8C7E-AFB0A357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36" y="4221088"/>
            <a:ext cx="9083352" cy="85332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更高相关度</a:t>
            </a:r>
            <a:r>
              <a:rPr lang="en-US" altLang="en-US" dirty="0"/>
              <a:t>associativity</a:t>
            </a:r>
            <a:r>
              <a:rPr lang="zh-CN" altLang="en-US" dirty="0"/>
              <a:t>减少</a:t>
            </a:r>
            <a:r>
              <a:rPr lang="en-US" altLang="en-US" dirty="0"/>
              <a:t>miss rate</a:t>
            </a:r>
          </a:p>
          <a:p>
            <a:pPr lvl="1" eaLnBrk="1" hangingPunct="1"/>
            <a:r>
              <a:rPr lang="en-US" altLang="en-US" dirty="0"/>
              <a:t>Increases complexity, cost, and access time</a:t>
            </a:r>
            <a:endParaRPr lang="en-AU" alt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4078204A-D1F9-9444-9FF7-97917BB52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01501"/>
              </p:ext>
            </p:extLst>
          </p:nvPr>
        </p:nvGraphicFramePr>
        <p:xfrm>
          <a:off x="2207569" y="1340768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set associative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lookup table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20195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C6B8B-96BF-2840-87AC-72CE63F2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Sources of Misses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B2A8A-41B0-5E44-84F5-02E0F381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9900"/>
                </a:solidFill>
              </a:rPr>
              <a:t>Compulsory misses </a:t>
            </a:r>
            <a:r>
              <a:rPr lang="en-US" altLang="en-US" dirty="0"/>
              <a:t>(cold start misses)</a:t>
            </a:r>
          </a:p>
          <a:p>
            <a:pPr lvl="1"/>
            <a:r>
              <a:rPr lang="zh-CN" altLang="en-US" dirty="0">
                <a:latin typeface="Noto Serif SC"/>
              </a:rPr>
              <a:t>对一个块第一次访问时引发的 </a:t>
            </a:r>
            <a:r>
              <a:rPr lang="en-US" altLang="zh-CN" dirty="0">
                <a:latin typeface="Noto Serif SC"/>
              </a:rPr>
              <a:t>miss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9900"/>
                </a:solidFill>
              </a:rPr>
              <a:t>Capacity misses</a:t>
            </a:r>
          </a:p>
          <a:p>
            <a:pPr lvl="1"/>
            <a:r>
              <a:rPr lang="zh-CN" altLang="en-US" dirty="0">
                <a:latin typeface="Noto Serif SC"/>
              </a:rPr>
              <a:t>由于容量有限，再</a:t>
            </a:r>
            <a:r>
              <a:rPr lang="en-US" altLang="zh-CN" b="1" dirty="0">
                <a:solidFill>
                  <a:srgbClr val="FF0000"/>
                </a:solidFill>
                <a:latin typeface="Noto Serif SC"/>
              </a:rPr>
              <a:t>fully-associative cache </a:t>
            </a:r>
            <a:r>
              <a:rPr lang="zh-CN" altLang="en-US" dirty="0">
                <a:latin typeface="Noto Serif SC"/>
              </a:rPr>
              <a:t>：某个块虽然访问过，但是由于容量不够被换出去了，再访问时就 </a:t>
            </a:r>
            <a:r>
              <a:rPr lang="en-US" altLang="zh-CN" dirty="0">
                <a:latin typeface="Noto Serif SC"/>
              </a:rPr>
              <a:t>miss </a:t>
            </a:r>
            <a:r>
              <a:rPr lang="zh-CN" altLang="en-US" dirty="0">
                <a:latin typeface="Noto Serif SC"/>
              </a:rPr>
              <a:t>了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FF9900"/>
                </a:solidFill>
              </a:rPr>
              <a:t>Conflict misses </a:t>
            </a:r>
            <a:r>
              <a:rPr lang="en-US" altLang="en-US" dirty="0"/>
              <a:t>(collision misses)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0" i="0" dirty="0">
                <a:effectLst/>
                <a:latin typeface="Noto Serif SC"/>
              </a:rPr>
              <a:t>在 </a:t>
            </a:r>
            <a:r>
              <a:rPr lang="en-US" altLang="zh-CN" b="0" i="0" dirty="0">
                <a:effectLst/>
                <a:latin typeface="Noto Serif SC"/>
              </a:rPr>
              <a:t>set-associative </a:t>
            </a:r>
            <a:r>
              <a:rPr lang="zh-CN" altLang="en-US" b="0" i="0" dirty="0">
                <a:effectLst/>
                <a:latin typeface="Noto Serif SC"/>
              </a:rPr>
              <a:t>或 </a:t>
            </a:r>
            <a:r>
              <a:rPr lang="en-US" altLang="zh-CN" b="0" i="0" dirty="0">
                <a:effectLst/>
                <a:latin typeface="Noto Serif SC"/>
              </a:rPr>
              <a:t>direct-mapped cache </a:t>
            </a:r>
            <a:r>
              <a:rPr lang="zh-CN" altLang="en-US" b="0" i="0" dirty="0">
                <a:effectLst/>
                <a:latin typeface="Noto Serif SC"/>
              </a:rPr>
              <a:t>中，某个块虽然访问过，但是由于这个组里的容量不够被换出去了，再访问时就 </a:t>
            </a:r>
            <a:r>
              <a:rPr lang="en-US" altLang="zh-CN" b="0" i="0" dirty="0">
                <a:effectLst/>
                <a:latin typeface="Noto Serif SC"/>
              </a:rPr>
              <a:t>miss </a:t>
            </a:r>
            <a:r>
              <a:rPr lang="zh-CN" altLang="en-US" b="0" i="0" dirty="0">
                <a:effectLst/>
                <a:latin typeface="Noto Serif SC"/>
              </a:rPr>
              <a:t>了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87103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85998-44B3-BE48-BD04-37492923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616" cy="1119659"/>
          </a:xfrm>
        </p:spPr>
        <p:txBody>
          <a:bodyPr/>
          <a:lstStyle/>
          <a:p>
            <a:r>
              <a:rPr lang="en-US" altLang="en-US" dirty="0"/>
              <a:t>Trade-offs</a:t>
            </a:r>
            <a:endParaRPr kumimoji="1" lang="zh-CN" altLang="en-US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84B0D573-1B01-AE45-A06D-C048B688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4890"/>
              </p:ext>
            </p:extLst>
          </p:nvPr>
        </p:nvGraphicFramePr>
        <p:xfrm>
          <a:off x="1487488" y="1844824"/>
          <a:ext cx="8928992" cy="3959722"/>
        </p:xfrm>
        <a:graphic>
          <a:graphicData uri="http://schemas.openxmlformats.org/drawingml/2006/table">
            <a:tbl>
              <a:tblPr/>
              <a:tblGrid>
                <a:gridCol w="297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Design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change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cache size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charset="0"/>
                        </a:rPr>
                        <a:t> block size</a:t>
                      </a:r>
                      <a:endParaRPr kumimoji="0" lang="en-AU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76058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8AE05-0273-A955-A28B-4C62754A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256" y="2669381"/>
            <a:ext cx="2449488" cy="759619"/>
          </a:xfrm>
        </p:spPr>
        <p:txBody>
          <a:bodyPr>
            <a:normAutofit fontScale="90000"/>
          </a:bodyPr>
          <a:lstStyle/>
          <a:p>
            <a:r>
              <a:rPr lang="en-US" altLang="zh-CN" sz="7200" b="1" dirty="0">
                <a:solidFill>
                  <a:srgbClr val="0070C0"/>
                </a:solidFill>
              </a:rPr>
              <a:t>FSM</a:t>
            </a:r>
            <a:endParaRPr lang="zh-CN" altLang="en-US" sz="7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0616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8F773-C6B5-4F49-B47F-25F4D3A5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361" y="1126004"/>
            <a:ext cx="8229600" cy="3600400"/>
          </a:xfrm>
        </p:spPr>
        <p:txBody>
          <a:bodyPr/>
          <a:lstStyle/>
          <a:p>
            <a:pPr eaLnBrk="1" hangingPunct="1"/>
            <a:r>
              <a:rPr lang="en-AU" altLang="en-US" sz="2800" dirty="0"/>
              <a:t>Example cache characteristics</a:t>
            </a:r>
          </a:p>
          <a:p>
            <a:pPr lvl="1" eaLnBrk="1" hangingPunct="1"/>
            <a:r>
              <a:rPr lang="en-AU" altLang="en-US" sz="2400" b="1" dirty="0">
                <a:solidFill>
                  <a:srgbClr val="FF9900"/>
                </a:solidFill>
              </a:rPr>
              <a:t>Direct-mapped</a:t>
            </a:r>
            <a:r>
              <a:rPr lang="en-AU" altLang="en-US" sz="2400" dirty="0"/>
              <a:t>, </a:t>
            </a:r>
            <a:r>
              <a:rPr lang="en-AU" altLang="en-US" b="1" dirty="0">
                <a:solidFill>
                  <a:srgbClr val="FF9900"/>
                </a:solidFill>
              </a:rPr>
              <a:t>write-back</a:t>
            </a:r>
            <a:r>
              <a:rPr lang="en-AU" altLang="en-US" sz="2400" dirty="0"/>
              <a:t>(hit), </a:t>
            </a:r>
            <a:r>
              <a:rPr lang="en-AU" altLang="en-US" b="1" dirty="0">
                <a:solidFill>
                  <a:srgbClr val="FF9900"/>
                </a:solidFill>
              </a:rPr>
              <a:t>write allocate</a:t>
            </a:r>
            <a:r>
              <a:rPr lang="en-AU" altLang="en-US" sz="2400" dirty="0"/>
              <a:t>(miss)</a:t>
            </a:r>
          </a:p>
          <a:p>
            <a:pPr lvl="1" eaLnBrk="1" hangingPunct="1"/>
            <a:r>
              <a:rPr lang="en-AU" altLang="en-US" sz="2400" dirty="0"/>
              <a:t>Block size: 4 words (16 bytes) </a:t>
            </a:r>
            <a:r>
              <a:rPr lang="zh-CN" altLang="en-US" sz="2400" dirty="0"/>
              <a:t>决定</a:t>
            </a:r>
            <a:r>
              <a:rPr lang="en-US" altLang="zh-CN" dirty="0"/>
              <a:t>offset</a:t>
            </a:r>
            <a:endParaRPr lang="en-AU" altLang="en-US" sz="2400" dirty="0"/>
          </a:p>
          <a:p>
            <a:pPr lvl="1" eaLnBrk="1" hangingPunct="1"/>
            <a:r>
              <a:rPr lang="en-AU" altLang="en-US" sz="2400" dirty="0"/>
              <a:t>Cache size: 16 KB (1024 blocks) </a:t>
            </a:r>
            <a:r>
              <a:rPr lang="zh-CN" altLang="en-US" sz="2400" dirty="0"/>
              <a:t>决定</a:t>
            </a:r>
            <a:r>
              <a:rPr lang="en-US" altLang="zh-CN" sz="2400" dirty="0"/>
              <a:t>index</a:t>
            </a:r>
            <a:endParaRPr lang="en-AU" altLang="en-US" sz="2400" dirty="0"/>
          </a:p>
          <a:p>
            <a:pPr lvl="1" eaLnBrk="1" hangingPunct="1"/>
            <a:r>
              <a:rPr lang="en-AU" altLang="en-US" sz="2400" dirty="0"/>
              <a:t>32-bit byte addresses </a:t>
            </a:r>
            <a:r>
              <a:rPr lang="zh-CN" altLang="en-US" sz="2400" dirty="0"/>
              <a:t>决定 </a:t>
            </a:r>
            <a:r>
              <a:rPr lang="en-US" altLang="zh-CN" sz="2400" dirty="0"/>
              <a:t>tag = </a:t>
            </a:r>
            <a:r>
              <a:rPr lang="zh-CN" altLang="en-US" sz="2400" dirty="0"/>
              <a:t>长度</a:t>
            </a:r>
            <a:r>
              <a:rPr lang="en-US" altLang="zh-CN" sz="2400" dirty="0"/>
              <a:t>-index-offset</a:t>
            </a:r>
            <a:endParaRPr lang="en-AU" altLang="en-US" sz="2400" dirty="0"/>
          </a:p>
          <a:p>
            <a:pPr lvl="1" eaLnBrk="1" hangingPunct="1"/>
            <a:r>
              <a:rPr lang="en-AU" altLang="en-US" sz="2400" b="1" dirty="0">
                <a:solidFill>
                  <a:schemeClr val="accent1">
                    <a:lumMod val="75000"/>
                  </a:schemeClr>
                </a:solidFill>
              </a:rPr>
              <a:t>Valid</a:t>
            </a:r>
            <a:r>
              <a:rPr lang="en-AU" altLang="en-US" sz="2400" dirty="0"/>
              <a:t> bit and </a:t>
            </a:r>
            <a:r>
              <a:rPr lang="en-AU" altLang="en-US" sz="2400" b="1" dirty="0">
                <a:solidFill>
                  <a:schemeClr val="accent1">
                    <a:lumMod val="75000"/>
                  </a:schemeClr>
                </a:solidFill>
              </a:rPr>
              <a:t>dirty</a:t>
            </a:r>
            <a:r>
              <a:rPr lang="en-AU" altLang="en-US" sz="2400" dirty="0"/>
              <a:t> bit per block</a:t>
            </a:r>
          </a:p>
          <a:p>
            <a:pPr lvl="1" eaLnBrk="1" hangingPunct="1"/>
            <a:r>
              <a:rPr lang="en-AU" altLang="en-US" sz="2400" dirty="0"/>
              <a:t>Blocking cache</a:t>
            </a:r>
          </a:p>
          <a:p>
            <a:pPr lvl="2" eaLnBrk="1" hangingPunct="1"/>
            <a:r>
              <a:rPr lang="en-AU" altLang="en-US" sz="2000" dirty="0"/>
              <a:t>CPU waits until access is complete</a:t>
            </a:r>
          </a:p>
          <a:p>
            <a:endParaRPr kumimoji="1" lang="zh-CN" altLang="en-US" dirty="0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B1E8C634-E0C6-E746-A41F-E7CD89841347}"/>
              </a:ext>
            </a:extLst>
          </p:cNvPr>
          <p:cNvGrpSpPr>
            <a:grpSpLocks/>
          </p:cNvGrpSpPr>
          <p:nvPr/>
        </p:nvGrpSpPr>
        <p:grpSpPr bwMode="auto">
          <a:xfrm>
            <a:off x="2855640" y="4726404"/>
            <a:ext cx="6696744" cy="1416546"/>
            <a:chOff x="1020" y="3113"/>
            <a:chExt cx="3292" cy="696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516883A-B84F-6044-A188-01E310E3D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3334"/>
              <a:ext cx="1569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Tag</a:t>
              </a:r>
              <a:endParaRPr lang="en-AU" altLang="en-US" sz="2400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08BFAAE9-DE53-FB43-9581-DFE7C14B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334"/>
              <a:ext cx="1017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Index</a:t>
              </a:r>
              <a:endParaRPr lang="en-AU" altLang="en-US" sz="24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E496EA7D-B3A3-0440-BEB2-8E61E7CF4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334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Offset</a:t>
              </a:r>
              <a:endParaRPr lang="en-AU" altLang="en-US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DEA21F32-5CE7-934C-911E-1B6A25AE6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0</a:t>
              </a:r>
              <a:endParaRPr lang="en-AU" altLang="en-US" sz="18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64515EEF-6AF5-6640-A5FC-9C7BBDAA0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</a:t>
              </a:r>
              <a:endParaRPr lang="en-AU" altLang="en-US" sz="18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7AAC004B-E52B-7740-A96D-8B3FA0E98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</a:t>
              </a:r>
              <a:endParaRPr lang="en-AU" altLang="en-US" sz="1800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E8E28510-43B2-6841-9EF1-76368ECF7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" y="311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13</a:t>
              </a:r>
              <a:endParaRPr lang="en-AU" altLang="en-US" sz="18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E4E77E90-7B8F-6A49-AC34-495CD6EEE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11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/>
                <a:t>14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1DA0CC56-1777-AD48-9D96-F2476FD48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31</a:t>
              </a:r>
              <a:endParaRPr lang="en-AU" altLang="en-US" sz="18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943BDCA1-AE0B-5A41-8B91-F91A193F4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" y="357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 bits</a:t>
              </a:r>
              <a:endParaRPr lang="en-AU" altLang="en-US" sz="1800"/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8FD45F92-E1FF-BF4B-934C-F8227896A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10 bits</a:t>
              </a:r>
              <a:endParaRPr lang="en-AU" altLang="en-US" sz="1800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AD3D980-9A4A-8B4F-BB6C-E3669E336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18 bits</a:t>
              </a:r>
              <a:endParaRPr lang="en-AU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16390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0B65E-A859-8C4B-8FB6-701E2F99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Interface Signals</a:t>
            </a:r>
            <a:endParaRPr kumimoji="1"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82BA9F-02E0-CE4D-826F-37174F79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162880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Cache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2AC018-979A-6847-AA6D-485077A57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5" y="1700237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CPU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52D4D6-C9EE-434D-9A9D-0CAF3BD4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88" y="162880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Memory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C2EAA753-C9D1-5D43-B23C-3027471DC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206060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2220188F-327A-0C4A-89A0-9BD0BC34A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24193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38276825-40F2-724E-BE86-BA22F589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1771675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Read/Write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746CD98-306C-3049-B002-93D799CD0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2132038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Valid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AB32BB0D-BC5C-D34B-89D3-2C83B03C1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2852762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06C95D8-520B-9B49-89A2-53E8EB4A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2565425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Address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2AFB8FAF-FDBD-2C45-89AB-600FEAC39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3284562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0B4A625-A47A-BD43-B39C-5DD6F29F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2997225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Write Data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28032194-C425-6943-973D-659B9B1E0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3716362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FC10177D-D535-F747-BAC3-9EA205342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3429025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 Data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6CA84CF6-283E-C741-B4F1-41E741ABD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3" y="4148162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90BE7DAF-C9A6-D64B-9A48-350144F0A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3860825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Ready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870AFF56-CDBB-014D-89B9-BA288CEE3F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4125" y="2779738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AFFC03B7-6E68-0F41-918C-7780656B0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4125" y="3211538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150E1DFD-843E-C64C-9CD4-59518DD39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4125" y="3644925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7C3F8360-CA6B-214F-975B-1A39ECE8F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2" y="2490812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32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6ED65802-9333-2143-82A7-ADACDA53F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2" y="29242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32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021C256-4ED4-7142-80CB-B2FAC58B9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2" y="3357587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32</a:t>
            </a: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8F990E7E-C56C-5C4A-82AD-E4FDECCDE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2060600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E6C55C52-2B53-D749-86F8-F698C86C6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24193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8F140D45-89A4-744D-BF17-7CFE7AA0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2" y="1771675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Read/Write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3BA0C810-0619-E949-903F-BF00F3F07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2" y="2132038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Valid</a:t>
            </a: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F416C82B-B56B-B14B-BA41-57C031503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2852762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288F0197-132C-F049-970F-98DE98A4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2" y="2565425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Address</a:t>
            </a: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6354CA32-333E-9D4A-89B7-57E44561C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3284562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1EB4F2C3-6BB3-0149-A41A-3FDDFAF61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2" y="2997225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Write Data</a:t>
            </a: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AFE5F7AD-4D13-CC45-8036-FDA54DCD9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3716362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E15EEB4C-E948-034D-B36C-39A22C580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2" y="3429025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 Data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481A373A-B298-9E4A-A857-9B14E8378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2263" y="4148162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3F3C222D-1330-7D44-BACB-D8D023E01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2" y="3860825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Ready</a:t>
            </a:r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2F933582-3E7B-974B-A5D0-313FEFD529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8675" y="2779738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3B6D06C9-7F3D-EB4E-B670-5A927A5155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8675" y="3211538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39F55D1E-F3C3-9047-8D8D-5AB6639359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8675" y="3644925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01D1FD77-08A9-4041-8304-E0DA5D2C7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9612" y="2490812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32</a:t>
            </a:r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5A23C766-32A2-EB44-874B-10591A0E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29242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128</a:t>
            </a:r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2026AEDF-FA6E-2545-AEAD-8C75EE960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3357587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128</a:t>
            </a:r>
          </a:p>
        </p:txBody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id="{BC2B20E1-CB20-BC4D-A53C-A0E001D6E025}"/>
              </a:ext>
            </a:extLst>
          </p:cNvPr>
          <p:cNvSpPr>
            <a:spLocks/>
          </p:cNvSpPr>
          <p:nvPr/>
        </p:nvSpPr>
        <p:spPr bwMode="auto">
          <a:xfrm>
            <a:off x="3894402" y="5076328"/>
            <a:ext cx="3240807" cy="935927"/>
          </a:xfrm>
          <a:prstGeom prst="borderCallout1">
            <a:avLst>
              <a:gd name="adj1" fmla="val 16551"/>
              <a:gd name="adj2" fmla="val 104245"/>
              <a:gd name="adj3" fmla="val -95403"/>
              <a:gd name="adj4" fmla="val 131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Multiple cycles per access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Ready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invalid</a:t>
            </a:r>
            <a:r>
              <a:rPr lang="zh-CN" altLang="en-US" sz="1800" dirty="0"/>
              <a:t> </a:t>
            </a:r>
            <a:r>
              <a:rPr lang="en-US" altLang="zh-CN" sz="1800" dirty="0"/>
              <a:t>until</a:t>
            </a:r>
            <a:r>
              <a:rPr lang="zh-CN" altLang="en-US" sz="1800" dirty="0"/>
              <a:t> </a:t>
            </a:r>
            <a:r>
              <a:rPr lang="en-US" altLang="zh-CN" sz="1800" dirty="0"/>
              <a:t>data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read/write</a:t>
            </a:r>
            <a:r>
              <a:rPr lang="zh-CN" altLang="en-US" sz="1800" dirty="0"/>
              <a:t> </a:t>
            </a:r>
            <a:r>
              <a:rPr lang="en-US" altLang="zh-CN" sz="1800" dirty="0"/>
              <a:t>back</a:t>
            </a:r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98701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05-34-P374493">
            <a:extLst>
              <a:ext uri="{FF2B5EF4-FFF2-40B4-BE49-F238E27FC236}">
                <a16:creationId xmlns:a16="http://schemas.microsoft.com/office/drawing/2014/main" id="{B42C9E1C-3892-FF47-9CC0-0DE62200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54" y="404664"/>
            <a:ext cx="6597494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>
            <a:extLst>
              <a:ext uri="{FF2B5EF4-FFF2-40B4-BE49-F238E27FC236}">
                <a16:creationId xmlns:a16="http://schemas.microsoft.com/office/drawing/2014/main" id="{A0056BD2-BFBC-9A46-9BFE-99002411B103}"/>
              </a:ext>
            </a:extLst>
          </p:cNvPr>
          <p:cNvSpPr>
            <a:spLocks/>
          </p:cNvSpPr>
          <p:nvPr/>
        </p:nvSpPr>
        <p:spPr bwMode="auto">
          <a:xfrm>
            <a:off x="7248128" y="692696"/>
            <a:ext cx="2808312" cy="1008112"/>
          </a:xfrm>
          <a:prstGeom prst="borderCallout1">
            <a:avLst>
              <a:gd name="adj1" fmla="val 6347"/>
              <a:gd name="adj2" fmla="val -4602"/>
              <a:gd name="adj3" fmla="val 9347"/>
              <a:gd name="adj4" fmla="val -4372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可以分成标签比较、读取两部分，现在这样可能要把时钟周期设置得比较长</a:t>
            </a:r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785008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8AE05-0273-A955-A28B-4C62754A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656" y="2669381"/>
            <a:ext cx="5833256" cy="759619"/>
          </a:xfrm>
        </p:spPr>
        <p:txBody>
          <a:bodyPr>
            <a:normAutofit fontScale="90000"/>
          </a:bodyPr>
          <a:lstStyle/>
          <a:p>
            <a:r>
              <a:rPr lang="en-US" altLang="zh-CN" sz="7200" b="1" dirty="0">
                <a:solidFill>
                  <a:srgbClr val="0070C0"/>
                </a:solidFill>
              </a:rPr>
              <a:t>Virtual Machine</a:t>
            </a:r>
            <a:endParaRPr lang="zh-CN" altLang="en-US" sz="7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601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D3732-535A-72DF-7A61-7716C9B9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Virtual Machine  Monitor </a:t>
            </a:r>
            <a:r>
              <a:rPr lang="zh-CN" altLang="en-US" dirty="0"/>
              <a:t>都是在用户模式跑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虚拟机上可以跑虚拟机</a:t>
            </a:r>
          </a:p>
        </p:txBody>
      </p:sp>
    </p:spTree>
    <p:extLst>
      <p:ext uri="{BB962C8B-B14F-4D97-AF65-F5344CB8AC3E}">
        <p14:creationId xmlns:p14="http://schemas.microsoft.com/office/powerpoint/2010/main" val="192682351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Some important items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D554DA-79E8-5167-56E6-B534FB72BE9A}"/>
              </a:ext>
            </a:extLst>
          </p:cNvPr>
          <p:cNvSpPr txBox="1"/>
          <p:nvPr/>
        </p:nvSpPr>
        <p:spPr>
          <a:xfrm>
            <a:off x="1191556" y="1905506"/>
            <a:ext cx="9808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effectLst/>
                <a:latin typeface="+mn-ea"/>
                <a:ea typeface="+mn-ea"/>
              </a:rPr>
              <a:t>我们称复制的单位是 </a:t>
            </a:r>
            <a:r>
              <a:rPr lang="en-US" altLang="zh-CN" b="1" i="0" dirty="0">
                <a:effectLst/>
                <a:latin typeface="+mn-ea"/>
                <a:ea typeface="+mn-ea"/>
              </a:rPr>
              <a:t>block</a:t>
            </a:r>
            <a:r>
              <a:rPr lang="zh-CN" altLang="en-US" b="0" i="0" dirty="0">
                <a:effectLst/>
                <a:latin typeface="+mn-ea"/>
                <a:ea typeface="+mn-ea"/>
              </a:rPr>
              <a:t> 或者 </a:t>
            </a:r>
            <a:r>
              <a:rPr lang="en-US" altLang="zh-CN" b="1" i="0" dirty="0">
                <a:effectLst/>
                <a:latin typeface="+mn-ea"/>
                <a:ea typeface="+mn-ea"/>
              </a:rPr>
              <a:t>line</a:t>
            </a:r>
            <a:r>
              <a:rPr lang="zh-CN" altLang="en-US" b="0" i="0" dirty="0">
                <a:effectLst/>
                <a:latin typeface="+mn-ea"/>
                <a:ea typeface="+mn-ea"/>
              </a:rPr>
              <a:t>，它通常</a:t>
            </a:r>
            <a:r>
              <a:rPr lang="zh-CN" altLang="en-US" b="1" i="0" dirty="0">
                <a:effectLst/>
                <a:latin typeface="+mn-ea"/>
                <a:ea typeface="+mn-ea"/>
              </a:rPr>
              <a:t>是 </a:t>
            </a:r>
            <a:r>
              <a:rPr lang="en-US" altLang="zh-CN" b="1" i="0" dirty="0">
                <a:effectLst/>
                <a:latin typeface="+mn-ea"/>
                <a:ea typeface="+mn-ea"/>
              </a:rPr>
              <a:t>2 </a:t>
            </a:r>
            <a:r>
              <a:rPr lang="zh-CN" altLang="en-US" b="1" i="0" dirty="0">
                <a:effectLst/>
                <a:latin typeface="+mn-ea"/>
                <a:ea typeface="+mn-ea"/>
              </a:rPr>
              <a:t>的若干次方个 </a:t>
            </a:r>
            <a:r>
              <a:rPr lang="en-US" altLang="zh-CN" b="1" i="0" dirty="0">
                <a:effectLst/>
                <a:latin typeface="+mn-ea"/>
                <a:ea typeface="+mn-ea"/>
              </a:rPr>
              <a:t>word </a:t>
            </a:r>
            <a:r>
              <a:rPr lang="zh-CN" altLang="en-US" b="1" i="0" dirty="0">
                <a:effectLst/>
                <a:latin typeface="+mn-ea"/>
                <a:ea typeface="+mn-ea"/>
              </a:rPr>
              <a:t>那么大（一个 </a:t>
            </a:r>
            <a:r>
              <a:rPr lang="en-US" altLang="zh-CN" b="1" i="0" dirty="0">
                <a:effectLst/>
                <a:latin typeface="+mn-ea"/>
                <a:ea typeface="+mn-ea"/>
              </a:rPr>
              <a:t>word </a:t>
            </a:r>
            <a:r>
              <a:rPr lang="zh-CN" altLang="en-US" b="1" i="0" dirty="0">
                <a:effectLst/>
                <a:latin typeface="+mn-ea"/>
                <a:ea typeface="+mn-ea"/>
              </a:rPr>
              <a:t>是 </a:t>
            </a:r>
            <a:r>
              <a:rPr lang="en-US" altLang="zh-CN" b="1" i="0" dirty="0">
                <a:effectLst/>
                <a:latin typeface="+mn-ea"/>
                <a:ea typeface="+mn-ea"/>
              </a:rPr>
              <a:t>4 Byte</a:t>
            </a:r>
            <a:r>
              <a:rPr lang="zh-CN" altLang="en-US" b="1" i="0" dirty="0">
                <a:effectLst/>
                <a:latin typeface="+mn-ea"/>
                <a:ea typeface="+mn-ea"/>
              </a:rPr>
              <a:t>）</a:t>
            </a:r>
            <a:endParaRPr lang="zh-CN" altLang="en-US" b="0" i="0" dirty="0"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effectLst/>
                <a:latin typeface="+mn-ea"/>
                <a:ea typeface="+mn-ea"/>
              </a:rPr>
              <a:t>如果我们希望访问的内存单元 </a:t>
            </a:r>
            <a:r>
              <a:rPr lang="en-US" altLang="zh-CN" b="0" i="0" dirty="0">
                <a:effectLst/>
                <a:latin typeface="+mn-ea"/>
                <a:ea typeface="+mn-ea"/>
              </a:rPr>
              <a:t>(</a:t>
            </a:r>
            <a:r>
              <a:rPr lang="zh-CN" altLang="en-US" b="0" i="0" dirty="0">
                <a:effectLst/>
                <a:latin typeface="+mn-ea"/>
                <a:ea typeface="+mn-ea"/>
              </a:rPr>
              <a:t>即，它所在的 </a:t>
            </a:r>
            <a:r>
              <a:rPr lang="en-US" altLang="zh-CN" b="0" i="0" dirty="0">
                <a:effectLst/>
                <a:latin typeface="+mn-ea"/>
                <a:ea typeface="+mn-ea"/>
              </a:rPr>
              <a:t>block) </a:t>
            </a:r>
            <a:r>
              <a:rPr lang="zh-CN" altLang="en-US" b="0" i="0" dirty="0">
                <a:effectLst/>
                <a:latin typeface="+mn-ea"/>
                <a:ea typeface="+mn-ea"/>
              </a:rPr>
              <a:t>恰好在 </a:t>
            </a:r>
            <a:r>
              <a:rPr lang="en-US" altLang="zh-CN" b="0" i="0" dirty="0">
                <a:effectLst/>
                <a:latin typeface="+mn-ea"/>
                <a:ea typeface="+mn-ea"/>
              </a:rPr>
              <a:t>cache </a:t>
            </a:r>
            <a:r>
              <a:rPr lang="zh-CN" altLang="en-US" b="0" i="0" dirty="0">
                <a:effectLst/>
                <a:latin typeface="+mn-ea"/>
                <a:ea typeface="+mn-ea"/>
              </a:rPr>
              <a:t>中（之前某一次被搬上来了），我们称之为一次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hit</a:t>
            </a:r>
            <a:r>
              <a:rPr lang="zh-CN" altLang="en-US" b="0" i="0" dirty="0">
                <a:effectLst/>
                <a:latin typeface="+mn-ea"/>
                <a:ea typeface="+mn-ea"/>
              </a:rPr>
              <a:t>，这时我们只需要从中读出来就可以了。判断是否 </a:t>
            </a:r>
            <a:r>
              <a:rPr lang="en-US" altLang="zh-CN" b="0" i="0" dirty="0">
                <a:effectLst/>
                <a:latin typeface="+mn-ea"/>
                <a:ea typeface="+mn-ea"/>
              </a:rPr>
              <a:t>hit</a:t>
            </a:r>
            <a:r>
              <a:rPr lang="zh-CN" altLang="en-US" b="0" i="0" dirty="0">
                <a:effectLst/>
                <a:latin typeface="+mn-ea"/>
                <a:ea typeface="+mn-ea"/>
              </a:rPr>
              <a:t>，以及读出来的时间称为 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hit time</a:t>
            </a:r>
            <a:r>
              <a:rPr lang="zh-CN" altLang="en-US" b="0" i="0" dirty="0">
                <a:effectLst/>
                <a:latin typeface="+mn-ea"/>
                <a:ea typeface="+mn-ea"/>
              </a:rPr>
              <a:t>。</a:t>
            </a:r>
          </a:p>
          <a:p>
            <a:pPr algn="l"/>
            <a:r>
              <a:rPr lang="zh-CN" altLang="en-US" b="0" i="0" dirty="0">
                <a:effectLst/>
                <a:latin typeface="+mn-ea"/>
                <a:ea typeface="+mn-ea"/>
              </a:rPr>
              <a:t>如果并不存在，称为一次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miss</a:t>
            </a:r>
            <a:r>
              <a:rPr lang="zh-CN" altLang="en-US" b="0" i="0" dirty="0">
                <a:effectLst/>
                <a:latin typeface="+mn-ea"/>
                <a:ea typeface="+mn-ea"/>
              </a:rPr>
              <a:t>。</a:t>
            </a:r>
            <a:endParaRPr lang="en-US" altLang="zh-CN" b="0" i="0" dirty="0"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effectLst/>
                <a:latin typeface="+mn-ea"/>
                <a:ea typeface="+mn-ea"/>
              </a:rPr>
              <a:t>当 </a:t>
            </a:r>
            <a:r>
              <a:rPr lang="en-US" altLang="zh-CN" b="0" i="0" dirty="0">
                <a:effectLst/>
                <a:latin typeface="+mn-ea"/>
                <a:ea typeface="+mn-ea"/>
              </a:rPr>
              <a:t>cache miss </a:t>
            </a:r>
            <a:r>
              <a:rPr lang="zh-CN" altLang="en-US" b="0" i="0" dirty="0">
                <a:effectLst/>
                <a:latin typeface="+mn-ea"/>
                <a:ea typeface="+mn-ea"/>
              </a:rPr>
              <a:t>时，我们需要先将内容所在的 </a:t>
            </a:r>
            <a:r>
              <a:rPr lang="en-US" altLang="zh-CN" b="0" i="0" dirty="0">
                <a:effectLst/>
                <a:latin typeface="+mn-ea"/>
                <a:ea typeface="+mn-ea"/>
              </a:rPr>
              <a:t>block </a:t>
            </a:r>
            <a:r>
              <a:rPr lang="zh-CN" altLang="en-US" b="0" i="0" dirty="0">
                <a:effectLst/>
                <a:latin typeface="+mn-ea"/>
                <a:ea typeface="+mn-ea"/>
              </a:rPr>
              <a:t>从 </a:t>
            </a:r>
            <a:r>
              <a:rPr lang="en-US" altLang="zh-CN" b="0" i="0" dirty="0">
                <a:effectLst/>
                <a:latin typeface="+mn-ea"/>
                <a:ea typeface="+mn-ea"/>
              </a:rPr>
              <a:t>memory </a:t>
            </a:r>
            <a:r>
              <a:rPr lang="zh-CN" altLang="en-US" b="0" i="0" dirty="0">
                <a:effectLst/>
                <a:latin typeface="+mn-ea"/>
                <a:ea typeface="+mn-ea"/>
              </a:rPr>
              <a:t>拿到 </a:t>
            </a:r>
            <a:r>
              <a:rPr lang="en-US" altLang="zh-CN" b="0" i="0" dirty="0">
                <a:effectLst/>
                <a:latin typeface="+mn-ea"/>
                <a:ea typeface="+mn-ea"/>
              </a:rPr>
              <a:t>cache</a:t>
            </a:r>
            <a:r>
              <a:rPr lang="zh-CN" altLang="en-US" b="0" i="0" dirty="0">
                <a:effectLst/>
                <a:latin typeface="+mn-ea"/>
                <a:ea typeface="+mn-ea"/>
              </a:rPr>
              <a:t>，然后再将内容读到处理器；这个过程花的时间成为 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miss penalty</a:t>
            </a:r>
            <a:endParaRPr lang="zh-CN" altLang="en-US" b="0" i="0" dirty="0"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3"/>
          <p:cNvSpPr>
            <a:spLocks noGrp="1" noChangeArrowheads="1"/>
          </p:cNvSpPr>
          <p:nvPr>
            <p:ph idx="1"/>
          </p:nvPr>
        </p:nvSpPr>
        <p:spPr>
          <a:xfrm>
            <a:off x="1559496" y="1659856"/>
            <a:ext cx="9217024" cy="2489224"/>
          </a:xfrm>
        </p:spPr>
        <p:txBody>
          <a:bodyPr/>
          <a:lstStyle/>
          <a:p>
            <a:pPr eaLnBrk="1" hangingPunct="1"/>
            <a:r>
              <a:rPr lang="en-US" altLang="zh-CN" dirty="0"/>
              <a:t>The basics of Cache: SRAM and DRAM (main memory)</a:t>
            </a:r>
          </a:p>
          <a:p>
            <a:pPr lvl="1" eaLnBrk="1" hangingPunct="1"/>
            <a:r>
              <a:rPr lang="en-US" altLang="zh-CN" dirty="0"/>
              <a:t>The solution is in </a:t>
            </a:r>
            <a:r>
              <a:rPr lang="en-US" altLang="zh-CN" dirty="0">
                <a:solidFill>
                  <a:srgbClr val="FF0000"/>
                </a:solidFill>
              </a:rPr>
              <a:t>speed </a:t>
            </a:r>
            <a:r>
              <a:rPr lang="zh-CN" altLang="en-US" dirty="0">
                <a:solidFill>
                  <a:srgbClr val="FF0000"/>
                </a:solidFill>
              </a:rPr>
              <a:t>速度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Virtual Memory: DRAM and DISK</a:t>
            </a:r>
          </a:p>
          <a:p>
            <a:pPr lvl="1" eaLnBrk="1" hangingPunct="1"/>
            <a:r>
              <a:rPr lang="en-US" altLang="zh-CN" dirty="0"/>
              <a:t>The solution is in </a:t>
            </a:r>
            <a:r>
              <a:rPr lang="en-US" altLang="zh-CN" dirty="0">
                <a:solidFill>
                  <a:srgbClr val="FF0000"/>
                </a:solidFill>
              </a:rPr>
              <a:t>size </a:t>
            </a:r>
            <a:r>
              <a:rPr lang="zh-CN" altLang="en-US" dirty="0">
                <a:solidFill>
                  <a:srgbClr val="FF0000"/>
                </a:solidFill>
              </a:rPr>
              <a:t>容量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6CB4-FD71-B8F8-548F-90BBAEE5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32656"/>
            <a:ext cx="10769600" cy="609600"/>
          </a:xfrm>
        </p:spPr>
        <p:txBody>
          <a:bodyPr/>
          <a:lstStyle/>
          <a:p>
            <a:r>
              <a:rPr lang="en-US" altLang="zh-CN" dirty="0"/>
              <a:t>Direct Mapped Cache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5D2D6A-28CD-CE85-0FA9-1CFA725AC87D}"/>
              </a:ext>
            </a:extLst>
          </p:cNvPr>
          <p:cNvSpPr txBox="1"/>
          <p:nvPr/>
        </p:nvSpPr>
        <p:spPr>
          <a:xfrm>
            <a:off x="341530" y="4285066"/>
            <a:ext cx="1150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如上图所示，内存有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，其编号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(block address)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分别为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00000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11111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Direct mapped cache </a:t>
            </a:r>
            <a:r>
              <a:rPr lang="zh-CN" altLang="en-US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这种方式直接按 </a:t>
            </a:r>
            <a:r>
              <a:rPr lang="en-US" altLang="zh-CN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block address </a:t>
            </a:r>
            <a:r>
              <a:rPr lang="zh-CN" altLang="en-US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的后 </a:t>
            </a:r>
            <a:r>
              <a:rPr lang="en-US" altLang="zh-CN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位确定它应该放在 </a:t>
            </a:r>
            <a:r>
              <a:rPr lang="en-US" altLang="zh-CN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的哪个 </a:t>
            </a:r>
            <a:r>
              <a:rPr lang="en-US" altLang="zh-CN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sz="1800" b="0" i="0" dirty="0">
                <a:effectLst/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/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即，图上灰色的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的编号末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位都是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001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，所以就应该放在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中编号为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001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的灰色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里；橙色同理。</a:t>
            </a:r>
          </a:p>
          <a:p>
            <a:pPr algn="l"/>
            <a:r>
              <a:rPr lang="en-US" altLang="zh-CN" sz="18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18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的位数由</a:t>
            </a:r>
            <a:r>
              <a:rPr lang="en-US" altLang="zh-CN" sz="18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8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的大小决定</a:t>
            </a:r>
            <a:r>
              <a:rPr lang="zh-CN" altLang="en-US" sz="18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比如，如果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的话，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index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就是 </a:t>
            </a:r>
            <a:r>
              <a:rPr lang="en-US" altLang="zh-CN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1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7A32A9-537B-E9FA-EE27-00B8EFB7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970856"/>
            <a:ext cx="7203202" cy="31927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FEB8035-D440-3D4F-4494-26BF1BFA1ED9}"/>
              </a:ext>
            </a:extLst>
          </p:cNvPr>
          <p:cNvSpPr txBox="1"/>
          <p:nvPr/>
        </p:nvSpPr>
        <p:spPr>
          <a:xfrm>
            <a:off x="8264914" y="1090166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优点：有地址就能一下子找到</a:t>
            </a:r>
            <a:endParaRPr lang="en-US" altLang="zh-CN" sz="2000" dirty="0"/>
          </a:p>
          <a:p>
            <a:r>
              <a:rPr lang="zh-CN" altLang="en-US" sz="2000" dirty="0"/>
              <a:t>缺点：</a:t>
            </a:r>
            <a:r>
              <a:rPr lang="en-US" altLang="zh-CN" sz="2000" dirty="0"/>
              <a:t>cache</a:t>
            </a:r>
            <a:r>
              <a:rPr lang="zh-CN" altLang="en-US" sz="2000" dirty="0"/>
              <a:t>利用率不高（比如全是要访问图中的黑色）</a:t>
            </a:r>
          </a:p>
        </p:txBody>
      </p:sp>
    </p:spTree>
    <p:extLst>
      <p:ext uri="{BB962C8B-B14F-4D97-AF65-F5344CB8AC3E}">
        <p14:creationId xmlns:p14="http://schemas.microsoft.com/office/powerpoint/2010/main" val="37706956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9396</TotalTime>
  <Pages>48</Pages>
  <Words>5320</Words>
  <Application>Microsoft Office PowerPoint</Application>
  <PresentationFormat>宽屏</PresentationFormat>
  <Paragraphs>738</Paragraphs>
  <Slides>69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69</vt:i4>
      </vt:variant>
    </vt:vector>
  </HeadingPairs>
  <TitlesOfParts>
    <vt:vector size="91" baseType="lpstr">
      <vt:lpstr>CG Omega</vt:lpstr>
      <vt:lpstr>Monotype Sorts</vt:lpstr>
      <vt:lpstr>Noto Serif SC</vt:lpstr>
      <vt:lpstr>等线</vt:lpstr>
      <vt:lpstr>等线 Light</vt:lpstr>
      <vt:lpstr>微软雅黑</vt:lpstr>
      <vt:lpstr>Arial</vt:lpstr>
      <vt:lpstr>Comic Sans MS</vt:lpstr>
      <vt:lpstr>Helvetica</vt:lpstr>
      <vt:lpstr>Times New Roman</vt:lpstr>
      <vt:lpstr>Webdings</vt:lpstr>
      <vt:lpstr>Wingdings</vt:lpstr>
      <vt:lpstr>1_Default Design</vt:lpstr>
      <vt:lpstr>自定义设计方案</vt:lpstr>
      <vt:lpstr>母版2</vt:lpstr>
      <vt:lpstr>Default Design</vt:lpstr>
      <vt:lpstr>诗情画意</vt:lpstr>
      <vt:lpstr>Office 主题​​</vt:lpstr>
      <vt:lpstr>2_db-5-grey</vt:lpstr>
      <vt:lpstr>位图图像</vt:lpstr>
      <vt:lpstr>Equation</vt:lpstr>
      <vt:lpstr>Clip</vt:lpstr>
      <vt:lpstr>PowerPoint 演示文稿</vt:lpstr>
      <vt:lpstr>Storage Hierarchy（存储级别）</vt:lpstr>
      <vt:lpstr>Memory 访问的特点</vt:lpstr>
      <vt:lpstr>PowerPoint 演示文稿</vt:lpstr>
      <vt:lpstr>PowerPoint 演示文稿</vt:lpstr>
      <vt:lpstr>PowerPoint 演示文稿</vt:lpstr>
      <vt:lpstr>Some important items</vt:lpstr>
      <vt:lpstr>PowerPoint 演示文稿</vt:lpstr>
      <vt:lpstr>Direct Mapped Cache</vt:lpstr>
      <vt:lpstr>Cache</vt:lpstr>
      <vt:lpstr>Cache的条目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Mapping an Address to Multiword Cache Block</vt:lpstr>
      <vt:lpstr>PowerPoint 演示文稿</vt:lpstr>
      <vt:lpstr>Handling Cache reads hit and Misses</vt:lpstr>
      <vt:lpstr>PowerPoint 演示文稿</vt:lpstr>
      <vt:lpstr>Example </vt:lpstr>
      <vt:lpstr>Performance basic memory organization</vt:lpstr>
      <vt:lpstr>Performance in Wider Main Memory </vt:lpstr>
      <vt:lpstr>Four-way  interleaved memory 交叉</vt:lpstr>
      <vt:lpstr>4 Measuring and improving cache performance</vt:lpstr>
      <vt:lpstr>Average Memory Access Time </vt:lpstr>
      <vt:lpstr>PowerPoint 演示文稿</vt:lpstr>
      <vt:lpstr>Combine the reads and writes  </vt:lpstr>
      <vt:lpstr>Calculating cache performance</vt:lpstr>
      <vt:lpstr>PowerPoint 演示文稿</vt:lpstr>
      <vt:lpstr>PowerPoint 演示文稿</vt:lpstr>
      <vt:lpstr>提升cache效率</vt:lpstr>
      <vt:lpstr>Set 组相连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Locating a block in the set-associative cache</vt:lpstr>
      <vt:lpstr>PowerPoint 演示文稿</vt:lpstr>
      <vt:lpstr>替换策略</vt:lpstr>
      <vt:lpstr>通过多层cache 减少miss penalty</vt:lpstr>
      <vt:lpstr>PowerPoint 演示文稿</vt:lpstr>
      <vt:lpstr>PowerPoint 演示文稿</vt:lpstr>
      <vt:lpstr>Virtual Memory</vt:lpstr>
      <vt:lpstr>PowerPoint 演示文稿</vt:lpstr>
      <vt:lpstr>PowerPoint 演示文稿</vt:lpstr>
      <vt:lpstr>PowerPoint 演示文稿</vt:lpstr>
      <vt:lpstr>Page faults 页错误</vt:lpstr>
      <vt:lpstr>translation look-aside buffer （TLB）</vt:lpstr>
      <vt:lpstr>PowerPoint 演示文稿</vt:lpstr>
      <vt:lpstr> tag和data分开放</vt:lpstr>
      <vt:lpstr>流程</vt:lpstr>
      <vt:lpstr>内存保护</vt:lpstr>
      <vt:lpstr>RISC-V System Instructions</vt:lpstr>
      <vt:lpstr>Handling TLB Misses and Page Faults </vt:lpstr>
      <vt:lpstr>What to do when page fault ?</vt:lpstr>
      <vt:lpstr>PowerPoint 演示文稿</vt:lpstr>
      <vt:lpstr>Memory Hierarchy summary</vt:lpstr>
      <vt:lpstr>Finding a Block</vt:lpstr>
      <vt:lpstr>Sources of Misses</vt:lpstr>
      <vt:lpstr>Trade-offs</vt:lpstr>
      <vt:lpstr>FSM</vt:lpstr>
      <vt:lpstr>PowerPoint 演示文稿</vt:lpstr>
      <vt:lpstr>Interface Signals</vt:lpstr>
      <vt:lpstr>PowerPoint 演示文稿</vt:lpstr>
      <vt:lpstr>Virtual Machine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Seven</dc:title>
  <dc:creator>sqs</dc:creator>
  <cp:lastModifiedBy>炜 周</cp:lastModifiedBy>
  <cp:revision>498</cp:revision>
  <cp:lastPrinted>1997-09-04T16:36:12Z</cp:lastPrinted>
  <dcterms:created xsi:type="dcterms:W3CDTF">1997-08-29T18:22:54Z</dcterms:created>
  <dcterms:modified xsi:type="dcterms:W3CDTF">2023-06-14T06:31:39Z</dcterms:modified>
</cp:coreProperties>
</file>