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17" r:id="rId4"/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361" r:id="rId16"/>
    <p:sldId id="35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E4C61D-9482-5F23-1C56-0F424559EE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1346C2-75DF-939A-576A-378CB447AA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101E03-70A8-1783-F1CA-700010C85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B7AFB-B30D-4FEF-A773-0EAC055850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6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99BD20-8FDE-E0E4-2AE7-3ADAB72BF8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FF92CE-2045-8838-FFD4-BA35F0B05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5302FD-E6D4-64CB-ABBF-E5FB3095B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63D0B-15D2-485F-8260-5BE3742461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97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3C172B-BF13-71A4-93A1-56A2F8757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559F9C-0576-505C-2828-91A310D9CC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CA811F-ECE6-3263-8919-E02662A1FB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25077-A36D-4896-B359-C1ECD243CA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32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392CB-1DD0-8EA2-F61A-3B356C4680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8DAA8-157A-69BA-E1A4-8B43C9392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C56EE-DE91-EB4E-644F-02B116AAEE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3733D-896D-4CA3-9A70-D64C65CBD6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454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D7346B-4C50-38D1-B437-0F06333C8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682DB3-D7FA-4ED3-B6F6-90B674845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2FA0482-9A66-E07F-E4C1-DFB1330A0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09458-61B9-4113-90F2-A47BA85E3D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97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F444A2-3595-AEC5-3523-2AB48E35A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1DDED7-9058-1B80-06C3-D8D017A5ED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BB007A-3F33-1F6E-1AA7-B9F9C902E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C15DA-CD8E-4A1E-81C8-8DDFFE6766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31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D237C3-AD5B-9271-0927-FBDF9ECF9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94A3C6-5A58-0656-3E87-99FDBBD4F4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7042ED-1FB6-76D2-C35F-78177CC6F3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2063D-11A7-4710-A0C9-5D0AAB7083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52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91F39-4877-3B5F-7363-DB45856A61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F2851-38B9-4E47-B8BE-E3A648D9AE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58A768-4434-287F-3748-06FDF04CCE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E4CA3-0C84-44B9-9EBA-B96090B7BB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31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D7B10-B54B-0CC0-5CE4-8C245D7CE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F4954-BA60-9DC3-21D5-613E65944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6CBE6-6EE2-0D8D-BB4E-A86D206C4A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2ACA1-2E5D-460A-93C4-F65924F69D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321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15129D-5172-0737-3F75-B25024D089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85F922-964C-04D8-675C-9112C14753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C1ADED-43D9-BA06-A335-97D12B193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E818F-D528-4C10-B1A0-B1BAFADA01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997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42C5B6-B998-028B-3E47-085D7E8B6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423E49-21DA-3318-2895-6B3DA5D87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0DAE2A-DC1C-0DEB-4A3E-CD06BC133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A55ED-AD60-480F-B546-3A03CE6A2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744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C045E3-3ACE-5DE7-F578-1387CD2A04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4907F6-579D-8C20-FDC6-3256DAE5D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829A4F-6646-B468-F238-D6121E01FA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284EE-D83A-4006-B68C-82E77D5ED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719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AAB54-93C5-F2CF-9CCA-69FBA5041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90CBBF-B4B3-2FE5-EEC4-EA1231FE6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5536A2-50DD-E6A8-CDCD-0400FA884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21F67-B4E6-42A4-83BB-469B25A3A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425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DAB69F-5F34-A5D6-3667-AB1AE2060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E3359-D5A0-3313-79A6-877AAE34F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9810DB-E323-BEF8-4F06-2BCE193B0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70A89-0AF2-48EC-8502-D75AF5C00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626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CB03C-AEB9-67AF-DF34-75BB64E87E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F6100-EDB0-12FC-BBA8-207642E63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2AA98-C7A4-0238-33E5-2FF791804C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9AFA-EF0C-4F86-8A1C-744B6D7A27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0347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A6371B-9385-CD42-CB9B-C27196223E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38C0F9-B5C3-F561-DB4B-2166E2A09A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B68D236-9D8E-DBB4-BFDC-5BCC5731D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4E2EF-B4D1-4F99-86D7-3C4FC6A83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4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90AD45-62F3-DBDC-A31B-CBE17D86BD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75C7A6-DFC9-F0C6-F34B-F7D2809471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39FDCD-E16A-A6FD-D5EE-4D7820C6E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FC948-9629-4C86-B41D-0AADD093B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045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D39E490-EF05-7847-CBC7-3528CB4831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37E8CB-81B7-B937-1C1E-504C12F86C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41FB96-13FA-8D5F-65C1-3E5ACFB7A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D8EB0-037C-4670-82A7-FC640CDC4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54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0B8FE-0088-FE4F-9C5B-D0AE223AD2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A9D71-56A0-B2B3-ACC2-A4E3D347B4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A7BBD-9660-4C40-C950-9884B6CC95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54BA4-45F9-43FC-81B1-6420EE74A5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912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FAFA5-7534-4B7E-6BBF-3781D56511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A5CC1-3C88-67C6-11AE-B2E73A582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10D0F-5526-8657-E064-D62183578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1707-424E-45C9-ADD0-F5252C71B6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590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ABBA3E-FCC6-056A-1B37-DE046A7E0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602FB3-2409-0C6A-B4A1-A9065C63F9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03197D-EA5F-70E7-AB82-391E23463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18AF3-A449-492D-B712-C4420A9ECA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707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27D2AC-0DFD-53B7-EB1C-C7269E4C17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9342CA-C2C8-0E45-D511-953FFB99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4D7B5-D2F6-F200-B786-1FF5FEB1AA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53A77-DBAA-4256-A493-F824BDC0B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0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160A-DC29-4612-BBEC-12FC4B16FD87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7D153E3-5C59-E52A-7FDB-9D69CE624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A268CE-DEFD-1D29-37F4-8225BACA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D4E3E9-17CA-6F4F-EBAA-95A2AAD345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37FFD4-EF79-3F56-7AC5-C8429F22A8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D1C77E-447F-19FE-2222-D09AC37672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ea typeface="宋体" panose="02010600030101010101" pitchFamily="2" charset="-122"/>
              </a:defRPr>
            </a:lvl1pPr>
          </a:lstStyle>
          <a:p>
            <a:fld id="{C4E1F235-9B16-43B7-8631-3772CCDA75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4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00544D-C4BF-94DC-85D9-04FDB138C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78EC0A-D63E-6A7B-9291-C5000E2E8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F7D1149-F3F5-AB82-84F1-AD9E2BF43C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EC416C-A23F-6E6C-A0AC-B456C5E101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4900F6-3266-D889-2632-1E0974394F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ea typeface="+mn-ea"/>
              </a:defRPr>
            </a:lvl1pPr>
          </a:lstStyle>
          <a:p>
            <a:pPr>
              <a:defRPr/>
            </a:pPr>
            <a:fld id="{50BFC29D-A533-4044-B31B-7968691560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64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jpeg"/><Relationship Id="rId4" Type="http://schemas.openxmlformats.org/officeDocument/2006/relationships/image" Target="../media/image15.wmf"/><Relationship Id="rId9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5F3A89-9408-554C-2CAE-1B42B7477D34}"/>
              </a:ext>
            </a:extLst>
          </p:cNvPr>
          <p:cNvSpPr txBox="1"/>
          <p:nvPr/>
        </p:nvSpPr>
        <p:spPr>
          <a:xfrm>
            <a:off x="611188" y="620713"/>
            <a:ext cx="7273925" cy="50128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引论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插值法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函数逼近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数值微分与积分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解线性方程组的直接法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解线性方程组的迭代法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非线性方程与方程组的数值解法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矩阵的特征值计算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常微分方程初值问题数值解法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Differentiation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three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  and their function values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and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 . Please derive the three-point numerical differentiation formula for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including its approximation error. (12 pts)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2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IVP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</p:spPr>
            <p:txBody>
              <a:bodyPr/>
              <a:lstStyle/>
              <a:p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solving IVP of ODE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has the best local truncation error, and find out the leading term of the local truncation error.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  <a:blipFill>
                <a:blip r:embed="rId2"/>
                <a:stretch>
                  <a:fillRect t="-1615" r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5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IVP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Hint: Taylor expansion</a:t>
            </a: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5843" y="4086679"/>
                <a:ext cx="2551339" cy="492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3" y="4086679"/>
                <a:ext cx="2551339" cy="492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5843" y="4752376"/>
                <a:ext cx="7378302" cy="99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h</m:t>
                    </m:r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3" y="4752376"/>
                <a:ext cx="7378302" cy="995144"/>
              </a:xfrm>
              <a:prstGeom prst="rect">
                <a:avLst/>
              </a:prstGeom>
              <a:blipFill>
                <a:blip r:embed="rId3"/>
                <a:stretch>
                  <a:fillRect l="-83" t="-11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5843" y="3215285"/>
                <a:ext cx="7461915" cy="698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h𝑦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3" y="3215285"/>
                <a:ext cx="7461915" cy="698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91936" y="2331228"/>
                <a:ext cx="7461915" cy="698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h𝑦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36" y="2331228"/>
                <a:ext cx="7461915" cy="6984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1936" y="5837272"/>
                <a:ext cx="4608512" cy="524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36" y="5837272"/>
                <a:ext cx="4608512" cy="524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0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555C306A-4AF8-95E6-19FC-242591EA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481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 anchor="ctr"/>
          <a:lstStyle>
            <a:lvl1pPr marL="2092325" indent="-20923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2092325" marR="0" lvl="0" indent="-20923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What do we analyze for in NA?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07910C87-50B0-8CE9-3C49-EFD483F2B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7013"/>
            <a:ext cx="533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1/12</a:t>
            </a:r>
          </a:p>
        </p:txBody>
      </p:sp>
      <p:sp>
        <p:nvSpPr>
          <p:cNvPr id="4100" name="Text Box 76">
            <a:extLst>
              <a:ext uri="{FF2B5EF4-FFF2-40B4-BE49-F238E27FC236}">
                <a16:creationId xmlns:a16="http://schemas.microsoft.com/office/drawing/2014/main" id="{2C69EB5C-533C-E3AB-34DD-AAA07D55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89413"/>
            <a:ext cx="2520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Chapter 1: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Mean value theorem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Taylor expansion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Roundoff  error</a:t>
            </a:r>
          </a:p>
        </p:txBody>
      </p:sp>
      <p:sp>
        <p:nvSpPr>
          <p:cNvPr id="4101" name="Text Box 76">
            <a:extLst>
              <a:ext uri="{FF2B5EF4-FFF2-40B4-BE49-F238E27FC236}">
                <a16:creationId xmlns:a16="http://schemas.microsoft.com/office/drawing/2014/main" id="{14D5B47D-7749-734B-F957-20482B295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24500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Basic Knowledge</a:t>
            </a:r>
          </a:p>
        </p:txBody>
      </p:sp>
      <p:sp>
        <p:nvSpPr>
          <p:cNvPr id="4102" name="Text Box 76">
            <a:extLst>
              <a:ext uri="{FF2B5EF4-FFF2-40B4-BE49-F238E27FC236}">
                <a16:creationId xmlns:a16="http://schemas.microsoft.com/office/drawing/2014/main" id="{AA179480-7971-8DED-9233-4B4A59228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5524500"/>
            <a:ext cx="2592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Solution of Equations</a:t>
            </a:r>
          </a:p>
        </p:txBody>
      </p:sp>
      <p:sp>
        <p:nvSpPr>
          <p:cNvPr id="4103" name="Text Box 76">
            <a:extLst>
              <a:ext uri="{FF2B5EF4-FFF2-40B4-BE49-F238E27FC236}">
                <a16:creationId xmlns:a16="http://schemas.microsoft.com/office/drawing/2014/main" id="{BAF564E7-5E24-16D6-CD02-11DED89F8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256088"/>
            <a:ext cx="2520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Chapter 2: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Solution of equations with one variable</a:t>
            </a:r>
          </a:p>
        </p:txBody>
      </p:sp>
      <p:sp>
        <p:nvSpPr>
          <p:cNvPr id="4104" name="Text Box 76">
            <a:extLst>
              <a:ext uri="{FF2B5EF4-FFF2-40B4-BE49-F238E27FC236}">
                <a16:creationId xmlns:a16="http://schemas.microsoft.com/office/drawing/2014/main" id="{C588BA0A-E5F8-50CB-3294-E142C6540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974975"/>
            <a:ext cx="2736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Chapter 6&amp;7: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Direct Matrix Solver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Iterative Matrix Solver</a:t>
            </a:r>
          </a:p>
        </p:txBody>
      </p:sp>
      <p:sp>
        <p:nvSpPr>
          <p:cNvPr id="4105" name="Text Box 76">
            <a:extLst>
              <a:ext uri="{FF2B5EF4-FFF2-40B4-BE49-F238E27FC236}">
                <a16:creationId xmlns:a16="http://schemas.microsoft.com/office/drawing/2014/main" id="{25221F56-B29D-4D40-1FA5-0F840D96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489075"/>
            <a:ext cx="2736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Chapter 5: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Initial value problem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Euler, Runge-kutta, multi-step</a:t>
            </a:r>
          </a:p>
        </p:txBody>
      </p:sp>
      <p:sp>
        <p:nvSpPr>
          <p:cNvPr id="4106" name="矩形 15">
            <a:extLst>
              <a:ext uri="{FF2B5EF4-FFF2-40B4-BE49-F238E27FC236}">
                <a16:creationId xmlns:a16="http://schemas.microsoft.com/office/drawing/2014/main" id="{3C9AFF0B-4497-2ED9-711C-40126165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347788"/>
            <a:ext cx="2736850" cy="46799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107" name="矩形 16">
            <a:extLst>
              <a:ext uri="{FF2B5EF4-FFF2-40B4-BE49-F238E27FC236}">
                <a16:creationId xmlns:a16="http://schemas.microsoft.com/office/drawing/2014/main" id="{15712FE7-C8B5-FBC9-B251-7D5E677D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1347788"/>
            <a:ext cx="2881313" cy="46799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108" name="Text Box 76">
            <a:extLst>
              <a:ext uri="{FF2B5EF4-FFF2-40B4-BE49-F238E27FC236}">
                <a16:creationId xmlns:a16="http://schemas.microsoft.com/office/drawing/2014/main" id="{9370B0BD-B596-D512-D554-A1364F3AD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5359400"/>
            <a:ext cx="25923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Interpolation and approximation</a:t>
            </a:r>
          </a:p>
        </p:txBody>
      </p:sp>
      <p:sp>
        <p:nvSpPr>
          <p:cNvPr id="4109" name="Text Box 76">
            <a:extLst>
              <a:ext uri="{FF2B5EF4-FFF2-40B4-BE49-F238E27FC236}">
                <a16:creationId xmlns:a16="http://schemas.microsoft.com/office/drawing/2014/main" id="{D760BEBC-F8B5-022E-2537-55A3C2FAD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256088"/>
            <a:ext cx="28781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Chapter 3:  interpolation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Lagrange polynomial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Piecewise polynomial</a:t>
            </a:r>
          </a:p>
        </p:txBody>
      </p:sp>
      <p:sp>
        <p:nvSpPr>
          <p:cNvPr id="4110" name="Text Box 76">
            <a:extLst>
              <a:ext uri="{FF2B5EF4-FFF2-40B4-BE49-F238E27FC236}">
                <a16:creationId xmlns:a16="http://schemas.microsoft.com/office/drawing/2014/main" id="{002707BA-0AEB-5D90-77C1-D125DF50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974975"/>
            <a:ext cx="29511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Chapter 4: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Numerical differentiation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Numerical integration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111" name="矩形 20">
            <a:extLst>
              <a:ext uri="{FF2B5EF4-FFF2-40B4-BE49-F238E27FC236}">
                <a16:creationId xmlns:a16="http://schemas.microsoft.com/office/drawing/2014/main" id="{6BF4C95E-6D08-C15D-171E-7BAB820BD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489075"/>
            <a:ext cx="29305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Chapter 8: approximation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Orthogonal polynomials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Least squares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Chebyshev polynomial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2" name="Text Box 76">
            <a:extLst>
              <a:ext uri="{FF2B5EF4-FFF2-40B4-BE49-F238E27FC236}">
                <a16:creationId xmlns:a16="http://schemas.microsoft.com/office/drawing/2014/main" id="{7283F915-9C87-4254-6FBC-C216BD107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196013"/>
            <a:ext cx="295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Convergence + Stability</a:t>
            </a:r>
          </a:p>
        </p:txBody>
      </p:sp>
      <p:sp>
        <p:nvSpPr>
          <p:cNvPr id="23" name="Text Box 76">
            <a:extLst>
              <a:ext uri="{FF2B5EF4-FFF2-40B4-BE49-F238E27FC236}">
                <a16:creationId xmlns:a16="http://schemas.microsoft.com/office/drawing/2014/main" id="{6F330189-0D0E-F10D-45DE-E5CC0FE8D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6202363"/>
            <a:ext cx="2951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EA8EBD65-FD24-B8C5-C7EF-F95E8BFB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481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 anchor="ctr"/>
          <a:lstStyle>
            <a:lvl1pPr marL="2092325" indent="-20923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2092325" marR="0" lvl="0" indent="-20923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How many kinds of errors we analyze in NA?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9D62C2-50A5-5FAF-2761-5D83435C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717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Roundoff  errors due to computer arithmetic  Chap 1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8032B9E9-0598-75B5-8053-54860503B244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1947863"/>
            <a:ext cx="6350000" cy="1570037"/>
            <a:chOff x="597710" y="2320021"/>
            <a:chExt cx="6350554" cy="1569660"/>
          </a:xfrm>
        </p:grpSpPr>
        <p:sp>
          <p:nvSpPr>
            <p:cNvPr id="1039" name="矩形 9">
              <a:extLst>
                <a:ext uri="{FF2B5EF4-FFF2-40B4-BE49-F238E27FC236}">
                  <a16:creationId xmlns:a16="http://schemas.microsoft.com/office/drawing/2014/main" id="{EDF50D70-C614-9661-A022-576EE2D15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10" y="2320021"/>
              <a:ext cx="635055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The error between current solution and true solution used in convergence in iterative equation solver:                 , Chapter  2,7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1027" name="Object 6">
              <a:extLst>
                <a:ext uri="{FF2B5EF4-FFF2-40B4-BE49-F238E27FC236}">
                  <a16:creationId xmlns:a16="http://schemas.microsoft.com/office/drawing/2014/main" id="{88A21094-33C3-6518-645E-678CCCBC86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3808" y="3068960"/>
            <a:ext cx="1152128" cy="43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482400" imgH="279360" progId="Equation.3">
                    <p:embed/>
                  </p:oleObj>
                </mc:Choice>
                <mc:Fallback>
                  <p:oleObj name="公式" r:id="rId3" imgW="482400" imgH="279360" progId="Equation.3">
                    <p:embed/>
                    <p:pic>
                      <p:nvPicPr>
                        <p:cNvPr id="1027" name="Object 6">
                          <a:extLst>
                            <a:ext uri="{FF2B5EF4-FFF2-40B4-BE49-F238E27FC236}">
                              <a16:creationId xmlns:a16="http://schemas.microsoft.com/office/drawing/2014/main" id="{88A21094-33C3-6518-645E-678CCCBC86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3068960"/>
                          <a:ext cx="1152128" cy="431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F2C7AE7-5900-4607-B658-7DDB6BAB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44863"/>
            <a:ext cx="6350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Truncation error used in interpolation and approximation, Chapter  3,4,8,5.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3" name="Group 175">
            <a:extLst>
              <a:ext uri="{FF2B5EF4-FFF2-40B4-BE49-F238E27FC236}">
                <a16:creationId xmlns:a16="http://schemas.microsoft.com/office/drawing/2014/main" id="{0BE1A97B-5EA9-4575-F3CE-0FC459D7BCC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652963"/>
            <a:ext cx="3505200" cy="990600"/>
            <a:chOff x="2736" y="2832"/>
            <a:chExt cx="2064" cy="528"/>
          </a:xfrm>
        </p:grpSpPr>
        <p:sp>
          <p:nvSpPr>
            <p:cNvPr id="1038" name="AutoShape 176" descr="再生纸">
              <a:extLst>
                <a:ext uri="{FF2B5EF4-FFF2-40B4-BE49-F238E27FC236}">
                  <a16:creationId xmlns:a16="http://schemas.microsoft.com/office/drawing/2014/main" id="{056B5F34-2097-C7A8-FBE8-9BFEEF613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2064" cy="528"/>
            </a:xfrm>
            <a:prstGeom prst="bevel">
              <a:avLst>
                <a:gd name="adj" fmla="val 4648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026" name="Object 7">
              <a:extLst>
                <a:ext uri="{FF2B5EF4-FFF2-40B4-BE49-F238E27FC236}">
                  <a16:creationId xmlns:a16="http://schemas.microsoft.com/office/drawing/2014/main" id="{0817B580-CD78-B609-C9CE-B450268C46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862"/>
            <a:ext cx="187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17360" imgH="444240" progId="Equation.3">
                    <p:embed/>
                  </p:oleObj>
                </mc:Choice>
                <mc:Fallback>
                  <p:oleObj name="Equation" r:id="rId6" imgW="1917360" imgH="444240" progId="Equation.3">
                    <p:embed/>
                    <p:pic>
                      <p:nvPicPr>
                        <p:cNvPr id="1026" name="Object 7">
                          <a:extLst>
                            <a:ext uri="{FF2B5EF4-FFF2-40B4-BE49-F238E27FC236}">
                              <a16:creationId xmlns:a16="http://schemas.microsoft.com/office/drawing/2014/main" id="{0817B580-CD78-B609-C9CE-B450268C46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62"/>
                          <a:ext cx="187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5">
            <a:extLst>
              <a:ext uri="{FF2B5EF4-FFF2-40B4-BE49-F238E27FC236}">
                <a16:creationId xmlns:a16="http://schemas.microsoft.com/office/drawing/2014/main" id="{C6587ACA-F349-72F0-79A1-360722ED9FD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52963"/>
            <a:ext cx="3505200" cy="990600"/>
            <a:chOff x="2736" y="2832"/>
            <a:chExt cx="2064" cy="528"/>
          </a:xfrm>
        </p:grpSpPr>
        <p:sp>
          <p:nvSpPr>
            <p:cNvPr id="1037" name="AutoShape 176" descr="再生纸">
              <a:extLst>
                <a:ext uri="{FF2B5EF4-FFF2-40B4-BE49-F238E27FC236}">
                  <a16:creationId xmlns:a16="http://schemas.microsoft.com/office/drawing/2014/main" id="{07D21EA4-AB25-9DD5-0B72-8B1F25781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2064" cy="528"/>
            </a:xfrm>
            <a:prstGeom prst="bevel">
              <a:avLst>
                <a:gd name="adj" fmla="val 4648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028" name="Object 7">
              <a:extLst>
                <a:ext uri="{FF2B5EF4-FFF2-40B4-BE49-F238E27FC236}">
                  <a16:creationId xmlns:a16="http://schemas.microsoft.com/office/drawing/2014/main" id="{398D5140-5117-A03D-40E6-4F3D538ABE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4" y="2862"/>
            <a:ext cx="1847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892160" imgH="444240" progId="Equation.3">
                    <p:embed/>
                  </p:oleObj>
                </mc:Choice>
                <mc:Fallback>
                  <p:oleObj name="公式" r:id="rId8" imgW="1892160" imgH="444240" progId="Equation.3">
                    <p:embed/>
                    <p:pic>
                      <p:nvPicPr>
                        <p:cNvPr id="1028" name="Object 7">
                          <a:extLst>
                            <a:ext uri="{FF2B5EF4-FFF2-40B4-BE49-F238E27FC236}">
                              <a16:creationId xmlns:a16="http://schemas.microsoft.com/office/drawing/2014/main" id="{398D5140-5117-A03D-40E6-4F3D538ABE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862"/>
                          <a:ext cx="1847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672B98-07E2-BDCB-26E8-2601B88B2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746750"/>
            <a:ext cx="282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Lagrange polynomial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8D516-507B-734C-5B26-A3F68A624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46750"/>
            <a:ext cx="2306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Taylor expansion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/>
      <p:bldP spid="12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F487E1-CE17-F627-52D8-4256FDBD32A4}"/>
              </a:ext>
            </a:extLst>
          </p:cNvPr>
          <p:cNvSpPr txBox="1"/>
          <p:nvPr/>
        </p:nvSpPr>
        <p:spPr>
          <a:xfrm>
            <a:off x="1619672" y="436510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矩阵不会超过三阶，一般是二阶</a:t>
            </a:r>
            <a:endParaRPr lang="en-US" altLang="zh-CN" dirty="0"/>
          </a:p>
          <a:p>
            <a:r>
              <a:rPr lang="en-US" altLang="zh-CN" dirty="0"/>
              <a:t>30</a:t>
            </a:r>
            <a:r>
              <a:rPr lang="zh-CN" altLang="en-US" dirty="0"/>
              <a:t>分填空，</a:t>
            </a:r>
            <a:r>
              <a:rPr lang="en-US" altLang="zh-CN" dirty="0"/>
              <a:t>70</a:t>
            </a:r>
            <a:r>
              <a:rPr lang="zh-CN" altLang="en-US" dirty="0"/>
              <a:t>分的</a:t>
            </a:r>
            <a:r>
              <a:rPr lang="en-US" altLang="zh-CN" dirty="0"/>
              <a:t>6</a:t>
            </a:r>
            <a:r>
              <a:rPr lang="zh-CN" altLang="en-US" dirty="0"/>
              <a:t>道大题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of Equations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Problem: </a:t>
            </a:r>
          </a:p>
          <a:p>
            <a:pPr>
              <a:buNone/>
            </a:pPr>
            <a:r>
              <a:rPr lang="en-US" altLang="zh-CN" dirty="0"/>
              <a:t>    a. what is the fixed points of the following iterative equation?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	b. If starting from             , what value will the equation converge to?</a:t>
            </a:r>
          </a:p>
          <a:p>
            <a:pPr>
              <a:buNone/>
            </a:pPr>
            <a:r>
              <a:rPr lang="en-US" altLang="zh-CN" dirty="0"/>
              <a:t>    c. If starting from             , what value will the equation converge to?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47864" y="2780928"/>
          <a:ext cx="2693640" cy="1026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66680" imgH="406080" progId="Equation.3">
                  <p:embed/>
                </p:oleObj>
              </mc:Choice>
              <mc:Fallback>
                <p:oleObj name="公式" r:id="rId2" imgW="106668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780928"/>
                        <a:ext cx="2693640" cy="1026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35843" y="4027298"/>
          <a:ext cx="117613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33160" imgH="228600" progId="Equation.3">
                  <p:embed/>
                </p:oleObj>
              </mc:Choice>
              <mc:Fallback>
                <p:oleObj name="公式" r:id="rId4" imgW="533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843" y="4027298"/>
                        <a:ext cx="1176130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488125" y="4930013"/>
          <a:ext cx="1204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45760" imgH="228600" progId="Equation.3">
                  <p:embed/>
                </p:oleObj>
              </mc:Choice>
              <mc:Fallback>
                <p:oleObj name="公式" r:id="rId6" imgW="5457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125" y="4930013"/>
                        <a:ext cx="12049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E4059AD-D819-BB09-F381-D24FFB9DD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2312"/>
              </p:ext>
            </p:extLst>
          </p:nvPr>
        </p:nvGraphicFramePr>
        <p:xfrm>
          <a:off x="6304555" y="2937199"/>
          <a:ext cx="2119194" cy="71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520" imgH="419040" progId="Equation.DSMT4">
                  <p:embed/>
                </p:oleObj>
              </mc:Choice>
              <mc:Fallback>
                <p:oleObj name="Equation" r:id="rId8" imgW="1244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04555" y="2937199"/>
                        <a:ext cx="2119194" cy="713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B59B985-9019-CDDB-6399-EBE7B32F1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65225"/>
              </p:ext>
            </p:extLst>
          </p:nvPr>
        </p:nvGraphicFramePr>
        <p:xfrm>
          <a:off x="4693521" y="4536006"/>
          <a:ext cx="2174324" cy="39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800" imgH="215640" progId="Equation.DSMT4">
                  <p:embed/>
                </p:oleObj>
              </mc:Choice>
              <mc:Fallback>
                <p:oleObj name="Equation" r:id="rId10" imgW="1180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93521" y="4536006"/>
                        <a:ext cx="2174324" cy="397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B943529-FBB0-C2CA-BF6C-C66ACC8F4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215449"/>
              </p:ext>
            </p:extLst>
          </p:nvPr>
        </p:nvGraphicFramePr>
        <p:xfrm>
          <a:off x="4572000" y="5548030"/>
          <a:ext cx="4174630" cy="4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92160" imgH="215640" progId="Equation.DSMT4">
                  <p:embed/>
                </p:oleObj>
              </mc:Choice>
              <mc:Fallback>
                <p:oleObj name="Equation" r:id="rId12" imgW="1892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2000" y="5548030"/>
                        <a:ext cx="4174630" cy="4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Least Squares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</a:t>
            </a:r>
          </a:p>
          <a:p>
            <a:pPr>
              <a:buNone/>
            </a:pPr>
            <a:r>
              <a:rPr lang="en-US" altLang="zh-CN" dirty="0"/>
              <a:t>	Given a function                  , find     and      so that it fits the following data and weights in a least-squares manner?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94075" y="2276872"/>
          <a:ext cx="288032" cy="40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4880" imgH="215640" progId="Equation.3">
                  <p:embed/>
                </p:oleObj>
              </mc:Choice>
              <mc:Fallback>
                <p:oleObj name="公式" r:id="rId2" imgW="164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075" y="2276872"/>
                        <a:ext cx="288032" cy="402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309820" y="2276872"/>
          <a:ext cx="3111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7480" imgH="215640" progId="Equation.3">
                  <p:embed/>
                </p:oleObj>
              </mc:Choice>
              <mc:Fallback>
                <p:oleObj name="公式" r:id="rId4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820" y="2276872"/>
                        <a:ext cx="3111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26295" y="2276872"/>
          <a:ext cx="1654032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39600" imgH="228600" progId="Equation.3">
                  <p:embed/>
                </p:oleObj>
              </mc:Choice>
              <mc:Fallback>
                <p:oleObj name="公式" r:id="rId6" imgW="939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295" y="2276872"/>
                        <a:ext cx="1654032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07704" y="4149080"/>
          <a:ext cx="4876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x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y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w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Least Squares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258062" y="1938411"/>
            <a:ext cx="3466066" cy="698501"/>
            <a:chOff x="1259632" y="1916832"/>
            <a:chExt cx="3466066" cy="698501"/>
          </a:xfrm>
        </p:grpSpPr>
        <p:sp>
          <p:nvSpPr>
            <p:cNvPr id="14" name="Rectangle 96"/>
            <p:cNvSpPr>
              <a:spLocks noChangeArrowheads="1"/>
            </p:cNvSpPr>
            <p:nvPr/>
          </p:nvSpPr>
          <p:spPr bwMode="auto">
            <a:xfrm>
              <a:off x="1683370" y="191842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b="1" i="1">
                  <a:solidFill>
                    <a:srgbClr val="000000"/>
                  </a:solidFill>
                </a:rPr>
                <a:t>n</a:t>
              </a:r>
              <a:endParaRPr kumimoji="1" lang="en-US" altLang="zh-CN" sz="2800"/>
            </a:p>
          </p:txBody>
        </p:sp>
        <p:sp>
          <p:nvSpPr>
            <p:cNvPr id="16" name="Rectangle 98"/>
            <p:cNvSpPr>
              <a:spLocks noChangeArrowheads="1"/>
            </p:cNvSpPr>
            <p:nvPr/>
          </p:nvSpPr>
          <p:spPr bwMode="auto">
            <a:xfrm>
              <a:off x="3451845" y="1918420"/>
              <a:ext cx="1190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b="1" i="1">
                  <a:solidFill>
                    <a:srgbClr val="000000"/>
                  </a:solidFill>
                </a:rPr>
                <a:t>m</a:t>
              </a:r>
              <a:endParaRPr kumimoji="1" lang="en-US" altLang="zh-CN" sz="2800"/>
            </a:p>
          </p:txBody>
        </p:sp>
        <p:sp>
          <p:nvSpPr>
            <p:cNvPr id="21" name="Rectangle 103"/>
            <p:cNvSpPr>
              <a:spLocks noChangeArrowheads="1"/>
            </p:cNvSpPr>
            <p:nvPr/>
          </p:nvSpPr>
          <p:spPr bwMode="auto">
            <a:xfrm>
              <a:off x="2329483" y="1918420"/>
              <a:ext cx="1190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b="1" i="1">
                  <a:solidFill>
                    <a:srgbClr val="000000"/>
                  </a:solidFill>
                </a:rPr>
                <a:t>m</a:t>
              </a:r>
              <a:endParaRPr kumimoji="1" lang="en-US" altLang="zh-CN" sz="280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259632" y="1916832"/>
              <a:ext cx="3466066" cy="698501"/>
              <a:chOff x="1259632" y="1916832"/>
              <a:chExt cx="3466066" cy="698501"/>
            </a:xfrm>
          </p:grpSpPr>
          <p:sp>
            <p:nvSpPr>
              <p:cNvPr id="36" name="AutoShape 118"/>
              <p:cNvSpPr>
                <a:spLocks noChangeArrowheads="1"/>
              </p:cNvSpPr>
              <p:nvPr/>
            </p:nvSpPr>
            <p:spPr bwMode="auto">
              <a:xfrm>
                <a:off x="1429370" y="1916832"/>
                <a:ext cx="2895600" cy="685800"/>
              </a:xfrm>
              <a:prstGeom prst="bracePair">
                <a:avLst>
                  <a:gd name="adj" fmla="val 8333"/>
                </a:avLst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259632" y="1986682"/>
                <a:ext cx="3466066" cy="628651"/>
                <a:chOff x="1248395" y="1986682"/>
                <a:chExt cx="3466066" cy="628651"/>
              </a:xfrm>
            </p:grpSpPr>
            <p:sp>
              <p:nvSpPr>
                <p:cNvPr id="5" name="Rectangle 87"/>
                <p:cNvSpPr>
                  <a:spLocks noChangeArrowheads="1"/>
                </p:cNvSpPr>
                <p:nvPr/>
              </p:nvSpPr>
              <p:spPr bwMode="auto">
                <a:xfrm>
                  <a:off x="3186733" y="2058120"/>
                  <a:ext cx="1460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>
                      <a:solidFill>
                        <a:srgbClr val="000000"/>
                      </a:solidFill>
                      <a:latin typeface="Symbol" pitchFamily="18" charset="2"/>
                    </a:rPr>
                    <a:t>-</a:t>
                  </a:r>
                  <a:endParaRPr kumimoji="1" lang="en-US" altLang="zh-CN" sz="2800"/>
                </a:p>
              </p:txBody>
            </p:sp>
            <p:sp>
              <p:nvSpPr>
                <p:cNvPr id="7" name="Rectangle 89"/>
                <p:cNvSpPr>
                  <a:spLocks noChangeArrowheads="1"/>
                </p:cNvSpPr>
                <p:nvPr/>
              </p:nvSpPr>
              <p:spPr bwMode="auto">
                <a:xfrm>
                  <a:off x="1584945" y="1986682"/>
                  <a:ext cx="255587" cy="517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400" b="1" dirty="0">
                      <a:solidFill>
                        <a:srgbClr val="000000"/>
                      </a:solidFill>
                      <a:latin typeface="Symbol" pitchFamily="18" charset="2"/>
                      <a:sym typeface="Symbol" pitchFamily="18" charset="2"/>
                    </a:rPr>
                    <a:t></a:t>
                  </a:r>
                </a:p>
              </p:txBody>
            </p:sp>
            <p:sp>
              <p:nvSpPr>
                <p:cNvPr id="8" name="Rectangle 90"/>
                <p:cNvSpPr>
                  <a:spLocks noChangeArrowheads="1"/>
                </p:cNvSpPr>
                <p:nvPr/>
              </p:nvSpPr>
              <p:spPr bwMode="auto">
                <a:xfrm>
                  <a:off x="3374058" y="1986682"/>
                  <a:ext cx="255587" cy="517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400" b="1" dirty="0">
                      <a:solidFill>
                        <a:srgbClr val="000000"/>
                      </a:solidFill>
                      <a:latin typeface="Symbol" pitchFamily="18" charset="2"/>
                      <a:sym typeface="Symbol" pitchFamily="18" charset="2"/>
                    </a:rPr>
                    <a:t></a:t>
                  </a:r>
                </a:p>
              </p:txBody>
            </p:sp>
            <p:sp>
              <p:nvSpPr>
                <p:cNvPr id="9" name="Rectangle 91"/>
                <p:cNvSpPr>
                  <a:spLocks noChangeArrowheads="1"/>
                </p:cNvSpPr>
                <p:nvPr/>
              </p:nvSpPr>
              <p:spPr bwMode="auto">
                <a:xfrm>
                  <a:off x="2251695" y="1986682"/>
                  <a:ext cx="255587" cy="517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400" b="1" dirty="0">
                      <a:solidFill>
                        <a:srgbClr val="000000"/>
                      </a:solidFill>
                      <a:latin typeface="Symbol" pitchFamily="18" charset="2"/>
                      <a:sym typeface="Symbol" pitchFamily="18" charset="2"/>
                    </a:rPr>
                    <a:t></a:t>
                  </a:r>
                </a:p>
              </p:txBody>
            </p:sp>
            <p:sp>
              <p:nvSpPr>
                <p:cNvPr id="10" name="Rectangle 92"/>
                <p:cNvSpPr>
                  <a:spLocks noChangeArrowheads="1"/>
                </p:cNvSpPr>
                <p:nvPr/>
              </p:nvSpPr>
              <p:spPr bwMode="auto">
                <a:xfrm>
                  <a:off x="1683370" y="2416895"/>
                  <a:ext cx="84137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kumimoji="1" lang="en-US" altLang="zh-CN" sz="2800"/>
                </a:p>
              </p:txBody>
            </p:sp>
            <p:sp>
              <p:nvSpPr>
                <p:cNvPr id="11" name="Rectangle 93"/>
                <p:cNvSpPr>
                  <a:spLocks noChangeArrowheads="1"/>
                </p:cNvSpPr>
                <p:nvPr/>
              </p:nvSpPr>
              <p:spPr bwMode="auto">
                <a:xfrm>
                  <a:off x="3466133" y="2416895"/>
                  <a:ext cx="84137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kumimoji="1" lang="en-US" altLang="zh-CN" sz="2800"/>
                </a:p>
              </p:txBody>
            </p:sp>
            <p:sp>
              <p:nvSpPr>
                <p:cNvPr id="12" name="Rectangle 94"/>
                <p:cNvSpPr>
                  <a:spLocks noChangeArrowheads="1"/>
                </p:cNvSpPr>
                <p:nvPr/>
              </p:nvSpPr>
              <p:spPr bwMode="auto">
                <a:xfrm>
                  <a:off x="2343770" y="2416895"/>
                  <a:ext cx="84137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kumimoji="1" lang="en-US" altLang="zh-CN" sz="2800"/>
                </a:p>
              </p:txBody>
            </p:sp>
            <p:sp>
              <p:nvSpPr>
                <p:cNvPr id="13" name="Rectangle 95"/>
                <p:cNvSpPr>
                  <a:spLocks noChangeArrowheads="1"/>
                </p:cNvSpPr>
                <p:nvPr/>
              </p:nvSpPr>
              <p:spPr bwMode="auto">
                <a:xfrm>
                  <a:off x="2818433" y="2050182"/>
                  <a:ext cx="84137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chemeClr val="hlink"/>
                      </a:solidFill>
                      <a:latin typeface="Symbol" pitchFamily="18" charset="2"/>
                    </a:rPr>
                    <a:t>+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5" name="Rectangle 97"/>
                <p:cNvSpPr>
                  <a:spLocks noChangeArrowheads="1"/>
                </p:cNvSpPr>
                <p:nvPr/>
              </p:nvSpPr>
              <p:spPr bwMode="auto">
                <a:xfrm>
                  <a:off x="1627808" y="243277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rgbClr val="000000"/>
                      </a:solidFill>
                    </a:rPr>
                    <a:t>j</a:t>
                  </a:r>
                  <a:endParaRPr kumimoji="1" lang="en-US" altLang="zh-CN" sz="2800"/>
                </a:p>
              </p:txBody>
            </p:sp>
            <p:sp>
              <p:nvSpPr>
                <p:cNvPr id="17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7395" y="243277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rgbClr val="000000"/>
                      </a:solidFill>
                    </a:rPr>
                    <a:t>i</a:t>
                  </a:r>
                  <a:endParaRPr kumimoji="1" lang="en-US" altLang="zh-CN" sz="2800"/>
                </a:p>
              </p:txBody>
            </p:sp>
            <p:sp>
              <p:nvSpPr>
                <p:cNvPr id="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77320" y="2066057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chemeClr val="hlink"/>
                      </a:solidFill>
                    </a:rPr>
                    <a:t>k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63033" y="224862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chemeClr val="hlink"/>
                      </a:solidFill>
                    </a:rPr>
                    <a:t>i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2370" y="224862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chemeClr val="hlink"/>
                      </a:solidFill>
                    </a:rPr>
                    <a:t>i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285033" y="243277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rgbClr val="000000"/>
                      </a:solidFill>
                    </a:rPr>
                    <a:t>i</a:t>
                  </a:r>
                  <a:endParaRPr kumimoji="1" lang="en-US" altLang="zh-CN" sz="2800"/>
                </a:p>
              </p:txBody>
            </p:sp>
            <p:sp>
              <p:nvSpPr>
                <p:cNvPr id="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913683" y="2066057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 dirty="0">
                      <a:solidFill>
                        <a:schemeClr val="hlink"/>
                      </a:solidFill>
                    </a:rPr>
                    <a:t>k</a:t>
                  </a:r>
                  <a:endParaRPr kumimoji="1" lang="en-US" altLang="zh-CN" sz="2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2762870" y="2066057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 dirty="0">
                      <a:solidFill>
                        <a:schemeClr val="hlink"/>
                      </a:solidFill>
                    </a:rPr>
                    <a:t>j</a:t>
                  </a:r>
                  <a:endParaRPr kumimoji="1" lang="en-US" altLang="zh-CN" sz="2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2723183" y="224862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chemeClr val="hlink"/>
                      </a:solidFill>
                    </a:rPr>
                    <a:t>i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058020" y="224862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rgbClr val="FF0000"/>
                      </a:solidFill>
                    </a:rPr>
                    <a:t>j</a:t>
                  </a:r>
                  <a:endParaRPr kumimoji="1" lang="en-US" altLang="zh-CN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Rectangle 109"/>
                <p:cNvSpPr>
                  <a:spLocks noChangeArrowheads="1"/>
                </p:cNvSpPr>
                <p:nvPr/>
              </p:nvSpPr>
              <p:spPr bwMode="auto">
                <a:xfrm>
                  <a:off x="3926508" y="2086695"/>
                  <a:ext cx="1333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i="1">
                      <a:solidFill>
                        <a:schemeClr val="hlink"/>
                      </a:solidFill>
                    </a:rPr>
                    <a:t>x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8" name="Rectangle 110"/>
                <p:cNvSpPr>
                  <a:spLocks noChangeArrowheads="1"/>
                </p:cNvSpPr>
                <p:nvPr/>
              </p:nvSpPr>
              <p:spPr bwMode="auto">
                <a:xfrm>
                  <a:off x="3720133" y="2086695"/>
                  <a:ext cx="119062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i="1">
                      <a:solidFill>
                        <a:schemeClr val="hlink"/>
                      </a:solidFill>
                    </a:rPr>
                    <a:t>y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9" name="Rectangle 111"/>
                <p:cNvSpPr>
                  <a:spLocks noChangeArrowheads="1"/>
                </p:cNvSpPr>
                <p:nvPr/>
              </p:nvSpPr>
              <p:spPr bwMode="auto">
                <a:xfrm>
                  <a:off x="2586658" y="2086695"/>
                  <a:ext cx="1333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i="1" dirty="0">
                      <a:solidFill>
                        <a:schemeClr val="hlink"/>
                      </a:solidFill>
                    </a:rPr>
                    <a:t>x</a:t>
                  </a:r>
                  <a:endParaRPr kumimoji="1" lang="en-US" altLang="zh-CN" sz="2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30" name="Rectangle 112"/>
                <p:cNvSpPr>
                  <a:spLocks noChangeArrowheads="1"/>
                </p:cNvSpPr>
                <p:nvPr/>
              </p:nvSpPr>
              <p:spPr bwMode="auto">
                <a:xfrm>
                  <a:off x="1896095" y="2086695"/>
                  <a:ext cx="1333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i="1">
                      <a:solidFill>
                        <a:srgbClr val="FF0000"/>
                      </a:solidFill>
                    </a:rPr>
                    <a:t>a</a:t>
                  </a:r>
                  <a:endParaRPr kumimoji="1" lang="en-US" altLang="zh-CN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Rectangle 113"/>
                <p:cNvSpPr>
                  <a:spLocks noChangeArrowheads="1"/>
                </p:cNvSpPr>
                <p:nvPr/>
              </p:nvSpPr>
              <p:spPr bwMode="auto">
                <a:xfrm>
                  <a:off x="1773858" y="2431182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</a:rPr>
                    <a:t>0</a:t>
                  </a:r>
                  <a:endParaRPr kumimoji="1" lang="en-US" altLang="zh-CN" sz="2800"/>
                </a:p>
              </p:txBody>
            </p:sp>
            <p:sp>
              <p:nvSpPr>
                <p:cNvPr id="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3550270" y="2431182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</a:rPr>
                    <a:t>1</a:t>
                  </a:r>
                  <a:endParaRPr kumimoji="1" lang="en-US" altLang="zh-CN" sz="2800"/>
                </a:p>
              </p:txBody>
            </p:sp>
            <p:sp>
              <p:nvSpPr>
                <p:cNvPr id="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427908" y="2431182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</a:rPr>
                    <a:t>1</a:t>
                  </a:r>
                  <a:endParaRPr kumimoji="1" lang="en-US" altLang="zh-CN" sz="2800"/>
                </a:p>
              </p:txBody>
            </p:sp>
            <p:sp>
              <p:nvSpPr>
                <p:cNvPr id="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1248395" y="2086695"/>
                  <a:ext cx="1333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dirty="0">
                      <a:solidFill>
                        <a:schemeClr val="hlink"/>
                      </a:solidFill>
                    </a:rPr>
                    <a:t>2</a:t>
                  </a:r>
                  <a:endParaRPr kumimoji="1" lang="en-US" altLang="zh-CN" sz="2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35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50095" y="1993032"/>
                  <a:ext cx="914400" cy="609600"/>
                </a:xfrm>
                <a:prstGeom prst="bracketPair">
                  <a:avLst>
                    <a:gd name="adj" fmla="val 12500"/>
                  </a:avLst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297359" y="2060848"/>
                  <a:ext cx="417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=0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38" name="TextBox 37"/>
          <p:cNvSpPr txBox="1"/>
          <p:nvPr/>
        </p:nvSpPr>
        <p:spPr>
          <a:xfrm>
            <a:off x="467544" y="1510050"/>
            <a:ext cx="379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/>
              <a:t>,  we have the following formula:</a:t>
            </a:r>
            <a:endParaRPr lang="zh-CN" altLang="en-US" i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67544" y="2996952"/>
            <a:ext cx="303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thus compute the matrix :</a:t>
            </a:r>
            <a:endParaRPr lang="zh-CN" altLang="en-US" i="1" baseline="-25000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2627784" y="3645024"/>
          <a:ext cx="530458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06560" imgH="685800" progId="Equation.3">
                  <p:embed/>
                </p:oleObj>
              </mc:Choice>
              <mc:Fallback>
                <p:oleObj name="公式" r:id="rId2" imgW="280656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645024"/>
                        <a:ext cx="5304589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987824" y="5157192"/>
          <a:ext cx="3456384" cy="108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98320" imgH="469800" progId="Equation.3">
                  <p:embed/>
                </p:oleObj>
              </mc:Choice>
              <mc:Fallback>
                <p:oleObj name="公式" r:id="rId4" imgW="149832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157192"/>
                        <a:ext cx="3456384" cy="1083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右箭头 45"/>
          <p:cNvSpPr/>
          <p:nvPr/>
        </p:nvSpPr>
        <p:spPr>
          <a:xfrm>
            <a:off x="1187624" y="5517232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9E7BE4-AC8E-3C4D-753B-B5DAE321547E}"/>
              </a:ext>
            </a:extLst>
          </p:cNvPr>
          <p:cNvSpPr txBox="1"/>
          <p:nvPr/>
        </p:nvSpPr>
        <p:spPr>
          <a:xfrm>
            <a:off x="6444208" y="14176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注意是否要线性化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 value of small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use of characteristic polynomial to compute the </a:t>
            </a:r>
            <a:r>
              <a:rPr lang="en-US" altLang="zh-CN" dirty="0" err="1"/>
              <a:t>eigen</a:t>
            </a:r>
            <a:r>
              <a:rPr lang="en-US" altLang="zh-CN" dirty="0"/>
              <a:t> value of a matrix:</a:t>
            </a:r>
          </a:p>
          <a:p>
            <a:pPr>
              <a:buNone/>
            </a:pPr>
            <a:r>
              <a:rPr lang="en-US" altLang="zh-CN" dirty="0"/>
              <a:t>     </a:t>
            </a:r>
          </a:p>
          <a:p>
            <a:pPr>
              <a:buNone/>
            </a:pPr>
            <a:r>
              <a:rPr lang="en-US" altLang="zh-CN" dirty="0"/>
              <a:t>     For a matrix A, its characteristic polynomial is </a:t>
            </a:r>
          </a:p>
          <a:p>
            <a:pPr>
              <a:buNone/>
            </a:pPr>
            <a:r>
              <a:rPr lang="en-US" altLang="zh-CN" dirty="0"/>
              <a:t>     the determinant of matrix </a:t>
            </a:r>
            <a:r>
              <a:rPr lang="el-GR" altLang="zh-CN" dirty="0"/>
              <a:t>λ</a:t>
            </a:r>
            <a:r>
              <a:rPr lang="en-US" altLang="zh-CN" dirty="0"/>
              <a:t>I-A, denoted by  |</a:t>
            </a:r>
            <a:r>
              <a:rPr lang="el-GR" altLang="zh-CN" dirty="0"/>
              <a:t>λ</a:t>
            </a:r>
            <a:r>
              <a:rPr lang="en-US" altLang="zh-CN" dirty="0"/>
              <a:t>I-A|. The </a:t>
            </a:r>
            <a:r>
              <a:rPr lang="en-US" altLang="zh-CN" dirty="0" err="1"/>
              <a:t>eigen</a:t>
            </a:r>
            <a:r>
              <a:rPr lang="en-US" altLang="zh-CN" dirty="0"/>
              <a:t> values of A is the roots of its characteristic polynomial.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 value of small matrix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6444208" y="1962816"/>
          <a:ext cx="1167904" cy="116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9800" imgH="469800" progId="Equation.3">
                  <p:embed/>
                </p:oleObj>
              </mc:Choice>
              <mc:Fallback>
                <p:oleObj name="公式" r:id="rId2" imgW="469800" imgH="4698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962816"/>
                        <a:ext cx="1167904" cy="1167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2322856"/>
            <a:ext cx="555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Compute the </a:t>
            </a:r>
            <a:r>
              <a:rPr lang="en-US" altLang="zh-CN" sz="2800" dirty="0" err="1"/>
              <a:t>eigen</a:t>
            </a:r>
            <a:r>
              <a:rPr lang="en-US" altLang="zh-CN" sz="2800" dirty="0"/>
              <a:t> values  of  Matrix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67544" y="1628800"/>
            <a:ext cx="1795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Problem: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3501008"/>
            <a:ext cx="4845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The characteristic polynomial is: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63888" y="4149080"/>
          <a:ext cx="302433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95280" imgH="215640" progId="Equation.3">
                  <p:embed/>
                </p:oleObj>
              </mc:Choice>
              <mc:Fallback>
                <p:oleObj name="公式" r:id="rId4" imgW="1295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149080"/>
                        <a:ext cx="3024336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6374" y="4644293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Then: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72744" y="5068003"/>
          <a:ext cx="142491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11000" imgH="215640" progId="Equation.3">
                  <p:embed/>
                </p:oleObj>
              </mc:Choice>
              <mc:Fallback>
                <p:oleObj name="公式" r:id="rId6" imgW="7110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744" y="5068003"/>
                        <a:ext cx="142491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07904" y="5085184"/>
            <a:ext cx="35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are its two </a:t>
            </a:r>
            <a:r>
              <a:rPr lang="en-US" altLang="zh-CN" sz="2800" dirty="0" err="1"/>
              <a:t>eign</a:t>
            </a:r>
            <a:r>
              <a:rPr lang="en-US" altLang="zh-CN" sz="2800" dirty="0"/>
              <a:t> values.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Round-off Error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036712"/>
              </a:xfrm>
            </p:spPr>
            <p:txBody>
              <a:bodyPr/>
              <a:lstStyle/>
              <a:p>
                <a:r>
                  <a:rPr lang="en-US" altLang="zh-CN" dirty="0"/>
                  <a:t>Derive a formula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036712"/>
              </a:xfrm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57200" y="2636913"/>
                <a:ext cx="8229600" cy="29523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    Hint: Taylor expansion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Answer: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36913"/>
                <a:ext cx="8229600" cy="2952328"/>
              </a:xfrm>
              <a:prstGeom prst="rect">
                <a:avLst/>
              </a:prstGeom>
              <a:blipFill>
                <a:blip r:embed="rId3"/>
                <a:stretch>
                  <a:fillRect t="-2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Round-off Error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0367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/>
                  <a:t>Given 5 </a:t>
                </a:r>
                <a:r>
                  <a:rPr lang="en-US" altLang="zh-CN" dirty="0"/>
                  <a:t>significant digits,  derive a formula to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when x = 10003,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036712"/>
              </a:xfrm>
              <a:blipFill>
                <a:blip r:embed="rId2"/>
                <a:stretch>
                  <a:fillRect l="-1481" t="-1176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57200" y="2636913"/>
                <a:ext cx="8507288" cy="29523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    Hint: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=100.020 −100.015=0.005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Answer: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=0.0049913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True value: 0.00499912523117984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36913"/>
                <a:ext cx="8507288" cy="2952328"/>
              </a:xfrm>
              <a:prstGeom prst="rect">
                <a:avLst/>
              </a:prstGeom>
              <a:blipFill>
                <a:blip r:embed="rId3"/>
                <a:stretch>
                  <a:fillRect t="-2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3569A8E-884F-19CC-8EB0-1446F5604040}"/>
              </a:ext>
            </a:extLst>
          </p:cNvPr>
          <p:cNvSpPr txBox="1"/>
          <p:nvPr/>
        </p:nvSpPr>
        <p:spPr>
          <a:xfrm>
            <a:off x="457200" y="5229200"/>
            <a:ext cx="533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推一个公式，使得舍入误差尽可能小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1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CC"/>
      </a:lt1>
      <a:dk2>
        <a:srgbClr val="080808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CC"/>
      </a:lt1>
      <a:dk2>
        <a:srgbClr val="080808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674</Words>
  <Application>Microsoft Office PowerPoint</Application>
  <PresentationFormat>全屏显示(4:3)</PresentationFormat>
  <Paragraphs>140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宋体</vt:lpstr>
      <vt:lpstr>Arial</vt:lpstr>
      <vt:lpstr>Calibri</vt:lpstr>
      <vt:lpstr>Cambria Math</vt:lpstr>
      <vt:lpstr>Symbol</vt:lpstr>
      <vt:lpstr>Times New Roman</vt:lpstr>
      <vt:lpstr>Office 主题</vt:lpstr>
      <vt:lpstr>默认设计模板</vt:lpstr>
      <vt:lpstr>1_默认设计模板</vt:lpstr>
      <vt:lpstr>公式</vt:lpstr>
      <vt:lpstr>Equation</vt:lpstr>
      <vt:lpstr>PowerPoint 演示文稿</vt:lpstr>
      <vt:lpstr>题型</vt:lpstr>
      <vt:lpstr>Solution of Equations</vt:lpstr>
      <vt:lpstr>Least Squares</vt:lpstr>
      <vt:lpstr>Least Squares</vt:lpstr>
      <vt:lpstr>Eigen value of small matrix</vt:lpstr>
      <vt:lpstr>Eigen value of small matrix</vt:lpstr>
      <vt:lpstr>Round-off Error</vt:lpstr>
      <vt:lpstr>Round-off Error</vt:lpstr>
      <vt:lpstr>Numerical Differentiation</vt:lpstr>
      <vt:lpstr>IVP Problem</vt:lpstr>
      <vt:lpstr>IVP Problem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Excercises</dc:title>
  <dc:creator>Administrator</dc:creator>
  <cp:lastModifiedBy>周 炜</cp:lastModifiedBy>
  <cp:revision>54</cp:revision>
  <dcterms:created xsi:type="dcterms:W3CDTF">2017-01-04T02:31:32Z</dcterms:created>
  <dcterms:modified xsi:type="dcterms:W3CDTF">2022-12-24T07:41:55Z</dcterms:modified>
</cp:coreProperties>
</file>