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805" r:id="rId6"/>
    <p:sldMasterId id="2147483820" r:id="rId7"/>
    <p:sldMasterId id="2147483832" r:id="rId8"/>
    <p:sldMasterId id="2147483844" r:id="rId9"/>
    <p:sldMasterId id="2147483945" r:id="rId10"/>
    <p:sldMasterId id="2147483960" r:id="rId11"/>
  </p:sldMasterIdLst>
  <p:notesMasterIdLst>
    <p:notesMasterId r:id="rId135"/>
  </p:notesMasterIdLst>
  <p:handoutMasterIdLst>
    <p:handoutMasterId r:id="rId136"/>
  </p:handoutMasterIdLst>
  <p:sldIdLst>
    <p:sldId id="257" r:id="rId12"/>
    <p:sldId id="629" r:id="rId13"/>
    <p:sldId id="787" r:id="rId14"/>
    <p:sldId id="425" r:id="rId15"/>
    <p:sldId id="632" r:id="rId16"/>
    <p:sldId id="633" r:id="rId17"/>
    <p:sldId id="634" r:id="rId18"/>
    <p:sldId id="635" r:id="rId19"/>
    <p:sldId id="788" r:id="rId20"/>
    <p:sldId id="636" r:id="rId21"/>
    <p:sldId id="639" r:id="rId22"/>
    <p:sldId id="640" r:id="rId23"/>
    <p:sldId id="641" r:id="rId24"/>
    <p:sldId id="642" r:id="rId25"/>
    <p:sldId id="643" r:id="rId26"/>
    <p:sldId id="645" r:id="rId27"/>
    <p:sldId id="782" r:id="rId28"/>
    <p:sldId id="648" r:id="rId29"/>
    <p:sldId id="650" r:id="rId30"/>
    <p:sldId id="651" r:id="rId31"/>
    <p:sldId id="783" r:id="rId32"/>
    <p:sldId id="653" r:id="rId33"/>
    <p:sldId id="789" r:id="rId34"/>
    <p:sldId id="663" r:id="rId35"/>
    <p:sldId id="664" r:id="rId36"/>
    <p:sldId id="665" r:id="rId37"/>
    <p:sldId id="666" r:id="rId38"/>
    <p:sldId id="667" r:id="rId39"/>
    <p:sldId id="668" r:id="rId40"/>
    <p:sldId id="669" r:id="rId41"/>
    <p:sldId id="670" r:id="rId42"/>
    <p:sldId id="676" r:id="rId43"/>
    <p:sldId id="671" r:id="rId44"/>
    <p:sldId id="791" r:id="rId45"/>
    <p:sldId id="677" r:id="rId46"/>
    <p:sldId id="678" r:id="rId47"/>
    <p:sldId id="679" r:id="rId48"/>
    <p:sldId id="680" r:id="rId49"/>
    <p:sldId id="681" r:id="rId50"/>
    <p:sldId id="792" r:id="rId51"/>
    <p:sldId id="682" r:id="rId52"/>
    <p:sldId id="773" r:id="rId53"/>
    <p:sldId id="684" r:id="rId54"/>
    <p:sldId id="685" r:id="rId55"/>
    <p:sldId id="686" r:id="rId56"/>
    <p:sldId id="687" r:id="rId57"/>
    <p:sldId id="454" r:id="rId58"/>
    <p:sldId id="688" r:id="rId59"/>
    <p:sldId id="689" r:id="rId60"/>
    <p:sldId id="683" r:id="rId61"/>
    <p:sldId id="690" r:id="rId62"/>
    <p:sldId id="691" r:id="rId63"/>
    <p:sldId id="692" r:id="rId64"/>
    <p:sldId id="793" r:id="rId65"/>
    <p:sldId id="695" r:id="rId66"/>
    <p:sldId id="696" r:id="rId67"/>
    <p:sldId id="785" r:id="rId68"/>
    <p:sldId id="697" r:id="rId69"/>
    <p:sldId id="698" r:id="rId70"/>
    <p:sldId id="699" r:id="rId71"/>
    <p:sldId id="700" r:id="rId72"/>
    <p:sldId id="701" r:id="rId73"/>
    <p:sldId id="776" r:id="rId74"/>
    <p:sldId id="702" r:id="rId75"/>
    <p:sldId id="703" r:id="rId76"/>
    <p:sldId id="777" r:id="rId77"/>
    <p:sldId id="705" r:id="rId78"/>
    <p:sldId id="706" r:id="rId79"/>
    <p:sldId id="707" r:id="rId80"/>
    <p:sldId id="779" r:id="rId81"/>
    <p:sldId id="708" r:id="rId82"/>
    <p:sldId id="794" r:id="rId83"/>
    <p:sldId id="711" r:id="rId84"/>
    <p:sldId id="712" r:id="rId85"/>
    <p:sldId id="713" r:id="rId86"/>
    <p:sldId id="714" r:id="rId87"/>
    <p:sldId id="795" r:id="rId88"/>
    <p:sldId id="715" r:id="rId89"/>
    <p:sldId id="716" r:id="rId90"/>
    <p:sldId id="717" r:id="rId91"/>
    <p:sldId id="718" r:id="rId92"/>
    <p:sldId id="719" r:id="rId93"/>
    <p:sldId id="720" r:id="rId94"/>
    <p:sldId id="721" r:id="rId95"/>
    <p:sldId id="722" r:id="rId96"/>
    <p:sldId id="723" r:id="rId97"/>
    <p:sldId id="724" r:id="rId98"/>
    <p:sldId id="725" r:id="rId99"/>
    <p:sldId id="726" r:id="rId100"/>
    <p:sldId id="727" r:id="rId101"/>
    <p:sldId id="728" r:id="rId102"/>
    <p:sldId id="729" r:id="rId103"/>
    <p:sldId id="730" r:id="rId104"/>
    <p:sldId id="796" r:id="rId105"/>
    <p:sldId id="731" r:id="rId106"/>
    <p:sldId id="732" r:id="rId107"/>
    <p:sldId id="733" r:id="rId108"/>
    <p:sldId id="800" r:id="rId109"/>
    <p:sldId id="734" r:id="rId110"/>
    <p:sldId id="735" r:id="rId111"/>
    <p:sldId id="736" r:id="rId112"/>
    <p:sldId id="737" r:id="rId113"/>
    <p:sldId id="739" r:id="rId114"/>
    <p:sldId id="740" r:id="rId115"/>
    <p:sldId id="741" r:id="rId116"/>
    <p:sldId id="801" r:id="rId117"/>
    <p:sldId id="745" r:id="rId118"/>
    <p:sldId id="746" r:id="rId119"/>
    <p:sldId id="747" r:id="rId120"/>
    <p:sldId id="748" r:id="rId121"/>
    <p:sldId id="749" r:id="rId122"/>
    <p:sldId id="750" r:id="rId123"/>
    <p:sldId id="751" r:id="rId124"/>
    <p:sldId id="802" r:id="rId125"/>
    <p:sldId id="752" r:id="rId126"/>
    <p:sldId id="754" r:id="rId127"/>
    <p:sldId id="804" r:id="rId128"/>
    <p:sldId id="756" r:id="rId129"/>
    <p:sldId id="767" r:id="rId130"/>
    <p:sldId id="768" r:id="rId131"/>
    <p:sldId id="797" r:id="rId132"/>
    <p:sldId id="798" r:id="rId133"/>
    <p:sldId id="799" r:id="rId134"/>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0037" autoAdjust="0"/>
  </p:normalViewPr>
  <p:slideViewPr>
    <p:cSldViewPr>
      <p:cViewPr varScale="1">
        <p:scale>
          <a:sx n="61" d="100"/>
          <a:sy n="61" d="100"/>
        </p:scale>
        <p:origin x="1498"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63" Type="http://schemas.openxmlformats.org/officeDocument/2006/relationships/slide" Target="slides/slide52.xml"/><Relationship Id="rId84" Type="http://schemas.openxmlformats.org/officeDocument/2006/relationships/slide" Target="slides/slide73.xml"/><Relationship Id="rId138" Type="http://schemas.openxmlformats.org/officeDocument/2006/relationships/presProps" Target="presProps.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viewProps" Target="viewProps.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slide" Target="slides/slide118.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2.xml"/><Relationship Id="rId28" Type="http://schemas.openxmlformats.org/officeDocument/2006/relationships/slide" Target="slides/slide17.xml"/><Relationship Id="rId49" Type="http://schemas.openxmlformats.org/officeDocument/2006/relationships/slide" Target="slides/slide38.xml"/><Relationship Id="rId114" Type="http://schemas.openxmlformats.org/officeDocument/2006/relationships/slide" Target="slides/slide103.xml"/><Relationship Id="rId119" Type="http://schemas.openxmlformats.org/officeDocument/2006/relationships/slide" Target="slides/slide108.xml"/><Relationship Id="rId44" Type="http://schemas.openxmlformats.org/officeDocument/2006/relationships/slide" Target="slides/slide33.xml"/><Relationship Id="rId60" Type="http://schemas.openxmlformats.org/officeDocument/2006/relationships/slide" Target="slides/slide49.xml"/><Relationship Id="rId65" Type="http://schemas.openxmlformats.org/officeDocument/2006/relationships/slide" Target="slides/slide54.xml"/><Relationship Id="rId81" Type="http://schemas.openxmlformats.org/officeDocument/2006/relationships/slide" Target="slides/slide70.xml"/><Relationship Id="rId86" Type="http://schemas.openxmlformats.org/officeDocument/2006/relationships/slide" Target="slides/slide75.xml"/><Relationship Id="rId130" Type="http://schemas.openxmlformats.org/officeDocument/2006/relationships/slide" Target="slides/slide119.xml"/><Relationship Id="rId135" Type="http://schemas.openxmlformats.org/officeDocument/2006/relationships/notesMaster" Target="notesMasters/notesMaster1.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handoutMaster" Target="handoutMasters/handoutMaster1.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137" Type="http://schemas.openxmlformats.org/officeDocument/2006/relationships/commentAuthors" Target="commentAuthors.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32" Type="http://schemas.openxmlformats.org/officeDocument/2006/relationships/slide" Target="slides/slide121.xml"/><Relationship Id="rId15" Type="http://schemas.openxmlformats.org/officeDocument/2006/relationships/slide" Target="slides/slide4.xml"/><Relationship Id="rId36" Type="http://schemas.openxmlformats.org/officeDocument/2006/relationships/slide" Target="slides/slide25.xml"/><Relationship Id="rId57" Type="http://schemas.openxmlformats.org/officeDocument/2006/relationships/slide" Target="slides/slide46.xml"/><Relationship Id="rId106" Type="http://schemas.openxmlformats.org/officeDocument/2006/relationships/slide" Target="slides/slide95.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52" Type="http://schemas.openxmlformats.org/officeDocument/2006/relationships/slide" Target="slides/slide41.xml"/><Relationship Id="rId73" Type="http://schemas.openxmlformats.org/officeDocument/2006/relationships/slide" Target="slides/slide62.xml"/><Relationship Id="rId78" Type="http://schemas.openxmlformats.org/officeDocument/2006/relationships/slide" Target="slides/slide67.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5.xml"/><Relationship Id="rId47" Type="http://schemas.openxmlformats.org/officeDocument/2006/relationships/slide" Target="slides/slide36.xml"/><Relationship Id="rId68" Type="http://schemas.openxmlformats.org/officeDocument/2006/relationships/slide" Target="slides/slide57.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 RISK-V</a:t>
            </a:r>
            <a:r>
              <a:rPr lang="zh-CN" altLang="en-US" dirty="0"/>
              <a:t>都是</a:t>
            </a:r>
            <a:r>
              <a:rPr lang="en-US" altLang="zh-CN" dirty="0"/>
              <a:t>RISC</a:t>
            </a:r>
            <a:r>
              <a:rPr lang="zh-CN" altLang="en-US" dirty="0"/>
              <a:t>精简指令集</a:t>
            </a:r>
            <a:endParaRPr lang="en-US" altLang="zh-CN" dirty="0"/>
          </a:p>
          <a:p>
            <a:r>
              <a:rPr lang="en-US" altLang="zh-CN" dirty="0"/>
              <a:t>X86</a:t>
            </a:r>
            <a:r>
              <a:rPr lang="zh-CN" altLang="en-US" dirty="0"/>
              <a:t>是</a:t>
            </a:r>
            <a:r>
              <a:rPr lang="en-US" altLang="zh-CN" dirty="0"/>
              <a:t>CISC</a:t>
            </a:r>
            <a:r>
              <a:rPr lang="zh-CN" altLang="en-US" dirty="0"/>
              <a:t>是复杂指令集</a:t>
            </a:r>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a:t>
            </a:fld>
            <a:endParaRPr lang="en-US" altLang="zh-CN"/>
          </a:p>
        </p:txBody>
      </p:sp>
    </p:spTree>
    <p:extLst>
      <p:ext uri="{BB962C8B-B14F-4D97-AF65-F5344CB8AC3E}">
        <p14:creationId xmlns:p14="http://schemas.microsoft.com/office/powerpoint/2010/main" val="95095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2^64</a:t>
            </a:r>
            <a:r>
              <a:rPr lang="zh-CN" altLang="en-US" dirty="0">
                <a:latin typeface="Arial" panose="020B0604020202020204" pitchFamily="34" charset="0"/>
              </a:rPr>
              <a:t> </a:t>
            </a:r>
            <a:r>
              <a:rPr lang="en-US" altLang="zh-CN" dirty="0">
                <a:latin typeface="Arial" panose="020B0604020202020204" pitchFamily="34" charset="0"/>
              </a:rPr>
              <a:t>– 1844674407370955161     【</a:t>
            </a:r>
            <a:r>
              <a:rPr lang="en-US" altLang="zh-CN" dirty="0">
                <a:latin typeface="Verdana" panose="020B0604030504040204" pitchFamily="34" charset="0"/>
                <a:ea typeface="楷体_GB2312"/>
                <a:cs typeface="楷体_GB2312"/>
              </a:rPr>
              <a:t>18446744073709551608</a:t>
            </a:r>
            <a:r>
              <a:rPr lang="zh-CN" altLang="en-US" dirty="0">
                <a:latin typeface="Verdana" panose="020B0604030504040204" pitchFamily="34" charset="0"/>
                <a:ea typeface="楷体_GB2312"/>
                <a:cs typeface="楷体_GB2312"/>
              </a:rPr>
              <a:t>， 最后一个字节</a:t>
            </a:r>
            <a:r>
              <a:rPr lang="en-US" altLang="zh-CN" dirty="0">
                <a:latin typeface="Arial" panose="020B0604020202020204" pitchFamily="34" charset="0"/>
              </a:rPr>
              <a:t>】</a:t>
            </a:r>
          </a:p>
          <a:p>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Memory[1] </a:t>
            </a:r>
            <a:r>
              <a:rPr lang="zh-CN" altLang="en-US" dirty="0">
                <a:latin typeface="Verdana" panose="020B0604030504040204" pitchFamily="34" charset="0"/>
                <a:ea typeface="楷体_GB2312"/>
                <a:cs typeface="楷体_GB2312"/>
              </a:rPr>
              <a:t>差一个</a:t>
            </a:r>
            <a:r>
              <a:rPr lang="en-US" altLang="zh-CN" dirty="0">
                <a:latin typeface="Verdana" panose="020B0604030504040204" pitchFamily="34" charset="0"/>
                <a:ea typeface="楷体_GB2312"/>
                <a:cs typeface="楷体_GB2312"/>
              </a:rPr>
              <a:t>byte</a:t>
            </a:r>
          </a:p>
          <a:p>
            <a:r>
              <a:rPr lang="en-US" altLang="zh-CN" dirty="0">
                <a:latin typeface="Verdana" panose="020B0604030504040204" pitchFamily="34" charset="0"/>
                <a:ea typeface="楷体_GB2312"/>
                <a:cs typeface="楷体_GB2312"/>
              </a:rPr>
              <a:t>Memory[8]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差</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a:t>
            </a:r>
            <a:r>
              <a:rPr lang="en-US" altLang="zh-CN" dirty="0">
                <a:latin typeface="Verdana" panose="020B0604030504040204" pitchFamily="34" charset="0"/>
                <a:ea typeface="楷体_GB2312"/>
                <a:cs typeface="楷体_GB2312"/>
              </a:rPr>
              <a:t>byte</a:t>
            </a:r>
            <a:r>
              <a:rPr lang="zh-CN" altLang="en-US" dirty="0">
                <a:latin typeface="Verdana" panose="020B0604030504040204" pitchFamily="34" charset="0"/>
                <a:ea typeface="楷体_GB2312"/>
                <a:cs typeface="楷体_GB2312"/>
              </a:rPr>
              <a:t>，</a:t>
            </a:r>
            <a:r>
              <a:rPr lang="en-US" altLang="zh-CN" dirty="0">
                <a:latin typeface="Verdana" panose="020B0604030504040204" pitchFamily="34" charset="0"/>
                <a:ea typeface="楷体_GB2312"/>
                <a:cs typeface="楷体_GB2312"/>
              </a:rPr>
              <a:t>doublewords</a:t>
            </a:r>
          </a:p>
          <a:p>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2^64</a:t>
            </a:r>
            <a:r>
              <a:rPr lang="zh-CN" altLang="en-US" dirty="0">
                <a:latin typeface="Verdana" panose="020B0604030504040204" pitchFamily="34" charset="0"/>
                <a:ea typeface="楷体_GB2312"/>
                <a:cs typeface="楷体_GB2312"/>
              </a:rPr>
              <a:t>寻址空间，</a:t>
            </a:r>
            <a:r>
              <a:rPr lang="en-US" altLang="zh-CN" dirty="0">
                <a:latin typeface="Verdana" panose="020B0604030504040204" pitchFamily="34" charset="0"/>
                <a:ea typeface="楷体_GB2312"/>
                <a:cs typeface="楷体_GB2312"/>
              </a:rPr>
              <a:t> </a:t>
            </a:r>
            <a:r>
              <a:rPr lang="zh-CN" altLang="en-US" dirty="0">
                <a:latin typeface="Verdana" panose="020B0604030504040204" pitchFamily="34" charset="0"/>
                <a:ea typeface="楷体_GB2312"/>
                <a:cs typeface="楷体_GB2312"/>
              </a:rPr>
              <a:t>每一个</a:t>
            </a:r>
            <a:r>
              <a:rPr lang="en-US" altLang="zh-CN" dirty="0">
                <a:latin typeface="Verdana" panose="020B0604030504040204" pitchFamily="34" charset="0"/>
                <a:ea typeface="楷体_GB2312"/>
                <a:cs typeface="楷体_GB2312"/>
              </a:rPr>
              <a:t>doubleword</a:t>
            </a:r>
            <a:r>
              <a:rPr lang="zh-CN" altLang="en-US" dirty="0">
                <a:latin typeface="Verdana" panose="020B0604030504040204" pitchFamily="34" charset="0"/>
                <a:ea typeface="楷体_GB2312"/>
                <a:cs typeface="楷体_GB2312"/>
              </a:rPr>
              <a:t>是</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个字节。</a:t>
            </a:r>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byte addresses</a:t>
            </a:r>
            <a:r>
              <a:rPr lang="zh-CN" altLang="en-US" dirty="0">
                <a:latin typeface="Verdana" panose="020B0604030504040204" pitchFamily="34" charset="0"/>
                <a:ea typeface="楷体_GB2312"/>
                <a:cs typeface="楷体_GB2312"/>
              </a:rPr>
              <a:t>： 每一个地址对应的是一个</a:t>
            </a:r>
            <a:r>
              <a:rPr lang="en-US" altLang="zh-CN" dirty="0">
                <a:latin typeface="Verdana" panose="020B0604030504040204" pitchFamily="34" charset="0"/>
                <a:ea typeface="楷体_GB2312"/>
                <a:cs typeface="楷体_GB2312"/>
              </a:rPr>
              <a:t>byte</a:t>
            </a:r>
            <a:endParaRPr lang="zh-CN" altLang="en-US" dirty="0">
              <a:latin typeface="Arial" panose="020B0604020202020204" pitchFamily="34" charset="0"/>
            </a:endParaRPr>
          </a:p>
        </p:txBody>
      </p:sp>
      <p:sp>
        <p:nvSpPr>
          <p:cNvPr id="327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556A1A8-87D1-42EE-9EA2-5F31F3887E99}" type="slidenum">
              <a:rPr lang="en-US" altLang="zh-CN" sz="1200" b="0" smtClean="0">
                <a:latin typeface="Arial" panose="020B0604020202020204" pitchFamily="34" charset="0"/>
                <a:ea typeface="宋体" panose="02010600030101010101" pitchFamily="2" charset="-122"/>
              </a:rPr>
              <a:pPr/>
              <a:t>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775570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dirty="0">
                <a:latin typeface="Arial" panose="020B0604020202020204" pitchFamily="34" charset="0"/>
              </a:rPr>
              <a:t>指针好，循环内的语句数量少一些</a:t>
            </a:r>
            <a:endParaRPr lang="en-US" altLang="zh-CN" dirty="0">
              <a:latin typeface="Arial" panose="020B0604020202020204" pitchFamily="34" charset="0"/>
            </a:endParaRPr>
          </a:p>
          <a:p>
            <a:pPr marL="0" lvl="1"/>
            <a:endParaRPr lang="en-US" altLang="zh-CN" dirty="0">
              <a:latin typeface="Arial" panose="020B060402020202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Java</a:t>
            </a:r>
            <a:r>
              <a:rPr lang="zh-CN" altLang="en-US" dirty="0">
                <a:latin typeface="Arial" panose="020B0604020202020204" pitchFamily="34" charset="0"/>
              </a:rPr>
              <a:t>里面没有指针，</a:t>
            </a:r>
            <a:r>
              <a:rPr lang="en-US" altLang="zh-CN" dirty="0">
                <a:latin typeface="Arial" panose="020B0604020202020204" pitchFamily="34" charset="0"/>
              </a:rPr>
              <a:t>java</a:t>
            </a:r>
            <a:r>
              <a:rPr lang="zh-CN" altLang="en-US" dirty="0">
                <a:latin typeface="Arial" panose="020B0604020202020204" pitchFamily="34" charset="0"/>
              </a:rPr>
              <a:t>的一个特点是跨平台，不针对任何硬件。预编译的时候编译到一个中间层，执行的时候硬件和</a:t>
            </a:r>
            <a:r>
              <a:rPr lang="en-US" altLang="zh-CN" dirty="0">
                <a:latin typeface="Arial" panose="020B0604020202020204" pitchFamily="34" charset="0"/>
              </a:rPr>
              <a:t>Java</a:t>
            </a:r>
            <a:r>
              <a:rPr lang="zh-CN" altLang="en-US" dirty="0">
                <a:latin typeface="Arial" panose="020B0604020202020204" pitchFamily="34" charset="0"/>
              </a:rPr>
              <a:t>虚拟机对接。效率不高。</a:t>
            </a:r>
            <a:endParaRPr lang="en-US" altLang="zh-CN" dirty="0">
              <a:latin typeface="Arial" panose="020B0604020202020204" pitchFamily="34" charset="0"/>
            </a:endParaRPr>
          </a:p>
          <a:p>
            <a:pPr marL="0" lvl="1"/>
            <a:endParaRPr lang="zh-CN" altLang="en-US" dirty="0">
              <a:latin typeface="Arial" panose="020B0604020202020204" pitchFamily="34" charset="0"/>
            </a:endParaRPr>
          </a:p>
        </p:txBody>
      </p:sp>
      <p:sp>
        <p:nvSpPr>
          <p:cNvPr id="2601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AB5CD6-9D14-4621-ADF8-0F8D01CE56CB}" type="slidenum">
              <a:rPr lang="en-US" altLang="zh-CN" sz="1200" b="0" smtClean="0">
                <a:latin typeface="Arial" panose="020B0604020202020204" pitchFamily="34" charset="0"/>
                <a:ea typeface="宋体" panose="02010600030101010101" pitchFamily="2" charset="-122"/>
              </a:rPr>
              <a:pPr/>
              <a:t>118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46453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指令全是</a:t>
            </a:r>
            <a:r>
              <a:rPr lang="en-US" altLang="zh-CN" dirty="0">
                <a:latin typeface="Arial" panose="020B0604020202020204" pitchFamily="34" charset="0"/>
              </a:rPr>
              <a:t>32</a:t>
            </a:r>
            <a:r>
              <a:rPr lang="zh-CN" altLang="en-US" dirty="0">
                <a:latin typeface="Arial" panose="020B0604020202020204" pitchFamily="34" charset="0"/>
              </a:rPr>
              <a:t>位，但是寄存器可能有</a:t>
            </a:r>
            <a:r>
              <a:rPr lang="en-US" altLang="zh-CN" dirty="0">
                <a:latin typeface="Arial" panose="020B0604020202020204" pitchFamily="34" charset="0"/>
              </a:rPr>
              <a:t>64</a:t>
            </a:r>
            <a:r>
              <a:rPr lang="zh-CN" altLang="en-US" dirty="0">
                <a:latin typeface="Arial" panose="020B0604020202020204" pitchFamily="34" charset="0"/>
              </a:rPr>
              <a:t>位这样的</a:t>
            </a:r>
          </a:p>
        </p:txBody>
      </p:sp>
      <p:sp>
        <p:nvSpPr>
          <p:cNvPr id="2826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090C921-B78E-42BB-A0EF-4EAA2CC938FC}" type="slidenum">
              <a:rPr lang="en-US" altLang="zh-CN" sz="1200" b="0" smtClean="0">
                <a:latin typeface="Arial" panose="020B0604020202020204" pitchFamily="34" charset="0"/>
                <a:ea typeface="宋体" panose="02010600030101010101" pitchFamily="2" charset="-122"/>
              </a:rPr>
              <a:pPr/>
              <a:t>119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16794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846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161451E-6F57-4F95-9F4B-5065FAEC6F6E}" type="slidenum">
              <a:rPr lang="en-US" altLang="zh-CN" sz="1200" b="0" smtClean="0">
                <a:latin typeface="Arial" panose="020B0604020202020204" pitchFamily="34" charset="0"/>
                <a:ea typeface="宋体" panose="02010600030101010101" pitchFamily="2" charset="-122"/>
              </a:rPr>
              <a:pPr/>
              <a:t>120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62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这里只有运算，没有存取操作</a:t>
            </a:r>
          </a:p>
          <a:p>
            <a:endParaRPr lang="zh-CN" altLang="en-US">
              <a:latin typeface="Arial" panose="020B0604020202020204" pitchFamily="34" charset="0"/>
            </a:endParaRPr>
          </a:p>
        </p:txBody>
      </p:sp>
      <p:sp>
        <p:nvSpPr>
          <p:cNvPr id="348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0BD5CBF-9651-4267-B11F-A452041AD4E8}" type="slidenum">
              <a:rPr lang="en-US" altLang="zh-CN" sz="1200" b="0" smtClean="0">
                <a:latin typeface="Arial" panose="020B0604020202020204" pitchFamily="34" charset="0"/>
                <a:ea typeface="宋体" panose="02010600030101010101" pitchFamily="2" charset="-122"/>
              </a:rPr>
              <a:pPr/>
              <a:t>14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247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223838" y="808038"/>
            <a:ext cx="7185026" cy="4041775"/>
          </a:xfrm>
          <a:ln/>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368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7D031C6-A122-45CE-8932-4B37586DF9CC}" type="slidenum">
              <a:rPr lang="en-US" altLang="zh-CN" sz="1200" b="0" smtClean="0">
                <a:latin typeface="Arial" panose="020B0604020202020204" pitchFamily="34" charset="0"/>
                <a:ea typeface="宋体" panose="02010600030101010101" pitchFamily="2" charset="-122"/>
              </a:rPr>
              <a:pPr/>
              <a:t>15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204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a:latin typeface="Arial" panose="020B0604020202020204" pitchFamily="34" charset="0"/>
              </a:rPr>
              <a:t>所有网络协议也都是采用</a:t>
            </a:r>
            <a:r>
              <a:rPr lang="en-US" altLang="zh-CN" sz="1400" dirty="0">
                <a:latin typeface="Arial" panose="020B0604020202020204" pitchFamily="34" charset="0"/>
              </a:rPr>
              <a:t>big endian</a:t>
            </a:r>
            <a:r>
              <a:rPr lang="zh-CN" altLang="en-US" sz="1400" dirty="0">
                <a:latin typeface="Arial" panose="020B0604020202020204" pitchFamily="34" charset="0"/>
              </a:rPr>
              <a:t>的方式来传输数据的。所以有时我们也会把</a:t>
            </a:r>
            <a:r>
              <a:rPr lang="en-US" altLang="zh-CN" sz="1400" dirty="0">
                <a:latin typeface="Arial" panose="020B0604020202020204" pitchFamily="34" charset="0"/>
              </a:rPr>
              <a:t>big endian</a:t>
            </a:r>
            <a:r>
              <a:rPr lang="zh-CN" altLang="en-US" sz="1400" dirty="0">
                <a:latin typeface="Arial" panose="020B0604020202020204" pitchFamily="34" charset="0"/>
              </a:rPr>
              <a:t>方式称之为网络字节序。</a:t>
            </a:r>
            <a:endParaRPr lang="en-US" altLang="zh-CN" sz="1400" dirty="0">
              <a:latin typeface="Arial" panose="020B0604020202020204" pitchFamily="34" charset="0"/>
            </a:endParaRPr>
          </a:p>
          <a:p>
            <a:r>
              <a:rPr lang="zh-CN" altLang="en-US" sz="1400" dirty="0">
                <a:latin typeface="Arial" panose="020B0604020202020204" pitchFamily="34" charset="0"/>
              </a:rPr>
              <a:t>目前应该</a:t>
            </a:r>
            <a:r>
              <a:rPr lang="en-US" altLang="zh-CN" sz="1400" dirty="0">
                <a:latin typeface="Arial" panose="020B0604020202020204" pitchFamily="34" charset="0"/>
              </a:rPr>
              <a:t>little endian</a:t>
            </a:r>
            <a:r>
              <a:rPr lang="zh-CN" altLang="en-US" sz="1400" dirty="0">
                <a:latin typeface="Arial" panose="020B0604020202020204" pitchFamily="34" charset="0"/>
              </a:rPr>
              <a:t>是主流，因为在数据类型转换的时候（尤其是指针转换）不用考虑地址问题。</a:t>
            </a:r>
            <a:endParaRPr lang="zh-CN" altLang="en-US" dirty="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16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17</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6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1DFC2B7-8B15-49D5-8932-B87C9E24A474}" type="slidenum">
              <a:rPr lang="en-US" altLang="zh-CN" sz="1200" b="0" smtClean="0">
                <a:latin typeface="Arial" panose="020B0604020202020204" pitchFamily="34" charset="0"/>
                <a:ea typeface="宋体" panose="02010600030101010101" pitchFamily="2" charset="-122"/>
              </a:rPr>
              <a:pPr/>
              <a:t>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736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223838" y="808038"/>
            <a:ext cx="7185026" cy="4041775"/>
          </a:xfrm>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所以我们也知道机器语言是怎么样支持数组的，对数组一定会分配连续的一段空间，一定会有一个首地址，数组的基地址。存取数据的时候需要计算偏移量。</a:t>
            </a:r>
          </a:p>
          <a:p>
            <a:endParaRPr lang="en-US" altLang="zh-CN">
              <a:latin typeface="Arial" panose="020B0604020202020204" pitchFamily="34" charset="0"/>
            </a:endParaRPr>
          </a:p>
          <a:p>
            <a:endParaRPr lang="en-US" altLang="zh-CN">
              <a:latin typeface="Arial" panose="020B0604020202020204" pitchFamily="34" charset="0"/>
            </a:endParaRPr>
          </a:p>
        </p:txBody>
      </p:sp>
      <p:sp>
        <p:nvSpPr>
          <p:cNvPr id="501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C376D2-9A82-4581-899C-0DD959EBC0FA}" type="slidenum">
              <a:rPr lang="en-US" altLang="zh-CN" sz="1200" b="0" smtClean="0">
                <a:latin typeface="Arial" panose="020B0604020202020204" pitchFamily="34" charset="0"/>
                <a:ea typeface="宋体" panose="02010600030101010101" pitchFamily="2" charset="-122"/>
              </a:rPr>
              <a:pPr/>
              <a:t>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0508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2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D904BAB-283D-456A-AA1D-A4C8F50BA02B}" type="slidenum">
              <a:rPr lang="en-US" altLang="zh-CN" sz="1200" b="0" smtClean="0">
                <a:latin typeface="Arial" panose="020B0604020202020204" pitchFamily="34" charset="0"/>
                <a:ea typeface="宋体" panose="02010600030101010101" pitchFamily="2" charset="-122"/>
              </a:rPr>
              <a:pPr/>
              <a:t>20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7065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56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A18C08-90F4-4E43-8D4A-AD53720502F5}" type="slidenum">
              <a:rPr lang="en-US" altLang="zh-CN" sz="1200" b="0" smtClean="0">
                <a:latin typeface="Arial" panose="020B0604020202020204" pitchFamily="34" charset="0"/>
                <a:ea typeface="宋体" panose="02010600030101010101" pitchFamily="2" charset="-122"/>
              </a:rPr>
              <a:pPr/>
              <a:t>22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5772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一条指令的每一段称为一个字段。每个字段有固定的长度。指令的这种分段设计叫做指令格式 </a:t>
            </a:r>
            <a:r>
              <a:rPr lang="en-US" altLang="zh-CN" dirty="0">
                <a:latin typeface="Arial" panose="020B0604020202020204" pitchFamily="34" charset="0"/>
              </a:rPr>
              <a:t>(format)</a:t>
            </a:r>
          </a:p>
          <a:p>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51</a:t>
            </a:r>
            <a:r>
              <a:rPr lang="zh-CN" altLang="en-US" dirty="0">
                <a:latin typeface="Arial" panose="020B0604020202020204" pitchFamily="34" charset="0"/>
              </a:rPr>
              <a:t>这三个字段组合起来指明要进行加法操作。</a:t>
            </a:r>
            <a:endParaRPr lang="en-US" altLang="zh-CN" dirty="0">
              <a:latin typeface="Arial" panose="020B0604020202020204" pitchFamily="34" charset="0"/>
            </a:endParaRPr>
          </a:p>
          <a:p>
            <a:r>
              <a:rPr lang="zh-CN" altLang="en-US" dirty="0">
                <a:latin typeface="Arial" panose="020B0604020202020204" pitchFamily="34" charset="0"/>
              </a:rPr>
              <a:t>最后用十六进制表示</a:t>
            </a:r>
            <a:endParaRPr lang="en-US" altLang="zh-CN" dirty="0">
              <a:latin typeface="Arial" panose="020B0604020202020204" pitchFamily="34" charset="0"/>
            </a:endParaRPr>
          </a:p>
        </p:txBody>
      </p:sp>
      <p:sp>
        <p:nvSpPr>
          <p:cNvPr id="716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758DC57-A88C-4899-A086-0239BD53716B}" type="slidenum">
              <a:rPr lang="en-US" altLang="zh-CN" sz="1200" b="0" smtClean="0">
                <a:latin typeface="Arial" panose="020B0604020202020204" pitchFamily="34" charset="0"/>
                <a:ea typeface="宋体" panose="02010600030101010101" pitchFamily="2" charset="-122"/>
              </a:rPr>
              <a:pPr/>
              <a:t>24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156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223838" y="808038"/>
            <a:ext cx="7185026" cy="4041775"/>
          </a:xfrm>
          <a:ln/>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机器语言的特征：操作，符号数，表示形式</a:t>
            </a:r>
            <a:endParaRPr kumimoji="1" lang="en-US" altLang="zh-CN" dirty="0">
              <a:latin typeface="Arial" panose="020B0604020202020204" pitchFamily="34" charset="0"/>
            </a:endParaRPr>
          </a:p>
          <a:p>
            <a:r>
              <a:rPr kumimoji="1" lang="zh-CN" altLang="en-US" dirty="0">
                <a:latin typeface="Arial" panose="020B0604020202020204" pitchFamily="34" charset="0"/>
              </a:rPr>
              <a:t>与算法语言基本相同，唯一不同是直接针对硬件。下面要针对硬件，上面要针对算法软件。</a:t>
            </a:r>
          </a:p>
        </p:txBody>
      </p:sp>
      <p:sp>
        <p:nvSpPr>
          <p:cNvPr id="8196"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1519965-5132-435A-BEB5-BA6C763E5745}" type="slidenum">
              <a:rPr lang="en-US" altLang="zh-CN" sz="1200" b="0" smtClean="0">
                <a:latin typeface="Arial" panose="020B0604020202020204" pitchFamily="34" charset="0"/>
                <a:ea typeface="宋体" panose="02010600030101010101" pitchFamily="2" charset="-122"/>
              </a:rPr>
              <a:pPr/>
              <a:t>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070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Question: Why aren’t </a:t>
            </a:r>
            <a:r>
              <a:rPr lang="en-US" altLang="zh-CN" b="1" dirty="0" err="1">
                <a:latin typeface="Arial" panose="020B0604020202020204" pitchFamily="34" charset="0"/>
              </a:rPr>
              <a:t>opcode</a:t>
            </a:r>
            <a:r>
              <a:rPr lang="en-US" altLang="zh-CN" dirty="0" err="1">
                <a:latin typeface="Arial" panose="020B0604020202020204" pitchFamily="34" charset="0"/>
              </a:rPr>
              <a:t>and</a:t>
            </a:r>
            <a:r>
              <a:rPr lang="en-US" altLang="zh-CN" dirty="0">
                <a:latin typeface="Arial" panose="020B0604020202020204" pitchFamily="34" charset="0"/>
              </a:rPr>
              <a:t> </a:t>
            </a:r>
            <a:r>
              <a:rPr lang="en-US" altLang="zh-CN" b="1" dirty="0">
                <a:latin typeface="Arial" panose="020B0604020202020204" pitchFamily="34" charset="0"/>
              </a:rPr>
              <a:t>funct7</a:t>
            </a:r>
            <a:r>
              <a:rPr lang="en-US" altLang="zh-CN" dirty="0">
                <a:latin typeface="Arial" panose="020B0604020202020204" pitchFamily="34" charset="0"/>
              </a:rPr>
              <a:t>and </a:t>
            </a:r>
            <a:r>
              <a:rPr lang="en-US" altLang="zh-CN" b="1" dirty="0">
                <a:latin typeface="Arial" panose="020B0604020202020204" pitchFamily="34" charset="0"/>
              </a:rPr>
              <a:t>funct3 </a:t>
            </a:r>
            <a:r>
              <a:rPr lang="en-US" altLang="zh-CN" dirty="0">
                <a:latin typeface="Arial" panose="020B0604020202020204" pitchFamily="34" charset="0"/>
              </a:rPr>
              <a:t>a single 17-bit field?</a:t>
            </a:r>
          </a:p>
          <a:p>
            <a:endParaRPr lang="en-US" altLang="zh-CN" dirty="0">
              <a:latin typeface="Arial" panose="020B0604020202020204" pitchFamily="34" charset="0"/>
            </a:endParaRPr>
          </a:p>
          <a:p>
            <a:r>
              <a:rPr lang="zh-CN" altLang="en-US" dirty="0">
                <a:latin typeface="Arial" panose="020B0604020202020204" pitchFamily="34" charset="0"/>
              </a:rPr>
              <a:t>对齐其他</a:t>
            </a:r>
            <a:r>
              <a:rPr lang="en-US" altLang="zh-CN" dirty="0">
                <a:latin typeface="Arial" panose="020B0604020202020204" pitchFamily="34" charset="0"/>
              </a:rPr>
              <a:t>field</a:t>
            </a:r>
            <a:r>
              <a:rPr lang="zh-CN" altLang="en-US" dirty="0">
                <a:latin typeface="Arial" panose="020B0604020202020204" pitchFamily="34" charset="0"/>
              </a:rPr>
              <a:t>，节省硬件</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Add, sub</a:t>
            </a:r>
            <a:r>
              <a:rPr lang="zh-CN" altLang="en-US" dirty="0">
                <a:latin typeface="Arial" panose="020B0604020202020204" pitchFamily="34" charset="0"/>
              </a:rPr>
              <a:t>指令都是这种格式，这种指令格式称为</a:t>
            </a:r>
            <a:r>
              <a:rPr lang="en-US" altLang="zh-CN" dirty="0">
                <a:latin typeface="Arial" panose="020B0604020202020204" pitchFamily="34" charset="0"/>
              </a:rPr>
              <a:t>R-type</a:t>
            </a:r>
          </a:p>
          <a:p>
            <a:endParaRPr lang="en-US" altLang="zh-CN" dirty="0">
              <a:latin typeface="Arial" panose="020B0604020202020204" pitchFamily="34" charset="0"/>
            </a:endParaRPr>
          </a:p>
          <a:p>
            <a:r>
              <a:rPr kumimoji="1" lang="en-US" altLang="zh-CN" dirty="0">
                <a:latin typeface="Arial" panose="020B0604020202020204" pitchFamily="34" charset="0"/>
              </a:rPr>
              <a:t>32</a:t>
            </a:r>
            <a:r>
              <a:rPr kumimoji="1" lang="zh-CN" altLang="en-US" dirty="0">
                <a:latin typeface="Arial" panose="020B0604020202020204" pitchFamily="34" charset="0"/>
              </a:rPr>
              <a:t>个寄存器，</a:t>
            </a:r>
            <a:r>
              <a:rPr kumimoji="1" lang="en-US" altLang="zh-CN" dirty="0">
                <a:latin typeface="Arial" panose="020B0604020202020204" pitchFamily="34" charset="0"/>
              </a:rPr>
              <a:t>5</a:t>
            </a:r>
            <a:r>
              <a:rPr kumimoji="1" lang="zh-CN" altLang="en-US" dirty="0">
                <a:latin typeface="Arial" panose="020B0604020202020204" pitchFamily="34" charset="0"/>
              </a:rPr>
              <a:t>位就够了</a:t>
            </a:r>
            <a:endParaRPr kumimoji="1"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但是对于</a:t>
            </a:r>
            <a:r>
              <a:rPr lang="en-US" altLang="zh-CN" dirty="0" err="1">
                <a:latin typeface="Arial" panose="020B0604020202020204" pitchFamily="34" charset="0"/>
              </a:rPr>
              <a:t>ld</a:t>
            </a:r>
            <a:r>
              <a:rPr lang="zh-CN" altLang="en-US" dirty="0">
                <a:latin typeface="Arial" panose="020B0604020202020204" pitchFamily="34" charset="0"/>
              </a:rPr>
              <a:t>或者</a:t>
            </a:r>
            <a:r>
              <a:rPr lang="en-US" altLang="zh-CN" dirty="0" err="1">
                <a:latin typeface="Arial" panose="020B0604020202020204" pitchFamily="34" charset="0"/>
              </a:rPr>
              <a:t>addi</a:t>
            </a:r>
            <a:r>
              <a:rPr lang="zh-CN" altLang="en-US" dirty="0">
                <a:latin typeface="Arial" panose="020B0604020202020204" pitchFamily="34" charset="0"/>
              </a:rPr>
              <a:t>指令，偏移量如果被限制在</a:t>
            </a:r>
            <a:r>
              <a:rPr lang="en-US" altLang="zh-CN" dirty="0">
                <a:latin typeface="Arial" panose="020B0604020202020204" pitchFamily="34" charset="0"/>
              </a:rPr>
              <a:t>5</a:t>
            </a:r>
            <a:r>
              <a:rPr lang="zh-CN" altLang="en-US" dirty="0">
                <a:latin typeface="Arial" panose="020B0604020202020204" pitchFamily="34" charset="0"/>
              </a:rPr>
              <a:t>位字段（最大数是</a:t>
            </a:r>
            <a:r>
              <a:rPr lang="en-US" altLang="zh-CN" dirty="0">
                <a:latin typeface="Arial" panose="020B0604020202020204" pitchFamily="34" charset="0"/>
              </a:rPr>
              <a:t>31</a:t>
            </a:r>
            <a:r>
              <a:rPr lang="zh-CN" altLang="en-US" dirty="0">
                <a:latin typeface="Arial" panose="020B0604020202020204" pitchFamily="34" charset="0"/>
              </a:rPr>
              <a:t>），就太小了，我们需要更长的字段。</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Fun3</a:t>
            </a:r>
            <a:r>
              <a:rPr lang="zh-CN" altLang="en-US" dirty="0">
                <a:latin typeface="Arial" panose="020B0604020202020204" pitchFamily="34" charset="0"/>
              </a:rPr>
              <a:t>就是说这个有</a:t>
            </a:r>
            <a:r>
              <a:rPr lang="en-US" altLang="zh-CN" dirty="0">
                <a:latin typeface="Arial" panose="020B0604020202020204" pitchFamily="34" charset="0"/>
              </a:rPr>
              <a:t>3</a:t>
            </a:r>
            <a:r>
              <a:rPr lang="zh-CN" altLang="en-US" dirty="0">
                <a:latin typeface="Arial" panose="020B0604020202020204" pitchFamily="34" charset="0"/>
              </a:rPr>
              <a:t>位，</a:t>
            </a:r>
            <a:r>
              <a:rPr lang="en-US" altLang="zh-CN" dirty="0">
                <a:latin typeface="Arial" panose="020B0604020202020204" pitchFamily="34" charset="0"/>
              </a:rPr>
              <a:t>fun7</a:t>
            </a:r>
            <a:r>
              <a:rPr lang="zh-CN" altLang="en-US" dirty="0">
                <a:latin typeface="Arial" panose="020B0604020202020204" pitchFamily="34" charset="0"/>
              </a:rPr>
              <a:t>就是说有</a:t>
            </a:r>
            <a:r>
              <a:rPr lang="en-US" altLang="zh-CN" dirty="0">
                <a:latin typeface="Arial" panose="020B0604020202020204" pitchFamily="34" charset="0"/>
              </a:rPr>
              <a:t>7</a:t>
            </a:r>
            <a:r>
              <a:rPr lang="zh-CN" altLang="en-US">
                <a:latin typeface="Arial" panose="020B0604020202020204" pitchFamily="34" charset="0"/>
              </a:rPr>
              <a:t>位，拆开成两个应该是为了方便对齐</a:t>
            </a:r>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737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1094E27-AA5E-488A-99AA-DCCED0DA7A24}" type="slidenum">
              <a:rPr lang="en-US" altLang="zh-CN" sz="1200" b="0" smtClean="0">
                <a:latin typeface="Arial" panose="020B0604020202020204" pitchFamily="34" charset="0"/>
                <a:ea typeface="宋体" panose="02010600030101010101" pitchFamily="2" charset="-122"/>
              </a:rPr>
              <a:pPr/>
              <a:t>25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1053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所有指令保持相同长度和单一的指令格式之间就产生了矛盾。</a:t>
            </a:r>
            <a:endParaRPr lang="en-US" altLang="zh-CN" dirty="0">
              <a:latin typeface="Arial" panose="020B0604020202020204" pitchFamily="34" charset="0"/>
            </a:endParaRPr>
          </a:p>
          <a:p>
            <a:r>
              <a:rPr lang="zh-CN" altLang="en-US" dirty="0">
                <a:latin typeface="Arial" panose="020B0604020202020204" pitchFamily="34" charset="0"/>
              </a:rPr>
              <a:t>折中方案是保持所有指令长度相同，对于不同的指令，使用不同的指令格式。</a:t>
            </a:r>
            <a:endParaRPr lang="en-US" altLang="zh-CN" dirty="0">
              <a:latin typeface="Arial" panose="020B0604020202020204" pitchFamily="34" charset="0"/>
            </a:endParaRPr>
          </a:p>
        </p:txBody>
      </p:sp>
    </p:spTree>
    <p:extLst>
      <p:ext uri="{BB962C8B-B14F-4D97-AF65-F5344CB8AC3E}">
        <p14:creationId xmlns:p14="http://schemas.microsoft.com/office/powerpoint/2010/main" val="3093596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I</a:t>
            </a:r>
            <a:r>
              <a:rPr kumimoji="1" lang="zh-CN" altLang="en-US" dirty="0">
                <a:latin typeface="Arial" panose="020B0604020202020204" pitchFamily="34" charset="0"/>
              </a:rPr>
              <a:t>型的偏移量：</a:t>
            </a:r>
            <a:r>
              <a:rPr kumimoji="1" lang="en-US" altLang="zh-CN" dirty="0">
                <a:latin typeface="Arial" panose="020B0604020202020204" pitchFamily="34" charset="0"/>
              </a:rPr>
              <a:t>12</a:t>
            </a:r>
            <a:r>
              <a:rPr kumimoji="1" lang="zh-CN" altLang="en-US" dirty="0">
                <a:latin typeface="Arial" panose="020B0604020202020204" pitchFamily="34" charset="0"/>
              </a:rPr>
              <a:t>位的</a:t>
            </a:r>
            <a:r>
              <a:rPr kumimoji="1" lang="en-US" altLang="zh-CN" dirty="0">
                <a:latin typeface="Arial" panose="020B0604020202020204" pitchFamily="34" charset="0"/>
              </a:rPr>
              <a:t>2^11</a:t>
            </a:r>
            <a:r>
              <a:rPr kumimoji="1" lang="zh-CN" altLang="en-US" dirty="0">
                <a:latin typeface="Arial" panose="020B0604020202020204" pitchFamily="34" charset="0"/>
              </a:rPr>
              <a:t>个字节或者</a:t>
            </a:r>
            <a:r>
              <a:rPr kumimoji="1" lang="en-US" altLang="zh-CN" dirty="0">
                <a:latin typeface="Arial" panose="020B0604020202020204" pitchFamily="34" charset="0"/>
              </a:rPr>
              <a:t>2^8</a:t>
            </a:r>
            <a:r>
              <a:rPr kumimoji="1" lang="zh-CN" altLang="en-US" dirty="0">
                <a:latin typeface="Arial" panose="020B0604020202020204" pitchFamily="34" charset="0"/>
              </a:rPr>
              <a:t>个双字</a:t>
            </a:r>
            <a:r>
              <a:rPr kumimoji="1" lang="en-US" altLang="zh-CN" dirty="0">
                <a:latin typeface="Arial" panose="020B0604020202020204" pitchFamily="34" charset="0"/>
              </a:rPr>
              <a:t>,  12</a:t>
            </a:r>
            <a:r>
              <a:rPr kumimoji="1" lang="zh-CN" altLang="en-US" dirty="0">
                <a:latin typeface="Arial" panose="020B0604020202020204" pitchFamily="34" charset="0"/>
              </a:rPr>
              <a:t>位的常数字段表示范围：</a:t>
            </a:r>
            <a:r>
              <a:rPr kumimoji="1" lang="en-US" altLang="zh-CN" dirty="0">
                <a:latin typeface="Arial" panose="020B0604020202020204" pitchFamily="34" charset="0"/>
              </a:rPr>
              <a:t>-2^11 </a:t>
            </a:r>
            <a:r>
              <a:rPr kumimoji="1" lang="zh-CN" altLang="en-US" dirty="0">
                <a:latin typeface="Arial" panose="020B0604020202020204" pitchFamily="34" charset="0"/>
              </a:rPr>
              <a:t>到 </a:t>
            </a:r>
            <a:r>
              <a:rPr kumimoji="1" lang="en-US" altLang="zh-CN" dirty="0">
                <a:latin typeface="Arial" panose="020B0604020202020204" pitchFamily="34" charset="0"/>
              </a:rPr>
              <a:t>2^11-1</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778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3EFD0B-5D4B-468D-8588-6A941620578E}" type="slidenum">
              <a:rPr lang="en-US" altLang="zh-CN" sz="1200" b="0" smtClean="0">
                <a:latin typeface="Arial" panose="020B0604020202020204" pitchFamily="34" charset="0"/>
                <a:ea typeface="宋体" panose="02010600030101010101" pitchFamily="2" charset="-122"/>
              </a:rPr>
              <a:pPr/>
              <a:t>27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677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64=2^6 = 10 00000</a:t>
            </a:r>
            <a:endParaRPr lang="zh-CN" altLang="en-US" dirty="0">
              <a:latin typeface="Arial" panose="020B0604020202020204" pitchFamily="34" charset="0"/>
            </a:endParaRPr>
          </a:p>
          <a:p>
            <a:r>
              <a:rPr lang="zh-CN" altLang="en-US" dirty="0">
                <a:latin typeface="Arial" panose="020B0604020202020204" pitchFamily="34" charset="0"/>
              </a:rPr>
              <a:t>因此是</a:t>
            </a:r>
            <a:r>
              <a:rPr lang="en-US" altLang="zh-CN" dirty="0">
                <a:latin typeface="Arial" panose="020B0604020202020204" pitchFamily="34" charset="0"/>
              </a:rPr>
              <a:t>2</a:t>
            </a:r>
            <a:endParaRPr lang="zh-CN" altLang="en-US" dirty="0">
              <a:latin typeface="Arial" panose="020B0604020202020204" pitchFamily="34" charset="0"/>
            </a:endParaRPr>
          </a:p>
        </p:txBody>
      </p:sp>
      <p:sp>
        <p:nvSpPr>
          <p:cNvPr id="798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758DF-7313-49CA-96EF-D565DA767F9D}" type="slidenum">
              <a:rPr lang="en-US" altLang="zh-CN" sz="1200" b="0" smtClean="0">
                <a:latin typeface="Arial" panose="020B0604020202020204" pitchFamily="34" charset="0"/>
                <a:ea typeface="宋体" panose="02010600030101010101" pitchFamily="2" charset="-122"/>
              </a:rPr>
              <a:pPr/>
              <a:t>28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3311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指令格式由第一个字段的值来区分。每种格式的第一个字段</a:t>
            </a:r>
            <a:r>
              <a:rPr lang="en-US" altLang="zh-CN">
                <a:latin typeface="Arial" panose="020B0604020202020204" pitchFamily="34" charset="0"/>
              </a:rPr>
              <a:t>(op)</a:t>
            </a:r>
            <a:r>
              <a:rPr lang="zh-CN" altLang="en-US">
                <a:latin typeface="Arial" panose="020B0604020202020204" pitchFamily="34" charset="0"/>
              </a:rPr>
              <a:t>都被分配了一套不同的值。</a:t>
            </a:r>
          </a:p>
          <a:p>
            <a:endParaRPr lang="en-US" altLang="zh-CN">
              <a:latin typeface="Arial" panose="020B0604020202020204" pitchFamily="34" charset="0"/>
            </a:endParaRPr>
          </a:p>
          <a:p>
            <a:r>
              <a:rPr lang="en-US" altLang="zh-CN">
                <a:latin typeface="Arial" panose="020B0604020202020204" pitchFamily="34" charset="0"/>
              </a:rPr>
              <a:t>Add, sub op=51</a:t>
            </a:r>
          </a:p>
          <a:p>
            <a:r>
              <a:rPr lang="en-US" altLang="zh-CN">
                <a:latin typeface="Arial" panose="020B0604020202020204" pitchFamily="34" charset="0"/>
              </a:rPr>
              <a:t>Addi op = 19</a:t>
            </a:r>
          </a:p>
          <a:p>
            <a:r>
              <a:rPr lang="en-US" altLang="zh-CN">
                <a:latin typeface="Arial" panose="020B0604020202020204" pitchFamily="34" charset="0"/>
              </a:rPr>
              <a:t>Ld op = 3</a:t>
            </a:r>
          </a:p>
          <a:p>
            <a:r>
              <a:rPr lang="en-US" altLang="zh-CN">
                <a:latin typeface="Arial" panose="020B0604020202020204" pitchFamily="34" charset="0"/>
              </a:rPr>
              <a:t>Sd op = 35</a:t>
            </a:r>
          </a:p>
          <a:p>
            <a:endParaRPr lang="en-US" altLang="zh-CN">
              <a:latin typeface="Arial" panose="020B0604020202020204" pitchFamily="34" charset="0"/>
            </a:endParaRPr>
          </a:p>
          <a:p>
            <a:r>
              <a:rPr lang="zh-CN" altLang="en-US">
                <a:latin typeface="Arial" panose="020B0604020202020204" pitchFamily="34" charset="0"/>
              </a:rPr>
              <a:t>有</a:t>
            </a:r>
            <a:r>
              <a:rPr lang="en-US" altLang="zh-CN">
                <a:latin typeface="Arial" panose="020B0604020202020204" pitchFamily="34" charset="0"/>
              </a:rPr>
              <a:t>addi, </a:t>
            </a:r>
            <a:r>
              <a:rPr lang="zh-CN" altLang="en-US">
                <a:latin typeface="Arial" panose="020B0604020202020204" pitchFamily="34" charset="0"/>
              </a:rPr>
              <a:t>没有</a:t>
            </a:r>
            <a:r>
              <a:rPr lang="en-US" altLang="zh-CN">
                <a:latin typeface="Arial" panose="020B0604020202020204" pitchFamily="34" charset="0"/>
              </a:rPr>
              <a:t>subi, </a:t>
            </a:r>
            <a:r>
              <a:rPr lang="zh-CN" altLang="en-US">
                <a:latin typeface="Arial" panose="020B0604020202020204" pitchFamily="34" charset="0"/>
              </a:rPr>
              <a:t>因为</a:t>
            </a:r>
            <a:r>
              <a:rPr lang="en-US" altLang="zh-CN">
                <a:latin typeface="Arial" panose="020B0604020202020204" pitchFamily="34" charset="0"/>
              </a:rPr>
              <a:t>immediate</a:t>
            </a:r>
            <a:r>
              <a:rPr lang="zh-CN" altLang="en-US">
                <a:latin typeface="Arial" panose="020B0604020202020204" pitchFamily="34" charset="0"/>
              </a:rPr>
              <a:t>字段表示的是二进制补码整数，所以</a:t>
            </a:r>
            <a:r>
              <a:rPr lang="en-US" altLang="zh-CN">
                <a:latin typeface="Arial" panose="020B0604020202020204" pitchFamily="34" charset="0"/>
              </a:rPr>
              <a:t>addi</a:t>
            </a:r>
            <a:r>
              <a:rPr lang="zh-CN" altLang="en-US">
                <a:latin typeface="Arial" panose="020B0604020202020204" pitchFamily="34" charset="0"/>
              </a:rPr>
              <a:t>可以用来做减法。</a:t>
            </a: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29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偏移量</a:t>
            </a:r>
            <a:r>
              <a:rPr lang="en-US" altLang="zh-CN" dirty="0"/>
              <a:t>30*8</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30</a:t>
            </a:fld>
            <a:endParaRPr lang="en-US" altLang="zh-CN"/>
          </a:p>
        </p:txBody>
      </p:sp>
    </p:spTree>
    <p:extLst>
      <p:ext uri="{BB962C8B-B14F-4D97-AF65-F5344CB8AC3E}">
        <p14:creationId xmlns:p14="http://schemas.microsoft.com/office/powerpoint/2010/main" val="411191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240 = 0000 1111 0000</a:t>
            </a:r>
            <a:endParaRPr lang="zh-CN" altLang="en-US">
              <a:latin typeface="Arial" panose="020B0604020202020204" pitchFamily="34" charset="0"/>
            </a:endParaRPr>
          </a:p>
        </p:txBody>
      </p:sp>
      <p:sp>
        <p:nvSpPr>
          <p:cNvPr id="84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404C2-CC1E-43D9-AC53-8BC50C0DF799}" type="slidenum">
              <a:rPr lang="en-US" altLang="zh-CN" sz="1200" b="0" smtClean="0">
                <a:latin typeface="Arial" panose="020B0604020202020204" pitchFamily="34" charset="0"/>
                <a:ea typeface="宋体" panose="02010600030101010101" pitchFamily="2" charset="-122"/>
              </a:rPr>
              <a:pPr/>
              <a:t>31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0592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Sd</a:t>
            </a:r>
            <a:r>
              <a:rPr lang="en-US" altLang="zh-CN" dirty="0">
                <a:latin typeface="Arial" panose="020B0604020202020204" pitchFamily="34" charset="0"/>
              </a:rPr>
              <a:t>   31 </a:t>
            </a:r>
            <a:r>
              <a:rPr lang="zh-CN" altLang="en-US" dirty="0">
                <a:latin typeface="Arial" panose="020B0604020202020204" pitchFamily="34" charset="0"/>
              </a:rPr>
              <a:t>（</a:t>
            </a:r>
            <a:r>
              <a:rPr lang="en-US" altLang="zh-CN" dirty="0">
                <a:latin typeface="Arial" panose="020B0604020202020204" pitchFamily="34" charset="0"/>
              </a:rPr>
              <a:t>01 1111‬</a:t>
            </a:r>
            <a:r>
              <a:rPr lang="zh-CN" altLang="en-US" dirty="0">
                <a:latin typeface="Arial" panose="020B0604020202020204" pitchFamily="34" charset="0"/>
              </a:rPr>
              <a:t>）和 </a:t>
            </a:r>
            <a:r>
              <a:rPr lang="en-US" altLang="zh-CN" dirty="0">
                <a:latin typeface="Arial" panose="020B0604020202020204" pitchFamily="34" charset="0"/>
              </a:rPr>
              <a:t>8 </a:t>
            </a:r>
            <a:r>
              <a:rPr lang="zh-CN" altLang="en-US" dirty="0">
                <a:latin typeface="Arial" panose="020B0604020202020204" pitchFamily="34" charset="0"/>
              </a:rPr>
              <a:t>（</a:t>
            </a:r>
            <a:r>
              <a:rPr lang="en-US" altLang="zh-CN" dirty="0">
                <a:latin typeface="Arial" panose="020B0604020202020204" pitchFamily="34" charset="0"/>
              </a:rPr>
              <a:t>01000</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88C9F9-E8D9-457E-83A3-AEF023034DDE}" type="slidenum">
              <a:rPr lang="en-US" altLang="zh-CN" smtClean="0">
                <a:ea typeface="Arial Unicode MS" panose="020B0604020202020204" pitchFamily="34" charset="-122"/>
              </a:rPr>
              <a:pPr>
                <a:spcBef>
                  <a:spcPct val="0"/>
                </a:spcBef>
              </a:pPr>
              <a:t>33</a:t>
            </a:fld>
            <a:endParaRPr lang="en-US" altLang="zh-CN">
              <a:ea typeface="Arial Unicode MS" panose="020B0604020202020204" pitchFamily="34"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存储程序的强大功能：存储器可以存放一个程序的源代码，还可以存放与之对应的机器代码，编辑程序使用的文本，甚至是编译器。</a:t>
            </a:r>
            <a:endParaRPr lang="en-US" altLang="zh-CN" dirty="0">
              <a:latin typeface="Arial" panose="020B0604020202020204" pitchFamily="34" charset="0"/>
            </a:endParaRPr>
          </a:p>
          <a:p>
            <a:r>
              <a:rPr lang="zh-CN" altLang="en-US" dirty="0">
                <a:latin typeface="Arial" panose="020B0604020202020204" pitchFamily="34" charset="0"/>
              </a:rPr>
              <a:t>程序被当作二进制数字文件来发行。这样的一个好处就是兼容性：计算机可以继承已经做好的并于该指令集兼容的软件。</a:t>
            </a:r>
            <a:endParaRPr lang="en-US" altLang="zh-CN" dirty="0">
              <a:latin typeface="Arial" panose="020B0604020202020204" pitchFamily="34" charset="0"/>
            </a:endParaRPr>
          </a:p>
          <a:p>
            <a:r>
              <a:rPr lang="zh-CN" altLang="en-US" dirty="0">
                <a:latin typeface="Arial" panose="020B0604020202020204" pitchFamily="34" charset="0"/>
              </a:rPr>
              <a:t>将指令和数据以相同的方式进行处理，极大地简化了存储器硬件和计算机系统中的软件。</a:t>
            </a:r>
            <a:endParaRPr lang="en-US" altLang="zh-CN" dirty="0">
              <a:latin typeface="Arial" panose="020B0604020202020204" pitchFamily="34" charset="0"/>
            </a:endParaRPr>
          </a:p>
          <a:p>
            <a:r>
              <a:rPr lang="zh-CN" altLang="en-US" dirty="0">
                <a:latin typeface="Arial" panose="020B0604020202020204" pitchFamily="34" charset="0"/>
              </a:rPr>
              <a:t>像编译器这样的程序，能够将那些用易于人类使用的符号翻译成机器能理解的代码。</a:t>
            </a:r>
          </a:p>
          <a:p>
            <a:endParaRPr lang="zh-CN" altLang="zh-CN" dirty="0">
              <a:latin typeface="Arial" panose="020B0604020202020204" pitchFamily="34" charset="0"/>
            </a:endParaRPr>
          </a:p>
        </p:txBody>
      </p:sp>
    </p:spTree>
    <p:extLst>
      <p:ext uri="{BB962C8B-B14F-4D97-AF65-F5344CB8AC3E}">
        <p14:creationId xmlns:p14="http://schemas.microsoft.com/office/powerpoint/2010/main" val="4257767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注意</a:t>
            </a:r>
            <a:r>
              <a:rPr lang="en-US" altLang="zh-CN" dirty="0">
                <a:latin typeface="Arial" panose="020B0604020202020204" pitchFamily="34" charset="0"/>
              </a:rPr>
              <a:t>RISC-V</a:t>
            </a:r>
            <a:r>
              <a:rPr lang="zh-CN" altLang="en-US" dirty="0">
                <a:latin typeface="Arial" panose="020B0604020202020204" pitchFamily="34" charset="0"/>
              </a:rPr>
              <a:t>里面没有</a:t>
            </a:r>
            <a:r>
              <a:rPr lang="en-US" altLang="zh-CN" dirty="0">
                <a:latin typeface="Arial" panose="020B0604020202020204" pitchFamily="34" charset="0"/>
              </a:rPr>
              <a:t>NOT</a:t>
            </a:r>
            <a:r>
              <a:rPr lang="zh-CN" altLang="en-US" dirty="0">
                <a:latin typeface="Arial" panose="020B0604020202020204" pitchFamily="34" charset="0"/>
              </a:rPr>
              <a:t>指令，用（</a:t>
            </a:r>
            <a:r>
              <a:rPr lang="en-US" altLang="zh-CN" dirty="0" err="1">
                <a:latin typeface="Arial" panose="020B0604020202020204" pitchFamily="34" charset="0"/>
              </a:rPr>
              <a:t>xor</a:t>
            </a:r>
            <a:r>
              <a:rPr lang="zh-CN" altLang="en-US" dirty="0">
                <a:latin typeface="Arial" panose="020B0604020202020204" pitchFamily="34" charset="0"/>
              </a:rPr>
              <a:t>）取代 </a:t>
            </a:r>
            <a:r>
              <a:rPr lang="en-US" altLang="zh-CN" dirty="0">
                <a:latin typeface="Arial" panose="020B0604020202020204" pitchFamily="34" charset="0"/>
              </a:rPr>
              <a:t>not</a:t>
            </a:r>
          </a:p>
          <a:p>
            <a:r>
              <a:rPr lang="zh-CN" altLang="en-US" dirty="0">
                <a:latin typeface="Arial" panose="020B0604020202020204" pitchFamily="34" charset="0"/>
              </a:rPr>
              <a:t>取反，也用</a:t>
            </a:r>
            <a:r>
              <a:rPr lang="en-US" altLang="zh-CN" dirty="0" err="1">
                <a:latin typeface="Arial" panose="020B0604020202020204" pitchFamily="34" charset="0"/>
              </a:rPr>
              <a:t>xor</a:t>
            </a:r>
            <a:r>
              <a:rPr lang="en-US" altLang="zh-CN" dirty="0">
                <a:latin typeface="Arial" panose="020B0604020202020204" pitchFamily="34" charset="0"/>
              </a:rPr>
              <a:t>, </a:t>
            </a:r>
            <a:r>
              <a:rPr lang="zh-CN" altLang="en-US" dirty="0">
                <a:latin typeface="Arial" panose="020B0604020202020204" pitchFamily="34" charset="0"/>
              </a:rPr>
              <a:t>其中一个操作数为全</a:t>
            </a:r>
            <a:r>
              <a:rPr lang="en-US" altLang="zh-CN" dirty="0">
                <a:latin typeface="Arial" panose="020B0604020202020204" pitchFamily="34" charset="0"/>
              </a:rPr>
              <a:t>1 </a:t>
            </a:r>
            <a:r>
              <a:rPr lang="zh-CN" altLang="en-US" dirty="0">
                <a:latin typeface="Arial" panose="020B0604020202020204" pitchFamily="34" charset="0"/>
              </a:rPr>
              <a:t>（</a:t>
            </a:r>
            <a:r>
              <a:rPr lang="en-US" altLang="zh-CN" dirty="0">
                <a:latin typeface="Arial" panose="020B0604020202020204" pitchFamily="34" charset="0"/>
              </a:rPr>
              <a:t>FFFF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zh-CN" altLang="en-US" dirty="0">
                <a:latin typeface="Arial" panose="020B0604020202020204" pitchFamily="34" charset="0"/>
              </a:rPr>
              <a:t>）</a:t>
            </a: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35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223838" y="808038"/>
            <a:ext cx="7185026" cy="4041775"/>
          </a:xfrm>
          <a:ln/>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操作数有不同含义：一个直接就是操作数，还有一个是告诉操作数所在的位置，这就叫寻址。</a:t>
            </a:r>
            <a:endParaRPr kumimoji="1" lang="en-US" altLang="zh-CN" dirty="0">
              <a:latin typeface="Arial" panose="020B0604020202020204" pitchFamily="34" charset="0"/>
            </a:endParaRPr>
          </a:p>
          <a:p>
            <a:r>
              <a:rPr kumimoji="1" lang="zh-CN" altLang="en-US" dirty="0">
                <a:latin typeface="Arial" panose="020B0604020202020204" pitchFamily="34" charset="0"/>
              </a:rPr>
              <a:t>不同的处理器架构在指令格式上也有不同的特征，主要体现在</a:t>
            </a:r>
            <a:r>
              <a:rPr kumimoji="1" lang="en-US" altLang="zh-CN" dirty="0">
                <a:latin typeface="Arial" panose="020B0604020202020204" pitchFamily="34" charset="0"/>
              </a:rPr>
              <a:t>5</a:t>
            </a:r>
            <a:r>
              <a:rPr kumimoji="1" lang="zh-CN" altLang="en-US" dirty="0">
                <a:latin typeface="Arial" panose="020B0604020202020204" pitchFamily="34" charset="0"/>
              </a:rPr>
              <a:t>个方面。</a:t>
            </a:r>
            <a:endParaRPr kumimoji="1" lang="en-US" altLang="zh-CN" dirty="0">
              <a:latin typeface="Arial" panose="020B0604020202020204" pitchFamily="34" charset="0"/>
            </a:endParaRPr>
          </a:p>
          <a:p>
            <a:r>
              <a:rPr kumimoji="1" lang="zh-CN" altLang="en-US" dirty="0">
                <a:latin typeface="Arial" panose="020B0604020202020204" pitchFamily="34" charset="0"/>
              </a:rPr>
              <a:t>历史上允许的存储器操作数最多的是</a:t>
            </a:r>
            <a:r>
              <a:rPr kumimoji="1" lang="en-US" altLang="zh-CN" dirty="0">
                <a:latin typeface="Arial" panose="020B0604020202020204" pitchFamily="34" charset="0"/>
              </a:rPr>
              <a:t>3</a:t>
            </a:r>
            <a:r>
              <a:rPr kumimoji="1" lang="zh-CN" altLang="en-US" dirty="0">
                <a:latin typeface="Arial" panose="020B0604020202020204" pitchFamily="34" charset="0"/>
              </a:rPr>
              <a:t>个。</a:t>
            </a:r>
            <a:r>
              <a:rPr kumimoji="1" lang="en-US" altLang="zh-CN" dirty="0">
                <a:latin typeface="Arial" panose="020B0604020202020204" pitchFamily="34" charset="0"/>
              </a:rPr>
              <a:t>X86</a:t>
            </a:r>
            <a:r>
              <a:rPr kumimoji="1" lang="zh-CN" altLang="en-US" dirty="0">
                <a:latin typeface="Arial" panose="020B0604020202020204" pitchFamily="34" charset="0"/>
              </a:rPr>
              <a:t>允许存储器中的操作数有</a:t>
            </a:r>
            <a:r>
              <a:rPr kumimoji="1" lang="en-US" altLang="zh-CN" dirty="0">
                <a:latin typeface="Arial" panose="020B0604020202020204" pitchFamily="34" charset="0"/>
              </a:rPr>
              <a:t>2</a:t>
            </a:r>
            <a:r>
              <a:rPr kumimoji="1" lang="zh-CN" altLang="en-US" dirty="0">
                <a:latin typeface="Arial" panose="020B0604020202020204" pitchFamily="34" charset="0"/>
              </a:rPr>
              <a:t>个，</a:t>
            </a:r>
            <a:r>
              <a:rPr kumimoji="1" lang="en-US" altLang="zh-CN" dirty="0" err="1">
                <a:latin typeface="Arial" panose="020B0604020202020204" pitchFamily="34" charset="0"/>
              </a:rPr>
              <a:t>mips</a:t>
            </a:r>
            <a:r>
              <a:rPr kumimoji="1" lang="zh-CN" altLang="en-US" dirty="0">
                <a:latin typeface="Arial" panose="020B0604020202020204" pitchFamily="34" charset="0"/>
              </a:rPr>
              <a:t>，</a:t>
            </a:r>
            <a:r>
              <a:rPr kumimoji="1" lang="en-US" altLang="zh-CN" dirty="0">
                <a:latin typeface="Arial" panose="020B0604020202020204" pitchFamily="34" charset="0"/>
              </a:rPr>
              <a:t>RISC-V</a:t>
            </a:r>
            <a:r>
              <a:rPr kumimoji="1" lang="zh-CN" altLang="en-US" dirty="0">
                <a:latin typeface="Arial" panose="020B0604020202020204" pitchFamily="34" charset="0"/>
              </a:rPr>
              <a:t>是不允许的</a:t>
            </a:r>
            <a:endParaRPr kumimoji="1" lang="en-US" altLang="zh-CN" dirty="0">
              <a:latin typeface="Arial" panose="020B0604020202020204" pitchFamily="34" charset="0"/>
            </a:endParaRPr>
          </a:p>
          <a:p>
            <a:r>
              <a:rPr kumimoji="1" lang="zh-CN" altLang="en-US" dirty="0">
                <a:latin typeface="Arial" panose="020B0604020202020204" pitchFamily="34" charset="0"/>
              </a:rPr>
              <a:t>运算指令，传输指令，转移指令</a:t>
            </a:r>
            <a:endParaRPr kumimoji="1" lang="en-US" altLang="zh-CN" dirty="0">
              <a:latin typeface="Arial" panose="020B0604020202020204" pitchFamily="34" charset="0"/>
            </a:endParaRPr>
          </a:p>
          <a:p>
            <a:r>
              <a:rPr kumimoji="1" lang="zh-CN" altLang="en-US" dirty="0">
                <a:latin typeface="Arial" panose="020B0604020202020204" pitchFamily="34" charset="0"/>
              </a:rPr>
              <a:t>硬件直接支持的操作数类型和大小：</a:t>
            </a:r>
            <a:r>
              <a:rPr kumimoji="1" lang="en-US" altLang="zh-CN" dirty="0">
                <a:latin typeface="Arial" panose="020B0604020202020204" pitchFamily="34" charset="0"/>
              </a:rPr>
              <a:t>80%</a:t>
            </a:r>
            <a:r>
              <a:rPr kumimoji="1" lang="zh-CN" altLang="en-US" dirty="0">
                <a:latin typeface="Arial" panose="020B0604020202020204" pitchFamily="34" charset="0"/>
              </a:rPr>
              <a:t>以上的操作数</a:t>
            </a:r>
            <a:r>
              <a:rPr kumimoji="1" lang="en-US" altLang="zh-CN" dirty="0">
                <a:latin typeface="Arial" panose="020B0604020202020204" pitchFamily="34" charset="0"/>
              </a:rPr>
              <a:t>32</a:t>
            </a:r>
            <a:r>
              <a:rPr kumimoji="1" lang="zh-CN" altLang="en-US" dirty="0">
                <a:latin typeface="Arial" panose="020B0604020202020204" pitchFamily="34" charset="0"/>
              </a:rPr>
              <a:t>位，</a:t>
            </a:r>
            <a:r>
              <a:rPr kumimoji="1" lang="en-US" altLang="zh-CN" dirty="0">
                <a:latin typeface="Arial" panose="020B0604020202020204" pitchFamily="34" charset="0"/>
              </a:rPr>
              <a:t>95%</a:t>
            </a:r>
            <a:r>
              <a:rPr kumimoji="1" lang="zh-CN" altLang="en-US" dirty="0">
                <a:latin typeface="Arial" panose="020B0604020202020204" pitchFamily="34" charset="0"/>
              </a:rPr>
              <a:t>以上的操作数</a:t>
            </a:r>
            <a:r>
              <a:rPr kumimoji="1" lang="en-US" altLang="zh-CN" dirty="0">
                <a:latin typeface="Arial" panose="020B0604020202020204" pitchFamily="34" charset="0"/>
              </a:rPr>
              <a:t>64</a:t>
            </a:r>
            <a:r>
              <a:rPr kumimoji="1" lang="zh-CN" altLang="en-US" dirty="0">
                <a:latin typeface="Arial" panose="020B0604020202020204" pitchFamily="34" charset="0"/>
              </a:rPr>
              <a:t>位</a:t>
            </a:r>
            <a:endParaRPr kumimoji="1" lang="en-US" altLang="zh-CN" dirty="0">
              <a:latin typeface="Arial" panose="020B0604020202020204" pitchFamily="34" charset="0"/>
            </a:endParaRPr>
          </a:p>
          <a:p>
            <a:r>
              <a:rPr kumimoji="1" lang="en-US" altLang="zh-CN" dirty="0">
                <a:latin typeface="Arial" panose="020B0604020202020204" pitchFamily="34" charset="0"/>
              </a:rPr>
              <a:t>RISC-V</a:t>
            </a:r>
            <a:r>
              <a:rPr kumimoji="1" lang="zh-CN" altLang="en-US" dirty="0">
                <a:latin typeface="Arial" panose="020B0604020202020204" pitchFamily="34" charset="0"/>
              </a:rPr>
              <a:t>是定长的指令格式，</a:t>
            </a:r>
            <a:r>
              <a:rPr kumimoji="1" lang="en-US" altLang="zh-CN" dirty="0">
                <a:latin typeface="Arial" panose="020B0604020202020204" pitchFamily="34" charset="0"/>
              </a:rPr>
              <a:t>Intel</a:t>
            </a:r>
            <a:r>
              <a:rPr kumimoji="1" lang="zh-CN" altLang="en-US" dirty="0">
                <a:latin typeface="Arial" panose="020B0604020202020204" pitchFamily="34" charset="0"/>
              </a:rPr>
              <a:t>是不定长。</a:t>
            </a:r>
            <a:endParaRPr kumimoji="1" lang="en-US" altLang="zh-CN" dirty="0">
              <a:latin typeface="Arial" panose="020B0604020202020204" pitchFamily="34" charset="0"/>
            </a:endParaRPr>
          </a:p>
          <a:p>
            <a:r>
              <a:rPr kumimoji="1" lang="zh-CN" altLang="en-US" dirty="0">
                <a:latin typeface="Arial" panose="020B0604020202020204" pitchFamily="34" charset="0"/>
              </a:rPr>
              <a:t>这</a:t>
            </a:r>
            <a:r>
              <a:rPr kumimoji="1" lang="en-US" altLang="zh-CN" dirty="0">
                <a:latin typeface="Arial" panose="020B0604020202020204" pitchFamily="34" charset="0"/>
              </a:rPr>
              <a:t>5</a:t>
            </a:r>
            <a:r>
              <a:rPr kumimoji="1" lang="zh-CN" altLang="en-US" dirty="0">
                <a:latin typeface="Arial" panose="020B0604020202020204" pitchFamily="34" charset="0"/>
              </a:rPr>
              <a:t>个特征是关于指令的，但是他们实质性地影响着处理器的具体架构。后期</a:t>
            </a:r>
            <a:r>
              <a:rPr kumimoji="1" lang="en-US" altLang="zh-CN" dirty="0">
                <a:latin typeface="Arial" panose="020B0604020202020204" pitchFamily="34" charset="0"/>
              </a:rPr>
              <a:t>architecture</a:t>
            </a:r>
            <a:r>
              <a:rPr kumimoji="1" lang="zh-CN" altLang="en-US" dirty="0">
                <a:latin typeface="Arial" panose="020B0604020202020204" pitchFamily="34" charset="0"/>
              </a:rPr>
              <a:t>还会深入介绍。</a:t>
            </a:r>
          </a:p>
        </p:txBody>
      </p:sp>
      <p:sp>
        <p:nvSpPr>
          <p:cNvPr id="14340"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99EDE1F-DE3A-4C26-96FA-E4BCBE1CE589}" type="slidenum">
              <a:rPr lang="en-US" altLang="zh-CN" sz="1200" b="0" smtClean="0">
                <a:latin typeface="Arial" panose="020B0604020202020204" pitchFamily="34" charset="0"/>
                <a:ea typeface="宋体" panose="02010600030101010101" pitchFamily="2" charset="-122"/>
              </a:rPr>
              <a:pPr/>
              <a:t>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45378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这些移位指令使用</a:t>
            </a:r>
            <a:r>
              <a:rPr lang="en-US" altLang="zh-CN" dirty="0">
                <a:latin typeface="Arial" panose="020B0604020202020204" pitchFamily="34" charset="0"/>
              </a:rPr>
              <a:t>I</a:t>
            </a:r>
            <a:r>
              <a:rPr lang="zh-CN" altLang="en-US" dirty="0">
                <a:latin typeface="Arial" panose="020B0604020202020204" pitchFamily="34" charset="0"/>
              </a:rPr>
              <a:t>型格式。因为寄存器</a:t>
            </a:r>
            <a:r>
              <a:rPr lang="en-US" altLang="zh-CN" dirty="0">
                <a:latin typeface="Arial" panose="020B0604020202020204" pitchFamily="34" charset="0"/>
              </a:rPr>
              <a:t>64</a:t>
            </a:r>
            <a:r>
              <a:rPr lang="zh-CN" altLang="en-US" dirty="0">
                <a:latin typeface="Arial" panose="020B0604020202020204" pitchFamily="34" charset="0"/>
              </a:rPr>
              <a:t>位，最多移动</a:t>
            </a:r>
            <a:r>
              <a:rPr lang="en-US" altLang="zh-CN" dirty="0">
                <a:latin typeface="Arial" panose="020B0604020202020204" pitchFamily="34" charset="0"/>
              </a:rPr>
              <a:t>63</a:t>
            </a:r>
            <a:r>
              <a:rPr lang="zh-CN" altLang="en-US" dirty="0">
                <a:latin typeface="Arial" panose="020B0604020202020204" pitchFamily="34" charset="0"/>
              </a:rPr>
              <a:t>位，所以</a:t>
            </a:r>
            <a:r>
              <a:rPr lang="en-US" altLang="zh-CN" dirty="0">
                <a:latin typeface="Arial" panose="020B0604020202020204" pitchFamily="34" charset="0"/>
              </a:rPr>
              <a:t>12</a:t>
            </a:r>
            <a:r>
              <a:rPr lang="zh-CN" altLang="en-US" dirty="0">
                <a:latin typeface="Arial" panose="020B0604020202020204" pitchFamily="34" charset="0"/>
              </a:rPr>
              <a:t>位的</a:t>
            </a:r>
            <a:r>
              <a:rPr lang="en-US" altLang="zh-CN" dirty="0">
                <a:latin typeface="Arial" panose="020B0604020202020204" pitchFamily="34" charset="0"/>
              </a:rPr>
              <a:t>immediate</a:t>
            </a:r>
            <a:r>
              <a:rPr lang="zh-CN" altLang="en-US" dirty="0">
                <a:latin typeface="Arial" panose="020B0604020202020204" pitchFamily="34" charset="0"/>
              </a:rPr>
              <a:t>字段只有低</a:t>
            </a:r>
            <a:r>
              <a:rPr lang="en-US" altLang="zh-CN" dirty="0">
                <a:latin typeface="Arial" panose="020B0604020202020204" pitchFamily="34" charset="0"/>
              </a:rPr>
              <a:t>6</a:t>
            </a:r>
            <a:r>
              <a:rPr lang="zh-CN" altLang="en-US" dirty="0">
                <a:latin typeface="Arial" panose="020B0604020202020204" pitchFamily="34" charset="0"/>
              </a:rPr>
              <a:t>位被使用，高</a:t>
            </a:r>
            <a:r>
              <a:rPr lang="en-US" altLang="zh-CN" dirty="0">
                <a:latin typeface="Arial" panose="020B0604020202020204" pitchFamily="34" charset="0"/>
              </a:rPr>
              <a:t>6</a:t>
            </a:r>
            <a:r>
              <a:rPr lang="zh-CN" altLang="en-US" dirty="0">
                <a:latin typeface="Arial" panose="020B0604020202020204" pitchFamily="34" charset="0"/>
              </a:rPr>
              <a:t>位被重新用作额外的操作码</a:t>
            </a:r>
            <a:r>
              <a:rPr lang="en-US" altLang="zh-CN" dirty="0">
                <a:latin typeface="Arial" panose="020B0604020202020204" pitchFamily="34" charset="0"/>
              </a:rPr>
              <a:t>Funct6</a:t>
            </a:r>
            <a:r>
              <a:rPr lang="zh-CN" altLang="en-US" dirty="0">
                <a:latin typeface="Arial" panose="020B0604020202020204" pitchFamily="34" charset="0"/>
              </a:rPr>
              <a:t>，</a:t>
            </a:r>
            <a:r>
              <a:rPr lang="en-US" altLang="zh-CN" dirty="0">
                <a:latin typeface="Arial" panose="020B0604020202020204" pitchFamily="34" charset="0"/>
              </a:rPr>
              <a:t>funct3</a:t>
            </a:r>
            <a:r>
              <a:rPr lang="zh-CN" altLang="en-US" dirty="0">
                <a:latin typeface="Arial" panose="020B0604020202020204" pitchFamily="34" charset="0"/>
              </a:rPr>
              <a:t>和</a:t>
            </a:r>
            <a:r>
              <a:rPr lang="en-US" altLang="zh-CN" dirty="0">
                <a:latin typeface="Arial" panose="020B0604020202020204" pitchFamily="34" charset="0"/>
              </a:rPr>
              <a:t>funct6</a:t>
            </a:r>
            <a:r>
              <a:rPr lang="zh-CN" altLang="en-US" dirty="0">
                <a:latin typeface="Arial" panose="020B0604020202020204" pitchFamily="34" charset="0"/>
              </a:rPr>
              <a:t>一起  </a:t>
            </a:r>
            <a:r>
              <a:rPr lang="en-US" altLang="zh-CN" dirty="0">
                <a:latin typeface="Arial" panose="020B0604020202020204" pitchFamily="34" charset="0"/>
              </a:rPr>
              <a:t> funct6</a:t>
            </a:r>
            <a:r>
              <a:rPr lang="zh-CN" altLang="en-US" dirty="0">
                <a:latin typeface="Arial" panose="020B0604020202020204" pitchFamily="34" charset="0"/>
              </a:rPr>
              <a:t>和</a:t>
            </a:r>
            <a:r>
              <a:rPr lang="en-US" altLang="zh-CN" dirty="0">
                <a:latin typeface="Arial" panose="020B0604020202020204" pitchFamily="34" charset="0"/>
              </a:rPr>
              <a:t>immediate</a:t>
            </a:r>
            <a:r>
              <a:rPr lang="zh-CN" altLang="en-US" dirty="0">
                <a:latin typeface="Arial" panose="020B0604020202020204" pitchFamily="34" charset="0"/>
              </a:rPr>
              <a:t>可以看成合并成</a:t>
            </a:r>
            <a:r>
              <a:rPr lang="en-US" altLang="zh-CN" dirty="0">
                <a:latin typeface="Arial" panose="020B0604020202020204" pitchFamily="34" charset="0"/>
              </a:rPr>
              <a:t>immediate(12</a:t>
            </a:r>
            <a:r>
              <a:rPr lang="zh-CN" altLang="en-US" dirty="0">
                <a:latin typeface="Arial" panose="020B0604020202020204" pitchFamily="34" charset="0"/>
              </a:rPr>
              <a:t>位）</a:t>
            </a:r>
          </a:p>
        </p:txBody>
      </p:sp>
      <p:sp>
        <p:nvSpPr>
          <p:cNvPr id="1013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880552-E610-4BE9-873C-4B8DA0A90542}" type="slidenum">
              <a:rPr lang="en-US" altLang="zh-CN" sz="1200" b="0" smtClean="0">
                <a:latin typeface="Arial" panose="020B0604020202020204" pitchFamily="34" charset="0"/>
                <a:ea typeface="宋体" panose="02010600030101010101" pitchFamily="2" charset="-122"/>
              </a:rPr>
              <a:pPr/>
              <a:t>36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93303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掩码：当源操作数某位是</a:t>
            </a:r>
            <a:r>
              <a:rPr lang="en-US" altLang="zh-CN">
                <a:latin typeface="Arial" panose="020B0604020202020204" pitchFamily="34" charset="0"/>
              </a:rPr>
              <a:t>0</a:t>
            </a:r>
            <a:r>
              <a:rPr lang="zh-CN" altLang="en-US">
                <a:latin typeface="Arial" panose="020B0604020202020204" pitchFamily="34" charset="0"/>
              </a:rPr>
              <a:t>，可以将目标数对应位设置为</a:t>
            </a:r>
            <a:r>
              <a:rPr lang="en-US" altLang="zh-CN">
                <a:latin typeface="Arial" panose="020B0604020202020204" pitchFamily="34" charset="0"/>
              </a:rPr>
              <a:t>0</a:t>
            </a:r>
          </a:p>
          <a:p>
            <a:endParaRPr lang="zh-CN" altLang="en-US">
              <a:latin typeface="Arial" panose="020B0604020202020204" pitchFamily="34" charset="0"/>
            </a:endParaRPr>
          </a:p>
        </p:txBody>
      </p:sp>
      <p:sp>
        <p:nvSpPr>
          <p:cNvPr id="1034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AE98A2B-9B48-4DAB-842B-6CC14EFC09F8}" type="slidenum">
              <a:rPr lang="en-US" altLang="zh-CN" sz="1200" b="0" smtClean="0">
                <a:latin typeface="Arial" panose="020B0604020202020204" pitchFamily="34" charset="0"/>
                <a:ea typeface="宋体" panose="02010600030101010101" pitchFamily="2" charset="-122"/>
              </a:rPr>
              <a:pPr/>
              <a:t>37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914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Not</a:t>
            </a:r>
            <a:r>
              <a:rPr lang="zh-CN" altLang="en-US">
                <a:latin typeface="Arial" panose="020B0604020202020204" pitchFamily="34" charset="0"/>
              </a:rPr>
              <a:t>只有一个操作数，为了保持双操作数的模式，用</a:t>
            </a:r>
            <a:r>
              <a:rPr lang="en-US" altLang="zh-CN">
                <a:latin typeface="Arial" panose="020B0604020202020204" pitchFamily="34" charset="0"/>
              </a:rPr>
              <a:t>xor</a:t>
            </a:r>
            <a:r>
              <a:rPr lang="zh-CN" altLang="en-US">
                <a:latin typeface="Arial" panose="020B0604020202020204" pitchFamily="34" charset="0"/>
              </a:rPr>
              <a:t>代替</a:t>
            </a:r>
            <a:endParaRPr lang="en-US" altLang="zh-CN">
              <a:latin typeface="Arial" panose="020B0604020202020204" pitchFamily="34" charset="0"/>
            </a:endParaRPr>
          </a:p>
          <a:p>
            <a:r>
              <a:rPr lang="en-US" altLang="zh-CN">
                <a:latin typeface="Arial" panose="020B0604020202020204" pitchFamily="34" charset="0"/>
              </a:rPr>
              <a:t>Not(A)=  = A xor 111…..111 </a:t>
            </a:r>
          </a:p>
          <a:p>
            <a:endParaRPr lang="en-US" altLang="zh-CN">
              <a:latin typeface="Arial" panose="020B0604020202020204" pitchFamily="34" charset="0"/>
            </a:endParaRPr>
          </a:p>
          <a:p>
            <a:r>
              <a:rPr lang="zh-CN" altLang="en-US">
                <a:latin typeface="Arial" panose="020B0604020202020204" pitchFamily="34" charset="0"/>
              </a:rPr>
              <a:t>在与立即数进行逻辑操作时，立即数的高位补</a:t>
            </a:r>
            <a:r>
              <a:rPr lang="en-US" altLang="zh-CN">
                <a:latin typeface="Arial" panose="020B0604020202020204" pitchFamily="34" charset="0"/>
              </a:rPr>
              <a:t>0</a:t>
            </a:r>
            <a:r>
              <a:rPr lang="zh-CN" altLang="en-US">
                <a:latin typeface="Arial" panose="020B0604020202020204" pitchFamily="34" charset="0"/>
              </a:rPr>
              <a:t>，</a:t>
            </a:r>
            <a:endParaRPr lang="en-US" altLang="zh-CN">
              <a:latin typeface="Arial" panose="020B0604020202020204" pitchFamily="34" charset="0"/>
            </a:endParaRPr>
          </a:p>
          <a:p>
            <a:r>
              <a:rPr lang="zh-CN" altLang="en-US">
                <a:latin typeface="Arial" panose="020B0604020202020204" pitchFamily="34" charset="0"/>
              </a:rPr>
              <a:t>而</a:t>
            </a:r>
            <a:r>
              <a:rPr lang="en-US" altLang="zh-CN">
                <a:latin typeface="Arial" panose="020B0604020202020204" pitchFamily="34" charset="0"/>
              </a:rPr>
              <a:t>addi</a:t>
            </a:r>
            <a:r>
              <a:rPr lang="zh-CN" altLang="en-US">
                <a:latin typeface="Arial" panose="020B0604020202020204" pitchFamily="34" charset="0"/>
              </a:rPr>
              <a:t>，立即数进行符号扩展。</a:t>
            </a:r>
          </a:p>
          <a:p>
            <a:endParaRPr lang="zh-CN" altLang="en-US">
              <a:latin typeface="Arial" panose="020B0604020202020204" pitchFamily="34" charset="0"/>
            </a:endParaRPr>
          </a:p>
        </p:txBody>
      </p:sp>
      <p:sp>
        <p:nvSpPr>
          <p:cNvPr id="1065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13A8258-5DC9-4E25-85A8-0B5BFEA3DAB3}" type="slidenum">
              <a:rPr lang="en-US" altLang="zh-CN" sz="1200" b="0" smtClean="0">
                <a:latin typeface="Arial" panose="020B0604020202020204" pitchFamily="34" charset="0"/>
                <a:ea typeface="宋体" panose="02010600030101010101" pitchFamily="2" charset="-122"/>
              </a:rPr>
              <a:pPr/>
              <a:t>39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3251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FA0DBF-3086-4CA1-AB0B-2EFF674CB46B}" type="slidenum">
              <a:rPr lang="en-US" altLang="zh-CN" smtClean="0">
                <a:ea typeface="Arial Unicode MS" panose="020B0604020202020204" pitchFamily="34" charset="-122"/>
              </a:rPr>
              <a:pPr>
                <a:spcBef>
                  <a:spcPct val="0"/>
                </a:spcBef>
              </a:pPr>
              <a:t>41</a:t>
            </a:fld>
            <a:endParaRPr lang="en-US" altLang="zh-CN">
              <a:ea typeface="Arial Unicode MS" panose="020B0604020202020204" pitchFamily="34"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条件转移指令：</a:t>
            </a:r>
            <a:r>
              <a:rPr lang="en-US" altLang="zh-CN" dirty="0" err="1">
                <a:latin typeface="Arial" panose="020B0604020202020204" pitchFamily="34" charset="0"/>
              </a:rPr>
              <a:t>beq</a:t>
            </a:r>
            <a:r>
              <a:rPr lang="zh-CN" altLang="en-US" dirty="0">
                <a:latin typeface="Arial" panose="020B0604020202020204" pitchFamily="34" charset="0"/>
              </a:rPr>
              <a:t>（相等）</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（不等）</a:t>
            </a:r>
            <a:r>
              <a:rPr lang="en-US" altLang="zh-CN" dirty="0">
                <a:latin typeface="Arial" panose="020B0604020202020204" pitchFamily="34" charset="0"/>
              </a:rPr>
              <a:t>, </a:t>
            </a:r>
            <a:r>
              <a:rPr lang="en-US" altLang="zh-CN" dirty="0" err="1">
                <a:latin typeface="Arial" panose="020B0604020202020204" pitchFamily="34" charset="0"/>
              </a:rPr>
              <a:t>slt</a:t>
            </a:r>
            <a:r>
              <a:rPr lang="en-US" altLang="zh-CN" dirty="0">
                <a:latin typeface="Arial" panose="020B0604020202020204" pitchFamily="34" charset="0"/>
              </a:rPr>
              <a:t>                     </a:t>
            </a:r>
            <a:r>
              <a:rPr lang="zh-CN" altLang="en-US" dirty="0">
                <a:latin typeface="Arial" panose="020B0604020202020204" pitchFamily="34" charset="0"/>
              </a:rPr>
              <a:t>结果为真则跳到</a:t>
            </a:r>
            <a:r>
              <a:rPr lang="en-US" altLang="zh-CN" dirty="0">
                <a:latin typeface="Arial" panose="020B0604020202020204" pitchFamily="34" charset="0"/>
              </a:rPr>
              <a:t>L1</a:t>
            </a:r>
          </a:p>
          <a:p>
            <a:endParaRPr lang="en-US" altLang="zh-CN" dirty="0">
              <a:latin typeface="Arial" panose="020B0604020202020204" pitchFamily="34" charset="0"/>
            </a:endParaRPr>
          </a:p>
          <a:p>
            <a:r>
              <a:rPr lang="zh-CN" altLang="en-US" dirty="0">
                <a:latin typeface="Arial" panose="020B0604020202020204" pitchFamily="34" charset="0"/>
              </a:rPr>
              <a:t>通过</a:t>
            </a:r>
            <a:r>
              <a:rPr lang="en-US" altLang="zh-CN" dirty="0" err="1">
                <a:latin typeface="Arial" panose="020B0604020202020204" pitchFamily="34" charset="0"/>
              </a:rPr>
              <a:t>bne</a:t>
            </a:r>
            <a:r>
              <a:rPr lang="zh-CN" altLang="en-US" dirty="0">
                <a:latin typeface="Arial" panose="020B0604020202020204" pitchFamily="34" charset="0"/>
              </a:rPr>
              <a:t>和</a:t>
            </a:r>
            <a:r>
              <a:rPr lang="en-US" altLang="zh-CN" dirty="0">
                <a:latin typeface="Arial" panose="020B0604020202020204" pitchFamily="34" charset="0"/>
              </a:rPr>
              <a:t>ELSE</a:t>
            </a:r>
            <a:r>
              <a:rPr lang="zh-CN" altLang="en-US" dirty="0">
                <a:latin typeface="Arial" panose="020B0604020202020204" pitchFamily="34" charset="0"/>
              </a:rPr>
              <a:t>的偏移量来决定跳转</a:t>
            </a:r>
            <a:endParaRPr lang="en-US" altLang="zh-CN" dirty="0">
              <a:latin typeface="Arial" panose="020B0604020202020204" pitchFamily="34" charset="0"/>
            </a:endParaRPr>
          </a:p>
        </p:txBody>
      </p:sp>
    </p:spTree>
    <p:extLst>
      <p:ext uri="{BB962C8B-B14F-4D97-AF65-F5344CB8AC3E}">
        <p14:creationId xmlns:p14="http://schemas.microsoft.com/office/powerpoint/2010/main" val="1683701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43</a:t>
            </a:fld>
            <a:endParaRPr lang="en-US" altLang="en-US" sz="1200" b="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MIPS</a:t>
            </a:r>
            <a:r>
              <a:rPr lang="zh-CN" altLang="en-US" dirty="0">
                <a:latin typeface="Arial" panose="020B0604020202020204" pitchFamily="34" charset="0"/>
              </a:rPr>
              <a:t>里进行分支判断是用</a:t>
            </a:r>
            <a:r>
              <a:rPr lang="en-US" altLang="zh-CN" dirty="0" err="1">
                <a:latin typeface="Arial" panose="020B0604020202020204" pitchFamily="34" charset="0"/>
              </a:rPr>
              <a:t>slt</a:t>
            </a:r>
            <a:r>
              <a:rPr lang="zh-CN" altLang="en-US" dirty="0">
                <a:latin typeface="Arial" panose="020B0604020202020204" pitchFamily="34" charset="0"/>
              </a:rPr>
              <a:t>根据比较结果设置寄存器，然后用</a:t>
            </a:r>
            <a:r>
              <a:rPr lang="en-US" altLang="zh-CN" dirty="0" err="1">
                <a:latin typeface="Arial" panose="020B0604020202020204" pitchFamily="34" charset="0"/>
              </a:rPr>
              <a:t>beq</a:t>
            </a:r>
            <a:r>
              <a:rPr lang="zh-CN" altLang="en-US" dirty="0">
                <a:latin typeface="Arial" panose="020B0604020202020204" pitchFamily="34" charset="0"/>
              </a:rPr>
              <a:t>或者</a:t>
            </a:r>
            <a:r>
              <a:rPr lang="en-US" altLang="zh-CN" dirty="0" err="1">
                <a:latin typeface="Arial" panose="020B0604020202020204" pitchFamily="34" charset="0"/>
              </a:rPr>
              <a:t>bne</a:t>
            </a:r>
            <a:r>
              <a:rPr lang="zh-CN" altLang="en-US" dirty="0">
                <a:latin typeface="Arial" panose="020B0604020202020204" pitchFamily="34" charset="0"/>
              </a:rPr>
              <a:t>来进行分支判断，</a:t>
            </a:r>
            <a:r>
              <a:rPr lang="en-US" altLang="zh-CN" dirty="0" err="1">
                <a:latin typeface="Arial" panose="020B0604020202020204" pitchFamily="34" charset="0"/>
              </a:rPr>
              <a:t>blt</a:t>
            </a:r>
            <a:r>
              <a:rPr lang="en-US" altLang="zh-CN" dirty="0">
                <a:latin typeface="Arial" panose="020B0604020202020204" pitchFamily="34" charset="0"/>
              </a:rPr>
              <a:t>, </a:t>
            </a:r>
            <a:r>
              <a:rPr lang="en-US" altLang="zh-CN" dirty="0" err="1">
                <a:latin typeface="Arial" panose="020B0604020202020204" pitchFamily="34" charset="0"/>
              </a:rPr>
              <a:t>bge</a:t>
            </a:r>
            <a:r>
              <a:rPr lang="zh-CN" altLang="en-US" dirty="0">
                <a:latin typeface="Arial" panose="020B0604020202020204" pitchFamily="34" charset="0"/>
              </a:rPr>
              <a:t>这些指令是作为伪指令。</a:t>
            </a:r>
            <a:r>
              <a:rPr lang="en-US" altLang="zh-CN" dirty="0">
                <a:latin typeface="Arial" panose="020B0604020202020204" pitchFamily="34" charset="0"/>
              </a:rPr>
              <a:t>MIPS</a:t>
            </a:r>
            <a:r>
              <a:rPr lang="zh-CN" altLang="en-US" dirty="0">
                <a:latin typeface="Arial" panose="020B0604020202020204" pitchFamily="34" charset="0"/>
              </a:rPr>
              <a:t>的这种方法可以使处理器数据通路简单一些，但是需要更多的指令来执行程序。</a:t>
            </a:r>
            <a:endParaRPr lang="en-US" altLang="zh-CN" dirty="0">
              <a:latin typeface="Arial" panose="020B0604020202020204" pitchFamily="34" charset="0"/>
            </a:endParaRPr>
          </a:p>
          <a:p>
            <a:r>
              <a:rPr lang="en-US" altLang="zh-CN" dirty="0" err="1">
                <a:latin typeface="Arial" panose="020B0604020202020204" pitchFamily="34" charset="0"/>
              </a:rPr>
              <a:t>Mips</a:t>
            </a:r>
            <a:r>
              <a:rPr lang="zh-CN" altLang="en-US" dirty="0">
                <a:latin typeface="Arial" panose="020B0604020202020204" pitchFamily="34" charset="0"/>
              </a:rPr>
              <a:t>体系结构没有包括专门的“小于时分支”指令，因为它太复杂了，不符合“设备简单性”：它不仅会延长时钟周期，也会增加平均执行每个指令的周期数。两条更快的指令（</a:t>
            </a:r>
            <a:r>
              <a:rPr lang="en-US" altLang="zh-CN" dirty="0" err="1">
                <a:latin typeface="Arial" panose="020B0604020202020204" pitchFamily="34" charset="0"/>
              </a:rPr>
              <a:t>beq</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）更有用。</a:t>
            </a:r>
          </a:p>
          <a:p>
            <a:endParaRPr lang="en-US" altLang="zh-CN" dirty="0">
              <a:latin typeface="Arial" panose="020B0604020202020204" pitchFamily="34" charset="0"/>
            </a:endParaRPr>
          </a:p>
          <a:p>
            <a:r>
              <a:rPr lang="en-US" altLang="zh-CN" dirty="0">
                <a:latin typeface="Arial" panose="020B0604020202020204" pitchFamily="34" charset="0"/>
              </a:rPr>
              <a:t>$zero</a:t>
            </a:r>
            <a:r>
              <a:rPr lang="zh-CN" altLang="en-US" dirty="0">
                <a:latin typeface="Arial" panose="020B0604020202020204" pitchFamily="34" charset="0"/>
              </a:rPr>
              <a:t>专门存放</a:t>
            </a:r>
            <a:r>
              <a:rPr lang="en-US" altLang="zh-CN" dirty="0">
                <a:latin typeface="Arial" panose="020B0604020202020204" pitchFamily="34" charset="0"/>
              </a:rPr>
              <a:t>0</a:t>
            </a:r>
            <a:r>
              <a:rPr lang="zh-CN" altLang="en-US" dirty="0">
                <a:latin typeface="Arial" panose="020B0604020202020204" pitchFamily="34" charset="0"/>
              </a:rPr>
              <a:t>的寄存器，所以为什么</a:t>
            </a:r>
            <a:r>
              <a:rPr lang="en-US" altLang="zh-CN" dirty="0">
                <a:latin typeface="Arial" panose="020B0604020202020204" pitchFamily="34" charset="0"/>
              </a:rPr>
              <a:t>t0</a:t>
            </a:r>
            <a:r>
              <a:rPr lang="zh-CN" altLang="en-US" dirty="0">
                <a:latin typeface="Arial" panose="020B0604020202020204" pitchFamily="34" charset="0"/>
              </a:rPr>
              <a:t>和</a:t>
            </a:r>
            <a:r>
              <a:rPr lang="en-US" altLang="zh-CN" dirty="0">
                <a:latin typeface="Arial" panose="020B0604020202020204" pitchFamily="34" charset="0"/>
              </a:rPr>
              <a:t>0</a:t>
            </a:r>
            <a:r>
              <a:rPr lang="zh-CN" altLang="en-US" dirty="0">
                <a:latin typeface="Arial" panose="020B0604020202020204" pitchFamily="34" charset="0"/>
              </a:rPr>
              <a:t>比较，不和</a:t>
            </a:r>
            <a:r>
              <a:rPr lang="en-US" altLang="zh-CN" dirty="0">
                <a:latin typeface="Arial" panose="020B0604020202020204" pitchFamily="34" charset="0"/>
              </a:rPr>
              <a:t>1</a:t>
            </a:r>
            <a:r>
              <a:rPr lang="zh-CN" altLang="en-US" dirty="0">
                <a:latin typeface="Arial" panose="020B0604020202020204" pitchFamily="34" charset="0"/>
              </a:rPr>
              <a:t>比较。（</a:t>
            </a:r>
            <a:r>
              <a:rPr lang="en-US" altLang="zh-CN" dirty="0">
                <a:latin typeface="Arial" panose="020B0604020202020204" pitchFamily="34" charset="0"/>
              </a:rPr>
              <a:t>0</a:t>
            </a:r>
            <a:r>
              <a:rPr lang="zh-CN" altLang="en-US" dirty="0">
                <a:latin typeface="Arial" panose="020B0604020202020204" pitchFamily="34" charset="0"/>
              </a:rPr>
              <a:t>更常用放在了专门的寄存器里面）</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1146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8A93A7-6492-407E-8CB8-27265F673584}" type="slidenum">
              <a:rPr lang="en-US" altLang="zh-CN" sz="1200" b="0" smtClean="0">
                <a:latin typeface="Arial" panose="020B0604020202020204" pitchFamily="34" charset="0"/>
                <a:ea typeface="宋体" panose="02010600030101010101" pitchFamily="2" charset="-122"/>
              </a:rPr>
              <a:pPr/>
              <a:t>44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284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67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18A403-4117-40B4-B3BE-2C0BE2938CFC}"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167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67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8490297-C22C-4CBC-ACA6-CFABBDE7F07D}" type="slidenum">
              <a:rPr lang="en-US" altLang="en-US" sz="1200" b="0" smtClean="0">
                <a:ea typeface="宋体" panose="02010600030101010101" pitchFamily="2" charset="-122"/>
              </a:rPr>
              <a:pPr/>
              <a:t>45</a:t>
            </a:fld>
            <a:endParaRPr lang="en-US" altLang="en-US" sz="1200" b="0">
              <a:ea typeface="宋体" panose="02010600030101010101" pitchFamily="2" charset="-122"/>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14416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Slt</a:t>
            </a:r>
            <a:r>
              <a:rPr lang="zh-CN" altLang="en-US" dirty="0">
                <a:latin typeface="Arial" panose="020B0604020202020204" pitchFamily="34" charset="0"/>
              </a:rPr>
              <a:t>还有与立即数的比较</a:t>
            </a:r>
            <a:endParaRPr lang="en-US" altLang="zh-CN" dirty="0">
              <a:latin typeface="Arial" panose="020B0604020202020204" pitchFamily="34" charset="0"/>
            </a:endParaRPr>
          </a:p>
          <a:p>
            <a:r>
              <a:rPr lang="en-US" altLang="zh-CN" dirty="0" err="1">
                <a:latin typeface="Arial" panose="020B0604020202020204" pitchFamily="34" charset="0"/>
              </a:rPr>
              <a:t>Slt</a:t>
            </a:r>
            <a:r>
              <a:rPr lang="en-US" altLang="zh-CN" dirty="0">
                <a:latin typeface="Arial" panose="020B0604020202020204" pitchFamily="34" charset="0"/>
              </a:rPr>
              <a:t>, </a:t>
            </a:r>
            <a:r>
              <a:rPr lang="en-US" altLang="zh-CN" dirty="0" err="1">
                <a:latin typeface="Arial" panose="020B0604020202020204" pitchFamily="34" charset="0"/>
              </a:rPr>
              <a:t>slti</a:t>
            </a:r>
            <a:r>
              <a:rPr lang="zh-CN" altLang="en-US" dirty="0">
                <a:latin typeface="Arial" panose="020B0604020202020204" pitchFamily="34" charset="0"/>
              </a:rPr>
              <a:t>针对有符号数，</a:t>
            </a:r>
            <a:r>
              <a:rPr lang="en-US" altLang="zh-CN" dirty="0" err="1">
                <a:latin typeface="Arial" panose="020B0604020202020204" pitchFamily="34" charset="0"/>
              </a:rPr>
              <a:t>sltu</a:t>
            </a:r>
            <a:r>
              <a:rPr lang="en-US" altLang="zh-CN" dirty="0">
                <a:latin typeface="Arial" panose="020B0604020202020204" pitchFamily="34" charset="0"/>
              </a:rPr>
              <a:t> </a:t>
            </a:r>
            <a:r>
              <a:rPr lang="en-US" altLang="zh-CN" dirty="0" err="1">
                <a:latin typeface="Arial" panose="020B0604020202020204" pitchFamily="34" charset="0"/>
              </a:rPr>
              <a:t>sltiu</a:t>
            </a:r>
            <a:r>
              <a:rPr lang="zh-CN" altLang="en-US" dirty="0">
                <a:latin typeface="Arial" panose="020B0604020202020204" pitchFamily="34" charset="0"/>
              </a:rPr>
              <a:t>针对无符号数</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不同的比较指令运行到同一个操作数上，结果也是不一样的</a:t>
            </a:r>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1088582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不同的比较指令运行到同一个操作数上，结果也是不一样的</a:t>
            </a:r>
          </a:p>
          <a:p>
            <a:endParaRPr lang="zh-CN" altLang="en-US">
              <a:latin typeface="Arial" panose="020B0604020202020204" pitchFamily="34" charset="0"/>
            </a:endParaRPr>
          </a:p>
        </p:txBody>
      </p:sp>
    </p:spTree>
    <p:extLst>
      <p:ext uri="{BB962C8B-B14F-4D97-AF65-F5344CB8AC3E}">
        <p14:creationId xmlns:p14="http://schemas.microsoft.com/office/powerpoint/2010/main" val="1343046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index-out-of-bounds</a:t>
            </a:r>
            <a:r>
              <a:rPr lang="zh-CN" altLang="en-US">
                <a:latin typeface="Arial" panose="020B0604020202020204" pitchFamily="34" charset="0"/>
              </a:rPr>
              <a:t>：</a:t>
            </a:r>
            <a:r>
              <a:rPr lang="zh-CN" altLang="zh-CN">
                <a:latin typeface="Arial" panose="020B0604020202020204" pitchFamily="34" charset="0"/>
              </a:rPr>
              <a:t>索引越界</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将有符号数当作无符号数处理，给我们提供了一种低成本的方式检查是否</a:t>
            </a:r>
            <a:r>
              <a:rPr lang="en-US" altLang="zh-CN">
                <a:latin typeface="Arial" panose="020B0604020202020204" pitchFamily="34" charset="0"/>
              </a:rPr>
              <a:t>0&lt;=x&lt;y</a:t>
            </a:r>
            <a:r>
              <a:rPr lang="zh-CN" altLang="en-US">
                <a:latin typeface="Arial" panose="020B0604020202020204" pitchFamily="34" charset="0"/>
              </a:rPr>
              <a:t>，常用于检查数组下标是否越界。</a:t>
            </a:r>
            <a:endParaRPr lang="en-US" altLang="zh-CN">
              <a:latin typeface="Arial" panose="020B0604020202020204" pitchFamily="34" charset="0"/>
            </a:endParaRPr>
          </a:p>
          <a:p>
            <a:r>
              <a:rPr lang="zh-CN" altLang="en-US">
                <a:latin typeface="Arial" panose="020B0604020202020204" pitchFamily="34" charset="0"/>
              </a:rPr>
              <a:t>无符号数比较</a:t>
            </a:r>
            <a:r>
              <a:rPr lang="en-US" altLang="zh-CN">
                <a:latin typeface="Arial" panose="020B0604020202020204" pitchFamily="34" charset="0"/>
              </a:rPr>
              <a:t>x&lt;y</a:t>
            </a:r>
            <a:r>
              <a:rPr lang="zh-CN" altLang="en-US">
                <a:latin typeface="Arial" panose="020B0604020202020204" pitchFamily="34" charset="0"/>
              </a:rPr>
              <a:t>，在检测</a:t>
            </a:r>
            <a:r>
              <a:rPr lang="en-US" altLang="zh-CN">
                <a:latin typeface="Arial" panose="020B0604020202020204" pitchFamily="34" charset="0"/>
              </a:rPr>
              <a:t>x&lt;y</a:t>
            </a:r>
            <a:r>
              <a:rPr lang="zh-CN" altLang="en-US">
                <a:latin typeface="Arial" panose="020B0604020202020204" pitchFamily="34" charset="0"/>
              </a:rPr>
              <a:t>的同时，也检测了</a:t>
            </a:r>
            <a:r>
              <a:rPr lang="en-US" altLang="zh-CN">
                <a:latin typeface="Arial" panose="020B0604020202020204" pitchFamily="34" charset="0"/>
              </a:rPr>
              <a:t>x</a:t>
            </a:r>
            <a:r>
              <a:rPr lang="zh-CN" altLang="en-US">
                <a:latin typeface="Arial" panose="020B0604020202020204" pitchFamily="34" charset="0"/>
              </a:rPr>
              <a:t>是否为负数。</a:t>
            </a:r>
            <a:endParaRPr lang="en-US" altLang="zh-CN">
              <a:latin typeface="Arial" panose="020B0604020202020204" pitchFamily="34" charset="0"/>
            </a:endParaRPr>
          </a:p>
          <a:p>
            <a:endParaRPr lang="en-US" altLang="zh-CN">
              <a:latin typeface="Arial" panose="020B0604020202020204" pitchFamily="34" charset="0"/>
            </a:endParaRPr>
          </a:p>
        </p:txBody>
      </p:sp>
    </p:spTree>
    <p:extLst>
      <p:ext uri="{BB962C8B-B14F-4D97-AF65-F5344CB8AC3E}">
        <p14:creationId xmlns:p14="http://schemas.microsoft.com/office/powerpoint/2010/main" val="139963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223838" y="808038"/>
            <a:ext cx="7185026" cy="4041775"/>
          </a:xfrm>
          <a:ln/>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1.</a:t>
            </a:r>
            <a:r>
              <a:rPr kumimoji="1" lang="zh-CN" altLang="en-US" dirty="0">
                <a:latin typeface="Arial" panose="020B0604020202020204" pitchFamily="34" charset="0"/>
              </a:rPr>
              <a:t>堆栈现在用的很少，但是在一些外部设备，接口中还会用到。比如磁盘的一些参数（磁道，扇区等等）放入堆栈。堆栈一开始使用是为了方便高级算法语言</a:t>
            </a:r>
            <a:r>
              <a:rPr kumimoji="1" lang="en-US" altLang="zh-CN" dirty="0">
                <a:latin typeface="Arial" panose="020B0604020202020204" pitchFamily="34" charset="0"/>
              </a:rPr>
              <a:t>ALGOL</a:t>
            </a:r>
            <a:r>
              <a:rPr kumimoji="1" lang="zh-CN" altLang="en-US" dirty="0">
                <a:latin typeface="Arial" panose="020B0604020202020204" pitchFamily="34" charset="0"/>
              </a:rPr>
              <a:t>，但是不够灵活。堆栈不仅可以在存储器中，也可以在寄存器中。</a:t>
            </a:r>
            <a:endParaRPr kumimoji="1" lang="en-US" altLang="zh-CN" dirty="0">
              <a:latin typeface="Arial" panose="020B0604020202020204" pitchFamily="34" charset="0"/>
            </a:endParaRPr>
          </a:p>
          <a:p>
            <a:r>
              <a:rPr kumimoji="1" lang="en-US" altLang="zh-CN" dirty="0">
                <a:latin typeface="Arial" panose="020B0604020202020204" pitchFamily="34" charset="0"/>
              </a:rPr>
              <a:t>2.</a:t>
            </a:r>
            <a:r>
              <a:rPr kumimoji="1" lang="zh-CN" altLang="en-US" dirty="0">
                <a:latin typeface="Arial" panose="020B0604020202020204" pitchFamily="34" charset="0"/>
              </a:rPr>
              <a:t>累加器，现在也还用的比较多，有一个操作数在累加器中，一个在存储器中，运算结果放在累加器中。比堆栈结构灵活。</a:t>
            </a:r>
            <a:endParaRPr kumimoji="1" lang="en-US" altLang="zh-CN" dirty="0">
              <a:latin typeface="Arial" panose="020B0604020202020204" pitchFamily="34" charset="0"/>
            </a:endParaRPr>
          </a:p>
          <a:p>
            <a:r>
              <a:rPr kumimoji="1" lang="en-US" altLang="zh-CN" dirty="0">
                <a:latin typeface="Arial" panose="020B0604020202020204" pitchFamily="34" charset="0"/>
              </a:rPr>
              <a:t>3.Intel</a:t>
            </a:r>
            <a:r>
              <a:rPr kumimoji="1" lang="zh-CN" altLang="en-US" dirty="0">
                <a:latin typeface="Arial" panose="020B0604020202020204" pitchFamily="34" charset="0"/>
              </a:rPr>
              <a:t>构架在</a:t>
            </a:r>
            <a:r>
              <a:rPr kumimoji="1" lang="en-US" altLang="zh-CN" dirty="0">
                <a:latin typeface="Arial" panose="020B0604020202020204" pitchFamily="34" charset="0"/>
              </a:rPr>
              <a:t>2</a:t>
            </a:r>
            <a:r>
              <a:rPr kumimoji="1" lang="zh-CN" altLang="en-US" dirty="0">
                <a:latin typeface="Arial" panose="020B0604020202020204" pitchFamily="34" charset="0"/>
              </a:rPr>
              <a:t>和</a:t>
            </a:r>
            <a:r>
              <a:rPr kumimoji="1" lang="en-US" altLang="zh-CN" dirty="0">
                <a:latin typeface="Arial" panose="020B0604020202020204" pitchFamily="34" charset="0"/>
              </a:rPr>
              <a:t>3</a:t>
            </a:r>
            <a:r>
              <a:rPr kumimoji="1" lang="zh-CN" altLang="en-US" dirty="0">
                <a:latin typeface="Arial" panose="020B0604020202020204" pitchFamily="34" charset="0"/>
              </a:rPr>
              <a:t>之间，所以又叫累加器扩展器，一开始在第</a:t>
            </a:r>
            <a:r>
              <a:rPr kumimoji="1" lang="en-US" altLang="zh-CN" dirty="0">
                <a:latin typeface="Arial" panose="020B0604020202020204" pitchFamily="34" charset="0"/>
              </a:rPr>
              <a:t>1</a:t>
            </a:r>
            <a:r>
              <a:rPr kumimoji="1" lang="zh-CN" altLang="en-US" dirty="0">
                <a:latin typeface="Arial" panose="020B0604020202020204" pitchFamily="34" charset="0"/>
              </a:rPr>
              <a:t>版教材是作为反面例子介绍的。</a:t>
            </a:r>
            <a:r>
              <a:rPr kumimoji="1" lang="en-US" altLang="zh-CN" dirty="0">
                <a:latin typeface="Arial" panose="020B0604020202020204" pitchFamily="34" charset="0"/>
              </a:rPr>
              <a:t>80</a:t>
            </a:r>
            <a:r>
              <a:rPr kumimoji="1" lang="zh-CN" altLang="en-US" dirty="0">
                <a:latin typeface="Arial" panose="020B0604020202020204" pitchFamily="34" charset="0"/>
              </a:rPr>
              <a:t>年代初，</a:t>
            </a:r>
            <a:r>
              <a:rPr kumimoji="1" lang="en-US" altLang="zh-CN" dirty="0">
                <a:latin typeface="Arial" panose="020B0604020202020204" pitchFamily="34" charset="0"/>
              </a:rPr>
              <a:t>RICS</a:t>
            </a:r>
            <a:r>
              <a:rPr kumimoji="1" lang="zh-CN" altLang="en-US" dirty="0">
                <a:latin typeface="Arial" panose="020B0604020202020204" pitchFamily="34" charset="0"/>
              </a:rPr>
              <a:t>问世之后，反响很好，广泛地被工作站，服务器接受，但是台式机方面没有获得很大的成功。</a:t>
            </a:r>
            <a:r>
              <a:rPr kumimoji="1" lang="en-US" altLang="zh-CN" dirty="0">
                <a:latin typeface="Arial" panose="020B0604020202020204" pitchFamily="34" charset="0"/>
              </a:rPr>
              <a:t>Intel</a:t>
            </a:r>
            <a:r>
              <a:rPr kumimoji="1" lang="zh-CN" altLang="en-US" dirty="0">
                <a:latin typeface="Arial" panose="020B0604020202020204" pitchFamily="34" charset="0"/>
              </a:rPr>
              <a:t>号称自己有</a:t>
            </a:r>
            <a:r>
              <a:rPr kumimoji="1" lang="en-US" altLang="zh-CN" dirty="0">
                <a:latin typeface="Arial" panose="020B0604020202020204" pitchFamily="34" charset="0"/>
              </a:rPr>
              <a:t>8</a:t>
            </a:r>
            <a:r>
              <a:rPr kumimoji="1" lang="zh-CN" altLang="en-US" dirty="0">
                <a:latin typeface="Arial" panose="020B0604020202020204" pitchFamily="34" charset="0"/>
              </a:rPr>
              <a:t>个寄存器，但实际上通用的只有</a:t>
            </a:r>
            <a:r>
              <a:rPr kumimoji="1" lang="en-US" altLang="zh-CN" dirty="0">
                <a:latin typeface="Arial" panose="020B0604020202020204" pitchFamily="34" charset="0"/>
              </a:rPr>
              <a:t>4</a:t>
            </a:r>
            <a:r>
              <a:rPr kumimoji="1" lang="zh-CN" altLang="en-US" dirty="0">
                <a:latin typeface="Arial" panose="020B0604020202020204" pitchFamily="34" charset="0"/>
              </a:rPr>
              <a:t>个。</a:t>
            </a:r>
            <a:endParaRPr kumimoji="1" lang="en-US" altLang="zh-CN" dirty="0">
              <a:latin typeface="Arial" panose="020B0604020202020204" pitchFamily="34" charset="0"/>
            </a:endParaRPr>
          </a:p>
          <a:p>
            <a:r>
              <a:rPr kumimoji="1" lang="en-US" altLang="zh-CN" dirty="0">
                <a:latin typeface="Arial" panose="020B0604020202020204" pitchFamily="34" charset="0"/>
              </a:rPr>
              <a:t>3.Motorola</a:t>
            </a:r>
            <a:r>
              <a:rPr kumimoji="1" lang="zh-CN" altLang="en-US" dirty="0">
                <a:latin typeface="Arial" panose="020B0604020202020204" pitchFamily="34" charset="0"/>
              </a:rPr>
              <a:t>处理器，比较多的</a:t>
            </a:r>
            <a:r>
              <a:rPr kumimoji="1" lang="en-US" altLang="zh-CN" dirty="0">
                <a:latin typeface="Arial" panose="020B0604020202020204" pitchFamily="34" charset="0"/>
              </a:rPr>
              <a:t>GPR</a:t>
            </a:r>
            <a:r>
              <a:rPr kumimoji="1" lang="zh-CN" altLang="en-US" dirty="0">
                <a:latin typeface="Arial" panose="020B0604020202020204" pitchFamily="34" charset="0"/>
              </a:rPr>
              <a:t>寄存器：通用寄存器，没有任何限制的寄存器。</a:t>
            </a:r>
            <a:endParaRPr kumimoji="1" lang="en-US" altLang="zh-CN" dirty="0">
              <a:latin typeface="Arial" panose="020B0604020202020204" pitchFamily="34" charset="0"/>
            </a:endParaRPr>
          </a:p>
          <a:p>
            <a:endParaRPr kumimoji="1" lang="zh-CN" altLang="en-US" dirty="0">
              <a:latin typeface="Arial" panose="020B0604020202020204" pitchFamily="34" charset="0"/>
            </a:endParaRPr>
          </a:p>
        </p:txBody>
      </p:sp>
      <p:sp>
        <p:nvSpPr>
          <p:cNvPr id="16388"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542EE87-C872-4B7A-943E-3EF0FC2EFD32}" type="slidenum">
              <a:rPr lang="en-US" altLang="zh-CN" sz="1200" b="0" smtClean="0">
                <a:latin typeface="Arial" panose="020B0604020202020204" pitchFamily="34" charset="0"/>
                <a:ea typeface="宋体" panose="02010600030101010101" pitchFamily="2" charset="-122"/>
              </a:rPr>
              <a:pPr/>
              <a:t>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28543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这段代码的物理含义</a:t>
            </a:r>
            <a:r>
              <a:rPr lang="en-US" altLang="zh-CN">
                <a:latin typeface="Arial" panose="020B0604020202020204" pitchFamily="34" charset="0"/>
              </a:rPr>
              <a:t>? </a:t>
            </a:r>
            <a:r>
              <a:rPr lang="zh-CN" altLang="en-US">
                <a:latin typeface="Arial" panose="020B0604020202020204" pitchFamily="34" charset="0"/>
              </a:rPr>
              <a:t>找到第一个不为</a:t>
            </a:r>
            <a:r>
              <a:rPr lang="en-US" altLang="zh-CN">
                <a:latin typeface="Arial" panose="020B0604020202020204" pitchFamily="34" charset="0"/>
              </a:rPr>
              <a:t>k</a:t>
            </a:r>
            <a:r>
              <a:rPr lang="zh-CN" altLang="en-US">
                <a:latin typeface="Arial" panose="020B0604020202020204" pitchFamily="34" charset="0"/>
              </a:rPr>
              <a:t>的数 的 </a:t>
            </a:r>
            <a:r>
              <a:rPr lang="en-US" altLang="zh-CN">
                <a:latin typeface="Arial" panose="020B0604020202020204" pitchFamily="34" charset="0"/>
              </a:rPr>
              <a:t>index</a:t>
            </a:r>
          </a:p>
          <a:p>
            <a:endParaRPr lang="en-US" altLang="zh-CN">
              <a:latin typeface="Arial" panose="020B0604020202020204" pitchFamily="34" charset="0"/>
            </a:endParaRPr>
          </a:p>
          <a:p>
            <a:r>
              <a:rPr lang="zh-CN" altLang="en-US">
                <a:latin typeface="Arial" panose="020B0604020202020204" pitchFamily="34" charset="0"/>
              </a:rPr>
              <a:t>循环程序中也要使用分支跳转</a:t>
            </a:r>
            <a:r>
              <a:rPr lang="en-US" altLang="zh-CN">
                <a:latin typeface="Arial" panose="020B0604020202020204" pitchFamily="34" charset="0"/>
              </a:rPr>
              <a:t>,if</a:t>
            </a:r>
            <a:r>
              <a:rPr lang="zh-CN" altLang="en-US">
                <a:latin typeface="Arial" panose="020B0604020202020204" pitchFamily="34" charset="0"/>
              </a:rPr>
              <a:t>语句中是二选一，而循环程序中用于重复计算，但是分支指令是相同的</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Note: </a:t>
            </a:r>
            <a:r>
              <a:rPr lang="zh-CN" altLang="en-US">
                <a:latin typeface="Arial" panose="020B0604020202020204" pitchFamily="34" charset="0"/>
              </a:rPr>
              <a:t>取数组元素的方式</a:t>
            </a:r>
          </a:p>
        </p:txBody>
      </p:sp>
      <p:sp>
        <p:nvSpPr>
          <p:cNvPr id="1105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21B29-91FF-4CE4-8179-233A0EBEB9D6}" type="slidenum">
              <a:rPr lang="en-US" altLang="zh-CN" sz="1200" b="0" smtClean="0">
                <a:latin typeface="Arial" panose="020B0604020202020204" pitchFamily="34" charset="0"/>
                <a:ea typeface="宋体" panose="02010600030101010101" pitchFamily="2" charset="-122"/>
              </a:rPr>
              <a:pPr/>
              <a:t>50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866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另一种更有效的方法是通过编码形成一个转移地址表，就是分支指令序列地址表；程序通过查找转移地址表来获取目标地址，并跳转到相应的分支指令序列。</a:t>
            </a:r>
          </a:p>
          <a:p>
            <a:endParaRPr lang="zh-CN" altLang="en-US" dirty="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51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转移地址表就是一个字数组，数组中的元素对应于代码中各个标号的地址。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为支持这种情况，有一条间接跳转指令，</a:t>
            </a:r>
            <a:r>
              <a:rPr lang="en-US" altLang="zh-CN">
                <a:latin typeface="Arial" panose="020B0604020202020204" pitchFamily="34" charset="0"/>
              </a:rPr>
              <a:t>jalr, </a:t>
            </a:r>
            <a:r>
              <a:rPr lang="zh-CN" altLang="en-US">
                <a:latin typeface="Arial" panose="020B0604020202020204" pitchFamily="34" charset="0"/>
              </a:rPr>
              <a:t>无条件地转移到某个寄存器指定的地址。</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x6</a:t>
            </a:r>
            <a:r>
              <a:rPr lang="zh-CN" altLang="en-US">
                <a:latin typeface="Arial" panose="020B0604020202020204" pitchFamily="34" charset="0"/>
              </a:rPr>
              <a:t>是地址转移表的起始地址</a:t>
            </a:r>
          </a:p>
          <a:p>
            <a:endParaRPr lang="zh-CN" altLang="en-US">
              <a:latin typeface="Arial" panose="020B0604020202020204" pitchFamily="34" charset="0"/>
            </a:endParaRPr>
          </a:p>
        </p:txBody>
      </p:sp>
      <p:sp>
        <p:nvSpPr>
          <p:cNvPr id="1269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C28D7FB-1067-4739-BC50-F9DCF15D2AAE}" type="slidenum">
              <a:rPr lang="en-US" altLang="zh-CN" sz="1200" b="0" smtClean="0">
                <a:latin typeface="Arial" panose="020B0604020202020204" pitchFamily="34" charset="0"/>
                <a:ea typeface="宋体" panose="02010600030101010101" pitchFamily="2" charset="-122"/>
              </a:rPr>
              <a:pPr/>
              <a:t>52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7056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000000"/>
                </a:solidFill>
                <a:latin typeface="Arial" panose="020B0604020202020204" pitchFamily="34" charset="0"/>
              </a:rPr>
              <a:t>jalr     x0, 0(x1) </a:t>
            </a:r>
            <a:endParaRPr lang="zh-CN" altLang="en-US">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53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517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272F6A2-2AF5-4F40-9558-0E51EDD2B14B}"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351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51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034AEE-A3D1-4834-B720-BDB26607C683}" type="slidenum">
              <a:rPr lang="en-US" altLang="en-US" sz="1200" b="0" smtClean="0">
                <a:ea typeface="宋体" panose="02010600030101010101" pitchFamily="2" charset="-122"/>
              </a:rPr>
              <a:pPr/>
              <a:t>55</a:t>
            </a:fld>
            <a:endParaRPr lang="en-US" altLang="en-US" sz="1200" b="0">
              <a:ea typeface="宋体" panose="02010600030101010101" pitchFamily="2" charset="-122"/>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无条件跳转： </a:t>
            </a:r>
            <a:r>
              <a:rPr lang="en-US" altLang="zh-CN" dirty="0" err="1">
                <a:latin typeface="Arial" panose="020B0604020202020204" pitchFamily="34" charset="0"/>
              </a:rPr>
              <a:t>jal</a:t>
            </a:r>
            <a:r>
              <a:rPr lang="en-US" altLang="zh-CN" dirty="0">
                <a:latin typeface="Arial" panose="020B0604020202020204" pitchFamily="34" charset="0"/>
              </a:rPr>
              <a:t> x1, Label</a:t>
            </a:r>
            <a:r>
              <a:rPr lang="zh-CN" altLang="en-US" dirty="0">
                <a:latin typeface="Arial" panose="020B0604020202020204" pitchFamily="34" charset="0"/>
              </a:rPr>
              <a:t>，因为</a:t>
            </a:r>
            <a:r>
              <a:rPr lang="en-US" altLang="zh-CN" dirty="0">
                <a:latin typeface="Arial" panose="020B0604020202020204" pitchFamily="34" charset="0"/>
              </a:rPr>
              <a:t>x1</a:t>
            </a:r>
            <a:r>
              <a:rPr lang="zh-CN" altLang="en-US" dirty="0">
                <a:latin typeface="Arial" panose="020B0604020202020204" pitchFamily="34" charset="0"/>
              </a:rPr>
              <a:t>硬连线到</a:t>
            </a:r>
            <a:r>
              <a:rPr lang="en-US" altLang="zh-CN" dirty="0">
                <a:latin typeface="Arial" panose="020B0604020202020204" pitchFamily="34" charset="0"/>
              </a:rPr>
              <a:t>0</a:t>
            </a:r>
            <a:r>
              <a:rPr lang="zh-CN" altLang="en-US" dirty="0">
                <a:latin typeface="Arial" panose="020B0604020202020204" pitchFamily="34" charset="0"/>
              </a:rPr>
              <a:t>，效果等同于丢弃返回地址。</a:t>
            </a:r>
            <a:endParaRPr lang="en-AU" altLang="en-US" dirty="0">
              <a:latin typeface="Arial" panose="020B0604020202020204" pitchFamily="34" charset="0"/>
            </a:endParaRPr>
          </a:p>
        </p:txBody>
      </p:sp>
    </p:spTree>
    <p:extLst>
      <p:ext uri="{BB962C8B-B14F-4D97-AF65-F5344CB8AC3E}">
        <p14:creationId xmlns:p14="http://schemas.microsoft.com/office/powerpoint/2010/main" val="3642709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a:latin typeface="Arial" panose="020B0604020202020204" pitchFamily="34" charset="0"/>
              </a:rPr>
              <a:t>寄存器是保存数据最快的存储位置，在过程调用的时候尽量多的使用寄存器，</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如果一个过程需要多于</a:t>
            </a:r>
            <a:r>
              <a:rPr lang="en-US" altLang="zh-CN">
                <a:latin typeface="Arial" panose="020B0604020202020204" pitchFamily="34" charset="0"/>
              </a:rPr>
              <a:t>8</a:t>
            </a:r>
            <a:r>
              <a:rPr lang="zh-CN" altLang="en-US">
                <a:latin typeface="Arial" panose="020B0604020202020204" pitchFamily="34" charset="0"/>
              </a:rPr>
              <a:t>个参数寄存器，就需要换出寄存器到存储器。并且在过程完成后，所用的寄存器必须恢复到调用之前的值。</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最理想的数据结构就是栈</a:t>
            </a:r>
            <a:r>
              <a:rPr lang="en-US" altLang="zh-CN">
                <a:latin typeface="Arial" panose="020B0604020202020204" pitchFamily="34" charset="0"/>
              </a:rPr>
              <a:t>—</a:t>
            </a:r>
            <a:r>
              <a:rPr lang="zh-CN" altLang="en-US">
                <a:latin typeface="Arial" panose="020B0604020202020204" pitchFamily="34" charset="0"/>
              </a:rPr>
              <a:t>后进先出队列。把数据放入栈叫</a:t>
            </a:r>
            <a:r>
              <a:rPr lang="en-US" altLang="zh-CN">
                <a:latin typeface="Arial" panose="020B0604020202020204" pitchFamily="34" charset="0"/>
              </a:rPr>
              <a:t>push</a:t>
            </a:r>
            <a:r>
              <a:rPr lang="zh-CN" altLang="en-US">
                <a:latin typeface="Arial" panose="020B0604020202020204" pitchFamily="34" charset="0"/>
              </a:rPr>
              <a:t>，移除数据称为出栈</a:t>
            </a:r>
            <a:r>
              <a:rPr lang="en-US" altLang="zh-CN">
                <a:latin typeface="Arial" panose="020B0604020202020204" pitchFamily="34" charset="0"/>
              </a:rPr>
              <a:t>,pop</a:t>
            </a:r>
            <a:r>
              <a:rPr lang="zh-CN" altLang="en-US">
                <a:latin typeface="Arial" panose="020B0604020202020204" pitchFamily="34" charset="0"/>
              </a:rPr>
              <a:t>，栈指针，一个特殊的寄存器，</a:t>
            </a:r>
            <a:r>
              <a:rPr lang="en-US" altLang="zh-CN">
                <a:latin typeface="Arial" panose="020B0604020202020204" pitchFamily="34" charset="0"/>
              </a:rPr>
              <a:t>sp</a:t>
            </a:r>
            <a:r>
              <a:rPr lang="zh-CN" altLang="en-US">
                <a:latin typeface="Arial" panose="020B0604020202020204" pitchFamily="34" charset="0"/>
              </a:rPr>
              <a:t>（</a:t>
            </a:r>
            <a:r>
              <a:rPr lang="en-US" altLang="zh-CN">
                <a:latin typeface="Arial" panose="020B0604020202020204" pitchFamily="34" charset="0"/>
              </a:rPr>
              <a:t>x2)</a:t>
            </a:r>
            <a:r>
              <a:rPr lang="zh-CN" altLang="en-US">
                <a:latin typeface="Arial" panose="020B0604020202020204" pitchFamily="34" charset="0"/>
              </a:rPr>
              <a:t>，用于保存被调用者所需的寄存器。栈是内存里的一块存储结构，栈底是高地址，栈增长是地址从高到低，</a:t>
            </a:r>
            <a:r>
              <a:rPr lang="en-US" altLang="zh-CN">
                <a:latin typeface="Arial" panose="020B0604020202020204" pitchFamily="34" charset="0"/>
              </a:rPr>
              <a:t>push</a:t>
            </a:r>
            <a:r>
              <a:rPr lang="zh-CN" altLang="en-US">
                <a:latin typeface="Arial" panose="020B0604020202020204" pitchFamily="34" charset="0"/>
              </a:rPr>
              <a:t>的时候，</a:t>
            </a:r>
            <a:r>
              <a:rPr lang="en-US" altLang="zh-CN">
                <a:latin typeface="Arial" panose="020B0604020202020204" pitchFamily="34" charset="0"/>
              </a:rPr>
              <a:t>sp</a:t>
            </a:r>
            <a:r>
              <a:rPr lang="zh-CN" altLang="en-US">
                <a:latin typeface="Arial" panose="020B0604020202020204" pitchFamily="34" charset="0"/>
              </a:rPr>
              <a:t>减小，</a:t>
            </a:r>
            <a:r>
              <a:rPr lang="en-US" altLang="zh-CN">
                <a:latin typeface="Arial" panose="020B0604020202020204" pitchFamily="34" charset="0"/>
              </a:rPr>
              <a:t>pop, sp</a:t>
            </a:r>
            <a:r>
              <a:rPr lang="zh-CN" altLang="en-US">
                <a:latin typeface="Arial" panose="020B0604020202020204" pitchFamily="34" charset="0"/>
              </a:rPr>
              <a:t>增大</a:t>
            </a: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56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srgbClr val="000000"/>
                </a:solidFill>
              </a:rPr>
              <a:t>1.1    Introduction</a:t>
            </a:r>
          </a:p>
        </p:txBody>
      </p:sp>
      <p:sp>
        <p:nvSpPr>
          <p:cNvPr id="7" name="Rectangle 7"/>
          <p:cNvSpPr>
            <a:spLocks noGrp="1" noChangeArrowheads="1"/>
          </p:cNvSpPr>
          <p:nvPr>
            <p:ph type="sldNum" sz="quarter" idx="5"/>
          </p:nvPr>
        </p:nvSpPr>
        <p:spPr>
          <a:ln/>
        </p:spPr>
        <p:txBody>
          <a:bodyPr/>
          <a:lstStyle/>
          <a:p>
            <a:fld id="{94E2703D-4C36-4109-9A5C-6D0FA2A08170}" type="slidenum">
              <a:rPr lang="en-US" altLang="zh-CN">
                <a:solidFill>
                  <a:srgbClr val="000000"/>
                </a:solidFill>
              </a:rPr>
              <a:pPr/>
              <a:t>57</a:t>
            </a:fld>
            <a:endParaRPr lang="en-US" altLang="zh-CN">
              <a:solidFill>
                <a:srgbClr val="000000"/>
              </a:solidFill>
            </a:endParaRPr>
          </a:p>
        </p:txBody>
      </p:sp>
      <p:sp>
        <p:nvSpPr>
          <p:cNvPr id="345090" name="Rectangle 2"/>
          <p:cNvSpPr>
            <a:spLocks noGrp="1" noRot="1" noChangeAspect="1" noChangeArrowheads="1" noTextEdit="1"/>
          </p:cNvSpPr>
          <p:nvPr>
            <p:ph type="sldImg"/>
          </p:nvPr>
        </p:nvSpPr>
        <p:spPr>
          <a:xfrm>
            <a:off x="139700" y="768350"/>
            <a:ext cx="6819900" cy="3836988"/>
          </a:xfrm>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1864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58</a:t>
            </a:fld>
            <a:endParaRPr lang="en-US" altLang="en-US" sz="1200" b="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在</a:t>
            </a:r>
            <a:r>
              <a:rPr lang="en-US" altLang="zh-CN" dirty="0">
                <a:latin typeface="Arial" panose="020B0604020202020204" pitchFamily="34" charset="0"/>
              </a:rPr>
              <a:t>32</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与</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a:t>
            </a:r>
            <a:r>
              <a:rPr lang="zh-CN" altLang="en-US" dirty="0">
                <a:latin typeface="Arial" panose="020B0604020202020204" pitchFamily="34" charset="0"/>
              </a:rPr>
              <a:t>占两个字节，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 在</a:t>
            </a:r>
            <a:r>
              <a:rPr lang="en-US" altLang="zh-CN" dirty="0">
                <a:latin typeface="Arial" panose="020B0604020202020204" pitchFamily="34" charset="0"/>
              </a:rPr>
              <a:t>64</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占两个字节， </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 </a:t>
            </a:r>
            <a:r>
              <a:rPr lang="zh-CN" altLang="en-US" dirty="0">
                <a:latin typeface="Arial" panose="020B0604020202020204" pitchFamily="34" charset="0"/>
              </a:rPr>
              <a:t>与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个参数所在的寄存器不用保存，过程体还需要两个临时寄存器，因此，需要保存</a:t>
            </a:r>
            <a:r>
              <a:rPr lang="en-US" altLang="zh-CN" dirty="0">
                <a:latin typeface="Arial" panose="020B0604020202020204" pitchFamily="34" charset="0"/>
              </a:rPr>
              <a:t>3</a:t>
            </a:r>
            <a:r>
              <a:rPr lang="zh-CN" altLang="en-US" dirty="0">
                <a:latin typeface="Arial" panose="020B0604020202020204" pitchFamily="34" charset="0"/>
              </a:rPr>
              <a:t>给寄存器，首先是保存过程中使用的寄存器</a:t>
            </a:r>
          </a:p>
          <a:p>
            <a:endParaRPr lang="zh-CN"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59</a:t>
            </a:fld>
            <a:endParaRPr lang="en-US" altLang="en-US" sz="1200" b="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x10</a:t>
            </a:r>
            <a:r>
              <a:rPr lang="zh-CN" altLang="en-US">
                <a:latin typeface="Arial" panose="020B0604020202020204" pitchFamily="34" charset="0"/>
              </a:rPr>
              <a:t>：返回值</a:t>
            </a:r>
            <a:endParaRPr lang="en-AU" altLang="en-US">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栈指针总是指向栈顶，或者说栈中的最后一个双字。</a:t>
            </a:r>
          </a:p>
          <a:p>
            <a:endParaRPr lang="zh-CN" altLang="en-US">
              <a:latin typeface="Arial" panose="020B0604020202020204" pitchFamily="34" charset="0"/>
            </a:endParaRPr>
          </a:p>
        </p:txBody>
      </p:sp>
      <p:sp>
        <p:nvSpPr>
          <p:cNvPr id="1433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0D6CC7B-EA4C-419D-B942-E1FB4D5F2F44}" type="slidenum">
              <a:rPr lang="en-US" altLang="zh-CN" sz="1200" b="0" smtClean="0">
                <a:latin typeface="Arial" panose="020B0604020202020204" pitchFamily="34" charset="0"/>
                <a:ea typeface="宋体" panose="02010600030101010101" pitchFamily="2" charset="-122"/>
              </a:rPr>
              <a:pPr/>
              <a:t>60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522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223838" y="808038"/>
            <a:ext cx="7185026" cy="4041775"/>
          </a:xfrm>
          <a:ln/>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RISC-V</a:t>
            </a:r>
            <a:r>
              <a:rPr lang="zh-CN" altLang="en-US">
                <a:latin typeface="Arial" panose="020B0604020202020204" pitchFamily="34" charset="0"/>
              </a:rPr>
              <a:t>是第一类</a:t>
            </a:r>
          </a:p>
        </p:txBody>
      </p:sp>
      <p:sp>
        <p:nvSpPr>
          <p:cNvPr id="184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9A9C0-71F1-48CE-B3DE-6F5DB06ACCC9}" type="slidenum">
              <a:rPr lang="en-US" altLang="zh-CN" sz="1200" b="0" smtClean="0">
                <a:latin typeface="Arial" panose="020B0604020202020204" pitchFamily="34" charset="0"/>
                <a:ea typeface="宋体" panose="02010600030101010101" pitchFamily="2" charset="-122"/>
              </a:rPr>
              <a:pPr/>
              <a:t>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4110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先前使用了临时寄存器，并假设其旧值必须被保存和恢复。为了避免保存和恢复一个其值从未被使用过的寄存器（临时寄存器），</a:t>
            </a:r>
            <a:r>
              <a:rPr lang="en-US" altLang="zh-CN">
                <a:latin typeface="Arial" panose="020B0604020202020204" pitchFamily="34" charset="0"/>
              </a:rPr>
              <a:t>RISC-V</a:t>
            </a:r>
            <a:r>
              <a:rPr lang="zh-CN" altLang="en-US">
                <a:latin typeface="Arial" panose="020B0604020202020204" pitchFamily="34" charset="0"/>
              </a:rPr>
              <a:t>将</a:t>
            </a:r>
            <a:r>
              <a:rPr lang="en-US" altLang="zh-CN">
                <a:latin typeface="Arial" panose="020B0604020202020204" pitchFamily="34" charset="0"/>
              </a:rPr>
              <a:t>19</a:t>
            </a:r>
            <a:r>
              <a:rPr lang="zh-CN" altLang="en-US">
                <a:latin typeface="Arial" panose="020B0604020202020204" pitchFamily="34" charset="0"/>
              </a:rPr>
              <a:t>个寄存器分为</a:t>
            </a:r>
            <a:r>
              <a:rPr lang="en-US" altLang="zh-CN">
                <a:latin typeface="Arial" panose="020B0604020202020204" pitchFamily="34" charset="0"/>
              </a:rPr>
              <a:t>2</a:t>
            </a:r>
            <a:r>
              <a:rPr lang="zh-CN" altLang="en-US">
                <a:latin typeface="Arial" panose="020B0604020202020204" pitchFamily="34" charset="0"/>
              </a:rPr>
              <a:t>组。这样可以减少寄存器换出。</a:t>
            </a:r>
          </a:p>
          <a:p>
            <a:endParaRPr lang="en-US" altLang="zh-CN">
              <a:latin typeface="Arial" panose="020B0604020202020204" pitchFamily="34" charset="0"/>
            </a:endParaRPr>
          </a:p>
          <a:p>
            <a:r>
              <a:rPr lang="zh-CN" altLang="en-US">
                <a:latin typeface="Arial" panose="020B0604020202020204" pitchFamily="34" charset="0"/>
              </a:rPr>
              <a:t>上诉例子中，</a:t>
            </a:r>
            <a:r>
              <a:rPr lang="en-US" altLang="zh-CN">
                <a:latin typeface="Arial" panose="020B0604020202020204" pitchFamily="34" charset="0"/>
              </a:rPr>
              <a:t>x5, x6</a:t>
            </a:r>
            <a:r>
              <a:rPr lang="zh-CN" altLang="en-US">
                <a:latin typeface="Arial" panose="020B0604020202020204" pitchFamily="34" charset="0"/>
              </a:rPr>
              <a:t>不需要保存，但是</a:t>
            </a:r>
            <a:r>
              <a:rPr lang="en-US" altLang="zh-CN">
                <a:latin typeface="Arial" panose="020B0604020202020204" pitchFamily="34" charset="0"/>
              </a:rPr>
              <a:t>x20</a:t>
            </a:r>
            <a:r>
              <a:rPr lang="zh-CN" altLang="en-US">
                <a:latin typeface="Arial" panose="020B0604020202020204" pitchFamily="34" charset="0"/>
              </a:rPr>
              <a:t>需要保存</a:t>
            </a:r>
          </a:p>
        </p:txBody>
      </p:sp>
      <p:sp>
        <p:nvSpPr>
          <p:cNvPr id="1454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A966BA5-1EB0-4A2B-B0A8-E0C74BCB1087}" type="slidenum">
              <a:rPr lang="en-US" altLang="zh-CN" sz="1200" b="0" smtClean="0">
                <a:latin typeface="Arial" panose="020B0604020202020204" pitchFamily="34" charset="0"/>
                <a:ea typeface="宋体" panose="02010600030101010101" pitchFamily="2" charset="-122"/>
              </a:rPr>
              <a:pPr/>
              <a:t>61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2717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没有调用其他过程的过程叫做叶过程。实际上，很多时候过程还要调用其他过程。更进一步，过程调用自身，这就是递归。过程调用时，必须小心保存寄存器，一个解决方法是将其他所有必须保存的寄存器压栈，我们规定调用者将所有调用后还需要的参数寄存器（</a:t>
            </a:r>
            <a:r>
              <a:rPr lang="en-US" altLang="zh-CN" dirty="0">
                <a:latin typeface="Arial" panose="020B0604020202020204" pitchFamily="34" charset="0"/>
              </a:rPr>
              <a:t>x10-x17</a:t>
            </a:r>
            <a:r>
              <a:rPr lang="zh-CN" altLang="en-US" dirty="0">
                <a:latin typeface="Arial" panose="020B0604020202020204" pitchFamily="34" charset="0"/>
              </a:rPr>
              <a:t>）或临时寄存器（</a:t>
            </a:r>
            <a:r>
              <a:rPr lang="en-US" altLang="zh-CN" dirty="0">
                <a:latin typeface="Arial" panose="020B0604020202020204" pitchFamily="34" charset="0"/>
              </a:rPr>
              <a:t>x5~x7, x28~x31</a:t>
            </a:r>
            <a:r>
              <a:rPr lang="zh-CN" altLang="en-US" dirty="0">
                <a:latin typeface="Arial" panose="020B0604020202020204" pitchFamily="34" charset="0"/>
              </a:rPr>
              <a:t>）压栈。被调用者将返回地址寄存器（</a:t>
            </a:r>
            <a:r>
              <a:rPr lang="en-US" altLang="zh-CN" dirty="0">
                <a:latin typeface="Arial" panose="020B0604020202020204" pitchFamily="34" charset="0"/>
              </a:rPr>
              <a:t>x1</a:t>
            </a:r>
            <a:r>
              <a:rPr lang="zh-CN" altLang="en-US" dirty="0">
                <a:latin typeface="Arial" panose="020B0604020202020204" pitchFamily="34" charset="0"/>
              </a:rPr>
              <a:t>）和被调用者使用的保存寄存器（</a:t>
            </a:r>
            <a:r>
              <a:rPr lang="en-US" altLang="zh-CN" dirty="0">
                <a:latin typeface="Arial" panose="020B0604020202020204" pitchFamily="34" charset="0"/>
              </a:rPr>
              <a:t>x8,x9,x18~x27</a:t>
            </a:r>
            <a:r>
              <a:rPr lang="zh-CN" altLang="en-US" dirty="0">
                <a:latin typeface="Arial" panose="020B0604020202020204" pitchFamily="34" charset="0"/>
              </a:rPr>
              <a:t>）压栈。</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62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X10</a:t>
            </a:r>
            <a:r>
              <a:rPr lang="zh-CN" altLang="en-US" dirty="0">
                <a:latin typeface="Arial" panose="020B0604020202020204" pitchFamily="34" charset="0"/>
              </a:rPr>
              <a:t>存储了</a:t>
            </a:r>
            <a:r>
              <a:rPr lang="en-US" altLang="zh-CN" dirty="0">
                <a:latin typeface="Arial" panose="020B0604020202020204" pitchFamily="34" charset="0"/>
              </a:rPr>
              <a:t>n</a:t>
            </a:r>
            <a:r>
              <a:rPr lang="zh-CN" altLang="en-US" dirty="0">
                <a:latin typeface="Arial" panose="020B0604020202020204" pitchFamily="34" charset="0"/>
              </a:rPr>
              <a:t>， </a:t>
            </a:r>
            <a:r>
              <a:rPr lang="en-US" altLang="zh-CN" dirty="0">
                <a:latin typeface="Arial" panose="020B0604020202020204" pitchFamily="34" charset="0"/>
              </a:rPr>
              <a:t>X1</a:t>
            </a:r>
            <a:r>
              <a:rPr lang="zh-CN" altLang="en-US" dirty="0">
                <a:latin typeface="Arial" panose="020B0604020202020204" pitchFamily="34" charset="0"/>
              </a:rPr>
              <a:t>存了返回的地址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从栈中弹出两项之前，我们本应该载入</a:t>
            </a:r>
            <a:r>
              <a:rPr lang="en-US" altLang="zh-CN" dirty="0">
                <a:latin typeface="Arial" panose="020B0604020202020204" pitchFamily="34" charset="0"/>
              </a:rPr>
              <a:t>x1</a:t>
            </a:r>
            <a:r>
              <a:rPr lang="zh-CN" altLang="en-US" dirty="0">
                <a:latin typeface="Arial" panose="020B0604020202020204" pitchFamily="34" charset="0"/>
              </a:rPr>
              <a:t>和</a:t>
            </a:r>
            <a:r>
              <a:rPr lang="en-US" altLang="zh-CN" dirty="0">
                <a:latin typeface="Arial" panose="020B0604020202020204" pitchFamily="34" charset="0"/>
              </a:rPr>
              <a:t>x10, </a:t>
            </a:r>
            <a:r>
              <a:rPr lang="zh-CN" altLang="en-US" dirty="0">
                <a:latin typeface="Arial" panose="020B0604020202020204" pitchFamily="34" charset="0"/>
              </a:rPr>
              <a:t>因为</a:t>
            </a:r>
            <a:r>
              <a:rPr lang="en-US" altLang="zh-CN" dirty="0">
                <a:latin typeface="Arial" panose="020B0604020202020204" pitchFamily="34" charset="0"/>
              </a:rPr>
              <a:t>n&lt;=1</a:t>
            </a:r>
            <a:r>
              <a:rPr lang="zh-CN" altLang="en-US" dirty="0">
                <a:latin typeface="Arial" panose="020B0604020202020204" pitchFamily="34" charset="0"/>
              </a:rPr>
              <a:t>时，它们都没有发生变化，所有就跳过这两条指令。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无</a:t>
            </a:r>
            <a:r>
              <a:rPr lang="en-US" altLang="zh-CN" dirty="0" err="1">
                <a:latin typeface="Arial" panose="020B0604020202020204" pitchFamily="34" charset="0"/>
              </a:rPr>
              <a:t>ld</a:t>
            </a:r>
            <a:r>
              <a:rPr lang="en-US" altLang="zh-CN" dirty="0">
                <a:latin typeface="Arial" panose="020B0604020202020204" pitchFamily="34" charset="0"/>
              </a:rPr>
              <a:t> x1, </a:t>
            </a:r>
            <a:r>
              <a:rPr lang="en-US" altLang="zh-CN" dirty="0" err="1">
                <a:latin typeface="Arial" panose="020B0604020202020204" pitchFamily="34" charset="0"/>
              </a:rPr>
              <a:t>ld</a:t>
            </a:r>
            <a:r>
              <a:rPr lang="en-US" altLang="zh-CN" dirty="0">
                <a:latin typeface="Arial" panose="020B0604020202020204" pitchFamily="34" charset="0"/>
              </a:rPr>
              <a:t> x10</a:t>
            </a:r>
            <a:r>
              <a:rPr lang="zh-CN" altLang="en-US" dirty="0">
                <a:latin typeface="Arial" panose="020B0604020202020204" pitchFamily="34" charset="0"/>
              </a:rPr>
              <a:t>因为没有值没有变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但是递归效率不高，伪码</a:t>
            </a:r>
            <a:r>
              <a:rPr lang="en-US" altLang="zh-CN" dirty="0">
                <a:latin typeface="Arial" panose="020B0604020202020204" pitchFamily="34" charset="0"/>
              </a:rPr>
              <a:t>=</a:t>
            </a:r>
            <a:r>
              <a:rPr lang="zh-CN" altLang="en-US" dirty="0">
                <a:latin typeface="Arial" panose="020B0604020202020204" pitchFamily="34" charset="0"/>
              </a:rPr>
              <a:t>递归可以用</a:t>
            </a:r>
            <a:r>
              <a:rPr lang="en-US" altLang="zh-CN" dirty="0">
                <a:latin typeface="Arial" panose="020B0604020202020204" pitchFamily="34" charset="0"/>
              </a:rPr>
              <a:t>for</a:t>
            </a:r>
            <a:r>
              <a:rPr lang="zh-CN" altLang="en-US" dirty="0">
                <a:latin typeface="Arial" panose="020B0604020202020204" pitchFamily="34" charset="0"/>
              </a:rPr>
              <a:t>循环代替</a:t>
            </a: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64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zh-CN" altLang="en-US">
                <a:latin typeface="Arial" panose="020B0604020202020204" pitchFamily="34" charset="0"/>
              </a:rPr>
              <a:t>下面是</a:t>
            </a:r>
            <a:r>
              <a:rPr lang="en-US" altLang="zh-CN">
                <a:latin typeface="Arial" panose="020B0604020202020204" pitchFamily="34" charset="0"/>
              </a:rPr>
              <a:t>n&gt;1</a:t>
            </a:r>
            <a:r>
              <a:rPr lang="zh-CN" altLang="en-US">
                <a:latin typeface="Arial" panose="020B0604020202020204" pitchFamily="34" charset="0"/>
              </a:rPr>
              <a:t>的情况，</a:t>
            </a:r>
            <a:r>
              <a:rPr lang="en-US" altLang="zh-CN">
                <a:latin typeface="Arial" panose="020B0604020202020204" pitchFamily="34" charset="0"/>
              </a:rPr>
              <a:t>n=n-1, </a:t>
            </a:r>
            <a:r>
              <a:rPr lang="zh-CN" altLang="en-US">
                <a:latin typeface="Arial" panose="020B0604020202020204" pitchFamily="34" charset="0"/>
              </a:rPr>
              <a:t>再次调用</a:t>
            </a:r>
            <a:r>
              <a:rPr lang="en-US" altLang="zh-CN">
                <a:latin typeface="Arial" panose="020B0604020202020204" pitchFamily="34" charset="0"/>
              </a:rPr>
              <a:t>fact</a:t>
            </a:r>
            <a:r>
              <a:rPr lang="zh-CN" altLang="en-US">
                <a:latin typeface="Arial" panose="020B0604020202020204" pitchFamily="34" charset="0"/>
              </a:rPr>
              <a:t>。因为再次调用</a:t>
            </a:r>
            <a:r>
              <a:rPr lang="en-US" altLang="zh-CN">
                <a:latin typeface="Arial" panose="020B0604020202020204" pitchFamily="34" charset="0"/>
              </a:rPr>
              <a:t>fact</a:t>
            </a:r>
            <a:r>
              <a:rPr lang="zh-CN" altLang="en-US">
                <a:latin typeface="Arial" panose="020B0604020202020204" pitchFamily="34" charset="0"/>
              </a:rPr>
              <a:t>的时候，</a:t>
            </a:r>
            <a:r>
              <a:rPr lang="en-US" altLang="zh-CN">
                <a:latin typeface="Arial" panose="020B0604020202020204" pitchFamily="34" charset="0"/>
              </a:rPr>
              <a:t>x1</a:t>
            </a:r>
            <a:r>
              <a:rPr lang="zh-CN" altLang="en-US">
                <a:latin typeface="Arial" panose="020B0604020202020204" pitchFamily="34" charset="0"/>
              </a:rPr>
              <a:t>和</a:t>
            </a:r>
            <a:r>
              <a:rPr lang="en-US" altLang="zh-CN">
                <a:latin typeface="Arial" panose="020B0604020202020204" pitchFamily="34" charset="0"/>
              </a:rPr>
              <a:t>x10</a:t>
            </a:r>
            <a:r>
              <a:rPr lang="zh-CN" altLang="en-US">
                <a:latin typeface="Arial" panose="020B0604020202020204" pitchFamily="34" charset="0"/>
              </a:rPr>
              <a:t>的值变了，当</a:t>
            </a:r>
            <a:r>
              <a:rPr lang="en-US" altLang="zh-CN">
                <a:latin typeface="Arial" panose="020B0604020202020204" pitchFamily="34" charset="0"/>
              </a:rPr>
              <a:t>fact</a:t>
            </a:r>
            <a:r>
              <a:rPr lang="zh-CN" altLang="en-US">
                <a:latin typeface="Arial" panose="020B0604020202020204" pitchFamily="34" charset="0"/>
              </a:rPr>
              <a:t>执行完返回时，我们需要把原先的参数和返回地址取出来。</a:t>
            </a:r>
          </a:p>
          <a:p>
            <a:endParaRPr lang="zh-CN" altLang="en-US">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65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如果参数超过</a:t>
            </a:r>
            <a:r>
              <a:rPr lang="en-US" altLang="zh-CN" dirty="0">
                <a:latin typeface="Arial" panose="020B0604020202020204" pitchFamily="34" charset="0"/>
              </a:rPr>
              <a:t>8</a:t>
            </a:r>
            <a:r>
              <a:rPr lang="zh-CN" altLang="en-US" dirty="0">
                <a:latin typeface="Arial" panose="020B0604020202020204" pitchFamily="34" charset="0"/>
              </a:rPr>
              <a:t>个怎么办？</a:t>
            </a:r>
            <a:r>
              <a:rPr lang="en-US" altLang="zh-CN" dirty="0">
                <a:latin typeface="Arial" panose="020B0604020202020204" pitchFamily="34" charset="0"/>
              </a:rPr>
              <a:t>RISC-V</a:t>
            </a:r>
            <a:r>
              <a:rPr lang="zh-CN" altLang="en-US" dirty="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dirty="0">
                <a:latin typeface="Arial" panose="020B0604020202020204" pitchFamily="34" charset="0"/>
              </a:rPr>
              <a:t>RISC-V</a:t>
            </a:r>
            <a:r>
              <a:rPr lang="zh-CN" altLang="en-US" dirty="0">
                <a:latin typeface="Arial" panose="020B0604020202020204" pitchFamily="34" charset="0"/>
              </a:rPr>
              <a:t>编译器仅在改变了栈指针的过程中使用帧指针。</a:t>
            </a:r>
          </a:p>
        </p:txBody>
      </p:sp>
      <p:sp>
        <p:nvSpPr>
          <p:cNvPr id="16384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3E70EE-2D34-4AFC-9D34-CDF81C9F9F7C}" type="slidenum">
              <a:rPr lang="en-US" altLang="zh-CN" sz="1200" b="0" smtClean="0">
                <a:latin typeface="Arial" panose="020B0604020202020204" pitchFamily="34" charset="0"/>
                <a:ea typeface="宋体" panose="02010600030101010101" pitchFamily="2" charset="-122"/>
              </a:rPr>
              <a:pPr/>
              <a:t>66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9049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有些方案也保存了栈，以确保调用者在弹栈时取回与压栈时相同的数据。</a:t>
            </a:r>
            <a:r>
              <a:rPr lang="en-US" altLang="zh-CN" dirty="0" err="1">
                <a:latin typeface="Arial" panose="020B0604020202020204" pitchFamily="34" charset="0"/>
              </a:rPr>
              <a:t>Sp</a:t>
            </a:r>
            <a:r>
              <a:rPr lang="zh-CN" altLang="en-US" dirty="0">
                <a:latin typeface="Arial" panose="020B0604020202020204" pitchFamily="34" charset="0"/>
              </a:rPr>
              <a:t>以上的栈通过确保被调用者不在其上进行写入来保存；</a:t>
            </a:r>
            <a:r>
              <a:rPr lang="en-US" altLang="zh-CN" dirty="0" err="1">
                <a:latin typeface="Arial" panose="020B0604020202020204" pitchFamily="34" charset="0"/>
              </a:rPr>
              <a:t>sp</a:t>
            </a:r>
            <a:r>
              <a:rPr lang="zh-CN" altLang="en-US" dirty="0">
                <a:latin typeface="Arial" panose="020B0604020202020204" pitchFamily="34" charset="0"/>
              </a:rPr>
              <a:t>本身就是由被调用者将其被减去的值重新加上来保存的，并且其他寄存器通过将它们保存到栈（若被使用）并从栈中将其恢复来进行保存。</a:t>
            </a:r>
          </a:p>
        </p:txBody>
      </p:sp>
      <p:sp>
        <p:nvSpPr>
          <p:cNvPr id="1556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3E9E41-E975-4628-B492-287392F480D5}" type="slidenum">
              <a:rPr lang="en-US" altLang="zh-CN" sz="1200" b="0" smtClean="0">
                <a:latin typeface="Arial" panose="020B0604020202020204" pitchFamily="34" charset="0"/>
                <a:ea typeface="宋体" panose="02010600030101010101" pitchFamily="2" charset="-122"/>
              </a:rPr>
              <a:pPr/>
              <a:t>67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7211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C</a:t>
            </a:r>
            <a:r>
              <a:rPr lang="zh-CN" altLang="en-US" dirty="0">
                <a:latin typeface="Arial" panose="020B0604020202020204" pitchFamily="34" charset="0"/>
              </a:rPr>
              <a:t>变量的两种存储方式：动态（过程中的变量，过程结束就失效）和静态（始终存在，在过程之外声明，以及用</a:t>
            </a:r>
            <a:r>
              <a:rPr lang="en-US" altLang="zh-CN" dirty="0">
                <a:latin typeface="Arial" panose="020B0604020202020204" pitchFamily="34" charset="0"/>
              </a:rPr>
              <a:t>static</a:t>
            </a:r>
            <a:r>
              <a:rPr lang="zh-CN" altLang="en-US" dirty="0">
                <a:latin typeface="Arial" panose="020B0604020202020204" pitchFamily="34" charset="0"/>
              </a:rPr>
              <a:t>声明的变量。内存专门存静态资源的地方）   静态数据用</a:t>
            </a:r>
            <a:r>
              <a:rPr lang="en-US" altLang="zh-CN" dirty="0" err="1">
                <a:latin typeface="Arial" panose="020B0604020202020204" pitchFamily="34" charset="0"/>
              </a:rPr>
              <a:t>gp</a:t>
            </a:r>
            <a:r>
              <a:rPr lang="zh-CN" altLang="en-US" dirty="0">
                <a:latin typeface="Arial" panose="020B0604020202020204" pitchFamily="34" charset="0"/>
              </a:rPr>
              <a:t>（</a:t>
            </a:r>
            <a:r>
              <a:rPr lang="en-US" altLang="zh-CN" dirty="0">
                <a:latin typeface="Arial" panose="020B0604020202020204" pitchFamily="34" charset="0"/>
              </a:rPr>
              <a:t>x3)</a:t>
            </a:r>
            <a:r>
              <a:rPr lang="zh-CN" altLang="en-US" dirty="0">
                <a:latin typeface="Arial" panose="020B0604020202020204" pitchFamily="34" charset="0"/>
              </a:rPr>
              <a:t>来访问</a:t>
            </a:r>
            <a:endParaRPr lang="en-US" altLang="zh-CN" dirty="0">
              <a:latin typeface="Arial" panose="020B0604020202020204" pitchFamily="34" charset="0"/>
            </a:endParaRPr>
          </a:p>
        </p:txBody>
      </p:sp>
      <p:sp>
        <p:nvSpPr>
          <p:cNvPr id="1577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36487D8-4143-4D55-A815-B0D438DF2856}" type="slidenum">
              <a:rPr lang="en-US" altLang="zh-CN" sz="1200" b="0" smtClean="0">
                <a:latin typeface="Arial" panose="020B0604020202020204" pitchFamily="34" charset="0"/>
                <a:ea typeface="宋体" panose="02010600030101010101" pitchFamily="2" charset="-122"/>
              </a:rPr>
              <a:pPr/>
              <a:t>68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7336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597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ABC5508-D6CE-40DB-A7CA-9720B0E53BC3}"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5974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597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806AE0A-A22C-451C-B993-FE85A33474DD}" type="slidenum">
              <a:rPr lang="en-US" altLang="en-US" sz="1200" b="0" smtClean="0">
                <a:ea typeface="宋体" panose="02010600030101010101" pitchFamily="2" charset="-122"/>
              </a:rPr>
              <a:pPr/>
              <a:t>69</a:t>
            </a:fld>
            <a:endParaRPr lang="en-US" altLang="en-US" sz="1200" b="0">
              <a:ea typeface="宋体" panose="02010600030101010101" pitchFamily="2" charset="-122"/>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栈还需要存储一些局部变量，例如局部数组或结构</a:t>
            </a:r>
            <a:r>
              <a:rPr lang="en-US" altLang="zh-CN" dirty="0">
                <a:latin typeface="Arial" panose="020B0604020202020204" pitchFamily="34" charset="0"/>
              </a:rPr>
              <a:t>, </a:t>
            </a:r>
            <a:r>
              <a:rPr lang="zh-CN" altLang="en-US" dirty="0">
                <a:latin typeface="Arial" panose="020B0604020202020204" pitchFamily="34" charset="0"/>
              </a:rPr>
              <a:t>这些变量时局部于过程，不适用于寄存器，而是保存在栈中。栈中包含过程保存的寄存器和局部变量的段称为过程帧</a:t>
            </a:r>
            <a:r>
              <a:rPr lang="en-US" altLang="zh-CN" dirty="0">
                <a:latin typeface="Arial" panose="020B0604020202020204" pitchFamily="34" charset="0"/>
              </a:rPr>
              <a:t>(frame)</a:t>
            </a:r>
            <a:r>
              <a:rPr lang="zh-CN" altLang="en-US" dirty="0">
                <a:latin typeface="Arial" panose="020B0604020202020204" pitchFamily="34" charset="0"/>
              </a:rPr>
              <a:t>或者活动记录</a:t>
            </a:r>
            <a:r>
              <a:rPr lang="en-US" altLang="zh-CN" dirty="0">
                <a:latin typeface="Arial" panose="020B0604020202020204" pitchFamily="34" charset="0"/>
              </a:rPr>
              <a:t>(activation record)</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在过程中栈指针可能改变，如果利用栈指针和地址运算来完成对局部变量的引用，非常不方便。因此，定义一个帧指针</a:t>
            </a:r>
            <a:r>
              <a:rPr lang="en-US" altLang="zh-CN" dirty="0" err="1">
                <a:latin typeface="Arial" panose="020B0604020202020204" pitchFamily="34" charset="0"/>
              </a:rPr>
              <a:t>fp</a:t>
            </a:r>
            <a:r>
              <a:rPr lang="en-US" altLang="zh-CN" dirty="0">
                <a:latin typeface="Arial" panose="020B0604020202020204" pitchFamily="34" charset="0"/>
              </a:rPr>
              <a:t>(x8)</a:t>
            </a:r>
            <a:r>
              <a:rPr lang="zh-CN" altLang="en-US" dirty="0">
                <a:latin typeface="Arial" panose="020B0604020202020204" pitchFamily="34" charset="0"/>
              </a:rPr>
              <a:t>，指向过程帧的第一个双字，这样帧指针就提供了一个稳定的基寄存器，对局部变量的引用就变得非常简单。如果过程中栈内没有局部变量，编译器一般不设置和不恢复帧指针以节省时间。当使用帧指针时，在调用中使用</a:t>
            </a:r>
            <a:r>
              <a:rPr lang="en-US" altLang="zh-CN" dirty="0" err="1">
                <a:latin typeface="Arial" panose="020B0604020202020204" pitchFamily="34" charset="0"/>
              </a:rPr>
              <a:t>sp</a:t>
            </a:r>
            <a:r>
              <a:rPr lang="zh-CN" altLang="en-US" dirty="0">
                <a:latin typeface="Arial" panose="020B0604020202020204" pitchFamily="34" charset="0"/>
              </a:rPr>
              <a:t>来进行初始化，且可以使用</a:t>
            </a:r>
            <a:r>
              <a:rPr lang="en-US" altLang="zh-CN" dirty="0" err="1">
                <a:latin typeface="Arial" panose="020B0604020202020204" pitchFamily="34" charset="0"/>
              </a:rPr>
              <a:t>fp</a:t>
            </a:r>
            <a:r>
              <a:rPr lang="zh-CN" altLang="en-US" dirty="0">
                <a:latin typeface="Arial" panose="020B0604020202020204" pitchFamily="34" charset="0"/>
              </a:rPr>
              <a:t>恢复</a:t>
            </a:r>
            <a:r>
              <a:rPr lang="en-US" altLang="zh-CN" dirty="0">
                <a:latin typeface="Arial" panose="020B0604020202020204" pitchFamily="34" charset="0"/>
              </a:rPr>
              <a:t>sp.</a:t>
            </a:r>
          </a:p>
          <a:p>
            <a:endParaRPr lang="en-US" altLang="zh-CN" dirty="0">
              <a:latin typeface="Arial" panose="020B0604020202020204" pitchFamily="34" charset="0"/>
            </a:endParaRPr>
          </a:p>
          <a:p>
            <a:r>
              <a:rPr lang="zh-CN" altLang="en-US" dirty="0">
                <a:latin typeface="Arial" panose="020B0604020202020204" pitchFamily="34" charset="0"/>
              </a:rPr>
              <a:t>注意，不管是否使用显式的帧指针，栈上都会显示一条活动记录。我们可以通过维护稳定的</a:t>
            </a:r>
            <a:r>
              <a:rPr lang="en-US" altLang="zh-CN" dirty="0" err="1">
                <a:latin typeface="Arial" panose="020B0604020202020204" pitchFamily="34" charset="0"/>
              </a:rPr>
              <a:t>sp</a:t>
            </a:r>
            <a:r>
              <a:rPr lang="zh-CN" altLang="en-US" dirty="0">
                <a:latin typeface="Arial" panose="020B0604020202020204" pitchFamily="34" charset="0"/>
              </a:rPr>
              <a:t>来减少对</a:t>
            </a:r>
            <a:r>
              <a:rPr lang="en-US" altLang="zh-CN" dirty="0" err="1">
                <a:latin typeface="Arial" panose="020B0604020202020204" pitchFamily="34" charset="0"/>
              </a:rPr>
              <a:t>fp</a:t>
            </a:r>
            <a:r>
              <a:rPr lang="zh-CN" altLang="en-US" dirty="0">
                <a:latin typeface="Arial" panose="020B0604020202020204" pitchFamily="34" charset="0"/>
              </a:rPr>
              <a:t>的使用</a:t>
            </a:r>
          </a:p>
          <a:p>
            <a:endParaRPr lang="en-AU"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1452644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a:t>1.1    Introduction</a:t>
            </a:r>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70</a:t>
            </a:fld>
            <a:endParaRPr lang="en-US" altLang="zh-CN"/>
          </a:p>
        </p:txBody>
      </p:sp>
    </p:spTree>
    <p:extLst>
      <p:ext uri="{BB962C8B-B14F-4D97-AF65-F5344CB8AC3E}">
        <p14:creationId xmlns:p14="http://schemas.microsoft.com/office/powerpoint/2010/main" val="2673721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179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F28E727-B9FB-4A8C-8425-5A77A62CCF6E}"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617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17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71BA36-4571-4231-BAFB-D29F2E39D27E}" type="slidenum">
              <a:rPr lang="en-US" altLang="en-US" sz="1200" b="0" smtClean="0">
                <a:ea typeface="宋体" panose="02010600030101010101" pitchFamily="2" charset="-122"/>
              </a:rPr>
              <a:pPr/>
              <a:t>71</a:t>
            </a:fld>
            <a:endParaRPr lang="en-US" altLang="en-US" sz="1200" b="0">
              <a:ea typeface="宋体" panose="02010600030101010101" pitchFamily="2" charset="-122"/>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除了动态变量，</a:t>
            </a:r>
            <a:r>
              <a:rPr lang="en-US" altLang="zh-CN" dirty="0">
                <a:latin typeface="Arial" panose="020B0604020202020204" pitchFamily="34" charset="0"/>
              </a:rPr>
              <a:t>C</a:t>
            </a:r>
            <a:r>
              <a:rPr lang="zh-CN" altLang="en-US" dirty="0">
                <a:latin typeface="Arial" panose="020B0604020202020204" pitchFamily="34" charset="0"/>
              </a:rPr>
              <a:t>程序员还需要为静态变量和动态数据结构分配内存空间</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栈由内存高地址开始，向下增长。内存低地址段先是保留区域，然后时机器代码的存储区域，称为正文段，之上是静态数据段，用于存储常量和其他静态变量的空间。</a:t>
            </a:r>
            <a:endParaRPr lang="en-US" altLang="zh-CN" dirty="0">
              <a:latin typeface="Arial" panose="020B0604020202020204" pitchFamily="34" charset="0"/>
            </a:endParaRPr>
          </a:p>
          <a:p>
            <a:r>
              <a:rPr lang="zh-CN" altLang="en-US" dirty="0">
                <a:latin typeface="Arial" panose="020B0604020202020204" pitchFamily="34" charset="0"/>
              </a:rPr>
              <a:t>类似链表的数据结构通常会随着生命期增长或者缩短，这类数据结构对应的段称为堆</a:t>
            </a:r>
            <a:r>
              <a:rPr lang="en-US" altLang="zh-CN" dirty="0">
                <a:latin typeface="Arial" panose="020B0604020202020204" pitchFamily="34" charset="0"/>
              </a:rPr>
              <a:t>(heap),</a:t>
            </a:r>
            <a:r>
              <a:rPr lang="zh-CN" altLang="en-US" dirty="0">
                <a:latin typeface="Arial" panose="020B0604020202020204" pitchFamily="34" charset="0"/>
              </a:rPr>
              <a:t>它放在内存中。位于静态数据之后。</a:t>
            </a:r>
            <a:endParaRPr lang="en-US" altLang="zh-CN" dirty="0">
              <a:latin typeface="Arial" panose="020B0604020202020204" pitchFamily="34" charset="0"/>
            </a:endParaRPr>
          </a:p>
          <a:p>
            <a:r>
              <a:rPr lang="zh-CN" altLang="en-US" dirty="0">
                <a:latin typeface="Arial" panose="020B0604020202020204" pitchFamily="34" charset="0"/>
              </a:rPr>
              <a:t>栈和堆相互增长，在两个段此消彼长的过程中达到内存的高效使用。</a:t>
            </a:r>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语言通过显示函数</a:t>
            </a:r>
            <a:r>
              <a:rPr lang="en-US" altLang="zh-CN" dirty="0" err="1">
                <a:latin typeface="Arial" panose="020B0604020202020204" pitchFamily="34" charset="0"/>
              </a:rPr>
              <a:t>malloc</a:t>
            </a:r>
            <a:r>
              <a:rPr lang="en-US" altLang="zh-CN" dirty="0">
                <a:latin typeface="Arial" panose="020B0604020202020204" pitchFamily="34" charset="0"/>
              </a:rPr>
              <a:t>(), free()</a:t>
            </a:r>
            <a:r>
              <a:rPr lang="zh-CN" altLang="en-US" dirty="0">
                <a:latin typeface="Arial" panose="020B0604020202020204" pitchFamily="34" charset="0"/>
              </a:rPr>
              <a:t>分配和释放空间，容易导致漏洞。忘记释放会导致“内存泄漏”（消耗掉太多内存导致操作系统崩溃），过早的释放会导致“悬空指针”（指针指向程序从未访问的位置）。</a:t>
            </a:r>
            <a:r>
              <a:rPr lang="en-US" altLang="zh-CN" dirty="0" err="1">
                <a:latin typeface="Arial" panose="020B0604020202020204" pitchFamily="34" charset="0"/>
              </a:rPr>
              <a:t>Jave</a:t>
            </a:r>
            <a:r>
              <a:rPr lang="zh-CN" altLang="en-US" dirty="0">
                <a:latin typeface="Arial" panose="020B0604020202020204" pitchFamily="34" charset="0"/>
              </a:rPr>
              <a:t>使用自动内存分配和垃圾回收机制来避免这类错误。</a:t>
            </a:r>
          </a:p>
          <a:p>
            <a:endParaRPr lang="en-AU" altLang="en-US" dirty="0">
              <a:latin typeface="Arial" panose="020B0604020202020204" pitchFamily="34" charset="0"/>
            </a:endParaRPr>
          </a:p>
        </p:txBody>
      </p:sp>
    </p:spTree>
    <p:extLst>
      <p:ext uri="{BB962C8B-B14F-4D97-AF65-F5344CB8AC3E}">
        <p14:creationId xmlns:p14="http://schemas.microsoft.com/office/powerpoint/2010/main" val="297936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223838" y="808038"/>
            <a:ext cx="7185026" cy="4041775"/>
          </a:xfrm>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算法语言把硬件细节屏蔽起来，是一个抽象，用字母表示就可以了。</a:t>
            </a:r>
            <a:endParaRPr kumimoji="1" lang="en-US" altLang="zh-CN">
              <a:latin typeface="Arial" panose="020B0604020202020204" pitchFamily="34" charset="0"/>
            </a:endParaRPr>
          </a:p>
          <a:p>
            <a:r>
              <a:rPr kumimoji="1" lang="zh-CN" altLang="en-US">
                <a:latin typeface="Arial" panose="020B0604020202020204" pitchFamily="34" charset="0"/>
              </a:rPr>
              <a:t>但是机器指令是指向硬件的，所以他的变量也是直接指向硬件的，他的变量直接就是变量存放的载体。</a:t>
            </a:r>
            <a:endParaRPr kumimoji="1" lang="en-US" altLang="zh-CN">
              <a:latin typeface="Arial" panose="020B0604020202020204" pitchFamily="34" charset="0"/>
            </a:endParaRPr>
          </a:p>
          <a:p>
            <a:r>
              <a:rPr kumimoji="1" lang="en-US" altLang="zh-CN">
                <a:latin typeface="Arial" panose="020B0604020202020204" pitchFamily="34" charset="0"/>
              </a:rPr>
              <a:t>80%</a:t>
            </a:r>
            <a:r>
              <a:rPr kumimoji="1" lang="zh-CN" altLang="en-US">
                <a:latin typeface="Arial" panose="020B0604020202020204" pitchFamily="34" charset="0"/>
              </a:rPr>
              <a:t>的寻址方式是偏移量。</a:t>
            </a:r>
            <a:endParaRPr kumimoji="1" lang="en-US" altLang="zh-CN">
              <a:latin typeface="Arial" panose="020B0604020202020204" pitchFamily="34" charset="0"/>
            </a:endParaRPr>
          </a:p>
          <a:p>
            <a:r>
              <a:rPr kumimoji="1" lang="zh-CN" altLang="en-US">
                <a:latin typeface="Arial" panose="020B0604020202020204" pitchFamily="34" charset="0"/>
              </a:rPr>
              <a:t>数组，堆是用堆栈方式</a:t>
            </a:r>
            <a:endParaRPr kumimoji="1" lang="en-US" altLang="zh-CN">
              <a:latin typeface="Arial" panose="020B0604020202020204" pitchFamily="34" charset="0"/>
            </a:endParaRPr>
          </a:p>
          <a:p>
            <a:endParaRPr kumimoji="1" lang="en-US" altLang="zh-CN">
              <a:latin typeface="Arial" panose="020B0604020202020204" pitchFamily="34" charset="0"/>
            </a:endParaRPr>
          </a:p>
          <a:p>
            <a:endParaRPr kumimoji="1" lang="zh-CN" altLang="en-US">
              <a:latin typeface="Arial" panose="020B0604020202020204" pitchFamily="34" charset="0"/>
            </a:endParaRPr>
          </a:p>
        </p:txBody>
      </p:sp>
      <p:sp>
        <p:nvSpPr>
          <p:cNvPr id="20484"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F50A5B8-4F80-49BB-B49D-E388AF058519}" type="slidenum">
              <a:rPr lang="en-US" altLang="zh-CN" sz="1200" b="0" smtClean="0">
                <a:latin typeface="Arial" panose="020B0604020202020204" pitchFamily="34" charset="0"/>
                <a:ea typeface="宋体" panose="02010600030101010101" pitchFamily="2" charset="-122"/>
              </a:rPr>
              <a:pPr/>
              <a:t>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498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73</a:t>
            </a:fld>
            <a:endParaRPr lang="en-US" altLang="en-US" sz="1200" b="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Lb</a:t>
            </a:r>
            <a:r>
              <a:rPr lang="zh-CN" altLang="en-US" dirty="0">
                <a:latin typeface="Arial" panose="020B0604020202020204" pitchFamily="34" charset="0"/>
              </a:rPr>
              <a:t>从内存中读出一个字节，放在寄存器的最右边</a:t>
            </a:r>
            <a:r>
              <a:rPr lang="en-US" altLang="zh-CN" dirty="0">
                <a:latin typeface="Arial" panose="020B0604020202020204" pitchFamily="34" charset="0"/>
              </a:rPr>
              <a:t>8</a:t>
            </a:r>
            <a:r>
              <a:rPr lang="zh-CN" altLang="en-US" dirty="0">
                <a:latin typeface="Arial" panose="020B0604020202020204" pitchFamily="34" charset="0"/>
              </a:rPr>
              <a:t>位。</a:t>
            </a:r>
            <a:r>
              <a:rPr lang="en-US" altLang="zh-CN" dirty="0">
                <a:latin typeface="Arial" panose="020B0604020202020204" pitchFamily="34" charset="0"/>
              </a:rPr>
              <a:t>Sb</a:t>
            </a:r>
            <a:r>
              <a:rPr lang="zh-CN" altLang="en-US" dirty="0">
                <a:latin typeface="Arial" panose="020B0604020202020204" pitchFamily="34" charset="0"/>
              </a:rPr>
              <a:t>同样。</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7079357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C26858-178C-498B-936F-E9E3A1FC4F70}" type="slidenum">
              <a:rPr lang="en-US" altLang="zh-CN" smtClean="0">
                <a:ea typeface="Arial Unicode MS" panose="020B0604020202020204" pitchFamily="34" charset="-122"/>
              </a:rPr>
              <a:pPr>
                <a:spcBef>
                  <a:spcPct val="0"/>
                </a:spcBef>
              </a:pPr>
              <a:t>74</a:t>
            </a:fld>
            <a:endParaRPr lang="en-US" altLang="zh-CN">
              <a:ea typeface="Arial Unicode MS" panose="020B0604020202020204" pitchFamily="34"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多个字符连接起来成为字符串，字符串长度不是固定的，而是可变的。</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3615572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本质就是数组访问</a:t>
            </a:r>
          </a:p>
          <a:p>
            <a:endParaRPr lang="en-US" altLang="zh-CN" dirty="0">
              <a:latin typeface="Arial" panose="020B0604020202020204" pitchFamily="34" charset="0"/>
            </a:endParaRPr>
          </a:p>
          <a:p>
            <a:r>
              <a:rPr lang="zh-CN" altLang="en-US" dirty="0">
                <a:latin typeface="Arial" panose="020B0604020202020204" pitchFamily="34" charset="0"/>
              </a:rPr>
              <a:t>注意到 </a:t>
            </a:r>
            <a:r>
              <a:rPr lang="en-US" altLang="zh-CN" dirty="0">
                <a:latin typeface="Arial" panose="020B0604020202020204" pitchFamily="34" charset="0"/>
              </a:rPr>
              <a:t>y</a:t>
            </a:r>
            <a:r>
              <a:rPr lang="zh-CN" altLang="en-US" dirty="0">
                <a:latin typeface="Arial" panose="020B0604020202020204" pitchFamily="34" charset="0"/>
              </a:rPr>
              <a:t>和</a:t>
            </a:r>
            <a:r>
              <a:rPr lang="en-US" altLang="zh-CN" dirty="0">
                <a:latin typeface="Arial" panose="020B0604020202020204" pitchFamily="34" charset="0"/>
              </a:rPr>
              <a:t>x </a:t>
            </a:r>
            <a:r>
              <a:rPr lang="zh-CN" altLang="en-US" dirty="0">
                <a:latin typeface="Arial" panose="020B0604020202020204" pitchFamily="34" charset="0"/>
              </a:rPr>
              <a:t>都是一个</a:t>
            </a:r>
            <a:r>
              <a:rPr lang="en-US" altLang="zh-CN" dirty="0">
                <a:latin typeface="Arial" panose="020B0604020202020204" pitchFamily="34" charset="0"/>
              </a:rPr>
              <a:t>byte </a:t>
            </a:r>
            <a:r>
              <a:rPr lang="zh-CN" altLang="en-US" dirty="0">
                <a:latin typeface="Arial" panose="020B0604020202020204" pitchFamily="34" charset="0"/>
              </a:rPr>
              <a:t>数组，所以不需要乘</a:t>
            </a:r>
            <a:r>
              <a:rPr lang="en-US" altLang="zh-CN" dirty="0">
                <a:latin typeface="Arial" panose="020B0604020202020204" pitchFamily="34" charset="0"/>
              </a:rPr>
              <a:t>8</a:t>
            </a:r>
          </a:p>
          <a:p>
            <a:endParaRPr lang="en-US" altLang="zh-CN" dirty="0">
              <a:latin typeface="Arial" panose="020B0604020202020204" pitchFamily="34" charset="0"/>
            </a:endParaRPr>
          </a:p>
          <a:p>
            <a:r>
              <a:rPr lang="zh-CN" altLang="en-US" dirty="0">
                <a:latin typeface="Arial" panose="020B0604020202020204" pitchFamily="34" charset="0"/>
              </a:rPr>
              <a:t>不用</a:t>
            </a:r>
            <a:r>
              <a:rPr lang="en-US" altLang="zh-CN" dirty="0">
                <a:latin typeface="Arial" panose="020B0604020202020204" pitchFamily="34" charset="0"/>
              </a:rPr>
              <a:t>x19</a:t>
            </a:r>
            <a:r>
              <a:rPr lang="zh-CN" altLang="en-US" dirty="0">
                <a:latin typeface="Arial" panose="020B0604020202020204" pitchFamily="34" charset="0"/>
              </a:rPr>
              <a:t>，换一个可以不压栈出栈减少时间消耗</a:t>
            </a: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75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叶子程序，使用临时变量，没有其他程序会用到本程序所调用的变量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尽可能使用临时变量， 尽量不去使用</a:t>
            </a:r>
            <a:r>
              <a:rPr lang="en-US" altLang="zh-CN" dirty="0">
                <a:latin typeface="Arial" panose="020B0604020202020204" pitchFamily="34" charset="0"/>
              </a:rPr>
              <a:t>stack </a:t>
            </a:r>
            <a:r>
              <a:rPr lang="zh-CN" altLang="en-US" dirty="0">
                <a:latin typeface="Arial" panose="020B0604020202020204" pitchFamily="34" charset="0"/>
              </a:rPr>
              <a:t>去缓存</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中字符串复制通常使用指针，而不是数组，避免对</a:t>
            </a:r>
            <a:r>
              <a:rPr lang="en-US" altLang="zh-CN" dirty="0" err="1">
                <a:latin typeface="Arial" panose="020B0604020202020204" pitchFamily="34" charset="0"/>
              </a:rPr>
              <a:t>i</a:t>
            </a:r>
            <a:r>
              <a:rPr lang="zh-CN" altLang="en-US" dirty="0">
                <a:latin typeface="Arial" panose="020B0604020202020204" pitchFamily="34" charset="0"/>
              </a:rPr>
              <a:t>的操作。</a:t>
            </a:r>
          </a:p>
          <a:p>
            <a:endParaRPr lang="zh-CN" altLang="en-US" dirty="0">
              <a:latin typeface="Arial" panose="020B0604020202020204" pitchFamily="34" charset="0"/>
            </a:endParaRPr>
          </a:p>
        </p:txBody>
      </p:sp>
      <p:sp>
        <p:nvSpPr>
          <p:cNvPr id="174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9F54112-38C6-434E-9D45-A1EEB1960175}" type="slidenum">
              <a:rPr lang="en-US" altLang="zh-CN" sz="1200" b="0" smtClean="0">
                <a:latin typeface="Arial" panose="020B0604020202020204" pitchFamily="34" charset="0"/>
                <a:ea typeface="宋体" panose="02010600030101010101" pitchFamily="2" charset="-122"/>
              </a:rPr>
              <a:pPr/>
              <a:t>76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6677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78</a:t>
            </a:fld>
            <a:endParaRPr lang="en-US" altLang="zh-CN">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Lui</a:t>
            </a:r>
            <a:r>
              <a:rPr lang="zh-CN" altLang="en-US" dirty="0">
                <a:latin typeface="Arial" panose="020B0604020202020204" pitchFamily="34" charset="0"/>
              </a:rPr>
              <a:t>用于将</a:t>
            </a:r>
            <a:r>
              <a:rPr lang="en-US" altLang="zh-CN" dirty="0">
                <a:latin typeface="Arial" panose="020B0604020202020204" pitchFamily="34" charset="0"/>
              </a:rPr>
              <a:t>20</a:t>
            </a:r>
            <a:r>
              <a:rPr lang="zh-CN" altLang="en-US" dirty="0">
                <a:latin typeface="Arial" panose="020B0604020202020204" pitchFamily="34" charset="0"/>
              </a:rPr>
              <a:t>位常数加载到寄存器的第</a:t>
            </a:r>
            <a:r>
              <a:rPr lang="en-US" altLang="zh-CN" dirty="0">
                <a:latin typeface="Arial" panose="020B0604020202020204" pitchFamily="34" charset="0"/>
              </a:rPr>
              <a:t>31</a:t>
            </a:r>
            <a:r>
              <a:rPr lang="zh-CN" altLang="en-US" dirty="0">
                <a:latin typeface="Arial" panose="020B0604020202020204" pitchFamily="34" charset="0"/>
              </a:rPr>
              <a:t>位到第</a:t>
            </a:r>
            <a:r>
              <a:rPr lang="en-US" altLang="zh-CN" dirty="0">
                <a:latin typeface="Arial" panose="020B0604020202020204" pitchFamily="34" charset="0"/>
              </a:rPr>
              <a:t>12</a:t>
            </a:r>
            <a:r>
              <a:rPr lang="zh-CN" altLang="en-US" dirty="0">
                <a:latin typeface="Arial" panose="020B0604020202020204" pitchFamily="34" charset="0"/>
              </a:rPr>
              <a:t>位，低</a:t>
            </a:r>
            <a:r>
              <a:rPr lang="en-US" altLang="zh-CN" dirty="0">
                <a:latin typeface="Arial" panose="020B0604020202020204" pitchFamily="34" charset="0"/>
              </a:rPr>
              <a:t>12</a:t>
            </a:r>
            <a:r>
              <a:rPr lang="zh-CN" altLang="en-US" dirty="0">
                <a:latin typeface="Arial" panose="020B0604020202020204" pitchFamily="34" charset="0"/>
              </a:rPr>
              <a:t>位填充</a:t>
            </a:r>
            <a:r>
              <a:rPr lang="en-US" altLang="zh-CN" dirty="0">
                <a:latin typeface="Arial" panose="020B0604020202020204" pitchFamily="34" charset="0"/>
              </a:rPr>
              <a:t>0</a:t>
            </a:r>
          </a:p>
          <a:p>
            <a:endParaRPr lang="en-US" altLang="zh-CN" dirty="0">
              <a:latin typeface="Arial" panose="020B0604020202020204" pitchFamily="34" charset="0"/>
            </a:endParaRPr>
          </a:p>
          <a:p>
            <a:r>
              <a:rPr lang="en-US" altLang="zh-CN" dirty="0">
                <a:latin typeface="Arial" panose="020B0604020202020204" pitchFamily="34" charset="0"/>
              </a:rPr>
              <a:t>32</a:t>
            </a:r>
            <a:r>
              <a:rPr lang="zh-CN" altLang="en-US" dirty="0">
                <a:latin typeface="Arial" panose="020B0604020202020204" pitchFamily="34" charset="0"/>
              </a:rPr>
              <a:t>位，高</a:t>
            </a:r>
            <a:r>
              <a:rPr lang="en-US" altLang="zh-CN" dirty="0">
                <a:latin typeface="Arial" panose="020B0604020202020204" pitchFamily="34" charset="0"/>
              </a:rPr>
              <a:t>20</a:t>
            </a:r>
            <a:r>
              <a:rPr lang="zh-CN" altLang="en-US" dirty="0">
                <a:latin typeface="Arial" panose="020B0604020202020204" pitchFamily="34" charset="0"/>
              </a:rPr>
              <a:t>位直接放进去，低</a:t>
            </a:r>
            <a:r>
              <a:rPr lang="en-US" altLang="zh-CN" dirty="0">
                <a:latin typeface="Arial" panose="020B0604020202020204" pitchFamily="34" charset="0"/>
              </a:rPr>
              <a:t>12</a:t>
            </a:r>
            <a:r>
              <a:rPr lang="zh-CN" altLang="en-US" dirty="0">
                <a:latin typeface="Arial" panose="020B0604020202020204" pitchFamily="34" charset="0"/>
              </a:rPr>
              <a:t>位</a:t>
            </a:r>
            <a:r>
              <a:rPr lang="en-US" altLang="zh-CN" dirty="0" err="1">
                <a:latin typeface="Arial" panose="020B0604020202020204" pitchFamily="34" charset="0"/>
              </a:rPr>
              <a:t>addi</a:t>
            </a:r>
            <a:r>
              <a:rPr lang="zh-CN" altLang="en-US" dirty="0">
                <a:latin typeface="Arial" panose="020B0604020202020204" pitchFamily="34" charset="0"/>
              </a:rPr>
              <a:t>放进去</a:t>
            </a:r>
            <a:endParaRPr lang="zh-CN" altLang="zh-CN" dirty="0">
              <a:latin typeface="Arial" panose="020B0604020202020204" pitchFamily="34" charset="0"/>
            </a:endParaRPr>
          </a:p>
        </p:txBody>
      </p:sp>
    </p:spTree>
    <p:extLst>
      <p:ext uri="{BB962C8B-B14F-4D97-AF65-F5344CB8AC3E}">
        <p14:creationId xmlns:p14="http://schemas.microsoft.com/office/powerpoint/2010/main" val="6938504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用</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把</a:t>
            </a:r>
            <a:r>
              <a:rPr lang="en-US" altLang="zh-CN" dirty="0">
                <a:latin typeface="Arial" panose="020B0604020202020204" pitchFamily="34" charset="0"/>
              </a:rPr>
              <a:t>16</a:t>
            </a:r>
            <a:r>
              <a:rPr lang="zh-CN" altLang="en-US" dirty="0">
                <a:latin typeface="Arial" panose="020B0604020202020204" pitchFamily="34" charset="0"/>
              </a:rPr>
              <a:t>位立即数按照有符号数拓展，所以最高位是</a:t>
            </a:r>
            <a:r>
              <a:rPr lang="en-US" altLang="zh-CN" dirty="0">
                <a:latin typeface="Arial" panose="020B0604020202020204" pitchFamily="34" charset="0"/>
              </a:rPr>
              <a:t>0</a:t>
            </a:r>
            <a:r>
              <a:rPr lang="zh-CN" altLang="en-US" dirty="0">
                <a:latin typeface="Arial" panose="020B0604020202020204" pitchFamily="34" charset="0"/>
              </a:rPr>
              <a:t>没有问题，最高位是</a:t>
            </a:r>
            <a:r>
              <a:rPr lang="en-US" altLang="zh-CN" dirty="0">
                <a:latin typeface="Arial" panose="020B0604020202020204" pitchFamily="34" charset="0"/>
              </a:rPr>
              <a:t>1</a:t>
            </a:r>
            <a:r>
              <a:rPr lang="zh-CN" altLang="en-US" dirty="0">
                <a:latin typeface="Arial" panose="020B0604020202020204" pitchFamily="34" charset="0"/>
              </a:rPr>
              <a:t>就不对了，用</a:t>
            </a:r>
            <a:r>
              <a:rPr lang="en-US" altLang="zh-CN" dirty="0" err="1">
                <a:latin typeface="Arial" panose="020B0604020202020204" pitchFamily="34" charset="0"/>
              </a:rPr>
              <a:t>ori</a:t>
            </a:r>
            <a:r>
              <a:rPr lang="en-US" altLang="zh-CN" dirty="0">
                <a:latin typeface="Arial" panose="020B0604020202020204" pitchFamily="34" charset="0"/>
              </a:rPr>
              <a:t> </a:t>
            </a:r>
            <a:r>
              <a:rPr lang="zh-CN" altLang="en-US" dirty="0">
                <a:latin typeface="Arial" panose="020B0604020202020204" pitchFamily="34" charset="0"/>
              </a:rPr>
              <a:t>没有这个问题，也可以用</a:t>
            </a:r>
            <a:r>
              <a:rPr lang="en-US" altLang="zh-CN" dirty="0" err="1">
                <a:latin typeface="Arial" panose="020B0604020202020204" pitchFamily="34" charset="0"/>
              </a:rPr>
              <a:t>addiu</a:t>
            </a:r>
            <a:r>
              <a:rPr lang="zh-CN" altLang="en-US" dirty="0">
                <a:latin typeface="Arial" panose="020B0604020202020204" pitchFamily="34" charset="0"/>
              </a:rPr>
              <a:t>，或者先用</a:t>
            </a:r>
            <a:r>
              <a:rPr lang="en-US" altLang="zh-CN" dirty="0" err="1">
                <a:latin typeface="Arial" panose="020B0604020202020204" pitchFamily="34" charset="0"/>
              </a:rPr>
              <a:t>lui</a:t>
            </a:r>
            <a:r>
              <a:rPr lang="en-US" altLang="zh-CN" dirty="0">
                <a:latin typeface="Arial" panose="020B0604020202020204" pitchFamily="34" charset="0"/>
              </a:rPr>
              <a:t> </a:t>
            </a:r>
            <a:r>
              <a:rPr lang="zh-CN" altLang="en-US" dirty="0">
                <a:latin typeface="Arial" panose="020B0604020202020204" pitchFamily="34" charset="0"/>
              </a:rPr>
              <a:t>在第</a:t>
            </a:r>
            <a:r>
              <a:rPr lang="en-US" altLang="zh-CN" dirty="0">
                <a:latin typeface="Arial" panose="020B0604020202020204" pitchFamily="34" charset="0"/>
              </a:rPr>
              <a:t>12</a:t>
            </a:r>
            <a:r>
              <a:rPr lang="zh-CN" altLang="en-US" dirty="0">
                <a:latin typeface="Arial" panose="020B0604020202020204" pitchFamily="34" charset="0"/>
              </a:rPr>
              <a:t>位添加</a:t>
            </a:r>
            <a:r>
              <a:rPr lang="en-US" altLang="zh-CN" dirty="0">
                <a:latin typeface="Arial" panose="020B0604020202020204" pitchFamily="34" charset="0"/>
              </a:rPr>
              <a:t>1</a:t>
            </a:r>
            <a:r>
              <a:rPr lang="zh-CN" altLang="en-US" dirty="0">
                <a:latin typeface="Arial" panose="020B0604020202020204" pitchFamily="34" charset="0"/>
              </a:rPr>
              <a:t>，然后再用</a:t>
            </a:r>
            <a:r>
              <a:rPr lang="en-US" altLang="zh-CN" dirty="0" err="1">
                <a:latin typeface="Arial" panose="020B0604020202020204" pitchFamily="34" charset="0"/>
              </a:rPr>
              <a:t>addi</a:t>
            </a:r>
            <a:r>
              <a:rPr lang="zh-CN" altLang="en-US" dirty="0">
                <a:latin typeface="Arial" panose="020B0604020202020204" pitchFamily="34" charset="0"/>
              </a:rPr>
              <a:t>加上低</a:t>
            </a:r>
            <a:r>
              <a:rPr lang="en-US" altLang="zh-CN" dirty="0">
                <a:latin typeface="Arial" panose="020B0604020202020204" pitchFamily="34" charset="0"/>
              </a:rPr>
              <a:t>16</a:t>
            </a:r>
            <a:r>
              <a:rPr lang="zh-CN" altLang="en-US" dirty="0">
                <a:latin typeface="Arial" panose="020B0604020202020204" pitchFamily="34" charset="0"/>
              </a:rPr>
              <a:t>位。</a:t>
            </a:r>
          </a:p>
          <a:p>
            <a:endParaRPr lang="zh-CN" altLang="en-US" dirty="0">
              <a:latin typeface="Arial" panose="020B0604020202020204" pitchFamily="34" charset="0"/>
            </a:endParaRPr>
          </a:p>
        </p:txBody>
      </p:sp>
      <p:sp>
        <p:nvSpPr>
          <p:cNvPr id="178180" name="页眉占位符 3"/>
          <p:cNvSpPr>
            <a:spLocks noGrp="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zh-CN"/>
              <a:t>1.1    Introduction</a:t>
            </a:r>
          </a:p>
        </p:txBody>
      </p:sp>
      <p:sp>
        <p:nvSpPr>
          <p:cNvPr id="178181"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E0048E-4055-4EC0-873E-EADB5EBDCFEF}" type="slidenum">
              <a:rPr lang="en-US" altLang="zh-CN" sz="1200" b="0" smtClean="0">
                <a:latin typeface="Arial" panose="020B0604020202020204" pitchFamily="34" charset="0"/>
                <a:ea typeface="宋体" panose="02010600030101010101" pitchFamily="2" charset="-122"/>
              </a:rPr>
              <a:pPr/>
              <a:t>79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58326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条件分支的操作码是</a:t>
            </a:r>
            <a:r>
              <a:rPr lang="en-US" altLang="zh-CN" dirty="0">
                <a:latin typeface="Arial" panose="020B0604020202020204" pitchFamily="34" charset="0"/>
              </a:rPr>
              <a:t>1100011</a:t>
            </a:r>
            <a:r>
              <a:rPr lang="zh-CN" altLang="en-US" dirty="0">
                <a:latin typeface="Arial" panose="020B0604020202020204" pitchFamily="34" charset="0"/>
              </a:rPr>
              <a:t>，</a:t>
            </a:r>
            <a:r>
              <a:rPr lang="en-US" altLang="zh-CN" dirty="0" err="1">
                <a:latin typeface="Arial" panose="020B0604020202020204" pitchFamily="34" charset="0"/>
              </a:rPr>
              <a:t>bne</a:t>
            </a:r>
            <a:r>
              <a:rPr lang="zh-CN" altLang="en-US" dirty="0">
                <a:latin typeface="Arial" panose="020B0604020202020204" pitchFamily="34" charset="0"/>
              </a:rPr>
              <a:t>的</a:t>
            </a:r>
            <a:r>
              <a:rPr lang="en-US" altLang="zh-CN" dirty="0">
                <a:latin typeface="Arial" panose="020B0604020202020204" pitchFamily="34" charset="0"/>
              </a:rPr>
              <a:t>funct3</a:t>
            </a:r>
            <a:r>
              <a:rPr lang="zh-CN" altLang="en-US" dirty="0">
                <a:latin typeface="Arial" panose="020B0604020202020204" pitchFamily="34" charset="0"/>
              </a:rPr>
              <a:t>是</a:t>
            </a:r>
            <a:r>
              <a:rPr lang="en-US" altLang="zh-CN" dirty="0">
                <a:latin typeface="Arial" panose="020B0604020202020204" pitchFamily="34" charset="0"/>
              </a:rPr>
              <a:t>001</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SB-type:  </a:t>
            </a:r>
          </a:p>
          <a:p>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后面的必须是偶数。 </a:t>
            </a:r>
            <a:r>
              <a:rPr lang="en-US" altLang="zh-CN" dirty="0">
                <a:latin typeface="Arial" panose="020B0604020202020204" pitchFamily="34" charset="0"/>
              </a:rPr>
              <a:t>The address uses unusual encoding</a:t>
            </a:r>
          </a:p>
          <a:p>
            <a:endParaRPr lang="en-US" altLang="zh-CN" dirty="0">
              <a:latin typeface="Arial" panose="020B0604020202020204" pitchFamily="34" charset="0"/>
            </a:endParaRPr>
          </a:p>
          <a:p>
            <a:r>
              <a:rPr lang="en-US" altLang="zh-CN" dirty="0">
                <a:latin typeface="Arial" panose="020B0604020202020204" pitchFamily="34" charset="0"/>
              </a:rPr>
              <a:t>2000  = </a:t>
            </a:r>
            <a:r>
              <a:rPr lang="zh-CN" altLang="en-US" dirty="0">
                <a:latin typeface="Arial" panose="020B0604020202020204" pitchFamily="34" charset="0"/>
              </a:rPr>
              <a:t>（</a:t>
            </a:r>
            <a:r>
              <a:rPr lang="en-US" altLang="zh-CN" dirty="0">
                <a:latin typeface="Arial" panose="020B0604020202020204" pitchFamily="34" charset="0"/>
              </a:rPr>
              <a:t>11111010000</a:t>
            </a:r>
            <a:r>
              <a:rPr lang="zh-CN" altLang="en-US" dirty="0">
                <a:latin typeface="Arial" panose="020B0604020202020204" pitchFamily="34" charset="0"/>
              </a:rPr>
              <a:t>）</a:t>
            </a:r>
            <a:r>
              <a:rPr lang="en-US" altLang="zh-CN" dirty="0">
                <a:latin typeface="Arial" panose="020B0604020202020204" pitchFamily="34" charset="0"/>
              </a:rPr>
              <a:t>bin = </a:t>
            </a:r>
            <a:r>
              <a:rPr lang="zh-CN" altLang="en-US" dirty="0">
                <a:latin typeface="Arial" panose="020B0604020202020204" pitchFamily="34" charset="0"/>
              </a:rPr>
              <a:t>（</a:t>
            </a:r>
            <a:r>
              <a:rPr lang="en-US" altLang="zh-CN" dirty="0">
                <a:latin typeface="Arial" panose="020B0604020202020204" pitchFamily="34" charset="0"/>
              </a:rPr>
              <a:t>0111</a:t>
            </a:r>
            <a:r>
              <a:rPr lang="zh-CN" altLang="en-US" dirty="0">
                <a:latin typeface="Arial" panose="020B0604020202020204" pitchFamily="34" charset="0"/>
              </a:rPr>
              <a:t>，</a:t>
            </a:r>
            <a:r>
              <a:rPr lang="en-US" altLang="zh-CN" dirty="0">
                <a:latin typeface="Arial" panose="020B0604020202020204" pitchFamily="34" charset="0"/>
              </a:rPr>
              <a:t>1101</a:t>
            </a:r>
            <a:r>
              <a:rPr lang="zh-CN" altLang="en-US" dirty="0">
                <a:latin typeface="Arial" panose="020B0604020202020204" pitchFamily="34" charset="0"/>
              </a:rPr>
              <a:t>，</a:t>
            </a:r>
            <a:r>
              <a:rPr lang="en-US" altLang="zh-CN" dirty="0">
                <a:latin typeface="Arial" panose="020B0604020202020204" pitchFamily="34" charset="0"/>
              </a:rPr>
              <a:t>0000</a:t>
            </a:r>
            <a:r>
              <a:rPr lang="zh-CN" altLang="en-US" dirty="0">
                <a:latin typeface="Arial" panose="020B0604020202020204" pitchFamily="34" charset="0"/>
              </a:rPr>
              <a:t>）</a:t>
            </a:r>
            <a:r>
              <a:rPr lang="en-US" altLang="zh-CN" dirty="0">
                <a:latin typeface="Arial" panose="020B0604020202020204" pitchFamily="34" charset="0"/>
              </a:rPr>
              <a:t>bin</a:t>
            </a:r>
            <a:endParaRPr lang="zh-CN" altLang="en-US"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末尾为第</a:t>
            </a:r>
            <a:r>
              <a:rPr lang="en-US" altLang="zh-CN" dirty="0">
                <a:latin typeface="Arial" panose="020B0604020202020204" pitchFamily="34" charset="0"/>
              </a:rPr>
              <a:t>0</a:t>
            </a:r>
            <a:r>
              <a:rPr lang="zh-CN" altLang="en-US" dirty="0">
                <a:latin typeface="Arial" panose="020B0604020202020204" pitchFamily="34" charset="0"/>
              </a:rPr>
              <a:t>为不管（因为一定是偶数），</a:t>
            </a:r>
            <a:r>
              <a:rPr lang="en-US" altLang="zh-CN" dirty="0">
                <a:latin typeface="Arial" panose="020B0604020202020204" pitchFamily="34" charset="0"/>
              </a:rPr>
              <a:t>12</a:t>
            </a:r>
            <a:r>
              <a:rPr lang="zh-CN" altLang="en-US" dirty="0">
                <a:latin typeface="Arial" panose="020B0604020202020204" pitchFamily="34" charset="0"/>
              </a:rPr>
              <a:t>是符号位</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PC </a:t>
            </a:r>
            <a:r>
              <a:rPr lang="zh-CN" altLang="en-US" dirty="0">
                <a:latin typeface="Arial" panose="020B0604020202020204" pitchFamily="34" charset="0"/>
              </a:rPr>
              <a:t>相对偏移表示分支和目标指令之间的半字数。</a:t>
            </a:r>
            <a:endParaRPr lang="en-US" altLang="zh-CN" dirty="0">
              <a:latin typeface="Arial" panose="020B0604020202020204" pitchFamily="34" charset="0"/>
            </a:endParaRPr>
          </a:p>
          <a:p>
            <a:r>
              <a:rPr lang="en-US" altLang="zh-CN" dirty="0">
                <a:latin typeface="Arial" panose="020B0604020202020204" pitchFamily="34" charset="0"/>
              </a:rPr>
              <a:t>Jal</a:t>
            </a:r>
            <a:r>
              <a:rPr lang="zh-CN" altLang="en-US" dirty="0">
                <a:latin typeface="Arial" panose="020B0604020202020204" pitchFamily="34" charset="0"/>
              </a:rPr>
              <a:t>指令中的</a:t>
            </a:r>
            <a:r>
              <a:rPr lang="en-US" altLang="zh-CN" dirty="0">
                <a:latin typeface="Arial" panose="020B0604020202020204" pitchFamily="34" charset="0"/>
              </a:rPr>
              <a:t>20</a:t>
            </a:r>
            <a:r>
              <a:rPr lang="zh-CN" altLang="en-US" dirty="0">
                <a:latin typeface="Arial" panose="020B0604020202020204" pitchFamily="34" charset="0"/>
              </a:rPr>
              <a:t>位地址字段可以寻址当前指令的前后</a:t>
            </a:r>
            <a:r>
              <a:rPr lang="en-US" altLang="zh-CN" dirty="0">
                <a:latin typeface="Arial" panose="020B0604020202020204" pitchFamily="34" charset="0"/>
              </a:rPr>
              <a:t>1M</a:t>
            </a:r>
            <a:r>
              <a:rPr lang="zh-CN" altLang="en-US" dirty="0">
                <a:latin typeface="Arial" panose="020B0604020202020204" pitchFamily="34" charset="0"/>
              </a:rPr>
              <a:t>字节范围（想跳得更远的话用这个），条件分支指令的</a:t>
            </a:r>
            <a:r>
              <a:rPr lang="en-US" altLang="zh-CN" dirty="0">
                <a:latin typeface="Arial" panose="020B0604020202020204" pitchFamily="34" charset="0"/>
              </a:rPr>
              <a:t>12</a:t>
            </a:r>
            <a:r>
              <a:rPr lang="zh-CN" altLang="en-US" dirty="0">
                <a:latin typeface="Arial" panose="020B0604020202020204" pitchFamily="34" charset="0"/>
              </a:rPr>
              <a:t>位字段可以寻址当前指令的前后</a:t>
            </a:r>
            <a:r>
              <a:rPr lang="en-US" altLang="zh-CN" dirty="0">
                <a:latin typeface="Arial" panose="020B0604020202020204" pitchFamily="34" charset="0"/>
              </a:rPr>
              <a:t>4K</a:t>
            </a:r>
            <a:r>
              <a:rPr lang="zh-CN" altLang="en-US" dirty="0">
                <a:latin typeface="Arial" panose="020B0604020202020204" pitchFamily="34" charset="0"/>
              </a:rPr>
              <a:t>字节范围。前后</a:t>
            </a:r>
            <a:r>
              <a:rPr lang="en-US" altLang="zh-CN" dirty="0">
                <a:latin typeface="Arial" panose="020B0604020202020204" pitchFamily="34" charset="0"/>
              </a:rPr>
              <a:t>1K</a:t>
            </a:r>
            <a:r>
              <a:rPr lang="zh-CN" altLang="en-US" dirty="0">
                <a:latin typeface="Arial" panose="020B0604020202020204" pitchFamily="34" charset="0"/>
              </a:rPr>
              <a:t>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注意到这两个地址空间是不是一样的。 </a:t>
            </a:r>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12</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111110</a:t>
            </a:r>
            <a:r>
              <a:rPr lang="zh-CN" altLang="en-US" dirty="0">
                <a:latin typeface="Arial" panose="020B0604020202020204" pitchFamily="34" charset="0"/>
              </a:rPr>
              <a:t> </a:t>
            </a:r>
            <a:r>
              <a:rPr lang="en-US" altLang="zh-CN" dirty="0">
                <a:latin typeface="Arial" panose="020B0604020202020204" pitchFamily="34" charset="0"/>
              </a:rPr>
              <a:t>1000</a:t>
            </a:r>
          </a:p>
          <a:p>
            <a:endParaRPr lang="en-US" altLang="zh-CN" dirty="0">
              <a:latin typeface="Arial" panose="020B0604020202020204" pitchFamily="34" charset="0"/>
            </a:endParaRPr>
          </a:p>
          <a:p>
            <a:r>
              <a:rPr lang="zh-CN" altLang="en-US" dirty="0">
                <a:latin typeface="Arial" panose="020B0604020202020204" pitchFamily="34" charset="0"/>
              </a:rPr>
              <a:t> </a:t>
            </a:r>
            <a:r>
              <a:rPr lang="en-US" altLang="zh-CN" dirty="0" err="1">
                <a:latin typeface="Arial" panose="020B0604020202020204" pitchFamily="34" charset="0"/>
              </a:rPr>
              <a:t>jal</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20</a:t>
            </a:r>
            <a:endParaRPr lang="zh-CN" altLang="en-US" dirty="0">
              <a:latin typeface="Arial" panose="020B0604020202020204" pitchFamily="34" charset="0"/>
            </a:endParaRPr>
          </a:p>
        </p:txBody>
      </p:sp>
      <p:sp>
        <p:nvSpPr>
          <p:cNvPr id="180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9CD950-77AB-4547-BA7F-F96D8BDE41D3}" type="slidenum">
              <a:rPr lang="en-US" altLang="zh-CN" sz="1200" b="0" smtClean="0">
                <a:latin typeface="Arial" panose="020B0604020202020204" pitchFamily="34" charset="0"/>
                <a:ea typeface="宋体" panose="02010600030101010101" pitchFamily="2" charset="-122"/>
              </a:rPr>
              <a:pPr/>
              <a:t>80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23136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Jal </a:t>
            </a:r>
            <a:r>
              <a:rPr lang="zh-CN" altLang="en-US" dirty="0">
                <a:latin typeface="Arial" panose="020B0604020202020204" pitchFamily="34" charset="0"/>
              </a:rPr>
              <a:t>是唯一的一条</a:t>
            </a:r>
            <a:r>
              <a:rPr lang="en-US" altLang="zh-CN" dirty="0">
                <a:latin typeface="Arial" panose="020B0604020202020204" pitchFamily="34" charset="0"/>
              </a:rPr>
              <a:t>UJ-type</a:t>
            </a:r>
            <a:r>
              <a:rPr lang="zh-CN" altLang="en-US" dirty="0">
                <a:latin typeface="Arial" panose="020B0604020202020204" pitchFamily="34" charset="0"/>
              </a:rPr>
              <a:t>指令  （</a:t>
            </a:r>
            <a:r>
              <a:rPr lang="en-US" altLang="zh-CN" dirty="0">
                <a:latin typeface="Arial" panose="020B0604020202020204" pitchFamily="34" charset="0"/>
              </a:rPr>
              <a:t>the unconditional jump-and-link instruction</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后面的必须是偶数</a:t>
            </a:r>
            <a:endParaRPr lang="en-US" altLang="zh-CN" dirty="0">
              <a:latin typeface="Arial" panose="020B0604020202020204" pitchFamily="34" charset="0"/>
            </a:endParaRPr>
          </a:p>
          <a:p>
            <a:r>
              <a:rPr lang="en-US" altLang="zh-CN" dirty="0">
                <a:latin typeface="Arial" panose="020B0604020202020204" pitchFamily="34" charset="0"/>
              </a:rPr>
              <a:t>+- 2^20</a:t>
            </a:r>
            <a:r>
              <a:rPr lang="zh-CN" altLang="en-US" dirty="0">
                <a:latin typeface="Arial" panose="020B0604020202020204" pitchFamily="34" charset="0"/>
              </a:rPr>
              <a:t>个字节（最后补</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PC+-1M</a:t>
            </a:r>
            <a:r>
              <a:rPr lang="zh-CN" altLang="en-US" dirty="0">
                <a:latin typeface="Arial" panose="020B0604020202020204" pitchFamily="34" charset="0"/>
              </a:rPr>
              <a:t>跳转范围 </a:t>
            </a:r>
            <a:r>
              <a:rPr lang="en-US" altLang="zh-CN" dirty="0">
                <a:latin typeface="Arial" panose="020B0604020202020204" pitchFamily="34" charset="0"/>
              </a:rPr>
              <a:t>byte</a:t>
            </a:r>
            <a:endParaRPr lang="zh-CN" altLang="en-US" dirty="0">
              <a:latin typeface="Arial" panose="020B0604020202020204" pitchFamily="34" charset="0"/>
            </a:endParaRPr>
          </a:p>
        </p:txBody>
      </p:sp>
      <p:sp>
        <p:nvSpPr>
          <p:cNvPr id="1822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7114333-469A-4E09-892A-28E53589534E}" type="slidenum">
              <a:rPr lang="en-US" altLang="zh-CN" sz="1200" b="0" smtClean="0">
                <a:latin typeface="Arial" panose="020B0604020202020204" pitchFamily="34" charset="0"/>
                <a:ea typeface="宋体" panose="02010600030101010101" pitchFamily="2" charset="-122"/>
              </a:rPr>
              <a:pPr/>
              <a:t>81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86791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96E71BC-5065-40B3-9554-68B78BE6E5CD}" type="slidenum">
              <a:rPr lang="en-US" altLang="zh-CN" sz="1200" b="0" smtClean="0">
                <a:latin typeface="Arial" panose="020B0604020202020204" pitchFamily="34" charset="0"/>
                <a:ea typeface="宋体" panose="02010600030101010101" pitchFamily="2" charset="-122"/>
              </a:rPr>
              <a:pPr/>
              <a:t>82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7725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相对转移还有一个优点：程序放到哪里都可以执行，绝对地址就不行。</a:t>
            </a:r>
          </a:p>
          <a:p>
            <a:r>
              <a:rPr lang="zh-CN" altLang="en-US" dirty="0">
                <a:latin typeface="Arial" panose="020B0604020202020204" pitchFamily="34" charset="0"/>
              </a:rPr>
              <a:t>注意到用的是相对的</a:t>
            </a:r>
            <a:r>
              <a:rPr lang="en-US" altLang="zh-CN" dirty="0">
                <a:latin typeface="Arial" panose="020B0604020202020204" pitchFamily="34" charset="0"/>
              </a:rPr>
              <a:t>offset   </a:t>
            </a:r>
            <a:r>
              <a:rPr lang="zh-CN" altLang="en-US" dirty="0">
                <a:latin typeface="Arial" panose="020B0604020202020204" pitchFamily="34" charset="0"/>
              </a:rPr>
              <a:t>（除非跳转到非常远的地方）</a:t>
            </a:r>
          </a:p>
          <a:p>
            <a:endParaRPr lang="en-US" altLang="zh-CN" dirty="0">
              <a:solidFill>
                <a:srgbClr val="000000"/>
              </a:solidFill>
              <a:latin typeface="Times New Roman" panose="02020603050405020304" pitchFamily="18" charset="0"/>
              <a:ea typeface="等线" pitchFamily="2" charset="-122"/>
              <a:cs typeface="Times New Roman" panose="02020603050405020304" pitchFamily="18" charset="0"/>
            </a:endParaRPr>
          </a:p>
        </p:txBody>
      </p:sp>
      <p:sp>
        <p:nvSpPr>
          <p:cNvPr id="1863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93F0B5E-776B-4BDB-8781-C503CDC777DF}" type="slidenum">
              <a:rPr lang="en-US" altLang="zh-CN" sz="1200" b="0" smtClean="0">
                <a:latin typeface="Arial" panose="020B0604020202020204" pitchFamily="34" charset="0"/>
                <a:ea typeface="宋体" panose="02010600030101010101" pitchFamily="2" charset="-122"/>
              </a:rPr>
              <a:pPr/>
              <a:t>83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10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6542EC-D25F-4756-81A1-FB3071DAD034}" type="slidenum">
              <a:rPr lang="en-US" altLang="zh-CN" smtClean="0">
                <a:ea typeface="Arial Unicode MS" panose="020B0604020202020204" pitchFamily="34" charset="-122"/>
              </a:rPr>
              <a:pPr>
                <a:spcBef>
                  <a:spcPct val="0"/>
                </a:spcBef>
              </a:pPr>
              <a:t>10</a:t>
            </a:fld>
            <a:endParaRPr lang="en-US" altLang="zh-CN">
              <a:ea typeface="Arial Unicode MS" panose="020B0604020202020204" pitchFamily="34" charset="-122"/>
            </a:endParaRPr>
          </a:p>
        </p:txBody>
      </p:sp>
      <p:sp>
        <p:nvSpPr>
          <p:cNvPr id="22531"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zh-CN" dirty="0">
              <a:latin typeface="Arial" panose="020B0604020202020204" pitchFamily="34" charset="0"/>
            </a:endParaRPr>
          </a:p>
        </p:txBody>
      </p:sp>
    </p:spTree>
    <p:extLst>
      <p:ext uri="{BB962C8B-B14F-4D97-AF65-F5344CB8AC3E}">
        <p14:creationId xmlns:p14="http://schemas.microsoft.com/office/powerpoint/2010/main" val="16530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跳到一个</a:t>
            </a:r>
            <a:r>
              <a:rPr lang="en-US" altLang="zh-CN" dirty="0">
                <a:latin typeface="Arial" panose="020B0604020202020204" pitchFamily="34" charset="0"/>
              </a:rPr>
              <a:t>12bit</a:t>
            </a:r>
            <a:r>
              <a:rPr lang="zh-CN" altLang="en-US" dirty="0">
                <a:latin typeface="Arial" panose="020B0604020202020204" pitchFamily="34" charset="0"/>
              </a:rPr>
              <a:t> 地址长之外的 地址</a:t>
            </a:r>
            <a:endParaRPr lang="en-US" altLang="zh-CN" dirty="0">
              <a:latin typeface="Arial" panose="020B0604020202020204" pitchFamily="34" charset="0"/>
            </a:endParaRPr>
          </a:p>
          <a:p>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然后跳转到  </a:t>
            </a:r>
            <a:r>
              <a:rPr lang="en-US" altLang="zh-CN" dirty="0">
                <a:latin typeface="Arial" panose="020B0604020202020204" pitchFamily="34" charset="0"/>
              </a:rPr>
              <a:t>L1    </a:t>
            </a:r>
            <a:r>
              <a:rPr lang="en-US" altLang="zh-CN" dirty="0" err="1">
                <a:latin typeface="Arial" panose="020B0604020202020204" pitchFamily="34" charset="0"/>
              </a:rPr>
              <a:t>Beq</a:t>
            </a:r>
            <a:r>
              <a:rPr lang="zh-CN" altLang="en-US" dirty="0">
                <a:latin typeface="Arial" panose="020B0604020202020204" pitchFamily="34" charset="0"/>
              </a:rPr>
              <a:t>的地址空间是  </a:t>
            </a:r>
            <a:r>
              <a:rPr lang="en-US" altLang="zh-CN" dirty="0">
                <a:latin typeface="Arial" panose="020B0604020202020204" pitchFamily="34" charset="0"/>
              </a:rPr>
              <a:t>12bit</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不等于</a:t>
            </a:r>
            <a:r>
              <a:rPr lang="en-US" altLang="zh-CN" dirty="0">
                <a:latin typeface="Arial" panose="020B0604020202020204" pitchFamily="34" charset="0"/>
              </a:rPr>
              <a:t>0</a:t>
            </a:r>
            <a:r>
              <a:rPr lang="zh-CN" altLang="en-US" dirty="0">
                <a:latin typeface="Arial" panose="020B0604020202020204" pitchFamily="34" charset="0"/>
              </a:rPr>
              <a:t>， 跳转到</a:t>
            </a:r>
            <a:r>
              <a:rPr lang="en-US" altLang="zh-CN" dirty="0">
                <a:latin typeface="Arial" panose="020B0604020202020204" pitchFamily="34" charset="0"/>
              </a:rPr>
              <a:t>L2</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就执行下一句。 下一句是 </a:t>
            </a:r>
            <a:r>
              <a:rPr lang="en-US" altLang="zh-CN" dirty="0">
                <a:latin typeface="Arial" panose="020B0604020202020204" pitchFamily="34" charset="0"/>
              </a:rPr>
              <a:t>Jal  【Jal </a:t>
            </a:r>
            <a:r>
              <a:rPr lang="zh-CN" altLang="en-US" dirty="0">
                <a:latin typeface="Arial" panose="020B0604020202020204" pitchFamily="34" charset="0"/>
              </a:rPr>
              <a:t>的地址空间是  </a:t>
            </a:r>
            <a:r>
              <a:rPr lang="en-US" altLang="zh-CN" dirty="0">
                <a:latin typeface="Arial" panose="020B0604020202020204" pitchFamily="34" charset="0"/>
              </a:rPr>
              <a:t>20 bit】</a:t>
            </a:r>
            <a:endParaRPr lang="zh-CN" altLang="en-US" dirty="0">
              <a:latin typeface="Arial" panose="020B0604020202020204" pitchFamily="34" charset="0"/>
            </a:endParaRPr>
          </a:p>
        </p:txBody>
      </p:sp>
      <p:sp>
        <p:nvSpPr>
          <p:cNvPr id="1884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5C10EB-18E5-4BCD-8389-0B9827C7CE05}" type="slidenum">
              <a:rPr lang="en-US" altLang="zh-CN" sz="1200" b="0" smtClean="0">
                <a:latin typeface="Arial" panose="020B0604020202020204" pitchFamily="34" charset="0"/>
                <a:ea typeface="宋体" panose="02010600030101010101" pitchFamily="2" charset="-122"/>
              </a:rPr>
              <a:pPr/>
              <a:t>84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8760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a:latin typeface="Arial" panose="020B0604020202020204" pitchFamily="34" charset="0"/>
              </a:rPr>
              <a:t>立即数寻址：操作数是指令本身的常量</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寄存器寻址：操作数在寄存器中</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基址寻址：操作数在内存中，其地址是寄存器和指令中的常量（字节）之和</a:t>
            </a:r>
            <a:endParaRPr lang="en-US" altLang="zh-CN" sz="2400" dirty="0">
              <a:latin typeface="Arial" panose="020B0604020202020204" pitchFamily="34" charset="0"/>
            </a:endParaRPr>
          </a:p>
          <a:p>
            <a:pPr lvl="1" indent="-457200">
              <a:buFontTx/>
              <a:buAutoNum type="arabicPeriod"/>
              <a:defRPr/>
            </a:pPr>
            <a:r>
              <a:rPr lang="en-US" altLang="zh-CN" sz="2400" dirty="0">
                <a:latin typeface="Arial" panose="020B0604020202020204" pitchFamily="34" charset="0"/>
              </a:rPr>
              <a:t>PC</a:t>
            </a:r>
            <a:r>
              <a:rPr lang="zh-CN" altLang="en-US" sz="2400" dirty="0">
                <a:latin typeface="Arial" panose="020B0604020202020204" pitchFamily="34" charset="0"/>
              </a:rPr>
              <a:t>相对寻址：分支地址是</a:t>
            </a:r>
            <a:r>
              <a:rPr lang="en-US" altLang="zh-CN" sz="2400" dirty="0">
                <a:latin typeface="Arial" panose="020B0604020202020204" pitchFamily="34" charset="0"/>
              </a:rPr>
              <a:t>PC</a:t>
            </a:r>
            <a:r>
              <a:rPr lang="zh-CN" altLang="en-US" sz="2400" dirty="0">
                <a:latin typeface="Arial" panose="020B0604020202020204" pitchFamily="34" charset="0"/>
              </a:rPr>
              <a:t>和指令中常量（半字）之和</a:t>
            </a:r>
            <a:endParaRPr lang="en-US" altLang="zh-CN" sz="2400" dirty="0">
              <a:latin typeface="Arial" panose="020B0604020202020204" pitchFamily="34" charset="0"/>
            </a:endParaRPr>
          </a:p>
          <a:p>
            <a:pPr marL="0" lvl="1">
              <a:defRPr/>
            </a:pPr>
            <a:endParaRPr lang="en-US" altLang="zh-CN" sz="2400" dirty="0">
              <a:latin typeface="Arial" panose="020B0604020202020204" pitchFamily="34" charset="0"/>
            </a:endParaRPr>
          </a:p>
          <a:p>
            <a:pPr marL="0" lvl="1">
              <a:defRPr/>
            </a:pPr>
            <a:r>
              <a:rPr lang="en-US" altLang="zh-CN" sz="2400" dirty="0">
                <a:latin typeface="Arial" panose="020B0604020202020204" pitchFamily="34" charset="0"/>
              </a:rPr>
              <a:t>PC-relative addressing:   </a:t>
            </a:r>
            <a:r>
              <a:rPr lang="zh-CN" altLang="en-US" sz="2400" dirty="0">
                <a:latin typeface="Arial" panose="020B0604020202020204" pitchFamily="34" charset="0"/>
              </a:rPr>
              <a:t>其中的</a:t>
            </a:r>
            <a:r>
              <a:rPr lang="en-US" altLang="zh-CN" sz="2400" dirty="0">
                <a:latin typeface="Arial" panose="020B0604020202020204" pitchFamily="34" charset="0"/>
              </a:rPr>
              <a:t>L1</a:t>
            </a:r>
            <a:r>
              <a:rPr lang="zh-CN" altLang="en-US" sz="2400" dirty="0">
                <a:latin typeface="Arial" panose="020B0604020202020204" pitchFamily="34" charset="0"/>
              </a:rPr>
              <a:t>是相对寻址</a:t>
            </a:r>
            <a:endParaRPr lang="zh-CN" altLang="en-US" dirty="0">
              <a:latin typeface="Arial" panose="020B0604020202020204" pitchFamily="34" charset="0"/>
            </a:endParaRPr>
          </a:p>
          <a:p>
            <a:pPr>
              <a:defRPr/>
            </a:pPr>
            <a:endParaRPr lang="zh-CN" altLang="en-US" dirty="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85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659905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K0</a:t>
            </a:r>
            <a:r>
              <a:rPr lang="zh-CN" altLang="en-US" dirty="0">
                <a:latin typeface="Arial" panose="020B0604020202020204" pitchFamily="34" charset="0"/>
              </a:rPr>
              <a:t>，</a:t>
            </a:r>
            <a:r>
              <a:rPr lang="en-US" altLang="zh-CN" dirty="0">
                <a:latin typeface="Arial" panose="020B0604020202020204" pitchFamily="34" charset="0"/>
              </a:rPr>
              <a:t>k1</a:t>
            </a:r>
            <a:r>
              <a:rPr lang="zh-CN" altLang="en-US" dirty="0">
                <a:latin typeface="Arial" panose="020B0604020202020204" pitchFamily="34" charset="0"/>
              </a:rPr>
              <a:t>：</a:t>
            </a:r>
            <a:r>
              <a:rPr lang="en-US" altLang="zh-CN" dirty="0">
                <a:latin typeface="Arial" panose="020B0604020202020204" pitchFamily="34" charset="0"/>
              </a:rPr>
              <a:t>26-27</a:t>
            </a:r>
          </a:p>
          <a:p>
            <a:r>
              <a:rPr lang="en-US" altLang="zh-CN" dirty="0">
                <a:latin typeface="Arial" panose="020B0604020202020204" pitchFamily="34" charset="0"/>
              </a:rPr>
              <a:t>Temporaries</a:t>
            </a:r>
            <a:r>
              <a:rPr lang="zh-CN" altLang="en-US" dirty="0">
                <a:latin typeface="Arial" panose="020B0604020202020204" pitchFamily="34" charset="0"/>
              </a:rPr>
              <a:t>调用的时候不用压栈。</a:t>
            </a:r>
            <a:r>
              <a:rPr lang="en-US" altLang="zh-CN" dirty="0">
                <a:latin typeface="Arial" panose="020B0604020202020204" pitchFamily="34" charset="0"/>
              </a:rPr>
              <a:t>Saved</a:t>
            </a:r>
            <a:r>
              <a:rPr lang="zh-CN" altLang="en-US" dirty="0">
                <a:latin typeface="Arial" panose="020B0604020202020204" pitchFamily="34" charset="0"/>
              </a:rPr>
              <a:t>需要压栈出栈</a:t>
            </a:r>
            <a:endParaRPr lang="en-US" altLang="zh-CN" dirty="0">
              <a:latin typeface="Arial" panose="020B0604020202020204" pitchFamily="34" charset="0"/>
            </a:endParaRPr>
          </a:p>
        </p:txBody>
      </p:sp>
      <p:sp>
        <p:nvSpPr>
          <p:cNvPr id="1925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412CC1E-4A8E-4338-8384-45D1D8654AB6}" type="slidenum">
              <a:rPr lang="en-US" altLang="zh-CN" sz="1200" b="0" smtClean="0">
                <a:latin typeface="Arial" panose="020B0604020202020204" pitchFamily="34" charset="0"/>
                <a:ea typeface="宋体" panose="02010600030101010101" pitchFamily="2" charset="-122"/>
              </a:rPr>
              <a:pPr/>
              <a:t>86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9442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87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98571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SLLI (Shift Left Logical Immediate).</a:t>
            </a:r>
          </a:p>
          <a:p>
            <a:r>
              <a:rPr lang="en-US" altLang="zh-CN">
                <a:latin typeface="Arial" panose="020B0604020202020204" pitchFamily="34" charset="0"/>
              </a:rPr>
              <a:t>SRLI (Shift Right Logical Immediate).</a:t>
            </a:r>
          </a:p>
          <a:p>
            <a:r>
              <a:rPr lang="en-US" altLang="zh-CN">
                <a:latin typeface="Arial" panose="020B0604020202020204" pitchFamily="34" charset="0"/>
              </a:rPr>
              <a:t>SRAI (Shift Right Arithmetic Immediate).</a:t>
            </a:r>
          </a:p>
          <a:p>
            <a:endParaRPr lang="zh-CN" altLang="en-US">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88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987002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89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56627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90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64879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91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675723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latin typeface="Verdana" panose="020B0604030504040204" pitchFamily="34" charset="0"/>
              </a:rPr>
              <a:t>load upper immediate</a:t>
            </a:r>
            <a:r>
              <a:rPr lang="en-US" altLang="zh-CN">
                <a:latin typeface="Verdana" panose="020B0604030504040204" pitchFamily="34" charset="0"/>
              </a:rPr>
              <a:t>    LUI</a:t>
            </a:r>
            <a:endParaRPr lang="zh-CN" altLang="en-US">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92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5363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68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C827869-80A0-4635-8B02-192FC52E356C}" type="slidenum">
              <a:rPr lang="en-US" altLang="zh-CN" sz="1200" b="0" smtClean="0">
                <a:latin typeface="Arial" panose="020B0604020202020204" pitchFamily="34" charset="0"/>
                <a:ea typeface="宋体" panose="02010600030101010101" pitchFamily="2" charset="-122"/>
              </a:rPr>
              <a:pPr/>
              <a:t>93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54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689BB3-F568-49E9-BAB9-865627FCA1B6}" type="slidenum">
              <a:rPr lang="en-US" altLang="zh-CN" smtClean="0">
                <a:ea typeface="Arial Unicode MS" panose="020B0604020202020204" pitchFamily="34" charset="-122"/>
              </a:rPr>
              <a:pPr>
                <a:spcBef>
                  <a:spcPct val="0"/>
                </a:spcBef>
              </a:pPr>
              <a:t>11</a:t>
            </a:fld>
            <a:endParaRPr lang="en-US" altLang="zh-CN">
              <a:ea typeface="Arial Unicode MS" panose="020B0604020202020204" pitchFamily="34"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11540210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5B80988-409E-4CF9-8D6F-165FF8188912}" type="slidenum">
              <a:rPr lang="en-US" altLang="zh-CN" b="0">
                <a:ea typeface="Arial Unicode MS" panose="020B0604020202020204" pitchFamily="34" charset="-122"/>
              </a:rPr>
              <a:pPr algn="r" eaLnBrk="1" hangingPunct="1">
                <a:spcBef>
                  <a:spcPct val="0"/>
                </a:spcBef>
              </a:pPr>
              <a:t>95</a:t>
            </a:fld>
            <a:endParaRPr lang="en-US" altLang="zh-CN" b="0">
              <a:ea typeface="Arial Unicode MS" panose="020B0604020202020204" pitchFamily="34" charset="-122"/>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2448008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109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DB167E3-5565-4288-A2BA-964741EFD887}" type="datetime3">
              <a:rPr lang="en-US" altLang="en-US"/>
              <a:pPr/>
              <a:t>20 March 2024</a:t>
            </a:fld>
            <a:endParaRPr lang="en-US" altLang="en-US"/>
          </a:p>
        </p:txBody>
      </p:sp>
      <p:sp>
        <p:nvSpPr>
          <p:cNvPr id="11571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109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B035DD-3FBC-4D4F-A7BC-6BB975758116}" type="slidenum">
              <a:rPr lang="en-US" altLang="en-US" sz="1200" b="0" smtClean="0">
                <a:ea typeface="宋体" panose="02010600030101010101" pitchFamily="2" charset="-122"/>
              </a:rPr>
              <a:pPr/>
              <a:t>96</a:t>
            </a:fld>
            <a:endParaRPr lang="en-US" altLang="en-US" sz="1200" b="0">
              <a:ea typeface="宋体" panose="02010600030101010101" pitchFamily="2" charset="-122"/>
            </a:endParaRPr>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16134967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12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436B35C-50BE-47FD-9137-DEA174675A96}" type="slidenum">
              <a:rPr lang="en-US" altLang="zh-CN" sz="1200" b="0" smtClean="0">
                <a:latin typeface="Arial" panose="020B0604020202020204" pitchFamily="34" charset="0"/>
                <a:ea typeface="宋体" panose="02010600030101010101" pitchFamily="2" charset="-122"/>
              </a:rPr>
              <a:pPr/>
              <a:t>97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00867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D4CA98-8691-4DCD-8A0D-29AD76B6AA0A}" type="slidenum">
              <a:rPr lang="en-US" altLang="zh-CN" smtClean="0">
                <a:ea typeface="Arial Unicode MS" panose="020B0604020202020204" pitchFamily="34" charset="-122"/>
              </a:rPr>
              <a:pPr>
                <a:spcBef>
                  <a:spcPct val="0"/>
                </a:spcBef>
              </a:pPr>
              <a:t>99</a:t>
            </a:fld>
            <a:endParaRPr lang="en-US" altLang="zh-CN">
              <a:ea typeface="Arial Unicode MS" panose="020B0604020202020204" pitchFamily="34" charset="-122"/>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CC0000"/>
              </a:buClr>
            </a:pPr>
            <a:r>
              <a:rPr kumimoji="1" lang="zh-CN" altLang="en-US" dirty="0">
                <a:latin typeface="Arial" panose="020B0604020202020204" pitchFamily="34" charset="0"/>
              </a:rPr>
              <a:t>链接器：</a:t>
            </a:r>
            <a:r>
              <a:rPr lang="en-US" altLang="zh-CN" dirty="0">
                <a:latin typeface="Arial" panose="020B0604020202020204" pitchFamily="34" charset="0"/>
              </a:rPr>
              <a:t>Stitches different object files into a single executable</a:t>
            </a:r>
          </a:p>
          <a:p>
            <a:pPr>
              <a:buClr>
                <a:srgbClr val="CC0000"/>
              </a:buClr>
            </a:pPr>
            <a:r>
              <a:rPr lang="zh-CN" altLang="en-US" dirty="0">
                <a:latin typeface="Arial" panose="020B0604020202020204" pitchFamily="34" charset="0"/>
              </a:rPr>
              <a:t>动态链接库（</a:t>
            </a:r>
            <a:r>
              <a:rPr lang="en-US" altLang="zh-CN" dirty="0">
                <a:latin typeface="Arial" panose="020B0604020202020204" pitchFamily="34" charset="0"/>
              </a:rPr>
              <a:t>.</a:t>
            </a:r>
            <a:r>
              <a:rPr lang="en-US" altLang="zh-CN" dirty="0" err="1">
                <a:latin typeface="Arial" panose="020B0604020202020204" pitchFamily="34" charset="0"/>
              </a:rPr>
              <a:t>dll</a:t>
            </a:r>
            <a:r>
              <a:rPr lang="en-US" altLang="zh-CN" dirty="0">
                <a:latin typeface="Arial" panose="020B0604020202020204" pitchFamily="34" charset="0"/>
              </a:rPr>
              <a:t>, .so</a:t>
            </a:r>
            <a:r>
              <a:rPr lang="zh-CN" altLang="en-US" dirty="0">
                <a:latin typeface="Arial" panose="020B0604020202020204" pitchFamily="34" charset="0"/>
              </a:rPr>
              <a:t>）静态链接库（</a:t>
            </a:r>
            <a:r>
              <a:rPr lang="en-US" altLang="zh-CN" dirty="0">
                <a:latin typeface="Arial" panose="020B0604020202020204" pitchFamily="34" charset="0"/>
              </a:rPr>
              <a:t>.lib, .a</a:t>
            </a:r>
            <a:r>
              <a:rPr lang="zh-CN" altLang="en-US" dirty="0">
                <a:latin typeface="Arial" panose="020B0604020202020204" pitchFamily="34" charset="0"/>
              </a:rPr>
              <a:t>）</a:t>
            </a:r>
            <a:endParaRPr lang="en-US" altLang="zh-CN" dirty="0">
              <a:latin typeface="Arial" panose="020B0604020202020204" pitchFamily="34" charset="0"/>
            </a:endParaRPr>
          </a:p>
          <a:p>
            <a:pPr>
              <a:buClr>
                <a:srgbClr val="CC0000"/>
              </a:buClr>
            </a:pPr>
            <a:endParaRPr kumimoji="1" lang="en-US" altLang="zh-CN" dirty="0">
              <a:latin typeface="Arial" panose="020B0604020202020204" pitchFamily="34" charset="0"/>
            </a:endParaRPr>
          </a:p>
          <a:p>
            <a:pPr>
              <a:buClr>
                <a:srgbClr val="CC0000"/>
              </a:buClr>
            </a:pPr>
            <a:r>
              <a:rPr kumimoji="1" lang="zh-CN" altLang="en-US" dirty="0">
                <a:latin typeface="Arial" panose="020B0604020202020204" pitchFamily="34" charset="0"/>
              </a:rPr>
              <a:t>可执行文件还有一些未确定的因素，比如</a:t>
            </a:r>
            <a:r>
              <a:rPr kumimoji="1" lang="en-US" altLang="zh-CN" dirty="0">
                <a:latin typeface="Arial" panose="020B0604020202020204" pitchFamily="34" charset="0"/>
              </a:rPr>
              <a:t>jump</a:t>
            </a:r>
            <a:r>
              <a:rPr kumimoji="1" lang="zh-CN" altLang="en-US" dirty="0">
                <a:latin typeface="Arial" panose="020B0604020202020204" pitchFamily="34" charset="0"/>
              </a:rPr>
              <a:t> 地址，开辟空间等等</a:t>
            </a:r>
            <a:endParaRPr kumimoji="1" lang="en-US" altLang="zh-CN" dirty="0">
              <a:latin typeface="Arial" panose="020B0604020202020204" pitchFamily="34" charset="0"/>
            </a:endParaRPr>
          </a:p>
          <a:p>
            <a:endParaRPr lang="zh-CN" altLang="zh-CN" dirty="0">
              <a:latin typeface="Arial" panose="020B0604020202020204" pitchFamily="34" charset="0"/>
            </a:endParaRPr>
          </a:p>
        </p:txBody>
      </p:sp>
    </p:spTree>
    <p:extLst>
      <p:ext uri="{BB962C8B-B14F-4D97-AF65-F5344CB8AC3E}">
        <p14:creationId xmlns:p14="http://schemas.microsoft.com/office/powerpoint/2010/main" val="32233872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伪指令：</a:t>
            </a:r>
            <a:r>
              <a:rPr lang="en-US" altLang="zh-CN" dirty="0">
                <a:latin typeface="Arial" panose="020B0604020202020204" pitchFamily="34" charset="0"/>
              </a:rPr>
              <a:t>pseudo-</a:t>
            </a:r>
            <a:r>
              <a:rPr lang="en-US" altLang="zh-CN" dirty="0" err="1">
                <a:latin typeface="Arial" panose="020B0604020202020204" pitchFamily="34" charset="0"/>
              </a:rPr>
              <a:t>instrs</a:t>
            </a:r>
            <a:r>
              <a:rPr lang="en-US" altLang="zh-CN" dirty="0">
                <a:latin typeface="Arial" panose="020B0604020202020204" pitchFamily="34" charset="0"/>
              </a:rPr>
              <a:t> make it easier to program in assembly – examples: “move”, “</a:t>
            </a:r>
            <a:r>
              <a:rPr lang="en-US" altLang="zh-CN" dirty="0" err="1">
                <a:latin typeface="Arial" panose="020B0604020202020204" pitchFamily="34" charset="0"/>
              </a:rPr>
              <a:t>blt</a:t>
            </a:r>
            <a:r>
              <a:rPr lang="en-US" altLang="zh-CN" dirty="0">
                <a:latin typeface="Arial" panose="020B0604020202020204" pitchFamily="34" charset="0"/>
              </a:rPr>
              <a:t>”, 32-bit immediate operands, etc. </a:t>
            </a:r>
          </a:p>
          <a:p>
            <a:r>
              <a:rPr lang="zh-CN" altLang="en-US" dirty="0">
                <a:latin typeface="Arial" panose="020B0604020202020204" pitchFamily="34" charset="0"/>
              </a:rPr>
              <a:t>汇编器接受不同基数的数字</a:t>
            </a:r>
            <a:endParaRPr lang="en-US" altLang="zh-CN" dirty="0">
              <a:latin typeface="Arial" panose="020B0604020202020204" pitchFamily="34" charset="0"/>
            </a:endParaRPr>
          </a:p>
          <a:p>
            <a:r>
              <a:rPr lang="zh-CN" altLang="en-US" dirty="0">
                <a:latin typeface="Arial" panose="020B0604020202020204" pitchFamily="34" charset="0"/>
              </a:rPr>
              <a:t>汇编器需要处理所有标记对应的地址，将分支和数据传输指令对应的标记放入符号表中</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伪指令（可以代替几条已有的指令）</a:t>
            </a:r>
          </a:p>
          <a:p>
            <a:endParaRPr lang="zh-CN" altLang="en-US" dirty="0">
              <a:latin typeface="Arial" panose="020B0604020202020204" pitchFamily="34" charset="0"/>
            </a:endParaRPr>
          </a:p>
        </p:txBody>
      </p:sp>
      <p:sp>
        <p:nvSpPr>
          <p:cNvPr id="2170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728466A-8A8F-47AC-8691-0DBDDBC8511C}" type="slidenum">
              <a:rPr lang="en-US" altLang="zh-CN" sz="1200" b="0" smtClean="0">
                <a:latin typeface="Arial" panose="020B0604020202020204" pitchFamily="34" charset="0"/>
                <a:ea typeface="宋体" panose="02010600030101010101" pitchFamily="2" charset="-122"/>
              </a:rPr>
              <a:pPr/>
              <a:t>100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87337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.com</a:t>
            </a:r>
            <a:r>
              <a:rPr kumimoji="1" lang="zh-CN" altLang="en-US" dirty="0">
                <a:latin typeface="Arial" panose="020B0604020202020204" pitchFamily="34" charset="0"/>
              </a:rPr>
              <a:t>文件没有文件头信息，约定必须从哪里开始执行。</a:t>
            </a:r>
            <a:endParaRPr kumimoji="1" lang="en-US" altLang="zh-CN" dirty="0">
              <a:latin typeface="Arial" panose="020B0604020202020204" pitchFamily="34" charset="0"/>
            </a:endParaRPr>
          </a:p>
          <a:p>
            <a:r>
              <a:rPr kumimoji="1" lang="en-US" altLang="zh-CN" dirty="0">
                <a:latin typeface="Arial" panose="020B0604020202020204" pitchFamily="34" charset="0"/>
              </a:rPr>
              <a:t>Text:100, data:20</a:t>
            </a:r>
            <a:r>
              <a:rPr kumimoji="1" lang="zh-CN" altLang="en-US" dirty="0">
                <a:latin typeface="Arial" panose="020B0604020202020204" pitchFamily="34" charset="0"/>
              </a:rPr>
              <a:t>，操作系统会申请</a:t>
            </a:r>
            <a:r>
              <a:rPr kumimoji="1" lang="en-US" altLang="zh-CN" dirty="0">
                <a:latin typeface="Arial" panose="020B0604020202020204" pitchFamily="34" charset="0"/>
              </a:rPr>
              <a:t>120</a:t>
            </a:r>
            <a:r>
              <a:rPr kumimoji="1" lang="zh-CN" altLang="en-US" dirty="0">
                <a:latin typeface="Arial" panose="020B0604020202020204" pitchFamily="34" charset="0"/>
              </a:rPr>
              <a:t>个空间</a:t>
            </a:r>
            <a:endParaRPr kumimoji="1" lang="en-US" altLang="zh-CN" dirty="0">
              <a:latin typeface="Arial" panose="020B0604020202020204" pitchFamily="34" charset="0"/>
            </a:endParaRPr>
          </a:p>
          <a:p>
            <a:r>
              <a:rPr kumimoji="1" lang="en-US" altLang="zh-CN" dirty="0" err="1">
                <a:latin typeface="Arial" panose="020B0604020202020204" pitchFamily="34" charset="0"/>
              </a:rPr>
              <a:t>Lw</a:t>
            </a:r>
            <a:r>
              <a:rPr kumimoji="1" lang="zh-CN" altLang="en-US" dirty="0">
                <a:latin typeface="Arial" panose="020B0604020202020204" pitchFamily="34" charset="0"/>
              </a:rPr>
              <a:t>指令有</a:t>
            </a:r>
            <a:r>
              <a:rPr kumimoji="1" lang="en-US" altLang="zh-CN" dirty="0">
                <a:latin typeface="Arial" panose="020B0604020202020204" pitchFamily="34" charset="0"/>
              </a:rPr>
              <a:t>$</a:t>
            </a:r>
            <a:r>
              <a:rPr kumimoji="1" lang="en-US" altLang="zh-CN" dirty="0" err="1">
                <a:latin typeface="Arial" panose="020B0604020202020204" pitchFamily="34" charset="0"/>
              </a:rPr>
              <a:t>gp</a:t>
            </a:r>
            <a:r>
              <a:rPr kumimoji="1" lang="zh-CN" altLang="en-US" dirty="0">
                <a:latin typeface="Arial" panose="020B0604020202020204" pitchFamily="34" charset="0"/>
              </a:rPr>
              <a:t>，还有</a:t>
            </a:r>
            <a:r>
              <a:rPr kumimoji="1" lang="en-US" altLang="zh-CN" dirty="0" err="1">
                <a:latin typeface="Arial" panose="020B0604020202020204" pitchFamily="34" charset="0"/>
              </a:rPr>
              <a:t>jal</a:t>
            </a:r>
            <a:r>
              <a:rPr kumimoji="1" lang="zh-CN" altLang="en-US" dirty="0">
                <a:latin typeface="Arial" panose="020B0604020202020204" pitchFamily="34" charset="0"/>
              </a:rPr>
              <a:t>，都是需要重新定向</a:t>
            </a:r>
          </a:p>
          <a:p>
            <a:endParaRPr lang="zh-CN" altLang="en-US" dirty="0">
              <a:latin typeface="Arial" panose="020B0604020202020204" pitchFamily="34" charset="0"/>
            </a:endParaRPr>
          </a:p>
        </p:txBody>
      </p:sp>
      <p:sp>
        <p:nvSpPr>
          <p:cNvPr id="2191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9B29E64-24C5-4385-99E6-62718780072B}" type="slidenum">
              <a:rPr lang="en-US" altLang="zh-CN" sz="1200" b="0" smtClean="0">
                <a:latin typeface="Arial" panose="020B0604020202020204" pitchFamily="34" charset="0"/>
                <a:ea typeface="宋体" panose="02010600030101010101" pitchFamily="2" charset="-122"/>
              </a:rPr>
              <a:pPr/>
              <a:t>101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26313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链接器使用每个目标模块的重定位信息和符号表，来解析所有的未定义标记，产生可执行文件。这个文件与目标文件具有相同的格式，但是不包含未解决的引用。</a:t>
            </a:r>
            <a:endParaRPr lang="en-US" altLang="zh-CN">
              <a:latin typeface="Arial" panose="020B0604020202020204" pitchFamily="34" charset="0"/>
            </a:endParaRPr>
          </a:p>
          <a:p>
            <a:r>
              <a:rPr lang="zh-CN" altLang="en-US">
                <a:latin typeface="Arial" panose="020B0604020202020204" pitchFamily="34" charset="0"/>
              </a:rPr>
              <a:t>不过可能仍含有未解决的地址。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静态数据通过</a:t>
            </a:r>
            <a:r>
              <a:rPr lang="en-US" altLang="zh-CN">
                <a:latin typeface="Arial" panose="020B0604020202020204" pitchFamily="34" charset="0"/>
              </a:rPr>
              <a:t>$gp</a:t>
            </a:r>
            <a:r>
              <a:rPr lang="zh-CN" altLang="en-US">
                <a:latin typeface="Arial" panose="020B0604020202020204" pitchFamily="34" charset="0"/>
              </a:rPr>
              <a:t>访问，动态数据通过</a:t>
            </a:r>
            <a:r>
              <a:rPr lang="en-US" altLang="zh-CN">
                <a:latin typeface="Arial" panose="020B0604020202020204" pitchFamily="34" charset="0"/>
              </a:rPr>
              <a:t>$sp</a:t>
            </a:r>
            <a:r>
              <a:rPr lang="zh-CN" altLang="en-US">
                <a:latin typeface="Arial" panose="020B0604020202020204" pitchFamily="34" charset="0"/>
              </a:rPr>
              <a:t>访问</a:t>
            </a:r>
            <a:endParaRPr lang="en-US" altLang="zh-CN">
              <a:latin typeface="Arial" panose="020B0604020202020204" pitchFamily="34" charset="0"/>
            </a:endParaRPr>
          </a:p>
          <a:p>
            <a:endParaRPr kumimoji="1" lang="en-US" altLang="zh-CN">
              <a:latin typeface="Arial" panose="020B0604020202020204" pitchFamily="34" charset="0"/>
            </a:endParaRPr>
          </a:p>
          <a:p>
            <a:r>
              <a:rPr kumimoji="1" lang="zh-CN" altLang="en-US">
                <a:latin typeface="Arial" panose="020B0604020202020204" pitchFamily="34" charset="0"/>
              </a:rPr>
              <a:t>作业汇编器最终交上来的是可执行代码，必须是链接好的。</a:t>
            </a:r>
          </a:p>
          <a:p>
            <a:endParaRPr lang="zh-CN" altLang="en-US">
              <a:latin typeface="Arial" panose="020B0604020202020204" pitchFamily="34" charset="0"/>
            </a:endParaRPr>
          </a:p>
          <a:p>
            <a:endParaRPr lang="zh-CN" altLang="en-US">
              <a:latin typeface="Arial" panose="020B0604020202020204" pitchFamily="34" charset="0"/>
            </a:endParaRPr>
          </a:p>
        </p:txBody>
      </p:sp>
      <p:sp>
        <p:nvSpPr>
          <p:cNvPr id="22118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259F4A4-A576-446C-9E01-E9E7E1978188}" type="slidenum">
              <a:rPr lang="en-US" altLang="zh-CN" sz="1200" b="0" smtClean="0">
                <a:latin typeface="Arial" panose="020B0604020202020204" pitchFamily="34" charset="0"/>
                <a:ea typeface="宋体" panose="02010600030101010101" pitchFamily="2" charset="-122"/>
              </a:rPr>
              <a:pPr/>
              <a:t>102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31286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528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4897CF7-6536-4BF2-972F-55A6A998B985}"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2252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52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CFC72E-A411-422E-B5C3-C0DFB10AFEF7}" type="slidenum">
              <a:rPr lang="en-US" altLang="en-US" sz="1200" b="0" smtClean="0">
                <a:ea typeface="宋体" panose="02010600030101010101" pitchFamily="2" charset="-122"/>
              </a:rPr>
              <a:pPr/>
              <a:t>103</a:t>
            </a:fld>
            <a:endParaRPr lang="en-US" altLang="en-US" sz="1200" b="0">
              <a:ea typeface="宋体" panose="02010600030101010101" pitchFamily="2" charset="-122"/>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37564235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733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191E3E0-DFD4-4C06-859E-AAFDD87335CE}"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2273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73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D1CE973-4BBF-4FB1-A23B-9AB2F5C58842}" type="slidenum">
              <a:rPr lang="en-US" altLang="en-US" sz="1200" b="0" smtClean="0">
                <a:ea typeface="宋体" panose="02010600030101010101" pitchFamily="2" charset="-122"/>
              </a:rPr>
              <a:pPr/>
              <a:t>104</a:t>
            </a:fld>
            <a:endParaRPr lang="en-US" altLang="en-US" sz="1200" b="0">
              <a:ea typeface="宋体" panose="02010600030101010101" pitchFamily="2" charset="-122"/>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只有被调用，才被链接</a:t>
            </a:r>
            <a:endParaRPr lang="en-AU" altLang="en-US" dirty="0">
              <a:latin typeface="Arial" panose="020B0604020202020204" pitchFamily="34" charset="0"/>
            </a:endParaRPr>
          </a:p>
        </p:txBody>
      </p:sp>
    </p:spTree>
    <p:extLst>
      <p:ext uri="{BB962C8B-B14F-4D97-AF65-F5344CB8AC3E}">
        <p14:creationId xmlns:p14="http://schemas.microsoft.com/office/powerpoint/2010/main" val="39158812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937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E894EA-C9D1-4629-B5AB-25325C348173}" type="datetime3">
              <a:rPr lang="en-US" altLang="en-US" sz="1200" b="0">
                <a:ea typeface="宋体" panose="02010600030101010101" pitchFamily="2" charset="-122"/>
              </a:rPr>
              <a:pPr/>
              <a:t>20 March 2024</a:t>
            </a:fld>
            <a:endParaRPr lang="en-US" altLang="en-US" sz="1200" b="0">
              <a:ea typeface="宋体" panose="02010600030101010101" pitchFamily="2" charset="-122"/>
            </a:endParaRPr>
          </a:p>
        </p:txBody>
      </p:sp>
      <p:sp>
        <p:nvSpPr>
          <p:cNvPr id="22938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93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AB56716-FEA5-4387-AACF-C733DACF8926}" type="slidenum">
              <a:rPr lang="en-US" altLang="en-US" sz="1200" b="0" smtClean="0">
                <a:ea typeface="宋体" panose="02010600030101010101" pitchFamily="2" charset="-122"/>
              </a:rPr>
              <a:pPr/>
              <a:t>105</a:t>
            </a:fld>
            <a:endParaRPr lang="en-US" altLang="en-US" sz="1200" b="0">
              <a:ea typeface="宋体" panose="02010600030101010101" pitchFamily="2" charset="-122"/>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rPr>
              <a:t>JVM</a:t>
            </a:r>
            <a:r>
              <a:rPr lang="zh-CN" altLang="en-US" dirty="0">
                <a:latin typeface="Arial" panose="020B0604020202020204" pitchFamily="34" charset="0"/>
              </a:rPr>
              <a:t>虚拟机上跑</a:t>
            </a:r>
            <a:endParaRPr lang="en-US" altLang="zh-CN" dirty="0">
              <a:latin typeface="Arial" panose="020B0604020202020204" pitchFamily="34" charset="0"/>
            </a:endParaRPr>
          </a:p>
          <a:p>
            <a:r>
              <a:rPr lang="zh-CN" altLang="en-US" dirty="0">
                <a:latin typeface="Arial" panose="020B0604020202020204" pitchFamily="34" charset="0"/>
              </a:rPr>
              <a:t>跨平台能力强，但是速度会慢。一边用一边跑</a:t>
            </a:r>
            <a:endParaRPr lang="en-AU" altLang="en-US" dirty="0">
              <a:latin typeface="Arial" panose="020B0604020202020204" pitchFamily="34" charset="0"/>
            </a:endParaRPr>
          </a:p>
        </p:txBody>
      </p:sp>
    </p:spTree>
    <p:extLst>
      <p:ext uri="{BB962C8B-B14F-4D97-AF65-F5344CB8AC3E}">
        <p14:creationId xmlns:p14="http://schemas.microsoft.com/office/powerpoint/2010/main" val="124425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12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85948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9ACE62-B21F-460B-8882-1423A1A8DB05}" type="slidenum">
              <a:rPr lang="en-US" altLang="zh-CN" smtClean="0">
                <a:ea typeface="Arial Unicode MS" panose="020B0604020202020204" pitchFamily="34" charset="-122"/>
              </a:rPr>
              <a:pPr>
                <a:spcBef>
                  <a:spcPct val="0"/>
                </a:spcBef>
              </a:pPr>
              <a:t>107</a:t>
            </a:fld>
            <a:endParaRPr lang="en-US" altLang="zh-CN">
              <a:ea typeface="Arial Unicode MS" panose="020B0604020202020204" pitchFamily="34"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排序是一个经典例子</a:t>
            </a:r>
            <a:endParaRPr lang="en-US" altLang="zh-CN">
              <a:latin typeface="Arial" panose="020B0604020202020204" pitchFamily="34" charset="0"/>
            </a:endParaRPr>
          </a:p>
          <a:p>
            <a:r>
              <a:rPr lang="zh-CN" altLang="en-US">
                <a:latin typeface="Arial" panose="020B0604020202020204" pitchFamily="34" charset="0"/>
              </a:rPr>
              <a:t>主要是为了讲解在循环过程当中是怎么编译的汇编语言，特别是在循环中调用其他函数</a:t>
            </a:r>
          </a:p>
          <a:p>
            <a:endParaRPr lang="zh-CN" altLang="zh-CN">
              <a:latin typeface="Arial" panose="020B0604020202020204" pitchFamily="34" charset="0"/>
            </a:endParaRPr>
          </a:p>
        </p:txBody>
      </p:sp>
    </p:spTree>
    <p:extLst>
      <p:ext uri="{BB962C8B-B14F-4D97-AF65-F5344CB8AC3E}">
        <p14:creationId xmlns:p14="http://schemas.microsoft.com/office/powerpoint/2010/main" val="3069974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108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109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110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111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112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113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以上的整个过程，记得压栈出栈（可以先用</a:t>
            </a:r>
            <a:r>
              <a:rPr lang="en-US" altLang="zh-CN" dirty="0" err="1"/>
              <a:t>temprorary</a:t>
            </a:r>
            <a:r>
              <a:rPr lang="zh-CN" altLang="en-US" dirty="0"/>
              <a:t>的，用光了再用</a:t>
            </a:r>
            <a:r>
              <a:rPr lang="en-US" altLang="zh-CN" dirty="0"/>
              <a:t>saved</a:t>
            </a:r>
            <a:r>
              <a:rPr lang="zh-CN" altLang="en-US" dirty="0"/>
              <a:t>）</a:t>
            </a:r>
            <a:endParaRPr lang="en-US" altLang="zh-CN" dirty="0"/>
          </a:p>
          <a:p>
            <a:endParaRPr lang="en-US" altLang="zh-CN" dirty="0"/>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父函数保证：子函数能随便使用</a:t>
            </a:r>
            <a:r>
              <a:rPr lang="en-US" altLang="zh-CN" sz="1800" b="0" i="0" u="none" strike="noStrike" baseline="0" dirty="0">
                <a:solidFill>
                  <a:srgbClr val="000000"/>
                </a:solidFill>
                <a:latin typeface="Verdana" panose="020B0604030504040204" pitchFamily="34" charset="0"/>
                <a:ea typeface="宋体" panose="02010600030101010101" pitchFamily="2" charset="-122"/>
              </a:rPr>
              <a:t>temporary registers (x5-x7,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的值可以被改变。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子函数保证：返回给父函数的时候，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saved registers(x18-x27) </a:t>
            </a:r>
            <a:r>
              <a:rPr lang="zh-CN" altLang="en-US" sz="1800" b="0" i="0" u="none" strike="noStrike" baseline="0" dirty="0">
                <a:solidFill>
                  <a:srgbClr val="000000"/>
                </a:solidFill>
                <a:latin typeface="宋体" panose="02010600030101010101" pitchFamily="2" charset="-122"/>
                <a:ea typeface="宋体" panose="02010600030101010101" pitchFamily="2" charset="-122"/>
              </a:rPr>
              <a:t>保持父函数调用子函数前的值</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114</a:t>
            </a:fld>
            <a:endParaRPr lang="en-US" altLang="zh-CN"/>
          </a:p>
        </p:txBody>
      </p:sp>
    </p:spTree>
    <p:extLst>
      <p:ext uri="{BB962C8B-B14F-4D97-AF65-F5344CB8AC3E}">
        <p14:creationId xmlns:p14="http://schemas.microsoft.com/office/powerpoint/2010/main" val="19007688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190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519D54C-61AA-4EA5-B3E9-A5881A5BD210}" type="datetime3">
              <a:rPr lang="en-US" altLang="en-US"/>
              <a:pPr/>
              <a:t>20 March 2024</a:t>
            </a:fld>
            <a:endParaRPr lang="en-US" altLang="en-US"/>
          </a:p>
        </p:txBody>
      </p:sp>
      <p:sp>
        <p:nvSpPr>
          <p:cNvPr id="14541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19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891C862-54F7-4F86-A99D-39598966BEAB}" type="slidenum">
              <a:rPr lang="en-US" altLang="en-US" sz="1200" b="0" smtClean="0">
                <a:ea typeface="宋体" panose="02010600030101010101" pitchFamily="2" charset="-122"/>
              </a:rPr>
              <a:pPr/>
              <a:t>115</a:t>
            </a:fld>
            <a:endParaRPr lang="en-US" altLang="en-US" sz="1200" b="0">
              <a:ea typeface="宋体" panose="02010600030101010101" pitchFamily="2" charset="-122"/>
            </a:endParaRPr>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评价性能好坏，越快越好，</a:t>
            </a:r>
            <a:r>
              <a:rPr lang="en-US" altLang="zh-CN" dirty="0" err="1">
                <a:latin typeface="Arial" panose="020B0604020202020204" pitchFamily="34" charset="0"/>
              </a:rPr>
              <a:t>clockcycles</a:t>
            </a:r>
            <a:r>
              <a:rPr lang="zh-CN" altLang="en-US" dirty="0">
                <a:latin typeface="Arial" panose="020B0604020202020204" pitchFamily="34" charset="0"/>
              </a:rPr>
              <a:t>越短越好</a:t>
            </a:r>
            <a:endParaRPr lang="en-AU" altLang="en-US" dirty="0">
              <a:latin typeface="Arial" panose="020B0604020202020204" pitchFamily="34" charset="0"/>
            </a:endParaRPr>
          </a:p>
        </p:txBody>
      </p:sp>
    </p:spTree>
    <p:extLst>
      <p:ext uri="{BB962C8B-B14F-4D97-AF65-F5344CB8AC3E}">
        <p14:creationId xmlns:p14="http://schemas.microsoft.com/office/powerpoint/2010/main" val="10769825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600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2594A8C-127D-4728-8069-C04490712CF1}" type="datetime3">
              <a:rPr lang="en-US" altLang="en-US"/>
              <a:pPr/>
              <a:t>20 March 2024</a:t>
            </a:fld>
            <a:endParaRPr lang="en-US" altLang="en-US"/>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60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80DEFAD-96C9-4430-95AA-CBAA11004D4B}" type="slidenum">
              <a:rPr lang="en-US" altLang="en-US" sz="1200" b="0" smtClean="0">
                <a:ea typeface="宋体" panose="02010600030101010101" pitchFamily="2" charset="-122"/>
              </a:rPr>
              <a:pPr/>
              <a:t>116</a:t>
            </a:fld>
            <a:endParaRPr lang="en-US" altLang="en-US" sz="1200" b="0">
              <a:ea typeface="宋体" panose="02010600030101010101" pitchFamily="2" charset="-122"/>
            </a:endParaRPr>
          </a:p>
        </p:txBody>
      </p:sp>
      <p:sp>
        <p:nvSpPr>
          <p:cNvPr id="256006" name="Rectangle 2"/>
          <p:cNvSpPr>
            <a:spLocks noGrp="1" noRot="1" noChangeAspect="1" noChangeArrowheads="1" noTextEdit="1"/>
          </p:cNvSpPr>
          <p:nvPr>
            <p:ph type="sldImg"/>
          </p:nvPr>
        </p:nvSpPr>
        <p:spPr>
          <a:ln/>
        </p:spPr>
      </p:sp>
      <p:sp>
        <p:nvSpPr>
          <p:cNvPr id="2560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293320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83C2F0-6810-61E2-BF96-2D27117C2B2F}"/>
              </a:ext>
            </a:extLst>
          </p:cNvPr>
          <p:cNvSpPr>
            <a:spLocks noGrp="1"/>
          </p:cNvSpPr>
          <p:nvPr>
            <p:ph type="dt" sz="half" idx="10"/>
          </p:nvPr>
        </p:nvSpPr>
        <p:spPr/>
        <p:txBody>
          <a:bodyPr/>
          <a:lstStyle/>
          <a:p>
            <a:fld id="{530820CF-B880-4189-942D-D702A7CBA730}" type="datetimeFigureOut">
              <a:rPr lang="zh-CN" altLang="en-US" smtClean="0"/>
              <a:pPr/>
              <a:t>2024/3/20</a:t>
            </a:fld>
            <a:endParaRPr lang="zh-CN" altLang="en-US" dirty="0"/>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832375299"/>
      </p:ext>
    </p:extLst>
  </p:cSld>
  <p:clrMapOvr>
    <a:masterClrMapping/>
  </p:clrMapOvr>
  <p:transition spd="med">
    <p:random/>
    <p:sndAc>
      <p:stSnd>
        <p:snd r:embed="rId1" name="chimes.wav"/>
      </p:stSnd>
    </p:sndAc>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2C39E-6B90-A500-5A9B-6A0785F8F792}"/>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21219502-C130-054A-5E59-BA31F06DD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E785F-93D5-F21E-6077-C5BEDD7D3AF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236911549"/>
      </p:ext>
    </p:extLst>
  </p:cSld>
  <p:clrMapOvr>
    <a:masterClrMapping/>
  </p:clrMapOvr>
  <p:transition spd="med">
    <p:random/>
    <p:sndAc>
      <p:stSnd>
        <p:snd r:embed="rId1" name="chimes.wav"/>
      </p:stSnd>
    </p:sndAc>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5E1A-7BB3-DC16-D7AE-B2B7D9BBE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387DC-1456-3F8D-D4A8-3A877585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869DB2-BCF3-B641-8F59-10BDCFC30D8D}"/>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7B660668-3EFF-0337-5599-4AAB24B0F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31EA0-3E1F-98DD-BC1D-9E1AC4C629B7}"/>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07395334"/>
      </p:ext>
    </p:extLst>
  </p:cSld>
  <p:clrMapOvr>
    <a:masterClrMapping/>
  </p:clrMapOvr>
  <p:transition spd="med">
    <p:random/>
    <p:sndAc>
      <p:stSnd>
        <p:snd r:embed="rId1" name="chimes.wav"/>
      </p:stSnd>
    </p:sndAc>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CF7F-F7AD-C378-E173-90408DA33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3E472D-5EA0-3F39-79A5-DF1C7463B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70217D-912A-BDE4-1EDB-4CFEADC7D4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914271-5052-04E4-04DA-DC15345B6341}"/>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3348559B-F790-B708-55C6-31161D5019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18DDA1-22D0-80AA-73D3-384D89611739}"/>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274836972"/>
      </p:ext>
    </p:extLst>
  </p:cSld>
  <p:clrMapOvr>
    <a:masterClrMapping/>
  </p:clrMapOvr>
  <p:transition spd="med">
    <p:random/>
    <p:sndAc>
      <p:stSnd>
        <p:snd r:embed="rId1" name="chimes.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D76-C6A8-4E62-679E-CB2A0C3AD9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36050A-CBC4-57F5-B90A-50E7D35B6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AC80A-50D6-8759-7075-6CD70A4CA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3CE2C0-7CB8-A9B6-35B3-35A3EC75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3331A-BA60-1493-73E3-AE5840B82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6C1B2-709B-8509-7950-5F73A2F7E984}"/>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8" name="页脚占位符 7">
            <a:extLst>
              <a:ext uri="{FF2B5EF4-FFF2-40B4-BE49-F238E27FC236}">
                <a16:creationId xmlns:a16="http://schemas.microsoft.com/office/drawing/2014/main" id="{BC4F8B75-DA3C-79C7-55DB-D6D5D37B76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C76C5-6F66-384B-3F7E-6FAB9B5A8CF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545200639"/>
      </p:ext>
    </p:extLst>
  </p:cSld>
  <p:clrMapOvr>
    <a:masterClrMapping/>
  </p:clrMapOvr>
  <p:transition spd="med">
    <p:random/>
    <p:sndAc>
      <p:stSnd>
        <p:snd r:embed="rId1" name="chimes.wav"/>
      </p:stSnd>
    </p:sndAc>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23A2A-C629-72B9-7D25-650D77C51B80}"/>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4" name="页脚占位符 3">
            <a:extLst>
              <a:ext uri="{FF2B5EF4-FFF2-40B4-BE49-F238E27FC236}">
                <a16:creationId xmlns:a16="http://schemas.microsoft.com/office/drawing/2014/main" id="{CF38438B-BC47-C5D3-C7F0-6E35080C1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5F87AC-2964-D577-ADF7-1E0C18A84AAC}"/>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4167694937"/>
      </p:ext>
    </p:extLst>
  </p:cSld>
  <p:clrMapOvr>
    <a:masterClrMapping/>
  </p:clrMapOvr>
  <p:transition spd="med">
    <p:random/>
    <p:sndAc>
      <p:stSnd>
        <p:snd r:embed="rId1" name="chimes.wav"/>
      </p:stSnd>
    </p:sndAc>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2081F4-A595-5A58-823C-F1F9D6776ABB}"/>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3" name="页脚占位符 2">
            <a:extLst>
              <a:ext uri="{FF2B5EF4-FFF2-40B4-BE49-F238E27FC236}">
                <a16:creationId xmlns:a16="http://schemas.microsoft.com/office/drawing/2014/main" id="{23C6FA93-0DEA-1F22-F241-C144D25D57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605BE0-A943-FA10-CAAE-9802750FEA1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780218754"/>
      </p:ext>
    </p:extLst>
  </p:cSld>
  <p:clrMapOvr>
    <a:masterClrMapping/>
  </p:clrMapOvr>
  <p:transition spd="med">
    <p:random/>
    <p:sndAc>
      <p:stSnd>
        <p:snd r:embed="rId1" name="chimes.wav"/>
      </p:stSnd>
    </p:sndAc>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52D3-BD29-36CC-4778-CAC0E2C3D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21E45-D23D-972D-AF04-4801DE8F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963A3-7816-859B-5A0D-E8E58971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0103F2-C275-5B9A-C568-1E1F82E4F92C}"/>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C6BDCCF8-FC4B-08CB-623A-542EC3366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1AF24-DFFC-C27C-E13D-B6B9D41B65A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16445073"/>
      </p:ext>
    </p:extLst>
  </p:cSld>
  <p:clrMapOvr>
    <a:masterClrMapping/>
  </p:clrMapOvr>
  <p:transition spd="med">
    <p:random/>
    <p:sndAc>
      <p:stSnd>
        <p:snd r:embed="rId1" name="chimes.wav"/>
      </p:stSnd>
    </p:sndAc>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16DA-F65F-697F-0528-D42221CB4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3DF08-DAB5-2347-D498-07458D21F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E1E38-E872-00DA-39EF-6B01151D3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1C328B-0DD1-D48E-2ABE-5BD0FD443A44}"/>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84343916-C92A-4EB4-8FBE-0135276ED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33CF4-CB10-4028-E44D-EF929914F483}"/>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351190818"/>
      </p:ext>
    </p:extLst>
  </p:cSld>
  <p:clrMapOvr>
    <a:masterClrMapping/>
  </p:clrMapOvr>
  <p:transition spd="med">
    <p:random/>
    <p:sndAc>
      <p:stSnd>
        <p:snd r:embed="rId1" name="chimes.wav"/>
      </p:stSnd>
    </p:sndAc>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0F10-4253-E04E-295B-6EA5A3CD75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33BF7-1197-8B03-4CEB-B54524CFB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C85B3-0D33-7EAD-D005-D67FCB1CF69D}"/>
              </a:ext>
            </a:extLst>
          </p:cNvPr>
          <p:cNvSpPr>
            <a:spLocks noGrp="1"/>
          </p:cNvSpPr>
          <p:nvPr>
            <p:ph type="dt" sz="half" idx="10"/>
          </p:nvPr>
        </p:nvSpPr>
        <p:spPr/>
        <p:txBody>
          <a:bodyPr/>
          <a:lstStyle/>
          <a:p>
            <a:fld id="{85EF07E4-A0AC-4100-989B-AF3CA9647796}"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69EDBA1A-703A-10EB-CF9A-6991CF37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0680E-9D1F-59C4-81D0-F0085E3D3EC1}"/>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321783361"/>
      </p:ext>
    </p:extLst>
  </p:cSld>
  <p:clrMapOvr>
    <a:masterClrMapping/>
  </p:clrMapOvr>
  <p:transition spd="med">
    <p:random/>
    <p:sndAc>
      <p:stSnd>
        <p:snd r:embed="rId1" name="chimes.wav"/>
      </p:stSnd>
    </p:sndAc>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412A62-9267-9A7F-CCF6-1B1DAC3A8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BC8B4A-1B23-EAD6-0321-8B2A90D7F5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7D968-6CA8-13B1-C468-C76E40F92F6C}"/>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D7B23F-50F4-B438-7950-CB07618D847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B3578F-7A3B-15C0-925E-41D5A7EE69C0}"/>
              </a:ext>
            </a:extLst>
          </p:cNvPr>
          <p:cNvSpPr>
            <a:spLocks noGrp="1"/>
          </p:cNvSpPr>
          <p:nvPr>
            <p:ph type="sldNum" sz="quarter" idx="12"/>
          </p:nvPr>
        </p:nvSpPr>
        <p:spPr/>
        <p:txBody>
          <a:body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35350900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extLst>
      <p:ext uri="{BB962C8B-B14F-4D97-AF65-F5344CB8AC3E}">
        <p14:creationId xmlns:p14="http://schemas.microsoft.com/office/powerpoint/2010/main" val="14071626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extLst>
      <p:ext uri="{BB962C8B-B14F-4D97-AF65-F5344CB8AC3E}">
        <p14:creationId xmlns:p14="http://schemas.microsoft.com/office/powerpoint/2010/main" val="778587143"/>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extLst>
      <p:ext uri="{BB962C8B-B14F-4D97-AF65-F5344CB8AC3E}">
        <p14:creationId xmlns:p14="http://schemas.microsoft.com/office/powerpoint/2010/main" val="4002623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3067292499"/>
      </p:ext>
    </p:extLst>
  </p:cSld>
  <p:clrMapOvr>
    <a:masterClrMapping/>
  </p:clrMapOvr>
  <p:transition spd="med">
    <p:random/>
    <p:sndAc>
      <p:stSnd>
        <p:snd r:embed="rId1" name="chimes.wav"/>
      </p:stSnd>
    </p:sndAc>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03130240"/>
      </p:ext>
    </p:extLst>
  </p:cSld>
  <p:clrMapOvr>
    <a:masterClrMapping/>
  </p:clrMapOvr>
  <p:transition spd="med">
    <p:random/>
    <p:sndAc>
      <p:stSnd>
        <p:snd r:embed="rId1" name="chimes.wav"/>
      </p:stSnd>
    </p:sndAc>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2415773"/>
      </p:ext>
    </p:extLst>
  </p:cSld>
  <p:clrMapOvr>
    <a:masterClrMapping/>
  </p:clrMapOvr>
  <p:transition spd="med">
    <p:random/>
    <p:sndAc>
      <p:stSnd>
        <p:snd r:embed="rId1" name="chimes.wav"/>
      </p:stSnd>
    </p:sndAc>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55669"/>
      </p:ext>
    </p:extLst>
  </p:cSld>
  <p:clrMapOvr>
    <a:masterClrMapping/>
  </p:clrMapOvr>
  <p:transition spd="med">
    <p:random/>
    <p:sndAc>
      <p:stSnd>
        <p:snd r:embed="rId1" name="chimes.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6" Type="http://schemas.openxmlformats.org/officeDocument/2006/relationships/audio" Target="../media/audio1.wav"/><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1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32.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audio" Target="../media/audio1.wav"/><Relationship Id="rId5" Type="http://schemas.openxmlformats.org/officeDocument/2006/relationships/theme" Target="../theme/theme11.xml"/><Relationship Id="rId4"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audio" Target="../media/audio1.wav"/><Relationship Id="rId2" Type="http://schemas.openxmlformats.org/officeDocument/2006/relationships/slideLayout" Target="../slideLayouts/slideLayout24.xml"/><Relationship Id="rId16" Type="http://schemas.openxmlformats.org/officeDocument/2006/relationships/theme" Target="../theme/theme3.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audio" Target="../media/audio1.wav"/><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audio" Target="../media/audio1.wav"/><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19" Type="http://schemas.openxmlformats.org/officeDocument/2006/relationships/image" Target="../media/image3.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1.png"/><Relationship Id="rId2" Type="http://schemas.openxmlformats.org/officeDocument/2006/relationships/slideLayout" Target="../slideLayouts/slideLayout103.xml"/><Relationship Id="rId16" Type="http://schemas.openxmlformats.org/officeDocument/2006/relationships/audio" Target="../media/audio1.wav"/><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9.xml"/><Relationship Id="rId10" Type="http://schemas.openxmlformats.org/officeDocument/2006/relationships/slideLayout" Target="../slideLayouts/slideLayout111.xml"/><Relationship Id="rId19" Type="http://schemas.openxmlformats.org/officeDocument/2006/relationships/image" Target="../media/image3.pn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8A431-B9D3-FBC4-0116-4DF2BC41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429466481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ransition spd="med">
    <p:random/>
    <p:sndAc>
      <p:stSnd>
        <p:snd r:embed="rId1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9340815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Lst>
  <p:transition spd="med">
    <p:random/>
    <p:sndAc>
      <p:stSnd>
        <p:snd r:embed="rId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ransition spd="med">
    <p:random/>
    <p:sndAc>
      <p:stSnd>
        <p:snd r:embed="rId17"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4.xml"/><Relationship Id="rId1" Type="http://schemas.openxmlformats.org/officeDocument/2006/relationships/slideLayout" Target="../slideLayouts/slideLayout117.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117.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6.xml"/><Relationship Id="rId1" Type="http://schemas.openxmlformats.org/officeDocument/2006/relationships/slideLayout" Target="../slideLayouts/slideLayout117.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7.xml"/><Relationship Id="rId1" Type="http://schemas.openxmlformats.org/officeDocument/2006/relationships/slideLayout" Target="../slideLayouts/slideLayout117.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8.xml"/><Relationship Id="rId1" Type="http://schemas.openxmlformats.org/officeDocument/2006/relationships/slideLayout" Target="../slideLayouts/slideLayout117.xml"/><Relationship Id="rId4" Type="http://schemas.openxmlformats.org/officeDocument/2006/relationships/image" Target="../media/image25.png"/></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9.xml"/><Relationship Id="rId1" Type="http://schemas.openxmlformats.org/officeDocument/2006/relationships/slideLayout" Target="../slideLayouts/slideLayout117.xml"/><Relationship Id="rId4" Type="http://schemas.openxmlformats.org/officeDocument/2006/relationships/image" Target="../media/image26.png"/></Relationships>
</file>

<file path=ppt/slides/_rels/slide1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0.xml"/><Relationship Id="rId1" Type="http://schemas.openxmlformats.org/officeDocument/2006/relationships/slideLayout" Target="../slideLayouts/slideLayout11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117.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3.xml"/><Relationship Id="rId1" Type="http://schemas.openxmlformats.org/officeDocument/2006/relationships/slideLayout" Target="../slideLayouts/slideLayout117.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4.xml"/><Relationship Id="rId1" Type="http://schemas.openxmlformats.org/officeDocument/2006/relationships/slideLayout" Target="../slideLayouts/slideLayout117.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5.xml"/><Relationship Id="rId1" Type="http://schemas.openxmlformats.org/officeDocument/2006/relationships/slideLayout" Target="../slideLayouts/slideLayout117.xml"/></Relationships>
</file>

<file path=ppt/slides/_rels/slide1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6.xml"/><Relationship Id="rId1" Type="http://schemas.openxmlformats.org/officeDocument/2006/relationships/slideLayout" Target="../slideLayouts/slideLayout117.xml"/></Relationships>
</file>

<file path=ppt/slides/_rels/slide1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7.xml"/><Relationship Id="rId1" Type="http://schemas.openxmlformats.org/officeDocument/2006/relationships/slideLayout" Target="../slideLayouts/slideLayout117.xml"/><Relationship Id="rId4" Type="http://schemas.openxmlformats.org/officeDocument/2006/relationships/image" Target="../media/image27.png"/></Relationships>
</file>

<file path=ppt/slides/_rels/slide1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98.xml"/><Relationship Id="rId7" Type="http://schemas.openxmlformats.org/officeDocument/2006/relationships/oleObject" Target="../embeddings/oleObject4.bin"/><Relationship Id="rId12" Type="http://schemas.openxmlformats.org/officeDocument/2006/relationships/image" Target="../media/image31.emf"/><Relationship Id="rId2" Type="http://schemas.openxmlformats.org/officeDocument/2006/relationships/slideLayout" Target="../slideLayouts/slideLayout117.xml"/><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0.emf"/><Relationship Id="rId4" Type="http://schemas.openxmlformats.org/officeDocument/2006/relationships/audio" Target="../media/audio1.wav"/><Relationship Id="rId9" Type="http://schemas.openxmlformats.org/officeDocument/2006/relationships/oleObject" Target="../embeddings/oleObject5.bin"/></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9.xml"/><Relationship Id="rId1" Type="http://schemas.openxmlformats.org/officeDocument/2006/relationships/slideLayout" Target="../slideLayouts/slideLayout117.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0.xml"/><Relationship Id="rId1" Type="http://schemas.openxmlformats.org/officeDocument/2006/relationships/slideLayout" Target="../slideLayouts/slideLayout117.xml"/></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2.xml"/><Relationship Id="rId1" Type="http://schemas.openxmlformats.org/officeDocument/2006/relationships/slideLayout" Target="../slideLayouts/slideLayout117.xml"/></Relationships>
</file>

<file path=ppt/slides/_rels/slide1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3.png"/></Relationships>
</file>

<file path=ppt/slides/_rels/slide1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5.png"/></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117.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17.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1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12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9.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117.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11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17.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17.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1.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117.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117.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1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7.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117.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117.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17.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117.xml"/><Relationship Id="rId4" Type="http://schemas.openxmlformats.org/officeDocument/2006/relationships/image" Target="../media/image13.wmf"/></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11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117.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117.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117.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117.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11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117.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117.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117.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7.xml"/><Relationship Id="rId1" Type="http://schemas.openxmlformats.org/officeDocument/2006/relationships/slideLayout" Target="../slideLayouts/slideLayout11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17.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117.xml"/><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117.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117.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117.xml"/><Relationship Id="rId4" Type="http://schemas.openxmlformats.org/officeDocument/2006/relationships/image" Target="../media/image19.png"/></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117.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17.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17.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117.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117.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117.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117.xml"/></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117.xml"/><Relationship Id="rId4" Type="http://schemas.openxmlformats.org/officeDocument/2006/relationships/image" Target="../media/image22.png"/></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117.xml"/></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3.xml"/><Relationship Id="rId1" Type="http://schemas.openxmlformats.org/officeDocument/2006/relationships/slideLayout" Target="../slideLayouts/slideLayout117.xml"/></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117.xml"/></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11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117.xml"/></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7.xml"/><Relationship Id="rId1" Type="http://schemas.openxmlformats.org/officeDocument/2006/relationships/slideLayout" Target="../slideLayouts/slideLayout117.xml"/></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8.xml"/><Relationship Id="rId1" Type="http://schemas.openxmlformats.org/officeDocument/2006/relationships/slideLayout" Target="../slideLayouts/slideLayout117.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117.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122.xml"/></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1.xml"/><Relationship Id="rId1" Type="http://schemas.openxmlformats.org/officeDocument/2006/relationships/slideLayout" Target="../slideLayouts/slideLayout117.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2.xml"/><Relationship Id="rId1" Type="http://schemas.openxmlformats.org/officeDocument/2006/relationships/slideLayout" Target="../slideLayouts/slideLayout117.xml"/></Relationships>
</file>

<file path=ppt/slides/_rels/slide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3.xml"/><Relationship Id="rId1" Type="http://schemas.openxmlformats.org/officeDocument/2006/relationships/slideLayout" Target="../slideLayouts/slideLayout11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983246" y="764704"/>
            <a:ext cx="10225508" cy="4464496"/>
          </a:xfrm>
        </p:spPr>
        <p:txBody>
          <a:bodyPr>
            <a:normAutofit/>
          </a:bodyPr>
          <a:lstStyle/>
          <a:p>
            <a:pPr>
              <a:lnSpc>
                <a:spcPct val="150000"/>
              </a:lnSpc>
            </a:pPr>
            <a:r>
              <a:rPr lang="en-US" altLang="zh-CN"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a:t>
            </a:r>
            <a:r>
              <a:rPr lang="zh-CN" altLang="en-US" sz="4800" dirty="0">
                <a:solidFill>
                  <a:srgbClr val="0000FF"/>
                </a:solidFill>
                <a:latin typeface="Arial Unicode MS" pitchFamily="34" charset="-122"/>
              </a:rPr>
              <a:t>指令</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transition spd="med">
    <p:random/>
    <p:sndAc>
      <p:stSnd>
        <p:snd r:embed="rId3"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1199456" y="1107232"/>
            <a:ext cx="10369152" cy="4703762"/>
          </a:xfrm>
        </p:spPr>
        <p:txBody>
          <a:bodyPr>
            <a:normAutofit/>
          </a:bodyPr>
          <a:lstStyle/>
          <a:p>
            <a:r>
              <a:rPr lang="en-US" altLang="zh-CN" b="1" dirty="0">
                <a:solidFill>
                  <a:srgbClr val="FF0000"/>
                </a:solidFill>
              </a:rPr>
              <a:t>Design Principle 1</a:t>
            </a:r>
          </a:p>
          <a:p>
            <a:pPr lvl="1"/>
            <a:r>
              <a:rPr lang="en-US" altLang="zh-CN" b="1" dirty="0">
                <a:solidFill>
                  <a:srgbClr val="000000"/>
                </a:solidFill>
              </a:rPr>
              <a:t> </a:t>
            </a:r>
            <a:r>
              <a:rPr lang="en-US" altLang="zh-CN" b="1" i="1" dirty="0">
                <a:solidFill>
                  <a:srgbClr val="000000"/>
                </a:solidFill>
              </a:rPr>
              <a:t>Simplicity favors regularity(</a:t>
            </a:r>
            <a:r>
              <a:rPr lang="zh-CN" altLang="en-US" b="1" i="1" dirty="0">
                <a:solidFill>
                  <a:srgbClr val="000000"/>
                </a:solidFill>
              </a:rPr>
              <a:t>简单源自规整，指令包含</a:t>
            </a:r>
            <a:r>
              <a:rPr lang="en-US" altLang="zh-CN" b="1" i="1" dirty="0">
                <a:solidFill>
                  <a:srgbClr val="000000"/>
                </a:solidFill>
              </a:rPr>
              <a:t>3</a:t>
            </a:r>
            <a:r>
              <a:rPr lang="zh-CN" altLang="en-US" b="1" i="1" dirty="0">
                <a:solidFill>
                  <a:srgbClr val="000000"/>
                </a:solidFill>
              </a:rPr>
              <a:t>个操作数）</a:t>
            </a:r>
            <a:endParaRPr lang="en-US" altLang="zh-CN" b="1" i="1" dirty="0">
              <a:solidFill>
                <a:srgbClr val="000000"/>
              </a:solidFill>
            </a:endParaRPr>
          </a:p>
          <a:p>
            <a:pPr lvl="1"/>
            <a:r>
              <a:rPr lang="zh-CN" altLang="en-US" b="1" i="1" dirty="0">
                <a:solidFill>
                  <a:srgbClr val="000000"/>
                </a:solidFill>
              </a:rPr>
              <a:t>存的写在最全面的一位</a:t>
            </a:r>
          </a:p>
          <a:p>
            <a:pPr marL="0" indent="0">
              <a:buNone/>
            </a:pPr>
            <a:endParaRPr lang="en-US" altLang="zh-CN" b="1" dirty="0">
              <a:solidFill>
                <a:srgbClr val="000000"/>
              </a:solidFill>
            </a:endParaRPr>
          </a:p>
        </p:txBody>
      </p:sp>
      <p:sp>
        <p:nvSpPr>
          <p:cNvPr id="21508" name="Rectangle 5"/>
          <p:cNvSpPr>
            <a:spLocks noChangeArrowheads="1"/>
          </p:cNvSpPr>
          <p:nvPr/>
        </p:nvSpPr>
        <p:spPr bwMode="auto">
          <a:xfrm>
            <a:off x="2207568" y="3140968"/>
            <a:ext cx="5184576" cy="1409617"/>
          </a:xfrm>
          <a:prstGeom prst="rect">
            <a:avLst/>
          </a:prstGeom>
          <a:solidFill>
            <a:schemeClr val="bg1"/>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marL="800100" lvl="1" indent="-342900" eaLnBrk="1" hangingPunct="1">
              <a:buClr>
                <a:schemeClr val="accent2"/>
              </a:buClr>
              <a:buSzPct val="85000"/>
              <a:buFont typeface="Wingdings" panose="05000000000000000000" pitchFamily="2" charset="2"/>
              <a:buChar char="u"/>
            </a:pPr>
            <a:r>
              <a:rPr lang="en-US" altLang="zh-CN" sz="280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RISC-V</a:t>
            </a:r>
            <a:r>
              <a:rPr lang="en-US" altLang="zh-CN" sz="2800" b="0" dirty="0">
                <a:solidFill>
                  <a:srgbClr val="0000FF"/>
                </a:solidFill>
                <a:latin typeface="Arial" panose="020B0604020202020204" pitchFamily="34" charset="0"/>
                <a:ea typeface="Arial Unicode MS" panose="020B0604020202020204" pitchFamily="34" charset="-122"/>
                <a:cs typeface="Arial Unicode MS" panose="020B0604020202020204" pitchFamily="34" charset="-122"/>
              </a:rPr>
              <a:t> code:  </a:t>
            </a:r>
          </a:p>
          <a:p>
            <a:pPr lvl="1" eaLnBrk="1" hangingPunct="1">
              <a:buClr>
                <a:schemeClr val="accent2"/>
              </a:buClr>
              <a:buSzPct val="85000"/>
              <a:buFont typeface="Wingdings" panose="05000000000000000000" pitchFamily="2" charset="2"/>
              <a:buNone/>
            </a:pPr>
            <a:r>
              <a:rPr lang="en-US" altLang="zh-CN" sz="24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add  a, b, c     #a = </a:t>
            </a:r>
            <a:r>
              <a:rPr lang="en-US" altLang="zh-CN" sz="2400" dirty="0" err="1">
                <a:latin typeface="Times New Roman" panose="02020603050405020304" pitchFamily="18" charset="0"/>
                <a:ea typeface="Arial Unicode MS" panose="020B0604020202020204" pitchFamily="34" charset="-122"/>
                <a:cs typeface="Arial Unicode MS" panose="020B0604020202020204" pitchFamily="34" charset="-122"/>
              </a:rPr>
              <a:t>b+c</a:t>
            </a:r>
            <a:endPar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eaLnBrk="1" hangingPunct="1">
              <a:buClr>
                <a:schemeClr val="accent2"/>
              </a:buClr>
              <a:buSzPct val="85000"/>
              <a:buFont typeface="Wingdings" panose="05000000000000000000" pitchFamily="2" charset="2"/>
              <a:buNone/>
            </a:pP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sub  d, a, e     #d = a-e</a:t>
            </a:r>
          </a:p>
        </p:txBody>
      </p:sp>
    </p:spTree>
    <p:extLst>
      <p:ext uri="{BB962C8B-B14F-4D97-AF65-F5344CB8AC3E}">
        <p14:creationId xmlns:p14="http://schemas.microsoft.com/office/powerpoint/2010/main" val="1973029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343472" y="84741"/>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Start a C program in a file on disk to run</a:t>
            </a:r>
          </a:p>
        </p:txBody>
      </p:sp>
      <p:sp>
        <p:nvSpPr>
          <p:cNvPr id="216066" name="Rectangle 2"/>
          <p:cNvSpPr>
            <a:spLocks noGrp="1" noChangeArrowheads="1"/>
          </p:cNvSpPr>
          <p:nvPr>
            <p:ph idx="1"/>
          </p:nvPr>
        </p:nvSpPr>
        <p:spPr>
          <a:xfrm>
            <a:off x="1703388" y="1484313"/>
            <a:ext cx="9793212" cy="3816895"/>
          </a:xfrm>
        </p:spPr>
        <p:txBody>
          <a:bodyPr/>
          <a:lstStyle/>
          <a:p>
            <a:r>
              <a:rPr lang="en-US" altLang="zh-CN" sz="2000" b="1" dirty="0"/>
              <a:t>Compiling</a:t>
            </a:r>
          </a:p>
          <a:p>
            <a:pPr lvl="1"/>
            <a:r>
              <a:rPr lang="en-US" altLang="zh-CN" sz="1800" dirty="0"/>
              <a:t> C program  </a:t>
            </a:r>
            <a:r>
              <a:rPr lang="en-US" altLang="zh-CN" sz="1800" dirty="0">
                <a:sym typeface="Wingdings" panose="05000000000000000000" pitchFamily="2" charset="2"/>
              </a:rPr>
              <a:t>  assembly language program</a:t>
            </a:r>
            <a:endParaRPr lang="en-US" altLang="zh-CN" sz="1800" dirty="0"/>
          </a:p>
          <a:p>
            <a:r>
              <a:rPr lang="en-US" altLang="zh-CN" sz="2000" b="1" dirty="0"/>
              <a:t> Assembling</a:t>
            </a:r>
          </a:p>
          <a:p>
            <a:pPr lvl="1"/>
            <a:r>
              <a:rPr lang="en-US" altLang="zh-CN" sz="1800" dirty="0"/>
              <a:t> Assembly language program </a:t>
            </a:r>
            <a:r>
              <a:rPr lang="en-US" altLang="zh-CN" sz="1800" dirty="0">
                <a:sym typeface="Wingdings" panose="05000000000000000000" pitchFamily="2" charset="2"/>
              </a:rPr>
              <a:t>  machine language module</a:t>
            </a:r>
          </a:p>
          <a:p>
            <a:pPr lvl="1"/>
            <a:r>
              <a:rPr lang="en-US" altLang="zh-CN" sz="1800" dirty="0" err="1">
                <a:solidFill>
                  <a:srgbClr val="FF0000"/>
                </a:solidFill>
              </a:rPr>
              <a:t>Pseudoinstructions</a:t>
            </a:r>
            <a:r>
              <a:rPr lang="en-US" altLang="zh-CN" sz="1800" dirty="0">
                <a:solidFill>
                  <a:srgbClr val="FF0000"/>
                </a:solidFill>
              </a:rPr>
              <a:t>   </a:t>
            </a:r>
            <a:r>
              <a:rPr lang="zh-CN" altLang="en-US" sz="1800" dirty="0">
                <a:solidFill>
                  <a:srgbClr val="FF0000"/>
                </a:solidFill>
              </a:rPr>
              <a:t>伪指令</a:t>
            </a:r>
            <a:endParaRPr lang="en-US" altLang="zh-CN" sz="1800" dirty="0">
              <a:solidFill>
                <a:srgbClr val="FF0000"/>
              </a:solidFill>
            </a:endParaRPr>
          </a:p>
          <a:p>
            <a:pPr lvl="2">
              <a:buFont typeface="Wingdings" panose="05000000000000000000" pitchFamily="2" charset="2"/>
              <a:buNone/>
            </a:pPr>
            <a:r>
              <a:rPr lang="en-US" altLang="zh-CN" sz="1600" dirty="0">
                <a:solidFill>
                  <a:srgbClr val="FF0000"/>
                </a:solidFill>
              </a:rPr>
              <a:t>mv x10,x11		// register x10 gets register x11</a:t>
            </a:r>
          </a:p>
          <a:p>
            <a:pPr lvl="2">
              <a:buFont typeface="Wingdings" panose="05000000000000000000" pitchFamily="2" charset="2"/>
              <a:buNone/>
            </a:pPr>
            <a:r>
              <a:rPr lang="en-US" altLang="zh-CN" sz="1600" dirty="0"/>
              <a:t>add  x10, x11, x0 	</a:t>
            </a:r>
          </a:p>
          <a:p>
            <a:pPr lvl="1"/>
            <a:r>
              <a:rPr lang="en-US" altLang="zh-CN" sz="1800" dirty="0">
                <a:solidFill>
                  <a:srgbClr val="FF0000"/>
                </a:solidFill>
              </a:rPr>
              <a:t>Symbol table  </a:t>
            </a:r>
            <a:r>
              <a:rPr lang="zh-CN" altLang="en-US" sz="1800" dirty="0">
                <a:solidFill>
                  <a:srgbClr val="FF0000"/>
                </a:solidFill>
              </a:rPr>
              <a:t>符号表</a:t>
            </a:r>
            <a:endParaRPr lang="en-US" altLang="zh-CN" sz="1800" dirty="0">
              <a:solidFill>
                <a:srgbClr val="FF0000"/>
              </a:solidFill>
            </a:endParaRPr>
          </a:p>
          <a:p>
            <a:pPr lvl="2"/>
            <a:r>
              <a:rPr lang="en-US" altLang="zh-CN" sz="1800" dirty="0"/>
              <a:t>A table that matches name of </a:t>
            </a:r>
            <a:r>
              <a:rPr lang="en-US" altLang="zh-CN" sz="1800" dirty="0" err="1"/>
              <a:t>lables</a:t>
            </a:r>
            <a:r>
              <a:rPr lang="en-US" altLang="zh-CN" sz="1800" dirty="0"/>
              <a:t> to the addresses of the memory words that instructions occupy.</a:t>
            </a:r>
          </a:p>
        </p:txBody>
      </p:sp>
      <p:sp>
        <p:nvSpPr>
          <p:cNvPr id="216067" name="AutoShape 3"/>
          <p:cNvSpPr>
            <a:spLocks noChangeArrowheads="1"/>
          </p:cNvSpPr>
          <p:nvPr/>
        </p:nvSpPr>
        <p:spPr bwMode="auto">
          <a:xfrm>
            <a:off x="7967663" y="1341438"/>
            <a:ext cx="3024187" cy="792162"/>
          </a:xfrm>
          <a:prstGeom prst="cloudCallout">
            <a:avLst>
              <a:gd name="adj1" fmla="val -55259"/>
              <a:gd name="adj2" fmla="val 126431"/>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b="0">
                <a:solidFill>
                  <a:srgbClr val="FF0000"/>
                </a:solidFill>
                <a:latin typeface="Arial" panose="020B0604020202020204" pitchFamily="34" charset="0"/>
                <a:ea typeface="宋体" panose="02010600030101010101" pitchFamily="2" charset="-122"/>
                <a:cs typeface="Arial Unicode MS" panose="020B0604020202020204" pitchFamily="34" charset="-122"/>
              </a:rPr>
              <a:t>object file</a:t>
            </a:r>
          </a:p>
        </p:txBody>
      </p:sp>
    </p:spTree>
    <p:extLst>
      <p:ext uri="{BB962C8B-B14F-4D97-AF65-F5344CB8AC3E}">
        <p14:creationId xmlns:p14="http://schemas.microsoft.com/office/powerpoint/2010/main" val="2976193940"/>
      </p:ext>
    </p:extLst>
  </p:cSld>
  <p:clrMapOvr>
    <a:masterClrMapping/>
  </p:clrMapOvr>
  <p:transition spd="med">
    <p:random/>
    <p:sndAc>
      <p:stSnd>
        <p:snd r:embed="rId3" name="chimes.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94" name="Rectangle 4"/>
          <p:cNvSpPr>
            <a:spLocks noGrp="1" noChangeArrowheads="1"/>
          </p:cNvSpPr>
          <p:nvPr>
            <p:ph type="title"/>
          </p:nvPr>
        </p:nvSpPr>
        <p:spPr>
          <a:xfrm>
            <a:off x="767408" y="327024"/>
            <a:ext cx="5328592" cy="803275"/>
          </a:xfrm>
          <a:noFill/>
          <a:extLst>
            <a:ext uri="{909E8E84-426E-40DD-AFC4-6F175D3DCCD1}">
              <a14:hiddenFill xmlns:a14="http://schemas.microsoft.com/office/drawing/2010/main">
                <a:solidFill>
                  <a:srgbClr val="FFFFFF"/>
                </a:solidFill>
              </a14:hiddenFill>
            </a:ext>
          </a:extLst>
        </p:spPr>
        <p:txBody>
          <a:bodyPr>
            <a:normAutofit/>
          </a:bodyPr>
          <a:lstStyle/>
          <a:p>
            <a:r>
              <a:rPr lang="en-US" altLang="zh-CN" dirty="0">
                <a:effectLst/>
              </a:rPr>
              <a:t>Object file  </a:t>
            </a:r>
            <a:r>
              <a:rPr lang="zh-CN" altLang="en-US" dirty="0">
                <a:effectLst/>
              </a:rPr>
              <a:t>目标文件</a:t>
            </a:r>
            <a:r>
              <a:rPr lang="en-US" altLang="zh-CN" dirty="0">
                <a:effectLst/>
              </a:rPr>
              <a:t> </a:t>
            </a:r>
          </a:p>
        </p:txBody>
      </p:sp>
      <p:sp>
        <p:nvSpPr>
          <p:cNvPr id="218114" name="Rectangle 2"/>
          <p:cNvSpPr>
            <a:spLocks noGrp="1" noChangeArrowheads="1"/>
          </p:cNvSpPr>
          <p:nvPr>
            <p:ph idx="1"/>
          </p:nvPr>
        </p:nvSpPr>
        <p:spPr>
          <a:xfrm>
            <a:off x="119336" y="1985169"/>
            <a:ext cx="5256212" cy="3716337"/>
          </a:xfrm>
        </p:spPr>
        <p:txBody>
          <a:bodyPr/>
          <a:lstStyle/>
          <a:p>
            <a:pPr marL="733425" lvl="2" indent="-285750"/>
            <a:r>
              <a:rPr lang="en-US" altLang="zh-CN" sz="1800" dirty="0"/>
              <a:t>object file </a:t>
            </a:r>
            <a:r>
              <a:rPr lang="en-US" altLang="zh-CN" sz="1800" dirty="0">
                <a:solidFill>
                  <a:srgbClr val="FF0000"/>
                </a:solidFill>
              </a:rPr>
              <a:t>header</a:t>
            </a:r>
            <a:r>
              <a:rPr lang="en-US" altLang="zh-CN" sz="1800" dirty="0"/>
              <a:t>—</a:t>
            </a:r>
            <a:r>
              <a:rPr lang="en-US" altLang="zh-CN" sz="1800" dirty="0">
                <a:solidFill>
                  <a:srgbClr val="FF0000"/>
                </a:solidFill>
              </a:rPr>
              <a:t>size </a:t>
            </a:r>
            <a:r>
              <a:rPr lang="en-US" altLang="zh-CN" sz="1800" dirty="0"/>
              <a:t>and </a:t>
            </a:r>
            <a:r>
              <a:rPr lang="en-US" altLang="zh-CN" sz="1800" dirty="0">
                <a:solidFill>
                  <a:srgbClr val="FF0000"/>
                </a:solidFill>
              </a:rPr>
              <a:t>position</a:t>
            </a:r>
            <a:r>
              <a:rPr lang="en-US" altLang="zh-CN" sz="1800" dirty="0"/>
              <a:t> of the other pieces</a:t>
            </a:r>
          </a:p>
          <a:p>
            <a:pPr marL="733425" lvl="2" indent="-285750"/>
            <a:r>
              <a:rPr lang="en-US" altLang="zh-CN" sz="1800" dirty="0">
                <a:solidFill>
                  <a:srgbClr val="FF0000"/>
                </a:solidFill>
              </a:rPr>
              <a:t>Text</a:t>
            </a:r>
            <a:r>
              <a:rPr lang="en-US" altLang="zh-CN" sz="1800" dirty="0"/>
              <a:t> segment </a:t>
            </a:r>
          </a:p>
          <a:p>
            <a:pPr marL="733425" lvl="2" indent="-285750"/>
            <a:r>
              <a:rPr lang="en-US" altLang="zh-CN" sz="1800" dirty="0">
                <a:solidFill>
                  <a:srgbClr val="FF0000"/>
                </a:solidFill>
              </a:rPr>
              <a:t>static data segment</a:t>
            </a:r>
            <a:r>
              <a:rPr lang="en-US" altLang="zh-CN" sz="1800" dirty="0"/>
              <a:t> and </a:t>
            </a:r>
            <a:r>
              <a:rPr lang="en-US" altLang="zh-CN" sz="1800" dirty="0">
                <a:solidFill>
                  <a:srgbClr val="FF0066"/>
                </a:solidFill>
              </a:rPr>
              <a:t>dynamic data</a:t>
            </a:r>
            <a:endParaRPr lang="en-US" altLang="zh-CN" dirty="0">
              <a:solidFill>
                <a:srgbClr val="FF0000"/>
              </a:solidFill>
            </a:endParaRPr>
          </a:p>
          <a:p>
            <a:pPr marL="733425" lvl="1">
              <a:lnSpc>
                <a:spcPct val="90000"/>
              </a:lnSpc>
              <a:buFont typeface="Wingdings" panose="05000000000000000000" pitchFamily="2" charset="2"/>
              <a:buChar char="p"/>
            </a:pPr>
            <a:r>
              <a:rPr lang="en-US" altLang="zh-CN" sz="1800" dirty="0">
                <a:solidFill>
                  <a:srgbClr val="FF0000"/>
                </a:solidFill>
              </a:rPr>
              <a:t>The relocation information</a:t>
            </a:r>
            <a:r>
              <a:rPr lang="zh-CN" altLang="en-US" sz="1800" dirty="0">
                <a:solidFill>
                  <a:srgbClr val="FF0000"/>
                </a:solidFill>
              </a:rPr>
              <a:t>重定位信息</a:t>
            </a:r>
            <a:r>
              <a:rPr lang="en-US" altLang="zh-CN" sz="1800" dirty="0">
                <a:solidFill>
                  <a:srgbClr val="FF0000"/>
                </a:solidFill>
              </a:rPr>
              <a:t> </a:t>
            </a:r>
            <a:r>
              <a:rPr lang="en-US" altLang="zh-CN" sz="1800" dirty="0"/>
              <a:t>----</a:t>
            </a:r>
            <a:r>
              <a:rPr lang="zh-CN" altLang="en-US" sz="1800" dirty="0"/>
              <a:t>由</a:t>
            </a:r>
            <a:r>
              <a:rPr lang="en-US" altLang="zh-CN" sz="1800" dirty="0"/>
              <a:t>PC</a:t>
            </a:r>
            <a:r>
              <a:rPr lang="zh-CN" altLang="en-US" sz="1800" dirty="0"/>
              <a:t>和偏移量算出绝对地址</a:t>
            </a:r>
            <a:endParaRPr lang="en-US" altLang="zh-CN" sz="1800" dirty="0"/>
          </a:p>
          <a:p>
            <a:pPr marL="733425" lvl="1">
              <a:lnSpc>
                <a:spcPct val="90000"/>
              </a:lnSpc>
              <a:buFont typeface="Wingdings" panose="05000000000000000000" pitchFamily="2" charset="2"/>
              <a:buChar char="p"/>
            </a:pPr>
            <a:r>
              <a:rPr lang="en-US" altLang="zh-CN" sz="1800" dirty="0">
                <a:solidFill>
                  <a:srgbClr val="FF0000"/>
                </a:solidFill>
              </a:rPr>
              <a:t>symbol table</a:t>
            </a:r>
          </a:p>
          <a:p>
            <a:pPr marL="733425" lvl="1">
              <a:lnSpc>
                <a:spcPct val="90000"/>
              </a:lnSpc>
              <a:buFont typeface="Wingdings" panose="05000000000000000000" pitchFamily="2" charset="2"/>
              <a:buChar char="p"/>
            </a:pPr>
            <a:r>
              <a:rPr lang="en-US" altLang="zh-CN" sz="1800" dirty="0">
                <a:solidFill>
                  <a:srgbClr val="FF0000"/>
                </a:solidFill>
              </a:rPr>
              <a:t>Debugging information</a:t>
            </a:r>
          </a:p>
        </p:txBody>
      </p:sp>
      <p:graphicFrame>
        <p:nvGraphicFramePr>
          <p:cNvPr id="392195" name="Group 3"/>
          <p:cNvGraphicFramePr>
            <a:graphicFrameLocks noGrp="1"/>
          </p:cNvGraphicFramePr>
          <p:nvPr>
            <p:extLst>
              <p:ext uri="{D42A27DB-BD31-4B8C-83A1-F6EECF244321}">
                <p14:modId xmlns:p14="http://schemas.microsoft.com/office/powerpoint/2010/main" val="1235914773"/>
              </p:ext>
            </p:extLst>
          </p:nvPr>
        </p:nvGraphicFramePr>
        <p:xfrm>
          <a:off x="5663952" y="1412776"/>
          <a:ext cx="6121127" cy="4860583"/>
        </p:xfrm>
        <a:graphic>
          <a:graphicData uri="http://schemas.openxmlformats.org/drawingml/2006/table">
            <a:tbl>
              <a:tblPr/>
              <a:tblGrid>
                <a:gridCol w="1569210">
                  <a:extLst>
                    <a:ext uri="{9D8B030D-6E8A-4147-A177-3AD203B41FA5}">
                      <a16:colId xmlns:a16="http://schemas.microsoft.com/office/drawing/2014/main" val="20000"/>
                    </a:ext>
                  </a:extLst>
                </a:gridCol>
                <a:gridCol w="1491354">
                  <a:extLst>
                    <a:ext uri="{9D8B030D-6E8A-4147-A177-3AD203B41FA5}">
                      <a16:colId xmlns:a16="http://schemas.microsoft.com/office/drawing/2014/main" val="20001"/>
                    </a:ext>
                  </a:extLst>
                </a:gridCol>
                <a:gridCol w="1648794">
                  <a:extLst>
                    <a:ext uri="{9D8B030D-6E8A-4147-A177-3AD203B41FA5}">
                      <a16:colId xmlns:a16="http://schemas.microsoft.com/office/drawing/2014/main" val="20002"/>
                    </a:ext>
                  </a:extLst>
                </a:gridCol>
                <a:gridCol w="1411769">
                  <a:extLst>
                    <a:ext uri="{9D8B030D-6E8A-4147-A177-3AD203B41FA5}">
                      <a16:colId xmlns:a16="http://schemas.microsoft.com/office/drawing/2014/main" val="20003"/>
                    </a:ext>
                  </a:extLst>
                </a:gridCol>
              </a:tblGrid>
              <a:tr h="291635">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Object file header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Procedure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100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20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ld x10, 0(gp)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jal  x1,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605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Relocation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Dependency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jal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Symbol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label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770140736"/>
      </p:ext>
    </p:extLst>
  </p:cSld>
  <p:clrMapOvr>
    <a:masterClrMapping/>
  </p:clrMapOvr>
  <p:transition spd="med">
    <p:random/>
    <p:sndAc>
      <p:stSnd>
        <p:snd r:embed="rId3" name="chimes.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Rectangle 4"/>
          <p:cNvSpPr>
            <a:spLocks noGrp="1" noChangeArrowheads="1"/>
          </p:cNvSpPr>
          <p:nvPr>
            <p:ph type="title"/>
          </p:nvPr>
        </p:nvSpPr>
        <p:spPr>
          <a:xfrm>
            <a:off x="1396914" y="169989"/>
            <a:ext cx="8569771"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Linking Object modules</a:t>
            </a:r>
          </a:p>
        </p:txBody>
      </p:sp>
      <p:sp>
        <p:nvSpPr>
          <p:cNvPr id="220162" name="Rectangle 2"/>
          <p:cNvSpPr>
            <a:spLocks noGrp="1" noChangeArrowheads="1"/>
          </p:cNvSpPr>
          <p:nvPr>
            <p:ph idx="1"/>
          </p:nvPr>
        </p:nvSpPr>
        <p:spPr>
          <a:xfrm>
            <a:off x="438313" y="966314"/>
            <a:ext cx="6153150" cy="4486275"/>
          </a:xfrm>
        </p:spPr>
        <p:txBody>
          <a:bodyPr>
            <a:normAutofit/>
          </a:bodyPr>
          <a:lstStyle/>
          <a:p>
            <a:pPr lvl="1"/>
            <a:r>
              <a:rPr lang="en-US" altLang="zh-CN" dirty="0"/>
              <a:t>Object modules(including library routine) </a:t>
            </a:r>
            <a:r>
              <a:rPr lang="en-US" altLang="zh-CN" dirty="0">
                <a:sym typeface="Wingdings" panose="05000000000000000000" pitchFamily="2" charset="2"/>
              </a:rPr>
              <a:t>  </a:t>
            </a:r>
            <a:r>
              <a:rPr lang="en-US" altLang="zh-CN" b="1" dirty="0">
                <a:solidFill>
                  <a:srgbClr val="FF0066"/>
                </a:solidFill>
                <a:sym typeface="Wingdings" panose="05000000000000000000" pitchFamily="2" charset="2"/>
              </a:rPr>
              <a:t>executable program</a:t>
            </a:r>
          </a:p>
          <a:p>
            <a:pPr lvl="1"/>
            <a:r>
              <a:rPr lang="zh-CN" altLang="en-US" dirty="0"/>
              <a:t>链接的三步</a:t>
            </a:r>
            <a:endParaRPr lang="en-US" altLang="zh-CN" dirty="0"/>
          </a:p>
          <a:p>
            <a:pPr lvl="1"/>
            <a:r>
              <a:rPr lang="zh-CN" altLang="en-US" sz="2000" dirty="0"/>
              <a:t>将代码和数据模块象征性地放在内存中</a:t>
            </a:r>
            <a:endParaRPr lang="en-US" altLang="zh-CN" sz="2000" dirty="0"/>
          </a:p>
          <a:p>
            <a:pPr lvl="1"/>
            <a:r>
              <a:rPr lang="zh-CN" altLang="en-US" sz="2000" dirty="0"/>
              <a:t>确定数据和指令标签的地址</a:t>
            </a:r>
            <a:endParaRPr lang="en-US" altLang="zh-CN" sz="2000" dirty="0"/>
          </a:p>
          <a:p>
            <a:pPr lvl="1"/>
            <a:r>
              <a:rPr lang="zh-CN" altLang="en-US" sz="2000" dirty="0"/>
              <a:t>解决引用</a:t>
            </a:r>
            <a:r>
              <a:rPr lang="en-US" altLang="zh-CN" sz="2000" dirty="0"/>
              <a:t> (</a:t>
            </a:r>
            <a:r>
              <a:rPr lang="en-US" altLang="zh-CN" sz="2000" b="1" dirty="0">
                <a:solidFill>
                  <a:srgbClr val="FF0066"/>
                </a:solidFill>
              </a:rPr>
              <a:t>Address of invoke</a:t>
            </a:r>
            <a:r>
              <a:rPr lang="en-US" altLang="zh-CN" sz="2000" dirty="0"/>
              <a:t>)</a:t>
            </a:r>
          </a:p>
          <a:p>
            <a:pPr lvl="1"/>
            <a:r>
              <a:rPr lang="en-US" altLang="zh-CN" dirty="0"/>
              <a:t>Could </a:t>
            </a:r>
            <a:r>
              <a:rPr lang="en-US" altLang="en-US" dirty="0"/>
              <a:t>leave location dependencies for fixing by a relocating loader</a:t>
            </a:r>
          </a:p>
          <a:p>
            <a:pPr lvl="2"/>
            <a:r>
              <a:rPr lang="en-US" altLang="zh-CN" sz="2000" dirty="0"/>
              <a:t>But </a:t>
            </a:r>
            <a:r>
              <a:rPr lang="en-US" altLang="en-US" sz="2000" dirty="0"/>
              <a:t>with virtual memory, no need to do this</a:t>
            </a:r>
          </a:p>
          <a:p>
            <a:pPr lvl="2"/>
            <a:r>
              <a:rPr lang="en-US" altLang="en-US" sz="2000" dirty="0"/>
              <a:t>Program can be loaded into absolute location in virtual memory space</a:t>
            </a:r>
            <a:endParaRPr lang="en-AU" altLang="en-US" sz="2000" dirty="0"/>
          </a:p>
          <a:p>
            <a:pPr lvl="2"/>
            <a:endParaRPr lang="en-US" altLang="zh-CN" sz="2000" dirty="0"/>
          </a:p>
        </p:txBody>
      </p:sp>
      <p:grpSp>
        <p:nvGrpSpPr>
          <p:cNvPr id="2" name="组合 1">
            <a:extLst>
              <a:ext uri="{FF2B5EF4-FFF2-40B4-BE49-F238E27FC236}">
                <a16:creationId xmlns:a16="http://schemas.microsoft.com/office/drawing/2014/main" id="{5C9EB397-E38F-44E2-9E1E-39E216AECD94}"/>
              </a:ext>
            </a:extLst>
          </p:cNvPr>
          <p:cNvGrpSpPr/>
          <p:nvPr/>
        </p:nvGrpSpPr>
        <p:grpSpPr>
          <a:xfrm>
            <a:off x="6218238" y="1987550"/>
            <a:ext cx="5748337" cy="3633788"/>
            <a:chOff x="6218238" y="1987550"/>
            <a:chExt cx="5748337" cy="3633788"/>
          </a:xfrm>
        </p:grpSpPr>
        <p:sp>
          <p:nvSpPr>
            <p:cNvPr id="220163" name="Freeform 3"/>
            <p:cNvSpPr>
              <a:spLocks/>
            </p:cNvSpPr>
            <p:nvPr/>
          </p:nvSpPr>
          <p:spPr bwMode="auto">
            <a:xfrm>
              <a:off x="6218238" y="5619750"/>
              <a:ext cx="2465387" cy="1588"/>
            </a:xfrm>
            <a:custGeom>
              <a:avLst/>
              <a:gdLst>
                <a:gd name="T0" fmla="*/ 0 w 1553"/>
                <a:gd name="T1" fmla="*/ 0 h 1588"/>
                <a:gd name="T2" fmla="*/ 2147483646 w 1553"/>
                <a:gd name="T3" fmla="*/ 0 h 1588"/>
                <a:gd name="T4" fmla="*/ 0 w 1553"/>
                <a:gd name="T5" fmla="*/ 0 h 1588"/>
                <a:gd name="T6" fmla="*/ 0 60000 65536"/>
                <a:gd name="T7" fmla="*/ 0 60000 65536"/>
                <a:gd name="T8" fmla="*/ 0 60000 65536"/>
                <a:gd name="T9" fmla="*/ 0 w 1553"/>
                <a:gd name="T10" fmla="*/ 0 h 1588"/>
                <a:gd name="T11" fmla="*/ 1553 w 1553"/>
                <a:gd name="T12" fmla="*/ 1588 h 1588"/>
              </a:gdLst>
              <a:ahLst/>
              <a:cxnLst>
                <a:cxn ang="T6">
                  <a:pos x="T0" y="T1"/>
                </a:cxn>
                <a:cxn ang="T7">
                  <a:pos x="T2" y="T3"/>
                </a:cxn>
                <a:cxn ang="T8">
                  <a:pos x="T4" y="T5"/>
                </a:cxn>
              </a:cxnLst>
              <a:rect l="T9" t="T10" r="T11" b="T12"/>
              <a:pathLst>
                <a:path w="1553" h="1588">
                  <a:moveTo>
                    <a:pt x="0" y="0"/>
                  </a:moveTo>
                  <a:lnTo>
                    <a:pt x="15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0164" name="Group 4"/>
            <p:cNvGrpSpPr>
              <a:grpSpLocks/>
            </p:cNvGrpSpPr>
            <p:nvPr/>
          </p:nvGrpSpPr>
          <p:grpSpPr bwMode="auto">
            <a:xfrm>
              <a:off x="6743700" y="2387600"/>
              <a:ext cx="4548188" cy="3128963"/>
              <a:chOff x="2101" y="2210"/>
              <a:chExt cx="3228" cy="2082"/>
            </a:xfrm>
          </p:grpSpPr>
          <p:grpSp>
            <p:nvGrpSpPr>
              <p:cNvPr id="220167" name="Group 5"/>
              <p:cNvGrpSpPr>
                <a:grpSpLocks/>
              </p:cNvGrpSpPr>
              <p:nvPr/>
            </p:nvGrpSpPr>
            <p:grpSpPr bwMode="auto">
              <a:xfrm>
                <a:off x="2101" y="2210"/>
                <a:ext cx="3228" cy="2082"/>
                <a:chOff x="1292" y="2024"/>
                <a:chExt cx="3228" cy="2082"/>
              </a:xfrm>
            </p:grpSpPr>
            <p:sp>
              <p:nvSpPr>
                <p:cNvPr id="220170" name="Freeform 6"/>
                <p:cNvSpPr>
                  <a:spLocks/>
                </p:cNvSpPr>
                <p:nvPr/>
              </p:nvSpPr>
              <p:spPr bwMode="auto">
                <a:xfrm>
                  <a:off x="2971" y="2109"/>
                  <a:ext cx="1549" cy="1865"/>
                </a:xfrm>
                <a:custGeom>
                  <a:avLst/>
                  <a:gdLst>
                    <a:gd name="T0" fmla="*/ 1549 w 1549"/>
                    <a:gd name="T1" fmla="*/ 1713 h 1870"/>
                    <a:gd name="T2" fmla="*/ 1549 w 1549"/>
                    <a:gd name="T3" fmla="*/ 0 h 1870"/>
                    <a:gd name="T4" fmla="*/ 0 w 1549"/>
                    <a:gd name="T5" fmla="*/ 0 h 1870"/>
                    <a:gd name="T6" fmla="*/ 0 w 1549"/>
                    <a:gd name="T7" fmla="*/ 1715 h 1870"/>
                    <a:gd name="T8" fmla="*/ 1549 w 1549"/>
                    <a:gd name="T9" fmla="*/ 1715 h 1870"/>
                    <a:gd name="T10" fmla="*/ 1549 w 1549"/>
                    <a:gd name="T11" fmla="*/ 1715 h 1870"/>
                    <a:gd name="T12" fmla="*/ 1549 w 1549"/>
                    <a:gd name="T13" fmla="*/ 1713 h 1870"/>
                    <a:gd name="T14" fmla="*/ 0 60000 65536"/>
                    <a:gd name="T15" fmla="*/ 0 60000 65536"/>
                    <a:gd name="T16" fmla="*/ 0 60000 65536"/>
                    <a:gd name="T17" fmla="*/ 0 60000 65536"/>
                    <a:gd name="T18" fmla="*/ 0 60000 65536"/>
                    <a:gd name="T19" fmla="*/ 0 60000 65536"/>
                    <a:gd name="T20" fmla="*/ 0 60000 65536"/>
                    <a:gd name="T21" fmla="*/ 0 w 1549"/>
                    <a:gd name="T22" fmla="*/ 0 h 1870"/>
                    <a:gd name="T23" fmla="*/ 1549 w 1549"/>
                    <a:gd name="T24" fmla="*/ 1870 h 18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9" h="1870">
                      <a:moveTo>
                        <a:pt x="1549" y="1868"/>
                      </a:moveTo>
                      <a:lnTo>
                        <a:pt x="1549" y="0"/>
                      </a:lnTo>
                      <a:lnTo>
                        <a:pt x="0" y="0"/>
                      </a:lnTo>
                      <a:lnTo>
                        <a:pt x="0" y="1870"/>
                      </a:lnTo>
                      <a:lnTo>
                        <a:pt x="1549" y="1870"/>
                      </a:lnTo>
                      <a:lnTo>
                        <a:pt x="1549" y="1868"/>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1" name="Freeform 7"/>
                <p:cNvSpPr>
                  <a:spLocks/>
                </p:cNvSpPr>
                <p:nvPr/>
              </p:nvSpPr>
              <p:spPr bwMode="auto">
                <a:xfrm>
                  <a:off x="2971" y="2109"/>
                  <a:ext cx="1549" cy="1870"/>
                </a:xfrm>
                <a:custGeom>
                  <a:avLst/>
                  <a:gdLst>
                    <a:gd name="T0" fmla="*/ 1549 w 1549"/>
                    <a:gd name="T1" fmla="*/ 1868 h 1870"/>
                    <a:gd name="T2" fmla="*/ 1549 w 1549"/>
                    <a:gd name="T3" fmla="*/ 0 h 1870"/>
                    <a:gd name="T4" fmla="*/ 0 w 1549"/>
                    <a:gd name="T5" fmla="*/ 0 h 1870"/>
                    <a:gd name="T6" fmla="*/ 0 w 1549"/>
                    <a:gd name="T7" fmla="*/ 1870 h 1870"/>
                    <a:gd name="T8" fmla="*/ 1549 w 1549"/>
                    <a:gd name="T9" fmla="*/ 1870 h 1870"/>
                    <a:gd name="T10" fmla="*/ 1549 w 1549"/>
                    <a:gd name="T11" fmla="*/ 1870 h 1870"/>
                    <a:gd name="T12" fmla="*/ 0 60000 65536"/>
                    <a:gd name="T13" fmla="*/ 0 60000 65536"/>
                    <a:gd name="T14" fmla="*/ 0 60000 65536"/>
                    <a:gd name="T15" fmla="*/ 0 60000 65536"/>
                    <a:gd name="T16" fmla="*/ 0 60000 65536"/>
                    <a:gd name="T17" fmla="*/ 0 60000 65536"/>
                    <a:gd name="T18" fmla="*/ 0 w 1549"/>
                    <a:gd name="T19" fmla="*/ 0 h 1870"/>
                    <a:gd name="T20" fmla="*/ 1549 w 1549"/>
                    <a:gd name="T21" fmla="*/ 1870 h 1870"/>
                  </a:gdLst>
                  <a:ahLst/>
                  <a:cxnLst>
                    <a:cxn ang="T12">
                      <a:pos x="T0" y="T1"/>
                    </a:cxn>
                    <a:cxn ang="T13">
                      <a:pos x="T2" y="T3"/>
                    </a:cxn>
                    <a:cxn ang="T14">
                      <a:pos x="T4" y="T5"/>
                    </a:cxn>
                    <a:cxn ang="T15">
                      <a:pos x="T6" y="T7"/>
                    </a:cxn>
                    <a:cxn ang="T16">
                      <a:pos x="T8" y="T9"/>
                    </a:cxn>
                    <a:cxn ang="T17">
                      <a:pos x="T10" y="T11"/>
                    </a:cxn>
                  </a:cxnLst>
                  <a:rect l="T18" t="T19" r="T20" b="T21"/>
                  <a:pathLst>
                    <a:path w="1549" h="1870">
                      <a:moveTo>
                        <a:pt x="1549" y="1868"/>
                      </a:moveTo>
                      <a:lnTo>
                        <a:pt x="1549" y="0"/>
                      </a:lnTo>
                      <a:lnTo>
                        <a:pt x="0" y="0"/>
                      </a:lnTo>
                      <a:lnTo>
                        <a:pt x="0" y="1870"/>
                      </a:lnTo>
                      <a:lnTo>
                        <a:pt x="1549" y="187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172" name="Line 8"/>
                <p:cNvSpPr>
                  <a:spLocks noChangeShapeType="1"/>
                </p:cNvSpPr>
                <p:nvPr/>
              </p:nvSpPr>
              <p:spPr bwMode="auto">
                <a:xfrm>
                  <a:off x="2957" y="3339"/>
                  <a:ext cx="15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3" name="Rectangle 9"/>
                <p:cNvSpPr>
                  <a:spLocks noChangeArrowheads="1"/>
                </p:cNvSpPr>
                <p:nvPr/>
              </p:nvSpPr>
              <p:spPr bwMode="auto">
                <a:xfrm>
                  <a:off x="2709" y="393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74" name="Freeform 10"/>
                <p:cNvSpPr>
                  <a:spLocks/>
                </p:cNvSpPr>
                <p:nvPr/>
              </p:nvSpPr>
              <p:spPr bwMode="auto">
                <a:xfrm>
                  <a:off x="2957" y="3326"/>
                  <a:ext cx="1553" cy="3"/>
                </a:xfrm>
                <a:custGeom>
                  <a:avLst/>
                  <a:gdLst>
                    <a:gd name="T0" fmla="*/ 0 w 1553"/>
                    <a:gd name="T1" fmla="*/ 0 h 3"/>
                    <a:gd name="T2" fmla="*/ 1553 w 1553"/>
                    <a:gd name="T3" fmla="*/ 3 h 3"/>
                    <a:gd name="T4" fmla="*/ 0 w 1553"/>
                    <a:gd name="T5" fmla="*/ 0 h 3"/>
                    <a:gd name="T6" fmla="*/ 0 60000 65536"/>
                    <a:gd name="T7" fmla="*/ 0 60000 65536"/>
                    <a:gd name="T8" fmla="*/ 0 60000 65536"/>
                    <a:gd name="T9" fmla="*/ 0 w 1553"/>
                    <a:gd name="T10" fmla="*/ 0 h 3"/>
                    <a:gd name="T11" fmla="*/ 1553 w 1553"/>
                    <a:gd name="T12" fmla="*/ 3 h 3"/>
                  </a:gdLst>
                  <a:ahLst/>
                  <a:cxnLst>
                    <a:cxn ang="T6">
                      <a:pos x="T0" y="T1"/>
                    </a:cxn>
                    <a:cxn ang="T7">
                      <a:pos x="T2" y="T3"/>
                    </a:cxn>
                    <a:cxn ang="T8">
                      <a:pos x="T4" y="T5"/>
                    </a:cxn>
                  </a:cxnLst>
                  <a:rect l="T9" t="T10" r="T11" b="T12"/>
                  <a:pathLst>
                    <a:path w="1553" h="3">
                      <a:moveTo>
                        <a:pt x="0" y="0"/>
                      </a:moveTo>
                      <a:lnTo>
                        <a:pt x="155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5" name="Line 11"/>
                <p:cNvSpPr>
                  <a:spLocks noChangeShapeType="1"/>
                </p:cNvSpPr>
                <p:nvPr/>
              </p:nvSpPr>
              <p:spPr bwMode="auto">
                <a:xfrm>
                  <a:off x="2957" y="3022"/>
                  <a:ext cx="1553"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6" name="Freeform 12"/>
                <p:cNvSpPr>
                  <a:spLocks/>
                </p:cNvSpPr>
                <p:nvPr/>
              </p:nvSpPr>
              <p:spPr bwMode="auto">
                <a:xfrm>
                  <a:off x="2957"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w 1553"/>
                    <a:gd name="T13" fmla="*/ 0 h 222"/>
                    <a:gd name="T14" fmla="*/ 0 60000 65536"/>
                    <a:gd name="T15" fmla="*/ 0 60000 65536"/>
                    <a:gd name="T16" fmla="*/ 0 60000 65536"/>
                    <a:gd name="T17" fmla="*/ 0 60000 65536"/>
                    <a:gd name="T18" fmla="*/ 0 60000 65536"/>
                    <a:gd name="T19" fmla="*/ 0 60000 65536"/>
                    <a:gd name="T20" fmla="*/ 0 60000 65536"/>
                    <a:gd name="T21" fmla="*/ 0 w 1553"/>
                    <a:gd name="T22" fmla="*/ 0 h 222"/>
                    <a:gd name="T23" fmla="*/ 1553 w 1553"/>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3" h="222">
                      <a:moveTo>
                        <a:pt x="0" y="0"/>
                      </a:moveTo>
                      <a:lnTo>
                        <a:pt x="4" y="222"/>
                      </a:lnTo>
                      <a:lnTo>
                        <a:pt x="1553" y="222"/>
                      </a:lnTo>
                      <a:lnTo>
                        <a:pt x="1553" y="2"/>
                      </a:lnTo>
                      <a:lnTo>
                        <a:pt x="4"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7" name="Freeform 13"/>
                <p:cNvSpPr>
                  <a:spLocks/>
                </p:cNvSpPr>
                <p:nvPr/>
              </p:nvSpPr>
              <p:spPr bwMode="auto">
                <a:xfrm>
                  <a:off x="2966"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60000 65536"/>
                    <a:gd name="T13" fmla="*/ 0 60000 65536"/>
                    <a:gd name="T14" fmla="*/ 0 60000 65536"/>
                    <a:gd name="T15" fmla="*/ 0 60000 65536"/>
                    <a:gd name="T16" fmla="*/ 0 60000 65536"/>
                    <a:gd name="T17" fmla="*/ 0 60000 65536"/>
                    <a:gd name="T18" fmla="*/ 0 w 1553"/>
                    <a:gd name="T19" fmla="*/ 0 h 222"/>
                    <a:gd name="T20" fmla="*/ 1553 w 1553"/>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553" h="222">
                      <a:moveTo>
                        <a:pt x="0" y="0"/>
                      </a:moveTo>
                      <a:lnTo>
                        <a:pt x="4" y="222"/>
                      </a:lnTo>
                      <a:lnTo>
                        <a:pt x="1553" y="222"/>
                      </a:lnTo>
                      <a:lnTo>
                        <a:pt x="1553" y="2"/>
                      </a:lnTo>
                      <a:lnTo>
                        <a:pt x="4" y="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0178" name="Group 14"/>
                <p:cNvGrpSpPr>
                  <a:grpSpLocks/>
                </p:cNvGrpSpPr>
                <p:nvPr/>
              </p:nvGrpSpPr>
              <p:grpSpPr bwMode="auto">
                <a:xfrm>
                  <a:off x="1565" y="2024"/>
                  <a:ext cx="1397" cy="219"/>
                  <a:chOff x="1565" y="2024"/>
                  <a:chExt cx="1397" cy="219"/>
                </a:xfrm>
              </p:grpSpPr>
              <p:sp>
                <p:nvSpPr>
                  <p:cNvPr id="220195" name="Rectangle 15"/>
                  <p:cNvSpPr>
                    <a:spLocks noChangeArrowheads="1"/>
                  </p:cNvSpPr>
                  <p:nvPr/>
                </p:nvSpPr>
                <p:spPr bwMode="auto">
                  <a:xfrm>
                    <a:off x="1565" y="2069"/>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6" name="Rectangle 16"/>
                  <p:cNvSpPr>
                    <a:spLocks noChangeArrowheads="1"/>
                  </p:cNvSpPr>
                  <p:nvPr/>
                </p:nvSpPr>
                <p:spPr bwMode="auto">
                  <a:xfrm>
                    <a:off x="2336" y="2024"/>
                    <a:ext cx="6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7fff fffc</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7" name="Freeform 1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8" name="Line 1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79" name="Group 19"/>
                <p:cNvGrpSpPr>
                  <a:grpSpLocks/>
                </p:cNvGrpSpPr>
                <p:nvPr/>
              </p:nvGrpSpPr>
              <p:grpSpPr bwMode="auto">
                <a:xfrm>
                  <a:off x="1292" y="3022"/>
                  <a:ext cx="1645" cy="219"/>
                  <a:chOff x="1565" y="2024"/>
                  <a:chExt cx="1645" cy="219"/>
                </a:xfrm>
              </p:grpSpPr>
              <p:sp>
                <p:nvSpPr>
                  <p:cNvPr id="220191" name="Rectangle 20"/>
                  <p:cNvSpPr>
                    <a:spLocks noChangeArrowheads="1"/>
                  </p:cNvSpPr>
                  <p:nvPr/>
                </p:nvSpPr>
                <p:spPr bwMode="auto">
                  <a:xfrm>
                    <a:off x="1565" y="2069"/>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gp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2" name="Rectangle 21"/>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1000 8000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3" name="Freeform 22"/>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4" name="Line 23"/>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80" name="Group 24"/>
                <p:cNvGrpSpPr>
                  <a:grpSpLocks/>
                </p:cNvGrpSpPr>
                <p:nvPr/>
              </p:nvGrpSpPr>
              <p:grpSpPr bwMode="auto">
                <a:xfrm>
                  <a:off x="1292" y="3657"/>
                  <a:ext cx="1645" cy="218"/>
                  <a:chOff x="1565" y="2024"/>
                  <a:chExt cx="1645" cy="218"/>
                </a:xfrm>
              </p:grpSpPr>
              <p:sp>
                <p:nvSpPr>
                  <p:cNvPr id="220187" name="Rectangle 25"/>
                  <p:cNvSpPr>
                    <a:spLocks noChangeArrowheads="1"/>
                  </p:cNvSpPr>
                  <p:nvPr/>
                </p:nvSpPr>
                <p:spPr bwMode="auto">
                  <a:xfrm>
                    <a:off x="1565" y="206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PC</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8" name="Rectangle 26"/>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0040 0000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9" name="Freeform 2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0" name="Line 2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0181" name="Rectangle 29"/>
                <p:cNvSpPr>
                  <a:spLocks noChangeArrowheads="1"/>
                </p:cNvSpPr>
                <p:nvPr/>
              </p:nvSpPr>
              <p:spPr bwMode="auto">
                <a:xfrm>
                  <a:off x="3379" y="2795"/>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Dynamic data</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2" name="Rectangle 30"/>
                <p:cNvSpPr>
                  <a:spLocks noChangeArrowheads="1"/>
                </p:cNvSpPr>
                <p:nvPr/>
              </p:nvSpPr>
              <p:spPr bwMode="auto">
                <a:xfrm>
                  <a:off x="3470" y="2160"/>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Stack</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3" name="Rectangle 31"/>
                <p:cNvSpPr>
                  <a:spLocks noChangeArrowheads="1"/>
                </p:cNvSpPr>
                <p:nvPr/>
              </p:nvSpPr>
              <p:spPr bwMode="auto">
                <a:xfrm>
                  <a:off x="3105" y="3087"/>
                  <a:ext cx="13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Static </a:t>
                  </a:r>
                  <a:r>
                    <a:rPr lang="en-US" altLang="zh-CN" sz="1800" b="0" dirty="0" err="1">
                      <a:solidFill>
                        <a:srgbClr val="000000"/>
                      </a:solidFill>
                      <a:latin typeface="Arial" panose="020B0604020202020204" pitchFamily="34" charset="0"/>
                      <a:ea typeface="宋体" panose="02010600030101010101" pitchFamily="2" charset="-122"/>
                      <a:cs typeface="Arial Unicode MS" panose="020B0604020202020204" pitchFamily="34" charset="-122"/>
                    </a:rPr>
                    <a:t>dat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全局变量</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4" name="Rectangle 32"/>
                <p:cNvSpPr>
                  <a:spLocks noChangeArrowheads="1"/>
                </p:cNvSpPr>
                <p:nvPr/>
              </p:nvSpPr>
              <p:spPr bwMode="auto">
                <a:xfrm>
                  <a:off x="3515" y="3793"/>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Reserved</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5" name="Rectangle 33"/>
                <p:cNvSpPr>
                  <a:spLocks noChangeArrowheads="1"/>
                </p:cNvSpPr>
                <p:nvPr/>
              </p:nvSpPr>
              <p:spPr bwMode="auto">
                <a:xfrm>
                  <a:off x="3560" y="3475"/>
                  <a:ext cx="6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Text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代码</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6" name="Rectangle 34"/>
                <p:cNvSpPr>
                  <a:spLocks noChangeArrowheads="1"/>
                </p:cNvSpPr>
                <p:nvPr/>
              </p:nvSpPr>
              <p:spPr bwMode="auto">
                <a:xfrm>
                  <a:off x="2091" y="3249"/>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p>
              </p:txBody>
            </p:sp>
          </p:grpSp>
          <p:sp>
            <p:nvSpPr>
              <p:cNvPr id="220168" name="Line 35"/>
              <p:cNvSpPr>
                <a:spLocks noChangeShapeType="1"/>
              </p:cNvSpPr>
              <p:nvPr/>
            </p:nvSpPr>
            <p:spPr bwMode="auto">
              <a:xfrm>
                <a:off x="4468" y="2522"/>
                <a:ext cx="0" cy="182"/>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69" name="Line 36"/>
              <p:cNvSpPr>
                <a:spLocks noChangeShapeType="1"/>
              </p:cNvSpPr>
              <p:nvPr/>
            </p:nvSpPr>
            <p:spPr bwMode="auto">
              <a:xfrm flipV="1">
                <a:off x="4468" y="2795"/>
                <a:ext cx="0" cy="181"/>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0165" name="Rectangle 38"/>
            <p:cNvSpPr>
              <a:spLocks noChangeArrowheads="1"/>
            </p:cNvSpPr>
            <p:nvPr/>
          </p:nvSpPr>
          <p:spPr bwMode="auto">
            <a:xfrm>
              <a:off x="6343650" y="1987550"/>
              <a:ext cx="562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b="0">
                  <a:solidFill>
                    <a:schemeClr val="tx2"/>
                  </a:solidFill>
                  <a:latin typeface="Arial" panose="020B0604020202020204" pitchFamily="34" charset="0"/>
                  <a:ea typeface="宋体" panose="02010600030101010101" pitchFamily="2" charset="-122"/>
                  <a:cs typeface="Arial Unicode MS" panose="020B0604020202020204" pitchFamily="34" charset="-122"/>
                </a:rPr>
                <a:t>RISC-v memory allocation for program and data</a:t>
              </a:r>
            </a:p>
          </p:txBody>
        </p:sp>
      </p:grpSp>
      <p:sp>
        <p:nvSpPr>
          <p:cNvPr id="3" name="文本框 2">
            <a:extLst>
              <a:ext uri="{FF2B5EF4-FFF2-40B4-BE49-F238E27FC236}">
                <a16:creationId xmlns:a16="http://schemas.microsoft.com/office/drawing/2014/main" id="{19A959DE-C233-0FD6-9E25-99083175E244}"/>
              </a:ext>
            </a:extLst>
          </p:cNvPr>
          <p:cNvSpPr txBox="1"/>
          <p:nvPr/>
        </p:nvSpPr>
        <p:spPr>
          <a:xfrm>
            <a:off x="10172254" y="3292038"/>
            <a:ext cx="973605" cy="307777"/>
          </a:xfrm>
          <a:prstGeom prst="rect">
            <a:avLst/>
          </a:prstGeom>
          <a:noFill/>
        </p:spPr>
        <p:txBody>
          <a:bodyPr wrap="square" rtlCol="0">
            <a:spAutoFit/>
          </a:bodyPr>
          <a:lstStyle/>
          <a:p>
            <a:r>
              <a:rPr lang="en-US" altLang="zh-CN" dirty="0"/>
              <a:t>heap</a:t>
            </a:r>
            <a:endParaRPr lang="zh-CN" altLang="en-US" dirty="0"/>
          </a:p>
        </p:txBody>
      </p:sp>
    </p:spTree>
    <p:extLst>
      <p:ext uri="{BB962C8B-B14F-4D97-AF65-F5344CB8AC3E}">
        <p14:creationId xmlns:p14="http://schemas.microsoft.com/office/powerpoint/2010/main" val="3971596690"/>
      </p:ext>
    </p:extLst>
  </p:cSld>
  <p:clrMapOvr>
    <a:masterClrMapping/>
  </p:clrMapOvr>
  <p:transition spd="med">
    <p:random/>
    <p:sndAc>
      <p:stSnd>
        <p:snd r:embed="rId3" name="chimes.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838200" y="365125"/>
            <a:ext cx="6985992" cy="1325563"/>
          </a:xfrm>
        </p:spPr>
        <p:txBody>
          <a:bodyPr/>
          <a:lstStyle/>
          <a:p>
            <a:pPr eaLnBrk="1" hangingPunct="1">
              <a:defRPr/>
            </a:pPr>
            <a:r>
              <a:rPr lang="en-US" altLang="en-US" dirty="0"/>
              <a:t>Dynamic Linking</a:t>
            </a:r>
            <a:r>
              <a:rPr lang="zh-CN" altLang="en-US" dirty="0"/>
              <a:t>动态链接</a:t>
            </a:r>
            <a:endParaRPr lang="en-AU" altLang="en-US" dirty="0"/>
          </a:p>
        </p:txBody>
      </p:sp>
      <p:sp>
        <p:nvSpPr>
          <p:cNvPr id="224260" name="Rectangle 3"/>
          <p:cNvSpPr>
            <a:spLocks noGrp="1" noChangeArrowheads="1"/>
          </p:cNvSpPr>
          <p:nvPr>
            <p:ph idx="1"/>
          </p:nvPr>
        </p:nvSpPr>
        <p:spPr/>
        <p:txBody>
          <a:bodyPr/>
          <a:lstStyle/>
          <a:p>
            <a:pPr eaLnBrk="1" hangingPunct="1"/>
            <a:r>
              <a:rPr lang="en-US" altLang="en-US" dirty="0"/>
              <a:t>Only link/load library procedure when it is called</a:t>
            </a:r>
          </a:p>
          <a:p>
            <a:pPr lvl="1" eaLnBrk="1" hangingPunct="1"/>
            <a:r>
              <a:rPr lang="en-US" altLang="en-US" dirty="0"/>
              <a:t>Requires procedure code to be relocatable</a:t>
            </a:r>
          </a:p>
          <a:p>
            <a:pPr lvl="1" eaLnBrk="1" hangingPunct="1"/>
            <a:r>
              <a:rPr lang="en-US" altLang="en-US" dirty="0"/>
              <a:t>Avoids image bloat caused by static linking of all (transitively) referenced libraries</a:t>
            </a:r>
          </a:p>
          <a:p>
            <a:pPr lvl="1" eaLnBrk="1" hangingPunct="1"/>
            <a:r>
              <a:rPr lang="en-US" altLang="en-US" dirty="0"/>
              <a:t>Automatically picks up new library versions</a:t>
            </a:r>
          </a:p>
          <a:p>
            <a:pPr lvl="1" eaLnBrk="1" hangingPunct="1"/>
            <a:endParaRPr lang="en-US" altLang="en-US" dirty="0"/>
          </a:p>
          <a:p>
            <a:pPr marL="457200" lvl="1" indent="0" eaLnBrk="1" hangingPunct="1">
              <a:buNone/>
            </a:pPr>
            <a:endParaRPr lang="en-US" altLang="zh-CN" dirty="0"/>
          </a:p>
          <a:p>
            <a:pPr lvl="1" eaLnBrk="1" hangingPunct="1"/>
            <a:r>
              <a:rPr lang="zh-CN" altLang="en-US" dirty="0"/>
              <a:t>静态：不能更新。所有函数加载，可执行文件太大（而且可能用不到）</a:t>
            </a:r>
            <a:endParaRPr lang="en-AU" altLang="en-US" dirty="0"/>
          </a:p>
        </p:txBody>
      </p:sp>
    </p:spTree>
    <p:extLst>
      <p:ext uri="{BB962C8B-B14F-4D97-AF65-F5344CB8AC3E}">
        <p14:creationId xmlns:p14="http://schemas.microsoft.com/office/powerpoint/2010/main" val="679867610"/>
      </p:ext>
    </p:extLst>
  </p:cSld>
  <p:clrMapOvr>
    <a:masterClrMapping/>
  </p:clrMapOvr>
  <p:transition spd="med">
    <p:random/>
    <p:sndAc>
      <p:stSnd>
        <p:snd r:embed="rId3" name="chimes.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defRPr/>
            </a:pPr>
            <a:r>
              <a:rPr lang="en-US" altLang="en-US"/>
              <a:t>Lazy Linkage</a:t>
            </a:r>
            <a:endParaRPr lang="en-AU" altLang="en-US"/>
          </a:p>
        </p:txBody>
      </p:sp>
      <p:sp>
        <p:nvSpPr>
          <p:cNvPr id="226307" name="Text Box 4"/>
          <p:cNvSpPr txBox="1">
            <a:spLocks noChangeArrowheads="1"/>
          </p:cNvSpPr>
          <p:nvPr/>
        </p:nvSpPr>
        <p:spPr bwMode="auto">
          <a:xfrm>
            <a:off x="2566988" y="2497138"/>
            <a:ext cx="196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Indirection table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8" name="Text Box 5"/>
          <p:cNvSpPr txBox="1">
            <a:spLocks noChangeArrowheads="1"/>
          </p:cNvSpPr>
          <p:nvPr/>
        </p:nvSpPr>
        <p:spPr bwMode="auto">
          <a:xfrm>
            <a:off x="2566988" y="3305175"/>
            <a:ext cx="272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Stub: Loads routine ID,</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Jump to linker/loader</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9" name="Text Box 6"/>
          <p:cNvSpPr txBox="1">
            <a:spLocks noChangeArrowheads="1"/>
          </p:cNvSpPr>
          <p:nvPr/>
        </p:nvSpPr>
        <p:spPr bwMode="auto">
          <a:xfrm>
            <a:off x="2566988" y="4370388"/>
            <a:ext cx="2236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Linker/loader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10" name="Text Box 7"/>
          <p:cNvSpPr txBox="1">
            <a:spLocks noChangeArrowheads="1"/>
          </p:cNvSpPr>
          <p:nvPr/>
        </p:nvSpPr>
        <p:spPr bwMode="auto">
          <a:xfrm>
            <a:off x="2566988" y="5233988"/>
            <a:ext cx="16716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Dynamically</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mapped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26311"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7350" y="1393825"/>
            <a:ext cx="40132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43857"/>
      </p:ext>
    </p:extLst>
  </p:cSld>
  <p:clrMapOvr>
    <a:masterClrMapping/>
  </p:clrMapOvr>
  <p:transition spd="med">
    <p:random/>
    <p:sndAc>
      <p:stSnd>
        <p:snd r:embed="rId3" name="chimes.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995488"/>
            <a:ext cx="60452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2"/>
          <p:cNvSpPr>
            <a:spLocks noGrp="1" noChangeArrowheads="1"/>
          </p:cNvSpPr>
          <p:nvPr>
            <p:ph type="title"/>
          </p:nvPr>
        </p:nvSpPr>
        <p:spPr/>
        <p:txBody>
          <a:bodyPr/>
          <a:lstStyle/>
          <a:p>
            <a:pPr eaLnBrk="1" hangingPunct="1">
              <a:defRPr/>
            </a:pPr>
            <a:r>
              <a:rPr lang="en-US" altLang="en-US"/>
              <a:t>Starting Java Applications</a:t>
            </a:r>
            <a:endParaRPr lang="en-AU" altLang="en-US"/>
          </a:p>
        </p:txBody>
      </p:sp>
      <p:sp>
        <p:nvSpPr>
          <p:cNvPr id="228356" name="AutoShape 4"/>
          <p:cNvSpPr>
            <a:spLocks/>
          </p:cNvSpPr>
          <p:nvPr/>
        </p:nvSpPr>
        <p:spPr bwMode="auto">
          <a:xfrm>
            <a:off x="7527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Simple portable instruction set for the JVM</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7" name="AutoShape 5"/>
          <p:cNvSpPr>
            <a:spLocks/>
          </p:cNvSpPr>
          <p:nvPr/>
        </p:nvSpPr>
        <p:spPr bwMode="auto">
          <a:xfrm>
            <a:off x="8680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Interprets bytecodes</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8" name="AutoShape 6"/>
          <p:cNvSpPr>
            <a:spLocks/>
          </p:cNvSpPr>
          <p:nvPr/>
        </p:nvSpPr>
        <p:spPr bwMode="auto">
          <a:xfrm>
            <a:off x="1558925" y="4005263"/>
            <a:ext cx="1849438" cy="1800225"/>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Compiles bytecodes of “hot” methods into native code for host machine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12946087"/>
      </p:ext>
    </p:extLst>
  </p:cSld>
  <p:clrMapOvr>
    <a:masterClrMapping/>
  </p:clrMapOvr>
  <p:transition spd="med">
    <p:random/>
    <p:sndAc>
      <p:stSnd>
        <p:snd r:embed="rId3" name="chimes.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13  A C Sort Example To Put it All Together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1150537651"/>
      </p:ext>
    </p:extLst>
  </p:cSld>
  <p:clrMapOvr>
    <a:masterClrMapping/>
  </p:clrMapOvr>
  <p:transition spd="med">
    <p:random/>
    <p:sndAc>
      <p:stSnd>
        <p:snd r:embed="rId2" name="chimes.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Rot="1" noChangeArrowheads="1"/>
          </p:cNvSpPr>
          <p:nvPr>
            <p:ph idx="1"/>
          </p:nvPr>
        </p:nvSpPr>
        <p:spPr>
          <a:xfrm>
            <a:off x="1559496" y="908720"/>
            <a:ext cx="9721080" cy="5111750"/>
          </a:xfrm>
        </p:spPr>
        <p:txBody>
          <a:bodyPr>
            <a:normAutofit lnSpcReduction="10000"/>
          </a:bodyPr>
          <a:lstStyle/>
          <a:p>
            <a:pPr marL="0" indent="0">
              <a:lnSpc>
                <a:spcPct val="90000"/>
              </a:lnSpc>
              <a:buNone/>
            </a:pPr>
            <a:r>
              <a:rPr lang="en-US" altLang="zh-CN" dirty="0">
                <a:solidFill>
                  <a:srgbClr val="000000"/>
                </a:solidFill>
              </a:rPr>
              <a:t>translating C procedures</a:t>
            </a:r>
          </a:p>
          <a:p>
            <a:pPr lvl="1">
              <a:lnSpc>
                <a:spcPct val="90000"/>
              </a:lnSpc>
            </a:pPr>
            <a:r>
              <a:rPr lang="en-US" altLang="zh-CN" dirty="0">
                <a:solidFill>
                  <a:srgbClr val="000000"/>
                </a:solidFill>
              </a:rPr>
              <a:t> Allocate registers to program variables</a:t>
            </a:r>
            <a:r>
              <a:rPr lang="zh-CN" altLang="en-US" dirty="0">
                <a:solidFill>
                  <a:srgbClr val="000000"/>
                </a:solidFill>
              </a:rPr>
              <a:t>分配</a:t>
            </a:r>
            <a:endParaRPr lang="en-US" altLang="zh-CN" dirty="0">
              <a:solidFill>
                <a:srgbClr val="000000"/>
              </a:solidFill>
            </a:endParaRPr>
          </a:p>
          <a:p>
            <a:pPr lvl="1">
              <a:lnSpc>
                <a:spcPct val="90000"/>
              </a:lnSpc>
            </a:pPr>
            <a:r>
              <a:rPr lang="en-US" altLang="zh-CN" dirty="0">
                <a:solidFill>
                  <a:srgbClr val="000000"/>
                </a:solidFill>
              </a:rPr>
              <a:t> Produce code for the body of the procedures</a:t>
            </a:r>
            <a:r>
              <a:rPr lang="zh-CN" altLang="en-US" dirty="0">
                <a:solidFill>
                  <a:srgbClr val="000000"/>
                </a:solidFill>
              </a:rPr>
              <a:t>传参</a:t>
            </a:r>
            <a:endParaRPr lang="en-US" altLang="zh-CN" dirty="0">
              <a:solidFill>
                <a:srgbClr val="000000"/>
              </a:solidFill>
            </a:endParaRPr>
          </a:p>
          <a:p>
            <a:pPr lvl="1">
              <a:lnSpc>
                <a:spcPct val="90000"/>
              </a:lnSpc>
            </a:pPr>
            <a:r>
              <a:rPr lang="en-US" altLang="zh-CN" dirty="0">
                <a:solidFill>
                  <a:srgbClr val="000000"/>
                </a:solidFill>
              </a:rPr>
              <a:t> Preserve registers across the  procedures invocation</a:t>
            </a:r>
            <a:r>
              <a:rPr lang="zh-CN" altLang="en-US" dirty="0">
                <a:solidFill>
                  <a:srgbClr val="000000"/>
                </a:solidFill>
              </a:rPr>
              <a:t>保存</a:t>
            </a:r>
            <a:endParaRPr lang="en-US" altLang="zh-CN" dirty="0">
              <a:solidFill>
                <a:srgbClr val="000000"/>
              </a:solidFill>
            </a:endParaRPr>
          </a:p>
          <a:p>
            <a:pPr>
              <a:lnSpc>
                <a:spcPct val="90000"/>
              </a:lnSpc>
            </a:pPr>
            <a:r>
              <a:rPr lang="en-US" altLang="zh-CN" dirty="0">
                <a:solidFill>
                  <a:srgbClr val="000000"/>
                </a:solidFill>
              </a:rPr>
              <a:t> Procedure </a:t>
            </a:r>
            <a:r>
              <a:rPr lang="en-US" altLang="zh-CN" i="1" dirty="0">
                <a:solidFill>
                  <a:srgbClr val="000000"/>
                </a:solidFill>
              </a:rPr>
              <a:t>swap</a:t>
            </a:r>
          </a:p>
          <a:p>
            <a:pPr lvl="1">
              <a:lnSpc>
                <a:spcPct val="90000"/>
              </a:lnSpc>
            </a:pPr>
            <a:r>
              <a:rPr lang="en-US" altLang="zh-CN" i="1" dirty="0">
                <a:solidFill>
                  <a:srgbClr val="000000"/>
                </a:solidFill>
              </a:rPr>
              <a:t> </a:t>
            </a:r>
            <a:r>
              <a:rPr lang="en-US" altLang="zh-CN" dirty="0">
                <a:solidFill>
                  <a:srgbClr val="000000"/>
                </a:solidFill>
              </a:rPr>
              <a:t>C code</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void   swap ( long  </a:t>
            </a:r>
            <a:r>
              <a:rPr lang="en-US" altLang="zh-CN" dirty="0" err="1">
                <a:solidFill>
                  <a:srgbClr val="000000"/>
                </a:solidFill>
                <a:latin typeface="Times New Roman" panose="02020603050405020304" pitchFamily="18" charset="0"/>
              </a:rPr>
              <a:t>long</a:t>
            </a:r>
            <a:r>
              <a:rPr lang="en-US" altLang="zh-CN" dirty="0">
                <a:solidFill>
                  <a:srgbClr val="000000"/>
                </a:solidFill>
                <a:latin typeface="Times New Roman" panose="02020603050405020304" pitchFamily="18" charset="0"/>
              </a:rPr>
              <a:t>    v[  ] ,    </a:t>
            </a:r>
            <a:r>
              <a:rPr lang="en-US" altLang="zh-CN" dirty="0" err="1">
                <a:solidFill>
                  <a:srgbClr val="000000"/>
                </a:solidFill>
                <a:latin typeface="Times New Roman" panose="02020603050405020304" pitchFamily="18" charset="0"/>
              </a:rPr>
              <a:t>size_t</a:t>
            </a:r>
            <a:r>
              <a:rPr lang="en-US" altLang="zh-CN" dirty="0">
                <a:solidFill>
                  <a:srgbClr val="000000"/>
                </a:solidFill>
                <a:latin typeface="Times New Roman" panose="02020603050405020304" pitchFamily="18" charset="0"/>
              </a:rPr>
              <a:t>  k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long  </a:t>
            </a:r>
            <a:r>
              <a:rPr lang="en-US" altLang="zh-CN" dirty="0" err="1">
                <a:solidFill>
                  <a:srgbClr val="000000"/>
                </a:solidFill>
                <a:latin typeface="Times New Roman" panose="02020603050405020304" pitchFamily="18" charset="0"/>
              </a:rPr>
              <a:t>lon</a:t>
            </a:r>
            <a:r>
              <a:rPr lang="en-US" altLang="zh-CN" dirty="0">
                <a:solidFill>
                  <a:srgbClr val="000000"/>
                </a:solidFill>
                <a:latin typeface="Times New Roman" panose="02020603050405020304" pitchFamily="18" charset="0"/>
              </a:rPr>
              <a:t>   temp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temp  =  v[ k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  v[ k + 1 ]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+ 1 ]  =  temp ;</a:t>
            </a:r>
          </a:p>
          <a:p>
            <a:pPr lvl="1">
              <a:lnSpc>
                <a:spcPct val="90000"/>
              </a:lnSpc>
              <a:buFont typeface="Wingdings" panose="05000000000000000000" pitchFamily="2" charset="2"/>
              <a:buNone/>
            </a:pPr>
            <a:r>
              <a:rPr lang="en-US" altLang="zh-CN" dirty="0">
                <a:solidFill>
                  <a:srgbClr val="000000"/>
                </a:solidFill>
              </a:rPr>
              <a:t>     }</a:t>
            </a:r>
          </a:p>
        </p:txBody>
      </p:sp>
    </p:spTree>
    <p:extLst>
      <p:ext uri="{BB962C8B-B14F-4D97-AF65-F5344CB8AC3E}">
        <p14:creationId xmlns:p14="http://schemas.microsoft.com/office/powerpoint/2010/main" val="2051907412"/>
      </p:ext>
    </p:extLst>
  </p:cSld>
  <p:clrMapOvr>
    <a:masterClrMapping/>
  </p:clrMapOvr>
  <p:transition spd="med">
    <p:random/>
    <p:sndAc>
      <p:stSnd>
        <p:snd r:embed="rId3" name="chimes.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1631504" y="476672"/>
            <a:ext cx="8540750" cy="5184775"/>
          </a:xfrm>
        </p:spPr>
        <p:txBody>
          <a:bodyPr>
            <a:normAutofit lnSpcReduction="10000"/>
          </a:bodyPr>
          <a:lstStyle/>
          <a:p>
            <a:pPr lvl="1"/>
            <a:r>
              <a:rPr lang="zh-CN" altLang="en-US" dirty="0"/>
              <a:t> </a:t>
            </a:r>
            <a:r>
              <a:rPr lang="en-US" altLang="zh-CN" dirty="0"/>
              <a:t>Register allocation for </a:t>
            </a:r>
            <a:r>
              <a:rPr lang="en-US" altLang="zh-CN" i="1" dirty="0"/>
              <a:t>swap</a:t>
            </a:r>
          </a:p>
          <a:p>
            <a:pPr lvl="1">
              <a:buFont typeface="Wingdings" panose="05000000000000000000" pitchFamily="2" charset="2"/>
              <a:buNone/>
            </a:pPr>
            <a:r>
              <a:rPr lang="en-US" altLang="zh-CN" sz="2800" i="1" dirty="0"/>
              <a:t>     </a:t>
            </a:r>
            <a:r>
              <a:rPr lang="en-US" altLang="zh-CN" sz="2000" dirty="0">
                <a:latin typeface="Times New Roman" panose="02020603050405020304" pitchFamily="18" charset="0"/>
              </a:rPr>
              <a:t>v ---- x10      k ---- x11       temp  ---- x5</a:t>
            </a:r>
            <a:endParaRPr lang="en-US" altLang="zh-CN" sz="2800" dirty="0"/>
          </a:p>
          <a:p>
            <a:pPr lvl="1"/>
            <a:r>
              <a:rPr lang="en-US" altLang="zh-CN" i="1" dirty="0"/>
              <a:t> swap </a:t>
            </a:r>
            <a:r>
              <a:rPr lang="en-US" altLang="zh-CN" dirty="0"/>
              <a:t>is </a:t>
            </a:r>
            <a:r>
              <a:rPr lang="en-US" altLang="zh-CN" b="1" dirty="0"/>
              <a:t>a </a:t>
            </a:r>
            <a:r>
              <a:rPr lang="en-US" altLang="zh-CN" b="1" dirty="0">
                <a:solidFill>
                  <a:srgbClr val="0000FF"/>
                </a:solidFill>
              </a:rPr>
              <a:t>leaf</a:t>
            </a:r>
            <a:r>
              <a:rPr lang="en-US" altLang="zh-CN" b="1" dirty="0"/>
              <a:t> </a:t>
            </a:r>
            <a:r>
              <a:rPr lang="en-US" altLang="zh-CN" dirty="0"/>
              <a:t>procedure, nothing to preserve</a:t>
            </a:r>
          </a:p>
          <a:p>
            <a:pPr lvl="1"/>
            <a:r>
              <a:rPr lang="en-US" altLang="zh-CN" dirty="0"/>
              <a:t> RISC-V code for the procedure </a:t>
            </a:r>
            <a:r>
              <a:rPr lang="en-US" altLang="zh-CN" i="1" dirty="0"/>
              <a:t>swap</a:t>
            </a:r>
          </a:p>
          <a:p>
            <a:pPr lvl="2"/>
            <a:r>
              <a:rPr lang="en-US" altLang="zh-CN" sz="2400" b="1" dirty="0">
                <a:solidFill>
                  <a:schemeClr val="tx2"/>
                </a:solidFill>
                <a:latin typeface="Times New Roman" panose="02020603050405020304" pitchFamily="18" charset="0"/>
              </a:rPr>
              <a:t> Procedure body</a:t>
            </a:r>
            <a:endParaRPr lang="en-US" altLang="zh-CN" sz="2400" i="1" dirty="0"/>
          </a:p>
          <a:p>
            <a:pPr lvl="1">
              <a:buFont typeface="Wingdings" panose="05000000000000000000" pitchFamily="2" charset="2"/>
              <a:buNone/>
            </a:pPr>
            <a:r>
              <a:rPr lang="en-US" altLang="zh-CN" dirty="0">
                <a:latin typeface="Times New Roman" panose="02020603050405020304" pitchFamily="18" charset="0"/>
              </a:rPr>
              <a:t>      swap:    </a:t>
            </a:r>
            <a:r>
              <a:rPr lang="en-US" altLang="zh-CN" dirty="0" err="1">
                <a:latin typeface="Times New Roman" panose="02020603050405020304" pitchFamily="18" charset="0"/>
              </a:rPr>
              <a:t>slli</a:t>
            </a:r>
            <a:r>
              <a:rPr lang="en-US" altLang="zh-CN" dirty="0">
                <a:latin typeface="Times New Roman" panose="02020603050405020304" pitchFamily="18" charset="0"/>
              </a:rPr>
              <a:t>    x6,  x11, 3              //   x6  =  k  *  8  </a:t>
            </a:r>
          </a:p>
          <a:p>
            <a:pPr lvl="1">
              <a:buFont typeface="Wingdings" panose="05000000000000000000" pitchFamily="2" charset="2"/>
              <a:buNone/>
            </a:pPr>
            <a:r>
              <a:rPr lang="en-US" altLang="zh-CN" dirty="0">
                <a:latin typeface="Times New Roman" panose="02020603050405020304" pitchFamily="18" charset="0"/>
              </a:rPr>
              <a:t>		             add    x6,  x10, x6           //   x6  =  v  +  ( k  *  8 )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0(x6)               //   x5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x7 ← v[ k + 1 ]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x7, 0(x6)                //   v[k+1]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v[k] → v[ k + 1 ] </a:t>
            </a:r>
          </a:p>
          <a:p>
            <a:pPr lvl="2"/>
            <a:r>
              <a:rPr lang="en-US" altLang="zh-CN" sz="2400" b="1" dirty="0">
                <a:solidFill>
                  <a:schemeClr val="tx2"/>
                </a:solidFill>
                <a:latin typeface="Times New Roman" panose="02020603050405020304" pitchFamily="18" charset="0"/>
              </a:rPr>
              <a:t> Procedure return</a:t>
            </a:r>
            <a:endParaRPr lang="en-US" altLang="zh-CN" sz="2400" i="1" dirty="0"/>
          </a:p>
          <a:p>
            <a:pPr lvl="1">
              <a:buFont typeface="Wingdings" panose="05000000000000000000" pitchFamily="2" charset="2"/>
              <a:buNone/>
            </a:pPr>
            <a:r>
              <a:rPr lang="en-US" altLang="zh-CN" dirty="0">
                <a:latin typeface="Arial Unicode MS" panose="020B0604020202020204" pitchFamily="34" charset="-122"/>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0(x1)                //</a:t>
            </a:r>
            <a:r>
              <a:rPr lang="zh-CN" altLang="en-US" dirty="0">
                <a:latin typeface="Times New Roman" panose="02020603050405020304" pitchFamily="18" charset="0"/>
              </a:rPr>
              <a:t>把返回地址压栈</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048278319"/>
      </p:ext>
    </p:extLst>
  </p:cSld>
  <p:clrMapOvr>
    <a:masterClrMapping/>
  </p:clrMapOvr>
  <p:transition spd="med">
    <p:random/>
    <p:sndAc>
      <p:stSnd>
        <p:snd r:embed="rId3" name="chimes.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1538288" y="764704"/>
            <a:ext cx="8540750" cy="5113338"/>
          </a:xfrm>
        </p:spPr>
        <p:txBody>
          <a:bodyPr>
            <a:normAutofit lnSpcReduction="10000"/>
          </a:bodyPr>
          <a:lstStyle/>
          <a:p>
            <a:pPr>
              <a:lnSpc>
                <a:spcPct val="90000"/>
              </a:lnSpc>
            </a:pPr>
            <a:r>
              <a:rPr lang="zh-CN" altLang="en-US" dirty="0"/>
              <a:t> </a:t>
            </a:r>
            <a:r>
              <a:rPr lang="en-US" altLang="zh-CN" dirty="0"/>
              <a:t>Procedure </a:t>
            </a:r>
            <a:r>
              <a:rPr lang="en-US" altLang="zh-CN" b="1" i="1" dirty="0">
                <a:solidFill>
                  <a:srgbClr val="FF0000"/>
                </a:solidFill>
              </a:rPr>
              <a:t>sort</a:t>
            </a:r>
          </a:p>
          <a:p>
            <a:pPr lvl="1">
              <a:lnSpc>
                <a:spcPct val="90000"/>
              </a:lnSpc>
            </a:pPr>
            <a:r>
              <a:rPr lang="en-US" altLang="zh-CN" i="1" dirty="0"/>
              <a:t> </a:t>
            </a:r>
            <a:r>
              <a:rPr lang="en-US" altLang="zh-CN" dirty="0"/>
              <a:t>C code</a:t>
            </a:r>
          </a:p>
          <a:p>
            <a:pPr lvl="1">
              <a:lnSpc>
                <a:spcPct val="90000"/>
              </a:lnSpc>
              <a:buFont typeface="Wingdings" panose="05000000000000000000" pitchFamily="2" charset="2"/>
              <a:buNone/>
            </a:pPr>
            <a:r>
              <a:rPr lang="en-US" altLang="zh-CN" sz="1800" dirty="0">
                <a:latin typeface="Times New Roman" panose="02020603050405020304" pitchFamily="18" charset="0"/>
              </a:rPr>
              <a:t>     void  sort (long  </a:t>
            </a:r>
            <a:r>
              <a:rPr lang="en-US" altLang="zh-CN" sz="1800" dirty="0" err="1">
                <a:latin typeface="Times New Roman" panose="02020603050405020304" pitchFamily="18" charset="0"/>
              </a:rPr>
              <a:t>long</a:t>
            </a:r>
            <a:r>
              <a:rPr lang="en-US" altLang="zh-CN" sz="1800" dirty="0">
                <a:latin typeface="Times New Roman" panose="02020603050405020304" pitchFamily="18" charset="0"/>
              </a:rPr>
              <a:t>    v[  ] ,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n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j ;</a:t>
            </a:r>
          </a:p>
          <a:p>
            <a:pPr lvl="1">
              <a:lnSpc>
                <a:spcPct val="90000"/>
              </a:lnSpc>
              <a:buFont typeface="Wingdings" panose="05000000000000000000" pitchFamily="2" charset="2"/>
              <a:buNone/>
            </a:pPr>
            <a:r>
              <a:rPr lang="en-US" altLang="zh-CN" sz="1800" dirty="0">
                <a:latin typeface="Times New Roman" panose="02020603050405020304" pitchFamily="18" charset="0"/>
              </a:rPr>
              <a:t>             for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&lt;  n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a:latin typeface="Times New Roman" panose="02020603050405020304" pitchFamily="18" charset="0"/>
              </a:rPr>
              <a:t>                    for ( j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pPr>
            <a:r>
              <a:rPr lang="en-US" altLang="zh-CN" dirty="0"/>
              <a:t> </a:t>
            </a:r>
            <a:r>
              <a:rPr lang="en-US" altLang="zh-CN" b="1" dirty="0">
                <a:solidFill>
                  <a:srgbClr val="FF0000"/>
                </a:solidFill>
              </a:rPr>
              <a:t>Register allocation</a:t>
            </a:r>
            <a:r>
              <a:rPr lang="en-US" altLang="zh-CN" dirty="0"/>
              <a:t> for </a:t>
            </a:r>
            <a:r>
              <a:rPr lang="en-US" altLang="zh-CN" i="1" dirty="0"/>
              <a:t>sort</a:t>
            </a:r>
          </a:p>
          <a:p>
            <a:pPr lvl="1">
              <a:lnSpc>
                <a:spcPct val="90000"/>
              </a:lnSpc>
              <a:buFont typeface="Wingdings" panose="05000000000000000000" pitchFamily="2" charset="2"/>
              <a:buNone/>
            </a:pPr>
            <a:r>
              <a:rPr lang="en-US" altLang="zh-CN" sz="2400" i="1" dirty="0"/>
              <a:t>     </a:t>
            </a:r>
            <a:r>
              <a:rPr lang="en-US" altLang="zh-CN" dirty="0">
                <a:latin typeface="Times New Roman" panose="02020603050405020304" pitchFamily="18" charset="0"/>
              </a:rPr>
              <a:t>v ---- x10      n ---- x11       </a:t>
            </a:r>
            <a:r>
              <a:rPr lang="en-US" altLang="zh-CN" dirty="0" err="1">
                <a:latin typeface="Times New Roman" panose="02020603050405020304" pitchFamily="18" charset="0"/>
              </a:rPr>
              <a:t>i</a:t>
            </a:r>
            <a:r>
              <a:rPr lang="en-US" altLang="zh-CN" dirty="0">
                <a:latin typeface="Times New Roman" panose="02020603050405020304" pitchFamily="18" charset="0"/>
              </a:rPr>
              <a:t> ---- x19      j ---- x20</a:t>
            </a:r>
            <a:endParaRPr lang="en-US" altLang="zh-CN" sz="2400" dirty="0"/>
          </a:p>
          <a:p>
            <a:pPr lvl="1">
              <a:lnSpc>
                <a:spcPct val="90000"/>
              </a:lnSpc>
            </a:pPr>
            <a:r>
              <a:rPr lang="en-US" altLang="zh-CN" dirty="0"/>
              <a:t> </a:t>
            </a:r>
            <a:r>
              <a:rPr lang="en-US" altLang="zh-CN" b="1" dirty="0">
                <a:solidFill>
                  <a:srgbClr val="FF0000"/>
                </a:solidFill>
              </a:rPr>
              <a:t>Passing parameters</a:t>
            </a:r>
            <a:r>
              <a:rPr lang="en-US" altLang="zh-CN" dirty="0"/>
              <a:t> in </a:t>
            </a:r>
            <a:r>
              <a:rPr lang="en-US" altLang="zh-CN" i="1" dirty="0"/>
              <a:t>sort</a:t>
            </a:r>
          </a:p>
          <a:p>
            <a:pPr lvl="1">
              <a:lnSpc>
                <a:spcPct val="90000"/>
              </a:lnSpc>
            </a:pPr>
            <a:r>
              <a:rPr lang="en-US" altLang="zh-CN" dirty="0"/>
              <a:t> </a:t>
            </a:r>
            <a:r>
              <a:rPr lang="en-US" altLang="zh-CN" b="1" dirty="0">
                <a:solidFill>
                  <a:srgbClr val="FF0000"/>
                </a:solidFill>
              </a:rPr>
              <a:t>Preserving registers</a:t>
            </a:r>
            <a:r>
              <a:rPr lang="en-US" altLang="zh-CN" dirty="0"/>
              <a:t> in </a:t>
            </a:r>
            <a:r>
              <a:rPr lang="en-US" altLang="zh-CN" i="1" dirty="0"/>
              <a:t>sort</a:t>
            </a:r>
          </a:p>
          <a:p>
            <a:pPr lvl="1">
              <a:lnSpc>
                <a:spcPct val="90000"/>
              </a:lnSpc>
              <a:buFont typeface="Wingdings" panose="05000000000000000000" pitchFamily="2" charset="2"/>
              <a:buNone/>
            </a:pPr>
            <a:r>
              <a:rPr lang="en-US" altLang="zh-CN" i="1" dirty="0">
                <a:latin typeface="Times New Roman" panose="02020603050405020304" pitchFamily="18" charset="0"/>
              </a:rPr>
              <a:t>      </a:t>
            </a:r>
            <a:r>
              <a:rPr lang="en-US" altLang="zh-CN" dirty="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transition spd="med">
    <p:random/>
    <p:sndAc>
      <p:stSnd>
        <p:snd r:embed="rId3"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731044" y="117128"/>
            <a:ext cx="5364956" cy="863600"/>
          </a:xfrm>
        </p:spPr>
        <p:txBody>
          <a:bodyPr/>
          <a:lstStyle/>
          <a:p>
            <a:pPr>
              <a:defRPr/>
            </a:pPr>
            <a:r>
              <a:rPr lang="en-US" altLang="zh-CN" dirty="0">
                <a:highlight>
                  <a:srgbClr val="FFFF00"/>
                </a:highlight>
              </a:rPr>
              <a:t>Register Operands</a:t>
            </a:r>
          </a:p>
        </p:txBody>
      </p:sp>
      <p:sp>
        <p:nvSpPr>
          <p:cNvPr id="13315" name="Rectangle 3"/>
          <p:cNvSpPr>
            <a:spLocks noGrp="1" noRot="1" noChangeArrowheads="1"/>
          </p:cNvSpPr>
          <p:nvPr>
            <p:ph idx="1"/>
          </p:nvPr>
        </p:nvSpPr>
        <p:spPr>
          <a:xfrm>
            <a:off x="731044" y="1124744"/>
            <a:ext cx="10294210" cy="4896544"/>
          </a:xfrm>
        </p:spPr>
        <p:txBody>
          <a:bodyPr>
            <a:normAutofit fontScale="92500" lnSpcReduction="10000"/>
          </a:bodyPr>
          <a:lstStyle/>
          <a:p>
            <a:pPr>
              <a:lnSpc>
                <a:spcPct val="150000"/>
              </a:lnSpc>
              <a:defRPr/>
            </a:pPr>
            <a:r>
              <a:rPr lang="en-US" altLang="zh-CN" sz="2800" b="1" dirty="0">
                <a:solidFill>
                  <a:srgbClr val="000000"/>
                </a:solidFill>
                <a:latin typeface="+mj-lt"/>
                <a:cs typeface="+mn-cs"/>
              </a:rPr>
              <a:t>Arithmetic instructions operands must be registers or immediate</a:t>
            </a:r>
          </a:p>
          <a:p>
            <a:pPr lvl="1">
              <a:lnSpc>
                <a:spcPct val="150000"/>
              </a:lnSpc>
              <a:defRPr/>
            </a:pPr>
            <a:r>
              <a:rPr lang="en-US" altLang="zh-CN" b="1" dirty="0">
                <a:solidFill>
                  <a:srgbClr val="000000"/>
                </a:solidFill>
                <a:ea typeface="宋体" charset="-122"/>
              </a:rPr>
              <a:t> </a:t>
            </a:r>
            <a:r>
              <a:rPr lang="en-US" altLang="zh-CN" sz="2400" dirty="0">
                <a:solidFill>
                  <a:srgbClr val="000000"/>
                </a:solidFill>
                <a:ea typeface="宋体" charset="-122"/>
              </a:rPr>
              <a:t>32 registers in RISC-V </a:t>
            </a:r>
          </a:p>
          <a:p>
            <a:pPr lvl="1">
              <a:lnSpc>
                <a:spcPct val="150000"/>
              </a:lnSpc>
              <a:defRPr/>
            </a:pPr>
            <a:r>
              <a:rPr lang="en-US" altLang="zh-CN" sz="2400" dirty="0">
                <a:solidFill>
                  <a:srgbClr val="000000"/>
                </a:solidFill>
                <a:ea typeface="宋体" charset="-122"/>
              </a:rPr>
              <a:t> 64 bits for each register in RISC-V</a:t>
            </a:r>
            <a:r>
              <a:rPr lang="zh-CN" altLang="en-US" sz="2400" dirty="0">
                <a:solidFill>
                  <a:srgbClr val="000000"/>
                </a:solidFill>
                <a:ea typeface="宋体" charset="-122"/>
              </a:rPr>
              <a:t>（寄存器的数据是</a:t>
            </a:r>
            <a:r>
              <a:rPr lang="en-US" altLang="zh-CN" dirty="0">
                <a:solidFill>
                  <a:srgbClr val="000000"/>
                </a:solidFill>
                <a:ea typeface="宋体" charset="-122"/>
              </a:rPr>
              <a:t>64</a:t>
            </a:r>
            <a:r>
              <a:rPr lang="zh-CN" altLang="en-US" sz="2400" dirty="0">
                <a:solidFill>
                  <a:srgbClr val="000000"/>
                </a:solidFill>
                <a:ea typeface="宋体" charset="-122"/>
              </a:rPr>
              <a:t>位，也可以是</a:t>
            </a:r>
            <a:r>
              <a:rPr lang="en-US" altLang="zh-CN" sz="2400" dirty="0">
                <a:solidFill>
                  <a:srgbClr val="000000"/>
                </a:solidFill>
                <a:ea typeface="宋体" charset="-122"/>
              </a:rPr>
              <a:t>32</a:t>
            </a:r>
            <a:r>
              <a:rPr lang="zh-CN" altLang="en-US" sz="2400" dirty="0">
                <a:solidFill>
                  <a:srgbClr val="000000"/>
                </a:solidFill>
                <a:ea typeface="宋体" charset="-122"/>
              </a:rPr>
              <a:t>位）</a:t>
            </a:r>
            <a:endParaRPr lang="en-US" altLang="zh-CN" sz="2400" dirty="0">
              <a:solidFill>
                <a:srgbClr val="000000"/>
              </a:solidFill>
              <a:ea typeface="宋体" charset="-122"/>
            </a:endParaRPr>
          </a:p>
          <a:p>
            <a:pPr lvl="1">
              <a:lnSpc>
                <a:spcPct val="150000"/>
              </a:lnSpc>
              <a:defRPr/>
            </a:pPr>
            <a:r>
              <a:rPr lang="en-US" altLang="zh-CN" sz="2400" dirty="0">
                <a:solidFill>
                  <a:srgbClr val="000000"/>
                </a:solidFill>
                <a:ea typeface="宋体" charset="-122"/>
              </a:rPr>
              <a:t>32</a:t>
            </a:r>
            <a:r>
              <a:rPr lang="zh-CN" altLang="en-US" sz="2400" dirty="0">
                <a:solidFill>
                  <a:srgbClr val="000000"/>
                </a:solidFill>
                <a:ea typeface="宋体" charset="-122"/>
              </a:rPr>
              <a:t>个寄存器有一些特殊的，比如</a:t>
            </a:r>
            <a:r>
              <a:rPr lang="en-US" altLang="zh-CN" sz="2400" dirty="0">
                <a:solidFill>
                  <a:srgbClr val="000000"/>
                </a:solidFill>
                <a:ea typeface="宋体" charset="-122"/>
              </a:rPr>
              <a:t>$zero</a:t>
            </a:r>
            <a:r>
              <a:rPr lang="zh-CN" altLang="en-US" sz="2400" dirty="0">
                <a:solidFill>
                  <a:srgbClr val="000000"/>
                </a:solidFill>
                <a:ea typeface="宋体" charset="-122"/>
              </a:rPr>
              <a:t>就是专门存放</a:t>
            </a:r>
            <a:r>
              <a:rPr lang="en-US" altLang="zh-CN" sz="2400" dirty="0">
                <a:solidFill>
                  <a:srgbClr val="000000"/>
                </a:solidFill>
                <a:ea typeface="宋体" charset="-122"/>
              </a:rPr>
              <a:t>0</a:t>
            </a:r>
            <a:r>
              <a:rPr lang="zh-CN" altLang="en-US" sz="2400" dirty="0">
                <a:solidFill>
                  <a:srgbClr val="000000"/>
                </a:solidFill>
                <a:ea typeface="宋体" charset="-122"/>
              </a:rPr>
              <a:t>的</a:t>
            </a:r>
            <a:endParaRPr lang="en-US" altLang="zh-CN" sz="2400" dirty="0">
              <a:solidFill>
                <a:srgbClr val="000000"/>
              </a:solidFill>
              <a:ea typeface="宋体" charset="-122"/>
            </a:endParaRPr>
          </a:p>
          <a:p>
            <a:pPr>
              <a:lnSpc>
                <a:spcPct val="150000"/>
              </a:lnSpc>
              <a:defRPr/>
            </a:pPr>
            <a:r>
              <a:rPr lang="en-US" altLang="zh-CN" sz="2800" b="1" dirty="0">
                <a:solidFill>
                  <a:srgbClr val="000000"/>
                </a:solidFill>
                <a:latin typeface="+mj-lt"/>
                <a:cs typeface="+mn-cs"/>
              </a:rPr>
              <a:t> </a:t>
            </a:r>
            <a:r>
              <a:rPr lang="en-US" altLang="zh-CN" sz="2800" b="1" dirty="0">
                <a:solidFill>
                  <a:srgbClr val="FF0000"/>
                </a:solidFill>
                <a:latin typeface="+mj-lt"/>
                <a:cs typeface="+mn-cs"/>
              </a:rPr>
              <a:t>Design Principle 2</a:t>
            </a:r>
          </a:p>
          <a:p>
            <a:pPr lvl="1">
              <a:lnSpc>
                <a:spcPct val="150000"/>
              </a:lnSpc>
              <a:defRPr/>
            </a:pPr>
            <a:r>
              <a:rPr lang="en-US" altLang="zh-CN" b="1" dirty="0">
                <a:solidFill>
                  <a:srgbClr val="000000"/>
                </a:solidFill>
                <a:ea typeface="宋体" charset="-122"/>
              </a:rPr>
              <a:t> </a:t>
            </a:r>
            <a:r>
              <a:rPr lang="en-US" altLang="zh-CN" sz="2400" b="1" i="1" dirty="0">
                <a:solidFill>
                  <a:srgbClr val="0000FF"/>
                </a:solidFill>
                <a:ea typeface="宋体" charset="-122"/>
              </a:rPr>
              <a:t>Smaller is faster</a:t>
            </a:r>
            <a:r>
              <a:rPr lang="zh-CN" altLang="en-US" sz="2400" b="1" i="1" dirty="0">
                <a:solidFill>
                  <a:srgbClr val="000000"/>
                </a:solidFill>
                <a:ea typeface="宋体" charset="-122"/>
              </a:rPr>
              <a:t>（</a:t>
            </a:r>
            <a:r>
              <a:rPr lang="zh-CN" altLang="en-US" sz="2400" b="1" dirty="0">
                <a:solidFill>
                  <a:srgbClr val="000000"/>
                </a:solidFill>
                <a:ea typeface="宋体" charset="-122"/>
              </a:rPr>
              <a:t>越少越快，寄存器个数一般不超过</a:t>
            </a:r>
            <a:r>
              <a:rPr lang="en-US" altLang="zh-CN" sz="2400" b="1" dirty="0">
                <a:solidFill>
                  <a:srgbClr val="000000"/>
                </a:solidFill>
                <a:ea typeface="宋体" charset="-122"/>
              </a:rPr>
              <a:t>32</a:t>
            </a:r>
            <a:r>
              <a:rPr lang="zh-CN" altLang="en-US" sz="2400" b="1" dirty="0">
                <a:solidFill>
                  <a:srgbClr val="000000"/>
                </a:solidFill>
                <a:ea typeface="宋体" charset="-122"/>
              </a:rPr>
              <a:t>个）</a:t>
            </a:r>
          </a:p>
          <a:p>
            <a:pPr>
              <a:lnSpc>
                <a:spcPct val="150000"/>
              </a:lnSpc>
              <a:defRPr/>
            </a:pPr>
            <a:r>
              <a:rPr lang="en-US" altLang="zh-CN" b="1" i="1" dirty="0">
                <a:solidFill>
                  <a:srgbClr val="000000"/>
                </a:solidFill>
                <a:cs typeface="+mn-cs"/>
              </a:rPr>
              <a:t> </a:t>
            </a:r>
            <a:r>
              <a:rPr lang="en-US" altLang="zh-CN" sz="2800" b="1" dirty="0">
                <a:solidFill>
                  <a:srgbClr val="000000"/>
                </a:solidFill>
                <a:latin typeface="+mj-lt"/>
                <a:cs typeface="+mn-cs"/>
              </a:rPr>
              <a:t>RISC-v register operand</a:t>
            </a:r>
          </a:p>
          <a:p>
            <a:pPr lvl="1">
              <a:lnSpc>
                <a:spcPct val="150000"/>
              </a:lnSpc>
              <a:defRPr/>
            </a:pPr>
            <a:r>
              <a:rPr lang="en-US" altLang="zh-CN" sz="2400" dirty="0">
                <a:solidFill>
                  <a:srgbClr val="000000"/>
                </a:solidFill>
              </a:rPr>
              <a:t>Size is 64 bits, which named </a:t>
            </a:r>
            <a:r>
              <a:rPr lang="en-US" altLang="zh-CN" sz="2400" b="1" i="1" dirty="0" err="1">
                <a:solidFill>
                  <a:srgbClr val="000000"/>
                </a:solidFill>
              </a:rPr>
              <a:t>doubleword</a:t>
            </a:r>
            <a:r>
              <a:rPr lang="en-US" altLang="zh-CN" sz="2400" b="1" i="1" dirty="0">
                <a:solidFill>
                  <a:srgbClr val="000000"/>
                </a:solidFill>
              </a:rPr>
              <a:t>    </a:t>
            </a:r>
            <a:r>
              <a:rPr lang="zh-CN" altLang="en-US" sz="2000" b="1" i="1" dirty="0">
                <a:solidFill>
                  <a:srgbClr val="000000"/>
                </a:solidFill>
              </a:rPr>
              <a:t>（</a:t>
            </a:r>
            <a:r>
              <a:rPr lang="en-US" altLang="zh-CN" sz="2000" b="1" i="1" dirty="0">
                <a:solidFill>
                  <a:srgbClr val="000000"/>
                </a:solidFill>
              </a:rPr>
              <a:t>we use 32 bits</a:t>
            </a:r>
            <a:r>
              <a:rPr lang="zh-CN" altLang="en-US" sz="2000" b="1" i="1" dirty="0">
                <a:solidFill>
                  <a:srgbClr val="000000"/>
                </a:solidFill>
              </a:rPr>
              <a:t>表示一个</a:t>
            </a:r>
            <a:r>
              <a:rPr lang="en-US" altLang="zh-CN" sz="2000" b="1" i="1" dirty="0">
                <a:solidFill>
                  <a:srgbClr val="000000"/>
                </a:solidFill>
              </a:rPr>
              <a:t>word)</a:t>
            </a:r>
          </a:p>
          <a:p>
            <a:pPr lvl="1">
              <a:lnSpc>
                <a:spcPct val="90000"/>
              </a:lnSpc>
              <a:buFont typeface="Wingdings" panose="05000000000000000000" pitchFamily="2" charset="2"/>
              <a:buNone/>
              <a:defRPr/>
            </a:pPr>
            <a:endParaRPr lang="en-US" altLang="zh-CN" dirty="0">
              <a:ea typeface="宋体" charset="-122"/>
            </a:endParaRPr>
          </a:p>
        </p:txBody>
      </p:sp>
    </p:spTree>
    <p:extLst>
      <p:ext uri="{BB962C8B-B14F-4D97-AF65-F5344CB8AC3E}">
        <p14:creationId xmlns:p14="http://schemas.microsoft.com/office/powerpoint/2010/main" val="1291291699"/>
      </p:ext>
    </p:extLst>
  </p:cSld>
  <p:clrMapOvr>
    <a:masterClrMapping/>
  </p:clrMapOvr>
  <p:transition spd="med">
    <p:random/>
    <p:sndAc>
      <p:stSnd>
        <p:snd r:embed="rId3" name="chimes.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1631504" y="-28228"/>
            <a:ext cx="8540750" cy="5905500"/>
          </a:xfrm>
        </p:spPr>
        <p:txBody>
          <a:bodyPr>
            <a:normAutofit lnSpcReduction="10000"/>
          </a:bodyPr>
          <a:lstStyle/>
          <a:p>
            <a:pPr lvl="1">
              <a:lnSpc>
                <a:spcPct val="90000"/>
              </a:lnSpc>
            </a:pPr>
            <a:r>
              <a:rPr lang="zh-CN" altLang="en-US" dirty="0"/>
              <a:t> </a:t>
            </a:r>
            <a:r>
              <a:rPr lang="en-US" altLang="zh-CN" sz="2800" dirty="0">
                <a:solidFill>
                  <a:srgbClr val="FF0000"/>
                </a:solidFill>
              </a:rPr>
              <a:t>RISC V Code for the procedure </a:t>
            </a:r>
            <a:r>
              <a:rPr lang="en-US" altLang="zh-CN" sz="2800" i="1" dirty="0">
                <a:solidFill>
                  <a:srgbClr val="FF0000"/>
                </a:solidFill>
              </a:rPr>
              <a:t>sort</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Saving registers</a:t>
            </a:r>
            <a:r>
              <a:rPr lang="zh-CN" altLang="en-US" sz="2400" b="1" dirty="0">
                <a:solidFill>
                  <a:srgbClr val="FF0000"/>
                </a:solidFill>
                <a:latin typeface="Times New Roman" panose="02020603050405020304" pitchFamily="18" charset="0"/>
              </a:rPr>
              <a:t>压栈</a:t>
            </a:r>
            <a:endParaRPr lang="en-US" altLang="zh-CN" sz="2400" b="1" dirty="0">
              <a:solidFill>
                <a:srgbClr val="FF0000"/>
              </a:solidFill>
              <a:latin typeface="Times New Roman" panose="02020603050405020304" pitchFamily="18" charset="0"/>
            </a:endParaRPr>
          </a:p>
          <a:p>
            <a:pPr lvl="1">
              <a:lnSpc>
                <a:spcPct val="90000"/>
              </a:lnSpc>
              <a:buFont typeface="Wingdings" panose="05000000000000000000" pitchFamily="2" charset="2"/>
              <a:buNone/>
            </a:pPr>
            <a:r>
              <a:rPr lang="en-US" altLang="zh-CN" sz="2000" dirty="0">
                <a:latin typeface="Times New Roman" panose="02020603050405020304" pitchFamily="18" charset="0"/>
              </a:rPr>
              <a:t>      sort: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 32(</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x22, 24(</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x21, 16(</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x20,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x20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x19,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x19 on stack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body{Outer loop   {Inner loop}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Restoring registers</a:t>
            </a:r>
            <a:r>
              <a:rPr lang="zh-CN" altLang="en-US" sz="2400" b="1" dirty="0">
                <a:solidFill>
                  <a:srgbClr val="FF0000"/>
                </a:solidFill>
                <a:latin typeface="Times New Roman" panose="02020603050405020304" pitchFamily="18" charset="0"/>
              </a:rPr>
              <a:t>出栈</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exit1:    </a:t>
            </a:r>
            <a:r>
              <a:rPr lang="en-US" altLang="zh-CN" dirty="0" err="1">
                <a:latin typeface="Times New Roman" panose="02020603050405020304" pitchFamily="18" charset="0"/>
              </a:rPr>
              <a:t>ld</a:t>
            </a:r>
            <a:r>
              <a:rPr lang="en-US" altLang="zh-CN" dirty="0">
                <a:latin typeface="Times New Roman" panose="02020603050405020304" pitchFamily="18" charset="0"/>
              </a:rPr>
              <a:t>     x19,  0(</a:t>
            </a:r>
            <a:r>
              <a:rPr lang="en-US" altLang="zh-CN" dirty="0" err="1">
                <a:latin typeface="Times New Roman" panose="02020603050405020304" pitchFamily="18" charset="0"/>
              </a:rPr>
              <a:t>sp</a:t>
            </a:r>
            <a:r>
              <a:rPr lang="en-US" altLang="zh-CN" dirty="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x20,  8(</a:t>
            </a:r>
            <a:r>
              <a:rPr lang="en-US" altLang="zh-CN" dirty="0" err="1">
                <a:latin typeface="Times New Roman" panose="02020603050405020304" pitchFamily="18" charset="0"/>
              </a:rPr>
              <a:t>sp</a:t>
            </a:r>
            <a:r>
              <a:rPr lang="en-US" altLang="zh-CN" dirty="0">
                <a:latin typeface="Times New Roman" panose="02020603050405020304" pitchFamily="18" charset="0"/>
              </a:rPr>
              <a:t>)             // restore x20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x21,  16(</a:t>
            </a:r>
            <a:r>
              <a:rPr lang="en-US" altLang="zh-CN" dirty="0" err="1">
                <a:latin typeface="Times New Roman" panose="02020603050405020304" pitchFamily="18" charset="0"/>
              </a:rPr>
              <a:t>sp</a:t>
            </a:r>
            <a:r>
              <a:rPr lang="en-US" altLang="zh-CN" dirty="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x22, 24(</a:t>
            </a:r>
            <a:r>
              <a:rPr lang="en-US" altLang="zh-CN" dirty="0" err="1">
                <a:latin typeface="Times New Roman" panose="02020603050405020304" pitchFamily="18" charset="0"/>
              </a:rPr>
              <a:t>sp</a:t>
            </a:r>
            <a:r>
              <a:rPr lang="en-US" altLang="zh-CN" dirty="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x1, 32(</a:t>
            </a:r>
            <a:r>
              <a:rPr lang="en-US" altLang="zh-CN" dirty="0" err="1">
                <a:latin typeface="Times New Roman" panose="02020603050405020304" pitchFamily="18" charset="0"/>
              </a:rPr>
              <a:t>sp</a:t>
            </a:r>
            <a:r>
              <a:rPr lang="en-US" altLang="zh-CN" dirty="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40               // restore stack pointer</a:t>
            </a:r>
            <a:endParaRPr lang="en-US" altLang="zh-CN" dirty="0">
              <a:solidFill>
                <a:schemeClr val="tx2"/>
              </a:solidFill>
              <a:latin typeface="Times New Roman" panose="02020603050405020304" pitchFamily="18" charset="0"/>
            </a:endParaRP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return</a:t>
            </a:r>
            <a:r>
              <a:rPr lang="zh-CN" altLang="en-US" sz="2400" b="1" dirty="0">
                <a:solidFill>
                  <a:srgbClr val="FF0000"/>
                </a:solidFill>
                <a:latin typeface="Times New Roman" panose="02020603050405020304" pitchFamily="18" charset="0"/>
              </a:rPr>
              <a:t>跳转到返回地址</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transition spd="med">
    <p:random/>
    <p:sndAc>
      <p:stSnd>
        <p:snd r:embed="rId3" name="chimes.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1775520" y="476672"/>
            <a:ext cx="8540750" cy="5256212"/>
          </a:xfrm>
        </p:spPr>
        <p:txBody>
          <a:bodyPr>
            <a:normAutofit lnSpcReduction="10000"/>
          </a:bodyPr>
          <a:lstStyle/>
          <a:p>
            <a:pPr lvl="2">
              <a:lnSpc>
                <a:spcPct val="90000"/>
              </a:lnSpc>
            </a:pPr>
            <a:r>
              <a:rPr lang="en-US" altLang="zh-CN" b="1" dirty="0">
                <a:solidFill>
                  <a:srgbClr val="FF0000"/>
                </a:solidFill>
                <a:latin typeface="Times New Roman" panose="02020603050405020304" pitchFamily="18" charset="0"/>
              </a:rPr>
              <a:t>Code for Procedure body</a:t>
            </a:r>
          </a:p>
          <a:p>
            <a:pPr lvl="3">
              <a:lnSpc>
                <a:spcPct val="90000"/>
              </a:lnSpc>
            </a:pPr>
            <a:r>
              <a:rPr lang="en-US" altLang="zh-CN" sz="1800" b="1" dirty="0"/>
              <a:t>Outer loop—first for loop</a:t>
            </a:r>
          </a:p>
          <a:p>
            <a:pPr lvl="2">
              <a:lnSpc>
                <a:spcPct val="90000"/>
              </a:lnSpc>
              <a:buFont typeface="Wingdings" panose="05000000000000000000" pitchFamily="2" charset="2"/>
              <a:buNone/>
            </a:pPr>
            <a:r>
              <a:rPr lang="en-US" altLang="zh-CN" dirty="0">
                <a:latin typeface="Times New Roman" panose="02020603050405020304" pitchFamily="18" charset="0"/>
              </a:rPr>
              <a:t>               for ( </a:t>
            </a:r>
            <a:r>
              <a:rPr lang="en-US" altLang="zh-CN" dirty="0" err="1">
                <a:latin typeface="Times New Roman" panose="02020603050405020304" pitchFamily="18" charset="0"/>
              </a:rPr>
              <a:t>i</a:t>
            </a:r>
            <a:r>
              <a:rPr lang="en-US" altLang="zh-CN" dirty="0">
                <a:latin typeface="Times New Roman" panose="02020603050405020304" pitchFamily="18" charset="0"/>
              </a:rPr>
              <a:t>  =  0 ; </a:t>
            </a:r>
            <a:r>
              <a:rPr lang="en-US" altLang="zh-CN" dirty="0" err="1">
                <a:latin typeface="Times New Roman" panose="02020603050405020304" pitchFamily="18" charset="0"/>
              </a:rPr>
              <a:t>i</a:t>
            </a:r>
            <a:r>
              <a:rPr lang="en-US" altLang="zh-CN" dirty="0">
                <a:latin typeface="Times New Roman" panose="02020603050405020304" pitchFamily="18" charset="0"/>
              </a:rPr>
              <a:t>  &lt;  n ; </a:t>
            </a:r>
            <a:r>
              <a:rPr lang="en-US" altLang="zh-CN" dirty="0" err="1">
                <a:latin typeface="Times New Roman" panose="02020603050405020304" pitchFamily="18" charset="0"/>
              </a:rPr>
              <a:t>i</a:t>
            </a:r>
            <a:r>
              <a:rPr lang="en-US" altLang="zh-CN" dirty="0">
                <a:latin typeface="Times New Roman" panose="02020603050405020304" pitchFamily="18" charset="0"/>
              </a:rPr>
              <a:t> + =  1 ) </a:t>
            </a:r>
            <a:r>
              <a:rPr lang="en-US" altLang="zh-CN" b="1" dirty="0">
                <a:latin typeface="Times New Roman" panose="02020603050405020304" pitchFamily="18" charset="0"/>
              </a:rPr>
              <a:t>{</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Move parameters</a:t>
            </a:r>
          </a:p>
          <a:p>
            <a:pPr lvl="3">
              <a:lnSpc>
                <a:spcPct val="90000"/>
              </a:lnSpc>
              <a:buFont typeface="Wingdings" panose="05000000000000000000" pitchFamily="2" charset="2"/>
              <a:buNone/>
            </a:pPr>
            <a:r>
              <a:rPr lang="en-US" altLang="zh-CN" dirty="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Outer loop</a:t>
            </a:r>
          </a:p>
          <a:p>
            <a:pPr lvl="3">
              <a:lnSpc>
                <a:spcPct val="90000"/>
              </a:lnSpc>
              <a:buFont typeface="Wingdings" panose="05000000000000000000" pitchFamily="2" charset="2"/>
              <a:buNone/>
            </a:pPr>
            <a:r>
              <a:rPr lang="en-US" altLang="zh-CN" sz="2400" dirty="0"/>
              <a:t> </a:t>
            </a:r>
            <a:r>
              <a:rPr lang="en-US" altLang="zh-CN" dirty="0">
                <a:latin typeface="Times New Roman" panose="02020603050405020304" pitchFamily="18" charset="0"/>
              </a:rPr>
              <a:t>li  x19, 0                //   </a:t>
            </a:r>
            <a:r>
              <a:rPr lang="en-US" altLang="zh-CN" dirty="0" err="1">
                <a:latin typeface="Times New Roman" panose="02020603050405020304" pitchFamily="18" charset="0"/>
              </a:rPr>
              <a:t>i</a:t>
            </a:r>
            <a:r>
              <a:rPr lang="en-US" altLang="zh-CN" dirty="0">
                <a:latin typeface="Times New Roman" panose="02020603050405020304" pitchFamily="18" charset="0"/>
              </a:rPr>
              <a:t> = 0 </a:t>
            </a:r>
          </a:p>
          <a:p>
            <a:pPr lvl="1">
              <a:lnSpc>
                <a:spcPct val="90000"/>
              </a:lnSpc>
              <a:buFont typeface="Wingdings" panose="05000000000000000000" pitchFamily="2" charset="2"/>
              <a:buNone/>
            </a:pPr>
            <a:r>
              <a:rPr lang="en-US" altLang="zh-CN" sz="2000" dirty="0">
                <a:latin typeface="Times New Roman" panose="02020603050405020304" pitchFamily="18" charset="0"/>
              </a:rPr>
              <a:t>for1tst: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x19, x22, exit1        // go to exit1 if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&gt;= n</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for loop is second </a:t>
            </a:r>
            <a:r>
              <a:rPr lang="en-US" altLang="zh-CN" sz="2400" b="1" i="1" dirty="0">
                <a:solidFill>
                  <a:srgbClr val="FF0000"/>
                </a:solidFill>
                <a:latin typeface="Times New Roman" panose="02020603050405020304" pitchFamily="18" charset="0"/>
              </a:rPr>
              <a:t>for</a:t>
            </a:r>
            <a:r>
              <a:rPr lang="en-US" altLang="zh-CN" sz="2400" b="1" dirty="0">
                <a:solidFill>
                  <a:srgbClr val="FF0000"/>
                </a:solidFill>
                <a:latin typeface="Times New Roman" panose="02020603050405020304" pitchFamily="18" charset="0"/>
              </a:rPr>
              <a:t> </a:t>
            </a:r>
            <a:r>
              <a:rPr lang="en-US" altLang="zh-CN" sz="2400" b="1" dirty="0">
                <a:latin typeface="Times New Roman" panose="02020603050405020304" pitchFamily="18" charset="0"/>
              </a:rPr>
              <a:t>loop</a:t>
            </a:r>
            <a:r>
              <a:rPr lang="zh-CN" altLang="en-US" sz="2400" b="1" dirty="0">
                <a:latin typeface="Times New Roman" panose="02020603050405020304" pitchFamily="18" charset="0"/>
              </a:rPr>
              <a:t>）</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1">
              <a:lnSpc>
                <a:spcPct val="90000"/>
              </a:lnSpc>
              <a:buFont typeface="Wingdings" panose="05000000000000000000" pitchFamily="2" charset="2"/>
              <a:buNone/>
            </a:pPr>
            <a:r>
              <a:rPr lang="en-US" altLang="zh-CN" sz="2800" dirty="0"/>
              <a:t> </a:t>
            </a:r>
            <a:r>
              <a:rPr lang="en-US" altLang="zh-CN" sz="2000" dirty="0">
                <a:latin typeface="Times New Roman" panose="02020603050405020304" pitchFamily="18" charset="0"/>
              </a:rPr>
              <a:t>exit2: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x19, x19,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a:t>
            </a:r>
          </a:p>
          <a:p>
            <a:pPr lvl="1">
              <a:lnSpc>
                <a:spcPct val="90000"/>
              </a:lnSpc>
              <a:buFont typeface="Wingdings" panose="05000000000000000000" pitchFamily="2" charset="2"/>
              <a:buNone/>
            </a:pPr>
            <a:r>
              <a:rPr lang="en-US" altLang="zh-CN" sz="2000" dirty="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文本框 1">
            <a:extLst>
              <a:ext uri="{FF2B5EF4-FFF2-40B4-BE49-F238E27FC236}">
                <a16:creationId xmlns:a16="http://schemas.microsoft.com/office/drawing/2014/main" id="{1EADC75B-3721-8012-F933-98055319B754}"/>
              </a:ext>
            </a:extLst>
          </p:cNvPr>
          <p:cNvSpPr txBox="1"/>
          <p:nvPr/>
        </p:nvSpPr>
        <p:spPr>
          <a:xfrm>
            <a:off x="8472264" y="1556792"/>
            <a:ext cx="1548539" cy="738664"/>
          </a:xfrm>
          <a:prstGeom prst="rect">
            <a:avLst/>
          </a:prstGeom>
          <a:noFill/>
        </p:spPr>
        <p:txBody>
          <a:bodyPr wrap="square" rtlCol="0">
            <a:spAutoFit/>
          </a:bodyPr>
          <a:lstStyle/>
          <a:p>
            <a:r>
              <a:rPr lang="zh-CN" altLang="en-US" dirty="0"/>
              <a:t>存起来，因为后续</a:t>
            </a:r>
            <a:r>
              <a:rPr lang="en-US" altLang="zh-CN" dirty="0"/>
              <a:t>swap( , )</a:t>
            </a:r>
            <a:r>
              <a:rPr lang="zh-CN" altLang="en-US" dirty="0"/>
              <a:t>还需要用到</a:t>
            </a:r>
          </a:p>
        </p:txBody>
      </p:sp>
      <p:sp>
        <p:nvSpPr>
          <p:cNvPr id="3" name="文本框 2">
            <a:extLst>
              <a:ext uri="{FF2B5EF4-FFF2-40B4-BE49-F238E27FC236}">
                <a16:creationId xmlns:a16="http://schemas.microsoft.com/office/drawing/2014/main" id="{BAB0BA64-BC1D-6F48-D491-503AA97C9043}"/>
              </a:ext>
            </a:extLst>
          </p:cNvPr>
          <p:cNvSpPr txBox="1"/>
          <p:nvPr/>
        </p:nvSpPr>
        <p:spPr>
          <a:xfrm>
            <a:off x="6096000" y="2708920"/>
            <a:ext cx="1800200" cy="307777"/>
          </a:xfrm>
          <a:prstGeom prst="rect">
            <a:avLst/>
          </a:prstGeom>
          <a:noFill/>
        </p:spPr>
        <p:txBody>
          <a:bodyPr wrap="square" rtlCol="0">
            <a:spAutoFit/>
          </a:bodyPr>
          <a:lstStyle/>
          <a:p>
            <a:r>
              <a:rPr lang="zh-CN" altLang="en-US" dirty="0"/>
              <a:t>初始化为</a:t>
            </a:r>
            <a:r>
              <a:rPr lang="en-US" altLang="zh-CN" dirty="0"/>
              <a:t>0</a:t>
            </a:r>
            <a:endParaRPr lang="zh-CN" altLang="en-US" dirty="0"/>
          </a:p>
        </p:txBody>
      </p:sp>
      <p:sp>
        <p:nvSpPr>
          <p:cNvPr id="4" name="文本框 3">
            <a:extLst>
              <a:ext uri="{FF2B5EF4-FFF2-40B4-BE49-F238E27FC236}">
                <a16:creationId xmlns:a16="http://schemas.microsoft.com/office/drawing/2014/main" id="{4DB02704-1D9C-0FD3-14E4-0FD186C96416}"/>
              </a:ext>
            </a:extLst>
          </p:cNvPr>
          <p:cNvSpPr txBox="1"/>
          <p:nvPr/>
        </p:nvSpPr>
        <p:spPr>
          <a:xfrm>
            <a:off x="1734768" y="5732884"/>
            <a:ext cx="2736304" cy="400110"/>
          </a:xfrm>
          <a:prstGeom prst="rect">
            <a:avLst/>
          </a:prstGeom>
          <a:noFill/>
        </p:spPr>
        <p:txBody>
          <a:bodyPr wrap="square" rtlCol="0">
            <a:spAutoFit/>
          </a:bodyPr>
          <a:lstStyle/>
          <a:p>
            <a:r>
              <a:rPr lang="zh-CN" altLang="en-US" sz="2000" dirty="0"/>
              <a:t>连接到出栈返回</a:t>
            </a:r>
          </a:p>
        </p:txBody>
      </p:sp>
    </p:spTree>
    <p:extLst>
      <p:ext uri="{BB962C8B-B14F-4D97-AF65-F5344CB8AC3E}">
        <p14:creationId xmlns:p14="http://schemas.microsoft.com/office/powerpoint/2010/main" val="1261455265"/>
      </p:ext>
    </p:extLst>
  </p:cSld>
  <p:clrMapOvr>
    <a:masterClrMapping/>
  </p:clrMapOvr>
  <p:transition spd="med">
    <p:random/>
    <p:sndAc>
      <p:stSnd>
        <p:snd r:embed="rId3" name="chimes.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idx="1"/>
          </p:nvPr>
        </p:nvSpPr>
        <p:spPr>
          <a:xfrm>
            <a:off x="1775520" y="693738"/>
            <a:ext cx="8540750" cy="5183187"/>
          </a:xfrm>
        </p:spPr>
        <p:txBody>
          <a:bodyPr>
            <a:normAutofit fontScale="92500" lnSpcReduction="10000"/>
          </a:bodyPr>
          <a:lstStyle/>
          <a:p>
            <a:pPr lvl="3">
              <a:lnSpc>
                <a:spcPct val="90000"/>
              </a:lnSpc>
            </a:pPr>
            <a:r>
              <a:rPr lang="zh-CN" altLang="en-US" sz="1800" b="1" dirty="0">
                <a:solidFill>
                  <a:schemeClr val="tx2"/>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Inner 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second </a:t>
            </a:r>
            <a:r>
              <a:rPr lang="en-US" altLang="zh-CN" sz="1800" b="1" i="1" dirty="0">
                <a:solidFill>
                  <a:srgbClr val="FF0000"/>
                </a:solidFill>
                <a:latin typeface="Times New Roman" panose="02020603050405020304" pitchFamily="18" charset="0"/>
              </a:rPr>
              <a:t>for</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is </a:t>
            </a:r>
            <a:r>
              <a:rPr lang="en-US" altLang="zh-CN" sz="1800" b="1" dirty="0">
                <a:solidFill>
                  <a:srgbClr val="FF0000"/>
                </a:solidFill>
                <a:latin typeface="Times New Roman" panose="02020603050405020304" pitchFamily="18" charset="0"/>
              </a:rPr>
              <a:t>body</a:t>
            </a:r>
            <a:r>
              <a:rPr lang="en-US" altLang="zh-CN" sz="1800" b="1" dirty="0">
                <a:latin typeface="Times New Roman" panose="02020603050405020304" pitchFamily="18" charset="0"/>
              </a:rPr>
              <a:t> of first </a:t>
            </a:r>
            <a:r>
              <a:rPr lang="en-US" altLang="zh-CN" sz="1800" b="1" i="1" dirty="0">
                <a:solidFill>
                  <a:srgbClr val="FF0000"/>
                </a:solidFill>
                <a:latin typeface="Times New Roman" panose="02020603050405020304" pitchFamily="18" charset="0"/>
              </a:rPr>
              <a:t>for</a:t>
            </a:r>
            <a:r>
              <a:rPr lang="en-US" altLang="zh-CN" sz="1800" b="1" dirty="0">
                <a:latin typeface="Times New Roman" panose="02020603050405020304" pitchFamily="18" charset="0"/>
              </a:rPr>
              <a:t> loop</a:t>
            </a:r>
            <a:endParaRPr lang="en-US" altLang="zh-CN" sz="1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a:latin typeface="Times New Roman" panose="02020603050405020304" pitchFamily="18" charset="0"/>
              </a:rPr>
              <a:t>             </a:t>
            </a:r>
            <a:r>
              <a:rPr lang="en-US" altLang="zh-CN" sz="1600" b="1" dirty="0">
                <a:solidFill>
                  <a:srgbClr val="FF0000"/>
                </a:solidFill>
                <a:latin typeface="Times New Roman" panose="02020603050405020304" pitchFamily="18" charset="0"/>
              </a:rPr>
              <a:t>for ( j  =  </a:t>
            </a:r>
            <a:r>
              <a:rPr lang="en-US" altLang="zh-CN" sz="1600" b="1" dirty="0" err="1">
                <a:solidFill>
                  <a:srgbClr val="FF0000"/>
                </a:solidFill>
                <a:latin typeface="Times New Roman" panose="02020603050405020304" pitchFamily="18" charset="0"/>
              </a:rPr>
              <a:t>i</a:t>
            </a:r>
            <a:r>
              <a:rPr lang="en-US" altLang="zh-CN" sz="1600" b="1" dirty="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x19, -1        	//  j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a:lnSpc>
                <a:spcPct val="90000"/>
              </a:lnSpc>
              <a:buFont typeface="Wingdings" panose="05000000000000000000" pitchFamily="2" charset="2"/>
              <a:buNone/>
            </a:pPr>
            <a:r>
              <a:rPr lang="en-US" altLang="zh-CN" sz="2000" dirty="0">
                <a:latin typeface="Times New Roman" panose="02020603050405020304" pitchFamily="18" charset="0"/>
              </a:rPr>
              <a:t>         for2tst:     </a:t>
            </a:r>
            <a:r>
              <a:rPr lang="en-US" altLang="zh-CN" sz="2000" dirty="0" err="1">
                <a:latin typeface="Times New Roman" panose="02020603050405020304" pitchFamily="18" charset="0"/>
                <a:ea typeface="宋体" panose="02010600030101010101" pitchFamily="2" charset="-122"/>
              </a:rPr>
              <a:t>blt</a:t>
            </a:r>
            <a:r>
              <a:rPr lang="en-US" altLang="zh-CN" sz="2000" dirty="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slli</a:t>
            </a:r>
            <a:r>
              <a:rPr lang="en-US" altLang="zh-CN" dirty="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dirty="0">
                <a:solidFill>
                  <a:srgbClr val="FF0000"/>
                </a:solidFill>
                <a:latin typeface="Times New Roman" panose="02020603050405020304" pitchFamily="18" charset="0"/>
              </a:rPr>
              <a:t>8</a:t>
            </a:r>
            <a:r>
              <a:rPr lang="en-US" altLang="zh-CN" dirty="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t> </a:t>
            </a:r>
            <a:r>
              <a:rPr lang="en-US" altLang="zh-CN" dirty="0" err="1">
                <a:latin typeface="Times New Roman" panose="02020603050405020304" pitchFamily="18" charset="0"/>
              </a:rPr>
              <a:t>blt</a:t>
            </a:r>
            <a:r>
              <a:rPr lang="en-US" altLang="zh-CN" dirty="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a:t>
            </a:r>
            <a:r>
              <a:rPr lang="en-US" altLang="zh-CN" sz="2400" b="1" i="1" dirty="0">
                <a:solidFill>
                  <a:srgbClr val="FF0000"/>
                </a:solidFill>
                <a:latin typeface="Times New Roman" panose="02020603050405020304" pitchFamily="18" charset="0"/>
              </a:rPr>
              <a:t>for</a:t>
            </a:r>
            <a:r>
              <a:rPr lang="en-US" altLang="zh-CN" sz="2400" b="1" dirty="0">
                <a:latin typeface="Times New Roman" panose="02020603050405020304" pitchFamily="18" charset="0"/>
              </a:rPr>
              <a:t> loop </a:t>
            </a:r>
            <a:r>
              <a:rPr lang="zh-CN" altLang="en-US" sz="2400" b="1" dirty="0">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dirty="0">
                <a:latin typeface="Times New Roman" panose="02020603050405020304" pitchFamily="18" charset="0"/>
              </a:rPr>
              <a:t>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a:latin typeface="Times New Roman" panose="02020603050405020304" pitchFamily="18" charset="0"/>
              </a:rPr>
              <a:t>exit2:</a:t>
            </a:r>
            <a:r>
              <a:rPr lang="en-US" altLang="zh-CN" sz="3200" b="1" dirty="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transition spd="med">
    <p:random/>
    <p:sndAc>
      <p:stSnd>
        <p:snd r:embed="rId3" name="chimes.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idx="1"/>
          </p:nvPr>
        </p:nvSpPr>
        <p:spPr>
          <a:xfrm>
            <a:off x="1919536" y="764704"/>
            <a:ext cx="8540750" cy="5400675"/>
          </a:xfrm>
        </p:spPr>
        <p:txBody>
          <a:bodyPr>
            <a:normAutofit lnSpcReduction="10000"/>
          </a:bodyPr>
          <a:lstStyle/>
          <a:p>
            <a:pPr lvl="3">
              <a:lnSpc>
                <a:spcPct val="90000"/>
              </a:lnSpc>
            </a:pPr>
            <a:r>
              <a:rPr lang="zh-CN" altLang="en-US"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body of first </a:t>
            </a:r>
            <a:r>
              <a:rPr lang="en-US" altLang="zh-CN" sz="2800" b="1" i="1" dirty="0">
                <a:solidFill>
                  <a:srgbClr val="FF0000"/>
                </a:solidFill>
                <a:latin typeface="Times New Roman" panose="02020603050405020304" pitchFamily="18" charset="0"/>
              </a:rPr>
              <a:t>for</a:t>
            </a:r>
            <a:r>
              <a:rPr lang="en-US" altLang="zh-CN" sz="2800" b="1" dirty="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x10</a:t>
            </a:r>
            <a:r>
              <a:rPr lang="zh-CN" altLang="en-US" sz="2400" dirty="0">
                <a:latin typeface="Times New Roman" panose="02020603050405020304" pitchFamily="18" charset="0"/>
              </a:rPr>
              <a:t>，</a:t>
            </a:r>
            <a:r>
              <a:rPr lang="en-US" altLang="zh-CN" sz="2400" dirty="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x11</a:t>
            </a:r>
            <a:r>
              <a:rPr lang="zh-CN" altLang="en-US" sz="2400" dirty="0">
                <a:latin typeface="Times New Roman" panose="02020603050405020304" pitchFamily="18" charset="0"/>
              </a:rPr>
              <a:t>，</a:t>
            </a:r>
            <a:r>
              <a:rPr lang="en-US" altLang="zh-CN" sz="2400" dirty="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Call function swap</a:t>
            </a:r>
            <a:r>
              <a:rPr lang="en-US" altLang="zh-CN" sz="2400" dirty="0">
                <a:latin typeface="Times New Roman" panose="02020603050405020304" pitchFamily="18" charset="0"/>
              </a:rPr>
              <a:t> </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jal</a:t>
            </a:r>
            <a:r>
              <a:rPr lang="en-US" altLang="zh-CN" sz="2400" dirty="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a:solidFill>
                <a:schemeClr val="tx2"/>
              </a:solidFill>
              <a:latin typeface="Times New Roman" panose="02020603050405020304" pitchFamily="18" charset="0"/>
            </a:endParaRPr>
          </a:p>
          <a:p>
            <a:pPr>
              <a:lnSpc>
                <a:spcPct val="90000"/>
              </a:lnSpc>
            </a:pPr>
            <a:r>
              <a:rPr lang="en-US" altLang="zh-CN" sz="2000" dirty="0"/>
              <a:t>Notice:</a:t>
            </a:r>
            <a:br>
              <a:rPr lang="en-US" altLang="zh-CN" sz="2000" dirty="0"/>
            </a:br>
            <a:r>
              <a:rPr lang="en-US" altLang="zh-CN" sz="2000" dirty="0"/>
              <a:t>1.Why are x10 and x11 saved?</a:t>
            </a:r>
            <a:br>
              <a:rPr lang="en-US" altLang="zh-CN" sz="2000" dirty="0"/>
            </a:br>
            <a:r>
              <a:rPr lang="en-US" altLang="zh-CN" sz="2000" dirty="0"/>
              <a:t>	x10 is the base of the array v. x10 will be used repeatedly and might be(actually not here) changed by the procedure swap.</a:t>
            </a:r>
            <a:br>
              <a:rPr lang="en-US" altLang="zh-CN" sz="2000" dirty="0"/>
            </a:br>
            <a:r>
              <a:rPr lang="en-US" altLang="zh-CN" sz="2000" dirty="0"/>
              <a:t>	x11 is the size of the array v. x11 will be used repeatedly and changed before the procedure swap is called.</a:t>
            </a:r>
            <a:br>
              <a:rPr lang="en-US" altLang="zh-CN" sz="2000" dirty="0"/>
            </a:br>
            <a:endParaRPr lang="en-US" altLang="zh-CN" sz="2000" dirty="0"/>
          </a:p>
          <a:p>
            <a:pPr>
              <a:lnSpc>
                <a:spcPct val="90000"/>
              </a:lnSpc>
            </a:pPr>
            <a:r>
              <a:rPr lang="en-US" altLang="zh-CN" sz="2000" dirty="0"/>
              <a:t>2.Why are they not pushed to stack?</a:t>
            </a:r>
          </a:p>
          <a:p>
            <a:pPr lvl="1">
              <a:lnSpc>
                <a:spcPct val="90000"/>
              </a:lnSpc>
            </a:pPr>
            <a:r>
              <a:rPr lang="en-US" altLang="zh-CN" dirty="0"/>
              <a:t>Register variable is faster</a:t>
            </a:r>
          </a:p>
        </p:txBody>
      </p:sp>
    </p:spTree>
    <p:extLst>
      <p:ext uri="{BB962C8B-B14F-4D97-AF65-F5344CB8AC3E}">
        <p14:creationId xmlns:p14="http://schemas.microsoft.com/office/powerpoint/2010/main" val="1739817420"/>
      </p:ext>
    </p:extLst>
  </p:cSld>
  <p:clrMapOvr>
    <a:masterClrMapping/>
  </p:clrMapOvr>
  <p:transition spd="med">
    <p:random/>
    <p:sndAc>
      <p:stSnd>
        <p:snd r:embed="rId3" name="chimes.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01B75DC3-566C-E7E9-0F8C-31A9C520FDFD}"/>
              </a:ext>
            </a:extLst>
          </p:cNvPr>
          <p:cNvPicPr>
            <a:picLocks noGrp="1" noChangeAspect="1"/>
          </p:cNvPicPr>
          <p:nvPr>
            <p:ph idx="1"/>
          </p:nvPr>
        </p:nvPicPr>
        <p:blipFill>
          <a:blip r:embed="rId4"/>
          <a:stretch>
            <a:fillRect/>
          </a:stretch>
        </p:blipFill>
        <p:spPr>
          <a:xfrm>
            <a:off x="2999656" y="135156"/>
            <a:ext cx="6912768" cy="6587687"/>
          </a:xfrm>
        </p:spPr>
      </p:pic>
    </p:spTree>
    <p:extLst>
      <p:ext uri="{BB962C8B-B14F-4D97-AF65-F5344CB8AC3E}">
        <p14:creationId xmlns:p14="http://schemas.microsoft.com/office/powerpoint/2010/main" val="3797468237"/>
      </p:ext>
    </p:extLst>
  </p:cSld>
  <p:clrMapOvr>
    <a:masterClrMapping/>
  </p:clrMapOvr>
  <p:transition spd="med">
    <p:random/>
    <p:sndAc>
      <p:stSnd>
        <p:snd r:embed="rId3" name="chimes.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defRPr/>
            </a:pPr>
            <a:r>
              <a:rPr lang="en-US" altLang="en-US" sz="4000"/>
              <a:t>Effect of Compiler Optimization</a:t>
            </a:r>
            <a:endParaRPr lang="en-AU" altLang="en-US" sz="4000"/>
          </a:p>
        </p:txBody>
      </p:sp>
      <p:graphicFrame>
        <p:nvGraphicFramePr>
          <p:cNvPr id="250884" name="Object 3"/>
          <p:cNvGraphicFramePr>
            <a:graphicFrameLocks noChangeAspect="1"/>
          </p:cNvGraphicFramePr>
          <p:nvPr>
            <p:extLst>
              <p:ext uri="{D42A27DB-BD31-4B8C-83A1-F6EECF244321}">
                <p14:modId xmlns:p14="http://schemas.microsoft.com/office/powerpoint/2010/main" val="2981084556"/>
              </p:ext>
            </p:extLst>
          </p:nvPr>
        </p:nvGraphicFramePr>
        <p:xfrm>
          <a:off x="2068513" y="1515740"/>
          <a:ext cx="3829050" cy="2333625"/>
        </p:xfrm>
        <a:graphic>
          <a:graphicData uri="http://schemas.openxmlformats.org/presentationml/2006/ole">
            <mc:AlternateContent xmlns:mc="http://schemas.openxmlformats.org/markup-compatibility/2006">
              <mc:Choice xmlns:v="urn:schemas-microsoft-com:vml" Requires="v">
                <p:oleObj spid="_x0000_s3094" name="Chart" r:id="rId5" imgW="4786304" imgH="2917062" progId="MSGraph.Chart.8">
                  <p:embed followColorScheme="full"/>
                </p:oleObj>
              </mc:Choice>
              <mc:Fallback>
                <p:oleObj name="Chart" r:id="rId5" imgW="4786304" imgH="2917062" progId="MSGraph.Chart.8">
                  <p:embed followColorScheme="full"/>
                  <p:pic>
                    <p:nvPicPr>
                      <p:cNvPr id="0" name=""/>
                      <p:cNvPicPr>
                        <a:picLocks noChangeAspect="1" noChangeArrowheads="1"/>
                      </p:cNvPicPr>
                      <p:nvPr/>
                    </p:nvPicPr>
                    <p:blipFill>
                      <a:blip r:embed="rId6"/>
                      <a:srcRect/>
                      <a:stretch>
                        <a:fillRect/>
                      </a:stretch>
                    </p:blipFill>
                    <p:spPr bwMode="auto">
                      <a:xfrm>
                        <a:off x="2068513" y="15157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5" name="Object 4"/>
          <p:cNvGraphicFramePr>
            <a:graphicFrameLocks noChangeAspect="1"/>
          </p:cNvGraphicFramePr>
          <p:nvPr>
            <p:extLst>
              <p:ext uri="{D42A27DB-BD31-4B8C-83A1-F6EECF244321}">
                <p14:modId xmlns:p14="http://schemas.microsoft.com/office/powerpoint/2010/main" val="908467561"/>
              </p:ext>
            </p:extLst>
          </p:nvPr>
        </p:nvGraphicFramePr>
        <p:xfrm>
          <a:off x="2068513" y="3785865"/>
          <a:ext cx="3771900" cy="2333625"/>
        </p:xfrm>
        <a:graphic>
          <a:graphicData uri="http://schemas.openxmlformats.org/presentationml/2006/ole">
            <mc:AlternateContent xmlns:mc="http://schemas.openxmlformats.org/markup-compatibility/2006">
              <mc:Choice xmlns:v="urn:schemas-microsoft-com:vml" Requires="v">
                <p:oleObj spid="_x0000_s3095" name="Chart" r:id="rId7" imgW="4714698" imgH="2917062" progId="MSGraph.Chart.8">
                  <p:embed followColorScheme="full"/>
                </p:oleObj>
              </mc:Choice>
              <mc:Fallback>
                <p:oleObj name="Chart" r:id="rId7" imgW="4714698" imgH="2917062" progId="MSGraph.Chart.8">
                  <p:embed followColorScheme="full"/>
                  <p:pic>
                    <p:nvPicPr>
                      <p:cNvPr id="0" name=""/>
                      <p:cNvPicPr>
                        <a:picLocks noChangeAspect="1" noChangeArrowheads="1"/>
                      </p:cNvPicPr>
                      <p:nvPr/>
                    </p:nvPicPr>
                    <p:blipFill>
                      <a:blip r:embed="rId8"/>
                      <a:srcRect/>
                      <a:stretch>
                        <a:fillRect/>
                      </a:stretch>
                    </p:blipFill>
                    <p:spPr bwMode="auto">
                      <a:xfrm>
                        <a:off x="2068513" y="3785865"/>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6" name="Object 5"/>
          <p:cNvGraphicFramePr>
            <a:graphicFrameLocks noChangeAspect="1"/>
          </p:cNvGraphicFramePr>
          <p:nvPr>
            <p:extLst>
              <p:ext uri="{D42A27DB-BD31-4B8C-83A1-F6EECF244321}">
                <p14:modId xmlns:p14="http://schemas.microsoft.com/office/powerpoint/2010/main" val="2981341556"/>
              </p:ext>
            </p:extLst>
          </p:nvPr>
        </p:nvGraphicFramePr>
        <p:xfrm>
          <a:off x="5953125" y="1514153"/>
          <a:ext cx="3771900" cy="2333625"/>
        </p:xfrm>
        <a:graphic>
          <a:graphicData uri="http://schemas.openxmlformats.org/presentationml/2006/ole">
            <mc:AlternateContent xmlns:mc="http://schemas.openxmlformats.org/markup-compatibility/2006">
              <mc:Choice xmlns:v="urn:schemas-microsoft-com:vml" Requires="v">
                <p:oleObj spid="_x0000_s3096" name="Chart" r:id="rId9" imgW="4714698" imgH="2917062" progId="MSGraph.Chart.8">
                  <p:embed followColorScheme="full"/>
                </p:oleObj>
              </mc:Choice>
              <mc:Fallback>
                <p:oleObj name="Chart" r:id="rId9" imgW="4714698" imgH="2917062" progId="MSGraph.Chart.8">
                  <p:embed followColorScheme="full"/>
                  <p:pic>
                    <p:nvPicPr>
                      <p:cNvPr id="0" name=""/>
                      <p:cNvPicPr>
                        <a:picLocks noChangeAspect="1" noChangeArrowheads="1"/>
                      </p:cNvPicPr>
                      <p:nvPr/>
                    </p:nvPicPr>
                    <p:blipFill>
                      <a:blip r:embed="rId10"/>
                      <a:srcRect/>
                      <a:stretch>
                        <a:fillRect/>
                      </a:stretch>
                    </p:blipFill>
                    <p:spPr bwMode="auto">
                      <a:xfrm>
                        <a:off x="5953125" y="1514153"/>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7" name="Object 6"/>
          <p:cNvGraphicFramePr>
            <a:graphicFrameLocks noChangeAspect="1"/>
          </p:cNvGraphicFramePr>
          <p:nvPr>
            <p:extLst>
              <p:ext uri="{D42A27DB-BD31-4B8C-83A1-F6EECF244321}">
                <p14:modId xmlns:p14="http://schemas.microsoft.com/office/powerpoint/2010/main" val="585290792"/>
              </p:ext>
            </p:extLst>
          </p:nvPr>
        </p:nvGraphicFramePr>
        <p:xfrm>
          <a:off x="6096000" y="3789040"/>
          <a:ext cx="3829050" cy="2333625"/>
        </p:xfrm>
        <a:graphic>
          <a:graphicData uri="http://schemas.openxmlformats.org/presentationml/2006/ole">
            <mc:AlternateContent xmlns:mc="http://schemas.openxmlformats.org/markup-compatibility/2006">
              <mc:Choice xmlns:v="urn:schemas-microsoft-com:vml" Requires="v">
                <p:oleObj spid="_x0000_s3097" name="Chart" r:id="rId11" imgW="4786304" imgH="2917062" progId="MSGraph.Chart.8">
                  <p:embed followColorScheme="full"/>
                </p:oleObj>
              </mc:Choice>
              <mc:Fallback>
                <p:oleObj name="Chart" r:id="rId11" imgW="4786304" imgH="2917062" progId="MSGraph.Chart.8">
                  <p:embed followColorScheme="full"/>
                  <p:pic>
                    <p:nvPicPr>
                      <p:cNvPr id="0" name=""/>
                      <p:cNvPicPr>
                        <a:picLocks noChangeAspect="1" noChangeArrowheads="1"/>
                      </p:cNvPicPr>
                      <p:nvPr/>
                    </p:nvPicPr>
                    <p:blipFill>
                      <a:blip r:embed="rId12"/>
                      <a:srcRect/>
                      <a:stretch>
                        <a:fillRect/>
                      </a:stretch>
                    </p:blipFill>
                    <p:spPr bwMode="auto">
                      <a:xfrm>
                        <a:off x="6096000" y="37890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639349"/>
      </p:ext>
    </p:extLst>
  </p:cSld>
  <p:clrMapOvr>
    <a:masterClrMapping/>
  </p:clrMapOvr>
  <p:transition spd="med">
    <p:random/>
    <p:sndAc>
      <p:stSnd>
        <p:snd r:embed="rId4" name="chimes.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4"/>
          <p:cNvSpPr>
            <a:spLocks noGrp="1" noChangeArrowheads="1"/>
          </p:cNvSpPr>
          <p:nvPr>
            <p:ph type="title"/>
          </p:nvPr>
        </p:nvSpPr>
        <p:spPr/>
        <p:txBody>
          <a:bodyPr/>
          <a:lstStyle/>
          <a:p>
            <a:pPr eaLnBrk="1" hangingPunct="1">
              <a:defRPr/>
            </a:pPr>
            <a:r>
              <a:rPr lang="en-US" altLang="en-US"/>
              <a:t>Lessons Learnt</a:t>
            </a:r>
            <a:endParaRPr lang="en-AU" altLang="en-US"/>
          </a:p>
        </p:txBody>
      </p:sp>
      <p:sp>
        <p:nvSpPr>
          <p:cNvPr id="254979" name="Rectangle 5"/>
          <p:cNvSpPr>
            <a:spLocks noGrp="1" noChangeArrowheads="1"/>
          </p:cNvSpPr>
          <p:nvPr>
            <p:ph idx="1"/>
          </p:nvPr>
        </p:nvSpPr>
        <p:spPr>
          <a:xfrm>
            <a:off x="838200" y="1825625"/>
            <a:ext cx="10658400" cy="3187551"/>
          </a:xfrm>
        </p:spPr>
        <p:txBody>
          <a:bodyPr/>
          <a:lstStyle/>
          <a:p>
            <a:pPr eaLnBrk="1" hangingPunct="1"/>
            <a:r>
              <a:rPr lang="zh-CN" altLang="en-US" dirty="0"/>
              <a:t>指令数和</a:t>
            </a:r>
            <a:r>
              <a:rPr lang="en-US" altLang="zh-CN" dirty="0"/>
              <a:t>CPI</a:t>
            </a:r>
            <a:r>
              <a:rPr lang="zh-CN" altLang="en-US" dirty="0"/>
              <a:t>并不是孤立的良好性能指标</a:t>
            </a:r>
          </a:p>
          <a:p>
            <a:pPr eaLnBrk="1" hangingPunct="1"/>
            <a:r>
              <a:rPr lang="zh-CN" altLang="en-US" dirty="0"/>
              <a:t>编译器优化对算法很敏感</a:t>
            </a:r>
          </a:p>
          <a:p>
            <a:pPr eaLnBrk="1" hangingPunct="1"/>
            <a:r>
              <a:rPr lang="en-US" altLang="zh-CN" dirty="0"/>
              <a:t>Java/JIT</a:t>
            </a:r>
            <a:r>
              <a:rPr lang="zh-CN" altLang="en-US" dirty="0"/>
              <a:t>编译的代码比</a:t>
            </a:r>
            <a:r>
              <a:rPr lang="en-US" altLang="zh-CN" dirty="0"/>
              <a:t>JVM</a:t>
            </a:r>
            <a:r>
              <a:rPr lang="zh-CN" altLang="en-US" dirty="0"/>
              <a:t>解释的代码快得多，在某些情况下与优化的</a:t>
            </a:r>
            <a:r>
              <a:rPr lang="en-US" altLang="zh-CN" dirty="0"/>
              <a:t>C</a:t>
            </a:r>
            <a:r>
              <a:rPr lang="zh-CN" altLang="en-US" dirty="0"/>
              <a:t>相当</a:t>
            </a:r>
          </a:p>
          <a:p>
            <a:pPr eaLnBrk="1" hangingPunct="1"/>
            <a:r>
              <a:rPr lang="zh-CN" altLang="en-US" dirty="0"/>
              <a:t>没有什么可以修复一个愚蠢的算法</a:t>
            </a:r>
            <a:r>
              <a:rPr lang="en-US" altLang="zh-CN" dirty="0"/>
              <a:t>!</a:t>
            </a:r>
            <a:endParaRPr lang="en-US" altLang="en-US" dirty="0"/>
          </a:p>
        </p:txBody>
      </p:sp>
    </p:spTree>
    <p:extLst>
      <p:ext uri="{BB962C8B-B14F-4D97-AF65-F5344CB8AC3E}">
        <p14:creationId xmlns:p14="http://schemas.microsoft.com/office/powerpoint/2010/main" val="973704433"/>
      </p:ext>
    </p:extLst>
  </p:cSld>
  <p:clrMapOvr>
    <a:masterClrMapping/>
  </p:clrMapOvr>
  <p:transition spd="med">
    <p:random/>
    <p:sndAc>
      <p:stSnd>
        <p:snd r:embed="rId3" name="chimes.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1415480" y="2240868"/>
            <a:ext cx="9109316" cy="2376264"/>
          </a:xfrm>
        </p:spPr>
        <p:txBody>
          <a:bodyPr>
            <a:normAutofit/>
          </a:bodyPr>
          <a:lstStyle/>
          <a:p>
            <a:pPr algn="ctr"/>
            <a:r>
              <a:rPr lang="en-US" altLang="zh-CN" sz="6000" b="1" dirty="0">
                <a:solidFill>
                  <a:schemeClr val="accent1">
                    <a:lumMod val="50000"/>
                  </a:schemeClr>
                </a:solidFill>
              </a:rPr>
              <a:t>14   Arrays versus Pointers </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307091346"/>
      </p:ext>
    </p:extLst>
  </p:cSld>
  <p:clrMapOvr>
    <a:masterClrMapping/>
  </p:clrMapOvr>
  <p:transition spd="med">
    <p:random/>
    <p:sndAc>
      <p:stSnd>
        <p:snd r:embed="rId2" name="chimes.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Example: Clearing an Array</a:t>
            </a:r>
            <a:endParaRPr lang="zh-CN" altLang="en-US" dirty="0"/>
          </a:p>
        </p:txBody>
      </p:sp>
      <p:graphicFrame>
        <p:nvGraphicFramePr>
          <p:cNvPr id="5" name="Group 3"/>
          <p:cNvGraphicFramePr>
            <a:graphicFrameLocks noGrp="1"/>
          </p:cNvGraphicFramePr>
          <p:nvPr>
            <p:extLst>
              <p:ext uri="{D42A27DB-BD31-4B8C-83A1-F6EECF244321}">
                <p14:modId xmlns:p14="http://schemas.microsoft.com/office/powerpoint/2010/main" val="2874514159"/>
              </p:ext>
            </p:extLst>
          </p:nvPr>
        </p:nvGraphicFramePr>
        <p:xfrm>
          <a:off x="1776413" y="1403350"/>
          <a:ext cx="8928100" cy="483393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62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clear1(</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array[],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for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&lt; size;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array[</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777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li   x5,0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x6,x5,3    // x6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&amp;array[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x0,0(x7)   // 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x5,x5,1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a:t>
                      </a:r>
                      <a:r>
                        <a:rPr kumimoji="0" lang="en-US" sz="1400" b="0" i="0" u="none" strike="noStrike" cap="none" normalizeH="0" baseline="0" dirty="0">
                          <a:ln>
                            <a:noFill/>
                          </a:ln>
                          <a:solidFill>
                            <a:schemeClr val="tx1"/>
                          </a:solidFill>
                          <a:effectLst/>
                          <a:latin typeface="Lucida Console" pitchFamily="49" charset="0"/>
                        </a:rPr>
                        <a:t>  x5,x11,loop1  // if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&lt;size)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mv x5,x10      // p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x6,x11,3  // x6 = size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x0,0(x5)    // Memory[p]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x5,x5,8   // p = p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bltu</a:t>
                      </a:r>
                      <a:r>
                        <a:rPr kumimoji="0" lang="en-US" sz="1400" b="0" i="0" u="none" strike="noStrike" cap="none" normalizeH="0" baseline="0" dirty="0">
                          <a:ln>
                            <a:noFill/>
                          </a:ln>
                          <a:solidFill>
                            <a:schemeClr val="tx1"/>
                          </a:solidFill>
                          <a:effectLst/>
                          <a:latin typeface="Lucida Console" pitchFamily="49" charset="0"/>
                        </a:rPr>
                        <a:t> x5,x7,loop2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if (p&lt;&amp;array[size])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59086" name="矩形 5"/>
          <p:cNvSpPr>
            <a:spLocks noChangeArrowheads="1"/>
          </p:cNvSpPr>
          <p:nvPr/>
        </p:nvSpPr>
        <p:spPr bwMode="auto">
          <a:xfrm>
            <a:off x="1490663" y="5713413"/>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9087" name="矩形 6"/>
          <p:cNvSpPr>
            <a:spLocks noChangeArrowheads="1"/>
          </p:cNvSpPr>
          <p:nvPr/>
        </p:nvSpPr>
        <p:spPr bwMode="auto">
          <a:xfrm>
            <a:off x="5880100" y="5848350"/>
            <a:ext cx="4608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96199651"/>
      </p:ext>
    </p:extLst>
  </p:cSld>
  <p:clrMapOvr>
    <a:masterClrMapping/>
  </p:clrMapOvr>
  <p:transition spd="med">
    <p:random/>
    <p:sndAc>
      <p:stSnd>
        <p:snd r:embed="rId3" name="chimes.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79376" y="665979"/>
            <a:ext cx="8259763" cy="769938"/>
          </a:xfrm>
        </p:spPr>
        <p:txBody>
          <a:bodyPr/>
          <a:lstStyle/>
          <a:p>
            <a:pPr>
              <a:defRPr/>
            </a:pPr>
            <a:r>
              <a:rPr lang="en-US" altLang="en-US" dirty="0"/>
              <a:t>2.18 Other RISC-V Instructions</a:t>
            </a:r>
          </a:p>
        </p:txBody>
      </p:sp>
      <p:sp>
        <p:nvSpPr>
          <p:cNvPr id="281603" name="Content Placeholder 2"/>
          <p:cNvSpPr>
            <a:spLocks noGrp="1"/>
          </p:cNvSpPr>
          <p:nvPr>
            <p:ph idx="1"/>
          </p:nvPr>
        </p:nvSpPr>
        <p:spPr/>
        <p:txBody>
          <a:bodyPr/>
          <a:lstStyle/>
          <a:p>
            <a:r>
              <a:rPr lang="en-US" altLang="en-US" dirty="0"/>
              <a:t>Base integer instructions (RV64I)</a:t>
            </a:r>
          </a:p>
          <a:p>
            <a:pPr lvl="1"/>
            <a:r>
              <a:rPr lang="en-US" altLang="en-US" dirty="0"/>
              <a:t>Those previously described, plus</a:t>
            </a:r>
          </a:p>
          <a:p>
            <a:pPr lvl="1"/>
            <a:r>
              <a:rPr lang="en-US" altLang="en-US" dirty="0" err="1"/>
              <a:t>auipc</a:t>
            </a:r>
            <a:r>
              <a:rPr lang="en-US" altLang="en-US" dirty="0"/>
              <a:t> </a:t>
            </a:r>
            <a:r>
              <a:rPr lang="en-US" altLang="en-US" dirty="0" err="1"/>
              <a:t>rd</a:t>
            </a:r>
            <a:r>
              <a:rPr lang="en-US" altLang="en-US" dirty="0"/>
              <a:t>, </a:t>
            </a:r>
            <a:r>
              <a:rPr lang="en-US" altLang="en-US" dirty="0" err="1"/>
              <a:t>immed</a:t>
            </a:r>
            <a:r>
              <a:rPr lang="en-US" altLang="en-US" dirty="0"/>
              <a:t>  // </a:t>
            </a:r>
            <a:r>
              <a:rPr lang="en-US" altLang="en-US" dirty="0" err="1"/>
              <a:t>rd</a:t>
            </a:r>
            <a:r>
              <a:rPr lang="en-US" altLang="en-US" dirty="0"/>
              <a:t> = (</a:t>
            </a:r>
            <a:r>
              <a:rPr lang="en-US" altLang="en-US" dirty="0" err="1"/>
              <a:t>imm</a:t>
            </a:r>
            <a:r>
              <a:rPr lang="en-US" altLang="en-US" dirty="0"/>
              <a:t>&lt;&lt;12) + pc</a:t>
            </a:r>
          </a:p>
          <a:p>
            <a:pPr lvl="2"/>
            <a:r>
              <a:rPr lang="en-US" altLang="en-US" dirty="0"/>
              <a:t>follow by </a:t>
            </a:r>
            <a:r>
              <a:rPr lang="en-US" altLang="en-US" dirty="0" err="1"/>
              <a:t>jalr</a:t>
            </a:r>
            <a:r>
              <a:rPr lang="en-US" altLang="en-US" dirty="0"/>
              <a:t> (adds 12-bit </a:t>
            </a:r>
            <a:r>
              <a:rPr lang="en-US" altLang="en-US" dirty="0" err="1"/>
              <a:t>immed</a:t>
            </a:r>
            <a:r>
              <a:rPr lang="en-US" altLang="en-US" dirty="0"/>
              <a:t>) for long jump</a:t>
            </a:r>
          </a:p>
          <a:p>
            <a:pPr lvl="1"/>
            <a:r>
              <a:rPr lang="en-US" altLang="en-US" dirty="0" err="1"/>
              <a:t>slt</a:t>
            </a:r>
            <a:r>
              <a:rPr lang="en-US" altLang="en-US" dirty="0"/>
              <a:t>, </a:t>
            </a:r>
            <a:r>
              <a:rPr lang="en-US" altLang="en-US" dirty="0" err="1"/>
              <a:t>sltu</a:t>
            </a:r>
            <a:r>
              <a:rPr lang="en-US" altLang="en-US" dirty="0"/>
              <a:t>, </a:t>
            </a:r>
            <a:r>
              <a:rPr lang="en-US" altLang="en-US" dirty="0" err="1"/>
              <a:t>slti</a:t>
            </a:r>
            <a:r>
              <a:rPr lang="en-US" altLang="en-US" dirty="0"/>
              <a:t>, </a:t>
            </a:r>
            <a:r>
              <a:rPr lang="en-US" altLang="en-US" dirty="0" err="1"/>
              <a:t>sltui</a:t>
            </a:r>
            <a:r>
              <a:rPr lang="en-US" altLang="en-US" dirty="0"/>
              <a:t>: set less than (like MIPS)</a:t>
            </a:r>
          </a:p>
          <a:p>
            <a:pPr lvl="1"/>
            <a:r>
              <a:rPr lang="en-US" altLang="en-US" dirty="0" err="1"/>
              <a:t>addw</a:t>
            </a:r>
            <a:r>
              <a:rPr lang="en-US" altLang="en-US" dirty="0"/>
              <a:t>, </a:t>
            </a:r>
            <a:r>
              <a:rPr lang="en-US" altLang="en-US" dirty="0" err="1"/>
              <a:t>subw</a:t>
            </a:r>
            <a:r>
              <a:rPr lang="en-US" altLang="en-US" dirty="0"/>
              <a:t>, </a:t>
            </a:r>
            <a:r>
              <a:rPr lang="en-US" altLang="en-US" dirty="0" err="1"/>
              <a:t>addiw</a:t>
            </a:r>
            <a:r>
              <a:rPr lang="en-US" altLang="en-US" dirty="0"/>
              <a:t>: 32-bit add/sub</a:t>
            </a:r>
          </a:p>
          <a:p>
            <a:pPr lvl="1"/>
            <a:r>
              <a:rPr lang="en-US" altLang="en-US" dirty="0" err="1"/>
              <a:t>sllw</a:t>
            </a:r>
            <a:r>
              <a:rPr lang="en-US" altLang="en-US" dirty="0"/>
              <a:t>, </a:t>
            </a:r>
            <a:r>
              <a:rPr lang="en-US" altLang="en-US" dirty="0" err="1"/>
              <a:t>srlw</a:t>
            </a:r>
            <a:r>
              <a:rPr lang="en-US" altLang="en-US" dirty="0"/>
              <a:t>, </a:t>
            </a:r>
            <a:r>
              <a:rPr lang="en-US" altLang="en-US" dirty="0" err="1"/>
              <a:t>srlw</a:t>
            </a:r>
            <a:r>
              <a:rPr lang="en-US" altLang="en-US" dirty="0"/>
              <a:t>, </a:t>
            </a:r>
            <a:r>
              <a:rPr lang="en-US" altLang="en-US" dirty="0" err="1"/>
              <a:t>slliw</a:t>
            </a:r>
            <a:r>
              <a:rPr lang="en-US" altLang="en-US" dirty="0"/>
              <a:t>, </a:t>
            </a:r>
            <a:r>
              <a:rPr lang="en-US" altLang="en-US" dirty="0" err="1"/>
              <a:t>srliw</a:t>
            </a:r>
            <a:r>
              <a:rPr lang="en-US" altLang="en-US" dirty="0"/>
              <a:t>, </a:t>
            </a:r>
            <a:r>
              <a:rPr lang="en-US" altLang="en-US" dirty="0" err="1"/>
              <a:t>sraiw</a:t>
            </a:r>
            <a:r>
              <a:rPr lang="en-US" altLang="en-US" dirty="0"/>
              <a:t>: 32-bit shift</a:t>
            </a:r>
          </a:p>
          <a:p>
            <a:endParaRPr lang="en-US" altLang="en-US" dirty="0"/>
          </a:p>
          <a:p>
            <a:r>
              <a:rPr lang="en-US" altLang="en-US" dirty="0"/>
              <a:t>32-bit variant: RV32I</a:t>
            </a:r>
          </a:p>
          <a:p>
            <a:pPr lvl="1"/>
            <a:r>
              <a:rPr lang="en-US" altLang="en-US" dirty="0"/>
              <a:t>registers are 32-bits wide, 32-bit operations</a:t>
            </a:r>
          </a:p>
        </p:txBody>
      </p:sp>
    </p:spTree>
    <p:extLst>
      <p:ext uri="{BB962C8B-B14F-4D97-AF65-F5344CB8AC3E}">
        <p14:creationId xmlns:p14="http://schemas.microsoft.com/office/powerpoint/2010/main" val="578884555"/>
      </p:ext>
    </p:extLst>
  </p:cSld>
  <p:clrMapOvr>
    <a:masterClrMapping/>
  </p:clrMapOvr>
  <p:transition spd="med">
    <p:random/>
    <p:sndAc>
      <p:stSnd>
        <p:snd r:embed="rId3"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16632"/>
            <a:ext cx="10515600" cy="1325563"/>
          </a:xfrm>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extLst>
              <p:ext uri="{D42A27DB-BD31-4B8C-83A1-F6EECF244321}">
                <p14:modId xmlns:p14="http://schemas.microsoft.com/office/powerpoint/2010/main" val="337453268"/>
              </p:ext>
            </p:extLst>
          </p:nvPr>
        </p:nvGraphicFramePr>
        <p:xfrm>
          <a:off x="1703512" y="2060848"/>
          <a:ext cx="8423275" cy="4441827"/>
        </p:xfrm>
        <a:graphic>
          <a:graphicData uri="http://schemas.openxmlformats.org/drawingml/2006/table">
            <a:tbl>
              <a:tblPr/>
              <a:tblGrid>
                <a:gridCol w="1295156">
                  <a:extLst>
                    <a:ext uri="{9D8B030D-6E8A-4147-A177-3AD203B41FA5}">
                      <a16:colId xmlns:a16="http://schemas.microsoft.com/office/drawing/2014/main" val="20000"/>
                    </a:ext>
                  </a:extLst>
                </a:gridCol>
                <a:gridCol w="1225319">
                  <a:extLst>
                    <a:ext uri="{9D8B030D-6E8A-4147-A177-3AD203B41FA5}">
                      <a16:colId xmlns:a16="http://schemas.microsoft.com/office/drawing/2014/main" val="20001"/>
                    </a:ext>
                  </a:extLst>
                </a:gridCol>
                <a:gridCol w="4390198">
                  <a:extLst>
                    <a:ext uri="{9D8B030D-6E8A-4147-A177-3AD203B41FA5}">
                      <a16:colId xmlns:a16="http://schemas.microsoft.com/office/drawing/2014/main" val="20002"/>
                    </a:ext>
                  </a:extLst>
                </a:gridCol>
                <a:gridCol w="1512602">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文本框 2">
            <a:extLst>
              <a:ext uri="{FF2B5EF4-FFF2-40B4-BE49-F238E27FC236}">
                <a16:creationId xmlns:a16="http://schemas.microsoft.com/office/drawing/2014/main" id="{D3F8D695-8363-603F-49A0-342C95BC661D}"/>
              </a:ext>
            </a:extLst>
          </p:cNvPr>
          <p:cNvSpPr txBox="1"/>
          <p:nvPr/>
        </p:nvSpPr>
        <p:spPr>
          <a:xfrm>
            <a:off x="1740732" y="1289856"/>
            <a:ext cx="7416824" cy="461665"/>
          </a:xfrm>
          <a:prstGeom prst="rect">
            <a:avLst/>
          </a:prstGeom>
          <a:noFill/>
        </p:spPr>
        <p:txBody>
          <a:bodyPr wrap="square" rtlCol="0">
            <a:spAutoFit/>
          </a:bodyPr>
          <a:lstStyle/>
          <a:p>
            <a:r>
              <a:rPr lang="en-US" altLang="zh-CN" sz="2400" dirty="0">
                <a:latin typeface="Arial" panose="020B0604020202020204" pitchFamily="34" charset="0"/>
              </a:rPr>
              <a:t>RISC-V</a:t>
            </a:r>
            <a:r>
              <a:rPr lang="zh-CN" altLang="en-US" sz="2400" dirty="0">
                <a:latin typeface="Arial" panose="020B0604020202020204" pitchFamily="34" charset="0"/>
              </a:rPr>
              <a:t>约定在“</a:t>
            </a:r>
            <a:r>
              <a:rPr lang="en-US" altLang="zh-CN" sz="2400" dirty="0">
                <a:latin typeface="Arial" panose="020B0604020202020204" pitchFamily="34" charset="0"/>
              </a:rPr>
              <a:t>x”</a:t>
            </a:r>
            <a:r>
              <a:rPr lang="zh-CN" altLang="en-US" sz="2400" dirty="0">
                <a:latin typeface="Arial" panose="020B0604020202020204" pitchFamily="34" charset="0"/>
              </a:rPr>
              <a:t>后面跟一个编号来表示寄存器</a:t>
            </a:r>
            <a:endParaRPr lang="zh-CN" altLang="en-US" sz="2400" dirty="0"/>
          </a:p>
        </p:txBody>
      </p:sp>
    </p:spTree>
    <p:extLst>
      <p:ext uri="{BB962C8B-B14F-4D97-AF65-F5344CB8AC3E}">
        <p14:creationId xmlns:p14="http://schemas.microsoft.com/office/powerpoint/2010/main" val="2125396115"/>
      </p:ext>
    </p:extLst>
  </p:cSld>
  <p:clrMapOvr>
    <a:masterClrMapping/>
  </p:clrMapOvr>
  <p:transition spd="med">
    <p:random/>
    <p:sndAc>
      <p:stSnd>
        <p:snd r:embed="rId3" name="chimes.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pPr>
              <a:defRPr/>
            </a:pPr>
            <a:r>
              <a:rPr lang="en-US" altLang="en-US"/>
              <a:t>Instruction Set Extensions</a:t>
            </a:r>
          </a:p>
        </p:txBody>
      </p:sp>
      <p:sp>
        <p:nvSpPr>
          <p:cNvPr id="283651" name="Content Placeholder 2"/>
          <p:cNvSpPr>
            <a:spLocks noGrp="1"/>
          </p:cNvSpPr>
          <p:nvPr>
            <p:ph idx="1"/>
          </p:nvPr>
        </p:nvSpPr>
        <p:spPr/>
        <p:txBody>
          <a:bodyPr/>
          <a:lstStyle/>
          <a:p>
            <a:r>
              <a:rPr lang="en-US" altLang="en-US" dirty="0"/>
              <a:t>M: integer multiply, divide, remainder  </a:t>
            </a:r>
            <a:r>
              <a:rPr lang="zh-CN" altLang="en-US" dirty="0"/>
              <a:t>乘除法</a:t>
            </a:r>
            <a:endParaRPr lang="en-US" altLang="en-US" dirty="0"/>
          </a:p>
          <a:p>
            <a:r>
              <a:rPr lang="en-US" altLang="en-US" dirty="0"/>
              <a:t>A: atomic memory operations </a:t>
            </a:r>
            <a:r>
              <a:rPr lang="zh-CN" altLang="en-US" dirty="0"/>
              <a:t>原子指令</a:t>
            </a:r>
            <a:endParaRPr lang="en-US" altLang="en-US" dirty="0"/>
          </a:p>
          <a:p>
            <a:r>
              <a:rPr lang="en-US" altLang="en-US" dirty="0"/>
              <a:t>F: single-precision floating point  </a:t>
            </a:r>
            <a:r>
              <a:rPr lang="zh-CN" altLang="en-US" dirty="0"/>
              <a:t>单精度</a:t>
            </a:r>
            <a:endParaRPr lang="en-US" altLang="en-US" dirty="0"/>
          </a:p>
          <a:p>
            <a:r>
              <a:rPr lang="en-US" altLang="en-US" dirty="0"/>
              <a:t>D: double-precision floating point  </a:t>
            </a:r>
            <a:r>
              <a:rPr lang="zh-CN" altLang="en-US" dirty="0"/>
              <a:t>双精度</a:t>
            </a:r>
            <a:endParaRPr lang="en-US" altLang="en-US" dirty="0"/>
          </a:p>
          <a:p>
            <a:r>
              <a:rPr lang="en-US" altLang="en-US" dirty="0"/>
              <a:t>C: compressed instructions</a:t>
            </a:r>
          </a:p>
          <a:p>
            <a:pPr lvl="1"/>
            <a:r>
              <a:rPr lang="en-US" altLang="en-US" dirty="0"/>
              <a:t>16-bit encoding for frequently used instructions</a:t>
            </a:r>
          </a:p>
          <a:p>
            <a:pPr lvl="1"/>
            <a:r>
              <a:rPr lang="zh-CN" altLang="en-US" dirty="0"/>
              <a:t>一般用于嵌入式设备</a:t>
            </a:r>
            <a:endParaRPr lang="en-US" altLang="en-US" dirty="0"/>
          </a:p>
        </p:txBody>
      </p:sp>
    </p:spTree>
    <p:extLst>
      <p:ext uri="{BB962C8B-B14F-4D97-AF65-F5344CB8AC3E}">
        <p14:creationId xmlns:p14="http://schemas.microsoft.com/office/powerpoint/2010/main" val="1354981847"/>
      </p:ext>
    </p:extLst>
  </p:cSld>
  <p:clrMapOvr>
    <a:masterClrMapping/>
  </p:clrMapOvr>
  <p:transition spd="med">
    <p:random/>
    <p:sndAc>
      <p:stSnd>
        <p:snd r:embed="rId3" name="chimes.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96BEAB-B6AB-8FF1-306B-967D8E910955}"/>
              </a:ext>
            </a:extLst>
          </p:cNvPr>
          <p:cNvPicPr>
            <a:picLocks noChangeAspect="1"/>
          </p:cNvPicPr>
          <p:nvPr/>
        </p:nvPicPr>
        <p:blipFill>
          <a:blip r:embed="rId3"/>
          <a:stretch>
            <a:fillRect/>
          </a:stretch>
        </p:blipFill>
        <p:spPr>
          <a:xfrm>
            <a:off x="551384" y="404664"/>
            <a:ext cx="7753010" cy="1656184"/>
          </a:xfrm>
          <a:prstGeom prst="rect">
            <a:avLst/>
          </a:prstGeom>
        </p:spPr>
      </p:pic>
      <p:pic>
        <p:nvPicPr>
          <p:cNvPr id="5" name="图片 4">
            <a:extLst>
              <a:ext uri="{FF2B5EF4-FFF2-40B4-BE49-F238E27FC236}">
                <a16:creationId xmlns:a16="http://schemas.microsoft.com/office/drawing/2014/main" id="{79C2F4DF-85FD-0E83-0F9E-D007E84B8A0E}"/>
              </a:ext>
            </a:extLst>
          </p:cNvPr>
          <p:cNvPicPr>
            <a:picLocks noChangeAspect="1"/>
          </p:cNvPicPr>
          <p:nvPr/>
        </p:nvPicPr>
        <p:blipFill>
          <a:blip r:embed="rId4"/>
          <a:stretch>
            <a:fillRect/>
          </a:stretch>
        </p:blipFill>
        <p:spPr>
          <a:xfrm>
            <a:off x="990313" y="2204864"/>
            <a:ext cx="5105687" cy="1656184"/>
          </a:xfrm>
          <a:prstGeom prst="rect">
            <a:avLst/>
          </a:prstGeom>
        </p:spPr>
      </p:pic>
    </p:spTree>
    <p:extLst>
      <p:ext uri="{BB962C8B-B14F-4D97-AF65-F5344CB8AC3E}">
        <p14:creationId xmlns:p14="http://schemas.microsoft.com/office/powerpoint/2010/main" val="399245567"/>
      </p:ext>
    </p:extLst>
  </p:cSld>
  <p:clrMapOvr>
    <a:masterClrMapping/>
  </p:clrMapOvr>
  <p:transition spd="med">
    <p:random/>
    <p:sndAc>
      <p:stSnd>
        <p:snd r:embed="rId2" name="chimes.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4D334B-396A-575E-41BD-CB858B446A19}"/>
              </a:ext>
            </a:extLst>
          </p:cNvPr>
          <p:cNvPicPr>
            <a:picLocks noChangeAspect="1"/>
          </p:cNvPicPr>
          <p:nvPr/>
        </p:nvPicPr>
        <p:blipFill>
          <a:blip r:embed="rId3"/>
          <a:stretch>
            <a:fillRect/>
          </a:stretch>
        </p:blipFill>
        <p:spPr>
          <a:xfrm>
            <a:off x="695400" y="116632"/>
            <a:ext cx="7272808" cy="3539691"/>
          </a:xfrm>
          <a:prstGeom prst="rect">
            <a:avLst/>
          </a:prstGeom>
        </p:spPr>
      </p:pic>
      <p:pic>
        <p:nvPicPr>
          <p:cNvPr id="7" name="图片 6">
            <a:extLst>
              <a:ext uri="{FF2B5EF4-FFF2-40B4-BE49-F238E27FC236}">
                <a16:creationId xmlns:a16="http://schemas.microsoft.com/office/drawing/2014/main" id="{7FF9AAC1-3633-FC1B-F567-C66DE52E9218}"/>
              </a:ext>
            </a:extLst>
          </p:cNvPr>
          <p:cNvPicPr>
            <a:picLocks noChangeAspect="1"/>
          </p:cNvPicPr>
          <p:nvPr/>
        </p:nvPicPr>
        <p:blipFill>
          <a:blip r:embed="rId4"/>
          <a:stretch>
            <a:fillRect/>
          </a:stretch>
        </p:blipFill>
        <p:spPr>
          <a:xfrm>
            <a:off x="695400" y="3642290"/>
            <a:ext cx="6564000" cy="2883054"/>
          </a:xfrm>
          <a:prstGeom prst="rect">
            <a:avLst/>
          </a:prstGeom>
        </p:spPr>
      </p:pic>
      <p:sp>
        <p:nvSpPr>
          <p:cNvPr id="8" name="文本框 7">
            <a:extLst>
              <a:ext uri="{FF2B5EF4-FFF2-40B4-BE49-F238E27FC236}">
                <a16:creationId xmlns:a16="http://schemas.microsoft.com/office/drawing/2014/main" id="{EC8D4A20-1989-C35B-FAF6-10567192CED4}"/>
              </a:ext>
            </a:extLst>
          </p:cNvPr>
          <p:cNvSpPr txBox="1"/>
          <p:nvPr/>
        </p:nvSpPr>
        <p:spPr>
          <a:xfrm>
            <a:off x="5735960" y="5805264"/>
            <a:ext cx="1872208" cy="369332"/>
          </a:xfrm>
          <a:prstGeom prst="rect">
            <a:avLst/>
          </a:prstGeom>
          <a:noFill/>
        </p:spPr>
        <p:txBody>
          <a:bodyPr wrap="square" rtlCol="0">
            <a:spAutoFit/>
          </a:bodyPr>
          <a:lstStyle/>
          <a:p>
            <a:r>
              <a:rPr lang="en-US" altLang="zh-CN" sz="1800" b="1" dirty="0">
                <a:latin typeface="+mn-ea"/>
                <a:ea typeface="+mn-ea"/>
              </a:rPr>
              <a:t>j </a:t>
            </a:r>
            <a:r>
              <a:rPr lang="zh-CN" altLang="en-US" sz="1800" b="1" dirty="0">
                <a:latin typeface="+mn-ea"/>
                <a:ea typeface="+mn-ea"/>
              </a:rPr>
              <a:t>直接跳转</a:t>
            </a:r>
          </a:p>
        </p:txBody>
      </p:sp>
      <p:sp>
        <p:nvSpPr>
          <p:cNvPr id="2" name="文本框 1">
            <a:extLst>
              <a:ext uri="{FF2B5EF4-FFF2-40B4-BE49-F238E27FC236}">
                <a16:creationId xmlns:a16="http://schemas.microsoft.com/office/drawing/2014/main" id="{69778708-9B8E-5C51-D6DD-6A2EF2BF61E9}"/>
              </a:ext>
            </a:extLst>
          </p:cNvPr>
          <p:cNvSpPr txBox="1"/>
          <p:nvPr/>
        </p:nvSpPr>
        <p:spPr>
          <a:xfrm>
            <a:off x="7752184" y="5660667"/>
            <a:ext cx="2232248" cy="307777"/>
          </a:xfrm>
          <a:prstGeom prst="rect">
            <a:avLst/>
          </a:prstGeom>
          <a:noFill/>
        </p:spPr>
        <p:txBody>
          <a:bodyPr wrap="square" rtlCol="0">
            <a:spAutoFit/>
          </a:bodyPr>
          <a:lstStyle/>
          <a:p>
            <a:r>
              <a:rPr lang="zh-CN" altLang="en-US" dirty="0"/>
              <a:t>应该写为</a:t>
            </a:r>
            <a:r>
              <a:rPr lang="en-US" altLang="zh-CN" dirty="0" err="1"/>
              <a:t>jal</a:t>
            </a:r>
            <a:r>
              <a:rPr lang="en-US" altLang="zh-CN" dirty="0"/>
              <a:t> x0  loop</a:t>
            </a:r>
            <a:endParaRPr lang="zh-CN" altLang="en-US" dirty="0"/>
          </a:p>
        </p:txBody>
      </p:sp>
    </p:spTree>
    <p:extLst>
      <p:ext uri="{BB962C8B-B14F-4D97-AF65-F5344CB8AC3E}">
        <p14:creationId xmlns:p14="http://schemas.microsoft.com/office/powerpoint/2010/main" val="321362824"/>
      </p:ext>
    </p:extLst>
  </p:cSld>
  <p:clrMapOvr>
    <a:masterClrMapping/>
  </p:clrMapOvr>
  <p:transition spd="med">
    <p:random/>
    <p:sndAc>
      <p:stSnd>
        <p:snd r:embed="rId2" name="chimes.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3F55C4-C27A-1D3F-5D5C-A4084B1B2A2F}"/>
              </a:ext>
            </a:extLst>
          </p:cNvPr>
          <p:cNvPicPr>
            <a:picLocks noChangeAspect="1"/>
          </p:cNvPicPr>
          <p:nvPr/>
        </p:nvPicPr>
        <p:blipFill>
          <a:blip r:embed="rId3"/>
          <a:stretch>
            <a:fillRect/>
          </a:stretch>
        </p:blipFill>
        <p:spPr>
          <a:xfrm>
            <a:off x="839416" y="332656"/>
            <a:ext cx="3139712" cy="1470787"/>
          </a:xfrm>
          <a:prstGeom prst="rect">
            <a:avLst/>
          </a:prstGeom>
        </p:spPr>
      </p:pic>
      <p:pic>
        <p:nvPicPr>
          <p:cNvPr id="7" name="图片 6">
            <a:extLst>
              <a:ext uri="{FF2B5EF4-FFF2-40B4-BE49-F238E27FC236}">
                <a16:creationId xmlns:a16="http://schemas.microsoft.com/office/drawing/2014/main" id="{7EDDFFFC-185B-8C7A-40DB-80FF069D1DA3}"/>
              </a:ext>
            </a:extLst>
          </p:cNvPr>
          <p:cNvPicPr>
            <a:picLocks noChangeAspect="1"/>
          </p:cNvPicPr>
          <p:nvPr/>
        </p:nvPicPr>
        <p:blipFill>
          <a:blip r:embed="rId4"/>
          <a:stretch>
            <a:fillRect/>
          </a:stretch>
        </p:blipFill>
        <p:spPr>
          <a:xfrm>
            <a:off x="4655840" y="548680"/>
            <a:ext cx="5852667" cy="1135478"/>
          </a:xfrm>
          <a:prstGeom prst="rect">
            <a:avLst/>
          </a:prstGeom>
        </p:spPr>
      </p:pic>
      <p:pic>
        <p:nvPicPr>
          <p:cNvPr id="9" name="图片 8">
            <a:extLst>
              <a:ext uri="{FF2B5EF4-FFF2-40B4-BE49-F238E27FC236}">
                <a16:creationId xmlns:a16="http://schemas.microsoft.com/office/drawing/2014/main" id="{28B0944B-29AB-3673-9DFC-84C6A46EF769}"/>
              </a:ext>
            </a:extLst>
          </p:cNvPr>
          <p:cNvPicPr>
            <a:picLocks noChangeAspect="1"/>
          </p:cNvPicPr>
          <p:nvPr/>
        </p:nvPicPr>
        <p:blipFill>
          <a:blip r:embed="rId5"/>
          <a:stretch>
            <a:fillRect/>
          </a:stretch>
        </p:blipFill>
        <p:spPr>
          <a:xfrm>
            <a:off x="407368" y="1803443"/>
            <a:ext cx="7974614" cy="4868113"/>
          </a:xfrm>
          <a:prstGeom prst="rect">
            <a:avLst/>
          </a:prstGeom>
        </p:spPr>
      </p:pic>
    </p:spTree>
    <p:extLst>
      <p:ext uri="{BB962C8B-B14F-4D97-AF65-F5344CB8AC3E}">
        <p14:creationId xmlns:p14="http://schemas.microsoft.com/office/powerpoint/2010/main" val="2048608242"/>
      </p:ext>
    </p:extLst>
  </p:cSld>
  <p:clrMapOvr>
    <a:masterClrMapping/>
  </p:clrMapOvr>
  <p:transition spd="med">
    <p:random/>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4" name="Group 2"/>
          <p:cNvGraphicFramePr>
            <a:graphicFrameLocks noGrp="1"/>
          </p:cNvGraphicFramePr>
          <p:nvPr>
            <p:ph type="tbl" idx="1"/>
            <p:extLst>
              <p:ext uri="{D42A27DB-BD31-4B8C-83A1-F6EECF244321}">
                <p14:modId xmlns:p14="http://schemas.microsoft.com/office/powerpoint/2010/main" val="122906233"/>
              </p:ext>
            </p:extLst>
          </p:nvPr>
        </p:nvGraphicFramePr>
        <p:xfrm>
          <a:off x="1271464" y="1556792"/>
          <a:ext cx="8569325" cy="3084513"/>
        </p:xfrm>
        <a:graphic>
          <a:graphicData uri="http://schemas.openxmlformats.org/drawingml/2006/table">
            <a:tbl>
              <a:tblPr/>
              <a:tblGrid>
                <a:gridCol w="1567796">
                  <a:extLst>
                    <a:ext uri="{9D8B030D-6E8A-4147-A177-3AD203B41FA5}">
                      <a16:colId xmlns:a16="http://schemas.microsoft.com/office/drawing/2014/main" val="20000"/>
                    </a:ext>
                  </a:extLst>
                </a:gridCol>
                <a:gridCol w="2461122">
                  <a:extLst>
                    <a:ext uri="{9D8B030D-6E8A-4147-A177-3AD203B41FA5}">
                      <a16:colId xmlns:a16="http://schemas.microsoft.com/office/drawing/2014/main" val="20001"/>
                    </a:ext>
                  </a:extLst>
                </a:gridCol>
                <a:gridCol w="4540407">
                  <a:extLst>
                    <a:ext uri="{9D8B030D-6E8A-4147-A177-3AD203B41FA5}">
                      <a16:colId xmlns:a16="http://schemas.microsoft.com/office/drawing/2014/main" val="20002"/>
                    </a:ext>
                  </a:extLst>
                </a:gridCol>
              </a:tblGrid>
              <a:tr h="50489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Name</a:t>
                      </a:r>
                    </a:p>
                  </a:txBody>
                  <a:tcPr marL="91444" marR="91444"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Example</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bg1"/>
                          </a:solidFill>
                          <a:effectLst/>
                          <a:latin typeface="Verdana" pitchFamily="34" charset="0"/>
                          <a:ea typeface="楷体_GB2312" pitchFamily="49" charset="-122"/>
                        </a:rPr>
                        <a:t>Comments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1572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32 registers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x0-x31</a:t>
                      </a:r>
                    </a:p>
                  </a:txBody>
                  <a:tcPr marL="91444" marR="91444"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Fast locations for data. In RISC-V, data must be in registers to perform arithmetic.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Register x0 always equals 0.</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886">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2</a:t>
                      </a:r>
                      <a:r>
                        <a:rPr kumimoji="0" lang="en-US" altLang="zh-CN" sz="1800" b="0" i="0" u="none" strike="noStrike" cap="none" normalizeH="0" baseline="30000" dirty="0">
                          <a:ln>
                            <a:noFill/>
                          </a:ln>
                          <a:solidFill>
                            <a:schemeClr val="tx1"/>
                          </a:solidFill>
                          <a:effectLst/>
                          <a:latin typeface="Verdana" pitchFamily="34" charset="0"/>
                          <a:ea typeface="楷体_GB2312" pitchFamily="49" charset="-122"/>
                        </a:rPr>
                        <a:t>61</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 memory words</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64</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位数据）</a:t>
                      </a:r>
                      <a:endParaRPr kumimoji="0" lang="en-US" altLang="zh-CN" sz="1800" b="0" i="0" u="none" strike="noStrike" cap="none" normalizeH="0" baseline="0" dirty="0">
                        <a:ln>
                          <a:noFill/>
                        </a:ln>
                        <a:solidFill>
                          <a:schemeClr val="tx1"/>
                        </a:solidFill>
                        <a:effectLst/>
                        <a:latin typeface="Verdana" pitchFamily="34" charset="0"/>
                        <a:ea typeface="楷体_GB2312" pitchFamily="49" charset="-122"/>
                      </a:endParaRP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Memory[8] ,  …… ,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Memory[18446744073709551608] </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只能通过数据传输指令访问。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RISC-V</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使用字节地址，因此顺序双字访问相差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8</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。内存保存数据结构、数组和溢出寄存器。</a:t>
                      </a:r>
                      <a:endParaRPr kumimoji="0" lang="en-US" altLang="zh-CN" sz="1600" b="0" i="0" u="none" strike="noStrike" cap="none" normalizeH="0" baseline="0" dirty="0">
                        <a:ln>
                          <a:noFill/>
                        </a:ln>
                        <a:solidFill>
                          <a:schemeClr val="tx1"/>
                        </a:solidFill>
                        <a:effectLst/>
                        <a:latin typeface="Verdana" pitchFamily="34" charset="0"/>
                        <a:ea typeface="楷体_GB2312" pitchFamily="49" charset="-122"/>
                      </a:endParaRP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4" name="Text Box 20"/>
          <p:cNvSpPr txBox="1">
            <a:spLocks noChangeArrowheads="1"/>
          </p:cNvSpPr>
          <p:nvPr/>
        </p:nvSpPr>
        <p:spPr bwMode="auto">
          <a:xfrm>
            <a:off x="263352" y="188640"/>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r>
              <a:rPr lang="en-US" altLang="zh-CN" sz="3200" dirty="0">
                <a:solidFill>
                  <a:srgbClr val="FF0066"/>
                </a:solidFill>
                <a:latin typeface="Arial" panose="020B0604020202020204" pitchFamily="34" charset="0"/>
                <a:ea typeface="宋体" panose="02010600030101010101" pitchFamily="2" charset="-122"/>
                <a:cs typeface="Arial Unicode MS" panose="020B0604020202020204" pitchFamily="34" charset="-122"/>
              </a:rPr>
              <a:t>RISC-V operands	 </a:t>
            </a:r>
          </a:p>
        </p:txBody>
      </p:sp>
    </p:spTree>
    <p:extLst>
      <p:ext uri="{BB962C8B-B14F-4D97-AF65-F5344CB8AC3E}">
        <p14:creationId xmlns:p14="http://schemas.microsoft.com/office/powerpoint/2010/main" val="42323573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551384" y="1325949"/>
            <a:ext cx="11089232" cy="2083123"/>
          </a:xfrm>
        </p:spPr>
        <p:txBody>
          <a:bodyPr/>
          <a:lstStyle/>
          <a:p>
            <a:r>
              <a:rPr lang="en-US" altLang="zh-CN" sz="3200" dirty="0">
                <a:solidFill>
                  <a:srgbClr val="0000FF"/>
                </a:solidFill>
              </a:rPr>
              <a:t> RISC-V code</a:t>
            </a:r>
          </a:p>
          <a:p>
            <a:pPr lvl="1">
              <a:buFont typeface="Wingdings" panose="05000000000000000000" pitchFamily="2" charset="2"/>
              <a:buNone/>
            </a:pPr>
            <a:r>
              <a:rPr lang="en-US" altLang="zh-CN" sz="2800" dirty="0">
                <a:latin typeface="Times New Roman" panose="02020603050405020304" pitchFamily="18" charset="0"/>
              </a:rPr>
              <a:t>        add    x5, x20, x21     // register x5 contains g + h</a:t>
            </a:r>
          </a:p>
          <a:p>
            <a:pPr lvl="1">
              <a:buFont typeface="Wingdings" panose="05000000000000000000" pitchFamily="2" charset="2"/>
              <a:buNone/>
            </a:pPr>
            <a:r>
              <a:rPr lang="en-US" altLang="zh-CN" sz="2800" dirty="0">
                <a:latin typeface="Times New Roman" panose="02020603050405020304" pitchFamily="18" charset="0"/>
              </a:rPr>
              <a:t>        add    x6, x22, x23     // register x6 contains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j</a:t>
            </a:r>
          </a:p>
          <a:p>
            <a:pPr lvl="1">
              <a:buFont typeface="Wingdings" panose="05000000000000000000" pitchFamily="2" charset="2"/>
              <a:buNone/>
            </a:pPr>
            <a:r>
              <a:rPr lang="en-US" altLang="zh-CN" sz="2800" dirty="0">
                <a:latin typeface="Times New Roman" panose="02020603050405020304" pitchFamily="18" charset="0"/>
              </a:rPr>
              <a:t>        sub    x19, x5, x6       // f gets x5 – x6, which is  ( </a:t>
            </a:r>
            <a:r>
              <a:rPr lang="en-US" altLang="zh-CN" sz="2800" dirty="0" err="1">
                <a:latin typeface="Times New Roman" panose="02020603050405020304" pitchFamily="18" charset="0"/>
              </a:rPr>
              <a:t>g+h</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i+j</a:t>
            </a:r>
            <a:r>
              <a:rPr lang="en-US" altLang="zh-CN" sz="2800" dirty="0">
                <a:latin typeface="Times New Roman" panose="02020603050405020304" pitchFamily="18" charset="0"/>
              </a:rPr>
              <a:t>) </a:t>
            </a:r>
          </a:p>
        </p:txBody>
      </p:sp>
    </p:spTree>
    <p:extLst>
      <p:ext uri="{BB962C8B-B14F-4D97-AF65-F5344CB8AC3E}">
        <p14:creationId xmlns:p14="http://schemas.microsoft.com/office/powerpoint/2010/main" val="1642913010"/>
      </p:ext>
    </p:extLst>
  </p:cSld>
  <p:clrMapOvr>
    <a:masterClrMapping/>
  </p:clrMapOvr>
  <p:transition spd="med">
    <p:random/>
    <p:sndAc>
      <p:stSnd>
        <p:snd r:embed="rId3"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Grp="1" noRot="1" noChangeArrowheads="1"/>
          </p:cNvSpPr>
          <p:nvPr>
            <p:ph type="title"/>
          </p:nvPr>
        </p:nvSpPr>
        <p:spPr>
          <a:xfrm>
            <a:off x="874269" y="151295"/>
            <a:ext cx="3853918" cy="1090613"/>
          </a:xfrm>
        </p:spPr>
        <p:txBody>
          <a:bodyPr/>
          <a:lstStyle/>
          <a:p>
            <a:pPr eaLnBrk="1" hangingPunct="1">
              <a:defRPr/>
            </a:pPr>
            <a:r>
              <a:rPr lang="en-US" altLang="zh-CN" sz="3200" dirty="0">
                <a:highlight>
                  <a:srgbClr val="FFFF00"/>
                </a:highlight>
              </a:rPr>
              <a:t>Memory Operands</a:t>
            </a:r>
          </a:p>
        </p:txBody>
      </p:sp>
      <p:sp>
        <p:nvSpPr>
          <p:cNvPr id="35842" name="Rectangle 3"/>
          <p:cNvSpPr>
            <a:spLocks noGrp="1" noRot="1" noChangeArrowheads="1"/>
          </p:cNvSpPr>
          <p:nvPr>
            <p:ph idx="1"/>
          </p:nvPr>
        </p:nvSpPr>
        <p:spPr>
          <a:xfrm>
            <a:off x="708930" y="1591152"/>
            <a:ext cx="10552533" cy="4947259"/>
          </a:xfrm>
        </p:spPr>
        <p:txBody>
          <a:bodyPr>
            <a:normAutofit fontScale="92500" lnSpcReduction="10000"/>
          </a:bodyPr>
          <a:lstStyle/>
          <a:p>
            <a:pPr eaLnBrk="1" hangingPunct="1">
              <a:lnSpc>
                <a:spcPct val="80000"/>
              </a:lnSpc>
              <a:defRPr/>
            </a:pPr>
            <a:r>
              <a:rPr lang="en-US" altLang="zh-CN" sz="2800" b="1" dirty="0">
                <a:solidFill>
                  <a:srgbClr val="000000"/>
                </a:solidFill>
                <a:latin typeface="+mj-lt"/>
                <a:cs typeface="+mn-cs"/>
              </a:rPr>
              <a:t>Advantage</a:t>
            </a:r>
            <a:r>
              <a:rPr lang="en-US" altLang="zh-CN" dirty="0">
                <a:cs typeface="+mn-cs"/>
              </a:rPr>
              <a:t> </a:t>
            </a:r>
          </a:p>
          <a:p>
            <a:pPr lvl="1" eaLnBrk="1" hangingPunct="1">
              <a:lnSpc>
                <a:spcPct val="80000"/>
              </a:lnSpc>
              <a:defRPr/>
            </a:pPr>
            <a:r>
              <a:rPr lang="zh-CN" altLang="en-US" dirty="0"/>
              <a:t>内存更大</a:t>
            </a:r>
            <a:endParaRPr lang="en-US" altLang="zh-CN" dirty="0"/>
          </a:p>
          <a:p>
            <a:pPr lvl="1" eaLnBrk="1" hangingPunct="1">
              <a:lnSpc>
                <a:spcPct val="80000"/>
              </a:lnSpc>
              <a:defRPr/>
            </a:pPr>
            <a:r>
              <a:rPr lang="zh-CN" altLang="en-US" dirty="0"/>
              <a:t>可以存储复杂结构</a:t>
            </a:r>
            <a:endParaRPr lang="en-US" altLang="zh-CN" dirty="0"/>
          </a:p>
          <a:p>
            <a:pPr lvl="2" eaLnBrk="1" hangingPunct="1">
              <a:lnSpc>
                <a:spcPct val="80000"/>
              </a:lnSpc>
              <a:defRPr/>
            </a:pPr>
            <a:r>
              <a:rPr lang="en-US" altLang="zh-CN" dirty="0"/>
              <a:t>Arrays and structures</a:t>
            </a:r>
          </a:p>
          <a:p>
            <a:pPr lvl="2" eaLnBrk="1" hangingPunct="1">
              <a:lnSpc>
                <a:spcPct val="80000"/>
              </a:lnSpc>
              <a:defRPr/>
            </a:pPr>
            <a:endParaRPr lang="en-US" altLang="zh-CN" dirty="0"/>
          </a:p>
          <a:p>
            <a:pPr marL="0" indent="0" eaLnBrk="1" hangingPunct="1">
              <a:lnSpc>
                <a:spcPct val="110000"/>
              </a:lnSpc>
              <a:buFont typeface="Wingdings" panose="05000000000000000000" pitchFamily="2" charset="2"/>
              <a:buNone/>
              <a:defRPr/>
            </a:pPr>
            <a:endParaRPr lang="en-US" altLang="zh-CN" dirty="0">
              <a:cs typeface="+mn-cs"/>
            </a:endParaRPr>
          </a:p>
          <a:p>
            <a:pPr>
              <a:lnSpc>
                <a:spcPct val="110000"/>
              </a:lnSpc>
              <a:defRPr/>
            </a:pPr>
            <a:r>
              <a:rPr lang="en-US" altLang="zh-CN" sz="2800" b="1" dirty="0">
                <a:solidFill>
                  <a:srgbClr val="000000"/>
                </a:solidFill>
                <a:latin typeface="+mj-lt"/>
                <a:cs typeface="+mn-cs"/>
              </a:rPr>
              <a:t>Data transfer instructions </a:t>
            </a:r>
            <a:r>
              <a:rPr lang="en-US" altLang="zh-CN" dirty="0">
                <a:latin typeface="Arial" panose="020B0604020202020204" pitchFamily="34" charset="0"/>
              </a:rPr>
              <a:t>RISC-V</a:t>
            </a:r>
            <a:r>
              <a:rPr lang="zh-CN" altLang="en-US" dirty="0">
                <a:latin typeface="Arial" panose="020B0604020202020204" pitchFamily="34" charset="0"/>
              </a:rPr>
              <a:t>算术运算指令只作用于寄存器，所以必须有数据传送指令</a:t>
            </a:r>
            <a:endParaRPr lang="en-US" altLang="zh-CN" dirty="0">
              <a:latin typeface="Arial" panose="020B0604020202020204" pitchFamily="34" charset="0"/>
            </a:endParaRPr>
          </a:p>
          <a:p>
            <a:pPr eaLnBrk="1" hangingPunct="1">
              <a:lnSpc>
                <a:spcPct val="80000"/>
              </a:lnSpc>
              <a:defRPr/>
            </a:pPr>
            <a:endParaRPr lang="en-US" altLang="zh-CN" sz="2800" b="1" dirty="0">
              <a:solidFill>
                <a:srgbClr val="000000"/>
              </a:solidFill>
              <a:latin typeface="+mj-lt"/>
              <a:cs typeface="+mn-cs"/>
            </a:endParaRPr>
          </a:p>
          <a:p>
            <a:pPr lvl="1" eaLnBrk="1" hangingPunct="1">
              <a:lnSpc>
                <a:spcPct val="80000"/>
              </a:lnSpc>
              <a:defRPr/>
            </a:pPr>
            <a:r>
              <a:rPr lang="en-US" altLang="zh-CN" dirty="0">
                <a:solidFill>
                  <a:srgbClr val="FF0000"/>
                </a:solidFill>
              </a:rPr>
              <a:t>Load</a:t>
            </a:r>
            <a:r>
              <a:rPr lang="zh-CN" altLang="en-US" dirty="0">
                <a:solidFill>
                  <a:srgbClr val="FF0000"/>
                </a:solidFill>
              </a:rPr>
              <a:t>加载</a:t>
            </a:r>
            <a:r>
              <a:rPr lang="en-US" altLang="zh-CN" dirty="0">
                <a:solidFill>
                  <a:srgbClr val="FF0000"/>
                </a:solidFill>
              </a:rPr>
              <a:t>: </a:t>
            </a:r>
            <a:r>
              <a:rPr lang="en-US" altLang="zh-CN" dirty="0"/>
              <a:t>from memory to register;  load world32</a:t>
            </a:r>
            <a:r>
              <a:rPr lang="zh-CN" altLang="en-US" dirty="0"/>
              <a:t>位</a:t>
            </a:r>
            <a:r>
              <a:rPr lang="en-US" altLang="zh-CN" dirty="0"/>
              <a:t>/doubleword64</a:t>
            </a:r>
            <a:r>
              <a:rPr lang="zh-CN" altLang="en-US" dirty="0"/>
              <a:t>位</a:t>
            </a:r>
            <a:r>
              <a:rPr lang="en-US" altLang="zh-CN" dirty="0"/>
              <a:t> ( </a:t>
            </a:r>
            <a:r>
              <a:rPr lang="en-US" altLang="zh-CN" dirty="0" err="1"/>
              <a:t>lw</a:t>
            </a:r>
            <a:r>
              <a:rPr lang="en-US" altLang="zh-CN" dirty="0"/>
              <a:t>/</a:t>
            </a:r>
            <a:r>
              <a:rPr lang="en-US" altLang="zh-CN" dirty="0" err="1"/>
              <a:t>ld</a:t>
            </a:r>
            <a:r>
              <a:rPr lang="en-US" altLang="zh-CN" dirty="0"/>
              <a:t> )  </a:t>
            </a:r>
          </a:p>
          <a:p>
            <a:pPr lvl="1" eaLnBrk="1" hangingPunct="1">
              <a:lnSpc>
                <a:spcPct val="80000"/>
              </a:lnSpc>
              <a:defRPr/>
            </a:pPr>
            <a:r>
              <a:rPr lang="en-US" altLang="zh-CN" dirty="0">
                <a:solidFill>
                  <a:srgbClr val="FF0000"/>
                </a:solidFill>
              </a:rPr>
              <a:t>Store</a:t>
            </a:r>
            <a:r>
              <a:rPr lang="zh-CN" altLang="en-US" dirty="0">
                <a:solidFill>
                  <a:srgbClr val="FF0000"/>
                </a:solidFill>
              </a:rPr>
              <a:t>存到寄存器中</a:t>
            </a:r>
            <a:r>
              <a:rPr lang="en-US" altLang="zh-CN" dirty="0">
                <a:solidFill>
                  <a:srgbClr val="FF0000"/>
                </a:solidFill>
              </a:rPr>
              <a:t>: </a:t>
            </a:r>
            <a:r>
              <a:rPr lang="en-US" altLang="zh-CN" dirty="0"/>
              <a:t>from register to memory; store world/doubleword( </a:t>
            </a:r>
            <a:r>
              <a:rPr lang="en-US" altLang="zh-CN" dirty="0" err="1"/>
              <a:t>sw</a:t>
            </a:r>
            <a:r>
              <a:rPr lang="en-US" altLang="zh-CN" dirty="0"/>
              <a:t>/</a:t>
            </a:r>
            <a:r>
              <a:rPr lang="en-US" altLang="zh-CN" dirty="0" err="1"/>
              <a:t>sd</a:t>
            </a:r>
            <a:r>
              <a:rPr lang="en-US" altLang="zh-CN" dirty="0"/>
              <a:t> )</a:t>
            </a:r>
          </a:p>
          <a:p>
            <a:pPr lvl="1" eaLnBrk="1" hangingPunct="1">
              <a:lnSpc>
                <a:spcPct val="80000"/>
              </a:lnSpc>
              <a:defRPr/>
            </a:pPr>
            <a:endParaRPr lang="en-US" altLang="zh-CN" dirty="0"/>
          </a:p>
          <a:p>
            <a:r>
              <a:rPr lang="en-US" altLang="zh-CN" dirty="0">
                <a:latin typeface="Arial" panose="020B0604020202020204" pitchFamily="34" charset="0"/>
              </a:rPr>
              <a:t>Memory</a:t>
            </a:r>
            <a:r>
              <a:rPr lang="zh-CN" altLang="en-US" dirty="0">
                <a:latin typeface="Arial" panose="020B0604020202020204" pitchFamily="34" charset="0"/>
              </a:rPr>
              <a:t>好比一个很大的一维数组，</a:t>
            </a:r>
            <a:r>
              <a:rPr lang="en-US" altLang="zh-CN" dirty="0">
                <a:latin typeface="Arial" panose="020B0604020202020204" pitchFamily="34" charset="0"/>
              </a:rPr>
              <a:t>memory address</a:t>
            </a:r>
            <a:r>
              <a:rPr lang="zh-CN" altLang="en-US" dirty="0">
                <a:latin typeface="Arial" panose="020B0604020202020204" pitchFamily="34" charset="0"/>
              </a:rPr>
              <a:t>相当于数组下标</a:t>
            </a:r>
          </a:p>
        </p:txBody>
      </p:sp>
      <p:grpSp>
        <p:nvGrpSpPr>
          <p:cNvPr id="35843" name="Group 6"/>
          <p:cNvGrpSpPr>
            <a:grpSpLocks noChangeAspect="1"/>
          </p:cNvGrpSpPr>
          <p:nvPr/>
        </p:nvGrpSpPr>
        <p:grpSpPr bwMode="auto">
          <a:xfrm>
            <a:off x="7392144" y="764704"/>
            <a:ext cx="4141788" cy="2808288"/>
            <a:chOff x="1275" y="1759"/>
            <a:chExt cx="3583" cy="2268"/>
          </a:xfrm>
        </p:grpSpPr>
        <p:sp>
          <p:nvSpPr>
            <p:cNvPr id="35845"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Freeform 7"/>
            <p:cNvSpPr>
              <a:spLocks/>
            </p:cNvSpPr>
            <p:nvPr/>
          </p:nvSpPr>
          <p:spPr bwMode="auto">
            <a:xfrm>
              <a:off x="3710" y="1965"/>
              <a:ext cx="1104"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cs typeface="+mn-cs"/>
              </a:endParaRPr>
            </a:p>
          </p:txBody>
        </p:sp>
        <p:sp>
          <p:nvSpPr>
            <p:cNvPr id="35847"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Rectangle 11"/>
            <p:cNvSpPr>
              <a:spLocks noChangeArrowheads="1"/>
            </p:cNvSpPr>
            <p:nvPr/>
          </p:nvSpPr>
          <p:spPr bwMode="auto">
            <a:xfrm>
              <a:off x="4141"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1" name="Rectangle 12"/>
            <p:cNvSpPr>
              <a:spLocks noChangeArrowheads="1"/>
            </p:cNvSpPr>
            <p:nvPr/>
          </p:nvSpPr>
          <p:spPr bwMode="auto">
            <a:xfrm>
              <a:off x="4240"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2" name="Rectangle 13"/>
            <p:cNvSpPr>
              <a:spLocks noChangeArrowheads="1"/>
            </p:cNvSpPr>
            <p:nvPr/>
          </p:nvSpPr>
          <p:spPr bwMode="auto">
            <a:xfrm>
              <a:off x="4334"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3" name="Rectangle 14"/>
            <p:cNvSpPr>
              <a:spLocks noChangeArrowheads="1"/>
            </p:cNvSpPr>
            <p:nvPr/>
          </p:nvSpPr>
          <p:spPr bwMode="auto">
            <a:xfrm>
              <a:off x="4193"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4" name="Rectangle 15"/>
            <p:cNvSpPr>
              <a:spLocks noChangeArrowheads="1"/>
            </p:cNvSpPr>
            <p:nvPr/>
          </p:nvSpPr>
          <p:spPr bwMode="auto">
            <a:xfrm>
              <a:off x="4292"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5" name="Rectangle 16"/>
            <p:cNvSpPr>
              <a:spLocks noChangeArrowheads="1"/>
            </p:cNvSpPr>
            <p:nvPr/>
          </p:nvSpPr>
          <p:spPr bwMode="auto">
            <a:xfrm>
              <a:off x="4141"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6" name="Rectangle 17"/>
            <p:cNvSpPr>
              <a:spLocks noChangeArrowheads="1"/>
            </p:cNvSpPr>
            <p:nvPr/>
          </p:nvSpPr>
          <p:spPr bwMode="auto">
            <a:xfrm>
              <a:off x="4240"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7" name="Rectangle 18"/>
            <p:cNvSpPr>
              <a:spLocks noChangeArrowheads="1"/>
            </p:cNvSpPr>
            <p:nvPr/>
          </p:nvSpPr>
          <p:spPr bwMode="auto">
            <a:xfrm>
              <a:off x="4334"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8" name="Rectangle 19"/>
            <p:cNvSpPr>
              <a:spLocks noChangeArrowheads="1"/>
            </p:cNvSpPr>
            <p:nvPr/>
          </p:nvSpPr>
          <p:spPr bwMode="auto">
            <a:xfrm>
              <a:off x="4245"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9" name="Rectangle 20"/>
            <p:cNvSpPr>
              <a:spLocks noChangeArrowheads="1"/>
            </p:cNvSpPr>
            <p:nvPr/>
          </p:nvSpPr>
          <p:spPr bwMode="auto">
            <a:xfrm>
              <a:off x="3219"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3</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0" name="Rectangle 21"/>
            <p:cNvSpPr>
              <a:spLocks noChangeArrowheads="1"/>
            </p:cNvSpPr>
            <p:nvPr/>
          </p:nvSpPr>
          <p:spPr bwMode="auto">
            <a:xfrm>
              <a:off x="3219"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2</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1" name="Rectangle 22"/>
            <p:cNvSpPr>
              <a:spLocks noChangeArrowheads="1"/>
            </p:cNvSpPr>
            <p:nvPr/>
          </p:nvSpPr>
          <p:spPr bwMode="auto">
            <a:xfrm>
              <a:off x="3219"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2" name="Rectangle 23"/>
            <p:cNvSpPr>
              <a:spLocks noChangeArrowheads="1"/>
            </p:cNvSpPr>
            <p:nvPr/>
          </p:nvSpPr>
          <p:spPr bwMode="auto">
            <a:xfrm>
              <a:off x="3219"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 name="Freeform 24"/>
            <p:cNvSpPr>
              <a:spLocks/>
            </p:cNvSpPr>
            <p:nvPr/>
          </p:nvSpPr>
          <p:spPr bwMode="auto">
            <a:xfrm>
              <a:off x="1731" y="1988"/>
              <a:ext cx="867"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cs typeface="+mn-cs"/>
              </a:endParaRPr>
            </a:p>
          </p:txBody>
        </p:sp>
        <p:sp>
          <p:nvSpPr>
            <p:cNvPr id="35864" name="Rectangle 25"/>
            <p:cNvSpPr>
              <a:spLocks noChangeArrowheads="1"/>
            </p:cNvSpPr>
            <p:nvPr/>
          </p:nvSpPr>
          <p:spPr bwMode="auto">
            <a:xfrm>
              <a:off x="4120" y="3234"/>
              <a:ext cx="1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5" name="Rectangle 26"/>
            <p:cNvSpPr>
              <a:spLocks noChangeArrowheads="1"/>
            </p:cNvSpPr>
            <p:nvPr/>
          </p:nvSpPr>
          <p:spPr bwMode="auto">
            <a:xfrm>
              <a:off x="4242"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6" name="Rectangle 27"/>
            <p:cNvSpPr>
              <a:spLocks noChangeArrowheads="1"/>
            </p:cNvSpPr>
            <p:nvPr/>
          </p:nvSpPr>
          <p:spPr bwMode="auto">
            <a:xfrm>
              <a:off x="4341" y="3234"/>
              <a:ext cx="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7" name="Rectangle 28"/>
            <p:cNvSpPr>
              <a:spLocks noChangeArrowheads="1"/>
            </p:cNvSpPr>
            <p:nvPr/>
          </p:nvSpPr>
          <p:spPr bwMode="auto">
            <a:xfrm>
              <a:off x="4388"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8" name="Rectangle 29"/>
            <p:cNvSpPr>
              <a:spLocks noChangeArrowheads="1"/>
            </p:cNvSpPr>
            <p:nvPr/>
          </p:nvSpPr>
          <p:spPr bwMode="auto">
            <a:xfrm>
              <a:off x="2891" y="3246"/>
              <a:ext cx="6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9"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0" name="Freeform 36"/>
            <p:cNvSpPr>
              <a:spLocks/>
            </p:cNvSpPr>
            <p:nvPr/>
          </p:nvSpPr>
          <p:spPr bwMode="auto">
            <a:xfrm>
              <a:off x="2264" y="3821"/>
              <a:ext cx="1932" cy="151"/>
            </a:xfrm>
            <a:custGeom>
              <a:avLst/>
              <a:gdLst>
                <a:gd name="T0" fmla="*/ 1927 w 1932"/>
                <a:gd name="T1" fmla="*/ 0 h 151"/>
                <a:gd name="T2" fmla="*/ 1932 w 1932"/>
                <a:gd name="T3" fmla="*/ 151 h 151"/>
                <a:gd name="T4" fmla="*/ 0 w 1932"/>
                <a:gd name="T5" fmla="*/ 151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35871" name="Rectangle 38"/>
            <p:cNvSpPr>
              <a:spLocks noChangeArrowheads="1"/>
            </p:cNvSpPr>
            <p:nvPr/>
          </p:nvSpPr>
          <p:spPr bwMode="auto">
            <a:xfrm>
              <a:off x="3878" y="3478"/>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2" name="Rectangle 43"/>
            <p:cNvSpPr>
              <a:spLocks noChangeArrowheads="1"/>
            </p:cNvSpPr>
            <p:nvPr/>
          </p:nvSpPr>
          <p:spPr bwMode="auto">
            <a:xfrm>
              <a:off x="1552" y="3463"/>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3"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4"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5"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6"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7" name="Freeform 55"/>
            <p:cNvSpPr>
              <a:spLocks/>
            </p:cNvSpPr>
            <p:nvPr/>
          </p:nvSpPr>
          <p:spPr bwMode="auto">
            <a:xfrm>
              <a:off x="321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8" name="Freeform 56"/>
            <p:cNvSpPr>
              <a:spLocks/>
            </p:cNvSpPr>
            <p:nvPr/>
          </p:nvSpPr>
          <p:spPr bwMode="auto">
            <a:xfrm>
              <a:off x="321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9" name="Freeform 57"/>
            <p:cNvSpPr>
              <a:spLocks/>
            </p:cNvSpPr>
            <p:nvPr/>
          </p:nvSpPr>
          <p:spPr bwMode="auto">
            <a:xfrm>
              <a:off x="321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617413858"/>
      </p:ext>
    </p:extLst>
  </p:cSld>
  <p:clrMapOvr>
    <a:masterClrMapping/>
  </p:clrMapOvr>
  <p:transition spd="med">
    <p:random/>
    <p:sndAc>
      <p:stSnd>
        <p:snd r:embed="rId3"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59221"/>
            <a:ext cx="5715173" cy="1325563"/>
          </a:xfrm>
        </p:spPr>
        <p:txBody>
          <a:bodyPr/>
          <a:lstStyle/>
          <a:p>
            <a:pPr>
              <a:defRPr/>
            </a:pPr>
            <a:r>
              <a:rPr lang="en-US" altLang="zh-CN" dirty="0" err="1"/>
              <a:t>Endianness</a:t>
            </a:r>
            <a:r>
              <a:rPr lang="en-US" altLang="zh-CN" dirty="0"/>
              <a:t>/byte order</a:t>
            </a:r>
            <a:endParaRPr lang="zh-CN" altLang="en-US" dirty="0"/>
          </a:p>
        </p:txBody>
      </p:sp>
      <p:sp>
        <p:nvSpPr>
          <p:cNvPr id="38915" name="内容占位符 2"/>
          <p:cNvSpPr>
            <a:spLocks noGrp="1"/>
          </p:cNvSpPr>
          <p:nvPr>
            <p:ph idx="1"/>
          </p:nvPr>
        </p:nvSpPr>
        <p:spPr>
          <a:xfrm>
            <a:off x="695400" y="2107620"/>
            <a:ext cx="6769100" cy="4573587"/>
          </a:xfrm>
        </p:spPr>
        <p:txBody>
          <a:bodyPr/>
          <a:lstStyle/>
          <a:p>
            <a:r>
              <a:rPr lang="en-US" altLang="zh-CN" dirty="0"/>
              <a:t>Big endian </a:t>
            </a:r>
            <a:r>
              <a:rPr lang="zh-CN" altLang="en-US" dirty="0"/>
              <a:t>大端模式：</a:t>
            </a:r>
            <a:endParaRPr lang="en-US" altLang="zh-CN" dirty="0"/>
          </a:p>
          <a:p>
            <a:pPr lvl="1"/>
            <a:r>
              <a:rPr lang="zh-CN" altLang="en-US" dirty="0"/>
              <a:t>数据的高字节存放在低地址；</a:t>
            </a:r>
            <a:r>
              <a:rPr lang="en-US" altLang="zh-CN" dirty="0"/>
              <a:t> </a:t>
            </a:r>
          </a:p>
          <a:p>
            <a:pPr lvl="1"/>
            <a:r>
              <a:rPr lang="zh-CN" altLang="en-US" dirty="0"/>
              <a:t>数据的低字节存放在高地址</a:t>
            </a:r>
          </a:p>
          <a:p>
            <a:r>
              <a:rPr lang="en-US" altLang="zh-CN" dirty="0">
                <a:solidFill>
                  <a:srgbClr val="FF0000"/>
                </a:solidFill>
              </a:rPr>
              <a:t>Little endian</a:t>
            </a:r>
            <a:r>
              <a:rPr lang="zh-CN" altLang="en-US" dirty="0">
                <a:solidFill>
                  <a:srgbClr val="FF0000"/>
                </a:solidFill>
              </a:rPr>
              <a:t>小端模式：</a:t>
            </a:r>
            <a:endParaRPr lang="en-US" altLang="zh-CN" dirty="0">
              <a:solidFill>
                <a:srgbClr val="FF0000"/>
              </a:solidFill>
            </a:endParaRPr>
          </a:p>
          <a:p>
            <a:pPr lvl="1"/>
            <a:r>
              <a:rPr lang="zh-CN" altLang="en-US" dirty="0"/>
              <a:t>数据的高字节存放在高地址；</a:t>
            </a:r>
            <a:endParaRPr lang="en-US" altLang="zh-CN" dirty="0"/>
          </a:p>
          <a:p>
            <a:pPr lvl="1"/>
            <a:r>
              <a:rPr lang="zh-CN" altLang="en-US" dirty="0"/>
              <a:t>数据的</a:t>
            </a:r>
            <a:r>
              <a:rPr lang="zh-CN" altLang="en-US" b="1" dirty="0">
                <a:solidFill>
                  <a:srgbClr val="C00000"/>
                </a:solidFill>
                <a:highlight>
                  <a:srgbClr val="FFFF00"/>
                </a:highlight>
              </a:rPr>
              <a:t>低</a:t>
            </a:r>
            <a:r>
              <a:rPr lang="zh-CN" altLang="en-US" b="1" dirty="0">
                <a:solidFill>
                  <a:srgbClr val="C00000"/>
                </a:solidFill>
              </a:rPr>
              <a:t>字节存放在</a:t>
            </a:r>
            <a:r>
              <a:rPr lang="zh-CN" altLang="en-US" b="1" dirty="0">
                <a:solidFill>
                  <a:srgbClr val="C00000"/>
                </a:solidFill>
                <a:highlight>
                  <a:srgbClr val="FFFF00"/>
                </a:highlight>
              </a:rPr>
              <a:t>低</a:t>
            </a:r>
            <a:r>
              <a:rPr lang="zh-CN" altLang="en-US" b="1" dirty="0">
                <a:solidFill>
                  <a:srgbClr val="C00000"/>
                </a:solidFill>
              </a:rPr>
              <a:t>地址</a:t>
            </a:r>
            <a:endParaRPr lang="en-US" altLang="zh-CN" b="1" dirty="0">
              <a:solidFill>
                <a:srgbClr val="C00000"/>
              </a:solidFill>
            </a:endParaRPr>
          </a:p>
          <a:p>
            <a:pPr lvl="1"/>
            <a:r>
              <a:rPr lang="en-US" altLang="zh-CN" dirty="0">
                <a:solidFill>
                  <a:srgbClr val="FF0000"/>
                </a:solidFill>
              </a:rPr>
              <a:t>RISC-V</a:t>
            </a:r>
          </a:p>
          <a:p>
            <a:r>
              <a:rPr lang="en-US" altLang="zh-CN" dirty="0"/>
              <a:t>E.g. : 32</a:t>
            </a:r>
            <a:r>
              <a:rPr lang="zh-CN" altLang="en-US" dirty="0"/>
              <a:t>位机器上存放</a:t>
            </a:r>
            <a:r>
              <a:rPr lang="en-US" altLang="zh-CN" dirty="0"/>
              <a:t>0x12345678</a:t>
            </a:r>
            <a:r>
              <a:rPr lang="zh-CN" altLang="en-US" dirty="0"/>
              <a:t>，其大小端模式存储如下：</a:t>
            </a:r>
          </a:p>
          <a:p>
            <a:endParaRPr lang="en-US" altLang="zh-CN" dirty="0"/>
          </a:p>
        </p:txBody>
      </p:sp>
      <p:pic>
        <p:nvPicPr>
          <p:cNvPr id="38916" name="Picture 6" descr="0477fa212e2af02dffe2c2b57ad76c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88AA7B-2DAC-2D90-4C39-C0687707EB38}"/>
              </a:ext>
            </a:extLst>
          </p:cNvPr>
          <p:cNvSpPr txBox="1"/>
          <p:nvPr/>
        </p:nvSpPr>
        <p:spPr>
          <a:xfrm>
            <a:off x="10560496" y="4621684"/>
            <a:ext cx="1296144" cy="307777"/>
          </a:xfrm>
          <a:prstGeom prst="rect">
            <a:avLst/>
          </a:prstGeom>
          <a:noFill/>
        </p:spPr>
        <p:txBody>
          <a:bodyPr wrap="square" rtlCol="0">
            <a:spAutoFit/>
          </a:bodyPr>
          <a:lstStyle/>
          <a:p>
            <a:r>
              <a:rPr lang="zh-CN" altLang="en-US" b="1" dirty="0">
                <a:solidFill>
                  <a:srgbClr val="C00000"/>
                </a:solidFill>
              </a:rPr>
              <a:t>最低有效位</a:t>
            </a:r>
          </a:p>
        </p:txBody>
      </p:sp>
      <p:sp>
        <p:nvSpPr>
          <p:cNvPr id="4" name="文本框 3">
            <a:extLst>
              <a:ext uri="{FF2B5EF4-FFF2-40B4-BE49-F238E27FC236}">
                <a16:creationId xmlns:a16="http://schemas.microsoft.com/office/drawing/2014/main" id="{FFB9D308-0174-435B-C995-6995CDED4E5E}"/>
              </a:ext>
            </a:extLst>
          </p:cNvPr>
          <p:cNvSpPr txBox="1"/>
          <p:nvPr/>
        </p:nvSpPr>
        <p:spPr>
          <a:xfrm>
            <a:off x="7752184" y="1330895"/>
            <a:ext cx="1611040" cy="307777"/>
          </a:xfrm>
          <a:prstGeom prst="rect">
            <a:avLst/>
          </a:prstGeom>
          <a:noFill/>
        </p:spPr>
        <p:txBody>
          <a:bodyPr wrap="square" rtlCol="0">
            <a:spAutoFit/>
          </a:bodyPr>
          <a:lstStyle/>
          <a:p>
            <a:r>
              <a:rPr lang="zh-CN" altLang="en-US" dirty="0"/>
              <a:t>便于阅读</a:t>
            </a:r>
          </a:p>
        </p:txBody>
      </p:sp>
      <p:sp>
        <p:nvSpPr>
          <p:cNvPr id="5" name="文本框 4">
            <a:extLst>
              <a:ext uri="{FF2B5EF4-FFF2-40B4-BE49-F238E27FC236}">
                <a16:creationId xmlns:a16="http://schemas.microsoft.com/office/drawing/2014/main" id="{6A2D11D6-4198-9632-966A-1E895E68A8E4}"/>
              </a:ext>
            </a:extLst>
          </p:cNvPr>
          <p:cNvSpPr txBox="1"/>
          <p:nvPr/>
        </p:nvSpPr>
        <p:spPr>
          <a:xfrm>
            <a:off x="10845970" y="1306114"/>
            <a:ext cx="1080120" cy="307777"/>
          </a:xfrm>
          <a:prstGeom prst="rect">
            <a:avLst/>
          </a:prstGeom>
          <a:noFill/>
        </p:spPr>
        <p:txBody>
          <a:bodyPr wrap="square" rtlCol="0">
            <a:spAutoFit/>
          </a:bodyPr>
          <a:lstStyle/>
          <a:p>
            <a:r>
              <a:rPr lang="zh-CN" altLang="en-US" dirty="0"/>
              <a:t>便于处理</a:t>
            </a:r>
          </a:p>
        </p:txBody>
      </p:sp>
    </p:spTree>
    <p:extLst>
      <p:ext uri="{BB962C8B-B14F-4D97-AF65-F5344CB8AC3E}">
        <p14:creationId xmlns:p14="http://schemas.microsoft.com/office/powerpoint/2010/main" val="3386584862"/>
      </p:ext>
    </p:extLst>
  </p:cSld>
  <p:clrMapOvr>
    <a:masterClrMapping/>
  </p:clrMapOvr>
  <p:transition spd="med">
    <p:random/>
    <p:sndAc>
      <p:stSnd>
        <p:snd r:embed="rId3" name="chimes.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659396" y="344673"/>
            <a:ext cx="10097156" cy="702267"/>
          </a:xfrm>
        </p:spPr>
        <p:txBody>
          <a:bodyPr>
            <a:normAutofit/>
          </a:bodyPr>
          <a:lstStyle/>
          <a:p>
            <a:r>
              <a:rPr lang="en-US" altLang="zh-CN" dirty="0">
                <a:solidFill>
                  <a:srgbClr val="FF0000"/>
                </a:solidFill>
              </a:rPr>
              <a:t>Memory Alignment</a:t>
            </a:r>
            <a:r>
              <a:rPr lang="zh-CN" altLang="en-US" dirty="0">
                <a:solidFill>
                  <a:srgbClr val="FF0000"/>
                </a:solidFill>
              </a:rPr>
              <a:t>（要整数倍放）</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12"/>
          </p:nvPr>
        </p:nvSpPr>
        <p:spPr>
          <a:xfrm>
            <a:off x="8534400" y="6245225"/>
            <a:ext cx="2133600" cy="476250"/>
          </a:xfrm>
        </p:spPr>
        <p:txBody>
          <a:bodyPr/>
          <a:lstStyle/>
          <a:p>
            <a:fld id="{429E5CE0-2C88-4724-8CC7-9AA6520F4474}" type="slidenum">
              <a:rPr lang="en-US" altLang="zh-CN"/>
              <a:pPr/>
              <a:t>17</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chemeClr val="accent1">
                    <a:lumMod val="75000"/>
                  </a:schemeClr>
                </a:solidFill>
              </a:rPr>
              <a:t>e</a:t>
            </a:r>
            <a:r>
              <a:rPr lang="zh-CN" altLang="en-US" sz="1600" b="1" dirty="0">
                <a:solidFill>
                  <a:schemeClr val="accent1">
                    <a:lumMod val="75000"/>
                  </a:schemeClr>
                </a:solidFill>
              </a:rPr>
              <a:t>变量不能一次读出</a:t>
            </a:r>
          </a:p>
        </p:txBody>
      </p:sp>
      <p:graphicFrame>
        <p:nvGraphicFramePr>
          <p:cNvPr id="29" name="表格 28"/>
          <p:cNvGraphicFramePr>
            <a:graphicFrameLocks noGrp="1"/>
          </p:cNvGraphicFramePr>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extLst>
                    <a:ext uri="{9D8B030D-6E8A-4147-A177-3AD203B41FA5}">
                      <a16:colId xmlns:a16="http://schemas.microsoft.com/office/drawing/2014/main" val="20000"/>
                    </a:ext>
                  </a:extLst>
                </a:gridCol>
                <a:gridCol w="1222745">
                  <a:extLst>
                    <a:ext uri="{9D8B030D-6E8A-4147-A177-3AD203B41FA5}">
                      <a16:colId xmlns:a16="http://schemas.microsoft.com/office/drawing/2014/main" val="20001"/>
                    </a:ext>
                  </a:extLst>
                </a:gridCol>
                <a:gridCol w="1275907">
                  <a:extLst>
                    <a:ext uri="{9D8B030D-6E8A-4147-A177-3AD203B41FA5}">
                      <a16:colId xmlns:a16="http://schemas.microsoft.com/office/drawing/2014/main" val="20002"/>
                    </a:ext>
                  </a:extLst>
                </a:gridCol>
                <a:gridCol w="1063254">
                  <a:extLst>
                    <a:ext uri="{9D8B030D-6E8A-4147-A177-3AD203B41FA5}">
                      <a16:colId xmlns:a16="http://schemas.microsoft.com/office/drawing/2014/main" val="20003"/>
                    </a:ext>
                  </a:extLst>
                </a:gridCol>
              </a:tblGrid>
              <a:tr h="489767">
                <a:tc gridSpan="4">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r>
                        <a:rPr lang="en-US" altLang="zh-CN" dirty="0"/>
                        <a:t>Unused</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r h="489767">
                <a:tc>
                  <a:txBody>
                    <a:bodyPr/>
                    <a:lstStyle/>
                    <a:p>
                      <a:r>
                        <a:rPr lang="en-US" altLang="zh-CN" dirty="0"/>
                        <a:t>Unused</a:t>
                      </a:r>
                      <a:endParaRPr lang="zh-CN" altLang="en-US" dirty="0"/>
                    </a:p>
                  </a:txBody>
                  <a:tcPr/>
                </a:tc>
                <a:tc>
                  <a:txBody>
                    <a:bodyPr/>
                    <a:lstStyle/>
                    <a:p>
                      <a:r>
                        <a:rPr lang="en-US" altLang="zh-CN" dirty="0"/>
                        <a:t>Unused</a:t>
                      </a:r>
                      <a:endParaRPr lang="zh-CN" altLang="en-US" dirty="0"/>
                    </a:p>
                  </a:txBody>
                  <a:tcPr/>
                </a:tc>
                <a:tc>
                  <a:txBody>
                    <a:bodyPr/>
                    <a:lstStyle/>
                    <a:p>
                      <a:r>
                        <a:rPr lang="en-US" altLang="zh-CN" dirty="0"/>
                        <a:t>C[1]</a:t>
                      </a:r>
                      <a:endParaRPr lang="zh-CN" altLang="en-US" dirty="0"/>
                    </a:p>
                  </a:txBody>
                  <a:tcPr/>
                </a:tc>
                <a:tc>
                  <a:txBody>
                    <a:bodyPr/>
                    <a:lstStyle/>
                    <a:p>
                      <a:r>
                        <a:rPr lang="en-US" altLang="zh-CN" dirty="0"/>
                        <a:t>C[0]</a:t>
                      </a:r>
                    </a:p>
                  </a:txBody>
                  <a:tcPr/>
                </a:tc>
                <a:extLst>
                  <a:ext uri="{0D108BD9-81ED-4DB2-BD59-A6C34878D82A}">
                    <a16:rowId xmlns:a16="http://schemas.microsoft.com/office/drawing/2014/main" val="10002"/>
                  </a:ext>
                </a:extLst>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3"/>
                  </a:ext>
                </a:extLst>
              </a:tr>
              <a:tr h="489767">
                <a:tc gridSpan="4">
                  <a:txBody>
                    <a:bodyPr/>
                    <a:lstStyle/>
                    <a:p>
                      <a:pPr algn="ctr"/>
                      <a:r>
                        <a:rPr lang="en-US" altLang="zh-CN" dirty="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30" name="表格 29"/>
          <p:cNvGraphicFramePr>
            <a:graphicFrameLocks noGrp="1"/>
          </p:cNvGraphicFramePr>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extLst>
                    <a:ext uri="{9D8B030D-6E8A-4147-A177-3AD203B41FA5}">
                      <a16:colId xmlns:a16="http://schemas.microsoft.com/office/drawing/2014/main" val="20000"/>
                    </a:ext>
                  </a:extLst>
                </a:gridCol>
                <a:gridCol w="1075754">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gridCol w="935436">
                  <a:extLst>
                    <a:ext uri="{9D8B030D-6E8A-4147-A177-3AD203B41FA5}">
                      <a16:colId xmlns:a16="http://schemas.microsoft.com/office/drawing/2014/main" val="20003"/>
                    </a:ext>
                  </a:extLst>
                </a:gridCol>
              </a:tblGrid>
              <a:tr h="489767">
                <a:tc>
                  <a:txBody>
                    <a:bodyPr/>
                    <a:lstStyle/>
                    <a:p>
                      <a:r>
                        <a:rPr lang="en-US" altLang="zh-CN" dirty="0"/>
                        <a:t>Unused</a:t>
                      </a:r>
                      <a:endParaRPr lang="zh-CN" altLang="en-US" dirty="0"/>
                    </a:p>
                  </a:txBody>
                  <a:tcPr/>
                </a:tc>
                <a:tc gridSpan="3">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pPr algn="ctr"/>
                      <a:r>
                        <a:rPr lang="en-US" altLang="zh-CN" dirty="0"/>
                        <a:t>e</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
        <p:nvSpPr>
          <p:cNvPr id="2" name="文本框 1">
            <a:extLst>
              <a:ext uri="{FF2B5EF4-FFF2-40B4-BE49-F238E27FC236}">
                <a16:creationId xmlns:a16="http://schemas.microsoft.com/office/drawing/2014/main" id="{95402E45-C16E-316E-B75E-52F39E33BAD2}"/>
              </a:ext>
            </a:extLst>
          </p:cNvPr>
          <p:cNvSpPr txBox="1"/>
          <p:nvPr/>
        </p:nvSpPr>
        <p:spPr>
          <a:xfrm>
            <a:off x="126746" y="5200735"/>
            <a:ext cx="1185356" cy="523220"/>
          </a:xfrm>
          <a:prstGeom prst="rect">
            <a:avLst/>
          </a:prstGeom>
          <a:noFill/>
        </p:spPr>
        <p:txBody>
          <a:bodyPr wrap="square" rtlCol="0">
            <a:spAutoFit/>
          </a:bodyPr>
          <a:lstStyle/>
          <a:p>
            <a:r>
              <a:rPr lang="zh-CN" altLang="en-US" dirty="0"/>
              <a:t>虽然浪费了一点空间</a:t>
            </a:r>
          </a:p>
        </p:txBody>
      </p:sp>
      <p:cxnSp>
        <p:nvCxnSpPr>
          <p:cNvPr id="4" name="直接箭头连接符 3">
            <a:extLst>
              <a:ext uri="{FF2B5EF4-FFF2-40B4-BE49-F238E27FC236}">
                <a16:creationId xmlns:a16="http://schemas.microsoft.com/office/drawing/2014/main" id="{DE36D6E8-36A3-AA0C-BE4F-0F8C4FDDD40B}"/>
              </a:ext>
            </a:extLst>
          </p:cNvPr>
          <p:cNvCxnSpPr/>
          <p:nvPr/>
        </p:nvCxnSpPr>
        <p:spPr>
          <a:xfrm flipV="1">
            <a:off x="1055440" y="5373216"/>
            <a:ext cx="1441444" cy="1782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030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6" presetClass="emph" presetSubtype="0" fill="hold" grpId="0" nodeType="withEffect">
                                  <p:stCondLst>
                                    <p:cond delay="0"/>
                                  </p:stCondLst>
                                  <p:childTnLst>
                                    <p:animScale>
                                      <p:cBhvr>
                                        <p:cTn id="22" dur="2000" fill="hold"/>
                                        <p:tgtEl>
                                          <p:spTgt spid="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6" presetClass="emph" presetSubtype="0" fill="hold" grpId="0" nodeType="withEffect">
                                  <p:stCondLst>
                                    <p:cond delay="0"/>
                                  </p:stCondLst>
                                  <p:childTnLst>
                                    <p:animScale>
                                      <p:cBhvr>
                                        <p:cTn id="30"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512" grpId="0" animBg="1"/>
      <p:bldP spid="319513" grpId="0"/>
      <p:bldP spid="9" grpId="0"/>
      <p:bldP spid="9" grpId="1"/>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p:txBody>
          <a:bodyPr>
            <a:normAutofit/>
          </a:bodyPr>
          <a:lstStyle/>
          <a:p>
            <a:pPr lvl="1">
              <a:lnSpc>
                <a:spcPct val="90000"/>
              </a:lnSpc>
              <a:buFont typeface="Wingdings" panose="05000000000000000000" pitchFamily="2" charset="2"/>
              <a:buNone/>
            </a:pPr>
            <a:r>
              <a:rPr lang="en-US" altLang="zh-CN" sz="3200" dirty="0"/>
              <a:t>C code:</a:t>
            </a:r>
          </a:p>
          <a:p>
            <a:pPr lvl="1">
              <a:spcBef>
                <a:spcPts val="1200"/>
              </a:spcBef>
              <a:spcAft>
                <a:spcPts val="600"/>
              </a:spcAft>
              <a:buFont typeface="Wingdings" panose="05000000000000000000" pitchFamily="2" charset="2"/>
              <a:buNone/>
            </a:pPr>
            <a:r>
              <a:rPr lang="en-US" altLang="zh-CN" dirty="0">
                <a:latin typeface="Times New Roman" panose="02020603050405020304" pitchFamily="18" charset="0"/>
              </a:rPr>
              <a:t>        A[12]  =  h  +  A[8] ;    // A is an array of 100 double words</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a:t>
            </a:r>
            <a:r>
              <a:rPr lang="en-US" altLang="zh-CN" b="1" dirty="0">
                <a:solidFill>
                  <a:srgbClr val="C00000"/>
                </a:solidFill>
              </a:rPr>
              <a:t>base address</a:t>
            </a:r>
            <a:r>
              <a:rPr lang="zh-CN" altLang="en-US" b="1" dirty="0">
                <a:solidFill>
                  <a:srgbClr val="C00000"/>
                </a:solidFill>
              </a:rPr>
              <a:t>基地址</a:t>
            </a:r>
            <a:r>
              <a:rPr lang="en-US" altLang="zh-CN" b="1" dirty="0">
                <a:solidFill>
                  <a:srgbClr val="C00000"/>
                </a:solidFill>
              </a:rPr>
              <a:t> </a:t>
            </a:r>
            <a:r>
              <a:rPr lang="en-US" altLang="zh-CN" dirty="0"/>
              <a:t>of A ---- x22 )</a:t>
            </a:r>
          </a:p>
          <a:p>
            <a:pPr lvl="1">
              <a:spcBef>
                <a:spcPts val="1200"/>
              </a:spcBef>
              <a:spcAft>
                <a:spcPts val="600"/>
              </a:spcAft>
              <a:buFont typeface="Wingdings" panose="05000000000000000000" pitchFamily="2" charset="2"/>
              <a:buNone/>
            </a:pPr>
            <a:r>
              <a:rPr lang="zh-CN" altLang="en-US" dirty="0"/>
              <a:t>      偏移量</a:t>
            </a:r>
            <a:r>
              <a:rPr lang="en-US" altLang="zh-CN" dirty="0"/>
              <a:t>Offset:  A[8]  8*8→ 64 </a:t>
            </a:r>
            <a:endParaRPr lang="en-US" altLang="zh-CN" dirty="0">
              <a:latin typeface="Times New Roman" panose="02020603050405020304" pitchFamily="18" charset="0"/>
            </a:endParaRPr>
          </a:p>
          <a:p>
            <a:pPr lvl="1">
              <a:lnSpc>
                <a:spcPct val="90000"/>
              </a:lnSpc>
              <a:buFont typeface="Wingdings" panose="05000000000000000000" pitchFamily="2" charset="2"/>
              <a:buNone/>
            </a:pPr>
            <a:r>
              <a:rPr lang="en-US" altLang="zh-CN" sz="3200" dirty="0">
                <a:solidFill>
                  <a:srgbClr val="0000FF"/>
                </a:solidFill>
              </a:rPr>
              <a:t>RISC-V code:</a:t>
            </a:r>
          </a:p>
          <a:p>
            <a:pPr lvl="1">
              <a:lnSpc>
                <a:spcPct val="90000"/>
              </a:lnSpc>
              <a:buFont typeface="Wingdings" panose="05000000000000000000" pitchFamily="2" charset="2"/>
              <a:buNone/>
            </a:pPr>
            <a:r>
              <a:rPr lang="en-US" altLang="zh-CN" sz="2800" dirty="0"/>
              <a:t>       </a:t>
            </a:r>
            <a:r>
              <a:rPr lang="en-US" altLang="zh-CN" sz="2800" dirty="0" err="1">
                <a:latin typeface="Times New Roman" panose="02020603050405020304" pitchFamily="18" charset="0"/>
              </a:rPr>
              <a:t>ld</a:t>
            </a:r>
            <a:r>
              <a:rPr lang="en-US" altLang="zh-CN" sz="2800" dirty="0">
                <a:latin typeface="Times New Roman" panose="02020603050405020304" pitchFamily="18" charset="0"/>
              </a:rPr>
              <a:t>       x9 , 64(x22)      // x= A[8]</a:t>
            </a:r>
          </a:p>
          <a:p>
            <a:pPr lvl="1">
              <a:lnSpc>
                <a:spcPct val="90000"/>
              </a:lnSpc>
              <a:buFont typeface="Wingdings" panose="05000000000000000000" pitchFamily="2" charset="2"/>
              <a:buNone/>
            </a:pPr>
            <a:r>
              <a:rPr lang="en-US" altLang="zh-CN" sz="2800" dirty="0">
                <a:latin typeface="Times New Roman" panose="02020603050405020304" pitchFamily="18" charset="0"/>
              </a:rPr>
              <a:t>        add     x9, x21, x9        // x9  h + A[8]</a:t>
            </a:r>
          </a:p>
          <a:p>
            <a:pPr lvl="1">
              <a:lnSpc>
                <a:spcPct val="9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sd</a:t>
            </a:r>
            <a:r>
              <a:rPr lang="en-US" altLang="zh-CN" sz="2800" dirty="0">
                <a:latin typeface="Times New Roman" panose="02020603050405020304" pitchFamily="18" charset="0"/>
              </a:rPr>
              <a:t>       x9, 96</a:t>
            </a:r>
            <a:r>
              <a:rPr lang="en-US" altLang="zh-CN" sz="2800" dirty="0">
                <a:highlight>
                  <a:srgbClr val="FFFF00"/>
                </a:highlight>
                <a:latin typeface="Times New Roman" panose="02020603050405020304" pitchFamily="18" charset="0"/>
              </a:rPr>
              <a:t>(x22</a:t>
            </a:r>
            <a:r>
              <a:rPr lang="en-US" altLang="zh-CN" sz="2800" dirty="0">
                <a:latin typeface="Times New Roman" panose="02020603050405020304" pitchFamily="18" charset="0"/>
              </a:rPr>
              <a:t>)       // stores  h + A[8]  </a:t>
            </a:r>
            <a:r>
              <a:rPr lang="en-US" altLang="zh-CN" sz="2800" dirty="0">
                <a:highlight>
                  <a:srgbClr val="FFFF00"/>
                </a:highlight>
                <a:latin typeface="Times New Roman" panose="02020603050405020304" pitchFamily="18" charset="0"/>
              </a:rPr>
              <a:t>back into A[12]</a:t>
            </a:r>
          </a:p>
        </p:txBody>
      </p:sp>
      <p:sp>
        <p:nvSpPr>
          <p:cNvPr id="5" name="Text Box 2">
            <a:extLst>
              <a:ext uri="{FF2B5EF4-FFF2-40B4-BE49-F238E27FC236}">
                <a16:creationId xmlns:a16="http://schemas.microsoft.com/office/drawing/2014/main" id="{39AB05AA-7517-C8A0-4EFA-F196626561EF}"/>
              </a:ext>
            </a:extLst>
          </p:cNvPr>
          <p:cNvSpPr txBox="1">
            <a:spLocks noChangeArrowheads="1"/>
          </p:cNvSpPr>
          <p:nvPr/>
        </p:nvSpPr>
        <p:spPr bwMode="auto">
          <a:xfrm>
            <a:off x="695400" y="448135"/>
            <a:ext cx="8483176"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Data Transfer instruction </a:t>
            </a:r>
          </a:p>
        </p:txBody>
      </p:sp>
      <p:sp>
        <p:nvSpPr>
          <p:cNvPr id="6" name="文本框 5">
            <a:extLst>
              <a:ext uri="{FF2B5EF4-FFF2-40B4-BE49-F238E27FC236}">
                <a16:creationId xmlns:a16="http://schemas.microsoft.com/office/drawing/2014/main" id="{AC0EA693-1F76-923F-8EB5-7E03FD2C3E50}"/>
              </a:ext>
            </a:extLst>
          </p:cNvPr>
          <p:cNvSpPr txBox="1"/>
          <p:nvPr/>
        </p:nvSpPr>
        <p:spPr>
          <a:xfrm>
            <a:off x="7392144" y="3356992"/>
            <a:ext cx="2592288" cy="523220"/>
          </a:xfrm>
          <a:prstGeom prst="rect">
            <a:avLst/>
          </a:prstGeom>
          <a:noFill/>
        </p:spPr>
        <p:txBody>
          <a:bodyPr wrap="square" rtlCol="0">
            <a:spAutoFit/>
          </a:bodyPr>
          <a:lstStyle/>
          <a:p>
            <a:r>
              <a:rPr lang="zh-CN" altLang="en-US" sz="2800" b="1" dirty="0">
                <a:solidFill>
                  <a:schemeClr val="accent1">
                    <a:lumMod val="75000"/>
                  </a:schemeClr>
                </a:solidFill>
              </a:rPr>
              <a:t>基址寻址法</a:t>
            </a:r>
          </a:p>
        </p:txBody>
      </p:sp>
    </p:spTree>
    <p:extLst>
      <p:ext uri="{BB962C8B-B14F-4D97-AF65-F5344CB8AC3E}">
        <p14:creationId xmlns:p14="http://schemas.microsoft.com/office/powerpoint/2010/main" val="3248312691"/>
      </p:ext>
    </p:extLst>
  </p:cSld>
  <p:clrMapOvr>
    <a:masterClrMapping/>
  </p:clrMapOvr>
  <p:transition spd="med">
    <p:random/>
    <p:sndAc>
      <p:stSnd>
        <p:snd r:embed="rId3"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a:xfrm>
            <a:off x="767408" y="188640"/>
            <a:ext cx="8496944" cy="955675"/>
          </a:xfrm>
        </p:spPr>
        <p:txBody>
          <a:bodyPr/>
          <a:lstStyle/>
          <a:p>
            <a:pPr>
              <a:defRPr/>
            </a:pPr>
            <a:r>
              <a:rPr lang="en-US" altLang="zh-CN" sz="4800" dirty="0">
                <a:cs typeface="Times New Roman" panose="02020603050405020304" pitchFamily="18" charset="0"/>
              </a:rPr>
              <a:t>Example:   g  =  h  +  A[</a:t>
            </a:r>
            <a:r>
              <a:rPr lang="en-US" altLang="zh-CN" sz="4800" dirty="0" err="1">
                <a:cs typeface="Times New Roman" panose="02020603050405020304" pitchFamily="18" charset="0"/>
              </a:rPr>
              <a:t>i</a:t>
            </a:r>
            <a:r>
              <a:rPr lang="en-US" altLang="zh-CN" sz="4800" dirty="0">
                <a:cs typeface="Times New Roman" panose="02020603050405020304" pitchFamily="18" charset="0"/>
              </a:rPr>
              <a:t>]</a:t>
            </a:r>
            <a:endParaRPr sz="4800" dirty="0">
              <a:cs typeface="Times New Roman" panose="02020603050405020304" pitchFamily="18" charset="0"/>
            </a:endParaRPr>
          </a:p>
        </p:txBody>
      </p:sp>
      <p:sp>
        <p:nvSpPr>
          <p:cNvPr id="49154" name="Rectangle 2"/>
          <p:cNvSpPr>
            <a:spLocks noGrp="1" noRot="1" noChangeArrowheads="1"/>
          </p:cNvSpPr>
          <p:nvPr>
            <p:ph idx="1"/>
          </p:nvPr>
        </p:nvSpPr>
        <p:spPr>
          <a:xfrm>
            <a:off x="623888" y="1550988"/>
            <a:ext cx="11017250" cy="5307012"/>
          </a:xfrm>
        </p:spPr>
        <p:txBody>
          <a:bodyPr/>
          <a:lstStyle/>
          <a:p>
            <a:pPr eaLnBrk="1" hangingPunct="1">
              <a:spcBef>
                <a:spcPct val="0"/>
              </a:spcBef>
            </a:pPr>
            <a:r>
              <a:rPr lang="en-US" altLang="zh-CN" dirty="0"/>
              <a:t>Example 2.6    Compiling using a variable array index</a:t>
            </a:r>
          </a:p>
          <a:p>
            <a:pPr lvl="1" eaLnBrk="1" hangingPunct="1">
              <a:spcBef>
                <a:spcPct val="0"/>
              </a:spcBef>
            </a:pPr>
            <a:r>
              <a:rPr lang="en-US" altLang="zh-CN" dirty="0"/>
              <a:t>C code:</a:t>
            </a:r>
          </a:p>
          <a:p>
            <a:pPr lvl="1" eaLnBrk="1" hangingPunct="1">
              <a:spcBef>
                <a:spcPct val="0"/>
              </a:spcBef>
              <a:buFont typeface="Wingdings" panose="05000000000000000000" pitchFamily="2" charset="2"/>
              <a:buNone/>
            </a:pPr>
            <a:r>
              <a:rPr lang="en-US" altLang="zh-CN" dirty="0"/>
              <a:t>        g  =  h  +  A[</a:t>
            </a:r>
            <a:r>
              <a:rPr lang="en-US" altLang="zh-CN" dirty="0" err="1"/>
              <a:t>i</a:t>
            </a:r>
            <a:r>
              <a:rPr lang="en-US" altLang="zh-CN" dirty="0"/>
              <a:t>] ;          // A is an array of 100 </a:t>
            </a:r>
            <a:r>
              <a:rPr lang="en-US" altLang="zh-CN" dirty="0" err="1"/>
              <a:t>doublewords</a:t>
            </a:r>
            <a:br>
              <a:rPr lang="en-US" altLang="zh-CN" dirty="0"/>
            </a:br>
            <a:r>
              <a:rPr lang="en-US" altLang="zh-CN" dirty="0"/>
              <a:t>    </a:t>
            </a:r>
            <a:r>
              <a:rPr lang="en-US" altLang="zh-CN" sz="2400" dirty="0"/>
              <a:t>( Assume: g, h,</a:t>
            </a:r>
            <a:r>
              <a:rPr lang="en-US" altLang="zh-CN" sz="2400" b="1" i="1" dirty="0">
                <a:solidFill>
                  <a:srgbClr val="FF0000"/>
                </a:solidFill>
              </a:rPr>
              <a:t> </a:t>
            </a:r>
            <a:r>
              <a:rPr lang="en-US" altLang="zh-CN" sz="2400" b="1" i="1" dirty="0" err="1">
                <a:solidFill>
                  <a:srgbClr val="FF0000"/>
                </a:solidFill>
              </a:rPr>
              <a:t>i</a:t>
            </a:r>
            <a:r>
              <a:rPr lang="en-US" altLang="zh-CN" sz="2400" dirty="0"/>
              <a:t> – x18, x19, </a:t>
            </a:r>
            <a:r>
              <a:rPr lang="en-US" altLang="zh-CN" sz="2400" b="1" i="1" dirty="0">
                <a:solidFill>
                  <a:srgbClr val="FF0000"/>
                </a:solidFill>
              </a:rPr>
              <a:t>x20</a:t>
            </a:r>
            <a:r>
              <a:rPr lang="en-US" altLang="zh-CN" sz="2400" dirty="0"/>
              <a:t>   base address of A – x22 )</a:t>
            </a:r>
          </a:p>
          <a:p>
            <a:pPr lvl="1" eaLnBrk="1" hangingPunct="1">
              <a:spcBef>
                <a:spcPct val="0"/>
              </a:spcBef>
              <a:buFont typeface="Wingdings" panose="05000000000000000000" pitchFamily="2" charset="2"/>
              <a:buNone/>
            </a:pPr>
            <a:endParaRPr lang="en-US" altLang="zh-CN" sz="2400" dirty="0"/>
          </a:p>
          <a:p>
            <a:pPr lvl="1" eaLnBrk="1" hangingPunct="1">
              <a:spcBef>
                <a:spcPct val="0"/>
              </a:spcBef>
            </a:pPr>
            <a:r>
              <a:rPr lang="en-US" altLang="zh-CN" dirty="0"/>
              <a:t> </a:t>
            </a:r>
            <a:r>
              <a:rPr lang="en-US" altLang="zh-CN" dirty="0">
                <a:solidFill>
                  <a:srgbClr val="0000FF"/>
                </a:solidFill>
              </a:rPr>
              <a:t>RISC-V code: </a:t>
            </a:r>
          </a:p>
          <a:p>
            <a:pPr lvl="1" eaLnBrk="1" hangingPunct="1">
              <a:spcBef>
                <a:spcPct val="0"/>
              </a:spcBef>
              <a:buFont typeface="Wingdings" panose="05000000000000000000" pitchFamily="2" charset="2"/>
              <a:buNone/>
            </a:pPr>
            <a:r>
              <a:rPr lang="en-US" altLang="zh-CN" dirty="0"/>
              <a:t>       </a:t>
            </a:r>
            <a:r>
              <a:rPr lang="en-US" altLang="zh-CN" sz="2400" dirty="0"/>
              <a:t>add    x5, x20, x20        #  temp </a:t>
            </a:r>
            <a:r>
              <a:rPr lang="en-US" altLang="zh-CN" sz="2400" dirty="0" err="1"/>
              <a:t>reg</a:t>
            </a:r>
            <a:r>
              <a:rPr lang="en-US" altLang="zh-CN" sz="2400" dirty="0"/>
              <a:t> x5 = 2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4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8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x22         #  x5 = </a:t>
            </a:r>
            <a:r>
              <a:rPr lang="en-US" altLang="zh-CN" sz="2400" dirty="0">
                <a:solidFill>
                  <a:srgbClr val="0000FF"/>
                </a:solidFill>
              </a:rPr>
              <a:t>address</a:t>
            </a:r>
            <a:r>
              <a:rPr lang="en-US" altLang="zh-CN" sz="2400" dirty="0"/>
              <a:t> of A[</a:t>
            </a:r>
            <a:r>
              <a:rPr lang="en-US" altLang="zh-CN" sz="2400" dirty="0" err="1"/>
              <a:t>i</a:t>
            </a:r>
            <a:r>
              <a:rPr lang="en-US" altLang="zh-CN" sz="2400" dirty="0"/>
              <a:t>] (</a:t>
            </a:r>
            <a:r>
              <a:rPr lang="en-US" altLang="zh-CN" sz="2400" dirty="0">
                <a:solidFill>
                  <a:srgbClr val="FF3300"/>
                </a:solidFill>
              </a:rPr>
              <a:t>8 * </a:t>
            </a:r>
            <a:r>
              <a:rPr lang="en-US" altLang="zh-CN" sz="2400" dirty="0" err="1">
                <a:solidFill>
                  <a:srgbClr val="FF3300"/>
                </a:solidFill>
              </a:rPr>
              <a:t>i</a:t>
            </a:r>
            <a:r>
              <a:rPr lang="en-US" altLang="zh-CN" sz="2400" dirty="0">
                <a:solidFill>
                  <a:srgbClr val="FF3300"/>
                </a:solidFill>
              </a:rPr>
              <a:t> + x22</a:t>
            </a:r>
            <a:r>
              <a:rPr lang="en-US" altLang="zh-CN" sz="2400" dirty="0"/>
              <a:t>)</a:t>
            </a:r>
          </a:p>
          <a:p>
            <a:pPr lvl="1" eaLnBrk="1" hangingPunct="1">
              <a:spcBef>
                <a:spcPct val="0"/>
              </a:spcBef>
              <a:buFont typeface="Wingdings" panose="05000000000000000000" pitchFamily="2" charset="2"/>
              <a:buNone/>
            </a:pPr>
            <a:r>
              <a:rPr lang="en-US" altLang="zh-CN" sz="2400" dirty="0"/>
              <a:t>       </a:t>
            </a:r>
            <a:r>
              <a:rPr lang="en-US" altLang="zh-CN" sz="2400" dirty="0" err="1"/>
              <a:t>ld</a:t>
            </a:r>
            <a:r>
              <a:rPr lang="en-US" altLang="zh-CN" sz="2400" dirty="0"/>
              <a:t>       x6, </a:t>
            </a:r>
            <a:r>
              <a:rPr lang="en-US" altLang="zh-CN" sz="2400" b="1" dirty="0">
                <a:solidFill>
                  <a:srgbClr val="C00000"/>
                </a:solidFill>
              </a:rPr>
              <a:t>0</a:t>
            </a:r>
            <a:r>
              <a:rPr lang="en-US" altLang="zh-CN" sz="2400" dirty="0"/>
              <a:t>(x5)        #  temp </a:t>
            </a:r>
            <a:r>
              <a:rPr lang="en-US" altLang="zh-CN" sz="2400" dirty="0" err="1"/>
              <a:t>reg</a:t>
            </a:r>
            <a:r>
              <a:rPr lang="en-US" altLang="zh-CN" sz="2400" dirty="0"/>
              <a:t> x6 = A[</a:t>
            </a:r>
            <a:r>
              <a:rPr lang="en-US" altLang="zh-CN" sz="2400" dirty="0" err="1"/>
              <a:t>i</a:t>
            </a:r>
            <a:r>
              <a:rPr lang="en-US" altLang="zh-CN" sz="2400" dirty="0"/>
              <a:t>]</a:t>
            </a:r>
          </a:p>
          <a:p>
            <a:pPr lvl="1" eaLnBrk="1" hangingPunct="1">
              <a:spcBef>
                <a:spcPct val="0"/>
              </a:spcBef>
              <a:buFont typeface="Wingdings" panose="05000000000000000000" pitchFamily="2" charset="2"/>
              <a:buNone/>
            </a:pPr>
            <a:r>
              <a:rPr lang="en-US" altLang="zh-CN" sz="2400" dirty="0"/>
              <a:t>       add    x18, x19, x6         #  g = h + A[</a:t>
            </a:r>
            <a:r>
              <a:rPr lang="en-US" altLang="zh-CN" sz="2400" dirty="0" err="1"/>
              <a:t>i</a:t>
            </a:r>
            <a:r>
              <a:rPr lang="en-US" altLang="zh-CN" sz="2400" dirty="0"/>
              <a:t>]</a:t>
            </a:r>
            <a:endParaRPr lang="en-US" altLang="zh-CN" sz="1400" dirty="0"/>
          </a:p>
        </p:txBody>
      </p:sp>
    </p:spTree>
    <p:extLst>
      <p:ext uri="{BB962C8B-B14F-4D97-AF65-F5344CB8AC3E}">
        <p14:creationId xmlns:p14="http://schemas.microsoft.com/office/powerpoint/2010/main" val="3336559278"/>
      </p:ext>
    </p:extLst>
  </p:cSld>
  <p:clrMapOvr>
    <a:masterClrMapping/>
  </p:clrMapOvr>
  <p:transition spd="med">
    <p:random/>
    <p:sndAc>
      <p:stSnd>
        <p:snd r:embed="rId3"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919536" y="332656"/>
            <a:ext cx="6646614" cy="955675"/>
          </a:xfrm>
        </p:spPr>
        <p:txBody>
          <a:bodyPr/>
          <a:lstStyle/>
          <a:p>
            <a:pPr eaLnBrk="1" hangingPunct="1">
              <a:defRPr/>
            </a:pPr>
            <a:r>
              <a:rPr lang="en-US" altLang="zh-CN" dirty="0"/>
              <a:t>Contents of Chapter 2</a:t>
            </a:r>
          </a:p>
        </p:txBody>
      </p:sp>
      <p:sp>
        <p:nvSpPr>
          <p:cNvPr id="7171" name="Rectangle 3"/>
          <p:cNvSpPr>
            <a:spLocks noGrp="1" noRot="1" noChangeArrowheads="1"/>
          </p:cNvSpPr>
          <p:nvPr>
            <p:ph idx="1"/>
          </p:nvPr>
        </p:nvSpPr>
        <p:spPr>
          <a:xfrm>
            <a:off x="1199456" y="1484784"/>
            <a:ext cx="10657184" cy="4392612"/>
          </a:xfrm>
        </p:spPr>
        <p:txBody>
          <a:bodyPr>
            <a:normAutofit/>
          </a:bodyPr>
          <a:lstStyle/>
          <a:p>
            <a:pPr marL="0" indent="0" eaLnBrk="1" hangingPunct="1">
              <a:lnSpc>
                <a:spcPct val="90000"/>
              </a:lnSpc>
              <a:buFont typeface="Wingdings" panose="05000000000000000000" pitchFamily="2" charset="2"/>
              <a:buNone/>
            </a:pPr>
            <a:r>
              <a:rPr lang="en-US" altLang="zh-CN" sz="2600" dirty="0"/>
              <a:t> 2.1   	Introduction</a:t>
            </a:r>
          </a:p>
          <a:p>
            <a:pPr marL="0" indent="0" eaLnBrk="1" hangingPunct="1">
              <a:lnSpc>
                <a:spcPct val="90000"/>
              </a:lnSpc>
              <a:buFont typeface="Wingdings" panose="05000000000000000000" pitchFamily="2" charset="2"/>
              <a:buNone/>
            </a:pPr>
            <a:r>
              <a:rPr lang="en-US" altLang="zh-CN" sz="2600" dirty="0"/>
              <a:t> 2.2    </a:t>
            </a:r>
            <a:r>
              <a:rPr lang="en-US" altLang="zh-CN" sz="2600" dirty="0">
                <a:solidFill>
                  <a:srgbClr val="0000FF"/>
                </a:solidFill>
              </a:rPr>
              <a:t>Operations</a:t>
            </a:r>
            <a:r>
              <a:rPr lang="en-US" altLang="zh-CN" sz="2600" dirty="0"/>
              <a:t> of the Computer Hardware</a:t>
            </a:r>
          </a:p>
          <a:p>
            <a:pPr marL="0" indent="0" eaLnBrk="1" hangingPunct="1">
              <a:lnSpc>
                <a:spcPct val="90000"/>
              </a:lnSpc>
              <a:buFont typeface="Wingdings" panose="05000000000000000000" pitchFamily="2" charset="2"/>
              <a:buNone/>
            </a:pPr>
            <a:r>
              <a:rPr lang="en-US" altLang="zh-CN" sz="2600" dirty="0"/>
              <a:t> 2.3    </a:t>
            </a:r>
            <a:r>
              <a:rPr lang="en-US" altLang="zh-CN" sz="2600" dirty="0">
                <a:solidFill>
                  <a:srgbClr val="0000FF"/>
                </a:solidFill>
              </a:rPr>
              <a:t>Operands</a:t>
            </a:r>
            <a:r>
              <a:rPr lang="en-US" altLang="zh-CN" sz="2600" dirty="0"/>
              <a:t> of the Computer Hardware</a:t>
            </a:r>
          </a:p>
          <a:p>
            <a:pPr marL="0" indent="0">
              <a:lnSpc>
                <a:spcPct val="90000"/>
              </a:lnSpc>
              <a:buNone/>
            </a:pPr>
            <a:r>
              <a:rPr lang="en-US" altLang="zh-CN" sz="2600" dirty="0"/>
              <a:t> 2.5</a:t>
            </a:r>
            <a:r>
              <a:rPr lang="zh-CN" altLang="en-US" sz="2600" dirty="0"/>
              <a:t>　</a:t>
            </a:r>
            <a:r>
              <a:rPr lang="en-US" altLang="zh-CN" sz="2600" dirty="0"/>
              <a:t>Representing Instructions in the Computer  </a:t>
            </a:r>
          </a:p>
          <a:p>
            <a:pPr marL="0" indent="0" eaLnBrk="1" hangingPunct="1">
              <a:lnSpc>
                <a:spcPct val="90000"/>
              </a:lnSpc>
              <a:buFont typeface="Wingdings" panose="05000000000000000000" pitchFamily="2" charset="2"/>
              <a:buNone/>
            </a:pPr>
            <a:r>
              <a:rPr lang="en-US" altLang="zh-CN" sz="2600" dirty="0"/>
              <a:t> 2.6	Logical Operation </a:t>
            </a:r>
          </a:p>
          <a:p>
            <a:pPr marL="0" indent="0" eaLnBrk="1" hangingPunct="1">
              <a:lnSpc>
                <a:spcPct val="90000"/>
              </a:lnSpc>
              <a:buFont typeface="Wingdings" panose="05000000000000000000" pitchFamily="2" charset="2"/>
              <a:buNone/>
            </a:pPr>
            <a:r>
              <a:rPr lang="en-US" altLang="zh-CN" sz="2600" dirty="0"/>
              <a:t> 2.7   	Instructions for </a:t>
            </a:r>
            <a:r>
              <a:rPr lang="en-US" altLang="zh-CN" sz="2600" dirty="0">
                <a:solidFill>
                  <a:srgbClr val="0000FF"/>
                </a:solidFill>
              </a:rPr>
              <a:t>Making Decisions</a:t>
            </a:r>
          </a:p>
          <a:p>
            <a:pPr marL="0" indent="0" eaLnBrk="1" hangingPunct="1">
              <a:lnSpc>
                <a:spcPct val="90000"/>
              </a:lnSpc>
              <a:buFont typeface="Wingdings" panose="05000000000000000000" pitchFamily="2" charset="2"/>
              <a:buNone/>
            </a:pPr>
            <a:r>
              <a:rPr lang="en-US" altLang="zh-CN" sz="2600" dirty="0"/>
              <a:t> 2.8   	Supporting Procedures in Computer Hardware</a:t>
            </a:r>
          </a:p>
          <a:p>
            <a:pPr marL="0" indent="0" eaLnBrk="1" hangingPunct="1">
              <a:lnSpc>
                <a:spcPct val="90000"/>
              </a:lnSpc>
              <a:buFont typeface="Wingdings" panose="05000000000000000000" pitchFamily="2" charset="2"/>
              <a:buNone/>
            </a:pPr>
            <a:r>
              <a:rPr lang="en-US" altLang="zh-CN" sz="2600" dirty="0"/>
              <a:t> 2.9   	Communicating with People</a:t>
            </a:r>
          </a:p>
          <a:p>
            <a:pPr marL="0" indent="0" eaLnBrk="1" hangingPunct="1">
              <a:spcBef>
                <a:spcPts val="600"/>
              </a:spcBef>
              <a:buFont typeface="Wingdings" panose="05000000000000000000" pitchFamily="2" charset="2"/>
              <a:buNone/>
            </a:pPr>
            <a:r>
              <a:rPr lang="en-US" altLang="zh-CN" sz="2600" dirty="0"/>
              <a:t> 2.10 	RISC-</a:t>
            </a:r>
            <a:r>
              <a:rPr lang="zh-CN" altLang="en-US" sz="2600" dirty="0"/>
              <a:t>Ｖ</a:t>
            </a:r>
            <a:r>
              <a:rPr lang="en-US" altLang="zh-CN" dirty="0">
                <a:solidFill>
                  <a:srgbClr val="0000FF"/>
                </a:solidFill>
              </a:rPr>
              <a:t>Addressing</a:t>
            </a:r>
            <a:r>
              <a:rPr lang="en-US" altLang="zh-CN" dirty="0"/>
              <a:t> for Wide </a:t>
            </a:r>
            <a:r>
              <a:rPr lang="en-US" altLang="zh-CN" dirty="0" err="1"/>
              <a:t>Immediates</a:t>
            </a:r>
            <a:r>
              <a:rPr lang="en-US" altLang="zh-CN" dirty="0"/>
              <a:t> and Addresses</a:t>
            </a:r>
          </a:p>
        </p:txBody>
      </p:sp>
    </p:spTree>
    <p:extLst>
      <p:ext uri="{BB962C8B-B14F-4D97-AF65-F5344CB8AC3E}">
        <p14:creationId xmlns:p14="http://schemas.microsoft.com/office/powerpoint/2010/main" val="873884925"/>
      </p:ext>
    </p:extLst>
  </p:cSld>
  <p:clrMapOvr>
    <a:masterClrMapping/>
  </p:clrMapOvr>
  <p:transition spd="med">
    <p:random/>
    <p:sndAc>
      <p:stSnd>
        <p:snd r:embed="rId3" name="chimes.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pPr>
              <a:defRPr/>
            </a:pPr>
            <a:r>
              <a:rPr lang="en-US" altLang="zh-CN" dirty="0">
                <a:solidFill>
                  <a:schemeClr val="tx1"/>
                </a:solidFill>
                <a:ea typeface="宋体" charset="-122"/>
              </a:rPr>
              <a:t>Registers vs. Memory</a:t>
            </a:r>
            <a:endParaRPr lang="zh-CN" altLang="en-US" dirty="0">
              <a:solidFill>
                <a:schemeClr val="tx1"/>
              </a:solidFill>
            </a:endParaRPr>
          </a:p>
        </p:txBody>
      </p:sp>
      <p:sp>
        <p:nvSpPr>
          <p:cNvPr id="51202" name="Rectangle 2"/>
          <p:cNvSpPr>
            <a:spLocks noGrp="1" noChangeArrowheads="1"/>
          </p:cNvSpPr>
          <p:nvPr>
            <p:ph idx="1"/>
          </p:nvPr>
        </p:nvSpPr>
        <p:spPr>
          <a:xfrm>
            <a:off x="695400" y="1633479"/>
            <a:ext cx="11161240" cy="4824413"/>
          </a:xfrm>
        </p:spPr>
        <p:txBody>
          <a:bodyPr/>
          <a:lstStyle/>
          <a:p>
            <a:pPr>
              <a:lnSpc>
                <a:spcPct val="90000"/>
              </a:lnSpc>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Registers are faster</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寄存器更快</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Operating on memory data requires loads and stores</a:t>
            </a:r>
          </a:p>
          <a:p>
            <a:pPr lvl="1">
              <a:lnSpc>
                <a:spcPct val="90000"/>
              </a:lnSpc>
            </a:pPr>
            <a:r>
              <a:rPr lang="en-US" altLang="zh-CN" sz="3200" dirty="0">
                <a:latin typeface="Times New Roman" panose="02020603050405020304" pitchFamily="18" charset="0"/>
                <a:cs typeface="Times New Roman" panose="02020603050405020304" pitchFamily="18" charset="0"/>
              </a:rPr>
              <a:t>More instructions to be executed</a:t>
            </a: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Compiler must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use registers for variables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as much as possible</a:t>
            </a:r>
          </a:p>
          <a:p>
            <a:pPr lvl="1">
              <a:lnSpc>
                <a:spcPct val="90000"/>
              </a:lnSpc>
            </a:pPr>
            <a:r>
              <a:rPr lang="en-US" altLang="zh-CN" sz="3200" b="1" dirty="0">
                <a:solidFill>
                  <a:srgbClr val="C00000"/>
                </a:solidFill>
                <a:latin typeface="Times New Roman" panose="02020603050405020304" pitchFamily="18" charset="0"/>
                <a:cs typeface="Times New Roman" panose="02020603050405020304" pitchFamily="18" charset="0"/>
              </a:rPr>
              <a:t>Spilling registers </a:t>
            </a:r>
            <a:r>
              <a:rPr lang="en-US" altLang="zh-CN" sz="32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许多程序的变量个数比寄存器多，编译器会尽量将常用的变量保存在寄存器中，</a:t>
            </a:r>
            <a:r>
              <a:rPr lang="zh-CN" altLang="en-US" u="sng" dirty="0">
                <a:latin typeface="Times New Roman" panose="02020603050405020304" pitchFamily="18" charset="0"/>
                <a:cs typeface="Times New Roman" panose="02020603050405020304" pitchFamily="18" charset="0"/>
              </a:rPr>
              <a:t>不常用的变量</a:t>
            </a:r>
            <a:r>
              <a:rPr lang="zh-CN" altLang="en-US" dirty="0">
                <a:latin typeface="Times New Roman" panose="02020603050405020304" pitchFamily="18" charset="0"/>
                <a:cs typeface="Times New Roman" panose="02020603050405020304" pitchFamily="18" charset="0"/>
              </a:rPr>
              <a:t>放到存储器中，这个过程就是寄存器换出。</a:t>
            </a:r>
          </a:p>
          <a:p>
            <a:pPr lvl="1">
              <a:lnSpc>
                <a:spcPct val="90000"/>
              </a:lnSpc>
            </a:pPr>
            <a:r>
              <a:rPr lang="en-US" altLang="zh-CN" sz="3200" dirty="0">
                <a:latin typeface="Times New Roman" panose="02020603050405020304" pitchFamily="18" charset="0"/>
                <a:cs typeface="Times New Roman" panose="02020603050405020304" pitchFamily="18" charset="0"/>
              </a:rPr>
              <a:t>Register</a:t>
            </a:r>
            <a:r>
              <a:rPr lang="zh-CN" altLang="en-US" sz="3200" dirty="0">
                <a:latin typeface="Times New Roman" panose="02020603050405020304" pitchFamily="18" charset="0"/>
                <a:cs typeface="Times New Roman" panose="02020603050405020304" pitchFamily="18" charset="0"/>
              </a:rPr>
              <a:t>需要被充分利用</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733511"/>
      </p:ext>
    </p:extLst>
  </p:cSld>
  <p:clrMapOvr>
    <a:masterClrMapping/>
  </p:clrMapOvr>
  <p:transition spd="med">
    <p:random/>
    <p:sndAc>
      <p:stSnd>
        <p:snd r:embed="rId3" name="chimes.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if many variables ?</a:t>
            </a:r>
            <a:endParaRPr lang="zh-CN" altLang="en-US" dirty="0"/>
          </a:p>
        </p:txBody>
      </p:sp>
      <p:sp>
        <p:nvSpPr>
          <p:cNvPr id="3" name="内容占位符 2"/>
          <p:cNvSpPr>
            <a:spLocks noGrp="1"/>
          </p:cNvSpPr>
          <p:nvPr>
            <p:ph idx="1"/>
          </p:nvPr>
        </p:nvSpPr>
        <p:spPr/>
        <p:txBody>
          <a:bodyPr/>
          <a:lstStyle/>
          <a:p>
            <a:r>
              <a:rPr lang="en-US" altLang="zh-CN" u="sng" dirty="0">
                <a:solidFill>
                  <a:srgbClr val="0000FF"/>
                </a:solidFill>
              </a:rPr>
              <a:t>Spilling</a:t>
            </a:r>
            <a:r>
              <a:rPr lang="en-US" altLang="zh-CN" dirty="0"/>
              <a:t> registers: </a:t>
            </a:r>
          </a:p>
          <a:p>
            <a:pPr lvl="1"/>
            <a:r>
              <a:rPr lang="en-US" altLang="zh-CN" dirty="0"/>
              <a:t>Putting less commonly used variables (or those needed later) into memory.</a:t>
            </a:r>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605337380"/>
      </p:ext>
    </p:extLst>
  </p:cSld>
  <p:clrMapOvr>
    <a:masterClrMapping/>
  </p:clrMapOvr>
  <p:transition spd="med">
    <p:random/>
    <p:sndAc>
      <p:stSnd>
        <p:snd r:embed="rId2" name="chimes.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278557" y="-65165"/>
            <a:ext cx="8971012" cy="1325563"/>
          </a:xfrm>
        </p:spPr>
        <p:txBody>
          <a:bodyPr>
            <a:normAutofit/>
          </a:bodyPr>
          <a:lstStyle/>
          <a:p>
            <a:pPr>
              <a:defRPr/>
            </a:pPr>
            <a:r>
              <a:rPr lang="en-US" altLang="zh-CN" sz="3600" dirty="0"/>
              <a:t>Constant</a:t>
            </a:r>
            <a:r>
              <a:rPr lang="zh-CN" altLang="en-US" sz="3600" dirty="0"/>
              <a:t>常数</a:t>
            </a:r>
            <a:r>
              <a:rPr lang="en-US" altLang="zh-CN" sz="3600" dirty="0"/>
              <a:t> or Immediate</a:t>
            </a:r>
            <a:r>
              <a:rPr lang="zh-CN" altLang="en-US" sz="3600" dirty="0"/>
              <a:t>立即数</a:t>
            </a:r>
            <a:r>
              <a:rPr lang="en-US" altLang="zh-CN" sz="3600" dirty="0"/>
              <a:t> Operands</a:t>
            </a:r>
            <a:endParaRPr lang="zh-CN" altLang="en-US" sz="3600" dirty="0"/>
          </a:p>
        </p:txBody>
      </p:sp>
      <p:sp>
        <p:nvSpPr>
          <p:cNvPr id="55298" name="Rectangle 2"/>
          <p:cNvSpPr>
            <a:spLocks noGrp="1" noChangeArrowheads="1"/>
          </p:cNvSpPr>
          <p:nvPr>
            <p:ph idx="1"/>
          </p:nvPr>
        </p:nvSpPr>
        <p:spPr>
          <a:xfrm>
            <a:off x="611286" y="1260475"/>
            <a:ext cx="9432925" cy="4472781"/>
          </a:xfrm>
        </p:spPr>
        <p:txBody>
          <a:bodyPr>
            <a:normAutofit lnSpcReduction="10000"/>
          </a:bodyPr>
          <a:lstStyle/>
          <a:p>
            <a:pPr>
              <a:lnSpc>
                <a:spcPct val="80000"/>
              </a:lnSpc>
            </a:pPr>
            <a:r>
              <a:rPr lang="zh-CN" altLang="en-US" dirty="0"/>
              <a:t>把常数放在内存中</a:t>
            </a:r>
            <a:endParaRPr lang="en-US" altLang="zh-CN" dirty="0"/>
          </a:p>
          <a:p>
            <a:pPr>
              <a:lnSpc>
                <a:spcPct val="80000"/>
              </a:lnSpc>
            </a:pPr>
            <a:r>
              <a:rPr lang="en-US" altLang="zh-CN" sz="2000" dirty="0"/>
              <a:t>Incrementing index to point to next element of array</a:t>
            </a:r>
          </a:p>
          <a:p>
            <a:pPr lvl="2">
              <a:lnSpc>
                <a:spcPct val="80000"/>
              </a:lnSpc>
            </a:pPr>
            <a:r>
              <a:rPr lang="en-US" altLang="zh-CN" sz="2000" dirty="0"/>
              <a:t>Add the constant 4 to register x22</a:t>
            </a:r>
          </a:p>
          <a:p>
            <a:pPr lvl="2">
              <a:lnSpc>
                <a:spcPct val="80000"/>
              </a:lnSpc>
            </a:pPr>
            <a:r>
              <a:rPr lang="en-US" altLang="zh-CN" sz="2000" dirty="0"/>
              <a:t>Assuming </a:t>
            </a:r>
            <a:r>
              <a:rPr lang="en-US" altLang="zh-CN" sz="2000" dirty="0" err="1">
                <a:solidFill>
                  <a:srgbClr val="FF3300"/>
                </a:solidFill>
              </a:rPr>
              <a:t>AddrConstants</a:t>
            </a:r>
            <a:r>
              <a:rPr lang="en-US" altLang="zh-CN" sz="2000" dirty="0">
                <a:solidFill>
                  <a:srgbClr val="FF3300"/>
                </a:solidFill>
              </a:rPr>
              <a:t> 4</a:t>
            </a:r>
            <a:r>
              <a:rPr lang="en-US" altLang="zh-CN" sz="2000" dirty="0"/>
              <a:t> is address</a:t>
            </a:r>
            <a:r>
              <a:rPr lang="en-US" altLang="zh-CN" sz="2000" dirty="0">
                <a:solidFill>
                  <a:srgbClr val="FF3300"/>
                </a:solidFill>
              </a:rPr>
              <a:t> pointer</a:t>
            </a:r>
            <a:r>
              <a:rPr lang="en-US" altLang="zh-CN" sz="2000" dirty="0"/>
              <a:t> of constant 4</a:t>
            </a:r>
            <a:endParaRPr lang="en-US" altLang="zh-CN" sz="2000" b="1" dirty="0"/>
          </a:p>
          <a:p>
            <a:pPr>
              <a:lnSpc>
                <a:spcPct val="80000"/>
              </a:lnSpc>
              <a:buFont typeface="Wingdings" panose="05000000000000000000" pitchFamily="2" charset="2"/>
              <a:buNone/>
            </a:pPr>
            <a:r>
              <a:rPr lang="en-US" altLang="zh-CN" sz="2000" dirty="0"/>
              <a:t>		</a:t>
            </a:r>
          </a:p>
          <a:p>
            <a:pPr>
              <a:lnSpc>
                <a:spcPct val="80000"/>
              </a:lnSpc>
              <a:buFont typeface="Wingdings" panose="05000000000000000000" pitchFamily="2" charset="2"/>
              <a:buNone/>
            </a:pPr>
            <a:r>
              <a:rPr lang="en-US" altLang="zh-CN" sz="2000" dirty="0"/>
              <a:t>			</a:t>
            </a:r>
            <a:r>
              <a:rPr lang="en-US" altLang="zh-CN" sz="2000" dirty="0" err="1"/>
              <a:t>ld</a:t>
            </a:r>
            <a:r>
              <a:rPr lang="en-US" altLang="zh-CN" sz="2000" dirty="0"/>
              <a:t>    x9, AddrConstant4(x3)	// x9=constant 4</a:t>
            </a:r>
          </a:p>
          <a:p>
            <a:pPr>
              <a:lnSpc>
                <a:spcPct val="80000"/>
              </a:lnSpc>
              <a:buFont typeface="Wingdings" panose="05000000000000000000" pitchFamily="2" charset="2"/>
              <a:buNone/>
            </a:pPr>
            <a:r>
              <a:rPr lang="en-US" altLang="zh-CN" sz="2000" dirty="0"/>
              <a:t>			add x22, x22, x9		</a:t>
            </a:r>
            <a:endParaRPr lang="en-US" altLang="zh-CN" sz="2000" dirty="0">
              <a:solidFill>
                <a:srgbClr val="FF3300"/>
              </a:solidFill>
            </a:endParaRPr>
          </a:p>
          <a:p>
            <a:pPr lvl="1">
              <a:lnSpc>
                <a:spcPct val="80000"/>
              </a:lnSpc>
            </a:pPr>
            <a:endParaRPr lang="en-US" altLang="zh-CN" dirty="0"/>
          </a:p>
          <a:p>
            <a:pPr lvl="1">
              <a:lnSpc>
                <a:spcPct val="80000"/>
              </a:lnSpc>
            </a:pPr>
            <a:r>
              <a:rPr lang="en-US" altLang="zh-CN" dirty="0">
                <a:solidFill>
                  <a:srgbClr val="0000FF"/>
                </a:solidFill>
              </a:rPr>
              <a:t>Immediate</a:t>
            </a:r>
            <a:r>
              <a:rPr lang="en-US" altLang="zh-CN" dirty="0"/>
              <a:t>: Other method for adding constant 4 to x22</a:t>
            </a:r>
          </a:p>
          <a:p>
            <a:pPr lvl="2">
              <a:lnSpc>
                <a:spcPct val="80000"/>
              </a:lnSpc>
            </a:pPr>
            <a:r>
              <a:rPr lang="en-US" altLang="zh-CN" sz="2000" dirty="0"/>
              <a:t>Avoids the load instruction</a:t>
            </a:r>
          </a:p>
          <a:p>
            <a:pPr lvl="2">
              <a:lnSpc>
                <a:spcPct val="80000"/>
              </a:lnSpc>
            </a:pPr>
            <a:r>
              <a:rPr lang="en-US" altLang="zh-CN" sz="2000" dirty="0"/>
              <a:t>Offer versions of the instruction </a:t>
            </a:r>
          </a:p>
          <a:p>
            <a:pPr lvl="2">
              <a:lnSpc>
                <a:spcPct val="80000"/>
              </a:lnSpc>
              <a:buFont typeface="Wingdings" panose="05000000000000000000" pitchFamily="2" charset="2"/>
              <a:buNone/>
            </a:pPr>
            <a:endParaRPr lang="en-US" altLang="zh-CN" sz="2000" dirty="0"/>
          </a:p>
          <a:p>
            <a:pPr lvl="2">
              <a:lnSpc>
                <a:spcPct val="80000"/>
              </a:lnSpc>
              <a:buFont typeface="Wingdings" panose="05000000000000000000" pitchFamily="2" charset="2"/>
              <a:buNone/>
            </a:pPr>
            <a:r>
              <a:rPr lang="en-US" altLang="zh-CN" sz="2000" dirty="0"/>
              <a:t>	</a:t>
            </a:r>
            <a:r>
              <a:rPr lang="en-US" altLang="zh-CN" sz="2000" dirty="0">
                <a:highlight>
                  <a:srgbClr val="FFFF00"/>
                </a:highlight>
              </a:rPr>
              <a:t>	</a:t>
            </a:r>
            <a:r>
              <a:rPr lang="en-US" altLang="zh-CN" sz="2000" dirty="0" err="1">
                <a:highlight>
                  <a:srgbClr val="FFFF00"/>
                </a:highlight>
              </a:rPr>
              <a:t>addi</a:t>
            </a:r>
            <a:r>
              <a:rPr lang="en-US" altLang="zh-CN" sz="2000" dirty="0">
                <a:highlight>
                  <a:srgbClr val="FFFF00"/>
                </a:highlight>
              </a:rPr>
              <a:t>   </a:t>
            </a:r>
            <a:r>
              <a:rPr lang="en-US" altLang="zh-CN" sz="2000" dirty="0"/>
              <a:t>x22, x22, 4	// x22= x22+ 4 </a:t>
            </a:r>
          </a:p>
        </p:txBody>
      </p:sp>
      <p:grpSp>
        <p:nvGrpSpPr>
          <p:cNvPr id="55299" name="Group 3"/>
          <p:cNvGrpSpPr>
            <a:grpSpLocks/>
          </p:cNvGrpSpPr>
          <p:nvPr/>
        </p:nvGrpSpPr>
        <p:grpSpPr bwMode="auto">
          <a:xfrm>
            <a:off x="9588500" y="1773238"/>
            <a:ext cx="1079500" cy="3024187"/>
            <a:chOff x="4967" y="391"/>
            <a:chExt cx="680" cy="1905"/>
          </a:xfrm>
        </p:grpSpPr>
        <p:sp>
          <p:nvSpPr>
            <p:cNvPr id="55305" name="Line 4"/>
            <p:cNvSpPr>
              <a:spLocks noChangeShapeType="1"/>
            </p:cNvSpPr>
            <p:nvPr/>
          </p:nvSpPr>
          <p:spPr bwMode="auto">
            <a:xfrm>
              <a:off x="5193" y="436"/>
              <a:ext cx="0" cy="1860"/>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5"/>
            <p:cNvSpPr>
              <a:spLocks noChangeShapeType="1"/>
            </p:cNvSpPr>
            <p:nvPr/>
          </p:nvSpPr>
          <p:spPr bwMode="auto">
            <a:xfrm>
              <a:off x="5647" y="391"/>
              <a:ext cx="0" cy="1905"/>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Rectangle 6"/>
            <p:cNvSpPr>
              <a:spLocks noChangeArrowheads="1"/>
            </p:cNvSpPr>
            <p:nvPr/>
          </p:nvSpPr>
          <p:spPr bwMode="auto">
            <a:xfrm>
              <a:off x="5193" y="1071"/>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08" name="Rectangle 7"/>
            <p:cNvSpPr>
              <a:spLocks noChangeArrowheads="1"/>
            </p:cNvSpPr>
            <p:nvPr/>
          </p:nvSpPr>
          <p:spPr bwMode="auto">
            <a:xfrm>
              <a:off x="5193" y="1253"/>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09" name="Rectangle 8"/>
            <p:cNvSpPr>
              <a:spLocks noChangeArrowheads="1"/>
            </p:cNvSpPr>
            <p:nvPr/>
          </p:nvSpPr>
          <p:spPr bwMode="auto">
            <a:xfrm>
              <a:off x="5193" y="1434"/>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10" name="Line 9"/>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Rectangle 10"/>
            <p:cNvSpPr>
              <a:spLocks noChangeArrowheads="1"/>
            </p:cNvSpPr>
            <p:nvPr/>
          </p:nvSpPr>
          <p:spPr bwMode="auto">
            <a:xfrm>
              <a:off x="5193" y="1616"/>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4</a:t>
              </a:r>
            </a:p>
          </p:txBody>
        </p:sp>
        <p:sp>
          <p:nvSpPr>
            <p:cNvPr id="55312" name="Rectangle 11"/>
            <p:cNvSpPr>
              <a:spLocks noChangeArrowheads="1"/>
            </p:cNvSpPr>
            <p:nvPr/>
          </p:nvSpPr>
          <p:spPr bwMode="auto">
            <a:xfrm>
              <a:off x="5193" y="618"/>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13" name="Line 12"/>
            <p:cNvSpPr>
              <a:spLocks noChangeShapeType="1"/>
            </p:cNvSpPr>
            <p:nvPr/>
          </p:nvSpPr>
          <p:spPr bwMode="auto">
            <a:xfrm>
              <a:off x="4967" y="618"/>
              <a:ext cx="181"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Text Box 13"/>
            <p:cNvSpPr txBox="1">
              <a:spLocks noChangeArrowheads="1"/>
            </p:cNvSpPr>
            <p:nvPr/>
          </p:nvSpPr>
          <p:spPr bwMode="auto">
            <a:xfrm>
              <a:off x="5239" y="845"/>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a:t>
              </a:r>
            </a:p>
          </p:txBody>
        </p:sp>
      </p:grpSp>
      <p:sp>
        <p:nvSpPr>
          <p:cNvPr id="55300" name="Rectangle 14"/>
          <p:cNvSpPr>
            <a:spLocks noChangeArrowheads="1"/>
          </p:cNvSpPr>
          <p:nvPr/>
        </p:nvSpPr>
        <p:spPr bwMode="auto">
          <a:xfrm>
            <a:off x="9048750" y="1989138"/>
            <a:ext cx="401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x3</a:t>
            </a:r>
          </a:p>
        </p:txBody>
      </p:sp>
      <p:sp>
        <p:nvSpPr>
          <p:cNvPr id="55301" name="Freeform 15"/>
          <p:cNvSpPr>
            <a:spLocks/>
          </p:cNvSpPr>
          <p:nvPr/>
        </p:nvSpPr>
        <p:spPr bwMode="auto">
          <a:xfrm>
            <a:off x="4224338" y="2925763"/>
            <a:ext cx="5473700" cy="935037"/>
          </a:xfrm>
          <a:custGeom>
            <a:avLst/>
            <a:gdLst>
              <a:gd name="T0" fmla="*/ 2147483646 w 2904"/>
              <a:gd name="T1" fmla="*/ 0 h 635"/>
              <a:gd name="T2" fmla="*/ 2147483646 w 2904"/>
              <a:gd name="T3" fmla="*/ 2147483646 h 635"/>
              <a:gd name="T4" fmla="*/ 2147483646 w 2904"/>
              <a:gd name="T5" fmla="*/ 2147483646 h 635"/>
              <a:gd name="T6" fmla="*/ 2147483646 w 2904"/>
              <a:gd name="T7" fmla="*/ 2147483646 h 635"/>
              <a:gd name="T8" fmla="*/ 2147483646 w 2904"/>
              <a:gd name="T9" fmla="*/ 2147483646 h 635"/>
              <a:gd name="T10" fmla="*/ 2147483646 w 2904"/>
              <a:gd name="T11" fmla="*/ 2147483646 h 635"/>
              <a:gd name="T12" fmla="*/ 2147483646 w 2904"/>
              <a:gd name="T13" fmla="*/ 2147483646 h 635"/>
              <a:gd name="T14" fmla="*/ 0 60000 65536"/>
              <a:gd name="T15" fmla="*/ 0 60000 65536"/>
              <a:gd name="T16" fmla="*/ 0 60000 65536"/>
              <a:gd name="T17" fmla="*/ 0 60000 65536"/>
              <a:gd name="T18" fmla="*/ 0 60000 65536"/>
              <a:gd name="T19" fmla="*/ 0 60000 65536"/>
              <a:gd name="T20" fmla="*/ 0 60000 65536"/>
              <a:gd name="T21" fmla="*/ 0 w 2904"/>
              <a:gd name="T22" fmla="*/ 0 h 635"/>
              <a:gd name="T23" fmla="*/ 2904 w 2904"/>
              <a:gd name="T24" fmla="*/ 635 h 6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4" h="635">
                <a:moveTo>
                  <a:pt x="91" y="0"/>
                </a:moveTo>
                <a:cubicBezTo>
                  <a:pt x="114" y="38"/>
                  <a:pt x="137" y="76"/>
                  <a:pt x="182" y="91"/>
                </a:cubicBezTo>
                <a:cubicBezTo>
                  <a:pt x="227" y="106"/>
                  <a:pt x="0" y="91"/>
                  <a:pt x="363" y="91"/>
                </a:cubicBezTo>
                <a:cubicBezTo>
                  <a:pt x="726" y="91"/>
                  <a:pt x="1966" y="68"/>
                  <a:pt x="2359" y="91"/>
                </a:cubicBezTo>
                <a:cubicBezTo>
                  <a:pt x="2752" y="114"/>
                  <a:pt x="2654" y="174"/>
                  <a:pt x="2722" y="227"/>
                </a:cubicBezTo>
                <a:cubicBezTo>
                  <a:pt x="2790" y="280"/>
                  <a:pt x="2738" y="340"/>
                  <a:pt x="2768" y="408"/>
                </a:cubicBezTo>
                <a:cubicBezTo>
                  <a:pt x="2798" y="476"/>
                  <a:pt x="2851" y="555"/>
                  <a:pt x="2904" y="635"/>
                </a:cubicBezTo>
              </a:path>
            </a:pathLst>
          </a:custGeom>
          <a:noFill/>
          <a:ln w="95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2" name="Rectangle 16"/>
          <p:cNvSpPr>
            <a:spLocks noChangeArrowheads="1"/>
          </p:cNvSpPr>
          <p:nvPr/>
        </p:nvSpPr>
        <p:spPr bwMode="auto">
          <a:xfrm>
            <a:off x="8472488" y="3644900"/>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000">
                <a:solidFill>
                  <a:srgbClr val="FF3300"/>
                </a:solidFill>
                <a:latin typeface="Arial" panose="020B0604020202020204" pitchFamily="34" charset="0"/>
                <a:ea typeface="宋体" panose="02010600030101010101" pitchFamily="2" charset="-122"/>
                <a:cs typeface="Arial Unicode MS" panose="020B0604020202020204" pitchFamily="34" charset="-122"/>
              </a:rPr>
              <a:t>AddrConstants 4</a:t>
            </a:r>
          </a:p>
        </p:txBody>
      </p:sp>
      <p:sp>
        <p:nvSpPr>
          <p:cNvPr id="2" name="Rectangle 5">
            <a:extLst>
              <a:ext uri="{FF2B5EF4-FFF2-40B4-BE49-F238E27FC236}">
                <a16:creationId xmlns:a16="http://schemas.microsoft.com/office/drawing/2014/main" id="{57BC4BDC-30F8-28A8-C451-EF5B2435757B}"/>
              </a:ext>
            </a:extLst>
          </p:cNvPr>
          <p:cNvSpPr txBox="1">
            <a:spLocks noChangeArrowheads="1"/>
          </p:cNvSpPr>
          <p:nvPr/>
        </p:nvSpPr>
        <p:spPr>
          <a:xfrm>
            <a:off x="406971" y="4961909"/>
            <a:ext cx="8714184" cy="2179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Tx/>
              <a:buFont typeface="Arial" panose="020B0604020202020204" pitchFamily="34" charset="0"/>
              <a:buNone/>
              <a:defRPr/>
            </a:pPr>
            <a:endParaRPr lang="en-US" altLang="en-US" dirty="0"/>
          </a:p>
          <a:p>
            <a:pPr fontAlgn="auto">
              <a:spcAft>
                <a:spcPts val="0"/>
              </a:spcAft>
              <a:buClrTx/>
              <a:defRPr/>
            </a:pPr>
            <a:r>
              <a:rPr lang="en-US" altLang="zh-CN" b="1" dirty="0">
                <a:solidFill>
                  <a:srgbClr val="FF3300"/>
                </a:solidFill>
                <a:highlight>
                  <a:srgbClr val="FFFF00"/>
                </a:highlight>
              </a:rPr>
              <a:t>Design Principle 3</a:t>
            </a:r>
            <a:r>
              <a:rPr lang="zh-CN" altLang="en-US" b="1" dirty="0">
                <a:solidFill>
                  <a:srgbClr val="FF3300"/>
                </a:solidFill>
                <a:highlight>
                  <a:srgbClr val="FFFF00"/>
                </a:highlight>
              </a:rPr>
              <a:t>：</a:t>
            </a:r>
            <a:r>
              <a:rPr lang="en-US" altLang="en-US" dirty="0">
                <a:highlight>
                  <a:srgbClr val="FFFF00"/>
                </a:highlight>
              </a:rPr>
              <a:t>Make the common case fast</a:t>
            </a:r>
            <a:endParaRPr lang="en-US" altLang="en-US" dirty="0"/>
          </a:p>
          <a:p>
            <a:pPr marL="457200" lvl="1" indent="0" fontAlgn="auto">
              <a:spcAft>
                <a:spcPts val="0"/>
              </a:spcAft>
              <a:buClrTx/>
              <a:buFont typeface="Wingdings" panose="05000000000000000000" pitchFamily="2" charset="2"/>
              <a:buNone/>
              <a:defRPr/>
            </a:pPr>
            <a:endParaRPr lang="en-US" altLang="zh-CN" dirty="0"/>
          </a:p>
          <a:p>
            <a:pPr marL="342900" lvl="1" indent="-342900" fontAlgn="auto">
              <a:spcAft>
                <a:spcPts val="0"/>
              </a:spcAft>
              <a:buClr>
                <a:schemeClr val="bg2"/>
              </a:buClr>
              <a:buFont typeface="Wingdings" panose="05000000000000000000" pitchFamily="2" charset="2"/>
              <a:buChar char="p"/>
              <a:defRPr/>
            </a:pPr>
            <a:r>
              <a:rPr lang="en-US" altLang="zh-CN" b="1" dirty="0">
                <a:solidFill>
                  <a:srgbClr val="FF3300"/>
                </a:solidFill>
              </a:rPr>
              <a:t>Constant 0: a register x0</a:t>
            </a:r>
          </a:p>
          <a:p>
            <a:pPr lvl="1" fontAlgn="auto">
              <a:spcAft>
                <a:spcPts val="0"/>
              </a:spcAft>
              <a:buClrTx/>
              <a:defRPr/>
            </a:pPr>
            <a:endParaRPr lang="en-AU" altLang="en-US" dirty="0"/>
          </a:p>
        </p:txBody>
      </p:sp>
    </p:spTree>
    <p:extLst>
      <p:ext uri="{BB962C8B-B14F-4D97-AF65-F5344CB8AC3E}">
        <p14:creationId xmlns:p14="http://schemas.microsoft.com/office/powerpoint/2010/main" val="1784966410"/>
      </p:ext>
    </p:extLst>
  </p:cSld>
  <p:clrMapOvr>
    <a:masterClrMapping/>
  </p:clrMapOvr>
  <p:transition spd="med">
    <p:random/>
    <p:sndAc>
      <p:stSnd>
        <p:snd r:embed="rId3" name="chimes.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478768" y="1628800"/>
            <a:ext cx="11234464" cy="3783955"/>
          </a:xfrm>
        </p:spPr>
        <p:txBody>
          <a:bodyPr>
            <a:normAutofit/>
          </a:bodyPr>
          <a:lstStyle/>
          <a:p>
            <a:pPr algn="ctr"/>
            <a:r>
              <a:rPr lang="en-US" altLang="zh-CN" sz="6000" b="1" dirty="0">
                <a:solidFill>
                  <a:schemeClr val="accent1">
                    <a:lumMod val="50000"/>
                  </a:schemeClr>
                </a:solidFill>
              </a:rPr>
              <a:t>5   representing Instructions in the computer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509130028"/>
      </p:ext>
    </p:extLst>
  </p:cSld>
  <p:clrMapOvr>
    <a:masterClrMapping/>
  </p:clrMapOvr>
  <p:transition spd="med">
    <p:random/>
    <p:sndAc>
      <p:stSnd>
        <p:snd r:embed="rId2" name="chimes.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866" y="188640"/>
            <a:ext cx="10776685" cy="1142984"/>
          </a:xfrm>
        </p:spPr>
        <p:txBody>
          <a:bodyPr>
            <a:normAutofit/>
          </a:bodyPr>
          <a:lstStyle/>
          <a:p>
            <a:r>
              <a:rPr lang="en-US" altLang="zh-CN" sz="4000" dirty="0"/>
              <a:t>Translating assembly into machine instruction</a:t>
            </a:r>
            <a:endParaRPr lang="zh-CN" altLang="en-US" sz="3200" dirty="0"/>
          </a:p>
        </p:txBody>
      </p:sp>
      <p:sp>
        <p:nvSpPr>
          <p:cNvPr id="3" name="内容占位符 2"/>
          <p:cNvSpPr>
            <a:spLocks noGrp="1"/>
          </p:cNvSpPr>
          <p:nvPr>
            <p:ph idx="1"/>
          </p:nvPr>
        </p:nvSpPr>
        <p:spPr>
          <a:xfrm>
            <a:off x="551384" y="1628800"/>
            <a:ext cx="11070167" cy="4886325"/>
          </a:xfrm>
        </p:spPr>
        <p:txBody>
          <a:bodyPr/>
          <a:lstStyle/>
          <a:p>
            <a:pPr marL="285750" indent="-285750">
              <a:buClr>
                <a:schemeClr val="tx2"/>
              </a:buClr>
              <a:buFont typeface="Wingdings" panose="05000000000000000000" pitchFamily="2" charset="2"/>
              <a:buChar char="n"/>
              <a:defRPr/>
            </a:pPr>
            <a:r>
              <a:rPr lang="en-US" altLang="zh-CN" dirty="0">
                <a:solidFill>
                  <a:srgbClr val="0000FF"/>
                </a:solidFill>
                <a:latin typeface="Arial Unicode MS" pitchFamily="34" charset="-122"/>
                <a:ea typeface="宋体" charset="-122"/>
              </a:rPr>
              <a:t>RISC-V code</a:t>
            </a:r>
          </a:p>
          <a:p>
            <a:pPr marL="457200" lvl="1" indent="0">
              <a:lnSpc>
                <a:spcPct val="150000"/>
              </a:lnSpc>
              <a:buNone/>
              <a:defRPr/>
            </a:pPr>
            <a:r>
              <a:rPr lang="en-US" altLang="zh-CN" dirty="0">
                <a:ea typeface="宋体" charset="-122"/>
              </a:rPr>
              <a:t>    add    x9, x20, x21</a:t>
            </a:r>
          </a:p>
          <a:p>
            <a:pPr lvl="1">
              <a:lnSpc>
                <a:spcPct val="150000"/>
              </a:lnSpc>
              <a:defRPr/>
            </a:pPr>
            <a:r>
              <a:rPr lang="en-US" altLang="zh-CN" dirty="0">
                <a:ea typeface="宋体" charset="-122"/>
              </a:rPr>
              <a:t> </a:t>
            </a:r>
            <a:r>
              <a:rPr lang="en-US" altLang="zh-CN" dirty="0">
                <a:solidFill>
                  <a:srgbClr val="FF0066"/>
                </a:solidFill>
                <a:latin typeface="Arial Unicode MS" pitchFamily="34" charset="-122"/>
                <a:ea typeface="宋体" charset="-122"/>
              </a:rPr>
              <a:t>Decimal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      |     21     |     20     |     0       |       9     |       51     |</a:t>
            </a:r>
          </a:p>
          <a:p>
            <a:pPr lvl="1">
              <a:lnSpc>
                <a:spcPct val="150000"/>
              </a:lnSpc>
              <a:defRPr/>
            </a:pPr>
            <a:r>
              <a:rPr lang="en-US" altLang="zh-CN" dirty="0">
                <a:ea typeface="宋体" charset="-122"/>
              </a:rPr>
              <a:t> </a:t>
            </a:r>
            <a:r>
              <a:rPr lang="en-US" altLang="zh-CN" dirty="0">
                <a:solidFill>
                  <a:srgbClr val="FF0066"/>
                </a:solidFill>
                <a:ea typeface="宋体" charset="-122"/>
              </a:rPr>
              <a:t>Binary</a:t>
            </a:r>
            <a:r>
              <a:rPr lang="en-US" altLang="zh-CN" dirty="0">
                <a:ea typeface="宋体" charset="-122"/>
              </a:rPr>
              <a:t>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0000000  |  10101  |  10100  |   000   |   01001   |  0110011  |</a:t>
            </a:r>
          </a:p>
          <a:p>
            <a:pPr marL="457200" lvl="1" indent="0">
              <a:lnSpc>
                <a:spcPct val="150000"/>
              </a:lnSpc>
              <a:buNone/>
              <a:defRPr/>
            </a:pPr>
            <a:r>
              <a:rPr lang="en-US" altLang="zh-CN" dirty="0">
                <a:ea typeface="宋体" charset="-122"/>
              </a:rPr>
              <a:t>              7 bits         5 bits      5 bits      3 bits       5 bits       7 bits </a:t>
            </a:r>
          </a:p>
          <a:p>
            <a:pPr>
              <a:defRPr/>
            </a:pPr>
            <a:endParaRPr lang="zh-CN" altLang="en-US" dirty="0">
              <a:cs typeface="+mn-cs"/>
            </a:endParaRPr>
          </a:p>
        </p:txBody>
      </p:sp>
      <p:sp>
        <p:nvSpPr>
          <p:cNvPr id="70659" name="Rectangle 35"/>
          <p:cNvSpPr>
            <a:spLocks noChangeArrowheads="1"/>
          </p:cNvSpPr>
          <p:nvPr/>
        </p:nvSpPr>
        <p:spPr bwMode="auto">
          <a:xfrm>
            <a:off x="1486583" y="5877272"/>
            <a:ext cx="949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None/>
            </a:pPr>
            <a:r>
              <a:rPr lang="en-US" altLang="en-US" dirty="0">
                <a:latin typeface="Arial" panose="020B0604020202020204" pitchFamily="34" charset="0"/>
                <a:ea typeface="Arial Unicode MS" panose="020B0604020202020204" pitchFamily="34" charset="-122"/>
                <a:cs typeface="Arial Unicode MS" panose="020B0604020202020204" pitchFamily="34" charset="-122"/>
              </a:rPr>
              <a:t>0000 0001 0101 1010 0000 0100 1011 0011</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two</a:t>
            </a:r>
            <a:r>
              <a:rPr lang="en-US" altLang="en-US" dirty="0">
                <a:latin typeface="Arial" panose="020B0604020202020204" pitchFamily="34" charset="0"/>
                <a:ea typeface="Arial Unicode MS" panose="020B0604020202020204" pitchFamily="34" charset="-122"/>
                <a:cs typeface="Arial Unicode MS" panose="020B0604020202020204" pitchFamily="34" charset="-122"/>
              </a:rPr>
              <a:t> =  015A04B3</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16</a:t>
            </a:r>
            <a:endParaRPr lang="en-AU" altLang="en-US"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38752536"/>
      </p:ext>
    </p:extLst>
  </p:cSld>
  <p:clrMapOvr>
    <a:masterClrMapping/>
  </p:clrMapOvr>
  <p:transition spd="med">
    <p:random/>
    <p:sndAc>
      <p:stSnd>
        <p:snd r:embed="rId3"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127448" y="188640"/>
            <a:ext cx="9577064" cy="6192688"/>
          </a:xfrm>
        </p:spPr>
        <p:txBody>
          <a:bodyPr>
            <a:normAutofit fontScale="92500" lnSpcReduction="20000"/>
          </a:bodyPr>
          <a:lstStyle/>
          <a:p>
            <a:pPr marL="0" indent="0">
              <a:lnSpc>
                <a:spcPct val="90000"/>
              </a:lnSpc>
              <a:buNone/>
            </a:pPr>
            <a:r>
              <a:rPr lang="en-US" altLang="zh-CN" sz="2800" b="1" dirty="0">
                <a:latin typeface="Arial Unicode MS" panose="020B0604020202020204" pitchFamily="34" charset="-122"/>
              </a:rPr>
              <a:t>	</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lvl="1">
              <a:lnSpc>
                <a:spcPct val="150000"/>
              </a:lnSpc>
            </a:pPr>
            <a:r>
              <a:rPr lang="en-US" altLang="zh-CN" sz="2400" dirty="0">
                <a:solidFill>
                  <a:srgbClr val="0000FF"/>
                </a:solidFill>
                <a:latin typeface="Arial Unicode MS" panose="020B0604020202020204" pitchFamily="34" charset="-122"/>
              </a:rPr>
              <a:t> </a:t>
            </a:r>
            <a:r>
              <a:rPr lang="en-US" altLang="zh-CN" dirty="0">
                <a:solidFill>
                  <a:srgbClr val="0000FF"/>
                </a:solidFill>
                <a:latin typeface="Arial Unicode MS" panose="020B0604020202020204" pitchFamily="34" charset="-122"/>
              </a:rPr>
              <a:t>R-type or R-format</a:t>
            </a:r>
          </a:p>
          <a:p>
            <a:pPr lvl="1">
              <a:lnSpc>
                <a:spcPct val="150000"/>
              </a:lnSpc>
            </a:pPr>
            <a:endParaRPr lang="en-US" altLang="zh-CN" dirty="0">
              <a:solidFill>
                <a:srgbClr val="0000FF"/>
              </a:solidFill>
              <a:latin typeface="Arial Unicode MS" panose="020B0604020202020204" pitchFamily="34" charset="-122"/>
            </a:endParaRPr>
          </a:p>
          <a:p>
            <a:pPr>
              <a:lnSpc>
                <a:spcPct val="15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funct7     |     rs2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150000"/>
              </a:lnSpc>
              <a:buFont typeface="Wingdings" panose="05000000000000000000" pitchFamily="2" charset="2"/>
              <a:buNone/>
            </a:pPr>
            <a:r>
              <a:rPr lang="en-US" altLang="zh-CN" sz="2800" dirty="0">
                <a:latin typeface="Times New Roman" panose="02020603050405020304" pitchFamily="18" charset="0"/>
              </a:rPr>
              <a:t>         </a:t>
            </a:r>
            <a:r>
              <a:rPr lang="en-US" altLang="zh-CN" dirty="0">
                <a:latin typeface="Times New Roman" panose="02020603050405020304" pitchFamily="18" charset="0"/>
              </a:rPr>
              <a:t>7 bits         5 bits       5 bits       3 bits         5 bits       7 bits</a:t>
            </a:r>
            <a:endParaRPr lang="en-US" altLang="zh-CN" dirty="0">
              <a:latin typeface="Arial Unicode MS" panose="020B0604020202020204" pitchFamily="34" charset="-122"/>
            </a:endParaRPr>
          </a:p>
          <a:p>
            <a:pPr lvl="1">
              <a:lnSpc>
                <a:spcPct val="150000"/>
              </a:lnSpc>
              <a:buFont typeface="Wingdings" panose="05000000000000000000" pitchFamily="2" charset="2"/>
              <a:buNone/>
            </a:pPr>
            <a:endParaRPr lang="en-US" altLang="zh-CN" dirty="0">
              <a:latin typeface="Arial Unicode MS" panose="020B0604020202020204" pitchFamily="34" charset="-122"/>
            </a:endParaRPr>
          </a:p>
          <a:p>
            <a:pPr lvl="1">
              <a:lnSpc>
                <a:spcPct val="150000"/>
              </a:lnSpc>
            </a:pPr>
            <a:r>
              <a:rPr lang="en-US" altLang="zh-CN" i="1" dirty="0"/>
              <a:t>opcode </a:t>
            </a:r>
            <a:r>
              <a:rPr lang="en-US" altLang="zh-CN" dirty="0"/>
              <a:t>: basic operation and format of an instruction.</a:t>
            </a:r>
          </a:p>
          <a:p>
            <a:pPr lvl="1">
              <a:lnSpc>
                <a:spcPct val="150000"/>
              </a:lnSpc>
            </a:pPr>
            <a:r>
              <a:rPr lang="en-US" altLang="zh-CN" b="1" i="1" dirty="0" err="1">
                <a:solidFill>
                  <a:srgbClr val="C00000"/>
                </a:solidFill>
              </a:rPr>
              <a:t>rd</a:t>
            </a:r>
            <a:r>
              <a:rPr lang="en-US" altLang="zh-CN" b="1" i="1" dirty="0">
                <a:solidFill>
                  <a:srgbClr val="C00000"/>
                </a:solidFill>
              </a:rPr>
              <a:t> </a:t>
            </a:r>
            <a:r>
              <a:rPr lang="en-US" altLang="zh-CN" b="1" dirty="0">
                <a:solidFill>
                  <a:srgbClr val="C00000"/>
                </a:solidFill>
              </a:rPr>
              <a:t>:</a:t>
            </a:r>
            <a:r>
              <a:rPr lang="en-US" altLang="zh-CN" dirty="0"/>
              <a:t> the register destination operand.</a:t>
            </a:r>
          </a:p>
          <a:p>
            <a:pPr lvl="1">
              <a:lnSpc>
                <a:spcPct val="150000"/>
              </a:lnSpc>
            </a:pPr>
            <a:r>
              <a:rPr lang="en-US" altLang="zh-CN" i="1" dirty="0"/>
              <a:t>funct3</a:t>
            </a:r>
            <a:r>
              <a:rPr lang="en-US" altLang="zh-CN" dirty="0"/>
              <a:t>: an additional opcode field.</a:t>
            </a:r>
          </a:p>
          <a:p>
            <a:pPr lvl="1">
              <a:lnSpc>
                <a:spcPct val="150000"/>
              </a:lnSpc>
            </a:pPr>
            <a:r>
              <a:rPr lang="en-US" altLang="zh-CN" i="1" dirty="0"/>
              <a:t>rs1</a:t>
            </a:r>
            <a:r>
              <a:rPr lang="en-US" altLang="zh-CN" dirty="0"/>
              <a:t>: the first register source operand.</a:t>
            </a:r>
          </a:p>
          <a:p>
            <a:pPr lvl="1">
              <a:lnSpc>
                <a:spcPct val="150000"/>
              </a:lnSpc>
            </a:pPr>
            <a:r>
              <a:rPr lang="en-US" altLang="zh-CN" i="1" dirty="0"/>
              <a:t>rs2</a:t>
            </a:r>
            <a:r>
              <a:rPr lang="en-US" altLang="zh-CN" dirty="0"/>
              <a:t>: the second register source operand.</a:t>
            </a:r>
          </a:p>
          <a:p>
            <a:pPr lvl="1">
              <a:lnSpc>
                <a:spcPct val="150000"/>
              </a:lnSpc>
            </a:pPr>
            <a:r>
              <a:rPr lang="en-US" altLang="zh-CN" i="1" dirty="0"/>
              <a:t>funct7</a:t>
            </a:r>
            <a:r>
              <a:rPr lang="en-US" altLang="zh-CN" dirty="0"/>
              <a:t>: an additional opcode field.</a:t>
            </a:r>
          </a:p>
        </p:txBody>
      </p:sp>
    </p:spTree>
    <p:extLst>
      <p:ext uri="{BB962C8B-B14F-4D97-AF65-F5344CB8AC3E}">
        <p14:creationId xmlns:p14="http://schemas.microsoft.com/office/powerpoint/2010/main" val="3988690655"/>
      </p:ext>
    </p:extLst>
  </p:cSld>
  <p:clrMapOvr>
    <a:masterClrMapping/>
  </p:clrMapOvr>
  <p:transition spd="med">
    <p:random/>
    <p:sndAc>
      <p:stSnd>
        <p:snd r:embed="rId3" name="chimes.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838200" y="1825625"/>
            <a:ext cx="10370368" cy="3187551"/>
          </a:xfrm>
        </p:spPr>
        <p:txBody>
          <a:bodyPr>
            <a:normAutofit/>
          </a:bodyPr>
          <a:lstStyle/>
          <a:p>
            <a:r>
              <a:rPr lang="en-US" altLang="zh-CN" sz="2800" b="1" dirty="0">
                <a:solidFill>
                  <a:srgbClr val="FF3300"/>
                </a:solidFill>
                <a:latin typeface="Arial Unicode MS" panose="020B0604020202020204" pitchFamily="34" charset="-122"/>
              </a:rPr>
              <a:t>Design Principle 4</a:t>
            </a:r>
          </a:p>
          <a:p>
            <a:pPr lvl="1"/>
            <a:r>
              <a:rPr lang="en-US" altLang="zh-CN" sz="2400" b="1" i="1" dirty="0">
                <a:latin typeface="Arial Unicode MS" panose="020B0604020202020204" pitchFamily="34" charset="-122"/>
              </a:rPr>
              <a:t> </a:t>
            </a:r>
            <a:r>
              <a:rPr lang="en-US" altLang="zh-CN" sz="2400" b="1" i="1" dirty="0">
                <a:solidFill>
                  <a:srgbClr val="FF0066"/>
                </a:solidFill>
                <a:highlight>
                  <a:srgbClr val="FFFF00"/>
                </a:highlight>
                <a:latin typeface="Arial Unicode MS" panose="020B0604020202020204" pitchFamily="34" charset="-122"/>
              </a:rPr>
              <a:t>Good design demands good compromises</a:t>
            </a:r>
            <a:r>
              <a:rPr lang="zh-CN" altLang="en-US" sz="2400" b="1" i="1" dirty="0">
                <a:solidFill>
                  <a:srgbClr val="FF0066"/>
                </a:solidFill>
                <a:highlight>
                  <a:srgbClr val="FFFF00"/>
                </a:highlight>
                <a:latin typeface="Arial Unicode MS" panose="020B0604020202020204" pitchFamily="34" charset="-122"/>
              </a:rPr>
              <a:t>折中</a:t>
            </a:r>
            <a:endParaRPr lang="en-US" altLang="zh-CN" sz="2400" b="1" i="1" dirty="0">
              <a:solidFill>
                <a:srgbClr val="FF0066"/>
              </a:solidFill>
              <a:highlight>
                <a:srgbClr val="FFFF00"/>
              </a:highlight>
              <a:latin typeface="Arial Unicode MS" panose="020B0604020202020204" pitchFamily="34" charset="-122"/>
            </a:endParaRPr>
          </a:p>
          <a:p>
            <a:endParaRPr lang="en-US" altLang="zh-CN" sz="2800" dirty="0">
              <a:latin typeface="Arial Unicode MS" panose="020B0604020202020204" pitchFamily="34" charset="-122"/>
            </a:endParaRPr>
          </a:p>
          <a:p>
            <a:r>
              <a:rPr lang="en-US" altLang="zh-CN" sz="2800" dirty="0">
                <a:latin typeface="Arial Unicode MS" panose="020B0604020202020204" pitchFamily="34" charset="-122"/>
              </a:rPr>
              <a:t>All instructions in RISC-V have the same length</a:t>
            </a:r>
          </a:p>
          <a:p>
            <a:pPr lvl="1"/>
            <a:r>
              <a:rPr lang="en-US" altLang="zh-CN" sz="2400" dirty="0">
                <a:latin typeface="Arial Unicode MS" panose="020B0604020202020204" pitchFamily="34" charset="-122"/>
              </a:rPr>
              <a:t>Conflict: </a:t>
            </a:r>
            <a:r>
              <a:rPr lang="en-US" altLang="zh-CN" dirty="0">
                <a:latin typeface="Arial Unicode MS" panose="020B0604020202020204" pitchFamily="34" charset="-122"/>
              </a:rPr>
              <a:t>same length ←--→ single instruction</a:t>
            </a:r>
            <a:endParaRPr lang="zh-CN" altLang="en-US" sz="2000" dirty="0"/>
          </a:p>
        </p:txBody>
      </p:sp>
    </p:spTree>
    <p:extLst>
      <p:ext uri="{BB962C8B-B14F-4D97-AF65-F5344CB8AC3E}">
        <p14:creationId xmlns:p14="http://schemas.microsoft.com/office/powerpoint/2010/main" val="2668431275"/>
      </p:ext>
    </p:extLst>
  </p:cSld>
  <p:clrMapOvr>
    <a:masterClrMapping/>
  </p:clrMapOvr>
  <p:transition spd="med">
    <p:random/>
    <p:sndAc>
      <p:stSnd>
        <p:snd r:embed="rId3" name="chimes.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1487487" y="764704"/>
            <a:ext cx="10056605" cy="5545137"/>
          </a:xfrm>
        </p:spPr>
        <p:txBody>
          <a:bodyPr/>
          <a:lstStyle/>
          <a:p>
            <a:pPr>
              <a:lnSpc>
                <a:spcPct val="90000"/>
              </a:lnSpc>
            </a:pPr>
            <a:r>
              <a:rPr lang="en-US" altLang="zh-CN" sz="2800" dirty="0">
                <a:solidFill>
                  <a:srgbClr val="0000FF"/>
                </a:solidFill>
                <a:latin typeface="Arial Unicode MS" panose="020B0604020202020204" pitchFamily="34" charset="-122"/>
              </a:rPr>
              <a:t>I-format</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a:lnSpc>
                <a:spcPct val="90000"/>
              </a:lnSpc>
            </a:pPr>
            <a:endParaRPr lang="en-US" altLang="zh-CN" dirty="0">
              <a:latin typeface="Arial Unicode MS" panose="020B0604020202020204" pitchFamily="34" charset="-122"/>
            </a:endParaRPr>
          </a:p>
          <a:p>
            <a:pPr>
              <a:lnSpc>
                <a:spcPct val="90000"/>
              </a:lnSpc>
              <a:buFont typeface="Wingdings" panose="05000000000000000000" pitchFamily="2" charset="2"/>
              <a:buNone/>
            </a:pPr>
            <a:r>
              <a:rPr lang="en-US" altLang="zh-CN" sz="2400" dirty="0">
                <a:latin typeface="Arial Unicode MS" panose="020B0604020202020204" pitchFamily="34" charset="-122"/>
              </a:rPr>
              <a:t>         </a:t>
            </a:r>
            <a:r>
              <a:rPr lang="en-US" altLang="zh-CN" sz="2400" u="sng" dirty="0">
                <a:latin typeface="Times New Roman" panose="02020603050405020304" pitchFamily="18" charset="0"/>
              </a:rPr>
              <a:t>|       immediate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buFont typeface="Wingdings" panose="05000000000000000000" pitchFamily="2" charset="2"/>
              <a:buNone/>
            </a:pPr>
            <a:endParaRPr lang="en-US" altLang="zh-CN" dirty="0">
              <a:latin typeface="Arial Unicode MS" panose="020B0604020202020204" pitchFamily="34" charset="-122"/>
            </a:endParaRPr>
          </a:p>
          <a:p>
            <a:pPr lvl="1" eaLnBrk="1" hangingPunct="1">
              <a:lnSpc>
                <a:spcPct val="90000"/>
              </a:lnSpc>
            </a:pPr>
            <a:r>
              <a:rPr lang="en-US" altLang="en-US" dirty="0"/>
              <a:t>Immediate arithmetic and load instructions</a:t>
            </a:r>
          </a:p>
          <a:p>
            <a:pPr lvl="1" eaLnBrk="1" hangingPunct="1">
              <a:lnSpc>
                <a:spcPct val="90000"/>
              </a:lnSpc>
            </a:pPr>
            <a:r>
              <a:rPr lang="en-US" altLang="zh-CN" dirty="0"/>
              <a:t>Immediate</a:t>
            </a:r>
            <a:r>
              <a:rPr lang="zh-CN" altLang="en-US" dirty="0"/>
              <a:t>为</a:t>
            </a:r>
            <a:r>
              <a:rPr lang="en-US" altLang="zh-CN" dirty="0"/>
              <a:t>funct7</a:t>
            </a:r>
            <a:r>
              <a:rPr lang="zh-CN" altLang="en-US" dirty="0"/>
              <a:t>和</a:t>
            </a:r>
            <a:r>
              <a:rPr lang="en-US" altLang="zh-CN" dirty="0"/>
              <a:t>rs2</a:t>
            </a:r>
            <a:r>
              <a:rPr lang="zh-CN" altLang="en-US" dirty="0"/>
              <a:t>合并</a:t>
            </a:r>
            <a:endParaRPr lang="en-US" altLang="en-US" dirty="0"/>
          </a:p>
          <a:p>
            <a:pPr lvl="1" eaLnBrk="1" hangingPunct="1">
              <a:lnSpc>
                <a:spcPct val="90000"/>
              </a:lnSpc>
            </a:pPr>
            <a:r>
              <a:rPr lang="en-US" altLang="en-US" dirty="0"/>
              <a:t>immediate: constant operand, or offset added to base address</a:t>
            </a:r>
            <a:endParaRPr lang="en-US" altLang="en-US" sz="1600" dirty="0"/>
          </a:p>
          <a:p>
            <a:pPr lvl="2" eaLnBrk="1" hangingPunct="1">
              <a:lnSpc>
                <a:spcPct val="90000"/>
              </a:lnSpc>
            </a:pPr>
            <a:r>
              <a:rPr lang="en-US" altLang="en-US" sz="1800" dirty="0"/>
              <a:t>2’-complement, sign extended</a:t>
            </a:r>
          </a:p>
          <a:p>
            <a:pPr lvl="1">
              <a:lnSpc>
                <a:spcPct val="90000"/>
              </a:lnSpc>
            </a:pPr>
            <a:endParaRPr lang="en-US" altLang="zh-CN" dirty="0"/>
          </a:p>
          <a:p>
            <a:pPr lvl="1">
              <a:lnSpc>
                <a:spcPct val="90000"/>
              </a:lnSpc>
            </a:pPr>
            <a:r>
              <a:rPr lang="en-US" altLang="zh-CN" b="1" dirty="0" err="1">
                <a:solidFill>
                  <a:srgbClr val="FF0000"/>
                </a:solidFill>
              </a:rPr>
              <a:t>ld</a:t>
            </a:r>
            <a:r>
              <a:rPr lang="en-US" altLang="zh-CN" dirty="0"/>
              <a:t> x9, 64(x22)</a:t>
            </a: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64              |     22     |    011     |     9     |    0000011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pPr>
            <a:endParaRPr lang="en-US" altLang="zh-CN" dirty="0"/>
          </a:p>
        </p:txBody>
      </p:sp>
      <p:sp>
        <p:nvSpPr>
          <p:cNvPr id="2" name="文本框 1">
            <a:extLst>
              <a:ext uri="{FF2B5EF4-FFF2-40B4-BE49-F238E27FC236}">
                <a16:creationId xmlns:a16="http://schemas.microsoft.com/office/drawing/2014/main" id="{54421964-57EE-E08E-6FF2-F55B74FB5474}"/>
              </a:ext>
            </a:extLst>
          </p:cNvPr>
          <p:cNvSpPr txBox="1"/>
          <p:nvPr/>
        </p:nvSpPr>
        <p:spPr>
          <a:xfrm>
            <a:off x="2495600" y="6237312"/>
            <a:ext cx="1800200" cy="307777"/>
          </a:xfrm>
          <a:prstGeom prst="rect">
            <a:avLst/>
          </a:prstGeom>
          <a:noFill/>
        </p:spPr>
        <p:txBody>
          <a:bodyPr wrap="square" rtlCol="0">
            <a:spAutoFit/>
          </a:bodyPr>
          <a:lstStyle/>
          <a:p>
            <a:r>
              <a:rPr lang="zh-CN" altLang="en-US" dirty="0"/>
              <a:t>立即数表示偏移量</a:t>
            </a:r>
          </a:p>
        </p:txBody>
      </p:sp>
      <p:sp>
        <p:nvSpPr>
          <p:cNvPr id="3" name="文本框 2">
            <a:extLst>
              <a:ext uri="{FF2B5EF4-FFF2-40B4-BE49-F238E27FC236}">
                <a16:creationId xmlns:a16="http://schemas.microsoft.com/office/drawing/2014/main" id="{981EAE3E-2C9B-AD46-A8F4-EBF812A97476}"/>
              </a:ext>
            </a:extLst>
          </p:cNvPr>
          <p:cNvSpPr txBox="1"/>
          <p:nvPr/>
        </p:nvSpPr>
        <p:spPr>
          <a:xfrm>
            <a:off x="4799856" y="404664"/>
            <a:ext cx="2952328" cy="461665"/>
          </a:xfrm>
          <a:prstGeom prst="rect">
            <a:avLst/>
          </a:prstGeom>
          <a:noFill/>
        </p:spPr>
        <p:txBody>
          <a:bodyPr wrap="square" rtlCol="0">
            <a:spAutoFit/>
          </a:bodyPr>
          <a:lstStyle/>
          <a:p>
            <a:r>
              <a:rPr lang="zh-CN" altLang="en-US" sz="2400" dirty="0">
                <a:latin typeface="+mn-lt"/>
              </a:rPr>
              <a:t>带立即数的都是</a:t>
            </a:r>
            <a:r>
              <a:rPr lang="en-US" altLang="zh-CN" sz="2400" dirty="0">
                <a:latin typeface="+mn-lt"/>
              </a:rPr>
              <a:t>I</a:t>
            </a:r>
            <a:r>
              <a:rPr lang="zh-CN" altLang="en-US" sz="2400" dirty="0">
                <a:latin typeface="+mn-lt"/>
              </a:rPr>
              <a:t>型</a:t>
            </a:r>
          </a:p>
        </p:txBody>
      </p:sp>
    </p:spTree>
    <p:extLst>
      <p:ext uri="{BB962C8B-B14F-4D97-AF65-F5344CB8AC3E}">
        <p14:creationId xmlns:p14="http://schemas.microsoft.com/office/powerpoint/2010/main" val="2360934559"/>
      </p:ext>
    </p:extLst>
  </p:cSld>
  <p:clrMapOvr>
    <a:masterClrMapping/>
  </p:clrMapOvr>
  <p:transition spd="med">
    <p:random/>
    <p:sndAc>
      <p:stSnd>
        <p:snd r:embed="rId3" name="chimes.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txBox="1">
            <a:spLocks noChangeArrowheads="1"/>
          </p:cNvSpPr>
          <p:nvPr/>
        </p:nvSpPr>
        <p:spPr bwMode="auto">
          <a:xfrm>
            <a:off x="1127448" y="1283085"/>
            <a:ext cx="10815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nSpc>
                <a:spcPct val="90000"/>
              </a:lnSpc>
            </a:pPr>
            <a:r>
              <a:rPr lang="en-US" altLang="zh-CN" sz="2800" b="0" dirty="0">
                <a:latin typeface="Arial Unicode MS" panose="020B0604020202020204" pitchFamily="34" charset="-122"/>
                <a:ea typeface="Arial Unicode MS" panose="020B0604020202020204" pitchFamily="34" charset="-122"/>
                <a:cs typeface="Arial Unicode MS" panose="020B0604020202020204" pitchFamily="34" charset="-122"/>
              </a:rPr>
              <a:t>S-format	(store)</a:t>
            </a:r>
            <a:endParaRPr lang="en-US" altLang="zh-CN" sz="1800"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90000"/>
              </a:lnSpc>
              <a:buFont typeface="Wingdings" panose="05000000000000000000" pitchFamily="2" charset="2"/>
              <a:buNone/>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lnSpc>
                <a:spcPct val="90000"/>
              </a:lnSpc>
            </a:pPr>
            <a:endParaRPr lang="en-US" altLang="en-US" sz="2000" b="0" dirty="0">
              <a:ea typeface="Arial Unicode MS" panose="020B0604020202020204" pitchFamily="34" charset="-122"/>
              <a:cs typeface="Arial Unicode MS" panose="020B0604020202020204" pitchFamily="34" charset="-122"/>
            </a:endParaRPr>
          </a:p>
          <a:p>
            <a:pPr eaLnBrk="1" hangingPunct="1">
              <a:lnSpc>
                <a:spcPct val="90000"/>
              </a:lnSpc>
            </a:pPr>
            <a:r>
              <a:rPr lang="en-US" altLang="en-US" sz="2000" b="0" dirty="0">
                <a:ea typeface="Arial Unicode MS" panose="020B0604020202020204" pitchFamily="34" charset="-122"/>
                <a:cs typeface="Arial Unicode MS" panose="020B0604020202020204" pitchFamily="34" charset="-122"/>
              </a:rPr>
              <a:t>Different immediate format for store instructions</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rs1: base address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rs2: source operand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immediate: offset added to base address</a:t>
            </a:r>
          </a:p>
          <a:p>
            <a:pPr lvl="2" eaLnBrk="1" hangingPunct="1">
              <a:lnSpc>
                <a:spcPct val="90000"/>
              </a:lnSpc>
            </a:pPr>
            <a:r>
              <a:rPr lang="en-US" altLang="en-US" sz="2000" b="0" dirty="0">
                <a:ea typeface="Arial Unicode MS" panose="020B0604020202020204" pitchFamily="34" charset="-122"/>
                <a:cs typeface="Arial Unicode MS" panose="020B0604020202020204" pitchFamily="34" charset="-122"/>
              </a:rPr>
              <a:t>Split so that </a:t>
            </a:r>
            <a:r>
              <a:rPr lang="en-US" altLang="en-US" sz="2000" b="0" dirty="0">
                <a:solidFill>
                  <a:srgbClr val="0000FF"/>
                </a:solidFill>
                <a:ea typeface="Arial Unicode MS" panose="020B0604020202020204" pitchFamily="34" charset="-122"/>
                <a:cs typeface="Arial Unicode MS" panose="020B0604020202020204" pitchFamily="34" charset="-122"/>
              </a:rPr>
              <a:t>rs1 and rs2 fields always in the same place</a:t>
            </a:r>
          </a:p>
          <a:p>
            <a:pPr lvl="1">
              <a:lnSpc>
                <a:spcPct val="90000"/>
              </a:lnSpc>
            </a:pPr>
            <a:endParaRPr lang="en-US" altLang="zh-CN" b="0" dirty="0">
              <a:ea typeface="Arial Unicode MS" panose="020B0604020202020204" pitchFamily="34" charset="-122"/>
              <a:cs typeface="Arial Unicode MS" panose="020B0604020202020204" pitchFamily="34" charset="-122"/>
            </a:endParaRPr>
          </a:p>
          <a:p>
            <a:pPr lvl="1">
              <a:lnSpc>
                <a:spcPct val="90000"/>
              </a:lnSpc>
            </a:pPr>
            <a:r>
              <a:rPr lang="en-US" altLang="zh-CN" b="1" dirty="0" err="1">
                <a:solidFill>
                  <a:srgbClr val="FF0000"/>
                </a:solidFill>
                <a:ea typeface="Arial Unicode MS" panose="020B0604020202020204" pitchFamily="34" charset="-122"/>
                <a:cs typeface="Arial Unicode MS" panose="020B0604020202020204" pitchFamily="34" charset="-122"/>
              </a:rPr>
              <a:t>sd</a:t>
            </a:r>
            <a:r>
              <a:rPr lang="en-US" altLang="zh-CN" b="1" dirty="0">
                <a:solidFill>
                  <a:srgbClr val="FF0000"/>
                </a:solidFill>
                <a:ea typeface="Arial Unicode MS" panose="020B0604020202020204" pitchFamily="34" charset="-122"/>
                <a:cs typeface="Arial Unicode MS" panose="020B0604020202020204" pitchFamily="34" charset="-122"/>
              </a:rPr>
              <a:t> </a:t>
            </a:r>
            <a:r>
              <a:rPr lang="en-US" altLang="zh-CN" b="0" dirty="0">
                <a:ea typeface="Arial Unicode MS" panose="020B0604020202020204" pitchFamily="34" charset="-122"/>
                <a:cs typeface="Arial Unicode MS" panose="020B0604020202020204" pitchFamily="34" charset="-122"/>
              </a:rPr>
              <a:t>x9, 64(x22)</a:t>
            </a:r>
          </a:p>
          <a:p>
            <a:pPr lvl="1">
              <a:lnSpc>
                <a:spcPct val="90000"/>
              </a:lnSpc>
              <a:buFont typeface="Wingdings" panose="05000000000000000000" pitchFamily="2" charset="2"/>
              <a:buNone/>
            </a:pPr>
            <a:endParaRPr lang="en-US" altLang="zh-CN" b="0" dirty="0">
              <a:ea typeface="Arial Unicode MS" panose="020B0604020202020204" pitchFamily="34" charset="-122"/>
              <a:cs typeface="Arial Unicode MS" panose="020B0604020202020204" pitchFamily="34" charset="-122"/>
            </a:endParaRP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2           |      9      |      22      |    011     |      0       |      0100011     |</a:t>
            </a:r>
          </a:p>
          <a:p>
            <a:pPr lvl="1">
              <a:lnSpc>
                <a:spcPct val="90000"/>
              </a:lnSpc>
              <a:buFont typeface="Wingdings" panose="05000000000000000000" pitchFamily="2" charset="2"/>
              <a:buNone/>
            </a:pPr>
            <a:r>
              <a:rPr lang="en-US" altLang="zh-CN" dirty="0">
                <a:latin typeface="Times New Roman" panose="02020603050405020304" pitchFamily="18" charset="0"/>
              </a:rPr>
              <a:t>                 7 bits         5 bits       5 bits       3 bits        5 bits       7 bits</a:t>
            </a:r>
            <a:endParaRPr lang="en-US" altLang="zh-CN" b="0" dirty="0">
              <a:ea typeface="Arial Unicode MS" panose="020B0604020202020204" pitchFamily="34" charset="-122"/>
              <a:cs typeface="Arial Unicode MS" panose="020B0604020202020204" pitchFamily="34" charset="-122"/>
            </a:endParaRPr>
          </a:p>
        </p:txBody>
      </p:sp>
      <p:sp>
        <p:nvSpPr>
          <p:cNvPr id="78852" name="矩形 3"/>
          <p:cNvSpPr>
            <a:spLocks noChangeArrowheads="1"/>
          </p:cNvSpPr>
          <p:nvPr/>
        </p:nvSpPr>
        <p:spPr bwMode="auto">
          <a:xfrm>
            <a:off x="4871790" y="4763455"/>
            <a:ext cx="5461000" cy="400050"/>
          </a:xfrm>
          <a:prstGeom prst="rect">
            <a:avLst/>
          </a:prstGeom>
          <a:solidFill>
            <a:srgbClr val="92D050"/>
          </a:solidFill>
          <a:ln>
            <a:noFill/>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S_imm</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 = {{20{</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[31:25],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[11:7]};</a:t>
            </a:r>
            <a:endParaRPr lang="zh-CN" altLang="en-US" sz="2000" dirty="0">
              <a:latin typeface="Times New Roman" panose="02020603050405020304" pitchFamily="18" charset="0"/>
              <a:ea typeface="Arial Unicode MS" panose="020B0604020202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048793706"/>
              </p:ext>
            </p:extLst>
          </p:nvPr>
        </p:nvGraphicFramePr>
        <p:xfrm>
          <a:off x="1752353" y="1839280"/>
          <a:ext cx="7296150" cy="1050926"/>
        </p:xfrm>
        <a:graphic>
          <a:graphicData uri="http://schemas.openxmlformats.org/drawingml/2006/table">
            <a:tbl>
              <a:tblPr/>
              <a:tblGrid>
                <a:gridCol w="1801720">
                  <a:extLst>
                    <a:ext uri="{9D8B030D-6E8A-4147-A177-3AD203B41FA5}">
                      <a16:colId xmlns:a16="http://schemas.microsoft.com/office/drawing/2014/main" val="2465204127"/>
                    </a:ext>
                  </a:extLst>
                </a:gridCol>
                <a:gridCol w="935241">
                  <a:extLst>
                    <a:ext uri="{9D8B030D-6E8A-4147-A177-3AD203B41FA5}">
                      <a16:colId xmlns:a16="http://schemas.microsoft.com/office/drawing/2014/main" val="1890805445"/>
                    </a:ext>
                  </a:extLst>
                </a:gridCol>
                <a:gridCol w="868574">
                  <a:extLst>
                    <a:ext uri="{9D8B030D-6E8A-4147-A177-3AD203B41FA5}">
                      <a16:colId xmlns:a16="http://schemas.microsoft.com/office/drawing/2014/main" val="2036181256"/>
                    </a:ext>
                  </a:extLst>
                </a:gridCol>
                <a:gridCol w="1089210">
                  <a:extLst>
                    <a:ext uri="{9D8B030D-6E8A-4147-A177-3AD203B41FA5}">
                      <a16:colId xmlns:a16="http://schemas.microsoft.com/office/drawing/2014/main" val="2884323558"/>
                    </a:ext>
                  </a:extLst>
                </a:gridCol>
                <a:gridCol w="1251877">
                  <a:extLst>
                    <a:ext uri="{9D8B030D-6E8A-4147-A177-3AD203B41FA5}">
                      <a16:colId xmlns:a16="http://schemas.microsoft.com/office/drawing/2014/main" val="2505991132"/>
                    </a:ext>
                  </a:extLst>
                </a:gridCol>
                <a:gridCol w="1349528">
                  <a:extLst>
                    <a:ext uri="{9D8B030D-6E8A-4147-A177-3AD203B41FA5}">
                      <a16:colId xmlns:a16="http://schemas.microsoft.com/office/drawing/2014/main" val="3072681377"/>
                    </a:ext>
                  </a:extLst>
                </a:gridCol>
              </a:tblGrid>
              <a:tr h="2388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31                                25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24            20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19           15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14                12</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179424"/>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[11:0]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rs2</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rs1</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funct3</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[4:0]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opcode</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704063"/>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3bits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6261538"/>
                  </a:ext>
                </a:extLst>
              </a:tr>
            </a:tbl>
          </a:graphicData>
        </a:graphic>
      </p:graphicFrame>
      <p:sp>
        <p:nvSpPr>
          <p:cNvPr id="6" name="文本框 5">
            <a:extLst>
              <a:ext uri="{FF2B5EF4-FFF2-40B4-BE49-F238E27FC236}">
                <a16:creationId xmlns:a16="http://schemas.microsoft.com/office/drawing/2014/main" id="{AC462042-3D82-4096-A71A-275323CC3271}"/>
              </a:ext>
            </a:extLst>
          </p:cNvPr>
          <p:cNvSpPr txBox="1"/>
          <p:nvPr/>
        </p:nvSpPr>
        <p:spPr>
          <a:xfrm>
            <a:off x="2495923" y="6275350"/>
            <a:ext cx="1224136" cy="307777"/>
          </a:xfrm>
          <a:prstGeom prst="rect">
            <a:avLst/>
          </a:prstGeom>
          <a:noFill/>
        </p:spPr>
        <p:txBody>
          <a:bodyPr wrap="square" rtlCol="0">
            <a:spAutoFit/>
          </a:bodyPr>
          <a:lstStyle/>
          <a:p>
            <a:r>
              <a:rPr lang="zh-CN" altLang="en-US" dirty="0"/>
              <a:t>高</a:t>
            </a:r>
            <a:r>
              <a:rPr lang="en-US" altLang="zh-CN" dirty="0"/>
              <a:t>7</a:t>
            </a:r>
            <a:r>
              <a:rPr lang="zh-CN" altLang="en-US" dirty="0"/>
              <a:t>位</a:t>
            </a:r>
          </a:p>
        </p:txBody>
      </p:sp>
      <p:pic>
        <p:nvPicPr>
          <p:cNvPr id="8" name="图片 7">
            <a:extLst>
              <a:ext uri="{FF2B5EF4-FFF2-40B4-BE49-F238E27FC236}">
                <a16:creationId xmlns:a16="http://schemas.microsoft.com/office/drawing/2014/main" id="{B030B2EC-712A-0704-4613-DF48DF9B6745}"/>
              </a:ext>
            </a:extLst>
          </p:cNvPr>
          <p:cNvPicPr>
            <a:picLocks noChangeAspect="1"/>
          </p:cNvPicPr>
          <p:nvPr/>
        </p:nvPicPr>
        <p:blipFill>
          <a:blip r:embed="rId4"/>
          <a:stretch>
            <a:fillRect/>
          </a:stretch>
        </p:blipFill>
        <p:spPr>
          <a:xfrm>
            <a:off x="4442020" y="160171"/>
            <a:ext cx="5890770" cy="1386960"/>
          </a:xfrm>
          <a:prstGeom prst="rect">
            <a:avLst/>
          </a:prstGeom>
        </p:spPr>
      </p:pic>
      <p:sp>
        <p:nvSpPr>
          <p:cNvPr id="9" name="文本框 8">
            <a:extLst>
              <a:ext uri="{FF2B5EF4-FFF2-40B4-BE49-F238E27FC236}">
                <a16:creationId xmlns:a16="http://schemas.microsoft.com/office/drawing/2014/main" id="{0E8811EA-A1A0-C087-C12F-5417A359FC8B}"/>
              </a:ext>
            </a:extLst>
          </p:cNvPr>
          <p:cNvSpPr txBox="1"/>
          <p:nvPr/>
        </p:nvSpPr>
        <p:spPr>
          <a:xfrm>
            <a:off x="422260" y="5327050"/>
            <a:ext cx="1944217" cy="707886"/>
          </a:xfrm>
          <a:prstGeom prst="rect">
            <a:avLst/>
          </a:prstGeom>
          <a:noFill/>
        </p:spPr>
        <p:txBody>
          <a:bodyPr wrap="square" rtlCol="0">
            <a:spAutoFit/>
          </a:bodyPr>
          <a:lstStyle/>
          <a:p>
            <a:r>
              <a:rPr lang="zh-CN" altLang="en-US" sz="2000" dirty="0"/>
              <a:t>存储指令</a:t>
            </a:r>
            <a:endParaRPr lang="en-US" altLang="zh-CN" sz="2000" dirty="0"/>
          </a:p>
          <a:p>
            <a:r>
              <a:rPr lang="zh-CN" altLang="en-US" sz="2000" dirty="0"/>
              <a:t>把</a:t>
            </a:r>
            <a:r>
              <a:rPr lang="en-US" altLang="zh-CN" sz="2000" dirty="0"/>
              <a:t>X9</a:t>
            </a:r>
            <a:r>
              <a:rPr lang="zh-CN" altLang="en-US" sz="2000" dirty="0"/>
              <a:t>存入</a:t>
            </a:r>
            <a:r>
              <a:rPr lang="en-US" altLang="zh-CN" sz="2000" dirty="0"/>
              <a:t>X2</a:t>
            </a:r>
            <a:endParaRPr lang="zh-CN" altLang="en-US" sz="2000" dirty="0"/>
          </a:p>
        </p:txBody>
      </p:sp>
      <p:sp>
        <p:nvSpPr>
          <p:cNvPr id="10" name="文本框 9">
            <a:extLst>
              <a:ext uri="{FF2B5EF4-FFF2-40B4-BE49-F238E27FC236}">
                <a16:creationId xmlns:a16="http://schemas.microsoft.com/office/drawing/2014/main" id="{49B914BB-0183-50A5-0E97-4CA84B2779BB}"/>
              </a:ext>
            </a:extLst>
          </p:cNvPr>
          <p:cNvSpPr txBox="1"/>
          <p:nvPr/>
        </p:nvSpPr>
        <p:spPr>
          <a:xfrm>
            <a:off x="4871790" y="6275350"/>
            <a:ext cx="648146" cy="523220"/>
          </a:xfrm>
          <a:prstGeom prst="rect">
            <a:avLst/>
          </a:prstGeom>
          <a:noFill/>
        </p:spPr>
        <p:txBody>
          <a:bodyPr wrap="square" rtlCol="0">
            <a:spAutoFit/>
          </a:bodyPr>
          <a:lstStyle/>
          <a:p>
            <a:r>
              <a:rPr lang="zh-CN" altLang="en-US" dirty="0"/>
              <a:t>与</a:t>
            </a:r>
            <a:r>
              <a:rPr lang="en-US" altLang="zh-CN" dirty="0" err="1"/>
              <a:t>ld</a:t>
            </a:r>
            <a:r>
              <a:rPr lang="zh-CN" altLang="en-US" dirty="0"/>
              <a:t>对齐</a:t>
            </a:r>
          </a:p>
        </p:txBody>
      </p:sp>
      <p:sp>
        <p:nvSpPr>
          <p:cNvPr id="11" name="文本框 10">
            <a:extLst>
              <a:ext uri="{FF2B5EF4-FFF2-40B4-BE49-F238E27FC236}">
                <a16:creationId xmlns:a16="http://schemas.microsoft.com/office/drawing/2014/main" id="{ACC7F9E5-BFBA-2B1F-F652-2A837388202E}"/>
              </a:ext>
            </a:extLst>
          </p:cNvPr>
          <p:cNvSpPr txBox="1"/>
          <p:nvPr/>
        </p:nvSpPr>
        <p:spPr>
          <a:xfrm>
            <a:off x="9912424" y="5373216"/>
            <a:ext cx="1800200" cy="307777"/>
          </a:xfrm>
          <a:prstGeom prst="rect">
            <a:avLst/>
          </a:prstGeom>
          <a:noFill/>
        </p:spPr>
        <p:txBody>
          <a:bodyPr wrap="square" rtlCol="0">
            <a:spAutoFit/>
          </a:bodyPr>
          <a:lstStyle/>
          <a:p>
            <a:r>
              <a:rPr lang="zh-CN" altLang="en-US" dirty="0"/>
              <a:t>立即数是有符号的</a:t>
            </a:r>
          </a:p>
        </p:txBody>
      </p:sp>
      <p:sp>
        <p:nvSpPr>
          <p:cNvPr id="12" name="文本框 11">
            <a:extLst>
              <a:ext uri="{FF2B5EF4-FFF2-40B4-BE49-F238E27FC236}">
                <a16:creationId xmlns:a16="http://schemas.microsoft.com/office/drawing/2014/main" id="{C5D3F5ED-85B5-F340-9D23-6243D6C0F5FA}"/>
              </a:ext>
            </a:extLst>
          </p:cNvPr>
          <p:cNvSpPr txBox="1"/>
          <p:nvPr/>
        </p:nvSpPr>
        <p:spPr>
          <a:xfrm>
            <a:off x="6312024" y="4455678"/>
            <a:ext cx="1224136" cy="307777"/>
          </a:xfrm>
          <a:prstGeom prst="rect">
            <a:avLst/>
          </a:prstGeom>
          <a:noFill/>
        </p:spPr>
        <p:txBody>
          <a:bodyPr wrap="square" rtlCol="0">
            <a:spAutoFit/>
          </a:bodyPr>
          <a:lstStyle/>
          <a:p>
            <a:r>
              <a:rPr lang="zh-CN" altLang="en-US" dirty="0"/>
              <a:t>符号位扩展</a:t>
            </a:r>
          </a:p>
        </p:txBody>
      </p:sp>
    </p:spTree>
    <p:extLst>
      <p:ext uri="{BB962C8B-B14F-4D97-AF65-F5344CB8AC3E}">
        <p14:creationId xmlns:p14="http://schemas.microsoft.com/office/powerpoint/2010/main" val="1924021514"/>
      </p:ext>
    </p:extLst>
  </p:cSld>
  <p:clrMapOvr>
    <a:masterClrMapping/>
  </p:clrMapOvr>
  <p:transition spd="med">
    <p:random/>
    <p:sndAc>
      <p:stSnd>
        <p:snd r:embed="rId3" name="chimes.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116632"/>
            <a:ext cx="11029950" cy="990600"/>
          </a:xfrm>
        </p:spPr>
        <p:txBody>
          <a:bodyPr/>
          <a:lstStyle/>
          <a:p>
            <a:pPr>
              <a:defRPr/>
            </a:pPr>
            <a:r>
              <a:rPr lang="en-US" altLang="zh-CN" dirty="0"/>
              <a:t>Summary of R-, I-, S-type instruction format</a:t>
            </a:r>
            <a:endParaRPr lang="zh-CN" altLang="en-US" dirty="0"/>
          </a:p>
        </p:txBody>
      </p:sp>
      <p:pic>
        <p:nvPicPr>
          <p:cNvPr id="80899"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055440" y="1628800"/>
            <a:ext cx="10292045" cy="381701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圆角 2">
            <a:extLst>
              <a:ext uri="{FF2B5EF4-FFF2-40B4-BE49-F238E27FC236}">
                <a16:creationId xmlns:a16="http://schemas.microsoft.com/office/drawing/2014/main" id="{E5C5B210-EFDA-91B3-E7F6-E0A84478CBE0}"/>
              </a:ext>
            </a:extLst>
          </p:cNvPr>
          <p:cNvSpPr/>
          <p:nvPr/>
        </p:nvSpPr>
        <p:spPr>
          <a:xfrm>
            <a:off x="4943872" y="2564904"/>
            <a:ext cx="1152128" cy="288032"/>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801ACAF-F23A-97A3-DA49-8347A2852553}"/>
              </a:ext>
            </a:extLst>
          </p:cNvPr>
          <p:cNvSpPr txBox="1"/>
          <p:nvPr/>
        </p:nvSpPr>
        <p:spPr>
          <a:xfrm>
            <a:off x="8184232" y="2564904"/>
            <a:ext cx="576064" cy="307777"/>
          </a:xfrm>
          <a:prstGeom prst="rect">
            <a:avLst/>
          </a:prstGeom>
          <a:noFill/>
        </p:spPr>
        <p:txBody>
          <a:bodyPr wrap="square" rtlCol="0">
            <a:spAutoFit/>
          </a:bodyPr>
          <a:lstStyle/>
          <a:p>
            <a:r>
              <a:rPr lang="en-US" altLang="zh-CN" dirty="0"/>
              <a:t>000</a:t>
            </a:r>
            <a:endParaRPr lang="zh-CN" altLang="en-US" dirty="0"/>
          </a:p>
        </p:txBody>
      </p:sp>
    </p:spTree>
    <p:extLst>
      <p:ext uri="{BB962C8B-B14F-4D97-AF65-F5344CB8AC3E}">
        <p14:creationId xmlns:p14="http://schemas.microsoft.com/office/powerpoint/2010/main" val="946812223"/>
      </p:ext>
    </p:extLst>
  </p:cSld>
  <p:clrMapOvr>
    <a:masterClrMapping/>
  </p:clrMapOvr>
  <p:transition spd="med">
    <p:random/>
    <p:sndAc>
      <p:stSnd>
        <p:snd r:embed="rId3" name="chimes.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3323084" y="2348880"/>
            <a:ext cx="5545832" cy="1325563"/>
          </a:xfrm>
        </p:spPr>
        <p:txBody>
          <a:bodyPr>
            <a:normAutofit/>
          </a:bodyPr>
          <a:lstStyle/>
          <a:p>
            <a:r>
              <a:rPr lang="en-US" altLang="zh-CN" sz="6600" b="1" dirty="0">
                <a:solidFill>
                  <a:schemeClr val="accent1">
                    <a:lumMod val="75000"/>
                  </a:schemeClr>
                </a:solidFill>
              </a:rPr>
              <a:t>1  Introduction</a:t>
            </a:r>
            <a:endParaRPr lang="zh-CN" altLang="en-US" sz="6600" b="1" dirty="0">
              <a:solidFill>
                <a:schemeClr val="accent1">
                  <a:lumMod val="75000"/>
                </a:schemeClr>
              </a:solidFill>
            </a:endParaRPr>
          </a:p>
        </p:txBody>
      </p:sp>
    </p:spTree>
    <p:extLst>
      <p:ext uri="{BB962C8B-B14F-4D97-AF65-F5344CB8AC3E}">
        <p14:creationId xmlns:p14="http://schemas.microsoft.com/office/powerpoint/2010/main" val="4131775288"/>
      </p:ext>
    </p:extLst>
  </p:cSld>
  <p:clrMapOvr>
    <a:masterClrMapping/>
  </p:clrMapOvr>
  <p:transition spd="med">
    <p:random/>
    <p:sndAc>
      <p:stSnd>
        <p:snd r:embed="rId2" name="chimes.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1424" y="0"/>
            <a:ext cx="10369152" cy="1142984"/>
          </a:xfrm>
        </p:spPr>
        <p:txBody>
          <a:bodyPr/>
          <a:lstStyle/>
          <a:p>
            <a:r>
              <a:rPr lang="en-US" altLang="zh-CN" dirty="0"/>
              <a:t>Example  </a:t>
            </a:r>
            <a:r>
              <a:rPr lang="en-US" altLang="zh-CN" sz="3200" dirty="0"/>
              <a:t>Translating assembly into machine instruction</a:t>
            </a:r>
            <a:r>
              <a:rPr lang="en-US" altLang="zh-CN" sz="2800" dirty="0"/>
              <a:t> </a:t>
            </a:r>
          </a:p>
        </p:txBody>
      </p:sp>
      <p:sp>
        <p:nvSpPr>
          <p:cNvPr id="82946" name="Rectangle 2"/>
          <p:cNvSpPr>
            <a:spLocks noGrp="1" noChangeArrowheads="1"/>
          </p:cNvSpPr>
          <p:nvPr>
            <p:ph idx="1"/>
          </p:nvPr>
        </p:nvSpPr>
        <p:spPr>
          <a:xfrm>
            <a:off x="1955800" y="1412875"/>
            <a:ext cx="9756775" cy="5138738"/>
          </a:xfrm>
        </p:spPr>
        <p:txBody>
          <a:bodyPr/>
          <a:lstStyle/>
          <a:p>
            <a:r>
              <a:rPr lang="en-US" altLang="zh-CN" dirty="0"/>
              <a:t>C code:</a:t>
            </a:r>
          </a:p>
          <a:p>
            <a:pPr lvl="1">
              <a:buFont typeface="Wingdings" panose="05000000000000000000" pitchFamily="2" charset="2"/>
              <a:buNone/>
            </a:pPr>
            <a:r>
              <a:rPr lang="en-US" altLang="zh-CN" dirty="0">
                <a:latin typeface="Times New Roman" panose="02020603050405020304" pitchFamily="18" charset="0"/>
              </a:rPr>
              <a:t>       A[30]  =  h + A[30] + 1 ;</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base address of A ---- x10 )</a:t>
            </a:r>
            <a:endParaRPr lang="en-US" altLang="zh-CN" dirty="0">
              <a:latin typeface="Times New Roman" panose="02020603050405020304" pitchFamily="18" charset="0"/>
            </a:endParaRPr>
          </a:p>
          <a:p>
            <a:pPr lvl="1"/>
            <a:endParaRPr lang="en-US" altLang="zh-CN" dirty="0"/>
          </a:p>
          <a:p>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240(x10)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A[30]</a:t>
            </a:r>
          </a:p>
          <a:p>
            <a:pPr lvl="1">
              <a:buFont typeface="Wingdings" panose="05000000000000000000" pitchFamily="2" charset="2"/>
              <a:buNone/>
            </a:pPr>
            <a:r>
              <a:rPr lang="en-US" altLang="zh-CN" dirty="0">
                <a:latin typeface="Times New Roman" panose="02020603050405020304" pitchFamily="18" charset="0"/>
              </a:rPr>
              <a:t>       add   x5, x21, x5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x5, x5, 1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  +  1</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240(x10)     	// stores x5</a:t>
            </a:r>
            <a:r>
              <a:rPr lang="zh-CN" altLang="en-US">
                <a:latin typeface="Times New Roman" panose="02020603050405020304" pitchFamily="18" charset="0"/>
              </a:rPr>
              <a:t> </a:t>
            </a:r>
            <a:r>
              <a:rPr lang="en-US" altLang="zh-CN">
                <a:latin typeface="Times New Roman" panose="02020603050405020304" pitchFamily="18" charset="0"/>
              </a:rPr>
              <a:t>back </a:t>
            </a:r>
            <a:r>
              <a:rPr lang="en-US" altLang="zh-CN" dirty="0">
                <a:latin typeface="Times New Roman" panose="02020603050405020304" pitchFamily="18" charset="0"/>
              </a:rPr>
              <a:t>into A[30]</a:t>
            </a:r>
          </a:p>
        </p:txBody>
      </p:sp>
    </p:spTree>
    <p:extLst>
      <p:ext uri="{BB962C8B-B14F-4D97-AF65-F5344CB8AC3E}">
        <p14:creationId xmlns:p14="http://schemas.microsoft.com/office/powerpoint/2010/main" val="1041216251"/>
      </p:ext>
    </p:extLst>
  </p:cSld>
  <p:clrMapOvr>
    <a:masterClrMapping/>
  </p:clrMapOvr>
  <p:transition spd="med">
    <p:random/>
    <p:sndAc>
      <p:stSnd>
        <p:snd r:embed="rId3" name="chimes.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27448" y="0"/>
            <a:ext cx="10369152" cy="1142984"/>
          </a:xfrm>
        </p:spPr>
        <p:txBody>
          <a:bodyPr/>
          <a:lstStyle/>
          <a:p>
            <a:pPr lvl="1"/>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RISC-V machine language code:</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Decimal version</a:t>
            </a:r>
          </a:p>
        </p:txBody>
      </p:sp>
      <p:sp>
        <p:nvSpPr>
          <p:cNvPr id="83970" name="Rectangle 2"/>
          <p:cNvSpPr>
            <a:spLocks noGrp="1" noChangeArrowheads="1"/>
          </p:cNvSpPr>
          <p:nvPr>
            <p:ph idx="1"/>
          </p:nvPr>
        </p:nvSpPr>
        <p:spPr>
          <a:xfrm>
            <a:off x="1919288" y="3141663"/>
            <a:ext cx="8388350" cy="3167062"/>
          </a:xfrm>
        </p:spPr>
        <p:txBody>
          <a:bodyPr>
            <a:normAutofit lnSpcReduction="10000"/>
          </a:bodyPr>
          <a:lstStyle/>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0                    9            21             0               9              51</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immediate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1                          9               0              9               19</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[11:5]    |     rs2     |     rs1    |    funct3   |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[4:0]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7               9            10             3                  16             35</a:t>
            </a:r>
          </a:p>
          <a:p>
            <a:pPr lvl="1">
              <a:lnSpc>
                <a:spcPct val="90000"/>
              </a:lnSpc>
              <a:buFont typeface="Wingdings" panose="05000000000000000000" pitchFamily="2" charset="2"/>
              <a:buNone/>
              <a:defRPr/>
            </a:pPr>
            <a:endParaRPr lang="en-US" altLang="zh-CN" dirty="0">
              <a:latin typeface="Times New Roman" panose="02020603050405020304" pitchFamily="18" charset="0"/>
            </a:endParaRPr>
          </a:p>
          <a:p>
            <a:pPr marL="0" indent="0">
              <a:buFont typeface="Wingdings" panose="05000000000000000000" pitchFamily="2" charset="2"/>
              <a:buNone/>
              <a:defRPr/>
            </a:pPr>
            <a:r>
              <a:rPr lang="en-US" altLang="zh-CN" dirty="0"/>
              <a:t> </a:t>
            </a:r>
            <a:endParaRPr lang="en-US" altLang="zh-CN" dirty="0">
              <a:latin typeface="Times New Roman" panose="02020603050405020304" pitchFamily="18" charset="0"/>
            </a:endParaRPr>
          </a:p>
        </p:txBody>
      </p:sp>
      <p:sp>
        <p:nvSpPr>
          <p:cNvPr id="83971" name="矩形 1"/>
          <p:cNvSpPr>
            <a:spLocks noChangeArrowheads="1"/>
          </p:cNvSpPr>
          <p:nvPr/>
        </p:nvSpPr>
        <p:spPr bwMode="auto">
          <a:xfrm>
            <a:off x="695400" y="2033588"/>
            <a:ext cx="94329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2">
              <a:spcBef>
                <a:spcPct val="0"/>
              </a:spcBef>
              <a:buClrTx/>
              <a:buSzTx/>
              <a:buFontTx/>
              <a:buNone/>
            </a:pPr>
            <a:endParaRPr lang="en-US" altLang="zh-CN" sz="2000" b="0" dirty="0">
              <a:latin typeface="Times New Roman" panose="02020603050405020304" pitchFamily="18" charset="0"/>
              <a:ea typeface="Arial Unicode MS" panose="020B0604020202020204" pitchFamily="34" charset="-122"/>
              <a:cs typeface="Arial Unicode MS" panose="020B0604020202020204" pitchFamily="34" charset="-122"/>
            </a:endParaRPr>
          </a:p>
          <a:p>
            <a:pPr>
              <a:lnSpc>
                <a:spcPct val="90000"/>
              </a:lnSpc>
              <a:spcBef>
                <a:spcPct val="0"/>
              </a:spcBef>
              <a:buClrTx/>
              <a:buSzTx/>
              <a:buFont typeface="Wingdings" panose="05000000000000000000" pitchFamily="2" charset="2"/>
              <a:buNone/>
            </a:pPr>
            <a:r>
              <a:rPr lang="en-US" altLang="zh-CN" sz="2000" b="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immediate           |     rs1    |    funct3     |   </a:t>
            </a:r>
            <a:r>
              <a:rPr lang="en-US" altLang="zh-CN" sz="2000" b="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a:lnSpc>
                <a:spcPct val="9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240                       10              3              9               3</a:t>
            </a:r>
            <a:endParaRPr lang="en-US" altLang="zh-CN" b="0" u="sng"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83972" name="矩形 2"/>
          <p:cNvSpPr>
            <a:spLocks noChangeArrowheads="1"/>
          </p:cNvSpPr>
          <p:nvPr/>
        </p:nvSpPr>
        <p:spPr bwMode="auto">
          <a:xfrm>
            <a:off x="119063" y="2492375"/>
            <a:ext cx="28082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ld</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add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x21, x9        </a:t>
            </a:r>
          </a:p>
          <a:p>
            <a:pPr lvl="1">
              <a:lnSpc>
                <a:spcPct val="15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addi</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x9, 1            	</a:t>
            </a:r>
          </a:p>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sd</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endParaRPr lang="zh-CN" altLang="en-US"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91399836"/>
      </p:ext>
    </p:extLst>
  </p:cSld>
  <p:clrMapOvr>
    <a:masterClrMapping/>
  </p:clrMapOvr>
  <p:transition spd="med">
    <p:random/>
    <p:sndAc>
      <p:stSnd>
        <p:snd r:embed="rId3" name="chimes.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3651250" y="0"/>
            <a:ext cx="8540750" cy="65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a:solidFill>
                  <a:srgbClr val="FF3300"/>
                </a:solidFill>
                <a:effectLst/>
              </a:rPr>
              <a:t>RISC-V instruction encoding  </a:t>
            </a:r>
            <a:endParaRPr lang="en-US" altLang="zh-CN" sz="2800">
              <a:solidFill>
                <a:srgbClr val="000000"/>
              </a:solidFill>
              <a:effectLst/>
            </a:endParaRPr>
          </a:p>
        </p:txBody>
      </p:sp>
      <p:graphicFrame>
        <p:nvGraphicFramePr>
          <p:cNvPr id="347139" name="Group 3"/>
          <p:cNvGraphicFramePr>
            <a:graphicFrameLocks noGrp="1"/>
          </p:cNvGraphicFramePr>
          <p:nvPr/>
        </p:nvGraphicFramePr>
        <p:xfrm>
          <a:off x="1271588" y="620713"/>
          <a:ext cx="10080626" cy="2346326"/>
        </p:xfrm>
        <a:graphic>
          <a:graphicData uri="http://schemas.openxmlformats.org/drawingml/2006/table">
            <a:tbl>
              <a:tblPr/>
              <a:tblGrid>
                <a:gridCol w="1432731">
                  <a:extLst>
                    <a:ext uri="{9D8B030D-6E8A-4147-A177-3AD203B41FA5}">
                      <a16:colId xmlns:a16="http://schemas.microsoft.com/office/drawing/2014/main" val="20000"/>
                    </a:ext>
                  </a:extLst>
                </a:gridCol>
                <a:gridCol w="1206273">
                  <a:extLst>
                    <a:ext uri="{9D8B030D-6E8A-4147-A177-3AD203B41FA5}">
                      <a16:colId xmlns:a16="http://schemas.microsoft.com/office/drawing/2014/main" val="20001"/>
                    </a:ext>
                  </a:extLst>
                </a:gridCol>
                <a:gridCol w="541239">
                  <a:extLst>
                    <a:ext uri="{9D8B030D-6E8A-4147-A177-3AD203B41FA5}">
                      <a16:colId xmlns:a16="http://schemas.microsoft.com/office/drawing/2014/main" val="20002"/>
                    </a:ext>
                  </a:extLst>
                </a:gridCol>
                <a:gridCol w="618115">
                  <a:extLst>
                    <a:ext uri="{9D8B030D-6E8A-4147-A177-3AD203B41FA5}">
                      <a16:colId xmlns:a16="http://schemas.microsoft.com/office/drawing/2014/main" val="20003"/>
                    </a:ext>
                  </a:extLst>
                </a:gridCol>
                <a:gridCol w="618115">
                  <a:extLst>
                    <a:ext uri="{9D8B030D-6E8A-4147-A177-3AD203B41FA5}">
                      <a16:colId xmlns:a16="http://schemas.microsoft.com/office/drawing/2014/main" val="20004"/>
                    </a:ext>
                  </a:extLst>
                </a:gridCol>
                <a:gridCol w="618115">
                  <a:extLst>
                    <a:ext uri="{9D8B030D-6E8A-4147-A177-3AD203B41FA5}">
                      <a16:colId xmlns:a16="http://schemas.microsoft.com/office/drawing/2014/main" val="20005"/>
                    </a:ext>
                  </a:extLst>
                </a:gridCol>
                <a:gridCol w="795538">
                  <a:extLst>
                    <a:ext uri="{9D8B030D-6E8A-4147-A177-3AD203B41FA5}">
                      <a16:colId xmlns:a16="http://schemas.microsoft.com/office/drawing/2014/main" val="20006"/>
                    </a:ext>
                  </a:extLst>
                </a:gridCol>
                <a:gridCol w="904281">
                  <a:extLst>
                    <a:ext uri="{9D8B030D-6E8A-4147-A177-3AD203B41FA5}">
                      <a16:colId xmlns:a16="http://schemas.microsoft.com/office/drawing/2014/main" val="20007"/>
                    </a:ext>
                  </a:extLst>
                </a:gridCol>
                <a:gridCol w="3346219">
                  <a:extLst>
                    <a:ext uri="{9D8B030D-6E8A-4147-A177-3AD203B41FA5}">
                      <a16:colId xmlns:a16="http://schemas.microsoft.com/office/drawing/2014/main"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pic>
        <p:nvPicPr>
          <p:cNvPr id="963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140968"/>
            <a:ext cx="7519987" cy="360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355014"/>
      </p:ext>
    </p:extLst>
  </p:cSld>
  <p:clrMapOvr>
    <a:masterClrMapping/>
  </p:clrMapOvr>
  <p:transition spd="med">
    <p:random/>
    <p:sndAc>
      <p:stSnd>
        <p:snd r:embed="rId3" name="chimes.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p:cNvSpPr>
          <p:nvPr/>
        </p:nvSpPr>
        <p:spPr bwMode="auto">
          <a:xfrm>
            <a:off x="479376" y="282724"/>
            <a:ext cx="2664296"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Font typeface="Wingdings" panose="05000000000000000000" pitchFamily="2" charset="2"/>
              <a:buNone/>
            </a:pPr>
            <a:r>
              <a:rPr lang="zh-CN" altLang="en-US" sz="3200" dirty="0">
                <a:solidFill>
                  <a:srgbClr val="FF0000"/>
                </a:solidFill>
                <a:latin typeface="+mn-lt"/>
                <a:ea typeface="宋体" panose="02010600030101010101" pitchFamily="2" charset="-122"/>
                <a:cs typeface="Arial Unicode MS" panose="020B0604020202020204" pitchFamily="34" charset="-122"/>
              </a:rPr>
              <a:t>存储程序</a:t>
            </a:r>
            <a:endParaRPr lang="en-US" altLang="zh-CN" sz="3200" dirty="0">
              <a:solidFill>
                <a:srgbClr val="FF0000"/>
              </a:solidFill>
              <a:latin typeface="+mn-lt"/>
              <a:ea typeface="宋体" panose="02010600030101010101" pitchFamily="2" charset="-122"/>
              <a:cs typeface="Arial Unicode MS" panose="020B0604020202020204" pitchFamily="34" charset="-122"/>
            </a:endParaRPr>
          </a:p>
        </p:txBody>
      </p:sp>
      <p:pic>
        <p:nvPicPr>
          <p:cNvPr id="86019"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836712"/>
            <a:ext cx="39909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79376" y="1313062"/>
            <a:ext cx="7889875" cy="1539874"/>
          </a:xfrm>
          <a:prstGeom prst="rect">
            <a:avLst/>
          </a:prstGeom>
        </p:spPr>
        <p:txBody>
          <a:bodyPr/>
          <a:lstStyle/>
          <a:p>
            <a:pPr marL="357188" indent="-357188">
              <a:lnSpc>
                <a:spcPct val="90000"/>
              </a:lnSpc>
              <a:spcBef>
                <a:spcPct val="20000"/>
              </a:spcBef>
              <a:buSzPct val="75000"/>
              <a:buFont typeface="Wingdings" panose="05000000000000000000" pitchFamily="2" charset="2"/>
              <a:buChar char="p"/>
              <a:defRPr/>
            </a:pPr>
            <a:r>
              <a:rPr lang="zh-CN" altLang="en-US" sz="2400" b="0" kern="0" dirty="0">
                <a:solidFill>
                  <a:srgbClr val="FF0000"/>
                </a:solidFill>
                <a:latin typeface="+mn-lt"/>
                <a:ea typeface="宋体" charset="-122"/>
                <a:cs typeface="+mn-cs"/>
              </a:rPr>
              <a:t>计算机构造基于两个关键性的原则</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指令以数据形式表示</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和数据一样，程序存储在存储器中，并且可以读写</a:t>
            </a:r>
            <a:endParaRPr lang="en-US" altLang="zh-CN" sz="2400" b="0" kern="0" dirty="0">
              <a:latin typeface="+mn-lt"/>
              <a:ea typeface="宋体" charset="-122"/>
              <a:cs typeface="+mn-cs"/>
            </a:endParaRPr>
          </a:p>
          <a:p>
            <a:pPr>
              <a:lnSpc>
                <a:spcPct val="90000"/>
              </a:lnSpc>
              <a:spcBef>
                <a:spcPct val="20000"/>
              </a:spcBef>
              <a:buClr>
                <a:schemeClr val="bg2"/>
              </a:buClr>
              <a:buSzPct val="75000"/>
              <a:defRPr/>
            </a:pPr>
            <a:endParaRPr lang="en-US" altLang="zh-CN" sz="2400" b="0" kern="0" dirty="0">
              <a:latin typeface="+mn-lt"/>
              <a:ea typeface="宋体" charset="-122"/>
              <a:cs typeface="+mn-cs"/>
            </a:endParaRPr>
          </a:p>
        </p:txBody>
      </p:sp>
    </p:spTree>
    <p:extLst>
      <p:ext uri="{BB962C8B-B14F-4D97-AF65-F5344CB8AC3E}">
        <p14:creationId xmlns:p14="http://schemas.microsoft.com/office/powerpoint/2010/main" val="337240831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639616" y="2132856"/>
            <a:ext cx="7849480" cy="2376264"/>
          </a:xfrm>
        </p:spPr>
        <p:txBody>
          <a:bodyPr>
            <a:normAutofit/>
          </a:bodyPr>
          <a:lstStyle/>
          <a:p>
            <a:pPr algn="ctr"/>
            <a:r>
              <a:rPr lang="en-US" altLang="zh-CN" sz="6000" b="1" dirty="0">
                <a:solidFill>
                  <a:schemeClr val="accent1">
                    <a:lumMod val="50000"/>
                  </a:schemeClr>
                </a:solidFill>
              </a:rPr>
              <a:t>6   logical operations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689161143"/>
      </p:ext>
    </p:extLst>
  </p:cSld>
  <p:clrMapOvr>
    <a:masterClrMapping/>
  </p:clrMapOvr>
  <p:transition spd="med">
    <p:random/>
    <p:sndAc>
      <p:stSnd>
        <p:snd r:embed="rId2" name="chimes.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5"/>
          <p:cNvSpPr>
            <a:spLocks noRot="1" noChangeArrowheads="1"/>
          </p:cNvSpPr>
          <p:nvPr/>
        </p:nvSpPr>
        <p:spPr bwMode="auto">
          <a:xfrm>
            <a:off x="1199456" y="584981"/>
            <a:ext cx="112474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t>逻辑左移</a:t>
            </a:r>
            <a:r>
              <a:rPr lang="en-US" altLang="zh-CN" b="0" dirty="0"/>
              <a:t>=</a:t>
            </a:r>
            <a:r>
              <a:rPr lang="zh-CN" altLang="en-US" b="0" dirty="0"/>
              <a:t>算数左移，右边统一添</a:t>
            </a:r>
            <a:r>
              <a:rPr lang="en-US" altLang="zh-CN" b="0" dirty="0"/>
              <a:t>0 </a:t>
            </a:r>
          </a:p>
          <a:p>
            <a:r>
              <a:rPr lang="zh-CN" altLang="en-US" b="0" dirty="0"/>
              <a:t>逻辑右移，左边统一添</a:t>
            </a:r>
            <a:r>
              <a:rPr lang="en-US" altLang="zh-CN" b="0" dirty="0"/>
              <a:t>0 </a:t>
            </a:r>
          </a:p>
          <a:p>
            <a:r>
              <a:rPr lang="zh-CN" altLang="en-US" b="0" dirty="0"/>
              <a:t>算数右移，左边添加的数和符号有关</a:t>
            </a:r>
          </a:p>
          <a:p>
            <a:endParaRPr lang="en-US" altLang="zh-CN" sz="2600" b="0" dirty="0">
              <a:ea typeface="Arial Unicode MS" panose="020B0604020202020204" pitchFamily="34" charset="-122"/>
              <a:cs typeface="Arial Unicode MS" panose="020B0604020202020204" pitchFamily="34" charset="-122"/>
            </a:endParaRPr>
          </a:p>
          <a:p>
            <a:endParaRPr lang="zh-CN" altLang="en-US" sz="2600"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pic>
        <p:nvPicPr>
          <p:cNvPr id="98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2193454"/>
            <a:ext cx="9793288"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9350152" y="2852837"/>
            <a:ext cx="720080" cy="23762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0000"/>
              </a:solidFill>
              <a:effectLst/>
              <a:latin typeface="Arial" pitchFamily="34" charset="0"/>
              <a:ea typeface="宋体" pitchFamily="2" charset="-122"/>
            </a:endParaRPr>
          </a:p>
        </p:txBody>
      </p:sp>
      <p:sp>
        <p:nvSpPr>
          <p:cNvPr id="3" name="矩形: 圆角 2">
            <a:extLst>
              <a:ext uri="{FF2B5EF4-FFF2-40B4-BE49-F238E27FC236}">
                <a16:creationId xmlns:a16="http://schemas.microsoft.com/office/drawing/2014/main" id="{2CA92CD2-224A-4841-A438-A43F43467772}"/>
              </a:ext>
            </a:extLst>
          </p:cNvPr>
          <p:cNvSpPr/>
          <p:nvPr/>
        </p:nvSpPr>
        <p:spPr>
          <a:xfrm>
            <a:off x="9026116" y="5229101"/>
            <a:ext cx="720080" cy="360139"/>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580064"/>
      </p:ext>
    </p:extLst>
  </p:cSld>
  <p:clrMapOvr>
    <a:masterClrMapping/>
  </p:clrMapOvr>
  <p:transition spd="med">
    <p:random/>
    <p:sndAc>
      <p:stSnd>
        <p:snd r:embed="rId3" name="chimes.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dirty="0"/>
              <a:t>Shift</a:t>
            </a:r>
            <a:r>
              <a:rPr lang="en-US" altLang="en-US" dirty="0"/>
              <a:t> Operations</a:t>
            </a:r>
            <a:endParaRPr lang="zh-CN" altLang="en-US" dirty="0"/>
          </a:p>
        </p:txBody>
      </p:sp>
      <p:sp>
        <p:nvSpPr>
          <p:cNvPr id="100354" name="Rectangle 2"/>
          <p:cNvSpPr>
            <a:spLocks noGrp="1" noChangeArrowheads="1"/>
          </p:cNvSpPr>
          <p:nvPr>
            <p:ph idx="1"/>
          </p:nvPr>
        </p:nvSpPr>
        <p:spPr>
          <a:xfrm>
            <a:off x="1803400" y="1412875"/>
            <a:ext cx="8864600" cy="3816350"/>
          </a:xfrm>
        </p:spPr>
        <p:txBody>
          <a:bodyPr/>
          <a:lstStyle/>
          <a:p>
            <a:r>
              <a:rPr lang="en-US" altLang="zh-CN" sz="2600" i="1" dirty="0">
                <a:solidFill>
                  <a:srgbClr val="FF3300"/>
                </a:solidFill>
              </a:rPr>
              <a:t>I </a:t>
            </a:r>
            <a:r>
              <a:rPr lang="zh-CN" altLang="en-US" sz="2600" i="1" dirty="0">
                <a:solidFill>
                  <a:srgbClr val="FF3300"/>
                </a:solidFill>
              </a:rPr>
              <a:t>型指令</a:t>
            </a:r>
            <a:endParaRPr lang="en-US" altLang="zh-CN" sz="2600" dirty="0"/>
          </a:p>
          <a:p>
            <a:pPr lvl="1">
              <a:buFont typeface="Wingdings" panose="05000000000000000000" pitchFamily="2" charset="2"/>
              <a:buNone/>
            </a:pPr>
            <a:endParaRPr lang="en-US" altLang="zh-CN" sz="2200" dirty="0">
              <a:latin typeface="Times New Roman" panose="02020603050405020304" pitchFamily="18" charset="0"/>
            </a:endParaRPr>
          </a:p>
          <a:p>
            <a:pPr lvl="1">
              <a:buFont typeface="Wingdings" panose="05000000000000000000" pitchFamily="2" charset="2"/>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slli</a:t>
            </a:r>
            <a:r>
              <a:rPr lang="en-US" altLang="zh-CN" sz="2200" dirty="0">
                <a:latin typeface="Times New Roman" panose="02020603050405020304" pitchFamily="18" charset="0"/>
              </a:rPr>
              <a:t> x11, x19, 4	// reg x11=reg x19 &lt;&lt; 4 bit</a:t>
            </a:r>
          </a:p>
        </p:txBody>
      </p:sp>
      <p:sp>
        <p:nvSpPr>
          <p:cNvPr id="100355" name="Line 3"/>
          <p:cNvSpPr>
            <a:spLocks noChangeShapeType="1"/>
          </p:cNvSpPr>
          <p:nvPr/>
        </p:nvSpPr>
        <p:spPr bwMode="auto">
          <a:xfrm flipH="1">
            <a:off x="4079776" y="2924944"/>
            <a:ext cx="3384550" cy="0"/>
          </a:xfrm>
          <a:prstGeom prst="line">
            <a:avLst/>
          </a:prstGeom>
          <a:noFill/>
          <a:ln w="5715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9188" name="Group 4"/>
          <p:cNvGraphicFramePr>
            <a:graphicFrameLocks noGrp="1"/>
          </p:cNvGraphicFramePr>
          <p:nvPr>
            <p:extLst>
              <p:ext uri="{D42A27DB-BD31-4B8C-83A1-F6EECF244321}">
                <p14:modId xmlns:p14="http://schemas.microsoft.com/office/powerpoint/2010/main" val="4183115549"/>
              </p:ext>
            </p:extLst>
          </p:nvPr>
        </p:nvGraphicFramePr>
        <p:xfrm>
          <a:off x="2063749" y="3460341"/>
          <a:ext cx="8064501" cy="844563"/>
        </p:xfrm>
        <a:graphic>
          <a:graphicData uri="http://schemas.openxmlformats.org/drawingml/2006/table">
            <a:tbl>
              <a:tblPr/>
              <a:tblGrid>
                <a:gridCol w="1130097">
                  <a:extLst>
                    <a:ext uri="{9D8B030D-6E8A-4147-A177-3AD203B41FA5}">
                      <a16:colId xmlns:a16="http://schemas.microsoft.com/office/drawing/2014/main" val="20000"/>
                    </a:ext>
                  </a:extLst>
                </a:gridCol>
                <a:gridCol w="1558624">
                  <a:extLst>
                    <a:ext uri="{9D8B030D-6E8A-4147-A177-3AD203B41FA5}">
                      <a16:colId xmlns:a16="http://schemas.microsoft.com/office/drawing/2014/main" val="20001"/>
                    </a:ext>
                  </a:extLst>
                </a:gridCol>
                <a:gridCol w="1344360">
                  <a:extLst>
                    <a:ext uri="{9D8B030D-6E8A-4147-A177-3AD203B41FA5}">
                      <a16:colId xmlns:a16="http://schemas.microsoft.com/office/drawing/2014/main" val="20002"/>
                    </a:ext>
                  </a:extLst>
                </a:gridCol>
                <a:gridCol w="1344361">
                  <a:extLst>
                    <a:ext uri="{9D8B030D-6E8A-4147-A177-3AD203B41FA5}">
                      <a16:colId xmlns:a16="http://schemas.microsoft.com/office/drawing/2014/main" val="20003"/>
                    </a:ext>
                  </a:extLst>
                </a:gridCol>
                <a:gridCol w="1344360">
                  <a:extLst>
                    <a:ext uri="{9D8B030D-6E8A-4147-A177-3AD203B41FA5}">
                      <a16:colId xmlns:a16="http://schemas.microsoft.com/office/drawing/2014/main" val="20004"/>
                    </a:ext>
                  </a:extLst>
                </a:gridCol>
                <a:gridCol w="1342699">
                  <a:extLst>
                    <a:ext uri="{9D8B030D-6E8A-4147-A177-3AD203B41FA5}">
                      <a16:colId xmlns:a16="http://schemas.microsoft.com/office/drawing/2014/main" val="20005"/>
                    </a:ext>
                  </a:extLst>
                </a:gridCol>
              </a:tblGrid>
              <a:tr h="448321">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Funct6</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immediate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rs1</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funct3</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rd</a:t>
                      </a:r>
                      <a:endPar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opcode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2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36" marR="91436"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0378" name="Text Box 11"/>
          <p:cNvSpPr txBox="1">
            <a:spLocks noChangeArrowheads="1"/>
          </p:cNvSpPr>
          <p:nvPr/>
        </p:nvSpPr>
        <p:spPr bwMode="auto">
          <a:xfrm>
            <a:off x="2235199" y="4293779"/>
            <a:ext cx="79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79" name="Text Box 12"/>
          <p:cNvSpPr txBox="1">
            <a:spLocks noChangeArrowheads="1"/>
          </p:cNvSpPr>
          <p:nvPr/>
        </p:nvSpPr>
        <p:spPr bwMode="auto">
          <a:xfrm>
            <a:off x="91201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7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0" name="Text Box 14"/>
          <p:cNvSpPr txBox="1">
            <a:spLocks noChangeArrowheads="1"/>
          </p:cNvSpPr>
          <p:nvPr/>
        </p:nvSpPr>
        <p:spPr bwMode="auto">
          <a:xfrm>
            <a:off x="5087937"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1" name="Text Box 15"/>
          <p:cNvSpPr txBox="1">
            <a:spLocks noChangeArrowheads="1"/>
          </p:cNvSpPr>
          <p:nvPr/>
        </p:nvSpPr>
        <p:spPr bwMode="auto">
          <a:xfrm>
            <a:off x="77866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2" name="Text Box 16"/>
          <p:cNvSpPr txBox="1">
            <a:spLocks noChangeArrowheads="1"/>
          </p:cNvSpPr>
          <p:nvPr/>
        </p:nvSpPr>
        <p:spPr bwMode="auto">
          <a:xfrm>
            <a:off x="6451599"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3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3" name="Text Box 11"/>
          <p:cNvSpPr txBox="1">
            <a:spLocks noChangeArrowheads="1"/>
          </p:cNvSpPr>
          <p:nvPr/>
        </p:nvSpPr>
        <p:spPr bwMode="auto">
          <a:xfrm>
            <a:off x="3681412"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71020601"/>
      </p:ext>
    </p:extLst>
  </p:cSld>
  <p:clrMapOvr>
    <a:masterClrMapping/>
  </p:clrMapOvr>
  <p:transition spd="med">
    <p:random/>
    <p:sndAc>
      <p:stSnd>
        <p:snd r:embed="rId3"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838200" y="285129"/>
            <a:ext cx="10515600" cy="1325563"/>
          </a:xfrm>
        </p:spPr>
        <p:txBody>
          <a:bodyPr/>
          <a:lstStyle/>
          <a:p>
            <a:pPr>
              <a:defRPr/>
            </a:pPr>
            <a:r>
              <a:rPr lang="en-US" altLang="zh-CN" dirty="0"/>
              <a:t>And</a:t>
            </a:r>
            <a:r>
              <a:rPr lang="en-US" altLang="en-US" dirty="0"/>
              <a:t> Operations</a:t>
            </a:r>
            <a:endParaRPr lang="zh-CN" altLang="en-US" dirty="0"/>
          </a:p>
        </p:txBody>
      </p:sp>
      <p:sp>
        <p:nvSpPr>
          <p:cNvPr id="102402" name="Rectangle 2"/>
          <p:cNvSpPr>
            <a:spLocks noGrp="1" noChangeArrowheads="1"/>
          </p:cNvSpPr>
          <p:nvPr>
            <p:ph idx="1"/>
          </p:nvPr>
        </p:nvSpPr>
        <p:spPr>
          <a:xfrm>
            <a:off x="1271464" y="1562100"/>
            <a:ext cx="8396288" cy="4930775"/>
          </a:xfrm>
        </p:spPr>
        <p:txBody>
          <a:bodyPr/>
          <a:lstStyle/>
          <a:p>
            <a:pPr eaLnBrk="1" hangingPunct="1"/>
            <a:r>
              <a:rPr lang="en-US" altLang="en-US" dirty="0"/>
              <a:t>Useful to mask bits</a:t>
            </a:r>
            <a:r>
              <a:rPr lang="zh-CN" altLang="en-US" dirty="0"/>
              <a:t>掩码</a:t>
            </a:r>
            <a:endParaRPr lang="en-US" altLang="en-US" dirty="0"/>
          </a:p>
        </p:txBody>
      </p:sp>
      <p:sp>
        <p:nvSpPr>
          <p:cNvPr id="102403" name="矩形 1"/>
          <p:cNvSpPr>
            <a:spLocks noChangeArrowheads="1"/>
          </p:cNvSpPr>
          <p:nvPr/>
        </p:nvSpPr>
        <p:spPr bwMode="auto">
          <a:xfrm>
            <a:off x="2135560" y="2285825"/>
            <a:ext cx="233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spcAft>
                <a:spcPct val="30000"/>
              </a:spcAft>
              <a:buClrTx/>
              <a:buSzTx/>
              <a:buFont typeface="Wingdings" panose="05000000000000000000" pitchFamily="2" charset="2"/>
              <a:buNone/>
            </a:pPr>
            <a:r>
              <a:rPr lang="en-US" altLang="en-US" sz="2000" dirty="0">
                <a:latin typeface="Lucida Console" panose="020B0609040504020204" pitchFamily="49" charset="0"/>
                <a:ea typeface="Arial Unicode MS" panose="020B0604020202020204" pitchFamily="34" charset="-122"/>
                <a:cs typeface="Arial Unicode MS" panose="020B0604020202020204" pitchFamily="34" charset="-122"/>
              </a:rPr>
              <a:t>and x9,x10,x11</a:t>
            </a:r>
            <a:endParaRPr lang="en-AU" altLang="en-US" sz="20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03428" name="Rectangle 2"/>
          <p:cNvSpPr>
            <a:spLocks noChangeArrowheads="1"/>
          </p:cNvSpPr>
          <p:nvPr/>
        </p:nvSpPr>
        <p:spPr bwMode="auto">
          <a:xfrm>
            <a:off x="8759825" y="4227513"/>
            <a:ext cx="431800" cy="1604962"/>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a:latin typeface="Arial" panose="020B0604020202020204" pitchFamily="34" charset="0"/>
              <a:ea typeface="Arial Unicode MS"/>
              <a:cs typeface="Arial Unicode MS"/>
            </a:endParaRPr>
          </a:p>
        </p:txBody>
      </p:sp>
      <p:sp>
        <p:nvSpPr>
          <p:cNvPr id="102405" name="Text Box 5"/>
          <p:cNvSpPr txBox="1">
            <a:spLocks noChangeArrowheads="1"/>
          </p:cNvSpPr>
          <p:nvPr/>
        </p:nvSpPr>
        <p:spPr bwMode="auto">
          <a:xfrm>
            <a:off x="2705100" y="4268788"/>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16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6" name="Text Box 7"/>
          <p:cNvSpPr txBox="1">
            <a:spLocks noChangeArrowheads="1"/>
          </p:cNvSpPr>
          <p:nvPr/>
        </p:nvSpPr>
        <p:spPr bwMode="auto">
          <a:xfrm>
            <a:off x="2063750" y="42687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7" name="Text Box 8"/>
          <p:cNvSpPr txBox="1">
            <a:spLocks noChangeArrowheads="1"/>
          </p:cNvSpPr>
          <p:nvPr/>
        </p:nvSpPr>
        <p:spPr bwMode="auto">
          <a:xfrm>
            <a:off x="2063750" y="4829175"/>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8" name="Text Box 10"/>
          <p:cNvSpPr txBox="1">
            <a:spLocks noChangeArrowheads="1"/>
          </p:cNvSpPr>
          <p:nvPr/>
        </p:nvSpPr>
        <p:spPr bwMode="auto">
          <a:xfrm>
            <a:off x="2063750" y="5476875"/>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9" name="Text Box 5"/>
          <p:cNvSpPr txBox="1">
            <a:spLocks noChangeArrowheads="1"/>
          </p:cNvSpPr>
          <p:nvPr/>
        </p:nvSpPr>
        <p:spPr bwMode="auto">
          <a:xfrm>
            <a:off x="2705100" y="4829175"/>
            <a:ext cx="79994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10" name="Text Box 5"/>
          <p:cNvSpPr txBox="1">
            <a:spLocks noChangeArrowheads="1"/>
          </p:cNvSpPr>
          <p:nvPr/>
        </p:nvSpPr>
        <p:spPr bwMode="auto">
          <a:xfrm>
            <a:off x="2705100" y="5434013"/>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97962145"/>
      </p:ext>
    </p:extLst>
  </p:cSld>
  <p:clrMapOvr>
    <a:masterClrMapping/>
  </p:clrMapOvr>
  <p:transition spd="med">
    <p:random/>
    <p:sndAc>
      <p:stSnd>
        <p:snd r:embed="rId3" name="chimes.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OR Operations</a:t>
            </a:r>
            <a:endParaRPr lang="zh-CN" altLang="en-US" dirty="0"/>
          </a:p>
        </p:txBody>
      </p:sp>
      <p:sp>
        <p:nvSpPr>
          <p:cNvPr id="104451" name="内容占位符 2"/>
          <p:cNvSpPr>
            <a:spLocks noGrp="1"/>
          </p:cNvSpPr>
          <p:nvPr>
            <p:ph idx="1"/>
          </p:nvPr>
        </p:nvSpPr>
        <p:spPr>
          <a:xfrm>
            <a:off x="609600" y="1557338"/>
            <a:ext cx="10972800" cy="1620837"/>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or x9,x10,x11</a:t>
            </a:r>
            <a:endParaRPr lang="en-AU" altLang="en-US" sz="2800">
              <a:latin typeface="Lucida Console" panose="020B0609040504020204" pitchFamily="49" charset="0"/>
            </a:endParaRPr>
          </a:p>
        </p:txBody>
      </p:sp>
      <p:sp>
        <p:nvSpPr>
          <p:cNvPr id="105476" name="Rectangle 2"/>
          <p:cNvSpPr>
            <a:spLocks noChangeArrowheads="1"/>
          </p:cNvSpPr>
          <p:nvPr/>
        </p:nvSpPr>
        <p:spPr bwMode="auto">
          <a:xfrm>
            <a:off x="8759825" y="3362325"/>
            <a:ext cx="1179513" cy="1604963"/>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4453" name="Text Box 5"/>
          <p:cNvSpPr txBox="1">
            <a:spLocks noChangeArrowheads="1"/>
          </p:cNvSpPr>
          <p:nvPr/>
        </p:nvSpPr>
        <p:spPr bwMode="auto">
          <a:xfrm>
            <a:off x="1181100" y="34036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4" name="Text Box 7"/>
          <p:cNvSpPr txBox="1">
            <a:spLocks noChangeArrowheads="1"/>
          </p:cNvSpPr>
          <p:nvPr/>
        </p:nvSpPr>
        <p:spPr bwMode="auto">
          <a:xfrm>
            <a:off x="539750" y="3403600"/>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5" name="Text Box 8"/>
          <p:cNvSpPr txBox="1">
            <a:spLocks noChangeArrowheads="1"/>
          </p:cNvSpPr>
          <p:nvPr/>
        </p:nvSpPr>
        <p:spPr bwMode="auto">
          <a:xfrm>
            <a:off x="539750" y="396398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6" name="Text Box 10"/>
          <p:cNvSpPr txBox="1">
            <a:spLocks noChangeArrowheads="1"/>
          </p:cNvSpPr>
          <p:nvPr/>
        </p:nvSpPr>
        <p:spPr bwMode="auto">
          <a:xfrm>
            <a:off x="539750" y="4611688"/>
            <a:ext cx="62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7" name="Text Box 5"/>
          <p:cNvSpPr txBox="1">
            <a:spLocks noChangeArrowheads="1"/>
          </p:cNvSpPr>
          <p:nvPr/>
        </p:nvSpPr>
        <p:spPr bwMode="auto">
          <a:xfrm>
            <a:off x="1181100" y="39878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8" name="Text Box 5"/>
          <p:cNvSpPr txBox="1">
            <a:spLocks noChangeArrowheads="1"/>
          </p:cNvSpPr>
          <p:nvPr/>
        </p:nvSpPr>
        <p:spPr bwMode="auto">
          <a:xfrm>
            <a:off x="1181100" y="4568825"/>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76989996"/>
      </p:ext>
    </p:extLst>
  </p:cSld>
  <p:clrMapOvr>
    <a:masterClrMapping/>
  </p:clrMapOvr>
  <p:transition spd="med">
    <p:random/>
    <p:sndAc>
      <p:stSnd>
        <p:snd r:embed="rId2" name="chimes.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XOR Operations</a:t>
            </a:r>
            <a:endParaRPr lang="zh-CN" altLang="en-US" dirty="0"/>
          </a:p>
        </p:txBody>
      </p:sp>
      <p:sp>
        <p:nvSpPr>
          <p:cNvPr id="105475" name="内容占位符 2"/>
          <p:cNvSpPr>
            <a:spLocks noGrp="1"/>
          </p:cNvSpPr>
          <p:nvPr>
            <p:ph idx="1"/>
          </p:nvPr>
        </p:nvSpPr>
        <p:spPr>
          <a:xfrm>
            <a:off x="623392" y="1303321"/>
            <a:ext cx="10972800" cy="2263426"/>
          </a:xfrm>
        </p:spPr>
        <p:txBody>
          <a:bodyPr/>
          <a:lstStyle/>
          <a:p>
            <a:pPr eaLnBrk="1" hangingPunct="1"/>
            <a:r>
              <a:rPr lang="en-US" altLang="en-US" dirty="0"/>
              <a:t>Differencing operation</a:t>
            </a:r>
          </a:p>
          <a:p>
            <a:pPr lvl="1" eaLnBrk="1" hangingPunct="1"/>
            <a:r>
              <a:rPr lang="en-US" altLang="en-US" dirty="0"/>
              <a:t>Set some bits to 1, leave others unchanged</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xor</a:t>
            </a:r>
            <a:r>
              <a:rPr lang="en-US" altLang="en-US" sz="2800" dirty="0">
                <a:latin typeface="Lucida Console" panose="020B0609040504020204" pitchFamily="49" charset="0"/>
              </a:rPr>
              <a:t> x9,x10,x12  </a:t>
            </a:r>
          </a:p>
          <a:p>
            <a:pPr>
              <a:spcBef>
                <a:spcPct val="50000"/>
              </a:spcBef>
              <a:spcAft>
                <a:spcPct val="30000"/>
              </a:spcAft>
              <a:buNone/>
            </a:pPr>
            <a:r>
              <a:rPr lang="en-US" altLang="en-US" dirty="0">
                <a:latin typeface="Lucida Console" panose="020B0609040504020204" pitchFamily="49" charset="0"/>
              </a:rPr>
              <a:t>  </a:t>
            </a:r>
            <a:r>
              <a:rPr lang="en-US" altLang="en-US" dirty="0" err="1">
                <a:solidFill>
                  <a:srgbClr val="0000FF"/>
                </a:solidFill>
                <a:latin typeface="Lucida Console" panose="020B0609040504020204" pitchFamily="49" charset="0"/>
              </a:rPr>
              <a:t>xor</a:t>
            </a:r>
            <a:r>
              <a:rPr lang="en-US" altLang="zh-CN" dirty="0" err="1">
                <a:solidFill>
                  <a:srgbClr val="0000FF"/>
                </a:solidFill>
                <a:latin typeface="Lucida Console" panose="020B0609040504020204" pitchFamily="49" charset="0"/>
              </a:rPr>
              <a:t>i</a:t>
            </a:r>
            <a:r>
              <a:rPr lang="en-US" altLang="en-US" dirty="0">
                <a:solidFill>
                  <a:srgbClr val="0000FF"/>
                </a:solidFill>
                <a:latin typeface="Lucida Console" panose="020B0609040504020204" pitchFamily="49" charset="0"/>
              </a:rPr>
              <a:t> x10,x10,</a:t>
            </a:r>
            <a:r>
              <a:rPr lang="en-US" altLang="zh-CN" dirty="0">
                <a:solidFill>
                  <a:srgbClr val="0000FF"/>
                </a:solidFill>
                <a:latin typeface="Lucida Console" panose="020B0609040504020204" pitchFamily="49" charset="0"/>
              </a:rPr>
              <a:t>-1</a:t>
            </a:r>
            <a:r>
              <a:rPr lang="en-US" altLang="en-US" dirty="0">
                <a:solidFill>
                  <a:srgbClr val="0000FF"/>
                </a:solidFill>
                <a:latin typeface="Lucida Console" panose="020B0609040504020204" pitchFamily="49" charset="0"/>
              </a:rPr>
              <a:t>  </a:t>
            </a:r>
            <a:r>
              <a:rPr lang="en-US" altLang="en-US" dirty="0">
                <a:latin typeface="Lucida Console" panose="020B0609040504020204" pitchFamily="49" charset="0"/>
              </a:rPr>
              <a:t>// </a:t>
            </a:r>
            <a:r>
              <a:rPr lang="en-US" altLang="zh-CN" dirty="0">
                <a:latin typeface="Lucida Console" panose="020B0609040504020204" pitchFamily="49" charset="0"/>
              </a:rPr>
              <a:t>==  </a:t>
            </a:r>
            <a:r>
              <a:rPr lang="en-US" altLang="en-US" dirty="0">
                <a:solidFill>
                  <a:srgbClr val="00B050"/>
                </a:solidFill>
                <a:latin typeface="Lucida Console" panose="020B0609040504020204" pitchFamily="49" charset="0"/>
              </a:rPr>
              <a:t>NOT x10</a:t>
            </a:r>
            <a:endParaRPr lang="en-AU" altLang="en-US" sz="2800" dirty="0">
              <a:latin typeface="Lucida Console" panose="020B0609040504020204" pitchFamily="49" charset="0"/>
            </a:endParaRPr>
          </a:p>
        </p:txBody>
      </p:sp>
      <p:sp>
        <p:nvSpPr>
          <p:cNvPr id="106500" name="Rectangle 2"/>
          <p:cNvSpPr>
            <a:spLocks noChangeArrowheads="1"/>
          </p:cNvSpPr>
          <p:nvPr/>
        </p:nvSpPr>
        <p:spPr bwMode="auto">
          <a:xfrm>
            <a:off x="9264650" y="3820765"/>
            <a:ext cx="1008063" cy="1768475"/>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5477" name="Text Box 5"/>
          <p:cNvSpPr txBox="1">
            <a:spLocks noChangeArrowheads="1"/>
          </p:cNvSpPr>
          <p:nvPr/>
        </p:nvSpPr>
        <p:spPr bwMode="auto">
          <a:xfrm>
            <a:off x="1181100" y="3981102"/>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00000000  00000000  00000000 00000000 00000000  00000000 00001101  11 000000</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8" name="Text Box 7"/>
          <p:cNvSpPr txBox="1">
            <a:spLocks noChangeArrowheads="1"/>
          </p:cNvSpPr>
          <p:nvPr/>
        </p:nvSpPr>
        <p:spPr bwMode="auto">
          <a:xfrm>
            <a:off x="539750" y="3981102"/>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9" name="Text Box 8"/>
          <p:cNvSpPr txBox="1">
            <a:spLocks noChangeArrowheads="1"/>
          </p:cNvSpPr>
          <p:nvPr/>
        </p:nvSpPr>
        <p:spPr bwMode="auto">
          <a:xfrm>
            <a:off x="539750" y="454149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Arial" panose="020B0604020202020204" pitchFamily="34" charset="0"/>
                <a:ea typeface="Arial Unicode MS" panose="020B0604020202020204" pitchFamily="34" charset="-122"/>
                <a:cs typeface="Arial Unicode MS" panose="020B0604020202020204" pitchFamily="34" charset="-122"/>
              </a:rPr>
              <a:t>x12</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0" name="Text Box 10"/>
          <p:cNvSpPr txBox="1">
            <a:spLocks noChangeArrowheads="1"/>
          </p:cNvSpPr>
          <p:nvPr/>
        </p:nvSpPr>
        <p:spPr bwMode="auto">
          <a:xfrm>
            <a:off x="539750" y="5189190"/>
            <a:ext cx="58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1" name="Text Box 5"/>
          <p:cNvSpPr txBox="1">
            <a:spLocks noChangeArrowheads="1"/>
          </p:cNvSpPr>
          <p:nvPr/>
        </p:nvSpPr>
        <p:spPr bwMode="auto">
          <a:xfrm>
            <a:off x="1181100" y="456355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11111111    11111111    11111111   11111111   11111111    11111111   11111111   11111111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2" name="Text Box 5"/>
          <p:cNvSpPr txBox="1">
            <a:spLocks noChangeArrowheads="1"/>
          </p:cNvSpPr>
          <p:nvPr/>
        </p:nvSpPr>
        <p:spPr bwMode="auto">
          <a:xfrm>
            <a:off x="1181100" y="514632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11111111    11111111    11111111   11111111   11111111    11111111   11110010  00111111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03558937"/>
      </p:ext>
    </p:extLst>
  </p:cSld>
  <p:clrMapOvr>
    <a:masterClrMapping/>
  </p:clrMapOvr>
  <p:transition spd="med">
    <p:random/>
    <p:sndAc>
      <p:stSnd>
        <p:snd r:embed="rId3"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263352" y="44624"/>
            <a:ext cx="4752528" cy="899337"/>
          </a:xfrm>
        </p:spPr>
        <p:txBody>
          <a:bodyPr>
            <a:normAutofit/>
          </a:bodyPr>
          <a:lstStyle/>
          <a:p>
            <a:pPr eaLnBrk="1" hangingPunct="1"/>
            <a:r>
              <a:rPr lang="en-US" altLang="zh-CN" dirty="0">
                <a:solidFill>
                  <a:srgbClr val="0000FF"/>
                </a:solidFill>
              </a:rPr>
              <a:t>Introduction</a:t>
            </a:r>
          </a:p>
        </p:txBody>
      </p:sp>
      <p:sp>
        <p:nvSpPr>
          <p:cNvPr id="19459" name="Rectangle 3"/>
          <p:cNvSpPr>
            <a:spLocks noGrp="1" noRot="1" noChangeArrowheads="1"/>
          </p:cNvSpPr>
          <p:nvPr>
            <p:ph idx="1"/>
          </p:nvPr>
        </p:nvSpPr>
        <p:spPr>
          <a:xfrm>
            <a:off x="947428" y="1340768"/>
            <a:ext cx="9865096" cy="1512168"/>
          </a:xfrm>
        </p:spPr>
        <p:txBody>
          <a:bodyPr>
            <a:normAutofit/>
          </a:bodyPr>
          <a:lstStyle/>
          <a:p>
            <a:pPr lvl="1" eaLnBrk="1" hangingPunct="1">
              <a:lnSpc>
                <a:spcPct val="90000"/>
              </a:lnSpc>
            </a:pPr>
            <a:r>
              <a:rPr lang="en-US" altLang="zh-CN" sz="2000" dirty="0"/>
              <a:t>memory-reference instructions:  </a:t>
            </a:r>
            <a:r>
              <a:rPr lang="en-US" altLang="zh-CN" sz="2000" b="1" dirty="0" err="1">
                <a:latin typeface="Courier New" pitchFamily="49" charset="0"/>
              </a:rPr>
              <a:t>lw</a:t>
            </a:r>
            <a:r>
              <a:rPr lang="zh-CN" altLang="en-US" sz="2000" b="1" dirty="0">
                <a:latin typeface="Courier New" pitchFamily="49" charset="0"/>
              </a:rPr>
              <a:t>（</a:t>
            </a:r>
            <a:r>
              <a:rPr lang="en-US" altLang="zh-CN" sz="2000" b="1" dirty="0">
                <a:latin typeface="Courier New" pitchFamily="49" charset="0"/>
              </a:rPr>
              <a:t>load word</a:t>
            </a:r>
            <a:r>
              <a:rPr lang="zh-CN" altLang="en-US" sz="2000" b="1" dirty="0">
                <a:latin typeface="Courier New" pitchFamily="49" charset="0"/>
              </a:rPr>
              <a:t>）</a:t>
            </a:r>
            <a:r>
              <a:rPr lang="en-US" altLang="zh-CN" sz="2000" b="1" dirty="0">
                <a:latin typeface="Courier New" pitchFamily="49" charset="0"/>
              </a:rPr>
              <a:t>, </a:t>
            </a:r>
            <a:r>
              <a:rPr lang="en-US" altLang="zh-CN" sz="2000" b="1" dirty="0" err="1">
                <a:latin typeface="Courier New" pitchFamily="49" charset="0"/>
              </a:rPr>
              <a:t>sw</a:t>
            </a:r>
            <a:r>
              <a:rPr lang="en-US" altLang="zh-CN" sz="2000" b="1" dirty="0">
                <a:latin typeface="Courier New" pitchFamily="49" charset="0"/>
              </a:rPr>
              <a:t>(save word)</a:t>
            </a:r>
            <a:r>
              <a:rPr lang="en-US" altLang="zh-CN" sz="2000" dirty="0">
                <a:latin typeface="Courier New" pitchFamily="49" charset="0"/>
              </a:rPr>
              <a:t>, </a:t>
            </a:r>
            <a:endParaRPr lang="en-US" altLang="zh-CN" sz="2000" dirty="0"/>
          </a:p>
          <a:p>
            <a:pPr lvl="1">
              <a:lnSpc>
                <a:spcPct val="90000"/>
              </a:lnSpc>
            </a:pPr>
            <a:r>
              <a:rPr lang="en-US" altLang="zh-CN" sz="2000" dirty="0"/>
              <a:t>arithmetic-logical instructions:  </a:t>
            </a:r>
            <a:r>
              <a:rPr lang="en-US" altLang="zh-CN" sz="2000" b="1" dirty="0">
                <a:latin typeface="Courier New" pitchFamily="49" charset="0"/>
              </a:rPr>
              <a:t>add, sub, and, </a:t>
            </a:r>
            <a:r>
              <a:rPr lang="en-US" altLang="zh-CN" sz="2000" b="1" dirty="0" err="1">
                <a:latin typeface="Courier New" pitchFamily="49" charset="0"/>
              </a:rPr>
              <a:t>or,xor</a:t>
            </a:r>
            <a:r>
              <a:rPr lang="en-US" altLang="zh-CN" sz="2000" b="1" dirty="0">
                <a:latin typeface="Courier New" pitchFamily="49" charset="0"/>
              </a:rPr>
              <a:t>, </a:t>
            </a:r>
            <a:r>
              <a:rPr lang="en-US" altLang="zh-CN" sz="2000" b="1" dirty="0" err="1">
                <a:latin typeface="Courier New" pitchFamily="49" charset="0"/>
              </a:rPr>
              <a:t>sll</a:t>
            </a:r>
            <a:r>
              <a:rPr lang="en-US" altLang="zh-CN" sz="2000" b="1" dirty="0">
                <a:latin typeface="Courier New" pitchFamily="49" charset="0"/>
              </a:rPr>
              <a:t>, </a:t>
            </a:r>
            <a:r>
              <a:rPr lang="en-US" altLang="zh-CN" sz="2000" b="1" dirty="0" err="1">
                <a:latin typeface="Courier New" pitchFamily="49" charset="0"/>
              </a:rPr>
              <a:t>srl,sra,slt</a:t>
            </a:r>
            <a:r>
              <a:rPr lang="en-US" altLang="zh-CN" sz="2000" b="1" dirty="0">
                <a:latin typeface="Courier New" pitchFamily="49" charset="0"/>
              </a:rPr>
              <a:t>, </a:t>
            </a:r>
            <a:r>
              <a:rPr lang="en-US" altLang="zh-CN" sz="2000" b="1" dirty="0" err="1">
                <a:latin typeface="Courier New" pitchFamily="49" charset="0"/>
              </a:rPr>
              <a:t>slt</a:t>
            </a:r>
            <a:r>
              <a:rPr lang="en-US" altLang="zh-CN" sz="2000" b="1" dirty="0" err="1">
                <a:solidFill>
                  <a:srgbClr val="FF0066"/>
                </a:solidFill>
                <a:latin typeface="Courier New" pitchFamily="49" charset="0"/>
              </a:rPr>
              <a:t>u</a:t>
            </a:r>
            <a:r>
              <a:rPr lang="zh-CN" altLang="en-US" sz="2000" b="1" dirty="0">
                <a:latin typeface="Courier New" pitchFamily="49" charset="0"/>
              </a:rPr>
              <a:t>无符号位</a:t>
            </a:r>
            <a:endParaRPr lang="en-US" altLang="zh-CN" sz="2000" b="1" dirty="0">
              <a:latin typeface="Courier New" pitchFamily="49" charset="0"/>
            </a:endParaRPr>
          </a:p>
          <a:p>
            <a:pPr lvl="1" eaLnBrk="1" hangingPunct="1">
              <a:lnSpc>
                <a:spcPct val="90000"/>
              </a:lnSpc>
            </a:pPr>
            <a:r>
              <a:rPr lang="en-US" altLang="zh-CN" sz="2000" dirty="0"/>
              <a:t>control flow instructions</a:t>
            </a:r>
            <a:r>
              <a:rPr lang="zh-CN" altLang="en-US" sz="2000" dirty="0"/>
              <a:t>跳转</a:t>
            </a:r>
            <a:r>
              <a:rPr lang="en-US" altLang="zh-CN" sz="2000" dirty="0"/>
              <a:t>:  </a:t>
            </a:r>
            <a:r>
              <a:rPr lang="en-US" altLang="zh-CN" sz="2000" b="1" dirty="0" err="1">
                <a:latin typeface="Courier New" pitchFamily="49" charset="0"/>
              </a:rPr>
              <a:t>beq</a:t>
            </a:r>
            <a:r>
              <a:rPr lang="en-US" altLang="zh-CN" sz="2000" b="1" dirty="0">
                <a:latin typeface="Courier New" pitchFamily="49" charset="0"/>
              </a:rPr>
              <a:t>,  </a:t>
            </a:r>
            <a:r>
              <a:rPr lang="en-US" altLang="zh-CN" sz="2000" b="1" dirty="0" err="1">
                <a:latin typeface="Courier New" pitchFamily="49" charset="0"/>
              </a:rPr>
              <a:t>bne</a:t>
            </a:r>
            <a:r>
              <a:rPr lang="en-US" altLang="zh-CN" sz="2000" b="1" dirty="0">
                <a:latin typeface="Courier New" pitchFamily="49" charset="0"/>
              </a:rPr>
              <a:t>, </a:t>
            </a:r>
            <a:r>
              <a:rPr lang="en-US" altLang="zh-CN" sz="2000" b="1" dirty="0" err="1">
                <a:latin typeface="Courier New" pitchFamily="49" charset="0"/>
              </a:rPr>
              <a:t>blt</a:t>
            </a:r>
            <a:r>
              <a:rPr lang="en-US" altLang="zh-CN" sz="2000" b="1" dirty="0">
                <a:latin typeface="Courier New" pitchFamily="49" charset="0"/>
              </a:rPr>
              <a:t>, </a:t>
            </a:r>
            <a:r>
              <a:rPr lang="en-US" altLang="zh-CN" sz="2000" b="1" dirty="0" err="1">
                <a:latin typeface="Courier New" pitchFamily="49" charset="0"/>
              </a:rPr>
              <a:t>bge</a:t>
            </a:r>
            <a:r>
              <a:rPr lang="en-US" altLang="zh-CN" sz="2000" b="1" dirty="0">
                <a:latin typeface="Courier New" pitchFamily="49" charset="0"/>
              </a:rPr>
              <a:t>, </a:t>
            </a:r>
            <a:r>
              <a:rPr lang="en-US" altLang="zh-CN" sz="2000" b="1" dirty="0" err="1">
                <a:latin typeface="Courier New" pitchFamily="49" charset="0"/>
              </a:rPr>
              <a:t>jal</a:t>
            </a:r>
            <a:r>
              <a:rPr lang="zh-CN" altLang="en-US" sz="2000" b="1" dirty="0">
                <a:latin typeface="Courier New" pitchFamily="49" charset="0"/>
              </a:rPr>
              <a:t>无条件</a:t>
            </a:r>
            <a:r>
              <a:rPr lang="en-US" altLang="zh-CN" sz="2000" b="1" dirty="0">
                <a:latin typeface="Courier New" pitchFamily="49" charset="0"/>
              </a:rPr>
              <a:t>, </a:t>
            </a:r>
            <a:r>
              <a:rPr lang="en-US" altLang="zh-CN" sz="2000" b="1" dirty="0" err="1">
                <a:latin typeface="Courier New" pitchFamily="49" charset="0"/>
              </a:rPr>
              <a:t>jalr</a:t>
            </a:r>
            <a:endParaRPr lang="en-US" altLang="zh-CN" sz="2000" b="1" dirty="0">
              <a:latin typeface="Courier New" pitchFamily="49" charset="0"/>
            </a:endParaRPr>
          </a:p>
        </p:txBody>
      </p:sp>
      <p:sp>
        <p:nvSpPr>
          <p:cNvPr id="4" name="Rectangle 3">
            <a:extLst>
              <a:ext uri="{FF2B5EF4-FFF2-40B4-BE49-F238E27FC236}">
                <a16:creationId xmlns:a16="http://schemas.microsoft.com/office/drawing/2014/main" id="{07714CD1-1565-45F0-BA2B-2DC422A4F594}"/>
              </a:ext>
            </a:extLst>
          </p:cNvPr>
          <p:cNvSpPr txBox="1">
            <a:spLocks noRot="1" noChangeArrowheads="1"/>
          </p:cNvSpPr>
          <p:nvPr/>
        </p:nvSpPr>
        <p:spPr>
          <a:xfrm>
            <a:off x="1055440" y="2718283"/>
            <a:ext cx="10515600" cy="340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pPr>
            <a:r>
              <a:rPr lang="en-US" altLang="zh-CN" b="1" dirty="0"/>
              <a:t>Different compare operations required for both number </a:t>
            </a:r>
            <a:r>
              <a:rPr lang="en-US" altLang="zh-CN" b="1" dirty="0">
                <a:solidFill>
                  <a:srgbClr val="FF0000"/>
                </a:solidFill>
              </a:rPr>
              <a:t>types</a:t>
            </a:r>
          </a:p>
          <a:p>
            <a:pPr lvl="1" fontAlgn="auto">
              <a:spcAft>
                <a:spcPts val="0"/>
              </a:spcAft>
              <a:buClrTx/>
            </a:pPr>
            <a:r>
              <a:rPr lang="en-US" altLang="zh-CN" sz="2800" b="1" dirty="0"/>
              <a:t>Signed integer</a:t>
            </a:r>
          </a:p>
          <a:p>
            <a:pPr lvl="2" fontAlgn="auto">
              <a:spcAft>
                <a:spcPts val="0"/>
              </a:spcAft>
              <a:buClrTx/>
            </a:pPr>
            <a:r>
              <a:rPr lang="en-US" altLang="zh-CN" sz="2400" dirty="0" err="1">
                <a:solidFill>
                  <a:srgbClr val="0000FF"/>
                </a:solidFill>
              </a:rPr>
              <a:t>slt</a:t>
            </a:r>
            <a:r>
              <a:rPr lang="en-US" altLang="zh-CN" sz="2400" dirty="0"/>
              <a:t> Set when less than  </a:t>
            </a:r>
            <a:r>
              <a:rPr lang="zh-CN" altLang="en-US" sz="2400" dirty="0"/>
              <a:t>寄存器与寄存器，前小于后</a:t>
            </a:r>
            <a:r>
              <a:rPr lang="en-US" altLang="zh-CN" sz="2400" dirty="0"/>
              <a:t>1</a:t>
            </a:r>
          </a:p>
          <a:p>
            <a:pPr lvl="2" fontAlgn="auto">
              <a:spcAft>
                <a:spcPts val="0"/>
              </a:spcAft>
              <a:buClrTx/>
            </a:pPr>
            <a:r>
              <a:rPr lang="en-US" altLang="zh-CN" sz="2400" dirty="0" err="1">
                <a:solidFill>
                  <a:srgbClr val="0000FF"/>
                </a:solidFill>
              </a:rPr>
              <a:t>slti</a:t>
            </a:r>
            <a:r>
              <a:rPr lang="en-US" altLang="zh-CN" sz="2400" dirty="0"/>
              <a:t> Set when less than immediate</a:t>
            </a:r>
            <a:r>
              <a:rPr lang="zh-CN" altLang="en-US" sz="2400" dirty="0"/>
              <a:t>寄存器与立即数，前小于后</a:t>
            </a:r>
            <a:r>
              <a:rPr lang="en-US" altLang="zh-CN" sz="2400" dirty="0"/>
              <a:t>1</a:t>
            </a:r>
          </a:p>
          <a:p>
            <a:pPr marL="914400" lvl="2" indent="0" fontAlgn="auto">
              <a:spcAft>
                <a:spcPts val="0"/>
              </a:spcAft>
              <a:buClrTx/>
              <a:buFont typeface="Arial" panose="020B0604020202020204" pitchFamily="34" charset="0"/>
              <a:buNone/>
            </a:pPr>
            <a:endParaRPr lang="en-US" altLang="zh-CN" sz="2400" dirty="0"/>
          </a:p>
          <a:p>
            <a:pPr lvl="1" fontAlgn="auto">
              <a:spcAft>
                <a:spcPts val="0"/>
              </a:spcAft>
              <a:buClrTx/>
            </a:pPr>
            <a:r>
              <a:rPr lang="en-US" altLang="zh-CN" sz="2800" b="1" dirty="0"/>
              <a:t>Unsigned integer</a:t>
            </a:r>
          </a:p>
          <a:p>
            <a:pPr lvl="2" fontAlgn="auto">
              <a:spcAft>
                <a:spcPts val="0"/>
              </a:spcAft>
              <a:buClrTx/>
            </a:pPr>
            <a:r>
              <a:rPr lang="en-US" altLang="zh-CN" sz="2400" dirty="0" err="1">
                <a:solidFill>
                  <a:srgbClr val="0000FF"/>
                </a:solidFill>
              </a:rPr>
              <a:t>sltu</a:t>
            </a:r>
            <a:r>
              <a:rPr lang="en-US" altLang="zh-CN" sz="2400" dirty="0"/>
              <a:t> Set when less than</a:t>
            </a:r>
          </a:p>
          <a:p>
            <a:pPr lvl="2" fontAlgn="auto">
              <a:spcAft>
                <a:spcPts val="0"/>
              </a:spcAft>
              <a:buClrTx/>
            </a:pPr>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Tree>
  </p:cSld>
  <p:clrMapOvr>
    <a:masterClrMapping/>
  </p:clrMapOvr>
  <p:transition spd="med">
    <p:random/>
    <p:sndAc>
      <p:stSnd>
        <p:snd r:embed="rId2" name="chimes.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132856"/>
            <a:ext cx="7849480" cy="2376264"/>
          </a:xfrm>
        </p:spPr>
        <p:txBody>
          <a:bodyPr>
            <a:normAutofit/>
          </a:bodyPr>
          <a:lstStyle/>
          <a:p>
            <a:pPr algn="ctr"/>
            <a:r>
              <a:rPr lang="en-US" altLang="zh-CN" sz="6000" b="1" dirty="0">
                <a:solidFill>
                  <a:schemeClr val="accent1">
                    <a:lumMod val="50000"/>
                  </a:schemeClr>
                </a:solidFill>
              </a:rPr>
              <a:t>7    Instructions for making decisions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443786758"/>
      </p:ext>
    </p:extLst>
  </p:cSld>
  <p:clrMapOvr>
    <a:masterClrMapping/>
  </p:clrMapOvr>
  <p:transition spd="med">
    <p:random/>
    <p:sndAc>
      <p:stSnd>
        <p:snd r:embed="rId2" name="chimes.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7"/>
          <p:cNvSpPr>
            <a:spLocks noRot="1" noChangeArrowheads="1"/>
          </p:cNvSpPr>
          <p:nvPr/>
        </p:nvSpPr>
        <p:spPr bwMode="auto">
          <a:xfrm>
            <a:off x="793751" y="1124744"/>
            <a:ext cx="98552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ea typeface="Arial Unicode MS" panose="020B0604020202020204" pitchFamily="34" charset="-122"/>
                <a:cs typeface="Arial Unicode MS" panose="020B0604020202020204" pitchFamily="34" charset="-122"/>
              </a:rPr>
              <a:t> </a:t>
            </a:r>
            <a:r>
              <a:rPr lang="en-US" altLang="zh-CN" dirty="0">
                <a:solidFill>
                  <a:srgbClr val="FF3300"/>
                </a:solidFill>
                <a:ea typeface="Arial Unicode MS" panose="020B0604020202020204" pitchFamily="34" charset="-122"/>
                <a:cs typeface="Arial Unicode MS" panose="020B0604020202020204" pitchFamily="34" charset="-122"/>
              </a:rPr>
              <a:t>Branch instructions</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beq</a:t>
            </a:r>
            <a:r>
              <a:rPr lang="en-US" altLang="zh-CN" b="0" dirty="0">
                <a:ea typeface="Arial Unicode MS" panose="020B0604020202020204" pitchFamily="34" charset="-122"/>
                <a:cs typeface="Arial Unicode MS" panose="020B0604020202020204" pitchFamily="34" charset="-122"/>
              </a:rPr>
              <a:t>  register1, register2, L1</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bne</a:t>
            </a:r>
            <a:r>
              <a:rPr lang="en-US" altLang="zh-CN" b="0" dirty="0">
                <a:ea typeface="Arial Unicode MS" panose="020B0604020202020204" pitchFamily="34" charset="-122"/>
                <a:cs typeface="Arial Unicode MS" panose="020B0604020202020204" pitchFamily="34" charset="-122"/>
              </a:rPr>
              <a:t>  register1, register2, L1</a:t>
            </a:r>
          </a:p>
          <a:p>
            <a:r>
              <a:rPr lang="en-US" altLang="zh-CN" b="0" dirty="0">
                <a:ea typeface="Arial Unicode MS" panose="020B0604020202020204" pitchFamily="34" charset="-122"/>
                <a:cs typeface="Arial Unicode MS" panose="020B0604020202020204" pitchFamily="34" charset="-122"/>
              </a:rPr>
              <a:t> Example </a:t>
            </a:r>
            <a:r>
              <a:rPr lang="en-US" altLang="zh-CN" sz="2000" b="0" dirty="0">
                <a:ea typeface="Arial Unicode MS" panose="020B0604020202020204" pitchFamily="34" charset="-122"/>
                <a:cs typeface="Arial Unicode MS" panose="020B0604020202020204" pitchFamily="34" charset="-122"/>
              </a:rPr>
              <a:t>    Compiling an </a:t>
            </a:r>
            <a:r>
              <a:rPr lang="en-US" altLang="zh-CN" sz="2000" i="1" dirty="0">
                <a:solidFill>
                  <a:srgbClr val="FF0066"/>
                </a:solidFill>
                <a:ea typeface="Arial Unicode MS" panose="020B0604020202020204" pitchFamily="34" charset="-122"/>
                <a:cs typeface="Arial Unicode MS" panose="020B0604020202020204" pitchFamily="34" charset="-122"/>
              </a:rPr>
              <a:t>if</a:t>
            </a:r>
            <a:r>
              <a:rPr lang="en-US" altLang="zh-CN" sz="2000" b="0" dirty="0">
                <a:ea typeface="Arial Unicode MS" panose="020B0604020202020204" pitchFamily="34" charset="-122"/>
                <a:cs typeface="Arial Unicode MS" panose="020B0604020202020204" pitchFamily="34" charset="-122"/>
              </a:rPr>
              <a:t> statement to a branch</a:t>
            </a:r>
          </a:p>
          <a:p>
            <a:pPr>
              <a:buFont typeface="Wingdings" panose="05000000000000000000" pitchFamily="2" charset="2"/>
              <a:buNone/>
            </a:pPr>
            <a:r>
              <a:rPr lang="en-US" altLang="zh-CN" sz="1800" b="0" dirty="0">
                <a:ea typeface="Arial Unicode MS" panose="020B0604020202020204" pitchFamily="34" charset="-122"/>
                <a:cs typeface="Arial Unicode MS" panose="020B0604020202020204" pitchFamily="34" charset="-122"/>
              </a:rPr>
              <a:t>         ( Assume: f ~ j  ---- x19 ~ x23 )</a:t>
            </a:r>
            <a:endParaRPr lang="en-US" altLang="zh-CN" b="0" dirty="0">
              <a:ea typeface="Arial Unicode MS" panose="020B0604020202020204" pitchFamily="34" charset="-122"/>
              <a:cs typeface="Arial Unicode MS" panose="020B0604020202020204" pitchFamily="34" charset="-122"/>
            </a:endParaRPr>
          </a:p>
          <a:p>
            <a:pPr lvl="1"/>
            <a:r>
              <a:rPr lang="en-US" altLang="zh-CN" b="0" dirty="0">
                <a:ea typeface="Arial Unicode MS" panose="020B0604020202020204" pitchFamily="34" charset="-122"/>
                <a:cs typeface="Arial Unicode MS" panose="020B0604020202020204" pitchFamily="34" charset="-122"/>
              </a:rPr>
              <a:t> C code:</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  j )   f  =  g  +  h ; else f = g – h; </a:t>
            </a:r>
          </a:p>
          <a:p>
            <a:pPr lvl="1"/>
            <a:r>
              <a:rPr lang="en-US" altLang="zh-CN" b="0" dirty="0">
                <a:ea typeface="Arial Unicode MS" panose="020B0604020202020204" pitchFamily="34" charset="-122"/>
                <a:cs typeface="Arial Unicode MS" panose="020B0604020202020204" pitchFamily="34" charset="-122"/>
              </a:rPr>
              <a:t> </a:t>
            </a:r>
            <a:r>
              <a:rPr lang="en-US" altLang="zh-CN" b="0" dirty="0">
                <a:solidFill>
                  <a:srgbClr val="0000FF"/>
                </a:solidFill>
                <a:ea typeface="Arial Unicode MS" panose="020B0604020202020204" pitchFamily="34" charset="-122"/>
                <a:cs typeface="Arial Unicode MS" panose="020B0604020202020204" pitchFamily="34" charset="-122"/>
              </a:rPr>
              <a:t>RISC-V assembly code</a:t>
            </a:r>
            <a:r>
              <a:rPr lang="en-US" altLang="zh-CN" b="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j</a:t>
            </a:r>
            <a:endParaRPr lang="en-US" altLang="zh-CN" sz="18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add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not equals  j )</a:t>
            </a:r>
          </a:p>
          <a:p>
            <a:pPr lvl="1">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1" dirty="0" err="1">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1800" b="1"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x0, x0,  EXIT</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r>
              <a:rPr lang="zh-CN" altLang="en-US" sz="1100" dirty="0">
                <a:latin typeface="Arial" panose="020B0604020202020204" pitchFamily="34" charset="0"/>
              </a:rPr>
              <a:t>无条件分支，直接跳转</a:t>
            </a:r>
            <a:r>
              <a:rPr lang="en-US" altLang="zh-CN" sz="1100" dirty="0">
                <a:latin typeface="Arial" panose="020B0604020202020204" pitchFamily="34" charset="0"/>
              </a:rPr>
              <a:t>EXIT</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unconditional branch</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ELSE: sub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equals  j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EXIT:</a:t>
            </a:r>
          </a:p>
        </p:txBody>
      </p:sp>
      <p:grpSp>
        <p:nvGrpSpPr>
          <p:cNvPr id="107524" name="Group 3"/>
          <p:cNvGrpSpPr>
            <a:grpSpLocks/>
          </p:cNvGrpSpPr>
          <p:nvPr/>
        </p:nvGrpSpPr>
        <p:grpSpPr bwMode="auto">
          <a:xfrm>
            <a:off x="8202613" y="1773238"/>
            <a:ext cx="3279775" cy="3060700"/>
            <a:chOff x="3651" y="663"/>
            <a:chExt cx="2066" cy="1928"/>
          </a:xfrm>
        </p:grpSpPr>
        <p:sp>
          <p:nvSpPr>
            <p:cNvPr id="108549"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err="1">
                  <a:solidFill>
                    <a:srgbClr val="000000"/>
                  </a:solidFill>
                  <a:latin typeface="Arial" panose="020B0604020202020204" pitchFamily="34" charset="0"/>
                  <a:ea typeface="宋体" panose="02010600030101010101" pitchFamily="2" charset="-122"/>
                  <a:cs typeface="Arial Unicode MS"/>
                </a:rPr>
                <a:t>i</a:t>
              </a:r>
              <a:r>
                <a:rPr lang="en-US" altLang="zh-CN" sz="2000" b="0" dirty="0">
                  <a:solidFill>
                    <a:srgbClr val="000000"/>
                  </a:solidFill>
                  <a:latin typeface="Arial" panose="020B0604020202020204" pitchFamily="34" charset="0"/>
                  <a:ea typeface="宋体" panose="02010600030101010101" pitchFamily="2" charset="-122"/>
                  <a:cs typeface="Arial Unicode MS"/>
                </a:rPr>
                <a:t>==j?</a:t>
              </a:r>
            </a:p>
          </p:txBody>
        </p:sp>
        <p:sp>
          <p:nvSpPr>
            <p:cNvPr id="108550"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a:t>
              </a:r>
              <a:r>
                <a:rPr lang="en-US" altLang="zh-CN" sz="2000" b="0" dirty="0" err="1">
                  <a:solidFill>
                    <a:srgbClr val="000000"/>
                  </a:solidFill>
                  <a:latin typeface="Arial" panose="020B0604020202020204" pitchFamily="34" charset="0"/>
                  <a:ea typeface="宋体" panose="02010600030101010101" pitchFamily="2" charset="-122"/>
                  <a:cs typeface="Arial Unicode MS"/>
                </a:rPr>
                <a:t>g+h</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108551"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F=g - h</a:t>
              </a:r>
            </a:p>
          </p:txBody>
        </p:sp>
        <p:sp>
          <p:nvSpPr>
            <p:cNvPr id="10752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2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3" name="Text Box 12"/>
            <p:cNvSpPr txBox="1">
              <a:spLocks noChangeArrowheads="1"/>
            </p:cNvSpPr>
            <p:nvPr/>
          </p:nvSpPr>
          <p:spPr bwMode="auto">
            <a:xfrm>
              <a:off x="5264" y="90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i </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 </a:t>
              </a: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j</a:t>
              </a:r>
            </a:p>
          </p:txBody>
        </p:sp>
        <p:sp>
          <p:nvSpPr>
            <p:cNvPr id="10753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2" name="文本框 1"/>
          <p:cNvSpPr txBox="1"/>
          <p:nvPr/>
        </p:nvSpPr>
        <p:spPr>
          <a:xfrm>
            <a:off x="8777288" y="2552701"/>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422148" y="2602111"/>
            <a:ext cx="557213" cy="307777"/>
          </a:xfrm>
          <a:prstGeom prst="rect">
            <a:avLst/>
          </a:prstGeom>
          <a:noFill/>
        </p:spPr>
        <p:txBody>
          <a:bodyPr wrap="square" rtlCol="0">
            <a:spAutoFit/>
          </a:bodyPr>
          <a:lstStyle/>
          <a:p>
            <a:r>
              <a:rPr lang="en-US" altLang="zh-CN" dirty="0"/>
              <a:t>No</a:t>
            </a:r>
            <a:endParaRPr lang="zh-CN" altLang="en-US" dirty="0"/>
          </a:p>
        </p:txBody>
      </p:sp>
      <p:sp>
        <p:nvSpPr>
          <p:cNvPr id="3" name="文本框 2">
            <a:extLst>
              <a:ext uri="{FF2B5EF4-FFF2-40B4-BE49-F238E27FC236}">
                <a16:creationId xmlns:a16="http://schemas.microsoft.com/office/drawing/2014/main" id="{1DEA0362-0B1F-6994-ED8D-7557F9DC0E3B}"/>
              </a:ext>
            </a:extLst>
          </p:cNvPr>
          <p:cNvSpPr txBox="1"/>
          <p:nvPr/>
        </p:nvSpPr>
        <p:spPr>
          <a:xfrm>
            <a:off x="5663952" y="692696"/>
            <a:ext cx="1872208" cy="307777"/>
          </a:xfrm>
          <a:prstGeom prst="rect">
            <a:avLst/>
          </a:prstGeom>
          <a:noFill/>
        </p:spPr>
        <p:txBody>
          <a:bodyPr wrap="square" rtlCol="0">
            <a:spAutoFit/>
          </a:bodyPr>
          <a:lstStyle/>
          <a:p>
            <a:r>
              <a:rPr lang="en-US" altLang="zh-CN" dirty="0"/>
              <a:t>B</a:t>
            </a:r>
            <a:r>
              <a:rPr lang="zh-CN" altLang="en-US" dirty="0"/>
              <a:t>型</a:t>
            </a:r>
          </a:p>
        </p:txBody>
      </p:sp>
    </p:spTree>
    <p:extLst>
      <p:ext uri="{BB962C8B-B14F-4D97-AF65-F5344CB8AC3E}">
        <p14:creationId xmlns:p14="http://schemas.microsoft.com/office/powerpoint/2010/main" val="4206833755"/>
      </p:ext>
    </p:extLst>
  </p:cSld>
  <p:clrMapOvr>
    <a:masterClrMapping/>
  </p:clrMapOvr>
  <p:transition spd="med">
    <p:random/>
    <p:sndAc>
      <p:stSnd>
        <p:snd r:embed="rId3"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490" y="-111903"/>
            <a:ext cx="10515600" cy="1325563"/>
          </a:xfrm>
        </p:spPr>
        <p:txBody>
          <a:bodyPr/>
          <a:lstStyle/>
          <a:p>
            <a:r>
              <a:rPr lang="en-US" altLang="zh-CN" dirty="0"/>
              <a:t>Conditional  branch</a:t>
            </a:r>
            <a:endParaRPr lang="zh-CN" altLang="en-US" dirty="0"/>
          </a:p>
        </p:txBody>
      </p:sp>
      <p:grpSp>
        <p:nvGrpSpPr>
          <p:cNvPr id="4" name="Group 3"/>
          <p:cNvGrpSpPr>
            <a:grpSpLocks/>
          </p:cNvGrpSpPr>
          <p:nvPr/>
        </p:nvGrpSpPr>
        <p:grpSpPr bwMode="auto">
          <a:xfrm>
            <a:off x="8256240" y="571492"/>
            <a:ext cx="3240088" cy="3060700"/>
            <a:chOff x="3651" y="663"/>
            <a:chExt cx="2041" cy="1928"/>
          </a:xfrm>
        </p:grpSpPr>
        <p:sp>
          <p:nvSpPr>
            <p:cNvPr id="5"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 Cond </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6"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A</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7"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B</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15" name="文本框 14"/>
          <p:cNvSpPr txBox="1"/>
          <p:nvPr/>
        </p:nvSpPr>
        <p:spPr>
          <a:xfrm>
            <a:off x="8795935" y="1097565"/>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605739" y="1099431"/>
            <a:ext cx="557213" cy="307777"/>
          </a:xfrm>
          <a:prstGeom prst="rect">
            <a:avLst/>
          </a:prstGeom>
          <a:noFill/>
        </p:spPr>
        <p:txBody>
          <a:bodyPr wrap="square" rtlCol="0">
            <a:spAutoFit/>
          </a:bodyPr>
          <a:lstStyle/>
          <a:p>
            <a:r>
              <a:rPr lang="en-US" altLang="zh-CN" dirty="0"/>
              <a:t>No</a:t>
            </a:r>
            <a:endParaRPr lang="zh-CN" altLang="en-US" dirty="0"/>
          </a:p>
        </p:txBody>
      </p:sp>
      <p:sp>
        <p:nvSpPr>
          <p:cNvPr id="17" name="矩形 16"/>
          <p:cNvSpPr/>
          <p:nvPr/>
        </p:nvSpPr>
        <p:spPr>
          <a:xfrm>
            <a:off x="352291" y="954536"/>
            <a:ext cx="8156710" cy="2739211"/>
          </a:xfrm>
          <a:prstGeom prst="rect">
            <a:avLst/>
          </a:prstGeom>
        </p:spPr>
        <p:txBody>
          <a:bodyPr wrap="square">
            <a:spAutoFit/>
          </a:bodyPr>
          <a:lstStyle/>
          <a:p>
            <a:pPr>
              <a:buFont typeface="Wingdings" panose="05000000000000000000" pitchFamily="2" charset="2"/>
              <a:buNone/>
            </a:pPr>
            <a:r>
              <a:rPr lang="en-US" altLang="zh-CN" sz="1800" b="1" dirty="0">
                <a:ea typeface="Arial Unicode MS" panose="020B0604020202020204" pitchFamily="34" charset="-122"/>
                <a:cs typeface="Arial Unicode MS" panose="020B0604020202020204" pitchFamily="34" charset="-122"/>
              </a:rPr>
              <a:t>       C code1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   A ; else   B;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A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0" name="矩形 19"/>
          <p:cNvSpPr/>
          <p:nvPr/>
        </p:nvSpPr>
        <p:spPr>
          <a:xfrm>
            <a:off x="3575720" y="3624256"/>
            <a:ext cx="8156710" cy="270843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r>
              <a:rPr lang="en-US" altLang="zh-CN" sz="1800" b="1" dirty="0">
                <a:ea typeface="Arial Unicode MS" panose="020B0604020202020204" pitchFamily="34" charset="-122"/>
                <a:cs typeface="Arial Unicode MS" panose="020B0604020202020204" pitchFamily="34" charset="-122"/>
              </a:rPr>
              <a:t>C code 2:</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else   A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B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1" name="云形标注 20"/>
          <p:cNvSpPr/>
          <p:nvPr/>
        </p:nvSpPr>
        <p:spPr bwMode="auto">
          <a:xfrm>
            <a:off x="5666358" y="31476"/>
            <a:ext cx="3504464" cy="1247110"/>
          </a:xfrm>
          <a:prstGeom prst="cloudCallout">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pitchFamily="34" charset="0"/>
                <a:ea typeface="宋体" pitchFamily="2" charset="-122"/>
              </a:rPr>
              <a:t>Which is better ?</a:t>
            </a:r>
            <a:endParaRPr kumimoji="0" lang="zh-CN" altLang="en-US" sz="2400" b="0" i="0" u="none" strike="noStrike" cap="none" normalizeH="0" baseline="0" dirty="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1627143738"/>
      </p:ext>
    </p:extLst>
  </p:cSld>
  <p:clrMapOvr>
    <a:masterClrMapping/>
  </p:clrMapOvr>
  <p:transition spd="med">
    <p:random/>
    <p:sndAc>
      <p:stSnd>
        <p:snd r:embed="rId2"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527051" y="1268414"/>
            <a:ext cx="6865093" cy="4886325"/>
          </a:xfrm>
        </p:spPr>
        <p:txBody>
          <a:bodyPr/>
          <a:lstStyle/>
          <a:p>
            <a:pPr eaLnBrk="1" hangingPunct="1">
              <a:lnSpc>
                <a:spcPct val="90000"/>
              </a:lnSpc>
              <a:defRPr/>
            </a:pPr>
            <a:r>
              <a:rPr lang="en-US" altLang="en-US" sz="2400" dirty="0" err="1">
                <a:solidFill>
                  <a:srgbClr val="0000FF"/>
                </a:solidFill>
                <a:latin typeface="Lucida Console" panose="020B0609040504020204" pitchFamily="49" charset="0"/>
                <a:cs typeface="+mn-cs"/>
              </a:rPr>
              <a:t>blt</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小于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&lt; rs2) branch to instruction labeled L1</a:t>
            </a:r>
          </a:p>
          <a:p>
            <a:pPr eaLnBrk="1" hangingPunct="1">
              <a:lnSpc>
                <a:spcPct val="90000"/>
              </a:lnSpc>
              <a:defRPr/>
            </a:pPr>
            <a:endParaRPr lang="en-US" altLang="en-US" sz="2400" dirty="0">
              <a:latin typeface="Lucida Console" panose="020B0609040504020204" pitchFamily="49" charset="0"/>
              <a:cs typeface="+mn-cs"/>
            </a:endParaRPr>
          </a:p>
          <a:p>
            <a:pPr eaLnBrk="1" hangingPunct="1">
              <a:lnSpc>
                <a:spcPct val="90000"/>
              </a:lnSpc>
              <a:defRPr/>
            </a:pPr>
            <a:r>
              <a:rPr lang="en-US" altLang="en-US" sz="2400" dirty="0" err="1">
                <a:solidFill>
                  <a:srgbClr val="0000FF"/>
                </a:solidFill>
                <a:latin typeface="Lucida Console" panose="020B0609040504020204" pitchFamily="49" charset="0"/>
                <a:cs typeface="+mn-cs"/>
              </a:rPr>
              <a:t>bge</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大于等于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&gt;= rs2) branch to instruction labeled L1</a:t>
            </a:r>
          </a:p>
          <a:p>
            <a:pPr eaLnBrk="1" hangingPunct="1">
              <a:defRPr/>
            </a:pPr>
            <a:endParaRPr lang="en-US" altLang="en-US" sz="2400" dirty="0">
              <a:cs typeface="+mn-cs"/>
            </a:endParaRPr>
          </a:p>
          <a:p>
            <a:pPr eaLnBrk="1" hangingPunct="1">
              <a:defRPr/>
            </a:pPr>
            <a:r>
              <a:rPr lang="en-US" altLang="en-US" sz="2400" dirty="0">
                <a:cs typeface="+mn-cs"/>
              </a:rPr>
              <a:t>Example</a:t>
            </a:r>
          </a:p>
          <a:p>
            <a:pPr lvl="1" eaLnBrk="1" hangingPunct="1">
              <a:defRPr/>
            </a:pPr>
            <a:r>
              <a:rPr lang="en-US" altLang="en-US" sz="2000" dirty="0"/>
              <a:t>C code:   if (a &gt; b) a += 1;</a:t>
            </a:r>
          </a:p>
          <a:p>
            <a:pPr lvl="1" eaLnBrk="1" hangingPunct="1">
              <a:defRPr/>
            </a:pPr>
            <a:r>
              <a:rPr lang="en-US" altLang="en-US" sz="2000" dirty="0">
                <a:solidFill>
                  <a:srgbClr val="0000FF"/>
                </a:solidFill>
              </a:rPr>
              <a:t>RISC  V:</a:t>
            </a:r>
            <a:r>
              <a:rPr lang="zh-CN" altLang="en-US" sz="2000" dirty="0"/>
              <a:t>　　</a:t>
            </a:r>
            <a:r>
              <a:rPr lang="en-US" altLang="en-US" sz="2000" dirty="0"/>
              <a:t> assume   a in x22, b in x23</a:t>
            </a:r>
          </a:p>
          <a:p>
            <a:pPr marL="1371600" lvl="3" indent="0">
              <a:buFont typeface="Wingdings" panose="05000000000000000000" pitchFamily="2" charset="2"/>
              <a:buNone/>
              <a:defRPr/>
            </a:pPr>
            <a:r>
              <a:rPr lang="en-US" altLang="en-US" sz="1600" dirty="0"/>
              <a:t>  </a:t>
            </a:r>
            <a:r>
              <a:rPr lang="en-US" altLang="en-US" dirty="0" err="1"/>
              <a:t>bge</a:t>
            </a:r>
            <a:r>
              <a:rPr lang="en-US" altLang="en-US" dirty="0"/>
              <a:t>  x23, x22, Exit       // branch if b &gt;= a</a:t>
            </a:r>
          </a:p>
          <a:p>
            <a:pPr marL="1371600" lvl="3" indent="0">
              <a:buFont typeface="Wingdings" panose="05000000000000000000" pitchFamily="2" charset="2"/>
              <a:buNone/>
              <a:defRPr/>
            </a:pPr>
            <a:r>
              <a:rPr lang="en-US" altLang="en-US" dirty="0"/>
              <a:t>  </a:t>
            </a:r>
            <a:r>
              <a:rPr lang="en-US" altLang="en-US" dirty="0" err="1"/>
              <a:t>addi</a:t>
            </a:r>
            <a:r>
              <a:rPr lang="en-US" altLang="en-US" dirty="0"/>
              <a:t> x22, x22, 1</a:t>
            </a:r>
          </a:p>
          <a:p>
            <a:pPr marL="514350" lvl="1" indent="-574675" eaLnBrk="1" hangingPunct="1">
              <a:buFont typeface="Wingdings" panose="05000000000000000000" pitchFamily="2" charset="2"/>
              <a:buNone/>
              <a:defRPr/>
            </a:pPr>
            <a:r>
              <a:rPr lang="zh-CN" altLang="en-US" sz="2000" dirty="0"/>
              <a:t>　　　</a:t>
            </a:r>
            <a:r>
              <a:rPr lang="en-US" altLang="en-US" sz="2000" dirty="0"/>
              <a:t>Exit:</a:t>
            </a:r>
          </a:p>
        </p:txBody>
      </p:sp>
      <p:sp>
        <p:nvSpPr>
          <p:cNvPr id="5" name="Rectangle 3"/>
          <p:cNvSpPr txBox="1">
            <a:spLocks noChangeArrowheads="1"/>
          </p:cNvSpPr>
          <p:nvPr/>
        </p:nvSpPr>
        <p:spPr bwMode="auto">
          <a:xfrm>
            <a:off x="7752184" y="1304925"/>
            <a:ext cx="3480717" cy="2988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en-US" sz="2400" kern="0" dirty="0">
                <a:solidFill>
                  <a:srgbClr val="00B050"/>
                </a:solidFill>
                <a:latin typeface="Lucida Console" panose="020B0609040504020204" pitchFamily="49" charset="0"/>
              </a:rPr>
              <a:t>BGT rs1, rs2, L1</a:t>
            </a:r>
          </a:p>
          <a:p>
            <a:pPr lvl="1">
              <a:buClrTx/>
              <a:defRPr/>
            </a:pPr>
            <a:r>
              <a:rPr lang="en-US" altLang="en-US" sz="2000" kern="0" dirty="0"/>
              <a:t>if (rs1 &gt; rs2)  </a:t>
            </a:r>
            <a:r>
              <a:rPr lang="en-US" altLang="zh-CN" sz="2000" kern="0" dirty="0" err="1"/>
              <a:t>goto</a:t>
            </a:r>
            <a:r>
              <a:rPr lang="en-US" altLang="zh-CN" sz="2000" kern="0" dirty="0"/>
              <a:t> </a:t>
            </a:r>
            <a:r>
              <a:rPr lang="en-US" altLang="en-US" sz="2000" kern="0" dirty="0"/>
              <a:t>L1</a:t>
            </a:r>
          </a:p>
          <a:p>
            <a:pPr lvl="1">
              <a:buClrTx/>
              <a:defRPr/>
            </a:pPr>
            <a:r>
              <a:rPr lang="en-US" altLang="en-US" sz="2000" kern="0" dirty="0" err="1">
                <a:solidFill>
                  <a:srgbClr val="0000FF"/>
                </a:solidFill>
              </a:rPr>
              <a:t>Blt</a:t>
            </a:r>
            <a:r>
              <a:rPr lang="en-US" altLang="en-US" sz="2000" kern="0" dirty="0">
                <a:solidFill>
                  <a:srgbClr val="0000FF"/>
                </a:solidFill>
              </a:rPr>
              <a:t>  rs2, rs1, L1</a:t>
            </a:r>
          </a:p>
          <a:p>
            <a:pPr>
              <a:lnSpc>
                <a:spcPct val="90000"/>
              </a:lnSpc>
              <a:buClrTx/>
              <a:defRPr/>
            </a:pPr>
            <a:endParaRPr lang="en-US" altLang="en-US" sz="2400" kern="0" dirty="0">
              <a:latin typeface="Lucida Console" panose="020B0609040504020204" pitchFamily="49" charset="0"/>
            </a:endParaRPr>
          </a:p>
          <a:p>
            <a:pPr>
              <a:lnSpc>
                <a:spcPct val="90000"/>
              </a:lnSpc>
              <a:buClrTx/>
              <a:defRPr/>
            </a:pPr>
            <a:r>
              <a:rPr lang="en-US" altLang="zh-CN" sz="2400" kern="0" dirty="0">
                <a:solidFill>
                  <a:srgbClr val="00B050"/>
                </a:solidFill>
                <a:latin typeface="Lucida Console" panose="020B0609040504020204" pitchFamily="49" charset="0"/>
              </a:rPr>
              <a:t>BLE </a:t>
            </a:r>
            <a:r>
              <a:rPr lang="en-US" altLang="en-US" sz="2400" kern="0" dirty="0">
                <a:solidFill>
                  <a:srgbClr val="00B050"/>
                </a:solidFill>
                <a:latin typeface="Lucida Console" panose="020B0609040504020204" pitchFamily="49" charset="0"/>
              </a:rPr>
              <a:t>rs1, rs2, L1</a:t>
            </a:r>
          </a:p>
          <a:p>
            <a:pPr lvl="1">
              <a:buClrTx/>
              <a:defRPr/>
            </a:pPr>
            <a:r>
              <a:rPr lang="en-US" altLang="en-US" sz="2000" kern="0" dirty="0"/>
              <a:t>if (rs1 &lt;= rs2) </a:t>
            </a:r>
            <a:r>
              <a:rPr lang="en-US" altLang="zh-CN" sz="2000" kern="0" dirty="0" err="1"/>
              <a:t>goto</a:t>
            </a:r>
            <a:r>
              <a:rPr lang="en-US" altLang="en-US" sz="2000" kern="0" dirty="0"/>
              <a:t> L1</a:t>
            </a:r>
          </a:p>
          <a:p>
            <a:pPr lvl="1">
              <a:buClrTx/>
              <a:defRPr/>
            </a:pPr>
            <a:r>
              <a:rPr lang="en-US" altLang="en-US" sz="2000" kern="0" dirty="0">
                <a:solidFill>
                  <a:srgbClr val="0000FF"/>
                </a:solidFill>
              </a:rPr>
              <a:t>BGE  rs2, rs1, L1</a:t>
            </a:r>
          </a:p>
          <a:p>
            <a:pPr>
              <a:buClrTx/>
              <a:defRPr/>
            </a:pPr>
            <a:endParaRPr lang="en-US" altLang="en-US" sz="2400" kern="0" dirty="0"/>
          </a:p>
          <a:p>
            <a:pPr>
              <a:buClrTx/>
              <a:defRPr/>
            </a:pPr>
            <a:endParaRPr lang="en-US" altLang="en-US" sz="2400" kern="0" dirty="0"/>
          </a:p>
        </p:txBody>
      </p:sp>
      <p:sp>
        <p:nvSpPr>
          <p:cNvPr id="2" name="文本框 1"/>
          <p:cNvSpPr txBox="1"/>
          <p:nvPr/>
        </p:nvSpPr>
        <p:spPr>
          <a:xfrm>
            <a:off x="7752184" y="571492"/>
            <a:ext cx="2969083" cy="461665"/>
          </a:xfrm>
          <a:prstGeom prst="rect">
            <a:avLst/>
          </a:prstGeom>
          <a:noFill/>
        </p:spPr>
        <p:txBody>
          <a:bodyPr wrap="none" rtlCol="0">
            <a:spAutoFit/>
          </a:bodyPr>
          <a:lstStyle/>
          <a:p>
            <a:r>
              <a:rPr lang="en-US" altLang="zh-CN" sz="2400" b="1" dirty="0">
                <a:solidFill>
                  <a:srgbClr val="00B050"/>
                </a:solidFill>
              </a:rPr>
              <a:t>Pseudo Instruction</a:t>
            </a:r>
            <a:endParaRPr lang="zh-CN" altLang="en-US" sz="2400" b="1" dirty="0">
              <a:solidFill>
                <a:srgbClr val="00B050"/>
              </a:solidFill>
            </a:endParaRPr>
          </a:p>
        </p:txBody>
      </p:sp>
      <p:sp>
        <p:nvSpPr>
          <p:cNvPr id="6" name="文本框 5">
            <a:extLst>
              <a:ext uri="{FF2B5EF4-FFF2-40B4-BE49-F238E27FC236}">
                <a16:creationId xmlns:a16="http://schemas.microsoft.com/office/drawing/2014/main" id="{B6E0116E-7C2F-FAC5-9392-5D4AEFC61F93}"/>
              </a:ext>
            </a:extLst>
          </p:cNvPr>
          <p:cNvSpPr txBox="1"/>
          <p:nvPr/>
        </p:nvSpPr>
        <p:spPr>
          <a:xfrm>
            <a:off x="7770627" y="4220988"/>
            <a:ext cx="2681051" cy="307777"/>
          </a:xfrm>
          <a:prstGeom prst="rect">
            <a:avLst/>
          </a:prstGeom>
          <a:noFill/>
        </p:spPr>
        <p:txBody>
          <a:bodyPr wrap="square" rtlCol="0">
            <a:spAutoFit/>
          </a:bodyPr>
          <a:lstStyle/>
          <a:p>
            <a:r>
              <a:rPr lang="zh-CN" altLang="en-US" dirty="0"/>
              <a:t>交换</a:t>
            </a:r>
            <a:r>
              <a:rPr lang="en-US" altLang="zh-CN" dirty="0"/>
              <a:t>A,B</a:t>
            </a:r>
            <a:r>
              <a:rPr lang="zh-CN" altLang="en-US" dirty="0"/>
              <a:t>的位置即可</a:t>
            </a:r>
          </a:p>
        </p:txBody>
      </p:sp>
    </p:spTree>
    <p:extLst>
      <p:ext uri="{BB962C8B-B14F-4D97-AF65-F5344CB8AC3E}">
        <p14:creationId xmlns:p14="http://schemas.microsoft.com/office/powerpoint/2010/main" val="9003735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idx="1"/>
          </p:nvPr>
        </p:nvSpPr>
        <p:spPr>
          <a:xfrm>
            <a:off x="551384" y="980728"/>
            <a:ext cx="11070167" cy="4886325"/>
          </a:xfrm>
        </p:spPr>
        <p:txBody>
          <a:bodyPr/>
          <a:lstStyle/>
          <a:p>
            <a:pPr lvl="1" eaLnBrk="1" hangingPunct="1">
              <a:spcBef>
                <a:spcPts val="600"/>
              </a:spcBef>
              <a:defRPr/>
            </a:pPr>
            <a:r>
              <a:rPr lang="en-US" altLang="zh-CN" dirty="0"/>
              <a:t>If the first reg. is less than second reg. then sets third </a:t>
            </a:r>
            <a:r>
              <a:rPr lang="en-US" altLang="zh-CN" dirty="0" err="1"/>
              <a:t>reg</a:t>
            </a:r>
            <a:r>
              <a:rPr lang="en-US" altLang="zh-CN" dirty="0"/>
              <a:t> to 1 </a:t>
            </a:r>
          </a:p>
          <a:p>
            <a:pPr lvl="1">
              <a:spcBef>
                <a:spcPts val="600"/>
              </a:spcBef>
              <a:buNone/>
              <a:defRPr/>
            </a:pPr>
            <a:r>
              <a:rPr lang="en-US" altLang="zh-CN" dirty="0"/>
              <a:t> 		</a:t>
            </a:r>
            <a:r>
              <a:rPr lang="en-US" altLang="zh-CN" dirty="0" err="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slt</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x2, x3, x4</a:t>
            </a:r>
            <a:r>
              <a:rPr lang="en-US" altLang="zh-CN" dirty="0"/>
              <a:t>	   # </a:t>
            </a:r>
            <a:r>
              <a:rPr lang="zh-CN" altLang="en-US" dirty="0"/>
              <a:t>　</a:t>
            </a:r>
            <a:r>
              <a:rPr lang="en-US" altLang="zh-CN" dirty="0"/>
              <a:t>if x3 &lt; x4</a:t>
            </a:r>
            <a:r>
              <a:rPr lang="zh-CN" altLang="en-US" dirty="0"/>
              <a:t>　</a:t>
            </a:r>
            <a:r>
              <a:rPr lang="en-US" altLang="zh-CN" dirty="0"/>
              <a:t>then</a:t>
            </a:r>
            <a:r>
              <a:rPr lang="zh-CN" altLang="en-US" dirty="0"/>
              <a:t>　</a:t>
            </a:r>
            <a:r>
              <a:rPr lang="en-US" altLang="zh-CN" dirty="0"/>
              <a:t> x2=1 </a:t>
            </a:r>
            <a:r>
              <a:rPr lang="zh-CN" altLang="en-US" dirty="0"/>
              <a:t>　</a:t>
            </a:r>
            <a:r>
              <a:rPr lang="en-US" altLang="zh-CN" dirty="0"/>
              <a:t>else x2=0</a:t>
            </a:r>
            <a:r>
              <a:rPr lang="zh-CN" altLang="en-US" dirty="0"/>
              <a:t>　</a:t>
            </a:r>
            <a:endParaRPr lang="en-US" altLang="zh-CN" dirty="0"/>
          </a:p>
          <a:p>
            <a:pPr eaLnBrk="1" hangingPunct="1">
              <a:spcBef>
                <a:spcPts val="600"/>
              </a:spcBef>
              <a:defRPr/>
            </a:pPr>
            <a:r>
              <a:rPr lang="en-US" altLang="zh-CN" sz="2000" dirty="0"/>
              <a:t>Example: Compiling a less than test</a:t>
            </a:r>
          </a:p>
          <a:p>
            <a:pPr eaLnBrk="1" hangingPunct="1">
              <a:spcBef>
                <a:spcPts val="600"/>
              </a:spcBef>
              <a:buFont typeface="Wingdings" panose="05000000000000000000" pitchFamily="2" charset="2"/>
              <a:buNone/>
              <a:defRPr/>
            </a:pPr>
            <a:r>
              <a:rPr lang="en-US" altLang="zh-CN" sz="2000" dirty="0"/>
              <a:t>         ( Assume: a – x6       b – x7 )</a:t>
            </a:r>
          </a:p>
          <a:p>
            <a:pPr lvl="1" eaLnBrk="1" hangingPunct="1">
              <a:spcBef>
                <a:spcPts val="600"/>
              </a:spcBef>
              <a:defRPr/>
            </a:pPr>
            <a:r>
              <a:rPr lang="en-US" altLang="zh-CN" dirty="0"/>
              <a:t> C  code: </a:t>
            </a:r>
          </a:p>
          <a:p>
            <a:pPr lvl="1" eaLnBrk="1" hangingPunct="1">
              <a:spcBef>
                <a:spcPts val="600"/>
              </a:spcBef>
              <a:buFont typeface="Wingdings" panose="05000000000000000000" pitchFamily="2" charset="2"/>
              <a:buNone/>
              <a:defRPr/>
            </a:pPr>
            <a:r>
              <a:rPr lang="en-US" altLang="zh-CN" dirty="0"/>
              <a:t>	        </a:t>
            </a:r>
            <a:r>
              <a:rPr lang="en-US" altLang="zh-CN" dirty="0">
                <a:cs typeface="Times New Roman" panose="02020603050405020304" pitchFamily="18" charset="0"/>
              </a:rPr>
              <a:t>if (a  &lt; b),  </a:t>
            </a:r>
            <a:r>
              <a:rPr lang="en-US" altLang="zh-CN" dirty="0" err="1">
                <a:cs typeface="Times New Roman" panose="02020603050405020304" pitchFamily="18" charset="0"/>
              </a:rPr>
              <a:t>goto</a:t>
            </a:r>
            <a:r>
              <a:rPr lang="en-US" altLang="zh-CN" dirty="0">
                <a:cs typeface="Times New Roman" panose="02020603050405020304" pitchFamily="18" charset="0"/>
              </a:rPr>
              <a:t>  Less           </a:t>
            </a:r>
          </a:p>
          <a:p>
            <a:pPr lvl="1" eaLnBrk="1" hangingPunct="1">
              <a:spcBef>
                <a:spcPts val="600"/>
              </a:spcBef>
              <a:defRPr/>
            </a:pPr>
            <a:r>
              <a:rPr lang="en-US" altLang="zh-CN" dirty="0"/>
              <a:t>Use </a:t>
            </a:r>
            <a:r>
              <a:rPr lang="en-US" altLang="zh-CN" dirty="0" err="1"/>
              <a:t>blt</a:t>
            </a:r>
            <a:r>
              <a:rPr lang="en-US" altLang="zh-CN" dirty="0"/>
              <a:t>:</a:t>
            </a:r>
          </a:p>
          <a:p>
            <a:pPr marL="457200" lvl="1" indent="0" eaLnBrk="1" hangingPunct="1">
              <a:spcBef>
                <a:spcPts val="600"/>
              </a:spcBef>
              <a:buFont typeface="Wingdings" panose="05000000000000000000" pitchFamily="2" charset="2"/>
              <a:buNone/>
              <a:defRPr/>
            </a:pPr>
            <a:r>
              <a:rPr lang="en-US" altLang="zh-CN" dirty="0"/>
              <a:t>	      </a:t>
            </a:r>
            <a:r>
              <a:rPr lang="en-US" altLang="zh-CN" dirty="0" err="1"/>
              <a:t>blt</a:t>
            </a:r>
            <a:r>
              <a:rPr lang="en-US" altLang="zh-CN" dirty="0"/>
              <a:t>     x6, x7, Less</a:t>
            </a:r>
          </a:p>
          <a:p>
            <a:pPr lvl="1" eaLnBrk="1" hangingPunct="1">
              <a:spcBef>
                <a:spcPts val="600"/>
              </a:spcBef>
              <a:defRPr/>
            </a:pPr>
            <a:r>
              <a:rPr lang="en-US" altLang="zh-CN" dirty="0">
                <a:solidFill>
                  <a:srgbClr val="0000FF"/>
                </a:solidFill>
              </a:rPr>
              <a:t>Use </a:t>
            </a:r>
            <a:r>
              <a:rPr lang="en-US" altLang="zh-CN" dirty="0" err="1">
                <a:solidFill>
                  <a:srgbClr val="0000FF"/>
                </a:solidFill>
              </a:rPr>
              <a:t>slt</a:t>
            </a:r>
            <a:r>
              <a:rPr lang="en-US" altLang="zh-CN" dirty="0">
                <a:solidFill>
                  <a:srgbClr val="0000FF"/>
                </a:solidFill>
              </a:rPr>
              <a:t>:  </a:t>
            </a:r>
          </a:p>
          <a:p>
            <a:pPr lvl="1" eaLnBrk="1" hangingPunct="1">
              <a:spcBef>
                <a:spcPts val="0"/>
              </a:spcBef>
              <a:buFont typeface="Wingdings" panose="05000000000000000000" pitchFamily="2" charset="2"/>
              <a:buNone/>
              <a:defRPr/>
            </a:pPr>
            <a:r>
              <a:rPr lang="en-US" altLang="zh-CN" dirty="0"/>
              <a:t>       </a:t>
            </a:r>
            <a:r>
              <a:rPr lang="en-US" altLang="zh-CN" dirty="0" err="1"/>
              <a:t>slt</a:t>
            </a:r>
            <a:r>
              <a:rPr lang="en-US" altLang="zh-CN" dirty="0"/>
              <a:t>     x5, x6, x7        # x5 = 1  if  x6  &lt; x7   ( a &lt; b)    </a:t>
            </a:r>
          </a:p>
          <a:p>
            <a:pPr lvl="1" eaLnBrk="1" hangingPunct="1">
              <a:spcBef>
                <a:spcPts val="0"/>
              </a:spcBef>
              <a:buFont typeface="Wingdings" panose="05000000000000000000" pitchFamily="2" charset="2"/>
              <a:buNone/>
              <a:defRPr/>
            </a:pPr>
            <a:r>
              <a:rPr lang="en-US" altLang="zh-CN" dirty="0"/>
              <a:t>		  </a:t>
            </a:r>
            <a:r>
              <a:rPr lang="en-US" altLang="zh-CN" dirty="0" err="1"/>
              <a:t>bne</a:t>
            </a:r>
            <a:r>
              <a:rPr lang="en-US" altLang="zh-CN" dirty="0"/>
              <a:t>   x5, </a:t>
            </a:r>
            <a:r>
              <a:rPr lang="en-US" altLang="zh-CN" dirty="0">
                <a:solidFill>
                  <a:srgbClr val="FF0066"/>
                </a:solidFill>
              </a:rPr>
              <a:t>x0</a:t>
            </a:r>
            <a:r>
              <a:rPr lang="en-US" altLang="zh-CN" dirty="0"/>
              <a:t>, Less     # go to Less  if  x5  !=  0 (that is,  if  a  &lt;  b)</a:t>
            </a:r>
          </a:p>
          <a:p>
            <a:pPr lvl="1" eaLnBrk="1" hangingPunct="1">
              <a:spcBef>
                <a:spcPts val="0"/>
              </a:spcBef>
              <a:buFont typeface="Wingdings" panose="05000000000000000000" pitchFamily="2" charset="2"/>
              <a:buNone/>
              <a:defRPr/>
            </a:pPr>
            <a:r>
              <a:rPr lang="en-US" altLang="zh-CN" dirty="0"/>
              <a:t>       ……  </a:t>
            </a:r>
          </a:p>
          <a:p>
            <a:pPr lvl="1" eaLnBrk="1" hangingPunct="1">
              <a:spcBef>
                <a:spcPts val="0"/>
              </a:spcBef>
              <a:buFont typeface="Wingdings" panose="05000000000000000000" pitchFamily="2" charset="2"/>
              <a:buNone/>
              <a:defRPr/>
            </a:pPr>
            <a:r>
              <a:rPr lang="en-US" altLang="zh-CN" dirty="0"/>
              <a:t>Less:</a:t>
            </a:r>
          </a:p>
        </p:txBody>
      </p:sp>
    </p:spTree>
    <p:extLst>
      <p:ext uri="{BB962C8B-B14F-4D97-AF65-F5344CB8AC3E}">
        <p14:creationId xmlns:p14="http://schemas.microsoft.com/office/powerpoint/2010/main" val="766604970"/>
      </p:ext>
    </p:extLst>
  </p:cSld>
  <p:clrMapOvr>
    <a:masterClrMapping/>
  </p:clrMapOvr>
  <p:transition spd="med">
    <p:random/>
    <p:sndAc>
      <p:stSnd>
        <p:snd r:embed="rId3"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defRPr/>
            </a:pPr>
            <a:r>
              <a:rPr lang="en-AU" altLang="en-US" dirty="0"/>
              <a:t>Signed vs. Unsigned</a:t>
            </a:r>
          </a:p>
        </p:txBody>
      </p:sp>
      <p:sp>
        <p:nvSpPr>
          <p:cNvPr id="115716" name="Rectangle 3"/>
          <p:cNvSpPr>
            <a:spLocks noGrp="1" noChangeArrowheads="1"/>
          </p:cNvSpPr>
          <p:nvPr>
            <p:ph idx="1"/>
          </p:nvPr>
        </p:nvSpPr>
        <p:spPr/>
        <p:txBody>
          <a:bodyPr/>
          <a:lstStyle/>
          <a:p>
            <a:pPr eaLnBrk="1" hangingPunct="1"/>
            <a:r>
              <a:rPr lang="en-AU" altLang="en-US" dirty="0"/>
              <a:t>Signed comparison: </a:t>
            </a:r>
            <a:r>
              <a:rPr lang="en-AU" altLang="en-US" dirty="0" err="1"/>
              <a:t>blt</a:t>
            </a:r>
            <a:r>
              <a:rPr lang="en-AU" altLang="en-US" dirty="0"/>
              <a:t>,   </a:t>
            </a:r>
            <a:r>
              <a:rPr lang="en-AU" altLang="en-US" dirty="0" err="1"/>
              <a:t>bge</a:t>
            </a:r>
            <a:endParaRPr lang="en-AU" altLang="en-US" dirty="0"/>
          </a:p>
          <a:p>
            <a:pPr eaLnBrk="1" hangingPunct="1"/>
            <a:r>
              <a:rPr lang="en-AU" altLang="en-US" dirty="0"/>
              <a:t>Unsigned comparison: </a:t>
            </a:r>
            <a:r>
              <a:rPr lang="en-AU" altLang="en-US" dirty="0" err="1">
                <a:solidFill>
                  <a:srgbClr val="0000FF"/>
                </a:solidFill>
              </a:rPr>
              <a:t>bltu</a:t>
            </a:r>
            <a:r>
              <a:rPr lang="en-AU" altLang="en-US" dirty="0">
                <a:solidFill>
                  <a:srgbClr val="0000FF"/>
                </a:solidFill>
              </a:rPr>
              <a:t>,   </a:t>
            </a:r>
            <a:r>
              <a:rPr lang="en-AU" altLang="en-US" dirty="0" err="1">
                <a:solidFill>
                  <a:srgbClr val="0000FF"/>
                </a:solidFill>
              </a:rPr>
              <a:t>bgeu</a:t>
            </a:r>
            <a:endParaRPr lang="en-AU" altLang="en-US" dirty="0">
              <a:solidFill>
                <a:srgbClr val="0000FF"/>
              </a:solidFill>
            </a:endParaRPr>
          </a:p>
          <a:p>
            <a:pPr eaLnBrk="1" hangingPunct="1"/>
            <a:r>
              <a:rPr lang="en-AU" altLang="en-US" dirty="0"/>
              <a:t>Example</a:t>
            </a:r>
          </a:p>
          <a:p>
            <a:pPr lvl="1" eaLnBrk="1" hangingPunct="1"/>
            <a:r>
              <a:rPr lang="en-AU" altLang="en-US" dirty="0"/>
              <a:t>x22 = </a:t>
            </a:r>
            <a:r>
              <a:rPr lang="en-AU" altLang="en-US" sz="2400" dirty="0"/>
              <a:t>1111 1111 1111 1111 1111 1111 1111 1111</a:t>
            </a:r>
          </a:p>
          <a:p>
            <a:pPr lvl="1" eaLnBrk="1" hangingPunct="1"/>
            <a:r>
              <a:rPr lang="en-AU" altLang="en-US" dirty="0"/>
              <a:t>x23 = </a:t>
            </a:r>
            <a:r>
              <a:rPr lang="en-AU" altLang="en-US" sz="2400" dirty="0"/>
              <a:t>0000 0000 0000 0000 0000 0000 0000 0001</a:t>
            </a:r>
          </a:p>
          <a:p>
            <a:pPr lvl="1" eaLnBrk="1" hangingPunct="1"/>
            <a:r>
              <a:rPr lang="en-AU" altLang="en-US" dirty="0">
                <a:latin typeface="Lucida Console" panose="020B0609040504020204" pitchFamily="49" charset="0"/>
              </a:rPr>
              <a:t>x22 &lt; x23 // signed</a:t>
            </a:r>
          </a:p>
          <a:p>
            <a:pPr lvl="2" eaLnBrk="1" hangingPunct="1"/>
            <a:r>
              <a:rPr lang="en-AU" altLang="en-US" dirty="0">
                <a:cs typeface="Arial" panose="020B0604020202020204" pitchFamily="34" charset="0"/>
              </a:rPr>
              <a:t>–1 &lt; +1</a:t>
            </a:r>
            <a:endParaRPr lang="en-AU" altLang="en-US" dirty="0">
              <a:cs typeface="Arial" panose="020B0604020202020204" pitchFamily="34" charset="0"/>
              <a:sym typeface="Symbol" panose="05050102010706020507" pitchFamily="18" charset="2"/>
            </a:endParaRPr>
          </a:p>
          <a:p>
            <a:pPr lvl="1" eaLnBrk="1" hangingPunct="1"/>
            <a:r>
              <a:rPr lang="en-AU" altLang="en-US" dirty="0">
                <a:latin typeface="Lucida Console" panose="020B0609040504020204" pitchFamily="49" charset="0"/>
                <a:cs typeface="Arial" panose="020B0604020202020204" pitchFamily="34" charset="0"/>
                <a:sym typeface="Symbol" panose="05050102010706020507" pitchFamily="18" charset="2"/>
              </a:rPr>
              <a:t>x22 &gt; x23 // unsigned</a:t>
            </a:r>
          </a:p>
          <a:p>
            <a:pPr lvl="2" eaLnBrk="1" hangingPunct="1"/>
            <a:r>
              <a:rPr lang="en-US" altLang="en-US" dirty="0"/>
              <a:t>+4,294,967,295 &gt; +1</a:t>
            </a:r>
            <a:endParaRPr lang="en-AU"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962617530"/>
      </p:ext>
    </p:extLst>
  </p:cSld>
  <p:clrMapOvr>
    <a:masterClrMapping/>
  </p:clrMapOvr>
  <p:transition spd="med">
    <p:random/>
    <p:sndAc>
      <p:stSnd>
        <p:snd r:embed="rId3" name="chimes.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idx="1"/>
          </p:nvPr>
        </p:nvSpPr>
        <p:spPr>
          <a:xfrm>
            <a:off x="1055440" y="1268760"/>
            <a:ext cx="8229600" cy="4968875"/>
          </a:xfrm>
        </p:spPr>
        <p:txBody>
          <a:bodyPr/>
          <a:lstStyle/>
          <a:p>
            <a:pPr eaLnBrk="1" hangingPunct="1"/>
            <a:r>
              <a:rPr lang="en-US" altLang="zh-CN" dirty="0"/>
              <a:t>Different compare operations required for </a:t>
            </a:r>
            <a:r>
              <a:rPr lang="en-US" altLang="zh-CN" dirty="0">
                <a:solidFill>
                  <a:srgbClr val="FF0000"/>
                </a:solidFill>
              </a:rPr>
              <a:t>both number types</a:t>
            </a:r>
          </a:p>
          <a:p>
            <a:pPr lvl="1" eaLnBrk="1" hangingPunct="1"/>
            <a:r>
              <a:rPr lang="en-US" altLang="zh-CN" b="1" dirty="0"/>
              <a:t>Signed integer</a:t>
            </a:r>
          </a:p>
          <a:p>
            <a:pPr lvl="2" eaLnBrk="1" hangingPunct="1"/>
            <a:r>
              <a:rPr lang="en-US" altLang="zh-CN" dirty="0" err="1">
                <a:solidFill>
                  <a:srgbClr val="FF0000"/>
                </a:solidFill>
              </a:rPr>
              <a:t>slt</a:t>
            </a:r>
            <a:r>
              <a:rPr lang="en-US" altLang="zh-CN" dirty="0"/>
              <a:t> </a:t>
            </a:r>
            <a:r>
              <a:rPr lang="zh-CN" altLang="zh-CN" dirty="0"/>
              <a:t>：</a:t>
            </a:r>
            <a:r>
              <a:rPr lang="en-US" altLang="zh-CN" dirty="0">
                <a:highlight>
                  <a:srgbClr val="FFFF00"/>
                </a:highlight>
              </a:rPr>
              <a:t>Set on less than</a:t>
            </a:r>
          </a:p>
          <a:p>
            <a:pPr lvl="2" eaLnBrk="1" hangingPunct="1"/>
            <a:r>
              <a:rPr lang="en-US" altLang="zh-CN" dirty="0" err="1">
                <a:solidFill>
                  <a:srgbClr val="FF0000"/>
                </a:solidFill>
              </a:rPr>
              <a:t>slti</a:t>
            </a:r>
            <a:r>
              <a:rPr lang="en-US" altLang="zh-CN" dirty="0"/>
              <a:t> </a:t>
            </a:r>
            <a:r>
              <a:rPr lang="zh-CN" altLang="zh-CN" dirty="0"/>
              <a:t>：</a:t>
            </a:r>
            <a:r>
              <a:rPr lang="en-US" altLang="zh-CN" dirty="0"/>
              <a:t>Set on less than immediate</a:t>
            </a:r>
          </a:p>
          <a:p>
            <a:pPr lvl="1" eaLnBrk="1" hangingPunct="1"/>
            <a:r>
              <a:rPr lang="en-US" altLang="zh-CN" b="1" dirty="0"/>
              <a:t>Unsigned integer</a:t>
            </a:r>
          </a:p>
          <a:p>
            <a:pPr lvl="2" eaLnBrk="1" hangingPunct="1"/>
            <a:r>
              <a:rPr lang="en-US" altLang="zh-CN" dirty="0" err="1">
                <a:solidFill>
                  <a:srgbClr val="FF0000"/>
                </a:solidFill>
              </a:rPr>
              <a:t>sltu</a:t>
            </a:r>
            <a:r>
              <a:rPr lang="zh-CN" altLang="en-US" dirty="0"/>
              <a:t>：</a:t>
            </a:r>
            <a:r>
              <a:rPr lang="en-US" altLang="zh-CN" dirty="0"/>
              <a:t> Set on less than</a:t>
            </a:r>
          </a:p>
          <a:p>
            <a:pPr lvl="2" eaLnBrk="1" hangingPunct="1"/>
            <a:r>
              <a:rPr lang="en-US" altLang="zh-CN" dirty="0" err="1">
                <a:solidFill>
                  <a:srgbClr val="FF0000"/>
                </a:solidFill>
              </a:rPr>
              <a:t>sltiu</a:t>
            </a:r>
            <a:r>
              <a:rPr lang="zh-CN" altLang="en-US" dirty="0"/>
              <a:t>：</a:t>
            </a:r>
            <a:r>
              <a:rPr lang="en-US" altLang="zh-CN" dirty="0"/>
              <a:t> Set on less than immediate </a:t>
            </a:r>
          </a:p>
        </p:txBody>
      </p:sp>
    </p:spTree>
    <p:extLst>
      <p:ext uri="{BB962C8B-B14F-4D97-AF65-F5344CB8AC3E}">
        <p14:creationId xmlns:p14="http://schemas.microsoft.com/office/powerpoint/2010/main" val="438166992"/>
      </p:ext>
    </p:extLst>
  </p:cSld>
  <p:clrMapOvr>
    <a:masterClrMapping/>
  </p:clrMapOvr>
  <p:transition spd="med">
    <p:random/>
    <p:sndAc>
      <p:stSnd>
        <p:snd r:embed="rId3" name="chimes.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algn="l" eaLnBrk="1" hangingPunct="1"/>
            <a:r>
              <a:rPr lang="en-US" altLang="zh-CN" dirty="0">
                <a:solidFill>
                  <a:srgbClr val="0000FF"/>
                </a:solidFill>
              </a:rPr>
              <a:t>Compare operations </a:t>
            </a:r>
          </a:p>
        </p:txBody>
      </p:sp>
      <p:sp>
        <p:nvSpPr>
          <p:cNvPr id="30723" name="Rectangle 3"/>
          <p:cNvSpPr>
            <a:spLocks noGrp="1" noRot="1" noChangeArrowheads="1"/>
          </p:cNvSpPr>
          <p:nvPr>
            <p:ph idx="1"/>
          </p:nvPr>
        </p:nvSpPr>
        <p:spPr/>
        <p:txBody>
          <a:bodyPr/>
          <a:lstStyle/>
          <a:p>
            <a:pPr eaLnBrk="1" hangingPunct="1"/>
            <a:r>
              <a:rPr lang="en-US" altLang="zh-CN" b="1" dirty="0"/>
              <a:t>Different compare operations required for both number </a:t>
            </a:r>
            <a:r>
              <a:rPr lang="en-US" altLang="zh-CN" b="1" dirty="0">
                <a:solidFill>
                  <a:srgbClr val="FF0000"/>
                </a:solidFill>
              </a:rPr>
              <a:t>types</a:t>
            </a:r>
          </a:p>
          <a:p>
            <a:pPr lvl="1" eaLnBrk="1" hangingPunct="1"/>
            <a:r>
              <a:rPr lang="en-US" altLang="zh-CN" sz="2800" b="1" dirty="0"/>
              <a:t>Signed integer</a:t>
            </a:r>
          </a:p>
          <a:p>
            <a:pPr lvl="2" eaLnBrk="1" hangingPunct="1"/>
            <a:r>
              <a:rPr lang="en-US" altLang="zh-CN" sz="2400" dirty="0" err="1">
                <a:solidFill>
                  <a:srgbClr val="0000FF"/>
                </a:solidFill>
              </a:rPr>
              <a:t>slt</a:t>
            </a:r>
            <a:r>
              <a:rPr lang="en-US" altLang="zh-CN" sz="2400" dirty="0"/>
              <a:t> Set when less than  </a:t>
            </a:r>
            <a:r>
              <a:rPr lang="zh-CN" altLang="en-US" sz="2400" dirty="0"/>
              <a:t>寄存器与寄存器，前小于后</a:t>
            </a:r>
            <a:r>
              <a:rPr lang="en-US" altLang="zh-CN" sz="2400" dirty="0"/>
              <a:t>1</a:t>
            </a:r>
          </a:p>
          <a:p>
            <a:pPr lvl="2"/>
            <a:r>
              <a:rPr lang="en-US" altLang="zh-CN" sz="2400" dirty="0" err="1">
                <a:solidFill>
                  <a:srgbClr val="0000FF"/>
                </a:solidFill>
              </a:rPr>
              <a:t>slti</a:t>
            </a:r>
            <a:r>
              <a:rPr lang="en-US" altLang="zh-CN" sz="2400" dirty="0"/>
              <a:t> Set when less than immediate</a:t>
            </a:r>
            <a:r>
              <a:rPr lang="zh-CN" altLang="en-US" sz="2400" dirty="0"/>
              <a:t>寄存器与立即数，前小于后</a:t>
            </a:r>
            <a:r>
              <a:rPr lang="en-US" altLang="zh-CN" sz="2400" dirty="0"/>
              <a:t>1</a:t>
            </a:r>
          </a:p>
          <a:p>
            <a:pPr marL="914400" lvl="2" indent="0" eaLnBrk="1" hangingPunct="1">
              <a:buNone/>
            </a:pPr>
            <a:endParaRPr lang="en-US" altLang="zh-CN" sz="2400" dirty="0"/>
          </a:p>
          <a:p>
            <a:pPr lvl="1" eaLnBrk="1" hangingPunct="1"/>
            <a:r>
              <a:rPr lang="en-US" altLang="zh-CN" sz="2800" b="1" dirty="0"/>
              <a:t>Unsigned integer</a:t>
            </a:r>
          </a:p>
          <a:p>
            <a:pPr lvl="2" eaLnBrk="1" hangingPunct="1"/>
            <a:r>
              <a:rPr lang="en-US" altLang="zh-CN" sz="2400" dirty="0" err="1">
                <a:solidFill>
                  <a:srgbClr val="0000FF"/>
                </a:solidFill>
              </a:rPr>
              <a:t>sltu</a:t>
            </a:r>
            <a:r>
              <a:rPr lang="en-US" altLang="zh-CN" sz="2400" dirty="0"/>
              <a:t> Set when less than</a:t>
            </a:r>
          </a:p>
          <a:p>
            <a:pPr lvl="2" eaLnBrk="1" hangingPunct="1"/>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Tree>
    <p:extLst>
      <p:ext uri="{BB962C8B-B14F-4D97-AF65-F5344CB8AC3E}">
        <p14:creationId xmlns:p14="http://schemas.microsoft.com/office/powerpoint/2010/main" val="959185440"/>
      </p:ext>
    </p:extLst>
  </p:cSld>
  <p:clrMapOvr>
    <a:masterClrMapping/>
  </p:clrMapOvr>
  <p:transition spd="med">
    <p:random/>
    <p:sndAc>
      <p:stSnd>
        <p:snd r:embed="rId2" name="chimes.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847850" y="301625"/>
            <a:ext cx="8540750" cy="658813"/>
          </a:xfrm>
        </p:spPr>
        <p:txBody>
          <a:bodyPr>
            <a:normAutofit fontScale="90000"/>
          </a:bodyPr>
          <a:lstStyle/>
          <a:p>
            <a:pPr eaLnBrk="1" hangingPunct="1">
              <a:defRPr/>
            </a:pPr>
            <a:r>
              <a:rPr lang="en-US" altLang="zh-CN">
                <a:solidFill>
                  <a:srgbClr val="FF3300"/>
                </a:solidFill>
              </a:rPr>
              <a:t>Example for Compare</a:t>
            </a:r>
          </a:p>
        </p:txBody>
      </p:sp>
      <p:sp>
        <p:nvSpPr>
          <p:cNvPr id="119811" name="Rectangle 3"/>
          <p:cNvSpPr>
            <a:spLocks noGrp="1" noRot="1" noChangeArrowheads="1"/>
          </p:cNvSpPr>
          <p:nvPr>
            <p:ph idx="1"/>
          </p:nvPr>
        </p:nvSpPr>
        <p:spPr>
          <a:xfrm>
            <a:off x="2103439" y="1123726"/>
            <a:ext cx="9465170" cy="4681538"/>
          </a:xfrm>
        </p:spPr>
        <p:txBody>
          <a:bodyPr>
            <a:normAutofit lnSpcReduction="10000"/>
          </a:bodyPr>
          <a:lstStyle/>
          <a:p>
            <a:pPr eaLnBrk="1" hangingPunct="1"/>
            <a:r>
              <a:rPr lang="en-US" altLang="zh-CN" dirty="0"/>
              <a:t>Register x2</a:t>
            </a:r>
          </a:p>
          <a:p>
            <a:pPr eaLnBrk="1" hangingPunct="1">
              <a:buFont typeface="Wingdings" panose="05000000000000000000" pitchFamily="2" charset="2"/>
              <a:buNone/>
            </a:pPr>
            <a:r>
              <a:rPr lang="en-US" altLang="zh-CN" dirty="0"/>
              <a:t>		</a:t>
            </a:r>
            <a:r>
              <a:rPr lang="en-US" altLang="zh-CN" dirty="0">
                <a:solidFill>
                  <a:srgbClr val="FF0000"/>
                </a:solidFill>
              </a:rPr>
              <a:t>1</a:t>
            </a:r>
            <a:r>
              <a:rPr lang="en-US" altLang="zh-CN" dirty="0"/>
              <a:t>111 1111 1111 1111 1111 1111 1111 1111</a:t>
            </a:r>
          </a:p>
          <a:p>
            <a:pPr eaLnBrk="1" hangingPunct="1"/>
            <a:r>
              <a:rPr lang="en-US" altLang="zh-CN" dirty="0"/>
              <a:t>Register x3</a:t>
            </a:r>
          </a:p>
          <a:p>
            <a:pPr eaLnBrk="1" hangingPunct="1">
              <a:buFont typeface="Wingdings" panose="05000000000000000000" pitchFamily="2" charset="2"/>
              <a:buNone/>
            </a:pPr>
            <a:r>
              <a:rPr lang="en-US" altLang="zh-CN" dirty="0"/>
              <a:t>		</a:t>
            </a:r>
            <a:r>
              <a:rPr lang="en-US" altLang="zh-CN" dirty="0">
                <a:solidFill>
                  <a:srgbClr val="FF0000"/>
                </a:solidFill>
              </a:rPr>
              <a:t>0</a:t>
            </a:r>
            <a:r>
              <a:rPr lang="en-US" altLang="zh-CN" dirty="0"/>
              <a:t>000 0000 0000 0000 0000 0000 0000 0001</a:t>
            </a:r>
          </a:p>
          <a:p>
            <a:pPr eaLnBrk="1" hangingPunct="1"/>
            <a:r>
              <a:rPr lang="en-US" altLang="zh-CN" dirty="0"/>
              <a:t>Compared Operations</a:t>
            </a:r>
          </a:p>
          <a:p>
            <a:pPr eaLnBrk="1" hangingPunct="1">
              <a:buFont typeface="Wingdings" panose="05000000000000000000" pitchFamily="2" charset="2"/>
              <a:buNone/>
            </a:pPr>
            <a:r>
              <a:rPr lang="en-US" altLang="zh-CN" dirty="0"/>
              <a:t>		</a:t>
            </a:r>
            <a:r>
              <a:rPr lang="en-US" altLang="zh-CN" dirty="0" err="1"/>
              <a:t>slt</a:t>
            </a:r>
            <a:r>
              <a:rPr lang="en-US" altLang="zh-CN" dirty="0"/>
              <a:t> x1, x2, x3</a:t>
            </a:r>
          </a:p>
          <a:p>
            <a:pPr eaLnBrk="1" hangingPunct="1">
              <a:buFont typeface="Wingdings" panose="05000000000000000000" pitchFamily="2" charset="2"/>
              <a:buNone/>
            </a:pPr>
            <a:r>
              <a:rPr lang="en-US" altLang="zh-CN" dirty="0"/>
              <a:t>		</a:t>
            </a:r>
            <a:r>
              <a:rPr lang="en-US" altLang="zh-CN" dirty="0" err="1"/>
              <a:t>sltu</a:t>
            </a:r>
            <a:r>
              <a:rPr lang="en-US" altLang="zh-CN" dirty="0"/>
              <a:t> x1, x2, x3</a:t>
            </a:r>
          </a:p>
          <a:p>
            <a:pPr eaLnBrk="1" hangingPunct="1"/>
            <a:r>
              <a:rPr lang="en-US" altLang="zh-CN" dirty="0"/>
              <a:t>Results</a:t>
            </a:r>
          </a:p>
          <a:p>
            <a:pPr eaLnBrk="1" hangingPunct="1">
              <a:buFont typeface="Wingdings" panose="05000000000000000000" pitchFamily="2" charset="2"/>
              <a:buNone/>
            </a:pPr>
            <a:r>
              <a:rPr lang="en-US" altLang="zh-CN" dirty="0"/>
              <a:t>		x1 = 1    (-1 &lt; 1)</a:t>
            </a:r>
          </a:p>
          <a:p>
            <a:pPr eaLnBrk="1" hangingPunct="1">
              <a:buFont typeface="Wingdings" panose="05000000000000000000" pitchFamily="2" charset="2"/>
              <a:buNone/>
            </a:pPr>
            <a:r>
              <a:rPr lang="en-US" altLang="zh-CN" dirty="0"/>
              <a:t>		x1 = 0    (4,294,967,295</a:t>
            </a:r>
            <a:r>
              <a:rPr lang="en-US" altLang="zh-CN" baseline="-25000" dirty="0"/>
              <a:t>ten</a:t>
            </a:r>
            <a:r>
              <a:rPr lang="en-US" altLang="zh-CN" dirty="0"/>
              <a:t> &gt; 1</a:t>
            </a:r>
            <a:r>
              <a:rPr lang="en-US" altLang="zh-CN" baseline="-25000" dirty="0"/>
              <a:t>ten</a:t>
            </a:r>
            <a:r>
              <a:rPr lang="en-US" altLang="zh-CN" dirty="0"/>
              <a:t>)</a:t>
            </a:r>
          </a:p>
          <a:p>
            <a:pPr eaLnBrk="1" hangingPunct="1"/>
            <a:endParaRPr lang="en-US" altLang="zh-CN" dirty="0"/>
          </a:p>
        </p:txBody>
      </p:sp>
      <p:sp>
        <p:nvSpPr>
          <p:cNvPr id="119812" name="Freeform 4"/>
          <p:cNvSpPr>
            <a:spLocks/>
          </p:cNvSpPr>
          <p:nvPr/>
        </p:nvSpPr>
        <p:spPr bwMode="auto">
          <a:xfrm>
            <a:off x="2279576" y="3861048"/>
            <a:ext cx="968226" cy="1584896"/>
          </a:xfrm>
          <a:custGeom>
            <a:avLst/>
            <a:gdLst>
              <a:gd name="T0" fmla="*/ 2147483646 w 559"/>
              <a:gd name="T1" fmla="*/ 2147483646 h 870"/>
              <a:gd name="T2" fmla="*/ 2147483646 w 559"/>
              <a:gd name="T3" fmla="*/ 2147483646 h 870"/>
              <a:gd name="T4" fmla="*/ 2147483646 w 559"/>
              <a:gd name="T5" fmla="*/ 2147483646 h 870"/>
              <a:gd name="T6" fmla="*/ 2147483646 w 559"/>
              <a:gd name="T7" fmla="*/ 2147483646 h 870"/>
              <a:gd name="T8" fmla="*/ 2147483646 w 559"/>
              <a:gd name="T9" fmla="*/ 2147483646 h 870"/>
              <a:gd name="T10" fmla="*/ 0 60000 65536"/>
              <a:gd name="T11" fmla="*/ 0 60000 65536"/>
              <a:gd name="T12" fmla="*/ 0 60000 65536"/>
              <a:gd name="T13" fmla="*/ 0 60000 65536"/>
              <a:gd name="T14" fmla="*/ 0 60000 65536"/>
              <a:gd name="T15" fmla="*/ 0 w 559"/>
              <a:gd name="T16" fmla="*/ 0 h 870"/>
              <a:gd name="T17" fmla="*/ 559 w 559"/>
              <a:gd name="T18" fmla="*/ 870 h 870"/>
            </a:gdLst>
            <a:ahLst/>
            <a:cxnLst>
              <a:cxn ang="T10">
                <a:pos x="T0" y="T1"/>
              </a:cxn>
              <a:cxn ang="T11">
                <a:pos x="T2" y="T3"/>
              </a:cxn>
              <a:cxn ang="T12">
                <a:pos x="T4" y="T5"/>
              </a:cxn>
              <a:cxn ang="T13">
                <a:pos x="T6" y="T7"/>
              </a:cxn>
              <a:cxn ang="T14">
                <a:pos x="T8" y="T9"/>
              </a:cxn>
            </a:cxnLst>
            <a:rect l="T15" t="T16" r="T17" b="T18"/>
            <a:pathLst>
              <a:path w="559" h="870">
                <a:moveTo>
                  <a:pt x="514" y="1"/>
                </a:moveTo>
                <a:cubicBezTo>
                  <a:pt x="419" y="0"/>
                  <a:pt x="325" y="0"/>
                  <a:pt x="242" y="91"/>
                </a:cubicBezTo>
                <a:cubicBezTo>
                  <a:pt x="159" y="182"/>
                  <a:pt x="30" y="424"/>
                  <a:pt x="15" y="545"/>
                </a:cubicBezTo>
                <a:cubicBezTo>
                  <a:pt x="0" y="666"/>
                  <a:pt x="60" y="764"/>
                  <a:pt x="151" y="817"/>
                </a:cubicBezTo>
                <a:cubicBezTo>
                  <a:pt x="242" y="870"/>
                  <a:pt x="400" y="866"/>
                  <a:pt x="559" y="862"/>
                </a:cubicBezTo>
              </a:path>
            </a:pathLst>
          </a:custGeom>
          <a:noFill/>
          <a:ln w="38100"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3" name="Freeform 6"/>
          <p:cNvSpPr>
            <a:spLocks/>
          </p:cNvSpPr>
          <p:nvPr/>
        </p:nvSpPr>
        <p:spPr bwMode="auto">
          <a:xfrm>
            <a:off x="5447928" y="4509120"/>
            <a:ext cx="1440160" cy="1296144"/>
          </a:xfrm>
          <a:custGeom>
            <a:avLst/>
            <a:gdLst>
              <a:gd name="T0" fmla="*/ 0 w 393"/>
              <a:gd name="T1" fmla="*/ 0 h 590"/>
              <a:gd name="T2" fmla="*/ 2147483646 w 393"/>
              <a:gd name="T3" fmla="*/ 2147483646 h 590"/>
              <a:gd name="T4" fmla="*/ 2147483646 w 393"/>
              <a:gd name="T5" fmla="*/ 2147483646 h 590"/>
              <a:gd name="T6" fmla="*/ 2147483646 w 393"/>
              <a:gd name="T7" fmla="*/ 2147483646 h 590"/>
              <a:gd name="T8" fmla="*/ 0 60000 65536"/>
              <a:gd name="T9" fmla="*/ 0 60000 65536"/>
              <a:gd name="T10" fmla="*/ 0 60000 65536"/>
              <a:gd name="T11" fmla="*/ 0 60000 65536"/>
              <a:gd name="T12" fmla="*/ 0 w 393"/>
              <a:gd name="T13" fmla="*/ 0 h 590"/>
              <a:gd name="T14" fmla="*/ 393 w 393"/>
              <a:gd name="T15" fmla="*/ 590 h 590"/>
            </a:gdLst>
            <a:ahLst/>
            <a:cxnLst>
              <a:cxn ang="T8">
                <a:pos x="T0" y="T1"/>
              </a:cxn>
              <a:cxn ang="T9">
                <a:pos x="T2" y="T3"/>
              </a:cxn>
              <a:cxn ang="T10">
                <a:pos x="T4" y="T5"/>
              </a:cxn>
              <a:cxn ang="T11">
                <a:pos x="T6" y="T7"/>
              </a:cxn>
            </a:cxnLst>
            <a:rect l="T12" t="T13" r="T14" b="T15"/>
            <a:pathLst>
              <a:path w="393" h="590">
                <a:moveTo>
                  <a:pt x="0" y="0"/>
                </a:moveTo>
                <a:cubicBezTo>
                  <a:pt x="61" y="57"/>
                  <a:pt x="122" y="114"/>
                  <a:pt x="182" y="182"/>
                </a:cubicBezTo>
                <a:cubicBezTo>
                  <a:pt x="242" y="250"/>
                  <a:pt x="333" y="341"/>
                  <a:pt x="363" y="409"/>
                </a:cubicBezTo>
                <a:cubicBezTo>
                  <a:pt x="393" y="477"/>
                  <a:pt x="378" y="533"/>
                  <a:pt x="363" y="590"/>
                </a:cubicBezTo>
              </a:path>
            </a:pathLst>
          </a:custGeom>
          <a:noFill/>
          <a:ln w="28575"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4" name="矩形 5"/>
          <p:cNvSpPr>
            <a:spLocks noChangeArrowheads="1"/>
          </p:cNvSpPr>
          <p:nvPr/>
        </p:nvSpPr>
        <p:spPr bwMode="auto">
          <a:xfrm>
            <a:off x="6312024" y="3491706"/>
            <a:ext cx="336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used to generate 1</a:t>
            </a:r>
            <a:endParaRPr lang="zh-CN" altLang="en-US"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71621676"/>
      </p:ext>
    </p:extLst>
  </p:cSld>
  <p:clrMapOvr>
    <a:masterClrMapping/>
  </p:clrMapOvr>
  <p:transition spd="med">
    <p:random/>
    <p:sndAc>
      <p:stSnd>
        <p:snd r:embed="rId3" name="chimes.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rrowheads="1"/>
          </p:cNvSpPr>
          <p:nvPr>
            <p:ph type="title"/>
          </p:nvPr>
        </p:nvSpPr>
        <p:spPr>
          <a:xfrm>
            <a:off x="983432" y="404664"/>
            <a:ext cx="2736304" cy="955675"/>
          </a:xfrm>
        </p:spPr>
        <p:txBody>
          <a:bodyPr>
            <a:normAutofit/>
          </a:bodyPr>
          <a:lstStyle/>
          <a:p>
            <a:pPr eaLnBrk="1" hangingPunct="1">
              <a:defRPr/>
            </a:pPr>
            <a:r>
              <a:rPr lang="zh-CN" altLang="en-US" sz="4800" dirty="0">
                <a:solidFill>
                  <a:srgbClr val="FF3300"/>
                </a:solidFill>
              </a:rPr>
              <a:t>越界检测</a:t>
            </a:r>
            <a:endParaRPr lang="en-US" altLang="zh-CN" sz="4800" dirty="0">
              <a:solidFill>
                <a:srgbClr val="FF3300"/>
              </a:solidFill>
            </a:endParaRPr>
          </a:p>
        </p:txBody>
      </p:sp>
      <p:sp>
        <p:nvSpPr>
          <p:cNvPr id="37891" name="Rectangle 3"/>
          <p:cNvSpPr>
            <a:spLocks noGrp="1" noRot="1" noChangeArrowheads="1"/>
          </p:cNvSpPr>
          <p:nvPr>
            <p:ph idx="1"/>
          </p:nvPr>
        </p:nvSpPr>
        <p:spPr>
          <a:xfrm>
            <a:off x="1559496" y="2106612"/>
            <a:ext cx="6912768" cy="2644775"/>
          </a:xfrm>
        </p:spPr>
        <p:txBody>
          <a:bodyPr>
            <a:normAutofit fontScale="85000" lnSpcReduction="20000"/>
          </a:bodyPr>
          <a:lstStyle/>
          <a:p>
            <a:pPr eaLnBrk="1" hangingPunct="1">
              <a:defRPr/>
            </a:pPr>
            <a:r>
              <a:rPr lang="en-US" altLang="zh-CN" dirty="0"/>
              <a:t>Reduce an </a:t>
            </a:r>
            <a:r>
              <a:rPr lang="en-US" altLang="zh-CN" dirty="0">
                <a:solidFill>
                  <a:srgbClr val="FF0000"/>
                </a:solidFill>
              </a:rPr>
              <a:t>index</a:t>
            </a:r>
            <a:r>
              <a:rPr lang="en-US" altLang="zh-CN" dirty="0"/>
              <a:t>-out-of-bounds check</a:t>
            </a:r>
          </a:p>
          <a:p>
            <a:pPr lvl="1" eaLnBrk="1" hangingPunct="1">
              <a:defRPr/>
            </a:pPr>
            <a:r>
              <a:rPr lang="en-US" altLang="zh-CN" sz="2400" dirty="0"/>
              <a:t>If  (x20&gt;=</a:t>
            </a:r>
            <a:r>
              <a:rPr lang="en-US" altLang="zh-CN" sz="2400" dirty="0">
                <a:solidFill>
                  <a:schemeClr val="accent2">
                    <a:lumMod val="75000"/>
                  </a:schemeClr>
                </a:solidFill>
              </a:rPr>
              <a:t>x11</a:t>
            </a:r>
            <a:r>
              <a:rPr lang="en-US" altLang="zh-CN" sz="2400" dirty="0">
                <a:solidFill>
                  <a:srgbClr val="00B050"/>
                </a:solidFill>
              </a:rPr>
              <a:t> </a:t>
            </a:r>
            <a:r>
              <a:rPr lang="en-US" altLang="zh-CN" dirty="0"/>
              <a:t> or </a:t>
            </a:r>
            <a:r>
              <a:rPr lang="en-US" altLang="zh-CN" sz="2400" dirty="0"/>
              <a:t> x20&lt;</a:t>
            </a:r>
            <a:r>
              <a:rPr lang="en-US" altLang="zh-CN" sz="2400" dirty="0">
                <a:solidFill>
                  <a:srgbClr val="FF0000"/>
                </a:solidFill>
              </a:rPr>
              <a:t>0</a:t>
            </a:r>
            <a:r>
              <a:rPr lang="en-US" altLang="zh-CN" sz="2400" dirty="0"/>
              <a:t>)     </a:t>
            </a:r>
            <a:r>
              <a:rPr lang="en-US" altLang="zh-CN" sz="2400" dirty="0" err="1"/>
              <a:t>goto</a:t>
            </a:r>
            <a:r>
              <a:rPr lang="en-US" altLang="zh-CN" sz="2400" dirty="0"/>
              <a:t>  </a:t>
            </a:r>
            <a:r>
              <a:rPr lang="en-US" altLang="zh-CN" sz="2400" dirty="0" err="1"/>
              <a:t>IndexOutofBounds</a:t>
            </a:r>
            <a:endParaRPr lang="en-US" altLang="zh-CN" sz="2400" dirty="0"/>
          </a:p>
          <a:p>
            <a:pPr lvl="1" eaLnBrk="1" hangingPunct="1">
              <a:defRPr/>
            </a:pPr>
            <a:endParaRPr lang="en-US" altLang="zh-CN" sz="2400" dirty="0"/>
          </a:p>
          <a:p>
            <a:pPr lvl="1" eaLnBrk="1" hangingPunct="1">
              <a:defRPr/>
            </a:pPr>
            <a:r>
              <a:rPr lang="en-US" altLang="zh-CN" sz="2400" dirty="0">
                <a:solidFill>
                  <a:srgbClr val="0000FF"/>
                </a:solidFill>
              </a:rPr>
              <a:t>RISC-V version</a:t>
            </a:r>
            <a:r>
              <a:rPr lang="en-US" altLang="zh-CN" sz="2400" dirty="0"/>
              <a:t>:</a:t>
            </a:r>
          </a:p>
          <a:p>
            <a:pPr marL="914400" lvl="2" indent="0" eaLnBrk="1" hangingPunct="1">
              <a:buFont typeface="Wingdings" panose="05000000000000000000" pitchFamily="2" charset="2"/>
              <a:buNone/>
              <a:defRPr/>
            </a:pPr>
            <a:r>
              <a:rPr lang="en-US" altLang="zh-CN" b="1" dirty="0" err="1">
                <a:solidFill>
                  <a:srgbClr val="FF0000"/>
                </a:solidFill>
              </a:rPr>
              <a:t>bgeu</a:t>
            </a:r>
            <a:r>
              <a:rPr lang="en-US" altLang="zh-CN" dirty="0"/>
              <a:t> x20, x11,   </a:t>
            </a:r>
            <a:r>
              <a:rPr lang="en-US" altLang="zh-CN" dirty="0" err="1"/>
              <a:t>IndexOutofBounds</a:t>
            </a:r>
            <a:endParaRPr lang="en-US" altLang="zh-CN" dirty="0"/>
          </a:p>
          <a:p>
            <a:pPr lvl="1" eaLnBrk="1" hangingPunct="1">
              <a:defRPr/>
            </a:pPr>
            <a:endParaRPr lang="en-US" altLang="zh-CN" sz="2400" dirty="0"/>
          </a:p>
          <a:p>
            <a:pPr lvl="1" eaLnBrk="1" hangingPunct="1">
              <a:defRPr/>
            </a:pPr>
            <a:r>
              <a:rPr lang="en-US" altLang="zh-CN" sz="2400" dirty="0"/>
              <a:t>MIPS version:</a:t>
            </a:r>
            <a:endParaRPr lang="en-US" altLang="zh-CN" sz="2400" b="1" i="1" dirty="0">
              <a:solidFill>
                <a:srgbClr val="FF3300"/>
              </a:solidFill>
            </a:endParaRPr>
          </a:p>
          <a:p>
            <a:pPr lvl="1" eaLnBrk="1" hangingPunct="1">
              <a:buFont typeface="Wingdings" panose="05000000000000000000" pitchFamily="2" charset="2"/>
              <a:buNone/>
              <a:defRPr/>
            </a:pPr>
            <a:r>
              <a:rPr lang="en-US" altLang="zh-CN" sz="2400" b="1" i="1" dirty="0">
                <a:solidFill>
                  <a:srgbClr val="FF3300"/>
                </a:solidFill>
              </a:rPr>
              <a:t>   </a:t>
            </a:r>
            <a:r>
              <a:rPr lang="en-US" altLang="zh-CN" sz="2400" b="1" i="1" dirty="0" err="1">
                <a:solidFill>
                  <a:srgbClr val="FF3300"/>
                </a:solidFill>
              </a:rPr>
              <a:t>sltu</a:t>
            </a:r>
            <a:r>
              <a:rPr lang="en-US" altLang="zh-CN" sz="2400" dirty="0"/>
              <a:t> $t0, $a1, $t2	   ; x20 &lt; x11   </a:t>
            </a:r>
          </a:p>
          <a:p>
            <a:pPr lvl="1" eaLnBrk="1" hangingPunct="1">
              <a:buFont typeface="Wingdings" panose="05000000000000000000" pitchFamily="2" charset="2"/>
              <a:buNone/>
              <a:defRPr/>
            </a:pPr>
            <a:r>
              <a:rPr lang="en-US" altLang="zh-CN" sz="2400" dirty="0"/>
              <a:t>	 </a:t>
            </a:r>
            <a:r>
              <a:rPr lang="en-US" altLang="zh-CN" sz="2400" dirty="0" err="1"/>
              <a:t>beq</a:t>
            </a:r>
            <a:r>
              <a:rPr lang="en-US" altLang="zh-CN" sz="2400" dirty="0"/>
              <a:t>  $t0, $zero,        </a:t>
            </a:r>
            <a:r>
              <a:rPr lang="en-US" altLang="zh-CN" sz="2400" dirty="0" err="1"/>
              <a:t>IndexOutofBounds</a:t>
            </a:r>
            <a:r>
              <a:rPr lang="en-US" altLang="zh-CN" sz="2400" dirty="0"/>
              <a:t>	</a:t>
            </a:r>
          </a:p>
        </p:txBody>
      </p:sp>
    </p:spTree>
    <p:extLst>
      <p:ext uri="{BB962C8B-B14F-4D97-AF65-F5344CB8AC3E}">
        <p14:creationId xmlns:p14="http://schemas.microsoft.com/office/powerpoint/2010/main" val="2810867724"/>
      </p:ext>
    </p:extLst>
  </p:cSld>
  <p:clrMapOvr>
    <a:masterClrMapping/>
  </p:clrMapOvr>
  <p:transition spd="med">
    <p:random/>
    <p:sndAc>
      <p:stSnd>
        <p:snd r:embed="rId3"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758701" y="313363"/>
            <a:ext cx="4382294" cy="717550"/>
          </a:xfrm>
        </p:spPr>
        <p:txBody>
          <a:bodyPr>
            <a:normAutofit/>
          </a:bodyPr>
          <a:lstStyle/>
          <a:p>
            <a:pPr>
              <a:defRPr/>
            </a:pPr>
            <a:r>
              <a:rPr lang="zh-CN" altLang="en-US" dirty="0"/>
              <a:t>指令的基本格式</a:t>
            </a:r>
            <a:endParaRPr dirty="0"/>
          </a:p>
        </p:txBody>
      </p:sp>
      <p:sp>
        <p:nvSpPr>
          <p:cNvPr id="13315" name="内容占位符 2"/>
          <p:cNvSpPr>
            <a:spLocks noGrp="1"/>
          </p:cNvSpPr>
          <p:nvPr>
            <p:ph idx="1"/>
          </p:nvPr>
        </p:nvSpPr>
        <p:spPr>
          <a:xfrm>
            <a:off x="1820069" y="2261429"/>
            <a:ext cx="9649072" cy="2590800"/>
          </a:xfrm>
        </p:spPr>
        <p:txBody>
          <a:bodyPr>
            <a:normAutofit fontScale="77500" lnSpcReduction="20000"/>
          </a:bodyPr>
          <a:lstStyle/>
          <a:p>
            <a:r>
              <a:rPr lang="en-US" altLang="zh-CN" dirty="0">
                <a:solidFill>
                  <a:srgbClr val="FF0000"/>
                </a:solidFill>
              </a:rPr>
              <a:t>Type of internal storage in processer    </a:t>
            </a:r>
            <a:r>
              <a:rPr lang="zh-CN" altLang="en-US" sz="2400" dirty="0"/>
              <a:t>（</a:t>
            </a:r>
            <a:r>
              <a:rPr lang="en-US" altLang="zh-CN" sz="2400" dirty="0"/>
              <a:t>Stack/</a:t>
            </a:r>
            <a:r>
              <a:rPr lang="en-US" altLang="zh-CN" sz="2400" dirty="0" err="1"/>
              <a:t>Accu</a:t>
            </a:r>
            <a:r>
              <a:rPr lang="en-US" altLang="zh-CN" sz="2400" dirty="0"/>
              <a:t>/</a:t>
            </a:r>
            <a:r>
              <a:rPr lang="en-US" altLang="zh-CN" sz="2400" dirty="0">
                <a:solidFill>
                  <a:srgbClr val="0000FF"/>
                </a:solidFill>
              </a:rPr>
              <a:t>GP register</a:t>
            </a:r>
            <a:r>
              <a:rPr lang="en-US" altLang="zh-CN" sz="2400" dirty="0"/>
              <a:t>)</a:t>
            </a:r>
            <a:endParaRPr lang="en-US" altLang="zh-CN" dirty="0"/>
          </a:p>
          <a:p>
            <a:r>
              <a:rPr lang="en-US" altLang="zh-CN" dirty="0">
                <a:solidFill>
                  <a:srgbClr val="FF0000"/>
                </a:solidFill>
              </a:rPr>
              <a:t>The number of the memory operand in the instruction</a:t>
            </a:r>
          </a:p>
          <a:p>
            <a:pPr marL="0" indent="0">
              <a:buNone/>
            </a:pPr>
            <a:r>
              <a:rPr lang="en-US" altLang="zh-CN" dirty="0"/>
              <a:t>     </a:t>
            </a:r>
            <a:r>
              <a:rPr lang="en-US" altLang="zh-CN" sz="2400" dirty="0"/>
              <a:t>(0 ~ </a:t>
            </a:r>
            <a:r>
              <a:rPr lang="en-US" altLang="zh-CN" sz="2400" dirty="0">
                <a:solidFill>
                  <a:srgbClr val="0000FF"/>
                </a:solidFill>
              </a:rPr>
              <a:t>3</a:t>
            </a:r>
            <a:r>
              <a:rPr lang="en-US" altLang="zh-CN" sz="2400" dirty="0"/>
              <a:t>) </a:t>
            </a:r>
          </a:p>
          <a:p>
            <a:r>
              <a:rPr lang="en-US" altLang="zh-CN" dirty="0"/>
              <a:t>Operations in the instruction Set</a:t>
            </a:r>
          </a:p>
          <a:p>
            <a:r>
              <a:rPr lang="en-US" altLang="zh-CN" dirty="0"/>
              <a:t>Type and Size of Operands  </a:t>
            </a:r>
            <a:r>
              <a:rPr lang="zh-CN" altLang="en-US" dirty="0"/>
              <a:t>类型（什么上储存的）和大小（位数）</a:t>
            </a:r>
            <a:endParaRPr lang="en-US" altLang="zh-CN" dirty="0"/>
          </a:p>
          <a:p>
            <a:r>
              <a:rPr lang="en-US" altLang="zh-CN" dirty="0"/>
              <a:t>Representation in the Computer   </a:t>
            </a:r>
            <a:r>
              <a:rPr lang="zh-CN" altLang="en-US" dirty="0"/>
              <a:t>指令格式</a:t>
            </a:r>
            <a:endParaRPr lang="en-US" altLang="zh-CN" dirty="0"/>
          </a:p>
          <a:p>
            <a:pPr lvl="1"/>
            <a:r>
              <a:rPr lang="en-US" altLang="zh-CN" sz="3200" dirty="0"/>
              <a:t>Encoding</a:t>
            </a:r>
            <a:endParaRPr lang="zh-CN" altLang="zh-CN" sz="3200" dirty="0"/>
          </a:p>
        </p:txBody>
      </p:sp>
      <p:sp>
        <p:nvSpPr>
          <p:cNvPr id="23556" name="矩形 3"/>
          <p:cNvSpPr>
            <a:spLocks noChangeArrowheads="1"/>
          </p:cNvSpPr>
          <p:nvPr/>
        </p:nvSpPr>
        <p:spPr bwMode="auto">
          <a:xfrm>
            <a:off x="3575720" y="1556792"/>
            <a:ext cx="4968552" cy="323850"/>
          </a:xfrm>
          <a:prstGeom prst="rect">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cxnSp>
        <p:nvCxnSpPr>
          <p:cNvPr id="13317" name="直接连接符 5"/>
          <p:cNvCxnSpPr>
            <a:cxnSpLocks noChangeShapeType="1"/>
          </p:cNvCxnSpPr>
          <p:nvPr/>
        </p:nvCxnSpPr>
        <p:spPr bwMode="auto">
          <a:xfrm>
            <a:off x="5140995" y="1556792"/>
            <a:ext cx="0" cy="323850"/>
          </a:xfrm>
          <a:prstGeom prst="line">
            <a:avLst/>
          </a:prstGeom>
          <a:noFill/>
          <a:ln w="9525" cap="rnd" algn="ctr">
            <a:solidFill>
              <a:srgbClr val="007A77"/>
            </a:solidFill>
            <a:round/>
            <a:headEnd/>
            <a:tailEnd/>
          </a:ln>
          <a:extLst>
            <a:ext uri="{909E8E84-426E-40DD-AFC4-6F175D3DCCD1}">
              <a14:hiddenFill xmlns:a14="http://schemas.microsoft.com/office/drawing/2010/main">
                <a:noFill/>
              </a14:hiddenFill>
            </a:ext>
          </a:extLst>
        </p:spPr>
      </p:cxnSp>
      <p:sp>
        <p:nvSpPr>
          <p:cNvPr id="13318" name="TextBox 6"/>
          <p:cNvSpPr txBox="1">
            <a:spLocks noChangeArrowheads="1"/>
          </p:cNvSpPr>
          <p:nvPr/>
        </p:nvSpPr>
        <p:spPr bwMode="auto">
          <a:xfrm>
            <a:off x="3718498" y="1538327"/>
            <a:ext cx="11385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操作码</a:t>
            </a:r>
          </a:p>
        </p:txBody>
      </p:sp>
      <p:sp>
        <p:nvSpPr>
          <p:cNvPr id="13319" name="TextBox 7"/>
          <p:cNvSpPr txBox="1">
            <a:spLocks noChangeArrowheads="1"/>
          </p:cNvSpPr>
          <p:nvPr/>
        </p:nvSpPr>
        <p:spPr bwMode="auto">
          <a:xfrm>
            <a:off x="5732551" y="1560553"/>
            <a:ext cx="29536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Operands </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地址码字段</a:t>
            </a: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 </a:t>
            </a:r>
            <a:endPar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 name="TextBox 9"/>
          <p:cNvSpPr txBox="1"/>
          <p:nvPr/>
        </p:nvSpPr>
        <p:spPr>
          <a:xfrm>
            <a:off x="5950619" y="1059905"/>
            <a:ext cx="2033571" cy="400110"/>
          </a:xfrm>
          <a:prstGeom prst="rect">
            <a:avLst/>
          </a:prstGeom>
          <a:noFill/>
          <a:ln>
            <a:noFill/>
          </a:ln>
        </p:spPr>
        <p:txBody>
          <a:bodyPr wrap="square">
            <a:spAutoFit/>
          </a:bodyPr>
          <a:lstStyle/>
          <a:p>
            <a:pPr eaLnBrk="1" hangingPunct="1">
              <a:buClr>
                <a:schemeClr val="hlink"/>
              </a:buClr>
              <a:defRPr/>
            </a:pPr>
            <a:r>
              <a:rPr lang="en-US" altLang="zh-CN" sz="2000" kern="0" dirty="0">
                <a:solidFill>
                  <a:srgbClr val="003399"/>
                </a:solidFill>
                <a:latin typeface="Arial"/>
                <a:ea typeface="Arial Unicode MS" panose="020B0604020202020204"/>
                <a:cs typeface="+mn-cs"/>
              </a:rPr>
              <a:t>wide variety</a:t>
            </a:r>
            <a:endParaRPr lang="zh-CN" altLang="en-US" sz="2000" dirty="0">
              <a:latin typeface="Arial" charset="0"/>
              <a:cs typeface="+mn-cs"/>
            </a:endParaRPr>
          </a:p>
        </p:txBody>
      </p:sp>
      <p:sp>
        <p:nvSpPr>
          <p:cNvPr id="23561" name="右中括号 10"/>
          <p:cNvSpPr>
            <a:spLocks/>
          </p:cNvSpPr>
          <p:nvPr/>
        </p:nvSpPr>
        <p:spPr bwMode="auto">
          <a:xfrm rot="16200000" flipV="1">
            <a:off x="6810060" y="-274200"/>
            <a:ext cx="65150" cy="3403279"/>
          </a:xfrm>
          <a:prstGeom prst="rightBracket">
            <a:avLst>
              <a:gd name="adj" fmla="val 8400"/>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sp>
        <p:nvSpPr>
          <p:cNvPr id="13322" name="矩形 1"/>
          <p:cNvSpPr>
            <a:spLocks noChangeArrowheads="1"/>
          </p:cNvSpPr>
          <p:nvPr/>
        </p:nvSpPr>
        <p:spPr bwMode="auto">
          <a:xfrm>
            <a:off x="3672557" y="1210717"/>
            <a:ext cx="1383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Arial" panose="020B0604020202020204" pitchFamily="34" charset="0"/>
                <a:ea typeface="宋体" panose="02010600030101010101" pitchFamily="2" charset="-122"/>
              </a:rPr>
              <a:t>Operators</a:t>
            </a:r>
            <a:endParaRPr lang="zh-CN" altLang="en-US" sz="2000">
              <a:latin typeface="Arial" panose="020B0604020202020204" pitchFamily="34" charset="0"/>
              <a:ea typeface="宋体" panose="02010600030101010101" pitchFamily="2" charset="-122"/>
            </a:endParaRPr>
          </a:p>
        </p:txBody>
      </p:sp>
      <p:sp>
        <p:nvSpPr>
          <p:cNvPr id="3" name="左大括号 2"/>
          <p:cNvSpPr/>
          <p:nvPr/>
        </p:nvSpPr>
        <p:spPr bwMode="auto">
          <a:xfrm>
            <a:off x="1487488" y="2348880"/>
            <a:ext cx="332581" cy="1152128"/>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462444413"/>
      </p:ext>
    </p:extLst>
  </p:cSld>
  <p:clrMapOvr>
    <a:masterClrMapping/>
  </p:clrMapOvr>
  <p:transition spd="med">
    <p:random/>
    <p:sndAc>
      <p:stSnd>
        <p:snd r:embed="rId3" name="chimes.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055440" y="273843"/>
            <a:ext cx="2833142" cy="771525"/>
          </a:xfrm>
        </p:spPr>
        <p:txBody>
          <a:bodyPr/>
          <a:lstStyle/>
          <a:p>
            <a:pPr>
              <a:defRPr/>
            </a:pPr>
            <a:r>
              <a:rPr lang="zh-CN" altLang="en-US" dirty="0"/>
              <a:t>循环</a:t>
            </a:r>
            <a:r>
              <a:rPr lang="en-US" altLang="zh-CN" dirty="0"/>
              <a:t>loop</a:t>
            </a:r>
          </a:p>
        </p:txBody>
      </p:sp>
      <p:sp>
        <p:nvSpPr>
          <p:cNvPr id="109570" name="Rectangle 2"/>
          <p:cNvSpPr>
            <a:spLocks noGrp="1" noChangeArrowheads="1"/>
          </p:cNvSpPr>
          <p:nvPr>
            <p:ph idx="1"/>
          </p:nvPr>
        </p:nvSpPr>
        <p:spPr>
          <a:xfrm>
            <a:off x="1357622" y="1124744"/>
            <a:ext cx="8785225" cy="5073650"/>
          </a:xfrm>
        </p:spPr>
        <p:txBody>
          <a:bodyPr/>
          <a:lstStyle/>
          <a:p>
            <a:r>
              <a:rPr lang="zh-CN" altLang="en-US" dirty="0"/>
              <a:t> </a:t>
            </a:r>
            <a:r>
              <a:rPr lang="en-US" altLang="zh-CN" dirty="0"/>
              <a:t>Example   </a:t>
            </a:r>
            <a:r>
              <a:rPr lang="en-US" altLang="zh-CN" sz="2000" dirty="0"/>
              <a:t>Compiling a </a:t>
            </a:r>
            <a:r>
              <a:rPr lang="en-US" altLang="zh-CN" sz="2000" b="1" i="1" dirty="0">
                <a:solidFill>
                  <a:srgbClr val="FF0066"/>
                </a:solidFill>
              </a:rPr>
              <a:t>while</a:t>
            </a:r>
            <a:r>
              <a:rPr lang="en-US" altLang="zh-CN" sz="2000" dirty="0"/>
              <a:t> loop</a:t>
            </a:r>
          </a:p>
          <a:p>
            <a:pPr>
              <a:buFont typeface="Wingdings" panose="05000000000000000000" pitchFamily="2" charset="2"/>
              <a:buNone/>
            </a:pPr>
            <a:r>
              <a:rPr lang="en-US" altLang="zh-CN" sz="1800" dirty="0"/>
              <a:t>         ( Assume: </a:t>
            </a:r>
            <a:r>
              <a:rPr lang="en-US" altLang="zh-CN" sz="1800" dirty="0" err="1"/>
              <a:t>i</a:t>
            </a:r>
            <a:r>
              <a:rPr lang="en-US" altLang="zh-CN" sz="1800" dirty="0"/>
              <a:t> and k---- x22 and x23      base of save ---- x10 )</a:t>
            </a:r>
            <a:endParaRPr lang="en-US" altLang="zh-CN" dirty="0"/>
          </a:p>
          <a:p>
            <a:pPr lvl="1"/>
            <a:r>
              <a:rPr lang="en-US" altLang="zh-CN" dirty="0"/>
              <a:t> C code:</a:t>
            </a:r>
          </a:p>
          <a:p>
            <a:pPr lvl="1">
              <a:buFont typeface="Wingdings" panose="05000000000000000000" pitchFamily="2" charset="2"/>
              <a:buNone/>
            </a:pPr>
            <a:r>
              <a:rPr lang="en-US" altLang="zh-CN" sz="1800" dirty="0">
                <a:latin typeface="Times New Roman" panose="02020603050405020304" pitchFamily="18" charset="0"/>
              </a:rPr>
              <a:t>        while ( save[</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k )</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a:t>
            </a:r>
          </a:p>
          <a:p>
            <a:pPr lvl="1"/>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sz="2000" dirty="0">
                <a:latin typeface="Times New Roman" panose="02020603050405020304" pitchFamily="18" charset="0"/>
              </a:rPr>
              <a:t>       Loop:        </a:t>
            </a:r>
            <a:r>
              <a:rPr lang="en-US" altLang="zh-CN" sz="2000" dirty="0" err="1">
                <a:latin typeface="Times New Roman" panose="02020603050405020304" pitchFamily="18" charset="0"/>
              </a:rPr>
              <a:t>slli</a:t>
            </a:r>
            <a:r>
              <a:rPr lang="en-US" altLang="zh-CN" sz="2000" dirty="0">
                <a:latin typeface="Times New Roman" panose="02020603050405020304" pitchFamily="18" charset="0"/>
              </a:rPr>
              <a:t>     x28, x22, 3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8</a:t>
            </a:r>
          </a:p>
          <a:p>
            <a:pPr lvl="1">
              <a:buFont typeface="Wingdings" panose="05000000000000000000" pitchFamily="2" charset="2"/>
              <a:buNone/>
            </a:pPr>
            <a:r>
              <a:rPr lang="en-US" altLang="zh-CN" sz="2000" dirty="0">
                <a:latin typeface="Times New Roman" panose="02020603050405020304" pitchFamily="18" charset="0"/>
              </a:rPr>
              <a:t>			   add    x28, x10, x28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address of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ld</a:t>
            </a:r>
            <a:r>
              <a:rPr lang="en-US" altLang="zh-CN" sz="2000" dirty="0">
                <a:latin typeface="Times New Roman" panose="02020603050405020304" pitchFamily="18" charset="0"/>
              </a:rPr>
              <a:t>       x29, 0(x28)           // Temp  x29 =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bne</a:t>
            </a:r>
            <a:r>
              <a:rPr lang="en-US" altLang="zh-CN" sz="2000" dirty="0">
                <a:latin typeface="Times New Roman" panose="02020603050405020304" pitchFamily="18" charset="0"/>
              </a:rPr>
              <a:t>     x29, x23, Exit       // go to Exit  if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k</a:t>
            </a:r>
          </a:p>
          <a:p>
            <a:pPr lvl="1">
              <a:buFont typeface="Wingdings" panose="05000000000000000000" pitchFamily="2" charset="2"/>
              <a:buNone/>
            </a:pPr>
            <a:r>
              <a:rPr lang="en-US" altLang="zh-CN" sz="2800" dirty="0"/>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x22, x22,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beq</a:t>
            </a:r>
            <a:r>
              <a:rPr lang="en-US" altLang="zh-CN" sz="2000" dirty="0">
                <a:latin typeface="Times New Roman" panose="02020603050405020304" pitchFamily="18" charset="0"/>
              </a:rPr>
              <a:t>    x0, x0, Loop          // go to Loop</a:t>
            </a:r>
          </a:p>
          <a:p>
            <a:pPr lvl="1">
              <a:buFont typeface="Wingdings" panose="05000000000000000000" pitchFamily="2" charset="2"/>
              <a:buNone/>
            </a:pPr>
            <a:r>
              <a:rPr lang="en-US" altLang="zh-CN" sz="2000" dirty="0">
                <a:latin typeface="Times New Roman" panose="02020603050405020304" pitchFamily="18" charset="0"/>
              </a:rPr>
              <a:t>       Exit:</a:t>
            </a:r>
            <a:endParaRPr lang="en-US" altLang="zh-CN" sz="2800" dirty="0"/>
          </a:p>
        </p:txBody>
      </p:sp>
    </p:spTree>
    <p:extLst>
      <p:ext uri="{BB962C8B-B14F-4D97-AF65-F5344CB8AC3E}">
        <p14:creationId xmlns:p14="http://schemas.microsoft.com/office/powerpoint/2010/main" val="576356503"/>
      </p:ext>
    </p:extLst>
  </p:cSld>
  <p:clrMapOvr>
    <a:masterClrMapping/>
  </p:clrMapOvr>
  <p:transition spd="med">
    <p:random/>
    <p:sndAc>
      <p:stSnd>
        <p:snd r:embed="rId3" name="chimes.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8" y="188640"/>
            <a:ext cx="4142060" cy="1325563"/>
          </a:xfrm>
        </p:spPr>
        <p:txBody>
          <a:bodyPr/>
          <a:lstStyle/>
          <a:p>
            <a:pPr eaLnBrk="1" hangingPunct="1">
              <a:defRPr/>
            </a:pPr>
            <a:r>
              <a:rPr lang="en-AU" altLang="en-US" dirty="0"/>
              <a:t>Case/Switch</a:t>
            </a:r>
          </a:p>
        </p:txBody>
      </p:sp>
      <p:sp>
        <p:nvSpPr>
          <p:cNvPr id="123906" name="Rectangle 2"/>
          <p:cNvSpPr>
            <a:spLocks noGrp="1" noChangeArrowheads="1"/>
          </p:cNvSpPr>
          <p:nvPr>
            <p:ph idx="1"/>
          </p:nvPr>
        </p:nvSpPr>
        <p:spPr>
          <a:xfrm>
            <a:off x="1559496" y="1700808"/>
            <a:ext cx="8712200" cy="4608512"/>
          </a:xfrm>
        </p:spPr>
        <p:txBody>
          <a:bodyPr>
            <a:normAutofit/>
          </a:bodyPr>
          <a:lstStyle/>
          <a:p>
            <a:r>
              <a:rPr lang="en-US" altLang="zh-CN" sz="2800" dirty="0"/>
              <a:t>Example</a:t>
            </a:r>
            <a:endParaRPr lang="en-US" altLang="zh-CN" dirty="0"/>
          </a:p>
          <a:p>
            <a:pPr>
              <a:buFont typeface="Wingdings" panose="05000000000000000000" pitchFamily="2" charset="2"/>
              <a:buNone/>
            </a:pPr>
            <a:r>
              <a:rPr lang="en-US" altLang="zh-CN" sz="2200" dirty="0"/>
              <a:t>		Compiling a switch using </a:t>
            </a:r>
            <a:r>
              <a:rPr lang="en-US" altLang="zh-CN" sz="2200" b="1" i="1" dirty="0">
                <a:solidFill>
                  <a:srgbClr val="FF0066"/>
                </a:solidFill>
              </a:rPr>
              <a:t>jump address</a:t>
            </a:r>
            <a:r>
              <a:rPr lang="en-US" altLang="zh-CN" b="1" i="1" dirty="0">
                <a:solidFill>
                  <a:srgbClr val="FF0066"/>
                </a:solidFill>
              </a:rPr>
              <a:t> table</a:t>
            </a:r>
          </a:p>
          <a:p>
            <a:pPr>
              <a:buFont typeface="Wingdings" panose="05000000000000000000" pitchFamily="2" charset="2"/>
              <a:buNone/>
            </a:pPr>
            <a:r>
              <a:rPr lang="en-US" altLang="zh-CN" sz="2000" dirty="0"/>
              <a:t>         ( Assume: f ~ k ---- x20 ~ x25       x5 contains 4 )</a:t>
            </a:r>
            <a:endParaRPr lang="en-US" altLang="zh-CN" sz="2800" dirty="0"/>
          </a:p>
          <a:p>
            <a:pPr lvl="1"/>
            <a:r>
              <a:rPr lang="en-US" altLang="zh-CN" sz="2400" dirty="0"/>
              <a:t> C code:</a:t>
            </a:r>
          </a:p>
          <a:p>
            <a:pPr lvl="1">
              <a:buFont typeface="Wingdings" panose="05000000000000000000" pitchFamily="2" charset="2"/>
              <a:buNone/>
            </a:pPr>
            <a:r>
              <a:rPr lang="en-US" altLang="zh-CN" dirty="0">
                <a:latin typeface="Times New Roman" panose="02020603050405020304" pitchFamily="18" charset="0"/>
              </a:rPr>
              <a:t>           switch ( k )  {</a:t>
            </a:r>
          </a:p>
          <a:p>
            <a:pPr lvl="1">
              <a:buFont typeface="Wingdings" panose="05000000000000000000" pitchFamily="2" charset="2"/>
              <a:buNone/>
            </a:pPr>
            <a:r>
              <a:rPr lang="en-US" altLang="zh-CN" dirty="0">
                <a:latin typeface="Times New Roman" panose="02020603050405020304" pitchFamily="18" charset="0"/>
              </a:rPr>
              <a:t>                          case  0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0  */</a:t>
            </a:r>
          </a:p>
          <a:p>
            <a:pPr lvl="1">
              <a:buFont typeface="Wingdings" panose="05000000000000000000" pitchFamily="2" charset="2"/>
              <a:buNone/>
            </a:pPr>
            <a:r>
              <a:rPr lang="en-US" altLang="zh-CN" dirty="0">
                <a:latin typeface="Times New Roman" panose="02020603050405020304" pitchFamily="18" charset="0"/>
              </a:rPr>
              <a:t>                          case  1 :    f  =  g +  h ;  break ;   /*  k  =  1  */</a:t>
            </a:r>
          </a:p>
          <a:p>
            <a:pPr lvl="1">
              <a:buFont typeface="Wingdings" panose="05000000000000000000" pitchFamily="2" charset="2"/>
              <a:buNone/>
            </a:pPr>
            <a:r>
              <a:rPr lang="en-US" altLang="zh-CN" dirty="0">
                <a:latin typeface="Times New Roman" panose="02020603050405020304" pitchFamily="18" charset="0"/>
              </a:rPr>
              <a:t>                          case  2 :    f  =  g  -  h ;  break ;   /*  k  =  2  */</a:t>
            </a:r>
          </a:p>
          <a:p>
            <a:pPr lvl="1">
              <a:buFont typeface="Wingdings" panose="05000000000000000000" pitchFamily="2" charset="2"/>
              <a:buNone/>
            </a:pPr>
            <a:r>
              <a:rPr lang="en-US" altLang="zh-CN" dirty="0">
                <a:latin typeface="Times New Roman" panose="02020603050405020304" pitchFamily="18" charset="0"/>
              </a:rPr>
              <a:t>                          case  3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3  */</a:t>
            </a:r>
          </a:p>
          <a:p>
            <a:pPr lvl="1">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554613276"/>
      </p:ext>
    </p:extLst>
  </p:cSld>
  <p:clrMapOvr>
    <a:masterClrMapping/>
  </p:clrMapOvr>
  <p:transition spd="med">
    <p:random/>
    <p:sndAc>
      <p:stSnd>
        <p:snd r:embed="rId3" name="chimes.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291803" y="92893"/>
            <a:ext cx="4968552" cy="1142984"/>
          </a:xfrm>
        </p:spPr>
        <p:txBody>
          <a:bodyPr/>
          <a:lstStyle/>
          <a:p>
            <a:pPr eaLnBrk="1" hangingPunct="1">
              <a:defRPr/>
            </a:pPr>
            <a:r>
              <a:rPr lang="en-US" altLang="en-US" dirty="0" err="1"/>
              <a:t>Jalr</a:t>
            </a:r>
            <a:r>
              <a:rPr lang="en-US" altLang="en-US" dirty="0"/>
              <a:t> </a:t>
            </a:r>
            <a:r>
              <a:rPr lang="zh-CN" altLang="en-US" dirty="0"/>
              <a:t>间接跳转地址</a:t>
            </a:r>
            <a:endParaRPr lang="en-AU" altLang="en-US" dirty="0"/>
          </a:p>
        </p:txBody>
      </p:sp>
      <p:sp>
        <p:nvSpPr>
          <p:cNvPr id="125954" name="Rectangle 3"/>
          <p:cNvSpPr>
            <a:spLocks noGrp="1" noChangeArrowheads="1"/>
          </p:cNvSpPr>
          <p:nvPr>
            <p:ph type="body" sz="half" idx="1"/>
          </p:nvPr>
        </p:nvSpPr>
        <p:spPr>
          <a:xfrm>
            <a:off x="2063750" y="1152525"/>
            <a:ext cx="8253412" cy="4194175"/>
          </a:xfrm>
        </p:spPr>
        <p:txBody>
          <a:bodyPr/>
          <a:lstStyle/>
          <a:p>
            <a:r>
              <a:rPr lang="en-US" altLang="zh-CN" b="1" dirty="0">
                <a:ea typeface="宋体" panose="02010600030101010101" pitchFamily="2" charset="-122"/>
              </a:rPr>
              <a:t>Jump-and-link register</a:t>
            </a:r>
            <a:r>
              <a:rPr lang="en-US" altLang="zh-CN" dirty="0"/>
              <a:t> </a:t>
            </a:r>
            <a:endParaRPr lang="en-US" altLang="zh-CN" sz="2000" dirty="0">
              <a:latin typeface="Times New Roman" panose="02020603050405020304" pitchFamily="18" charset="0"/>
            </a:endParaRPr>
          </a:p>
          <a:p>
            <a:pPr>
              <a:buFont typeface="Wingdings" panose="05000000000000000000" pitchFamily="2" charset="2"/>
              <a:buNone/>
            </a:pPr>
            <a:r>
              <a:rPr lang="en-US" altLang="zh-CN" b="1" dirty="0">
                <a:solidFill>
                  <a:srgbClr val="FF0066"/>
                </a:solidFill>
                <a:latin typeface="Arial Black" panose="020B0A04020102020204" pitchFamily="34" charset="0"/>
              </a:rPr>
              <a:t>		</a:t>
            </a:r>
            <a:r>
              <a:rPr lang="en-US" altLang="zh-CN" b="1" dirty="0" err="1">
                <a:solidFill>
                  <a:srgbClr val="FF0066"/>
                </a:solidFill>
                <a:latin typeface="Arial Black" panose="020B0A04020102020204" pitchFamily="34" charset="0"/>
              </a:rPr>
              <a:t>jalr</a:t>
            </a:r>
            <a:r>
              <a:rPr lang="en-US" altLang="zh-CN" b="1" dirty="0">
                <a:solidFill>
                  <a:srgbClr val="FF0066"/>
                </a:solidFill>
                <a:latin typeface="Arial Black" panose="020B0A04020102020204" pitchFamily="34" charset="0"/>
              </a:rPr>
              <a:t> x1,100(x6) </a:t>
            </a:r>
          </a:p>
          <a:p>
            <a:r>
              <a:rPr lang="zh-CN" altLang="en-US" b="1" dirty="0">
                <a:ea typeface="宋体" panose="02010600030101010101" pitchFamily="2" charset="-122"/>
              </a:rPr>
              <a:t>转移地址表</a:t>
            </a:r>
            <a:endParaRPr lang="en-US" altLang="zh-CN" b="1" dirty="0">
              <a:ea typeface="宋体" panose="02010600030101010101" pitchFamily="2" charset="-122"/>
            </a:endParaRPr>
          </a:p>
        </p:txBody>
      </p:sp>
      <p:graphicFrame>
        <p:nvGraphicFramePr>
          <p:cNvPr id="359428" name="Group 4"/>
          <p:cNvGraphicFramePr>
            <a:graphicFrameLocks noGrp="1"/>
          </p:cNvGraphicFramePr>
          <p:nvPr>
            <p:ph sz="half" idx="2"/>
          </p:nvPr>
        </p:nvGraphicFramePr>
        <p:xfrm>
          <a:off x="2711450" y="3575050"/>
          <a:ext cx="2665413" cy="2662239"/>
        </p:xfrm>
        <a:graphic>
          <a:graphicData uri="http://schemas.openxmlformats.org/drawingml/2006/table">
            <a:tbl>
              <a:tblPr/>
              <a:tblGrid>
                <a:gridCol w="788988">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5975" name="Line 32"/>
          <p:cNvSpPr>
            <a:spLocks noChangeShapeType="1"/>
          </p:cNvSpPr>
          <p:nvPr/>
        </p:nvSpPr>
        <p:spPr bwMode="auto">
          <a:xfrm>
            <a:off x="2568575" y="4068763"/>
            <a:ext cx="935038"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6" name="Rectangle 33"/>
          <p:cNvSpPr>
            <a:spLocks noChangeArrowheads="1"/>
          </p:cNvSpPr>
          <p:nvPr/>
        </p:nvSpPr>
        <p:spPr bwMode="auto">
          <a:xfrm>
            <a:off x="2063750" y="386080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a:solidFill>
                  <a:srgbClr val="000000"/>
                </a:solidFill>
                <a:latin typeface="Arial" panose="020B0604020202020204" pitchFamily="34" charset="0"/>
                <a:ea typeface="宋体" panose="02010600030101010101" pitchFamily="2" charset="-122"/>
                <a:cs typeface="Arial Unicode MS" panose="020B0604020202020204" pitchFamily="34" charset="-122"/>
              </a:rPr>
              <a:t>x6</a:t>
            </a:r>
          </a:p>
        </p:txBody>
      </p:sp>
      <p:graphicFrame>
        <p:nvGraphicFramePr>
          <p:cNvPr id="359458" name="Group 34"/>
          <p:cNvGraphicFramePr>
            <a:graphicFrameLocks noGrp="1"/>
          </p:cNvGraphicFramePr>
          <p:nvPr/>
        </p:nvGraphicFramePr>
        <p:xfrm>
          <a:off x="6715125" y="1484313"/>
          <a:ext cx="3602038" cy="4979989"/>
        </p:xfrm>
        <a:graphic>
          <a:graphicData uri="http://schemas.openxmlformats.org/drawingml/2006/table">
            <a:tbl>
              <a:tblPr/>
              <a:tblGrid>
                <a:gridCol w="1439862">
                  <a:extLst>
                    <a:ext uri="{9D8B030D-6E8A-4147-A177-3AD203B41FA5}">
                      <a16:colId xmlns:a16="http://schemas.microsoft.com/office/drawing/2014/main" val="20000"/>
                    </a:ext>
                  </a:extLst>
                </a:gridCol>
                <a:gridCol w="2162176">
                  <a:extLst>
                    <a:ext uri="{9D8B030D-6E8A-4147-A177-3AD203B41FA5}">
                      <a16:colId xmlns:a16="http://schemas.microsoft.com/office/drawing/2014/main" val="20001"/>
                    </a:ext>
                  </a:extLst>
                </a:gridCol>
              </a:tblGrid>
              <a:tr h="414288">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463">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P1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1</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P2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2</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P3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3</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8942">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P4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Verdana" pitchFamily="34" charset="0"/>
                          <a:ea typeface="宋体" pitchFamily="2" charset="-122"/>
                        </a:rPr>
                        <a:t>Program 4</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3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6006" name="Freeform 71"/>
          <p:cNvSpPr>
            <a:spLocks/>
          </p:cNvSpPr>
          <p:nvPr/>
        </p:nvSpPr>
        <p:spPr bwMode="auto">
          <a:xfrm>
            <a:off x="5249863" y="1916113"/>
            <a:ext cx="2833687" cy="2376487"/>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Freeform 72"/>
          <p:cNvSpPr>
            <a:spLocks/>
          </p:cNvSpPr>
          <p:nvPr/>
        </p:nvSpPr>
        <p:spPr bwMode="auto">
          <a:xfrm>
            <a:off x="5303838" y="2924175"/>
            <a:ext cx="2773362" cy="18002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8" name="Freeform 73"/>
          <p:cNvSpPr>
            <a:spLocks/>
          </p:cNvSpPr>
          <p:nvPr/>
        </p:nvSpPr>
        <p:spPr bwMode="auto">
          <a:xfrm>
            <a:off x="5286375" y="4149725"/>
            <a:ext cx="2797175" cy="1008063"/>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9" name="Freeform 74"/>
          <p:cNvSpPr>
            <a:spLocks/>
          </p:cNvSpPr>
          <p:nvPr/>
        </p:nvSpPr>
        <p:spPr bwMode="auto">
          <a:xfrm>
            <a:off x="5249863" y="5299075"/>
            <a:ext cx="2827337" cy="361950"/>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0" name="Freeform 76"/>
          <p:cNvSpPr>
            <a:spLocks/>
          </p:cNvSpPr>
          <p:nvPr/>
        </p:nvSpPr>
        <p:spPr bwMode="auto">
          <a:xfrm>
            <a:off x="1824038" y="2781300"/>
            <a:ext cx="2184400" cy="2087563"/>
          </a:xfrm>
          <a:custGeom>
            <a:avLst/>
            <a:gdLst>
              <a:gd name="T0" fmla="*/ 2147483646 w 1330"/>
              <a:gd name="T1" fmla="*/ 0 h 1369"/>
              <a:gd name="T2" fmla="*/ 2147483646 w 1330"/>
              <a:gd name="T3" fmla="*/ 2147483646 h 1369"/>
              <a:gd name="T4" fmla="*/ 2147483646 w 1330"/>
              <a:gd name="T5" fmla="*/ 2147483646 h 1369"/>
              <a:gd name="T6" fmla="*/ 2147483646 w 1330"/>
              <a:gd name="T7" fmla="*/ 2147483646 h 1369"/>
              <a:gd name="T8" fmla="*/ 2147483646 w 1330"/>
              <a:gd name="T9" fmla="*/ 2147483646 h 1369"/>
              <a:gd name="T10" fmla="*/ 2147483646 w 1330"/>
              <a:gd name="T11" fmla="*/ 2147483646 h 1369"/>
              <a:gd name="T12" fmla="*/ 2147483646 w 1330"/>
              <a:gd name="T13" fmla="*/ 2147483646 h 1369"/>
              <a:gd name="T14" fmla="*/ 2147483646 w 1330"/>
              <a:gd name="T15" fmla="*/ 2147483646 h 1369"/>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1369"/>
              <a:gd name="T26" fmla="*/ 1330 w 1330"/>
              <a:gd name="T27" fmla="*/ 1369 h 13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1" name="AutoShape 77"/>
          <p:cNvSpPr>
            <a:spLocks/>
          </p:cNvSpPr>
          <p:nvPr/>
        </p:nvSpPr>
        <p:spPr bwMode="auto">
          <a:xfrm>
            <a:off x="2640013" y="4167188"/>
            <a:ext cx="142875" cy="1439862"/>
          </a:xfrm>
          <a:prstGeom prst="leftBrace">
            <a:avLst>
              <a:gd name="adj1" fmla="val 83981"/>
              <a:gd name="adj2" fmla="val 5000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40032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idx="1"/>
          </p:nvPr>
        </p:nvSpPr>
        <p:spPr>
          <a:xfrm>
            <a:off x="1991544" y="1005681"/>
            <a:ext cx="8540750" cy="2447925"/>
          </a:xfrm>
        </p:spPr>
        <p:txBody>
          <a:bodyPr>
            <a:normAutofit/>
          </a:bodyPr>
          <a:lstStyle/>
          <a:p>
            <a:pPr lvl="1"/>
            <a:r>
              <a:rPr lang="zh-CN" altLang="en-US" dirty="0"/>
              <a:t> </a:t>
            </a:r>
            <a:r>
              <a:rPr lang="en-US" altLang="zh-CN" dirty="0"/>
              <a:t>RISC-V assembly code:</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bgeu</a:t>
            </a:r>
            <a:r>
              <a:rPr lang="en-US" altLang="zh-CN" sz="1800" dirty="0">
                <a:latin typeface="Times New Roman" panose="02020603050405020304" pitchFamily="18" charset="0"/>
              </a:rPr>
              <a:t>    x25, x5, Exit           // if  k  &gt;=  4 </a:t>
            </a:r>
            <a:r>
              <a:rPr lang="zh-CN" altLang="en-US" sz="1800" dirty="0">
                <a:latin typeface="Times New Roman" panose="02020603050405020304" pitchFamily="18" charset="0"/>
              </a:rPr>
              <a:t>或者 </a:t>
            </a:r>
            <a:r>
              <a:rPr lang="en-US" altLang="zh-CN" sz="1800" dirty="0">
                <a:latin typeface="Times New Roman" panose="02020603050405020304" pitchFamily="18" charset="0"/>
              </a:rPr>
              <a:t>k &lt; 0,  go to Exit</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slli</a:t>
            </a:r>
            <a:r>
              <a:rPr lang="en-US" altLang="zh-CN" sz="1800" dirty="0">
                <a:latin typeface="Times New Roman" panose="02020603050405020304" pitchFamily="18" charset="0"/>
              </a:rPr>
              <a:t>    x7, x25, 3                 // temp </a:t>
            </a:r>
            <a:r>
              <a:rPr lang="en-US" altLang="zh-CN" sz="1800" dirty="0" err="1">
                <a:latin typeface="Times New Roman" panose="02020603050405020304" pitchFamily="18" charset="0"/>
              </a:rPr>
              <a:t>reg</a:t>
            </a:r>
            <a:r>
              <a:rPr lang="en-US" altLang="zh-CN" sz="1800" dirty="0">
                <a:latin typeface="Times New Roman" panose="02020603050405020304" pitchFamily="18" charset="0"/>
              </a:rPr>
              <a:t> x7  =  8  *  k</a:t>
            </a:r>
          </a:p>
          <a:p>
            <a:pPr lvl="1">
              <a:buFont typeface="Wingdings" panose="05000000000000000000" pitchFamily="2" charset="2"/>
              <a:buNone/>
            </a:pPr>
            <a:r>
              <a:rPr lang="en-US" altLang="zh-CN" sz="1800" dirty="0">
                <a:latin typeface="Times New Roman" panose="02020603050405020304" pitchFamily="18" charset="0"/>
              </a:rPr>
              <a:t>                  add   x7, x7, x6                 // x7  =  address of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x7, 0(x7)                    // x7 gets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x1, 0(x7)                   // jump  entrance</a:t>
            </a:r>
          </a:p>
          <a:p>
            <a:pPr lvl="1">
              <a:buFont typeface="Wingdings" panose="05000000000000000000" pitchFamily="2" charset="2"/>
              <a:buNone/>
            </a:pPr>
            <a:r>
              <a:rPr lang="en-US" altLang="zh-CN" sz="1800" dirty="0">
                <a:latin typeface="Times New Roman" panose="02020603050405020304" pitchFamily="18" charset="0"/>
              </a:rPr>
              <a:t>	Exit: </a:t>
            </a:r>
            <a:endParaRPr lang="en-US" altLang="zh-CN" sz="1800" dirty="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66907701"/>
      </p:ext>
    </p:extLst>
  </p:cSld>
  <p:clrMapOvr>
    <a:masterClrMapping/>
  </p:clrMapOvr>
  <p:transition spd="med">
    <p:random/>
    <p:sndAc>
      <p:stSnd>
        <p:snd r:embed="rId3" name="chimes.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240868"/>
            <a:ext cx="7849480" cy="2376264"/>
          </a:xfrm>
        </p:spPr>
        <p:txBody>
          <a:bodyPr>
            <a:normAutofit fontScale="90000"/>
          </a:bodyPr>
          <a:lstStyle/>
          <a:p>
            <a:pPr algn="ctr"/>
            <a:r>
              <a:rPr lang="en-US" altLang="zh-CN" sz="6000" b="1" dirty="0">
                <a:solidFill>
                  <a:schemeClr val="accent1">
                    <a:lumMod val="50000"/>
                  </a:schemeClr>
                </a:solidFill>
              </a:rPr>
              <a:t>8   Supporting Procedures in Computer Hardware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15454391"/>
      </p:ext>
    </p:extLst>
  </p:cSld>
  <p:clrMapOvr>
    <a:masterClrMapping/>
  </p:clrMapOvr>
  <p:transition spd="med">
    <p:random/>
    <p:sndAc>
      <p:stSnd>
        <p:snd r:embed="rId2" name="chimes.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838200" y="365125"/>
            <a:ext cx="5617840" cy="1325563"/>
          </a:xfrm>
        </p:spPr>
        <p:txBody>
          <a:bodyPr/>
          <a:lstStyle/>
          <a:p>
            <a:pPr eaLnBrk="1" hangingPunct="1">
              <a:defRPr/>
            </a:pPr>
            <a:r>
              <a:rPr lang="en-US" altLang="en-US" dirty="0"/>
              <a:t>J</a:t>
            </a:r>
            <a:r>
              <a:rPr lang="zh-CN" altLang="en-US" dirty="0"/>
              <a:t>开头，无条件跳转</a:t>
            </a:r>
            <a:endParaRPr lang="en-AU" altLang="en-US" dirty="0"/>
          </a:p>
        </p:txBody>
      </p:sp>
      <p:sp>
        <p:nvSpPr>
          <p:cNvPr id="134148" name="Rectangle 3"/>
          <p:cNvSpPr>
            <a:spLocks noGrp="1" noChangeArrowheads="1"/>
          </p:cNvSpPr>
          <p:nvPr>
            <p:ph idx="1"/>
          </p:nvPr>
        </p:nvSpPr>
        <p:spPr/>
        <p:txBody>
          <a:bodyPr/>
          <a:lstStyle/>
          <a:p>
            <a:pPr eaLnBrk="1" hangingPunct="1"/>
            <a:r>
              <a:rPr lang="en-US" altLang="en-US" dirty="0"/>
              <a:t>Procedure call: jump and link</a:t>
            </a:r>
            <a:r>
              <a:rPr lang="zh-CN" altLang="en-US" dirty="0"/>
              <a:t>跳转链接</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a:t>
            </a:r>
            <a:r>
              <a:rPr lang="en-US" altLang="en-US" sz="2800" dirty="0">
                <a:latin typeface="Lucida Console" panose="020B0609040504020204" pitchFamily="49" charset="0"/>
              </a:rPr>
              <a:t> </a:t>
            </a:r>
            <a:r>
              <a:rPr lang="en-US" altLang="en-US" sz="2800" dirty="0">
                <a:solidFill>
                  <a:srgbClr val="FF0000"/>
                </a:solidFill>
                <a:latin typeface="Lucida Console" panose="020B0609040504020204" pitchFamily="49" charset="0"/>
              </a:rPr>
              <a:t>x1</a:t>
            </a:r>
            <a:r>
              <a:rPr lang="en-US" altLang="en-US" sz="2800" dirty="0">
                <a:latin typeface="Lucida Console" panose="020B0609040504020204" pitchFamily="49" charset="0"/>
              </a:rPr>
              <a:t>, </a:t>
            </a:r>
            <a:r>
              <a:rPr lang="en-US" altLang="en-US" sz="2800" dirty="0" err="1">
                <a:latin typeface="Lucida Console" panose="020B0609040504020204" pitchFamily="49" charset="0"/>
              </a:rPr>
              <a:t>ProcedureLabel</a:t>
            </a:r>
            <a:endParaRPr lang="en-US" altLang="en-US" sz="2800" dirty="0">
              <a:latin typeface="Lucida Console" panose="020B0609040504020204" pitchFamily="49" charset="0"/>
            </a:endParaRPr>
          </a:p>
          <a:p>
            <a:pPr lvl="1" eaLnBrk="1" hangingPunct="1"/>
            <a:r>
              <a:rPr lang="en-US" altLang="en-US" dirty="0"/>
              <a:t>Address of following instruction put in x1</a:t>
            </a:r>
          </a:p>
          <a:p>
            <a:pPr lvl="1" eaLnBrk="1" hangingPunct="1"/>
            <a:r>
              <a:rPr lang="en-US" altLang="en-US" dirty="0"/>
              <a:t>Jumps to target address</a:t>
            </a:r>
          </a:p>
          <a:p>
            <a:pPr eaLnBrk="1" hangingPunct="1"/>
            <a:r>
              <a:rPr lang="en-US" altLang="en-US" dirty="0"/>
              <a:t>Procedure return: jump and link </a:t>
            </a:r>
            <a:r>
              <a:rPr lang="en-US" altLang="en-US" b="1" dirty="0">
                <a:solidFill>
                  <a:srgbClr val="FF0000"/>
                </a:solidFill>
              </a:rPr>
              <a:t>r</a:t>
            </a:r>
            <a:r>
              <a:rPr lang="en-US" altLang="en-US" dirty="0"/>
              <a:t>egister</a:t>
            </a:r>
            <a:r>
              <a:rPr lang="zh-CN" altLang="en-US" dirty="0"/>
              <a:t>（基地址）</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jalr</a:t>
            </a:r>
            <a:r>
              <a:rPr lang="en-US" altLang="en-US" sz="2800" dirty="0">
                <a:solidFill>
                  <a:srgbClr val="FF0000"/>
                </a:solidFill>
                <a:latin typeface="Lucida Console" panose="020B0609040504020204" pitchFamily="49" charset="0"/>
              </a:rPr>
              <a:t> x0, 0(x1)</a:t>
            </a:r>
          </a:p>
          <a:p>
            <a:pPr lvl="1" eaLnBrk="1" hangingPunct="1"/>
            <a:r>
              <a:rPr lang="en-US" altLang="en-US" dirty="0"/>
              <a:t>Like </a:t>
            </a:r>
            <a:r>
              <a:rPr lang="en-US" altLang="en-US" dirty="0" err="1"/>
              <a:t>jal</a:t>
            </a:r>
            <a:r>
              <a:rPr lang="en-US" altLang="en-US" dirty="0"/>
              <a:t>, but jumps to 0 + address in x1</a:t>
            </a:r>
          </a:p>
          <a:p>
            <a:pPr lvl="1" eaLnBrk="1" hangingPunct="1"/>
            <a:r>
              <a:rPr lang="en-US" altLang="en-US" dirty="0"/>
              <a:t>Use x0 as </a:t>
            </a:r>
            <a:r>
              <a:rPr lang="en-US" altLang="en-US" dirty="0" err="1"/>
              <a:t>rd</a:t>
            </a:r>
            <a:r>
              <a:rPr lang="en-US" altLang="en-US" dirty="0"/>
              <a:t> (x0 cannot be changed)</a:t>
            </a:r>
          </a:p>
          <a:p>
            <a:pPr lvl="1" eaLnBrk="1" hangingPunct="1"/>
            <a:r>
              <a:rPr lang="en-US" altLang="en-US" dirty="0"/>
              <a:t>Can also be used for computed jumps</a:t>
            </a:r>
          </a:p>
          <a:p>
            <a:pPr lvl="2" eaLnBrk="1" hangingPunct="1"/>
            <a:r>
              <a:rPr lang="en-US" altLang="en-US" dirty="0"/>
              <a:t>e.g., for case/switch statements</a:t>
            </a:r>
            <a:endParaRPr lang="en-AU" altLang="en-US" dirty="0"/>
          </a:p>
        </p:txBody>
      </p:sp>
      <p:sp>
        <p:nvSpPr>
          <p:cNvPr id="134149" name="AutoShape 3"/>
          <p:cNvSpPr>
            <a:spLocks noChangeArrowheads="1"/>
          </p:cNvSpPr>
          <p:nvPr/>
        </p:nvSpPr>
        <p:spPr bwMode="auto">
          <a:xfrm>
            <a:off x="6168008" y="854853"/>
            <a:ext cx="1655763" cy="576262"/>
          </a:xfrm>
          <a:prstGeom prst="wedgeEllipseCallout">
            <a:avLst>
              <a:gd name="adj1" fmla="val -287458"/>
              <a:gd name="adj2" fmla="val 148111"/>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800">
                <a:solidFill>
                  <a:srgbClr val="FF0000"/>
                </a:solidFill>
                <a:latin typeface="Arial" panose="020B0604020202020204" pitchFamily="34" charset="0"/>
                <a:ea typeface="宋体" panose="02010600030101010101" pitchFamily="2" charset="-122"/>
                <a:cs typeface="Arial Unicode MS" panose="020B0604020202020204" pitchFamily="34" charset="-122"/>
              </a:rPr>
              <a:t>PC+4→x1</a:t>
            </a:r>
          </a:p>
        </p:txBody>
      </p:sp>
    </p:spTree>
    <p:extLst>
      <p:ext uri="{BB962C8B-B14F-4D97-AF65-F5344CB8AC3E}">
        <p14:creationId xmlns:p14="http://schemas.microsoft.com/office/powerpoint/2010/main" val="2572745524"/>
      </p:ext>
    </p:extLst>
  </p:cSld>
  <p:clrMapOvr>
    <a:masterClrMapping/>
  </p:clrMapOvr>
  <p:transition spd="med">
    <p:random/>
    <p:sndAc>
      <p:stSnd>
        <p:snd r:embed="rId3" name="chimes.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Using More Registers</a:t>
            </a:r>
            <a:endParaRPr lang="zh-CN" altLang="en-US" dirty="0"/>
          </a:p>
        </p:txBody>
      </p:sp>
      <p:sp>
        <p:nvSpPr>
          <p:cNvPr id="136195" name="内容占位符 2"/>
          <p:cNvSpPr>
            <a:spLocks noGrp="1"/>
          </p:cNvSpPr>
          <p:nvPr>
            <p:ph idx="1"/>
          </p:nvPr>
        </p:nvSpPr>
        <p:spPr>
          <a:xfrm>
            <a:off x="838200" y="1657006"/>
            <a:ext cx="10515600" cy="4351338"/>
          </a:xfrm>
        </p:spPr>
        <p:txBody>
          <a:bodyPr/>
          <a:lstStyle/>
          <a:p>
            <a:r>
              <a:rPr lang="en-US" altLang="zh-CN" dirty="0"/>
              <a:t>Registers for procedure calling</a:t>
            </a:r>
          </a:p>
          <a:p>
            <a:pPr lvl="1"/>
            <a:r>
              <a:rPr lang="en-US" altLang="zh-CN" dirty="0"/>
              <a:t> x10~ x17: 8 argument registers to pass parameters or return values</a:t>
            </a:r>
          </a:p>
          <a:p>
            <a:pPr lvl="1"/>
            <a:r>
              <a:rPr lang="en-US" altLang="zh-CN" dirty="0"/>
              <a:t> </a:t>
            </a:r>
            <a:r>
              <a:rPr lang="en-US" altLang="zh-CN" dirty="0">
                <a:highlight>
                  <a:srgbClr val="FFFF00"/>
                </a:highlight>
              </a:rPr>
              <a:t>x1: </a:t>
            </a:r>
            <a:r>
              <a:rPr lang="zh-CN" altLang="en-US" dirty="0">
                <a:highlight>
                  <a:srgbClr val="FFFF00"/>
                </a:highlight>
              </a:rPr>
              <a:t>返回地址</a:t>
            </a:r>
            <a:endParaRPr lang="en-US" altLang="zh-CN" dirty="0">
              <a:highlight>
                <a:srgbClr val="FFFF00"/>
              </a:highlight>
            </a:endParaRPr>
          </a:p>
          <a:p>
            <a:pPr lvl="1"/>
            <a:r>
              <a:rPr lang="en-US" altLang="zh-CN" dirty="0"/>
              <a:t>Stack</a:t>
            </a:r>
            <a:r>
              <a:rPr lang="zh-CN" altLang="en-US" dirty="0"/>
              <a:t>：用栈来完成</a:t>
            </a:r>
            <a:r>
              <a:rPr lang="en-US" altLang="zh-CN" dirty="0"/>
              <a:t>spilling registers</a:t>
            </a:r>
          </a:p>
          <a:p>
            <a:pPr lvl="1"/>
            <a:r>
              <a:rPr lang="en-US" altLang="zh-CN" dirty="0">
                <a:solidFill>
                  <a:srgbClr val="FF0000"/>
                </a:solidFill>
              </a:rPr>
              <a:t>Push, pop</a:t>
            </a:r>
          </a:p>
          <a:p>
            <a:pPr lvl="1"/>
            <a:r>
              <a:rPr lang="en-US" altLang="zh-CN" dirty="0"/>
              <a:t>Stack pointer (</a:t>
            </a:r>
            <a:r>
              <a:rPr lang="en-US" altLang="zh-CN" dirty="0" err="1"/>
              <a:t>sp</a:t>
            </a:r>
            <a:r>
              <a:rPr lang="en-US" altLang="zh-CN" dirty="0"/>
              <a:t>)</a:t>
            </a:r>
            <a:r>
              <a:rPr lang="zh-CN" altLang="en-US" dirty="0">
                <a:highlight>
                  <a:srgbClr val="FFFF00"/>
                </a:highlight>
              </a:rPr>
              <a:t>栈指针</a:t>
            </a:r>
            <a:r>
              <a:rPr lang="en-US" altLang="zh-CN" dirty="0">
                <a:highlight>
                  <a:srgbClr val="FFFF00"/>
                </a:highlight>
              </a:rPr>
              <a:t>: x2</a:t>
            </a:r>
          </a:p>
          <a:p>
            <a:pPr lvl="1"/>
            <a:r>
              <a:rPr lang="en-US" altLang="zh-CN" dirty="0">
                <a:highlight>
                  <a:srgbClr val="FFFF00"/>
                </a:highlight>
              </a:rPr>
              <a:t>x0:0</a:t>
            </a:r>
          </a:p>
          <a:p>
            <a:r>
              <a:rPr lang="en-US" altLang="zh-CN" dirty="0"/>
              <a:t>SP </a:t>
            </a:r>
            <a:r>
              <a:rPr lang="zh-CN" altLang="en-US" dirty="0"/>
              <a:t>指明栈顶位置</a:t>
            </a:r>
            <a:endParaRPr lang="en-US" altLang="zh-CN" dirty="0"/>
          </a:p>
          <a:p>
            <a:pPr lvl="1"/>
            <a:r>
              <a:rPr lang="en-US" altLang="zh-CN" dirty="0"/>
              <a:t>Push: </a:t>
            </a:r>
            <a:r>
              <a:rPr lang="en-US" altLang="zh-CN" dirty="0" err="1"/>
              <a:t>sp</a:t>
            </a:r>
            <a:r>
              <a:rPr lang="en-US" altLang="zh-CN" dirty="0"/>
              <a:t>= sp-8</a:t>
            </a:r>
          </a:p>
          <a:p>
            <a:pPr lvl="1"/>
            <a:r>
              <a:rPr lang="en-US" altLang="zh-CN" dirty="0"/>
              <a:t>Pop:  </a:t>
            </a:r>
            <a:r>
              <a:rPr lang="en-US" altLang="zh-CN" dirty="0" err="1"/>
              <a:t>sp</a:t>
            </a:r>
            <a:r>
              <a:rPr lang="en-US" altLang="zh-CN" dirty="0"/>
              <a:t> = </a:t>
            </a:r>
            <a:r>
              <a:rPr lang="en-US" altLang="zh-CN" dirty="0">
                <a:highlight>
                  <a:srgbClr val="FFFF00"/>
                </a:highlight>
              </a:rPr>
              <a:t>sp+8</a:t>
            </a:r>
          </a:p>
        </p:txBody>
      </p:sp>
      <p:pic>
        <p:nvPicPr>
          <p:cNvPr id="4" name="图片 3">
            <a:extLst>
              <a:ext uri="{FF2B5EF4-FFF2-40B4-BE49-F238E27FC236}">
                <a16:creationId xmlns:a16="http://schemas.microsoft.com/office/drawing/2014/main" id="{60DDB6D0-32C4-AED1-33DE-FF7E508D9D13}"/>
              </a:ext>
            </a:extLst>
          </p:cNvPr>
          <p:cNvPicPr>
            <a:picLocks noChangeAspect="1"/>
          </p:cNvPicPr>
          <p:nvPr/>
        </p:nvPicPr>
        <p:blipFill>
          <a:blip r:embed="rId4"/>
          <a:stretch>
            <a:fillRect/>
          </a:stretch>
        </p:blipFill>
        <p:spPr>
          <a:xfrm>
            <a:off x="7320136" y="2690828"/>
            <a:ext cx="4215778" cy="3802047"/>
          </a:xfrm>
          <a:prstGeom prst="rect">
            <a:avLst/>
          </a:prstGeom>
        </p:spPr>
      </p:pic>
      <p:sp>
        <p:nvSpPr>
          <p:cNvPr id="5" name="文本框 4">
            <a:extLst>
              <a:ext uri="{FF2B5EF4-FFF2-40B4-BE49-F238E27FC236}">
                <a16:creationId xmlns:a16="http://schemas.microsoft.com/office/drawing/2014/main" id="{8EC83F99-0B9B-8C7F-99F6-46FBAF5DA68C}"/>
              </a:ext>
            </a:extLst>
          </p:cNvPr>
          <p:cNvSpPr txBox="1"/>
          <p:nvPr/>
        </p:nvSpPr>
        <p:spPr>
          <a:xfrm>
            <a:off x="10488488" y="2780928"/>
            <a:ext cx="792088" cy="338554"/>
          </a:xfrm>
          <a:prstGeom prst="rect">
            <a:avLst/>
          </a:prstGeom>
          <a:noFill/>
        </p:spPr>
        <p:txBody>
          <a:bodyPr wrap="square" rtlCol="0">
            <a:spAutoFit/>
          </a:bodyPr>
          <a:lstStyle/>
          <a:p>
            <a:r>
              <a:rPr lang="zh-CN" altLang="en-US" sz="1600" b="1" dirty="0"/>
              <a:t>栈底</a:t>
            </a:r>
          </a:p>
        </p:txBody>
      </p:sp>
    </p:spTree>
    <p:extLst>
      <p:ext uri="{BB962C8B-B14F-4D97-AF65-F5344CB8AC3E}">
        <p14:creationId xmlns:p14="http://schemas.microsoft.com/office/powerpoint/2010/main" val="758161032"/>
      </p:ext>
    </p:extLst>
  </p:cSld>
  <p:clrMapOvr>
    <a:masterClrMapping/>
  </p:clrMapOvr>
  <p:transition spd="med">
    <p:random/>
    <p:sndAc>
      <p:stSnd>
        <p:snd r:embed="rId3" name="chimes.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rrowheads="1"/>
          </p:cNvSpPr>
          <p:nvPr>
            <p:ph idx="1"/>
          </p:nvPr>
        </p:nvSpPr>
        <p:spPr>
          <a:xfrm>
            <a:off x="1738283" y="1285861"/>
            <a:ext cx="2708275" cy="2592387"/>
          </a:xfrm>
        </p:spPr>
        <p:txBody>
          <a:bodyPr>
            <a:normAutofit lnSpcReduction="10000"/>
          </a:bodyPr>
          <a:lstStyle/>
          <a:p>
            <a:pPr>
              <a:lnSpc>
                <a:spcPct val="90000"/>
              </a:lnSpc>
              <a:buFont typeface="Wingdings" pitchFamily="2" charset="2"/>
              <a:buNone/>
            </a:pPr>
            <a:r>
              <a:rPr lang="en-US" altLang="zh-CN" sz="2400" dirty="0" err="1"/>
              <a:t>int</a:t>
            </a:r>
            <a:r>
              <a:rPr lang="en-US" altLang="zh-CN" sz="2400" dirty="0"/>
              <a:t> </a:t>
            </a:r>
            <a:r>
              <a:rPr lang="en-US" altLang="zh-CN" sz="2400" dirty="0" err="1"/>
              <a:t>i,A</a:t>
            </a:r>
            <a:r>
              <a:rPr lang="en-US" altLang="zh-CN" sz="2400" dirty="0"/>
              <a:t>[3],  j;</a:t>
            </a:r>
          </a:p>
          <a:p>
            <a:pPr>
              <a:lnSpc>
                <a:spcPct val="90000"/>
              </a:lnSpc>
              <a:buFont typeface="Wingdings" pitchFamily="2" charset="2"/>
              <a:buNone/>
            </a:pPr>
            <a:r>
              <a:rPr lang="en-US" altLang="zh-CN" sz="2400" dirty="0">
                <a:latin typeface="Arial Unicode MS"/>
              </a:rPr>
              <a:t>…</a:t>
            </a:r>
            <a:endParaRPr lang="en-US" altLang="zh-CN" sz="2400" dirty="0"/>
          </a:p>
          <a:p>
            <a:pPr>
              <a:lnSpc>
                <a:spcPct val="90000"/>
              </a:lnSpc>
              <a:buFont typeface="Wingdings" pitchFamily="2" charset="2"/>
              <a:buNone/>
            </a:pPr>
            <a:r>
              <a:rPr lang="en-US" altLang="zh-CN" sz="2400" dirty="0"/>
              <a:t>j=A[3];</a:t>
            </a:r>
          </a:p>
          <a:p>
            <a:pPr>
              <a:lnSpc>
                <a:spcPct val="90000"/>
              </a:lnSpc>
              <a:buFont typeface="Wingdings" pitchFamily="2" charset="2"/>
              <a:buNone/>
            </a:pPr>
            <a:endParaRPr lang="en-US" altLang="zh-CN" sz="2400" dirty="0"/>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The result j=?</a:t>
            </a:r>
          </a:p>
        </p:txBody>
      </p:sp>
      <p:sp>
        <p:nvSpPr>
          <p:cNvPr id="11" name="灯片编号占位符 5"/>
          <p:cNvSpPr>
            <a:spLocks noGrp="1"/>
          </p:cNvSpPr>
          <p:nvPr>
            <p:ph type="sldNum" sz="quarter" idx="12"/>
          </p:nvPr>
        </p:nvSpPr>
        <p:spPr>
          <a:xfrm>
            <a:off x="8534400" y="6245225"/>
            <a:ext cx="2133600" cy="476250"/>
          </a:xfrm>
        </p:spPr>
        <p:txBody>
          <a:bodyPr/>
          <a:lstStyle/>
          <a:p>
            <a:pPr>
              <a:buClr>
                <a:srgbClr val="009999"/>
              </a:buClr>
            </a:pPr>
            <a:fld id="{E26C4DFF-60C6-46E0-A887-AE862EC278DC}" type="slidenum">
              <a:rPr lang="en-US" altLang="zh-CN">
                <a:solidFill>
                  <a:srgbClr val="000000"/>
                </a:solidFill>
              </a:rPr>
              <a:pPr>
                <a:buClr>
                  <a:srgbClr val="009999"/>
                </a:buClr>
              </a:pPr>
              <a:t>57</a:t>
            </a:fld>
            <a:endParaRPr lang="en-US" altLang="zh-CN">
              <a:solidFill>
                <a:srgbClr val="000000"/>
              </a:solidFill>
            </a:endParaRPr>
          </a:p>
        </p:txBody>
      </p:sp>
      <p:pic>
        <p:nvPicPr>
          <p:cNvPr id="344067" name="Picture 3" descr="f0303"/>
          <p:cNvPicPr>
            <a:picLocks noChangeAspect="1" noChangeArrowheads="1"/>
          </p:cNvPicPr>
          <p:nvPr/>
        </p:nvPicPr>
        <p:blipFill>
          <a:blip r:embed="rId4"/>
          <a:srcRect/>
          <a:stretch>
            <a:fillRect/>
          </a:stretch>
        </p:blipFill>
        <p:spPr bwMode="auto">
          <a:xfrm>
            <a:off x="5016500" y="2276475"/>
            <a:ext cx="4679950" cy="3887788"/>
          </a:xfrm>
          <a:prstGeom prst="rect">
            <a:avLst/>
          </a:prstGeom>
          <a:noFill/>
          <a:ln w="9525">
            <a:noFill/>
            <a:miter lim="800000"/>
            <a:headEnd/>
            <a:tailEnd/>
          </a:ln>
        </p:spPr>
      </p:pic>
      <p:sp>
        <p:nvSpPr>
          <p:cNvPr id="344068" name="AutoShape 4"/>
          <p:cNvSpPr>
            <a:spLocks/>
          </p:cNvSpPr>
          <p:nvPr/>
        </p:nvSpPr>
        <p:spPr bwMode="auto">
          <a:xfrm>
            <a:off x="9917113" y="5043488"/>
            <a:ext cx="500062" cy="330200"/>
          </a:xfrm>
          <a:prstGeom prst="borderCallout1">
            <a:avLst>
              <a:gd name="adj1" fmla="val 34616"/>
              <a:gd name="adj2" fmla="val -15236"/>
              <a:gd name="adj3" fmla="val -96634"/>
              <a:gd name="adj4" fmla="val -4412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a:t>
            </a:r>
          </a:p>
        </p:txBody>
      </p:sp>
      <p:sp>
        <p:nvSpPr>
          <p:cNvPr id="344069" name="AutoShape 5"/>
          <p:cNvSpPr>
            <a:spLocks/>
          </p:cNvSpPr>
          <p:nvPr/>
        </p:nvSpPr>
        <p:spPr bwMode="auto">
          <a:xfrm>
            <a:off x="9912351" y="2205038"/>
            <a:ext cx="500063" cy="330200"/>
          </a:xfrm>
          <a:prstGeom prst="borderCallout1">
            <a:avLst>
              <a:gd name="adj1" fmla="val 34616"/>
              <a:gd name="adj2" fmla="val -15236"/>
              <a:gd name="adj3" fmla="val 292306"/>
              <a:gd name="adj4" fmla="val -5206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i</a:t>
            </a:r>
          </a:p>
        </p:txBody>
      </p:sp>
      <p:sp>
        <p:nvSpPr>
          <p:cNvPr id="344070" name="AutoShape 6"/>
          <p:cNvSpPr>
            <a:spLocks/>
          </p:cNvSpPr>
          <p:nvPr/>
        </p:nvSpPr>
        <p:spPr bwMode="auto">
          <a:xfrm>
            <a:off x="9912351" y="5734050"/>
            <a:ext cx="500063" cy="330200"/>
          </a:xfrm>
          <a:prstGeom prst="borderCallout1">
            <a:avLst>
              <a:gd name="adj1" fmla="val 34616"/>
              <a:gd name="adj2" fmla="val -15236"/>
              <a:gd name="adj3" fmla="val -315384"/>
              <a:gd name="adj4" fmla="val -54921"/>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A[0]</a:t>
            </a:r>
          </a:p>
        </p:txBody>
      </p:sp>
      <p:sp>
        <p:nvSpPr>
          <p:cNvPr id="344071" name="AutoShape 7"/>
          <p:cNvSpPr>
            <a:spLocks/>
          </p:cNvSpPr>
          <p:nvPr/>
        </p:nvSpPr>
        <p:spPr bwMode="auto">
          <a:xfrm>
            <a:off x="9983788" y="4365625"/>
            <a:ext cx="500062" cy="330200"/>
          </a:xfrm>
          <a:prstGeom prst="borderCallout1">
            <a:avLst>
              <a:gd name="adj1" fmla="val 34616"/>
              <a:gd name="adj2" fmla="val -15236"/>
              <a:gd name="adj3" fmla="val -50963"/>
              <a:gd name="adj4" fmla="val -6666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A[1]</a:t>
            </a:r>
          </a:p>
        </p:txBody>
      </p:sp>
      <p:sp>
        <p:nvSpPr>
          <p:cNvPr id="344072" name="AutoShape 8"/>
          <p:cNvSpPr>
            <a:spLocks/>
          </p:cNvSpPr>
          <p:nvPr/>
        </p:nvSpPr>
        <p:spPr bwMode="auto">
          <a:xfrm>
            <a:off x="9983788" y="3716338"/>
            <a:ext cx="500062" cy="330200"/>
          </a:xfrm>
          <a:prstGeom prst="borderCallout1">
            <a:avLst>
              <a:gd name="adj1" fmla="val 34616"/>
              <a:gd name="adj2" fmla="val -15236"/>
              <a:gd name="adj3" fmla="val -17306"/>
              <a:gd name="adj4" fmla="val -5809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A[2]</a:t>
            </a:r>
          </a:p>
        </p:txBody>
      </p:sp>
      <p:sp>
        <p:nvSpPr>
          <p:cNvPr id="344074" name="AutoShape 10"/>
          <p:cNvSpPr>
            <a:spLocks/>
          </p:cNvSpPr>
          <p:nvPr/>
        </p:nvSpPr>
        <p:spPr bwMode="auto">
          <a:xfrm>
            <a:off x="10167938" y="3141663"/>
            <a:ext cx="500062" cy="330200"/>
          </a:xfrm>
          <a:prstGeom prst="borderCallout1">
            <a:avLst>
              <a:gd name="adj1" fmla="val 34616"/>
              <a:gd name="adj2" fmla="val -15236"/>
              <a:gd name="adj3" fmla="val -1921"/>
              <a:gd name="adj4" fmla="val -106986"/>
            </a:avLst>
          </a:prstGeom>
          <a:noFill/>
          <a:ln w="9525" cap="rnd" algn="ctr">
            <a:solidFill>
              <a:srgbClr val="007A77"/>
            </a:solidFill>
            <a:miter lim="800000"/>
            <a:headEnd/>
            <a:tailEnd/>
          </a:ln>
          <a:effectLst/>
        </p:spPr>
        <p:txBody>
          <a:bodyPr/>
          <a:lstStyle/>
          <a:p>
            <a:pPr algn="ctr">
              <a:buClr>
                <a:srgbClr val="009999"/>
              </a:buClr>
            </a:pPr>
            <a:r>
              <a:rPr lang="en-US" altLang="zh-CN" b="1" dirty="0">
                <a:solidFill>
                  <a:srgbClr val="FF3300"/>
                </a:solidFill>
              </a:rPr>
              <a:t>A[3]</a:t>
            </a:r>
          </a:p>
        </p:txBody>
      </p:sp>
    </p:spTree>
    <p:extLst>
      <p:ext uri="{BB962C8B-B14F-4D97-AF65-F5344CB8AC3E}">
        <p14:creationId xmlns:p14="http://schemas.microsoft.com/office/powerpoint/2010/main" val="39251429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4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animBg="1"/>
      <p:bldP spid="344070" grpId="0" animBg="1"/>
      <p:bldP spid="344071" grpId="0" animBg="1"/>
      <p:bldP spid="344072" grpId="0" animBg="1"/>
      <p:bldP spid="344074" grpId="0" animBg="1"/>
      <p:bldP spid="344074"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63352" y="188640"/>
            <a:ext cx="10515600" cy="1325563"/>
          </a:xfrm>
        </p:spPr>
        <p:txBody>
          <a:bodyPr/>
          <a:lstStyle/>
          <a:p>
            <a:pPr eaLnBrk="1" hangingPunct="1">
              <a:defRPr/>
            </a:pPr>
            <a:r>
              <a:rPr lang="en-US" altLang="en-US" dirty="0"/>
              <a:t>Leaf Procedure Example</a:t>
            </a:r>
            <a:endParaRPr lang="en-AU" altLang="en-US" dirty="0"/>
          </a:p>
        </p:txBody>
      </p:sp>
      <p:sp>
        <p:nvSpPr>
          <p:cNvPr id="138244" name="Rectangle 3"/>
          <p:cNvSpPr>
            <a:spLocks noGrp="1" noChangeArrowheads="1"/>
          </p:cNvSpPr>
          <p:nvPr>
            <p:ph idx="1"/>
          </p:nvPr>
        </p:nvSpPr>
        <p:spPr>
          <a:xfrm>
            <a:off x="911424" y="3933056"/>
            <a:ext cx="7070576" cy="2088232"/>
          </a:xfrm>
        </p:spPr>
        <p:txBody>
          <a:bodyPr>
            <a:normAutofit/>
          </a:bodyPr>
          <a:lstStyle/>
          <a:p>
            <a:pPr lvl="1" eaLnBrk="1" hangingPunct="1"/>
            <a:r>
              <a:rPr lang="en-US" altLang="en-US" sz="2400" dirty="0"/>
              <a:t>Arguments g, …, j  in  x10, …, x13</a:t>
            </a:r>
          </a:p>
          <a:p>
            <a:pPr lvl="1" eaLnBrk="1" hangingPunct="1"/>
            <a:r>
              <a:rPr lang="en-US" altLang="en-US" sz="2400" dirty="0"/>
              <a:t>f in x20</a:t>
            </a:r>
          </a:p>
          <a:p>
            <a:pPr lvl="1" eaLnBrk="1" hangingPunct="1"/>
            <a:r>
              <a:rPr lang="en-US" altLang="en-US" sz="2400" dirty="0"/>
              <a:t>temporaries x5, x6</a:t>
            </a:r>
          </a:p>
          <a:p>
            <a:pPr lvl="1" eaLnBrk="1" hangingPunct="1"/>
            <a:r>
              <a:rPr lang="en-US" altLang="en-US" sz="2400" dirty="0"/>
              <a:t>Need to save x5, x6, x20 on stack</a:t>
            </a:r>
          </a:p>
        </p:txBody>
      </p:sp>
      <p:pic>
        <p:nvPicPr>
          <p:cNvPr id="3" name="图片 2">
            <a:extLst>
              <a:ext uri="{FF2B5EF4-FFF2-40B4-BE49-F238E27FC236}">
                <a16:creationId xmlns:a16="http://schemas.microsoft.com/office/drawing/2014/main" id="{9180FAC3-FF84-1BDF-F98E-9B5122B50890}"/>
              </a:ext>
            </a:extLst>
          </p:cNvPr>
          <p:cNvPicPr>
            <a:picLocks noChangeAspect="1"/>
          </p:cNvPicPr>
          <p:nvPr/>
        </p:nvPicPr>
        <p:blipFill>
          <a:blip r:embed="rId4"/>
          <a:stretch>
            <a:fillRect/>
          </a:stretch>
        </p:blipFill>
        <p:spPr>
          <a:xfrm>
            <a:off x="551384" y="1844824"/>
            <a:ext cx="11089232" cy="1836497"/>
          </a:xfrm>
          <a:prstGeom prst="rect">
            <a:avLst/>
          </a:prstGeom>
        </p:spPr>
      </p:pic>
    </p:spTree>
    <p:extLst>
      <p:ext uri="{BB962C8B-B14F-4D97-AF65-F5344CB8AC3E}">
        <p14:creationId xmlns:p14="http://schemas.microsoft.com/office/powerpoint/2010/main" val="148325932"/>
      </p:ext>
    </p:extLst>
  </p:cSld>
  <p:clrMapOvr>
    <a:masterClrMapping/>
  </p:clrMapOvr>
  <p:transition spd="med">
    <p:random/>
    <p:sndAc>
      <p:stSnd>
        <p:snd r:embed="rId3" name="chimes.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2135561" y="87312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dirty="0">
              <a:latin typeface="Lucida Console" panose="020B0609040504020204" pitchFamily="49" charset="0"/>
            </a:endParaRPr>
          </a:p>
        </p:txBody>
      </p:sp>
      <p:sp>
        <p:nvSpPr>
          <p:cNvPr id="140292" name="Text Box 4"/>
          <p:cNvSpPr txBox="1">
            <a:spLocks noChangeArrowheads="1"/>
          </p:cNvSpPr>
          <p:nvPr/>
        </p:nvSpPr>
        <p:spPr bwMode="auto">
          <a:xfrm>
            <a:off x="5961385" y="1805310"/>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Save 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5962262" y="2804641"/>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g + h</a:t>
            </a:r>
          </a:p>
        </p:txBody>
      </p:sp>
      <p:sp>
        <p:nvSpPr>
          <p:cNvPr id="140294" name="Text Box 5"/>
          <p:cNvSpPr txBox="1">
            <a:spLocks noChangeArrowheads="1"/>
          </p:cNvSpPr>
          <p:nvPr/>
        </p:nvSpPr>
        <p:spPr bwMode="auto">
          <a:xfrm>
            <a:off x="5959087" y="3125316"/>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x6 =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5941625" y="3476154"/>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f = x5 – x6</a:t>
            </a:r>
          </a:p>
        </p:txBody>
      </p:sp>
      <p:sp>
        <p:nvSpPr>
          <p:cNvPr id="140296" name="Text Box 5"/>
          <p:cNvSpPr txBox="1">
            <a:spLocks noChangeArrowheads="1"/>
          </p:cNvSpPr>
          <p:nvPr/>
        </p:nvSpPr>
        <p:spPr bwMode="auto">
          <a:xfrm>
            <a:off x="5941624" y="3796829"/>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copy f to return register</a:t>
            </a:r>
          </a:p>
        </p:txBody>
      </p:sp>
      <p:sp>
        <p:nvSpPr>
          <p:cNvPr id="140297" name="Text Box 4"/>
          <p:cNvSpPr txBox="1">
            <a:spLocks noChangeArrowheads="1"/>
          </p:cNvSpPr>
          <p:nvPr/>
        </p:nvSpPr>
        <p:spPr bwMode="auto">
          <a:xfrm>
            <a:off x="5917812" y="4119091"/>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Res</a:t>
            </a:r>
            <a:r>
              <a:rPr lang="en-US" altLang="zh-CN" sz="1800" dirty="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ore 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5959087" y="5541507"/>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transition spd="med">
    <p:random/>
    <p:sndAc>
      <p:stSnd>
        <p:snd r:embed="rId3" name="chimes.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92313" y="404813"/>
            <a:ext cx="8728075" cy="715962"/>
          </a:xfrm>
        </p:spPr>
        <p:txBody>
          <a:bodyPr>
            <a:normAutofit/>
          </a:bodyPr>
          <a:lstStyle/>
          <a:p>
            <a:pPr>
              <a:defRPr/>
            </a:pPr>
            <a:r>
              <a:rPr lang="en-US" altLang="zh-CN" dirty="0"/>
              <a:t>Type of internal storage in processer</a:t>
            </a:r>
            <a:endParaRPr dirty="0"/>
          </a:p>
        </p:txBody>
      </p:sp>
      <p:sp>
        <p:nvSpPr>
          <p:cNvPr id="15363" name="内容占位符 2"/>
          <p:cNvSpPr>
            <a:spLocks noGrp="1"/>
          </p:cNvSpPr>
          <p:nvPr>
            <p:ph idx="1"/>
          </p:nvPr>
        </p:nvSpPr>
        <p:spPr>
          <a:xfrm>
            <a:off x="2279576" y="1556792"/>
            <a:ext cx="7488832" cy="3727450"/>
          </a:xfrm>
        </p:spPr>
        <p:txBody>
          <a:bodyPr/>
          <a:lstStyle/>
          <a:p>
            <a:r>
              <a:rPr lang="en-US" altLang="zh-CN" sz="3200" dirty="0"/>
              <a:t>Stack</a:t>
            </a:r>
          </a:p>
          <a:p>
            <a:r>
              <a:rPr lang="en-US" altLang="zh-CN" sz="3200" dirty="0"/>
              <a:t>Accumulator</a:t>
            </a:r>
          </a:p>
          <a:p>
            <a:r>
              <a:rPr lang="en-US" altLang="zh-CN" sz="3200" dirty="0"/>
              <a:t>General purpose register</a:t>
            </a:r>
          </a:p>
          <a:p>
            <a:pPr lvl="1"/>
            <a:r>
              <a:rPr lang="en-US" altLang="zh-CN" sz="3200" dirty="0"/>
              <a:t>Register-Memory</a:t>
            </a:r>
          </a:p>
          <a:p>
            <a:pPr lvl="1"/>
            <a:r>
              <a:rPr lang="en-US" altLang="zh-CN" sz="3200" b="1" dirty="0">
                <a:solidFill>
                  <a:srgbClr val="FF0000"/>
                </a:solidFill>
              </a:rPr>
              <a:t>Register-Register</a:t>
            </a:r>
            <a:r>
              <a:rPr lang="zh-CN" altLang="zh-CN" sz="3200" b="1" dirty="0">
                <a:solidFill>
                  <a:srgbClr val="FF0000"/>
                </a:solidFill>
              </a:rPr>
              <a:t>：</a:t>
            </a:r>
            <a:r>
              <a:rPr lang="en-US" altLang="zh-CN" sz="3200" b="1" dirty="0">
                <a:solidFill>
                  <a:srgbClr val="FF0000"/>
                </a:solidFill>
              </a:rPr>
              <a:t>load/store   </a:t>
            </a:r>
            <a:endParaRPr lang="zh-CN" altLang="zh-CN" sz="3200" b="1" dirty="0">
              <a:solidFill>
                <a:srgbClr val="FF0000"/>
              </a:solidFill>
            </a:endParaRPr>
          </a:p>
        </p:txBody>
      </p:sp>
    </p:spTree>
    <p:extLst>
      <p:ext uri="{BB962C8B-B14F-4D97-AF65-F5344CB8AC3E}">
        <p14:creationId xmlns:p14="http://schemas.microsoft.com/office/powerpoint/2010/main" val="3057415766"/>
      </p:ext>
    </p:extLst>
  </p:cSld>
  <p:clrMapOvr>
    <a:masterClrMapping/>
  </p:clrMapOvr>
  <p:transition spd="med">
    <p:random/>
    <p:sndAc>
      <p:stSnd>
        <p:snd r:embed="rId3" name="chimes.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3"/>
          <p:cNvGrpSpPr>
            <a:grpSpLocks/>
          </p:cNvGrpSpPr>
          <p:nvPr/>
        </p:nvGrpSpPr>
        <p:grpSpPr bwMode="auto">
          <a:xfrm>
            <a:off x="1992313" y="1628775"/>
            <a:ext cx="8178800" cy="4086225"/>
            <a:chOff x="269" y="618"/>
            <a:chExt cx="5152" cy="2574"/>
          </a:xfrm>
        </p:grpSpPr>
        <p:sp>
          <p:nvSpPr>
            <p:cNvPr id="142340" name="Freeform 4"/>
            <p:cNvSpPr>
              <a:spLocks/>
            </p:cNvSpPr>
            <p:nvPr/>
          </p:nvSpPr>
          <p:spPr bwMode="auto">
            <a:xfrm>
              <a:off x="2576" y="1727"/>
              <a:ext cx="1255" cy="850"/>
            </a:xfrm>
            <a:custGeom>
              <a:avLst/>
              <a:gdLst>
                <a:gd name="T0" fmla="*/ 1252 w 1255"/>
                <a:gd name="T1" fmla="*/ 845 h 850"/>
                <a:gd name="T2" fmla="*/ 0 w 1255"/>
                <a:gd name="T3" fmla="*/ 850 h 850"/>
                <a:gd name="T4" fmla="*/ 0 w 1255"/>
                <a:gd name="T5" fmla="*/ 0 h 850"/>
                <a:gd name="T6" fmla="*/ 1255 w 1255"/>
                <a:gd name="T7" fmla="*/ 0 h 850"/>
                <a:gd name="T8" fmla="*/ 1255 w 1255"/>
                <a:gd name="T9" fmla="*/ 850 h 850"/>
                <a:gd name="T10" fmla="*/ 1255 w 1255"/>
                <a:gd name="T11" fmla="*/ 850 h 850"/>
                <a:gd name="T12" fmla="*/ 1252 w 1255"/>
                <a:gd name="T13" fmla="*/ 845 h 850"/>
                <a:gd name="T14" fmla="*/ 0 60000 65536"/>
                <a:gd name="T15" fmla="*/ 0 60000 65536"/>
                <a:gd name="T16" fmla="*/ 0 60000 65536"/>
                <a:gd name="T17" fmla="*/ 0 60000 65536"/>
                <a:gd name="T18" fmla="*/ 0 60000 65536"/>
                <a:gd name="T19" fmla="*/ 0 60000 65536"/>
                <a:gd name="T20" fmla="*/ 0 60000 65536"/>
                <a:gd name="T21" fmla="*/ 0 w 1255"/>
                <a:gd name="T22" fmla="*/ 0 h 850"/>
                <a:gd name="T23" fmla="*/ 1255 w 1255"/>
                <a:gd name="T24" fmla="*/ 850 h 8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5" h="850">
                  <a:moveTo>
                    <a:pt x="1252" y="845"/>
                  </a:moveTo>
                  <a:lnTo>
                    <a:pt x="0" y="850"/>
                  </a:lnTo>
                  <a:lnTo>
                    <a:pt x="0" y="0"/>
                  </a:lnTo>
                  <a:lnTo>
                    <a:pt x="1255" y="0"/>
                  </a:lnTo>
                  <a:lnTo>
                    <a:pt x="1255" y="850"/>
                  </a:lnTo>
                  <a:lnTo>
                    <a:pt x="1252" y="845"/>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1" name="Line 5"/>
            <p:cNvSpPr>
              <a:spLocks noChangeShapeType="1"/>
            </p:cNvSpPr>
            <p:nvPr/>
          </p:nvSpPr>
          <p:spPr bwMode="auto">
            <a:xfrm>
              <a:off x="2576" y="1727"/>
              <a:ext cx="1255" cy="1"/>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2" name="Line 6"/>
            <p:cNvSpPr>
              <a:spLocks noChangeShapeType="1"/>
            </p:cNvSpPr>
            <p:nvPr/>
          </p:nvSpPr>
          <p:spPr bwMode="auto">
            <a:xfrm>
              <a:off x="2572" y="2572"/>
              <a:ext cx="1259" cy="5"/>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3" name="Freeform 7"/>
            <p:cNvSpPr>
              <a:spLocks/>
            </p:cNvSpPr>
            <p:nvPr/>
          </p:nvSpPr>
          <p:spPr bwMode="auto">
            <a:xfrm>
              <a:off x="2576" y="1992"/>
              <a:ext cx="1239" cy="5"/>
            </a:xfrm>
            <a:custGeom>
              <a:avLst/>
              <a:gdLst>
                <a:gd name="T0" fmla="*/ 0 w 1239"/>
                <a:gd name="T1" fmla="*/ 0 h 5"/>
                <a:gd name="T2" fmla="*/ 1239 w 1239"/>
                <a:gd name="T3" fmla="*/ 5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0" y="0"/>
                  </a:moveTo>
                  <a:lnTo>
                    <a:pt x="1239"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4" name="Line 8"/>
            <p:cNvSpPr>
              <a:spLocks noChangeShapeType="1"/>
            </p:cNvSpPr>
            <p:nvPr/>
          </p:nvSpPr>
          <p:spPr bwMode="auto">
            <a:xfrm>
              <a:off x="2576" y="1992"/>
              <a:ext cx="1239" cy="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5" name="Line 9"/>
            <p:cNvSpPr>
              <a:spLocks noChangeShapeType="1"/>
            </p:cNvSpPr>
            <p:nvPr/>
          </p:nvSpPr>
          <p:spPr bwMode="auto">
            <a:xfrm>
              <a:off x="2576" y="2284"/>
              <a:ext cx="123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6" name="Rectangle 10"/>
            <p:cNvSpPr>
              <a:spLocks noChangeArrowheads="1"/>
            </p:cNvSpPr>
            <p:nvPr/>
          </p:nvSpPr>
          <p:spPr bwMode="auto">
            <a:xfrm>
              <a:off x="3977" y="1546"/>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47" name="Freeform 11"/>
            <p:cNvSpPr>
              <a:spLocks/>
            </p:cNvSpPr>
            <p:nvPr/>
          </p:nvSpPr>
          <p:spPr bwMode="auto">
            <a:xfrm>
              <a:off x="3828" y="785"/>
              <a:ext cx="3" cy="2144"/>
            </a:xfrm>
            <a:custGeom>
              <a:avLst/>
              <a:gdLst>
                <a:gd name="T0" fmla="*/ 0 w 3"/>
                <a:gd name="T1" fmla="*/ 0 h 2144"/>
                <a:gd name="T2" fmla="*/ 3 w 3"/>
                <a:gd name="T3" fmla="*/ 2144 h 2144"/>
                <a:gd name="T4" fmla="*/ 0 w 3"/>
                <a:gd name="T5" fmla="*/ 0 h 2144"/>
                <a:gd name="T6" fmla="*/ 0 60000 65536"/>
                <a:gd name="T7" fmla="*/ 0 60000 65536"/>
                <a:gd name="T8" fmla="*/ 0 60000 65536"/>
                <a:gd name="T9" fmla="*/ 0 w 3"/>
                <a:gd name="T10" fmla="*/ 0 h 2144"/>
                <a:gd name="T11" fmla="*/ 3 w 3"/>
                <a:gd name="T12" fmla="*/ 2144 h 2144"/>
              </a:gdLst>
              <a:ahLst/>
              <a:cxnLst>
                <a:cxn ang="T6">
                  <a:pos x="T0" y="T1"/>
                </a:cxn>
                <a:cxn ang="T7">
                  <a:pos x="T2" y="T3"/>
                </a:cxn>
                <a:cxn ang="T8">
                  <a:pos x="T4" y="T5"/>
                </a:cxn>
              </a:cxnLst>
              <a:rect l="T9" t="T10" r="T11" b="T12"/>
              <a:pathLst>
                <a:path w="3" h="2144">
                  <a:moveTo>
                    <a:pt x="0" y="0"/>
                  </a:moveTo>
                  <a:lnTo>
                    <a:pt x="3" y="2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8" name="Line 12"/>
            <p:cNvSpPr>
              <a:spLocks noChangeShapeType="1"/>
            </p:cNvSpPr>
            <p:nvPr/>
          </p:nvSpPr>
          <p:spPr bwMode="auto">
            <a:xfrm>
              <a:off x="3834" y="786"/>
              <a:ext cx="3"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9" name="Line 13"/>
            <p:cNvSpPr>
              <a:spLocks noChangeShapeType="1"/>
            </p:cNvSpPr>
            <p:nvPr/>
          </p:nvSpPr>
          <p:spPr bwMode="auto">
            <a:xfrm>
              <a:off x="5420"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0" name="Line 14"/>
            <p:cNvSpPr>
              <a:spLocks noChangeShapeType="1"/>
            </p:cNvSpPr>
            <p:nvPr/>
          </p:nvSpPr>
          <p:spPr bwMode="auto">
            <a:xfrm>
              <a:off x="4468" y="1752"/>
              <a:ext cx="952" cy="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1" name="Line 15"/>
            <p:cNvSpPr>
              <a:spLocks noChangeShapeType="1"/>
            </p:cNvSpPr>
            <p:nvPr/>
          </p:nvSpPr>
          <p:spPr bwMode="auto">
            <a:xfrm>
              <a:off x="1941"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2" name="Line 16"/>
            <p:cNvSpPr>
              <a:spLocks noChangeShapeType="1"/>
            </p:cNvSpPr>
            <p:nvPr/>
          </p:nvSpPr>
          <p:spPr bwMode="auto">
            <a:xfrm flipV="1">
              <a:off x="1020" y="1742"/>
              <a:ext cx="921" cy="1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3" name="Rectangle 17"/>
            <p:cNvSpPr>
              <a:spLocks noChangeArrowheads="1"/>
            </p:cNvSpPr>
            <p:nvPr/>
          </p:nvSpPr>
          <p:spPr bwMode="auto">
            <a:xfrm>
              <a:off x="132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4" name="Rectangle 18"/>
            <p:cNvSpPr>
              <a:spLocks noChangeArrowheads="1"/>
            </p:cNvSpPr>
            <p:nvPr/>
          </p:nvSpPr>
          <p:spPr bwMode="auto">
            <a:xfrm>
              <a:off x="1387"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5" name="Rectangle 19"/>
            <p:cNvSpPr>
              <a:spLocks noChangeArrowheads="1"/>
            </p:cNvSpPr>
            <p:nvPr/>
          </p:nvSpPr>
          <p:spPr bwMode="auto">
            <a:xfrm>
              <a:off x="315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b</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6" name="Rectangle 20"/>
            <p:cNvSpPr>
              <a:spLocks noChangeArrowheads="1"/>
            </p:cNvSpPr>
            <p:nvPr/>
          </p:nvSpPr>
          <p:spPr bwMode="auto">
            <a:xfrm>
              <a:off x="3216"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7" name="Rectangle 21"/>
            <p:cNvSpPr>
              <a:spLocks noChangeArrowheads="1"/>
            </p:cNvSpPr>
            <p:nvPr/>
          </p:nvSpPr>
          <p:spPr bwMode="auto">
            <a:xfrm>
              <a:off x="4876" y="300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c</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8" name="Rectangle 22"/>
            <p:cNvSpPr>
              <a:spLocks noChangeArrowheads="1"/>
            </p:cNvSpPr>
            <p:nvPr/>
          </p:nvSpPr>
          <p:spPr bwMode="auto">
            <a:xfrm>
              <a:off x="4932"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9" name="Line 23"/>
            <p:cNvSpPr>
              <a:spLocks noChangeShapeType="1"/>
            </p:cNvSpPr>
            <p:nvPr/>
          </p:nvSpPr>
          <p:spPr bwMode="auto">
            <a:xfrm>
              <a:off x="2572" y="720"/>
              <a:ext cx="1" cy="2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0" name="Freeform 24"/>
            <p:cNvSpPr>
              <a:spLocks/>
            </p:cNvSpPr>
            <p:nvPr/>
          </p:nvSpPr>
          <p:spPr bwMode="auto">
            <a:xfrm>
              <a:off x="931" y="1693"/>
              <a:ext cx="55" cy="79"/>
            </a:xfrm>
            <a:custGeom>
              <a:avLst/>
              <a:gdLst>
                <a:gd name="T0" fmla="*/ 0 w 55"/>
                <a:gd name="T1" fmla="*/ 0 h 79"/>
                <a:gd name="T2" fmla="*/ 0 w 55"/>
                <a:gd name="T3" fmla="*/ 79 h 79"/>
                <a:gd name="T4" fmla="*/ 55 w 55"/>
                <a:gd name="T5" fmla="*/ 42 h 79"/>
                <a:gd name="T6" fmla="*/ 0 w 55"/>
                <a:gd name="T7" fmla="*/ 0 h 79"/>
                <a:gd name="T8" fmla="*/ 0 w 55"/>
                <a:gd name="T9" fmla="*/ 0 h 79"/>
                <a:gd name="T10" fmla="*/ 0 60000 65536"/>
                <a:gd name="T11" fmla="*/ 0 60000 65536"/>
                <a:gd name="T12" fmla="*/ 0 60000 65536"/>
                <a:gd name="T13" fmla="*/ 0 60000 65536"/>
                <a:gd name="T14" fmla="*/ 0 60000 65536"/>
                <a:gd name="T15" fmla="*/ 0 w 55"/>
                <a:gd name="T16" fmla="*/ 0 h 79"/>
                <a:gd name="T17" fmla="*/ 55 w 55"/>
                <a:gd name="T18" fmla="*/ 79 h 79"/>
              </a:gdLst>
              <a:ahLst/>
              <a:cxnLst>
                <a:cxn ang="T10">
                  <a:pos x="T0" y="T1"/>
                </a:cxn>
                <a:cxn ang="T11">
                  <a:pos x="T2" y="T3"/>
                </a:cxn>
                <a:cxn ang="T12">
                  <a:pos x="T4" y="T5"/>
                </a:cxn>
                <a:cxn ang="T13">
                  <a:pos x="T6" y="T7"/>
                </a:cxn>
                <a:cxn ang="T14">
                  <a:pos x="T8" y="T9"/>
                </a:cxn>
              </a:cxnLst>
              <a:rect l="T15" t="T16" r="T17" b="T18"/>
              <a:pathLst>
                <a:path w="55" h="79">
                  <a:moveTo>
                    <a:pt x="0" y="0"/>
                  </a:moveTo>
                  <a:lnTo>
                    <a:pt x="0" y="79"/>
                  </a:lnTo>
                  <a:lnTo>
                    <a:pt x="55" y="4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1" name="Line 25"/>
            <p:cNvSpPr>
              <a:spLocks noChangeShapeType="1"/>
            </p:cNvSpPr>
            <p:nvPr/>
          </p:nvSpPr>
          <p:spPr bwMode="auto">
            <a:xfrm flipH="1">
              <a:off x="749" y="1739"/>
              <a:ext cx="227" cy="4"/>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2" name="Freeform 26"/>
            <p:cNvSpPr>
              <a:spLocks/>
            </p:cNvSpPr>
            <p:nvPr/>
          </p:nvSpPr>
          <p:spPr bwMode="auto">
            <a:xfrm>
              <a:off x="2511" y="2400"/>
              <a:ext cx="55" cy="79"/>
            </a:xfrm>
            <a:custGeom>
              <a:avLst/>
              <a:gdLst>
                <a:gd name="T0" fmla="*/ 0 w 55"/>
                <a:gd name="T1" fmla="*/ 0 h 79"/>
                <a:gd name="T2" fmla="*/ 0 w 55"/>
                <a:gd name="T3" fmla="*/ 79 h 79"/>
                <a:gd name="T4" fmla="*/ 55 w 55"/>
                <a:gd name="T5" fmla="*/ 42 h 79"/>
                <a:gd name="T6" fmla="*/ 0 w 55"/>
                <a:gd name="T7" fmla="*/ 5 h 79"/>
                <a:gd name="T8" fmla="*/ 0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0" y="79"/>
                  </a:lnTo>
                  <a:lnTo>
                    <a:pt x="55" y="42"/>
                  </a:lnTo>
                  <a:lnTo>
                    <a:pt x="0"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3" name="Line 27"/>
            <p:cNvSpPr>
              <a:spLocks noChangeShapeType="1"/>
            </p:cNvSpPr>
            <p:nvPr/>
          </p:nvSpPr>
          <p:spPr bwMode="auto">
            <a:xfrm flipH="1">
              <a:off x="2263" y="2442"/>
              <a:ext cx="25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4" name="Freeform 28"/>
            <p:cNvSpPr>
              <a:spLocks/>
            </p:cNvSpPr>
            <p:nvPr/>
          </p:nvSpPr>
          <p:spPr bwMode="auto">
            <a:xfrm>
              <a:off x="4391" y="1602"/>
              <a:ext cx="55" cy="79"/>
            </a:xfrm>
            <a:custGeom>
              <a:avLst/>
              <a:gdLst>
                <a:gd name="T0" fmla="*/ 0 w 55"/>
                <a:gd name="T1" fmla="*/ 0 h 79"/>
                <a:gd name="T2" fmla="*/ 3 w 55"/>
                <a:gd name="T3" fmla="*/ 79 h 79"/>
                <a:gd name="T4" fmla="*/ 55 w 55"/>
                <a:gd name="T5" fmla="*/ 42 h 79"/>
                <a:gd name="T6" fmla="*/ 3 w 55"/>
                <a:gd name="T7" fmla="*/ 5 h 79"/>
                <a:gd name="T8" fmla="*/ 3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3" y="79"/>
                  </a:lnTo>
                  <a:lnTo>
                    <a:pt x="55" y="42"/>
                  </a:lnTo>
                  <a:lnTo>
                    <a:pt x="3"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5" name="Line 29"/>
            <p:cNvSpPr>
              <a:spLocks noChangeShapeType="1"/>
            </p:cNvSpPr>
            <p:nvPr/>
          </p:nvSpPr>
          <p:spPr bwMode="auto">
            <a:xfrm flipH="1">
              <a:off x="4173" y="1644"/>
              <a:ext cx="22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6" name="Line 30"/>
            <p:cNvSpPr>
              <a:spLocks noChangeShapeType="1"/>
            </p:cNvSpPr>
            <p:nvPr/>
          </p:nvSpPr>
          <p:spPr bwMode="auto">
            <a:xfrm>
              <a:off x="1020" y="790"/>
              <a:ext cx="1" cy="213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7" name="Line 31"/>
            <p:cNvSpPr>
              <a:spLocks noChangeShapeType="1"/>
            </p:cNvSpPr>
            <p:nvPr/>
          </p:nvSpPr>
          <p:spPr bwMode="auto">
            <a:xfrm>
              <a:off x="4452" y="785"/>
              <a:ext cx="1"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8" name="Text Box 32"/>
            <p:cNvSpPr txBox="1">
              <a:spLocks noChangeArrowheads="1"/>
            </p:cNvSpPr>
            <p:nvPr/>
          </p:nvSpPr>
          <p:spPr bwMode="auto">
            <a:xfrm>
              <a:off x="2522" y="1752"/>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x5</a:t>
              </a:r>
            </a:p>
          </p:txBody>
        </p:sp>
        <p:sp>
          <p:nvSpPr>
            <p:cNvPr id="142369" name="Text Box 33"/>
            <p:cNvSpPr txBox="1">
              <a:spLocks noChangeArrowheads="1"/>
            </p:cNvSpPr>
            <p:nvPr/>
          </p:nvSpPr>
          <p:spPr bwMode="auto">
            <a:xfrm>
              <a:off x="2522" y="2069"/>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x6</a:t>
              </a:r>
            </a:p>
          </p:txBody>
        </p:sp>
        <p:sp>
          <p:nvSpPr>
            <p:cNvPr id="142370" name="Text Box 34"/>
            <p:cNvSpPr txBox="1">
              <a:spLocks noChangeArrowheads="1"/>
            </p:cNvSpPr>
            <p:nvPr/>
          </p:nvSpPr>
          <p:spPr bwMode="auto">
            <a:xfrm>
              <a:off x="2522" y="2341"/>
              <a:ext cx="1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x20</a:t>
              </a:r>
            </a:p>
          </p:txBody>
        </p:sp>
        <p:sp>
          <p:nvSpPr>
            <p:cNvPr id="142371" name="Rectangle 35"/>
            <p:cNvSpPr>
              <a:spLocks noChangeArrowheads="1"/>
            </p:cNvSpPr>
            <p:nvPr/>
          </p:nvSpPr>
          <p:spPr bwMode="auto">
            <a:xfrm>
              <a:off x="2015" y="2341"/>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2" name="Rectangle 36"/>
            <p:cNvSpPr>
              <a:spLocks noChangeArrowheads="1"/>
            </p:cNvSpPr>
            <p:nvPr/>
          </p:nvSpPr>
          <p:spPr bwMode="auto">
            <a:xfrm>
              <a:off x="523" y="1603"/>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3" name="Rectangle 37"/>
            <p:cNvSpPr>
              <a:spLocks noChangeArrowheads="1"/>
            </p:cNvSpPr>
            <p:nvPr/>
          </p:nvSpPr>
          <p:spPr bwMode="auto">
            <a:xfrm>
              <a:off x="269" y="61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High address</a:t>
              </a:r>
            </a:p>
          </p:txBody>
        </p:sp>
        <p:sp>
          <p:nvSpPr>
            <p:cNvPr id="142374" name="Rectangle 38"/>
            <p:cNvSpPr>
              <a:spLocks noChangeArrowheads="1"/>
            </p:cNvSpPr>
            <p:nvPr/>
          </p:nvSpPr>
          <p:spPr bwMode="auto">
            <a:xfrm>
              <a:off x="269" y="2886"/>
              <a:ext cx="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Low address</a:t>
              </a:r>
            </a:p>
          </p:txBody>
        </p:sp>
      </p:grpSp>
      <p:sp>
        <p:nvSpPr>
          <p:cNvPr id="2" name="标题 1"/>
          <p:cNvSpPr>
            <a:spLocks noGrp="1"/>
          </p:cNvSpPr>
          <p:nvPr>
            <p:ph type="title"/>
          </p:nvPr>
        </p:nvSpPr>
        <p:spPr/>
        <p:txBody>
          <a:bodyPr/>
          <a:lstStyle/>
          <a:p>
            <a:pPr>
              <a:defRPr/>
            </a:pPr>
            <a:r>
              <a:rPr lang="en-US" altLang="zh-CN" dirty="0"/>
              <a:t>Local Data on the Stack</a:t>
            </a:r>
            <a:endParaRPr lang="zh-CN" altLang="en-US" dirty="0"/>
          </a:p>
        </p:txBody>
      </p:sp>
    </p:spTree>
    <p:extLst>
      <p:ext uri="{BB962C8B-B14F-4D97-AF65-F5344CB8AC3E}">
        <p14:creationId xmlns:p14="http://schemas.microsoft.com/office/powerpoint/2010/main" val="3053529594"/>
      </p:ext>
    </p:extLst>
  </p:cSld>
  <p:clrMapOvr>
    <a:masterClrMapping/>
  </p:clrMapOvr>
  <p:transition spd="med">
    <p:random/>
    <p:sndAc>
      <p:stSnd>
        <p:snd r:embed="rId3" name="chimes.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a:defRPr/>
            </a:pPr>
            <a:r>
              <a:rPr lang="en-US" altLang="en-US" dirty="0"/>
              <a:t>Register Usage</a:t>
            </a:r>
          </a:p>
        </p:txBody>
      </p:sp>
      <p:sp>
        <p:nvSpPr>
          <p:cNvPr id="144387" name="Content Placeholder 2"/>
          <p:cNvSpPr>
            <a:spLocks noGrp="1"/>
          </p:cNvSpPr>
          <p:nvPr>
            <p:ph idx="1"/>
          </p:nvPr>
        </p:nvSpPr>
        <p:spPr>
          <a:xfrm>
            <a:off x="838200" y="1825625"/>
            <a:ext cx="10515600" cy="2611487"/>
          </a:xfrm>
        </p:spPr>
        <p:txBody>
          <a:bodyPr/>
          <a:lstStyle/>
          <a:p>
            <a:r>
              <a:rPr lang="en-US" altLang="en-US" dirty="0">
                <a:highlight>
                  <a:srgbClr val="FFFF00"/>
                </a:highlight>
              </a:rPr>
              <a:t>x5 – x7, x28 – x31</a:t>
            </a:r>
            <a:r>
              <a:rPr lang="en-US" altLang="en-US" dirty="0"/>
              <a:t>:  temporary registers</a:t>
            </a:r>
          </a:p>
          <a:p>
            <a:pPr lvl="1"/>
            <a:r>
              <a:rPr lang="en-US" altLang="en-US" dirty="0">
                <a:solidFill>
                  <a:srgbClr val="FF0000"/>
                </a:solidFill>
              </a:rPr>
              <a:t>Not preserved</a:t>
            </a:r>
            <a:r>
              <a:rPr lang="en-US" altLang="en-US" dirty="0"/>
              <a:t> by the callee</a:t>
            </a:r>
          </a:p>
          <a:p>
            <a:pPr lvl="1"/>
            <a:endParaRPr lang="en-US" altLang="en-US" dirty="0"/>
          </a:p>
          <a:p>
            <a:r>
              <a:rPr lang="en-US" altLang="en-US" dirty="0">
                <a:highlight>
                  <a:srgbClr val="FFFF00"/>
                </a:highlight>
              </a:rPr>
              <a:t>x8 – x9, x18 – x27</a:t>
            </a:r>
            <a:r>
              <a:rPr lang="en-US" altLang="en-US" dirty="0"/>
              <a:t>:  saved registers </a:t>
            </a:r>
          </a:p>
          <a:p>
            <a:pPr lvl="1"/>
            <a:r>
              <a:rPr lang="en-US" altLang="en-US" dirty="0"/>
              <a:t>If used, the callee </a:t>
            </a:r>
            <a:r>
              <a:rPr lang="en-US" altLang="en-US" dirty="0">
                <a:solidFill>
                  <a:srgbClr val="FF0000"/>
                </a:solidFill>
              </a:rPr>
              <a:t>save</a:t>
            </a:r>
            <a:r>
              <a:rPr lang="en-US" altLang="en-US" dirty="0"/>
              <a:t>s and restores them</a:t>
            </a:r>
          </a:p>
        </p:txBody>
      </p:sp>
    </p:spTree>
    <p:extLst>
      <p:ext uri="{BB962C8B-B14F-4D97-AF65-F5344CB8AC3E}">
        <p14:creationId xmlns:p14="http://schemas.microsoft.com/office/powerpoint/2010/main" val="822972655"/>
      </p:ext>
    </p:extLst>
  </p:cSld>
  <p:clrMapOvr>
    <a:masterClrMapping/>
  </p:clrMapOvr>
  <p:transition spd="med">
    <p:random/>
    <p:sndAc>
      <p:stSnd>
        <p:snd r:embed="rId3" name="chimes.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Non-Leaf Procedures</a:t>
            </a:r>
            <a:endParaRPr lang="zh-CN" altLang="en-US" dirty="0"/>
          </a:p>
        </p:txBody>
      </p:sp>
      <p:sp>
        <p:nvSpPr>
          <p:cNvPr id="146435" name="内容占位符 2"/>
          <p:cNvSpPr>
            <a:spLocks noGrp="1"/>
          </p:cNvSpPr>
          <p:nvPr>
            <p:ph idx="1"/>
          </p:nvPr>
        </p:nvSpPr>
        <p:spPr/>
        <p:txBody>
          <a:bodyPr/>
          <a:lstStyle/>
          <a:p>
            <a:pPr eaLnBrk="1" hangingPunct="1"/>
            <a:r>
              <a:rPr lang="en-US" altLang="en-US" dirty="0"/>
              <a:t>Procedures that call other procedures</a:t>
            </a:r>
          </a:p>
          <a:p>
            <a:pPr eaLnBrk="1" hangingPunct="1"/>
            <a:r>
              <a:rPr lang="en-US" altLang="en-US" dirty="0"/>
              <a:t>For nested call, </a:t>
            </a:r>
            <a:r>
              <a:rPr lang="en-US" altLang="en-US" dirty="0">
                <a:solidFill>
                  <a:srgbClr val="0000FF"/>
                </a:solidFill>
              </a:rPr>
              <a:t>caller</a:t>
            </a:r>
            <a:r>
              <a:rPr lang="zh-CN" altLang="en-US" dirty="0">
                <a:solidFill>
                  <a:srgbClr val="0000FF"/>
                </a:solidFill>
              </a:rPr>
              <a:t>调用者（父函数）</a:t>
            </a:r>
            <a:r>
              <a:rPr lang="en-US" altLang="en-US" dirty="0"/>
              <a:t> needs to save on the stack:</a:t>
            </a:r>
          </a:p>
          <a:p>
            <a:pPr lvl="1" eaLnBrk="1" hangingPunct="1"/>
            <a:r>
              <a:rPr lang="en-US" altLang="en-US" dirty="0"/>
              <a:t>Its </a:t>
            </a:r>
            <a:r>
              <a:rPr lang="en-US" altLang="en-US" dirty="0">
                <a:solidFill>
                  <a:srgbClr val="0000FF"/>
                </a:solidFill>
              </a:rPr>
              <a:t>return address</a:t>
            </a:r>
          </a:p>
          <a:p>
            <a:pPr lvl="1" eaLnBrk="1" hangingPunct="1"/>
            <a:r>
              <a:rPr lang="en-US" altLang="en-US" dirty="0">
                <a:solidFill>
                  <a:srgbClr val="0000FF"/>
                </a:solidFill>
              </a:rPr>
              <a:t>Any arguments and temporaries </a:t>
            </a:r>
            <a:r>
              <a:rPr lang="en-US" altLang="en-US" dirty="0"/>
              <a:t>needed after the call</a:t>
            </a:r>
          </a:p>
          <a:p>
            <a:pPr eaLnBrk="1" hangingPunct="1"/>
            <a:r>
              <a:rPr lang="en-US" altLang="en-US" dirty="0"/>
              <a:t>Restore from the stack after the call</a:t>
            </a:r>
            <a:endParaRPr lang="en-AU" altLang="en-US" dirty="0"/>
          </a:p>
        </p:txBody>
      </p:sp>
      <p:sp>
        <p:nvSpPr>
          <p:cNvPr id="3" name="文本框 2"/>
          <p:cNvSpPr txBox="1"/>
          <p:nvPr/>
        </p:nvSpPr>
        <p:spPr>
          <a:xfrm>
            <a:off x="767408" y="4491886"/>
            <a:ext cx="10318850" cy="1200329"/>
          </a:xfrm>
          <a:prstGeom prst="rect">
            <a:avLst/>
          </a:prstGeom>
          <a:noFill/>
        </p:spPr>
        <p:txBody>
          <a:bodyPr wrap="none" rtlCol="0">
            <a:spAutoFit/>
          </a:bodyPr>
          <a:lstStyle/>
          <a:p>
            <a:r>
              <a:rPr lang="en-US" altLang="zh-CN" sz="2400" dirty="0">
                <a:solidFill>
                  <a:srgbClr val="FF0000"/>
                </a:solidFill>
              </a:rPr>
              <a:t>Caller save</a:t>
            </a:r>
            <a:r>
              <a:rPr lang="zh-CN" altLang="en-US" sz="2400" dirty="0">
                <a:solidFill>
                  <a:srgbClr val="FF0000"/>
                </a:solidFill>
              </a:rPr>
              <a:t>：  </a:t>
            </a:r>
            <a:r>
              <a:rPr lang="en-US" altLang="zh-CN" sz="2400" dirty="0"/>
              <a:t>return address</a:t>
            </a:r>
          </a:p>
          <a:p>
            <a:r>
              <a:rPr lang="en-US" altLang="zh-CN" sz="2400" dirty="0"/>
              <a:t>                        arguments</a:t>
            </a:r>
          </a:p>
          <a:p>
            <a:r>
              <a:rPr lang="en-US" altLang="zh-CN" sz="2400" dirty="0"/>
              <a:t>                        important temporaries(t registers) that will be used after call</a:t>
            </a:r>
            <a:endParaRPr lang="zh-CN" altLang="en-US" sz="2400" dirty="0"/>
          </a:p>
        </p:txBody>
      </p:sp>
      <p:sp>
        <p:nvSpPr>
          <p:cNvPr id="5" name="文本框 4"/>
          <p:cNvSpPr txBox="1"/>
          <p:nvPr/>
        </p:nvSpPr>
        <p:spPr>
          <a:xfrm>
            <a:off x="838200" y="5946130"/>
            <a:ext cx="9068508" cy="461665"/>
          </a:xfrm>
          <a:prstGeom prst="rect">
            <a:avLst/>
          </a:prstGeom>
          <a:noFill/>
        </p:spPr>
        <p:txBody>
          <a:bodyPr wrap="none" rtlCol="0">
            <a:spAutoFit/>
          </a:bodyPr>
          <a:lstStyle/>
          <a:p>
            <a:r>
              <a:rPr lang="en-US" altLang="zh-CN" sz="2400" dirty="0">
                <a:solidFill>
                  <a:srgbClr val="FF0000"/>
                </a:solidFill>
              </a:rPr>
              <a:t>Callee save</a:t>
            </a:r>
            <a:r>
              <a:rPr lang="zh-CN" altLang="en-US" sz="2400" dirty="0">
                <a:solidFill>
                  <a:srgbClr val="FF0000"/>
                </a:solidFill>
              </a:rPr>
              <a:t>被调用者：  </a:t>
            </a:r>
            <a:r>
              <a:rPr lang="en-US" altLang="zh-CN" sz="2400" dirty="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transition spd="med">
    <p:random/>
    <p:sndAc>
      <p:stSnd>
        <p:snd r:embed="rId3"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268760"/>
            <a:ext cx="11233248" cy="4154984"/>
          </a:xfrm>
          <a:prstGeom prst="rect">
            <a:avLst/>
          </a:prstGeom>
        </p:spPr>
        <p:txBody>
          <a:bodyPr wrap="square">
            <a:spAutoFit/>
          </a:bodyPr>
          <a:lstStyle/>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Parameters in a place where the procedure can access them </a:t>
            </a:r>
            <a:r>
              <a:rPr lang="zh-CN" altLang="en-US" sz="2400" dirty="0">
                <a:latin typeface="Verdana" pitchFamily="34" charset="0"/>
              </a:rPr>
              <a:t>（</a:t>
            </a:r>
            <a:r>
              <a:rPr lang="en-US" altLang="zh-CN" sz="2400" dirty="0">
                <a:latin typeface="Verdana" pitchFamily="34" charset="0"/>
              </a:rPr>
              <a:t>in registers x10~x17</a:t>
            </a:r>
            <a:r>
              <a:rPr lang="zh-CN" altLang="en-US" sz="2400" dirty="0">
                <a:latin typeface="Verdana" pitchFamily="34" charset="0"/>
              </a:rPr>
              <a:t>）</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Transfer control to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Acquire the storage resources needed for the procedure, save the </a:t>
            </a:r>
            <a:r>
              <a:rPr lang="en-US" altLang="zh-CN" sz="2400" dirty="0" err="1">
                <a:latin typeface="Verdana" pitchFamily="34" charset="0"/>
              </a:rPr>
              <a:t>callee</a:t>
            </a:r>
            <a:r>
              <a:rPr lang="en-US" altLang="zh-CN" sz="2400" dirty="0">
                <a:latin typeface="Verdana" pitchFamily="34" charset="0"/>
              </a:rPr>
              <a:t> save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Perform the desired task</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the result value in a place where the calling program can access it. Release the resources. Restored saved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Return control to the point of origin (address in x1)</a:t>
            </a:r>
            <a:r>
              <a:rPr lang="zh-CN" altLang="en-US" sz="2400" dirty="0">
                <a:latin typeface="Verdana" pitchFamily="34" charset="0"/>
              </a:rPr>
              <a:t>返回的地址可能不同，每次都应该存下来</a:t>
            </a:r>
            <a:endParaRPr lang="en-US" altLang="zh-CN" sz="2400" dirty="0">
              <a:latin typeface="Verdana" pitchFamily="34" charset="0"/>
            </a:endParaRPr>
          </a:p>
        </p:txBody>
      </p:sp>
      <p:sp>
        <p:nvSpPr>
          <p:cNvPr id="3" name="标题 2"/>
          <p:cNvSpPr>
            <a:spLocks noGrp="1"/>
          </p:cNvSpPr>
          <p:nvPr>
            <p:ph type="title"/>
          </p:nvPr>
        </p:nvSpPr>
        <p:spPr>
          <a:xfrm>
            <a:off x="838200" y="0"/>
            <a:ext cx="10515600" cy="1325563"/>
          </a:xfrm>
        </p:spPr>
        <p:txBody>
          <a:bodyPr/>
          <a:lstStyle/>
          <a:p>
            <a:r>
              <a:rPr lang="en-US" altLang="zh-CN" dirty="0">
                <a:solidFill>
                  <a:srgbClr val="FF0066"/>
                </a:solidFill>
                <a:latin typeface="Verdana" pitchFamily="34" charset="0"/>
              </a:rPr>
              <a:t>Six steps of Function</a:t>
            </a:r>
            <a:r>
              <a:rPr lang="zh-CN" altLang="en-US" dirty="0">
                <a:solidFill>
                  <a:srgbClr val="FF0066"/>
                </a:solidFill>
                <a:latin typeface="Verdana" pitchFamily="34" charset="0"/>
              </a:rPr>
              <a:t>执行函数</a:t>
            </a:r>
            <a:endParaRPr lang="zh-CN" altLang="en-US" dirty="0"/>
          </a:p>
        </p:txBody>
      </p:sp>
    </p:spTree>
    <p:extLst>
      <p:ext uri="{BB962C8B-B14F-4D97-AF65-F5344CB8AC3E}">
        <p14:creationId xmlns:p14="http://schemas.microsoft.com/office/powerpoint/2010/main" val="279788263"/>
      </p:ext>
    </p:extLst>
  </p:cSld>
  <p:clrMapOvr>
    <a:masterClrMapping/>
  </p:clrMapOvr>
  <p:transition spd="med">
    <p:random/>
    <p:sndAc>
      <p:stSnd>
        <p:snd r:embed="rId2" name="chimes.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9336" y="-32732"/>
            <a:ext cx="5545832" cy="1325563"/>
          </a:xfrm>
        </p:spPr>
        <p:txBody>
          <a:bodyPr/>
          <a:lstStyle/>
          <a:p>
            <a:pPr>
              <a:defRPr/>
            </a:pPr>
            <a:r>
              <a:rPr lang="en-US" altLang="en-US" dirty="0"/>
              <a:t>Nested Procedure</a:t>
            </a:r>
          </a:p>
        </p:txBody>
      </p:sp>
      <p:sp>
        <p:nvSpPr>
          <p:cNvPr id="86018" name="Rectangle 2"/>
          <p:cNvSpPr>
            <a:spLocks noGrp="1" noChangeArrowheads="1"/>
          </p:cNvSpPr>
          <p:nvPr>
            <p:ph idx="1"/>
          </p:nvPr>
        </p:nvSpPr>
        <p:spPr>
          <a:xfrm>
            <a:off x="695400" y="1628800"/>
            <a:ext cx="10369152" cy="5949950"/>
          </a:xfrm>
        </p:spPr>
        <p:txBody>
          <a:bodyPr/>
          <a:lstStyle/>
          <a:p>
            <a:pPr marL="457200" lvl="1" indent="0">
              <a:lnSpc>
                <a:spcPct val="90000"/>
              </a:lnSpc>
              <a:buNone/>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x10,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caller</a:t>
            </a:r>
          </a:p>
        </p:txBody>
      </p:sp>
      <p:pic>
        <p:nvPicPr>
          <p:cNvPr id="4" name="图片 3">
            <a:extLst>
              <a:ext uri="{FF2B5EF4-FFF2-40B4-BE49-F238E27FC236}">
                <a16:creationId xmlns:a16="http://schemas.microsoft.com/office/drawing/2014/main" id="{6572609A-6F7A-EE81-B7E7-10F2C0F876AC}"/>
              </a:ext>
            </a:extLst>
          </p:cNvPr>
          <p:cNvPicPr>
            <a:picLocks noChangeAspect="1"/>
          </p:cNvPicPr>
          <p:nvPr/>
        </p:nvPicPr>
        <p:blipFill>
          <a:blip r:embed="rId4"/>
          <a:stretch>
            <a:fillRect/>
          </a:stretch>
        </p:blipFill>
        <p:spPr>
          <a:xfrm>
            <a:off x="5087888" y="501522"/>
            <a:ext cx="5113994" cy="2254556"/>
          </a:xfrm>
          <a:prstGeom prst="rect">
            <a:avLst/>
          </a:prstGeom>
        </p:spPr>
      </p:pic>
    </p:spTree>
    <p:extLst>
      <p:ext uri="{BB962C8B-B14F-4D97-AF65-F5344CB8AC3E}">
        <p14:creationId xmlns:p14="http://schemas.microsoft.com/office/powerpoint/2010/main" val="2154999277"/>
      </p:ext>
    </p:extLst>
  </p:cSld>
  <p:clrMapOvr>
    <a:masterClrMapping/>
  </p:clrMapOvr>
  <p:transition spd="med">
    <p:random/>
    <p:sndAc>
      <p:stSnd>
        <p:snd r:embed="rId3" name="chimes.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631504" y="404664"/>
            <a:ext cx="9361040" cy="5473700"/>
          </a:xfrm>
        </p:spPr>
        <p:txBody>
          <a:bodyPr>
            <a:normAutofit fontScale="92500" lnSpcReduction="10000"/>
          </a:bodyPr>
          <a:lstStyle/>
          <a:p>
            <a:pPr lvl="2">
              <a:lnSpc>
                <a:spcPct val="90000"/>
              </a:lnSpc>
              <a:buFont typeface="Wingdings" panose="05000000000000000000" pitchFamily="2" charset="2"/>
              <a:buNone/>
            </a:pPr>
            <a:r>
              <a:rPr lang="en-US" altLang="zh-CN" dirty="0">
                <a:latin typeface="Times New Roman" panose="02020603050405020304" pitchFamily="18" charset="0"/>
              </a:rPr>
              <a:t>L1:  </a:t>
            </a:r>
            <a:r>
              <a:rPr lang="en-US" altLang="zh-CN" dirty="0" err="1">
                <a:latin typeface="Times New Roman" panose="02020603050405020304" pitchFamily="18" charset="0"/>
              </a:rPr>
              <a:t>addi</a:t>
            </a:r>
            <a:r>
              <a:rPr lang="en-US" altLang="zh-CN" dirty="0">
                <a:latin typeface="Times New Roman" panose="02020603050405020304" pitchFamily="18" charset="0"/>
              </a:rPr>
              <a:t>   x10, x10, -1                 // n  &gt;=  1: argument gets ( n  -  1 )</a:t>
            </a:r>
            <a:r>
              <a:rPr lang="zh-CN" altLang="en-US" dirty="0">
                <a:latin typeface="Times New Roman" panose="02020603050405020304" pitchFamily="18" charset="0"/>
              </a:rPr>
              <a:t> 返回</a:t>
            </a:r>
            <a:r>
              <a:rPr lang="en-US" altLang="zh-CN" dirty="0">
                <a:latin typeface="Times New Roman" panose="02020603050405020304" pitchFamily="18" charset="0"/>
              </a:rPr>
              <a:t>n</a:t>
            </a:r>
            <a:r>
              <a:rPr lang="zh-CN" altLang="en-US">
                <a:latin typeface="Times New Roman" panose="02020603050405020304" pitchFamily="18" charset="0"/>
              </a:rPr>
              <a:t>！</a:t>
            </a:r>
            <a:endParaRPr lang="en-US" altLang="zh-CN"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a:t>
            </a:r>
            <a:r>
              <a:rPr lang="en-US" altLang="zh-CN" sz="2000" dirty="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ld</a:t>
            </a:r>
            <a:r>
              <a:rPr lang="en-US" altLang="zh-CN" sz="2000" b="1" dirty="0">
                <a:solidFill>
                  <a:srgbClr val="FF0000"/>
                </a:solidFill>
                <a:latin typeface="Times New Roman" panose="02020603050405020304" pitchFamily="18" charset="0"/>
              </a:rPr>
              <a:t>    x10, 0(</a:t>
            </a:r>
            <a:r>
              <a:rPr lang="en-US" altLang="zh-CN" sz="2000" b="1" dirty="0" err="1">
                <a:solidFill>
                  <a:srgbClr val="FF0000"/>
                </a:solidFill>
                <a:latin typeface="Times New Roman" panose="02020603050405020304" pitchFamily="18" charset="0"/>
              </a:rPr>
              <a:t>sp</a:t>
            </a:r>
            <a:r>
              <a:rPr lang="en-US" altLang="zh-CN" sz="20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存的值</a:t>
            </a:r>
            <a:r>
              <a:rPr lang="en-US" altLang="zh-CN" sz="2000" dirty="0">
                <a:latin typeface="Times New Roman" panose="02020603050405020304" pitchFamily="18" charset="0"/>
              </a:rPr>
              <a:t>n  </a:t>
            </a:r>
            <a:r>
              <a:rPr lang="zh-CN" altLang="en-US" sz="2000" dirty="0">
                <a:latin typeface="Times New Roman" panose="02020603050405020304" pitchFamily="18" charset="0"/>
              </a:rPr>
              <a:t>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100" b="1" dirty="0">
                <a:solidFill>
                  <a:srgbClr val="FF0000"/>
                </a:solidFill>
                <a:latin typeface="Times New Roman" panose="02020603050405020304" pitchFamily="18" charset="0"/>
              </a:rPr>
              <a:t>                       </a:t>
            </a:r>
            <a:r>
              <a:rPr lang="en-US" altLang="zh-CN" sz="2100" b="1" dirty="0" err="1">
                <a:solidFill>
                  <a:srgbClr val="FF0000"/>
                </a:solidFill>
                <a:latin typeface="Times New Roman" panose="02020603050405020304" pitchFamily="18" charset="0"/>
              </a:rPr>
              <a:t>ld</a:t>
            </a:r>
            <a:r>
              <a:rPr lang="en-US" altLang="zh-CN" sz="2100" b="1" dirty="0">
                <a:solidFill>
                  <a:srgbClr val="FF0000"/>
                </a:solidFill>
                <a:latin typeface="Times New Roman" panose="02020603050405020304" pitchFamily="18" charset="0"/>
              </a:rPr>
              <a:t>    x1, 8(</a:t>
            </a:r>
            <a:r>
              <a:rPr lang="en-US" altLang="zh-CN" sz="2100" b="1" dirty="0" err="1">
                <a:solidFill>
                  <a:srgbClr val="FF0000"/>
                </a:solidFill>
                <a:latin typeface="Times New Roman" panose="02020603050405020304" pitchFamily="18" charset="0"/>
              </a:rPr>
              <a:t>sp</a:t>
            </a:r>
            <a:r>
              <a:rPr lang="en-US" altLang="zh-CN" sz="21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返回地址   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0070C0"/>
                </a:solidFill>
                <a:latin typeface="Times New Roman" panose="02020603050405020304" pitchFamily="18" charset="0"/>
              </a:rPr>
              <a:t>addi</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16                     </a:t>
            </a:r>
            <a:r>
              <a:rPr lang="en-US" altLang="zh-CN" sz="2000" dirty="0">
                <a:latin typeface="Times New Roman" panose="02020603050405020304" pitchFamily="18" charset="0"/>
              </a:rPr>
              <a:t>// adjust stack pointer to pop 2 items</a:t>
            </a:r>
            <a:r>
              <a:rPr lang="zh-CN" altLang="en-US" sz="2000" dirty="0">
                <a:latin typeface="Times New Roman" panose="02020603050405020304" pitchFamily="18" charset="0"/>
              </a:rPr>
              <a:t>修改栈顶</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mul</a:t>
            </a:r>
            <a:r>
              <a:rPr lang="en-US" altLang="zh-CN" sz="2000" dirty="0">
                <a:latin typeface="Times New Roman" panose="02020603050405020304" pitchFamily="18" charset="0"/>
              </a:rPr>
              <a:t>   x10, x10, x6                 // return  n</a:t>
            </a:r>
            <a:r>
              <a:rPr lang="en-US" altLang="zh-CN" sz="2000" baseline="-1000" dirty="0">
                <a:latin typeface="Times New Roman" panose="02020603050405020304" pitchFamily="18" charset="0"/>
              </a:rPr>
              <a:t>*</a:t>
            </a:r>
            <a:r>
              <a:rPr lang="en-US" altLang="zh-CN" sz="2000" dirty="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the  caller</a:t>
            </a:r>
          </a:p>
          <a:p>
            <a:pPr>
              <a:lnSpc>
                <a:spcPct val="90000"/>
              </a:lnSpc>
            </a:pPr>
            <a:endParaRPr lang="en-US" altLang="zh-CN" sz="2400" dirty="0"/>
          </a:p>
          <a:p>
            <a:pPr>
              <a:lnSpc>
                <a:spcPct val="90000"/>
              </a:lnSpc>
            </a:pPr>
            <a:r>
              <a:rPr lang="en-US" altLang="zh-CN" sz="2400" dirty="0"/>
              <a:t>Preserved things across a procedure call</a:t>
            </a:r>
          </a:p>
          <a:p>
            <a:pPr>
              <a:lnSpc>
                <a:spcPct val="90000"/>
              </a:lnSpc>
              <a:buFont typeface="Wingdings" panose="05000000000000000000" pitchFamily="2" charset="2"/>
              <a:buNone/>
            </a:pPr>
            <a:r>
              <a:rPr lang="en-US" altLang="zh-CN" sz="2000" dirty="0"/>
              <a:t>        Saved registers, stack pointer register( </a:t>
            </a:r>
            <a:r>
              <a:rPr lang="en-US" altLang="zh-CN" sz="2000" dirty="0" err="1"/>
              <a:t>sp</a:t>
            </a:r>
            <a:r>
              <a:rPr lang="en-US" altLang="zh-CN" sz="2000" dirty="0"/>
              <a:t> ),</a:t>
            </a:r>
          </a:p>
          <a:p>
            <a:pPr>
              <a:lnSpc>
                <a:spcPct val="90000"/>
              </a:lnSpc>
              <a:buFont typeface="Wingdings" panose="05000000000000000000" pitchFamily="2" charset="2"/>
              <a:buNone/>
            </a:pPr>
            <a:r>
              <a:rPr lang="en-US" altLang="zh-CN" sz="2000" dirty="0"/>
              <a:t>        return address register( x1 ), stack above the stack pointer</a:t>
            </a:r>
          </a:p>
          <a:p>
            <a:pPr>
              <a:lnSpc>
                <a:spcPct val="90000"/>
              </a:lnSpc>
            </a:pPr>
            <a:r>
              <a:rPr lang="en-US" altLang="zh-CN" sz="2400" dirty="0"/>
              <a:t> Not preserved things across a procedure call</a:t>
            </a:r>
          </a:p>
          <a:p>
            <a:pPr>
              <a:lnSpc>
                <a:spcPct val="90000"/>
              </a:lnSpc>
              <a:buFont typeface="Wingdings" panose="05000000000000000000" pitchFamily="2" charset="2"/>
              <a:buNone/>
            </a:pPr>
            <a:r>
              <a:rPr lang="en-US" altLang="zh-CN" sz="2000" dirty="0"/>
              <a:t>        Temporary registers, argument registers( x10 ~ x17),</a:t>
            </a:r>
          </a:p>
          <a:p>
            <a:pPr>
              <a:lnSpc>
                <a:spcPct val="90000"/>
              </a:lnSpc>
              <a:buFont typeface="Wingdings" panose="05000000000000000000" pitchFamily="2" charset="2"/>
              <a:buNone/>
            </a:pPr>
            <a:r>
              <a:rPr lang="en-US" altLang="zh-CN" sz="2000" dirty="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transition spd="med">
    <p:random/>
    <p:sndAc>
      <p:stSnd>
        <p:snd r:embed="rId3" name="chimes.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register conventions</a:t>
            </a:r>
            <a:endParaRPr lang="zh-CN" altLang="en-US" dirty="0"/>
          </a:p>
        </p:txBody>
      </p:sp>
      <p:graphicFrame>
        <p:nvGraphicFramePr>
          <p:cNvPr id="4" name="Group 2"/>
          <p:cNvGraphicFramePr>
            <a:graphicFrameLocks noGrp="1"/>
          </p:cNvGraphicFramePr>
          <p:nvPr>
            <p:ph idx="1"/>
            <p:extLst>
              <p:ext uri="{D42A27DB-BD31-4B8C-83A1-F6EECF244321}">
                <p14:modId xmlns:p14="http://schemas.microsoft.com/office/powerpoint/2010/main" val="1536799404"/>
              </p:ext>
            </p:extLst>
          </p:nvPr>
        </p:nvGraphicFramePr>
        <p:xfrm>
          <a:off x="2063750" y="1700213"/>
          <a:ext cx="8424863" cy="4441827"/>
        </p:xfrm>
        <a:graphic>
          <a:graphicData uri="http://schemas.openxmlformats.org/drawingml/2006/table">
            <a:tbl>
              <a:tblPr/>
              <a:tblGrid>
                <a:gridCol w="129540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4391026">
                  <a:extLst>
                    <a:ext uri="{9D8B030D-6E8A-4147-A177-3AD203B41FA5}">
                      <a16:colId xmlns:a16="http://schemas.microsoft.com/office/drawing/2014/main" val="20002"/>
                    </a:ext>
                  </a:extLst>
                </a:gridCol>
                <a:gridCol w="1512887">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x1(ra)</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x2(sp)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全局指针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（没有说明）</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0667554"/>
      </p:ext>
    </p:extLst>
  </p:cSld>
  <p:clrMapOvr>
    <a:masterClrMapping/>
  </p:clrMapOvr>
  <p:transition spd="med">
    <p:random/>
    <p:sndAc>
      <p:stSnd>
        <p:snd r:embed="rId3" name="chimes.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25" y="1697360"/>
            <a:ext cx="11545550" cy="346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238723"/>
      </p:ext>
    </p:extLst>
  </p:cSld>
  <p:clrMapOvr>
    <a:masterClrMapping/>
  </p:clrMapOvr>
  <p:transition spd="med">
    <p:random/>
    <p:sndAc>
      <p:stSnd>
        <p:snd r:embed="rId3" name="chimes.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1703512" y="1196752"/>
            <a:ext cx="8540750" cy="3960812"/>
          </a:xfrm>
        </p:spPr>
        <p:txBody>
          <a:bodyPr/>
          <a:lstStyle/>
          <a:p>
            <a:r>
              <a:rPr lang="zh-CN" altLang="en-US" dirty="0"/>
              <a:t> </a:t>
            </a:r>
            <a:r>
              <a:rPr lang="en-US" altLang="zh-CN" dirty="0"/>
              <a:t>Storage class of C variables</a:t>
            </a:r>
          </a:p>
          <a:p>
            <a:pPr lvl="1"/>
            <a:r>
              <a:rPr lang="en-US" altLang="zh-CN" i="1" dirty="0"/>
              <a:t> automatic</a:t>
            </a:r>
          </a:p>
          <a:p>
            <a:pPr lvl="1"/>
            <a:r>
              <a:rPr lang="en-US" altLang="zh-CN" i="1" dirty="0"/>
              <a:t> static</a:t>
            </a:r>
          </a:p>
          <a:p>
            <a:r>
              <a:rPr lang="en-US" altLang="zh-CN" dirty="0"/>
              <a:t> Procedure frame</a:t>
            </a:r>
            <a:r>
              <a:rPr lang="zh-CN" altLang="en-US" dirty="0"/>
              <a:t>帧指针</a:t>
            </a:r>
            <a:r>
              <a:rPr lang="en-US" altLang="zh-CN" dirty="0"/>
              <a:t> and frame pointer ( </a:t>
            </a:r>
            <a:r>
              <a:rPr lang="en-US" altLang="zh-CN" dirty="0">
                <a:solidFill>
                  <a:srgbClr val="FF0000"/>
                </a:solidFill>
              </a:rPr>
              <a:t>x8 </a:t>
            </a:r>
            <a:r>
              <a:rPr lang="en-US" altLang="zh-CN" dirty="0"/>
              <a:t>or</a:t>
            </a:r>
            <a:r>
              <a:rPr lang="en-US" altLang="zh-CN" dirty="0">
                <a:solidFill>
                  <a:srgbClr val="FF0000"/>
                </a:solidFill>
              </a:rPr>
              <a:t> </a:t>
            </a:r>
            <a:r>
              <a:rPr lang="en-US" altLang="zh-CN" dirty="0" err="1">
                <a:solidFill>
                  <a:srgbClr val="FF0000"/>
                </a:solidFill>
              </a:rPr>
              <a:t>fp</a:t>
            </a:r>
            <a:r>
              <a:rPr lang="en-US" altLang="zh-CN" dirty="0"/>
              <a:t> )</a:t>
            </a:r>
          </a:p>
          <a:p>
            <a:pPr marL="457200" lvl="1" indent="0">
              <a:buNone/>
            </a:pPr>
            <a:r>
              <a:rPr lang="en-US" altLang="zh-CN" i="1" dirty="0"/>
              <a:t>automatic</a:t>
            </a:r>
          </a:p>
          <a:p>
            <a:r>
              <a:rPr lang="en-US" altLang="zh-CN" i="1" dirty="0"/>
              <a:t> </a:t>
            </a:r>
            <a:r>
              <a:rPr lang="en-US" altLang="zh-CN" dirty="0"/>
              <a:t>Global pointer ( x3 or </a:t>
            </a:r>
            <a:r>
              <a:rPr lang="en-US" altLang="zh-CN" dirty="0" err="1"/>
              <a:t>gp</a:t>
            </a:r>
            <a:r>
              <a:rPr lang="en-US" altLang="zh-CN" dirty="0"/>
              <a:t> )</a:t>
            </a:r>
          </a:p>
          <a:p>
            <a:pPr lvl="1"/>
            <a:r>
              <a:rPr lang="en-US" altLang="zh-CN" dirty="0"/>
              <a:t> </a:t>
            </a:r>
            <a:r>
              <a:rPr lang="en-US" altLang="zh-CN" i="1" dirty="0"/>
              <a:t>static</a:t>
            </a:r>
          </a:p>
          <a:p>
            <a:endParaRPr lang="zh-CN" altLang="en-US" dirty="0"/>
          </a:p>
        </p:txBody>
      </p:sp>
    </p:spTree>
    <p:extLst>
      <p:ext uri="{BB962C8B-B14F-4D97-AF65-F5344CB8AC3E}">
        <p14:creationId xmlns:p14="http://schemas.microsoft.com/office/powerpoint/2010/main" val="118840080"/>
      </p:ext>
    </p:extLst>
  </p:cSld>
  <p:clrMapOvr>
    <a:masterClrMapping/>
  </p:clrMapOvr>
  <p:transition spd="med">
    <p:random/>
    <p:sndAc>
      <p:stSnd>
        <p:snd r:embed="rId3" name="chimes.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6"/>
          <p:cNvSpPr>
            <a:spLocks noGrp="1" noChangeArrowheads="1"/>
          </p:cNvSpPr>
          <p:nvPr>
            <p:ph type="title"/>
          </p:nvPr>
        </p:nvSpPr>
        <p:spPr>
          <a:xfrm>
            <a:off x="107950" y="-20741"/>
            <a:ext cx="5700018" cy="1325563"/>
          </a:xfrm>
        </p:spPr>
        <p:txBody>
          <a:bodyPr/>
          <a:lstStyle/>
          <a:p>
            <a:pPr eaLnBrk="1" hangingPunct="1">
              <a:defRPr/>
            </a:pPr>
            <a:r>
              <a:rPr lang="en-US" altLang="en-US" dirty="0"/>
              <a:t>Local Data on the Stack</a:t>
            </a:r>
            <a:endParaRPr lang="en-AU" altLang="en-US" dirty="0"/>
          </a:p>
        </p:txBody>
      </p:sp>
      <p:sp>
        <p:nvSpPr>
          <p:cNvPr id="158723" name="Rectangle 7"/>
          <p:cNvSpPr>
            <a:spLocks noGrp="1" noChangeArrowheads="1"/>
          </p:cNvSpPr>
          <p:nvPr>
            <p:ph idx="1"/>
          </p:nvPr>
        </p:nvSpPr>
        <p:spPr>
          <a:xfrm>
            <a:off x="623069" y="4917366"/>
            <a:ext cx="9496425" cy="1655762"/>
          </a:xfrm>
        </p:spPr>
        <p:txBody>
          <a:bodyPr/>
          <a:lstStyle/>
          <a:p>
            <a:pPr eaLnBrk="1" hangingPunct="1">
              <a:lnSpc>
                <a:spcPct val="80000"/>
              </a:lnSpc>
            </a:pPr>
            <a:r>
              <a:rPr lang="en-US" altLang="en-US" sz="2800" dirty="0"/>
              <a:t>Local data allocated by </a:t>
            </a:r>
            <a:r>
              <a:rPr lang="en-US" altLang="en-US" sz="2800" dirty="0" err="1"/>
              <a:t>callee</a:t>
            </a:r>
            <a:endParaRPr lang="en-US" altLang="en-US" sz="2800" dirty="0"/>
          </a:p>
          <a:p>
            <a:pPr lvl="1" eaLnBrk="1" hangingPunct="1">
              <a:lnSpc>
                <a:spcPct val="80000"/>
              </a:lnSpc>
            </a:pPr>
            <a:r>
              <a:rPr lang="en-US" altLang="en-US" sz="2400" dirty="0"/>
              <a:t>e.g., C automatic variables</a:t>
            </a:r>
          </a:p>
          <a:p>
            <a:pPr eaLnBrk="1" hangingPunct="1">
              <a:lnSpc>
                <a:spcPct val="80000"/>
              </a:lnSpc>
            </a:pPr>
            <a:r>
              <a:rPr lang="en-US" altLang="en-US" sz="2800" dirty="0"/>
              <a:t>Procedure frame (activation record)</a:t>
            </a:r>
          </a:p>
          <a:p>
            <a:pPr lvl="1" eaLnBrk="1" hangingPunct="1">
              <a:lnSpc>
                <a:spcPct val="80000"/>
              </a:lnSpc>
            </a:pPr>
            <a:r>
              <a:rPr lang="en-US" altLang="en-US" sz="2400" dirty="0"/>
              <a:t>Used by some compilers to manage stack storage</a:t>
            </a:r>
            <a:endParaRPr lang="en-AU" altLang="en-US" sz="2400" dirty="0"/>
          </a:p>
        </p:txBody>
      </p:sp>
      <p:pic>
        <p:nvPicPr>
          <p:cNvPr id="15872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1304822"/>
            <a:ext cx="7155715" cy="34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大括号 5"/>
          <p:cNvSpPr/>
          <p:nvPr/>
        </p:nvSpPr>
        <p:spPr bwMode="auto">
          <a:xfrm>
            <a:off x="6240016" y="2280529"/>
            <a:ext cx="458337" cy="825127"/>
          </a:xfrm>
          <a:prstGeom prst="rightBrace">
            <a:avLst/>
          </a:prstGeom>
          <a:solidFill>
            <a:schemeClr val="accent1"/>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10" name="组合 9"/>
          <p:cNvGrpSpPr/>
          <p:nvPr/>
        </p:nvGrpSpPr>
        <p:grpSpPr>
          <a:xfrm>
            <a:off x="6722575" y="2447806"/>
            <a:ext cx="4976865" cy="461665"/>
            <a:chOff x="6942152" y="2241472"/>
            <a:chExt cx="5210185" cy="461665"/>
          </a:xfrm>
        </p:grpSpPr>
        <p:cxnSp>
          <p:nvCxnSpPr>
            <p:cNvPr id="11" name="直接箭头连接符 10"/>
            <p:cNvCxnSpPr/>
            <p:nvPr/>
          </p:nvCxnSpPr>
          <p:spPr bwMode="auto">
            <a:xfrm flipH="1" flipV="1">
              <a:off x="6942152" y="2497038"/>
              <a:ext cx="1709228" cy="4763"/>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
          <p:nvSpPr>
            <p:cNvPr id="12" name="文本框 11"/>
            <p:cNvSpPr txBox="1"/>
            <p:nvPr/>
          </p:nvSpPr>
          <p:spPr>
            <a:xfrm>
              <a:off x="8374479" y="2241472"/>
              <a:ext cx="3777858" cy="461665"/>
            </a:xfrm>
            <a:prstGeom prst="rect">
              <a:avLst/>
            </a:prstGeom>
            <a:noFill/>
            <a:ln>
              <a:solidFill>
                <a:srgbClr val="00B050"/>
              </a:solidFill>
            </a:ln>
          </p:spPr>
          <p:txBody>
            <a:bodyPr wrap="none" rtlCol="0">
              <a:spAutoFit/>
            </a:bodyPr>
            <a:lstStyle/>
            <a:p>
              <a:r>
                <a:rPr lang="en-US" altLang="zh-CN" sz="2400" dirty="0"/>
                <a:t>do the pushes by a caller</a:t>
              </a:r>
              <a:endParaRPr lang="zh-CN" altLang="en-US" sz="2400" dirty="0"/>
            </a:p>
          </p:txBody>
        </p:sp>
      </p:grpSp>
      <p:sp>
        <p:nvSpPr>
          <p:cNvPr id="15" name="矩形 14"/>
          <p:cNvSpPr/>
          <p:nvPr/>
        </p:nvSpPr>
        <p:spPr bwMode="auto">
          <a:xfrm>
            <a:off x="4511824" y="2241560"/>
            <a:ext cx="1728192" cy="208823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文本框 15"/>
          <p:cNvSpPr txBox="1"/>
          <p:nvPr/>
        </p:nvSpPr>
        <p:spPr>
          <a:xfrm>
            <a:off x="4849321" y="1871144"/>
            <a:ext cx="700833" cy="307777"/>
          </a:xfrm>
          <a:prstGeom prst="rect">
            <a:avLst/>
          </a:prstGeom>
          <a:noFill/>
        </p:spPr>
        <p:txBody>
          <a:bodyPr wrap="none" rtlCol="0">
            <a:spAutoFit/>
          </a:bodyPr>
          <a:lstStyle/>
          <a:p>
            <a:r>
              <a:rPr lang="en-US" altLang="zh-CN" dirty="0">
                <a:solidFill>
                  <a:srgbClr val="0000FF"/>
                </a:solidFill>
              </a:rPr>
              <a:t>Frame</a:t>
            </a:r>
            <a:endParaRPr lang="zh-CN" altLang="en-US" dirty="0">
              <a:solidFill>
                <a:srgbClr val="0000FF"/>
              </a:solidFill>
            </a:endParaRPr>
          </a:p>
        </p:txBody>
      </p:sp>
      <p:sp>
        <p:nvSpPr>
          <p:cNvPr id="23" name="右大括号 22"/>
          <p:cNvSpPr/>
          <p:nvPr/>
        </p:nvSpPr>
        <p:spPr bwMode="auto">
          <a:xfrm>
            <a:off x="6258843" y="3102610"/>
            <a:ext cx="458337" cy="543521"/>
          </a:xfrm>
          <a:prstGeom prst="rightBrace">
            <a:avLst/>
          </a:prstGeom>
          <a:solidFill>
            <a:schemeClr val="accent1"/>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24" name="组合 23"/>
          <p:cNvGrpSpPr/>
          <p:nvPr/>
        </p:nvGrpSpPr>
        <p:grpSpPr>
          <a:xfrm>
            <a:off x="6506861" y="3105603"/>
            <a:ext cx="5181083" cy="461665"/>
            <a:chOff x="6942152" y="2241472"/>
            <a:chExt cx="5559247" cy="448735"/>
          </a:xfrm>
        </p:grpSpPr>
        <p:cxnSp>
          <p:nvCxnSpPr>
            <p:cNvPr id="25" name="直接箭头连接符 24"/>
            <p:cNvCxnSpPr/>
            <p:nvPr/>
          </p:nvCxnSpPr>
          <p:spPr bwMode="auto">
            <a:xfrm flipH="1" flipV="1">
              <a:off x="6942152" y="2497038"/>
              <a:ext cx="1709228" cy="4763"/>
            </a:xfrm>
            <a:prstGeom prst="straightConnector1">
              <a:avLst/>
            </a:prstGeom>
            <a:solidFill>
              <a:schemeClr val="accent1"/>
            </a:solidFill>
            <a:ln w="28575" cap="flat" cmpd="sng" algn="ctr">
              <a:solidFill>
                <a:srgbClr val="7030A0"/>
              </a:solidFill>
              <a:prstDash val="solid"/>
              <a:round/>
              <a:headEnd type="none" w="med" len="med"/>
              <a:tailEnd type="triangle"/>
            </a:ln>
            <a:effectLst/>
          </p:spPr>
        </p:cxnSp>
        <p:sp>
          <p:nvSpPr>
            <p:cNvPr id="26" name="文本框 25"/>
            <p:cNvSpPr txBox="1"/>
            <p:nvPr/>
          </p:nvSpPr>
          <p:spPr>
            <a:xfrm>
              <a:off x="8651380" y="2241472"/>
              <a:ext cx="3850019" cy="448735"/>
            </a:xfrm>
            <a:prstGeom prst="rect">
              <a:avLst/>
            </a:prstGeom>
            <a:noFill/>
            <a:ln>
              <a:solidFill>
                <a:srgbClr val="7030A0"/>
              </a:solidFill>
            </a:ln>
          </p:spPr>
          <p:txBody>
            <a:bodyPr wrap="none" rtlCol="0">
              <a:spAutoFit/>
            </a:bodyPr>
            <a:lstStyle/>
            <a:p>
              <a:r>
                <a:rPr lang="en-US" altLang="zh-CN" sz="2400" dirty="0"/>
                <a:t>do the pushes by a </a:t>
              </a:r>
              <a:r>
                <a:rPr lang="en-US" altLang="zh-CN" sz="2400" dirty="0" err="1"/>
                <a:t>callee</a:t>
              </a:r>
              <a:endParaRPr lang="zh-CN" altLang="en-US" sz="2400" dirty="0"/>
            </a:p>
          </p:txBody>
        </p:sp>
      </p:grpSp>
    </p:spTree>
    <p:extLst>
      <p:ext uri="{BB962C8B-B14F-4D97-AF65-F5344CB8AC3E}">
        <p14:creationId xmlns:p14="http://schemas.microsoft.com/office/powerpoint/2010/main" val="3769908127"/>
      </p:ext>
    </p:extLst>
  </p:cSld>
  <p:clrMapOvr>
    <a:masterClrMapping/>
  </p:clrMapOvr>
  <p:transition spd="med">
    <p:random/>
    <p:sndAc>
      <p:stSnd>
        <p:snd r:embed="rId3"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23392" y="332656"/>
            <a:ext cx="8391543" cy="1076325"/>
          </a:xfrm>
        </p:spPr>
        <p:txBody>
          <a:bodyPr>
            <a:normAutofit/>
          </a:bodyPr>
          <a:lstStyle/>
          <a:p>
            <a:pPr>
              <a:lnSpc>
                <a:spcPts val="2700"/>
              </a:lnSpc>
              <a:defRPr/>
            </a:pPr>
            <a:r>
              <a:rPr lang="en-US" altLang="zh-CN" dirty="0"/>
              <a:t>The number of the memory operand In the instruction </a:t>
            </a:r>
            <a:endParaRPr dirty="0"/>
          </a:p>
        </p:txBody>
      </p:sp>
      <p:sp>
        <p:nvSpPr>
          <p:cNvPr id="17411" name="内容占位符 2"/>
          <p:cNvSpPr>
            <a:spLocks noGrp="1"/>
          </p:cNvSpPr>
          <p:nvPr>
            <p:ph idx="1"/>
          </p:nvPr>
        </p:nvSpPr>
        <p:spPr>
          <a:xfrm>
            <a:off x="1847528" y="1484784"/>
            <a:ext cx="8856984" cy="3725863"/>
          </a:xfrm>
        </p:spPr>
        <p:txBody>
          <a:bodyPr>
            <a:normAutofit lnSpcReduction="10000"/>
          </a:bodyPr>
          <a:lstStyle/>
          <a:p>
            <a:r>
              <a:rPr lang="en-US" altLang="zh-CN" dirty="0">
                <a:solidFill>
                  <a:srgbClr val="FF0000"/>
                </a:solidFill>
              </a:rPr>
              <a:t>Register-Register</a:t>
            </a:r>
          </a:p>
          <a:p>
            <a:pPr lvl="1"/>
            <a:r>
              <a:rPr lang="en-US" altLang="zh-CN" dirty="0"/>
              <a:t>Maximum number of operands allowed </a:t>
            </a:r>
            <a:r>
              <a:rPr lang="en-US" altLang="zh-CN" dirty="0">
                <a:solidFill>
                  <a:srgbClr val="FF0000"/>
                </a:solidFill>
              </a:rPr>
              <a:t>3</a:t>
            </a:r>
          </a:p>
          <a:p>
            <a:pPr lvl="1"/>
            <a:r>
              <a:rPr lang="en-US" altLang="zh-CN" dirty="0"/>
              <a:t>Number of memory addresses is </a:t>
            </a:r>
            <a:r>
              <a:rPr lang="en-US" altLang="zh-CN" dirty="0">
                <a:solidFill>
                  <a:srgbClr val="FF0000"/>
                </a:solidFill>
              </a:rPr>
              <a:t>0</a:t>
            </a:r>
          </a:p>
          <a:p>
            <a:r>
              <a:rPr lang="en-US" altLang="zh-CN" dirty="0"/>
              <a:t>Register-memory</a:t>
            </a:r>
          </a:p>
          <a:p>
            <a:pPr lvl="1"/>
            <a:r>
              <a:rPr lang="en-US" altLang="zh-CN" dirty="0"/>
              <a:t>Maximum number of operands allowed 2</a:t>
            </a:r>
          </a:p>
          <a:p>
            <a:pPr lvl="1"/>
            <a:r>
              <a:rPr lang="en-US" altLang="zh-CN" dirty="0"/>
              <a:t>Number of memory addresses is 1</a:t>
            </a:r>
          </a:p>
          <a:p>
            <a:r>
              <a:rPr lang="en-US" altLang="zh-CN" dirty="0"/>
              <a:t>Memory-memory</a:t>
            </a:r>
          </a:p>
          <a:p>
            <a:pPr lvl="1"/>
            <a:r>
              <a:rPr lang="en-US" altLang="zh-CN" dirty="0"/>
              <a:t>Maximum number of operands allowed 2 or 3</a:t>
            </a:r>
          </a:p>
          <a:p>
            <a:pPr lvl="1"/>
            <a:r>
              <a:rPr lang="en-US" altLang="zh-CN" dirty="0"/>
              <a:t>Number of memory addresses is 2 or 3</a:t>
            </a:r>
          </a:p>
          <a:p>
            <a:pPr lvl="1"/>
            <a:endParaRPr lang="zh-CN" altLang="zh-CN" dirty="0"/>
          </a:p>
        </p:txBody>
      </p:sp>
    </p:spTree>
    <p:extLst>
      <p:ext uri="{BB962C8B-B14F-4D97-AF65-F5344CB8AC3E}">
        <p14:creationId xmlns:p14="http://schemas.microsoft.com/office/powerpoint/2010/main" val="663607587"/>
      </p:ext>
    </p:extLst>
  </p:cSld>
  <p:clrMapOvr>
    <a:masterClrMapping/>
  </p:clrMapOvr>
  <p:transition spd="med">
    <p:random/>
    <p:sndAc>
      <p:stSnd>
        <p:snd r:embed="rId3" name="chimes.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Concept :  </a:t>
            </a:r>
            <a:r>
              <a:rPr lang="en-US" altLang="zh-CN" dirty="0">
                <a:solidFill>
                  <a:srgbClr val="0000FF"/>
                </a:solidFill>
              </a:rPr>
              <a:t>procedure Frame/activation record</a:t>
            </a:r>
            <a:endParaRPr lang="zh-CN" altLang="en-US" dirty="0">
              <a:solidFill>
                <a:srgbClr val="0000FF"/>
              </a:solidFill>
            </a:endParaRPr>
          </a:p>
        </p:txBody>
      </p:sp>
      <p:sp>
        <p:nvSpPr>
          <p:cNvPr id="3" name="内容占位符 2"/>
          <p:cNvSpPr>
            <a:spLocks noGrp="1"/>
          </p:cNvSpPr>
          <p:nvPr>
            <p:ph idx="1"/>
          </p:nvPr>
        </p:nvSpPr>
        <p:spPr/>
        <p:txBody>
          <a:bodyPr/>
          <a:lstStyle/>
          <a:p>
            <a:r>
              <a:rPr lang="en-US" altLang="zh-CN" dirty="0"/>
              <a:t>Procedure </a:t>
            </a:r>
            <a:r>
              <a:rPr lang="en-US" altLang="zh-CN" dirty="0">
                <a:solidFill>
                  <a:srgbClr val="0000FF"/>
                </a:solidFill>
              </a:rPr>
              <a:t>Frame</a:t>
            </a:r>
            <a:r>
              <a:rPr lang="en-US" altLang="zh-CN" dirty="0"/>
              <a:t>:  the segment of the stack containing a procedure’s saved registers and local variables</a:t>
            </a:r>
          </a:p>
          <a:p>
            <a:pPr marL="0" indent="0">
              <a:buNone/>
            </a:pPr>
            <a:r>
              <a:rPr lang="en-US" altLang="zh-CN" dirty="0"/>
              <a:t>     </a:t>
            </a:r>
            <a:r>
              <a:rPr lang="en-US" altLang="zh-CN" dirty="0" err="1"/>
              <a:t>fp</a:t>
            </a:r>
            <a:r>
              <a:rPr lang="en-US" altLang="zh-CN" dirty="0"/>
              <a:t> (x8)  -- start (bottom)              </a:t>
            </a:r>
            <a:r>
              <a:rPr lang="en-US" altLang="zh-CN" dirty="0" err="1"/>
              <a:t>sp</a:t>
            </a:r>
            <a:r>
              <a:rPr lang="en-US" altLang="zh-CN" dirty="0"/>
              <a:t>(x2) --  end (top) </a:t>
            </a:r>
          </a:p>
          <a:p>
            <a:r>
              <a:rPr lang="en-US" altLang="zh-CN" dirty="0">
                <a:solidFill>
                  <a:srgbClr val="0000FF"/>
                </a:solidFill>
              </a:rPr>
              <a:t>Why </a:t>
            </a:r>
            <a:r>
              <a:rPr lang="en-US" altLang="zh-CN" dirty="0" err="1">
                <a:solidFill>
                  <a:srgbClr val="0000FF"/>
                </a:solidFill>
              </a:rPr>
              <a:t>fp</a:t>
            </a:r>
            <a:endParaRPr lang="en-US" altLang="zh-CN" dirty="0">
              <a:solidFill>
                <a:srgbClr val="0000FF"/>
              </a:solidFill>
            </a:endParaRPr>
          </a:p>
          <a:p>
            <a:pPr lvl="1"/>
            <a:r>
              <a:rPr lang="en-US" altLang="zh-CN" dirty="0"/>
              <a:t> stable pointer  for programmers to </a:t>
            </a:r>
            <a:r>
              <a:rPr lang="en-US" altLang="zh-CN" dirty="0">
                <a:solidFill>
                  <a:srgbClr val="00B050"/>
                </a:solidFill>
              </a:rPr>
              <a:t>reference variables easily</a:t>
            </a:r>
          </a:p>
          <a:p>
            <a:r>
              <a:rPr lang="en-US" altLang="zh-CN" dirty="0">
                <a:solidFill>
                  <a:srgbClr val="0000FF"/>
                </a:solidFill>
              </a:rPr>
              <a:t>What’s in the Frame</a:t>
            </a:r>
            <a:r>
              <a:rPr lang="en-US" altLang="zh-CN" dirty="0"/>
              <a:t>:  </a:t>
            </a:r>
          </a:p>
          <a:p>
            <a:pPr lvl="1"/>
            <a:r>
              <a:rPr lang="en-US" altLang="zh-CN" dirty="0"/>
              <a:t>saved argument registers </a:t>
            </a:r>
          </a:p>
          <a:p>
            <a:pPr lvl="1"/>
            <a:r>
              <a:rPr lang="en-US" altLang="zh-CN" dirty="0"/>
              <a:t>Saved return address   </a:t>
            </a:r>
            <a:r>
              <a:rPr lang="en-US" altLang="zh-CN" dirty="0">
                <a:solidFill>
                  <a:srgbClr val="0000FF"/>
                </a:solidFill>
              </a:rPr>
              <a:t>[ saved </a:t>
            </a:r>
            <a:r>
              <a:rPr lang="en-US" altLang="zh-CN" dirty="0" err="1">
                <a:solidFill>
                  <a:srgbClr val="0000FF"/>
                </a:solidFill>
              </a:rPr>
              <a:t>fp</a:t>
            </a:r>
            <a:r>
              <a:rPr lang="en-US" altLang="zh-CN" dirty="0">
                <a:solidFill>
                  <a:srgbClr val="0000FF"/>
                </a:solidFill>
              </a:rPr>
              <a:t> ] </a:t>
            </a:r>
          </a:p>
          <a:p>
            <a:pPr lvl="1"/>
            <a:r>
              <a:rPr lang="en-US" altLang="zh-CN" dirty="0"/>
              <a:t>Local arrays and structures  or variables </a:t>
            </a:r>
          </a:p>
        </p:txBody>
      </p:sp>
    </p:spTree>
    <p:extLst>
      <p:ext uri="{BB962C8B-B14F-4D97-AF65-F5344CB8AC3E}">
        <p14:creationId xmlns:p14="http://schemas.microsoft.com/office/powerpoint/2010/main" val="857899410"/>
      </p:ext>
    </p:extLst>
  </p:cSld>
  <p:clrMapOvr>
    <a:masterClrMapping/>
  </p:clrMapOvr>
  <p:transition spd="med">
    <p:random/>
    <p:sndAc>
      <p:stSnd>
        <p:snd r:embed="rId3" name="chimes.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6"/>
          <p:cNvSpPr>
            <a:spLocks noGrp="1" noChangeArrowheads="1"/>
          </p:cNvSpPr>
          <p:nvPr>
            <p:ph type="title"/>
          </p:nvPr>
        </p:nvSpPr>
        <p:spPr/>
        <p:txBody>
          <a:bodyPr/>
          <a:lstStyle/>
          <a:p>
            <a:pPr eaLnBrk="1" hangingPunct="1">
              <a:defRPr/>
            </a:pPr>
            <a:r>
              <a:rPr lang="en-US" altLang="en-US"/>
              <a:t>Memory Layout</a:t>
            </a:r>
            <a:endParaRPr lang="en-AU" altLang="en-US"/>
          </a:p>
        </p:txBody>
      </p:sp>
      <p:sp>
        <p:nvSpPr>
          <p:cNvPr id="160771" name="Rectangle 7"/>
          <p:cNvSpPr>
            <a:spLocks noGrp="1" noChangeArrowheads="1"/>
          </p:cNvSpPr>
          <p:nvPr>
            <p:ph idx="1"/>
          </p:nvPr>
        </p:nvSpPr>
        <p:spPr>
          <a:xfrm>
            <a:off x="792210" y="1233488"/>
            <a:ext cx="5557838" cy="5111750"/>
          </a:xfrm>
        </p:spPr>
        <p:txBody>
          <a:bodyPr/>
          <a:lstStyle/>
          <a:p>
            <a:pPr eaLnBrk="1" hangingPunct="1">
              <a:lnSpc>
                <a:spcPct val="90000"/>
              </a:lnSpc>
            </a:pPr>
            <a:r>
              <a:rPr lang="en-US" altLang="en-US" sz="2800" dirty="0"/>
              <a:t>Text: program code</a:t>
            </a:r>
          </a:p>
          <a:p>
            <a:pPr eaLnBrk="1" hangingPunct="1">
              <a:lnSpc>
                <a:spcPct val="90000"/>
              </a:lnSpc>
            </a:pPr>
            <a:r>
              <a:rPr lang="en-US" altLang="en-US" sz="2800" dirty="0"/>
              <a:t>Static data: global variables</a:t>
            </a:r>
          </a:p>
          <a:p>
            <a:pPr lvl="1" eaLnBrk="1" hangingPunct="1">
              <a:lnSpc>
                <a:spcPct val="90000"/>
              </a:lnSpc>
            </a:pPr>
            <a:r>
              <a:rPr lang="en-US" altLang="en-US" sz="2400" dirty="0"/>
              <a:t>e.g., static variables in C, constant arrays and strings</a:t>
            </a:r>
          </a:p>
          <a:p>
            <a:pPr lvl="1" eaLnBrk="1" hangingPunct="1">
              <a:lnSpc>
                <a:spcPct val="90000"/>
              </a:lnSpc>
            </a:pPr>
            <a:r>
              <a:rPr lang="en-US" altLang="en-US" sz="2400" dirty="0"/>
              <a:t>x3 (global pointer) initialized to address allowing ±offsets into this segment</a:t>
            </a:r>
            <a:endParaRPr lang="en-US" altLang="en-US" dirty="0"/>
          </a:p>
          <a:p>
            <a:pPr eaLnBrk="1" hangingPunct="1">
              <a:lnSpc>
                <a:spcPct val="90000"/>
              </a:lnSpc>
            </a:pPr>
            <a:r>
              <a:rPr lang="en-US" altLang="en-US" sz="2800" dirty="0"/>
              <a:t>Dynamic data: </a:t>
            </a:r>
            <a:r>
              <a:rPr lang="en-US" altLang="en-US" sz="2800" dirty="0">
                <a:solidFill>
                  <a:srgbClr val="FF0000"/>
                </a:solidFill>
              </a:rPr>
              <a:t>heap </a:t>
            </a:r>
            <a:r>
              <a:rPr lang="zh-CN" altLang="en-US" sz="2800" dirty="0">
                <a:solidFill>
                  <a:srgbClr val="FF0000"/>
                </a:solidFill>
              </a:rPr>
              <a:t>堆</a:t>
            </a:r>
            <a:endParaRPr lang="en-US" altLang="en-US" sz="2800" dirty="0">
              <a:solidFill>
                <a:srgbClr val="FF0000"/>
              </a:solidFill>
            </a:endParaRPr>
          </a:p>
          <a:p>
            <a:pPr lvl="1" eaLnBrk="1" hangingPunct="1">
              <a:lnSpc>
                <a:spcPct val="90000"/>
              </a:lnSpc>
            </a:pPr>
            <a:r>
              <a:rPr lang="en-US" altLang="en-US" sz="2400" dirty="0"/>
              <a:t>E.g., </a:t>
            </a:r>
            <a:r>
              <a:rPr lang="en-US" altLang="en-US" sz="2400" dirty="0" err="1"/>
              <a:t>malloc</a:t>
            </a:r>
            <a:r>
              <a:rPr lang="en-US" altLang="en-US" sz="2400" dirty="0"/>
              <a:t> in C, new in Java</a:t>
            </a:r>
          </a:p>
          <a:p>
            <a:pPr eaLnBrk="1" hangingPunct="1">
              <a:lnSpc>
                <a:spcPct val="90000"/>
              </a:lnSpc>
            </a:pPr>
            <a:r>
              <a:rPr lang="en-US" altLang="en-US" sz="2800" dirty="0">
                <a:solidFill>
                  <a:srgbClr val="FF0000"/>
                </a:solidFill>
              </a:rPr>
              <a:t>Stack</a:t>
            </a:r>
            <a:r>
              <a:rPr lang="en-US" altLang="en-US" sz="2800" dirty="0"/>
              <a:t>: automatic storage</a:t>
            </a:r>
            <a:endParaRPr lang="en-AU" altLang="en-US" sz="2800" dirty="0"/>
          </a:p>
        </p:txBody>
      </p:sp>
      <p:pic>
        <p:nvPicPr>
          <p:cNvPr id="1607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548680"/>
            <a:ext cx="53228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文本框 1"/>
          <p:cNvSpPr txBox="1">
            <a:spLocks noChangeArrowheads="1"/>
          </p:cNvSpPr>
          <p:nvPr/>
        </p:nvSpPr>
        <p:spPr bwMode="auto">
          <a:xfrm>
            <a:off x="6149161" y="2168724"/>
            <a:ext cx="328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gp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sym typeface="Wingdings" panose="05000000000000000000" pitchFamily="2" charset="2"/>
              </a:rPr>
              <a:t>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0000   0000  1000  8000 </a:t>
            </a:r>
            <a:r>
              <a:rPr lang="en-US" altLang="zh-CN" sz="1800" b="0" baseline="-25000">
                <a:latin typeface="Times New Roman" panose="02020603050405020304" pitchFamily="18" charset="0"/>
                <a:ea typeface="Arial Unicode MS" panose="020B0604020202020204" pitchFamily="34" charset="-122"/>
                <a:cs typeface="Times New Roman" panose="02020603050405020304" pitchFamily="18" charset="0"/>
              </a:rPr>
              <a:t>hex</a:t>
            </a:r>
            <a:endParaRPr lang="zh-CN" altLang="en-US" sz="1800" b="0" baseline="-25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 name="文本框 1"/>
          <p:cNvSpPr txBox="1"/>
          <p:nvPr/>
        </p:nvSpPr>
        <p:spPr>
          <a:xfrm>
            <a:off x="6672064" y="4301453"/>
            <a:ext cx="4404746" cy="1384995"/>
          </a:xfrm>
          <a:prstGeom prst="rect">
            <a:avLst/>
          </a:prstGeom>
          <a:solidFill>
            <a:schemeClr val="bg1">
              <a:lumMod val="95000"/>
            </a:schemeClr>
          </a:solidFill>
        </p:spPr>
        <p:txBody>
          <a:bodyPr wrap="square" rtlCol="0">
            <a:spAutoFit/>
          </a:bodyPr>
          <a:lstStyle/>
          <a:p>
            <a:r>
              <a:rPr lang="en-US" altLang="zh-CN" sz="2800" dirty="0">
                <a:solidFill>
                  <a:srgbClr val="0000FF"/>
                </a:solidFill>
              </a:rPr>
              <a:t>TWO  Bugs:</a:t>
            </a:r>
          </a:p>
          <a:p>
            <a:r>
              <a:rPr lang="en-US" altLang="zh-CN" sz="2800" dirty="0"/>
              <a:t>1</a:t>
            </a:r>
            <a:r>
              <a:rPr lang="zh-CN" altLang="en-US" sz="2800" dirty="0"/>
              <a:t>） </a:t>
            </a:r>
            <a:r>
              <a:rPr lang="en-US" altLang="zh-CN" sz="2800" dirty="0"/>
              <a:t>forget to free space  </a:t>
            </a:r>
          </a:p>
          <a:p>
            <a:r>
              <a:rPr lang="en-US" altLang="zh-CN" sz="2800" dirty="0"/>
              <a:t>2)   Free space too early</a:t>
            </a:r>
            <a:endParaRPr lang="zh-CN" altLang="en-US" sz="2800" dirty="0"/>
          </a:p>
        </p:txBody>
      </p:sp>
    </p:spTree>
    <p:extLst>
      <p:ext uri="{BB962C8B-B14F-4D97-AF65-F5344CB8AC3E}">
        <p14:creationId xmlns:p14="http://schemas.microsoft.com/office/powerpoint/2010/main" val="1150285362"/>
      </p:ext>
    </p:extLst>
  </p:cSld>
  <p:clrMapOvr>
    <a:masterClrMapping/>
  </p:clrMapOvr>
  <p:transition spd="med">
    <p:random/>
    <p:sndAc>
      <p:stSnd>
        <p:snd r:embed="rId3" name="chimes.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9  communication with people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79290444"/>
      </p:ext>
    </p:extLst>
  </p:cSld>
  <p:clrMapOvr>
    <a:masterClrMapping/>
  </p:clrMapOvr>
  <p:transition spd="med">
    <p:random/>
    <p:sndAc>
      <p:stSnd>
        <p:snd r:embed="rId2" name="chimes.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343472" y="188640"/>
            <a:ext cx="9082658" cy="720725"/>
          </a:xfrm>
        </p:spPr>
        <p:txBody>
          <a:bodyPr/>
          <a:lstStyle/>
          <a:p>
            <a:pPr eaLnBrk="1" hangingPunct="1">
              <a:defRPr/>
            </a:pPr>
            <a:r>
              <a:rPr lang="en-US" altLang="en-US" sz="4000" dirty="0"/>
              <a:t>Byte/</a:t>
            </a:r>
            <a:r>
              <a:rPr lang="en-US" altLang="en-US" sz="4000" dirty="0" err="1"/>
              <a:t>Halfword</a:t>
            </a:r>
            <a:r>
              <a:rPr lang="en-US" altLang="en-US" sz="4000" dirty="0"/>
              <a:t>/Word Operations</a:t>
            </a:r>
            <a:endParaRPr lang="en-AU" altLang="en-US" sz="4000" dirty="0"/>
          </a:p>
        </p:txBody>
      </p:sp>
      <p:sp>
        <p:nvSpPr>
          <p:cNvPr id="166916" name="Rectangle 3"/>
          <p:cNvSpPr>
            <a:spLocks noGrp="1" noChangeArrowheads="1"/>
          </p:cNvSpPr>
          <p:nvPr>
            <p:ph idx="1"/>
          </p:nvPr>
        </p:nvSpPr>
        <p:spPr>
          <a:xfrm>
            <a:off x="695400" y="1177788"/>
            <a:ext cx="10972800" cy="4627476"/>
          </a:xfrm>
        </p:spPr>
        <p:txBody>
          <a:bodyPr/>
          <a:lstStyle/>
          <a:p>
            <a:pPr eaLnBrk="1" hangingPunct="1"/>
            <a:r>
              <a:rPr lang="en-US" altLang="en-US" dirty="0"/>
              <a:t>RISC-V byte/</a:t>
            </a:r>
            <a:r>
              <a:rPr lang="en-US" altLang="en-US" dirty="0" err="1"/>
              <a:t>halfword</a:t>
            </a:r>
            <a:r>
              <a:rPr lang="en-US" altLang="en-US" dirty="0"/>
              <a:t>/word load/store</a:t>
            </a:r>
          </a:p>
          <a:p>
            <a:pPr lvl="1" eaLnBrk="1" hangingPunct="1"/>
            <a:r>
              <a:rPr lang="en-US" altLang="en-US" dirty="0"/>
              <a:t>Load byte/</a:t>
            </a:r>
            <a:r>
              <a:rPr lang="en-US" altLang="en-US" dirty="0" err="1"/>
              <a:t>halfword</a:t>
            </a:r>
            <a:r>
              <a:rPr lang="en-US" altLang="en-US" dirty="0"/>
              <a:t>/word: </a:t>
            </a:r>
            <a:r>
              <a:rPr lang="en-US" altLang="en-US" dirty="0">
                <a:solidFill>
                  <a:srgbClr val="0000FF"/>
                </a:solidFill>
              </a:rPr>
              <a:t>Sign extend </a:t>
            </a:r>
            <a:r>
              <a:rPr lang="en-US" altLang="en-US" dirty="0"/>
              <a:t>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Load byte/</a:t>
            </a:r>
            <a:r>
              <a:rPr lang="en-US" altLang="en-US" dirty="0" err="1"/>
              <a:t>halfword</a:t>
            </a:r>
            <a:r>
              <a:rPr lang="en-US" altLang="en-US" dirty="0"/>
              <a:t>/word unsigned: </a:t>
            </a:r>
            <a:r>
              <a:rPr lang="en-US" altLang="en-US" dirty="0">
                <a:solidFill>
                  <a:srgbClr val="0000FF"/>
                </a:solidFill>
              </a:rPr>
              <a:t>Zero extend</a:t>
            </a:r>
            <a:r>
              <a:rPr lang="en-US" altLang="en-US" dirty="0"/>
              <a:t> 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Store byte/halfword/word: Store </a:t>
            </a:r>
            <a:r>
              <a:rPr lang="en-US" altLang="en-US" b="1" dirty="0"/>
              <a:t>rightmost</a:t>
            </a:r>
            <a:r>
              <a:rPr lang="en-US" altLang="en-US" dirty="0"/>
              <a:t> </a:t>
            </a:r>
            <a:r>
              <a:rPr lang="en-US" altLang="en-US" b="1" dirty="0">
                <a:solidFill>
                  <a:srgbClr val="C00000"/>
                </a:solidFill>
              </a:rPr>
              <a:t>8/16/32</a:t>
            </a:r>
            <a:r>
              <a:rPr lang="en-US" altLang="en-US" dirty="0"/>
              <a:t> bits</a:t>
            </a:r>
          </a:p>
          <a:p>
            <a:pPr lvl="2" eaLnBrk="1" hangingPunct="1"/>
            <a:r>
              <a:rPr lang="en-US" altLang="en-US" sz="1800" dirty="0">
                <a:latin typeface="Lucida Console" panose="020B0609040504020204" pitchFamily="49" charset="0"/>
              </a:rPr>
              <a:t>sb rs2, offset(rs1)   </a:t>
            </a:r>
            <a:r>
              <a:rPr lang="zh-CN" altLang="en-US" sz="1800" dirty="0">
                <a:latin typeface="Lucida Console" panose="020B0609040504020204" pitchFamily="49" charset="0"/>
              </a:rPr>
              <a:t>把</a:t>
            </a:r>
            <a:r>
              <a:rPr lang="en-US" altLang="zh-CN" sz="1800" dirty="0">
                <a:latin typeface="Lucida Console" panose="020B0609040504020204" pitchFamily="49" charset="0"/>
              </a:rPr>
              <a:t>rs2</a:t>
            </a:r>
            <a:r>
              <a:rPr lang="zh-CN" altLang="en-US" sz="1800" dirty="0">
                <a:latin typeface="Lucida Console" panose="020B0609040504020204" pitchFamily="49" charset="0"/>
              </a:rPr>
              <a:t>的低位存入</a:t>
            </a:r>
            <a:r>
              <a:rPr lang="en-US" altLang="zh-CN" sz="1800" dirty="0">
                <a:latin typeface="Lucida Console" panose="020B0609040504020204" pitchFamily="49" charset="0"/>
              </a:rPr>
              <a:t>rs1+offset</a:t>
            </a:r>
            <a:endParaRPr lang="en-US" altLang="en-US" sz="1800" dirty="0">
              <a:latin typeface="Lucida Console" panose="020B0609040504020204" pitchFamily="49" charset="0"/>
            </a:endParaRPr>
          </a:p>
          <a:p>
            <a:pPr lvl="2" eaLnBrk="1" hangingPunct="1"/>
            <a:r>
              <a:rPr lang="en-US" altLang="en-US" sz="1800" dirty="0" err="1">
                <a:latin typeface="Lucida Console" panose="020B0609040504020204" pitchFamily="49" charset="0"/>
              </a:rPr>
              <a:t>sh</a:t>
            </a:r>
            <a:r>
              <a:rPr lang="en-US" altLang="en-US" sz="1800" dirty="0">
                <a:latin typeface="Lucida Console" panose="020B0609040504020204" pitchFamily="49" charset="0"/>
              </a:rPr>
              <a:t> rs2, offset(rs1)</a:t>
            </a:r>
          </a:p>
          <a:p>
            <a:pPr lvl="2" eaLnBrk="1" hangingPunct="1"/>
            <a:r>
              <a:rPr lang="en-US" altLang="en-US" sz="1800" dirty="0" err="1">
                <a:latin typeface="Lucida Console" panose="020B0609040504020204" pitchFamily="49" charset="0"/>
              </a:rPr>
              <a:t>sw</a:t>
            </a:r>
            <a:r>
              <a:rPr lang="en-US" altLang="en-US" sz="1800" dirty="0">
                <a:latin typeface="Lucida Console" panose="020B0609040504020204" pitchFamily="49" charset="0"/>
              </a:rPr>
              <a:t> rs2, offset(rs1)</a:t>
            </a:r>
          </a:p>
        </p:txBody>
      </p:sp>
      <p:sp>
        <p:nvSpPr>
          <p:cNvPr id="166914" name="Footer Placeholder 3"/>
          <p:cNvSpPr>
            <a:spLocks noGrp="1"/>
          </p:cNvSpPr>
          <p:nvPr>
            <p:ph type="ftr" sz="quarter" idx="11"/>
          </p:nvPr>
        </p:nvSpPr>
        <p:spPr>
          <a:xfrm>
            <a:off x="9191625" y="6019800"/>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a:latin typeface="Arial" panose="020B0604020202020204" pitchFamily="34" charset="0"/>
                <a:ea typeface="宋体" panose="02010600030101010101" pitchFamily="2" charset="-122"/>
              </a:rPr>
              <a:t>Chapter 2 — Instructions: Language of the Computer — </a:t>
            </a:r>
            <a:fld id="{4119F692-E308-49B3-9CFD-DC74FF2380FB}"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73</a:t>
            </a:fld>
            <a:endParaRPr lang="en-AU" altLang="en-US" sz="14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6737558"/>
      </p:ext>
    </p:extLst>
  </p:cSld>
  <p:clrMapOvr>
    <a:masterClrMapping/>
  </p:clrMapOvr>
  <p:transition spd="med">
    <p:random/>
    <p:sndAc>
      <p:stSnd>
        <p:snd r:embed="rId3" name="chimes.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6"/>
          <p:cNvSpPr>
            <a:spLocks noRot="1" noChangeArrowheads="1"/>
          </p:cNvSpPr>
          <p:nvPr/>
        </p:nvSpPr>
        <p:spPr bwMode="auto">
          <a:xfrm>
            <a:off x="983432" y="1160097"/>
            <a:ext cx="10920701"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200150" indent="-28575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marL="0" indent="0">
              <a:buFont typeface="Wingdings" panose="05000000000000000000" pitchFamily="2" charset="2"/>
              <a:buNone/>
              <a:defRPr/>
            </a:pPr>
            <a:endParaRPr lang="en-US" altLang="zh-CN" sz="1800" b="0" dirty="0">
              <a:ea typeface="Arial Unicode MS" pitchFamily="34" charset="-122"/>
              <a:cs typeface="+mn-cs"/>
            </a:endParaRPr>
          </a:p>
          <a:p>
            <a:pPr>
              <a:defRPr/>
            </a:pPr>
            <a:r>
              <a:rPr lang="en-US" altLang="zh-CN" b="0" dirty="0">
                <a:ea typeface="Arial Unicode MS" pitchFamily="34" charset="-122"/>
                <a:cs typeface="+mn-cs"/>
              </a:rPr>
              <a:t> Three choices for representing a string</a:t>
            </a:r>
          </a:p>
          <a:p>
            <a:pPr lvl="1">
              <a:defRPr/>
            </a:pPr>
            <a:r>
              <a:rPr lang="en-US" altLang="zh-CN" sz="2400" b="0" dirty="0">
                <a:ea typeface="Arial Unicode MS" pitchFamily="34" charset="-122"/>
                <a:cs typeface="+mn-cs"/>
              </a:rPr>
              <a:t> Place the length of the string in the first position</a:t>
            </a:r>
          </a:p>
          <a:p>
            <a:pPr lvl="1">
              <a:defRPr/>
            </a:pPr>
            <a:r>
              <a:rPr lang="en-US" altLang="zh-CN" sz="2400" b="0" dirty="0">
                <a:ea typeface="Arial Unicode MS" pitchFamily="34" charset="-122"/>
                <a:cs typeface="+mn-cs"/>
              </a:rPr>
              <a:t> An accompanying variable has the length</a:t>
            </a:r>
          </a:p>
          <a:p>
            <a:pPr lvl="1">
              <a:defRPr/>
            </a:pPr>
            <a:r>
              <a:rPr lang="en-US" altLang="zh-CN" sz="2400" b="0" dirty="0">
                <a:ea typeface="Arial Unicode MS" pitchFamily="34" charset="-122"/>
                <a:cs typeface="+mn-cs"/>
              </a:rPr>
              <a:t> A character in the  last position to mark the end of a string</a:t>
            </a:r>
          </a:p>
          <a:p>
            <a:pPr lvl="1">
              <a:defRPr/>
            </a:pPr>
            <a:r>
              <a:rPr lang="zh-CN" altLang="en-US" sz="2400" dirty="0">
                <a:highlight>
                  <a:srgbClr val="FFFF00"/>
                </a:highlight>
                <a:ea typeface="Arial Unicode MS" pitchFamily="34" charset="-122"/>
              </a:rPr>
              <a:t>一个字符结尾</a:t>
            </a:r>
            <a:endParaRPr lang="en-US" altLang="zh-CN" sz="2400" b="0" dirty="0">
              <a:highlight>
                <a:srgbClr val="FFFF00"/>
              </a:highlight>
              <a:ea typeface="Arial Unicode MS" pitchFamily="34" charset="-122"/>
              <a:cs typeface="+mn-cs"/>
            </a:endParaRPr>
          </a:p>
          <a:p>
            <a:pPr>
              <a:defRPr/>
            </a:pPr>
            <a:endParaRPr lang="en-US" altLang="zh-CN" b="0" dirty="0">
              <a:ea typeface="Arial Unicode MS" pitchFamily="34" charset="-122"/>
              <a:cs typeface="+mn-cs"/>
            </a:endParaRPr>
          </a:p>
          <a:p>
            <a:pPr>
              <a:defRPr/>
            </a:pPr>
            <a:r>
              <a:rPr lang="en-US" altLang="zh-CN" b="0" dirty="0">
                <a:ea typeface="Arial Unicode MS" pitchFamily="34" charset="-122"/>
                <a:cs typeface="+mn-cs"/>
              </a:rPr>
              <a:t>Java uses the first choice</a:t>
            </a:r>
          </a:p>
          <a:p>
            <a:pPr>
              <a:defRPr/>
            </a:pPr>
            <a:r>
              <a:rPr lang="en-US" altLang="zh-CN" b="0" dirty="0">
                <a:solidFill>
                  <a:srgbClr val="0000FF"/>
                </a:solidFill>
                <a:ea typeface="Arial Unicode MS" pitchFamily="34" charset="-122"/>
                <a:cs typeface="+mn-cs"/>
              </a:rPr>
              <a:t>C uses the third choice</a:t>
            </a:r>
          </a:p>
          <a:p>
            <a:pPr lvl="1">
              <a:defRPr/>
            </a:pPr>
            <a:r>
              <a:rPr lang="en-US" altLang="zh-CN" sz="2400" b="0" dirty="0">
                <a:solidFill>
                  <a:srgbClr val="0000FF"/>
                </a:solidFill>
                <a:ea typeface="Arial Unicode MS" pitchFamily="34" charset="-122"/>
                <a:cs typeface="+mn-cs"/>
              </a:rPr>
              <a:t> Terminate a string with a byte whose value is 0 ( null in ASCII )</a:t>
            </a:r>
          </a:p>
        </p:txBody>
      </p:sp>
      <p:sp>
        <p:nvSpPr>
          <p:cNvPr id="2" name="标题 1"/>
          <p:cNvSpPr>
            <a:spLocks noGrp="1"/>
          </p:cNvSpPr>
          <p:nvPr>
            <p:ph type="title"/>
          </p:nvPr>
        </p:nvSpPr>
        <p:spPr/>
        <p:txBody>
          <a:bodyPr/>
          <a:lstStyle/>
          <a:p>
            <a:pPr>
              <a:defRPr/>
            </a:pPr>
            <a:r>
              <a:rPr lang="en-US" altLang="zh-CN" dirty="0"/>
              <a:t>String</a:t>
            </a:r>
            <a:endParaRPr lang="zh-CN" altLang="en-US" dirty="0"/>
          </a:p>
        </p:txBody>
      </p:sp>
    </p:spTree>
    <p:extLst>
      <p:ext uri="{BB962C8B-B14F-4D97-AF65-F5344CB8AC3E}">
        <p14:creationId xmlns:p14="http://schemas.microsoft.com/office/powerpoint/2010/main" val="3771951522"/>
      </p:ext>
    </p:extLst>
  </p:cSld>
  <p:clrMapOvr>
    <a:masterClrMapping/>
  </p:clrMapOvr>
  <p:transition spd="med">
    <p:random/>
    <p:sndAc>
      <p:stSnd>
        <p:snd r:embed="rId3" name="chimes.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
        <p:nvSpPr>
          <p:cNvPr id="171010" name="Rectangle 2"/>
          <p:cNvSpPr>
            <a:spLocks noGrp="1" noChangeArrowheads="1"/>
          </p:cNvSpPr>
          <p:nvPr>
            <p:ph idx="1"/>
          </p:nvPr>
        </p:nvSpPr>
        <p:spPr>
          <a:xfrm>
            <a:off x="4439816" y="800013"/>
            <a:ext cx="8352928" cy="3187898"/>
          </a:xfrm>
        </p:spPr>
        <p:txBody>
          <a:bodyPr>
            <a:normAutofit/>
          </a:bodyPr>
          <a:lstStyle/>
          <a:p>
            <a:pPr>
              <a:lnSpc>
                <a:spcPct val="80000"/>
              </a:lnSpc>
              <a:buFont typeface="Wingdings" panose="05000000000000000000" pitchFamily="2" charset="2"/>
              <a:buNone/>
            </a:pPr>
            <a:r>
              <a:rPr lang="en-US" altLang="zh-CN" sz="1800" dirty="0"/>
              <a:t>        ( Assume: </a:t>
            </a:r>
            <a:r>
              <a:rPr lang="en-US" altLang="zh-CN" sz="1800" dirty="0" err="1"/>
              <a:t>i</a:t>
            </a:r>
            <a:r>
              <a:rPr lang="en-US" altLang="zh-CN" sz="1800" dirty="0"/>
              <a:t>  -- x19</a:t>
            </a:r>
            <a:r>
              <a:rPr lang="zh-CN" altLang="en-US" sz="1800" dirty="0"/>
              <a:t>，</a:t>
            </a:r>
            <a:r>
              <a:rPr lang="en-US" altLang="zh-CN" sz="1800" dirty="0"/>
              <a:t>  x’s base --x10, </a:t>
            </a:r>
            <a:r>
              <a:rPr lang="zh-CN" altLang="en-US" sz="1800" dirty="0"/>
              <a:t>　</a:t>
            </a:r>
            <a:r>
              <a:rPr lang="en-US" altLang="zh-CN" sz="1800" dirty="0"/>
              <a:t>y’s base ----x11)</a:t>
            </a:r>
          </a:p>
          <a:p>
            <a:pPr>
              <a:lnSpc>
                <a:spcPct val="80000"/>
              </a:lnSpc>
              <a:buFont typeface="Wingdings" panose="05000000000000000000" pitchFamily="2" charset="2"/>
              <a:buNone/>
            </a:pPr>
            <a:endParaRPr lang="en-US" altLang="zh-CN" sz="2000" dirty="0"/>
          </a:p>
          <a:p>
            <a:pPr lvl="1">
              <a:lnSpc>
                <a:spcPct val="80000"/>
              </a:lnSpc>
            </a:pPr>
            <a:r>
              <a:rPr lang="en-US" altLang="zh-CN" dirty="0">
                <a:solidFill>
                  <a:srgbClr val="0000FF"/>
                </a:solidFill>
              </a:rPr>
              <a:t>RISC-V assembly code</a:t>
            </a:r>
            <a:r>
              <a:rPr lang="en-US" altLang="zh-CN" dirty="0"/>
              <a:t>:</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strcpy</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a:latin typeface="Lucida Console" panose="020B0609040504020204" pitchFamily="49" charset="0"/>
              </a:rPr>
              <a:t>-8</a:t>
            </a:r>
            <a:r>
              <a:rPr lang="en-US" altLang="zh-CN" sz="1800" dirty="0">
                <a:latin typeface="Times New Roman" panose="02020603050405020304" pitchFamily="18" charset="0"/>
              </a:rPr>
              <a:t>                          // adjust stack for 1 </a:t>
            </a:r>
            <a:r>
              <a:rPr lang="en-US" altLang="zh-CN" sz="1800" dirty="0" err="1">
                <a:latin typeface="Times New Roman" panose="02020603050405020304" pitchFamily="18" charset="0"/>
              </a:rPr>
              <a:t>doubleword</a:t>
            </a:r>
            <a:endParaRPr lang="en-US" altLang="zh-CN" sz="1800" dirty="0">
              <a:latin typeface="Times New Roman" panose="02020603050405020304" pitchFamily="18" charset="0"/>
            </a:endParaRP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a:latin typeface="Times New Roman" panose="02020603050405020304" pitchFamily="18" charset="0"/>
              </a:rPr>
              <a:t>                     add    x19, x0, x0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a:t>
            </a:r>
          </a:p>
          <a:p>
            <a:pPr lvl="1">
              <a:lnSpc>
                <a:spcPct val="80000"/>
              </a:lnSpc>
              <a:buFont typeface="Wingdings" panose="05000000000000000000" pitchFamily="2" charset="2"/>
              <a:buNone/>
            </a:pPr>
            <a:r>
              <a:rPr lang="en-US" altLang="zh-CN" sz="1800" dirty="0">
                <a:latin typeface="Times New Roman" panose="02020603050405020304" pitchFamily="18" charset="0"/>
              </a:rPr>
              <a:t>        L1:        add   x5, x19, x11                      // address of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lbu</a:t>
            </a:r>
            <a:r>
              <a:rPr lang="en-US" altLang="zh-CN" sz="1800" dirty="0">
                <a:solidFill>
                  <a:srgbClr val="FF0000"/>
                </a:solidFill>
                <a:latin typeface="Times New Roman" panose="02020603050405020304" pitchFamily="18" charset="0"/>
              </a:rPr>
              <a:t>   x6, 0(x5)                           </a:t>
            </a:r>
            <a:r>
              <a:rPr lang="en-US" altLang="zh-CN" sz="1800" dirty="0">
                <a:latin typeface="Times New Roman" panose="02020603050405020304" pitchFamily="18" charset="0"/>
              </a:rPr>
              <a:t>// x6  =  y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r>
              <a:rPr lang="en-US" altLang="zh-CN" sz="1800" dirty="0">
                <a:latin typeface="Times New Roman" panose="02020603050405020304" pitchFamily="18" charset="0"/>
              </a:rPr>
              <a:t>                      add   x7, x19, x10                     // address of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sb    x6, 0(x7)                            </a:t>
            </a:r>
            <a:r>
              <a:rPr lang="en-US" altLang="zh-CN" sz="1800" dirty="0">
                <a:latin typeface="Times New Roman" panose="02020603050405020304" pitchFamily="18" charset="0"/>
              </a:rPr>
              <a:t>//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endParaRPr lang="en-US" altLang="zh-CN" sz="1800" dirty="0">
              <a:latin typeface="Times New Roman" panose="02020603050405020304" pitchFamily="18" charset="0"/>
            </a:endParaRPr>
          </a:p>
        </p:txBody>
      </p:sp>
      <p:pic>
        <p:nvPicPr>
          <p:cNvPr id="4" name="图片 3">
            <a:extLst>
              <a:ext uri="{FF2B5EF4-FFF2-40B4-BE49-F238E27FC236}">
                <a16:creationId xmlns:a16="http://schemas.microsoft.com/office/drawing/2014/main" id="{CC7E2ADA-76EC-DBCD-91FD-E4A941788E1E}"/>
              </a:ext>
            </a:extLst>
          </p:cNvPr>
          <p:cNvPicPr>
            <a:picLocks noChangeAspect="1"/>
          </p:cNvPicPr>
          <p:nvPr/>
        </p:nvPicPr>
        <p:blipFill>
          <a:blip r:embed="rId4"/>
          <a:stretch>
            <a:fillRect/>
          </a:stretch>
        </p:blipFill>
        <p:spPr>
          <a:xfrm>
            <a:off x="119336" y="1052736"/>
            <a:ext cx="4536504" cy="2041908"/>
          </a:xfrm>
          <a:prstGeom prst="rect">
            <a:avLst/>
          </a:prstGeom>
        </p:spPr>
      </p:pic>
      <p:sp>
        <p:nvSpPr>
          <p:cNvPr id="5" name="Rectangle 2">
            <a:extLst>
              <a:ext uri="{FF2B5EF4-FFF2-40B4-BE49-F238E27FC236}">
                <a16:creationId xmlns:a16="http://schemas.microsoft.com/office/drawing/2014/main" id="{A582D88A-1F3C-6D59-07DC-CE8E30A2E237}"/>
              </a:ext>
            </a:extLst>
          </p:cNvPr>
          <p:cNvSpPr txBox="1">
            <a:spLocks noChangeArrowheads="1"/>
          </p:cNvSpPr>
          <p:nvPr/>
        </p:nvSpPr>
        <p:spPr>
          <a:xfrm>
            <a:off x="4295800" y="3987911"/>
            <a:ext cx="7560840" cy="2476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beq</a:t>
            </a:r>
            <a:r>
              <a:rPr lang="en-US" altLang="zh-CN" sz="1800" dirty="0">
                <a:latin typeface="Times New Roman" panose="02020603050405020304" pitchFamily="18" charset="0"/>
              </a:rPr>
              <a:t>     x6, x0,  L2</a:t>
            </a:r>
            <a:r>
              <a:rPr lang="zh-CN" altLang="en-US" sz="1800" dirty="0">
                <a:latin typeface="Times New Roman" panose="02020603050405020304" pitchFamily="18" charset="0"/>
              </a:rPr>
              <a:t>                  </a:t>
            </a:r>
            <a:r>
              <a:rPr lang="en-US" altLang="zh-CN" sz="1800" dirty="0">
                <a:latin typeface="Times New Roman" panose="02020603050405020304" pitchFamily="18" charset="0"/>
              </a:rPr>
              <a:t>// if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0, go to L2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x19, x19, 1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a:t>
            </a:r>
            <a:r>
              <a:rPr lang="en-US" altLang="zh-CN" sz="1800" dirty="0">
                <a:latin typeface="Times New Roman" panose="02020603050405020304" pitchFamily="18" charset="0"/>
              </a:rPr>
              <a:t>      x0,  L1                       // go to L1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L2: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restore x19</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8                    // pop 1 doubleword off stack</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x0,  0(x1)                    // return</a:t>
            </a:r>
          </a:p>
        </p:txBody>
      </p:sp>
    </p:spTree>
    <p:extLst>
      <p:ext uri="{BB962C8B-B14F-4D97-AF65-F5344CB8AC3E}">
        <p14:creationId xmlns:p14="http://schemas.microsoft.com/office/powerpoint/2010/main" val="2934015915"/>
      </p:ext>
    </p:extLst>
  </p:cSld>
  <p:clrMapOvr>
    <a:masterClrMapping/>
  </p:clrMapOvr>
  <p:transition spd="med">
    <p:random/>
    <p:sndAc>
      <p:stSnd>
        <p:snd r:embed="rId3" name="chimes.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1991544" y="1196752"/>
            <a:ext cx="8540750" cy="4896544"/>
          </a:xfrm>
        </p:spPr>
        <p:txBody>
          <a:bodyPr/>
          <a:lstStyle/>
          <a:p>
            <a:pPr>
              <a:buFont typeface="Wingdings" panose="05000000000000000000" pitchFamily="2" charset="2"/>
              <a:buNone/>
            </a:pPr>
            <a:r>
              <a:rPr lang="en-US" altLang="zh-CN" dirty="0"/>
              <a:t>Optimization for example</a:t>
            </a:r>
          </a:p>
          <a:p>
            <a:pPr lvl="1"/>
            <a:r>
              <a:rPr lang="en-US" altLang="zh-CN" dirty="0"/>
              <a:t> </a:t>
            </a:r>
            <a:r>
              <a:rPr lang="en-US" altLang="zh-CN" dirty="0" err="1"/>
              <a:t>strcpy</a:t>
            </a:r>
            <a:r>
              <a:rPr lang="en-US" altLang="zh-CN" dirty="0"/>
              <a:t> is a leaf procedure</a:t>
            </a:r>
          </a:p>
          <a:p>
            <a:pPr lvl="1"/>
            <a:r>
              <a:rPr lang="en-US" altLang="zh-CN" dirty="0"/>
              <a:t> Allocate  </a:t>
            </a:r>
            <a:r>
              <a:rPr lang="en-US" altLang="zh-CN" dirty="0" err="1"/>
              <a:t>i</a:t>
            </a:r>
            <a:r>
              <a:rPr lang="en-US" altLang="zh-CN" dirty="0"/>
              <a:t>  to a temporary register x28</a:t>
            </a:r>
          </a:p>
          <a:p>
            <a:r>
              <a:rPr lang="en-US" altLang="zh-CN" dirty="0"/>
              <a:t> </a:t>
            </a:r>
            <a:r>
              <a:rPr lang="en-US" altLang="zh-CN" dirty="0">
                <a:solidFill>
                  <a:srgbClr val="0000FF"/>
                </a:solidFill>
              </a:rPr>
              <a:t>For a leaf procedure</a:t>
            </a:r>
          </a:p>
          <a:p>
            <a:pPr lvl="1"/>
            <a:r>
              <a:rPr lang="en-US" altLang="zh-CN" dirty="0"/>
              <a:t> The compiler exhausts all temporary registers </a:t>
            </a:r>
          </a:p>
          <a:p>
            <a:pPr lvl="1"/>
            <a:r>
              <a:rPr lang="en-US" altLang="zh-CN" dirty="0"/>
              <a:t> Then use the registers it must save</a:t>
            </a:r>
          </a:p>
        </p:txBody>
      </p:sp>
    </p:spTree>
    <p:extLst>
      <p:ext uri="{BB962C8B-B14F-4D97-AF65-F5344CB8AC3E}">
        <p14:creationId xmlns:p14="http://schemas.microsoft.com/office/powerpoint/2010/main" val="1549999668"/>
      </p:ext>
    </p:extLst>
  </p:cSld>
  <p:clrMapOvr>
    <a:masterClrMapping/>
  </p:clrMapOvr>
  <p:transition spd="med">
    <p:random/>
    <p:sndAc>
      <p:stSnd>
        <p:snd r:embed="rId3" name="chimes.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10 RISC-V Addressing for Wide Immediate &amp; Addresses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19723844"/>
      </p:ext>
    </p:extLst>
  </p:cSld>
  <p:clrMapOvr>
    <a:masterClrMapping/>
  </p:clrMapOvr>
  <p:transition spd="med">
    <p:random/>
    <p:sndAc>
      <p:stSnd>
        <p:snd r:embed="rId2" name="chimes.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689547" y="1096171"/>
            <a:ext cx="827087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defRPr/>
            </a:pPr>
            <a:r>
              <a:rPr lang="en-US" altLang="en-US" sz="2800" b="0" kern="0" dirty="0"/>
              <a:t>Most constants are small</a:t>
            </a:r>
          </a:p>
          <a:p>
            <a:pPr lvl="1" eaLnBrk="1" hangingPunct="1">
              <a:defRPr/>
            </a:pPr>
            <a:r>
              <a:rPr lang="en-US" altLang="en-US" sz="2400" b="0" kern="0" dirty="0"/>
              <a:t>12-bit immediate is sufficient</a:t>
            </a:r>
          </a:p>
          <a:p>
            <a:pPr eaLnBrk="1" hangingPunct="1">
              <a:defRPr/>
            </a:pPr>
            <a:r>
              <a:rPr lang="en-US" altLang="en-US" sz="2800" b="0" kern="0" dirty="0"/>
              <a:t>For the occasional 32-bit constant</a:t>
            </a:r>
          </a:p>
          <a:p>
            <a:pPr eaLnBrk="1" hangingPunct="1">
              <a:buFont typeface="Wingdings" panose="05000000000000000000" pitchFamily="2" charset="2"/>
              <a:buNone/>
              <a:defRPr/>
            </a:pPr>
            <a:r>
              <a:rPr lang="en-US" altLang="en-US" sz="2800" b="0" kern="0" dirty="0"/>
              <a:t>	  </a:t>
            </a:r>
            <a:r>
              <a:rPr lang="en-US" altLang="en-US" b="0" kern="0" dirty="0" err="1">
                <a:solidFill>
                  <a:srgbClr val="FF0000"/>
                </a:solidFill>
                <a:latin typeface="Lucida Console" panose="020B0609040504020204" pitchFamily="49" charset="0"/>
              </a:rPr>
              <a:t>lui</a:t>
            </a:r>
            <a:r>
              <a:rPr lang="en-US" altLang="en-US" b="0" kern="0" dirty="0">
                <a:solidFill>
                  <a:srgbClr val="FF0000"/>
                </a:solidFill>
                <a:latin typeface="Lucida Console" panose="020B0609040504020204" pitchFamily="49" charset="0"/>
              </a:rPr>
              <a:t> </a:t>
            </a:r>
            <a:r>
              <a:rPr lang="en-US" altLang="en-US" b="0" kern="0" dirty="0" err="1">
                <a:solidFill>
                  <a:srgbClr val="FF0000"/>
                </a:solidFill>
                <a:latin typeface="Lucida Console" panose="020B0609040504020204" pitchFamily="49" charset="0"/>
              </a:rPr>
              <a:t>rd</a:t>
            </a:r>
            <a:r>
              <a:rPr lang="en-US" altLang="en-US" b="0" kern="0" dirty="0">
                <a:solidFill>
                  <a:srgbClr val="FF0000"/>
                </a:solidFill>
                <a:latin typeface="Lucida Console" panose="020B0609040504020204" pitchFamily="49" charset="0"/>
              </a:rPr>
              <a:t>, constant</a:t>
            </a:r>
            <a:endParaRPr lang="en-US" altLang="en-US" b="0" kern="0" dirty="0"/>
          </a:p>
          <a:p>
            <a:pPr lvl="1" eaLnBrk="1" hangingPunct="1">
              <a:defRPr/>
            </a:pPr>
            <a:endParaRPr lang="en-US" altLang="en-US" b="0" kern="0" dirty="0"/>
          </a:p>
          <a:p>
            <a:pPr lvl="1" eaLnBrk="1" hangingPunct="1">
              <a:defRPr/>
            </a:pPr>
            <a:r>
              <a:rPr lang="en-US" altLang="en-US" sz="1800" b="0" kern="0" dirty="0"/>
              <a:t>Copies 20-bit constant to bits [31:12] of </a:t>
            </a:r>
            <a:r>
              <a:rPr lang="en-US" altLang="en-US" sz="1800" b="0" kern="0" dirty="0" err="1"/>
              <a:t>rd</a:t>
            </a:r>
            <a:endParaRPr lang="en-US" altLang="en-US" sz="1800" b="0" kern="0" dirty="0"/>
          </a:p>
          <a:p>
            <a:pPr lvl="1" eaLnBrk="1" hangingPunct="1">
              <a:defRPr/>
            </a:pPr>
            <a:r>
              <a:rPr lang="en-US" altLang="en-US" sz="1800" b="0" kern="0" dirty="0"/>
              <a:t>Extends bit 31 to bits [63:32]</a:t>
            </a:r>
          </a:p>
          <a:p>
            <a:pPr lvl="1" eaLnBrk="1" hangingPunct="1">
              <a:defRPr/>
            </a:pPr>
            <a:r>
              <a:rPr lang="en-US" altLang="en-US" sz="1800" b="0" kern="0" dirty="0"/>
              <a:t>Clears bits [11:0] of </a:t>
            </a:r>
            <a:r>
              <a:rPr lang="en-US" altLang="en-US" sz="1800" b="0" kern="0" dirty="0" err="1"/>
              <a:t>rd</a:t>
            </a:r>
            <a:r>
              <a:rPr lang="en-US" altLang="en-US" sz="1800" b="0" kern="0" dirty="0"/>
              <a:t> to 0</a:t>
            </a:r>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087888" y="2788444"/>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175110" name="文本框 1"/>
          <p:cNvSpPr txBox="1">
            <a:spLocks noChangeArrowheads="1"/>
          </p:cNvSpPr>
          <p:nvPr/>
        </p:nvSpPr>
        <p:spPr bwMode="auto">
          <a:xfrm>
            <a:off x="9912424" y="2788444"/>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U-type format</a:t>
            </a:r>
            <a:endPar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1878894024"/>
              </p:ext>
            </p:extLst>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val="2998762849"/>
                    </a:ext>
                  </a:extLst>
                </a:gridCol>
                <a:gridCol w="1055820">
                  <a:extLst>
                    <a:ext uri="{9D8B030D-6E8A-4147-A177-3AD203B41FA5}">
                      <a16:colId xmlns:a16="http://schemas.microsoft.com/office/drawing/2014/main" val="1782306373"/>
                    </a:ext>
                  </a:extLst>
                </a:gridCol>
                <a:gridCol w="1289570">
                  <a:extLst>
                    <a:ext uri="{9D8B030D-6E8A-4147-A177-3AD203B41FA5}">
                      <a16:colId xmlns:a16="http://schemas.microsoft.com/office/drawing/2014/main"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10011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011 0111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68003481"/>
              </p:ext>
            </p:extLst>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val="2998762849"/>
                    </a:ext>
                  </a:extLst>
                </a:gridCol>
                <a:gridCol w="1056047">
                  <a:extLst>
                    <a:ext uri="{9D8B030D-6E8A-4147-A177-3AD203B41FA5}">
                      <a16:colId xmlns:a16="http://schemas.microsoft.com/office/drawing/2014/main" val="1782306373"/>
                    </a:ext>
                  </a:extLst>
                </a:gridCol>
                <a:gridCol w="1289848">
                  <a:extLst>
                    <a:ext uri="{9D8B030D-6E8A-4147-A177-3AD203B41FA5}">
                      <a16:colId xmlns:a16="http://schemas.microsoft.com/office/drawing/2014/main"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a:solidFill>
                            <a:schemeClr val="tx1"/>
                          </a:solidFill>
                          <a:latin typeface="Arial"/>
                          <a:ea typeface="宋体"/>
                          <a:cs typeface="+mn-cs"/>
                        </a:rPr>
                        <a:t>0000 0000 0011 1101 0000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对象 4">
            <a:extLst>
              <a:ext uri="{FF2B5EF4-FFF2-40B4-BE49-F238E27FC236}">
                <a16:creationId xmlns:a16="http://schemas.microsoft.com/office/drawing/2014/main" id="{B4464856-1D05-89FB-B75F-48752301EB02}"/>
              </a:ext>
            </a:extLst>
          </p:cNvPr>
          <p:cNvGraphicFramePr>
            <a:graphicFrameLocks noChangeAspect="1"/>
          </p:cNvGraphicFramePr>
          <p:nvPr>
            <p:extLst>
              <p:ext uri="{D42A27DB-BD31-4B8C-83A1-F6EECF244321}">
                <p14:modId xmlns:p14="http://schemas.microsoft.com/office/powerpoint/2010/main" val="3693135937"/>
              </p:ext>
            </p:extLst>
          </p:nvPr>
        </p:nvGraphicFramePr>
        <p:xfrm>
          <a:off x="5632169" y="1639093"/>
          <a:ext cx="667068" cy="454819"/>
        </p:xfrm>
        <a:graphic>
          <a:graphicData uri="http://schemas.openxmlformats.org/presentationml/2006/ole">
            <mc:AlternateContent xmlns:mc="http://schemas.openxmlformats.org/markup-compatibility/2006">
              <mc:Choice xmlns:v="urn:schemas-microsoft-com:vml" Requires="v">
                <p:oleObj spid="_x0000_s1031" name="Equation" r:id="rId5" imgW="279360" imgH="190440" progId="Equation.DSMT4">
                  <p:embed/>
                </p:oleObj>
              </mc:Choice>
              <mc:Fallback>
                <p:oleObj name="Equation" r:id="rId5" imgW="279360" imgH="190440" progId="Equation.DSMT4">
                  <p:embed/>
                  <p:pic>
                    <p:nvPicPr>
                      <p:cNvPr id="0" name=""/>
                      <p:cNvPicPr/>
                      <p:nvPr/>
                    </p:nvPicPr>
                    <p:blipFill>
                      <a:blip r:embed="rId6"/>
                      <a:stretch>
                        <a:fillRect/>
                      </a:stretch>
                    </p:blipFill>
                    <p:spPr>
                      <a:xfrm>
                        <a:off x="5632169" y="1639093"/>
                        <a:ext cx="667068" cy="454819"/>
                      </a:xfrm>
                      <a:prstGeom prst="rect">
                        <a:avLst/>
                      </a:prstGeom>
                    </p:spPr>
                  </p:pic>
                </p:oleObj>
              </mc:Fallback>
            </mc:AlternateContent>
          </a:graphicData>
        </a:graphic>
      </p:graphicFrame>
    </p:spTree>
    <p:extLst>
      <p:ext uri="{BB962C8B-B14F-4D97-AF65-F5344CB8AC3E}">
        <p14:creationId xmlns:p14="http://schemas.microsoft.com/office/powerpoint/2010/main" val="867334703"/>
      </p:ext>
    </p:extLst>
  </p:cSld>
  <p:clrMapOvr>
    <a:masterClrMapping/>
  </p:clrMapOvr>
  <p:transition spd="med">
    <p:random/>
    <p:sndAc>
      <p:stSnd>
        <p:snd r:embed="rId4" name="chimes.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Grp="1" noChangeArrowheads="1"/>
          </p:cNvSpPr>
          <p:nvPr>
            <p:ph type="title"/>
          </p:nvPr>
        </p:nvSpPr>
        <p:spPr>
          <a:xfrm>
            <a:off x="1487488" y="236363"/>
            <a:ext cx="8259763" cy="762000"/>
          </a:xfrm>
        </p:spPr>
        <p:txBody>
          <a:bodyPr/>
          <a:lstStyle/>
          <a:p>
            <a:pPr eaLnBrk="1" hangingPunct="1">
              <a:defRPr/>
            </a:pPr>
            <a:r>
              <a:rPr lang="en-US" altLang="en-US" dirty="0"/>
              <a:t>32-bit Constants</a:t>
            </a:r>
            <a:endParaRPr lang="en-AU" altLang="en-US" dirty="0"/>
          </a:p>
        </p:txBody>
      </p:sp>
      <p:sp>
        <p:nvSpPr>
          <p:cNvPr id="87043" name="Rectangle 3"/>
          <p:cNvSpPr>
            <a:spLocks noGrp="1" noRot="1" noChangeArrowheads="1"/>
          </p:cNvSpPr>
          <p:nvPr>
            <p:ph idx="1"/>
          </p:nvPr>
        </p:nvSpPr>
        <p:spPr>
          <a:xfrm>
            <a:off x="215081" y="1023740"/>
            <a:ext cx="12313889" cy="4970463"/>
          </a:xfrm>
        </p:spPr>
        <p:txBody>
          <a:bodyPr/>
          <a:lstStyle/>
          <a:p>
            <a:pPr eaLnBrk="1" hangingPunct="1">
              <a:spcBef>
                <a:spcPts val="600"/>
              </a:spcBef>
              <a:defRPr/>
            </a:pPr>
            <a:r>
              <a:rPr lang="en-US" altLang="zh-CN" sz="2800" dirty="0"/>
              <a:t>Example 2.19    </a:t>
            </a:r>
            <a:r>
              <a:rPr lang="en-US" altLang="zh-CN" dirty="0"/>
              <a:t>Loading a 32-bit constant</a:t>
            </a:r>
          </a:p>
          <a:p>
            <a:pPr lvl="1" eaLnBrk="1" hangingPunct="1">
              <a:spcBef>
                <a:spcPts val="600"/>
              </a:spcBef>
              <a:defRPr/>
            </a:pPr>
            <a:r>
              <a:rPr lang="en-US" altLang="zh-CN" sz="2400" dirty="0"/>
              <a:t> The 32-bit constant:</a:t>
            </a:r>
          </a:p>
          <a:p>
            <a:pPr lvl="1" eaLnBrk="1" hangingPunct="1">
              <a:spcBef>
                <a:spcPts val="600"/>
              </a:spcBef>
              <a:buFont typeface="Wingdings" panose="05000000000000000000" pitchFamily="2" charset="2"/>
              <a:buNone/>
              <a:defRPr/>
            </a:pPr>
            <a:r>
              <a:rPr lang="en-US" altLang="zh-CN" dirty="0"/>
              <a:t>   </a:t>
            </a:r>
            <a:r>
              <a:rPr lang="en-US" altLang="zh-CN" sz="1800" b="1" dirty="0"/>
              <a:t>0000 0000 0011 1101</a:t>
            </a:r>
            <a:r>
              <a:rPr lang="en-US" altLang="zh-CN" sz="1800" dirty="0"/>
              <a:t> </a:t>
            </a:r>
            <a:r>
              <a:rPr lang="en-US" altLang="zh-CN" sz="1800" b="1" dirty="0"/>
              <a:t>0000</a:t>
            </a:r>
            <a:r>
              <a:rPr lang="en-US" altLang="zh-CN" sz="1800" dirty="0"/>
              <a:t>  </a:t>
            </a:r>
            <a:r>
              <a:rPr lang="en-US" altLang="zh-CN" sz="1800" b="1" i="1" dirty="0">
                <a:solidFill>
                  <a:srgbClr val="C00000"/>
                </a:solidFill>
              </a:rPr>
              <a:t>1</a:t>
            </a:r>
            <a:r>
              <a:rPr lang="en-US" altLang="zh-CN" sz="1800" i="1" dirty="0"/>
              <a:t>001 0000 0000    </a:t>
            </a:r>
            <a:r>
              <a:rPr lang="en-US" altLang="zh-CN" sz="1800" dirty="0"/>
              <a:t>(976*16</a:t>
            </a:r>
            <a:r>
              <a:rPr lang="en-US" altLang="zh-CN" sz="1800" baseline="30000" dirty="0"/>
              <a:t>3</a:t>
            </a:r>
            <a:r>
              <a:rPr lang="en-US" altLang="zh-CN" sz="1800" dirty="0"/>
              <a:t>	+ 2304=4000000)</a:t>
            </a:r>
            <a:r>
              <a:rPr lang="en-US" altLang="zh-CN" sz="1800" baseline="-25000" dirty="0"/>
              <a:t>10</a:t>
            </a:r>
          </a:p>
          <a:p>
            <a:pPr lvl="1" eaLnBrk="1" hangingPunct="1">
              <a:spcBef>
                <a:spcPts val="600"/>
              </a:spcBef>
              <a:defRPr/>
            </a:pPr>
            <a:r>
              <a:rPr lang="en-US" altLang="zh-CN" sz="2400" dirty="0"/>
              <a:t> </a:t>
            </a:r>
            <a:r>
              <a:rPr lang="en-US" altLang="zh-CN" sz="2400" dirty="0">
                <a:solidFill>
                  <a:srgbClr val="0000FF"/>
                </a:solidFill>
              </a:rPr>
              <a:t>RISC V code:</a:t>
            </a:r>
          </a:p>
          <a:p>
            <a:pPr lvl="1" eaLnBrk="1" hangingPunct="1">
              <a:spcBef>
                <a:spcPts val="600"/>
              </a:spcBef>
              <a:buFont typeface="Wingdings" panose="05000000000000000000" pitchFamily="2" charset="2"/>
              <a:buNone/>
              <a:defRPr/>
            </a:pPr>
            <a:r>
              <a:rPr lang="en-US" altLang="zh-CN" dirty="0"/>
              <a:t>         </a:t>
            </a:r>
            <a:r>
              <a:rPr lang="en-US" altLang="zh-CN" dirty="0" err="1"/>
              <a:t>lui</a:t>
            </a:r>
            <a:r>
              <a:rPr lang="en-US" altLang="zh-CN" dirty="0"/>
              <a:t>     s3, 976           #  976 decimal  </a:t>
            </a:r>
            <a:r>
              <a:rPr lang="en-US" altLang="zh-CN" sz="2000" dirty="0"/>
              <a:t>=  0000 0000 0011 1101  0000 </a:t>
            </a:r>
            <a:r>
              <a:rPr lang="en-US" altLang="zh-CN" dirty="0"/>
              <a:t>binary</a:t>
            </a:r>
          </a:p>
          <a:p>
            <a:pPr lvl="1" eaLnBrk="1" hangingPunct="1">
              <a:spcBef>
                <a:spcPts val="600"/>
              </a:spcBef>
              <a:buFont typeface="Wingdings" panose="05000000000000000000" pitchFamily="2" charset="2"/>
              <a:buNone/>
              <a:defRPr/>
            </a:pPr>
            <a:r>
              <a:rPr lang="en-US" altLang="zh-CN" dirty="0"/>
              <a:t>       (The value of s3 afterward is: </a:t>
            </a:r>
            <a:r>
              <a:rPr lang="en-US" altLang="zh-CN" sz="2000" dirty="0">
                <a:solidFill>
                  <a:srgbClr val="FF0066"/>
                </a:solidFill>
              </a:rPr>
              <a:t>0000 0000 0011 1101  0000 </a:t>
            </a:r>
            <a:r>
              <a:rPr lang="en-US" altLang="zh-CN" sz="2000" dirty="0"/>
              <a:t>0000 0000 0000</a:t>
            </a:r>
            <a:r>
              <a:rPr lang="en-US" altLang="zh-CN" dirty="0"/>
              <a:t>)</a:t>
            </a:r>
          </a:p>
          <a:p>
            <a:pPr lvl="1" eaLnBrk="1" hangingPunct="1">
              <a:spcBef>
                <a:spcPts val="600"/>
              </a:spcBef>
              <a:buFont typeface="Wingdings" panose="05000000000000000000" pitchFamily="2" charset="2"/>
              <a:buNone/>
              <a:defRPr/>
            </a:pPr>
            <a:r>
              <a:rPr lang="en-US" altLang="zh-CN" dirty="0"/>
              <a:t>         </a:t>
            </a:r>
            <a:r>
              <a:rPr lang="en-US" altLang="zh-CN" dirty="0" err="1"/>
              <a:t>addi</a:t>
            </a:r>
            <a:r>
              <a:rPr lang="en-US" altLang="zh-CN" dirty="0"/>
              <a:t>  s3, s3, 2304   #  2304 decimal  = </a:t>
            </a:r>
            <a:r>
              <a:rPr lang="en-US" altLang="zh-CN" sz="2000" b="1" dirty="0">
                <a:solidFill>
                  <a:srgbClr val="C00000"/>
                </a:solidFill>
              </a:rPr>
              <a:t>1</a:t>
            </a:r>
            <a:r>
              <a:rPr lang="en-US" altLang="zh-CN" sz="2000" dirty="0"/>
              <a:t>001 0000 0000 </a:t>
            </a:r>
            <a:r>
              <a:rPr lang="en-US" altLang="zh-CN" dirty="0"/>
              <a:t>binary</a:t>
            </a:r>
          </a:p>
          <a:p>
            <a:pPr lvl="1" eaLnBrk="1" hangingPunct="1">
              <a:spcBef>
                <a:spcPts val="600"/>
              </a:spcBef>
              <a:buFont typeface="Wingdings" panose="05000000000000000000" pitchFamily="2" charset="2"/>
              <a:buNone/>
              <a:defRPr/>
            </a:pPr>
            <a:r>
              <a:rPr lang="en-US" altLang="zh-CN" dirty="0"/>
              <a:t>The value of s3 afterward is: </a:t>
            </a:r>
          </a:p>
          <a:p>
            <a:pPr marL="0" indent="0" eaLnBrk="1" hangingPunct="1">
              <a:spcBef>
                <a:spcPts val="600"/>
              </a:spcBef>
              <a:buFont typeface="Wingdings" panose="05000000000000000000" pitchFamily="2" charset="2"/>
              <a:buNone/>
              <a:defRPr/>
            </a:pPr>
            <a:endParaRPr lang="en-US" altLang="zh-CN" dirty="0"/>
          </a:p>
          <a:p>
            <a:pPr eaLnBrk="1" hangingPunct="1">
              <a:spcBef>
                <a:spcPts val="600"/>
              </a:spcBef>
              <a:defRPr/>
            </a:pPr>
            <a:endParaRPr lang="en-US" altLang="zh-CN" sz="2800" dirty="0"/>
          </a:p>
          <a:p>
            <a:pPr eaLnBrk="1" hangingPunct="1">
              <a:spcBef>
                <a:spcPts val="600"/>
              </a:spcBef>
              <a:defRPr/>
            </a:pPr>
            <a:r>
              <a:rPr lang="en-US" altLang="zh-CN" sz="2800" dirty="0"/>
              <a:t>Note</a:t>
            </a:r>
            <a:r>
              <a:rPr lang="zh-CN" altLang="en-US" sz="2800" dirty="0"/>
              <a:t>：</a:t>
            </a:r>
            <a:r>
              <a:rPr lang="en-US" altLang="zh-CN" sz="2800" dirty="0"/>
              <a:t>Why does it need two steps?</a:t>
            </a:r>
          </a:p>
        </p:txBody>
      </p:sp>
      <p:grpSp>
        <p:nvGrpSpPr>
          <p:cNvPr id="177156" name="组合 3"/>
          <p:cNvGrpSpPr>
            <a:grpSpLocks/>
          </p:cNvGrpSpPr>
          <p:nvPr/>
        </p:nvGrpSpPr>
        <p:grpSpPr bwMode="auto">
          <a:xfrm>
            <a:off x="2135560" y="4725147"/>
            <a:ext cx="8629650" cy="341313"/>
            <a:chOff x="1786829" y="4508540"/>
            <a:chExt cx="8629650" cy="340886"/>
          </a:xfrm>
        </p:grpSpPr>
        <p:sp>
          <p:nvSpPr>
            <p:cNvPr id="9" name="Rectangle 11"/>
            <p:cNvSpPr>
              <a:spLocks noChangeArrowheads="1"/>
            </p:cNvSpPr>
            <p:nvPr/>
          </p:nvSpPr>
          <p:spPr bwMode="auto">
            <a:xfrm>
              <a:off x="6141342" y="4508540"/>
              <a:ext cx="2611437" cy="340886"/>
            </a:xfrm>
            <a:prstGeom prst="rect">
              <a:avLst/>
            </a:prstGeom>
            <a:solidFill>
              <a:srgbClr val="ECEAA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fontAlgn="auto" hangingPunct="1">
                <a:spcBef>
                  <a:spcPct val="0"/>
                </a:spcBef>
                <a:spcAft>
                  <a:spcPts val="0"/>
                </a:spcAft>
                <a:buClrTx/>
                <a:buSzTx/>
                <a:buFont typeface="Wingdings" panose="05000000000000000000" pitchFamily="2" charset="2"/>
                <a:buNone/>
                <a:defRPr/>
              </a:pPr>
              <a:r>
                <a:rPr lang="en-US" altLang="en-US" sz="1600" b="0" kern="0" dirty="0">
                  <a:solidFill>
                    <a:srgbClr val="000000"/>
                  </a:solidFill>
                  <a:ea typeface="+mn-ea"/>
                  <a:cs typeface="Arial Unicode MS" panose="020B0604020202020204"/>
                </a:rPr>
                <a:t>0000 0000 0011 1101 0000</a:t>
              </a:r>
            </a:p>
          </p:txBody>
        </p:sp>
        <p:sp>
          <p:nvSpPr>
            <p:cNvPr id="177158" name="Text Box 4"/>
            <p:cNvSpPr txBox="1">
              <a:spLocks noChangeArrowheads="1"/>
            </p:cNvSpPr>
            <p:nvPr/>
          </p:nvSpPr>
          <p:spPr bwMode="auto">
            <a:xfrm>
              <a:off x="1786829" y="4508540"/>
              <a:ext cx="2178050"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59" name="Text Box 4"/>
            <p:cNvSpPr txBox="1">
              <a:spLocks noChangeArrowheads="1"/>
            </p:cNvSpPr>
            <p:nvPr/>
          </p:nvSpPr>
          <p:spPr bwMode="auto">
            <a:xfrm>
              <a:off x="3963292" y="4508540"/>
              <a:ext cx="2179637"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60" name="Text Box 4"/>
            <p:cNvSpPr txBox="1">
              <a:spLocks noChangeArrowheads="1"/>
            </p:cNvSpPr>
            <p:nvPr/>
          </p:nvSpPr>
          <p:spPr bwMode="auto">
            <a:xfrm>
              <a:off x="8751192" y="4508540"/>
              <a:ext cx="1665287" cy="339300"/>
            </a:xfrm>
            <a:prstGeom prst="rect">
              <a:avLst/>
            </a:prstGeom>
            <a:solidFill>
              <a:srgbClr val="FA6F44"/>
            </a:solidFill>
            <a:ln w="9525">
              <a:solidFill>
                <a:srgbClr val="000000"/>
              </a:solidFill>
              <a:miter lim="800000"/>
              <a:headEnd/>
              <a:tailEnd/>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1001 0000 0000</a:t>
              </a:r>
              <a:endParaRPr lang="en-AU" altLang="en-US" sz="1600" b="0">
                <a:solidFill>
                  <a:schemeClr val="bg1"/>
                </a:solidFill>
                <a:latin typeface="Arial" panose="020B0604020202020204" pitchFamily="34" charset="0"/>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3943757349"/>
      </p:ext>
    </p:extLst>
  </p:cSld>
  <p:clrMapOvr>
    <a:masterClrMapping/>
  </p:clrMapOvr>
  <p:transition spd="med">
    <p:random/>
    <p:sndAc>
      <p:stSnd>
        <p:snd r:embed="rId3"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03512" y="260648"/>
            <a:ext cx="5903913" cy="715963"/>
          </a:xfrm>
        </p:spPr>
        <p:txBody>
          <a:bodyPr/>
          <a:lstStyle/>
          <a:p>
            <a:pPr>
              <a:defRPr/>
            </a:pPr>
            <a:r>
              <a:rPr lang="en-US" altLang="zh-CN" dirty="0"/>
              <a:t>Variables difference </a:t>
            </a:r>
            <a:endParaRPr dirty="0"/>
          </a:p>
        </p:txBody>
      </p:sp>
      <p:sp>
        <p:nvSpPr>
          <p:cNvPr id="19459" name="内容占位符 2"/>
          <p:cNvSpPr>
            <a:spLocks noGrp="1"/>
          </p:cNvSpPr>
          <p:nvPr>
            <p:ph idx="1"/>
          </p:nvPr>
        </p:nvSpPr>
        <p:spPr>
          <a:xfrm>
            <a:off x="2639616" y="1268760"/>
            <a:ext cx="6405562" cy="3144838"/>
          </a:xfrm>
        </p:spPr>
        <p:txBody>
          <a:bodyPr>
            <a:normAutofit fontScale="92500" lnSpcReduction="20000"/>
          </a:bodyPr>
          <a:lstStyle/>
          <a:p>
            <a:r>
              <a:rPr lang="en-US" altLang="zh-CN" sz="2700" dirty="0"/>
              <a:t>C</a:t>
            </a:r>
          </a:p>
          <a:p>
            <a:pPr lvl="1"/>
            <a:r>
              <a:rPr lang="en-US" altLang="zh-CN" dirty="0" err="1"/>
              <a:t>Int</a:t>
            </a:r>
            <a:r>
              <a:rPr lang="en-US" altLang="zh-CN" dirty="0"/>
              <a:t>  </a:t>
            </a:r>
            <a:r>
              <a:rPr lang="en-US" altLang="zh-CN" dirty="0" err="1"/>
              <a:t>i</a:t>
            </a:r>
            <a:r>
              <a:rPr lang="zh-CN" altLang="en-US" dirty="0"/>
              <a:t>； </a:t>
            </a:r>
            <a:r>
              <a:rPr lang="en-US" altLang="zh-CN" dirty="0"/>
              <a:t> char   f</a:t>
            </a:r>
            <a:r>
              <a:rPr lang="zh-CN" altLang="en-US" dirty="0"/>
              <a:t>；</a:t>
            </a:r>
            <a:endParaRPr lang="en-US" altLang="zh-CN" dirty="0"/>
          </a:p>
          <a:p>
            <a:endParaRPr lang="en-US" altLang="zh-CN" dirty="0"/>
          </a:p>
          <a:p>
            <a:r>
              <a:rPr lang="en-US" altLang="zh-CN" dirty="0"/>
              <a:t>Instruction Set</a:t>
            </a:r>
          </a:p>
          <a:p>
            <a:pPr lvl="1"/>
            <a:r>
              <a:rPr lang="en-US" altLang="zh-CN" dirty="0"/>
              <a:t>Register</a:t>
            </a:r>
          </a:p>
          <a:p>
            <a:pPr lvl="1"/>
            <a:r>
              <a:rPr lang="en-US" altLang="zh-CN" dirty="0"/>
              <a:t>Memory address</a:t>
            </a:r>
          </a:p>
          <a:p>
            <a:pPr lvl="2"/>
            <a:r>
              <a:rPr lang="en-US" altLang="zh-CN" dirty="0"/>
              <a:t>Displacement</a:t>
            </a:r>
          </a:p>
          <a:p>
            <a:pPr lvl="2"/>
            <a:r>
              <a:rPr lang="en-US" altLang="zh-CN" dirty="0"/>
              <a:t>Immediate     </a:t>
            </a:r>
            <a:r>
              <a:rPr lang="zh-CN" altLang="en-US" dirty="0"/>
              <a:t>立即数（常数）</a:t>
            </a:r>
            <a:endParaRPr lang="en-US" altLang="zh-CN" dirty="0"/>
          </a:p>
          <a:p>
            <a:pPr lvl="1"/>
            <a:r>
              <a:rPr lang="en-US" altLang="zh-CN" dirty="0"/>
              <a:t>Stack</a:t>
            </a:r>
          </a:p>
          <a:p>
            <a:pPr marL="0" indent="0">
              <a:buNone/>
            </a:pPr>
            <a:endParaRPr lang="zh-CN" altLang="zh-CN" dirty="0"/>
          </a:p>
        </p:txBody>
      </p:sp>
    </p:spTree>
    <p:extLst>
      <p:ext uri="{BB962C8B-B14F-4D97-AF65-F5344CB8AC3E}">
        <p14:creationId xmlns:p14="http://schemas.microsoft.com/office/powerpoint/2010/main" val="889448802"/>
      </p:ext>
    </p:extLst>
  </p:cSld>
  <p:clrMapOvr>
    <a:masterClrMapping/>
  </p:clrMapOvr>
  <p:transition spd="med">
    <p:random/>
    <p:sndAc>
      <p:stSnd>
        <p:snd r:embed="rId3" name="chimes.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984127" y="90896"/>
            <a:ext cx="2132822" cy="915987"/>
          </a:xfrm>
        </p:spPr>
        <p:txBody>
          <a:bodyPr/>
          <a:lstStyle/>
          <a:p>
            <a:pPr>
              <a:defRPr/>
            </a:pPr>
            <a:r>
              <a:rPr lang="zh-CN" altLang="en-US" sz="3200" dirty="0"/>
              <a:t>分支</a:t>
            </a:r>
            <a:endParaRPr lang="en-US" altLang="zh-CN" sz="3200" dirty="0">
              <a:effectLst/>
            </a:endParaRPr>
          </a:p>
        </p:txBody>
      </p:sp>
      <p:sp>
        <p:nvSpPr>
          <p:cNvPr id="70658" name="Rectangle 2"/>
          <p:cNvSpPr>
            <a:spLocks noGrp="1" noChangeArrowheads="1"/>
          </p:cNvSpPr>
          <p:nvPr>
            <p:ph idx="1"/>
          </p:nvPr>
        </p:nvSpPr>
        <p:spPr>
          <a:xfrm>
            <a:off x="742950" y="1006883"/>
            <a:ext cx="11449050" cy="6192688"/>
          </a:xfrm>
        </p:spPr>
        <p:txBody>
          <a:bodyPr>
            <a:normAutofit/>
          </a:bodyPr>
          <a:lstStyle/>
          <a:p>
            <a:pPr eaLnBrk="1" hangingPunct="1">
              <a:defRPr/>
            </a:pPr>
            <a:r>
              <a:rPr lang="en-US" altLang="en-US" sz="2400" dirty="0"/>
              <a:t>Branch instructions specify</a:t>
            </a:r>
          </a:p>
          <a:p>
            <a:pPr lvl="1" eaLnBrk="1" hangingPunct="1">
              <a:defRPr/>
            </a:pPr>
            <a:r>
              <a:rPr lang="en-US" altLang="en-US" sz="2000" dirty="0"/>
              <a:t>Opcode, two registers, target address</a:t>
            </a:r>
          </a:p>
          <a:p>
            <a:pPr eaLnBrk="1" hangingPunct="1">
              <a:defRPr/>
            </a:pPr>
            <a:r>
              <a:rPr lang="en-US" altLang="en-US" sz="2400" dirty="0"/>
              <a:t>Most branch targets are near branch</a:t>
            </a:r>
          </a:p>
          <a:p>
            <a:pPr lvl="1" eaLnBrk="1" hangingPunct="1">
              <a:defRPr/>
            </a:pPr>
            <a:r>
              <a:rPr lang="en-US" altLang="en-US" sz="2000" dirty="0"/>
              <a:t>Forward or backward</a:t>
            </a:r>
            <a:endParaRPr lang="en-US" altLang="zh-CN" sz="2000" dirty="0">
              <a:ea typeface="宋体" charset="-122"/>
            </a:endParaRPr>
          </a:p>
          <a:p>
            <a:pPr>
              <a:defRPr/>
            </a:pPr>
            <a:r>
              <a:rPr lang="en-US" altLang="zh-CN" sz="2400" dirty="0">
                <a:highlight>
                  <a:srgbClr val="FFFF00"/>
                </a:highlight>
                <a:ea typeface="宋体" charset="-122"/>
              </a:rPr>
              <a:t>SB-type</a:t>
            </a:r>
            <a:r>
              <a:rPr lang="en-US" altLang="zh-CN" sz="2400" dirty="0">
                <a:ea typeface="宋体" charset="-122"/>
              </a:rPr>
              <a:t>: </a:t>
            </a:r>
            <a:r>
              <a:rPr lang="en-US" altLang="zh-CN" sz="2400" dirty="0" err="1">
                <a:ea typeface="宋体" charset="-122"/>
              </a:rPr>
              <a:t>bne</a:t>
            </a:r>
            <a:r>
              <a:rPr lang="en-US" altLang="zh-CN" sz="2400" dirty="0">
                <a:ea typeface="宋体" charset="-122"/>
              </a:rPr>
              <a:t>  x10,  x11,  2000</a:t>
            </a:r>
            <a:r>
              <a:rPr lang="zh-CN" altLang="en-US" sz="2400" dirty="0">
                <a:ea typeface="宋体" charset="-122"/>
              </a:rPr>
              <a:t>， </a:t>
            </a:r>
            <a:r>
              <a:rPr lang="en-US" altLang="zh-CN" sz="2400" dirty="0">
                <a:ea typeface="宋体" charset="-122"/>
              </a:rPr>
              <a:t>//2000 = 0111 110</a:t>
            </a:r>
            <a:r>
              <a:rPr lang="en-US" altLang="zh-CN" sz="2400" dirty="0">
                <a:highlight>
                  <a:srgbClr val="00FFFF"/>
                </a:highlight>
                <a:ea typeface="宋体" charset="-122"/>
              </a:rPr>
              <a:t>1</a:t>
            </a:r>
            <a:r>
              <a:rPr lang="en-US" altLang="zh-CN" sz="2400" dirty="0">
                <a:ea typeface="宋体" charset="-122"/>
              </a:rPr>
              <a:t> </a:t>
            </a:r>
            <a:r>
              <a:rPr lang="en-US" altLang="zh-CN" sz="2400" dirty="0">
                <a:highlight>
                  <a:srgbClr val="00FFFF"/>
                </a:highlight>
                <a:ea typeface="宋体" charset="-122"/>
              </a:rPr>
              <a:t>000</a:t>
            </a:r>
            <a:r>
              <a:rPr lang="en-US" altLang="zh-CN" sz="2400" dirty="0">
                <a:ea typeface="宋体" charset="-122"/>
              </a:rPr>
              <a:t>0 </a:t>
            </a:r>
          </a:p>
          <a:p>
            <a:pPr>
              <a:defRPr/>
            </a:pPr>
            <a:endParaRPr lang="en-US" altLang="zh-CN" sz="2400" dirty="0">
              <a:ea typeface="宋体" charset="-122"/>
            </a:endParaRPr>
          </a:p>
          <a:p>
            <a:pPr marL="0" indent="0" eaLnBrk="1" hangingPunct="1">
              <a:buFont typeface="Wingdings" panose="05000000000000000000" pitchFamily="2" charset="2"/>
              <a:buNone/>
              <a:defRPr/>
            </a:pPr>
            <a:endParaRPr lang="en-US" altLang="en-US" sz="2400" dirty="0"/>
          </a:p>
          <a:p>
            <a:pPr eaLnBrk="1" hangingPunct="1">
              <a:defRPr/>
            </a:pPr>
            <a:endParaRPr lang="en-US" altLang="en-US" sz="2400" dirty="0"/>
          </a:p>
          <a:p>
            <a:pPr marL="0" indent="0" eaLnBrk="1" hangingPunct="1">
              <a:buFont typeface="Wingdings" panose="05000000000000000000" pitchFamily="2" charset="2"/>
              <a:buNone/>
              <a:defRPr/>
            </a:pPr>
            <a:endParaRPr lang="en-US" altLang="en-US" sz="2400" dirty="0"/>
          </a:p>
          <a:p>
            <a:pPr marL="0" indent="0" eaLnBrk="1" hangingPunct="1">
              <a:buFont typeface="Wingdings" panose="05000000000000000000" pitchFamily="2" charset="2"/>
              <a:buNone/>
              <a:defRPr/>
            </a:pPr>
            <a:endParaRPr lang="en-US" altLang="en-US" sz="2400" dirty="0"/>
          </a:p>
          <a:p>
            <a:pPr eaLnBrk="1" hangingPunct="1">
              <a:defRPr/>
            </a:pPr>
            <a:r>
              <a:rPr lang="en-US" altLang="en-US" sz="2400" dirty="0"/>
              <a:t>PC-relative addressing PC</a:t>
            </a:r>
            <a:r>
              <a:rPr lang="zh-CN" altLang="en-US" sz="2400" dirty="0"/>
              <a:t>相对地址</a:t>
            </a:r>
            <a:endParaRPr lang="en-US" altLang="en-US" sz="2400" dirty="0"/>
          </a:p>
          <a:p>
            <a:pPr lvl="1" eaLnBrk="1" hangingPunct="1">
              <a:defRPr/>
            </a:pPr>
            <a:r>
              <a:rPr lang="en-US" altLang="en-US" sz="2000" dirty="0"/>
              <a:t>Target address = PC + branch offset</a:t>
            </a:r>
            <a:endParaRPr lang="en-US" altLang="zh-CN" sz="1600" dirty="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57854290"/>
              </p:ext>
            </p:extLst>
          </p:nvPr>
        </p:nvGraphicFramePr>
        <p:xfrm>
          <a:off x="1271464" y="3284984"/>
          <a:ext cx="8137526" cy="741364"/>
        </p:xfrm>
        <a:graphic>
          <a:graphicData uri="http://schemas.openxmlformats.org/drawingml/2006/table">
            <a:tbl>
              <a:tblPr firstRow="1" bandRow="1">
                <a:tableStyleId>{5C22544A-7EE6-4342-B048-85BDC9FD1C3A}</a:tableStyleId>
              </a:tblPr>
              <a:tblGrid>
                <a:gridCol w="1017191">
                  <a:extLst>
                    <a:ext uri="{9D8B030D-6E8A-4147-A177-3AD203B41FA5}">
                      <a16:colId xmlns:a16="http://schemas.microsoft.com/office/drawing/2014/main" val="20000"/>
                    </a:ext>
                  </a:extLst>
                </a:gridCol>
                <a:gridCol w="1182140">
                  <a:extLst>
                    <a:ext uri="{9D8B030D-6E8A-4147-A177-3AD203B41FA5}">
                      <a16:colId xmlns:a16="http://schemas.microsoft.com/office/drawing/2014/main" val="20001"/>
                    </a:ext>
                  </a:extLst>
                </a:gridCol>
                <a:gridCol w="852241">
                  <a:extLst>
                    <a:ext uri="{9D8B030D-6E8A-4147-A177-3AD203B41FA5}">
                      <a16:colId xmlns:a16="http://schemas.microsoft.com/office/drawing/2014/main" val="20002"/>
                    </a:ext>
                  </a:extLst>
                </a:gridCol>
                <a:gridCol w="1017191">
                  <a:extLst>
                    <a:ext uri="{9D8B030D-6E8A-4147-A177-3AD203B41FA5}">
                      <a16:colId xmlns:a16="http://schemas.microsoft.com/office/drawing/2014/main" val="20003"/>
                    </a:ext>
                  </a:extLst>
                </a:gridCol>
                <a:gridCol w="900169">
                  <a:extLst>
                    <a:ext uri="{9D8B030D-6E8A-4147-A177-3AD203B41FA5}">
                      <a16:colId xmlns:a16="http://schemas.microsoft.com/office/drawing/2014/main" val="20004"/>
                    </a:ext>
                  </a:extLst>
                </a:gridCol>
                <a:gridCol w="1008189">
                  <a:extLst>
                    <a:ext uri="{9D8B030D-6E8A-4147-A177-3AD203B41FA5}">
                      <a16:colId xmlns:a16="http://schemas.microsoft.com/office/drawing/2014/main" val="20005"/>
                    </a:ext>
                  </a:extLst>
                </a:gridCol>
                <a:gridCol w="1008189">
                  <a:extLst>
                    <a:ext uri="{9D8B030D-6E8A-4147-A177-3AD203B41FA5}">
                      <a16:colId xmlns:a16="http://schemas.microsoft.com/office/drawing/2014/main" val="20006"/>
                    </a:ext>
                  </a:extLst>
                </a:gridCol>
                <a:gridCol w="1152216">
                  <a:extLst>
                    <a:ext uri="{9D8B030D-6E8A-4147-A177-3AD203B41FA5}">
                      <a16:colId xmlns:a16="http://schemas.microsoft.com/office/drawing/2014/main" val="20007"/>
                    </a:ext>
                  </a:extLst>
                </a:gridCol>
              </a:tblGrid>
              <a:tr h="370682">
                <a:tc>
                  <a:txBody>
                    <a:bodyPr/>
                    <a:lstStyle/>
                    <a:p>
                      <a:pPr algn="ctr"/>
                      <a:r>
                        <a:rPr lang="en-US" altLang="zh-CN" sz="1400" dirty="0">
                          <a:solidFill>
                            <a:srgbClr val="000000"/>
                          </a:solidFill>
                        </a:rPr>
                        <a:t>0</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b="1" kern="1200" dirty="0">
                          <a:solidFill>
                            <a:srgbClr val="000000"/>
                          </a:solidFill>
                          <a:latin typeface="+mn-lt"/>
                          <a:ea typeface="+mn-ea"/>
                          <a:cs typeface="+mn-cs"/>
                        </a:rPr>
                        <a:t>111110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001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1000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1100011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682">
                <a:tc>
                  <a:txBody>
                    <a:bodyPr/>
                    <a:lstStyle/>
                    <a:p>
                      <a:r>
                        <a:rPr lang="en-US" altLang="zh-CN" sz="1400" dirty="0" err="1">
                          <a:highlight>
                            <a:srgbClr val="FFFF00"/>
                          </a:highlight>
                        </a:rPr>
                        <a:t>imm</a:t>
                      </a:r>
                      <a:r>
                        <a:rPr lang="en-US" altLang="zh-CN" sz="1400" dirty="0">
                          <a:highlight>
                            <a:srgbClr val="FFFF00"/>
                          </a:highlight>
                        </a:rPr>
                        <a:t>[12</a:t>
                      </a:r>
                      <a:r>
                        <a:rPr lang="en-US" altLang="zh-CN" sz="1400" dirty="0"/>
                        <a:t>]</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err="1">
                          <a:highlight>
                            <a:srgbClr val="FFFF00"/>
                          </a:highlight>
                        </a:rPr>
                        <a:t>imm</a:t>
                      </a:r>
                      <a:r>
                        <a:rPr lang="en-US" altLang="zh-CN" sz="1400" dirty="0">
                          <a:highlight>
                            <a:srgbClr val="FFFF00"/>
                          </a:highlight>
                        </a:rPr>
                        <a:t>[10:5]</a:t>
                      </a:r>
                      <a:endParaRPr lang="zh-CN" altLang="en-US" sz="1400" dirty="0">
                        <a:highlight>
                          <a:srgbClr val="FFFF00"/>
                        </a:highlight>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a:t>rs2</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rs1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funct3</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highlight>
                            <a:srgbClr val="00FFFF"/>
                          </a:highlight>
                          <a:latin typeface="+mn-lt"/>
                          <a:ea typeface="+mn-ea"/>
                          <a:cs typeface="+mn-cs"/>
                        </a:rPr>
                        <a:t>imm</a:t>
                      </a:r>
                      <a:r>
                        <a:rPr lang="en-US" altLang="zh-CN" sz="1400" kern="1200" dirty="0">
                          <a:solidFill>
                            <a:schemeClr val="dk1"/>
                          </a:solidFill>
                          <a:highlight>
                            <a:srgbClr val="00FFFF"/>
                          </a:highlight>
                          <a:latin typeface="+mn-lt"/>
                          <a:ea typeface="+mn-ea"/>
                          <a:cs typeface="+mn-cs"/>
                        </a:rPr>
                        <a:t>[4:1</a:t>
                      </a:r>
                      <a:r>
                        <a:rPr lang="en-US" altLang="zh-CN" sz="1400" kern="1200" dirty="0">
                          <a:solidFill>
                            <a:schemeClr val="dk1"/>
                          </a:solidFill>
                          <a:highlight>
                            <a:srgbClr val="FFFF00"/>
                          </a:highlight>
                          <a:latin typeface="+mn-lt"/>
                          <a:ea typeface="+mn-ea"/>
                          <a:cs typeface="+mn-cs"/>
                        </a:rPr>
                        <a:t>]</a:t>
                      </a:r>
                      <a:endParaRPr lang="zh-CN" altLang="en-US" sz="1400" kern="1200" dirty="0">
                        <a:solidFill>
                          <a:schemeClr val="dk1"/>
                        </a:solidFill>
                        <a:highlight>
                          <a:srgbClr val="FFFF00"/>
                        </a:highlight>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582014478"/>
              </p:ext>
            </p:extLst>
          </p:nvPr>
        </p:nvGraphicFramePr>
        <p:xfrm>
          <a:off x="984127" y="4618484"/>
          <a:ext cx="8640761"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4">
                  <a:extLst>
                    <a:ext uri="{9D8B030D-6E8A-4147-A177-3AD203B41FA5}">
                      <a16:colId xmlns:a16="http://schemas.microsoft.com/office/drawing/2014/main" val="2523545142"/>
                    </a:ext>
                  </a:extLst>
                </a:gridCol>
                <a:gridCol w="1594194">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en-US" sz="1600" b="1" baseline="0" dirty="0" err="1">
                          <a:effectLst/>
                        </a:rPr>
                        <a:t>signextension</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Inst[7]</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Inst[30:25]</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Inst[11:8]</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79247" name="文本框 8"/>
          <p:cNvSpPr txBox="1">
            <a:spLocks noChangeArrowheads="1"/>
          </p:cNvSpPr>
          <p:nvPr/>
        </p:nvSpPr>
        <p:spPr bwMode="auto">
          <a:xfrm>
            <a:off x="9616952" y="352152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8" name="直接箭头连接符 17">
            <a:extLst>
              <a:ext uri="{FF2B5EF4-FFF2-40B4-BE49-F238E27FC236}">
                <a16:creationId xmlns:a16="http://schemas.microsoft.com/office/drawing/2014/main" id="{8E396334-5E1D-4E31-AB33-C335A4F65D08}"/>
              </a:ext>
            </a:extLst>
          </p:cNvPr>
          <p:cNvCxnSpPr>
            <a:cxnSpLocks/>
          </p:cNvCxnSpPr>
          <p:nvPr/>
        </p:nvCxnSpPr>
        <p:spPr>
          <a:xfrm flipH="1">
            <a:off x="4073402" y="4040634"/>
            <a:ext cx="3725862" cy="549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3323F0D-B405-475A-857F-B211ACB4A3A0}"/>
              </a:ext>
            </a:extLst>
          </p:cNvPr>
          <p:cNvCxnSpPr>
            <a:cxnSpLocks/>
          </p:cNvCxnSpPr>
          <p:nvPr/>
        </p:nvCxnSpPr>
        <p:spPr>
          <a:xfrm>
            <a:off x="2970089" y="4005709"/>
            <a:ext cx="2765425"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489995-8785-4487-A06A-7387680EB250}"/>
              </a:ext>
            </a:extLst>
          </p:cNvPr>
          <p:cNvCxnSpPr/>
          <p:nvPr/>
        </p:nvCxnSpPr>
        <p:spPr>
          <a:xfrm flipH="1">
            <a:off x="6840414" y="4016822"/>
            <a:ext cx="79375" cy="573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B78CD16-08F8-4BD6-B71B-E80FB7CE8528}"/>
              </a:ext>
            </a:extLst>
          </p:cNvPr>
          <p:cNvCxnSpPr/>
          <p:nvPr/>
        </p:nvCxnSpPr>
        <p:spPr>
          <a:xfrm>
            <a:off x="1592139" y="4029522"/>
            <a:ext cx="760413" cy="588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9252" name="文本框 26"/>
          <p:cNvSpPr txBox="1">
            <a:spLocks noChangeArrowheads="1"/>
          </p:cNvSpPr>
          <p:nvPr/>
        </p:nvSpPr>
        <p:spPr bwMode="auto">
          <a:xfrm>
            <a:off x="9769352" y="451847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 name="文本框 1">
            <a:extLst>
              <a:ext uri="{FF2B5EF4-FFF2-40B4-BE49-F238E27FC236}">
                <a16:creationId xmlns:a16="http://schemas.microsoft.com/office/drawing/2014/main" id="{EC07C6C1-BDE1-9700-CC99-46802D6D77A0}"/>
              </a:ext>
            </a:extLst>
          </p:cNvPr>
          <p:cNvSpPr txBox="1"/>
          <p:nvPr/>
        </p:nvSpPr>
        <p:spPr>
          <a:xfrm>
            <a:off x="8760296" y="5373216"/>
            <a:ext cx="1296144" cy="307777"/>
          </a:xfrm>
          <a:prstGeom prst="rect">
            <a:avLst/>
          </a:prstGeom>
          <a:noFill/>
        </p:spPr>
        <p:txBody>
          <a:bodyPr wrap="square" rtlCol="0">
            <a:spAutoFit/>
          </a:bodyPr>
          <a:lstStyle/>
          <a:p>
            <a:r>
              <a:rPr lang="zh-CN" altLang="en-US" dirty="0"/>
              <a:t>补上</a:t>
            </a:r>
            <a:r>
              <a:rPr lang="en-US" altLang="zh-CN" dirty="0"/>
              <a:t>0</a:t>
            </a:r>
            <a:endParaRPr lang="zh-CN" altLang="en-US" dirty="0"/>
          </a:p>
        </p:txBody>
      </p:sp>
      <p:graphicFrame>
        <p:nvGraphicFramePr>
          <p:cNvPr id="3" name="对象 2">
            <a:extLst>
              <a:ext uri="{FF2B5EF4-FFF2-40B4-BE49-F238E27FC236}">
                <a16:creationId xmlns:a16="http://schemas.microsoft.com/office/drawing/2014/main" id="{3DE36D0F-56AF-87D7-1F30-144FA3626438}"/>
              </a:ext>
            </a:extLst>
          </p:cNvPr>
          <p:cNvGraphicFramePr>
            <a:graphicFrameLocks noChangeAspect="1"/>
          </p:cNvGraphicFramePr>
          <p:nvPr>
            <p:extLst>
              <p:ext uri="{D42A27DB-BD31-4B8C-83A1-F6EECF244321}">
                <p14:modId xmlns:p14="http://schemas.microsoft.com/office/powerpoint/2010/main" val="2191341453"/>
              </p:ext>
            </p:extLst>
          </p:nvPr>
        </p:nvGraphicFramePr>
        <p:xfrm>
          <a:off x="5992607" y="5833545"/>
          <a:ext cx="1806657" cy="602219"/>
        </p:xfrm>
        <a:graphic>
          <a:graphicData uri="http://schemas.openxmlformats.org/presentationml/2006/ole">
            <mc:AlternateContent xmlns:mc="http://schemas.openxmlformats.org/markup-compatibility/2006">
              <mc:Choice xmlns:v="urn:schemas-microsoft-com:vml" Requires="v">
                <p:oleObj spid="_x0000_s2055" name="Equation" r:id="rId5" imgW="609480" imgH="203040" progId="Equation.DSMT4">
                  <p:embed/>
                </p:oleObj>
              </mc:Choice>
              <mc:Fallback>
                <p:oleObj name="Equation" r:id="rId5" imgW="609480" imgH="203040" progId="Equation.DSMT4">
                  <p:embed/>
                  <p:pic>
                    <p:nvPicPr>
                      <p:cNvPr id="0" name=""/>
                      <p:cNvPicPr/>
                      <p:nvPr/>
                    </p:nvPicPr>
                    <p:blipFill>
                      <a:blip r:embed="rId6"/>
                      <a:stretch>
                        <a:fillRect/>
                      </a:stretch>
                    </p:blipFill>
                    <p:spPr>
                      <a:xfrm>
                        <a:off x="5992607" y="5833545"/>
                        <a:ext cx="1806657" cy="602219"/>
                      </a:xfrm>
                      <a:prstGeom prst="rect">
                        <a:avLst/>
                      </a:prstGeom>
                    </p:spPr>
                  </p:pic>
                </p:oleObj>
              </mc:Fallback>
            </mc:AlternateContent>
          </a:graphicData>
        </a:graphic>
      </p:graphicFrame>
    </p:spTree>
    <p:extLst>
      <p:ext uri="{BB962C8B-B14F-4D97-AF65-F5344CB8AC3E}">
        <p14:creationId xmlns:p14="http://schemas.microsoft.com/office/powerpoint/2010/main" val="1596615534"/>
      </p:ext>
    </p:extLst>
  </p:cSld>
  <p:clrMapOvr>
    <a:masterClrMapping/>
  </p:clrMapOvr>
  <p:transition spd="med">
    <p:random/>
    <p:sndAc>
      <p:stSnd>
        <p:snd r:embed="rId4" name="chimes.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57" y="209364"/>
            <a:ext cx="10515600" cy="1325563"/>
          </a:xfrm>
        </p:spPr>
        <p:txBody>
          <a:bodyPr/>
          <a:lstStyle/>
          <a:p>
            <a:pPr>
              <a:defRPr/>
            </a:pPr>
            <a:r>
              <a:rPr lang="en-US" altLang="en-US" b="1" dirty="0">
                <a:solidFill>
                  <a:srgbClr val="FF0000"/>
                </a:solidFill>
              </a:rPr>
              <a:t>Jump Addressing</a:t>
            </a:r>
            <a:endParaRPr lang="zh-CN" altLang="en-US" b="1" dirty="0">
              <a:solidFill>
                <a:srgbClr val="FF0000"/>
              </a:solidFill>
            </a:endParaRPr>
          </a:p>
        </p:txBody>
      </p:sp>
      <p:sp>
        <p:nvSpPr>
          <p:cNvPr id="3" name="内容占位符 2"/>
          <p:cNvSpPr>
            <a:spLocks noGrp="1"/>
          </p:cNvSpPr>
          <p:nvPr>
            <p:ph idx="1"/>
          </p:nvPr>
        </p:nvSpPr>
        <p:spPr>
          <a:xfrm>
            <a:off x="609600" y="1557338"/>
            <a:ext cx="10972800" cy="4895850"/>
          </a:xfrm>
        </p:spPr>
        <p:txBody>
          <a:bodyPr/>
          <a:lstStyle/>
          <a:p>
            <a:pPr eaLnBrk="1" hangingPunct="1">
              <a:defRPr/>
            </a:pPr>
            <a:r>
              <a:rPr lang="en-US" altLang="en-US" sz="2400" dirty="0"/>
              <a:t>Jump and link (</a:t>
            </a:r>
            <a:r>
              <a:rPr lang="en-US" altLang="en-US" sz="2400" dirty="0" err="1">
                <a:latin typeface="Lucida Console" panose="020B0609040504020204" pitchFamily="49" charset="0"/>
              </a:rPr>
              <a:t>jal</a:t>
            </a:r>
            <a:r>
              <a:rPr lang="en-US" altLang="en-US" sz="2400" dirty="0"/>
              <a:t>) target uses 20-bit immediate for larger range</a:t>
            </a:r>
          </a:p>
          <a:p>
            <a:pPr>
              <a:defRPr/>
            </a:pPr>
            <a:r>
              <a:rPr lang="en-US" altLang="en-US" sz="2400" dirty="0"/>
              <a:t>UJ format: </a:t>
            </a:r>
            <a:r>
              <a:rPr lang="en-US" altLang="en-US" sz="2400" dirty="0" err="1"/>
              <a:t>jal</a:t>
            </a:r>
            <a:r>
              <a:rPr lang="en-US" altLang="en-US" sz="2400" dirty="0"/>
              <a:t>  x0, 2000              </a:t>
            </a:r>
            <a:r>
              <a:rPr lang="en-US" altLang="zh-CN" sz="2400" dirty="0">
                <a:ea typeface="宋体" charset="-122"/>
              </a:rPr>
              <a:t>//2000 = 0111 1101 0000 </a:t>
            </a:r>
            <a:endParaRPr lang="en-US" altLang="en-US" sz="2400"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marL="0" indent="0" eaLnBrk="1" hangingPunct="1">
              <a:buFont typeface="Wingdings" panose="05000000000000000000" pitchFamily="2" charset="2"/>
              <a:buNone/>
              <a:defRPr/>
            </a:pPr>
            <a:endParaRPr lang="en-US" altLang="en-US" dirty="0"/>
          </a:p>
          <a:p>
            <a:pPr eaLnBrk="1" hangingPunct="1">
              <a:defRPr/>
            </a:pPr>
            <a:r>
              <a:rPr lang="en-US" altLang="en-US" sz="2400" dirty="0"/>
              <a:t>For long jumps, </a:t>
            </a:r>
            <a:r>
              <a:rPr lang="en-US" altLang="en-US" sz="2400" dirty="0" err="1"/>
              <a:t>eg</a:t>
            </a:r>
            <a:r>
              <a:rPr lang="en-US" altLang="en-US" sz="2400" dirty="0"/>
              <a:t>, to 32-bit absolute address</a:t>
            </a:r>
          </a:p>
          <a:p>
            <a:pPr lvl="1" eaLnBrk="1" hangingPunct="1">
              <a:buClr>
                <a:schemeClr val="folHlink"/>
              </a:buClr>
              <a:buSzPct val="60000"/>
              <a:defRPr/>
            </a:pPr>
            <a:r>
              <a:rPr lang="en-US" altLang="en-US" sz="2000" dirty="0" err="1"/>
              <a:t>lui</a:t>
            </a:r>
            <a:r>
              <a:rPr lang="en-US" altLang="en-US" sz="2000" dirty="0"/>
              <a:t>: load address[31:12] to temp register</a:t>
            </a:r>
          </a:p>
          <a:p>
            <a:pPr lvl="1" eaLnBrk="1" hangingPunct="1">
              <a:buClr>
                <a:schemeClr val="folHlink"/>
              </a:buClr>
              <a:buSzPct val="60000"/>
              <a:defRPr/>
            </a:pPr>
            <a:r>
              <a:rPr lang="en-US" altLang="en-US" sz="2000" dirty="0" err="1"/>
              <a:t>jalr</a:t>
            </a:r>
            <a:r>
              <a:rPr lang="en-US" altLang="en-US" sz="2000" dirty="0"/>
              <a:t>: add address[11:0] and jump to target</a:t>
            </a:r>
          </a:p>
          <a:p>
            <a:pPr eaLnBrk="1" hangingPunct="1">
              <a:defRPr/>
            </a:pP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4457128"/>
              </p:ext>
            </p:extLst>
          </p:nvPr>
        </p:nvGraphicFramePr>
        <p:xfrm>
          <a:off x="1191541" y="2780928"/>
          <a:ext cx="8208965" cy="741362"/>
        </p:xfrm>
        <a:graphic>
          <a:graphicData uri="http://schemas.openxmlformats.org/drawingml/2006/table">
            <a:tbl>
              <a:tblPr firstRow="1" bandRow="1">
                <a:tableStyleId>{5C22544A-7EE6-4342-B048-85BDC9FD1C3A}</a:tableStyleId>
              </a:tblPr>
              <a:tblGrid>
                <a:gridCol w="1224143">
                  <a:extLst>
                    <a:ext uri="{9D8B030D-6E8A-4147-A177-3AD203B41FA5}">
                      <a16:colId xmlns:a16="http://schemas.microsoft.com/office/drawing/2014/main" val="20000"/>
                    </a:ext>
                  </a:extLst>
                </a:gridCol>
                <a:gridCol w="1512178">
                  <a:extLst>
                    <a:ext uri="{9D8B030D-6E8A-4147-A177-3AD203B41FA5}">
                      <a16:colId xmlns:a16="http://schemas.microsoft.com/office/drawing/2014/main" val="20001"/>
                    </a:ext>
                  </a:extLst>
                </a:gridCol>
                <a:gridCol w="1368161">
                  <a:extLst>
                    <a:ext uri="{9D8B030D-6E8A-4147-A177-3AD203B41FA5}">
                      <a16:colId xmlns:a16="http://schemas.microsoft.com/office/drawing/2014/main" val="20002"/>
                    </a:ext>
                  </a:extLst>
                </a:gridCol>
                <a:gridCol w="1368161">
                  <a:extLst>
                    <a:ext uri="{9D8B030D-6E8A-4147-A177-3AD203B41FA5}">
                      <a16:colId xmlns:a16="http://schemas.microsoft.com/office/drawing/2014/main" val="20003"/>
                    </a:ext>
                  </a:extLst>
                </a:gridCol>
                <a:gridCol w="1368161">
                  <a:extLst>
                    <a:ext uri="{9D8B030D-6E8A-4147-A177-3AD203B41FA5}">
                      <a16:colId xmlns:a16="http://schemas.microsoft.com/office/drawing/2014/main" val="20004"/>
                    </a:ext>
                  </a:extLst>
                </a:gridCol>
                <a:gridCol w="1368161">
                  <a:extLst>
                    <a:ext uri="{9D8B030D-6E8A-4147-A177-3AD203B41FA5}">
                      <a16:colId xmlns:a16="http://schemas.microsoft.com/office/drawing/2014/main" val="20005"/>
                    </a:ext>
                  </a:extLst>
                </a:gridCol>
              </a:tblGrid>
              <a:tr h="370681">
                <a:tc>
                  <a:txBody>
                    <a:bodyPr/>
                    <a:lstStyle/>
                    <a:p>
                      <a:pPr algn="ctr"/>
                      <a:r>
                        <a:rPr lang="en-US" altLang="zh-CN" sz="1400" dirty="0">
                          <a:solidFill>
                            <a:srgbClr val="000000"/>
                          </a:solidFill>
                        </a:rPr>
                        <a:t>0</a:t>
                      </a:r>
                      <a:endParaRPr lang="zh-CN" altLang="en-US" sz="1400" dirty="0">
                        <a:solidFill>
                          <a:srgbClr val="000000"/>
                        </a:solidFill>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1111101000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1101111</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1">
                <a:tc>
                  <a:txBody>
                    <a:bodyPr/>
                    <a:lstStyle/>
                    <a:p>
                      <a:pPr algn="ctr"/>
                      <a:r>
                        <a:rPr lang="en-US" altLang="zh-CN" sz="1400" dirty="0" err="1"/>
                        <a:t>imm</a:t>
                      </a:r>
                      <a:r>
                        <a:rPr lang="en-US" altLang="zh-CN" sz="1400" dirty="0"/>
                        <a:t>[20]</a:t>
                      </a:r>
                      <a:endParaRPr lang="zh-CN" altLang="en-US" sz="1400" dirty="0"/>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[10:1]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[19:12]</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a:solidFill>
                            <a:schemeClr val="dk1"/>
                          </a:solidFill>
                          <a:latin typeface="+mn-lt"/>
                          <a:ea typeface="+mn-ea"/>
                          <a:cs typeface="+mn-cs"/>
                        </a:rPr>
                        <a:t>rd</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 name="表格 4">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1760002350"/>
              </p:ext>
            </p:extLst>
          </p:nvPr>
        </p:nvGraphicFramePr>
        <p:xfrm>
          <a:off x="1102641" y="4049340"/>
          <a:ext cx="8640763"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5">
                  <a:extLst>
                    <a:ext uri="{9D8B030D-6E8A-4147-A177-3AD203B41FA5}">
                      <a16:colId xmlns:a16="http://schemas.microsoft.com/office/drawing/2014/main" val="2523545142"/>
                    </a:ext>
                  </a:extLst>
                </a:gridCol>
                <a:gridCol w="1594195">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zh-CN" altLang="en-US" sz="1600" b="1" baseline="0" dirty="0">
                          <a:effectLst/>
                        </a:rPr>
                        <a:t>符号位扩展</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Inst[19:12]</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Inst[20]</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Inst[30:21]</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81289" name="文本框 5"/>
          <p:cNvSpPr txBox="1">
            <a:spLocks noChangeArrowheads="1"/>
          </p:cNvSpPr>
          <p:nvPr/>
        </p:nvSpPr>
        <p:spPr bwMode="auto">
          <a:xfrm>
            <a:off x="9517979" y="2893640"/>
            <a:ext cx="147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6" name="直接箭头连接符 15">
            <a:extLst>
              <a:ext uri="{FF2B5EF4-FFF2-40B4-BE49-F238E27FC236}">
                <a16:creationId xmlns:a16="http://schemas.microsoft.com/office/drawing/2014/main" id="{3908789D-A933-4CFA-B404-372A309BBF19}"/>
              </a:ext>
            </a:extLst>
          </p:cNvPr>
          <p:cNvCxnSpPr/>
          <p:nvPr/>
        </p:nvCxnSpPr>
        <p:spPr>
          <a:xfrm>
            <a:off x="1607466" y="3522290"/>
            <a:ext cx="503238" cy="527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90B9729-C306-4C2D-B72D-8FEB91E61A89}"/>
              </a:ext>
            </a:extLst>
          </p:cNvPr>
          <p:cNvCxnSpPr>
            <a:cxnSpLocks/>
          </p:cNvCxnSpPr>
          <p:nvPr/>
        </p:nvCxnSpPr>
        <p:spPr>
          <a:xfrm flipH="1">
            <a:off x="4372891" y="3569915"/>
            <a:ext cx="1643063" cy="455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A2460DE-1220-4EEF-99F0-2BCC3F961FF0}"/>
              </a:ext>
            </a:extLst>
          </p:cNvPr>
          <p:cNvCxnSpPr/>
          <p:nvPr/>
        </p:nvCxnSpPr>
        <p:spPr>
          <a:xfrm>
            <a:off x="4758654" y="3533403"/>
            <a:ext cx="503237" cy="515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C6581D2-F0DC-4184-A455-2C52D18D1E23}"/>
              </a:ext>
            </a:extLst>
          </p:cNvPr>
          <p:cNvCxnSpPr>
            <a:cxnSpLocks/>
          </p:cNvCxnSpPr>
          <p:nvPr/>
        </p:nvCxnSpPr>
        <p:spPr>
          <a:xfrm>
            <a:off x="3048916" y="3509590"/>
            <a:ext cx="4341813" cy="503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1294" name="文本框 26"/>
          <p:cNvSpPr txBox="1">
            <a:spLocks noChangeArrowheads="1"/>
          </p:cNvSpPr>
          <p:nvPr/>
        </p:nvSpPr>
        <p:spPr bwMode="auto">
          <a:xfrm>
            <a:off x="9722766" y="4089028"/>
            <a:ext cx="147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imme</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663787557"/>
      </p:ext>
    </p:extLst>
  </p:cSld>
  <p:clrMapOvr>
    <a:masterClrMapping/>
  </p:clrMapOvr>
  <p:transition spd="med">
    <p:random/>
    <p:sndAc>
      <p:stSnd>
        <p:snd r:embed="rId3" name="chimes.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29952" y="116632"/>
            <a:ext cx="10515600" cy="1325563"/>
          </a:xfrm>
        </p:spPr>
        <p:txBody>
          <a:bodyPr/>
          <a:lstStyle/>
          <a:p>
            <a:pPr>
              <a:defRPr/>
            </a:pPr>
            <a:r>
              <a:rPr lang="en-US" altLang="zh-CN" dirty="0">
                <a:solidFill>
                  <a:srgbClr val="0000FF"/>
                </a:solidFill>
              </a:rPr>
              <a:t>Show branch </a:t>
            </a:r>
            <a:r>
              <a:rPr lang="en-US" altLang="zh-CN" dirty="0">
                <a:solidFill>
                  <a:srgbClr val="FF0066"/>
                </a:solidFill>
              </a:rPr>
              <a:t>offset</a:t>
            </a:r>
            <a:r>
              <a:rPr lang="en-US" altLang="zh-CN" dirty="0">
                <a:solidFill>
                  <a:srgbClr val="0000FF"/>
                </a:solidFill>
              </a:rPr>
              <a:t> in machine language</a:t>
            </a:r>
            <a:endParaRPr lang="zh-CN" altLang="en-US" dirty="0"/>
          </a:p>
        </p:txBody>
      </p:sp>
      <p:sp>
        <p:nvSpPr>
          <p:cNvPr id="179202" name="Rectangle 2"/>
          <p:cNvSpPr>
            <a:spLocks noGrp="1" noChangeArrowheads="1"/>
          </p:cNvSpPr>
          <p:nvPr>
            <p:ph idx="1"/>
          </p:nvPr>
        </p:nvSpPr>
        <p:spPr>
          <a:xfrm>
            <a:off x="1091444" y="1700808"/>
            <a:ext cx="10009112" cy="4508500"/>
          </a:xfrm>
        </p:spPr>
        <p:txBody>
          <a:bodyPr>
            <a:normAutofit lnSpcReduction="10000"/>
          </a:bodyPr>
          <a:lstStyle/>
          <a:p>
            <a:pPr>
              <a:defRPr/>
            </a:pPr>
            <a:r>
              <a:rPr lang="zh-CN" altLang="en-US" dirty="0"/>
              <a:t> </a:t>
            </a:r>
            <a:r>
              <a:rPr lang="en-US" altLang="zh-CN" dirty="0"/>
              <a:t>Example (p116)</a:t>
            </a:r>
            <a:r>
              <a:rPr lang="en-US" altLang="zh-CN" sz="2000" dirty="0"/>
              <a:t>  Show branch offset in machine language</a:t>
            </a:r>
          </a:p>
          <a:p>
            <a:pPr lvl="1">
              <a:defRPr/>
            </a:pPr>
            <a:r>
              <a:rPr lang="en-US" altLang="zh-CN" dirty="0"/>
              <a:t> C language (p94):	</a:t>
            </a:r>
          </a:p>
          <a:p>
            <a:pPr lvl="2">
              <a:defRPr/>
            </a:pPr>
            <a:r>
              <a:rPr lang="en-US" altLang="zh-CN" dirty="0"/>
              <a:t>while (save[</a:t>
            </a:r>
            <a:r>
              <a:rPr lang="en-US" altLang="zh-CN" dirty="0" err="1"/>
              <a:t>i</a:t>
            </a:r>
            <a:r>
              <a:rPr lang="en-US" altLang="zh-CN" dirty="0"/>
              <a:t>]==k)  </a:t>
            </a:r>
            <a:r>
              <a:rPr lang="en-US" altLang="zh-CN" dirty="0" err="1"/>
              <a:t>i</a:t>
            </a:r>
            <a:r>
              <a:rPr lang="en-US" altLang="zh-CN" dirty="0"/>
              <a:t>=i+1;</a:t>
            </a:r>
          </a:p>
          <a:p>
            <a:pPr marL="457200" lvl="1" indent="0">
              <a:buFont typeface="Wingdings" panose="05000000000000000000" pitchFamily="2" charset="2"/>
              <a:buNone/>
              <a:defRPr/>
            </a:pPr>
            <a:endParaRPr lang="en-US" altLang="zh-CN" dirty="0"/>
          </a:p>
          <a:p>
            <a:pPr lvl="1">
              <a:defRPr/>
            </a:pPr>
            <a:r>
              <a:rPr lang="en-US" altLang="zh-CN" dirty="0">
                <a:solidFill>
                  <a:srgbClr val="0000FF"/>
                </a:solidFill>
              </a:rPr>
              <a:t>RISC-V assembler code </a:t>
            </a:r>
            <a:r>
              <a:rPr lang="en-US" altLang="zh-CN" dirty="0"/>
              <a:t>:</a:t>
            </a:r>
          </a:p>
          <a:p>
            <a:pPr lvl="1">
              <a:buFont typeface="Wingdings" panose="05000000000000000000" pitchFamily="2" charset="2"/>
              <a:buNone/>
              <a:defRPr/>
            </a:pPr>
            <a:r>
              <a:rPr lang="en-US" altLang="zh-CN" sz="1800" dirty="0">
                <a:latin typeface="Times New Roman" panose="02020603050405020304" pitchFamily="18" charset="0"/>
              </a:rPr>
              <a:t>        </a:t>
            </a:r>
            <a:r>
              <a:rPr lang="en-US" altLang="zh-CN" dirty="0">
                <a:latin typeface="Times New Roman" panose="02020603050405020304" pitchFamily="18" charset="0"/>
              </a:rPr>
              <a:t>Loop:       </a:t>
            </a:r>
            <a:r>
              <a:rPr lang="en-US" altLang="zh-CN" dirty="0" err="1">
                <a:latin typeface="Times New Roman" panose="02020603050405020304" pitchFamily="18" charset="0"/>
              </a:rPr>
              <a:t>slli</a:t>
            </a:r>
            <a:r>
              <a:rPr lang="en-US" altLang="zh-CN" dirty="0">
                <a:latin typeface="Times New Roman" panose="02020603050405020304" pitchFamily="18" charset="0"/>
              </a:rPr>
              <a:t>     x10, x22, 3            // temp </a:t>
            </a:r>
            <a:r>
              <a:rPr lang="en-US" altLang="zh-CN" dirty="0" err="1">
                <a:latin typeface="Times New Roman" panose="02020603050405020304" pitchFamily="18" charset="0"/>
              </a:rPr>
              <a:t>reg</a:t>
            </a:r>
            <a:r>
              <a:rPr lang="en-US" altLang="zh-CN" dirty="0">
                <a:latin typeface="Times New Roman" panose="02020603050405020304" pitchFamily="18" charset="0"/>
              </a:rPr>
              <a:t> x10  =  8  *  </a:t>
            </a:r>
            <a:r>
              <a:rPr lang="en-US" altLang="zh-CN" dirty="0" err="1">
                <a:latin typeface="Times New Roman" panose="02020603050405020304" pitchFamily="18" charset="0"/>
              </a:rPr>
              <a:t>i</a:t>
            </a:r>
            <a:endParaRPr lang="en-US" altLang="zh-CN" dirty="0">
              <a:latin typeface="Times New Roman" panose="02020603050405020304" pitchFamily="18" charset="0"/>
            </a:endParaRPr>
          </a:p>
          <a:p>
            <a:pPr lvl="1">
              <a:buFont typeface="Wingdings" panose="05000000000000000000" pitchFamily="2" charset="2"/>
              <a:buNone/>
              <a:defRPr/>
            </a:pPr>
            <a:r>
              <a:rPr lang="en-US" altLang="zh-CN" dirty="0">
                <a:latin typeface="Times New Roman" panose="02020603050405020304" pitchFamily="18" charset="0"/>
              </a:rPr>
              <a:t>                         add    x10, x10, x25      // x10  =  address of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x9, 0(x10)            // temp </a:t>
            </a:r>
            <a:r>
              <a:rPr lang="en-US" altLang="zh-CN" dirty="0" err="1">
                <a:latin typeface="Times New Roman" panose="02020603050405020304" pitchFamily="18" charset="0"/>
              </a:rPr>
              <a:t>reg</a:t>
            </a:r>
            <a:r>
              <a:rPr lang="en-US" altLang="zh-CN" dirty="0">
                <a:latin typeface="Times New Roman" panose="02020603050405020304" pitchFamily="18" charset="0"/>
              </a:rPr>
              <a:t> x9  =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bne</a:t>
            </a:r>
            <a:r>
              <a:rPr lang="en-US" altLang="zh-CN" dirty="0">
                <a:solidFill>
                  <a:srgbClr val="FF0000"/>
                </a:solidFill>
                <a:latin typeface="Times New Roman" panose="02020603050405020304" pitchFamily="18" charset="0"/>
              </a:rPr>
              <a:t>   x9, x24, Exit        </a:t>
            </a:r>
            <a:r>
              <a:rPr lang="en-US" altLang="zh-CN" dirty="0">
                <a:latin typeface="Times New Roman" panose="02020603050405020304" pitchFamily="18" charset="0"/>
              </a:rPr>
              <a:t>// go to Exit  if  save[</a:t>
            </a:r>
            <a:r>
              <a:rPr lang="en-US" altLang="zh-CN" dirty="0" err="1">
                <a:latin typeface="Times New Roman" panose="02020603050405020304" pitchFamily="18" charset="0"/>
              </a:rPr>
              <a:t>i</a:t>
            </a:r>
            <a:r>
              <a:rPr lang="en-US" altLang="zh-CN" dirty="0">
                <a:latin typeface="Times New Roman" panose="02020603050405020304" pitchFamily="18" charset="0"/>
              </a:rPr>
              <a:t>]  !=  k</a:t>
            </a:r>
          </a:p>
          <a:p>
            <a:pPr lvl="1">
              <a:buFont typeface="Wingdings" panose="05000000000000000000" pitchFamily="2" charset="2"/>
              <a:buNone/>
              <a:defRPr/>
            </a:pPr>
            <a:r>
              <a:rPr lang="en-US" altLang="zh-CN" dirty="0"/>
              <a:t>                     </a:t>
            </a:r>
            <a:r>
              <a:rPr lang="en-US" altLang="zh-CN" dirty="0" err="1">
                <a:latin typeface="Times New Roman" panose="02020603050405020304" pitchFamily="18" charset="0"/>
              </a:rPr>
              <a:t>addi</a:t>
            </a:r>
            <a:r>
              <a:rPr lang="en-US" altLang="zh-CN" dirty="0">
                <a:latin typeface="Times New Roman" panose="02020603050405020304" pitchFamily="18" charset="0"/>
              </a:rPr>
              <a:t>  x22, x22, 1           //  </a:t>
            </a:r>
            <a:r>
              <a:rPr lang="en-US" altLang="zh-CN" dirty="0" err="1">
                <a:latin typeface="Times New Roman" panose="02020603050405020304" pitchFamily="18" charset="0"/>
              </a:rPr>
              <a:t>i</a:t>
            </a:r>
            <a:r>
              <a:rPr lang="en-US" altLang="zh-CN" dirty="0">
                <a:latin typeface="Times New Roman" panose="02020603050405020304" pitchFamily="18" charset="0"/>
              </a:rPr>
              <a:t>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beq</a:t>
            </a:r>
            <a:r>
              <a:rPr lang="en-US" altLang="zh-CN" dirty="0">
                <a:solidFill>
                  <a:srgbClr val="FF0000"/>
                </a:solidFill>
                <a:latin typeface="Times New Roman" panose="02020603050405020304" pitchFamily="18" charset="0"/>
              </a:rPr>
              <a:t>   x0,  x0,  Loop  </a:t>
            </a:r>
            <a:r>
              <a:rPr lang="en-US" altLang="zh-CN" dirty="0">
                <a:latin typeface="Times New Roman" panose="02020603050405020304" pitchFamily="18" charset="0"/>
              </a:rPr>
              <a:t>     // go to Loop</a:t>
            </a:r>
          </a:p>
          <a:p>
            <a:pPr lvl="1">
              <a:buFont typeface="Wingdings" panose="05000000000000000000" pitchFamily="2" charset="2"/>
              <a:buNone/>
              <a:defRPr/>
            </a:pPr>
            <a:r>
              <a:rPr lang="en-US" altLang="zh-CN" dirty="0">
                <a:latin typeface="Times New Roman" panose="02020603050405020304" pitchFamily="18" charset="0"/>
              </a:rPr>
              <a:t>       Exit:</a:t>
            </a:r>
            <a:endParaRPr lang="en-US" altLang="zh-CN" dirty="0"/>
          </a:p>
        </p:txBody>
      </p:sp>
    </p:spTree>
    <p:extLst>
      <p:ext uri="{BB962C8B-B14F-4D97-AF65-F5344CB8AC3E}">
        <p14:creationId xmlns:p14="http://schemas.microsoft.com/office/powerpoint/2010/main" val="296583423"/>
      </p:ext>
    </p:extLst>
  </p:cSld>
  <p:clrMapOvr>
    <a:masterClrMapping/>
  </p:clrMapOvr>
  <p:transition spd="med">
    <p:random/>
    <p:sndAc>
      <p:stSnd>
        <p:snd r:embed="rId3" name="chimes.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534331" y="266240"/>
            <a:ext cx="2609341" cy="954087"/>
          </a:xfrm>
        </p:spPr>
        <p:txBody>
          <a:bodyPr>
            <a:normAutofit/>
          </a:bodyPr>
          <a:lstStyle/>
          <a:p>
            <a:pPr>
              <a:defRPr/>
            </a:pPr>
            <a:r>
              <a:rPr lang="zh-CN" altLang="en-US" sz="3500" dirty="0"/>
              <a:t>指令地址</a:t>
            </a:r>
            <a:endParaRPr lang="en-US" altLang="zh-CN" sz="3500" dirty="0"/>
          </a:p>
        </p:txBody>
      </p:sp>
      <p:sp>
        <p:nvSpPr>
          <p:cNvPr id="90115" name="Rectangle 3"/>
          <p:cNvSpPr>
            <a:spLocks noGrp="1" noRot="1" noChangeArrowheads="1"/>
          </p:cNvSpPr>
          <p:nvPr>
            <p:ph idx="1"/>
          </p:nvPr>
        </p:nvSpPr>
        <p:spPr>
          <a:xfrm>
            <a:off x="623392" y="1403684"/>
            <a:ext cx="10440987" cy="5473700"/>
          </a:xfrm>
        </p:spPr>
        <p:txBody>
          <a:bodyPr/>
          <a:lstStyle/>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r>
              <a:rPr lang="en-US" altLang="zh-CN" sz="2000" dirty="0"/>
              <a:t> 		      </a:t>
            </a:r>
          </a:p>
          <a:p>
            <a:pPr marL="457200" lvl="1" indent="0" eaLnBrk="1" hangingPunct="1">
              <a:spcBef>
                <a:spcPts val="0"/>
              </a:spcBef>
              <a:buFont typeface="Wingdings" panose="05000000000000000000" pitchFamily="2" charset="2"/>
              <a:buNone/>
              <a:defRPr/>
            </a:pPr>
            <a:endParaRPr lang="en-US" altLang="zh-CN" dirty="0"/>
          </a:p>
          <a:p>
            <a:pPr marL="457200" lvl="1" indent="0" eaLnBrk="1" hangingPunct="1">
              <a:spcBef>
                <a:spcPts val="1000"/>
              </a:spcBef>
              <a:buNone/>
              <a:defRPr/>
            </a:pPr>
            <a:r>
              <a:rPr lang="en-US" altLang="zh-CN" dirty="0"/>
              <a:t> </a:t>
            </a:r>
          </a:p>
          <a:p>
            <a:pPr lvl="2" eaLnBrk="1" hangingPunct="1">
              <a:spcBef>
                <a:spcPts val="0"/>
              </a:spcBef>
              <a:defRPr/>
            </a:pPr>
            <a:r>
              <a:rPr lang="en-US" altLang="zh-CN" dirty="0"/>
              <a:t>All RISC-V instructions are 4 bytes long</a:t>
            </a:r>
          </a:p>
          <a:p>
            <a:pPr lvl="2" eaLnBrk="1" hangingPunct="1">
              <a:spcBef>
                <a:spcPts val="0"/>
              </a:spcBef>
              <a:defRPr/>
            </a:pPr>
            <a:r>
              <a:rPr lang="en-US" altLang="zh-CN" dirty="0"/>
              <a:t> PC-relative addressing refers to the number of </a:t>
            </a:r>
            <a:r>
              <a:rPr lang="en-US" altLang="zh-CN" dirty="0" err="1"/>
              <a:t>halfwords</a:t>
            </a:r>
            <a:endParaRPr lang="en-US" altLang="zh-CN" dirty="0"/>
          </a:p>
          <a:p>
            <a:pPr lvl="3" eaLnBrk="1" hangingPunct="1">
              <a:spcBef>
                <a:spcPts val="0"/>
              </a:spcBef>
              <a:defRPr/>
            </a:pPr>
            <a:r>
              <a:rPr lang="en-US" altLang="zh-CN" dirty="0"/>
              <a:t> The address field at 80012 above should be </a:t>
            </a:r>
            <a:r>
              <a:rPr lang="en-US" altLang="zh-CN" dirty="0">
                <a:solidFill>
                  <a:srgbClr val="FF0000"/>
                </a:solidFill>
              </a:rPr>
              <a:t>6</a:t>
            </a:r>
            <a:r>
              <a:rPr lang="en-US" altLang="zh-CN" dirty="0"/>
              <a:t> instead of 12</a:t>
            </a:r>
          </a:p>
        </p:txBody>
      </p:sp>
      <p:graphicFrame>
        <p:nvGraphicFramePr>
          <p:cNvPr id="5" name="表格 4"/>
          <p:cNvGraphicFramePr>
            <a:graphicFrameLocks noGrp="1"/>
          </p:cNvGraphicFramePr>
          <p:nvPr>
            <p:extLst>
              <p:ext uri="{D42A27DB-BD31-4B8C-83A1-F6EECF244321}">
                <p14:modId xmlns:p14="http://schemas.microsoft.com/office/powerpoint/2010/main" val="361157746"/>
              </p:ext>
            </p:extLst>
          </p:nvPr>
        </p:nvGraphicFramePr>
        <p:xfrm>
          <a:off x="1775520" y="1066800"/>
          <a:ext cx="8601075" cy="3278186"/>
        </p:xfrm>
        <a:graphic>
          <a:graphicData uri="http://schemas.openxmlformats.org/drawingml/2006/table">
            <a:tbl>
              <a:tblPr firstRow="1" bandRow="1">
                <a:tableStyleId>{5C22544A-7EE6-4342-B048-85BDC9FD1C3A}</a:tableStyleId>
              </a:tblPr>
              <a:tblGrid>
                <a:gridCol w="1230647">
                  <a:extLst>
                    <a:ext uri="{9D8B030D-6E8A-4147-A177-3AD203B41FA5}">
                      <a16:colId xmlns:a16="http://schemas.microsoft.com/office/drawing/2014/main" val="593030437"/>
                    </a:ext>
                  </a:extLst>
                </a:gridCol>
                <a:gridCol w="956060">
                  <a:extLst>
                    <a:ext uri="{9D8B030D-6E8A-4147-A177-3AD203B41FA5}">
                      <a16:colId xmlns:a16="http://schemas.microsoft.com/office/drawing/2014/main" val="4186346653"/>
                    </a:ext>
                  </a:extLst>
                </a:gridCol>
                <a:gridCol w="1028488">
                  <a:extLst>
                    <a:ext uri="{9D8B030D-6E8A-4147-A177-3AD203B41FA5}">
                      <a16:colId xmlns:a16="http://schemas.microsoft.com/office/drawing/2014/main" val="1039734233"/>
                    </a:ext>
                  </a:extLst>
                </a:gridCol>
                <a:gridCol w="759601">
                  <a:extLst>
                    <a:ext uri="{9D8B030D-6E8A-4147-A177-3AD203B41FA5}">
                      <a16:colId xmlns:a16="http://schemas.microsoft.com/office/drawing/2014/main" val="3743586692"/>
                    </a:ext>
                  </a:extLst>
                </a:gridCol>
                <a:gridCol w="759602">
                  <a:extLst>
                    <a:ext uri="{9D8B030D-6E8A-4147-A177-3AD203B41FA5}">
                      <a16:colId xmlns:a16="http://schemas.microsoft.com/office/drawing/2014/main" val="421821846"/>
                    </a:ext>
                  </a:extLst>
                </a:gridCol>
                <a:gridCol w="668664">
                  <a:extLst>
                    <a:ext uri="{9D8B030D-6E8A-4147-A177-3AD203B41FA5}">
                      <a16:colId xmlns:a16="http://schemas.microsoft.com/office/drawing/2014/main" val="4112751548"/>
                    </a:ext>
                  </a:extLst>
                </a:gridCol>
                <a:gridCol w="950463">
                  <a:extLst>
                    <a:ext uri="{9D8B030D-6E8A-4147-A177-3AD203B41FA5}">
                      <a16:colId xmlns:a16="http://schemas.microsoft.com/office/drawing/2014/main" val="3113450550"/>
                    </a:ext>
                  </a:extLst>
                </a:gridCol>
                <a:gridCol w="1018539">
                  <a:extLst>
                    <a:ext uri="{9D8B030D-6E8A-4147-A177-3AD203B41FA5}">
                      <a16:colId xmlns:a16="http://schemas.microsoft.com/office/drawing/2014/main" val="1983085452"/>
                    </a:ext>
                  </a:extLst>
                </a:gridCol>
                <a:gridCol w="1229011">
                  <a:extLst>
                    <a:ext uri="{9D8B030D-6E8A-4147-A177-3AD203B41FA5}">
                      <a16:colId xmlns:a16="http://schemas.microsoft.com/office/drawing/2014/main" val="3919293842"/>
                    </a:ext>
                  </a:extLst>
                </a:gridCol>
              </a:tblGrid>
              <a:tr h="304863">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instructions Code with</a:t>
                      </a:r>
                      <a:r>
                        <a:rPr lang="en-US" altLang="zh-CN" sz="2000" b="0" baseline="0" dirty="0">
                          <a:solidFill>
                            <a:schemeClr val="tx1"/>
                          </a:solidFill>
                          <a:latin typeface="Times New Roman" panose="02020603050405020304" pitchFamily="18" charset="0"/>
                          <a:cs typeface="Times New Roman" panose="02020603050405020304" pitchFamily="18" charset="0"/>
                        </a:rPr>
                        <a:t> </a:t>
                      </a:r>
                      <a:r>
                        <a:rPr lang="en-US" altLang="zh-CN" sz="2000" b="0" dirty="0">
                          <a:solidFill>
                            <a:schemeClr val="tx1"/>
                          </a:solidFill>
                          <a:latin typeface="Times New Roman" panose="02020603050405020304" pitchFamily="18" charset="0"/>
                          <a:cs typeface="Times New Roman" panose="02020603050405020304" pitchFamily="18" charset="0"/>
                        </a:rPr>
                        <a:t>Binary</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0"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baseline="0" dirty="0">
                          <a:solidFill>
                            <a:schemeClr val="tx1"/>
                          </a:solidFill>
                          <a:latin typeface="Times New Roman" panose="02020603050405020304" pitchFamily="18" charset="0"/>
                          <a:ea typeface="+mn-ea"/>
                          <a:cs typeface="Times New Roman" panose="02020603050405020304" pitchFamily="18" charset="0"/>
                        </a:rPr>
                        <a:t>Hex</a:t>
                      </a:r>
                      <a:endParaRPr lang="zh-CN" altLang="en-US" sz="20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L="0" marR="9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9936230"/>
                  </a:ext>
                </a:extLst>
              </a:tr>
              <a:tr h="548754">
                <a:tc>
                  <a:txBody>
                    <a:bodyPr/>
                    <a:lstStyle/>
                    <a:p>
                      <a:pPr algn="r"/>
                      <a:endParaRPr lang="zh-CN" altLang="en-US" sz="1800" dirty="0">
                        <a:solidFill>
                          <a:schemeClr val="tx1"/>
                        </a:solidFill>
                        <a:latin typeface="Times New Roman" panose="02020603050405020304" pitchFamily="18" charset="0"/>
                        <a:cs typeface="Times New Roman" panose="02020603050405020304" pitchFamily="18" charset="0"/>
                      </a:endParaRPr>
                    </a:p>
                  </a:txBody>
                  <a:tcPr marL="91441"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dirty="0">
                          <a:solidFill>
                            <a:schemeClr val="tx1"/>
                          </a:solidFill>
                        </a:rPr>
                        <a:t>Address</a:t>
                      </a:r>
                      <a:endParaRPr lang="zh-CN" altLang="en-US" sz="1800" dirty="0">
                        <a:solidFill>
                          <a:schemeClr val="tx1"/>
                        </a:solidFill>
                      </a:endParaRPr>
                    </a:p>
                  </a:txBody>
                  <a:tcPr marL="36000" marR="36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fun7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rs2</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fun3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err="1">
                          <a:solidFill>
                            <a:schemeClr val="tx1"/>
                          </a:solidFill>
                          <a:latin typeface="Times New Roman" panose="02020603050405020304" pitchFamily="18" charset="0"/>
                          <a:cs typeface="Times New Roman" panose="02020603050405020304" pitchFamily="18" charset="0"/>
                        </a:rPr>
                        <a:t>rd</a:t>
                      </a:r>
                      <a:r>
                        <a:rPr lang="en-US" altLang="zh-CN" sz="1800" b="0" dirty="0">
                          <a:solidFill>
                            <a:schemeClr val="tx1"/>
                          </a:solidFill>
                          <a:latin typeface="Times New Roman" panose="02020603050405020304" pitchFamily="18" charset="0"/>
                          <a:cs typeface="Times New Roman" panose="02020603050405020304" pitchFamily="18" charset="0"/>
                        </a:rPr>
                        <a:t>/offset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OP</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dirty="0">
                        <a:solidFill>
                          <a:schemeClr val="tx1"/>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0988956"/>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Loop</a:t>
                      </a:r>
                      <a:r>
                        <a:rPr lang="zh-CN" altLang="en-US" sz="1800" dirty="0">
                          <a:solidFill>
                            <a:srgbClr val="FF0066"/>
                          </a:solidFill>
                          <a:latin typeface="Times New Roman" panose="02020603050405020304" pitchFamily="18" charset="0"/>
                          <a:cs typeface="Times New Roman" panose="02020603050405020304" pitchFamily="18" charset="0"/>
                        </a:rPr>
                        <a:t>：</a:t>
                      </a:r>
                      <a:r>
                        <a:rPr lang="en-US" altLang="zh-CN" sz="1800" dirty="0" err="1">
                          <a:solidFill>
                            <a:srgbClr val="FF0066"/>
                          </a:solidFill>
                          <a:latin typeface="Times New Roman" panose="02020603050405020304" pitchFamily="18" charset="0"/>
                          <a:cs typeface="Times New Roman" panose="02020603050405020304" pitchFamily="18" charset="0"/>
                        </a:rPr>
                        <a:t>slli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a:t>
                      </a: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003B1513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589947"/>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add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80004</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01950533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795938"/>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ld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80008</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00053483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478863"/>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bne</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1" i="1" u="none" strike="noStrike" dirty="0">
                          <a:solidFill>
                            <a:srgbClr val="0033CC"/>
                          </a:solidFill>
                          <a:effectLst/>
                          <a:latin typeface="Times New Roman" panose="02020603050405020304" pitchFamily="18" charset="0"/>
                          <a:ea typeface="等线" panose="02010600030101010101" pitchFamily="2" charset="-122"/>
                          <a:cs typeface="Times New Roman" panose="02020603050405020304" pitchFamily="18" charset="0"/>
                        </a:rPr>
                        <a:t>80012</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01849663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161745"/>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addi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80016</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001B0B13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71809"/>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beq</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80020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1111111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FE0006E3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341669"/>
                  </a:ext>
                </a:extLst>
              </a:tr>
              <a:tr h="346367">
                <a:tc>
                  <a:txBody>
                    <a:bodyPr/>
                    <a:lstStyle/>
                    <a:p>
                      <a:pPr algn="l"/>
                      <a:r>
                        <a:rPr lang="en-US" altLang="zh-CN" sz="1800" kern="1200" dirty="0">
                          <a:solidFill>
                            <a:srgbClr val="FF0066"/>
                          </a:solidFill>
                          <a:latin typeface="Times New Roman" panose="02020603050405020304" pitchFamily="18" charset="0"/>
                          <a:ea typeface="+mn-ea"/>
                          <a:cs typeface="Times New Roman" panose="02020603050405020304" pitchFamily="18" charset="0"/>
                        </a:rPr>
                        <a:t>Exit</a:t>
                      </a:r>
                      <a:r>
                        <a:rPr lang="zh-CN" altLang="en-US" sz="1800" kern="1200" dirty="0">
                          <a:solidFill>
                            <a:srgbClr val="FF0066"/>
                          </a:solidFill>
                          <a:latin typeface="Times New Roman" panose="02020603050405020304" pitchFamily="18" charset="0"/>
                          <a:ea typeface="+mn-ea"/>
                          <a:cs typeface="Times New Roman" panose="02020603050405020304" pitchFamily="18" charset="0"/>
                        </a:rPr>
                        <a:t>：</a:t>
                      </a: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800" dirty="0">
                          <a:solidFill>
                            <a:schemeClr val="tx1"/>
                          </a:solidFill>
                        </a:rPr>
                        <a:t>80024</a:t>
                      </a:r>
                      <a:endParaRPr lang="zh-CN" altLang="en-US" sz="1800" dirty="0">
                        <a:solidFill>
                          <a:schemeClr val="tx1"/>
                        </a:solidFill>
                      </a:endParaRPr>
                    </a:p>
                  </a:txBody>
                  <a:tcPr marL="91441" marR="91441"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dirty="0">
                          <a:solidFill>
                            <a:schemeClr val="tx1"/>
                          </a:solidFill>
                        </a:rPr>
                        <a:t>……</a:t>
                      </a: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769974"/>
                  </a:ext>
                </a:extLst>
              </a:tr>
            </a:tbl>
          </a:graphicData>
        </a:graphic>
      </p:graphicFrame>
      <p:sp>
        <p:nvSpPr>
          <p:cNvPr id="6" name="圆角矩形 5"/>
          <p:cNvSpPr/>
          <p:nvPr/>
        </p:nvSpPr>
        <p:spPr>
          <a:xfrm>
            <a:off x="7359228" y="4648534"/>
            <a:ext cx="4508500" cy="4206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Clr>
                <a:schemeClr val="hlink"/>
              </a:buClr>
              <a:defRPr/>
            </a:pPr>
            <a:r>
              <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PC + offset </a:t>
            </a:r>
            <a:r>
              <a:rPr lang="zh-CN" altLang="en-US"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a:t>
            </a:r>
            <a:r>
              <a:rPr lang="en-US" altLang="zh-CN" sz="1800" dirty="0">
                <a:solidFill>
                  <a:schemeClr val="tx1"/>
                </a:solidFill>
                <a:ea typeface="Arial Unicode MS" panose="020B0604020202020204" pitchFamily="34" charset="-122"/>
                <a:cs typeface="Arial Unicode MS" panose="020B0604020202020204" pitchFamily="34" charset="-122"/>
              </a:rPr>
              <a:t> 12 = 80024 - 80012</a:t>
            </a:r>
            <a:endPar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endParaRPr>
          </a:p>
        </p:txBody>
      </p:sp>
      <p:cxnSp>
        <p:nvCxnSpPr>
          <p:cNvPr id="8" name="直接箭头连接符 7"/>
          <p:cNvCxnSpPr>
            <a:stCxn id="185441" idx="1"/>
          </p:cNvCxnSpPr>
          <p:nvPr/>
        </p:nvCxnSpPr>
        <p:spPr>
          <a:xfrm flipH="1" flipV="1">
            <a:off x="7881046" y="3192464"/>
            <a:ext cx="1167281" cy="1289381"/>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5441" name="文本框 12"/>
          <p:cNvSpPr txBox="1">
            <a:spLocks noChangeArrowheads="1"/>
          </p:cNvSpPr>
          <p:nvPr/>
        </p:nvSpPr>
        <p:spPr bwMode="auto">
          <a:xfrm>
            <a:off x="9048327" y="428182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6   =0110</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4" name="矩形 13"/>
          <p:cNvSpPr/>
          <p:nvPr/>
        </p:nvSpPr>
        <p:spPr>
          <a:xfrm>
            <a:off x="4258766" y="4658853"/>
            <a:ext cx="2039341" cy="338554"/>
          </a:xfrm>
          <a:prstGeom prst="rect">
            <a:avLst/>
          </a:prstGeom>
          <a:solidFill>
            <a:schemeClr val="accent2">
              <a:lumMod val="60000"/>
              <a:lumOff val="40000"/>
            </a:schemeClr>
          </a:solidFill>
        </p:spPr>
        <p:txBody>
          <a:bodyPr wrap="none">
            <a:spAutoFit/>
          </a:bodyPr>
          <a:lstStyle/>
          <a:p>
            <a:pPr>
              <a:defRPr/>
            </a:pPr>
            <a:r>
              <a:rPr lang="en-US" altLang="zh-CN" sz="1600" b="1" dirty="0"/>
              <a:t>-20 = 80000 - 80020</a:t>
            </a:r>
            <a:endParaRPr lang="zh-CN" altLang="en-US" sz="1600" b="1" dirty="0">
              <a:ea typeface="Arial Unicode MS" panose="020B0604020202020204"/>
              <a:cs typeface="Arial Unicode MS" panose="020B0604020202020204"/>
            </a:endParaRPr>
          </a:p>
        </p:txBody>
      </p:sp>
      <p:sp>
        <p:nvSpPr>
          <p:cNvPr id="185443" name="文本框 18"/>
          <p:cNvSpPr txBox="1">
            <a:spLocks noChangeArrowheads="1"/>
          </p:cNvSpPr>
          <p:nvPr/>
        </p:nvSpPr>
        <p:spPr bwMode="auto">
          <a:xfrm>
            <a:off x="4278213" y="4344986"/>
            <a:ext cx="20198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-10    = 11110110   </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22" name="直接箭头连接符 21"/>
          <p:cNvCxnSpPr/>
          <p:nvPr/>
        </p:nvCxnSpPr>
        <p:spPr>
          <a:xfrm flipV="1">
            <a:off x="4758060" y="3847183"/>
            <a:ext cx="2634084" cy="697828"/>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18052CB-4C9D-E071-D6F5-5383BB439D9E}"/>
              </a:ext>
            </a:extLst>
          </p:cNvPr>
          <p:cNvSpPr txBox="1"/>
          <p:nvPr/>
        </p:nvSpPr>
        <p:spPr>
          <a:xfrm>
            <a:off x="10612475" y="1904409"/>
            <a:ext cx="216024" cy="307777"/>
          </a:xfrm>
          <a:prstGeom prst="rect">
            <a:avLst/>
          </a:prstGeom>
          <a:noFill/>
        </p:spPr>
        <p:txBody>
          <a:bodyPr wrap="square" rtlCol="0">
            <a:spAutoFit/>
          </a:bodyPr>
          <a:lstStyle/>
          <a:p>
            <a:r>
              <a:rPr lang="en-US" altLang="zh-CN" dirty="0"/>
              <a:t>I</a:t>
            </a:r>
            <a:endParaRPr lang="zh-CN" altLang="en-US" dirty="0"/>
          </a:p>
        </p:txBody>
      </p:sp>
      <p:sp>
        <p:nvSpPr>
          <p:cNvPr id="3" name="文本框 2">
            <a:extLst>
              <a:ext uri="{FF2B5EF4-FFF2-40B4-BE49-F238E27FC236}">
                <a16:creationId xmlns:a16="http://schemas.microsoft.com/office/drawing/2014/main" id="{9630CC4B-31E2-1B68-5819-5B8C5FFAE14F}"/>
              </a:ext>
            </a:extLst>
          </p:cNvPr>
          <p:cNvSpPr txBox="1"/>
          <p:nvPr/>
        </p:nvSpPr>
        <p:spPr>
          <a:xfrm>
            <a:off x="10597615" y="2298880"/>
            <a:ext cx="308061" cy="307777"/>
          </a:xfrm>
          <a:prstGeom prst="rect">
            <a:avLst/>
          </a:prstGeom>
          <a:noFill/>
        </p:spPr>
        <p:txBody>
          <a:bodyPr wrap="square" rtlCol="0">
            <a:spAutoFit/>
          </a:bodyPr>
          <a:lstStyle/>
          <a:p>
            <a:r>
              <a:rPr lang="en-US" altLang="zh-CN" dirty="0"/>
              <a:t>R</a:t>
            </a:r>
            <a:endParaRPr lang="zh-CN" altLang="en-US" dirty="0"/>
          </a:p>
        </p:txBody>
      </p:sp>
      <p:sp>
        <p:nvSpPr>
          <p:cNvPr id="7" name="文本框 6">
            <a:extLst>
              <a:ext uri="{FF2B5EF4-FFF2-40B4-BE49-F238E27FC236}">
                <a16:creationId xmlns:a16="http://schemas.microsoft.com/office/drawing/2014/main" id="{010752C9-2F4E-8658-9995-553F85557E84}"/>
              </a:ext>
            </a:extLst>
          </p:cNvPr>
          <p:cNvSpPr txBox="1"/>
          <p:nvPr/>
        </p:nvSpPr>
        <p:spPr>
          <a:xfrm>
            <a:off x="10639463" y="2625373"/>
            <a:ext cx="234360" cy="307777"/>
          </a:xfrm>
          <a:prstGeom prst="rect">
            <a:avLst/>
          </a:prstGeom>
          <a:noFill/>
        </p:spPr>
        <p:txBody>
          <a:bodyPr wrap="none" rtlCol="0">
            <a:spAutoFit/>
          </a:bodyPr>
          <a:lstStyle/>
          <a:p>
            <a:r>
              <a:rPr lang="en-US" altLang="zh-CN" dirty="0"/>
              <a:t>I</a:t>
            </a:r>
            <a:endParaRPr lang="zh-CN" altLang="en-US" dirty="0"/>
          </a:p>
        </p:txBody>
      </p:sp>
      <p:sp>
        <p:nvSpPr>
          <p:cNvPr id="10" name="文本框 9">
            <a:extLst>
              <a:ext uri="{FF2B5EF4-FFF2-40B4-BE49-F238E27FC236}">
                <a16:creationId xmlns:a16="http://schemas.microsoft.com/office/drawing/2014/main" id="{7D17A47F-A08D-9B5F-0422-2DC9EFA60A52}"/>
              </a:ext>
            </a:extLst>
          </p:cNvPr>
          <p:cNvSpPr txBox="1"/>
          <p:nvPr/>
        </p:nvSpPr>
        <p:spPr>
          <a:xfrm>
            <a:off x="10625823" y="2962618"/>
            <a:ext cx="304892" cy="307777"/>
          </a:xfrm>
          <a:prstGeom prst="rect">
            <a:avLst/>
          </a:prstGeom>
          <a:noFill/>
        </p:spPr>
        <p:txBody>
          <a:bodyPr wrap="none" rtlCol="0">
            <a:spAutoFit/>
          </a:bodyPr>
          <a:lstStyle/>
          <a:p>
            <a:r>
              <a:rPr lang="en-US" altLang="zh-CN" dirty="0"/>
              <a:t>B</a:t>
            </a:r>
            <a:endParaRPr lang="zh-CN" altLang="en-US" dirty="0"/>
          </a:p>
        </p:txBody>
      </p:sp>
      <p:sp>
        <p:nvSpPr>
          <p:cNvPr id="11" name="文本框 10">
            <a:extLst>
              <a:ext uri="{FF2B5EF4-FFF2-40B4-BE49-F238E27FC236}">
                <a16:creationId xmlns:a16="http://schemas.microsoft.com/office/drawing/2014/main" id="{C9408E9B-27E4-326D-12B8-7AD4E790860C}"/>
              </a:ext>
            </a:extLst>
          </p:cNvPr>
          <p:cNvSpPr txBox="1"/>
          <p:nvPr/>
        </p:nvSpPr>
        <p:spPr>
          <a:xfrm>
            <a:off x="10656441" y="3347964"/>
            <a:ext cx="210228" cy="307777"/>
          </a:xfrm>
          <a:prstGeom prst="rect">
            <a:avLst/>
          </a:prstGeom>
          <a:noFill/>
        </p:spPr>
        <p:txBody>
          <a:bodyPr wrap="square" rtlCol="0">
            <a:spAutoFit/>
          </a:bodyPr>
          <a:lstStyle/>
          <a:p>
            <a:r>
              <a:rPr lang="en-US" altLang="zh-CN" dirty="0"/>
              <a:t>I</a:t>
            </a:r>
            <a:endParaRPr lang="zh-CN" altLang="en-US" dirty="0"/>
          </a:p>
        </p:txBody>
      </p:sp>
      <p:sp>
        <p:nvSpPr>
          <p:cNvPr id="12" name="文本框 11">
            <a:extLst>
              <a:ext uri="{FF2B5EF4-FFF2-40B4-BE49-F238E27FC236}">
                <a16:creationId xmlns:a16="http://schemas.microsoft.com/office/drawing/2014/main" id="{93F4B7FD-6D88-899E-59AD-913757202866}"/>
              </a:ext>
            </a:extLst>
          </p:cNvPr>
          <p:cNvSpPr txBox="1"/>
          <p:nvPr/>
        </p:nvSpPr>
        <p:spPr>
          <a:xfrm>
            <a:off x="6363156" y="4481845"/>
            <a:ext cx="1238053" cy="523220"/>
          </a:xfrm>
          <a:prstGeom prst="rect">
            <a:avLst/>
          </a:prstGeom>
          <a:noFill/>
        </p:spPr>
        <p:txBody>
          <a:bodyPr wrap="square" rtlCol="0">
            <a:spAutoFit/>
          </a:bodyPr>
          <a:lstStyle/>
          <a:p>
            <a:r>
              <a:rPr lang="en-US" altLang="zh-CN" b="1" dirty="0">
                <a:solidFill>
                  <a:srgbClr val="0000FF"/>
                </a:solidFill>
              </a:rPr>
              <a:t>1</a:t>
            </a:r>
            <a:r>
              <a:rPr lang="zh-CN" altLang="en-US" dirty="0"/>
              <a:t>是符号位的最高位的</a:t>
            </a:r>
            <a:r>
              <a:rPr lang="en-US" altLang="zh-CN" dirty="0"/>
              <a:t>1</a:t>
            </a:r>
            <a:endParaRPr lang="zh-CN" altLang="en-US" dirty="0"/>
          </a:p>
        </p:txBody>
      </p:sp>
    </p:spTree>
    <p:extLst>
      <p:ext uri="{BB962C8B-B14F-4D97-AF65-F5344CB8AC3E}">
        <p14:creationId xmlns:p14="http://schemas.microsoft.com/office/powerpoint/2010/main" val="3192836697"/>
      </p:ext>
    </p:extLst>
  </p:cSld>
  <p:clrMapOvr>
    <a:masterClrMapping/>
  </p:clrMapOvr>
  <p:transition spd="med">
    <p:random/>
    <p:sndAc>
      <p:stSnd>
        <p:snd r:embed="rId3" name="chimes.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idx="1"/>
          </p:nvPr>
        </p:nvSpPr>
        <p:spPr>
          <a:xfrm>
            <a:off x="1487488" y="908720"/>
            <a:ext cx="9577064" cy="4967287"/>
          </a:xfrm>
        </p:spPr>
        <p:txBody>
          <a:bodyPr>
            <a:normAutofit/>
          </a:bodyPr>
          <a:lstStyle/>
          <a:p>
            <a:r>
              <a:rPr lang="zh-CN" altLang="en-US" sz="2800" b="1" dirty="0">
                <a:solidFill>
                  <a:srgbClr val="FF0066"/>
                </a:solidFill>
              </a:rPr>
              <a:t>跳转距离很远</a:t>
            </a:r>
            <a:endParaRPr lang="en-US" altLang="zh-CN" sz="2800" b="1" dirty="0">
              <a:solidFill>
                <a:srgbClr val="FF0066"/>
              </a:solidFill>
            </a:endParaRPr>
          </a:p>
          <a:p>
            <a:r>
              <a:rPr lang="en-US" altLang="zh-CN" b="1" dirty="0"/>
              <a:t>Inserts an </a:t>
            </a:r>
            <a:r>
              <a:rPr lang="en-US" altLang="zh-CN" b="1" dirty="0">
                <a:solidFill>
                  <a:srgbClr val="FF0066"/>
                </a:solidFill>
              </a:rPr>
              <a:t>unconditional </a:t>
            </a:r>
            <a:r>
              <a:rPr lang="en-US" altLang="zh-CN" b="1" dirty="0"/>
              <a:t>jump to target</a:t>
            </a:r>
          </a:p>
          <a:p>
            <a:pPr lvl="1"/>
            <a:r>
              <a:rPr lang="en-US" altLang="zh-CN" b="1" dirty="0">
                <a:solidFill>
                  <a:srgbClr val="FF0066"/>
                </a:solidFill>
              </a:rPr>
              <a:t>Invert the condition </a:t>
            </a:r>
            <a:r>
              <a:rPr lang="en-US" altLang="zh-CN" b="1" dirty="0"/>
              <a:t>so that the branch decides</a:t>
            </a:r>
            <a:r>
              <a:rPr lang="en-US" altLang="zh-CN" sz="2400" b="1" dirty="0"/>
              <a:t> </a:t>
            </a:r>
            <a:r>
              <a:rPr lang="en-US" altLang="zh-CN" b="1" dirty="0"/>
              <a:t>whether to skip the jump</a:t>
            </a:r>
          </a:p>
          <a:p>
            <a:pPr lvl="1"/>
            <a:endParaRPr lang="en-US" altLang="zh-CN" b="1" dirty="0">
              <a:solidFill>
                <a:srgbClr val="FF0066"/>
              </a:solidFill>
            </a:endParaRPr>
          </a:p>
          <a:p>
            <a:r>
              <a:rPr lang="zh-CN" altLang="en-US" dirty="0"/>
              <a:t>原指令</a:t>
            </a:r>
            <a:r>
              <a:rPr lang="en-US" altLang="zh-CN" dirty="0"/>
              <a:t>: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beq</a:t>
            </a:r>
            <a:r>
              <a:rPr lang="en-US" altLang="zh-CN" dirty="0">
                <a:latin typeface="Times New Roman" panose="02020603050405020304" pitchFamily="18" charset="0"/>
              </a:rPr>
              <a:t>   x10, x0, L1</a:t>
            </a:r>
          </a:p>
          <a:p>
            <a:pPr lvl="1"/>
            <a:r>
              <a:rPr lang="en-US" altLang="zh-CN" dirty="0"/>
              <a:t> </a:t>
            </a:r>
            <a:r>
              <a:rPr lang="zh-CN" altLang="en-US" dirty="0"/>
              <a:t>更远的指令</a:t>
            </a:r>
            <a:r>
              <a:rPr lang="en-US" altLang="zh-CN" dirty="0"/>
              <a:t>:</a:t>
            </a:r>
          </a:p>
          <a:p>
            <a:pPr lvl="2">
              <a:buFont typeface="Wingdings" panose="05000000000000000000" pitchFamily="2" charset="2"/>
              <a:buNone/>
            </a:pPr>
            <a:r>
              <a:rPr lang="en-US" altLang="zh-CN" sz="1800" dirty="0">
                <a:latin typeface="Times New Roman" panose="02020603050405020304" pitchFamily="18" charset="0"/>
              </a:rPr>
              <a:t>              </a:t>
            </a:r>
            <a:r>
              <a:rPr lang="en-US" altLang="zh-CN" sz="2400" dirty="0" err="1">
                <a:latin typeface="Times New Roman" panose="02020603050405020304" pitchFamily="18" charset="0"/>
              </a:rPr>
              <a:t>bne</a:t>
            </a:r>
            <a:r>
              <a:rPr lang="en-US" altLang="zh-CN" sz="2400" dirty="0">
                <a:latin typeface="Times New Roman" panose="02020603050405020304" pitchFamily="18" charset="0"/>
              </a:rPr>
              <a:t>    x10, x0, L2</a:t>
            </a:r>
          </a:p>
          <a:p>
            <a:pPr lvl="2">
              <a:buFont typeface="Wingdings" panose="05000000000000000000" pitchFamily="2" charset="2"/>
              <a:buNone/>
            </a:pP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lvl="2">
              <a:buFont typeface="Wingdings" panose="05000000000000000000" pitchFamily="2" charset="2"/>
              <a:buNone/>
            </a:pPr>
            <a:r>
              <a:rPr lang="en-US" altLang="zh-CN" sz="2400" dirty="0">
                <a:latin typeface="Times New Roman" panose="02020603050405020304" pitchFamily="18" charset="0"/>
              </a:rPr>
              <a:t>L2:</a:t>
            </a:r>
            <a:endParaRPr lang="en-US" altLang="zh-CN" sz="2400" dirty="0"/>
          </a:p>
        </p:txBody>
      </p:sp>
      <p:sp>
        <p:nvSpPr>
          <p:cNvPr id="2" name="文本框 1">
            <a:extLst>
              <a:ext uri="{FF2B5EF4-FFF2-40B4-BE49-F238E27FC236}">
                <a16:creationId xmlns:a16="http://schemas.microsoft.com/office/drawing/2014/main" id="{FA5416CB-FD28-CB87-57AB-BFC72F9334A3}"/>
              </a:ext>
            </a:extLst>
          </p:cNvPr>
          <p:cNvSpPr txBox="1"/>
          <p:nvPr/>
        </p:nvSpPr>
        <p:spPr>
          <a:xfrm>
            <a:off x="1271464" y="5749225"/>
            <a:ext cx="7344816" cy="400110"/>
          </a:xfrm>
          <a:prstGeom prst="rect">
            <a:avLst/>
          </a:prstGeom>
          <a:noFill/>
        </p:spPr>
        <p:txBody>
          <a:bodyPr wrap="square" rtlCol="0">
            <a:spAutoFit/>
          </a:bodyPr>
          <a:lstStyle/>
          <a:p>
            <a:r>
              <a:rPr lang="zh-CN" altLang="en-US" sz="2000" dirty="0"/>
              <a:t>如果要更远，</a:t>
            </a:r>
            <a:r>
              <a:rPr lang="en-US" altLang="zh-CN" sz="2000" dirty="0" err="1"/>
              <a:t>jal</a:t>
            </a:r>
            <a:r>
              <a:rPr lang="zh-CN" altLang="en-US" sz="2000" dirty="0"/>
              <a:t>多次，或者</a:t>
            </a:r>
            <a:r>
              <a:rPr lang="en-US" altLang="zh-CN" sz="2000" dirty="0" err="1"/>
              <a:t>jalr</a:t>
            </a:r>
            <a:r>
              <a:rPr lang="zh-CN" altLang="en-US" sz="2000" dirty="0"/>
              <a:t>里面存一个很大的数值然后再跳</a:t>
            </a:r>
          </a:p>
        </p:txBody>
      </p:sp>
    </p:spTree>
    <p:extLst>
      <p:ext uri="{BB962C8B-B14F-4D97-AF65-F5344CB8AC3E}">
        <p14:creationId xmlns:p14="http://schemas.microsoft.com/office/powerpoint/2010/main" val="1373305939"/>
      </p:ext>
    </p:extLst>
  </p:cSld>
  <p:clrMapOvr>
    <a:masterClrMapping/>
  </p:clrMapOvr>
  <p:transition spd="med">
    <p:random/>
    <p:sndAc>
      <p:stSnd>
        <p:snd r:embed="rId3" name="chimes.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536" y="30591"/>
            <a:ext cx="10515600" cy="1325563"/>
          </a:xfrm>
        </p:spPr>
        <p:txBody>
          <a:bodyPr/>
          <a:lstStyle/>
          <a:p>
            <a:pPr>
              <a:defRPr/>
            </a:pPr>
            <a:r>
              <a:rPr lang="zh-CN" altLang="en-US" dirty="0"/>
              <a:t>寻址</a:t>
            </a:r>
          </a:p>
        </p:txBody>
      </p:sp>
      <p:sp>
        <p:nvSpPr>
          <p:cNvPr id="3" name="内容占位符 2"/>
          <p:cNvSpPr>
            <a:spLocks noGrp="1"/>
          </p:cNvSpPr>
          <p:nvPr>
            <p:ph idx="1"/>
          </p:nvPr>
        </p:nvSpPr>
        <p:spPr>
          <a:xfrm>
            <a:off x="119336" y="1281113"/>
            <a:ext cx="10972800" cy="4573588"/>
          </a:xfrm>
        </p:spPr>
        <p:txBody>
          <a:bodyPr/>
          <a:lstStyle/>
          <a:p>
            <a:pPr lvl="1">
              <a:lnSpc>
                <a:spcPct val="90000"/>
              </a:lnSpc>
              <a:defRPr/>
            </a:pPr>
            <a:r>
              <a:rPr lang="en-US" altLang="zh-CN" dirty="0"/>
              <a:t>Immediate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addi</a:t>
            </a:r>
            <a:r>
              <a:rPr lang="en-US" altLang="zh-CN" sz="2000" b="1" dirty="0">
                <a:solidFill>
                  <a:srgbClr val="FF0066"/>
                </a:solidFill>
              </a:rPr>
              <a:t> x5,x6,4</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Register addressing:		</a:t>
            </a:r>
          </a:p>
          <a:p>
            <a:pPr lvl="2">
              <a:lnSpc>
                <a:spcPct val="90000"/>
              </a:lnSpc>
              <a:buFont typeface="Wingdings" panose="05000000000000000000" pitchFamily="2" charset="2"/>
              <a:buNone/>
              <a:defRPr/>
            </a:pPr>
            <a:r>
              <a:rPr lang="en-US" altLang="zh-CN" sz="2000" dirty="0"/>
              <a:t>	</a:t>
            </a:r>
            <a:r>
              <a:rPr lang="en-US" altLang="zh-CN" sz="2000" b="1" dirty="0">
                <a:solidFill>
                  <a:srgbClr val="FF0066"/>
                </a:solidFill>
              </a:rPr>
              <a:t>add x5,x6,x7</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Base addressing:</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ld</a:t>
            </a:r>
            <a:r>
              <a:rPr lang="en-US" altLang="zh-CN" sz="2000" b="1" dirty="0">
                <a:solidFill>
                  <a:srgbClr val="FF0066"/>
                </a:solidFill>
              </a:rPr>
              <a:t> x5,100(x6)</a:t>
            </a:r>
          </a:p>
          <a:p>
            <a:pPr lvl="1">
              <a:lnSpc>
                <a:spcPct val="90000"/>
              </a:lnSpc>
              <a:defRPr/>
            </a:pPr>
            <a:endParaRPr lang="en-US" altLang="zh-CN" dirty="0"/>
          </a:p>
          <a:p>
            <a:pPr lvl="1">
              <a:lnSpc>
                <a:spcPct val="90000"/>
              </a:lnSpc>
              <a:defRPr/>
            </a:pPr>
            <a:endParaRPr lang="en-US" altLang="zh-CN" dirty="0"/>
          </a:p>
          <a:p>
            <a:pPr lvl="1">
              <a:lnSpc>
                <a:spcPct val="90000"/>
              </a:lnSpc>
              <a:defRPr/>
            </a:pPr>
            <a:r>
              <a:rPr lang="en-US" altLang="zh-CN" dirty="0"/>
              <a:t>PC-relative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beq</a:t>
            </a:r>
            <a:r>
              <a:rPr lang="en-US" altLang="zh-CN" sz="2000" b="1" dirty="0">
                <a:solidFill>
                  <a:srgbClr val="FF0066"/>
                </a:solidFill>
              </a:rPr>
              <a:t> x5,x6,L1</a:t>
            </a:r>
          </a:p>
        </p:txBody>
      </p:sp>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4458" y="1268760"/>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0159"/>
      </p:ext>
    </p:extLst>
  </p:cSld>
  <p:clrMapOvr>
    <a:masterClrMapping/>
  </p:clrMapOvr>
  <p:transition spd="med">
    <p:random/>
    <p:sndAc>
      <p:stSnd>
        <p:snd r:embed="rId3" name="chimes.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036" y="188640"/>
            <a:ext cx="7869237" cy="379413"/>
          </a:xfrm>
        </p:spPr>
        <p:txBody>
          <a:bodyPr>
            <a:normAutofit fontScale="90000"/>
          </a:bodyPr>
          <a:lstStyle/>
          <a:p>
            <a:pPr>
              <a:defRPr/>
            </a:pPr>
            <a:r>
              <a:rPr lang="en-US" altLang="zh-CN" dirty="0"/>
              <a:t>RISC-V operands</a:t>
            </a:r>
            <a:endParaRPr dirty="0"/>
          </a:p>
        </p:txBody>
      </p:sp>
      <p:graphicFrame>
        <p:nvGraphicFramePr>
          <p:cNvPr id="7" name="Group 388"/>
          <p:cNvGraphicFramePr>
            <a:graphicFrameLocks/>
          </p:cNvGraphicFramePr>
          <p:nvPr>
            <p:extLst>
              <p:ext uri="{D42A27DB-BD31-4B8C-83A1-F6EECF244321}">
                <p14:modId xmlns:p14="http://schemas.microsoft.com/office/powerpoint/2010/main" val="3370431651"/>
              </p:ext>
            </p:extLst>
          </p:nvPr>
        </p:nvGraphicFramePr>
        <p:xfrm>
          <a:off x="1618993" y="2636912"/>
          <a:ext cx="8928100" cy="3638544"/>
        </p:xfrm>
        <a:graphic>
          <a:graphicData uri="http://schemas.openxmlformats.org/drawingml/2006/table">
            <a:tbl>
              <a:tblPr/>
              <a:tblGrid>
                <a:gridCol w="1550222">
                  <a:extLst>
                    <a:ext uri="{9D8B030D-6E8A-4147-A177-3AD203B41FA5}">
                      <a16:colId xmlns:a16="http://schemas.microsoft.com/office/drawing/2014/main" val="20000"/>
                    </a:ext>
                  </a:extLst>
                </a:gridCol>
                <a:gridCol w="1972297">
                  <a:extLst>
                    <a:ext uri="{9D8B030D-6E8A-4147-A177-3AD203B41FA5}">
                      <a16:colId xmlns:a16="http://schemas.microsoft.com/office/drawing/2014/main" val="20001"/>
                    </a:ext>
                  </a:extLst>
                </a:gridCol>
                <a:gridCol w="3473058">
                  <a:extLst>
                    <a:ext uri="{9D8B030D-6E8A-4147-A177-3AD203B41FA5}">
                      <a16:colId xmlns:a16="http://schemas.microsoft.com/office/drawing/2014/main" val="20002"/>
                    </a:ext>
                  </a:extLst>
                </a:gridCol>
                <a:gridCol w="1932523">
                  <a:extLst>
                    <a:ext uri="{9D8B030D-6E8A-4147-A177-3AD203B41FA5}">
                      <a16:colId xmlns:a16="http://schemas.microsoft.com/office/drawing/2014/main" val="20003"/>
                    </a:ext>
                  </a:extLst>
                </a:gridCol>
              </a:tblGrid>
              <a:tr h="2798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Register no.</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Usage</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Preserved on call</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1"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0(zero)</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The constant value 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n.a.</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ra</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Return address(link register)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Stack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Global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4</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Thread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7(t0-t2)</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5-7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8(s0/</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8</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Saved/frame point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9(s1)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9</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17(a0-a7)</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10-17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Arguments/results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27(s2-s11)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18-27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31(t3-t6)</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28-31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3392693"/>
                  </a:ext>
                </a:extLst>
              </a:tr>
              <a:tr h="27988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Times New Roman" panose="02020603050405020304" pitchFamily="18" charset="0"/>
                          <a:ea typeface="楷体_GB2312" pitchFamily="49" charset="-122"/>
                          <a:cs typeface="Times New Roman" panose="02020603050405020304" pitchFamily="18" charset="0"/>
                        </a:rPr>
                        <a:t>PC</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Auipc</a:t>
                      </a: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(Add Upper Immediate to PC)</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defRPr/>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03427301"/>
                  </a:ext>
                </a:extLst>
              </a:tr>
            </a:tbl>
          </a:graphicData>
        </a:graphic>
      </p:graphicFrame>
      <p:graphicFrame>
        <p:nvGraphicFramePr>
          <p:cNvPr id="8" name="Group 375"/>
          <p:cNvGraphicFramePr>
            <a:graphicFrameLocks/>
          </p:cNvGraphicFramePr>
          <p:nvPr>
            <p:extLst>
              <p:ext uri="{D42A27DB-BD31-4B8C-83A1-F6EECF244321}">
                <p14:modId xmlns:p14="http://schemas.microsoft.com/office/powerpoint/2010/main" val="3428605724"/>
              </p:ext>
            </p:extLst>
          </p:nvPr>
        </p:nvGraphicFramePr>
        <p:xfrm>
          <a:off x="1631950" y="692696"/>
          <a:ext cx="8928100" cy="1703397"/>
        </p:xfrm>
        <a:graphic>
          <a:graphicData uri="http://schemas.openxmlformats.org/drawingml/2006/table">
            <a:tbl>
              <a:tblPr/>
              <a:tblGrid>
                <a:gridCol w="1499967">
                  <a:extLst>
                    <a:ext uri="{9D8B030D-6E8A-4147-A177-3AD203B41FA5}">
                      <a16:colId xmlns:a16="http://schemas.microsoft.com/office/drawing/2014/main" val="20000"/>
                    </a:ext>
                  </a:extLst>
                </a:gridCol>
                <a:gridCol w="2285664">
                  <a:extLst>
                    <a:ext uri="{9D8B030D-6E8A-4147-A177-3AD203B41FA5}">
                      <a16:colId xmlns:a16="http://schemas.microsoft.com/office/drawing/2014/main" val="20001"/>
                    </a:ext>
                  </a:extLst>
                </a:gridCol>
                <a:gridCol w="5142469">
                  <a:extLst>
                    <a:ext uri="{9D8B030D-6E8A-4147-A177-3AD203B41FA5}">
                      <a16:colId xmlns:a16="http://schemas.microsoft.com/office/drawing/2014/main" val="20002"/>
                    </a:ext>
                  </a:extLst>
                </a:gridCol>
              </a:tblGrid>
              <a:tr h="396128">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35" marR="91435"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L="91435" marR="91435"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L="91435" marR="91435"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51805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32 registers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1"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0-</a:t>
                      </a:r>
                      <a:r>
                        <a:rPr kumimoji="0" lang="en-US" altLang="zh-CN" sz="14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31</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Fast locations for data. In RISC-V, data must be in registers to perform arithmetic. Register x0 always equals 0.</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920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r>
                        <a:rPr kumimoji="0" lang="en-US" altLang="zh-CN" sz="1600" b="0" i="0" u="none" strike="noStrike" cap="none" normalizeH="0" baseline="30000" dirty="0">
                          <a:ln>
                            <a:noFill/>
                          </a:ln>
                          <a:solidFill>
                            <a:schemeClr val="tx1"/>
                          </a:solidFill>
                          <a:effectLst/>
                          <a:latin typeface="Arial" panose="020B0604020202020204" pitchFamily="34" charset="0"/>
                          <a:ea typeface="楷体_GB2312" pitchFamily="49" charset="-122"/>
                          <a:cs typeface="Arial" panose="020B0604020202020204" pitchFamily="34" charset="0"/>
                        </a:rPr>
                        <a:t>61</a:t>
                      </a: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 memory words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Memory[0], Memory[8],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Memory[18,446,744,073,709,551,608]] </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Accessed only by data transfer instructions. RISC-V uses byte addresses, so sequential double word accesses differ by 8. Memory holds data structures, arrays, and spilled registers.</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7102633"/>
      </p:ext>
    </p:extLst>
  </p:cSld>
  <p:clrMapOvr>
    <a:masterClrMapping/>
  </p:clrMapOvr>
  <p:transition spd="med">
    <p:random/>
    <p:sndAc>
      <p:stSnd>
        <p:snd r:embed="rId3" name="chimes.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496" y="0"/>
            <a:ext cx="9821292" cy="990600"/>
          </a:xfrm>
        </p:spPr>
        <p:txBody>
          <a:bodyPr/>
          <a:lstStyle/>
          <a:p>
            <a:pPr>
              <a:defRPr/>
            </a:pPr>
            <a:r>
              <a:rPr lang="en-US" altLang="zh-CN" dirty="0"/>
              <a:t>RISC-V assembly language</a:t>
            </a:r>
            <a:endParaRPr lang="zh-CN" altLang="en-US" dirty="0"/>
          </a:p>
        </p:txBody>
      </p:sp>
      <p:graphicFrame>
        <p:nvGraphicFramePr>
          <p:cNvPr id="4" name="Group 65"/>
          <p:cNvGraphicFramePr>
            <a:graphicFrameLocks noGrp="1"/>
          </p:cNvGraphicFramePr>
          <p:nvPr>
            <p:extLst>
              <p:ext uri="{D42A27DB-BD31-4B8C-83A1-F6EECF244321}">
                <p14:modId xmlns:p14="http://schemas.microsoft.com/office/powerpoint/2010/main" val="343469446"/>
              </p:ext>
            </p:extLst>
          </p:nvPr>
        </p:nvGraphicFramePr>
        <p:xfrm>
          <a:off x="1774825" y="4027488"/>
          <a:ext cx="8569325" cy="2830512"/>
        </p:xfrm>
        <a:graphic>
          <a:graphicData uri="http://schemas.openxmlformats.org/drawingml/2006/table">
            <a:tbl>
              <a:tblPr/>
              <a:tblGrid>
                <a:gridCol w="1232181">
                  <a:extLst>
                    <a:ext uri="{9D8B030D-6E8A-4147-A177-3AD203B41FA5}">
                      <a16:colId xmlns:a16="http://schemas.microsoft.com/office/drawing/2014/main" val="20000"/>
                    </a:ext>
                  </a:extLst>
                </a:gridCol>
                <a:gridCol w="1576253">
                  <a:extLst>
                    <a:ext uri="{9D8B030D-6E8A-4147-A177-3AD203B41FA5}">
                      <a16:colId xmlns:a16="http://schemas.microsoft.com/office/drawing/2014/main" val="20001"/>
                    </a:ext>
                  </a:extLst>
                </a:gridCol>
                <a:gridCol w="1406681">
                  <a:extLst>
                    <a:ext uri="{9D8B030D-6E8A-4147-A177-3AD203B41FA5}">
                      <a16:colId xmlns:a16="http://schemas.microsoft.com/office/drawing/2014/main" val="20002"/>
                    </a:ext>
                  </a:extLst>
                </a:gridCol>
                <a:gridCol w="1905831">
                  <a:extLst>
                    <a:ext uri="{9D8B030D-6E8A-4147-A177-3AD203B41FA5}">
                      <a16:colId xmlns:a16="http://schemas.microsoft.com/office/drawing/2014/main" val="20003"/>
                    </a:ext>
                  </a:extLst>
                </a:gridCol>
                <a:gridCol w="2448379">
                  <a:extLst>
                    <a:ext uri="{9D8B030D-6E8A-4147-A177-3AD203B41FA5}">
                      <a16:colId xmlns:a16="http://schemas.microsoft.com/office/drawing/2014/main"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2841332225"/>
              </p:ext>
            </p:extLst>
          </p:nvPr>
        </p:nvGraphicFramePr>
        <p:xfrm>
          <a:off x="1774825" y="1052513"/>
          <a:ext cx="8569325" cy="3138519"/>
        </p:xfrm>
        <a:graphic>
          <a:graphicData uri="http://schemas.openxmlformats.org/drawingml/2006/table">
            <a:tbl>
              <a:tblPr/>
              <a:tblGrid>
                <a:gridCol w="1231900">
                  <a:extLst>
                    <a:ext uri="{9D8B030D-6E8A-4147-A177-3AD203B41FA5}">
                      <a16:colId xmlns:a16="http://schemas.microsoft.com/office/drawing/2014/main" val="665039515"/>
                    </a:ext>
                  </a:extLst>
                </a:gridCol>
                <a:gridCol w="1576388">
                  <a:extLst>
                    <a:ext uri="{9D8B030D-6E8A-4147-A177-3AD203B41FA5}">
                      <a16:colId xmlns:a16="http://schemas.microsoft.com/office/drawing/2014/main" val="1964128034"/>
                    </a:ext>
                  </a:extLst>
                </a:gridCol>
                <a:gridCol w="1406525">
                  <a:extLst>
                    <a:ext uri="{9D8B030D-6E8A-4147-A177-3AD203B41FA5}">
                      <a16:colId xmlns:a16="http://schemas.microsoft.com/office/drawing/2014/main" val="689098747"/>
                    </a:ext>
                  </a:extLst>
                </a:gridCol>
                <a:gridCol w="1906587">
                  <a:extLst>
                    <a:ext uri="{9D8B030D-6E8A-4147-A177-3AD203B41FA5}">
                      <a16:colId xmlns:a16="http://schemas.microsoft.com/office/drawing/2014/main" val="1556013194"/>
                    </a:ext>
                  </a:extLst>
                </a:gridCol>
                <a:gridCol w="2447925">
                  <a:extLst>
                    <a:ext uri="{9D8B030D-6E8A-4147-A177-3AD203B41FA5}">
                      <a16:colId xmlns:a16="http://schemas.microsoft.com/office/drawing/2014/main"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sub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sd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7225457"/>
                  </a:ext>
                </a:extLst>
              </a:tr>
            </a:tbl>
          </a:graphicData>
        </a:graphic>
      </p:graphicFrame>
    </p:spTree>
    <p:extLst>
      <p:ext uri="{BB962C8B-B14F-4D97-AF65-F5344CB8AC3E}">
        <p14:creationId xmlns:p14="http://schemas.microsoft.com/office/powerpoint/2010/main" val="1478157495"/>
      </p:ext>
    </p:extLst>
  </p:cSld>
  <p:clrMapOvr>
    <a:masterClrMapping/>
  </p:clrMapOvr>
  <p:transition spd="med">
    <p:random/>
    <p:sndAc>
      <p:stSnd>
        <p:snd r:embed="rId3" name="chimes.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nvGraphicFramePr>
        <p:xfrm>
          <a:off x="1673225" y="5732463"/>
          <a:ext cx="8882063" cy="1111249"/>
        </p:xfrm>
        <a:graphic>
          <a:graphicData uri="http://schemas.openxmlformats.org/drawingml/2006/table">
            <a:tbl>
              <a:tblPr/>
              <a:tblGrid>
                <a:gridCol w="1232153">
                  <a:extLst>
                    <a:ext uri="{9D8B030D-6E8A-4147-A177-3AD203B41FA5}">
                      <a16:colId xmlns:a16="http://schemas.microsoft.com/office/drawing/2014/main" val="20000"/>
                    </a:ext>
                  </a:extLst>
                </a:gridCol>
                <a:gridCol w="1889399">
                  <a:extLst>
                    <a:ext uri="{9D8B030D-6E8A-4147-A177-3AD203B41FA5}">
                      <a16:colId xmlns:a16="http://schemas.microsoft.com/office/drawing/2014/main" val="20001"/>
                    </a:ext>
                  </a:extLst>
                </a:gridCol>
                <a:gridCol w="1224109">
                  <a:extLst>
                    <a:ext uri="{9D8B030D-6E8A-4147-A177-3AD203B41FA5}">
                      <a16:colId xmlns:a16="http://schemas.microsoft.com/office/drawing/2014/main" val="20002"/>
                    </a:ext>
                  </a:extLst>
                </a:gridCol>
                <a:gridCol w="1296115">
                  <a:extLst>
                    <a:ext uri="{9D8B030D-6E8A-4147-A177-3AD203B41FA5}">
                      <a16:colId xmlns:a16="http://schemas.microsoft.com/office/drawing/2014/main" val="20003"/>
                    </a:ext>
                  </a:extLst>
                </a:gridCol>
                <a:gridCol w="3240287">
                  <a:extLst>
                    <a:ext uri="{9D8B030D-6E8A-4147-A177-3AD203B41FA5}">
                      <a16:colId xmlns:a16="http://schemas.microsoft.com/office/drawing/2014/main"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 name="标题 1"/>
          <p:cNvSpPr>
            <a:spLocks noGrp="1"/>
          </p:cNvSpPr>
          <p:nvPr>
            <p:ph type="title"/>
          </p:nvPr>
        </p:nvSpPr>
        <p:spPr>
          <a:xfrm>
            <a:off x="1847850" y="-100013"/>
            <a:ext cx="7869238" cy="720726"/>
          </a:xfrm>
        </p:spPr>
        <p:txBody>
          <a:bodyPr/>
          <a:lstStyle/>
          <a:p>
            <a:pPr>
              <a:defRPr/>
            </a:pPr>
            <a:r>
              <a:rPr lang="en-US" altLang="zh-CN" dirty="0"/>
              <a:t>RISC-V</a:t>
            </a:r>
            <a:r>
              <a:rPr lang="en-US" altLang="zh-CN" dirty="0">
                <a:solidFill>
                  <a:srgbClr val="0000FF"/>
                </a:solidFill>
              </a:rPr>
              <a:t> </a:t>
            </a:r>
            <a:r>
              <a:rPr lang="en-US" altLang="zh-CN" dirty="0"/>
              <a:t>assembly language</a:t>
            </a:r>
            <a:endParaRPr lang="zh-CN" altLang="en-US" dirty="0"/>
          </a:p>
        </p:txBody>
      </p:sp>
      <p:graphicFrame>
        <p:nvGraphicFramePr>
          <p:cNvPr id="5" name="Group 65"/>
          <p:cNvGraphicFramePr>
            <a:graphicFrameLocks noGrp="1"/>
          </p:cNvGraphicFramePr>
          <p:nvPr/>
        </p:nvGraphicFramePr>
        <p:xfrm>
          <a:off x="1677988" y="3081338"/>
          <a:ext cx="8877300" cy="2998784"/>
        </p:xfrm>
        <a:graphic>
          <a:graphicData uri="http://schemas.openxmlformats.org/drawingml/2006/table">
            <a:tbl>
              <a:tblPr/>
              <a:tblGrid>
                <a:gridCol w="1232129">
                  <a:extLst>
                    <a:ext uri="{9D8B030D-6E8A-4147-A177-3AD203B41FA5}">
                      <a16:colId xmlns:a16="http://schemas.microsoft.com/office/drawing/2014/main" val="20000"/>
                    </a:ext>
                  </a:extLst>
                </a:gridCol>
                <a:gridCol w="1884772">
                  <a:extLst>
                    <a:ext uri="{9D8B030D-6E8A-4147-A177-3AD203B41FA5}">
                      <a16:colId xmlns:a16="http://schemas.microsoft.com/office/drawing/2014/main" val="20001"/>
                    </a:ext>
                  </a:extLst>
                </a:gridCol>
                <a:gridCol w="1224085">
                  <a:extLst>
                    <a:ext uri="{9D8B030D-6E8A-4147-A177-3AD203B41FA5}">
                      <a16:colId xmlns:a16="http://schemas.microsoft.com/office/drawing/2014/main" val="20002"/>
                    </a:ext>
                  </a:extLst>
                </a:gridCol>
                <a:gridCol w="1296090">
                  <a:extLst>
                    <a:ext uri="{9D8B030D-6E8A-4147-A177-3AD203B41FA5}">
                      <a16:colId xmlns:a16="http://schemas.microsoft.com/office/drawing/2014/main" val="20003"/>
                    </a:ext>
                  </a:extLst>
                </a:gridCol>
                <a:gridCol w="3240224">
                  <a:extLst>
                    <a:ext uri="{9D8B030D-6E8A-4147-A177-3AD203B41FA5}">
                      <a16:colId xmlns:a16="http://schemas.microsoft.com/office/drawing/2014/main"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 name="Group 65"/>
          <p:cNvGraphicFramePr>
            <a:graphicFrameLocks noGrp="1"/>
          </p:cNvGraphicFramePr>
          <p:nvPr/>
        </p:nvGraphicFramePr>
        <p:xfrm>
          <a:off x="1677988" y="549275"/>
          <a:ext cx="8882061" cy="2824298"/>
        </p:xfrm>
        <a:graphic>
          <a:graphicData uri="http://schemas.openxmlformats.org/drawingml/2006/table">
            <a:tbl>
              <a:tblPr/>
              <a:tblGrid>
                <a:gridCol w="1232153">
                  <a:extLst>
                    <a:ext uri="{9D8B030D-6E8A-4147-A177-3AD203B41FA5}">
                      <a16:colId xmlns:a16="http://schemas.microsoft.com/office/drawing/2014/main" val="20000"/>
                    </a:ext>
                  </a:extLst>
                </a:gridCol>
                <a:gridCol w="1876709">
                  <a:extLst>
                    <a:ext uri="{9D8B030D-6E8A-4147-A177-3AD203B41FA5}">
                      <a16:colId xmlns:a16="http://schemas.microsoft.com/office/drawing/2014/main" val="20001"/>
                    </a:ext>
                  </a:extLst>
                </a:gridCol>
                <a:gridCol w="1225847">
                  <a:extLst>
                    <a:ext uri="{9D8B030D-6E8A-4147-A177-3AD203B41FA5}">
                      <a16:colId xmlns:a16="http://schemas.microsoft.com/office/drawing/2014/main" val="20002"/>
                    </a:ext>
                  </a:extLst>
                </a:gridCol>
                <a:gridCol w="1282997">
                  <a:extLst>
                    <a:ext uri="{9D8B030D-6E8A-4147-A177-3AD203B41FA5}">
                      <a16:colId xmlns:a16="http://schemas.microsoft.com/office/drawing/2014/main" val="20003"/>
                    </a:ext>
                  </a:extLst>
                </a:gridCol>
                <a:gridCol w="3264355">
                  <a:extLst>
                    <a:ext uri="{9D8B030D-6E8A-4147-A177-3AD203B41FA5}">
                      <a16:colId xmlns:a16="http://schemas.microsoft.com/office/drawing/2014/main"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31691804"/>
      </p:ext>
    </p:extLst>
  </p:cSld>
  <p:clrMapOvr>
    <a:masterClrMapping/>
  </p:clrMapOvr>
  <p:transition spd="med">
    <p:random/>
    <p:sndAc>
      <p:stSnd>
        <p:snd r:embed="rId3" name="chimes.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encoding summary</a:t>
            </a:r>
            <a:endParaRPr lang="zh-CN" altLang="en-US" dirty="0"/>
          </a:p>
        </p:txBody>
      </p:sp>
      <p:pic>
        <p:nvPicPr>
          <p:cNvPr id="1976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2597" y="2204864"/>
            <a:ext cx="10126806" cy="2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F7B8C297-9CF4-D5DD-FCE7-AB6CC5B360BE}"/>
              </a:ext>
            </a:extLst>
          </p:cNvPr>
          <p:cNvSpPr txBox="1"/>
          <p:nvPr/>
        </p:nvSpPr>
        <p:spPr>
          <a:xfrm>
            <a:off x="370756" y="5661248"/>
            <a:ext cx="1081336" cy="307777"/>
          </a:xfrm>
          <a:prstGeom prst="rect">
            <a:avLst/>
          </a:prstGeom>
          <a:noFill/>
        </p:spPr>
        <p:txBody>
          <a:bodyPr wrap="square" rtlCol="0">
            <a:spAutoFit/>
          </a:bodyPr>
          <a:lstStyle/>
          <a:p>
            <a:r>
              <a:rPr lang="zh-CN" altLang="en-US" dirty="0"/>
              <a:t>只有</a:t>
            </a:r>
            <a:r>
              <a:rPr lang="en-US" altLang="zh-CN" dirty="0" err="1"/>
              <a:t>jal</a:t>
            </a:r>
            <a:endParaRPr lang="zh-CN" altLang="en-US" dirty="0"/>
          </a:p>
        </p:txBody>
      </p:sp>
      <p:cxnSp>
        <p:nvCxnSpPr>
          <p:cNvPr id="6" name="直接箭头连接符 5">
            <a:extLst>
              <a:ext uri="{FF2B5EF4-FFF2-40B4-BE49-F238E27FC236}">
                <a16:creationId xmlns:a16="http://schemas.microsoft.com/office/drawing/2014/main" id="{25FC954D-1000-77D6-E1F2-EA937E62E982}"/>
              </a:ext>
            </a:extLst>
          </p:cNvPr>
          <p:cNvCxnSpPr>
            <a:cxnSpLocks/>
          </p:cNvCxnSpPr>
          <p:nvPr/>
        </p:nvCxnSpPr>
        <p:spPr>
          <a:xfrm flipV="1">
            <a:off x="623392" y="4509120"/>
            <a:ext cx="288032"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5672"/>
      </p:ext>
    </p:extLst>
  </p:cSld>
  <p:clrMapOvr>
    <a:masterClrMapping/>
  </p:clrMapOvr>
  <p:transition spd="med">
    <p:random/>
    <p:sndAc>
      <p:stSnd>
        <p:snd r:embed="rId3"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2423592" y="1484784"/>
            <a:ext cx="8605564" cy="3168352"/>
          </a:xfrm>
        </p:spPr>
        <p:txBody>
          <a:bodyPr>
            <a:normAutofit/>
          </a:bodyPr>
          <a:lstStyle/>
          <a:p>
            <a:pPr>
              <a:lnSpc>
                <a:spcPct val="150000"/>
              </a:lnSpc>
            </a:pPr>
            <a:r>
              <a:rPr lang="en-US" altLang="zh-CN" sz="6000" b="1" dirty="0">
                <a:solidFill>
                  <a:schemeClr val="accent1">
                    <a:lumMod val="75000"/>
                  </a:schemeClr>
                </a:solidFill>
              </a:rPr>
              <a:t>2    Operations of the Computer Hardware</a:t>
            </a:r>
            <a:endParaRPr lang="zh-CN" altLang="en-US" sz="6000" b="1" dirty="0">
              <a:solidFill>
                <a:schemeClr val="accent1">
                  <a:lumMod val="75000"/>
                </a:schemeClr>
              </a:solidFill>
            </a:endParaRPr>
          </a:p>
        </p:txBody>
      </p:sp>
    </p:spTree>
    <p:extLst>
      <p:ext uri="{BB962C8B-B14F-4D97-AF65-F5344CB8AC3E}">
        <p14:creationId xmlns:p14="http://schemas.microsoft.com/office/powerpoint/2010/main" val="1242484554"/>
      </p:ext>
    </p:extLst>
  </p:cSld>
  <p:clrMapOvr>
    <a:masterClrMapping/>
  </p:clrMapOvr>
  <p:transition spd="med">
    <p:random/>
    <p:sndAc>
      <p:stSnd>
        <p:snd r:embed="rId2" name="chimes.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59496" y="11663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en-US" altLang="zh-CN" sz="2800" b="0" dirty="0">
                <a:effectLst/>
              </a:rPr>
              <a:t>Summary of RISC-V instruction encoding</a:t>
            </a:r>
            <a:endParaRPr lang="en-US" altLang="zh-CN" sz="2000" dirty="0">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343749498"/>
              </p:ext>
            </p:extLst>
          </p:nvPr>
        </p:nvGraphicFramePr>
        <p:xfrm>
          <a:off x="1559496" y="836712"/>
          <a:ext cx="8928990" cy="5184576"/>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20003"/>
                    </a:ext>
                  </a:extLst>
                </a:gridCol>
                <a:gridCol w="1785798">
                  <a:extLst>
                    <a:ext uri="{9D8B030D-6E8A-4147-A177-3AD203B41FA5}">
                      <a16:colId xmlns:a16="http://schemas.microsoft.com/office/drawing/2014/main" val="20004"/>
                    </a:ext>
                  </a:extLst>
                </a:gridCol>
              </a:tblGrid>
              <a:tr h="583330">
                <a:tc>
                  <a:txBody>
                    <a:bodyPr/>
                    <a:lstStyle/>
                    <a:p>
                      <a:pPr algn="ctr"/>
                      <a:r>
                        <a:rPr lang="en-US" altLang="zh-CN" sz="1800" dirty="0"/>
                        <a:t>Format</a:t>
                      </a:r>
                      <a:endParaRPr lang="zh-CN" altLang="en-US" sz="1800" dirty="0"/>
                    </a:p>
                  </a:txBody>
                  <a:tcPr marL="91433" marR="91433"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3" marB="45713" anchor="ctr"/>
                </a:tc>
                <a:tc>
                  <a:txBody>
                    <a:bodyPr/>
                    <a:lstStyle/>
                    <a:p>
                      <a:pPr algn="ctr"/>
                      <a:r>
                        <a:rPr lang="en-US" altLang="zh-CN" sz="1800" dirty="0" err="1"/>
                        <a:t>Opcode</a:t>
                      </a:r>
                      <a:endParaRPr lang="zh-CN" altLang="en-US" sz="1800" dirty="0"/>
                    </a:p>
                  </a:txBody>
                  <a:tcPr marL="91433" marR="91433" marT="45713" marB="45713" anchor="ctr"/>
                </a:tc>
                <a:tc>
                  <a:txBody>
                    <a:bodyPr/>
                    <a:lstStyle/>
                    <a:p>
                      <a:pPr algn="ctr"/>
                      <a:r>
                        <a:rPr lang="en-US" altLang="zh-CN" sz="1800" dirty="0"/>
                        <a:t>Funct3</a:t>
                      </a:r>
                      <a:endParaRPr lang="zh-CN" altLang="en-US" sz="1800" dirty="0"/>
                    </a:p>
                  </a:txBody>
                  <a:tcPr marL="91433" marR="91433" marT="45713" marB="45713" anchor="ctr"/>
                </a:tc>
                <a:tc>
                  <a:txBody>
                    <a:bodyPr/>
                    <a:lstStyle/>
                    <a:p>
                      <a:pPr algn="ctr"/>
                      <a:r>
                        <a:rPr lang="en-US" altLang="zh-CN" sz="1800" dirty="0"/>
                        <a:t>Funct6/7</a:t>
                      </a:r>
                      <a:endParaRPr lang="zh-CN" altLang="en-US" sz="1800" dirty="0"/>
                    </a:p>
                  </a:txBody>
                  <a:tcPr marL="91433" marR="91433" marT="45713" marB="45713" anchor="ctr"/>
                </a:tc>
                <a:extLst>
                  <a:ext uri="{0D108BD9-81ED-4DB2-BD59-A6C34878D82A}">
                    <a16:rowId xmlns:a16="http://schemas.microsoft.com/office/drawing/2014/main" val="10000"/>
                  </a:ext>
                </a:extLst>
              </a:tr>
              <a:tr h="437497">
                <a:tc rowSpan="10">
                  <a:txBody>
                    <a:bodyPr/>
                    <a:lstStyle/>
                    <a:p>
                      <a:pPr algn="ctr"/>
                      <a:r>
                        <a:rPr lang="en-US" altLang="zh-CN" sz="1800" dirty="0"/>
                        <a:t>R-type</a:t>
                      </a:r>
                      <a:endParaRPr lang="zh-CN" altLang="en-US" sz="1800" dirty="0"/>
                    </a:p>
                  </a:txBody>
                  <a:tcPr marL="91433" marR="91433" marT="45713" marB="45713" anchor="ctr"/>
                </a:tc>
                <a:tc>
                  <a:txBody>
                    <a:bodyPr/>
                    <a:lstStyle/>
                    <a:p>
                      <a:pPr algn="ctr"/>
                      <a:r>
                        <a:rPr lang="en-US" altLang="zh-CN" sz="1800" dirty="0"/>
                        <a:t>add</a:t>
                      </a:r>
                      <a:endParaRPr lang="zh-CN" altLang="en-US" sz="1800" dirty="0"/>
                    </a:p>
                  </a:txBody>
                  <a:tcPr marL="91433" marR="91433" marT="45713" marB="45713" anchor="ctr"/>
                </a:tc>
                <a:tc>
                  <a:txBody>
                    <a:bodyPr/>
                    <a:lstStyle/>
                    <a:p>
                      <a:pPr algn="ct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1"/>
                  </a:ext>
                </a:extLst>
              </a:tr>
              <a:tr h="437497">
                <a:tc vMerge="1">
                  <a:txBody>
                    <a:bodyPr/>
                    <a:lstStyle/>
                    <a:p>
                      <a:pPr algn="ctr"/>
                      <a:endParaRPr lang="zh-CN" altLang="en-US" dirty="0"/>
                    </a:p>
                  </a:txBody>
                  <a:tcPr anchor="ctr"/>
                </a:tc>
                <a:tc>
                  <a:txBody>
                    <a:bodyPr/>
                    <a:lstStyle/>
                    <a:p>
                      <a:pPr algn="ctr"/>
                      <a:r>
                        <a:rPr lang="en-US" altLang="zh-CN" sz="1800" dirty="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0100000</a:t>
                      </a:r>
                      <a:endParaRPr lang="zh-CN" altLang="en-US" sz="1800" dirty="0"/>
                    </a:p>
                  </a:txBody>
                  <a:tcPr marL="91433" marR="91433" marT="45713" marB="45713" anchor="ctr"/>
                </a:tc>
                <a:extLst>
                  <a:ext uri="{0D108BD9-81ED-4DB2-BD59-A6C34878D82A}">
                    <a16:rowId xmlns:a16="http://schemas.microsoft.com/office/drawing/2014/main" val="10002"/>
                  </a:ext>
                </a:extLst>
              </a:tr>
              <a:tr h="510414">
                <a:tc vMerge="1">
                  <a:txBody>
                    <a:bodyPr/>
                    <a:lstStyle/>
                    <a:p>
                      <a:pPr algn="ctr"/>
                      <a:endParaRPr lang="zh-CN" altLang="en-US" dirty="0"/>
                    </a:p>
                  </a:txBody>
                  <a:tcPr anchor="ctr"/>
                </a:tc>
                <a:tc>
                  <a:txBody>
                    <a:bodyPr/>
                    <a:lstStyle/>
                    <a:p>
                      <a:pPr algn="ctr"/>
                      <a:r>
                        <a:rPr lang="en-US" altLang="zh-CN" sz="1800" dirty="0" err="1"/>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3"/>
                  </a:ext>
                </a:extLst>
              </a:tr>
              <a:tr h="437497">
                <a:tc vMerge="1">
                  <a:txBody>
                    <a:bodyPr/>
                    <a:lstStyle/>
                    <a:p>
                      <a:pPr algn="ctr"/>
                      <a:endParaRPr lang="zh-CN" altLang="en-US" dirty="0"/>
                    </a:p>
                  </a:txBody>
                  <a:tcPr anchor="ctr"/>
                </a:tc>
                <a:tc>
                  <a:txBody>
                    <a:bodyPr/>
                    <a:lstStyle/>
                    <a:p>
                      <a:pPr algn="ctr"/>
                      <a:r>
                        <a:rPr lang="en-US" altLang="zh-CN" sz="1800" dirty="0" err="1"/>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4"/>
                  </a:ext>
                </a:extLst>
              </a:tr>
              <a:tr h="437497">
                <a:tc vMerge="1">
                  <a:txBody>
                    <a:bodyPr/>
                    <a:lstStyle/>
                    <a:p>
                      <a:pPr algn="ctr"/>
                      <a:endParaRPr lang="zh-CN" altLang="en-US" dirty="0"/>
                    </a:p>
                  </a:txBody>
                  <a:tcPr anchor="ctr"/>
                </a:tc>
                <a:tc>
                  <a:txBody>
                    <a:bodyPr/>
                    <a:lstStyle/>
                    <a:p>
                      <a:pPr algn="ctr"/>
                      <a:r>
                        <a:rPr lang="en-US" altLang="zh-CN" sz="1800" dirty="0" err="1"/>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5"/>
                  </a:ext>
                </a:extLst>
              </a:tr>
              <a:tr h="510414">
                <a:tc vMerge="1">
                  <a:txBody>
                    <a:bodyPr/>
                    <a:lstStyle/>
                    <a:p>
                      <a:pPr algn="ctr"/>
                      <a:endParaRPr lang="zh-CN" altLang="en-US" dirty="0"/>
                    </a:p>
                  </a:txBody>
                  <a:tcPr anchor="ctr"/>
                </a:tc>
                <a:tc>
                  <a:txBody>
                    <a:bodyPr/>
                    <a:lstStyle/>
                    <a:p>
                      <a:pPr algn="ctr"/>
                      <a:r>
                        <a:rPr lang="en-US" altLang="zh-CN" sz="1800" dirty="0" err="1"/>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6"/>
                  </a:ext>
                </a:extLst>
              </a:tr>
              <a:tr h="437497">
                <a:tc vMerge="1">
                  <a:txBody>
                    <a:bodyPr/>
                    <a:lstStyle/>
                    <a:p>
                      <a:pPr algn="ctr"/>
                      <a:endParaRPr lang="zh-CN" altLang="en-US" dirty="0"/>
                    </a:p>
                  </a:txBody>
                  <a:tcPr anchor="ctr"/>
                </a:tc>
                <a:tc>
                  <a:txBody>
                    <a:bodyPr/>
                    <a:lstStyle/>
                    <a:p>
                      <a:pPr algn="ctr"/>
                      <a:r>
                        <a:rPr lang="en-US" altLang="zh-CN" sz="1800" dirty="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7"/>
                  </a:ext>
                </a:extLst>
              </a:tr>
              <a:tr h="437497">
                <a:tc vMerge="1">
                  <a:txBody>
                    <a:bodyPr/>
                    <a:lstStyle/>
                    <a:p>
                      <a:pPr algn="ctr"/>
                      <a:endParaRPr lang="zh-CN" altLang="en-US" dirty="0"/>
                    </a:p>
                  </a:txBody>
                  <a:tcPr anchor="ctr"/>
                </a:tc>
                <a:tc>
                  <a:txBody>
                    <a:bodyPr/>
                    <a:lstStyle/>
                    <a:p>
                      <a:pPr algn="ctr"/>
                      <a:r>
                        <a:rPr lang="en-US" altLang="zh-CN" sz="1800" dirty="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8"/>
                  </a:ext>
                </a:extLst>
              </a:tr>
              <a:tr h="510414">
                <a:tc vMerge="1">
                  <a:txBody>
                    <a:bodyPr/>
                    <a:lstStyle/>
                    <a:p>
                      <a:pPr algn="ctr"/>
                      <a:endParaRPr lang="zh-CN" altLang="en-US" dirty="0"/>
                    </a:p>
                  </a:txBody>
                  <a:tcPr anchor="ctr"/>
                </a:tc>
                <a:tc>
                  <a:txBody>
                    <a:bodyPr/>
                    <a:lstStyle/>
                    <a:p>
                      <a:pPr algn="ctr"/>
                      <a:r>
                        <a:rPr lang="en-US" altLang="zh-CN" sz="1800" dirty="0" err="1"/>
                        <a:t>lr.d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0001000</a:t>
                      </a:r>
                      <a:endParaRPr lang="zh-CN" altLang="en-US" sz="1800" dirty="0"/>
                    </a:p>
                  </a:txBody>
                  <a:tcPr marL="91433" marR="91433" marT="45713" marB="45713" anchor="ctr"/>
                </a:tc>
                <a:extLst>
                  <a:ext uri="{0D108BD9-81ED-4DB2-BD59-A6C34878D82A}">
                    <a16:rowId xmlns:a16="http://schemas.microsoft.com/office/drawing/2014/main" val="10009"/>
                  </a:ext>
                </a:extLst>
              </a:tr>
              <a:tr h="445022">
                <a:tc vMerge="1">
                  <a:txBody>
                    <a:bodyPr/>
                    <a:lstStyle/>
                    <a:p>
                      <a:pPr algn="ctr"/>
                      <a:endParaRPr lang="zh-CN" altLang="en-US" dirty="0"/>
                    </a:p>
                  </a:txBody>
                  <a:tcPr anchor="ctr"/>
                </a:tc>
                <a:tc>
                  <a:txBody>
                    <a:bodyPr/>
                    <a:lstStyle/>
                    <a:p>
                      <a:pPr algn="ctr"/>
                      <a:r>
                        <a:rPr lang="en-US" altLang="zh-CN" sz="1800" dirty="0" err="1"/>
                        <a:t>sc.d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0001100</a:t>
                      </a:r>
                      <a:endParaRPr lang="zh-CN" altLang="en-US" sz="1800" dirty="0"/>
                    </a:p>
                  </a:txBody>
                  <a:tcPr marL="91433" marR="91433" marT="45713" marB="45713" anchor="ctr"/>
                </a:tc>
                <a:extLst>
                  <a:ext uri="{0D108BD9-81ED-4DB2-BD59-A6C34878D82A}">
                    <a16:rowId xmlns:a16="http://schemas.microsoft.com/office/drawing/2014/main" val="10010"/>
                  </a:ext>
                </a:extLst>
              </a:tr>
            </a:tbl>
          </a:graphicData>
        </a:graphic>
      </p:graphicFrame>
      <p:sp>
        <p:nvSpPr>
          <p:cNvPr id="2" name="文本框 1">
            <a:extLst>
              <a:ext uri="{FF2B5EF4-FFF2-40B4-BE49-F238E27FC236}">
                <a16:creationId xmlns:a16="http://schemas.microsoft.com/office/drawing/2014/main" id="{9CEC2E25-5BD9-573B-922D-A066B5DDE4A3}"/>
              </a:ext>
            </a:extLst>
          </p:cNvPr>
          <p:cNvSpPr txBox="1"/>
          <p:nvPr/>
        </p:nvSpPr>
        <p:spPr>
          <a:xfrm>
            <a:off x="263352" y="116632"/>
            <a:ext cx="1152128" cy="738664"/>
          </a:xfrm>
          <a:prstGeom prst="rect">
            <a:avLst/>
          </a:prstGeom>
          <a:noFill/>
        </p:spPr>
        <p:txBody>
          <a:bodyPr wrap="square" rtlCol="0">
            <a:spAutoFit/>
          </a:bodyPr>
          <a:lstStyle/>
          <a:p>
            <a:r>
              <a:rPr lang="zh-CN" altLang="en-US" dirty="0"/>
              <a:t>考试的开头位置会写出来</a:t>
            </a:r>
          </a:p>
        </p:txBody>
      </p:sp>
    </p:spTree>
    <p:extLst>
      <p:ext uri="{BB962C8B-B14F-4D97-AF65-F5344CB8AC3E}">
        <p14:creationId xmlns:p14="http://schemas.microsoft.com/office/powerpoint/2010/main" val="226100317"/>
      </p:ext>
    </p:extLst>
  </p:cSld>
  <p:clrMapOvr>
    <a:masterClrMapping/>
  </p:clrMapOvr>
  <p:transition spd="med">
    <p:random/>
    <p:sndAc>
      <p:stSnd>
        <p:snd r:embed="rId3" name="chimes.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19695959"/>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44399">
                <a:tc>
                  <a:txBody>
                    <a:bodyPr/>
                    <a:lstStyle/>
                    <a:p>
                      <a:pPr algn="ctr"/>
                      <a:r>
                        <a:rPr lang="en-US" altLang="zh-CN" sz="1800" dirty="0"/>
                        <a:t>Format</a:t>
                      </a:r>
                      <a:endParaRPr lang="zh-CN" altLang="en-US" sz="1800" dirty="0"/>
                    </a:p>
                  </a:txBody>
                  <a:tcPr marL="91433" marR="91433" marT="45718" marB="45718"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8" marB="45718" anchor="ctr"/>
                </a:tc>
                <a:tc>
                  <a:txBody>
                    <a:bodyPr/>
                    <a:lstStyle/>
                    <a:p>
                      <a:pPr algn="ctr"/>
                      <a:r>
                        <a:rPr lang="en-US" altLang="zh-CN" sz="1800" dirty="0" err="1"/>
                        <a:t>Opcode</a:t>
                      </a:r>
                      <a:endParaRPr lang="zh-CN" altLang="en-US" sz="1800" dirty="0"/>
                    </a:p>
                  </a:txBody>
                  <a:tcPr marL="91433" marR="91433" marT="45718" marB="45718" anchor="ctr"/>
                </a:tc>
                <a:tc>
                  <a:txBody>
                    <a:bodyPr/>
                    <a:lstStyle/>
                    <a:p>
                      <a:pPr algn="ctr"/>
                      <a:r>
                        <a:rPr lang="en-US" altLang="zh-CN" sz="1800" dirty="0"/>
                        <a:t>Funct3</a:t>
                      </a:r>
                      <a:endParaRPr lang="zh-CN" altLang="en-US" sz="1800" dirty="0"/>
                    </a:p>
                  </a:txBody>
                  <a:tcPr marL="91433" marR="91433" marT="45718" marB="45718" anchor="ctr"/>
                </a:tc>
                <a:tc>
                  <a:txBody>
                    <a:bodyPr/>
                    <a:lstStyle/>
                    <a:p>
                      <a:pPr algn="ctr"/>
                      <a:r>
                        <a:rPr lang="en-US" altLang="zh-CN" sz="1800" dirty="0"/>
                        <a:t>Funct6/7</a:t>
                      </a:r>
                      <a:endParaRPr lang="zh-CN" altLang="en-US" sz="1800" dirty="0"/>
                    </a:p>
                  </a:txBody>
                  <a:tcPr marL="91433" marR="91433" marT="45718" marB="45718" anchor="ctr"/>
                </a:tc>
                <a:extLst>
                  <a:ext uri="{0D108BD9-81ED-4DB2-BD59-A6C34878D82A}">
                    <a16:rowId xmlns:a16="http://schemas.microsoft.com/office/drawing/2014/main"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I-type</a:t>
                      </a:r>
                      <a:endParaRPr lang="zh-CN" altLang="en-US" sz="1800" dirty="0"/>
                    </a:p>
                  </a:txBody>
                  <a:tcPr marL="91433" marR="91433" marT="45718" marB="45718" anchor="ctr"/>
                </a:tc>
                <a:tc>
                  <a:txBody>
                    <a:bodyPr/>
                    <a:lstStyle/>
                    <a:p>
                      <a:pPr algn="ctr"/>
                      <a:r>
                        <a:rPr lang="en-US" altLang="zh-CN" sz="1800" dirty="0"/>
                        <a:t>lb</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1"/>
                  </a:ext>
                </a:extLst>
              </a:tr>
              <a:tr h="373618">
                <a:tc vMerge="1">
                  <a:txBody>
                    <a:bodyPr/>
                    <a:lstStyle/>
                    <a:p>
                      <a:pPr algn="ctr"/>
                      <a:endParaRPr lang="zh-CN" altLang="en-US" dirty="0"/>
                    </a:p>
                  </a:txBody>
                  <a:tcPr anchor="ctr"/>
                </a:tc>
                <a:tc>
                  <a:txBody>
                    <a:bodyPr/>
                    <a:lstStyle/>
                    <a:p>
                      <a:pPr algn="ctr"/>
                      <a:r>
                        <a:rPr lang="en-US" altLang="zh-CN" sz="1800" dirty="0" err="1"/>
                        <a:t>lh</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2"/>
                  </a:ext>
                </a:extLst>
              </a:tr>
              <a:tr h="373618">
                <a:tc vMerge="1">
                  <a:txBody>
                    <a:bodyPr/>
                    <a:lstStyle/>
                    <a:p>
                      <a:pPr algn="ctr"/>
                      <a:endParaRPr lang="zh-CN" altLang="en-US" dirty="0"/>
                    </a:p>
                  </a:txBody>
                  <a:tcPr anchor="ctr"/>
                </a:tc>
                <a:tc>
                  <a:txBody>
                    <a:bodyPr/>
                    <a:lstStyle/>
                    <a:p>
                      <a:pPr algn="ctr"/>
                      <a:r>
                        <a:rPr lang="en-US" altLang="zh-CN" sz="1800" dirty="0" err="1"/>
                        <a:t>lw</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3"/>
                  </a:ext>
                </a:extLst>
              </a:tr>
              <a:tr h="373618">
                <a:tc vMerge="1">
                  <a:txBody>
                    <a:bodyPr/>
                    <a:lstStyle/>
                    <a:p>
                      <a:pPr algn="ctr"/>
                      <a:endParaRPr lang="zh-CN" altLang="en-US" dirty="0"/>
                    </a:p>
                  </a:txBody>
                  <a:tcPr anchor="ctr"/>
                </a:tc>
                <a:tc>
                  <a:txBody>
                    <a:bodyPr/>
                    <a:lstStyle/>
                    <a:p>
                      <a:pPr algn="ctr"/>
                      <a:r>
                        <a:rPr lang="en-US" altLang="zh-CN" sz="1800" dirty="0"/>
                        <a:t>ld</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4"/>
                  </a:ext>
                </a:extLst>
              </a:tr>
              <a:tr h="373618">
                <a:tc vMerge="1">
                  <a:txBody>
                    <a:bodyPr/>
                    <a:lstStyle/>
                    <a:p>
                      <a:pPr algn="ctr"/>
                      <a:endParaRPr lang="zh-CN" altLang="en-US" dirty="0"/>
                    </a:p>
                  </a:txBody>
                  <a:tcPr anchor="ctr"/>
                </a:tc>
                <a:tc>
                  <a:txBody>
                    <a:bodyPr/>
                    <a:lstStyle/>
                    <a:p>
                      <a:pPr algn="ctr"/>
                      <a:r>
                        <a:rPr lang="en-US" altLang="zh-CN" sz="1800" dirty="0" err="1"/>
                        <a:t>lbu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5"/>
                  </a:ext>
                </a:extLst>
              </a:tr>
              <a:tr h="373618">
                <a:tc vMerge="1">
                  <a:txBody>
                    <a:bodyPr/>
                    <a:lstStyle/>
                    <a:p>
                      <a:pPr algn="ctr"/>
                      <a:endParaRPr lang="zh-CN" altLang="en-US" dirty="0"/>
                    </a:p>
                  </a:txBody>
                  <a:tcPr anchor="ctr"/>
                </a:tc>
                <a:tc>
                  <a:txBody>
                    <a:bodyPr/>
                    <a:lstStyle/>
                    <a:p>
                      <a:pPr algn="ctr"/>
                      <a:r>
                        <a:rPr lang="en-US" altLang="zh-CN" sz="1800" dirty="0" err="1"/>
                        <a:t>lhu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6"/>
                  </a:ext>
                </a:extLst>
              </a:tr>
              <a:tr h="373618">
                <a:tc vMerge="1">
                  <a:txBody>
                    <a:bodyPr/>
                    <a:lstStyle/>
                    <a:p>
                      <a:pPr algn="ctr"/>
                      <a:endParaRPr lang="zh-CN" altLang="en-US" dirty="0"/>
                    </a:p>
                  </a:txBody>
                  <a:tcPr anchor="ctr"/>
                </a:tc>
                <a:tc>
                  <a:txBody>
                    <a:bodyPr/>
                    <a:lstStyle/>
                    <a:p>
                      <a:pPr algn="ctr"/>
                      <a:r>
                        <a:rPr lang="en-US" altLang="zh-CN" sz="1800" dirty="0" err="1"/>
                        <a:t>lwu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7"/>
                  </a:ext>
                </a:extLst>
              </a:tr>
              <a:tr h="373618">
                <a:tc vMerge="1">
                  <a:txBody>
                    <a:bodyPr/>
                    <a:lstStyle/>
                    <a:p>
                      <a:pPr algn="ctr"/>
                      <a:endParaRPr lang="zh-CN" altLang="en-US" dirty="0"/>
                    </a:p>
                  </a:txBody>
                  <a:tcPr anchor="ctr"/>
                </a:tc>
                <a:tc>
                  <a:txBody>
                    <a:bodyPr/>
                    <a:lstStyle/>
                    <a:p>
                      <a:pPr algn="ctr"/>
                      <a:r>
                        <a:rPr lang="en-US" altLang="zh-CN" sz="1800" dirty="0" err="1"/>
                        <a:t>addi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8"/>
                  </a:ext>
                </a:extLst>
              </a:tr>
              <a:tr h="373618">
                <a:tc vMerge="1">
                  <a:txBody>
                    <a:bodyPr/>
                    <a:lstStyle/>
                    <a:p>
                      <a:pPr algn="ctr"/>
                      <a:endParaRPr lang="zh-CN" altLang="en-US" dirty="0"/>
                    </a:p>
                  </a:txBody>
                  <a:tcPr anchor="ctr"/>
                </a:tc>
                <a:tc>
                  <a:txBody>
                    <a:bodyPr/>
                    <a:lstStyle/>
                    <a:p>
                      <a:pPr algn="ctr"/>
                      <a:r>
                        <a:rPr lang="en-US" altLang="zh-CN" sz="1800" dirty="0" err="1"/>
                        <a:t>slli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09"/>
                  </a:ext>
                </a:extLst>
              </a:tr>
              <a:tr h="373618">
                <a:tc vMerge="1">
                  <a:txBody>
                    <a:bodyPr/>
                    <a:lstStyle/>
                    <a:p>
                      <a:pPr algn="ctr"/>
                      <a:endParaRPr lang="zh-CN" altLang="en-US" dirty="0"/>
                    </a:p>
                  </a:txBody>
                  <a:tcPr anchor="ctr"/>
                </a:tc>
                <a:tc>
                  <a:txBody>
                    <a:bodyPr/>
                    <a:lstStyle/>
                    <a:p>
                      <a:pPr algn="ctr"/>
                      <a:r>
                        <a:rPr lang="en-US" altLang="zh-CN" sz="1800" dirty="0" err="1"/>
                        <a:t>xori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0"/>
                  </a:ext>
                </a:extLst>
              </a:tr>
              <a:tr h="373618">
                <a:tc vMerge="1">
                  <a:txBody>
                    <a:bodyPr/>
                    <a:lstStyle/>
                    <a:p>
                      <a:pPr algn="ctr"/>
                      <a:endParaRPr lang="zh-CN" altLang="en-US" dirty="0"/>
                    </a:p>
                  </a:txBody>
                  <a:tcPr anchor="ctr"/>
                </a:tc>
                <a:tc>
                  <a:txBody>
                    <a:bodyPr/>
                    <a:lstStyle/>
                    <a:p>
                      <a:pPr algn="ctr"/>
                      <a:r>
                        <a:rPr lang="en-US" altLang="zh-CN" sz="1800" dirty="0" err="1"/>
                        <a:t>srli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11"/>
                  </a:ext>
                </a:extLst>
              </a:tr>
              <a:tr h="373618">
                <a:tc vMerge="1">
                  <a:txBody>
                    <a:bodyPr/>
                    <a:lstStyle/>
                    <a:p>
                      <a:pPr algn="ctr"/>
                      <a:endParaRPr lang="zh-CN" altLang="en-US" dirty="0"/>
                    </a:p>
                  </a:txBody>
                  <a:tcPr anchor="ctr"/>
                </a:tc>
                <a:tc>
                  <a:txBody>
                    <a:bodyPr/>
                    <a:lstStyle/>
                    <a:p>
                      <a:pPr algn="ctr"/>
                      <a:r>
                        <a:rPr lang="en-US" altLang="zh-CN" sz="1800" dirty="0" err="1"/>
                        <a:t>srai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010000</a:t>
                      </a:r>
                      <a:endParaRPr lang="zh-CN" altLang="en-US" sz="1800" dirty="0"/>
                    </a:p>
                  </a:txBody>
                  <a:tcPr marL="91433" marR="91433" marT="45718" marB="45718" anchor="ctr"/>
                </a:tc>
                <a:extLst>
                  <a:ext uri="{0D108BD9-81ED-4DB2-BD59-A6C34878D82A}">
                    <a16:rowId xmlns:a16="http://schemas.microsoft.com/office/drawing/2014/main" val="10012"/>
                  </a:ext>
                </a:extLst>
              </a:tr>
              <a:tr h="373618">
                <a:tc vMerge="1">
                  <a:txBody>
                    <a:bodyPr/>
                    <a:lstStyle/>
                    <a:p>
                      <a:pPr algn="ctr"/>
                      <a:endParaRPr lang="zh-CN" altLang="en-US" dirty="0"/>
                    </a:p>
                  </a:txBody>
                  <a:tcPr anchor="ctr"/>
                </a:tc>
                <a:tc>
                  <a:txBody>
                    <a:bodyPr/>
                    <a:lstStyle/>
                    <a:p>
                      <a:pPr algn="ctr"/>
                      <a:r>
                        <a:rPr lang="en-US" altLang="zh-CN" sz="1800" dirty="0" err="1"/>
                        <a:t>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3"/>
                  </a:ext>
                </a:extLst>
              </a:tr>
              <a:tr h="373618">
                <a:tc vMerge="1">
                  <a:txBody>
                    <a:bodyPr/>
                    <a:lstStyle/>
                    <a:p>
                      <a:pPr algn="ctr"/>
                      <a:endParaRPr lang="zh-CN" altLang="en-US" dirty="0"/>
                    </a:p>
                  </a:txBody>
                  <a:tcPr anchor="ctr"/>
                </a:tc>
                <a:tc>
                  <a:txBody>
                    <a:bodyPr/>
                    <a:lstStyle/>
                    <a:p>
                      <a:pPr algn="ctr"/>
                      <a:r>
                        <a:rPr lang="en-US" altLang="zh-CN" sz="1800" dirty="0" err="1"/>
                        <a:t>andi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4"/>
                  </a:ext>
                </a:extLst>
              </a:tr>
              <a:tr h="373618">
                <a:tc vMerge="1">
                  <a:txBody>
                    <a:bodyPr/>
                    <a:lstStyle/>
                    <a:p>
                      <a:pPr algn="ctr"/>
                      <a:endParaRPr lang="zh-CN" altLang="en-US" dirty="0"/>
                    </a:p>
                  </a:txBody>
                  <a:tcPr anchor="ctr"/>
                </a:tc>
                <a:tc>
                  <a:txBody>
                    <a:bodyPr/>
                    <a:lstStyle/>
                    <a:p>
                      <a:pPr algn="ctr"/>
                      <a:r>
                        <a:rPr lang="en-US" altLang="zh-CN" sz="1800" dirty="0" err="1"/>
                        <a:t>jalr</a:t>
                      </a:r>
                      <a:endParaRPr lang="zh-CN" altLang="en-US" sz="1800" dirty="0"/>
                    </a:p>
                  </a:txBody>
                  <a:tcPr marL="91433" marR="91433" marT="45718" marB="45718" anchor="ctr"/>
                </a:tc>
                <a:tc>
                  <a:txBody>
                    <a:bodyPr/>
                    <a:lstStyle/>
                    <a:p>
                      <a:pPr algn="ctr"/>
                      <a:r>
                        <a:rPr lang="en-US" altLang="zh-CN" sz="1800" dirty="0"/>
                        <a:t>1100111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66705642"/>
      </p:ext>
    </p:extLst>
  </p:cSld>
  <p:clrMapOvr>
    <a:masterClrMapping/>
  </p:clrMapOvr>
  <p:transition spd="med">
    <p:random/>
    <p:sndAc>
      <p:stSnd>
        <p:snd r:embed="rId3" name="chimes.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49723946"/>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87071">
                <a:tc>
                  <a:txBody>
                    <a:bodyPr/>
                    <a:lstStyle/>
                    <a:p>
                      <a:pPr algn="ctr"/>
                      <a:r>
                        <a:rPr lang="en-US" altLang="zh-CN" sz="1800" dirty="0"/>
                        <a:t>Format</a:t>
                      </a:r>
                      <a:endParaRPr lang="zh-CN" altLang="en-US" sz="1800" dirty="0"/>
                    </a:p>
                  </a:txBody>
                  <a:tcPr marL="91450" marR="91450"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50" marR="91450" marT="45713" marB="45713" anchor="ctr"/>
                </a:tc>
                <a:tc>
                  <a:txBody>
                    <a:bodyPr/>
                    <a:lstStyle/>
                    <a:p>
                      <a:pPr algn="ctr"/>
                      <a:r>
                        <a:rPr lang="en-US" altLang="zh-CN" sz="1800" dirty="0" err="1"/>
                        <a:t>Opcode</a:t>
                      </a:r>
                      <a:endParaRPr lang="zh-CN" altLang="en-US" sz="1800" dirty="0"/>
                    </a:p>
                  </a:txBody>
                  <a:tcPr marL="91450" marR="91450" marT="45713" marB="45713" anchor="ctr"/>
                </a:tc>
                <a:tc>
                  <a:txBody>
                    <a:bodyPr/>
                    <a:lstStyle/>
                    <a:p>
                      <a:pPr algn="ctr"/>
                      <a:r>
                        <a:rPr lang="en-US" altLang="zh-CN" sz="1800" dirty="0"/>
                        <a:t>Funct3</a:t>
                      </a:r>
                      <a:endParaRPr lang="zh-CN" altLang="en-US" sz="1800" dirty="0"/>
                    </a:p>
                  </a:txBody>
                  <a:tcPr marL="91450" marR="91450" marT="45713" marB="45713" anchor="ctr"/>
                </a:tc>
                <a:tc>
                  <a:txBody>
                    <a:bodyPr/>
                    <a:lstStyle/>
                    <a:p>
                      <a:pPr algn="ctr"/>
                      <a:r>
                        <a:rPr lang="en-US" altLang="zh-CN" sz="1800" dirty="0"/>
                        <a:t>Funct6/7</a:t>
                      </a:r>
                      <a:endParaRPr lang="zh-CN" altLang="en-US" sz="1800" dirty="0"/>
                    </a:p>
                  </a:txBody>
                  <a:tcPr marL="91450" marR="91450" marT="45713" marB="45713" anchor="ctr"/>
                </a:tc>
                <a:extLst>
                  <a:ext uri="{0D108BD9-81ED-4DB2-BD59-A6C34878D82A}">
                    <a16:rowId xmlns:a16="http://schemas.microsoft.com/office/drawing/2014/main"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S-type</a:t>
                      </a:r>
                      <a:endParaRPr lang="zh-CN" altLang="en-US" sz="1800" dirty="0"/>
                    </a:p>
                  </a:txBody>
                  <a:tcPr marL="91450" marR="91450" marT="45713" marB="45713" anchor="ctr"/>
                </a:tc>
                <a:tc>
                  <a:txBody>
                    <a:bodyPr/>
                    <a:lstStyle/>
                    <a:p>
                      <a:pPr algn="ctr"/>
                      <a:r>
                        <a:rPr lang="en-US" altLang="zh-CN" sz="1800" dirty="0" err="1"/>
                        <a:t>sb</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1"/>
                  </a:ext>
                </a:extLst>
              </a:tr>
              <a:tr h="409461">
                <a:tc vMerge="1">
                  <a:txBody>
                    <a:bodyPr/>
                    <a:lstStyle/>
                    <a:p>
                      <a:pPr algn="ctr"/>
                      <a:endParaRPr lang="zh-CN" altLang="en-US" dirty="0"/>
                    </a:p>
                  </a:txBody>
                  <a:tcPr anchor="ctr"/>
                </a:tc>
                <a:tc>
                  <a:txBody>
                    <a:bodyPr/>
                    <a:lstStyle/>
                    <a:p>
                      <a:pPr algn="ctr"/>
                      <a:r>
                        <a:rPr lang="en-US" altLang="zh-CN" sz="1800" dirty="0" err="1"/>
                        <a:t>sh</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2"/>
                  </a:ext>
                </a:extLst>
              </a:tr>
              <a:tr h="409461">
                <a:tc vMerge="1">
                  <a:txBody>
                    <a:bodyPr/>
                    <a:lstStyle/>
                    <a:p>
                      <a:pPr algn="ctr"/>
                      <a:endParaRPr lang="zh-CN" altLang="en-US" dirty="0"/>
                    </a:p>
                  </a:txBody>
                  <a:tcPr anchor="ctr"/>
                </a:tc>
                <a:tc>
                  <a:txBody>
                    <a:bodyPr/>
                    <a:lstStyle/>
                    <a:p>
                      <a:pPr algn="ctr"/>
                      <a:r>
                        <a:rPr lang="en-US" altLang="zh-CN" sz="1800" dirty="0" err="1"/>
                        <a:t>sw</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3"/>
                  </a:ext>
                </a:extLst>
              </a:tr>
              <a:tr h="409461">
                <a:tc vMerge="1">
                  <a:txBody>
                    <a:bodyPr/>
                    <a:lstStyle/>
                    <a:p>
                      <a:pPr algn="ctr"/>
                      <a:endParaRPr lang="zh-CN" altLang="en-US" dirty="0"/>
                    </a:p>
                  </a:txBody>
                  <a:tcPr anchor="ctr"/>
                </a:tc>
                <a:tc>
                  <a:txBody>
                    <a:bodyPr/>
                    <a:lstStyle/>
                    <a:p>
                      <a:pPr algn="ctr"/>
                      <a:r>
                        <a:rPr lang="en-US" altLang="zh-CN" sz="1800" dirty="0" err="1"/>
                        <a:t>sd</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4"/>
                  </a:ext>
                </a:extLst>
              </a:tr>
              <a:tr h="409461">
                <a:tc rowSpan="6">
                  <a:txBody>
                    <a:bodyPr/>
                    <a:lstStyle/>
                    <a:p>
                      <a:pPr algn="ctr"/>
                      <a:r>
                        <a:rPr lang="en-US" altLang="zh-CN" sz="1800" dirty="0"/>
                        <a:t>B-type</a:t>
                      </a:r>
                      <a:endParaRPr lang="zh-CN" altLang="en-US" sz="1800" dirty="0"/>
                    </a:p>
                  </a:txBody>
                  <a:tcPr marL="91450" marR="91450" marT="45713" marB="45713" anchor="ctr"/>
                </a:tc>
                <a:tc>
                  <a:txBody>
                    <a:bodyPr/>
                    <a:lstStyle/>
                    <a:p>
                      <a:pPr algn="ctr"/>
                      <a:r>
                        <a:rPr lang="en-US" altLang="zh-CN" sz="1800" dirty="0" err="1"/>
                        <a:t>beq</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5"/>
                  </a:ext>
                </a:extLst>
              </a:tr>
              <a:tr h="409461">
                <a:tc vMerge="1">
                  <a:txBody>
                    <a:bodyPr/>
                    <a:lstStyle/>
                    <a:p>
                      <a:pPr algn="ctr"/>
                      <a:endParaRPr lang="zh-CN" altLang="en-US" dirty="0"/>
                    </a:p>
                  </a:txBody>
                  <a:tcPr anchor="ctr"/>
                </a:tc>
                <a:tc>
                  <a:txBody>
                    <a:bodyPr/>
                    <a:lstStyle/>
                    <a:p>
                      <a:pPr algn="ctr"/>
                      <a:r>
                        <a:rPr lang="en-US" altLang="zh-CN" sz="1800" dirty="0" err="1"/>
                        <a:t>bne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6"/>
                  </a:ext>
                </a:extLst>
              </a:tr>
              <a:tr h="409461">
                <a:tc vMerge="1">
                  <a:txBody>
                    <a:bodyPr/>
                    <a:lstStyle/>
                    <a:p>
                      <a:pPr algn="ctr"/>
                      <a:endParaRPr lang="zh-CN" altLang="en-US" dirty="0"/>
                    </a:p>
                  </a:txBody>
                  <a:tcPr anchor="ctr"/>
                </a:tc>
                <a:tc>
                  <a:txBody>
                    <a:bodyPr/>
                    <a:lstStyle/>
                    <a:p>
                      <a:pPr algn="ctr"/>
                      <a:r>
                        <a:rPr lang="en-US" altLang="zh-CN" sz="1800" dirty="0" err="1"/>
                        <a:t>blt</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7"/>
                  </a:ext>
                </a:extLst>
              </a:tr>
              <a:tr h="409461">
                <a:tc vMerge="1">
                  <a:txBody>
                    <a:bodyPr/>
                    <a:lstStyle/>
                    <a:p>
                      <a:pPr algn="ctr"/>
                      <a:endParaRPr lang="zh-CN" altLang="en-US" dirty="0"/>
                    </a:p>
                  </a:txBody>
                  <a:tcPr anchor="ctr"/>
                </a:tc>
                <a:tc>
                  <a:txBody>
                    <a:bodyPr/>
                    <a:lstStyle/>
                    <a:p>
                      <a:pPr algn="ctr"/>
                      <a:r>
                        <a:rPr lang="en-US" altLang="zh-CN" sz="1800" dirty="0" err="1"/>
                        <a:t>bge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8"/>
                  </a:ext>
                </a:extLst>
              </a:tr>
              <a:tr h="409461">
                <a:tc vMerge="1">
                  <a:txBody>
                    <a:bodyPr/>
                    <a:lstStyle/>
                    <a:p>
                      <a:pPr algn="ctr"/>
                      <a:endParaRPr lang="zh-CN" altLang="en-US" dirty="0"/>
                    </a:p>
                  </a:txBody>
                  <a:tcPr anchor="ctr"/>
                </a:tc>
                <a:tc>
                  <a:txBody>
                    <a:bodyPr/>
                    <a:lstStyle/>
                    <a:p>
                      <a:pPr algn="ctr"/>
                      <a:r>
                        <a:rPr lang="en-US" altLang="zh-CN" sz="1800" dirty="0" err="1"/>
                        <a:t>bltu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9"/>
                  </a:ext>
                </a:extLst>
              </a:tr>
              <a:tr h="409461">
                <a:tc vMerge="1">
                  <a:txBody>
                    <a:bodyPr/>
                    <a:lstStyle/>
                    <a:p>
                      <a:pPr algn="ctr"/>
                      <a:endParaRPr lang="zh-CN" altLang="en-US" dirty="0"/>
                    </a:p>
                  </a:txBody>
                  <a:tcPr anchor="ctr"/>
                </a:tc>
                <a:tc>
                  <a:txBody>
                    <a:bodyPr/>
                    <a:lstStyle/>
                    <a:p>
                      <a:pPr algn="ctr"/>
                      <a:r>
                        <a:rPr lang="en-US" altLang="zh-CN" sz="1800" dirty="0" err="1"/>
                        <a:t>bgeu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0"/>
                  </a:ext>
                </a:extLst>
              </a:tr>
              <a:tr h="409461">
                <a:tc>
                  <a:txBody>
                    <a:bodyPr/>
                    <a:lstStyle/>
                    <a:p>
                      <a:pPr algn="ctr"/>
                      <a:r>
                        <a:rPr lang="en-US" altLang="zh-CN" sz="1800" dirty="0"/>
                        <a:t>U-type</a:t>
                      </a:r>
                      <a:endParaRPr lang="zh-CN" altLang="en-US" sz="1800" dirty="0"/>
                    </a:p>
                  </a:txBody>
                  <a:tcPr marL="91450" marR="91450" marT="45713" marB="45713" anchor="ctr"/>
                </a:tc>
                <a:tc>
                  <a:txBody>
                    <a:bodyPr/>
                    <a:lstStyle/>
                    <a:p>
                      <a:pPr algn="ctr"/>
                      <a:r>
                        <a:rPr lang="en-US" altLang="zh-CN" sz="1800" dirty="0" err="1"/>
                        <a:t>lui</a:t>
                      </a:r>
                      <a:endParaRPr lang="zh-CN" altLang="en-US" sz="1800" dirty="0"/>
                    </a:p>
                  </a:txBody>
                  <a:tcPr marL="91450" marR="91450" marT="45713" marB="45713" anchor="ctr"/>
                </a:tc>
                <a:tc>
                  <a:txBody>
                    <a:bodyPr/>
                    <a:lstStyle/>
                    <a:p>
                      <a:pPr algn="ctr"/>
                      <a:r>
                        <a:rPr lang="en-US" altLang="zh-CN" sz="1800" dirty="0"/>
                        <a:t>0110111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1"/>
                  </a:ext>
                </a:extLst>
              </a:tr>
              <a:tr h="409461">
                <a:tc>
                  <a:txBody>
                    <a:bodyPr/>
                    <a:lstStyle/>
                    <a:p>
                      <a:pPr algn="ctr"/>
                      <a:r>
                        <a:rPr lang="en-US" altLang="zh-CN" sz="1800" dirty="0"/>
                        <a:t>UJ-type</a:t>
                      </a:r>
                      <a:endParaRPr lang="zh-CN" altLang="en-US" sz="1800" dirty="0"/>
                    </a:p>
                  </a:txBody>
                  <a:tcPr marL="91450" marR="91450" marT="45713" marB="45713" anchor="ctr"/>
                </a:tc>
                <a:tc>
                  <a:txBody>
                    <a:bodyPr/>
                    <a:lstStyle/>
                    <a:p>
                      <a:pPr algn="ctr"/>
                      <a:r>
                        <a:rPr lang="en-US" altLang="zh-CN" sz="1800" dirty="0" err="1"/>
                        <a:t>jal</a:t>
                      </a:r>
                      <a:endParaRPr lang="zh-CN" altLang="en-US" sz="1800" dirty="0"/>
                    </a:p>
                  </a:txBody>
                  <a:tcPr marL="91450" marR="91450" marT="45713" marB="45713" anchor="ctr"/>
                </a:tc>
                <a:tc>
                  <a:txBody>
                    <a:bodyPr/>
                    <a:lstStyle/>
                    <a:p>
                      <a:pPr algn="ctr"/>
                      <a:r>
                        <a:rPr lang="en-US" altLang="zh-CN" sz="1800" dirty="0"/>
                        <a:t>1101111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7085693"/>
      </p:ext>
    </p:extLst>
  </p:cSld>
  <p:clrMapOvr>
    <a:masterClrMapping/>
  </p:clrMapOvr>
  <p:transition spd="med">
    <p:random/>
    <p:sndAc>
      <p:stSnd>
        <p:snd r:embed="rId3" name="chimes.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p:nvPr>
        </p:nvSpPr>
        <p:spPr>
          <a:xfrm>
            <a:off x="1487488" y="19653"/>
            <a:ext cx="9721850" cy="914400"/>
          </a:xfrm>
        </p:spPr>
        <p:txBody>
          <a:bodyPr/>
          <a:lstStyle/>
          <a:p>
            <a:pPr>
              <a:defRPr/>
            </a:pPr>
            <a:r>
              <a:rPr lang="zh-CN" altLang="en-US" sz="3200" dirty="0"/>
              <a:t>反汇编</a:t>
            </a:r>
            <a:endParaRPr lang="en-US" altLang="zh-CN" sz="3200" dirty="0"/>
          </a:p>
        </p:txBody>
      </p:sp>
      <p:sp>
        <p:nvSpPr>
          <p:cNvPr id="205826" name="Rectangle 2"/>
          <p:cNvSpPr>
            <a:spLocks noGrp="1" noChangeArrowheads="1"/>
          </p:cNvSpPr>
          <p:nvPr>
            <p:ph idx="1"/>
          </p:nvPr>
        </p:nvSpPr>
        <p:spPr>
          <a:xfrm>
            <a:off x="1502948" y="934052"/>
            <a:ext cx="9489595" cy="5231251"/>
          </a:xfrm>
        </p:spPr>
        <p:txBody>
          <a:bodyPr/>
          <a:lstStyle/>
          <a:p>
            <a:r>
              <a:rPr lang="zh-CN" altLang="en-US" dirty="0"/>
              <a:t> </a:t>
            </a:r>
            <a:r>
              <a:rPr lang="en-US" altLang="zh-CN" dirty="0"/>
              <a:t>Example (p120)</a:t>
            </a:r>
            <a:endParaRPr lang="en-US" altLang="zh-CN" sz="2000" b="1" dirty="0">
              <a:solidFill>
                <a:srgbClr val="FF0066"/>
              </a:solidFill>
            </a:endParaRPr>
          </a:p>
          <a:p>
            <a:pPr lvl="1"/>
            <a:r>
              <a:rPr lang="en-US" altLang="zh-CN" dirty="0"/>
              <a:t> Machine instruction (0x00578833)</a:t>
            </a:r>
          </a:p>
          <a:p>
            <a:pPr lvl="1">
              <a:buFont typeface="Wingdings" panose="05000000000000000000" pitchFamily="2" charset="2"/>
              <a:buNone/>
            </a:pPr>
            <a:r>
              <a:rPr lang="en-US" altLang="zh-CN" dirty="0">
                <a:latin typeface="Times New Roman" panose="02020603050405020304" pitchFamily="18" charset="0"/>
              </a:rPr>
              <a:t>		0000 0000 0101 0111 1000 1000 0011 0011</a:t>
            </a:r>
          </a:p>
          <a:p>
            <a:pPr lvl="1"/>
            <a:r>
              <a:rPr lang="en-US" altLang="zh-CN" dirty="0"/>
              <a:t> Decoding</a:t>
            </a:r>
          </a:p>
          <a:p>
            <a:pPr lvl="2"/>
            <a:r>
              <a:rPr lang="en-US" altLang="zh-CN" sz="1800" dirty="0"/>
              <a:t> Determine the operation from opcode</a:t>
            </a:r>
          </a:p>
          <a:p>
            <a:pPr lvl="2">
              <a:buFont typeface="Wingdings" panose="05000000000000000000" pitchFamily="2" charset="2"/>
              <a:buNone/>
            </a:pPr>
            <a:r>
              <a:rPr lang="en-US" altLang="zh-CN" sz="1800" dirty="0">
                <a:latin typeface="Times New Roman" panose="02020603050405020304" pitchFamily="18" charset="0"/>
              </a:rPr>
              <a:t>     opcode</a:t>
            </a:r>
            <a:r>
              <a:rPr lang="en-US" altLang="zh-CN" sz="1800" b="1" dirty="0">
                <a:latin typeface="Times New Roman" panose="02020603050405020304" pitchFamily="18" charset="0"/>
              </a:rPr>
              <a:t>:</a:t>
            </a:r>
            <a:r>
              <a:rPr lang="en-US" altLang="zh-CN" sz="1800" dirty="0">
                <a:latin typeface="Times New Roman" panose="02020603050405020304" pitchFamily="18" charset="0"/>
              </a:rPr>
              <a:t> 0110011          </a:t>
            </a:r>
            <a:r>
              <a:rPr lang="en-US" altLang="zh-CN" sz="1800" dirty="0">
                <a:latin typeface="Times New Roman" panose="02020603050405020304" pitchFamily="18" charset="0"/>
                <a:sym typeface="Wingdings" panose="05000000000000000000" pitchFamily="2" charset="2"/>
              </a:rPr>
              <a:t></a:t>
            </a: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R</a:t>
            </a:r>
            <a:r>
              <a:rPr lang="zh-CN" altLang="en-US" sz="1800" b="1" dirty="0">
                <a:solidFill>
                  <a:srgbClr val="FF0000"/>
                </a:solidFill>
                <a:latin typeface="Times New Roman" panose="02020603050405020304" pitchFamily="18" charset="0"/>
              </a:rPr>
              <a:t>型</a:t>
            </a:r>
            <a:endParaRPr lang="en-US" altLang="zh-CN" sz="1800" b="1" dirty="0">
              <a:solidFill>
                <a:srgbClr val="FF0000"/>
              </a:solidFill>
              <a:latin typeface="Times New Roman" panose="02020603050405020304" pitchFamily="18" charset="0"/>
            </a:endParaRPr>
          </a:p>
          <a:p>
            <a:pPr>
              <a:lnSpc>
                <a:spcPct val="9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0000000    00101  01111      000       10000   0110011</a:t>
            </a:r>
          </a:p>
          <a:p>
            <a:pPr lvl="1">
              <a:lnSpc>
                <a:spcPct val="90000"/>
              </a:lnSpc>
              <a:buFont typeface="Wingdings" panose="05000000000000000000" pitchFamily="2" charset="2"/>
              <a:buNone/>
            </a:pPr>
            <a:r>
              <a:rPr lang="en-US" altLang="zh-CN" sz="1800" b="1" dirty="0">
                <a:solidFill>
                  <a:srgbClr val="FF0000"/>
                </a:solidFill>
                <a:latin typeface="Times New Roman" panose="02020603050405020304" pitchFamily="18" charset="0"/>
              </a:rPr>
              <a:t>            </a:t>
            </a:r>
            <a:r>
              <a:rPr lang="en-US" altLang="zh-CN" sz="1800" dirty="0">
                <a:latin typeface="Times New Roman" panose="02020603050405020304" pitchFamily="18" charset="0"/>
              </a:rPr>
              <a:t>funct7 and funct3 are all 0 </a:t>
            </a:r>
            <a:r>
              <a:rPr lang="en-US" altLang="zh-CN" sz="1800" b="1" dirty="0">
                <a:latin typeface="Times New Roman" panose="02020603050405020304" pitchFamily="18" charset="0"/>
              </a:rPr>
              <a:t>   </a:t>
            </a:r>
            <a:r>
              <a:rPr lang="en-US" altLang="zh-CN" sz="1800" b="1" dirty="0">
                <a:latin typeface="Times New Roman" panose="02020603050405020304" pitchFamily="18" charset="0"/>
                <a:sym typeface="Wingdings" panose="05000000000000000000" pitchFamily="2" charset="2"/>
              </a:rPr>
              <a:t></a:t>
            </a:r>
            <a:r>
              <a:rPr lang="en-US" altLang="zh-CN" sz="1800" b="1" dirty="0">
                <a:solidFill>
                  <a:srgbClr val="FF0000"/>
                </a:solidFill>
                <a:latin typeface="Times New Roman" panose="02020603050405020304" pitchFamily="18" charset="0"/>
                <a:sym typeface="Wingdings" panose="05000000000000000000" pitchFamily="2" charset="2"/>
              </a:rPr>
              <a:t>    </a:t>
            </a:r>
            <a:r>
              <a:rPr lang="en-US" altLang="zh-CN" sz="1800" b="1" dirty="0">
                <a:solidFill>
                  <a:srgbClr val="FF0000"/>
                </a:solidFill>
                <a:latin typeface="Times New Roman" panose="02020603050405020304" pitchFamily="18" charset="0"/>
              </a:rPr>
              <a:t>add instruction</a:t>
            </a:r>
          </a:p>
          <a:p>
            <a:pPr lvl="2"/>
            <a:r>
              <a:rPr lang="en-US" altLang="zh-CN" sz="1800" dirty="0"/>
              <a:t> Determine other fields</a:t>
            </a:r>
          </a:p>
          <a:p>
            <a:pPr lvl="2">
              <a:buFont typeface="Wingdings" panose="05000000000000000000" pitchFamily="2" charset="2"/>
              <a:buNone/>
            </a:pPr>
            <a:r>
              <a:rPr lang="en-US" altLang="zh-CN" sz="1800" b="1" dirty="0">
                <a:solidFill>
                  <a:srgbClr val="FF0000"/>
                </a:solidFill>
              </a:rPr>
              <a:t> </a:t>
            </a:r>
            <a:r>
              <a:rPr lang="en-US" altLang="zh-CN" sz="1800" b="1" dirty="0">
                <a:solidFill>
                  <a:srgbClr val="FF0000"/>
                </a:solidFill>
                <a:latin typeface="Times New Roman" panose="02020603050405020304" pitchFamily="18" charset="0"/>
              </a:rPr>
              <a:t>    rs2: x5;     rs1: x15;      </a:t>
            </a:r>
            <a:r>
              <a:rPr lang="en-US" altLang="zh-CN" sz="1800" b="1" dirty="0" err="1">
                <a:solidFill>
                  <a:srgbClr val="FF0000"/>
                </a:solidFill>
                <a:latin typeface="Times New Roman" panose="02020603050405020304" pitchFamily="18" charset="0"/>
              </a:rPr>
              <a:t>rd</a:t>
            </a:r>
            <a:r>
              <a:rPr lang="en-US" altLang="zh-CN" sz="1800" b="1" dirty="0">
                <a:solidFill>
                  <a:srgbClr val="FF0000"/>
                </a:solidFill>
                <a:latin typeface="Times New Roman" panose="02020603050405020304" pitchFamily="18" charset="0"/>
              </a:rPr>
              <a:t>: x16   			</a:t>
            </a:r>
            <a:endParaRPr lang="en-US" altLang="zh-CN" sz="1800" b="1" dirty="0">
              <a:solidFill>
                <a:srgbClr val="FF0000"/>
              </a:solidFill>
            </a:endParaRPr>
          </a:p>
          <a:p>
            <a:pPr lvl="2"/>
            <a:r>
              <a:rPr lang="en-US" altLang="zh-CN" sz="1800" dirty="0"/>
              <a:t> Show the assembly instruction</a:t>
            </a:r>
          </a:p>
          <a:p>
            <a:pPr lvl="2">
              <a:buFont typeface="Wingdings" panose="05000000000000000000" pitchFamily="2" charset="2"/>
              <a:buNone/>
            </a:pP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add  x16, x15, x5   </a:t>
            </a:r>
            <a:r>
              <a:rPr lang="en-US" altLang="zh-CN" sz="1800" dirty="0"/>
              <a:t>(Note: add rd,rs1,rs2)</a:t>
            </a:r>
          </a:p>
        </p:txBody>
      </p:sp>
      <p:sp>
        <p:nvSpPr>
          <p:cNvPr id="2" name="文本框 1">
            <a:extLst>
              <a:ext uri="{FF2B5EF4-FFF2-40B4-BE49-F238E27FC236}">
                <a16:creationId xmlns:a16="http://schemas.microsoft.com/office/drawing/2014/main" id="{FED4AA62-E802-2EFF-182D-6057AB0501DF}"/>
              </a:ext>
            </a:extLst>
          </p:cNvPr>
          <p:cNvSpPr txBox="1"/>
          <p:nvPr/>
        </p:nvSpPr>
        <p:spPr>
          <a:xfrm>
            <a:off x="9696400" y="2780928"/>
            <a:ext cx="1656184" cy="307777"/>
          </a:xfrm>
          <a:prstGeom prst="rect">
            <a:avLst/>
          </a:prstGeom>
          <a:noFill/>
        </p:spPr>
        <p:txBody>
          <a:bodyPr wrap="square" rtlCol="0">
            <a:spAutoFit/>
          </a:bodyPr>
          <a:lstStyle/>
          <a:p>
            <a:r>
              <a:rPr lang="zh-CN" altLang="en-US" dirty="0"/>
              <a:t>从右向左看</a:t>
            </a:r>
          </a:p>
        </p:txBody>
      </p:sp>
    </p:spTree>
    <p:extLst>
      <p:ext uri="{BB962C8B-B14F-4D97-AF65-F5344CB8AC3E}">
        <p14:creationId xmlns:p14="http://schemas.microsoft.com/office/powerpoint/2010/main" val="2907252186"/>
      </p:ext>
    </p:extLst>
  </p:cSld>
  <p:clrMapOvr>
    <a:masterClrMapping/>
  </p:clrMapOvr>
  <p:transition spd="med">
    <p:random/>
    <p:sndAc>
      <p:stSnd>
        <p:snd r:embed="rId3" name="chimes.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11   Parallelism and Instructions: Synchronization</a:t>
            </a:r>
            <a:r>
              <a:rPr lang="zh-CN" altLang="en-US" sz="6000" b="1" dirty="0">
                <a:solidFill>
                  <a:schemeClr val="accent1">
                    <a:lumMod val="50000"/>
                  </a:schemeClr>
                </a:solidFill>
              </a:rPr>
              <a:t>并行（要掌握</a:t>
            </a:r>
            <a:r>
              <a:rPr lang="en-US" altLang="zh-CN" sz="6000" b="1" dirty="0">
                <a:solidFill>
                  <a:schemeClr val="accent1">
                    <a:lumMod val="50000"/>
                  </a:schemeClr>
                </a:solidFill>
              </a:rPr>
              <a:t>)</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42047692"/>
      </p:ext>
    </p:extLst>
  </p:cSld>
  <p:clrMapOvr>
    <a:masterClrMapping/>
  </p:clrMapOvr>
  <p:transition spd="med">
    <p:random/>
    <p:sndAc>
      <p:stSnd>
        <p:snd r:embed="rId2" name="chimes.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Rot="1" noChangeArrowheads="1"/>
          </p:cNvSpPr>
          <p:nvPr>
            <p:ph type="body" idx="4294967295"/>
          </p:nvPr>
        </p:nvSpPr>
        <p:spPr>
          <a:xfrm>
            <a:off x="1703387" y="786606"/>
            <a:ext cx="8785225" cy="5284787"/>
          </a:xfrm>
        </p:spPr>
        <p:txBody>
          <a:bodyPr/>
          <a:lstStyle/>
          <a:p>
            <a:r>
              <a:rPr lang="en-US" altLang="zh-CN" dirty="0"/>
              <a:t> </a:t>
            </a:r>
            <a:r>
              <a:rPr lang="en-US" altLang="zh-CN" dirty="0">
                <a:solidFill>
                  <a:srgbClr val="000000"/>
                </a:solidFill>
              </a:rPr>
              <a:t>cause</a:t>
            </a:r>
          </a:p>
          <a:p>
            <a:pPr lvl="1"/>
            <a:r>
              <a:rPr lang="en-US" altLang="zh-CN" dirty="0">
                <a:solidFill>
                  <a:srgbClr val="000000"/>
                </a:solidFill>
              </a:rPr>
              <a:t> multiprocessors</a:t>
            </a:r>
          </a:p>
          <a:p>
            <a:pPr lvl="1"/>
            <a:r>
              <a:rPr lang="en-US" altLang="zh-CN" dirty="0">
                <a:solidFill>
                  <a:srgbClr val="000000"/>
                </a:solidFill>
              </a:rPr>
              <a:t> task preemption</a:t>
            </a:r>
          </a:p>
          <a:p>
            <a:pPr lvl="1"/>
            <a:r>
              <a:rPr lang="en-US" altLang="zh-CN" dirty="0">
                <a:solidFill>
                  <a:srgbClr val="000000"/>
                </a:solidFill>
              </a:rPr>
              <a:t> interrupt</a:t>
            </a:r>
          </a:p>
          <a:p>
            <a:r>
              <a:rPr lang="en-US" altLang="zh-CN" dirty="0">
                <a:solidFill>
                  <a:srgbClr val="000000"/>
                </a:solidFill>
              </a:rPr>
              <a:t>result</a:t>
            </a:r>
          </a:p>
          <a:p>
            <a:pPr lvl="1"/>
            <a:r>
              <a:rPr lang="en-US" altLang="zh-CN" dirty="0">
                <a:solidFill>
                  <a:srgbClr val="000000"/>
                </a:solidFill>
              </a:rPr>
              <a:t>data race</a:t>
            </a:r>
          </a:p>
          <a:p>
            <a:pPr lvl="1"/>
            <a:r>
              <a:rPr lang="en-US" altLang="zh-CN" dirty="0">
                <a:solidFill>
                  <a:srgbClr val="000000"/>
                </a:solidFill>
              </a:rPr>
              <a:t>resources race</a:t>
            </a:r>
          </a:p>
          <a:p>
            <a:pPr lvl="1"/>
            <a:r>
              <a:rPr lang="en-US" altLang="zh-CN" dirty="0">
                <a:solidFill>
                  <a:srgbClr val="000000"/>
                </a:solidFill>
              </a:rPr>
              <a:t>Critical region</a:t>
            </a:r>
          </a:p>
          <a:p>
            <a:r>
              <a:rPr lang="en-US" altLang="zh-CN" dirty="0">
                <a:solidFill>
                  <a:srgbClr val="000000"/>
                </a:solidFill>
              </a:rPr>
              <a:t>solution</a:t>
            </a:r>
          </a:p>
          <a:p>
            <a:pPr lvl="1"/>
            <a:r>
              <a:rPr lang="en-US" altLang="zh-CN" dirty="0">
                <a:solidFill>
                  <a:srgbClr val="000000"/>
                </a:solidFill>
              </a:rPr>
              <a:t>synchronization</a:t>
            </a:r>
          </a:p>
          <a:p>
            <a:pPr lvl="2"/>
            <a:r>
              <a:rPr lang="en-US" altLang="zh-CN" sz="1800" dirty="0">
                <a:solidFill>
                  <a:srgbClr val="000000"/>
                </a:solidFill>
              </a:rPr>
              <a:t>mutual exclusion</a:t>
            </a:r>
            <a:r>
              <a:rPr lang="zh-CN" altLang="en-US" sz="1800" dirty="0">
                <a:solidFill>
                  <a:srgbClr val="000000"/>
                </a:solidFill>
              </a:rPr>
              <a:t>、</a:t>
            </a:r>
            <a:r>
              <a:rPr lang="en-US" altLang="zh-CN" sz="1800" dirty="0">
                <a:solidFill>
                  <a:srgbClr val="000000"/>
                </a:solidFill>
              </a:rPr>
              <a:t>semaphore …</a:t>
            </a:r>
          </a:p>
          <a:p>
            <a:pPr lvl="1"/>
            <a:r>
              <a:rPr lang="en-US" altLang="zh-CN" dirty="0">
                <a:solidFill>
                  <a:srgbClr val="000000"/>
                </a:solidFill>
              </a:rPr>
              <a:t>hardware level</a:t>
            </a:r>
          </a:p>
          <a:p>
            <a:pPr lvl="2"/>
            <a:r>
              <a:rPr lang="en-US" altLang="zh-CN" sz="1800" dirty="0">
                <a:solidFill>
                  <a:srgbClr val="000000"/>
                </a:solidFill>
              </a:rPr>
              <a:t>atomic exchange or atomic swap (instructions in RISC-V: </a:t>
            </a:r>
            <a:r>
              <a:rPr lang="en-US" altLang="zh-CN" sz="1800" dirty="0" err="1">
                <a:solidFill>
                  <a:srgbClr val="000000"/>
                </a:solidFill>
              </a:rPr>
              <a:t>lr.d</a:t>
            </a:r>
            <a:r>
              <a:rPr lang="en-US" altLang="zh-CN" sz="1800" dirty="0">
                <a:solidFill>
                  <a:srgbClr val="000000"/>
                </a:solidFill>
              </a:rPr>
              <a:t> and </a:t>
            </a:r>
            <a:r>
              <a:rPr lang="en-US" altLang="zh-CN" sz="1800" dirty="0" err="1">
                <a:solidFill>
                  <a:srgbClr val="000000"/>
                </a:solidFill>
              </a:rPr>
              <a:t>sc.d</a:t>
            </a:r>
            <a:r>
              <a:rPr lang="en-US" altLang="zh-CN" sz="1800" dirty="0">
                <a:solidFill>
                  <a:srgbClr val="000000"/>
                </a:solidFill>
              </a:rPr>
              <a:t>)</a:t>
            </a:r>
          </a:p>
          <a:p>
            <a:pPr lvl="2">
              <a:buFont typeface="Wingdings" panose="05000000000000000000" pitchFamily="2" charset="2"/>
              <a:buNone/>
            </a:pPr>
            <a:endParaRPr lang="en-US" altLang="zh-CN" sz="1800" dirty="0">
              <a:solidFill>
                <a:srgbClr val="000000"/>
              </a:solidFill>
            </a:endParaRPr>
          </a:p>
        </p:txBody>
      </p:sp>
    </p:spTree>
    <p:extLst>
      <p:ext uri="{BB962C8B-B14F-4D97-AF65-F5344CB8AC3E}">
        <p14:creationId xmlns:p14="http://schemas.microsoft.com/office/powerpoint/2010/main" val="4137297612"/>
      </p:ext>
    </p:extLst>
  </p:cSld>
  <p:clrMapOvr>
    <a:masterClrMapping/>
  </p:clrMapOvr>
  <p:transition spd="med">
    <p:random/>
    <p:sndAc>
      <p:stSnd>
        <p:snd r:embed="rId3" name="chimes.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defRPr/>
            </a:pPr>
            <a:r>
              <a:rPr lang="en-AU" altLang="en-US"/>
              <a:t>Synchronization in RISC-V</a:t>
            </a:r>
          </a:p>
        </p:txBody>
      </p:sp>
      <p:sp>
        <p:nvSpPr>
          <p:cNvPr id="209923" name="Rectangle 3"/>
          <p:cNvSpPr>
            <a:spLocks noGrp="1" noChangeArrowheads="1"/>
          </p:cNvSpPr>
          <p:nvPr>
            <p:ph idx="1"/>
          </p:nvPr>
        </p:nvSpPr>
        <p:spPr/>
        <p:txBody>
          <a:bodyPr/>
          <a:lstStyle/>
          <a:p>
            <a:pPr eaLnBrk="1" hangingPunct="1">
              <a:lnSpc>
                <a:spcPct val="90000"/>
              </a:lnSpc>
            </a:pPr>
            <a:r>
              <a:rPr lang="en-AU" altLang="en-US" sz="2800" dirty="0"/>
              <a:t>Load reserved: </a:t>
            </a:r>
            <a:r>
              <a:rPr lang="en-AU" altLang="en-US" sz="2800" dirty="0" err="1">
                <a:latin typeface="Lucida Console" panose="020B0609040504020204" pitchFamily="49" charset="0"/>
              </a:rPr>
              <a:t>lr.d</a:t>
            </a:r>
            <a:r>
              <a:rPr lang="en-AU" altLang="en-US" sz="2800" dirty="0">
                <a:latin typeface="Lucida Console" panose="020B0609040504020204" pitchFamily="49" charset="0"/>
              </a:rPr>
              <a:t> </a:t>
            </a:r>
            <a:r>
              <a:rPr lang="en-AU" altLang="en-US" sz="2800" dirty="0" err="1">
                <a:latin typeface="Lucida Console" panose="020B0609040504020204" pitchFamily="49" charset="0"/>
              </a:rPr>
              <a:t>rd</a:t>
            </a:r>
            <a:r>
              <a:rPr lang="en-AU" altLang="en-US" sz="2800" dirty="0">
                <a:latin typeface="Lucida Console" panose="020B0609040504020204" pitchFamily="49" charset="0"/>
              </a:rPr>
              <a:t>,(rs1)</a:t>
            </a:r>
          </a:p>
          <a:p>
            <a:pPr lvl="1" eaLnBrk="1" hangingPunct="1">
              <a:lnSpc>
                <a:spcPct val="90000"/>
              </a:lnSpc>
            </a:pPr>
            <a:r>
              <a:rPr lang="en-AU" altLang="en-US" sz="2400" dirty="0"/>
              <a:t>Load from address in rs1 to </a:t>
            </a:r>
            <a:r>
              <a:rPr lang="en-AU" altLang="en-US" sz="2400" dirty="0" err="1"/>
              <a:t>rd</a:t>
            </a:r>
            <a:endParaRPr lang="en-AU" altLang="en-US" sz="2400" dirty="0"/>
          </a:p>
          <a:p>
            <a:pPr lvl="1" eaLnBrk="1" hangingPunct="1">
              <a:lnSpc>
                <a:spcPct val="90000"/>
              </a:lnSpc>
            </a:pPr>
            <a:r>
              <a:rPr lang="en-AU" altLang="en-US" sz="2400" dirty="0"/>
              <a:t>Place reservation on memory address</a:t>
            </a:r>
          </a:p>
          <a:p>
            <a:pPr eaLnBrk="1" hangingPunct="1">
              <a:lnSpc>
                <a:spcPct val="90000"/>
              </a:lnSpc>
            </a:pPr>
            <a:endParaRPr lang="en-AU" altLang="en-US" sz="2800" dirty="0"/>
          </a:p>
          <a:p>
            <a:pPr eaLnBrk="1" hangingPunct="1">
              <a:lnSpc>
                <a:spcPct val="90000"/>
              </a:lnSpc>
            </a:pPr>
            <a:r>
              <a:rPr lang="en-AU" altLang="en-US" sz="2800" dirty="0"/>
              <a:t>Store conditional: </a:t>
            </a:r>
            <a:r>
              <a:rPr lang="en-US" altLang="en-US" sz="2800" dirty="0" err="1">
                <a:latin typeface="Lucida Console" panose="020B0609040504020204" pitchFamily="49" charset="0"/>
              </a:rPr>
              <a:t>sc.d</a:t>
            </a:r>
            <a:r>
              <a:rPr lang="en-US" altLang="en-US" sz="2800" dirty="0">
                <a:latin typeface="Lucida Console" panose="020B0609040504020204" pitchFamily="49" charset="0"/>
              </a:rPr>
              <a:t> </a:t>
            </a:r>
            <a:r>
              <a:rPr lang="en-US" altLang="en-US" sz="2800" dirty="0" err="1">
                <a:latin typeface="Lucida Console" panose="020B0609040504020204" pitchFamily="49" charset="0"/>
              </a:rPr>
              <a:t>rd</a:t>
            </a:r>
            <a:r>
              <a:rPr lang="en-US" altLang="en-US" sz="2800" dirty="0">
                <a:latin typeface="Lucida Console" panose="020B0609040504020204" pitchFamily="49" charset="0"/>
              </a:rPr>
              <a:t>,(rs1),rs2</a:t>
            </a:r>
            <a:endParaRPr lang="en-AU" altLang="en-US" sz="2800" dirty="0"/>
          </a:p>
          <a:p>
            <a:pPr lvl="1" eaLnBrk="1" hangingPunct="1">
              <a:lnSpc>
                <a:spcPct val="90000"/>
              </a:lnSpc>
            </a:pPr>
            <a:r>
              <a:rPr lang="en-AU" altLang="en-US" sz="2400" dirty="0"/>
              <a:t>Store from rs2 to address in rs1</a:t>
            </a:r>
          </a:p>
          <a:p>
            <a:pPr lvl="1" eaLnBrk="1" hangingPunct="1">
              <a:lnSpc>
                <a:spcPct val="90000"/>
              </a:lnSpc>
            </a:pPr>
            <a:r>
              <a:rPr lang="en-AU" altLang="en-US" sz="2400" dirty="0"/>
              <a:t>Succeeds if location not changed since the </a:t>
            </a:r>
            <a:r>
              <a:rPr lang="en-AU" altLang="en-US" sz="2400" dirty="0" err="1">
                <a:latin typeface="Lucida Console" panose="020B0609040504020204" pitchFamily="49" charset="0"/>
              </a:rPr>
              <a:t>lr.d</a:t>
            </a:r>
            <a:endParaRPr lang="en-AU" altLang="en-US" sz="2400" dirty="0">
              <a:latin typeface="Lucida Console" panose="020B0609040504020204" pitchFamily="49" charset="0"/>
            </a:endParaRPr>
          </a:p>
          <a:p>
            <a:pPr lvl="2" eaLnBrk="1" hangingPunct="1">
              <a:lnSpc>
                <a:spcPct val="90000"/>
              </a:lnSpc>
            </a:pPr>
            <a:r>
              <a:rPr lang="en-AU" altLang="en-US" sz="2000" dirty="0"/>
              <a:t>Returns 0 in </a:t>
            </a:r>
            <a:r>
              <a:rPr lang="en-AU" altLang="en-US" sz="2000" dirty="0" err="1"/>
              <a:t>rd</a:t>
            </a:r>
            <a:endParaRPr lang="en-AU" altLang="en-US" sz="2000" dirty="0"/>
          </a:p>
          <a:p>
            <a:pPr lvl="1" eaLnBrk="1" hangingPunct="1">
              <a:lnSpc>
                <a:spcPct val="90000"/>
              </a:lnSpc>
            </a:pPr>
            <a:r>
              <a:rPr lang="en-AU" altLang="en-US" sz="2400" dirty="0"/>
              <a:t>Fails if location is changed</a:t>
            </a:r>
          </a:p>
          <a:p>
            <a:pPr lvl="2" eaLnBrk="1" hangingPunct="1">
              <a:lnSpc>
                <a:spcPct val="90000"/>
              </a:lnSpc>
            </a:pPr>
            <a:r>
              <a:rPr lang="en-AU" altLang="en-US" sz="2000" dirty="0"/>
              <a:t>Returns non-zero value in </a:t>
            </a:r>
            <a:r>
              <a:rPr lang="en-AU" altLang="en-US" sz="2000" dirty="0" err="1"/>
              <a:t>rd</a:t>
            </a:r>
            <a:endParaRPr lang="en-AU" altLang="en-US" dirty="0"/>
          </a:p>
        </p:txBody>
      </p:sp>
    </p:spTree>
    <p:extLst>
      <p:ext uri="{BB962C8B-B14F-4D97-AF65-F5344CB8AC3E}">
        <p14:creationId xmlns:p14="http://schemas.microsoft.com/office/powerpoint/2010/main" val="1094097244"/>
      </p:ext>
    </p:extLst>
  </p:cSld>
  <p:clrMapOvr>
    <a:masterClrMapping/>
  </p:clrMapOvr>
  <p:transition spd="med">
    <p:random/>
    <p:sndAc>
      <p:stSnd>
        <p:snd r:embed="rId3" name="chimes.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17235" y="0"/>
            <a:ext cx="10515600" cy="1325563"/>
          </a:xfrm>
        </p:spPr>
        <p:txBody>
          <a:bodyPr/>
          <a:lstStyle/>
          <a:p>
            <a:pPr>
              <a:defRPr/>
            </a:pPr>
            <a:r>
              <a:rPr lang="en-AU" altLang="en-US" dirty="0"/>
              <a:t>Synchronization in RISC-V</a:t>
            </a:r>
            <a:endParaRPr lang="en-US" altLang="en-US" dirty="0"/>
          </a:p>
        </p:txBody>
      </p:sp>
      <p:sp>
        <p:nvSpPr>
          <p:cNvPr id="3" name="Content Placeholder 2"/>
          <p:cNvSpPr>
            <a:spLocks noGrp="1"/>
          </p:cNvSpPr>
          <p:nvPr>
            <p:ph idx="1"/>
          </p:nvPr>
        </p:nvSpPr>
        <p:spPr>
          <a:xfrm>
            <a:off x="560916" y="1484784"/>
            <a:ext cx="11070167" cy="4886325"/>
          </a:xfrm>
        </p:spPr>
        <p:txBody>
          <a:bodyPr>
            <a:normAutofit lnSpcReduction="10000"/>
          </a:bodyPr>
          <a:lstStyle/>
          <a:p>
            <a:pPr eaLnBrk="1" hangingPunct="1">
              <a:lnSpc>
                <a:spcPct val="90000"/>
              </a:lnSpc>
              <a:defRPr/>
            </a:pPr>
            <a:r>
              <a:rPr lang="en-AU" altLang="en-US" sz="2400" dirty="0"/>
              <a:t>Example 1: atomic swap (to test/set lock variable)</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again:	</a:t>
            </a:r>
            <a:r>
              <a:rPr lang="en-AU" altLang="en-US" sz="2000" dirty="0" err="1">
                <a:latin typeface="Lucida Console" panose="020B0609040504020204" pitchFamily="49" charset="0"/>
              </a:rPr>
              <a:t>lr.d</a:t>
            </a:r>
            <a:r>
              <a:rPr lang="en-AU" altLang="en-US" sz="2000" dirty="0">
                <a:latin typeface="Lucida Console" panose="020B0609040504020204" pitchFamily="49" charset="0"/>
              </a:rPr>
              <a:t> x10,(x20)</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sc.d</a:t>
            </a:r>
            <a:r>
              <a:rPr lang="en-AU" altLang="en-US" sz="2000" dirty="0">
                <a:latin typeface="Lucida Console" panose="020B0609040504020204" pitchFamily="49" charset="0"/>
              </a:rPr>
              <a:t> x11,(x20),x23 // X11 = status</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bne</a:t>
            </a:r>
            <a:r>
              <a:rPr lang="en-AU" altLang="en-US" sz="2000" dirty="0">
                <a:latin typeface="Lucida Console" panose="020B0609040504020204" pitchFamily="49" charset="0"/>
              </a:rPr>
              <a:t>  x11,x0,again  // branch if store failed</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addi</a:t>
            </a:r>
            <a:r>
              <a:rPr lang="en-AU" altLang="en-US" sz="2000" dirty="0">
                <a:latin typeface="Lucida Console" panose="020B0609040504020204" pitchFamily="49" charset="0"/>
              </a:rPr>
              <a:t> x23,x10,0     // X23 = loaded value</a:t>
            </a:r>
          </a:p>
          <a:p>
            <a:pPr marL="1314450" lvl="1" indent="-1141413" eaLnBrk="1" hangingPunct="1">
              <a:lnSpc>
                <a:spcPct val="90000"/>
              </a:lnSpc>
              <a:buFont typeface="Wingdings" panose="05000000000000000000" pitchFamily="2" charset="2"/>
              <a:buNone/>
              <a:defRPr/>
            </a:pPr>
            <a:endParaRPr lang="en-AU" altLang="en-US" sz="2000" dirty="0">
              <a:latin typeface="Lucida Console" panose="020B0609040504020204" pitchFamily="49" charset="0"/>
            </a:endParaRPr>
          </a:p>
          <a:p>
            <a:pPr>
              <a:defRPr/>
            </a:pPr>
            <a:r>
              <a:rPr lang="en-US" sz="2400" dirty="0"/>
              <a:t>Example 2: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addi</a:t>
            </a:r>
            <a:r>
              <a:rPr lang="en-US" sz="2000" dirty="0">
                <a:latin typeface="Lucida Console" panose="020B0609040504020204" pitchFamily="49" charset="0"/>
              </a:rPr>
              <a:t> x12,x0,1 		// copy locked value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again:	</a:t>
            </a:r>
            <a:r>
              <a:rPr lang="en-US" sz="2000" dirty="0" err="1">
                <a:latin typeface="Lucida Console" panose="020B0609040504020204" pitchFamily="49" charset="0"/>
              </a:rPr>
              <a:t>lr.d</a:t>
            </a:r>
            <a:r>
              <a:rPr lang="en-US" sz="2000" dirty="0">
                <a:latin typeface="Lucida Console" panose="020B0609040504020204" pitchFamily="49" charset="0"/>
              </a:rPr>
              <a:t> x10,(x20) 		// read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x10,x0,again 	// check if it is 0 yet</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sc.d</a:t>
            </a:r>
            <a:r>
              <a:rPr lang="en-US" sz="2000" dirty="0">
                <a:latin typeface="Lucida Console" panose="020B0609040504020204" pitchFamily="49" charset="0"/>
              </a:rPr>
              <a:t> x11,(x20),x12 	// attempt to store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x11,x0,again	// branch if fails</a:t>
            </a:r>
          </a:p>
          <a:p>
            <a:pPr marL="342900" lvl="1" indent="-342900">
              <a:lnSpc>
                <a:spcPct val="90000"/>
              </a:lnSpc>
              <a:buClr>
                <a:schemeClr val="folHlink"/>
              </a:buClr>
              <a:buSzPct val="60000"/>
              <a:defRPr/>
            </a:pPr>
            <a:r>
              <a:rPr lang="en-US" sz="2000" dirty="0">
                <a:ea typeface="+mn-ea"/>
                <a:cs typeface="+mn-cs"/>
              </a:rPr>
              <a:t>Unlock: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sd</a:t>
            </a:r>
            <a:r>
              <a:rPr lang="en-US" sz="2000" dirty="0">
                <a:latin typeface="Lucida Console" panose="020B0609040504020204" pitchFamily="49" charset="0"/>
              </a:rPr>
              <a:t>   x0,0(x20)		// free lock  x0</a:t>
            </a:r>
            <a:r>
              <a:rPr lang="zh-CN" altLang="en-US" sz="2000" dirty="0">
                <a:latin typeface="Lucida Console" panose="020B0609040504020204" pitchFamily="49" charset="0"/>
              </a:rPr>
              <a:t>是</a:t>
            </a:r>
            <a:r>
              <a:rPr lang="en-US" altLang="zh-CN" sz="2000" dirty="0">
                <a:latin typeface="Lucida Console" panose="020B0609040504020204" pitchFamily="49" charset="0"/>
              </a:rPr>
              <a:t>0</a:t>
            </a:r>
            <a:r>
              <a:rPr lang="zh-CN" altLang="en-US" sz="2000" dirty="0">
                <a:latin typeface="Lucida Console" panose="020B0609040504020204" pitchFamily="49" charset="0"/>
              </a:rPr>
              <a:t>的时候谁都可以用</a:t>
            </a:r>
            <a:endParaRPr lang="en-US" dirty="0">
              <a:latin typeface="Lucida Console" panose="020B0609040504020204" pitchFamily="49" charset="0"/>
            </a:endParaRPr>
          </a:p>
          <a:p>
            <a:pPr marL="1314450" lvl="1" indent="-1141413" eaLnBrk="1" hangingPunct="1">
              <a:lnSpc>
                <a:spcPct val="90000"/>
              </a:lnSpc>
              <a:buFont typeface="Wingdings" panose="05000000000000000000" pitchFamily="2" charset="2"/>
              <a:buNone/>
              <a:defRPr/>
            </a:pPr>
            <a:endParaRPr lang="en-US" dirty="0">
              <a:latin typeface="Lucida Console" panose="020B0609040504020204" pitchFamily="49" charset="0"/>
            </a:endParaRPr>
          </a:p>
        </p:txBody>
      </p:sp>
    </p:spTree>
    <p:extLst>
      <p:ext uri="{BB962C8B-B14F-4D97-AF65-F5344CB8AC3E}">
        <p14:creationId xmlns:p14="http://schemas.microsoft.com/office/powerpoint/2010/main" val="2082914461"/>
      </p:ext>
    </p:extLst>
  </p:cSld>
  <p:clrMapOvr>
    <a:masterClrMapping/>
  </p:clrMapOvr>
  <p:transition spd="med">
    <p:random/>
    <p:sndAc>
      <p:stSnd>
        <p:snd r:embed="rId3" name="chimes.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12   Translating and Starting a Program</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115846575"/>
      </p:ext>
    </p:extLst>
  </p:cSld>
  <p:clrMapOvr>
    <a:masterClrMapping/>
  </p:clrMapOvr>
  <p:transition spd="med">
    <p:random/>
    <p:sndAc>
      <p:stSnd>
        <p:snd r:embed="rId2" name="chimes.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9" name="组合 1"/>
          <p:cNvGrpSpPr>
            <a:grpSpLocks/>
          </p:cNvGrpSpPr>
          <p:nvPr/>
        </p:nvGrpSpPr>
        <p:grpSpPr bwMode="auto">
          <a:xfrm>
            <a:off x="767408" y="332656"/>
            <a:ext cx="10513168" cy="6120680"/>
            <a:chOff x="1187450" y="1557338"/>
            <a:chExt cx="7531100" cy="4248150"/>
          </a:xfrm>
        </p:grpSpPr>
        <p:sp>
          <p:nvSpPr>
            <p:cNvPr id="214020"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Many compilers produce object modules directly</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1"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2"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Static linking</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3"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14024"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1703388"/>
              <a:ext cx="5597525"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1726259"/>
      </p:ext>
    </p:extLst>
  </p:cSld>
  <p:clrMapOvr>
    <a:masterClrMapping/>
  </p:clrMapOvr>
  <p:transition spd="med">
    <p:random/>
    <p:sndAc>
      <p:stSnd>
        <p:snd r:embed="rId3" name="chimes.wav"/>
      </p:stSnd>
    </p:sndAc>
  </p:transition>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11971</TotalTime>
  <Words>14366</Words>
  <Application>Microsoft Office PowerPoint</Application>
  <PresentationFormat>宽屏</PresentationFormat>
  <Paragraphs>2367</Paragraphs>
  <Slides>123</Slides>
  <Notes>102</Notes>
  <HiddenSlides>0</HiddenSlides>
  <MMClips>0</MMClips>
  <ScaleCrop>false</ScaleCrop>
  <HeadingPairs>
    <vt:vector size="8" baseType="variant">
      <vt:variant>
        <vt:lpstr>已用的字体</vt:lpstr>
      </vt:variant>
      <vt:variant>
        <vt:i4>15</vt:i4>
      </vt:variant>
      <vt:variant>
        <vt:lpstr>主题</vt:lpstr>
      </vt:variant>
      <vt:variant>
        <vt:i4>11</vt:i4>
      </vt:variant>
      <vt:variant>
        <vt:lpstr>嵌入 OLE 服务器</vt:lpstr>
      </vt:variant>
      <vt:variant>
        <vt:i4>2</vt:i4>
      </vt:variant>
      <vt:variant>
        <vt:lpstr>幻灯片标题</vt:lpstr>
      </vt:variant>
      <vt:variant>
        <vt:i4>123</vt:i4>
      </vt:variant>
    </vt:vector>
  </HeadingPairs>
  <TitlesOfParts>
    <vt:vector size="151" baseType="lpstr">
      <vt:lpstr>Arial Unicode MS</vt:lpstr>
      <vt:lpstr>ArialMT</vt:lpstr>
      <vt:lpstr>等线</vt:lpstr>
      <vt:lpstr>等线 Light</vt:lpstr>
      <vt:lpstr>宋体</vt:lpstr>
      <vt:lpstr>微软雅黑</vt:lpstr>
      <vt:lpstr>Arial</vt:lpstr>
      <vt:lpstr>Arial Black</vt:lpstr>
      <vt:lpstr>Courier New</vt:lpstr>
      <vt:lpstr>Impact</vt:lpstr>
      <vt:lpstr>Lucida Console</vt:lpstr>
      <vt:lpstr>Tahoma</vt:lpstr>
      <vt:lpstr>Times New Roman</vt:lpstr>
      <vt:lpstr>Verdana</vt:lpstr>
      <vt:lpstr>Wingdings</vt:lpstr>
      <vt:lpstr>自定义设计方案</vt:lpstr>
      <vt:lpstr>母版2</vt:lpstr>
      <vt:lpstr>Default Design</vt:lpstr>
      <vt:lpstr>诗情画意</vt:lpstr>
      <vt:lpstr>1_Default Design</vt:lpstr>
      <vt:lpstr>2_Default Design</vt:lpstr>
      <vt:lpstr>1_自定义设计方案</vt:lpstr>
      <vt:lpstr>1_母版2</vt:lpstr>
      <vt:lpstr>3_Default Design</vt:lpstr>
      <vt:lpstr>Office 主题​​</vt:lpstr>
      <vt:lpstr>1_Office 主题​​</vt:lpstr>
      <vt:lpstr>Equation</vt:lpstr>
      <vt:lpstr>Chart</vt:lpstr>
      <vt:lpstr>Chapter  2 Instructions指令 </vt:lpstr>
      <vt:lpstr>Contents of Chapter 2</vt:lpstr>
      <vt:lpstr>1  Introduction</vt:lpstr>
      <vt:lpstr>Introduction</vt:lpstr>
      <vt:lpstr>指令的基本格式</vt:lpstr>
      <vt:lpstr>Type of internal storage in processer</vt:lpstr>
      <vt:lpstr>The number of the memory operand In the instruction </vt:lpstr>
      <vt:lpstr>Variables difference </vt:lpstr>
      <vt:lpstr>2    Operations of the Computer Hardware</vt:lpstr>
      <vt:lpstr>PowerPoint 演示文稿</vt:lpstr>
      <vt:lpstr>Register Operands</vt:lpstr>
      <vt:lpstr>RISC-V register conventions</vt:lpstr>
      <vt:lpstr>PowerPoint 演示文稿</vt:lpstr>
      <vt:lpstr>PowerPoint 演示文稿</vt:lpstr>
      <vt:lpstr>Memory Operands</vt:lpstr>
      <vt:lpstr>Endianness/byte order</vt:lpstr>
      <vt:lpstr>Memory Alignment（要整数倍放）</vt:lpstr>
      <vt:lpstr>PowerPoint 演示文稿</vt:lpstr>
      <vt:lpstr>Example:   g  =  h  +  A[i]</vt:lpstr>
      <vt:lpstr>Registers vs. Memory</vt:lpstr>
      <vt:lpstr>What if many variables ?</vt:lpstr>
      <vt:lpstr>Constant常数 or Immediate立即数 Operands</vt:lpstr>
      <vt:lpstr>5   representing Instructions in the computer</vt:lpstr>
      <vt:lpstr>Translating assembly into machine instruction</vt:lpstr>
      <vt:lpstr>PowerPoint 演示文稿</vt:lpstr>
      <vt:lpstr>PowerPoint 演示文稿</vt:lpstr>
      <vt:lpstr>PowerPoint 演示文稿</vt:lpstr>
      <vt:lpstr>PowerPoint 演示文稿</vt:lpstr>
      <vt:lpstr>Summary of R-, I-, S-type instruction format</vt:lpstr>
      <vt:lpstr>Example  Translating assembly into machine instruction </vt:lpstr>
      <vt:lpstr> RISC-V machine language code:        Decimal version</vt:lpstr>
      <vt:lpstr>RISC-V instruction encoding  </vt:lpstr>
      <vt:lpstr>PowerPoint 演示文稿</vt:lpstr>
      <vt:lpstr>6   logical operations</vt:lpstr>
      <vt:lpstr>PowerPoint 演示文稿</vt:lpstr>
      <vt:lpstr>Shift Operations</vt:lpstr>
      <vt:lpstr>And Operations</vt:lpstr>
      <vt:lpstr>OR Operations</vt:lpstr>
      <vt:lpstr>XOR Operations</vt:lpstr>
      <vt:lpstr>7    Instructions for making decisions</vt:lpstr>
      <vt:lpstr>PowerPoint 演示文稿</vt:lpstr>
      <vt:lpstr>Conditional  branch</vt:lpstr>
      <vt:lpstr>PowerPoint 演示文稿</vt:lpstr>
      <vt:lpstr>PowerPoint 演示文稿</vt:lpstr>
      <vt:lpstr>Signed vs. Unsigned</vt:lpstr>
      <vt:lpstr>PowerPoint 演示文稿</vt:lpstr>
      <vt:lpstr>Compare operations </vt:lpstr>
      <vt:lpstr>Example for Compare</vt:lpstr>
      <vt:lpstr>越界检测</vt:lpstr>
      <vt:lpstr>循环loop</vt:lpstr>
      <vt:lpstr>Case/Switch</vt:lpstr>
      <vt:lpstr>Jalr 间接跳转地址</vt:lpstr>
      <vt:lpstr>PowerPoint 演示文稿</vt:lpstr>
      <vt:lpstr>8   Supporting Procedures in Computer Hardware</vt:lpstr>
      <vt:lpstr>J开头，无条件跳转</vt:lpstr>
      <vt:lpstr>Using More Registers</vt:lpstr>
      <vt:lpstr>PowerPoint 演示文稿</vt:lpstr>
      <vt:lpstr>Leaf Procedure Example</vt:lpstr>
      <vt:lpstr>PowerPoint 演示文稿</vt:lpstr>
      <vt:lpstr>Local Data on the Stack</vt:lpstr>
      <vt:lpstr>Register Usage</vt:lpstr>
      <vt:lpstr>Non-Leaf Procedures</vt:lpstr>
      <vt:lpstr>Six steps of Function执行函数</vt:lpstr>
      <vt:lpstr>Nested Procedure</vt:lpstr>
      <vt:lpstr>PowerPoint 演示文稿</vt:lpstr>
      <vt:lpstr>RISC-V register conventions</vt:lpstr>
      <vt:lpstr>PowerPoint 演示文稿</vt:lpstr>
      <vt:lpstr>PowerPoint 演示文稿</vt:lpstr>
      <vt:lpstr>Local Data on the Stack</vt:lpstr>
      <vt:lpstr>The Concept :  procedure Frame/activation record</vt:lpstr>
      <vt:lpstr>Memory Layout</vt:lpstr>
      <vt:lpstr>9  communication with people</vt:lpstr>
      <vt:lpstr>Byte/Halfword/Word Operations</vt:lpstr>
      <vt:lpstr>String</vt:lpstr>
      <vt:lpstr>String Copy Example</vt:lpstr>
      <vt:lpstr>PowerPoint 演示文稿</vt:lpstr>
      <vt:lpstr>10 RISC-V Addressing for Wide Immediate &amp; Addresses</vt:lpstr>
      <vt:lpstr>PowerPoint 演示文稿</vt:lpstr>
      <vt:lpstr>32-bit Constants</vt:lpstr>
      <vt:lpstr>分支</vt:lpstr>
      <vt:lpstr>Jump Addressing</vt:lpstr>
      <vt:lpstr>Show branch offset in machine language</vt:lpstr>
      <vt:lpstr>指令地址</vt:lpstr>
      <vt:lpstr>PowerPoint 演示文稿</vt:lpstr>
      <vt:lpstr>寻址</vt:lpstr>
      <vt:lpstr>RISC-V operands</vt:lpstr>
      <vt:lpstr>RISC-V assembly language</vt:lpstr>
      <vt:lpstr>RISC-V assembly language</vt:lpstr>
      <vt:lpstr>RISC-V encoding summary</vt:lpstr>
      <vt:lpstr>Summary of RISC-V instruction encoding</vt:lpstr>
      <vt:lpstr>PowerPoint 演示文稿</vt:lpstr>
      <vt:lpstr>PowerPoint 演示文稿</vt:lpstr>
      <vt:lpstr>反汇编</vt:lpstr>
      <vt:lpstr>11   Parallelism and Instructions: Synchronization并行（要掌握)</vt:lpstr>
      <vt:lpstr>PowerPoint 演示文稿</vt:lpstr>
      <vt:lpstr>Synchronization in RISC-V</vt:lpstr>
      <vt:lpstr>Synchronization in RISC-V</vt:lpstr>
      <vt:lpstr>12   Translating and Starting a Program</vt:lpstr>
      <vt:lpstr>PowerPoint 演示文稿</vt:lpstr>
      <vt:lpstr>Start a C program in a file on disk to run</vt:lpstr>
      <vt:lpstr>Object file  目标文件 </vt:lpstr>
      <vt:lpstr>Linking Object modules</vt:lpstr>
      <vt:lpstr>Dynamic Linking动态链接</vt:lpstr>
      <vt:lpstr>Lazy Linkage</vt:lpstr>
      <vt:lpstr>Starting Java Applications</vt:lpstr>
      <vt:lpstr>13  A C Sort Example To Put it All Together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Effect of Compiler Optimization</vt:lpstr>
      <vt:lpstr>Lessons Learnt</vt:lpstr>
      <vt:lpstr>14   Arrays versus Pointers </vt:lpstr>
      <vt:lpstr>Example: Clearing an Array</vt:lpstr>
      <vt:lpstr>2.18 Other RISC-V Instructions</vt:lpstr>
      <vt:lpstr>Instruction Set Extensions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炜 周</cp:lastModifiedBy>
  <cp:revision>1088</cp:revision>
  <dcterms:created xsi:type="dcterms:W3CDTF">2003-07-12T07:22:17Z</dcterms:created>
  <dcterms:modified xsi:type="dcterms:W3CDTF">2024-03-20T07:19:08Z</dcterms:modified>
</cp:coreProperties>
</file>