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8" r:id="rId2"/>
    <p:sldMasterId id="2147483770" r:id="rId3"/>
    <p:sldMasterId id="2147483782" r:id="rId4"/>
    <p:sldMasterId id="2147483796" r:id="rId5"/>
    <p:sldMasterId id="2147483826" r:id="rId6"/>
    <p:sldMasterId id="2147483839" r:id="rId7"/>
  </p:sldMasterIdLst>
  <p:notesMasterIdLst>
    <p:notesMasterId r:id="rId77"/>
  </p:notesMasterIdLst>
  <p:handoutMasterIdLst>
    <p:handoutMasterId r:id="rId78"/>
  </p:handoutMasterIdLst>
  <p:sldIdLst>
    <p:sldId id="455" r:id="rId8"/>
    <p:sldId id="599" r:id="rId9"/>
    <p:sldId id="603" r:id="rId10"/>
    <p:sldId id="611" r:id="rId11"/>
    <p:sldId id="552" r:id="rId12"/>
    <p:sldId id="601" r:id="rId13"/>
    <p:sldId id="409" r:id="rId14"/>
    <p:sldId id="408" r:id="rId15"/>
    <p:sldId id="604" r:id="rId16"/>
    <p:sldId id="628" r:id="rId17"/>
    <p:sldId id="627" r:id="rId18"/>
    <p:sldId id="606" r:id="rId19"/>
    <p:sldId id="410" r:id="rId20"/>
    <p:sldId id="411" r:id="rId21"/>
    <p:sldId id="605" r:id="rId22"/>
    <p:sldId id="412" r:id="rId23"/>
    <p:sldId id="413" r:id="rId24"/>
    <p:sldId id="607" r:id="rId25"/>
    <p:sldId id="387" r:id="rId26"/>
    <p:sldId id="610" r:id="rId27"/>
    <p:sldId id="555" r:id="rId28"/>
    <p:sldId id="467" r:id="rId29"/>
    <p:sldId id="468" r:id="rId30"/>
    <p:sldId id="469" r:id="rId31"/>
    <p:sldId id="612" r:id="rId32"/>
    <p:sldId id="491" r:id="rId33"/>
    <p:sldId id="472" r:id="rId34"/>
    <p:sldId id="473" r:id="rId35"/>
    <p:sldId id="474" r:id="rId36"/>
    <p:sldId id="475" r:id="rId37"/>
    <p:sldId id="476" r:id="rId38"/>
    <p:sldId id="477" r:id="rId39"/>
    <p:sldId id="557" r:id="rId40"/>
    <p:sldId id="621" r:id="rId41"/>
    <p:sldId id="624" r:id="rId42"/>
    <p:sldId id="625" r:id="rId43"/>
    <p:sldId id="481" r:id="rId44"/>
    <p:sldId id="482" r:id="rId45"/>
    <p:sldId id="483" r:id="rId46"/>
    <p:sldId id="485" r:id="rId47"/>
    <p:sldId id="629" r:id="rId48"/>
    <p:sldId id="488" r:id="rId49"/>
    <p:sldId id="465" r:id="rId50"/>
    <p:sldId id="489" r:id="rId51"/>
    <p:sldId id="490" r:id="rId52"/>
    <p:sldId id="613" r:id="rId53"/>
    <p:sldId id="395" r:id="rId54"/>
    <p:sldId id="396" r:id="rId55"/>
    <p:sldId id="398" r:id="rId56"/>
    <p:sldId id="452" r:id="rId57"/>
    <p:sldId id="399" r:id="rId58"/>
    <p:sldId id="617" r:id="rId59"/>
    <p:sldId id="492" r:id="rId60"/>
    <p:sldId id="400" r:id="rId61"/>
    <p:sldId id="582" r:id="rId62"/>
    <p:sldId id="583" r:id="rId63"/>
    <p:sldId id="499" r:id="rId64"/>
    <p:sldId id="501" r:id="rId65"/>
    <p:sldId id="502" r:id="rId66"/>
    <p:sldId id="616" r:id="rId67"/>
    <p:sldId id="586" r:id="rId68"/>
    <p:sldId id="589" r:id="rId69"/>
    <p:sldId id="590" r:id="rId70"/>
    <p:sldId id="615" r:id="rId71"/>
    <p:sldId id="593" r:id="rId72"/>
    <p:sldId id="594" r:id="rId73"/>
    <p:sldId id="596" r:id="rId74"/>
    <p:sldId id="619" r:id="rId75"/>
    <p:sldId id="620" r:id="rId76"/>
  </p:sldIdLst>
  <p:sldSz cx="12192000" cy="6858000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D01EB"/>
    <a:srgbClr val="FF6600"/>
    <a:srgbClr val="008000"/>
    <a:srgbClr val="FEF5EE"/>
    <a:srgbClr val="FFEDED"/>
    <a:srgbClr val="FF3300"/>
    <a:srgbClr val="2C6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258" autoAdjust="0"/>
  </p:normalViewPr>
  <p:slideViewPr>
    <p:cSldViewPr>
      <p:cViewPr varScale="1">
        <p:scale>
          <a:sx n="70" d="100"/>
          <a:sy n="70" d="100"/>
        </p:scale>
        <p:origin x="115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118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9009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 altLang="zh-CN" dirty="0"/>
              <a:t>1.1    Introduction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FD632F31-4CA8-4A1D-AE66-43CED51B022B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重点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56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14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145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325" y="909638"/>
            <a:ext cx="6821488" cy="3838575"/>
          </a:xfrm>
          <a:ln cap="flat"/>
        </p:spPr>
      </p:sp>
    </p:spTree>
    <p:extLst>
      <p:ext uri="{BB962C8B-B14F-4D97-AF65-F5344CB8AC3E}">
        <p14:creationId xmlns:p14="http://schemas.microsoft.com/office/powerpoint/2010/main" val="198821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1.3</a:t>
            </a:r>
            <a:r>
              <a:rPr lang="zh-CN" altLang="en-US" dirty="0"/>
              <a:t>可能得看看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23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Noto Serif SC"/>
              </a:rPr>
              <a:t>在一些地方，</a:t>
            </a:r>
            <a:r>
              <a:rPr lang="en-US" altLang="zh-CN" b="0" i="0" dirty="0">
                <a:effectLst/>
                <a:latin typeface="Noto Serif SC"/>
              </a:rPr>
              <a:t>virtual page </a:t>
            </a:r>
            <a:r>
              <a:rPr lang="zh-CN" altLang="en-US" b="0" i="0" dirty="0">
                <a:effectLst/>
                <a:latin typeface="Noto Serif SC"/>
              </a:rPr>
              <a:t>称为 </a:t>
            </a:r>
            <a:r>
              <a:rPr lang="en-US" altLang="zh-CN" b="0" i="0" dirty="0">
                <a:effectLst/>
                <a:latin typeface="Noto Serif SC"/>
              </a:rPr>
              <a:t>page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en-US" altLang="zh-CN" b="0" i="0" dirty="0">
                <a:effectLst/>
                <a:latin typeface="Noto Serif SC"/>
              </a:rPr>
              <a:t>physical page </a:t>
            </a:r>
            <a:r>
              <a:rPr lang="zh-CN" altLang="en-US" b="0" i="0" dirty="0">
                <a:effectLst/>
                <a:latin typeface="Noto Serif SC"/>
              </a:rPr>
              <a:t>称为 </a:t>
            </a:r>
            <a:r>
              <a:rPr lang="zh-CN" altLang="en-US" b="1" i="0" dirty="0">
                <a:effectLst/>
                <a:latin typeface="Noto Serif SC"/>
              </a:rPr>
              <a:t>帧</a:t>
            </a:r>
            <a:r>
              <a:rPr lang="en-US" altLang="zh-CN" b="1" i="0" dirty="0">
                <a:effectLst/>
                <a:latin typeface="Noto Serif SC"/>
              </a:rPr>
              <a:t>, frame</a:t>
            </a:r>
            <a:r>
              <a:rPr lang="zh-CN" altLang="en-US" b="0" i="0" dirty="0">
                <a:effectLst/>
                <a:latin typeface="Noto Serif SC"/>
              </a:rPr>
              <a:t>；我们的课本并未采用这种称呼。但无论如何，在看到单独出现的 </a:t>
            </a:r>
            <a:r>
              <a:rPr lang="en-US" altLang="zh-CN" b="0" i="1" dirty="0">
                <a:effectLst/>
                <a:latin typeface="Noto Serif SC"/>
              </a:rPr>
              <a:t>page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时，应当参考上下文判断它是 </a:t>
            </a:r>
            <a:r>
              <a:rPr lang="en-US" altLang="zh-CN" b="0" i="0" dirty="0">
                <a:effectLst/>
                <a:latin typeface="Noto Serif SC"/>
              </a:rPr>
              <a:t>virtual </a:t>
            </a:r>
            <a:r>
              <a:rPr lang="zh-CN" altLang="en-US" b="0" i="0" dirty="0">
                <a:effectLst/>
                <a:latin typeface="Noto Serif SC"/>
              </a:rPr>
              <a:t>还是 </a:t>
            </a:r>
            <a:r>
              <a:rPr lang="en-US" altLang="zh-CN" b="0" i="0" dirty="0">
                <a:effectLst/>
                <a:latin typeface="Noto Serif SC"/>
              </a:rPr>
              <a:t>physical</a:t>
            </a:r>
            <a:r>
              <a:rPr lang="zh-CN" altLang="en-US" b="0" i="0" dirty="0">
                <a:effectLst/>
                <a:latin typeface="Noto Serif SC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在一些地方，</a:t>
            </a:r>
            <a:r>
              <a:rPr lang="en-US" altLang="zh-CN" b="0" i="0" dirty="0">
                <a:effectLst/>
                <a:latin typeface="Noto Serif SC"/>
              </a:rPr>
              <a:t>virtual address </a:t>
            </a:r>
            <a:r>
              <a:rPr lang="zh-CN" altLang="en-US" b="0" i="0" dirty="0">
                <a:effectLst/>
                <a:latin typeface="Noto Serif SC"/>
              </a:rPr>
              <a:t>也被称为 </a:t>
            </a:r>
            <a:r>
              <a:rPr lang="en-US" altLang="zh-CN" b="0" i="0" dirty="0">
                <a:effectLst/>
                <a:latin typeface="Noto Serif SC"/>
              </a:rPr>
              <a:t>logical address</a:t>
            </a:r>
            <a:r>
              <a:rPr lang="zh-CN" altLang="en-US" b="0" i="0" dirty="0">
                <a:effectLst/>
                <a:latin typeface="Noto Serif SC"/>
              </a:rPr>
              <a:t>（比如数据库的</a:t>
            </a:r>
            <a:r>
              <a:rPr lang="en-US" altLang="zh-CN" b="0" i="0" dirty="0" err="1">
                <a:effectLst/>
                <a:latin typeface="Noto Serif SC"/>
              </a:rPr>
              <a:t>minisql</a:t>
            </a:r>
            <a:r>
              <a:rPr lang="zh-CN" altLang="en-US" b="0" i="0" dirty="0">
                <a:effectLst/>
                <a:latin typeface="Noto Serif SC"/>
              </a:rPr>
              <a:t>）</a:t>
            </a:r>
            <a:endParaRPr lang="en-US" altLang="zh-CN" b="0" i="0" dirty="0">
              <a:effectLst/>
              <a:latin typeface="Noto Serif SC"/>
            </a:endParaRPr>
          </a:p>
          <a:p>
            <a:pPr algn="l"/>
            <a:endParaRPr lang="en-US" altLang="zh-CN" b="0" i="0" dirty="0">
              <a:effectLst/>
              <a:latin typeface="Noto Serif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effectLst/>
                <a:latin typeface="Noto Serif SC"/>
              </a:rPr>
              <a:t>虚拟存储的技术和 </a:t>
            </a:r>
            <a:r>
              <a:rPr lang="en-US" altLang="zh-CN" sz="1200" b="0" i="0" dirty="0">
                <a:effectLst/>
                <a:latin typeface="Noto Serif SC"/>
              </a:rPr>
              <a:t>cache </a:t>
            </a:r>
            <a:r>
              <a:rPr lang="zh-CN" altLang="en-US" sz="1200" b="0" i="0" dirty="0">
                <a:effectLst/>
                <a:latin typeface="Noto Serif SC"/>
              </a:rPr>
              <a:t>的原理是一样的，但是一些术语的名字并不相同。对应于 </a:t>
            </a:r>
            <a:r>
              <a:rPr lang="en-US" altLang="zh-CN" sz="1200" b="0" i="0" dirty="0">
                <a:effectLst/>
                <a:latin typeface="Noto Serif SC"/>
              </a:rPr>
              <a:t>cache </a:t>
            </a:r>
            <a:r>
              <a:rPr lang="zh-CN" altLang="en-US" sz="1200" b="0" i="0" dirty="0">
                <a:effectLst/>
                <a:latin typeface="Noto Serif SC"/>
              </a:rPr>
              <a:t>中的 </a:t>
            </a:r>
            <a:r>
              <a:rPr lang="en-US" altLang="zh-CN" sz="1200" b="0" i="0" dirty="0">
                <a:effectLst/>
                <a:latin typeface="Noto Serif SC"/>
              </a:rPr>
              <a:t>block / line</a:t>
            </a:r>
            <a:r>
              <a:rPr lang="zh-CN" altLang="en-US" sz="1200" b="0" i="0" dirty="0">
                <a:effectLst/>
                <a:latin typeface="Noto Serif SC"/>
              </a:rPr>
              <a:t>，虚拟存储的内存单元称为 </a:t>
            </a:r>
            <a:r>
              <a:rPr lang="en-US" altLang="zh-CN" sz="1200" b="1" i="0" dirty="0">
                <a:effectLst/>
                <a:latin typeface="Noto Serif SC"/>
              </a:rPr>
              <a:t>page</a:t>
            </a:r>
            <a:r>
              <a:rPr lang="zh-CN" altLang="en-US" sz="1200" b="0" i="0" dirty="0">
                <a:effectLst/>
                <a:latin typeface="Noto Serif SC"/>
              </a:rPr>
              <a:t>，当我们要访问的 </a:t>
            </a:r>
            <a:r>
              <a:rPr lang="en-US" altLang="zh-CN" sz="1200" b="0" i="0" dirty="0">
                <a:effectLst/>
                <a:latin typeface="Noto Serif SC"/>
              </a:rPr>
              <a:t>page </a:t>
            </a:r>
            <a:r>
              <a:rPr lang="zh-CN" altLang="en-US" sz="1200" b="0" i="0" dirty="0">
                <a:effectLst/>
                <a:latin typeface="Noto Serif SC"/>
              </a:rPr>
              <a:t>不在主存中而是在磁盘里，也就是 </a:t>
            </a:r>
            <a:r>
              <a:rPr lang="en-US" altLang="zh-CN" sz="1200" b="0" i="0" dirty="0">
                <a:effectLst/>
                <a:latin typeface="Noto Serif SC"/>
              </a:rPr>
              <a:t>miss</a:t>
            </a:r>
            <a:r>
              <a:rPr lang="zh-CN" altLang="en-US" sz="1200" b="0" i="0" dirty="0">
                <a:effectLst/>
                <a:latin typeface="Noto Serif SC"/>
              </a:rPr>
              <a:t>，我们称之为一次 </a:t>
            </a:r>
            <a:r>
              <a:rPr lang="en-US" altLang="zh-CN" sz="1200" b="1" i="0" dirty="0">
                <a:effectLst/>
                <a:latin typeface="Noto Serif SC"/>
              </a:rPr>
              <a:t>page fault</a:t>
            </a:r>
            <a:endParaRPr lang="zh-CN" altLang="en-US" sz="1200">
              <a:solidFill>
                <a:srgbClr val="7030A0"/>
              </a:solidFill>
            </a:endParaRPr>
          </a:p>
          <a:p>
            <a:pPr algn="l"/>
            <a:endParaRPr lang="zh-CN" altLang="en-US" b="0" i="0" dirty="0">
              <a:effectLst/>
              <a:latin typeface="Noto Serif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7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655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传输比寻址快很多，所以整块整块写比写单个字效率高很多，因此适合</a:t>
            </a:r>
            <a:r>
              <a:rPr lang="en-US" altLang="zh-CN" dirty="0"/>
              <a:t>write back</a:t>
            </a:r>
          </a:p>
          <a:p>
            <a:endParaRPr lang="en-US" altLang="zh-CN" dirty="0"/>
          </a:p>
          <a:p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作为 </a:t>
            </a:r>
            <a:r>
              <a:rPr lang="en-US" altLang="zh-CN" b="0" i="0" dirty="0">
                <a:effectLst/>
                <a:latin typeface="Noto Serif SC"/>
              </a:rPr>
              <a:t>disk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"cache" </a:t>
            </a:r>
            <a:r>
              <a:rPr lang="zh-CN" altLang="en-US" b="0" i="0" dirty="0">
                <a:effectLst/>
                <a:latin typeface="Noto Serif SC"/>
              </a:rPr>
              <a:t>是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的，因此 </a:t>
            </a:r>
            <a:r>
              <a:rPr lang="en-US" altLang="zh-CN" b="0" i="0" dirty="0">
                <a:effectLst/>
                <a:latin typeface="Noto Serif SC"/>
              </a:rPr>
              <a:t>physical page number </a:t>
            </a:r>
            <a:r>
              <a:rPr lang="zh-CN" altLang="en-US" b="0" i="0" dirty="0">
                <a:effectLst/>
                <a:latin typeface="Noto Serif SC"/>
              </a:rPr>
              <a:t>其实就是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中的 </a:t>
            </a:r>
            <a:r>
              <a:rPr lang="en-US" altLang="zh-CN" b="0" i="0" dirty="0">
                <a:effectLst/>
                <a:latin typeface="Noto Serif SC"/>
              </a:rPr>
              <a:t>"</a:t>
            </a:r>
            <a:r>
              <a:rPr lang="en-US" altLang="zh-CN" b="0" i="0" dirty="0" err="1">
                <a:effectLst/>
                <a:latin typeface="Noto Serif SC"/>
              </a:rPr>
              <a:t>tag“,fully</a:t>
            </a:r>
            <a:r>
              <a:rPr lang="en-US" altLang="zh-CN" b="0" i="0" dirty="0">
                <a:effectLst/>
                <a:latin typeface="Noto Serif SC"/>
              </a:rPr>
              <a:t>-associative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并没有 </a:t>
            </a:r>
            <a:r>
              <a:rPr lang="en-US" altLang="zh-CN" b="0" i="0" dirty="0">
                <a:effectLst/>
                <a:latin typeface="Noto Serif SC"/>
              </a:rPr>
              <a:t>index </a:t>
            </a:r>
            <a:r>
              <a:rPr lang="zh-CN" altLang="en-US" b="0" i="0" dirty="0">
                <a:effectLst/>
                <a:latin typeface="Noto Serif SC"/>
              </a:rPr>
              <a:t>这一字段</a:t>
            </a:r>
            <a:endParaRPr lang="en-US" altLang="zh-CN" b="0" i="0" dirty="0">
              <a:effectLst/>
              <a:latin typeface="Noto Serif SC"/>
            </a:endParaRP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为什么要使用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的存储方式呢？这种方式的好处是失效率低，坏处是查询难度大。但是我们也讨论到了，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的开销是非常大的，因此比较低的 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的概率相对于额外的查询来说是非常划算的。</a:t>
            </a: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同样，由于读写磁盘是非常慢的，</a:t>
            </a:r>
            <a:r>
              <a:rPr lang="en-US" altLang="zh-CN" b="0" i="0" dirty="0">
                <a:effectLst/>
                <a:latin typeface="Noto Serif SC"/>
              </a:rPr>
              <a:t>write through </a:t>
            </a:r>
            <a:r>
              <a:rPr lang="zh-CN" altLang="en-US" b="0" i="0" dirty="0">
                <a:effectLst/>
                <a:latin typeface="Noto Serif SC"/>
              </a:rPr>
              <a:t>的策略并不合适，因此在 </a:t>
            </a:r>
            <a:r>
              <a:rPr lang="en-US" altLang="zh-CN" b="0" i="0" dirty="0">
                <a:effectLst/>
                <a:latin typeface="Noto Serif SC"/>
              </a:rPr>
              <a:t>virtual memory </a:t>
            </a:r>
            <a:r>
              <a:rPr lang="zh-CN" altLang="en-US" b="0" i="0" dirty="0">
                <a:effectLst/>
                <a:latin typeface="Noto Serif SC"/>
              </a:rPr>
              <a:t>的技术中，我们采取 </a:t>
            </a:r>
            <a:r>
              <a:rPr lang="en-US" altLang="zh-CN" b="0" i="0" dirty="0">
                <a:effectLst/>
                <a:latin typeface="Noto Serif SC"/>
              </a:rPr>
              <a:t>write back </a:t>
            </a:r>
            <a:r>
              <a:rPr lang="zh-CN" altLang="en-US" b="0" i="0" dirty="0">
                <a:effectLst/>
                <a:latin typeface="Noto Serif SC"/>
              </a:rPr>
              <a:t>的方式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7784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类比</a:t>
            </a:r>
            <a:r>
              <a:rPr lang="en-US" altLang="zh-CN" dirty="0"/>
              <a:t>cache</a:t>
            </a:r>
            <a:r>
              <a:rPr lang="zh-CN" altLang="en-US" dirty="0"/>
              <a:t>即可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187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836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使用页表时，我们根据 </a:t>
            </a:r>
            <a:r>
              <a:rPr lang="en-US" altLang="zh-CN" dirty="0"/>
              <a:t>virtual page number </a:t>
            </a:r>
            <a:r>
              <a:rPr lang="zh-CN" altLang="en-US" dirty="0"/>
              <a:t>找到对应 </a:t>
            </a:r>
            <a:r>
              <a:rPr lang="en-US" altLang="zh-CN" dirty="0"/>
              <a:t>page table entry </a:t>
            </a:r>
            <a:r>
              <a:rPr lang="zh-CN" altLang="en-US" dirty="0"/>
              <a:t>在 </a:t>
            </a:r>
            <a:r>
              <a:rPr lang="en-US" altLang="zh-CN" dirty="0"/>
              <a:t>page table </a:t>
            </a:r>
            <a:r>
              <a:rPr lang="zh-CN" altLang="en-US" dirty="0"/>
              <a:t>中的偏移，然后与 </a:t>
            </a:r>
            <a:r>
              <a:rPr lang="en-US" altLang="zh-CN" dirty="0"/>
              <a:t>page table register </a:t>
            </a:r>
            <a:r>
              <a:rPr lang="zh-CN" altLang="en-US" dirty="0"/>
              <a:t>相加得到对应 </a:t>
            </a:r>
            <a:r>
              <a:rPr lang="en-US" altLang="zh-CN" dirty="0"/>
              <a:t>entry </a:t>
            </a:r>
            <a:r>
              <a:rPr lang="zh-CN" altLang="en-US" dirty="0"/>
              <a:t>的 </a:t>
            </a:r>
            <a:r>
              <a:rPr lang="en-US" altLang="zh-CN" dirty="0"/>
              <a:t>physical address</a:t>
            </a:r>
            <a:r>
              <a:rPr lang="zh-CN" altLang="en-US" dirty="0"/>
              <a:t>，从中读取对应的 </a:t>
            </a:r>
            <a:r>
              <a:rPr lang="en-US" altLang="zh-CN" dirty="0"/>
              <a:t>entry</a:t>
            </a:r>
            <a:r>
              <a:rPr lang="zh-CN" altLang="en-US" dirty="0"/>
              <a:t>。但是这种方法的效率存在问题。要访问 </a:t>
            </a:r>
            <a:r>
              <a:rPr lang="en-US" altLang="zh-CN" dirty="0"/>
              <a:t>virtual address </a:t>
            </a:r>
            <a:r>
              <a:rPr lang="zh-CN" altLang="en-US" dirty="0"/>
              <a:t>对应的 </a:t>
            </a:r>
            <a:r>
              <a:rPr lang="en-US" altLang="zh-CN" dirty="0"/>
              <a:t>physical address</a:t>
            </a:r>
            <a:r>
              <a:rPr lang="zh-CN" altLang="en-US" dirty="0"/>
              <a:t>，我们首先要根据 </a:t>
            </a:r>
            <a:r>
              <a:rPr lang="en-US" altLang="zh-CN" dirty="0"/>
              <a:t>page table register </a:t>
            </a:r>
            <a:r>
              <a:rPr lang="zh-CN" altLang="en-US" dirty="0"/>
              <a:t>和 </a:t>
            </a:r>
            <a:r>
              <a:rPr lang="en-US" altLang="zh-CN" dirty="0"/>
              <a:t>page number </a:t>
            </a:r>
            <a:r>
              <a:rPr lang="zh-CN" altLang="en-US" dirty="0"/>
              <a:t>来找到页表在内存的位置，并在其中得到 </a:t>
            </a:r>
            <a:r>
              <a:rPr lang="en-US" altLang="zh-CN" dirty="0"/>
              <a:t>page </a:t>
            </a:r>
            <a:r>
              <a:rPr lang="zh-CN" altLang="en-US" dirty="0"/>
              <a:t>对应的 </a:t>
            </a:r>
            <a:r>
              <a:rPr lang="en-US" altLang="zh-CN" dirty="0"/>
              <a:t>frame number</a:t>
            </a:r>
            <a:r>
              <a:rPr lang="zh-CN" altLang="en-US" dirty="0"/>
              <a:t>，这需要一次内存访问；然后我们根据 </a:t>
            </a:r>
            <a:r>
              <a:rPr lang="en-US" altLang="zh-CN" dirty="0"/>
              <a:t>frame number </a:t>
            </a:r>
            <a:r>
              <a:rPr lang="zh-CN" altLang="en-US" dirty="0"/>
              <a:t>和 </a:t>
            </a:r>
            <a:r>
              <a:rPr lang="en-US" altLang="zh-CN" dirty="0"/>
              <a:t>page offset </a:t>
            </a:r>
            <a:r>
              <a:rPr lang="zh-CN" altLang="en-US" dirty="0"/>
              <a:t>算出真实的 </a:t>
            </a:r>
            <a:r>
              <a:rPr lang="en-US" altLang="zh-CN" dirty="0"/>
              <a:t>physical address</a:t>
            </a:r>
            <a:r>
              <a:rPr lang="zh-CN" altLang="en-US" dirty="0"/>
              <a:t>，并访问对应的字节内容。即，访问一个字节需要两次内存访问，这会加倍原本的内存访问的时间，这是难以接受的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81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922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7467A0D-5414-EE61-A728-5697A3DD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B6A7B0-DAF8-440B-917A-BDC8EC96ABA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6EC542A-F1D9-9F4C-4362-1CAE8B5B1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90BD825-FA62-08CE-DE44-680934AB2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135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29194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86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072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883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38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1476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只快了</a:t>
            </a:r>
            <a:r>
              <a:rPr lang="en-US" altLang="zh-CN" dirty="0"/>
              <a:t>1.2</a:t>
            </a:r>
            <a:r>
              <a:rPr lang="zh-CN" altLang="en-US" dirty="0"/>
              <a:t>倍，而只是</a:t>
            </a:r>
            <a:r>
              <a:rPr lang="en-US" altLang="zh-CN" dirty="0"/>
              <a:t>2</a:t>
            </a:r>
            <a:r>
              <a:rPr lang="zh-CN" altLang="en-US" dirty="0"/>
              <a:t>倍，说明</a:t>
            </a:r>
            <a:r>
              <a:rPr lang="en-US" altLang="zh-CN" dirty="0"/>
              <a:t>cache</a:t>
            </a:r>
            <a:r>
              <a:rPr lang="zh-CN" altLang="en-US" dirty="0"/>
              <a:t>的性能影响了</a:t>
            </a:r>
            <a:r>
              <a:rPr lang="en-US" altLang="zh-CN" dirty="0" err="1"/>
              <a:t>cpu</a:t>
            </a:r>
            <a:r>
              <a:rPr lang="zh-CN" altLang="en-US"/>
              <a:t>的性能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678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hyperlink" Target="http://www.db-book.com/" TargetMode="Externa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8A7A6-F30E-46BD-8FFA-E5E587909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1FC4-E79C-4C3A-9413-BCF04BFD65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4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AAAE-62F7-4312-50CC-2B683510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EDAB9-311D-C7C3-7711-842B5CC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296F-2888-9EA6-35B4-C5CBDA46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7ABF1-E716-901C-BB7B-46F7B127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44E7A-CA28-D230-2574-EF7B96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58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14D2-31C8-4B28-9C7B-F592644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F8CC-37E3-8C18-C93F-089D9396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F1AE-ABED-1F98-D358-36233AA2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212CE-A4D6-9AB7-257D-ACDEBC2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6C780-DEC9-DEBD-0F7C-F525829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97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E92B-941B-6D8C-223E-6DC7F42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345B6-2513-F53C-7B51-9578B189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1133-A4FA-14E3-F009-1008B08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C6FE2-85A6-1D90-341D-6A81E9F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938C1-4A36-0005-3823-94ACECB6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7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9FF3-DE92-F642-74CC-814377F3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6486-CE22-A954-67D2-361A6E41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25EAA-5C18-E4AE-34DD-95218870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5DE05-583D-CEDB-E631-985F7456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1623-7786-F02C-E17F-F45E46D1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DDAE2-65DE-1B96-0481-033C2424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16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EC51-BD4C-24CE-A83E-5E7CF11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F5AD5-A834-A736-7259-B2677396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57690-252A-09AA-4D15-384A6A88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11236-99AE-B208-7BD8-D90B56CC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A49F6-D5BD-2B5B-CFB7-65F321831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62B82E-1CEE-5539-1F79-77FFCA1E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6CD2E-3A77-5625-8919-B1FAE53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8CB61-5D96-0214-F441-1E102CC7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7221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EA1A-B989-46BB-960F-371054EA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0B0CB8-67E7-582A-C515-2A036CC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E1C18-59C3-1AD8-D0BC-620EF54F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3194F-1B2D-0451-9FCE-54ED076F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849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B70A9-7349-1F25-B0FF-AD75A92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484DD-51AC-930B-53B6-AD32AE3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98A2-A10B-BF02-406A-0603868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8857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332-5B9D-2CE7-E9CD-7AAFD1F9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24D2-606C-54A5-A1F1-F86D050D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E332-932C-D806-500F-EE632553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875A0-DAB2-D3E9-1BF0-B5EB34CC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D8D90-2D6B-7EA9-A5E0-2CE7705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7C986-C95F-F9A3-D77F-E77868C4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273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2DF48-FB31-5AA1-25DE-FB025EEC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4F46C-82F0-3F40-FB7A-58D42999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C589-B761-50C3-9548-669D68F5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B5E18-37DB-6531-B1A3-ADFBB58C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174E8-1BE7-70D5-9F82-948A386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CFA51-5431-7C0F-1843-812FB86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5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4FCC-8EB8-018C-B7B1-369EDC49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9C09-16DF-2AAE-6EF7-197D80F2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5FE3E-5956-87C3-005C-757B405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DD458-3652-AD2F-3A61-1B9BEDE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3CF41-0B53-F2C4-294F-3D63F02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13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D8F0F-9414-8ED3-0EDD-A265BE2A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FCC71-FF0C-97E1-4436-7D75EB95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C7D95-4925-400A-3001-703963D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EC076-7063-E931-6880-040207C1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065B-041A-3C75-130F-2DA88A7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01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79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81740A17-656A-33D4-AD07-51E8CAF56BB1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" name="Rectangle 2">
                        <a:extLst>
                          <a:ext uri="{FF2B5EF4-FFF2-40B4-BE49-F238E27FC236}">
                            <a16:creationId xmlns:a16="http://schemas.microsoft.com/office/drawing/2014/main" id="{81740A17-656A-33D4-AD07-51E8CAF56B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20D7A645-47C1-94B6-24FF-10B6E725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8B3883A4-5CDD-E216-D675-CD5F394D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6CEDC-BF32-29CB-9A57-40DAC55C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CEF74-6416-61BF-4528-4397AAF83C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75AF53D-2DCB-4AB3-ADFD-11498AD59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8940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C3AB-4366-D976-1A1B-06CD9F7F46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1EC8-F491-4FDF-9013-9FCC03A95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559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42FA5-3927-8C56-9B8A-B71A0F0AA9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925-A3B2-414F-B82F-BF47FFFD5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70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B9E73E-218A-2F92-C35F-304893BE68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89B1-49F8-46B8-A648-D34626F75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981368-2CDB-892A-C2D7-4ACC2BF073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8EBF-F217-462F-B747-EB83BB345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6836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2971B65-D33B-56AE-9757-6F225F121B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6BE70-4BB3-4BEF-BEB7-8B1DBB60F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775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CF7003E-030E-3E2C-ACD7-EB96FB506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D57B-A19F-4FC1-8616-960F74415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962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A74BB-06EC-A970-21DA-E346C6BF16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4C0A-C910-41DC-B73C-6EF18924E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54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4009F4-8876-1501-C316-DFBB94A764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5EA2-F0B3-4DCB-80AD-8EA1E325E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833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120D4-55D8-85D6-694C-47B1ADBCE2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1A46F-6630-490D-BD67-B1655F679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432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0C54-A686-5735-3F75-AEF65D607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1A052-9F18-4D76-B0CC-56F8B6798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900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09811-C99B-0091-B716-D4CF278583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00B6-AD12-4AC0-9F09-562D8AD7F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BC0B4-8EC8-67DB-7366-7FB91BA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73963-DC71-C137-70E2-2D5337D6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285B-E121-A364-96FB-0FFF3F2B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5959-071D-3BB2-9FC0-D6EAC794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AF97-5630-04DB-BC42-D1433B33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ransition spd="med">
    <p:random/>
    <p:sndAc>
      <p:stSnd>
        <p:snd r:embed="rId14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39C74C-DFD6-CE68-232E-19844717B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B13B493D-4ABF-12CD-DBE7-0FE216CF51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072E7E-4858-4E30-9885-EB33031FC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004" name="Text Box 4">
            <a:extLst>
              <a:ext uri="{FF2B5EF4-FFF2-40B4-BE49-F238E27FC236}">
                <a16:creationId xmlns:a16="http://schemas.microsoft.com/office/drawing/2014/main" id="{E2DD119E-5ED1-C729-6F97-3803D148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BBA9650A-A854-17BE-A753-9C37DD29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613525"/>
            <a:ext cx="5191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10.</a:t>
            </a:r>
            <a:fld id="{7AAD87C5-241B-4BAE-AC7D-6186E8B3FC98}" type="slidenum">
              <a:rPr lang="en-US" altLang="zh-CN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362590C6-87C7-1D68-C275-A229D887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36C0783-F323-BBBC-0B0B-19A87A4B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12008" name="Freeform 8">
            <a:extLst>
              <a:ext uri="{FF2B5EF4-FFF2-40B4-BE49-F238E27FC236}">
                <a16:creationId xmlns:a16="http://schemas.microsoft.com/office/drawing/2014/main" id="{A6489ABA-AC71-FB7A-2AC0-2366E35490D3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040BD4A5-73D9-30FE-8F14-814DFB80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4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472" y="2204864"/>
            <a:ext cx="9217397" cy="3240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8000" b="1" dirty="0"/>
              <a:t>Chapter 5</a:t>
            </a:r>
            <a:endParaRPr lang="en-US" altLang="zh-CN" sz="6600" b="1" dirty="0"/>
          </a:p>
          <a:p>
            <a:pPr>
              <a:lnSpc>
                <a:spcPct val="90000"/>
              </a:lnSpc>
            </a:pPr>
            <a:r>
              <a:rPr lang="en-US" altLang="zh-CN" sz="6600" b="1" dirty="0">
                <a:solidFill>
                  <a:srgbClr val="0070C0"/>
                </a:solidFill>
              </a:rPr>
              <a:t>Memory Hierarchy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FA7-4E80-B41A-86F7-7603C63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32656"/>
            <a:ext cx="6768752" cy="87637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51016-F363-190F-4DBE-B9715E9A0B78}"/>
              </a:ext>
            </a:extLst>
          </p:cNvPr>
          <p:cNvSpPr txBox="1"/>
          <p:nvPr/>
        </p:nvSpPr>
        <p:spPr>
          <a:xfrm>
            <a:off x="479376" y="3140969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b="0" i="0" u="none" strike="noStrike" baseline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 Block offset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对于内存地址 而言 其后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block offset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个字节的数据会构成</a:t>
            </a:r>
          </a:p>
          <a:p>
            <a:pPr algn="l"/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一个和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做数据交换的块 即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块的大小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index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对于内存地址 而言 其应该被映射到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里的哪一组 故该部分的</a:t>
            </a:r>
          </a:p>
          <a:p>
            <a:pPr algn="l"/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位数代表的是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整个 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能容纳多少组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zh-CN" altLang="en-US" sz="3200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CB2C5-1203-66A5-70AF-328552A3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1340769"/>
            <a:ext cx="7704856" cy="12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184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FA7-4E80-B41A-86F7-7603C63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32656"/>
            <a:ext cx="4033664" cy="87637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的条目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3CE7C-3372-90CC-B2F8-39839C4B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772816"/>
            <a:ext cx="5256584" cy="1099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51016-F363-190F-4DBE-B9715E9A0B78}"/>
              </a:ext>
            </a:extLst>
          </p:cNvPr>
          <p:cNvSpPr txBox="1"/>
          <p:nvPr/>
        </p:nvSpPr>
        <p:spPr>
          <a:xfrm>
            <a:off x="1055440" y="3140969"/>
            <a:ext cx="102251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b="0" i="0" u="none" strike="noStrike" baseline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 Tag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index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前的几位</a:t>
            </a:r>
            <a:endParaRPr lang="en-US" altLang="zh-CN" b="0" i="0" u="none" strike="noStrike" baseline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data block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：数据位用来存储（内存和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交换的数据块）目标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tag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的数据块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v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：有效位用来表示该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块是否有效</a:t>
            </a:r>
          </a:p>
          <a:p>
            <a:pPr algn="l"/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34289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60B48A-F702-E78B-2B58-3D3EBD81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8"/>
          <a:stretch/>
        </p:blipFill>
        <p:spPr>
          <a:xfrm>
            <a:off x="421677" y="980728"/>
            <a:ext cx="1134864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080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5695A9D-7515-A46E-8E15-DB07C4CEC223}"/>
              </a:ext>
            </a:extLst>
          </p:cNvPr>
          <p:cNvSpPr txBox="1"/>
          <p:nvPr/>
        </p:nvSpPr>
        <p:spPr>
          <a:xfrm>
            <a:off x="479376" y="40466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cache </a:t>
            </a:r>
            <a:r>
              <a:rPr lang="zh-CN" altLang="en-US" dirty="0"/>
              <a:t>中，我们存储以下信息：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996419-B06C-92F4-CEFD-95183BE1149B}"/>
              </a:ext>
            </a:extLst>
          </p:cNvPr>
          <p:cNvSpPr txBox="1"/>
          <p:nvPr/>
        </p:nvSpPr>
        <p:spPr>
          <a:xfrm>
            <a:off x="479376" y="5042793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每个 </a:t>
            </a:r>
            <a:r>
              <a:rPr lang="en-US" altLang="zh-CN" dirty="0"/>
              <a:t>cache block </a:t>
            </a:r>
            <a:r>
              <a:rPr lang="zh-CN" altLang="en-US" dirty="0"/>
              <a:t>有一个 </a:t>
            </a:r>
            <a:r>
              <a:rPr lang="en-US" altLang="zh-CN" dirty="0"/>
              <a:t>index</a:t>
            </a:r>
            <a:r>
              <a:rPr lang="zh-CN" altLang="en-US" dirty="0"/>
              <a:t>，当出现一次 </a:t>
            </a:r>
            <a:r>
              <a:rPr lang="en-US" altLang="zh-CN" dirty="0"/>
              <a:t>miss </a:t>
            </a:r>
            <a:r>
              <a:rPr lang="zh-CN" altLang="en-US" dirty="0"/>
              <a:t>后从内存中拿所需内存覆盖到对应的 </a:t>
            </a:r>
            <a:r>
              <a:rPr lang="en-US" altLang="zh-CN" dirty="0"/>
              <a:t>index </a:t>
            </a:r>
            <a:r>
              <a:rPr lang="zh-CN" altLang="en-US" dirty="0"/>
              <a:t>条目上的 </a:t>
            </a:r>
            <a:r>
              <a:rPr lang="en-US" altLang="zh-CN" dirty="0"/>
              <a:t>data </a:t>
            </a:r>
            <a:r>
              <a:rPr lang="zh-CN" altLang="en-US" dirty="0"/>
              <a:t>字段，将 </a:t>
            </a:r>
            <a:r>
              <a:rPr lang="en-US" altLang="zh-CN" dirty="0"/>
              <a:t>tag </a:t>
            </a:r>
            <a:r>
              <a:rPr lang="zh-CN" altLang="en-US" dirty="0"/>
              <a:t>设为 </a:t>
            </a:r>
            <a:r>
              <a:rPr lang="en-US" altLang="zh-CN" dirty="0"/>
              <a:t>block address </a:t>
            </a:r>
            <a:r>
              <a:rPr lang="zh-CN" altLang="en-US" dirty="0"/>
              <a:t>的前几位，将 </a:t>
            </a:r>
            <a:r>
              <a:rPr lang="en-US" altLang="zh-CN" dirty="0"/>
              <a:t>valid bit</a:t>
            </a:r>
            <a:r>
              <a:rPr lang="zh-CN" altLang="en-US" dirty="0"/>
              <a:t>（有效位）</a:t>
            </a:r>
            <a:r>
              <a:rPr lang="en-US" altLang="zh-CN" dirty="0"/>
              <a:t> </a:t>
            </a:r>
            <a:r>
              <a:rPr lang="zh-CN" altLang="en-US" dirty="0"/>
              <a:t>设为 </a:t>
            </a:r>
            <a:r>
              <a:rPr lang="en-US" altLang="zh-CN" dirty="0"/>
              <a:t>1</a:t>
            </a:r>
          </a:p>
          <a:p>
            <a:pPr algn="l"/>
            <a:r>
              <a:rPr lang="zh-CN" altLang="en-US" dirty="0"/>
              <a:t>查找：由</a:t>
            </a:r>
            <a:r>
              <a:rPr lang="en-US" altLang="zh-CN" dirty="0"/>
              <a:t>Index</a:t>
            </a:r>
            <a:r>
              <a:rPr lang="zh-CN" altLang="en-US" dirty="0"/>
              <a:t>来找，看（</a:t>
            </a:r>
            <a:r>
              <a:rPr lang="en-US" altLang="zh-CN" dirty="0"/>
              <a:t>Tag</a:t>
            </a:r>
            <a:r>
              <a:rPr lang="zh-CN" altLang="en-US" dirty="0"/>
              <a:t>能否匹配起来</a:t>
            </a:r>
            <a:r>
              <a:rPr lang="en-US" altLang="zh-CN" dirty="0"/>
              <a:t>&amp;&amp;V==1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26B331-CA62-7ECD-AED0-5EDEFD46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866329"/>
            <a:ext cx="6624736" cy="3910089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1488EF-8A7A-411C-FAC1-515A2CD6BE7C}"/>
              </a:ext>
            </a:extLst>
          </p:cNvPr>
          <p:cNvSpPr txBox="1"/>
          <p:nvPr/>
        </p:nvSpPr>
        <p:spPr>
          <a:xfrm>
            <a:off x="19508" y="55397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填充替换的具体例子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3D11F-05F1-FDF5-4E5F-4CEA4300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196752"/>
            <a:ext cx="8627434" cy="50882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FBF580-8077-AF66-B67F-2324C36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276706"/>
            <a:ext cx="5936494" cy="5791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08742E-D632-EF36-65C7-89992D92D4F0}"/>
              </a:ext>
            </a:extLst>
          </p:cNvPr>
          <p:cNvSpPr txBox="1"/>
          <p:nvPr/>
        </p:nvSpPr>
        <p:spPr>
          <a:xfrm>
            <a:off x="263352" y="1628800"/>
            <a:ext cx="1440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>
                <a:latin typeface="+mn-ea"/>
                <a:ea typeface="+mn-ea"/>
              </a:rPr>
              <a:t>先找到</a:t>
            </a:r>
            <a:r>
              <a:rPr lang="en-US" altLang="zh-CN" sz="1100" dirty="0">
                <a:latin typeface="+mn-ea"/>
                <a:ea typeface="+mn-ea"/>
              </a:rPr>
              <a:t>110</a:t>
            </a:r>
            <a:r>
              <a:rPr lang="zh-CN" altLang="en-US" sz="1100" dirty="0">
                <a:latin typeface="+mn-ea"/>
                <a:ea typeface="+mn-ea"/>
              </a:rPr>
              <a:t>，</a:t>
            </a:r>
            <a:r>
              <a:rPr lang="en-US" altLang="zh-CN" sz="1100" dirty="0">
                <a:solidFill>
                  <a:srgbClr val="FF0000"/>
                </a:solidFill>
                <a:latin typeface="+mn-ea"/>
                <a:ea typeface="+mn-ea"/>
              </a:rPr>
              <a:t>V=N</a:t>
            </a:r>
            <a:r>
              <a:rPr lang="zh-CN" altLang="en-US" sz="1100" dirty="0">
                <a:latin typeface="+mn-ea"/>
                <a:ea typeface="+mn-ea"/>
              </a:rPr>
              <a:t>，</a:t>
            </a:r>
            <a:r>
              <a:rPr lang="en-US" altLang="zh-CN" sz="1100" dirty="0">
                <a:latin typeface="+mn-ea"/>
                <a:ea typeface="+mn-ea"/>
              </a:rPr>
              <a:t>miss,</a:t>
            </a:r>
            <a:r>
              <a:rPr lang="zh-CN" altLang="en-US" sz="1100" dirty="0">
                <a:latin typeface="+mn-ea"/>
                <a:ea typeface="+mn-ea"/>
              </a:rPr>
              <a:t>因为没有，所以要取出，然后</a:t>
            </a:r>
            <a:r>
              <a:rPr lang="en-US" altLang="zh-CN" sz="1100" dirty="0">
                <a:solidFill>
                  <a:srgbClr val="FF0000"/>
                </a:solidFill>
                <a:latin typeface="+mn-ea"/>
                <a:ea typeface="+mn-ea"/>
              </a:rPr>
              <a:t>V=Y</a:t>
            </a:r>
            <a:endParaRPr lang="zh-CN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AB9605-A177-20F5-47F3-230EC8D8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1556792"/>
            <a:ext cx="11040762" cy="34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658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/>
          <p:cNvSpPr>
            <a:spLocks noGrp="1" noChangeArrowheads="1"/>
          </p:cNvSpPr>
          <p:nvPr>
            <p:ph idx="1"/>
          </p:nvPr>
        </p:nvSpPr>
        <p:spPr>
          <a:xfrm>
            <a:off x="1703512" y="908720"/>
            <a:ext cx="10046349" cy="5256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Example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How many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total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b="1" dirty="0">
                <a:latin typeface="Comic Sans MS" pitchFamily="66" charset="0"/>
              </a:rPr>
              <a:t>bits</a:t>
            </a:r>
            <a:r>
              <a:rPr lang="en-US" altLang="zh-CN" sz="2000" dirty="0">
                <a:latin typeface="Comic Sans MS" pitchFamily="66" charset="0"/>
              </a:rPr>
              <a:t> are required for a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direct-mapped</a:t>
            </a:r>
            <a:r>
              <a:rPr lang="en-US" altLang="zh-CN" sz="2000" dirty="0">
                <a:latin typeface="Comic Sans MS" pitchFamily="66" charset="0"/>
              </a:rPr>
              <a:t> cache </a:t>
            </a:r>
            <a:r>
              <a:rPr lang="en-US" altLang="zh-CN" sz="2000" dirty="0" err="1">
                <a:latin typeface="Comic Sans MS" pitchFamily="66" charset="0"/>
              </a:rPr>
              <a:t>16KB</a:t>
            </a:r>
            <a:r>
              <a:rPr lang="en-US" altLang="zh-CN" sz="2000" dirty="0">
                <a:latin typeface="Comic Sans MS" pitchFamily="66" charset="0"/>
              </a:rPr>
              <a:t> of data and 4-word blocks, assuming a 32-bit address?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Answer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" pitchFamily="66" charset="0"/>
              </a:rPr>
              <a:t>Number of blocks </a:t>
            </a:r>
            <a:r>
              <a:rPr lang="en-US" altLang="zh-CN" sz="2000" dirty="0">
                <a:latin typeface="Comic Sans MS" pitchFamily="66" charset="0"/>
              </a:rPr>
              <a:t>(index bit) = 2</a:t>
            </a:r>
            <a:r>
              <a:rPr lang="en-US" altLang="zh-CN" sz="2000" baseline="30000" dirty="0">
                <a:latin typeface="Comic Sans MS" pitchFamily="66" charset="0"/>
              </a:rPr>
              <a:t>14</a:t>
            </a:r>
            <a:r>
              <a:rPr lang="en-US" altLang="zh-CN" sz="2000" dirty="0">
                <a:latin typeface="Comic Sans MS" pitchFamily="66" charset="0"/>
              </a:rPr>
              <a:t> ÷ 2</a:t>
            </a:r>
            <a:r>
              <a:rPr lang="en-US" altLang="zh-CN" sz="2000" baseline="30000" dirty="0">
                <a:latin typeface="Comic Sans MS" pitchFamily="66" charset="0"/>
              </a:rPr>
              <a:t>4</a:t>
            </a:r>
            <a:r>
              <a:rPr lang="en-US" altLang="zh-CN" sz="2000" dirty="0">
                <a:latin typeface="Comic Sans MS" pitchFamily="66" charset="0"/>
              </a:rPr>
              <a:t> = 2</a:t>
            </a:r>
            <a:r>
              <a:rPr lang="en-US" altLang="zh-CN" sz="2000" b="1" baseline="30000" dirty="0">
                <a:solidFill>
                  <a:srgbClr val="C00000"/>
                </a:solidFill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Data bits of block =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4×32=128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Tag bits  = address – index-block size =32-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–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4</a:t>
            </a: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 =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18 bits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Valid bit = 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1 bit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Total Cache size = 2</a:t>
            </a:r>
            <a:r>
              <a:rPr lang="en-US" altLang="zh-CN" sz="2000" baseline="30000" dirty="0"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 × (128+18+1)= 2</a:t>
            </a:r>
            <a:r>
              <a:rPr lang="en-US" altLang="zh-CN" sz="2000" baseline="30000" dirty="0"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×147= 147 Kbits = </a:t>
            </a:r>
            <a:r>
              <a:rPr lang="en-US" altLang="zh-CN" sz="2400" b="1" dirty="0" err="1">
                <a:solidFill>
                  <a:srgbClr val="FF3300"/>
                </a:solidFill>
                <a:latin typeface="Comic Sans MS" pitchFamily="66" charset="0"/>
              </a:rPr>
              <a:t>18.4KB</a:t>
            </a:r>
            <a:endParaRPr lang="en-US" altLang="zh-CN" sz="2400" b="1" dirty="0">
              <a:solidFill>
                <a:srgbClr val="FF33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It is about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1.15 times </a:t>
            </a:r>
            <a:r>
              <a:rPr lang="en-US" altLang="zh-CN" sz="2000" dirty="0">
                <a:latin typeface="Comic Sans MS" pitchFamily="66" charset="0"/>
              </a:rPr>
              <a:t>as many as needed just for the data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3969" y="31597"/>
            <a:ext cx="8167149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400" dirty="0"/>
              <a:t>Mapping an Address to Multiword Cache Block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>
          <a:xfrm>
            <a:off x="1363634" y="627865"/>
            <a:ext cx="8382000" cy="4446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Example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Consider a cache with 64 blocks and a block size of 16 bytes.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What block number does byte address 1200 map to?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mic Sans MS" pitchFamily="66" charset="0"/>
              </a:rPr>
              <a:t>Answer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 (Block address) </a:t>
            </a:r>
            <a:r>
              <a:rPr lang="en-US" altLang="zh-CN" sz="2000" dirty="0">
                <a:solidFill>
                  <a:srgbClr val="FF3300"/>
                </a:solidFill>
              </a:rPr>
              <a:t>mod </a:t>
            </a:r>
            <a:r>
              <a:rPr lang="en-US" altLang="zh-CN" sz="2000" dirty="0"/>
              <a:t>(Number of cache blocks)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Where the address of the block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75 </a:t>
            </a:r>
            <a:r>
              <a:rPr lang="en-US" altLang="zh-CN" sz="2000" dirty="0">
                <a:solidFill>
                  <a:srgbClr val="FF3300"/>
                </a:solidFill>
              </a:rPr>
              <a:t>modulo </a:t>
            </a:r>
            <a:r>
              <a:rPr lang="en-US" altLang="zh-CN" sz="2000" dirty="0"/>
              <a:t>64 =11</a:t>
            </a:r>
            <a:endParaRPr lang="en-US" altLang="zh-CN" sz="2000" dirty="0">
              <a:solidFill>
                <a:srgbClr val="FF3300"/>
              </a:solidFill>
            </a:endParaRPr>
          </a:p>
        </p:txBody>
      </p:sp>
      <p:grpSp>
        <p:nvGrpSpPr>
          <p:cNvPr id="20484" name="Group 34"/>
          <p:cNvGrpSpPr>
            <a:grpSpLocks/>
          </p:cNvGrpSpPr>
          <p:nvPr/>
        </p:nvGrpSpPr>
        <p:grpSpPr bwMode="auto">
          <a:xfrm>
            <a:off x="3792538" y="3502025"/>
            <a:ext cx="4824412" cy="935038"/>
            <a:chOff x="1429" y="2069"/>
            <a:chExt cx="3039" cy="589"/>
          </a:xfrm>
        </p:grpSpPr>
        <p:sp>
          <p:nvSpPr>
            <p:cNvPr id="20506" name="Rectangle 4"/>
            <p:cNvSpPr>
              <a:spLocks noChangeArrowheads="1"/>
            </p:cNvSpPr>
            <p:nvPr/>
          </p:nvSpPr>
          <p:spPr bwMode="auto">
            <a:xfrm>
              <a:off x="1473" y="2114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Byte address</a:t>
              </a:r>
            </a:p>
          </p:txBody>
        </p:sp>
        <p:sp>
          <p:nvSpPr>
            <p:cNvPr id="20507" name="Line 5"/>
            <p:cNvSpPr>
              <a:spLocks noChangeShapeType="1"/>
            </p:cNvSpPr>
            <p:nvPr/>
          </p:nvSpPr>
          <p:spPr bwMode="auto">
            <a:xfrm>
              <a:off x="1473" y="238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Rectangle 6"/>
            <p:cNvSpPr>
              <a:spLocks noChangeArrowheads="1"/>
            </p:cNvSpPr>
            <p:nvPr/>
          </p:nvSpPr>
          <p:spPr bwMode="auto">
            <a:xfrm>
              <a:off x="1518" y="2386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Bytes per block</a:t>
              </a:r>
            </a:p>
          </p:txBody>
        </p:sp>
        <p:sp>
          <p:nvSpPr>
            <p:cNvPr id="20509" name="Freeform 7"/>
            <p:cNvSpPr>
              <a:spLocks/>
            </p:cNvSpPr>
            <p:nvPr/>
          </p:nvSpPr>
          <p:spPr bwMode="auto">
            <a:xfrm>
              <a:off x="1429" y="2159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Freeform 8"/>
            <p:cNvSpPr>
              <a:spLocks/>
            </p:cNvSpPr>
            <p:nvPr/>
          </p:nvSpPr>
          <p:spPr bwMode="auto">
            <a:xfrm flipH="1">
              <a:off x="2699" y="2159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Rectangle 9"/>
            <p:cNvSpPr>
              <a:spLocks noChangeArrowheads="1"/>
            </p:cNvSpPr>
            <p:nvPr/>
          </p:nvSpPr>
          <p:spPr bwMode="auto">
            <a:xfrm>
              <a:off x="3016" y="2069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1200</a:t>
              </a:r>
            </a:p>
          </p:txBody>
        </p:sp>
        <p:sp>
          <p:nvSpPr>
            <p:cNvPr id="20512" name="Line 10"/>
            <p:cNvSpPr>
              <a:spLocks noChangeShapeType="1"/>
            </p:cNvSpPr>
            <p:nvPr/>
          </p:nvSpPr>
          <p:spPr bwMode="auto">
            <a:xfrm>
              <a:off x="3424" y="234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Rectangle 11"/>
            <p:cNvSpPr>
              <a:spLocks noChangeArrowheads="1"/>
            </p:cNvSpPr>
            <p:nvPr/>
          </p:nvSpPr>
          <p:spPr bwMode="auto">
            <a:xfrm>
              <a:off x="3061" y="2341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0514" name="Freeform 12"/>
            <p:cNvSpPr>
              <a:spLocks/>
            </p:cNvSpPr>
            <p:nvPr/>
          </p:nvSpPr>
          <p:spPr bwMode="auto">
            <a:xfrm>
              <a:off x="3335" y="2114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5" name="Freeform 13"/>
            <p:cNvSpPr>
              <a:spLocks/>
            </p:cNvSpPr>
            <p:nvPr/>
          </p:nvSpPr>
          <p:spPr bwMode="auto">
            <a:xfrm flipH="1">
              <a:off x="3969" y="2115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6" name="Rectangle 14"/>
            <p:cNvSpPr>
              <a:spLocks noChangeArrowheads="1"/>
            </p:cNvSpPr>
            <p:nvPr/>
          </p:nvSpPr>
          <p:spPr bwMode="auto">
            <a:xfrm>
              <a:off x="2880" y="2296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20517" name="Rectangle 15"/>
            <p:cNvSpPr>
              <a:spLocks noChangeArrowheads="1"/>
            </p:cNvSpPr>
            <p:nvPr/>
          </p:nvSpPr>
          <p:spPr bwMode="auto">
            <a:xfrm>
              <a:off x="4105" y="2250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= 75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3F5833-BAD4-EC3F-26B0-54BCC7939BCD}"/>
              </a:ext>
            </a:extLst>
          </p:cNvPr>
          <p:cNvSpPr txBox="1"/>
          <p:nvPr/>
        </p:nvSpPr>
        <p:spPr>
          <a:xfrm>
            <a:off x="9048328" y="3753644"/>
            <a:ext cx="17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75</a:t>
            </a:r>
            <a:r>
              <a:rPr lang="zh-CN" altLang="en-US" dirty="0"/>
              <a:t>个块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82EFD-9087-1D1F-B2E2-8FDB68766C15}"/>
              </a:ext>
            </a:extLst>
          </p:cNvPr>
          <p:cNvSpPr txBox="1"/>
          <p:nvPr/>
        </p:nvSpPr>
        <p:spPr>
          <a:xfrm>
            <a:off x="7022067" y="4529031"/>
            <a:ext cx="295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中第</a:t>
            </a:r>
            <a:r>
              <a:rPr lang="en-US" altLang="zh-CN" dirty="0"/>
              <a:t>11</a:t>
            </a:r>
            <a:r>
              <a:rPr lang="zh-CN" altLang="en-US" dirty="0"/>
              <a:t>个块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890DB-4105-FA80-F6C5-2B1B8205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76672"/>
            <a:ext cx="6268408" cy="61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49425" y="312739"/>
            <a:ext cx="2279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783632" y="275334"/>
            <a:ext cx="7274024" cy="7999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Handling Cache reads hit and Misses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FE572-5DC7-98EB-5077-B84AC778D282}"/>
              </a:ext>
            </a:extLst>
          </p:cNvPr>
          <p:cNvSpPr txBox="1"/>
          <p:nvPr/>
        </p:nvSpPr>
        <p:spPr>
          <a:xfrm>
            <a:off x="695400" y="1536174"/>
            <a:ext cx="993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Read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直接从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里读就好了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Data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，然后读取对应的内容。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Instruction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暂停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运行，从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，从第一个 </a:t>
            </a:r>
            <a:r>
              <a:rPr lang="en-US" altLang="zh-CN" b="0" i="0" dirty="0">
                <a:effectLst/>
                <a:latin typeface="Noto Serif SC"/>
              </a:rPr>
              <a:t>step </a:t>
            </a:r>
            <a:r>
              <a:rPr lang="zh-CN" altLang="en-US" b="0" i="0" dirty="0">
                <a:effectLst/>
                <a:latin typeface="Noto Serif SC"/>
              </a:rPr>
              <a:t>开始重新运行当前这条指令。</a:t>
            </a:r>
          </a:p>
        </p:txBody>
      </p:sp>
    </p:spTree>
  </p:cSld>
  <p:clrMapOvr>
    <a:masterClrMapping/>
  </p:clrMapOvr>
  <p:transition spd="slow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513F6BEE-856D-6D9A-D961-C319B650F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260648"/>
            <a:ext cx="62007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Storage Hierarchy</a:t>
            </a:r>
            <a:r>
              <a:rPr lang="zh-CN" altLang="en-US" dirty="0">
                <a:ea typeface="宋体" pitchFamily="2" charset="-122"/>
              </a:rPr>
              <a:t>（存储级别）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33789-6DCF-00AC-9C40-88403959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142581"/>
            <a:ext cx="7081692" cy="27363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D5A166-3563-AE3D-6B9A-96D772CEB3B4}"/>
              </a:ext>
            </a:extLst>
          </p:cNvPr>
          <p:cNvSpPr txBox="1"/>
          <p:nvPr/>
        </p:nvSpPr>
        <p:spPr>
          <a:xfrm>
            <a:off x="911424" y="4515090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越靠近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，越是小，快，贵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的目的就是为了提升速度，并且提高数据的命中率（一旦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就需要去更底层找，消耗更大）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8FA1414-C82F-EC6D-AC91-8AEB68491D2F}"/>
              </a:ext>
            </a:extLst>
          </p:cNvPr>
          <p:cNvSpPr txBox="1">
            <a:spLocks/>
          </p:cNvSpPr>
          <p:nvPr/>
        </p:nvSpPr>
        <p:spPr>
          <a:xfrm>
            <a:off x="119336" y="1556792"/>
            <a:ext cx="4431990" cy="21284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 eaLnBrk="1" hangingPunct="1"/>
            <a:r>
              <a:rPr lang="en-US" altLang="en-US" kern="0" dirty="0"/>
              <a:t>Block placement</a:t>
            </a:r>
          </a:p>
          <a:p>
            <a:pPr lvl="1" eaLnBrk="1" hangingPunct="1"/>
            <a:r>
              <a:rPr lang="en-US" altLang="en-US" kern="0" dirty="0"/>
              <a:t>Finding a block</a:t>
            </a:r>
          </a:p>
          <a:p>
            <a:pPr lvl="1" eaLnBrk="1" hangingPunct="1"/>
            <a:r>
              <a:rPr lang="en-US" altLang="en-US" kern="0" dirty="0"/>
              <a:t>Replacement on a miss</a:t>
            </a:r>
          </a:p>
          <a:p>
            <a:pPr lvl="1" eaLnBrk="1" hangingPunct="1"/>
            <a:r>
              <a:rPr lang="en-US" altLang="en-US" kern="0" dirty="0"/>
              <a:t>Write policy</a:t>
            </a:r>
            <a:endParaRPr lang="en-AU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EABB6-E24D-BDA3-A4B8-27137C05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96652"/>
            <a:ext cx="11161240" cy="626469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Write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有两种可以选的方式：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write-through(</a:t>
            </a:r>
            <a:r>
              <a:rPr lang="zh-CN" altLang="en-US" b="1" i="0" dirty="0">
                <a:effectLst/>
                <a:highlight>
                  <a:srgbClr val="FFFF00"/>
                </a:highlight>
                <a:latin typeface="Noto Serif SC"/>
              </a:rPr>
              <a:t>写直达，不会有数据不一致的问题</a:t>
            </a: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既写在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，也</a:t>
            </a:r>
            <a:r>
              <a:rPr lang="zh-CN" altLang="en-US" sz="2100" dirty="0">
                <a:solidFill>
                  <a:schemeClr val="accent1"/>
                </a:solidFill>
                <a:latin typeface="Noto Serif SC"/>
              </a:rPr>
              <a:t>写在 </a:t>
            </a:r>
            <a:r>
              <a:rPr lang="en-US" altLang="zh-CN" sz="2100" dirty="0">
                <a:solidFill>
                  <a:schemeClr val="accent1"/>
                </a:solidFill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。这样的好处是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和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总是一致的，但是这样很慢。</a:t>
            </a:r>
          </a:p>
          <a:p>
            <a:pPr marL="1600200" lvl="3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一个改进是引入一个 </a:t>
            </a:r>
            <a:r>
              <a:rPr lang="en-US" altLang="zh-CN" b="1" i="0" dirty="0">
                <a:effectLst/>
                <a:latin typeface="Noto Serif SC"/>
              </a:rPr>
              <a:t>write buffer</a:t>
            </a:r>
            <a:r>
              <a:rPr lang="zh-CN" altLang="en-US" b="0" i="0" dirty="0">
                <a:effectLst/>
                <a:latin typeface="Noto Serif SC"/>
              </a:rPr>
              <a:t>，即当需要写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的时候不是立即去写，而是加入到这个队列中，找机会写进去；此时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就可以继续运行了。当然，当 </a:t>
            </a:r>
            <a:r>
              <a:rPr lang="en-US" altLang="zh-CN" b="0" i="0" dirty="0">
                <a:effectLst/>
                <a:latin typeface="Noto Serif SC"/>
              </a:rPr>
              <a:t>write buffer </a:t>
            </a:r>
            <a:r>
              <a:rPr lang="zh-CN" altLang="en-US" b="0" i="0" dirty="0">
                <a:effectLst/>
                <a:latin typeface="Noto Serif SC"/>
              </a:rPr>
              <a:t>满了的时候，也需要暂停处理器来做写入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的工作，直到 </a:t>
            </a:r>
            <a:r>
              <a:rPr lang="en-US" altLang="zh-CN" b="0" i="0" dirty="0">
                <a:effectLst/>
                <a:latin typeface="Noto Serif SC"/>
              </a:rPr>
              <a:t>buffer </a:t>
            </a:r>
            <a:r>
              <a:rPr lang="zh-CN" altLang="en-US" b="0" i="0" dirty="0">
                <a:effectLst/>
                <a:latin typeface="Noto Serif SC"/>
              </a:rPr>
              <a:t>中有空闲的 </a:t>
            </a:r>
            <a:r>
              <a:rPr lang="en-US" altLang="zh-CN" b="0" i="0" dirty="0">
                <a:effectLst/>
                <a:latin typeface="Noto Serif SC"/>
              </a:rPr>
              <a:t>entry</a:t>
            </a:r>
            <a:r>
              <a:rPr lang="zh-CN" altLang="en-US" b="0" i="0" dirty="0">
                <a:effectLst/>
                <a:latin typeface="Noto Serif SC"/>
              </a:rPr>
              <a:t>。因此，如果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的写入速率低于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产生写操作的速率，多大的缓冲都无济于事。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write-back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只写在 </a:t>
            </a:r>
            <a:r>
              <a:rPr lang="en-US" altLang="zh-CN" b="1" i="0" dirty="0">
                <a:solidFill>
                  <a:srgbClr val="7030A0"/>
                </a:solidFill>
                <a:effectLst/>
                <a:latin typeface="Noto Serif SC"/>
              </a:rPr>
              <a:t>cache 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里</a:t>
            </a:r>
            <a:r>
              <a:rPr lang="zh-CN" altLang="en-US" b="0" i="0" dirty="0">
                <a:effectLst/>
                <a:latin typeface="Noto Serif SC"/>
              </a:rPr>
              <a:t>，等到这个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要被覆盖掉的时候将其写回内存。这种情况需要一个额外的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 </a:t>
            </a:r>
            <a:r>
              <a:rPr lang="en-US" altLang="zh-CN" b="1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dirty bit</a:t>
            </a:r>
            <a:r>
              <a:rPr lang="en-US" altLang="zh-CN" b="0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 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来记录这个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 block 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是否被更改过</a:t>
            </a:r>
            <a:r>
              <a:rPr lang="zh-CN" altLang="en-US" b="0" i="0" dirty="0">
                <a:effectLst/>
                <a:latin typeface="Noto Serif SC"/>
              </a:rPr>
              <a:t>。</a:t>
            </a:r>
            <a:r>
              <a:rPr lang="en-US" altLang="zh-CN" b="0" i="0" dirty="0">
                <a:effectLst/>
                <a:latin typeface="Noto Serif SC"/>
              </a:rPr>
              <a:t>(</a:t>
            </a:r>
            <a:r>
              <a:rPr lang="zh-CN" altLang="en-US" b="0" i="0" dirty="0">
                <a:effectLst/>
                <a:latin typeface="Noto Serif SC"/>
              </a:rPr>
              <a:t>速度高，可靠性差，可能会有不一致的问题） 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dirty = 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erif SC"/>
              </a:rPr>
              <a:t>则需要写回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同样有两种方式：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allocate</a:t>
            </a:r>
            <a:r>
              <a:rPr lang="zh-CN" altLang="en-US" b="0" i="0" dirty="0">
                <a:effectLst/>
                <a:latin typeface="Noto Serif SC"/>
              </a:rPr>
              <a:t>，即像 </a:t>
            </a:r>
            <a:r>
              <a:rPr lang="en-US" altLang="zh-CN" b="0" i="0" dirty="0">
                <a:effectLst/>
                <a:latin typeface="Noto Serif SC"/>
              </a:rPr>
              <a:t>read miss </a:t>
            </a:r>
            <a:r>
              <a:rPr lang="zh-CN" altLang="en-US" b="0" i="0" dirty="0">
                <a:effectLst/>
                <a:latin typeface="Noto Serif SC"/>
              </a:rPr>
              <a:t>一样先把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里再写入。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around</a:t>
            </a:r>
            <a:r>
              <a:rPr lang="en-US" altLang="zh-CN" b="0" i="0" dirty="0">
                <a:effectLst/>
                <a:latin typeface="Noto Serif SC"/>
              </a:rPr>
              <a:t> (or </a:t>
            </a:r>
            <a:r>
              <a:rPr lang="en-US" altLang="zh-CN" b="1" i="0" dirty="0">
                <a:effectLst/>
                <a:latin typeface="Noto Serif SC"/>
              </a:rPr>
              <a:t>no write allocate</a:t>
            </a:r>
            <a:r>
              <a:rPr lang="en-US" altLang="zh-CN" b="0" i="0" dirty="0">
                <a:effectLst/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，考虑到既然本来就要去一次 </a:t>
            </a:r>
            <a:r>
              <a:rPr lang="en-US" altLang="zh-CN" b="0" i="0" dirty="0">
                <a:effectLst/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，不如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直接在</a:t>
            </a:r>
            <a:r>
              <a:rPr lang="en-US" altLang="zh-CN" b="0" i="0" dirty="0">
                <a:effectLst/>
                <a:highlight>
                  <a:srgbClr val="FFFF00"/>
                </a:highlight>
                <a:latin typeface="Noto Serif SC"/>
              </a:rPr>
              <a:t>memory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里面写了</a:t>
            </a:r>
            <a:r>
              <a:rPr lang="zh-CN" altLang="en-US" b="0" i="0" dirty="0">
                <a:effectLst/>
                <a:latin typeface="Noto Serif SC"/>
              </a:rPr>
              <a:t>，就不再拿到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里了。</a:t>
            </a:r>
          </a:p>
          <a:p>
            <a:pPr marL="914400" lvl="2" indent="0" algn="l">
              <a:lnSpc>
                <a:spcPct val="120000"/>
              </a:lnSpc>
              <a:buNone/>
            </a:pPr>
            <a:r>
              <a:rPr lang="zh-CN" altLang="en-US" b="0" i="0" dirty="0">
                <a:effectLst/>
                <a:latin typeface="Noto Serif SC"/>
              </a:rPr>
              <a:t>一般来说，</a:t>
            </a:r>
            <a:r>
              <a:rPr lang="en-US" altLang="zh-CN" b="0" i="0" dirty="0">
                <a:effectLst/>
                <a:latin typeface="Noto Serif SC"/>
              </a:rPr>
              <a:t>write-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th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rou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gh</a:t>
            </a:r>
            <a:r>
              <a:rPr lang="en-US" altLang="zh-CN" b="0" i="0" dirty="0">
                <a:effectLst/>
                <a:latin typeface="Noto Serif SC"/>
              </a:rPr>
              <a:t> </a:t>
            </a:r>
            <a:r>
              <a:rPr lang="zh-CN" altLang="en-US" b="0" i="0" dirty="0">
                <a:effectLst/>
                <a:latin typeface="Noto Serif SC"/>
              </a:rPr>
              <a:t>使用 </a:t>
            </a:r>
            <a:r>
              <a:rPr lang="en-US" altLang="zh-CN" b="0" i="0" dirty="0">
                <a:effectLst/>
                <a:latin typeface="Noto Serif SC"/>
              </a:rPr>
              <a:t>write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 a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rou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nd</a:t>
            </a:r>
            <a:r>
              <a:rPr lang="zh-CN" altLang="en-US" b="0" i="0" dirty="0">
                <a:effectLst/>
                <a:latin typeface="Noto Serif SC"/>
              </a:rPr>
              <a:t> ；</a:t>
            </a:r>
            <a:r>
              <a:rPr lang="en-US" altLang="zh-CN" b="0" i="0" dirty="0">
                <a:effectLst/>
                <a:highlight>
                  <a:srgbClr val="C0C0C0"/>
                </a:highlight>
                <a:latin typeface="Noto Serif SC"/>
              </a:rPr>
              <a:t> </a:t>
            </a:r>
            <a:r>
              <a:rPr lang="en-US" altLang="zh-CN" b="0" i="0" dirty="0">
                <a:effectLst/>
                <a:latin typeface="Noto Serif SC"/>
              </a:rPr>
              <a:t>write-back </a:t>
            </a:r>
            <a:r>
              <a:rPr lang="zh-CN" altLang="en-US" b="0" i="0" dirty="0">
                <a:effectLst/>
                <a:latin typeface="Noto Serif SC"/>
              </a:rPr>
              <a:t> </a:t>
            </a:r>
            <a:r>
              <a:rPr lang="en-US" altLang="zh-CN" b="0" i="0" dirty="0">
                <a:effectLst/>
                <a:latin typeface="Noto Serif SC"/>
              </a:rPr>
              <a:t>write allocate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Noto Serif SC"/>
            </a:endParaRPr>
          </a:p>
        </p:txBody>
      </p:sp>
    </p:spTree>
    <p:extLst>
      <p:ext uri="{BB962C8B-B14F-4D97-AF65-F5344CB8AC3E}">
        <p14:creationId xmlns:p14="http://schemas.microsoft.com/office/powerpoint/2010/main" val="184121642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1"/>
            <a:ext cx="2520280" cy="792088"/>
          </a:xfrm>
        </p:spPr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649" y="1340768"/>
            <a:ext cx="8712968" cy="302433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+mj-lt"/>
              </a:rPr>
              <a:t>Assume a direct mapped </a:t>
            </a:r>
            <a:r>
              <a:rPr lang="en-US" altLang="zh-CN" sz="2400" b="1" dirty="0" err="1">
                <a:latin typeface="+mj-lt"/>
              </a:rPr>
              <a:t>wtrie</a:t>
            </a:r>
            <a:r>
              <a:rPr lang="en-US" altLang="zh-CN" sz="2400" b="1" dirty="0">
                <a:latin typeface="+mj-lt"/>
              </a:rPr>
              <a:t>-back</a:t>
            </a:r>
            <a:r>
              <a:rPr lang="en-US" altLang="zh-CN" sz="2400" dirty="0">
                <a:latin typeface="+mj-lt"/>
              </a:rPr>
              <a:t> cache with many cache entries that starts </a:t>
            </a:r>
            <a:r>
              <a:rPr lang="en-US" altLang="zh-CN" sz="2400" dirty="0" err="1">
                <a:latin typeface="+mj-lt"/>
              </a:rPr>
              <a:t>empty.below</a:t>
            </a:r>
            <a:r>
              <a:rPr lang="en-US" altLang="zh-CN" sz="2400" dirty="0">
                <a:latin typeface="+mj-lt"/>
              </a:rPr>
              <a:t> is a sequence of five memory operations(the address is in square brackets):</a:t>
            </a:r>
            <a:r>
              <a:rPr lang="en-US" altLang="zh-CN" sz="2400" b="1" i="1" dirty="0">
                <a:latin typeface="+mj-lt"/>
              </a:rPr>
              <a:t> </a:t>
            </a:r>
            <a:r>
              <a:rPr lang="en-US" altLang="zh-CN" sz="2800" b="1" i="1" dirty="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Comic Sans MS" pitchFamily="66" charset="0"/>
              </a:rPr>
              <a:t>1 		</a:t>
            </a: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mic Sans MS" pitchFamily="66" charset="0"/>
              </a:rPr>
              <a:t>2		write Mem[100];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sz="2400" dirty="0">
                <a:latin typeface="Comic Sans MS" pitchFamily="66" charset="0"/>
              </a:rPr>
              <a:t>Read Mem[200]; </a:t>
            </a:r>
            <a:r>
              <a:rPr lang="zh-CN" altLang="en-US" sz="2400" dirty="0">
                <a:latin typeface="Comic Sans MS" pitchFamily="66" charset="0"/>
              </a:rPr>
              <a:t>读的时候已经放到了</a:t>
            </a:r>
            <a:r>
              <a:rPr lang="en-US" altLang="zh-CN" sz="2400" dirty="0">
                <a:latin typeface="Comic Sans MS" pitchFamily="66" charset="0"/>
              </a:rPr>
              <a:t>cache</a:t>
            </a:r>
            <a:r>
              <a:rPr lang="zh-CN" altLang="en-US" sz="2400" dirty="0">
                <a:latin typeface="Comic Sans MS" pitchFamily="66" charset="0"/>
              </a:rPr>
              <a:t>里面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dirty="0">
                <a:latin typeface="Comic Sans MS" pitchFamily="66" charset="0"/>
              </a:rPr>
              <a:t>w</a:t>
            </a:r>
            <a:r>
              <a:rPr lang="en-US" altLang="zh-CN" sz="2400" dirty="0">
                <a:latin typeface="Comic Sans MS" pitchFamily="66" charset="0"/>
              </a:rPr>
              <a:t>rite Mem[200];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5"/>
            </a:pP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2323" y="4365104"/>
            <a:ext cx="7924800" cy="19389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Answer :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no-write allocate 	misses:	1,2,3,5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    	hit    :		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write allocate		misses:	1,3, 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	hit    :		2,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altLang="zh-CN" dirty="0">
                <a:latin typeface="Comic Sans MS" pitchFamily="66" charset="0"/>
              </a:rPr>
              <a:t>,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1" name="Rectangle 7"/>
          <p:cNvSpPr>
            <a:spLocks noGrp="1" noChangeArrowheads="1"/>
          </p:cNvSpPr>
          <p:nvPr>
            <p:ph type="title"/>
          </p:nvPr>
        </p:nvSpPr>
        <p:spPr>
          <a:xfrm>
            <a:off x="1868543" y="230889"/>
            <a:ext cx="8186194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Performance basic memory organization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idx="1"/>
          </p:nvPr>
        </p:nvSpPr>
        <p:spPr>
          <a:xfrm>
            <a:off x="3215680" y="1268760"/>
            <a:ext cx="8015287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Assume</a:t>
            </a:r>
            <a:r>
              <a:rPr lang="en-US" altLang="zh-CN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  </a:t>
            </a:r>
            <a:r>
              <a:rPr lang="en-US" altLang="zh-CN" sz="2000" dirty="0"/>
              <a:t>clock cycles to send the address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15 memory bus clock cycles for each DRAM  access initiated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1 bus clock </a:t>
            </a:r>
            <a:r>
              <a:rPr lang="en-US" altLang="zh-CN" sz="2000" dirty="0"/>
              <a:t>cycles to send a word of data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Block size is </a:t>
            </a:r>
            <a:r>
              <a:rPr lang="en-US" altLang="zh-CN" sz="2000" b="1" dirty="0">
                <a:solidFill>
                  <a:srgbClr val="FF0000"/>
                </a:solidFill>
              </a:rPr>
              <a:t>4 words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Every word is 4 bytes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The time to transfer </a:t>
            </a:r>
            <a:r>
              <a:rPr lang="en-US" altLang="zh-CN" sz="2000" b="1" dirty="0">
                <a:solidFill>
                  <a:srgbClr val="FF0000"/>
                </a:solidFill>
              </a:rPr>
              <a:t>one word </a:t>
            </a:r>
            <a:r>
              <a:rPr lang="en-US" altLang="zh-CN" sz="2000" dirty="0"/>
              <a:t>is</a:t>
            </a:r>
            <a:r>
              <a:rPr lang="en-US" altLang="zh-CN" sz="2000" dirty="0">
                <a:solidFill>
                  <a:schemeClr val="hlink"/>
                </a:solidFill>
              </a:rPr>
              <a:t> 1+15+1=17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The miss penalty </a:t>
            </a:r>
            <a:r>
              <a:rPr lang="en-US" altLang="zh-CN" sz="2000" dirty="0">
                <a:solidFill>
                  <a:schemeClr val="accent2"/>
                </a:solidFill>
              </a:rPr>
              <a:t>(The time to transfer one block is)</a:t>
            </a:r>
            <a:r>
              <a:rPr lang="en-US" altLang="zh-CN" sz="2000" dirty="0">
                <a:solidFill>
                  <a:schemeClr val="hlink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900" dirty="0"/>
              <a:t>		</a:t>
            </a:r>
          </a:p>
          <a:p>
            <a:pPr eaLnBrk="1" hangingPunct="1">
              <a:buFontTx/>
              <a:buNone/>
            </a:pPr>
            <a:r>
              <a:rPr lang="en-US" altLang="zh-CN" sz="900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×(</a:t>
            </a:r>
            <a:r>
              <a:rPr lang="en-US" altLang="zh-CN" sz="2000" b="1" dirty="0">
                <a:solidFill>
                  <a:schemeClr val="accent2"/>
                </a:solidFill>
              </a:rPr>
              <a:t>15+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)</a:t>
            </a:r>
            <a:r>
              <a:rPr lang="zh-CN" altLang="en-US" sz="2000" dirty="0"/>
              <a:t>＝</a:t>
            </a:r>
            <a:r>
              <a:rPr lang="en-US" altLang="zh-CN" sz="2000" dirty="0"/>
              <a:t>65 </a:t>
            </a:r>
            <a:r>
              <a:rPr lang="en-US" altLang="zh-CN" sz="2000" dirty="0" err="1"/>
              <a:t>CLKs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Bandwidth :</a:t>
            </a:r>
          </a:p>
        </p:txBody>
      </p: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4871864" y="5304185"/>
            <a:ext cx="1843088" cy="688975"/>
            <a:chOff x="1968" y="3120"/>
            <a:chExt cx="1161" cy="434"/>
          </a:xfrm>
        </p:grpSpPr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2018" y="3120"/>
              <a:ext cx="4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 dirty="0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29704" name="Rectangle 10"/>
            <p:cNvSpPr>
              <a:spLocks noChangeArrowheads="1"/>
            </p:cNvSpPr>
            <p:nvPr/>
          </p:nvSpPr>
          <p:spPr bwMode="auto">
            <a:xfrm>
              <a:off x="2111" y="3321"/>
              <a:ext cx="29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65</a:t>
              </a:r>
            </a:p>
          </p:txBody>
        </p: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2596" y="3216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≈</a:t>
              </a:r>
            </a:p>
          </p:txBody>
        </p:sp>
        <p:sp>
          <p:nvSpPr>
            <p:cNvPr id="29707" name="Rectangle 13"/>
            <p:cNvSpPr>
              <a:spLocks noChangeArrowheads="1"/>
            </p:cNvSpPr>
            <p:nvPr/>
          </p:nvSpPr>
          <p:spPr bwMode="auto">
            <a:xfrm>
              <a:off x="2910" y="3120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708" name="Rectangle 14"/>
            <p:cNvSpPr>
              <a:spLocks noChangeArrowheads="1"/>
            </p:cNvSpPr>
            <p:nvPr/>
          </p:nvSpPr>
          <p:spPr bwMode="auto">
            <a:xfrm>
              <a:off x="2915" y="3321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709" name="Line 15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8FB6553-D4D9-4695-8836-70D3CDFE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36" y="1069089"/>
            <a:ext cx="1383414" cy="4926303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3792538" y="76200"/>
            <a:ext cx="687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Performance in Wider Main Memory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728913" y="1154632"/>
            <a:ext cx="7239000" cy="465063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With a main memory width of </a:t>
            </a:r>
            <a:r>
              <a:rPr lang="en-US" altLang="zh-CN" sz="1800" b="1" dirty="0">
                <a:solidFill>
                  <a:srgbClr val="FF0000"/>
                </a:solidFill>
              </a:rPr>
              <a:t>2 words(64bits)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1800" dirty="0"/>
              <a:t> 4words/Block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			1+2×(15+1)</a:t>
            </a:r>
            <a:r>
              <a:rPr lang="zh-CN" altLang="en-US" sz="1800" dirty="0"/>
              <a:t>＝</a:t>
            </a:r>
            <a:r>
              <a:rPr lang="en-US" altLang="zh-CN" sz="1800" dirty="0"/>
              <a:t>33 CLKs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Bandwidth :</a:t>
            </a: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1800" dirty="0">
                <a:solidFill>
                  <a:schemeClr val="hlink"/>
                </a:solidFill>
              </a:rPr>
              <a:t>With a main memory width of </a:t>
            </a:r>
            <a:r>
              <a:rPr lang="en-US" altLang="zh-CN" sz="1800" b="1" dirty="0">
                <a:solidFill>
                  <a:srgbClr val="FF0000"/>
                </a:solidFill>
              </a:rPr>
              <a:t>4 words(128bits)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1800" dirty="0"/>
              <a:t> 4words/Block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			1+1×(15+1)</a:t>
            </a:r>
            <a:r>
              <a:rPr lang="zh-CN" altLang="en-US" sz="1800" dirty="0"/>
              <a:t>＝</a:t>
            </a:r>
            <a:r>
              <a:rPr lang="en-US" altLang="zh-CN" sz="1800" dirty="0"/>
              <a:t>17 CLKs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	Bandwidth :</a:t>
            </a: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4440238" y="2708275"/>
            <a:ext cx="1916112" cy="719138"/>
            <a:chOff x="1968" y="3120"/>
            <a:chExt cx="1207" cy="453"/>
          </a:xfrm>
        </p:grpSpPr>
        <p:sp>
          <p:nvSpPr>
            <p:cNvPr id="30738" name="Rectangle 5"/>
            <p:cNvSpPr>
              <a:spLocks noChangeArrowheads="1"/>
            </p:cNvSpPr>
            <p:nvPr/>
          </p:nvSpPr>
          <p:spPr bwMode="auto">
            <a:xfrm>
              <a:off x="2000" y="3120"/>
              <a:ext cx="47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0739" name="Rectangle 6"/>
            <p:cNvSpPr>
              <a:spLocks noChangeArrowheads="1"/>
            </p:cNvSpPr>
            <p:nvPr/>
          </p:nvSpPr>
          <p:spPr bwMode="auto">
            <a:xfrm>
              <a:off x="2103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33</a:t>
              </a: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Rectangle 8"/>
            <p:cNvSpPr>
              <a:spLocks noChangeArrowheads="1"/>
            </p:cNvSpPr>
            <p:nvPr/>
          </p:nvSpPr>
          <p:spPr bwMode="auto">
            <a:xfrm>
              <a:off x="2559" y="3216"/>
              <a:ext cx="279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000" b="1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0742" name="Rectangle 9"/>
            <p:cNvSpPr>
              <a:spLocks noChangeArrowheads="1"/>
            </p:cNvSpPr>
            <p:nvPr/>
          </p:nvSpPr>
          <p:spPr bwMode="auto">
            <a:xfrm>
              <a:off x="2856" y="3120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0743" name="Rectangle 10"/>
            <p:cNvSpPr>
              <a:spLocks noChangeArrowheads="1"/>
            </p:cNvSpPr>
            <p:nvPr/>
          </p:nvSpPr>
          <p:spPr bwMode="auto">
            <a:xfrm>
              <a:off x="2861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33</a:t>
              </a:r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4154488" y="4870450"/>
            <a:ext cx="1916112" cy="719138"/>
            <a:chOff x="1968" y="3120"/>
            <a:chExt cx="1207" cy="453"/>
          </a:xfrm>
        </p:grpSpPr>
        <p:sp>
          <p:nvSpPr>
            <p:cNvPr id="30731" name="Rectangle 13"/>
            <p:cNvSpPr>
              <a:spLocks noChangeArrowheads="1"/>
            </p:cNvSpPr>
            <p:nvPr/>
          </p:nvSpPr>
          <p:spPr bwMode="auto">
            <a:xfrm>
              <a:off x="2000" y="3120"/>
              <a:ext cx="47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0732" name="Rectangle 14"/>
            <p:cNvSpPr>
              <a:spLocks noChangeArrowheads="1"/>
            </p:cNvSpPr>
            <p:nvPr/>
          </p:nvSpPr>
          <p:spPr bwMode="auto">
            <a:xfrm>
              <a:off x="2103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17</a:t>
              </a:r>
            </a:p>
          </p:txBody>
        </p:sp>
        <p:sp>
          <p:nvSpPr>
            <p:cNvPr id="30733" name="Line 15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4" name="Rectangle 16"/>
            <p:cNvSpPr>
              <a:spLocks noChangeArrowheads="1"/>
            </p:cNvSpPr>
            <p:nvPr/>
          </p:nvSpPr>
          <p:spPr bwMode="auto">
            <a:xfrm>
              <a:off x="2559" y="3216"/>
              <a:ext cx="279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000" b="1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0735" name="Rectangle 17"/>
            <p:cNvSpPr>
              <a:spLocks noChangeArrowheads="1"/>
            </p:cNvSpPr>
            <p:nvPr/>
          </p:nvSpPr>
          <p:spPr bwMode="auto">
            <a:xfrm>
              <a:off x="2856" y="3120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2861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17</a:t>
              </a:r>
            </a:p>
          </p:txBody>
        </p:sp>
        <p:sp>
          <p:nvSpPr>
            <p:cNvPr id="30737" name="Line 19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27" name="Text Box 20"/>
          <p:cNvSpPr txBox="1">
            <a:spLocks noChangeArrowheads="1"/>
          </p:cNvSpPr>
          <p:nvPr/>
        </p:nvSpPr>
        <p:spPr bwMode="auto">
          <a:xfrm>
            <a:off x="6038850" y="2860675"/>
            <a:ext cx="1296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≈0.48</a:t>
            </a:r>
          </a:p>
        </p:txBody>
      </p:sp>
      <p:sp>
        <p:nvSpPr>
          <p:cNvPr id="30728" name="Text Box 21"/>
          <p:cNvSpPr txBox="1">
            <a:spLocks noChangeArrowheads="1"/>
          </p:cNvSpPr>
          <p:nvPr/>
        </p:nvSpPr>
        <p:spPr bwMode="auto">
          <a:xfrm>
            <a:off x="5876925" y="5041900"/>
            <a:ext cx="1227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≈0.98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2900F-EB07-4E56-829D-8A7CF7AD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99" y="1658571"/>
            <a:ext cx="3614639" cy="3137633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696445" y="293688"/>
            <a:ext cx="7549851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400" dirty="0"/>
              <a:t>Four-way  interleaved memory </a:t>
            </a:r>
            <a:r>
              <a:rPr lang="zh-CN" altLang="en-US" sz="3400" dirty="0"/>
              <a:t>交叉</a:t>
            </a:r>
            <a:endParaRPr lang="en-US" altLang="zh-CN" sz="3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1412875"/>
            <a:ext cx="8763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With 4 banks Interleaved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2000" dirty="0"/>
              <a:t> 4words/Block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dirty="0"/>
              <a:t>+15 +(</a:t>
            </a:r>
            <a:r>
              <a:rPr lang="en-US" altLang="zh-CN" sz="2000" b="1" dirty="0"/>
              <a:t>4 </a:t>
            </a:r>
            <a:r>
              <a:rPr lang="en-US" altLang="zh-CN" sz="2000" dirty="0"/>
              <a:t>× 1)</a:t>
            </a:r>
            <a:r>
              <a:rPr lang="zh-CN" altLang="en-US" sz="2000" dirty="0"/>
              <a:t>＝</a:t>
            </a:r>
            <a:r>
              <a:rPr lang="en-US" altLang="zh-CN" sz="2000" dirty="0"/>
              <a:t>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Bandwidth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Four-way interleaved memory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950271" y="2637167"/>
            <a:ext cx="1952625" cy="688975"/>
            <a:chOff x="1873" y="1776"/>
            <a:chExt cx="1230" cy="434"/>
          </a:xfrm>
        </p:grpSpPr>
        <p:sp>
          <p:nvSpPr>
            <p:cNvPr id="31758" name="Rectangle 5"/>
            <p:cNvSpPr>
              <a:spLocks noChangeArrowheads="1"/>
            </p:cNvSpPr>
            <p:nvPr/>
          </p:nvSpPr>
          <p:spPr bwMode="auto">
            <a:xfrm>
              <a:off x="1923" y="1776"/>
              <a:ext cx="4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1759" name="Rectangle 6"/>
            <p:cNvSpPr>
              <a:spLocks noChangeArrowheads="1"/>
            </p:cNvSpPr>
            <p:nvPr/>
          </p:nvSpPr>
          <p:spPr bwMode="auto">
            <a:xfrm>
              <a:off x="2018" y="1977"/>
              <a:ext cx="29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Rectangle 8"/>
            <p:cNvSpPr>
              <a:spLocks noChangeArrowheads="1"/>
            </p:cNvSpPr>
            <p:nvPr/>
          </p:nvSpPr>
          <p:spPr bwMode="auto">
            <a:xfrm>
              <a:off x="2472" y="1872"/>
              <a:ext cx="2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1800" b="1" dirty="0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1762" name="Rectangle 9"/>
            <p:cNvSpPr>
              <a:spLocks noChangeArrowheads="1"/>
            </p:cNvSpPr>
            <p:nvPr/>
          </p:nvSpPr>
          <p:spPr bwMode="auto">
            <a:xfrm>
              <a:off x="2746" y="1872"/>
              <a:ext cx="357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0.8</a:t>
              </a:r>
            </a:p>
          </p:txBody>
        </p:sp>
      </p:grpSp>
      <p:graphicFrame>
        <p:nvGraphicFramePr>
          <p:cNvPr id="317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60912"/>
              </p:ext>
            </p:extLst>
          </p:nvPr>
        </p:nvGraphicFramePr>
        <p:xfrm>
          <a:off x="1559496" y="4354511"/>
          <a:ext cx="868680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位图图像" r:id="rId4" imgW="6003810" imgH="1409822" progId="PBrush">
                  <p:embed/>
                </p:oleObj>
              </mc:Choice>
              <mc:Fallback>
                <p:oleObj name="位图图像" r:id="rId4" imgW="6003810" imgH="1409822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354511"/>
                        <a:ext cx="868680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1"/>
          <p:cNvSpPr txBox="1">
            <a:spLocks noChangeArrowheads="1"/>
          </p:cNvSpPr>
          <p:nvPr/>
        </p:nvSpPr>
        <p:spPr bwMode="auto">
          <a:xfrm>
            <a:off x="4876800" y="3810001"/>
            <a:ext cx="2590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solidFill>
                  <a:schemeClr val="hlink"/>
                </a:solidFill>
                <a:latin typeface="CG Omega" pitchFamily="34" charset="0"/>
              </a:rPr>
              <a:t>Parallel access</a:t>
            </a:r>
          </a:p>
        </p:txBody>
      </p:sp>
      <p:sp>
        <p:nvSpPr>
          <p:cNvPr id="31751" name="Line 12"/>
          <p:cNvSpPr>
            <a:spLocks noChangeShapeType="1"/>
          </p:cNvSpPr>
          <p:nvPr/>
        </p:nvSpPr>
        <p:spPr bwMode="auto">
          <a:xfrm flipH="1">
            <a:off x="3048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6934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541020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6477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2952728" y="6072207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dirty="0">
                <a:solidFill>
                  <a:schemeClr val="hlink"/>
                </a:solidFill>
                <a:latin typeface="CG Omega" pitchFamily="34" charset="0"/>
              </a:rPr>
              <a:t>Optimizes sequential address access patterns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A65E1-48D4-4C9B-BD74-369E43EE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079" y="1438117"/>
            <a:ext cx="3501616" cy="28229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615FFE-EF6B-46E8-B86F-AB84729A2860}"/>
              </a:ext>
            </a:extLst>
          </p:cNvPr>
          <p:cNvSpPr txBox="1"/>
          <p:nvPr/>
        </p:nvSpPr>
        <p:spPr>
          <a:xfrm>
            <a:off x="6240016" y="249289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一次读取，但是传得一个个传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323EE-D2BB-05EA-C451-D9D9B16A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6" y="2636912"/>
            <a:ext cx="11954544" cy="1325563"/>
          </a:xfrm>
        </p:spPr>
        <p:txBody>
          <a:bodyPr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4 Measuring and improving cache performance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38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110"/>
            <a:ext cx="5689848" cy="90363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/>
              <a:t>Average Memory Access Time </a:t>
            </a:r>
            <a:endParaRPr lang="zh-CN" altLang="en-US" sz="3200" b="1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0368" cy="2107431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主存平均存取时间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命中时间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未命中率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未命中惩罚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=hit rate × Cache time + miss rate ×memory time </a:t>
            </a:r>
          </a:p>
          <a:p>
            <a:pPr eaLnBrk="1" hangingPunct="1"/>
            <a:r>
              <a:rPr lang="en-US" altLang="zh-CN" sz="2400" dirty="0"/>
              <a:t>AMAT</a:t>
            </a:r>
            <a:r>
              <a:rPr lang="zh-CN" altLang="en-US" sz="2400" dirty="0"/>
              <a:t>越低，</a:t>
            </a:r>
            <a:r>
              <a:rPr lang="en-US" altLang="zh-CN" sz="2400" dirty="0"/>
              <a:t>cache</a:t>
            </a:r>
            <a:r>
              <a:rPr lang="zh-CN" altLang="en-US" sz="2400" dirty="0"/>
              <a:t>的性能就越高</a:t>
            </a:r>
            <a:endParaRPr lang="en-US" altLang="zh-CN" sz="24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18C24B0-7939-797E-7BF2-193F1F0F8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87582"/>
              </p:ext>
            </p:extLst>
          </p:nvPr>
        </p:nvGraphicFramePr>
        <p:xfrm>
          <a:off x="1127448" y="1372108"/>
          <a:ext cx="5847391" cy="6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2145960" imgH="241200" progId="Equation.DSMT4">
                  <p:embed/>
                </p:oleObj>
              </mc:Choice>
              <mc:Fallback>
                <p:oleObj name="Equation" r:id="rId4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448" y="1372108"/>
                        <a:ext cx="5847391" cy="65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CEBC561-6968-E6B3-C493-CFAA7EBC4206}"/>
              </a:ext>
            </a:extLst>
          </p:cNvPr>
          <p:cNvSpPr txBox="1"/>
          <p:nvPr/>
        </p:nvSpPr>
        <p:spPr>
          <a:xfrm>
            <a:off x="821069" y="360644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影响命中率的硬件因素主要有：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的容量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与主存储器交换信息的单位量</a:t>
            </a:r>
            <a:r>
              <a:rPr lang="en-US" altLang="zh-CN" dirty="0"/>
              <a:t>(cache line size)</a:t>
            </a:r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的组织方式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的替换算法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3"/>
          <p:cNvSpPr>
            <a:spLocks noGrp="1" noChangeArrowheads="1"/>
          </p:cNvSpPr>
          <p:nvPr>
            <p:ph idx="1"/>
          </p:nvPr>
        </p:nvSpPr>
        <p:spPr>
          <a:xfrm>
            <a:off x="1703512" y="1052737"/>
            <a:ext cx="9324975" cy="5256584"/>
          </a:xfrm>
        </p:spPr>
        <p:txBody>
          <a:bodyPr/>
          <a:lstStyle/>
          <a:p>
            <a:pPr eaLnBrk="1" hangingPunct="1"/>
            <a:r>
              <a:rPr lang="en-US" altLang="zh-CN" sz="1600" dirty="0"/>
              <a:t>We use CPU time to measure cache performance.</a:t>
            </a:r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CPU time= (CPU execution clock cycles + Memory-stall clock cycles) ×Clock cycle time</a:t>
            </a:r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		= IC * CPI * Clock cycle time</a:t>
            </a:r>
          </a:p>
          <a:p>
            <a:pPr eaLnBrk="1" hangingPunct="1"/>
            <a:endParaRPr lang="en-US" altLang="zh-CN" sz="1600" dirty="0"/>
          </a:p>
          <a:p>
            <a:pPr eaLnBrk="1" hangingPunct="1">
              <a:buFontTx/>
              <a:buNone/>
            </a:pPr>
            <a:r>
              <a:rPr lang="en-US" altLang="zh-CN" sz="1600" dirty="0"/>
              <a:t>	 </a:t>
            </a:r>
            <a:r>
              <a:rPr lang="en-US" altLang="zh-CN" sz="1600" b="1" dirty="0">
                <a:solidFill>
                  <a:schemeClr val="accent2"/>
                </a:solidFill>
              </a:rPr>
              <a:t>Memory-stall clock cycles = # of instructions × miss ratio × miss penalty</a:t>
            </a:r>
          </a:p>
          <a:p>
            <a:pPr eaLnBrk="1" hangingPunct="1">
              <a:buFontTx/>
              <a:buNone/>
            </a:pPr>
            <a:r>
              <a:rPr lang="en-US" altLang="zh-CN" sz="1100" b="1" dirty="0">
                <a:solidFill>
                  <a:schemeClr val="accent2"/>
                </a:solidFill>
              </a:rPr>
              <a:t>				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=</a:t>
            </a:r>
            <a:r>
              <a:rPr lang="en-US" altLang="zh-CN" sz="11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Read-stall cycles + Write-stall cycles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For Read-stall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1D01EB"/>
                </a:solidFill>
              </a:rPr>
              <a:t>Read-stall cycles </a:t>
            </a:r>
            <a:r>
              <a:rPr lang="en-US" altLang="zh-CN" sz="1600" dirty="0"/>
              <a:t>=                           ×Read miss rate ×Read miss penalty</a:t>
            </a:r>
          </a:p>
          <a:p>
            <a:pPr lvl="1" eaLnBrk="1" hangingPunct="1"/>
            <a:endParaRPr lang="en-US" altLang="zh-CN" sz="1400" dirty="0"/>
          </a:p>
          <a:p>
            <a:pPr eaLnBrk="1" hangingPunct="1"/>
            <a:r>
              <a:rPr lang="en-US" altLang="zh-CN" sz="1600" dirty="0"/>
              <a:t>For a write-through plus write buffer scheme:</a:t>
            </a:r>
            <a:br>
              <a:rPr lang="en-US" altLang="zh-CN" sz="1600" dirty="0"/>
            </a:br>
            <a:endParaRPr lang="en-US" altLang="zh-CN" sz="1600" dirty="0"/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     Write-stall cycles</a:t>
            </a:r>
            <a:r>
              <a:rPr lang="en-US" altLang="zh-CN" sz="1600" dirty="0"/>
              <a:t>=                              × Write miss rate ×Write miss penalty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		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			                    + </a:t>
            </a:r>
            <a:r>
              <a:rPr lang="en-US" altLang="zh-CN" sz="1600" b="1" dirty="0">
                <a:solidFill>
                  <a:schemeClr val="accent2"/>
                </a:solidFill>
              </a:rPr>
              <a:t>Write buffer stalls</a:t>
            </a:r>
            <a:r>
              <a:rPr lang="zh-CN" altLang="en-US" sz="1600" b="1" dirty="0">
                <a:solidFill>
                  <a:schemeClr val="accent2"/>
                </a:solidFill>
              </a:rPr>
              <a:t>（可以忽略）</a:t>
            </a:r>
            <a:br>
              <a:rPr lang="en-US" altLang="zh-CN" sz="1600" dirty="0"/>
            </a:br>
            <a:endParaRPr lang="en-US" altLang="zh-CN" sz="1600" dirty="0"/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3935760" y="3591846"/>
            <a:ext cx="1296987" cy="708024"/>
            <a:chOff x="1591" y="2160"/>
            <a:chExt cx="817" cy="446"/>
          </a:xfrm>
        </p:grpSpPr>
        <p:sp>
          <p:nvSpPr>
            <p:cNvPr id="34828" name="Text Box 5"/>
            <p:cNvSpPr txBox="1">
              <a:spLocks noChangeArrowheads="1"/>
            </p:cNvSpPr>
            <p:nvPr/>
          </p:nvSpPr>
          <p:spPr bwMode="auto">
            <a:xfrm>
              <a:off x="1655" y="2160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Read</a:t>
              </a:r>
            </a:p>
          </p:txBody>
        </p:sp>
        <p:sp>
          <p:nvSpPr>
            <p:cNvPr id="34829" name="Line 6"/>
            <p:cNvSpPr>
              <a:spLocks noChangeShapeType="1"/>
            </p:cNvSpPr>
            <p:nvPr/>
          </p:nvSpPr>
          <p:spPr bwMode="auto">
            <a:xfrm>
              <a:off x="1655" y="2387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Text Box 7"/>
            <p:cNvSpPr txBox="1">
              <a:spLocks noChangeArrowheads="1"/>
            </p:cNvSpPr>
            <p:nvPr/>
          </p:nvSpPr>
          <p:spPr bwMode="auto">
            <a:xfrm>
              <a:off x="1591" y="2375"/>
              <a:ext cx="8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4190555" y="4688598"/>
            <a:ext cx="1296988" cy="801687"/>
            <a:chOff x="1574" y="2094"/>
            <a:chExt cx="817" cy="505"/>
          </a:xfrm>
        </p:grpSpPr>
        <p:sp>
          <p:nvSpPr>
            <p:cNvPr id="34825" name="Text Box 10"/>
            <p:cNvSpPr txBox="1">
              <a:spLocks noChangeArrowheads="1"/>
            </p:cNvSpPr>
            <p:nvPr/>
          </p:nvSpPr>
          <p:spPr bwMode="auto">
            <a:xfrm>
              <a:off x="1591" y="2094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write</a:t>
              </a:r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655" y="2387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1574" y="2368"/>
              <a:ext cx="8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sp>
        <p:nvSpPr>
          <p:cNvPr id="34822" name="AutoShape 13"/>
          <p:cNvSpPr>
            <a:spLocks/>
          </p:cNvSpPr>
          <p:nvPr/>
        </p:nvSpPr>
        <p:spPr bwMode="auto">
          <a:xfrm>
            <a:off x="4069515" y="4791201"/>
            <a:ext cx="71438" cy="792163"/>
          </a:xfrm>
          <a:prstGeom prst="leftBracket">
            <a:avLst>
              <a:gd name="adj" fmla="val 924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14"/>
          <p:cNvSpPr>
            <a:spLocks/>
          </p:cNvSpPr>
          <p:nvPr/>
        </p:nvSpPr>
        <p:spPr bwMode="auto">
          <a:xfrm flipH="1">
            <a:off x="8832304" y="4659228"/>
            <a:ext cx="71438" cy="792163"/>
          </a:xfrm>
          <a:prstGeom prst="leftBracket">
            <a:avLst>
              <a:gd name="adj" fmla="val 924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346" y="346091"/>
            <a:ext cx="711340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Combine the reads and writes  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>
          <a:xfrm>
            <a:off x="2063552" y="1163639"/>
            <a:ext cx="9577064" cy="3817936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Comic Sans MS" pitchFamily="66" charset="0"/>
              </a:rPr>
              <a:t>In most write-through cache organizations, the read and write miss penalties are the same</a:t>
            </a:r>
          </a:p>
          <a:p>
            <a:pPr lvl="1" eaLnBrk="1" hangingPunct="1"/>
            <a:r>
              <a:rPr lang="en-US" altLang="zh-CN" dirty="0">
                <a:latin typeface="Comic Sans MS" pitchFamily="66" charset="0"/>
              </a:rPr>
              <a:t>the time to fetch the block from memory.</a:t>
            </a:r>
          </a:p>
          <a:p>
            <a:pPr eaLnBrk="1" hangingPunct="1"/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>
                <a:latin typeface="Comic Sans MS" pitchFamily="66" charset="0"/>
              </a:rPr>
              <a:t>If we neglect the write buffer stalls, we get the following equation: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	Memory-stall clock cycles </a:t>
            </a:r>
            <a:r>
              <a:rPr lang="zh-CN" altLang="en-US" sz="2000" dirty="0">
                <a:latin typeface="Comic Sans MS" pitchFamily="66" charset="0"/>
              </a:rPr>
              <a:t>＝</a:t>
            </a:r>
            <a:br>
              <a:rPr lang="zh-CN" altLang="en-US" sz="2000" dirty="0">
                <a:latin typeface="Comic Sans MS" pitchFamily="66" charset="0"/>
              </a:rPr>
            </a:br>
            <a:endParaRPr lang="zh-CN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Comic Sans MS" pitchFamily="66" charset="0"/>
              </a:rPr>
              <a:t>				           </a:t>
            </a:r>
            <a:r>
              <a:rPr lang="en-US" altLang="zh-CN" sz="2000" dirty="0">
                <a:latin typeface="Comic Sans MS" pitchFamily="66" charset="0"/>
              </a:rPr>
              <a:t>× Miss rate × Miss penalty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We can also write this as:</a:t>
            </a:r>
            <a:r>
              <a:rPr lang="zh-CN" altLang="en-US" sz="2000" dirty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zh-CN" sz="2000" dirty="0">
              <a:latin typeface="Comic Sans MS" pitchFamily="66" charset="0"/>
            </a:endParaRPr>
          </a:p>
        </p:txBody>
      </p: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3143672" y="3542507"/>
            <a:ext cx="2952750" cy="696913"/>
            <a:chOff x="1020" y="2069"/>
            <a:chExt cx="1860" cy="439"/>
          </a:xfrm>
        </p:grpSpPr>
        <p:sp>
          <p:nvSpPr>
            <p:cNvPr id="35855" name="Text Box 5"/>
            <p:cNvSpPr txBox="1">
              <a:spLocks noChangeArrowheads="1"/>
            </p:cNvSpPr>
            <p:nvPr/>
          </p:nvSpPr>
          <p:spPr bwMode="auto">
            <a:xfrm>
              <a:off x="1204" y="2069"/>
              <a:ext cx="1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Memory accesses</a:t>
              </a:r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C354A87-C233-C769-4C83-7D342BA26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4735"/>
              </p:ext>
            </p:extLst>
          </p:nvPr>
        </p:nvGraphicFramePr>
        <p:xfrm>
          <a:off x="1415480" y="5011738"/>
          <a:ext cx="9577064" cy="89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4508280" imgH="419040" progId="Equation.DSMT4">
                  <p:embed/>
                </p:oleObj>
              </mc:Choice>
              <mc:Fallback>
                <p:oleObj name="Equation" r:id="rId4" imgW="4508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480" y="5011738"/>
                        <a:ext cx="9577064" cy="89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298450"/>
            <a:ext cx="7200106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Calculating cache performance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1017515" y="1052736"/>
            <a:ext cx="11174485" cy="5506814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Assume: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dirty="0"/>
              <a:t>		instruction cache miss rate 	2%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dirty="0"/>
              <a:t>  	</a:t>
            </a:r>
            <a:r>
              <a:rPr lang="en-US" altLang="zh-CN" sz="2000" dirty="0">
                <a:cs typeface="+mn-cs"/>
              </a:rPr>
              <a:t>	data cache miss rate 		4%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cs typeface="+mn-cs"/>
              </a:rPr>
              <a:t>CPI </a:t>
            </a:r>
            <a:r>
              <a:rPr lang="en-US" altLang="zh-CN" sz="2000" dirty="0">
                <a:cs typeface="+mn-cs"/>
              </a:rPr>
              <a:t>without any memory stalls	</a:t>
            </a:r>
            <a:r>
              <a:rPr lang="en-US" altLang="zh-CN" sz="2000" dirty="0">
                <a:solidFill>
                  <a:srgbClr val="FF0000"/>
                </a:solidFill>
                <a:cs typeface="+mn-cs"/>
              </a:rPr>
              <a:t>2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miss penalty			100 cycles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The frequency of all loads and stores is 36%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3300"/>
                </a:solidFill>
                <a:cs typeface="+mn-cs"/>
              </a:rPr>
              <a:t>Q</a:t>
            </a:r>
            <a:r>
              <a:rPr lang="en-US" altLang="zh-CN" sz="2000" dirty="0">
                <a:solidFill>
                  <a:srgbClr val="FF3300"/>
                </a:solidFill>
              </a:rPr>
              <a:t>uestion: How faster a processor would run with a perfect cache?</a:t>
            </a:r>
          </a:p>
          <a:p>
            <a:pPr eaLnBrk="1" hangingPunct="1"/>
            <a:r>
              <a:rPr lang="en-US" altLang="zh-CN" sz="2000" dirty="0"/>
              <a:t>Answer: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Instruction miss cycles*I = I×2%×100	=2.00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Data miss cycles*I          = I×</a:t>
            </a:r>
            <a:r>
              <a:rPr lang="en-US" altLang="zh-CN" sz="2000" b="1" dirty="0">
                <a:solidFill>
                  <a:srgbClr val="FF0000"/>
                </a:solidFill>
              </a:rPr>
              <a:t>36%</a:t>
            </a:r>
            <a:r>
              <a:rPr lang="en-US" altLang="zh-CN" sz="2000" dirty="0"/>
              <a:t>×4%×100	=1.44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2"/>
                </a:solidFill>
              </a:rPr>
              <a:t>Total memory-stall cycles*I= 2.00I+ 1.44I	=3.44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CPI</a:t>
            </a:r>
            <a:r>
              <a:rPr lang="en-US" altLang="zh-CN" sz="2000" dirty="0"/>
              <a:t> with stall*clock cycle*I = </a:t>
            </a:r>
            <a:r>
              <a:rPr lang="en-US" altLang="zh-CN" sz="2000" b="1" dirty="0">
                <a:solidFill>
                  <a:srgbClr val="FF0000"/>
                </a:solidFill>
              </a:rPr>
              <a:t>CPI with perfect cache </a:t>
            </a:r>
            <a:r>
              <a:rPr lang="en-US" altLang="zh-CN" sz="2000" dirty="0"/>
              <a:t>+ total memory-stalls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	          = (</a:t>
            </a:r>
            <a:r>
              <a:rPr lang="en-US" altLang="zh-CN" sz="2000" dirty="0">
                <a:solidFill>
                  <a:srgbClr val="FF0000"/>
                </a:solidFill>
              </a:rPr>
              <a:t>2 </a:t>
            </a:r>
            <a:r>
              <a:rPr lang="en-US" altLang="zh-CN" sz="2000" dirty="0"/>
              <a:t>+ 3.44 )I = 5.44 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11885" y="5542481"/>
            <a:ext cx="6805612" cy="696913"/>
            <a:chOff x="2170113" y="1214423"/>
            <a:chExt cx="6805612" cy="69691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70113" y="1214423"/>
              <a:ext cx="3275012" cy="696913"/>
              <a:chOff x="204" y="3612"/>
              <a:chExt cx="2063" cy="439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521" y="3612"/>
                <a:ext cx="15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CPU time with stalls</a:t>
                </a: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95" y="3839"/>
                <a:ext cx="18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204" y="3820"/>
                <a:ext cx="20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CPU time with perfect cache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159375" y="1214423"/>
              <a:ext cx="3816350" cy="696913"/>
              <a:chOff x="1020" y="2069"/>
              <a:chExt cx="1860" cy="439"/>
            </a:xfrm>
          </p:grpSpPr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1204" y="2069"/>
                <a:ext cx="14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stall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 err="1"/>
                  <a:t>I</a:t>
                </a:r>
                <a:r>
                  <a:rPr lang="en-US" altLang="zh-CN" sz="1800" b="1" dirty="0" err="1">
                    <a:latin typeface="Arial" charset="0"/>
                  </a:rPr>
                  <a:t>×CPI</a:t>
                </a:r>
                <a:r>
                  <a:rPr lang="en-US" altLang="zh-CN" sz="1800" b="1" baseline="-25000" dirty="0" err="1">
                    <a:latin typeface="Arial" charset="0"/>
                  </a:rPr>
                  <a:t>perfect</a:t>
                </a:r>
                <a:r>
                  <a:rPr lang="en-US" altLang="zh-CN" sz="1800" b="1" dirty="0" err="1">
                    <a:latin typeface="Arial" charset="0"/>
                  </a:rPr>
                  <a:t>×Clock</a:t>
                </a:r>
                <a:r>
                  <a:rPr lang="en-US" altLang="zh-CN" sz="1800" b="1" dirty="0">
                    <a:latin typeface="Arial" charset="0"/>
                  </a:rPr>
                  <a:t> cycle</a:t>
                </a:r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5230813" y="1357297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04902" y="5660106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Speedup =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737363" y="5560737"/>
            <a:ext cx="2127251" cy="696913"/>
            <a:chOff x="6850063" y="2004998"/>
            <a:chExt cx="2127251" cy="696913"/>
          </a:xfrm>
        </p:grpSpPr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850063" y="2004998"/>
              <a:ext cx="1117600" cy="696913"/>
              <a:chOff x="1020" y="2069"/>
              <a:chExt cx="1860" cy="439"/>
            </a:xfrm>
          </p:grpSpPr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5.44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2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7537451" y="2124060"/>
              <a:ext cx="14398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=2.72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31428" y="569832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6CB4-FD71-B8F8-548F-90BBAEE5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0769600" cy="609600"/>
          </a:xfr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访问的特点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2D6A-28CD-CE85-0FA9-1CFA725AC87D}"/>
              </a:ext>
            </a:extLst>
          </p:cNvPr>
          <p:cNvSpPr txBox="1"/>
          <p:nvPr/>
        </p:nvSpPr>
        <p:spPr>
          <a:xfrm>
            <a:off x="1327672" y="1700808"/>
            <a:ext cx="966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locality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时间局部性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，即近期访问的项目很有可能会在短时间内再次被访问。例如循环中的指令、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induction variables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循环中用来计数的变量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locality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空间局部性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，即近期访问项目附近的项目也有可能会在短时间内再次被访问。例如连续的指令执行，或者数组变量等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883600-1605-E72D-19EC-1A54E46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960748"/>
            <a:ext cx="6203218" cy="2392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1A3E3B-1D6C-17E9-3B5E-150A82937300}"/>
              </a:ext>
            </a:extLst>
          </p:cNvPr>
          <p:cNvSpPr txBox="1"/>
          <p:nvPr/>
        </p:nvSpPr>
        <p:spPr>
          <a:xfrm>
            <a:off x="7176120" y="422108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size</a:t>
            </a:r>
            <a:r>
              <a:rPr lang="zh-CN" altLang="en-US" dirty="0"/>
              <a:t>空间局部性增大，</a:t>
            </a:r>
            <a:r>
              <a:rPr lang="en-US" altLang="zh-CN" dirty="0"/>
              <a:t>miss</a:t>
            </a:r>
            <a:r>
              <a:rPr lang="zh-CN" altLang="en-US" dirty="0"/>
              <a:t>的概率减少。之后块太大，块数量变少，</a:t>
            </a:r>
            <a:r>
              <a:rPr lang="en-US" altLang="zh-CN" dirty="0"/>
              <a:t>miss</a:t>
            </a:r>
            <a:r>
              <a:rPr lang="zh-CN" altLang="en-US" dirty="0"/>
              <a:t>变多了</a:t>
            </a:r>
          </a:p>
        </p:txBody>
      </p:sp>
    </p:spTree>
    <p:extLst>
      <p:ext uri="{BB962C8B-B14F-4D97-AF65-F5344CB8AC3E}">
        <p14:creationId xmlns:p14="http://schemas.microsoft.com/office/powerpoint/2010/main" val="37247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631504" y="692696"/>
            <a:ext cx="8382000" cy="1571636"/>
          </a:xfrm>
        </p:spPr>
        <p:txBody>
          <a:bodyPr/>
          <a:lstStyle/>
          <a:p>
            <a:pPr eaLnBrk="1" hangingPunct="1"/>
            <a:endParaRPr lang="en-US" altLang="zh-CN" sz="2000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/>
              <a:t>	Assume CPI reduces from 2 to 1</a:t>
            </a:r>
          </a:p>
          <a:p>
            <a:pPr eaLnBrk="1" hangingPunct="1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</a:rPr>
              <a:t>CPI with stall = CPI with perfect cache + total memory-stalls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			=(1+3.44) I = </a:t>
            </a:r>
            <a:r>
              <a:rPr lang="en-US" altLang="zh-CN" sz="1800" dirty="0" err="1">
                <a:latin typeface="Times New Roman" pitchFamily="18" charset="0"/>
              </a:rPr>
              <a:t>4.44I</a:t>
            </a:r>
            <a:endParaRPr lang="en-US" altLang="zh-CN" sz="1800" dirty="0">
              <a:latin typeface="Times New Roman" pitchFamily="18" charset="0"/>
            </a:endParaRPr>
          </a:p>
        </p:txBody>
      </p:sp>
      <p:grpSp>
        <p:nvGrpSpPr>
          <p:cNvPr id="37899" name="Group 23"/>
          <p:cNvGrpSpPr>
            <a:grpSpLocks/>
          </p:cNvGrpSpPr>
          <p:nvPr/>
        </p:nvGrpSpPr>
        <p:grpSpPr bwMode="auto">
          <a:xfrm>
            <a:off x="1862752" y="2647862"/>
            <a:ext cx="3275013" cy="696912"/>
            <a:chOff x="204" y="3612"/>
            <a:chExt cx="2063" cy="439"/>
          </a:xfrm>
        </p:grpSpPr>
        <p:sp>
          <p:nvSpPr>
            <p:cNvPr id="37924" name="Text Box 24"/>
            <p:cNvSpPr txBox="1">
              <a:spLocks noChangeArrowheads="1"/>
            </p:cNvSpPr>
            <p:nvPr/>
          </p:nvSpPr>
          <p:spPr bwMode="auto">
            <a:xfrm>
              <a:off x="521" y="3612"/>
              <a:ext cx="1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stalls</a:t>
              </a:r>
            </a:p>
          </p:txBody>
        </p:sp>
        <p:sp>
          <p:nvSpPr>
            <p:cNvPr id="37925" name="Line 25"/>
            <p:cNvSpPr>
              <a:spLocks noChangeShapeType="1"/>
            </p:cNvSpPr>
            <p:nvPr/>
          </p:nvSpPr>
          <p:spPr bwMode="auto">
            <a:xfrm>
              <a:off x="295" y="3839"/>
              <a:ext cx="1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6" name="Text Box 26"/>
            <p:cNvSpPr txBox="1">
              <a:spLocks noChangeArrowheads="1"/>
            </p:cNvSpPr>
            <p:nvPr/>
          </p:nvSpPr>
          <p:spPr bwMode="auto">
            <a:xfrm>
              <a:off x="204" y="3820"/>
              <a:ext cx="20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perfect cache</a:t>
              </a:r>
            </a:p>
          </p:txBody>
        </p:sp>
      </p:grpSp>
      <p:grpSp>
        <p:nvGrpSpPr>
          <p:cNvPr id="37900" name="Group 27"/>
          <p:cNvGrpSpPr>
            <a:grpSpLocks/>
          </p:cNvGrpSpPr>
          <p:nvPr/>
        </p:nvGrpSpPr>
        <p:grpSpPr bwMode="auto">
          <a:xfrm>
            <a:off x="5358422" y="2647862"/>
            <a:ext cx="1117600" cy="696912"/>
            <a:chOff x="1020" y="2069"/>
            <a:chExt cx="1860" cy="439"/>
          </a:xfrm>
        </p:grpSpPr>
        <p:sp>
          <p:nvSpPr>
            <p:cNvPr id="37921" name="Text Box 28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stall</a:t>
              </a:r>
              <a:endParaRPr lang="en-US" altLang="zh-CN" sz="1800" b="1" baseline="-25000" dirty="0">
                <a:latin typeface="Arial" charset="0"/>
              </a:endParaRPr>
            </a:p>
          </p:txBody>
        </p:sp>
        <p:sp>
          <p:nvSpPr>
            <p:cNvPr id="37922" name="Line 29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Text Box 30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perfect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grpSp>
        <p:nvGrpSpPr>
          <p:cNvPr id="37901" name="Group 31"/>
          <p:cNvGrpSpPr>
            <a:grpSpLocks/>
          </p:cNvGrpSpPr>
          <p:nvPr/>
        </p:nvGrpSpPr>
        <p:grpSpPr bwMode="auto">
          <a:xfrm>
            <a:off x="6504601" y="2647862"/>
            <a:ext cx="1117600" cy="696912"/>
            <a:chOff x="1020" y="2069"/>
            <a:chExt cx="1860" cy="439"/>
          </a:xfrm>
        </p:grpSpPr>
        <p:sp>
          <p:nvSpPr>
            <p:cNvPr id="37918" name="Text Box 32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4.44</a:t>
              </a:r>
            </a:p>
          </p:txBody>
        </p:sp>
        <p:sp>
          <p:nvSpPr>
            <p:cNvPr id="37919" name="Line 33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Text Box 34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1</a:t>
              </a:r>
              <a:endParaRPr lang="en-US" altLang="zh-CN" sz="1800" b="1" baseline="-25000">
                <a:latin typeface="Arial" charset="0"/>
              </a:endParaRPr>
            </a:p>
          </p:txBody>
        </p:sp>
      </p:grpSp>
      <p:sp>
        <p:nvSpPr>
          <p:cNvPr id="37902" name="Text Box 36"/>
          <p:cNvSpPr txBox="1">
            <a:spLocks noChangeArrowheads="1"/>
          </p:cNvSpPr>
          <p:nvPr/>
        </p:nvSpPr>
        <p:spPr bwMode="auto">
          <a:xfrm>
            <a:off x="48869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3" name="Text Box 37"/>
          <p:cNvSpPr txBox="1">
            <a:spLocks noChangeArrowheads="1"/>
          </p:cNvSpPr>
          <p:nvPr/>
        </p:nvSpPr>
        <p:spPr bwMode="auto">
          <a:xfrm>
            <a:off x="61823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4" name="Text Box 38"/>
          <p:cNvSpPr txBox="1">
            <a:spLocks noChangeArrowheads="1"/>
          </p:cNvSpPr>
          <p:nvPr/>
        </p:nvSpPr>
        <p:spPr bwMode="auto">
          <a:xfrm>
            <a:off x="7261839" y="2768512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=4.44</a:t>
            </a:r>
          </a:p>
        </p:txBody>
      </p:sp>
      <p:sp>
        <p:nvSpPr>
          <p:cNvPr id="37910" name="Text Box 50"/>
          <p:cNvSpPr txBox="1">
            <a:spLocks noChangeArrowheads="1"/>
          </p:cNvSpPr>
          <p:nvPr/>
        </p:nvSpPr>
        <p:spPr bwMode="auto">
          <a:xfrm>
            <a:off x="1484943" y="3592424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Ratio time for Memory stalls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70038" y="4297274"/>
            <a:ext cx="5399086" cy="696913"/>
            <a:chOff x="2496692" y="4604197"/>
            <a:chExt cx="5399086" cy="696913"/>
          </a:xfrm>
        </p:grpSpPr>
        <p:grpSp>
          <p:nvGrpSpPr>
            <p:cNvPr id="37906" name="Group 40"/>
            <p:cNvGrpSpPr>
              <a:grpSpLocks/>
            </p:cNvGrpSpPr>
            <p:nvPr/>
          </p:nvGrpSpPr>
          <p:grpSpPr bwMode="auto">
            <a:xfrm>
              <a:off x="3215828" y="4604197"/>
              <a:ext cx="1117600" cy="696913"/>
              <a:chOff x="1020" y="2069"/>
              <a:chExt cx="1860" cy="439"/>
            </a:xfrm>
          </p:grpSpPr>
          <p:sp>
            <p:nvSpPr>
              <p:cNvPr id="37915" name="Text Box 41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6" name="Line 42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7" name="Text Box 43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grpSp>
          <p:nvGrpSpPr>
            <p:cNvPr id="37907" name="Group 44"/>
            <p:cNvGrpSpPr>
              <a:grpSpLocks/>
            </p:cNvGrpSpPr>
            <p:nvPr/>
          </p:nvGrpSpPr>
          <p:grpSpPr bwMode="auto">
            <a:xfrm>
              <a:off x="5735191" y="4604197"/>
              <a:ext cx="1117600" cy="696913"/>
              <a:chOff x="1020" y="2069"/>
              <a:chExt cx="1860" cy="439"/>
            </a:xfrm>
          </p:grpSpPr>
          <p:sp>
            <p:nvSpPr>
              <p:cNvPr id="37912" name="Text Box 45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3" name="Line 46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4" name="Text Box 47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4.44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4007992" y="4747071"/>
              <a:ext cx="2016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=63%    to</a:t>
              </a:r>
            </a:p>
          </p:txBody>
        </p:sp>
        <p:sp>
          <p:nvSpPr>
            <p:cNvPr id="37909" name="Text Box 49"/>
            <p:cNvSpPr txBox="1">
              <a:spLocks noChangeArrowheads="1"/>
            </p:cNvSpPr>
            <p:nvPr/>
          </p:nvSpPr>
          <p:spPr bwMode="auto">
            <a:xfrm>
              <a:off x="6455916" y="4748659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=77%</a:t>
              </a:r>
            </a:p>
          </p:txBody>
        </p:sp>
        <p:sp>
          <p:nvSpPr>
            <p:cNvPr id="37911" name="Rectangle 51"/>
            <p:cNvSpPr>
              <a:spLocks noChangeArrowheads="1"/>
            </p:cNvSpPr>
            <p:nvPr/>
          </p:nvSpPr>
          <p:spPr bwMode="auto">
            <a:xfrm>
              <a:off x="2496692" y="4697859"/>
              <a:ext cx="776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from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B630EC-DC8B-3316-008E-A885A6306C0D}"/>
              </a:ext>
            </a:extLst>
          </p:cNvPr>
          <p:cNvSpPr txBox="1"/>
          <p:nvPr/>
        </p:nvSpPr>
        <p:spPr>
          <a:xfrm>
            <a:off x="1358696" y="5672198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跑得更快，</a:t>
            </a:r>
            <a:r>
              <a:rPr lang="en-US" altLang="zh-CN" dirty="0"/>
              <a:t>Cache</a:t>
            </a:r>
            <a:r>
              <a:rPr lang="zh-CN" altLang="en-US" dirty="0"/>
              <a:t>在执行时间中占的比重更高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703433" y="649412"/>
            <a:ext cx="10369152" cy="2435608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1100" i="1" dirty="0"/>
          </a:p>
          <a:p>
            <a:pPr eaLnBrk="1" hangingPunct="1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Question : 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时钟频率变为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倍</a:t>
            </a:r>
            <a:endParaRPr lang="en-US" altLang="zh-CN" i="1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i="1" dirty="0"/>
              <a:t>Answer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Total miss cycles per instruction = (2%</a:t>
            </a:r>
            <a:r>
              <a:rPr lang="en-US" altLang="zh-CN" dirty="0"/>
              <a:t>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 + 36%×(4%×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itchFamily="18" charset="0"/>
              </a:rPr>
              <a:t>=6.88</a:t>
            </a:r>
          </a:p>
          <a:p>
            <a:pPr algn="ctr"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CPI with cache misses = 2 + 6.88 =8.88</a:t>
            </a:r>
          </a:p>
          <a:p>
            <a:pPr eaLnBrk="1" hangingPunct="1">
              <a:buFontTx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eaLnBrk="1" hangingPunct="1"/>
            <a:endParaRPr lang="en-US" altLang="zh-CN" sz="2000" i="1" dirty="0"/>
          </a:p>
        </p:txBody>
      </p:sp>
      <p:grpSp>
        <p:nvGrpSpPr>
          <p:cNvPr id="38916" name="Group 30"/>
          <p:cNvGrpSpPr>
            <a:grpSpLocks/>
          </p:cNvGrpSpPr>
          <p:nvPr/>
        </p:nvGrpSpPr>
        <p:grpSpPr bwMode="auto">
          <a:xfrm>
            <a:off x="1838296" y="3464170"/>
            <a:ext cx="8099425" cy="1439863"/>
            <a:chOff x="1" y="2840"/>
            <a:chExt cx="5102" cy="907"/>
          </a:xfrm>
        </p:grpSpPr>
        <p:grpSp>
          <p:nvGrpSpPr>
            <p:cNvPr id="38918" name="Group 8"/>
            <p:cNvGrpSpPr>
              <a:grpSpLocks/>
            </p:cNvGrpSpPr>
            <p:nvPr/>
          </p:nvGrpSpPr>
          <p:grpSpPr bwMode="auto">
            <a:xfrm>
              <a:off x="1" y="2855"/>
              <a:ext cx="2834" cy="439"/>
              <a:chOff x="137" y="3173"/>
              <a:chExt cx="2834" cy="439"/>
            </a:xfrm>
          </p:grpSpPr>
          <p:sp>
            <p:nvSpPr>
              <p:cNvPr id="38935" name="Text Box 5"/>
              <p:cNvSpPr txBox="1">
                <a:spLocks noChangeArrowheads="1"/>
              </p:cNvSpPr>
              <p:nvPr/>
            </p:nvSpPr>
            <p:spPr bwMode="auto">
              <a:xfrm>
                <a:off x="572" y="3173"/>
                <a:ext cx="20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fast clock</a:t>
                </a:r>
              </a:p>
            </p:txBody>
          </p:sp>
          <p:sp>
            <p:nvSpPr>
              <p:cNvPr id="38936" name="Line 6"/>
              <p:cNvSpPr>
                <a:spLocks noChangeShapeType="1"/>
              </p:cNvSpPr>
              <p:nvPr/>
            </p:nvSpPr>
            <p:spPr bwMode="auto">
              <a:xfrm flipV="1">
                <a:off x="521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7" name="Text Box 7"/>
              <p:cNvSpPr txBox="1">
                <a:spLocks noChangeArrowheads="1"/>
              </p:cNvSpPr>
              <p:nvPr/>
            </p:nvSpPr>
            <p:spPr bwMode="auto">
              <a:xfrm>
                <a:off x="137" y="3381"/>
                <a:ext cx="28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slow clock</a:t>
                </a:r>
              </a:p>
            </p:txBody>
          </p:sp>
        </p:grpSp>
        <p:grpSp>
          <p:nvGrpSpPr>
            <p:cNvPr id="38919" name="Group 12"/>
            <p:cNvGrpSpPr>
              <a:grpSpLocks/>
            </p:cNvGrpSpPr>
            <p:nvPr/>
          </p:nvGrpSpPr>
          <p:grpSpPr bwMode="auto">
            <a:xfrm>
              <a:off x="2517" y="2840"/>
              <a:ext cx="2449" cy="439"/>
              <a:chOff x="2880" y="3173"/>
              <a:chExt cx="2449" cy="439"/>
            </a:xfrm>
          </p:grpSpPr>
          <p:sp>
            <p:nvSpPr>
              <p:cNvPr id="38932" name="Text Box 9"/>
              <p:cNvSpPr txBox="1">
                <a:spLocks noChangeArrowheads="1"/>
              </p:cNvSpPr>
              <p:nvPr/>
            </p:nvSpPr>
            <p:spPr bwMode="auto">
              <a:xfrm>
                <a:off x="2987" y="3173"/>
                <a:ext cx="2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slow clock</a:t>
                </a:r>
              </a:p>
            </p:txBody>
          </p:sp>
          <p:sp>
            <p:nvSpPr>
              <p:cNvPr id="38933" name="Line 10"/>
              <p:cNvSpPr>
                <a:spLocks noChangeShapeType="1"/>
              </p:cNvSpPr>
              <p:nvPr/>
            </p:nvSpPr>
            <p:spPr bwMode="auto">
              <a:xfrm flipV="1">
                <a:off x="3083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4" name="Text Box 11"/>
              <p:cNvSpPr txBox="1">
                <a:spLocks noChangeArrowheads="1"/>
              </p:cNvSpPr>
              <p:nvPr/>
            </p:nvSpPr>
            <p:spPr bwMode="auto">
              <a:xfrm>
                <a:off x="2880" y="3381"/>
                <a:ext cx="24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fast clock</a:t>
                </a:r>
              </a:p>
            </p:txBody>
          </p:sp>
        </p:grpSp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1202" y="3308"/>
              <a:ext cx="2404" cy="439"/>
              <a:chOff x="748" y="3626"/>
              <a:chExt cx="2404" cy="439"/>
            </a:xfrm>
          </p:grpSpPr>
          <p:sp>
            <p:nvSpPr>
              <p:cNvPr id="38929" name="Text Box 18"/>
              <p:cNvSpPr txBox="1">
                <a:spLocks noChangeArrowheads="1"/>
              </p:cNvSpPr>
              <p:nvPr/>
            </p:nvSpPr>
            <p:spPr bwMode="auto">
              <a:xfrm>
                <a:off x="827" y="3626"/>
                <a:ext cx="21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slow clock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38930" name="Line 19"/>
              <p:cNvSpPr>
                <a:spLocks noChangeShapeType="1"/>
              </p:cNvSpPr>
              <p:nvPr/>
            </p:nvSpPr>
            <p:spPr bwMode="auto">
              <a:xfrm flipV="1">
                <a:off x="886" y="3838"/>
                <a:ext cx="2016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1" name="Text Box 20"/>
              <p:cNvSpPr txBox="1">
                <a:spLocks noChangeArrowheads="1"/>
              </p:cNvSpPr>
              <p:nvPr/>
            </p:nvSpPr>
            <p:spPr bwMode="auto">
              <a:xfrm>
                <a:off x="748" y="3834"/>
                <a:ext cx="24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fast clock</a:t>
                </a:r>
                <a:r>
                  <a:rPr lang="en-US" altLang="zh-CN" sz="1800" b="1">
                    <a:latin typeface="Arial" charset="0"/>
                  </a:rPr>
                  <a:t>×Clock cycle/2</a:t>
                </a:r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3561" y="3308"/>
              <a:ext cx="906" cy="411"/>
              <a:chOff x="1020" y="2069"/>
              <a:chExt cx="1860" cy="475"/>
            </a:xfrm>
          </p:grpSpPr>
          <p:sp>
            <p:nvSpPr>
              <p:cNvPr id="38926" name="Text Box 22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</a:p>
            </p:txBody>
          </p:sp>
          <p:sp>
            <p:nvSpPr>
              <p:cNvPr id="38927" name="Line 23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8" name="Text Box 24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8.88×1/2</a:t>
                </a:r>
              </a:p>
            </p:txBody>
          </p:sp>
        </p:grpSp>
        <p:sp>
          <p:nvSpPr>
            <p:cNvPr id="38922" name="Text Box 25"/>
            <p:cNvSpPr txBox="1">
              <a:spLocks noChangeArrowheads="1"/>
            </p:cNvSpPr>
            <p:nvPr/>
          </p:nvSpPr>
          <p:spPr bwMode="auto">
            <a:xfrm>
              <a:off x="3334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3" name="Text Box 26"/>
            <p:cNvSpPr txBox="1">
              <a:spLocks noChangeArrowheads="1"/>
            </p:cNvSpPr>
            <p:nvPr/>
          </p:nvSpPr>
          <p:spPr bwMode="auto">
            <a:xfrm>
              <a:off x="4196" y="3383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=1.23</a:t>
              </a:r>
            </a:p>
          </p:txBody>
        </p:sp>
        <p:sp>
          <p:nvSpPr>
            <p:cNvPr id="38924" name="Text Box 27"/>
            <p:cNvSpPr txBox="1">
              <a:spLocks noChangeArrowheads="1"/>
            </p:cNvSpPr>
            <p:nvPr/>
          </p:nvSpPr>
          <p:spPr bwMode="auto">
            <a:xfrm>
              <a:off x="1066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5" name="Text Box 29"/>
            <p:cNvSpPr txBox="1">
              <a:spLocks noChangeArrowheads="1"/>
            </p:cNvSpPr>
            <p:nvPr/>
          </p:nvSpPr>
          <p:spPr bwMode="auto">
            <a:xfrm>
              <a:off x="2426" y="291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7768" y="2060848"/>
            <a:ext cx="4860540" cy="136815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提升</a:t>
            </a:r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cache</a:t>
            </a:r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效率</a:t>
            </a:r>
            <a:endParaRPr lang="en-US" altLang="zh-C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310" cy="852223"/>
          </a:xfrm>
        </p:spPr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组相连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000504"/>
            <a:ext cx="8229600" cy="2214578"/>
          </a:xfrm>
        </p:spPr>
        <p:txBody>
          <a:bodyPr/>
          <a:lstStyle/>
          <a:p>
            <a:r>
              <a:rPr lang="en-US" altLang="zh-CN" sz="2200" dirty="0">
                <a:solidFill>
                  <a:srgbClr val="1D01EB"/>
                </a:solidFill>
              </a:rPr>
              <a:t>Pros: </a:t>
            </a:r>
          </a:p>
          <a:p>
            <a:pPr lvl="1"/>
            <a:r>
              <a:rPr lang="en-US" altLang="zh-CN" sz="2000" dirty="0"/>
              <a:t>Avoid miss from address collision(same index in direct-mapped.)</a:t>
            </a:r>
          </a:p>
          <a:p>
            <a:r>
              <a:rPr lang="en-US" altLang="zh-CN" sz="2200" dirty="0">
                <a:solidFill>
                  <a:srgbClr val="1D01EB"/>
                </a:solidFill>
              </a:rPr>
              <a:t>Cons: </a:t>
            </a:r>
          </a:p>
          <a:p>
            <a:pPr lvl="1"/>
            <a:r>
              <a:rPr lang="en-US" altLang="zh-CN" sz="2000" dirty="0"/>
              <a:t>Complex and cost higher with much more comparers,   </a:t>
            </a:r>
          </a:p>
          <a:p>
            <a:pPr lvl="1"/>
            <a:r>
              <a:rPr lang="en-US" altLang="zh-CN" sz="2000" dirty="0"/>
              <a:t>Longer hit time than direct-mapped.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666976" y="1142985"/>
            <a:ext cx="6858048" cy="2813615"/>
            <a:chOff x="1142976" y="1428736"/>
            <a:chExt cx="6858048" cy="2813615"/>
          </a:xfrm>
        </p:grpSpPr>
        <p:sp>
          <p:nvSpPr>
            <p:cNvPr id="127" name="Freeform 178"/>
            <p:cNvSpPr>
              <a:spLocks/>
            </p:cNvSpPr>
            <p:nvPr/>
          </p:nvSpPr>
          <p:spPr bwMode="auto">
            <a:xfrm>
              <a:off x="3871908" y="1871652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91"/>
            <p:cNvGrpSpPr>
              <a:grpSpLocks/>
            </p:cNvGrpSpPr>
            <p:nvPr/>
          </p:nvGrpSpPr>
          <p:grpSpPr bwMode="auto">
            <a:xfrm>
              <a:off x="1142976" y="1428736"/>
              <a:ext cx="6858048" cy="2813615"/>
              <a:chOff x="671" y="708"/>
              <a:chExt cx="4443" cy="2146"/>
            </a:xfrm>
          </p:grpSpPr>
          <p:sp>
            <p:nvSpPr>
              <p:cNvPr id="5" name="Line 149"/>
              <p:cNvSpPr>
                <a:spLocks noChangeShapeType="1"/>
              </p:cNvSpPr>
              <p:nvPr/>
            </p:nvSpPr>
            <p:spPr bwMode="auto">
              <a:xfrm>
                <a:off x="3262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50"/>
              <p:cNvSpPr>
                <a:spLocks noChangeShapeType="1"/>
              </p:cNvSpPr>
              <p:nvPr/>
            </p:nvSpPr>
            <p:spPr bwMode="auto">
              <a:xfrm>
                <a:off x="2853" y="1051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13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52"/>
              <p:cNvSpPr>
                <a:spLocks/>
              </p:cNvSpPr>
              <p:nvPr/>
            </p:nvSpPr>
            <p:spPr bwMode="auto">
              <a:xfrm>
                <a:off x="229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53"/>
              <p:cNvSpPr>
                <a:spLocks/>
              </p:cNvSpPr>
              <p:nvPr/>
            </p:nvSpPr>
            <p:spPr bwMode="auto">
              <a:xfrm>
                <a:off x="298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2440" y="1051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6"/>
              <p:cNvSpPr>
                <a:spLocks/>
              </p:cNvSpPr>
              <p:nvPr/>
            </p:nvSpPr>
            <p:spPr bwMode="auto">
              <a:xfrm>
                <a:off x="2304" y="1051"/>
                <a:ext cx="1088" cy="655"/>
              </a:xfrm>
              <a:custGeom>
                <a:avLst/>
                <a:gdLst>
                  <a:gd name="T0" fmla="*/ 1088 w 1088"/>
                  <a:gd name="T1" fmla="*/ 655 h 655"/>
                  <a:gd name="T2" fmla="*/ 1088 w 1088"/>
                  <a:gd name="T3" fmla="*/ 0 h 655"/>
                  <a:gd name="T4" fmla="*/ 0 w 1088"/>
                  <a:gd name="T5" fmla="*/ 0 h 655"/>
                  <a:gd name="T6" fmla="*/ 0 w 1088"/>
                  <a:gd name="T7" fmla="*/ 655 h 655"/>
                  <a:gd name="T8" fmla="*/ 1088 w 1088"/>
                  <a:gd name="T9" fmla="*/ 655 h 655"/>
                  <a:gd name="T10" fmla="*/ 1088 w 1088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88" h="655">
                    <a:moveTo>
                      <a:pt x="1088" y="655"/>
                    </a:moveTo>
                    <a:lnTo>
                      <a:pt x="1088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1088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157"/>
              <p:cNvSpPr>
                <a:spLocks noChangeArrowheads="1"/>
              </p:cNvSpPr>
              <p:nvPr/>
            </p:nvSpPr>
            <p:spPr bwMode="auto">
              <a:xfrm>
                <a:off x="74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4" name="Rectangle 158"/>
              <p:cNvSpPr>
                <a:spLocks noChangeArrowheads="1"/>
              </p:cNvSpPr>
              <p:nvPr/>
            </p:nvSpPr>
            <p:spPr bwMode="auto">
              <a:xfrm>
                <a:off x="80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5" name="Rectangle 159"/>
              <p:cNvSpPr>
                <a:spLocks noChangeArrowheads="1"/>
              </p:cNvSpPr>
              <p:nvPr/>
            </p:nvSpPr>
            <p:spPr bwMode="auto">
              <a:xfrm>
                <a:off x="86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" name="Rectangle 160"/>
              <p:cNvSpPr>
                <a:spLocks noChangeArrowheads="1"/>
              </p:cNvSpPr>
              <p:nvPr/>
            </p:nvSpPr>
            <p:spPr bwMode="auto">
              <a:xfrm>
                <a:off x="93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7" name="Rectangle 161"/>
              <p:cNvSpPr>
                <a:spLocks noChangeArrowheads="1"/>
              </p:cNvSpPr>
              <p:nvPr/>
            </p:nvSpPr>
            <p:spPr bwMode="auto">
              <a:xfrm>
                <a:off x="9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8" name="Line 162"/>
              <p:cNvSpPr>
                <a:spLocks noChangeShapeType="1"/>
              </p:cNvSpPr>
              <p:nvPr/>
            </p:nvSpPr>
            <p:spPr bwMode="auto">
              <a:xfrm>
                <a:off x="4520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3"/>
              <p:cNvSpPr>
                <a:spLocks noChangeShapeType="1"/>
              </p:cNvSpPr>
              <p:nvPr/>
            </p:nvSpPr>
            <p:spPr bwMode="auto">
              <a:xfrm>
                <a:off x="438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4"/>
              <p:cNvSpPr>
                <a:spLocks noChangeShapeType="1"/>
              </p:cNvSpPr>
              <p:nvPr/>
            </p:nvSpPr>
            <p:spPr bwMode="auto">
              <a:xfrm>
                <a:off x="397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5"/>
              <p:cNvSpPr>
                <a:spLocks noChangeShapeType="1"/>
              </p:cNvSpPr>
              <p:nvPr/>
            </p:nvSpPr>
            <p:spPr bwMode="auto">
              <a:xfrm>
                <a:off x="3831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66"/>
              <p:cNvSpPr>
                <a:spLocks noChangeShapeType="1"/>
              </p:cNvSpPr>
              <p:nvPr/>
            </p:nvSpPr>
            <p:spPr bwMode="auto">
              <a:xfrm>
                <a:off x="342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67"/>
              <p:cNvSpPr>
                <a:spLocks noChangeShapeType="1"/>
              </p:cNvSpPr>
              <p:nvPr/>
            </p:nvSpPr>
            <p:spPr bwMode="auto">
              <a:xfrm>
                <a:off x="3283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68"/>
              <p:cNvSpPr>
                <a:spLocks noChangeShapeType="1"/>
              </p:cNvSpPr>
              <p:nvPr/>
            </p:nvSpPr>
            <p:spPr bwMode="auto">
              <a:xfrm>
                <a:off x="287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9"/>
              <p:cNvSpPr>
                <a:spLocks noChangeShapeType="1"/>
              </p:cNvSpPr>
              <p:nvPr/>
            </p:nvSpPr>
            <p:spPr bwMode="auto">
              <a:xfrm>
                <a:off x="273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0"/>
              <p:cNvSpPr>
                <a:spLocks noChangeShapeType="1"/>
              </p:cNvSpPr>
              <p:nvPr/>
            </p:nvSpPr>
            <p:spPr bwMode="auto">
              <a:xfrm>
                <a:off x="232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71"/>
              <p:cNvSpPr>
                <a:spLocks noChangeShapeType="1"/>
              </p:cNvSpPr>
              <p:nvPr/>
            </p:nvSpPr>
            <p:spPr bwMode="auto">
              <a:xfrm>
                <a:off x="2185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72"/>
              <p:cNvSpPr>
                <a:spLocks noChangeShapeType="1"/>
              </p:cNvSpPr>
              <p:nvPr/>
            </p:nvSpPr>
            <p:spPr bwMode="auto">
              <a:xfrm>
                <a:off x="177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3"/>
              <p:cNvSpPr>
                <a:spLocks noChangeShapeType="1"/>
              </p:cNvSpPr>
              <p:nvPr/>
            </p:nvSpPr>
            <p:spPr bwMode="auto">
              <a:xfrm>
                <a:off x="1632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74"/>
              <p:cNvSpPr>
                <a:spLocks noChangeShapeType="1"/>
              </p:cNvSpPr>
              <p:nvPr/>
            </p:nvSpPr>
            <p:spPr bwMode="auto">
              <a:xfrm>
                <a:off x="122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75"/>
              <p:cNvSpPr>
                <a:spLocks noChangeShapeType="1"/>
              </p:cNvSpPr>
              <p:nvPr/>
            </p:nvSpPr>
            <p:spPr bwMode="auto">
              <a:xfrm>
                <a:off x="1083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76"/>
              <p:cNvSpPr>
                <a:spLocks/>
              </p:cNvSpPr>
              <p:nvPr/>
            </p:nvSpPr>
            <p:spPr bwMode="auto">
              <a:xfrm>
                <a:off x="3969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7"/>
              <p:cNvSpPr>
                <a:spLocks/>
              </p:cNvSpPr>
              <p:nvPr/>
            </p:nvSpPr>
            <p:spPr bwMode="auto">
              <a:xfrm>
                <a:off x="4657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78"/>
              <p:cNvSpPr>
                <a:spLocks/>
              </p:cNvSpPr>
              <p:nvPr/>
            </p:nvSpPr>
            <p:spPr bwMode="auto">
              <a:xfrm>
                <a:off x="2880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79"/>
              <p:cNvSpPr>
                <a:spLocks/>
              </p:cNvSpPr>
              <p:nvPr/>
            </p:nvSpPr>
            <p:spPr bwMode="auto">
              <a:xfrm>
                <a:off x="3515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80"/>
              <p:cNvSpPr>
                <a:spLocks/>
              </p:cNvSpPr>
              <p:nvPr/>
            </p:nvSpPr>
            <p:spPr bwMode="auto">
              <a:xfrm>
                <a:off x="177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81"/>
              <p:cNvSpPr>
                <a:spLocks/>
              </p:cNvSpPr>
              <p:nvPr/>
            </p:nvSpPr>
            <p:spPr bwMode="auto">
              <a:xfrm>
                <a:off x="245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2"/>
              <p:cNvSpPr>
                <a:spLocks/>
              </p:cNvSpPr>
              <p:nvPr/>
            </p:nvSpPr>
            <p:spPr bwMode="auto">
              <a:xfrm>
                <a:off x="675" y="1888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3"/>
              <p:cNvSpPr>
                <a:spLocks/>
              </p:cNvSpPr>
              <p:nvPr/>
            </p:nvSpPr>
            <p:spPr bwMode="auto">
              <a:xfrm>
                <a:off x="1359" y="1896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84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85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86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7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88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89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90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671" y="1896"/>
                <a:ext cx="4443" cy="655"/>
              </a:xfrm>
              <a:custGeom>
                <a:avLst/>
                <a:gdLst>
                  <a:gd name="T0" fmla="*/ 4439 w 4443"/>
                  <a:gd name="T1" fmla="*/ 655 h 655"/>
                  <a:gd name="T2" fmla="*/ 4443 w 4443"/>
                  <a:gd name="T3" fmla="*/ 0 h 655"/>
                  <a:gd name="T4" fmla="*/ 0 w 4443"/>
                  <a:gd name="T5" fmla="*/ 0 h 655"/>
                  <a:gd name="T6" fmla="*/ 0 w 4443"/>
                  <a:gd name="T7" fmla="*/ 655 h 655"/>
                  <a:gd name="T8" fmla="*/ 4443 w 4443"/>
                  <a:gd name="T9" fmla="*/ 655 h 655"/>
                  <a:gd name="T10" fmla="*/ 4443 w 4443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43" h="655">
                    <a:moveTo>
                      <a:pt x="4439" y="655"/>
                    </a:moveTo>
                    <a:lnTo>
                      <a:pt x="4443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444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10"/>
              <p:cNvSpPr>
                <a:spLocks/>
              </p:cNvSpPr>
              <p:nvPr/>
            </p:nvSpPr>
            <p:spPr bwMode="auto">
              <a:xfrm>
                <a:off x="690" y="2223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5 w 58"/>
                  <a:gd name="T7" fmla="*/ 38 h 40"/>
                  <a:gd name="T8" fmla="*/ 48 w 58"/>
                  <a:gd name="T9" fmla="*/ 35 h 40"/>
                  <a:gd name="T10" fmla="*/ 51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51 w 58"/>
                  <a:gd name="T31" fmla="*/ 7 h 40"/>
                  <a:gd name="T32" fmla="*/ 48 w 58"/>
                  <a:gd name="T33" fmla="*/ 4 h 40"/>
                  <a:gd name="T34" fmla="*/ 45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8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5" y="38"/>
                    </a:lnTo>
                    <a:lnTo>
                      <a:pt x="48" y="35"/>
                    </a:lnTo>
                    <a:lnTo>
                      <a:pt x="51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51" y="7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12"/>
              <p:cNvSpPr>
                <a:spLocks/>
              </p:cNvSpPr>
              <p:nvPr/>
            </p:nvSpPr>
            <p:spPr bwMode="auto">
              <a:xfrm>
                <a:off x="1791" y="2296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7 w 58"/>
                  <a:gd name="T5" fmla="*/ 40 h 40"/>
                  <a:gd name="T6" fmla="*/ 41 w 58"/>
                  <a:gd name="T7" fmla="*/ 38 h 40"/>
                  <a:gd name="T8" fmla="*/ 47 w 58"/>
                  <a:gd name="T9" fmla="*/ 35 h 40"/>
                  <a:gd name="T10" fmla="*/ 47 w 58"/>
                  <a:gd name="T11" fmla="*/ 35 h 40"/>
                  <a:gd name="T12" fmla="*/ 51 w 58"/>
                  <a:gd name="T13" fmla="*/ 33 h 40"/>
                  <a:gd name="T14" fmla="*/ 54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4 w 58"/>
                  <a:gd name="T27" fmla="*/ 12 h 40"/>
                  <a:gd name="T28" fmla="*/ 51 w 58"/>
                  <a:gd name="T29" fmla="*/ 9 h 40"/>
                  <a:gd name="T30" fmla="*/ 47 w 58"/>
                  <a:gd name="T31" fmla="*/ 7 h 40"/>
                  <a:gd name="T32" fmla="*/ 47 w 58"/>
                  <a:gd name="T33" fmla="*/ 4 h 40"/>
                  <a:gd name="T34" fmla="*/ 41 w 58"/>
                  <a:gd name="T35" fmla="*/ 2 h 40"/>
                  <a:gd name="T36" fmla="*/ 37 w 58"/>
                  <a:gd name="T37" fmla="*/ 2 h 40"/>
                  <a:gd name="T38" fmla="*/ 34 w 58"/>
                  <a:gd name="T39" fmla="*/ 0 h 40"/>
                  <a:gd name="T40" fmla="*/ 30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3 w 58"/>
                  <a:gd name="T49" fmla="*/ 4 h 40"/>
                  <a:gd name="T50" fmla="*/ 10 w 58"/>
                  <a:gd name="T51" fmla="*/ 7 h 40"/>
                  <a:gd name="T52" fmla="*/ 6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6 w 58"/>
                  <a:gd name="T69" fmla="*/ 33 h 40"/>
                  <a:gd name="T70" fmla="*/ 10 w 58"/>
                  <a:gd name="T71" fmla="*/ 35 h 40"/>
                  <a:gd name="T72" fmla="*/ 13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0 w 58"/>
                  <a:gd name="T81" fmla="*/ 40 h 40"/>
                  <a:gd name="T82" fmla="*/ 30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7" y="40"/>
                    </a:lnTo>
                    <a:lnTo>
                      <a:pt x="41" y="38"/>
                    </a:lnTo>
                    <a:lnTo>
                      <a:pt x="47" y="35"/>
                    </a:lnTo>
                    <a:lnTo>
                      <a:pt x="51" y="33"/>
                    </a:lnTo>
                    <a:lnTo>
                      <a:pt x="54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4" y="12"/>
                    </a:lnTo>
                    <a:lnTo>
                      <a:pt x="51" y="9"/>
                    </a:lnTo>
                    <a:lnTo>
                      <a:pt x="47" y="7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3" y="4"/>
                    </a:lnTo>
                    <a:lnTo>
                      <a:pt x="10" y="7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10" y="35"/>
                    </a:lnTo>
                    <a:lnTo>
                      <a:pt x="13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0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14"/>
              <p:cNvSpPr>
                <a:spLocks/>
              </p:cNvSpPr>
              <p:nvPr/>
            </p:nvSpPr>
            <p:spPr bwMode="auto">
              <a:xfrm>
                <a:off x="2924" y="2204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4 w 58"/>
                  <a:gd name="T9" fmla="*/ 35 h 40"/>
                  <a:gd name="T10" fmla="*/ 48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48 w 58"/>
                  <a:gd name="T31" fmla="*/ 7 h 40"/>
                  <a:gd name="T32" fmla="*/ 44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0 w 58"/>
                  <a:gd name="T51" fmla="*/ 7 h 40"/>
                  <a:gd name="T52" fmla="*/ 7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7 w 58"/>
                  <a:gd name="T69" fmla="*/ 33 h 40"/>
                  <a:gd name="T70" fmla="*/ 10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4" y="35"/>
                    </a:lnTo>
                    <a:lnTo>
                      <a:pt x="48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48" y="7"/>
                    </a:lnTo>
                    <a:lnTo>
                      <a:pt x="44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0" y="7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7" y="33"/>
                    </a:lnTo>
                    <a:lnTo>
                      <a:pt x="10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16"/>
              <p:cNvSpPr>
                <a:spLocks/>
              </p:cNvSpPr>
              <p:nvPr/>
            </p:nvSpPr>
            <p:spPr bwMode="auto">
              <a:xfrm>
                <a:off x="4016" y="2204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5 w 58"/>
                  <a:gd name="T9" fmla="*/ 35 h 40"/>
                  <a:gd name="T10" fmla="*/ 48 w 58"/>
                  <a:gd name="T11" fmla="*/ 35 h 40"/>
                  <a:gd name="T12" fmla="*/ 52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2 w 58"/>
                  <a:gd name="T29" fmla="*/ 9 h 40"/>
                  <a:gd name="T30" fmla="*/ 48 w 58"/>
                  <a:gd name="T31" fmla="*/ 7 h 40"/>
                  <a:gd name="T32" fmla="*/ 45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28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28 w 58"/>
                  <a:gd name="T81" fmla="*/ 40 h 40"/>
                  <a:gd name="T82" fmla="*/ 28 w 58"/>
                  <a:gd name="T83" fmla="*/ 40 h 4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5" y="35"/>
                    </a:lnTo>
                    <a:lnTo>
                      <a:pt x="48" y="35"/>
                    </a:lnTo>
                    <a:lnTo>
                      <a:pt x="52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2" y="9"/>
                    </a:lnTo>
                    <a:lnTo>
                      <a:pt x="48" y="7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217"/>
              <p:cNvSpPr>
                <a:spLocks noChangeArrowheads="1"/>
              </p:cNvSpPr>
              <p:nvPr/>
            </p:nvSpPr>
            <p:spPr bwMode="auto">
              <a:xfrm>
                <a:off x="129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4" name="Rectangle 218"/>
              <p:cNvSpPr>
                <a:spLocks noChangeArrowheads="1"/>
              </p:cNvSpPr>
              <p:nvPr/>
            </p:nvSpPr>
            <p:spPr bwMode="auto">
              <a:xfrm>
                <a:off x="135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5" name="Rectangle 219"/>
              <p:cNvSpPr>
                <a:spLocks noChangeArrowheads="1"/>
              </p:cNvSpPr>
              <p:nvPr/>
            </p:nvSpPr>
            <p:spPr bwMode="auto">
              <a:xfrm>
                <a:off x="141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6" name="Rectangle 220"/>
              <p:cNvSpPr>
                <a:spLocks noChangeArrowheads="1"/>
              </p:cNvSpPr>
              <p:nvPr/>
            </p:nvSpPr>
            <p:spPr bwMode="auto">
              <a:xfrm>
                <a:off x="148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7" name="Rectangle 221"/>
              <p:cNvSpPr>
                <a:spLocks noChangeArrowheads="1"/>
              </p:cNvSpPr>
              <p:nvPr/>
            </p:nvSpPr>
            <p:spPr bwMode="auto">
              <a:xfrm>
                <a:off x="15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8" name="Rectangle 222"/>
              <p:cNvSpPr>
                <a:spLocks noChangeArrowheads="1"/>
              </p:cNvSpPr>
              <p:nvPr/>
            </p:nvSpPr>
            <p:spPr bwMode="auto">
              <a:xfrm>
                <a:off x="1858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9" name="Rectangle 223"/>
              <p:cNvSpPr>
                <a:spLocks noChangeArrowheads="1"/>
              </p:cNvSpPr>
              <p:nvPr/>
            </p:nvSpPr>
            <p:spPr bwMode="auto">
              <a:xfrm>
                <a:off x="192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0" name="Rectangle 224"/>
              <p:cNvSpPr>
                <a:spLocks noChangeArrowheads="1"/>
              </p:cNvSpPr>
              <p:nvPr/>
            </p:nvSpPr>
            <p:spPr bwMode="auto">
              <a:xfrm>
                <a:off x="1984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1" name="Rectangle 225"/>
              <p:cNvSpPr>
                <a:spLocks noChangeArrowheads="1"/>
              </p:cNvSpPr>
              <p:nvPr/>
            </p:nvSpPr>
            <p:spPr bwMode="auto">
              <a:xfrm>
                <a:off x="2046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" name="Rectangle 226"/>
              <p:cNvSpPr>
                <a:spLocks noChangeArrowheads="1"/>
              </p:cNvSpPr>
              <p:nvPr/>
            </p:nvSpPr>
            <p:spPr bwMode="auto">
              <a:xfrm>
                <a:off x="211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3" name="Rectangle 227"/>
              <p:cNvSpPr>
                <a:spLocks noChangeArrowheads="1"/>
              </p:cNvSpPr>
              <p:nvPr/>
            </p:nvSpPr>
            <p:spPr bwMode="auto">
              <a:xfrm>
                <a:off x="239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4" name="Rectangle 228"/>
              <p:cNvSpPr>
                <a:spLocks noChangeArrowheads="1"/>
              </p:cNvSpPr>
              <p:nvPr/>
            </p:nvSpPr>
            <p:spPr bwMode="auto">
              <a:xfrm>
                <a:off x="24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5" name="Rectangle 229"/>
              <p:cNvSpPr>
                <a:spLocks noChangeArrowheads="1"/>
              </p:cNvSpPr>
              <p:nvPr/>
            </p:nvSpPr>
            <p:spPr bwMode="auto">
              <a:xfrm>
                <a:off x="252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" name="Rectangle 230"/>
              <p:cNvSpPr>
                <a:spLocks noChangeArrowheads="1"/>
              </p:cNvSpPr>
              <p:nvPr/>
            </p:nvSpPr>
            <p:spPr bwMode="auto">
              <a:xfrm>
                <a:off x="258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7" name="Rectangle 231"/>
              <p:cNvSpPr>
                <a:spLocks noChangeArrowheads="1"/>
              </p:cNvSpPr>
              <p:nvPr/>
            </p:nvSpPr>
            <p:spPr bwMode="auto">
              <a:xfrm>
                <a:off x="26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8" name="Rectangle 232"/>
              <p:cNvSpPr>
                <a:spLocks noChangeArrowheads="1"/>
              </p:cNvSpPr>
              <p:nvPr/>
            </p:nvSpPr>
            <p:spPr bwMode="auto">
              <a:xfrm>
                <a:off x="29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9" name="Rectangle 233"/>
              <p:cNvSpPr>
                <a:spLocks noChangeArrowheads="1"/>
              </p:cNvSpPr>
              <p:nvPr/>
            </p:nvSpPr>
            <p:spPr bwMode="auto">
              <a:xfrm>
                <a:off x="300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0" name="Rectangle 234"/>
              <p:cNvSpPr>
                <a:spLocks noChangeArrowheads="1"/>
              </p:cNvSpPr>
              <p:nvPr/>
            </p:nvSpPr>
            <p:spPr bwMode="auto">
              <a:xfrm>
                <a:off x="307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1" name="Rectangle 235"/>
              <p:cNvSpPr>
                <a:spLocks noChangeArrowheads="1"/>
              </p:cNvSpPr>
              <p:nvPr/>
            </p:nvSpPr>
            <p:spPr bwMode="auto">
              <a:xfrm>
                <a:off x="313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2" name="Rectangle 236"/>
              <p:cNvSpPr>
                <a:spLocks noChangeArrowheads="1"/>
              </p:cNvSpPr>
              <p:nvPr/>
            </p:nvSpPr>
            <p:spPr bwMode="auto">
              <a:xfrm>
                <a:off x="319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3" name="Rectangle 237"/>
              <p:cNvSpPr>
                <a:spLocks noChangeArrowheads="1"/>
              </p:cNvSpPr>
              <p:nvPr/>
            </p:nvSpPr>
            <p:spPr bwMode="auto">
              <a:xfrm>
                <a:off x="34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4" name="Rectangle 238"/>
              <p:cNvSpPr>
                <a:spLocks noChangeArrowheads="1"/>
              </p:cNvSpPr>
              <p:nvPr/>
            </p:nvSpPr>
            <p:spPr bwMode="auto">
              <a:xfrm>
                <a:off x="356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5" name="Rectangle 239"/>
              <p:cNvSpPr>
                <a:spLocks noChangeArrowheads="1"/>
              </p:cNvSpPr>
              <p:nvPr/>
            </p:nvSpPr>
            <p:spPr bwMode="auto">
              <a:xfrm>
                <a:off x="362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6" name="Rectangle 240"/>
              <p:cNvSpPr>
                <a:spLocks noChangeArrowheads="1"/>
              </p:cNvSpPr>
              <p:nvPr/>
            </p:nvSpPr>
            <p:spPr bwMode="auto">
              <a:xfrm>
                <a:off x="368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7" name="Rectangle 241"/>
              <p:cNvSpPr>
                <a:spLocks noChangeArrowheads="1"/>
              </p:cNvSpPr>
              <p:nvPr/>
            </p:nvSpPr>
            <p:spPr bwMode="auto">
              <a:xfrm>
                <a:off x="374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8" name="Rectangle 242"/>
              <p:cNvSpPr>
                <a:spLocks noChangeArrowheads="1"/>
              </p:cNvSpPr>
              <p:nvPr/>
            </p:nvSpPr>
            <p:spPr bwMode="auto">
              <a:xfrm>
                <a:off x="40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9" name="Rectangle 243"/>
              <p:cNvSpPr>
                <a:spLocks noChangeArrowheads="1"/>
              </p:cNvSpPr>
              <p:nvPr/>
            </p:nvSpPr>
            <p:spPr bwMode="auto">
              <a:xfrm>
                <a:off x="410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0" name="Rectangle 244"/>
              <p:cNvSpPr>
                <a:spLocks noChangeArrowheads="1"/>
              </p:cNvSpPr>
              <p:nvPr/>
            </p:nvSpPr>
            <p:spPr bwMode="auto">
              <a:xfrm>
                <a:off x="417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1" name="Rectangle 245"/>
              <p:cNvSpPr>
                <a:spLocks noChangeArrowheads="1"/>
              </p:cNvSpPr>
              <p:nvPr/>
            </p:nvSpPr>
            <p:spPr bwMode="auto">
              <a:xfrm>
                <a:off x="423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2" name="Rectangle 246"/>
              <p:cNvSpPr>
                <a:spLocks noChangeArrowheads="1"/>
              </p:cNvSpPr>
              <p:nvPr/>
            </p:nvSpPr>
            <p:spPr bwMode="auto">
              <a:xfrm>
                <a:off x="430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3" name="Rectangle 247"/>
              <p:cNvSpPr>
                <a:spLocks noChangeArrowheads="1"/>
              </p:cNvSpPr>
              <p:nvPr/>
            </p:nvSpPr>
            <p:spPr bwMode="auto">
              <a:xfrm>
                <a:off x="459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4" name="Rectangle 248"/>
              <p:cNvSpPr>
                <a:spLocks noChangeArrowheads="1"/>
              </p:cNvSpPr>
              <p:nvPr/>
            </p:nvSpPr>
            <p:spPr bwMode="auto">
              <a:xfrm>
                <a:off x="46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5" name="Rectangle 249"/>
              <p:cNvSpPr>
                <a:spLocks noChangeArrowheads="1"/>
              </p:cNvSpPr>
              <p:nvPr/>
            </p:nvSpPr>
            <p:spPr bwMode="auto">
              <a:xfrm>
                <a:off x="472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6" name="Rectangle 250"/>
              <p:cNvSpPr>
                <a:spLocks noChangeArrowheads="1"/>
              </p:cNvSpPr>
              <p:nvPr/>
            </p:nvSpPr>
            <p:spPr bwMode="auto">
              <a:xfrm>
                <a:off x="478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7" name="Rectangle 251"/>
              <p:cNvSpPr>
                <a:spLocks noChangeArrowheads="1"/>
              </p:cNvSpPr>
              <p:nvPr/>
            </p:nvSpPr>
            <p:spPr bwMode="auto">
              <a:xfrm>
                <a:off x="484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8" name="Rectangle 252"/>
              <p:cNvSpPr>
                <a:spLocks noChangeArrowheads="1"/>
              </p:cNvSpPr>
              <p:nvPr/>
            </p:nvSpPr>
            <p:spPr bwMode="auto">
              <a:xfrm rot="16200000">
                <a:off x="235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9" name="Rectangle 253"/>
              <p:cNvSpPr>
                <a:spLocks noChangeArrowheads="1"/>
              </p:cNvSpPr>
              <p:nvPr/>
            </p:nvSpPr>
            <p:spPr bwMode="auto">
              <a:xfrm rot="16200000">
                <a:off x="2353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0" name="Rectangle 254"/>
              <p:cNvSpPr>
                <a:spLocks noChangeArrowheads="1"/>
              </p:cNvSpPr>
              <p:nvPr/>
            </p:nvSpPr>
            <p:spPr bwMode="auto">
              <a:xfrm rot="16200000">
                <a:off x="235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1" name="Rectangle 255"/>
              <p:cNvSpPr>
                <a:spLocks noChangeArrowheads="1"/>
              </p:cNvSpPr>
              <p:nvPr/>
            </p:nvSpPr>
            <p:spPr bwMode="auto">
              <a:xfrm>
                <a:off x="2727" y="708"/>
                <a:ext cx="6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2" name="Rectangle 256"/>
              <p:cNvSpPr>
                <a:spLocks noChangeArrowheads="1"/>
              </p:cNvSpPr>
              <p:nvPr/>
            </p:nvSpPr>
            <p:spPr bwMode="auto">
              <a:xfrm>
                <a:off x="2804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93" name="Rectangle 257"/>
              <p:cNvSpPr>
                <a:spLocks noChangeArrowheads="1"/>
              </p:cNvSpPr>
              <p:nvPr/>
            </p:nvSpPr>
            <p:spPr bwMode="auto">
              <a:xfrm>
                <a:off x="2869" y="708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4" name="Rectangle 258"/>
              <p:cNvSpPr>
                <a:spLocks noChangeArrowheads="1"/>
              </p:cNvSpPr>
              <p:nvPr/>
            </p:nvSpPr>
            <p:spPr bwMode="auto">
              <a:xfrm>
                <a:off x="2925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95" name="Rectangle 259"/>
              <p:cNvSpPr>
                <a:spLocks noChangeArrowheads="1"/>
              </p:cNvSpPr>
              <p:nvPr/>
            </p:nvSpPr>
            <p:spPr bwMode="auto">
              <a:xfrm>
                <a:off x="2988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96" name="Freeform 260"/>
              <p:cNvSpPr>
                <a:spLocks/>
              </p:cNvSpPr>
              <p:nvPr/>
            </p:nvSpPr>
            <p:spPr bwMode="auto">
              <a:xfrm>
                <a:off x="4946" y="1894"/>
                <a:ext cx="4" cy="655"/>
              </a:xfrm>
              <a:custGeom>
                <a:avLst/>
                <a:gdLst>
                  <a:gd name="T0" fmla="*/ 0 w 4"/>
                  <a:gd name="T1" fmla="*/ 0 h 655"/>
                  <a:gd name="T2" fmla="*/ 4 w 4"/>
                  <a:gd name="T3" fmla="*/ 655 h 655"/>
                  <a:gd name="T4" fmla="*/ 0 w 4"/>
                  <a:gd name="T5" fmla="*/ 0 h 6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55">
                    <a:moveTo>
                      <a:pt x="0" y="0"/>
                    </a:moveTo>
                    <a:lnTo>
                      <a:pt x="4" y="6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61"/>
              <p:cNvSpPr>
                <a:spLocks noChangeShapeType="1"/>
              </p:cNvSpPr>
              <p:nvPr/>
            </p:nvSpPr>
            <p:spPr bwMode="auto">
              <a:xfrm>
                <a:off x="4946" y="1894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62"/>
              <p:cNvSpPr>
                <a:spLocks noChangeArrowheads="1"/>
              </p:cNvSpPr>
              <p:nvPr/>
            </p:nvSpPr>
            <p:spPr bwMode="auto">
              <a:xfrm>
                <a:off x="2688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99" name="Rectangle 263"/>
              <p:cNvSpPr>
                <a:spLocks noChangeArrowheads="1"/>
              </p:cNvSpPr>
              <p:nvPr/>
            </p:nvSpPr>
            <p:spPr bwMode="auto">
              <a:xfrm>
                <a:off x="2773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100" name="Rectangle 264"/>
              <p:cNvSpPr>
                <a:spLocks noChangeArrowheads="1"/>
              </p:cNvSpPr>
              <p:nvPr/>
            </p:nvSpPr>
            <p:spPr bwMode="auto">
              <a:xfrm>
                <a:off x="2842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01" name="Rectangle 265"/>
              <p:cNvSpPr>
                <a:spLocks noChangeArrowheads="1"/>
              </p:cNvSpPr>
              <p:nvPr/>
            </p:nvSpPr>
            <p:spPr bwMode="auto">
              <a:xfrm>
                <a:off x="2934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altLang="zh-CN"/>
              </a:p>
            </p:txBody>
          </p:sp>
          <p:sp>
            <p:nvSpPr>
              <p:cNvPr id="102" name="Rectangle 266"/>
              <p:cNvSpPr>
                <a:spLocks noChangeArrowheads="1"/>
              </p:cNvSpPr>
              <p:nvPr/>
            </p:nvSpPr>
            <p:spPr bwMode="auto">
              <a:xfrm>
                <a:off x="2992" y="2737"/>
                <a:ext cx="28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103" name="Rectangle 267"/>
              <p:cNvSpPr>
                <a:spLocks noChangeArrowheads="1"/>
              </p:cNvSpPr>
              <p:nvPr/>
            </p:nvSpPr>
            <p:spPr bwMode="auto">
              <a:xfrm>
                <a:off x="3032" y="2737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04" name="Rectangle 268"/>
              <p:cNvSpPr>
                <a:spLocks noChangeArrowheads="1"/>
              </p:cNvSpPr>
              <p:nvPr/>
            </p:nvSpPr>
            <p:spPr bwMode="auto">
              <a:xfrm rot="16200000">
                <a:off x="248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5" name="Rectangle 269"/>
              <p:cNvSpPr>
                <a:spLocks noChangeArrowheads="1"/>
              </p:cNvSpPr>
              <p:nvPr/>
            </p:nvSpPr>
            <p:spPr bwMode="auto">
              <a:xfrm rot="16200000">
                <a:off x="2483" y="86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6" name="Rectangle 270"/>
              <p:cNvSpPr>
                <a:spLocks noChangeArrowheads="1"/>
              </p:cNvSpPr>
              <p:nvPr/>
            </p:nvSpPr>
            <p:spPr bwMode="auto">
              <a:xfrm rot="16200000">
                <a:off x="248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7" name="Rectangle 271"/>
              <p:cNvSpPr>
                <a:spLocks noChangeArrowheads="1"/>
              </p:cNvSpPr>
              <p:nvPr/>
            </p:nvSpPr>
            <p:spPr bwMode="auto">
              <a:xfrm rot="16200000">
                <a:off x="262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8" name="Rectangle 272"/>
              <p:cNvSpPr>
                <a:spLocks noChangeArrowheads="1"/>
              </p:cNvSpPr>
              <p:nvPr/>
            </p:nvSpPr>
            <p:spPr bwMode="auto">
              <a:xfrm rot="16200000">
                <a:off x="2626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9" name="Rectangle 273"/>
              <p:cNvSpPr>
                <a:spLocks noChangeArrowheads="1"/>
              </p:cNvSpPr>
              <p:nvPr/>
            </p:nvSpPr>
            <p:spPr bwMode="auto">
              <a:xfrm rot="16200000">
                <a:off x="2626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0" name="Rectangle 274"/>
              <p:cNvSpPr>
                <a:spLocks noChangeArrowheads="1"/>
              </p:cNvSpPr>
              <p:nvPr/>
            </p:nvSpPr>
            <p:spPr bwMode="auto">
              <a:xfrm rot="16200000">
                <a:off x="276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1" name="Rectangle 275"/>
              <p:cNvSpPr>
                <a:spLocks noChangeArrowheads="1"/>
              </p:cNvSpPr>
              <p:nvPr/>
            </p:nvSpPr>
            <p:spPr bwMode="auto">
              <a:xfrm rot="16200000">
                <a:off x="2766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2" name="Rectangle 276"/>
              <p:cNvSpPr>
                <a:spLocks noChangeArrowheads="1"/>
              </p:cNvSpPr>
              <p:nvPr/>
            </p:nvSpPr>
            <p:spPr bwMode="auto">
              <a:xfrm rot="16200000">
                <a:off x="2766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3" name="Rectangle 277"/>
              <p:cNvSpPr>
                <a:spLocks noChangeArrowheads="1"/>
              </p:cNvSpPr>
              <p:nvPr/>
            </p:nvSpPr>
            <p:spPr bwMode="auto">
              <a:xfrm rot="16200000">
                <a:off x="2899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4" name="Rectangle 278"/>
              <p:cNvSpPr>
                <a:spLocks noChangeArrowheads="1"/>
              </p:cNvSpPr>
              <p:nvPr/>
            </p:nvSpPr>
            <p:spPr bwMode="auto">
              <a:xfrm rot="16200000">
                <a:off x="2899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5" name="Rectangle 279"/>
              <p:cNvSpPr>
                <a:spLocks noChangeArrowheads="1"/>
              </p:cNvSpPr>
              <p:nvPr/>
            </p:nvSpPr>
            <p:spPr bwMode="auto">
              <a:xfrm rot="16200000">
                <a:off x="2899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6" name="Rectangle 280"/>
              <p:cNvSpPr>
                <a:spLocks noChangeArrowheads="1"/>
              </p:cNvSpPr>
              <p:nvPr/>
            </p:nvSpPr>
            <p:spPr bwMode="auto">
              <a:xfrm rot="16200000">
                <a:off x="303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7" name="Rectangle 281"/>
              <p:cNvSpPr>
                <a:spLocks noChangeArrowheads="1"/>
              </p:cNvSpPr>
              <p:nvPr/>
            </p:nvSpPr>
            <p:spPr bwMode="auto">
              <a:xfrm rot="16200000">
                <a:off x="303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8" name="Rectangle 282"/>
              <p:cNvSpPr>
                <a:spLocks noChangeArrowheads="1"/>
              </p:cNvSpPr>
              <p:nvPr/>
            </p:nvSpPr>
            <p:spPr bwMode="auto">
              <a:xfrm rot="16200000">
                <a:off x="303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9" name="Rectangle 283"/>
              <p:cNvSpPr>
                <a:spLocks noChangeArrowheads="1"/>
              </p:cNvSpPr>
              <p:nvPr/>
            </p:nvSpPr>
            <p:spPr bwMode="auto">
              <a:xfrm rot="16200000">
                <a:off x="317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0" name="Rectangle 284"/>
              <p:cNvSpPr>
                <a:spLocks noChangeArrowheads="1"/>
              </p:cNvSpPr>
              <p:nvPr/>
            </p:nvSpPr>
            <p:spPr bwMode="auto">
              <a:xfrm rot="16200000">
                <a:off x="317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1" name="Rectangle 285"/>
              <p:cNvSpPr>
                <a:spLocks noChangeArrowheads="1"/>
              </p:cNvSpPr>
              <p:nvPr/>
            </p:nvSpPr>
            <p:spPr bwMode="auto">
              <a:xfrm rot="16200000">
                <a:off x="317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22" name="Rectangle 286"/>
              <p:cNvSpPr>
                <a:spLocks noChangeArrowheads="1"/>
              </p:cNvSpPr>
              <p:nvPr/>
            </p:nvSpPr>
            <p:spPr bwMode="auto">
              <a:xfrm rot="16200000">
                <a:off x="3311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3" name="Rectangle 287"/>
              <p:cNvSpPr>
                <a:spLocks noChangeArrowheads="1"/>
              </p:cNvSpPr>
              <p:nvPr/>
            </p:nvSpPr>
            <p:spPr bwMode="auto">
              <a:xfrm rot="16200000">
                <a:off x="3311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4" name="Rectangle 288"/>
              <p:cNvSpPr>
                <a:spLocks noChangeArrowheads="1"/>
              </p:cNvSpPr>
              <p:nvPr/>
            </p:nvSpPr>
            <p:spPr bwMode="auto">
              <a:xfrm rot="16200000">
                <a:off x="3311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5" name="Line 289"/>
              <p:cNvSpPr>
                <a:spLocks noChangeShapeType="1"/>
              </p:cNvSpPr>
              <p:nvPr/>
            </p:nvSpPr>
            <p:spPr bwMode="auto">
              <a:xfrm flipV="1">
                <a:off x="703" y="1307"/>
                <a:ext cx="1680" cy="944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290"/>
              <p:cNvSpPr>
                <a:spLocks noChangeShapeType="1"/>
              </p:cNvSpPr>
              <p:nvPr/>
            </p:nvSpPr>
            <p:spPr bwMode="auto">
              <a:xfrm flipV="1">
                <a:off x="1828" y="1307"/>
                <a:ext cx="685" cy="989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0" name="Freeform 178"/>
            <p:cNvSpPr>
              <a:spLocks/>
            </p:cNvSpPr>
            <p:nvPr/>
          </p:nvSpPr>
          <p:spPr bwMode="auto">
            <a:xfrm>
              <a:off x="4071934" y="1885940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 flipV="1">
              <a:off x="4143372" y="2214554"/>
              <a:ext cx="500066" cy="1214446"/>
            </a:xfrm>
            <a:prstGeom prst="line">
              <a:avLst/>
            </a:prstGeom>
            <a:noFill/>
            <a:ln w="38100">
              <a:solidFill>
                <a:srgbClr val="1D01EB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9AD1452-2DDF-CBA7-214B-93AFBD77FF42}"/>
              </a:ext>
            </a:extLst>
          </p:cNvPr>
          <p:cNvSpPr txBox="1"/>
          <p:nvPr/>
        </p:nvSpPr>
        <p:spPr>
          <a:xfrm>
            <a:off x="7958475" y="915172"/>
            <a:ext cx="366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可以放到组里面的任意一个，一般来说</a:t>
            </a:r>
            <a:r>
              <a:rPr lang="en-US" altLang="zh-CN" dirty="0">
                <a:solidFill>
                  <a:srgbClr val="FF3300"/>
                </a:solidFill>
              </a:rPr>
              <a:t>associative</a:t>
            </a:r>
            <a:r>
              <a:rPr lang="zh-CN" altLang="en-US" dirty="0">
                <a:solidFill>
                  <a:srgbClr val="FF3300"/>
                </a:solidFill>
              </a:rPr>
              <a:t>成都越高，</a:t>
            </a:r>
            <a:r>
              <a:rPr lang="en-US" altLang="zh-CN" dirty="0">
                <a:solidFill>
                  <a:srgbClr val="FF3300"/>
                </a:solidFill>
              </a:rPr>
              <a:t>miss ratio </a:t>
            </a:r>
            <a:r>
              <a:rPr lang="zh-CN" altLang="en-US" dirty="0">
                <a:solidFill>
                  <a:srgbClr val="FF3300"/>
                </a:solidFill>
              </a:rPr>
              <a:t>越低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479376" y="476672"/>
            <a:ext cx="718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全相联方式  </a:t>
            </a:r>
            <a:r>
              <a:rPr lang="en-US" altLang="zh-CN" sz="2800" b="1" i="0" dirty="0">
                <a:effectLst/>
                <a:latin typeface="Noto Serif SC"/>
              </a:rPr>
              <a:t>Fully associative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51384" y="1844824"/>
            <a:ext cx="5318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(1) </a:t>
            </a:r>
            <a:r>
              <a:rPr lang="zh-CN" altLang="en-US" dirty="0"/>
              <a:t>主存与 </a:t>
            </a:r>
            <a:r>
              <a:rPr lang="en-US" altLang="zh-CN" dirty="0"/>
              <a:t>cache </a:t>
            </a:r>
            <a:r>
              <a:rPr lang="zh-CN" altLang="en-US" dirty="0"/>
              <a:t>分成相同大小的数据块</a:t>
            </a:r>
          </a:p>
          <a:p>
            <a:pPr algn="l"/>
            <a:r>
              <a:rPr lang="en-US" altLang="zh-CN" dirty="0"/>
              <a:t>(2) </a:t>
            </a:r>
            <a:r>
              <a:rPr lang="zh-CN" altLang="en-US" dirty="0"/>
              <a:t>主存的某一数据块可以装入 </a:t>
            </a:r>
            <a:r>
              <a:rPr lang="en-US" altLang="zh-CN" dirty="0"/>
              <a:t>cache </a:t>
            </a:r>
            <a:r>
              <a:rPr lang="zh-CN" altLang="en-US" dirty="0"/>
              <a:t>的任意一块空间中</a:t>
            </a:r>
          </a:p>
          <a:p>
            <a:pPr algn="l"/>
            <a:r>
              <a:rPr lang="zh-CN" altLang="en-US" dirty="0"/>
              <a:t>优点：</a:t>
            </a:r>
            <a:r>
              <a:rPr lang="zh-CN" altLang="en-US" dirty="0">
                <a:solidFill>
                  <a:srgbClr val="C00000"/>
                </a:solidFill>
              </a:rPr>
              <a:t>命中率比较高</a:t>
            </a:r>
            <a:r>
              <a:rPr lang="zh-CN" altLang="en-US" dirty="0"/>
              <a:t>， </a:t>
            </a:r>
            <a:r>
              <a:rPr lang="en-US" altLang="zh-CN" dirty="0"/>
              <a:t>cache </a:t>
            </a:r>
            <a:r>
              <a:rPr lang="zh-CN" altLang="en-US" dirty="0"/>
              <a:t>存储空间利用率高</a:t>
            </a:r>
          </a:p>
          <a:p>
            <a:pPr algn="l"/>
            <a:r>
              <a:rPr lang="zh-CN" altLang="en-US" dirty="0"/>
              <a:t>缺点：</a:t>
            </a:r>
            <a:r>
              <a:rPr lang="zh-CN" altLang="en-US" dirty="0">
                <a:solidFill>
                  <a:srgbClr val="C00000"/>
                </a:solidFill>
              </a:rPr>
              <a:t>速度低</a:t>
            </a:r>
            <a:r>
              <a:rPr lang="zh-CN" altLang="en-US" dirty="0"/>
              <a:t>，成本高，访问相关存储器时，每次都要与全部内容比较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B8C6C-6AAD-E3E2-871A-AE7DAA11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458123"/>
            <a:ext cx="5323344" cy="40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60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783958" y="513546"/>
            <a:ext cx="83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直接相联方式（最初介绍的那种方式）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51385" y="299695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优点：地址映射方式简单</a:t>
            </a:r>
            <a:r>
              <a:rPr lang="en-US" altLang="zh-CN" dirty="0"/>
              <a:t>,</a:t>
            </a:r>
            <a:r>
              <a:rPr lang="zh-CN" altLang="en-US" dirty="0"/>
              <a:t>数据访问时 只需检查区号是否相等即可</a:t>
            </a:r>
            <a:r>
              <a:rPr lang="en-US" altLang="zh-CN" dirty="0"/>
              <a:t>,</a:t>
            </a:r>
            <a:r>
              <a:rPr lang="zh-CN" altLang="en-US" dirty="0"/>
              <a:t>因而可以得到比较快的访问速度 硬件设备简单</a:t>
            </a:r>
          </a:p>
          <a:p>
            <a:pPr algn="l"/>
            <a:r>
              <a:rPr lang="zh-CN" altLang="en-US" dirty="0"/>
              <a:t>缺点：替换操作频繁</a:t>
            </a:r>
            <a:r>
              <a:rPr lang="en-US" altLang="zh-CN" dirty="0"/>
              <a:t>, </a:t>
            </a:r>
            <a:r>
              <a:rPr lang="zh-CN" altLang="en-US" dirty="0"/>
              <a:t>命中率比较低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3143FA-BD5C-2839-8197-44B75300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59" y="1754378"/>
            <a:ext cx="5236564" cy="37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30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551384" y="260648"/>
            <a:ext cx="725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组</a:t>
            </a:r>
            <a:r>
              <a:rPr lang="en-US" altLang="zh-CN" sz="3600" b="1" dirty="0">
                <a:solidFill>
                  <a:srgbClr val="7030A0"/>
                </a:solidFill>
              </a:rPr>
              <a:t>(set/entry)</a:t>
            </a:r>
            <a:r>
              <a:rPr lang="zh-CN" altLang="en-US" sz="3600" b="1" dirty="0">
                <a:solidFill>
                  <a:srgbClr val="7030A0"/>
                </a:solidFill>
              </a:rPr>
              <a:t>相联映射方式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27111" y="3175183"/>
            <a:ext cx="658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优点： 块的冲突概率比较低，利用大幅度提高，块失效率明显降低</a:t>
            </a:r>
          </a:p>
          <a:p>
            <a:pPr algn="l"/>
            <a:r>
              <a:rPr lang="zh-CN" altLang="en-US" dirty="0"/>
              <a:t>缺点： 实现难度和造价要比直接映射高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BF1D1-38F7-B914-A28F-0104BB4C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060848"/>
            <a:ext cx="47878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93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5"/>
          <p:cNvPicPr>
            <a:picLocks noChangeArrowheads="1"/>
          </p:cNvPicPr>
          <p:nvPr/>
        </p:nvPicPr>
        <p:blipFill rotWithShape="1">
          <a:blip r:embed="rId3"/>
          <a:srcRect t="861"/>
          <a:stretch/>
        </p:blipFill>
        <p:spPr bwMode="auto">
          <a:xfrm>
            <a:off x="1002595" y="620688"/>
            <a:ext cx="9001000" cy="566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6F3D1-4A07-334C-DF08-ECDA6801CFF5}"/>
              </a:ext>
            </a:extLst>
          </p:cNvPr>
          <p:cNvSpPr txBox="1"/>
          <p:nvPr/>
        </p:nvSpPr>
        <p:spPr>
          <a:xfrm>
            <a:off x="8759873" y="2348880"/>
            <a:ext cx="12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EDFA62-CEA7-25BF-1BC7-48959AA0D115}"/>
              </a:ext>
            </a:extLst>
          </p:cNvPr>
          <p:cNvSpPr/>
          <p:nvPr/>
        </p:nvSpPr>
        <p:spPr>
          <a:xfrm>
            <a:off x="5879976" y="1916832"/>
            <a:ext cx="2448272" cy="360040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22C8E-4FAD-47E9-091F-FA6A5B0B9AB5}"/>
              </a:ext>
            </a:extLst>
          </p:cNvPr>
          <p:cNvSpPr txBox="1"/>
          <p:nvPr/>
        </p:nvSpPr>
        <p:spPr>
          <a:xfrm>
            <a:off x="8328248" y="4338682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组变大，</a:t>
            </a:r>
            <a:r>
              <a:rPr lang="en-US" altLang="zh-CN" sz="2000" dirty="0"/>
              <a:t>index</a:t>
            </a:r>
            <a:r>
              <a:rPr lang="zh-CN" altLang="en-US" sz="2000" dirty="0"/>
              <a:t>变小，</a:t>
            </a:r>
            <a:r>
              <a:rPr lang="en-US" altLang="zh-CN" sz="2000" dirty="0"/>
              <a:t>tag</a:t>
            </a:r>
            <a:r>
              <a:rPr lang="zh-CN" altLang="en-US" sz="2000" dirty="0"/>
              <a:t>变大</a:t>
            </a:r>
            <a:endParaRPr lang="en-US" altLang="zh-CN" sz="2000" dirty="0"/>
          </a:p>
        </p:txBody>
      </p:sp>
    </p:spTree>
  </p:cSld>
  <p:clrMapOvr>
    <a:masterClrMapping/>
  </p:clrMapOvr>
  <p:transition spd="slow"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836712"/>
            <a:ext cx="9439850" cy="86409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Question: </a:t>
            </a:r>
            <a:r>
              <a:rPr lang="en-US" altLang="zh-CN" sz="2400" dirty="0"/>
              <a:t>Given the following sequence of block addresses: </a:t>
            </a:r>
            <a:r>
              <a:rPr lang="en-US" altLang="zh-CN" sz="2400" b="1" dirty="0">
                <a:solidFill>
                  <a:srgbClr val="00B0F0"/>
                </a:solidFill>
              </a:rPr>
              <a:t>0,8,0,6,8</a:t>
            </a:r>
            <a:r>
              <a:rPr lang="en-US" altLang="zh-CN" sz="2400" dirty="0"/>
              <a:t>, find the number of misses for each cache organization.</a:t>
            </a:r>
          </a:p>
        </p:txBody>
      </p:sp>
      <p:graphicFrame>
        <p:nvGraphicFramePr>
          <p:cNvPr id="39123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3122"/>
              </p:ext>
            </p:extLst>
          </p:nvPr>
        </p:nvGraphicFramePr>
        <p:xfrm>
          <a:off x="2028031" y="2204864"/>
          <a:ext cx="8135937" cy="295515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6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44451"/>
            <a:ext cx="8382000" cy="1152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Second, for the two-way set associative cache.     </a:t>
            </a:r>
            <a:r>
              <a:rPr lang="en-US" altLang="zh-CN" sz="2000" dirty="0">
                <a:solidFill>
                  <a:srgbClr val="FF3300"/>
                </a:solidFill>
              </a:rPr>
              <a:t>4 misses</a:t>
            </a:r>
            <a:r>
              <a:rPr lang="en-US" altLang="zh-CN" sz="2000" dirty="0"/>
              <a:t>	</a:t>
            </a:r>
          </a:p>
        </p:txBody>
      </p:sp>
      <p:graphicFrame>
        <p:nvGraphicFramePr>
          <p:cNvPr id="392316" name="Group 124"/>
          <p:cNvGraphicFramePr>
            <a:graphicFrameLocks noGrp="1"/>
          </p:cNvGraphicFramePr>
          <p:nvPr/>
        </p:nvGraphicFramePr>
        <p:xfrm>
          <a:off x="1919288" y="476250"/>
          <a:ext cx="8280400" cy="2895600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2320" name="Group 128"/>
          <p:cNvGraphicFramePr>
            <a:graphicFrameLocks noGrp="1"/>
          </p:cNvGraphicFramePr>
          <p:nvPr/>
        </p:nvGraphicFramePr>
        <p:xfrm>
          <a:off x="1919289" y="3789363"/>
          <a:ext cx="8353425" cy="2925888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Only one set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219" name="AutoShape 126"/>
          <p:cNvSpPr>
            <a:spLocks noChangeArrowheads="1"/>
          </p:cNvSpPr>
          <p:nvPr/>
        </p:nvSpPr>
        <p:spPr bwMode="auto">
          <a:xfrm>
            <a:off x="1774825" y="3357564"/>
            <a:ext cx="8382000" cy="1152525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Arial" charset="0"/>
              </a:rPr>
              <a:t>Finally, for the fully associative cache.                </a:t>
            </a:r>
            <a:r>
              <a:rPr lang="en-US" altLang="zh-CN" sz="2000" b="1" dirty="0">
                <a:solidFill>
                  <a:srgbClr val="FF3300"/>
                </a:solidFill>
                <a:latin typeface="Arial" charset="0"/>
              </a:rPr>
              <a:t>3 misses</a:t>
            </a:r>
            <a:r>
              <a:rPr lang="en-US" altLang="zh-CN" sz="2000" b="1" dirty="0">
                <a:latin typeface="Arial" charset="0"/>
              </a:rPr>
              <a:t>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1087A-DFFA-0214-B555-34B7CC342D81}"/>
              </a:ext>
            </a:extLst>
          </p:cNvPr>
          <p:cNvSpPr txBox="1"/>
          <p:nvPr/>
        </p:nvSpPr>
        <p:spPr>
          <a:xfrm>
            <a:off x="425382" y="78349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set </a:t>
            </a:r>
            <a:r>
              <a:rPr lang="zh-CN" altLang="en-US" dirty="0"/>
              <a:t>，</a:t>
            </a:r>
            <a:r>
              <a:rPr lang="en-US" altLang="zh-CN" dirty="0"/>
              <a:t>mod2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B522C-3995-92EF-0139-52F22DA1A769}"/>
              </a:ext>
            </a:extLst>
          </p:cNvPr>
          <p:cNvSpPr txBox="1"/>
          <p:nvPr/>
        </p:nvSpPr>
        <p:spPr>
          <a:xfrm>
            <a:off x="191096" y="271613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</a:t>
            </a:r>
            <a:r>
              <a:rPr lang="zh-CN" altLang="en-US" sz="1600" dirty="0"/>
              <a:t>被访问过了，</a:t>
            </a:r>
            <a:endParaRPr lang="en-US" altLang="zh-CN" sz="1600" dirty="0"/>
          </a:p>
          <a:p>
            <a:r>
              <a:rPr lang="zh-CN" altLang="en-US" sz="1600" dirty="0"/>
              <a:t>先被换掉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5B132E-E732-06B4-D65C-79858887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92696"/>
            <a:ext cx="1027074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488" y="214290"/>
            <a:ext cx="8928100" cy="9112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400" dirty="0"/>
              <a:t>Locating a block in the set-associative cache</a:t>
            </a:r>
          </a:p>
        </p:txBody>
      </p:sp>
      <p:pic>
        <p:nvPicPr>
          <p:cNvPr id="4915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544" y="1125538"/>
            <a:ext cx="7599217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D304DD-FBAE-3DDB-9AC9-145A5280943B}"/>
              </a:ext>
            </a:extLst>
          </p:cNvPr>
          <p:cNvSpPr/>
          <p:nvPr/>
        </p:nvSpPr>
        <p:spPr>
          <a:xfrm>
            <a:off x="6888088" y="5712873"/>
            <a:ext cx="1656184" cy="576064"/>
          </a:xfrm>
          <a:prstGeom prst="rect">
            <a:avLst/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04055-2E3E-7341-6063-A45C08D8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46" y="404664"/>
            <a:ext cx="11170570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已知 </a:t>
            </a:r>
            <a:r>
              <a:rPr lang="en-US" altLang="zh-CN" dirty="0"/>
              <a:t>Cache size is 4K Block, Block size is 4 words, Physical address is 32bits</a:t>
            </a:r>
            <a:r>
              <a:rPr lang="zh-CN" altLang="en-US" dirty="0"/>
              <a:t>，求 </a:t>
            </a:r>
            <a:r>
              <a:rPr lang="en-US" altLang="zh-CN" dirty="0"/>
              <a:t>direct-mapped, 2-way associative, 4-way associative, fully associative </a:t>
            </a:r>
            <a:r>
              <a:rPr lang="zh-CN" altLang="en-US" dirty="0"/>
              <a:t>时 </a:t>
            </a:r>
            <a:r>
              <a:rPr lang="en-US" altLang="zh-CN" dirty="0"/>
              <a:t>tag </a:t>
            </a:r>
            <a:r>
              <a:rPr lang="zh-CN" altLang="en-US" dirty="0"/>
              <a:t>和 </a:t>
            </a:r>
            <a:r>
              <a:rPr lang="en-US" altLang="zh-CN" dirty="0"/>
              <a:t>index </a:t>
            </a:r>
            <a:r>
              <a:rPr lang="zh-CN" altLang="en-US" dirty="0"/>
              <a:t>的位数。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即求 </a:t>
            </a:r>
            <a:r>
              <a:rPr lang="en-US" altLang="zh-CN" dirty="0"/>
              <a:t>associativity </a:t>
            </a:r>
            <a:r>
              <a:rPr lang="zh-CN" altLang="en-US" dirty="0"/>
              <a:t>为 </a:t>
            </a:r>
            <a:r>
              <a:rPr lang="en-US" altLang="zh-CN" dirty="0"/>
              <a:t>1, 2, 4 </a:t>
            </a:r>
            <a:r>
              <a:rPr lang="zh-CN" altLang="en-US" dirty="0"/>
              <a:t>和 </a:t>
            </a:r>
            <a:r>
              <a:rPr lang="en-US" altLang="zh-CN" dirty="0"/>
              <a:t>4096 </a:t>
            </a:r>
            <a:r>
              <a:rPr lang="zh-CN" altLang="en-US" dirty="0"/>
              <a:t>时 </a:t>
            </a:r>
            <a:r>
              <a:rPr lang="en-US" altLang="zh-CN" dirty="0"/>
              <a:t>tag </a:t>
            </a:r>
            <a:r>
              <a:rPr lang="zh-CN" altLang="en-US" dirty="0"/>
              <a:t>和 </a:t>
            </a:r>
            <a:r>
              <a:rPr lang="en-US" altLang="zh-CN" dirty="0"/>
              <a:t>index </a:t>
            </a:r>
            <a:r>
              <a:rPr lang="zh-CN" altLang="en-US" dirty="0"/>
              <a:t>的位数。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我们知道，在 </a:t>
            </a:r>
            <a:r>
              <a:rPr lang="en-US" altLang="zh-CN" dirty="0"/>
              <a:t>direct-mapped </a:t>
            </a:r>
            <a:r>
              <a:rPr lang="zh-CN" altLang="en-US" dirty="0"/>
              <a:t>中 </a:t>
            </a:r>
            <a:r>
              <a:rPr lang="en-US" altLang="zh-CN" dirty="0"/>
              <a:t>index </a:t>
            </a:r>
            <a:r>
              <a:rPr lang="zh-CN" altLang="en-US" dirty="0"/>
              <a:t>是用来确定 </a:t>
            </a:r>
            <a:r>
              <a:rPr lang="en-US" altLang="zh-CN" dirty="0"/>
              <a:t>memory block </a:t>
            </a:r>
            <a:r>
              <a:rPr lang="zh-CN" altLang="en-US" dirty="0"/>
              <a:t>放在哪个 </a:t>
            </a:r>
            <a:r>
              <a:rPr lang="en-US" altLang="zh-CN" dirty="0"/>
              <a:t>cache block </a:t>
            </a:r>
            <a:r>
              <a:rPr lang="zh-CN" altLang="en-US" dirty="0"/>
              <a:t>中的，那么在 </a:t>
            </a:r>
            <a:r>
              <a:rPr lang="en-US" altLang="zh-CN" dirty="0"/>
              <a:t>set-associative </a:t>
            </a:r>
            <a:r>
              <a:rPr lang="zh-CN" altLang="en-US" dirty="0"/>
              <a:t>中，</a:t>
            </a:r>
            <a:r>
              <a:rPr lang="en-US" altLang="zh-CN" dirty="0"/>
              <a:t>index </a:t>
            </a:r>
            <a:r>
              <a:rPr lang="zh-CN" altLang="en-US" dirty="0"/>
              <a:t>就是用来确定放在哪个 </a:t>
            </a:r>
            <a:r>
              <a:rPr lang="en-US" altLang="zh-CN" dirty="0"/>
              <a:t>set </a:t>
            </a:r>
            <a:r>
              <a:rPr lang="zh-CN" altLang="en-US" dirty="0"/>
              <a:t>中的。因此，</a:t>
            </a:r>
            <a:r>
              <a:rPr lang="en-US" altLang="zh-CN" b="1" dirty="0">
                <a:solidFill>
                  <a:srgbClr val="FF0000"/>
                </a:solidFill>
              </a:rPr>
              <a:t>index </a:t>
            </a:r>
            <a:r>
              <a:rPr lang="zh-CN" altLang="en-US" b="1" dirty="0">
                <a:solidFill>
                  <a:srgbClr val="FF0000"/>
                </a:solidFill>
              </a:rPr>
              <a:t>的位数就对应着 </a:t>
            </a:r>
            <a:r>
              <a:rPr lang="en-US" altLang="zh-CN" b="1" dirty="0">
                <a:solidFill>
                  <a:srgbClr val="FF0000"/>
                </a:solidFill>
              </a:rPr>
              <a:t>set </a:t>
            </a:r>
            <a:r>
              <a:rPr lang="zh-CN" altLang="en-US" b="1" dirty="0">
                <a:solidFill>
                  <a:srgbClr val="FF0000"/>
                </a:solidFill>
              </a:rPr>
              <a:t>的个数</a:t>
            </a:r>
            <a:r>
              <a:rPr lang="zh-CN" altLang="en-US" dirty="0"/>
              <a:t>，即：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因此 </a:t>
            </a:r>
            <a:r>
              <a:rPr lang="en-US" altLang="zh-CN" dirty="0"/>
              <a:t>associativity </a:t>
            </a:r>
            <a:r>
              <a:rPr lang="zh-CN" altLang="en-US" dirty="0"/>
              <a:t>为 </a:t>
            </a:r>
            <a:r>
              <a:rPr lang="en-US" altLang="zh-CN" dirty="0"/>
              <a:t>1, 2, 4, 4096 </a:t>
            </a:r>
            <a:r>
              <a:rPr lang="zh-CN" altLang="en-US" dirty="0"/>
              <a:t>时，</a:t>
            </a:r>
            <a:r>
              <a:rPr lang="en-US" altLang="zh-CN" dirty="0"/>
              <a:t>index </a:t>
            </a:r>
            <a:r>
              <a:rPr lang="zh-CN" altLang="en-US" dirty="0"/>
              <a:t>的位数分别是 </a:t>
            </a:r>
            <a:r>
              <a:rPr lang="en-US" altLang="zh-CN" dirty="0"/>
              <a:t>12, 11, 10, 0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/>
              <a:t>block size </a:t>
            </a:r>
            <a:r>
              <a:rPr lang="zh-CN" altLang="en-US" dirty="0"/>
              <a:t>为 </a:t>
            </a:r>
            <a:r>
              <a:rPr lang="en-US" altLang="zh-CN" dirty="0"/>
              <a:t>4 words</a:t>
            </a:r>
            <a:r>
              <a:rPr lang="zh-CN" altLang="en-US" dirty="0"/>
              <a:t>，即 </a:t>
            </a:r>
            <a:r>
              <a:rPr lang="en-US" altLang="zh-CN" dirty="0"/>
              <a:t>16 </a:t>
            </a:r>
            <a:r>
              <a:rPr lang="en-US" altLang="zh-CN" b="1" dirty="0">
                <a:solidFill>
                  <a:srgbClr val="FF0000"/>
                </a:solidFill>
              </a:rPr>
              <a:t>Bytes</a:t>
            </a:r>
            <a:r>
              <a:rPr lang="zh-CN" altLang="en-US" dirty="0"/>
              <a:t>，因此 </a:t>
            </a:r>
            <a:r>
              <a:rPr lang="en-US" altLang="zh-CN" dirty="0"/>
              <a:t>block offset </a:t>
            </a:r>
            <a:r>
              <a:rPr lang="zh-CN" altLang="en-US" b="1" dirty="0">
                <a:solidFill>
                  <a:srgbClr val="FF0000"/>
                </a:solidFill>
              </a:rPr>
              <a:t>需要 </a:t>
            </a:r>
            <a:r>
              <a:rPr lang="en-US" altLang="zh-CN" b="1" dirty="0">
                <a:solidFill>
                  <a:srgbClr val="FF0000"/>
                </a:solidFill>
              </a:rPr>
              <a:t>4 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所以剩下的都是 </a:t>
            </a:r>
            <a:r>
              <a:rPr lang="en-US" altLang="zh-CN" dirty="0"/>
              <a:t>tag </a:t>
            </a:r>
            <a:r>
              <a:rPr lang="zh-CN" altLang="en-US" dirty="0"/>
              <a:t>了，因此 </a:t>
            </a:r>
            <a:r>
              <a:rPr lang="en-US" altLang="zh-CN" dirty="0"/>
              <a:t>tag </a:t>
            </a:r>
            <a:r>
              <a:rPr lang="zh-CN" altLang="en-US" dirty="0"/>
              <a:t>的位数分别是 </a:t>
            </a:r>
            <a:r>
              <a:rPr lang="en-US" altLang="zh-CN" dirty="0"/>
              <a:t>16, 17, 18, 28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8FC3499-EDD0-CA58-1A7B-1FFEAE356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96312"/>
              </p:ext>
            </p:extLst>
          </p:nvPr>
        </p:nvGraphicFramePr>
        <p:xfrm>
          <a:off x="3823158" y="2492896"/>
          <a:ext cx="4689699" cy="854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4" imgW="2438280" imgH="444240" progId="Equation.DSMT4">
                  <p:embed/>
                </p:oleObj>
              </mc:Choice>
              <mc:Fallback>
                <p:oleObj name="Equation" r:id="rId4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3158" y="2492896"/>
                        <a:ext cx="4689699" cy="854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C6E0AF8-3880-4B10-96E9-FFFFFF645DC2}"/>
              </a:ext>
            </a:extLst>
          </p:cNvPr>
          <p:cNvSpPr txBox="1"/>
          <p:nvPr/>
        </p:nvSpPr>
        <p:spPr>
          <a:xfrm>
            <a:off x="470046" y="5013176"/>
            <a:ext cx="113772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Comic Sans MS" pitchFamily="66" charset="0"/>
              </a:rPr>
              <a:t>Question</a:t>
            </a:r>
          </a:p>
          <a:p>
            <a:pPr algn="l" eaLnBrk="1" hangingPunct="1">
              <a:buFontTx/>
              <a:buNone/>
            </a:pPr>
            <a:r>
              <a:rPr lang="en-US" altLang="zh-CN" sz="2400" dirty="0">
                <a:latin typeface="Comic Sans MS" pitchFamily="66" charset="0"/>
              </a:rPr>
              <a:t>	Find the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total number </a:t>
            </a:r>
            <a:r>
              <a:rPr lang="en-US" altLang="zh-CN" sz="2400" dirty="0">
                <a:latin typeface="Comic Sans MS" pitchFamily="66" charset="0"/>
              </a:rPr>
              <a:t>of set and total number of tag bits for variety associativity</a:t>
            </a:r>
          </a:p>
          <a:p>
            <a:pPr algn="l" eaLnBrk="1" hangingPunct="1">
              <a:buFontTx/>
              <a:buNone/>
            </a:pPr>
            <a:r>
              <a:rPr lang="zh-CN" altLang="en-US" dirty="0">
                <a:latin typeface="Comic Sans MS" pitchFamily="66" charset="0"/>
              </a:rPr>
              <a:t>如果这么问，那么</a:t>
            </a:r>
            <a:r>
              <a:rPr lang="en-US" altLang="zh-CN" dirty="0">
                <a:latin typeface="Comic Sans MS" pitchFamily="66" charset="0"/>
              </a:rPr>
              <a:t>Tag</a:t>
            </a:r>
            <a:r>
              <a:rPr lang="zh-CN" altLang="en-US" dirty="0">
                <a:latin typeface="Comic Sans MS" pitchFamily="66" charset="0"/>
              </a:rPr>
              <a:t>需要</a:t>
            </a:r>
            <a:r>
              <a:rPr lang="en-US" altLang="zh-CN" dirty="0">
                <a:latin typeface="Comic Sans MS" pitchFamily="66" charset="0"/>
              </a:rPr>
              <a:t>*4K</a:t>
            </a:r>
            <a:endParaRPr lang="en-US" altLang="zh-CN" sz="2400" dirty="0">
              <a:latin typeface="Comic Sans MS" pitchFamily="66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540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68131"/>
            <a:ext cx="324036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/>
              <a:t>替换策略</a:t>
            </a:r>
            <a:endParaRPr lang="en-US" altLang="zh-CN" sz="5400" dirty="0"/>
          </a:p>
        </p:txBody>
      </p:sp>
      <p:sp>
        <p:nvSpPr>
          <p:cNvPr id="52227" name="AutoShape 3"/>
          <p:cNvSpPr>
            <a:spLocks noGrp="1" noChangeArrowheads="1"/>
          </p:cNvSpPr>
          <p:nvPr>
            <p:ph idx="1"/>
          </p:nvPr>
        </p:nvSpPr>
        <p:spPr>
          <a:xfrm>
            <a:off x="652718" y="1340768"/>
            <a:ext cx="10515600" cy="5040560"/>
          </a:xfrm>
        </p:spPr>
        <p:txBody>
          <a:bodyPr>
            <a:normAutofit/>
          </a:bodyPr>
          <a:lstStyle/>
          <a:p>
            <a:pPr algn="l"/>
            <a:endParaRPr lang="zh-CN" altLang="en-US" sz="2900" b="0" i="0" u="none" strike="noStrike" baseline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随机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(RAND)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是随机地确定替换的存储块。设置一个随机数产生器，依据所产生的随机数，确定替换块。这种方法简单、易于实现，但命中率比较低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先进先出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(FIFO)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是选择那个</a:t>
            </a:r>
            <a:r>
              <a:rPr lang="zh-CN" altLang="en-US" sz="29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最先调入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的那个块进行替换。当最先调入并被多次命中的块，很可能被优先替换，因而不符合局部性规律。这种方法的命中率比随机法好些，但还不满足要求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近期最少使用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(LRU)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是依据各块使用的情况，总是选择那个</a:t>
            </a:r>
            <a:r>
              <a:rPr lang="zh-CN" altLang="en-US" sz="2900" b="1" i="0" u="none" strike="noStrike" baseline="0" dirty="0">
                <a:solidFill>
                  <a:srgbClr val="7030A0"/>
                </a:solidFill>
                <a:ea typeface="宋体" panose="02010600030101010101" pitchFamily="2" charset="-122"/>
              </a:rPr>
              <a:t>最近最少使用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的块被替换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选择上一次使用时间距离现在最远的那个 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block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覆盖掉。这种方法比较好地反映了程序局部性规律，命中率最高</a:t>
            </a: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404664"/>
            <a:ext cx="5329808" cy="759619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通过多层</a:t>
            </a:r>
            <a:r>
              <a:rPr lang="en-US" altLang="zh-CN" sz="2800" dirty="0"/>
              <a:t>cache </a:t>
            </a:r>
            <a:r>
              <a:rPr lang="zh-CN" altLang="en-US" sz="2800" dirty="0"/>
              <a:t>减少</a:t>
            </a:r>
            <a:r>
              <a:rPr lang="en-US" altLang="zh-CN" sz="2800" dirty="0"/>
              <a:t>miss penalty</a:t>
            </a:r>
            <a:endParaRPr lang="zh-CN" altLang="en-US" sz="2800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1055440" y="1690688"/>
            <a:ext cx="9221772" cy="216024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这个二级缓存通常在同一个芯片上，每当一级缓存发生丢失时就会被访问。 如果二级缓存包含所需的数据，一级缓存的失误惩罚基本上是二级缓存的访问时间，这比主存储器的访问时间要短得多。如果一级和二级缓存都不包含数据，就需要对主存进行访问，这时就会产生更大的误码惩罚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Total CPI = Base CPI + Memory-stall cycles per instruction </a:t>
            </a:r>
          </a:p>
          <a:p>
            <a:pPr eaLnBrk="1" hangingPunct="1">
              <a:buNone/>
            </a:pPr>
            <a:r>
              <a:rPr lang="en-US" altLang="zh-CN" sz="2000" dirty="0"/>
              <a:t>    =1 + Primary stalls per instruction + Secondary stalls per instruction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980728"/>
            <a:ext cx="8382000" cy="5454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Add a second level cache</a:t>
            </a:r>
            <a:r>
              <a:rPr lang="zh-CN" altLang="en-US" sz="1800" dirty="0"/>
              <a:t>两层</a:t>
            </a:r>
            <a:r>
              <a:rPr lang="en-US" altLang="zh-CN" sz="1800" dirty="0"/>
              <a:t>cache: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希望一级更快，二级减少</a:t>
            </a:r>
            <a:r>
              <a:rPr lang="en-US" altLang="zh-CN" sz="1800" dirty="0"/>
              <a:t>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use SRAMs to add another cache above primary memory (DRAM)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CPI of 1.0 on a </a:t>
            </a:r>
            <a:r>
              <a:rPr lang="en-US" altLang="zh-CN" sz="1600" dirty="0" err="1"/>
              <a:t>5GHz</a:t>
            </a:r>
            <a:r>
              <a:rPr lang="en-US" altLang="zh-CN" sz="1600" dirty="0"/>
              <a:t> machine with a 2% miss rate, </a:t>
            </a:r>
            <a:r>
              <a:rPr lang="en-US" altLang="zh-CN" sz="1600" dirty="0" err="1"/>
              <a:t>100ns</a:t>
            </a:r>
            <a:r>
              <a:rPr lang="en-US" altLang="zh-CN" sz="1600" dirty="0"/>
              <a:t>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Adding 2nd level cache with </a:t>
            </a:r>
            <a:r>
              <a:rPr lang="en-US" altLang="zh-CN" sz="1600" dirty="0" err="1"/>
              <a:t>5ns</a:t>
            </a:r>
            <a:r>
              <a:rPr lang="en-US" altLang="zh-CN" sz="1600" dirty="0"/>
              <a:t> access time decreases miss rate to 0.5%</a:t>
            </a:r>
            <a:br>
              <a:rPr lang="en-US" altLang="zh-CN" sz="1600" dirty="0"/>
            </a:b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Miss penalty to main memory is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The CPI with one level of caching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		Total CPI = 1.0 + Memory-stall cycles per instruction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/>
              <a:t>   		 = 1.0 + 2% × 500 = </a:t>
            </a:r>
            <a:r>
              <a:rPr lang="en-US" altLang="zh-CN" sz="1800" dirty="0">
                <a:solidFill>
                  <a:srgbClr val="FF0000"/>
                </a:solidFill>
              </a:rPr>
              <a:t>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 Miss penalty with levels of cache without access main memory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dirty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791744" y="3645024"/>
            <a:ext cx="1117600" cy="696912"/>
            <a:chOff x="1020" y="2069"/>
            <a:chExt cx="1860" cy="439"/>
          </a:xfrm>
        </p:grpSpPr>
        <p:sp>
          <p:nvSpPr>
            <p:cNvPr id="53259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100ns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4720439" y="3787900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500 clock cycles</a:t>
            </a:r>
          </a:p>
        </p:txBody>
      </p:sp>
      <p:grpSp>
        <p:nvGrpSpPr>
          <p:cNvPr id="53254" name="Group 9"/>
          <p:cNvGrpSpPr>
            <a:grpSpLocks/>
          </p:cNvGrpSpPr>
          <p:nvPr/>
        </p:nvGrpSpPr>
        <p:grpSpPr bwMode="auto">
          <a:xfrm>
            <a:off x="3929942" y="5585493"/>
            <a:ext cx="1117600" cy="696913"/>
            <a:chOff x="1020" y="2069"/>
            <a:chExt cx="1860" cy="439"/>
          </a:xfrm>
        </p:grpSpPr>
        <p:sp>
          <p:nvSpPr>
            <p:cNvPr id="53256" name="Text Box 10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5ns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2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4720438" y="5573850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25 clock cycles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1313830"/>
            <a:ext cx="10212114" cy="423034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CPI with Two level of cache with 0.5% miss rate for main memory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Total CPI = 1.0 + Primary stalls per instruction +  Secondary stalls per instruction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/>
              <a:t>		= 1 + 2% ×25 + 0.5% × 500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/>
              <a:t>		= 1.0 + 1.3 ( 0. 5 +2.5 ) = </a:t>
            </a:r>
            <a:r>
              <a:rPr lang="en-US" altLang="zh-CN" sz="1600" dirty="0">
                <a:solidFill>
                  <a:srgbClr val="FF0000"/>
                </a:solidFill>
              </a:rPr>
              <a:t>4</a:t>
            </a:r>
          </a:p>
          <a:p>
            <a:pPr eaLnBrk="1" hangingPunct="1"/>
            <a:r>
              <a:rPr lang="en-US" altLang="zh-CN" sz="2000" dirty="0"/>
              <a:t>The processor with secondary cache is faster by</a:t>
            </a:r>
          </a:p>
          <a:p>
            <a:pPr eaLnBrk="1" hangingPunct="1"/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Using multilevel caches: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hit time</a:t>
            </a:r>
            <a:r>
              <a:rPr lang="en-US" altLang="zh-CN" sz="2000" dirty="0"/>
              <a:t> on the 1st level cache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miss rate </a:t>
            </a:r>
            <a:r>
              <a:rPr lang="en-US" altLang="zh-CN" sz="2000" dirty="0"/>
              <a:t>on the 2nd level cache</a:t>
            </a:r>
          </a:p>
          <a:p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952860" y="3500438"/>
            <a:ext cx="1117600" cy="696912"/>
            <a:chOff x="1020" y="2069"/>
            <a:chExt cx="1860" cy="439"/>
          </a:xfrm>
        </p:grpSpPr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11</a:t>
              </a: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4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4952993" y="3643314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2.75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C20B5-66AD-3E4B-FE1A-030D504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2492896"/>
            <a:ext cx="6192688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B0F0"/>
                </a:solidFill>
              </a:rPr>
              <a:t>Virtual Memory</a:t>
            </a:r>
            <a:endParaRPr lang="zh-CN" altLang="en-US" sz="6600" b="1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37A57-EFB4-1AFA-21E9-A83412910A24}"/>
              </a:ext>
            </a:extLst>
          </p:cNvPr>
          <p:cNvSpPr txBox="1"/>
          <p:nvPr/>
        </p:nvSpPr>
        <p:spPr>
          <a:xfrm>
            <a:off x="2512097" y="422108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7030A0"/>
                </a:solidFill>
              </a:rPr>
              <a:t>虚拟内存的目的是扩容，由虚拟地址得到物理地址，然后再到</a:t>
            </a:r>
            <a:r>
              <a:rPr lang="en-US" altLang="zh-CN" sz="1800" dirty="0">
                <a:solidFill>
                  <a:srgbClr val="7030A0"/>
                </a:solidFill>
              </a:rPr>
              <a:t>cache</a:t>
            </a:r>
            <a:r>
              <a:rPr lang="zh-CN" altLang="en-US" sz="1800" dirty="0">
                <a:solidFill>
                  <a:srgbClr val="7030A0"/>
                </a:solidFill>
              </a:rPr>
              <a:t>或者主存里面去找</a:t>
            </a:r>
          </a:p>
        </p:txBody>
      </p:sp>
    </p:spTree>
    <p:extLst>
      <p:ext uri="{BB962C8B-B14F-4D97-AF65-F5344CB8AC3E}">
        <p14:creationId xmlns:p14="http://schemas.microsoft.com/office/powerpoint/2010/main" val="38688871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AutoShape 3"/>
          <p:cNvSpPr>
            <a:spLocks noGrp="1" noChangeArrowheads="1"/>
          </p:cNvSpPr>
          <p:nvPr>
            <p:ph idx="1"/>
          </p:nvPr>
        </p:nvSpPr>
        <p:spPr>
          <a:xfrm>
            <a:off x="838200" y="476672"/>
            <a:ext cx="10515600" cy="561662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br>
              <a:rPr lang="en-US" altLang="zh-CN" sz="1800" dirty="0"/>
            </a:br>
            <a:r>
              <a:rPr lang="en-US" altLang="zh-CN" sz="1800" dirty="0"/>
              <a:t> 	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altLang="zh-CN" sz="1800" dirty="0"/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Advantages: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illusion of having more physical memory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relocation 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共享内存（只能允许改允许访问的数据）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AB13B-23CF-B20A-74E3-9A78F62DA54A}"/>
              </a:ext>
            </a:extLst>
          </p:cNvPr>
          <p:cNvSpPr txBox="1"/>
          <p:nvPr/>
        </p:nvSpPr>
        <p:spPr>
          <a:xfrm>
            <a:off x="9382534" y="3429000"/>
            <a:ext cx="1971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虚拟地址比物理地址更大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缺页：实际上存在了硬盘上面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295EAE-5601-82D9-821C-CB57E02E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20" y="908720"/>
            <a:ext cx="5262142" cy="35505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7F8959-940F-4DA2-A617-73363A74E492}"/>
              </a:ext>
            </a:extLst>
          </p:cNvPr>
          <p:cNvSpPr txBox="1"/>
          <p:nvPr/>
        </p:nvSpPr>
        <p:spPr>
          <a:xfrm>
            <a:off x="436328" y="814400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effectLst/>
                <a:latin typeface="Noto Serif SC"/>
              </a:rPr>
              <a:t>实际上的 </a:t>
            </a:r>
            <a:r>
              <a:rPr lang="en-US" altLang="zh-CN" sz="1800" b="0" i="0" dirty="0">
                <a:effectLst/>
                <a:latin typeface="Noto Serif SC"/>
              </a:rPr>
              <a:t>main memory</a:t>
            </a:r>
            <a:r>
              <a:rPr lang="zh-CN" altLang="en-US" sz="1800" b="0" i="0" dirty="0">
                <a:effectLst/>
                <a:latin typeface="Noto Serif SC"/>
              </a:rPr>
              <a:t>（我们称之为 </a:t>
            </a:r>
            <a:r>
              <a:rPr lang="zh-CN" altLang="en-US" sz="1800" b="1" i="0" dirty="0">
                <a:effectLst/>
                <a:latin typeface="Noto Serif SC"/>
              </a:rPr>
              <a:t>物理内存</a:t>
            </a:r>
            <a:r>
              <a:rPr lang="en-US" altLang="zh-CN" sz="1800" b="1" i="0" dirty="0">
                <a:effectLst/>
                <a:latin typeface="Noto Serif SC"/>
              </a:rPr>
              <a:t>, physical memory</a:t>
            </a:r>
            <a:r>
              <a:rPr lang="zh-CN" altLang="en-US" sz="1800" b="0" i="0" dirty="0">
                <a:effectLst/>
                <a:latin typeface="Noto Serif SC"/>
              </a:rPr>
              <a:t>）中的地址称为 </a:t>
            </a:r>
            <a:r>
              <a:rPr lang="zh-CN" altLang="en-US" sz="1800" b="1" i="0" dirty="0">
                <a:effectLst/>
                <a:latin typeface="Noto Serif SC"/>
              </a:rPr>
              <a:t>物理地址</a:t>
            </a:r>
            <a:r>
              <a:rPr lang="en-US" altLang="zh-CN" sz="1800" b="1" i="0" dirty="0">
                <a:effectLst/>
                <a:latin typeface="Noto Serif SC"/>
              </a:rPr>
              <a:t>, physical addresses</a:t>
            </a:r>
            <a:r>
              <a:rPr lang="zh-CN" altLang="en-US" sz="1800" b="0" i="0" dirty="0">
                <a:effectLst/>
                <a:latin typeface="Noto Serif SC"/>
              </a:rPr>
              <a:t>；而我们给每一个程序内部使用到的内存另外编一套地址，称为 </a:t>
            </a:r>
            <a:r>
              <a:rPr lang="zh-CN" altLang="en-US" sz="1800" b="1" i="0" dirty="0">
                <a:effectLst/>
                <a:latin typeface="Noto Serif SC"/>
              </a:rPr>
              <a:t>虚拟地址</a:t>
            </a:r>
            <a:r>
              <a:rPr lang="en-US" altLang="zh-CN" sz="1800" b="1" i="0" dirty="0">
                <a:effectLst/>
                <a:latin typeface="Noto Serif SC"/>
              </a:rPr>
              <a:t>, virtual addresses</a:t>
            </a:r>
            <a:r>
              <a:rPr lang="zh-CN" altLang="en-US" sz="1800" b="0" i="0" dirty="0">
                <a:effectLst/>
                <a:latin typeface="Noto Serif SC"/>
              </a:rPr>
              <a:t>；虚拟内存技术负责了这两个地址之间的转换 </a:t>
            </a:r>
            <a:r>
              <a:rPr lang="en-US" altLang="zh-CN" sz="1800" b="0" i="0" dirty="0">
                <a:effectLst/>
                <a:latin typeface="Noto Serif SC"/>
              </a:rPr>
              <a:t>(</a:t>
            </a:r>
            <a:r>
              <a:rPr lang="en-US" altLang="zh-CN" sz="1800" b="1" i="0" dirty="0">
                <a:effectLst/>
                <a:latin typeface="Noto Serif SC"/>
              </a:rPr>
              <a:t>address translation</a:t>
            </a: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839416" y="708940"/>
            <a:ext cx="10513168" cy="20142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Page faults</a:t>
            </a:r>
            <a:r>
              <a:rPr lang="en-US" altLang="zh-CN" sz="2400" dirty="0"/>
              <a:t>:  the data is not in memory, retrieve it from disk</a:t>
            </a:r>
          </a:p>
          <a:p>
            <a:pPr lvl="1"/>
            <a:r>
              <a:rPr lang="en-US" altLang="zh-CN" sz="2000" dirty="0"/>
              <a:t>huge miss penalty</a:t>
            </a:r>
            <a:r>
              <a:rPr lang="zh-CN" altLang="en-US" sz="2000" dirty="0"/>
              <a:t>（访问硬盘延迟巨大）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pages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一般很大</a:t>
            </a:r>
            <a:r>
              <a:rPr lang="en-US" altLang="zh-CN" sz="2000" dirty="0"/>
              <a:t>(e.g., 4KB</a:t>
            </a:r>
            <a:r>
              <a:rPr lang="zh-CN" altLang="en-US" sz="2000" dirty="0"/>
              <a:t>，此时如下图，</a:t>
            </a:r>
            <a:r>
              <a:rPr lang="en-US" altLang="zh-CN" sz="2000" dirty="0"/>
              <a:t>page offset</a:t>
            </a:r>
            <a:r>
              <a:rPr lang="zh-CN" altLang="en-US" sz="2000" dirty="0"/>
              <a:t>就是</a:t>
            </a:r>
            <a:r>
              <a:rPr lang="en-US" altLang="zh-CN" sz="2000" dirty="0"/>
              <a:t>12)</a:t>
            </a:r>
            <a:r>
              <a:rPr lang="zh-CN" altLang="en-US" sz="2000" dirty="0"/>
              <a:t> ，减少缺页率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全相联</a:t>
            </a:r>
            <a:r>
              <a:rPr lang="zh-CN" altLang="en-US" sz="2000" dirty="0"/>
              <a:t>（因此没有</a:t>
            </a:r>
            <a:r>
              <a:rPr lang="en-US" altLang="zh-CN" sz="2000" dirty="0"/>
              <a:t>tag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减少页面错误很重要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(LRU</a:t>
            </a:r>
            <a:r>
              <a:rPr lang="en-US" altLang="zh-CN" sz="2000" dirty="0"/>
              <a:t>)</a:t>
            </a:r>
            <a:r>
              <a:rPr lang="zh-CN" altLang="en-US" sz="2000" dirty="0"/>
              <a:t> ， </a:t>
            </a:r>
            <a:r>
              <a:rPr lang="en-US" altLang="zh-CN" sz="2000" dirty="0"/>
              <a:t>LRU</a:t>
            </a:r>
            <a:r>
              <a:rPr lang="zh-CN" altLang="en-US" sz="2000" dirty="0"/>
              <a:t>一般用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软件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lvl="1" eaLnBrk="1" hangingPunct="1"/>
            <a:r>
              <a:rPr lang="en-US" altLang="zh-CN" sz="2000" b="1" dirty="0">
                <a:solidFill>
                  <a:srgbClr val="FF6600"/>
                </a:solidFill>
              </a:rPr>
              <a:t>write back</a:t>
            </a:r>
            <a:endParaRPr lang="en-US" altLang="zh-CN" sz="2000" dirty="0"/>
          </a:p>
        </p:txBody>
      </p:sp>
      <p:pic>
        <p:nvPicPr>
          <p:cNvPr id="57348" name="Picture 4"/>
          <p:cNvPicPr>
            <a:picLocks noChangeArrowheads="1"/>
          </p:cNvPicPr>
          <p:nvPr/>
        </p:nvPicPr>
        <p:blipFill rotWithShape="1">
          <a:blip r:embed="rId3"/>
          <a:srcRect t="3313"/>
          <a:stretch/>
        </p:blipFill>
        <p:spPr bwMode="auto">
          <a:xfrm>
            <a:off x="2927648" y="2852936"/>
            <a:ext cx="6769968" cy="365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9A04C6-686E-8FD3-C219-1B74AC82874A}"/>
              </a:ext>
            </a:extLst>
          </p:cNvPr>
          <p:cNvSpPr/>
          <p:nvPr/>
        </p:nvSpPr>
        <p:spPr>
          <a:xfrm>
            <a:off x="2927648" y="3300545"/>
            <a:ext cx="4176464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39180-B134-19F2-C579-01A1DB140DCB}"/>
              </a:ext>
            </a:extLst>
          </p:cNvPr>
          <p:cNvSpPr/>
          <p:nvPr/>
        </p:nvSpPr>
        <p:spPr>
          <a:xfrm>
            <a:off x="7104112" y="3300545"/>
            <a:ext cx="2593504" cy="57606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26249-CA85-7F0A-2588-38816CE0CD2D}"/>
              </a:ext>
            </a:extLst>
          </p:cNvPr>
          <p:cNvSpPr/>
          <p:nvPr/>
        </p:nvSpPr>
        <p:spPr>
          <a:xfrm>
            <a:off x="7104112" y="5389460"/>
            <a:ext cx="2593504" cy="703836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94" y="461630"/>
            <a:ext cx="9649072" cy="61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65B724-1E20-717A-836B-7135F71396CC}"/>
              </a:ext>
            </a:extLst>
          </p:cNvPr>
          <p:cNvSpPr txBox="1"/>
          <p:nvPr/>
        </p:nvSpPr>
        <p:spPr>
          <a:xfrm>
            <a:off x="9786355" y="269570"/>
            <a:ext cx="2268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页表寄存器存</a:t>
            </a:r>
            <a:r>
              <a:rPr lang="en-US" altLang="zh-CN" sz="2000" dirty="0"/>
              <a:t>page table</a:t>
            </a:r>
            <a:r>
              <a:rPr lang="zh-CN" altLang="en-US" sz="2000" dirty="0"/>
              <a:t>起始地址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1884F0-90E7-44AA-B284-0E33F0C7E8F4}"/>
              </a:ext>
            </a:extLst>
          </p:cNvPr>
          <p:cNvSpPr txBox="1"/>
          <p:nvPr/>
        </p:nvSpPr>
        <p:spPr>
          <a:xfrm>
            <a:off x="9035518" y="2636912"/>
            <a:ext cx="301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使用页表时，根据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number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table entry, PTE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中的偏移，然后与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register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得到对应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address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，从中读取对应的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。其实就是说，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就是一个数组，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page_table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page number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half" idx="1"/>
          </p:nvPr>
        </p:nvSpPr>
        <p:spPr>
          <a:xfrm>
            <a:off x="1666844" y="1214423"/>
            <a:ext cx="57150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闪存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支持随机读写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DRAM:</a:t>
            </a:r>
          </a:p>
          <a:p>
            <a:pPr lvl="1"/>
            <a:r>
              <a:rPr lang="zh-CN" altLang="en-US" sz="1800" dirty="0"/>
              <a:t>读之后消失，需要定期刷新</a:t>
            </a:r>
            <a:endParaRPr lang="en-US" altLang="zh-CN" sz="1800" dirty="0"/>
          </a:p>
          <a:p>
            <a:pPr lvl="1"/>
            <a:r>
              <a:rPr lang="en-US" altLang="zh-CN" sz="1800" dirty="0"/>
              <a:t>value is stored as a charge on capacitor (must be refreshed)</a:t>
            </a:r>
          </a:p>
          <a:p>
            <a:pPr lvl="1"/>
            <a:r>
              <a:rPr lang="en-US" altLang="zh-CN" sz="1800" dirty="0"/>
              <a:t>very small but slower than SRAM (factor of 5 to 10)</a:t>
            </a:r>
          </a:p>
          <a:p>
            <a:pPr lvl="1"/>
            <a:r>
              <a:rPr lang="en-US" altLang="zh-CN" sz="1800" dirty="0">
                <a:solidFill>
                  <a:srgbClr val="1D01EB"/>
                </a:solidFill>
                <a:latin typeface="Comic Sans MS" pitchFamily="66" charset="0"/>
              </a:rPr>
              <a:t>High density, low power, cheap, slow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Dynamic: needs to be “refreshed” regularly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SRAM:</a:t>
            </a:r>
          </a:p>
          <a:p>
            <a:pPr lvl="1"/>
            <a:r>
              <a:rPr lang="zh-CN" altLang="en-US" sz="1800" dirty="0"/>
              <a:t>速度快，随机访问（读写时间和位置无关），</a:t>
            </a:r>
            <a:endParaRPr lang="en-US" altLang="zh-CN" sz="1800" dirty="0"/>
          </a:p>
          <a:p>
            <a:pPr lvl="1"/>
            <a:r>
              <a:rPr lang="en-US" altLang="zh-CN" sz="1800" dirty="0"/>
              <a:t>value is stored  on a pair of inverting gates</a:t>
            </a:r>
          </a:p>
          <a:p>
            <a:pPr lvl="1"/>
            <a:r>
              <a:rPr lang="en-US" altLang="zh-CN" sz="1800" dirty="0"/>
              <a:t>very fast but takes up more space than DRAM (4 to 6 transistors)</a:t>
            </a:r>
          </a:p>
          <a:p>
            <a:pPr lvl="1"/>
            <a:r>
              <a:rPr lang="en-US" altLang="zh-CN" sz="1800" dirty="0">
                <a:solidFill>
                  <a:srgbClr val="1D01EB"/>
                </a:solidFill>
                <a:latin typeface="Comic Sans MS" pitchFamily="66" charset="0"/>
              </a:rPr>
              <a:t>Low density, high power, expensive, fast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Static: content will last “forever”(until lose power)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 bwMode="auto">
          <a:xfrm>
            <a:off x="7877689" y="3641197"/>
            <a:ext cx="2111355" cy="1697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381884" y="1117614"/>
            <a:ext cx="2643206" cy="2190982"/>
            <a:chOff x="1536" y="1680"/>
            <a:chExt cx="2736" cy="209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536" y="1883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128" y="1680"/>
              <a:ext cx="0" cy="1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519" y="2154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586" y="2120"/>
              <a:ext cx="1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2671" y="1883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552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790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790" y="2256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2248" y="2256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248" y="225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112" y="239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112" y="2425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248" y="2425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146" y="2560"/>
              <a:ext cx="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180" y="2594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214" y="2628"/>
              <a:ext cx="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231" y="2662"/>
              <a:ext cx="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456" y="1680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Word Line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025" y="2591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Bit Line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824" y="2303"/>
              <a:ext cx="336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flipV="1">
              <a:off x="2930" y="2898"/>
              <a:ext cx="380" cy="8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120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218" y="3216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Sense Amp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590" y="2447"/>
              <a:ext cx="288" cy="8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800" b="1" dirty="0">
                  <a:latin typeface="Comic Sans MS" pitchFamily="66" charset="0"/>
                </a:rPr>
                <a:t>.</a:t>
              </a:r>
              <a:br>
                <a:rPr kumimoji="0" lang="en-US" sz="1800" b="1" dirty="0">
                  <a:latin typeface="Comic Sans MS" pitchFamily="66" charset="0"/>
                </a:rPr>
              </a:br>
              <a:r>
                <a:rPr kumimoji="0" lang="en-US" sz="1800" b="1" dirty="0">
                  <a:latin typeface="Comic Sans MS" pitchFamily="66" charset="0"/>
                </a:rPr>
                <a:t>.</a:t>
              </a:r>
              <a:br>
                <a:rPr kumimoji="0" lang="en-US" sz="1800" b="1" dirty="0">
                  <a:latin typeface="Comic Sans MS" pitchFamily="66" charset="0"/>
                </a:rPr>
              </a:br>
              <a:r>
                <a:rPr kumimoji="0" lang="en-US" sz="1800" b="1" dirty="0">
                  <a:latin typeface="Comic Sans MS" pitchFamily="66" charset="0"/>
                </a:rPr>
                <a:t>.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928" y="-29492"/>
            <a:ext cx="3746848" cy="10334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Page faults </a:t>
            </a:r>
            <a:r>
              <a:rPr lang="zh-CN" altLang="en-US" sz="3400" dirty="0"/>
              <a:t>页错误</a:t>
            </a:r>
            <a:endParaRPr lang="en-US" altLang="zh-CN" sz="3400" dirty="0"/>
          </a:p>
        </p:txBody>
      </p:sp>
      <p:sp>
        <p:nvSpPr>
          <p:cNvPr id="60419" name="AutoShape 3"/>
          <p:cNvSpPr>
            <a:spLocks noGrp="1" noChangeArrowheads="1"/>
          </p:cNvSpPr>
          <p:nvPr>
            <p:ph idx="1"/>
          </p:nvPr>
        </p:nvSpPr>
        <p:spPr>
          <a:xfrm>
            <a:off x="1133853" y="1045318"/>
            <a:ext cx="9354370" cy="990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如果 </a:t>
            </a:r>
            <a:r>
              <a:rPr lang="en-US" altLang="zh-CN" sz="2400" dirty="0"/>
              <a:t>valid bit = 1</a:t>
            </a:r>
            <a:r>
              <a:rPr lang="zh-CN" altLang="en-US" sz="2400" dirty="0"/>
              <a:t>，那么转换完成；否则触发了 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sz="2400" dirty="0"/>
              <a:t>，</a:t>
            </a:r>
            <a:r>
              <a:rPr lang="en-US" altLang="zh-CN" sz="2400" dirty="0"/>
              <a:t>handle </a:t>
            </a:r>
            <a:r>
              <a:rPr lang="zh-CN" altLang="en-US" sz="2400" dirty="0"/>
              <a:t>之后再进行转换</a:t>
            </a:r>
            <a:endParaRPr lang="en-US" altLang="zh-CN" dirty="0"/>
          </a:p>
        </p:txBody>
      </p:sp>
      <p:pic>
        <p:nvPicPr>
          <p:cNvPr id="60420" name="Picture 4" descr="F07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59" y="2322512"/>
            <a:ext cx="5040313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529255" y="2035918"/>
            <a:ext cx="5040312" cy="3776764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10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发生时，操作系统将通过异常机制获得控制权，处理完之后再将控制交还给进程。操作系统要做的事情是在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secondary storage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中找到这一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，将其放到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里（可能需要使用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替换策略与当前主存中的某个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交换），然后更新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10182" y="2143117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 b="1" dirty="0"/>
              <a:t>Virtual page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4483" y="173796"/>
            <a:ext cx="8712968" cy="7779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translation look-aside buffer </a:t>
            </a:r>
            <a:r>
              <a:rPr lang="zh-CN" altLang="en-US" dirty="0"/>
              <a:t>（</a:t>
            </a:r>
            <a:r>
              <a:rPr lang="en-US" altLang="zh-CN" b="1" dirty="0"/>
              <a:t>TLB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2467" name="AutoShape 3"/>
          <p:cNvSpPr>
            <a:spLocks noGrp="1" noChangeArrowheads="1"/>
          </p:cNvSpPr>
          <p:nvPr>
            <p:ph idx="1"/>
          </p:nvPr>
        </p:nvSpPr>
        <p:spPr>
          <a:xfrm>
            <a:off x="623392" y="1240393"/>
            <a:ext cx="9937104" cy="77791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dirty="0"/>
              <a:t>实际上就是 </a:t>
            </a:r>
            <a:r>
              <a:rPr lang="en-US" altLang="zh-CN" sz="2400" dirty="0"/>
              <a:t>page table </a:t>
            </a:r>
            <a:r>
              <a:rPr lang="zh-CN" altLang="en-US" sz="2400" dirty="0"/>
              <a:t>的专用 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，一般采用全相联。把常用的值放在</a:t>
            </a:r>
            <a:r>
              <a:rPr lang="en-US" altLang="zh-CN" sz="2400" dirty="0"/>
              <a:t>TLB</a:t>
            </a:r>
            <a:r>
              <a:rPr lang="zh-CN" altLang="en-US" sz="2400" dirty="0"/>
              <a:t>里面（只有</a:t>
            </a:r>
            <a:r>
              <a:rPr lang="en-US" altLang="zh-CN" sz="2400" dirty="0"/>
              <a:t>page table</a:t>
            </a:r>
            <a:r>
              <a:rPr lang="zh-CN" altLang="en-US" sz="2400" dirty="0"/>
              <a:t>里面有的并且常用）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B4376-4A2A-44CB-8FA8-D5605621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973683"/>
            <a:ext cx="6696744" cy="473215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55BB65-7FEA-45D9-BEE1-6802E9DEC19D}"/>
              </a:ext>
            </a:extLst>
          </p:cNvPr>
          <p:cNvSpPr txBox="1"/>
          <p:nvPr/>
        </p:nvSpPr>
        <p:spPr>
          <a:xfrm>
            <a:off x="407368" y="692696"/>
            <a:ext cx="1072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当 </a:t>
            </a:r>
            <a:r>
              <a:rPr lang="en-US" altLang="zh-CN" dirty="0"/>
              <a:t>TLB miss </a:t>
            </a:r>
            <a:r>
              <a:rPr lang="zh-CN" altLang="en-US" dirty="0"/>
              <a:t>的时候，处理器去 </a:t>
            </a:r>
            <a:r>
              <a:rPr lang="en-US" altLang="zh-CN" dirty="0"/>
              <a:t>page table </a:t>
            </a:r>
            <a:r>
              <a:rPr lang="zh-CN" altLang="en-US" dirty="0"/>
              <a:t>查找对应的项；如果发现对应项是 </a:t>
            </a:r>
            <a:r>
              <a:rPr lang="en-US" altLang="zh-CN" dirty="0"/>
              <a:t>valid </a:t>
            </a:r>
            <a:r>
              <a:rPr lang="zh-CN" altLang="en-US" dirty="0"/>
              <a:t>的，那么就把他拿到 </a:t>
            </a:r>
            <a:r>
              <a:rPr lang="en-US" altLang="zh-CN" dirty="0"/>
              <a:t>TLB </a:t>
            </a:r>
            <a:r>
              <a:rPr lang="zh-CN" altLang="en-US" dirty="0"/>
              <a:t>里（此时被替换掉的 </a:t>
            </a:r>
            <a:r>
              <a:rPr lang="en-US" altLang="zh-CN" dirty="0"/>
              <a:t>TLB entry </a:t>
            </a:r>
            <a:r>
              <a:rPr lang="zh-CN" altLang="en-US" dirty="0"/>
              <a:t>的 </a:t>
            </a:r>
            <a:r>
              <a:rPr lang="en-US" altLang="zh-CN" dirty="0"/>
              <a:t>dirty bit </a:t>
            </a:r>
            <a:r>
              <a:rPr lang="zh-CN" altLang="en-US" dirty="0"/>
              <a:t>如果是 </a:t>
            </a:r>
            <a:r>
              <a:rPr lang="en-US" altLang="zh-CN" dirty="0"/>
              <a:t>1</a:t>
            </a:r>
            <a:r>
              <a:rPr lang="zh-CN" altLang="en-US" dirty="0"/>
              <a:t>，也要写回 </a:t>
            </a:r>
            <a:r>
              <a:rPr lang="en-US" altLang="zh-CN" dirty="0"/>
              <a:t>page table</a:t>
            </a:r>
            <a:r>
              <a:rPr lang="zh-CN" altLang="en-US" dirty="0"/>
              <a:t>）；否则就会触发一个 </a:t>
            </a:r>
            <a:r>
              <a:rPr lang="en-US" altLang="zh-CN" dirty="0"/>
              <a:t>page fault</a:t>
            </a:r>
            <a:r>
              <a:rPr lang="zh-CN" altLang="en-US" dirty="0"/>
              <a:t>，然后在做上述的事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79A34-0A16-485D-B35C-D80B437D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564904"/>
            <a:ext cx="10242501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445D91-5A43-413B-AD47-588B4A120618}"/>
              </a:ext>
            </a:extLst>
          </p:cNvPr>
          <p:cNvSpPr txBox="1"/>
          <p:nvPr/>
        </p:nvSpPr>
        <p:spPr>
          <a:xfrm>
            <a:off x="10200456" y="4021033"/>
            <a:ext cx="213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说明主存里有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AFDDC7-338A-47C5-A1FC-A2E424E45306}"/>
              </a:ext>
            </a:extLst>
          </p:cNvPr>
          <p:cNvSpPr/>
          <p:nvPr/>
        </p:nvSpPr>
        <p:spPr>
          <a:xfrm>
            <a:off x="2711624" y="4797152"/>
            <a:ext cx="7704856" cy="1008112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0C27C-696C-4B7A-964C-414C20CDD8CD}"/>
              </a:ext>
            </a:extLst>
          </p:cNvPr>
          <p:cNvSpPr txBox="1"/>
          <p:nvPr/>
        </p:nvSpPr>
        <p:spPr>
          <a:xfrm>
            <a:off x="1775520" y="60932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cache</a:t>
            </a:r>
            <a:r>
              <a:rPr lang="zh-CN" altLang="en-US" b="1" dirty="0">
                <a:solidFill>
                  <a:srgbClr val="FF0000"/>
                </a:solidFill>
              </a:rPr>
              <a:t>里面有的主存里面一定会有</a:t>
            </a:r>
          </a:p>
        </p:txBody>
      </p:sp>
    </p:spTree>
    <p:extLst>
      <p:ext uri="{BB962C8B-B14F-4D97-AF65-F5344CB8AC3E}">
        <p14:creationId xmlns:p14="http://schemas.microsoft.com/office/powerpoint/2010/main" val="9556500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443" y="2276872"/>
            <a:ext cx="3646350" cy="1800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br>
              <a:rPr lang="en-US" altLang="zh-CN" sz="3200" dirty="0"/>
            </a:br>
            <a:r>
              <a:rPr lang="en-US" altLang="zh-CN" sz="3200" dirty="0"/>
              <a:t>tag</a:t>
            </a:r>
            <a:r>
              <a:rPr lang="zh-CN" altLang="en-US" sz="3200" dirty="0"/>
              <a:t>和</a:t>
            </a:r>
            <a:r>
              <a:rPr lang="en-US" altLang="zh-CN" sz="3200" dirty="0"/>
              <a:t>data</a:t>
            </a:r>
            <a:r>
              <a:rPr lang="zh-CN" altLang="en-US" sz="3200" dirty="0"/>
              <a:t>分开放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9028" y="146719"/>
            <a:ext cx="7825529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6344D0-3688-D1BE-6206-DD030A6527DC}"/>
              </a:ext>
            </a:extLst>
          </p:cNvPr>
          <p:cNvSpPr txBox="1"/>
          <p:nvPr/>
        </p:nvSpPr>
        <p:spPr>
          <a:xfrm>
            <a:off x="335360" y="47667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Example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CAA01F-4C1B-2C2F-5E9F-0235BE2C6EBC}"/>
              </a:ext>
            </a:extLst>
          </p:cNvPr>
          <p:cNvSpPr txBox="1"/>
          <p:nvPr/>
        </p:nvSpPr>
        <p:spPr>
          <a:xfrm>
            <a:off x="3431704" y="77441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A8A17-AF5D-C3E2-C427-FC7627A11038}"/>
              </a:ext>
            </a:extLst>
          </p:cNvPr>
          <p:cNvSpPr txBox="1"/>
          <p:nvPr/>
        </p:nvSpPr>
        <p:spPr>
          <a:xfrm>
            <a:off x="5411924" y="249289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704" y="236453"/>
            <a:ext cx="7111352" cy="638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772817"/>
            <a:ext cx="1656184" cy="9361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流程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359-C1C4-494E-97CC-F8ECA04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zh-CN" altLang="en-US" dirty="0"/>
              <a:t>内存保护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069B-95CD-564E-89F1-B0F14CC2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583401"/>
            <a:ext cx="10225136" cy="3933831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 tasks can share parts of their virtual address spaces</a:t>
            </a:r>
          </a:p>
          <a:p>
            <a:pPr eaLnBrk="1" hangingPunct="1"/>
            <a:r>
              <a:rPr lang="en-US" altLang="en-US" dirty="0"/>
              <a:t>Hardware support for OS protection</a:t>
            </a:r>
          </a:p>
          <a:p>
            <a:pPr lvl="1" eaLnBrk="1" hangingPunct="1"/>
            <a:r>
              <a:rPr lang="en-US" altLang="en-US" dirty="0"/>
              <a:t>Privileged supervisor mode (aka kernel mode)</a:t>
            </a:r>
          </a:p>
          <a:p>
            <a:pPr lvl="1" eaLnBrk="1" hangingPunct="1"/>
            <a:r>
              <a:rPr lang="en-US" altLang="en-US" dirty="0"/>
              <a:t>Privileged instructions</a:t>
            </a:r>
          </a:p>
          <a:p>
            <a:pPr lvl="1" eaLnBrk="1" hangingPunct="1"/>
            <a:r>
              <a:rPr lang="en-US" altLang="en-US" dirty="0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 dirty="0"/>
              <a:t>System call exception (e.g., </a:t>
            </a:r>
            <a:r>
              <a:rPr lang="en-US" altLang="en-US" dirty="0" err="1"/>
              <a:t>ecall</a:t>
            </a:r>
            <a:r>
              <a:rPr lang="en-US" altLang="en-US" dirty="0"/>
              <a:t> in RISC-V)</a:t>
            </a:r>
            <a:endParaRPr lang="en-AU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06592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33ED0-1368-D74A-9219-C92FCAB0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7" y="29371"/>
            <a:ext cx="10515600" cy="1325563"/>
          </a:xfrm>
        </p:spPr>
        <p:txBody>
          <a:bodyPr/>
          <a:lstStyle/>
          <a:p>
            <a:r>
              <a:rPr lang="en-US" altLang="en-US" dirty="0"/>
              <a:t>RISC-V System Instructions</a:t>
            </a:r>
            <a:endParaRPr kumimoji="1" lang="zh-CN" alt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F8BDA0-863A-5B4F-AFD1-B3922555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74319"/>
              </p:ext>
            </p:extLst>
          </p:nvPr>
        </p:nvGraphicFramePr>
        <p:xfrm>
          <a:off x="2063552" y="1196752"/>
          <a:ext cx="7489451" cy="5334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1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Mnemonic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51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Mem ordering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fence.i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sfence.vm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translation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51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CSR access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</a:t>
                      </a:r>
                      <a:r>
                        <a:rPr lang="en-US" sz="1600" baseline="0" dirty="0"/>
                        <a:t> read/write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  <a:r>
                        <a:rPr lang="en-US" sz="1600" baseline="0" dirty="0"/>
                        <a:t>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 immediate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read/write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51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System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ecall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 call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ebreak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  <a:r>
                        <a:rPr lang="en-US" sz="1600" baseline="0" dirty="0"/>
                        <a:t> breakpoint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sret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Supervisor exception</a:t>
                      </a:r>
                      <a:r>
                        <a:rPr lang="en-US" sz="1600" baseline="0" dirty="0"/>
                        <a:t> return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wfi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</a:t>
                      </a:r>
                      <a:r>
                        <a:rPr lang="en-US" sz="1600" baseline="0" dirty="0"/>
                        <a:t> for interrupt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165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Handling TLB Misses and Page Faults </a:t>
            </a:r>
            <a:endParaRPr lang="zh-CN" altLang="en-US" sz="3200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721080" cy="4573588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A </a:t>
            </a:r>
            <a:r>
              <a:rPr lang="en-US" altLang="zh-CN" sz="2400" dirty="0" err="1">
                <a:solidFill>
                  <a:srgbClr val="1D01EB"/>
                </a:solidFill>
              </a:rPr>
              <a:t>TLB</a:t>
            </a:r>
            <a:r>
              <a:rPr lang="en-US" altLang="zh-CN" sz="2400" dirty="0">
                <a:solidFill>
                  <a:srgbClr val="1D01EB"/>
                </a:solidFill>
              </a:rPr>
              <a:t> miss </a:t>
            </a:r>
            <a:r>
              <a:rPr lang="en-US" altLang="zh-CN" sz="2400" dirty="0"/>
              <a:t>can indicate one of two possibilities: </a:t>
            </a:r>
          </a:p>
          <a:p>
            <a:pPr lvl="1" eaLnBrk="1" hangingPunct="1"/>
            <a:r>
              <a:rPr lang="en-US" altLang="zh-CN" sz="2400" dirty="0"/>
              <a:t>1. The page is present in memory, and we need only </a:t>
            </a:r>
            <a:r>
              <a:rPr lang="en-US" altLang="zh-CN" sz="2400" dirty="0">
                <a:solidFill>
                  <a:srgbClr val="1D01EB"/>
                </a:solidFill>
              </a:rPr>
              <a:t>create </a:t>
            </a:r>
            <a:r>
              <a:rPr lang="en-US" altLang="zh-CN" sz="2400" dirty="0"/>
              <a:t>the missing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entry. </a:t>
            </a:r>
          </a:p>
          <a:p>
            <a:pPr lvl="1" eaLnBrk="1" hangingPunct="1"/>
            <a:r>
              <a:rPr lang="en-US" altLang="zh-CN" sz="2400" dirty="0"/>
              <a:t>2. The page is not present in memory, and we need </a:t>
            </a:r>
            <a:r>
              <a:rPr lang="en-US" altLang="zh-CN" sz="2400" dirty="0">
                <a:solidFill>
                  <a:srgbClr val="1D01EB"/>
                </a:solidFill>
              </a:rPr>
              <a:t>to transfer control to the operating system </a:t>
            </a:r>
            <a:r>
              <a:rPr lang="en-US" altLang="zh-CN" sz="2400" dirty="0"/>
              <a:t>to deal with a page fault. </a:t>
            </a:r>
          </a:p>
          <a:p>
            <a:pPr eaLnBrk="1" hangingPunct="1"/>
            <a:r>
              <a:rPr lang="en-US" altLang="zh-CN" sz="2400" dirty="0"/>
              <a:t>When we process the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miss, we will look for a page table entry to bring into the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. If the matching page table entry has a valid bit that is turned off, then the corresponding page is not in memory ,and we have a </a:t>
            </a:r>
            <a:r>
              <a:rPr lang="en-US" altLang="zh-CN" sz="2400" dirty="0">
                <a:solidFill>
                  <a:srgbClr val="1D01EB"/>
                </a:solidFill>
              </a:rPr>
              <a:t>page fault</a:t>
            </a:r>
            <a:r>
              <a:rPr lang="en-US" altLang="zh-CN" sz="2400" dirty="0"/>
              <a:t>, rather than just a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miss. </a:t>
            </a:r>
          </a:p>
          <a:p>
            <a:pPr eaLnBrk="1" hangingPunct="1"/>
            <a:r>
              <a:rPr lang="en-US" altLang="zh-CN" sz="2400" dirty="0"/>
              <a:t>If the valid bit is on, we can simply retrieve the desired entry. 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What to do when page fault ?</a:t>
            </a:r>
            <a:endParaRPr lang="zh-CN" altLang="en-US" sz="3200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Once the operating system knows the </a:t>
            </a:r>
            <a:r>
              <a:rPr lang="en-US" altLang="zh-CN" sz="2800" dirty="0">
                <a:solidFill>
                  <a:srgbClr val="1D01EB"/>
                </a:solidFill>
              </a:rPr>
              <a:t>virtual address that caused the page fault</a:t>
            </a:r>
            <a:r>
              <a:rPr lang="en-US" altLang="zh-CN" sz="2800" dirty="0"/>
              <a:t>, it must complete three steps: </a:t>
            </a:r>
          </a:p>
          <a:p>
            <a:pPr lvl="1" eaLnBrk="1" hangingPunct="1"/>
            <a:r>
              <a:rPr lang="en-US" altLang="zh-CN" sz="2400" dirty="0"/>
              <a:t>1. </a:t>
            </a:r>
            <a:r>
              <a:rPr lang="en-US" altLang="zh-CN" sz="2400" dirty="0">
                <a:solidFill>
                  <a:srgbClr val="1D01EB"/>
                </a:solidFill>
              </a:rPr>
              <a:t>Look up the page table entry </a:t>
            </a:r>
            <a:r>
              <a:rPr lang="en-US" altLang="zh-CN" sz="2400" dirty="0"/>
              <a:t>using the virtual address and find the location of the referenced page on disk. </a:t>
            </a:r>
          </a:p>
          <a:p>
            <a:pPr lvl="1" eaLnBrk="1" hangingPunct="1"/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rgbClr val="1D01EB"/>
                </a:solidFill>
              </a:rPr>
              <a:t>Choose a physical page to replace</a:t>
            </a:r>
            <a:r>
              <a:rPr lang="en-US" altLang="zh-CN" sz="2400" dirty="0"/>
              <a:t>; if the chosen page is dirty, it must be written out to disk before we can bring a new virtual page into this physical page. </a:t>
            </a:r>
          </a:p>
          <a:p>
            <a:pPr lvl="1" eaLnBrk="1" hangingPunct="1"/>
            <a:r>
              <a:rPr lang="en-US" altLang="zh-CN" sz="2400" dirty="0"/>
              <a:t>3. </a:t>
            </a:r>
            <a:r>
              <a:rPr lang="en-US" altLang="zh-CN" sz="2400" dirty="0">
                <a:solidFill>
                  <a:srgbClr val="1D01EB"/>
                </a:solidFill>
              </a:rPr>
              <a:t>Start a read to bring the referenced page </a:t>
            </a:r>
            <a:r>
              <a:rPr lang="en-US" altLang="zh-CN" sz="2400" dirty="0"/>
              <a:t>from disk into the chosen physical page. 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1952596" y="1071546"/>
            <a:ext cx="8229600" cy="4714908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solidFill>
                  <a:srgbClr val="1D01EB"/>
                </a:solidFill>
              </a:rPr>
              <a:t>Page fault exceptions for data accesses are difficult to implement </a:t>
            </a:r>
            <a:r>
              <a:rPr lang="en-US" altLang="zh-CN" sz="2000" dirty="0"/>
              <a:t>properly in a processor because of a combination of three characteristics: </a:t>
            </a:r>
          </a:p>
          <a:p>
            <a:pPr lvl="1" eaLnBrk="1" hangingPunct="1"/>
            <a:r>
              <a:rPr lang="en-US" altLang="zh-CN" sz="1800" dirty="0"/>
              <a:t>1. They occur in the middle of instructions, unlike instruction page faults. </a:t>
            </a:r>
          </a:p>
          <a:p>
            <a:pPr lvl="1" eaLnBrk="1" hangingPunct="1"/>
            <a:r>
              <a:rPr lang="en-US" altLang="zh-CN" sz="1800" dirty="0"/>
              <a:t>2. The instruction cannot be completed before handling the exception. </a:t>
            </a:r>
          </a:p>
          <a:p>
            <a:pPr lvl="1" eaLnBrk="1" hangingPunct="1"/>
            <a:r>
              <a:rPr lang="en-US" altLang="zh-CN" sz="1800" dirty="0"/>
              <a:t>3. After handling the exception, the instruction must be restarted as if nothing had occurred. </a:t>
            </a:r>
          </a:p>
          <a:p>
            <a:pPr eaLnBrk="1" hangingPunct="1"/>
            <a:r>
              <a:rPr lang="en-US" altLang="zh-CN" sz="2000" dirty="0" err="1">
                <a:solidFill>
                  <a:srgbClr val="1D01EB"/>
                </a:solidFill>
              </a:rPr>
              <a:t>restartable</a:t>
            </a:r>
            <a:r>
              <a:rPr lang="en-US" altLang="zh-CN" sz="2000" dirty="0">
                <a:solidFill>
                  <a:srgbClr val="1D01EB"/>
                </a:solidFill>
              </a:rPr>
              <a:t> instruction </a:t>
            </a:r>
          </a:p>
          <a:p>
            <a:pPr lvl="1" eaLnBrk="1" hangingPunct="1"/>
            <a:r>
              <a:rPr lang="en-US" altLang="zh-CN" sz="1800" dirty="0"/>
              <a:t>An instruction that can resume execution after an exception is resolved without the exception's affecting the result of the instruction. </a:t>
            </a:r>
          </a:p>
          <a:p>
            <a:pPr eaLnBrk="1" hangingPunct="1"/>
            <a:r>
              <a:rPr lang="en-US" altLang="zh-CN" sz="2000" dirty="0"/>
              <a:t>handler </a:t>
            </a:r>
          </a:p>
          <a:p>
            <a:pPr lvl="1" eaLnBrk="1" hangingPunct="1"/>
            <a:r>
              <a:rPr lang="en-US" altLang="zh-CN" sz="1800" dirty="0"/>
              <a:t>Name of a software routine invoked to "handle" an exception or interrupt. </a:t>
            </a:r>
          </a:p>
          <a:p>
            <a:pPr eaLnBrk="1" hangingPunct="1"/>
            <a:r>
              <a:rPr lang="en-US" altLang="zh-CN" sz="2200" dirty="0"/>
              <a:t>unsnapped </a:t>
            </a:r>
          </a:p>
          <a:p>
            <a:pPr lvl="1" eaLnBrk="1" hangingPunct="1"/>
            <a:r>
              <a:rPr lang="en-US" altLang="zh-CN" sz="1800" dirty="0"/>
              <a:t>A portion </a:t>
            </a:r>
            <a:r>
              <a:rPr lang="en-US" altLang="zh-CN" sz="2200" dirty="0"/>
              <a:t>of the address space that cannot have page faults. </a:t>
            </a:r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D8DA80-952E-06AD-6DED-74B52893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2" y="584684"/>
            <a:ext cx="10535196" cy="56886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1651EE-32A6-31AA-3B19-28DA2F477157}"/>
              </a:ext>
            </a:extLst>
          </p:cNvPr>
          <p:cNvSpPr txBox="1"/>
          <p:nvPr/>
        </p:nvSpPr>
        <p:spPr>
          <a:xfrm>
            <a:off x="407368" y="320060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平均转半圈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51F8D5-3CF5-A9A2-D38C-08F2788929F7}"/>
              </a:ext>
            </a:extLst>
          </p:cNvPr>
          <p:cNvCxnSpPr>
            <a:cxnSpLocks/>
          </p:cNvCxnSpPr>
          <p:nvPr/>
        </p:nvCxnSpPr>
        <p:spPr>
          <a:xfrm flipH="1" flipV="1">
            <a:off x="1415480" y="3645024"/>
            <a:ext cx="1152128" cy="13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054BAD-0F13-4F22-2787-F54956A9E579}"/>
              </a:ext>
            </a:extLst>
          </p:cNvPr>
          <p:cNvSpPr txBox="1"/>
          <p:nvPr/>
        </p:nvSpPr>
        <p:spPr>
          <a:xfrm>
            <a:off x="3961446" y="16288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</a:t>
            </a:r>
            <a:r>
              <a:rPr lang="en-US" altLang="zh-CN" dirty="0"/>
              <a:t>15000</a:t>
            </a:r>
            <a:r>
              <a:rPr lang="zh-CN" altLang="en-US" dirty="0"/>
              <a:t>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7C35AD-98A3-5C1B-3CAD-9C61DDF05A9E}"/>
              </a:ext>
            </a:extLst>
          </p:cNvPr>
          <p:cNvSpPr txBox="1"/>
          <p:nvPr/>
        </p:nvSpPr>
        <p:spPr>
          <a:xfrm>
            <a:off x="3143672" y="47675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四项时间加起来</a:t>
            </a:r>
          </a:p>
        </p:txBody>
      </p:sp>
    </p:spTree>
    <p:extLst>
      <p:ext uri="{BB962C8B-B14F-4D97-AF65-F5344CB8AC3E}">
        <p14:creationId xmlns:p14="http://schemas.microsoft.com/office/powerpoint/2010/main" val="4004472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34FF-F862-9310-4AA7-3456EB7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348880"/>
            <a:ext cx="936104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70C0"/>
                </a:solidFill>
              </a:rPr>
              <a:t>Memory</a:t>
            </a:r>
            <a:r>
              <a:rPr lang="zh-CN" altLang="en-US" sz="6000" b="1" dirty="0">
                <a:solidFill>
                  <a:srgbClr val="0070C0"/>
                </a:solidFill>
              </a:rPr>
              <a:t> </a:t>
            </a:r>
            <a:r>
              <a:rPr lang="en-US" altLang="zh-CN" sz="6000" b="1" dirty="0">
                <a:solidFill>
                  <a:srgbClr val="0070C0"/>
                </a:solidFill>
              </a:rPr>
              <a:t>Hierarchy</a:t>
            </a:r>
            <a:r>
              <a:rPr lang="zh-CN" altLang="en-US" sz="6000" b="1" dirty="0">
                <a:solidFill>
                  <a:srgbClr val="0070C0"/>
                </a:solidFill>
              </a:rPr>
              <a:t> </a:t>
            </a:r>
            <a:r>
              <a:rPr lang="en-US" altLang="zh-CN" sz="6000" b="1" dirty="0">
                <a:solidFill>
                  <a:srgbClr val="0070C0"/>
                </a:solidFill>
              </a:rPr>
              <a:t>summary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7606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6526-423F-BA4F-9E4C-44ED04F0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88640"/>
            <a:ext cx="4104456" cy="853327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Finding a Block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79327-311F-E046-8C7E-AFB0A357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4221088"/>
            <a:ext cx="9083352" cy="85332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更高相关度</a:t>
            </a:r>
            <a:r>
              <a:rPr lang="en-US" altLang="en-US" dirty="0"/>
              <a:t>associativity</a:t>
            </a:r>
            <a:r>
              <a:rPr lang="zh-CN" altLang="en-US" dirty="0"/>
              <a:t>减少</a:t>
            </a:r>
            <a:r>
              <a:rPr lang="en-US" altLang="en-US" dirty="0"/>
              <a:t>miss rate</a:t>
            </a:r>
          </a:p>
          <a:p>
            <a:pPr lvl="1" eaLnBrk="1" hangingPunct="1"/>
            <a:r>
              <a:rPr lang="en-US" altLang="en-US" dirty="0"/>
              <a:t>Increases complexity, cost, and access time</a:t>
            </a:r>
            <a:endParaRPr lang="en-AU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078204A-D1F9-9444-9FF7-97917BB52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1501"/>
              </p:ext>
            </p:extLst>
          </p:nvPr>
        </p:nvGraphicFramePr>
        <p:xfrm>
          <a:off x="2207569" y="1340768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set associative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0195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C6B8B-96BF-2840-87AC-72CE63F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Sources of Misses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B2A8A-41B0-5E44-84F5-02E0F38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Compulsory misses </a:t>
            </a:r>
            <a:r>
              <a:rPr lang="en-US" altLang="en-US" dirty="0"/>
              <a:t>(cold start misses)</a:t>
            </a:r>
          </a:p>
          <a:p>
            <a:pPr lvl="1"/>
            <a:r>
              <a:rPr lang="zh-CN" altLang="en-US" dirty="0">
                <a:latin typeface="Noto Serif SC"/>
              </a:rPr>
              <a:t>对一个块第一次访问时引发的 </a:t>
            </a:r>
            <a:r>
              <a:rPr lang="en-US" altLang="zh-CN" dirty="0">
                <a:latin typeface="Noto Serif SC"/>
              </a:rPr>
              <a:t>miss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Capacity misses</a:t>
            </a:r>
          </a:p>
          <a:p>
            <a:pPr lvl="1"/>
            <a:r>
              <a:rPr lang="zh-CN" altLang="en-US" dirty="0">
                <a:latin typeface="Noto Serif SC"/>
              </a:rPr>
              <a:t>由于容量有限，再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fully-associative cache </a:t>
            </a:r>
            <a:r>
              <a:rPr lang="zh-CN" altLang="en-US" dirty="0">
                <a:latin typeface="Noto Serif SC"/>
              </a:rPr>
              <a:t>：某个块虽然访问过，但是由于容量不够被换出去了，再访问时就 </a:t>
            </a:r>
            <a:r>
              <a:rPr lang="en-US" altLang="zh-CN" dirty="0">
                <a:latin typeface="Noto Serif SC"/>
              </a:rPr>
              <a:t>miss </a:t>
            </a:r>
            <a:r>
              <a:rPr lang="zh-CN" altLang="en-US" dirty="0"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Conflict misses </a:t>
            </a:r>
            <a:r>
              <a:rPr lang="en-US" altLang="en-US" dirty="0"/>
              <a:t>(collision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i="0" dirty="0">
                <a:effectLst/>
                <a:latin typeface="Noto Serif SC"/>
              </a:rPr>
              <a:t>在 </a:t>
            </a:r>
            <a:r>
              <a:rPr lang="en-US" altLang="zh-CN" b="0" i="0" dirty="0">
                <a:effectLst/>
                <a:latin typeface="Noto Serif SC"/>
              </a:rPr>
              <a:t>set-associative </a:t>
            </a:r>
            <a:r>
              <a:rPr lang="zh-CN" altLang="en-US" b="0" i="0" dirty="0">
                <a:effectLst/>
                <a:latin typeface="Noto Serif SC"/>
              </a:rPr>
              <a:t>或 </a:t>
            </a:r>
            <a:r>
              <a:rPr lang="en-US" altLang="zh-CN" b="0" i="0" dirty="0">
                <a:effectLst/>
                <a:latin typeface="Noto Serif SC"/>
              </a:rPr>
              <a:t>direct-mapped cache </a:t>
            </a:r>
            <a:r>
              <a:rPr lang="zh-CN" altLang="en-US" b="0" i="0" dirty="0">
                <a:effectLst/>
                <a:latin typeface="Noto Serif SC"/>
              </a:rPr>
              <a:t>中，某个块虽然访问过，但是由于这个组里的容量不够被换出去了，再访问时就 </a:t>
            </a:r>
            <a:r>
              <a:rPr lang="en-US" altLang="zh-CN" b="0" i="0" dirty="0">
                <a:effectLst/>
                <a:latin typeface="Noto Serif SC"/>
              </a:rPr>
              <a:t>miss </a:t>
            </a:r>
            <a:r>
              <a:rPr lang="zh-CN" altLang="en-US" b="0" i="0" dirty="0">
                <a:effectLst/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7103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5998-44B3-BE48-BD04-37492923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616" cy="1119659"/>
          </a:xfrm>
        </p:spPr>
        <p:txBody>
          <a:bodyPr/>
          <a:lstStyle/>
          <a:p>
            <a:r>
              <a:rPr lang="en-US" altLang="en-US" dirty="0"/>
              <a:t>Trade-offs</a:t>
            </a:r>
            <a:endParaRPr kumimoji="1"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4B0D573-1B01-AE45-A06D-C048B688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4890"/>
              </p:ext>
            </p:extLst>
          </p:nvPr>
        </p:nvGraphicFramePr>
        <p:xfrm>
          <a:off x="1487488" y="1844824"/>
          <a:ext cx="8928992" cy="3959722"/>
        </p:xfrm>
        <a:graphic>
          <a:graphicData uri="http://schemas.openxmlformats.org/drawingml/2006/table">
            <a:tbl>
              <a:tblPr/>
              <a:tblGrid>
                <a:gridCol w="29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Design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change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cache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 block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6058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AE05-0273-A955-A28B-4C62754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56" y="2669381"/>
            <a:ext cx="2449488" cy="759619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solidFill>
                  <a:srgbClr val="0070C0"/>
                </a:solidFill>
              </a:rPr>
              <a:t>FSM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061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8F773-C6B5-4F49-B47F-25F4D3A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61" y="1126004"/>
            <a:ext cx="8229600" cy="3600400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Example cache characteristics</a:t>
            </a:r>
          </a:p>
          <a:p>
            <a:pPr lvl="1" eaLnBrk="1" hangingPunct="1"/>
            <a:r>
              <a:rPr lang="en-AU" altLang="en-US" sz="2400" b="1" dirty="0">
                <a:solidFill>
                  <a:srgbClr val="FF9900"/>
                </a:solidFill>
              </a:rPr>
              <a:t>Direct-mapped</a:t>
            </a:r>
            <a:r>
              <a:rPr lang="en-AU" altLang="en-US" sz="2400" dirty="0"/>
              <a:t>, </a:t>
            </a:r>
            <a:r>
              <a:rPr lang="en-AU" altLang="en-US" b="1" dirty="0">
                <a:solidFill>
                  <a:srgbClr val="FF9900"/>
                </a:solidFill>
              </a:rPr>
              <a:t>write-back</a:t>
            </a:r>
            <a:r>
              <a:rPr lang="en-AU" altLang="en-US" sz="2400" dirty="0"/>
              <a:t>(hit), </a:t>
            </a:r>
            <a:r>
              <a:rPr lang="en-AU" altLang="en-US" b="1" dirty="0">
                <a:solidFill>
                  <a:srgbClr val="FF9900"/>
                </a:solidFill>
              </a:rPr>
              <a:t>write allocate</a:t>
            </a:r>
            <a:r>
              <a:rPr lang="en-AU" altLang="en-US" sz="2400" dirty="0"/>
              <a:t>(miss)</a:t>
            </a:r>
          </a:p>
          <a:p>
            <a:pPr lvl="1" eaLnBrk="1" hangingPunct="1"/>
            <a:r>
              <a:rPr lang="en-AU" altLang="en-US" sz="2400" dirty="0"/>
              <a:t>Block size: 4 words (16 bytes) </a:t>
            </a:r>
            <a:r>
              <a:rPr lang="zh-CN" altLang="en-US" sz="2400" dirty="0"/>
              <a:t>决定</a:t>
            </a:r>
            <a:r>
              <a:rPr lang="en-US" altLang="zh-CN" dirty="0"/>
              <a:t>offset</a:t>
            </a:r>
            <a:endParaRPr lang="en-AU" altLang="en-US" sz="2400" dirty="0"/>
          </a:p>
          <a:p>
            <a:pPr lvl="1" eaLnBrk="1" hangingPunct="1"/>
            <a:r>
              <a:rPr lang="en-AU" altLang="en-US" sz="2400" dirty="0"/>
              <a:t>Cache size: 16 KB (1024 blocks) </a:t>
            </a:r>
            <a:r>
              <a:rPr lang="zh-CN" altLang="en-US" sz="2400" dirty="0"/>
              <a:t>决定</a:t>
            </a:r>
            <a:r>
              <a:rPr lang="en-US" altLang="zh-CN" sz="2400" dirty="0"/>
              <a:t>index</a:t>
            </a:r>
            <a:endParaRPr lang="en-AU" altLang="en-US" sz="2400" dirty="0"/>
          </a:p>
          <a:p>
            <a:pPr lvl="1" eaLnBrk="1" hangingPunct="1"/>
            <a:r>
              <a:rPr lang="en-AU" altLang="en-US" sz="2400" dirty="0"/>
              <a:t>32-bit byte addresses </a:t>
            </a:r>
            <a:r>
              <a:rPr lang="zh-CN" altLang="en-US" sz="2400" dirty="0"/>
              <a:t>决定 </a:t>
            </a:r>
            <a:r>
              <a:rPr lang="en-US" altLang="zh-CN" sz="2400" dirty="0"/>
              <a:t>tag = </a:t>
            </a:r>
            <a:r>
              <a:rPr lang="zh-CN" altLang="en-US" sz="2400" dirty="0"/>
              <a:t>长度</a:t>
            </a:r>
            <a:r>
              <a:rPr lang="en-US" altLang="zh-CN" sz="2400" dirty="0"/>
              <a:t>-index-offset</a:t>
            </a:r>
            <a:endParaRPr lang="en-AU" altLang="en-US" sz="2400" dirty="0"/>
          </a:p>
          <a:p>
            <a:pPr lvl="1" eaLnBrk="1" hangingPunct="1"/>
            <a:r>
              <a:rPr lang="en-AU" altLang="en-US" sz="2400" b="1" dirty="0">
                <a:solidFill>
                  <a:schemeClr val="accent1">
                    <a:lumMod val="75000"/>
                  </a:schemeClr>
                </a:solidFill>
              </a:rPr>
              <a:t>Valid</a:t>
            </a:r>
            <a:r>
              <a:rPr lang="en-AU" altLang="en-US" sz="2400" dirty="0"/>
              <a:t> bit and </a:t>
            </a:r>
            <a:r>
              <a:rPr lang="en-AU" altLang="en-US" sz="2400" b="1" dirty="0">
                <a:solidFill>
                  <a:schemeClr val="accent1">
                    <a:lumMod val="75000"/>
                  </a:schemeClr>
                </a:solidFill>
              </a:rPr>
              <a:t>dirty</a:t>
            </a:r>
            <a:r>
              <a:rPr lang="en-AU" altLang="en-US" sz="2400" dirty="0"/>
              <a:t> bit per block</a:t>
            </a:r>
          </a:p>
          <a:p>
            <a:pPr lvl="1" eaLnBrk="1" hangingPunct="1"/>
            <a:r>
              <a:rPr lang="en-AU" altLang="en-US" sz="2400" dirty="0"/>
              <a:t>Blocking cache</a:t>
            </a:r>
          </a:p>
          <a:p>
            <a:pPr lvl="2" eaLnBrk="1" hangingPunct="1"/>
            <a:r>
              <a:rPr lang="en-AU" altLang="en-US" sz="2000" dirty="0"/>
              <a:t>CPU waits until access is complete</a:t>
            </a:r>
          </a:p>
          <a:p>
            <a:endParaRPr kumimoji="1" lang="zh-CN" altLang="en-US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B1E8C634-E0C6-E746-A41F-E7CD89841347}"/>
              </a:ext>
            </a:extLst>
          </p:cNvPr>
          <p:cNvGrpSpPr>
            <a:grpSpLocks/>
          </p:cNvGrpSpPr>
          <p:nvPr/>
        </p:nvGrpSpPr>
        <p:grpSpPr bwMode="auto">
          <a:xfrm>
            <a:off x="2855640" y="4726404"/>
            <a:ext cx="6696744" cy="1416546"/>
            <a:chOff x="1020" y="3113"/>
            <a:chExt cx="3292" cy="696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516883A-B84F-6044-A188-01E310E3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8BFAAE9-DE53-FB43-9581-DFE7C14B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496EA7D-B3A3-0440-BEB2-8E61E7CF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EA21F32-5CE7-934C-911E-1B6A25AE6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64515EEF-6AF5-6640-A5FC-9C7BBDAA0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AAC004B-E52B-7740-A96D-8B3FA0E98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8E28510-43B2-6841-9EF1-76368ECF7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13</a:t>
              </a:r>
              <a:endParaRPr lang="en-AU" altLang="en-US" sz="18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E4E77E90-7B8F-6A49-AC34-495CD6EEE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/>
                <a:t>14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1DA0CC56-1777-AD48-9D96-F2476FD4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31</a:t>
              </a:r>
              <a:endParaRPr lang="en-AU" altLang="en-US" sz="18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943BDCA1-AE0B-5A41-8B91-F91A193F4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 bits</a:t>
              </a:r>
              <a:endParaRPr lang="en-AU" altLang="en-US" sz="1800"/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FD45F92-E1FF-BF4B-934C-F8227896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 bits</a:t>
              </a:r>
              <a:endParaRPr lang="en-AU" altLang="en-US" sz="1800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3D980-9A4A-8B4F-BB6C-E3669E336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18 bits</a:t>
              </a:r>
              <a:endParaRPr lang="en-A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6390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B65E-A859-8C4B-8FB6-701E2F9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Interface Signals</a:t>
            </a:r>
            <a:endParaRPr kumimoji="1"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82BA9F-02E0-CE4D-826F-37174F79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62880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Cache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2AC018-979A-6847-AA6D-485077A5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1700237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CPU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52D4D6-C9EE-434D-9A9D-0CAF3BD4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62880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Memory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2EAA753-C9D1-5D43-B23C-3027471DC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060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220188F-327A-0C4A-89A0-9BD0BC34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419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8276825-40F2-724E-BE86-BA22F589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1771675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Read/Write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46CD98-306C-3049-B002-93D799CD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132038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B32BB0D-BC5C-D34B-89D3-2C83B03C1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8527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06C95D8-520B-9B49-89A2-53E8EB4A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565425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AFB8FAF-FDBD-2C45-89AB-600FEAC39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2845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0B4A625-A47A-BD43-B39C-5DD6F29F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997225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Write Data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8032194-C425-6943-973D-659B9B1E0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7163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C10177D-D535-F747-BAC3-9EA20534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429025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CA84CF6-283E-C741-B4F1-41E741ABD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148162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0BE7DAF-C9A6-D64B-9A48-350144F0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860825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70AFF56-CDBB-014D-89B9-BA288CEE3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27797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FFC03B7-6E68-0F41-918C-7780656B0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32115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50E1DFD-843E-C64C-9CD4-59518DD39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3644925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C3F8360-CA6B-214F-975B-1A39ECE8F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2490812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ED65802-9333-2143-82A7-ADACDA53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2924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021C256-4ED4-7142-80CB-B2FAC58B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33575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8F990E7E-C56C-5C4A-82AD-E4FDECCDE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60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6C55C52-2B53-D749-86F8-F698C86C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419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F140D45-89A4-744D-BF17-7CFE7AA0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1771675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Read/Write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BA0C810-0619-E949-903F-BF00F3F0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132038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F416C82B-B56B-B14B-BA41-57C031503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8527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288F0197-132C-F049-970F-98DE98A4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565425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6354CA32-333E-9D4A-89B7-57E44561C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32845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1EB4F2C3-6BB3-0149-A41A-3FDDFAF6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997225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Write Data</a:t>
            </a: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AFE5F7AD-4D13-CC45-8036-FDA54DCD9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37163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E15EEB4C-E948-034D-B36C-39A22C58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3429025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481A373A-B298-9E4A-A857-9B14E8378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4148162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F3C222D-1330-7D44-BACB-D8D023E0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3860825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2F933582-3E7B-974B-A5D0-313FEFD52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27797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3B6D06C9-7F3D-EB4E-B670-5A927A515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32115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39F55D1E-F3C3-9047-8D8D-5AB663935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3644925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01D1FD77-08A9-4041-8304-E0DA5D2C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2" y="2490812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5A23C766-32A2-EB44-874B-10591A0E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9242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2026AEDF-FA6E-2545-AEAD-8C75EE96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3357587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BC2B20E1-CB20-BC4D-A53C-A0E001D6E025}"/>
              </a:ext>
            </a:extLst>
          </p:cNvPr>
          <p:cNvSpPr>
            <a:spLocks/>
          </p:cNvSpPr>
          <p:nvPr/>
        </p:nvSpPr>
        <p:spPr bwMode="auto">
          <a:xfrm>
            <a:off x="3894402" y="5076328"/>
            <a:ext cx="3240807" cy="935927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Multiple cycles per access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Ready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invalid</a:t>
            </a:r>
            <a:r>
              <a:rPr lang="zh-CN" altLang="en-US" sz="1800" dirty="0"/>
              <a:t> </a:t>
            </a:r>
            <a:r>
              <a:rPr lang="en-US" altLang="zh-CN" sz="1800" dirty="0"/>
              <a:t>until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read/write</a:t>
            </a:r>
            <a:r>
              <a:rPr lang="zh-CN" altLang="en-US" sz="1800" dirty="0"/>
              <a:t> </a:t>
            </a:r>
            <a:r>
              <a:rPr lang="en-US" altLang="zh-CN" sz="1800" dirty="0"/>
              <a:t>back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98701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05-34-P374493">
            <a:extLst>
              <a:ext uri="{FF2B5EF4-FFF2-40B4-BE49-F238E27FC236}">
                <a16:creationId xmlns:a16="http://schemas.microsoft.com/office/drawing/2014/main" id="{B42C9E1C-3892-FF47-9CC0-0DE62200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54" y="404664"/>
            <a:ext cx="659749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A0056BD2-BFBC-9A46-9BFE-99002411B103}"/>
              </a:ext>
            </a:extLst>
          </p:cNvPr>
          <p:cNvSpPr>
            <a:spLocks/>
          </p:cNvSpPr>
          <p:nvPr/>
        </p:nvSpPr>
        <p:spPr bwMode="auto">
          <a:xfrm>
            <a:off x="7248128" y="692696"/>
            <a:ext cx="2808312" cy="1008112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可以分成标签比较、读取两部分，现在这样可能要把时钟周期设置得比较长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785008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AE05-0273-A955-A28B-4C62754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56" y="2669381"/>
            <a:ext cx="5833256" cy="759619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solidFill>
                  <a:srgbClr val="0070C0"/>
                </a:solidFill>
              </a:rPr>
              <a:t>Virtual Machine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601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D3732-535A-72DF-7A61-7716C9B9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Virtual Machine  Monitor </a:t>
            </a:r>
            <a:r>
              <a:rPr lang="zh-CN" altLang="en-US" dirty="0"/>
              <a:t>都是在用户模式跑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虚拟机上可以跑虚拟机</a:t>
            </a:r>
          </a:p>
        </p:txBody>
      </p:sp>
    </p:spTree>
    <p:extLst>
      <p:ext uri="{BB962C8B-B14F-4D97-AF65-F5344CB8AC3E}">
        <p14:creationId xmlns:p14="http://schemas.microsoft.com/office/powerpoint/2010/main" val="19268235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Some important 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D554DA-79E8-5167-56E6-B534FB72BE9A}"/>
              </a:ext>
            </a:extLst>
          </p:cNvPr>
          <p:cNvSpPr txBox="1"/>
          <p:nvPr/>
        </p:nvSpPr>
        <p:spPr>
          <a:xfrm>
            <a:off x="1191556" y="1905506"/>
            <a:ext cx="9808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我们称复制的单位是 </a:t>
            </a:r>
            <a:r>
              <a:rPr lang="en-US" altLang="zh-CN" b="1" i="0" dirty="0">
                <a:effectLst/>
                <a:latin typeface="+mn-ea"/>
                <a:ea typeface="+mn-ea"/>
              </a:rPr>
              <a:t>block</a:t>
            </a:r>
            <a:r>
              <a:rPr lang="zh-CN" altLang="en-US" b="0" i="0" dirty="0">
                <a:effectLst/>
                <a:latin typeface="+mn-ea"/>
                <a:ea typeface="+mn-ea"/>
              </a:rPr>
              <a:t> 或者 </a:t>
            </a:r>
            <a:r>
              <a:rPr lang="en-US" altLang="zh-CN" b="1" i="0" dirty="0">
                <a:effectLst/>
                <a:latin typeface="+mn-ea"/>
                <a:ea typeface="+mn-ea"/>
              </a:rPr>
              <a:t>line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，它通常</a:t>
            </a:r>
            <a:r>
              <a:rPr lang="zh-CN" altLang="en-US" b="1" i="0" dirty="0">
                <a:effectLst/>
                <a:latin typeface="+mn-ea"/>
                <a:ea typeface="+mn-ea"/>
              </a:rPr>
              <a:t>是 </a:t>
            </a:r>
            <a:r>
              <a:rPr lang="en-US" altLang="zh-CN" b="1" i="0" dirty="0">
                <a:effectLst/>
                <a:latin typeface="+mn-ea"/>
                <a:ea typeface="+mn-ea"/>
              </a:rPr>
              <a:t>2 </a:t>
            </a:r>
            <a:r>
              <a:rPr lang="zh-CN" altLang="en-US" b="1" i="0" dirty="0">
                <a:effectLst/>
                <a:latin typeface="+mn-ea"/>
                <a:ea typeface="+mn-ea"/>
              </a:rPr>
              <a:t>的若干次方个 </a:t>
            </a:r>
            <a:r>
              <a:rPr lang="en-US" altLang="zh-CN" b="1" i="0" dirty="0">
                <a:effectLst/>
                <a:latin typeface="+mn-ea"/>
                <a:ea typeface="+mn-ea"/>
              </a:rPr>
              <a:t>word </a:t>
            </a:r>
            <a:r>
              <a:rPr lang="zh-CN" altLang="en-US" b="1" i="0" dirty="0">
                <a:effectLst/>
                <a:latin typeface="+mn-ea"/>
                <a:ea typeface="+mn-ea"/>
              </a:rPr>
              <a:t>那么大（一个 </a:t>
            </a:r>
            <a:r>
              <a:rPr lang="en-US" altLang="zh-CN" b="1" i="0" dirty="0">
                <a:effectLst/>
                <a:latin typeface="+mn-ea"/>
                <a:ea typeface="+mn-ea"/>
              </a:rPr>
              <a:t>word </a:t>
            </a:r>
            <a:r>
              <a:rPr lang="zh-CN" altLang="en-US" b="1" i="0" dirty="0">
                <a:effectLst/>
                <a:latin typeface="+mn-ea"/>
                <a:ea typeface="+mn-ea"/>
              </a:rPr>
              <a:t>是 </a:t>
            </a:r>
            <a:r>
              <a:rPr lang="en-US" altLang="zh-CN" b="1" i="0" dirty="0">
                <a:effectLst/>
                <a:latin typeface="+mn-ea"/>
                <a:ea typeface="+mn-ea"/>
              </a:rPr>
              <a:t>4 Byte</a:t>
            </a:r>
            <a:r>
              <a:rPr lang="zh-CN" altLang="en-US" b="1" i="0" dirty="0">
                <a:effectLst/>
                <a:latin typeface="+mn-ea"/>
                <a:ea typeface="+mn-ea"/>
              </a:rPr>
              <a:t>）</a:t>
            </a:r>
            <a:endParaRPr lang="zh-CN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如果我们希望访问的内存单元 </a:t>
            </a:r>
            <a:r>
              <a:rPr lang="en-US" altLang="zh-CN" b="0" i="0" dirty="0">
                <a:effectLst/>
                <a:latin typeface="+mn-ea"/>
                <a:ea typeface="+mn-ea"/>
              </a:rPr>
              <a:t>(</a:t>
            </a:r>
            <a:r>
              <a:rPr lang="zh-CN" altLang="en-US" b="0" i="0" dirty="0">
                <a:effectLst/>
                <a:latin typeface="+mn-ea"/>
                <a:ea typeface="+mn-ea"/>
              </a:rPr>
              <a:t>即，它所在的 </a:t>
            </a:r>
            <a:r>
              <a:rPr lang="en-US" altLang="zh-CN" b="0" i="0" dirty="0">
                <a:effectLst/>
                <a:latin typeface="+mn-ea"/>
                <a:ea typeface="+mn-ea"/>
              </a:rPr>
              <a:t>block) </a:t>
            </a:r>
            <a:r>
              <a:rPr lang="zh-CN" altLang="en-US" b="0" i="0" dirty="0">
                <a:effectLst/>
                <a:latin typeface="+mn-ea"/>
                <a:ea typeface="+mn-ea"/>
              </a:rPr>
              <a:t>恰好在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 </a:t>
            </a:r>
            <a:r>
              <a:rPr lang="zh-CN" altLang="en-US" b="0" i="0" dirty="0">
                <a:effectLst/>
                <a:latin typeface="+mn-ea"/>
                <a:ea typeface="+mn-ea"/>
              </a:rPr>
              <a:t>中（之前某一次被搬上来了），我们称之为一次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hit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，这时我们只需要从中读出来就可以了。判断是否 </a:t>
            </a:r>
            <a:r>
              <a:rPr lang="en-US" altLang="zh-CN" b="0" i="0" dirty="0">
                <a:effectLst/>
                <a:latin typeface="+mn-ea"/>
                <a:ea typeface="+mn-ea"/>
              </a:rPr>
              <a:t>hit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，以及读出来的时间称为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hit time</a:t>
            </a:r>
            <a:r>
              <a:rPr lang="zh-CN" altLang="en-US" b="0" i="0" dirty="0">
                <a:effectLst/>
                <a:latin typeface="+mn-ea"/>
                <a:ea typeface="+mn-ea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如果并不存在，称为一次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miss</a:t>
            </a:r>
            <a:r>
              <a:rPr lang="zh-CN" altLang="en-US" b="0" i="0" dirty="0">
                <a:effectLst/>
                <a:latin typeface="+mn-ea"/>
                <a:ea typeface="+mn-ea"/>
              </a:rPr>
              <a:t>。</a:t>
            </a:r>
            <a:endParaRPr lang="en-US" altLang="zh-CN" b="0" i="0" dirty="0"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当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 miss </a:t>
            </a:r>
            <a:r>
              <a:rPr lang="zh-CN" altLang="en-US" b="0" i="0" dirty="0">
                <a:effectLst/>
                <a:latin typeface="+mn-ea"/>
                <a:ea typeface="+mn-ea"/>
              </a:rPr>
              <a:t>时，我们需要先将内容所在的 </a:t>
            </a:r>
            <a:r>
              <a:rPr lang="en-US" altLang="zh-CN" b="0" i="0" dirty="0">
                <a:effectLst/>
                <a:latin typeface="+mn-ea"/>
                <a:ea typeface="+mn-ea"/>
              </a:rPr>
              <a:t>block </a:t>
            </a:r>
            <a:r>
              <a:rPr lang="zh-CN" altLang="en-US" b="0" i="0" dirty="0">
                <a:effectLst/>
                <a:latin typeface="+mn-ea"/>
                <a:ea typeface="+mn-ea"/>
              </a:rPr>
              <a:t>从 </a:t>
            </a:r>
            <a:r>
              <a:rPr lang="en-US" altLang="zh-CN" b="0" i="0" dirty="0">
                <a:effectLst/>
                <a:latin typeface="+mn-ea"/>
                <a:ea typeface="+mn-ea"/>
              </a:rPr>
              <a:t>memory </a:t>
            </a:r>
            <a:r>
              <a:rPr lang="zh-CN" altLang="en-US" b="0" i="0" dirty="0">
                <a:effectLst/>
                <a:latin typeface="+mn-ea"/>
                <a:ea typeface="+mn-ea"/>
              </a:rPr>
              <a:t>拿到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，然后再将内容读到处理器；这个过程花的时间成为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miss penalty</a:t>
            </a:r>
            <a:endParaRPr lang="zh-CN" altLang="en-US" b="0" i="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 noGrp="1" noChangeArrowheads="1"/>
          </p:cNvSpPr>
          <p:nvPr>
            <p:ph idx="1"/>
          </p:nvPr>
        </p:nvSpPr>
        <p:spPr>
          <a:xfrm>
            <a:off x="1559496" y="1659856"/>
            <a:ext cx="9217024" cy="2489224"/>
          </a:xfrm>
        </p:spPr>
        <p:txBody>
          <a:bodyPr/>
          <a:lstStyle/>
          <a:p>
            <a:pPr eaLnBrk="1" hangingPunct="1"/>
            <a:r>
              <a:rPr lang="en-US" altLang="zh-CN" dirty="0"/>
              <a:t>The basics of Cache: SRAM and DRAM (main memory)</a:t>
            </a:r>
          </a:p>
          <a:p>
            <a:pPr lvl="1" eaLnBrk="1" hangingPunct="1"/>
            <a:r>
              <a:rPr lang="en-US" altLang="zh-CN" dirty="0"/>
              <a:t>The solution is in </a:t>
            </a:r>
            <a:r>
              <a:rPr lang="en-US" altLang="zh-CN" dirty="0">
                <a:solidFill>
                  <a:srgbClr val="FF0000"/>
                </a:solidFill>
              </a:rPr>
              <a:t>speed </a:t>
            </a:r>
            <a:r>
              <a:rPr lang="zh-CN" altLang="en-US" dirty="0">
                <a:solidFill>
                  <a:srgbClr val="FF0000"/>
                </a:solidFill>
              </a:rPr>
              <a:t>速度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Virtual Memory: DRAM and DISK</a:t>
            </a:r>
          </a:p>
          <a:p>
            <a:pPr lvl="1" eaLnBrk="1" hangingPunct="1"/>
            <a:r>
              <a:rPr lang="en-US" altLang="zh-CN" dirty="0"/>
              <a:t>The solution is in </a:t>
            </a:r>
            <a:r>
              <a:rPr lang="en-US" altLang="zh-CN" dirty="0">
                <a:solidFill>
                  <a:srgbClr val="FF0000"/>
                </a:solidFill>
              </a:rPr>
              <a:t>size </a:t>
            </a:r>
            <a:r>
              <a:rPr lang="zh-CN" altLang="en-US" dirty="0">
                <a:solidFill>
                  <a:srgbClr val="FF0000"/>
                </a:solidFill>
              </a:rPr>
              <a:t>容量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6CB4-FD71-B8F8-548F-90BBAEE5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0769600" cy="609600"/>
          </a:xfrm>
        </p:spPr>
        <p:txBody>
          <a:bodyPr/>
          <a:lstStyle/>
          <a:p>
            <a:r>
              <a:rPr lang="en-US" altLang="zh-CN" dirty="0"/>
              <a:t>Direct Mapped Cache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2D6A-28CD-CE85-0FA9-1CFA725AC87D}"/>
              </a:ext>
            </a:extLst>
          </p:cNvPr>
          <p:cNvSpPr txBox="1"/>
          <p:nvPr/>
        </p:nvSpPr>
        <p:spPr>
          <a:xfrm>
            <a:off x="341530" y="4285066"/>
            <a:ext cx="1150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如上图所示，内存有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，其编号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(block address)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分别为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00000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11111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Direct mapped cache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这种方式直接按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block address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的后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位确定它应该放在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的哪个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即，图上灰色的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的编号末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位都是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，所以就应该放在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中编号为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001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的灰色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里；橙色同理。</a:t>
            </a:r>
          </a:p>
          <a:p>
            <a:pPr algn="l"/>
            <a:r>
              <a:rPr lang="en-US" altLang="zh-CN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的位数由</a:t>
            </a:r>
            <a:r>
              <a:rPr lang="en-US" altLang="zh-CN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的大小决定</a:t>
            </a:r>
            <a:r>
              <a:rPr lang="zh-CN" altLang="en-US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比如，如果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的话，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A32A9-537B-E9FA-EE27-00B8EFB7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970856"/>
            <a:ext cx="7203202" cy="31927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EB8035-D440-3D4F-4494-26BF1BFA1ED9}"/>
              </a:ext>
            </a:extLst>
          </p:cNvPr>
          <p:cNvSpPr txBox="1"/>
          <p:nvPr/>
        </p:nvSpPr>
        <p:spPr>
          <a:xfrm>
            <a:off x="8264914" y="1090166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优点：有地址就能一下子找到</a:t>
            </a:r>
            <a:endParaRPr lang="en-US" altLang="zh-CN" sz="2000" dirty="0"/>
          </a:p>
          <a:p>
            <a:r>
              <a:rPr lang="zh-CN" altLang="en-US" sz="2000" dirty="0"/>
              <a:t>缺点：</a:t>
            </a:r>
            <a:r>
              <a:rPr lang="en-US" altLang="zh-CN" sz="2000" dirty="0"/>
              <a:t>cache</a:t>
            </a:r>
            <a:r>
              <a:rPr lang="zh-CN" altLang="en-US" sz="2000" dirty="0"/>
              <a:t>利用率不高（比如全是要访问图中的黑色）</a:t>
            </a:r>
          </a:p>
        </p:txBody>
      </p:sp>
    </p:spTree>
    <p:extLst>
      <p:ext uri="{BB962C8B-B14F-4D97-AF65-F5344CB8AC3E}">
        <p14:creationId xmlns:p14="http://schemas.microsoft.com/office/powerpoint/2010/main" val="3770695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9448</TotalTime>
  <Pages>48</Pages>
  <Words>5300</Words>
  <Application>Microsoft Office PowerPoint</Application>
  <PresentationFormat>宽屏</PresentationFormat>
  <Paragraphs>738</Paragraphs>
  <Slides>69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91" baseType="lpstr">
      <vt:lpstr>CG Omega</vt:lpstr>
      <vt:lpstr>Monotype Sorts</vt:lpstr>
      <vt:lpstr>Noto Serif SC</vt:lpstr>
      <vt:lpstr>等线</vt:lpstr>
      <vt:lpstr>等线 Light</vt:lpstr>
      <vt:lpstr>微软雅黑</vt:lpstr>
      <vt:lpstr>Arial</vt:lpstr>
      <vt:lpstr>Comic Sans MS</vt:lpstr>
      <vt:lpstr>Helvetica</vt:lpstr>
      <vt:lpstr>Times New Roman</vt:lpstr>
      <vt:lpstr>Webdings</vt:lpstr>
      <vt:lpstr>Wingdings</vt:lpstr>
      <vt:lpstr>1_Default Design</vt:lpstr>
      <vt:lpstr>自定义设计方案</vt:lpstr>
      <vt:lpstr>母版2</vt:lpstr>
      <vt:lpstr>Default Design</vt:lpstr>
      <vt:lpstr>诗情画意</vt:lpstr>
      <vt:lpstr>Office 主题​​</vt:lpstr>
      <vt:lpstr>2_db-5-grey</vt:lpstr>
      <vt:lpstr>位图图像</vt:lpstr>
      <vt:lpstr>Equation</vt:lpstr>
      <vt:lpstr>Clip</vt:lpstr>
      <vt:lpstr>PowerPoint 演示文稿</vt:lpstr>
      <vt:lpstr>Storage Hierarchy（存储级别）</vt:lpstr>
      <vt:lpstr>Memory 访问的特点</vt:lpstr>
      <vt:lpstr>PowerPoint 演示文稿</vt:lpstr>
      <vt:lpstr>PowerPoint 演示文稿</vt:lpstr>
      <vt:lpstr>PowerPoint 演示文稿</vt:lpstr>
      <vt:lpstr>Some important items</vt:lpstr>
      <vt:lpstr>PowerPoint 演示文稿</vt:lpstr>
      <vt:lpstr>Direct Mapped Cache</vt:lpstr>
      <vt:lpstr>Cache</vt:lpstr>
      <vt:lpstr>Cache的条目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Mapping an Address to Multiword Cache Block</vt:lpstr>
      <vt:lpstr>PowerPoint 演示文稿</vt:lpstr>
      <vt:lpstr>Handling Cache reads hit and Misses</vt:lpstr>
      <vt:lpstr>PowerPoint 演示文稿</vt:lpstr>
      <vt:lpstr>Example </vt:lpstr>
      <vt:lpstr>Performance basic memory organization</vt:lpstr>
      <vt:lpstr>Performance in Wider Main Memory </vt:lpstr>
      <vt:lpstr>Four-way  interleaved memory 交叉</vt:lpstr>
      <vt:lpstr>4 Measuring and improving cache performance</vt:lpstr>
      <vt:lpstr>Average Memory Access Time </vt:lpstr>
      <vt:lpstr>PowerPoint 演示文稿</vt:lpstr>
      <vt:lpstr>Combine the reads and writes  </vt:lpstr>
      <vt:lpstr>Calculating cache performance</vt:lpstr>
      <vt:lpstr>PowerPoint 演示文稿</vt:lpstr>
      <vt:lpstr>PowerPoint 演示文稿</vt:lpstr>
      <vt:lpstr>提升cache效率</vt:lpstr>
      <vt:lpstr>Set 组相连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Locating a block in the set-associative cache</vt:lpstr>
      <vt:lpstr>PowerPoint 演示文稿</vt:lpstr>
      <vt:lpstr>替换策略</vt:lpstr>
      <vt:lpstr>通过多层cache 减少miss penalty</vt:lpstr>
      <vt:lpstr>PowerPoint 演示文稿</vt:lpstr>
      <vt:lpstr>PowerPoint 演示文稿</vt:lpstr>
      <vt:lpstr>Virtual Memory</vt:lpstr>
      <vt:lpstr>PowerPoint 演示文稿</vt:lpstr>
      <vt:lpstr>PowerPoint 演示文稿</vt:lpstr>
      <vt:lpstr>PowerPoint 演示文稿</vt:lpstr>
      <vt:lpstr>Page faults 页错误</vt:lpstr>
      <vt:lpstr>translation look-aside buffer （TLB）</vt:lpstr>
      <vt:lpstr>PowerPoint 演示文稿</vt:lpstr>
      <vt:lpstr> tag和data分开放</vt:lpstr>
      <vt:lpstr>流程</vt:lpstr>
      <vt:lpstr>内存保护</vt:lpstr>
      <vt:lpstr>RISC-V System Instructions</vt:lpstr>
      <vt:lpstr>Handling TLB Misses and Page Faults </vt:lpstr>
      <vt:lpstr>What to do when page fault ?</vt:lpstr>
      <vt:lpstr>PowerPoint 演示文稿</vt:lpstr>
      <vt:lpstr>Memory Hierarchy summary</vt:lpstr>
      <vt:lpstr>Finding a Block</vt:lpstr>
      <vt:lpstr>Sources of Misses</vt:lpstr>
      <vt:lpstr>Trade-offs</vt:lpstr>
      <vt:lpstr>FSM</vt:lpstr>
      <vt:lpstr>PowerPoint 演示文稿</vt:lpstr>
      <vt:lpstr>Interface Signals</vt:lpstr>
      <vt:lpstr>PowerPoint 演示文稿</vt:lpstr>
      <vt:lpstr>Virtual Machine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Seven</dc:title>
  <dc:creator>sqs</dc:creator>
  <cp:lastModifiedBy>炜 周</cp:lastModifiedBy>
  <cp:revision>501</cp:revision>
  <cp:lastPrinted>1997-09-04T16:36:12Z</cp:lastPrinted>
  <dcterms:created xsi:type="dcterms:W3CDTF">1997-08-29T18:22:54Z</dcterms:created>
  <dcterms:modified xsi:type="dcterms:W3CDTF">2023-12-18T12:17:19Z</dcterms:modified>
</cp:coreProperties>
</file>