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47" r:id="rId2"/>
    <p:sldId id="357" r:id="rId3"/>
    <p:sldId id="360" r:id="rId4"/>
    <p:sldId id="361" r:id="rId5"/>
    <p:sldId id="362" r:id="rId6"/>
    <p:sldId id="368" r:id="rId7"/>
    <p:sldId id="370" r:id="rId8"/>
    <p:sldId id="369" r:id="rId9"/>
    <p:sldId id="371" r:id="rId10"/>
    <p:sldId id="372" r:id="rId11"/>
    <p:sldId id="377" r:id="rId12"/>
    <p:sldId id="373" r:id="rId13"/>
    <p:sldId id="376" r:id="rId14"/>
    <p:sldId id="378" r:id="rId15"/>
    <p:sldId id="379" r:id="rId16"/>
    <p:sldId id="374" r:id="rId17"/>
    <p:sldId id="367" r:id="rId18"/>
    <p:sldId id="366" r:id="rId19"/>
    <p:sldId id="375" r:id="rId20"/>
    <p:sldId id="364" r:id="rId21"/>
    <p:sldId id="365" r:id="rId2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炜 周" initials="炜" lastIdx="2" clrIdx="0">
    <p:extLst>
      <p:ext uri="{19B8F6BF-5375-455C-9EA6-DF929625EA0E}">
        <p15:presenceInfo xmlns:p15="http://schemas.microsoft.com/office/powerpoint/2012/main" userId="9dec1bdefe325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AD0"/>
    <a:srgbClr val="FF7400"/>
    <a:srgbClr val="FFDBBC"/>
    <a:srgbClr val="97D7A7"/>
    <a:srgbClr val="E0EED6"/>
    <a:srgbClr val="0D0D0D"/>
    <a:srgbClr val="FDF1FC"/>
    <a:srgbClr val="BF817E"/>
    <a:srgbClr val="F1D2D0"/>
    <a:srgbClr val="D1A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81886" autoAdjust="0"/>
  </p:normalViewPr>
  <p:slideViewPr>
    <p:cSldViewPr snapToGrid="0">
      <p:cViewPr varScale="1">
        <p:scale>
          <a:sx n="71" d="100"/>
          <a:sy n="71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912B-8105-7048-BA17-CBD674D84498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F5CB-2143-AC4A-B864-964B040EA6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26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简单，多样，正确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50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49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57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5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90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02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938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94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21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我们改变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Threshold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的值，测了十次获得均值和方差，作图后发现，随着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Threshold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的变大，时间逐渐上升，但是上升的幅度较小。我们猜想是因为频率很高的词本身就很少（而且一部分还被当作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Stop Words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过滤掉了），因此增大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Threshold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检索的数量并没有增加太多导致的。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206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711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简单，多样，正确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114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89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78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21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31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95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为了确定阈值我们首先按分析了词的分布和增量，发现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后面的词接近收敛，因此我们初始选择了阈值为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55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为了确定阈值我们首席按分析了词的分布和增量，发现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后面的词接近收敛，因此我们初始选择了阈值为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65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F5CB-2143-AC4A-B864-964B040EA63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72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B81-15E6-37FD-0654-A906D3CFF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67CF-D869-1A0D-8822-F9C189AD5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3520-00F5-ADFA-210A-CFE5EE29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2143-AE3C-7233-7541-227F158B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3975-7618-C956-5E5D-A6294EAC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8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08C5-D25A-1B89-B0F4-D576A385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4E26E-93A3-4152-53BF-0F0628031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8A47-83E9-8BB3-B545-5493EE01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788F-8236-19BE-66B5-6CD1265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DB26-5DF7-7CB0-0CDD-BEE061D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7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4475E-D8E7-C07C-4568-88B6E1C63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1943-DBE4-5298-949E-10EB3109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B47B-671D-4EC4-F8D3-02BDD5AC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476F-302A-2C56-5844-7A625C99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1520-735C-D74A-8C7D-1BE50A00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88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51422" y="1284907"/>
            <a:ext cx="2619048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84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84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3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A91B-E2BF-E26E-D098-CE25CB8B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2D16-2151-ABFC-EC37-BFC73DD2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E48D-08D8-A586-2AD3-E715A6C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755C-CE9B-905D-3281-67455886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F7B9-117D-E309-CBBA-A80E287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037-DC49-47C2-F4E7-7173072A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F04E-F396-A42D-5D2C-C9B15263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2F96-33F5-C726-D194-A60405B5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2618-E497-6398-8F0F-CF80EE8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0DF3-0B57-CB2C-0EDD-4C0A123D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8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83A2-E6EB-5D96-582D-72DD0A4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AC1B-F1B3-4BD2-FF4C-CA6D66EC4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20D4-0CB8-12F4-483C-43846D17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1DF5B-74AC-52A6-2495-CF0EA087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FEAD-30A8-01F0-C592-61E71F8E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AE6B-C184-56A7-FBBA-1061A735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4316-7137-33C2-20AD-8C70717E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4BDA-1149-F58E-E6A3-59F46B6E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8D95-F395-D2B6-97AE-2099F07C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A873D-9895-6168-A2F7-FB2D93FC8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4AB0D-B926-E4D7-55C3-B5EDB0B19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4F50-DCA7-8708-ED09-0590FEAA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CA8C6-1011-F388-B5C1-62C1E64D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314C0-60C6-7A18-74CD-56444701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30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2BA5-4C26-BF9F-66EE-AE11E47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995B6-BF06-C46E-5EA7-4AC36E2A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D4097-7956-11A1-1B6F-25F54E1D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44646-68C1-D7FC-CF8F-343B9B18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2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8F7AE-A91A-7F57-9E48-9BC16C6B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E82B3-76FF-C5C4-D868-362956A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9193-7939-508F-F1F8-344EB26E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7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6346-ABE2-F850-BEC6-56A09491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4BD-95D7-305B-CCFE-2C974E2C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571E-D517-47BF-9D3A-BC944DF0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369D6-2030-0D38-4B3A-A17D5D4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744F-2684-F547-B3F0-D14818D8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4174-310F-CDD5-C163-8E429CD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8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DC06-CF1A-99DC-230B-3EB52E6F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18198-BA6E-5C57-B8DC-9F78D1915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2995-C569-2699-A859-75D3C0FC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63A4-D21C-F051-FBC4-23BAC061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FF0A-82A8-7527-E3A4-D288ECB9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D61AD-1884-3171-B6E7-C9E26D8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6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E5B58-C4B6-7F8B-2BFD-09487603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C2B1-6761-3789-5D33-4F65E275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454A-6362-862E-F827-C111D947B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1404-54A2-B640-BB9F-BF0F1A8917C1}" type="datetimeFigureOut">
              <a:rPr kumimoji="1" lang="zh-CN" altLang="en-US" smtClean="0"/>
              <a:t>2024/6/8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136B-8E3A-8DA9-1FE7-91CDE6FF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CD25-026B-A848-281B-D298481BB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F070-F0B7-D648-B120-F9256A683A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95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ssung/porter2_stemm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DB8FF904-299A-498E-8E86-DEBB62F86261}"/>
              </a:ext>
            </a:extLst>
          </p:cNvPr>
          <p:cNvSpPr/>
          <p:nvPr/>
        </p:nvSpPr>
        <p:spPr>
          <a:xfrm>
            <a:off x="717226" y="4676609"/>
            <a:ext cx="10064432" cy="0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378F7-5120-4E32-A758-34DCD615498B}"/>
              </a:ext>
            </a:extLst>
          </p:cNvPr>
          <p:cNvSpPr txBox="1"/>
          <p:nvPr/>
        </p:nvSpPr>
        <p:spPr>
          <a:xfrm>
            <a:off x="1871639" y="1799299"/>
            <a:ext cx="808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Search Engine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0722B-A1C4-438B-8BFA-7C56DCFF7D15}"/>
              </a:ext>
            </a:extLst>
          </p:cNvPr>
          <p:cNvSpPr txBox="1"/>
          <p:nvPr/>
        </p:nvSpPr>
        <p:spPr>
          <a:xfrm>
            <a:off x="5358521" y="362532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xxx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722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Algorithms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696996" y="1152920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BA959A-9C45-4582-A2E1-8CE9458B9FA7}"/>
              </a:ext>
            </a:extLst>
          </p:cNvPr>
          <p:cNvSpPr txBox="1"/>
          <p:nvPr/>
        </p:nvSpPr>
        <p:spPr>
          <a:xfrm>
            <a:off x="696996" y="1805714"/>
            <a:ext cx="10125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methods like stop words removal and hash classification for efficiency improvement, along with intersection search for multiple keywords.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CEFFCC-3D14-4251-8822-A7E204B6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24" y="2830424"/>
            <a:ext cx="8547951" cy="3876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10F3FE-5250-4C5D-8504-B5A08A40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493" y="1460250"/>
            <a:ext cx="1060352" cy="10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410031" y="1064217"/>
            <a:ext cx="8733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single word stemming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86B36F-8C6C-E690-2F2C-49164DAB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33" y="3474719"/>
            <a:ext cx="9031383" cy="18589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FE222F-377F-EBD7-465B-00CA7899468F}"/>
              </a:ext>
            </a:extLst>
          </p:cNvPr>
          <p:cNvSpPr txBox="1"/>
          <p:nvPr/>
        </p:nvSpPr>
        <p:spPr>
          <a:xfrm>
            <a:off x="822251" y="1850066"/>
            <a:ext cx="103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randomly chose some so what unique words to test the search of a single word that needs to stem. Here is a example. We choose 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lingers” from “A Midsummer Night's Dream Act 1, Scene 1_Athens. The palace of THESEUS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plural word. And search it using our program. Easily we can find the result is properly stemmed and searched.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4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421250" y="1100470"/>
            <a:ext cx="873396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stop words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input stop word, the program will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imform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that this is an stop word. And it's excluded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1CCE7-0387-93ED-5D4B-13CC5844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5" y="2997429"/>
            <a:ext cx="7902317" cy="36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9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421250" y="1152920"/>
            <a:ext cx="117707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words in document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Hermia impression gentleman pilgrimage prosecute nosegays endure daughter right means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the program</a:t>
            </a:r>
          </a:p>
          <a:p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Without Threshold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6433D8-DD5A-A7F2-705B-B5315D92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52" y="3670502"/>
            <a:ext cx="11126482" cy="11637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F3324B-8FB9-F6D1-9626-AC0D0D72D9D1}"/>
              </a:ext>
            </a:extLst>
          </p:cNvPr>
          <p:cNvSpPr txBox="1"/>
          <p:nvPr/>
        </p:nvSpPr>
        <p:spPr>
          <a:xfrm>
            <a:off x="1935126" y="5202865"/>
            <a:ext cx="871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successfully finds the book and uses 17293 ticks.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3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421250" y="1152920"/>
            <a:ext cx="117707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in document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Hermia impression gentleman pilgrimage prosecute nosegays endure daughter right means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the program</a:t>
            </a:r>
          </a:p>
          <a:p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Threshold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0.2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3324B-8FB9-F6D1-9626-AC0D0D72D9D1}"/>
              </a:ext>
            </a:extLst>
          </p:cNvPr>
          <p:cNvSpPr txBox="1"/>
          <p:nvPr/>
        </p:nvSpPr>
        <p:spPr>
          <a:xfrm>
            <a:off x="1935126" y="5202865"/>
            <a:ext cx="871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find 5 relative books and uses 13993 ticks.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63C7B-FA8A-9F5E-D2F4-4C972741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82" y="3400624"/>
            <a:ext cx="8064445" cy="16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421250" y="1152920"/>
            <a:ext cx="117707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in document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Hermia impression gentleman pilgrimage prosecute nosegays endure daughter right means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the program</a:t>
            </a:r>
          </a:p>
          <a:p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Threshold = 0.5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3324B-8FB9-F6D1-9626-AC0D0D72D9D1}"/>
              </a:ext>
            </a:extLst>
          </p:cNvPr>
          <p:cNvSpPr txBox="1"/>
          <p:nvPr/>
        </p:nvSpPr>
        <p:spPr>
          <a:xfrm>
            <a:off x="1935126" y="5202865"/>
            <a:ext cx="871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successfully finds the book and uses 13861 ticks.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5A679B-8946-7F52-72EF-38925E61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5" y="3706906"/>
            <a:ext cx="10626190" cy="10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4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665212" y="1152920"/>
            <a:ext cx="557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EDE5F9-C608-C4D3-A82C-D34FB371A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34004"/>
              </p:ext>
            </p:extLst>
          </p:nvPr>
        </p:nvGraphicFramePr>
        <p:xfrm>
          <a:off x="926213" y="2394630"/>
          <a:ext cx="9982792" cy="25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8">
                  <a:extLst>
                    <a:ext uri="{9D8B030D-6E8A-4147-A177-3AD203B41FA5}">
                      <a16:colId xmlns:a16="http://schemas.microsoft.com/office/drawing/2014/main" val="800453935"/>
                    </a:ext>
                  </a:extLst>
                </a:gridCol>
                <a:gridCol w="2495698">
                  <a:extLst>
                    <a:ext uri="{9D8B030D-6E8A-4147-A177-3AD203B41FA5}">
                      <a16:colId xmlns:a16="http://schemas.microsoft.com/office/drawing/2014/main" val="1130636213"/>
                    </a:ext>
                  </a:extLst>
                </a:gridCol>
                <a:gridCol w="2495698">
                  <a:extLst>
                    <a:ext uri="{9D8B030D-6E8A-4147-A177-3AD203B41FA5}">
                      <a16:colId xmlns:a16="http://schemas.microsoft.com/office/drawing/2014/main" val="945211874"/>
                    </a:ext>
                  </a:extLst>
                </a:gridCol>
                <a:gridCol w="2495698">
                  <a:extLst>
                    <a:ext uri="{9D8B030D-6E8A-4147-A177-3AD203B41FA5}">
                      <a16:colId xmlns:a16="http://schemas.microsoft.com/office/drawing/2014/main" val="1410157481"/>
                    </a:ext>
                  </a:extLst>
                </a:gridCol>
              </a:tblGrid>
              <a:tr h="843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Dictionary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 Word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875604"/>
                  </a:ext>
                </a:extLst>
              </a:tr>
              <a:tr h="843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O(MN log N),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MlogN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494455"/>
                  </a:ext>
                </a:extLst>
              </a:tr>
              <a:tr h="843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Complexity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O(H)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O(H+N)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O(M+N)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33372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4FF77D8-22D6-E922-A7B6-2404BFCA5D63}"/>
              </a:ext>
            </a:extLst>
          </p:cNvPr>
          <p:cNvSpPr txBox="1"/>
          <p:nvPr/>
        </p:nvSpPr>
        <p:spPr>
          <a:xfrm>
            <a:off x="3457944" y="1105922"/>
            <a:ext cx="245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unique words,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characters of these files.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F56632-89A2-5C5E-3708-F82781024F64}"/>
              </a:ext>
            </a:extLst>
          </p:cNvPr>
          <p:cNvSpPr txBox="1"/>
          <p:nvPr/>
        </p:nvSpPr>
        <p:spPr>
          <a:xfrm>
            <a:off x="5988854" y="1363585"/>
            <a:ext cx="245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unique words.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A87DB9-AD3B-E620-DE2C-0AECCAC0A4E1}"/>
              </a:ext>
            </a:extLst>
          </p:cNvPr>
          <p:cNvSpPr txBox="1"/>
          <p:nvPr/>
        </p:nvSpPr>
        <p:spPr>
          <a:xfrm>
            <a:off x="8377274" y="1105922"/>
            <a:ext cx="245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query words,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unique number of characters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00D6C0-91BD-6BF1-8A5F-A8B96031218B}"/>
              </a:ext>
            </a:extLst>
          </p:cNvPr>
          <p:cNvSpPr txBox="1"/>
          <p:nvPr/>
        </p:nvSpPr>
        <p:spPr>
          <a:xfrm>
            <a:off x="3454623" y="5151913"/>
            <a:ext cx="245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synthesis of the sum of the number of different words in a book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097ED4-76C8-59C5-3CCD-DAEFB3D425C8}"/>
              </a:ext>
            </a:extLst>
          </p:cNvPr>
          <p:cNvSpPr txBox="1"/>
          <p:nvPr/>
        </p:nvSpPr>
        <p:spPr>
          <a:xfrm>
            <a:off x="5917609" y="5183245"/>
            <a:ext cx="245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different words in a book,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unique word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440D1A-2837-CDD0-7CB0-1422462BEA61}"/>
              </a:ext>
            </a:extLst>
          </p:cNvPr>
          <p:cNvSpPr txBox="1"/>
          <p:nvPr/>
        </p:nvSpPr>
        <p:spPr>
          <a:xfrm>
            <a:off x="8449340" y="5097375"/>
            <a:ext cx="245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query words,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unique number of characters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5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517177" y="1093378"/>
            <a:ext cx="557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way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1774B-66C1-4B91-916E-90BA699C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33" y="1503376"/>
            <a:ext cx="6646426" cy="4984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50A0EC-295A-48B3-B4C3-B23073EC8E6B}"/>
              </a:ext>
            </a:extLst>
          </p:cNvPr>
          <p:cNvSpPr txBox="1"/>
          <p:nvPr/>
        </p:nvSpPr>
        <p:spPr>
          <a:xfrm>
            <a:off x="8573845" y="2700169"/>
            <a:ext cx="23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7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Average: </a:t>
            </a:r>
            <a:r>
              <a:rPr lang="en-US" altLang="zh-CN" sz="1800" b="1" dirty="0">
                <a:solidFill>
                  <a:srgbClr val="FF7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186228 ticks</a:t>
            </a:r>
            <a:endParaRPr lang="zh-CN" altLang="en-US" b="1" dirty="0">
              <a:solidFill>
                <a:srgbClr val="FF74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D85B1F-B497-4523-B476-C4BBD52627B4}"/>
              </a:ext>
            </a:extLst>
          </p:cNvPr>
          <p:cNvSpPr txBox="1"/>
          <p:nvPr/>
        </p:nvSpPr>
        <p:spPr>
          <a:xfrm>
            <a:off x="8233246" y="5257805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2AA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Average: </a:t>
            </a:r>
            <a:r>
              <a:rPr lang="en-US" altLang="zh-CN" sz="1800" b="1" dirty="0">
                <a:solidFill>
                  <a:srgbClr val="72AAD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8147 ticks</a:t>
            </a:r>
            <a:endParaRPr lang="zh-CN" altLang="en-US" b="1" dirty="0">
              <a:solidFill>
                <a:srgbClr val="72AA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DDBCBE-986E-4A46-8EE1-7D1BFADF39C3}"/>
              </a:ext>
            </a:extLst>
          </p:cNvPr>
          <p:cNvSpPr txBox="1"/>
          <p:nvPr/>
        </p:nvSpPr>
        <p:spPr>
          <a:xfrm>
            <a:off x="909043" y="5336873"/>
            <a:ext cx="3226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About 22.858 times !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1BB918-2E3C-4A18-8FCE-77CFF9E53421}"/>
              </a:ext>
            </a:extLst>
          </p:cNvPr>
          <p:cNvSpPr txBox="1"/>
          <p:nvPr/>
        </p:nvSpPr>
        <p:spPr>
          <a:xfrm>
            <a:off x="635541" y="2075370"/>
            <a:ext cx="3226454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7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Single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Index saved in one file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DA418-3643-4D38-994B-407F57B44DB4}"/>
              </a:ext>
            </a:extLst>
          </p:cNvPr>
          <p:cNvSpPr txBox="1"/>
          <p:nvPr/>
        </p:nvSpPr>
        <p:spPr>
          <a:xfrm>
            <a:off x="635541" y="3348589"/>
            <a:ext cx="3226454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72AAD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Index saved in 26 file (i.e. ‘a.txt’,’b.txt’,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0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99133-6046-4E08-92AD-6B5A0F1789FA}"/>
              </a:ext>
            </a:extLst>
          </p:cNvPr>
          <p:cNvSpPr txBox="1"/>
          <p:nvPr/>
        </p:nvSpPr>
        <p:spPr>
          <a:xfrm>
            <a:off x="421250" y="1659205"/>
            <a:ext cx="11534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threshold leads to a gradual increase, but it doesn't increase significantly.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410031" y="1064217"/>
            <a:ext cx="5578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Rate on query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5AE9BE-6D78-47BB-B6A3-BA0EBE139028}"/>
              </a:ext>
            </a:extLst>
          </p:cNvPr>
          <p:cNvGrpSpPr/>
          <p:nvPr/>
        </p:nvGrpSpPr>
        <p:grpSpPr>
          <a:xfrm>
            <a:off x="2646381" y="2023301"/>
            <a:ext cx="7306065" cy="4383639"/>
            <a:chOff x="2646381" y="2023301"/>
            <a:chExt cx="7306065" cy="438363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821A14E-9EE3-4EEF-9906-51232CDA4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6381" y="2023301"/>
              <a:ext cx="7306065" cy="4383639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16A572-A6E6-4E35-98EF-2A547FA81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9413" y="3829723"/>
              <a:ext cx="0" cy="839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83D92F0-D963-4890-9653-2823158C1639}"/>
                </a:ext>
              </a:extLst>
            </p:cNvPr>
            <p:cNvCxnSpPr>
              <a:cxnSpLocks/>
            </p:cNvCxnSpPr>
            <p:nvPr/>
          </p:nvCxnSpPr>
          <p:spPr>
            <a:xfrm>
              <a:off x="6306154" y="4668819"/>
              <a:ext cx="0" cy="88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A4DEB7-1FB2-406F-AF6A-A1BDAB6249AD}"/>
                </a:ext>
              </a:extLst>
            </p:cNvPr>
            <p:cNvSpPr txBox="1"/>
            <p:nvPr/>
          </p:nvSpPr>
          <p:spPr>
            <a:xfrm>
              <a:off x="6438332" y="3645057"/>
              <a:ext cx="46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AADF36-2844-468E-A714-031D3512EADB}"/>
                </a:ext>
              </a:extLst>
            </p:cNvPr>
            <p:cNvSpPr txBox="1"/>
            <p:nvPr/>
          </p:nvSpPr>
          <p:spPr>
            <a:xfrm>
              <a:off x="6299413" y="466881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28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8C4D0-61CE-6EC0-A921-BA1681B4F876}"/>
              </a:ext>
            </a:extLst>
          </p:cNvPr>
          <p:cNvSpPr txBox="1"/>
          <p:nvPr/>
        </p:nvSpPr>
        <p:spPr>
          <a:xfrm>
            <a:off x="1169580" y="2254102"/>
            <a:ext cx="99323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The search time of data is greatly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Can choose threshold according to your focus in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Haven’t decreased the space complexity in the case of heavy searching.</a:t>
            </a:r>
          </a:p>
        </p:txBody>
      </p:sp>
    </p:spTree>
    <p:extLst>
      <p:ext uri="{BB962C8B-B14F-4D97-AF65-F5344CB8AC3E}">
        <p14:creationId xmlns:p14="http://schemas.microsoft.com/office/powerpoint/2010/main" val="3249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103090-AD2E-4D2A-8A2E-54977BF3078E}"/>
              </a:ext>
            </a:extLst>
          </p:cNvPr>
          <p:cNvGrpSpPr/>
          <p:nvPr/>
        </p:nvGrpSpPr>
        <p:grpSpPr>
          <a:xfrm>
            <a:off x="2706150" y="1797126"/>
            <a:ext cx="2488736" cy="1281415"/>
            <a:chOff x="3440512" y="1685889"/>
            <a:chExt cx="2488736" cy="1281415"/>
          </a:xfrm>
        </p:grpSpPr>
        <p:sp>
          <p:nvSpPr>
            <p:cNvPr id="6" name="Rectangle: Rounded Corners 70">
              <a:extLst>
                <a:ext uri="{FF2B5EF4-FFF2-40B4-BE49-F238E27FC236}">
                  <a16:creationId xmlns:a16="http://schemas.microsoft.com/office/drawing/2014/main" id="{B41B64E1-E18A-4322-B362-23E93756000C}"/>
                </a:ext>
              </a:extLst>
            </p:cNvPr>
            <p:cNvSpPr/>
            <p:nvPr/>
          </p:nvSpPr>
          <p:spPr>
            <a:xfrm>
              <a:off x="3440512" y="1685889"/>
              <a:ext cx="2488736" cy="1281415"/>
            </a:xfrm>
            <a:prstGeom prst="roundRect">
              <a:avLst>
                <a:gd name="adj" fmla="val 260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" name="Group 43">
              <a:extLst>
                <a:ext uri="{FF2B5EF4-FFF2-40B4-BE49-F238E27FC236}">
                  <a16:creationId xmlns:a16="http://schemas.microsoft.com/office/drawing/2014/main" id="{06457A56-3148-4BE2-8751-5D822E8F30F7}"/>
                </a:ext>
              </a:extLst>
            </p:cNvPr>
            <p:cNvGrpSpPr/>
            <p:nvPr/>
          </p:nvGrpSpPr>
          <p:grpSpPr>
            <a:xfrm>
              <a:off x="3449150" y="1797499"/>
              <a:ext cx="2480097" cy="964045"/>
              <a:chOff x="2703486" y="5978038"/>
              <a:chExt cx="3968156" cy="1542472"/>
            </a:xfrm>
          </p:grpSpPr>
          <p:sp>
            <p:nvSpPr>
              <p:cNvPr id="9" name="Rectangle 39">
                <a:extLst>
                  <a:ext uri="{FF2B5EF4-FFF2-40B4-BE49-F238E27FC236}">
                    <a16:creationId xmlns:a16="http://schemas.microsoft.com/office/drawing/2014/main" id="{73F7A022-EE54-47B6-A65D-EEEA271A3488}"/>
                  </a:ext>
                </a:extLst>
              </p:cNvPr>
              <p:cNvSpPr/>
              <p:nvPr/>
            </p:nvSpPr>
            <p:spPr>
              <a:xfrm>
                <a:off x="2997716" y="5978038"/>
                <a:ext cx="3379692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Section #1</a:t>
                </a:r>
              </a:p>
            </p:txBody>
          </p:sp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26AFE342-5CA9-4213-9AF2-6C07B65CD305}"/>
                  </a:ext>
                </a:extLst>
              </p:cNvPr>
              <p:cNvSpPr/>
              <p:nvPr/>
            </p:nvSpPr>
            <p:spPr>
              <a:xfrm>
                <a:off x="2703486" y="6495510"/>
                <a:ext cx="3968156" cy="1025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Introduction</a:t>
                </a:r>
                <a:endParaRPr lang="zh-CN" altLang="en-US" sz="32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FBD0BC2-BEE3-4009-AB16-6BBECEE3589A}"/>
              </a:ext>
            </a:extLst>
          </p:cNvPr>
          <p:cNvGrpSpPr/>
          <p:nvPr/>
        </p:nvGrpSpPr>
        <p:grpSpPr>
          <a:xfrm>
            <a:off x="7219218" y="1747599"/>
            <a:ext cx="2488737" cy="1302339"/>
            <a:chOff x="3440511" y="1685889"/>
            <a:chExt cx="2488737" cy="1302339"/>
          </a:xfrm>
        </p:grpSpPr>
        <p:sp>
          <p:nvSpPr>
            <p:cNvPr id="12" name="Rectangle: Rounded Corners 70">
              <a:extLst>
                <a:ext uri="{FF2B5EF4-FFF2-40B4-BE49-F238E27FC236}">
                  <a16:creationId xmlns:a16="http://schemas.microsoft.com/office/drawing/2014/main" id="{24F759B6-229A-495E-A855-9E97231B4B40}"/>
                </a:ext>
              </a:extLst>
            </p:cNvPr>
            <p:cNvSpPr/>
            <p:nvPr/>
          </p:nvSpPr>
          <p:spPr>
            <a:xfrm>
              <a:off x="3440512" y="1685889"/>
              <a:ext cx="2488736" cy="1281415"/>
            </a:xfrm>
            <a:prstGeom prst="roundRect">
              <a:avLst>
                <a:gd name="adj" fmla="val 260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Group 43">
              <a:extLst>
                <a:ext uri="{FF2B5EF4-FFF2-40B4-BE49-F238E27FC236}">
                  <a16:creationId xmlns:a16="http://schemas.microsoft.com/office/drawing/2014/main" id="{8FC2BA60-8424-46EF-85F7-CD74DF785349}"/>
                </a:ext>
              </a:extLst>
            </p:cNvPr>
            <p:cNvGrpSpPr/>
            <p:nvPr/>
          </p:nvGrpSpPr>
          <p:grpSpPr>
            <a:xfrm>
              <a:off x="3440511" y="1797502"/>
              <a:ext cx="2480097" cy="1190726"/>
              <a:chOff x="2689664" y="5978038"/>
              <a:chExt cx="3968156" cy="1905161"/>
            </a:xfrm>
          </p:grpSpPr>
          <p:sp>
            <p:nvSpPr>
              <p:cNvPr id="14" name="Rectangle 39">
                <a:extLst>
                  <a:ext uri="{FF2B5EF4-FFF2-40B4-BE49-F238E27FC236}">
                    <a16:creationId xmlns:a16="http://schemas.microsoft.com/office/drawing/2014/main" id="{7C04B63A-A7B7-41DE-9E0B-01C3E40DE929}"/>
                  </a:ext>
                </a:extLst>
              </p:cNvPr>
              <p:cNvSpPr/>
              <p:nvPr/>
            </p:nvSpPr>
            <p:spPr>
              <a:xfrm>
                <a:off x="2997716" y="5978038"/>
                <a:ext cx="3379692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Section #2</a:t>
                </a:r>
              </a:p>
            </p:txBody>
          </p:sp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67E47C79-A7D0-4784-899A-80EE61276307}"/>
                  </a:ext>
                </a:extLst>
              </p:cNvPr>
              <p:cNvSpPr/>
              <p:nvPr/>
            </p:nvSpPr>
            <p:spPr>
              <a:xfrm>
                <a:off x="2689664" y="6379094"/>
                <a:ext cx="3968156" cy="150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Data Structure Algorithms</a:t>
                </a:r>
                <a:endPara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F712C3-5012-4C4D-A508-C3705847B32F}"/>
              </a:ext>
            </a:extLst>
          </p:cNvPr>
          <p:cNvGrpSpPr/>
          <p:nvPr/>
        </p:nvGrpSpPr>
        <p:grpSpPr>
          <a:xfrm>
            <a:off x="2706150" y="3985220"/>
            <a:ext cx="2488736" cy="1281415"/>
            <a:chOff x="3440512" y="1685889"/>
            <a:chExt cx="2488736" cy="1281415"/>
          </a:xfrm>
        </p:grpSpPr>
        <p:sp>
          <p:nvSpPr>
            <p:cNvPr id="17" name="Rectangle: Rounded Corners 70">
              <a:extLst>
                <a:ext uri="{FF2B5EF4-FFF2-40B4-BE49-F238E27FC236}">
                  <a16:creationId xmlns:a16="http://schemas.microsoft.com/office/drawing/2014/main" id="{8C3FB85C-3A9B-4421-B3FD-F4BAB2B7F301}"/>
                </a:ext>
              </a:extLst>
            </p:cNvPr>
            <p:cNvSpPr/>
            <p:nvPr/>
          </p:nvSpPr>
          <p:spPr>
            <a:xfrm>
              <a:off x="3440512" y="1685889"/>
              <a:ext cx="2488736" cy="1281415"/>
            </a:xfrm>
            <a:prstGeom prst="roundRect">
              <a:avLst>
                <a:gd name="adj" fmla="val 260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776AB941-72D8-4026-A250-F259FBC2C1CC}"/>
                </a:ext>
              </a:extLst>
            </p:cNvPr>
            <p:cNvGrpSpPr/>
            <p:nvPr/>
          </p:nvGrpSpPr>
          <p:grpSpPr>
            <a:xfrm>
              <a:off x="3449151" y="1797500"/>
              <a:ext cx="2480097" cy="964046"/>
              <a:chOff x="2703488" y="5978038"/>
              <a:chExt cx="3968156" cy="1542473"/>
            </a:xfrm>
          </p:grpSpPr>
          <p:sp>
            <p:nvSpPr>
              <p:cNvPr id="19" name="Rectangle 39">
                <a:extLst>
                  <a:ext uri="{FF2B5EF4-FFF2-40B4-BE49-F238E27FC236}">
                    <a16:creationId xmlns:a16="http://schemas.microsoft.com/office/drawing/2014/main" id="{03E81D5C-93AD-497E-8F8E-A07E0419E66A}"/>
                  </a:ext>
                </a:extLst>
              </p:cNvPr>
              <p:cNvSpPr/>
              <p:nvPr/>
            </p:nvSpPr>
            <p:spPr>
              <a:xfrm>
                <a:off x="2997716" y="5978038"/>
                <a:ext cx="3379692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Section #3</a:t>
                </a:r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FBFEF9F-3274-499F-B1EF-2686B5843E03}"/>
                  </a:ext>
                </a:extLst>
              </p:cNvPr>
              <p:cNvSpPr/>
              <p:nvPr/>
            </p:nvSpPr>
            <p:spPr>
              <a:xfrm>
                <a:off x="2703488" y="6617700"/>
                <a:ext cx="3968156" cy="902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Testing Result</a:t>
                </a:r>
                <a:endPara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7581D8-2C7B-465F-99BD-DB10AABBD70B}"/>
              </a:ext>
            </a:extLst>
          </p:cNvPr>
          <p:cNvGrpSpPr/>
          <p:nvPr/>
        </p:nvGrpSpPr>
        <p:grpSpPr>
          <a:xfrm>
            <a:off x="7411750" y="3945337"/>
            <a:ext cx="2488736" cy="1281415"/>
            <a:chOff x="3440512" y="1685889"/>
            <a:chExt cx="2488736" cy="1281415"/>
          </a:xfrm>
        </p:grpSpPr>
        <p:sp>
          <p:nvSpPr>
            <p:cNvPr id="22" name="Rectangle: Rounded Corners 70">
              <a:extLst>
                <a:ext uri="{FF2B5EF4-FFF2-40B4-BE49-F238E27FC236}">
                  <a16:creationId xmlns:a16="http://schemas.microsoft.com/office/drawing/2014/main" id="{A0F21995-8133-414C-B2F3-2D38A2281998}"/>
                </a:ext>
              </a:extLst>
            </p:cNvPr>
            <p:cNvSpPr/>
            <p:nvPr/>
          </p:nvSpPr>
          <p:spPr>
            <a:xfrm>
              <a:off x="3440512" y="1685889"/>
              <a:ext cx="2488736" cy="1281415"/>
            </a:xfrm>
            <a:prstGeom prst="roundRect">
              <a:avLst>
                <a:gd name="adj" fmla="val 2608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dist="723900" dir="5400000" sx="85000" sy="85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2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Group 43">
              <a:extLst>
                <a:ext uri="{FF2B5EF4-FFF2-40B4-BE49-F238E27FC236}">
                  <a16:creationId xmlns:a16="http://schemas.microsoft.com/office/drawing/2014/main" id="{192286F3-A3D2-479C-8436-5538F012F90B}"/>
                </a:ext>
              </a:extLst>
            </p:cNvPr>
            <p:cNvGrpSpPr/>
            <p:nvPr/>
          </p:nvGrpSpPr>
          <p:grpSpPr>
            <a:xfrm>
              <a:off x="3449150" y="1797499"/>
              <a:ext cx="2480097" cy="964045"/>
              <a:chOff x="2703486" y="5978038"/>
              <a:chExt cx="3968156" cy="1542472"/>
            </a:xfrm>
          </p:grpSpPr>
          <p:sp>
            <p:nvSpPr>
              <p:cNvPr id="24" name="Rectangle 39">
                <a:extLst>
                  <a:ext uri="{FF2B5EF4-FFF2-40B4-BE49-F238E27FC236}">
                    <a16:creationId xmlns:a16="http://schemas.microsoft.com/office/drawing/2014/main" id="{96793A63-E3FC-4EDE-B803-8012CC7C4967}"/>
                  </a:ext>
                </a:extLst>
              </p:cNvPr>
              <p:cNvSpPr/>
              <p:nvPr/>
            </p:nvSpPr>
            <p:spPr>
              <a:xfrm>
                <a:off x="2997716" y="5978038"/>
                <a:ext cx="3379692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Section #4</a:t>
                </a:r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3932829-DFC4-49B7-AA66-8F59BB789D4D}"/>
                  </a:ext>
                </a:extLst>
              </p:cNvPr>
              <p:cNvSpPr/>
              <p:nvPr/>
            </p:nvSpPr>
            <p:spPr>
              <a:xfrm>
                <a:off x="2703486" y="6495510"/>
                <a:ext cx="3968156" cy="1025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Analysis</a:t>
                </a:r>
                <a:endParaRPr lang="zh-CN" altLang="en-US" sz="32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418D0B4-7FF5-424B-9B76-68860982D0D2}"/>
              </a:ext>
            </a:extLst>
          </p:cNvPr>
          <p:cNvSpPr txBox="1"/>
          <p:nvPr/>
        </p:nvSpPr>
        <p:spPr>
          <a:xfrm>
            <a:off x="1650431" y="219852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F83C9B-30CA-4C7C-B09D-0EBC824F0D96}"/>
              </a:ext>
            </a:extLst>
          </p:cNvPr>
          <p:cNvSpPr txBox="1"/>
          <p:nvPr/>
        </p:nvSpPr>
        <p:spPr>
          <a:xfrm>
            <a:off x="6359841" y="219636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81B21D-F1D2-45FC-B897-55C355BAF60B}"/>
              </a:ext>
            </a:extLst>
          </p:cNvPr>
          <p:cNvSpPr txBox="1"/>
          <p:nvPr/>
        </p:nvSpPr>
        <p:spPr>
          <a:xfrm>
            <a:off x="1650431" y="427198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B053D-996F-4399-9ADF-B73D148C5B94}"/>
              </a:ext>
            </a:extLst>
          </p:cNvPr>
          <p:cNvSpPr txBox="1"/>
          <p:nvPr/>
        </p:nvSpPr>
        <p:spPr>
          <a:xfrm>
            <a:off x="6359841" y="427198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6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B2378F7-5120-4E32-A758-34DCD615498B}"/>
              </a:ext>
            </a:extLst>
          </p:cNvPr>
          <p:cNvSpPr txBox="1"/>
          <p:nvPr/>
        </p:nvSpPr>
        <p:spPr>
          <a:xfrm>
            <a:off x="1916609" y="2598003"/>
            <a:ext cx="808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2622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AFE0E8-305B-4E23-8A7F-FB932F63BDF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11021" r="6098" b="1156"/>
          <a:stretch/>
        </p:blipFill>
        <p:spPr bwMode="auto">
          <a:xfrm>
            <a:off x="421250" y="2121063"/>
            <a:ext cx="5358966" cy="3759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76BCEB-F2BA-4161-9690-7AC78DEAD1C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t="10595" r="6922" b="1193"/>
          <a:stretch/>
        </p:blipFill>
        <p:spPr bwMode="auto">
          <a:xfrm>
            <a:off x="5988854" y="2121063"/>
            <a:ext cx="5358966" cy="37440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76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99133-6046-4E08-92AD-6B5A0F1789FA}"/>
              </a:ext>
            </a:extLst>
          </p:cNvPr>
          <p:cNvSpPr txBox="1"/>
          <p:nvPr/>
        </p:nvSpPr>
        <p:spPr>
          <a:xfrm>
            <a:off x="687952" y="1957874"/>
            <a:ext cx="64773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Mini Search Engine for </a:t>
            </a:r>
            <a:r>
              <a:rPr lang="en-US" altLang="zh-CN" sz="2400" i="1" dirty="0">
                <a:latin typeface="Pristina" panose="03060402040406080204" pitchFamily="66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Pristina" panose="03060402040406080204" pitchFamily="66" charset="0"/>
                <a:cs typeface="Times New Roman" panose="02020603050405020304" pitchFamily="18" charset="0"/>
              </a:rPr>
              <a:t>The Complete Works of William Shakespeare”</a:t>
            </a:r>
            <a:endParaRPr lang="zh-CN" altLang="en-US" sz="2400" dirty="0">
              <a:latin typeface="Pristina" panose="0306040204040608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5709C2A-BFE3-4076-ABFE-50B8D1C4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20" y="1746750"/>
            <a:ext cx="1838325" cy="24955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562997" y="1329028"/>
            <a:ext cx="1485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1EDE180-A852-47AB-BCFD-36C10AF1605E}"/>
              </a:ext>
            </a:extLst>
          </p:cNvPr>
          <p:cNvSpPr txBox="1"/>
          <p:nvPr/>
        </p:nvSpPr>
        <p:spPr>
          <a:xfrm>
            <a:off x="562997" y="2994525"/>
            <a:ext cx="3019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8A4343-61DA-4816-9364-4C39981E39CA}"/>
              </a:ext>
            </a:extLst>
          </p:cNvPr>
          <p:cNvSpPr txBox="1"/>
          <p:nvPr/>
        </p:nvSpPr>
        <p:spPr>
          <a:xfrm>
            <a:off x="687952" y="3723399"/>
            <a:ext cx="6477345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Stem &amp; Stop Word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and phrases searching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query</a:t>
            </a:r>
            <a:endParaRPr lang="zh-CN" altLang="en-US" sz="2400" dirty="0">
              <a:latin typeface="Pristina" panose="0306040204040608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DCB178-46BC-47D3-ACEE-8C1D3CDA4D83}"/>
              </a:ext>
            </a:extLst>
          </p:cNvPr>
          <p:cNvSpPr txBox="1"/>
          <p:nvPr/>
        </p:nvSpPr>
        <p:spPr>
          <a:xfrm>
            <a:off x="6980881" y="4699263"/>
            <a:ext cx="5065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word/phrase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IDs of the documents that 	contain the word</a:t>
            </a:r>
            <a:endParaRPr lang="zh-CN" altLang="en-US" sz="2400" dirty="0">
              <a:latin typeface="Pristina" panose="0306040204040608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1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99133-6046-4E08-92AD-6B5A0F1789FA}"/>
              </a:ext>
            </a:extLst>
          </p:cNvPr>
          <p:cNvSpPr txBox="1"/>
          <p:nvPr/>
        </p:nvSpPr>
        <p:spPr>
          <a:xfrm>
            <a:off x="318158" y="2825218"/>
            <a:ext cx="5777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stem is the base or root form of a word, obtained by removing any affixes such as prefixes or suffixes.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Realized by third-part code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porter2_stemmer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318158" y="1958615"/>
            <a:ext cx="3739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Stemming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8614F2-C5CC-4C0B-BADB-421181E5B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18" y="1590638"/>
            <a:ext cx="5408085" cy="44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99133-6046-4E08-92AD-6B5A0F1789FA}"/>
              </a:ext>
            </a:extLst>
          </p:cNvPr>
          <p:cNvSpPr txBox="1"/>
          <p:nvPr/>
        </p:nvSpPr>
        <p:spPr>
          <a:xfrm>
            <a:off x="797842" y="1751169"/>
            <a:ext cx="9743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words are so common that almost every document contains them, such as "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"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which is useless to index.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eliminate these Stop Words from the document.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797843" y="1227949"/>
            <a:ext cx="3739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040A-2ABF-4AB9-B686-A0D2EC4CF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9" t="9295" r="8715" b="7192"/>
          <a:stretch/>
        </p:blipFill>
        <p:spPr>
          <a:xfrm>
            <a:off x="6376666" y="3381621"/>
            <a:ext cx="5137021" cy="271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5735A1-1E9B-4A45-9A8B-272089036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5" t="9209" r="8552" b="8891"/>
          <a:stretch/>
        </p:blipFill>
        <p:spPr>
          <a:xfrm>
            <a:off x="797842" y="3332808"/>
            <a:ext cx="5298158" cy="27235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916F7A-8902-4189-BDF7-B31BA535BA60}"/>
              </a:ext>
            </a:extLst>
          </p:cNvPr>
          <p:cNvSpPr txBox="1"/>
          <p:nvPr/>
        </p:nvSpPr>
        <p:spPr>
          <a:xfrm>
            <a:off x="1412823" y="6252973"/>
            <a:ext cx="4418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by the number of appearance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3ED33E-9037-477B-BCA0-365DF52490DD}"/>
              </a:ext>
            </a:extLst>
          </p:cNvPr>
          <p:cNvSpPr txBox="1"/>
          <p:nvPr/>
        </p:nvSpPr>
        <p:spPr>
          <a:xfrm>
            <a:off x="6586528" y="6252973"/>
            <a:ext cx="5137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by the number of article appearance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Algorithms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696995" y="2618655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Dictionary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272F2-7CE3-4459-B143-7288EF97852A}"/>
              </a:ext>
            </a:extLst>
          </p:cNvPr>
          <p:cNvSpPr txBox="1"/>
          <p:nvPr/>
        </p:nvSpPr>
        <p:spPr>
          <a:xfrm>
            <a:off x="4838805" y="2644170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Stop Words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D4CEF5-FE1A-483A-8AD4-78592E01D5BF}"/>
              </a:ext>
            </a:extLst>
          </p:cNvPr>
          <p:cNvSpPr txBox="1"/>
          <p:nvPr/>
        </p:nvSpPr>
        <p:spPr>
          <a:xfrm>
            <a:off x="8980615" y="2618655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C636EFA-B69A-4264-A2E7-FD71F099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468" y="3555699"/>
            <a:ext cx="1008089" cy="1008089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52AD05E-ACD4-4172-B12F-F20043A922A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734702" y="2880265"/>
            <a:ext cx="68739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C0268B-16AD-4E57-A6D6-CD47CE548F51}"/>
              </a:ext>
            </a:extLst>
          </p:cNvPr>
          <p:cNvCxnSpPr>
            <a:cxnSpLocks/>
          </p:cNvCxnSpPr>
          <p:nvPr/>
        </p:nvCxnSpPr>
        <p:spPr>
          <a:xfrm>
            <a:off x="7876512" y="2880265"/>
            <a:ext cx="68739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239109A-1BC3-4E07-A1EE-77CF6279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10" y="3198655"/>
            <a:ext cx="1249212" cy="1396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B91944-11FE-48E7-A902-CA4568AC1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921" y="3415797"/>
            <a:ext cx="246147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8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Algorithms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99133-6046-4E08-92AD-6B5A0F1789FA}"/>
              </a:ext>
            </a:extLst>
          </p:cNvPr>
          <p:cNvSpPr txBox="1"/>
          <p:nvPr/>
        </p:nvSpPr>
        <p:spPr>
          <a:xfrm>
            <a:off x="751033" y="1851824"/>
            <a:ext cx="7913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conveniently extract words and word frequency from each book, and use red-black trees to create an inverted index.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751033" y="1267433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Dictionary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7E4276-82DB-4F44-89E4-58B34E90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66" y="3052226"/>
            <a:ext cx="9175581" cy="33963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A4128-58CC-497A-A673-11448D1E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883" y="1264305"/>
            <a:ext cx="1384124" cy="15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Algorithms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696996" y="1152920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Stop Words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C4F259-3129-4C26-938A-47FFB4A6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0" y="2203593"/>
            <a:ext cx="5446584" cy="40849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BA959A-9C45-4582-A2E1-8CE9458B9FA7}"/>
              </a:ext>
            </a:extLst>
          </p:cNvPr>
          <p:cNvSpPr txBox="1"/>
          <p:nvPr/>
        </p:nvSpPr>
        <p:spPr>
          <a:xfrm>
            <a:off x="421250" y="1659205"/>
            <a:ext cx="11534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threshold, our chief analyst analyzed the distribution and increment of words, finding convergence nearing 100 subsequent words.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916E81-B9AE-47E0-BCD5-7896ABE8A656}"/>
              </a:ext>
            </a:extLst>
          </p:cNvPr>
          <p:cNvGrpSpPr/>
          <p:nvPr/>
        </p:nvGrpSpPr>
        <p:grpSpPr>
          <a:xfrm>
            <a:off x="5988854" y="2736054"/>
            <a:ext cx="5446584" cy="3480709"/>
            <a:chOff x="2749669" y="2230340"/>
            <a:chExt cx="6692662" cy="424147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911B770-6495-47BB-B419-E30CF6777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669" y="2230340"/>
              <a:ext cx="6692662" cy="4241475"/>
            </a:xfrm>
            <a:prstGeom prst="rect">
              <a:avLst/>
            </a:prstGeom>
          </p:spPr>
        </p:pic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4F5F2A2-ACCA-4F53-AA1E-0CA75C45C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202" y="2409713"/>
              <a:ext cx="0" cy="3636084"/>
            </a:xfrm>
            <a:prstGeom prst="line">
              <a:avLst/>
            </a:prstGeom>
            <a:ln w="38100">
              <a:solidFill>
                <a:srgbClr val="97D7A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14BE306-62DA-4C95-9081-F2B89F2E5BE8}"/>
              </a:ext>
            </a:extLst>
          </p:cNvPr>
          <p:cNvSpPr txBox="1"/>
          <p:nvPr/>
        </p:nvSpPr>
        <p:spPr>
          <a:xfrm>
            <a:off x="1412823" y="6252973"/>
            <a:ext cx="4418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200 words number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24BC48-47A0-484D-9C10-B0A673351E6E}"/>
              </a:ext>
            </a:extLst>
          </p:cNvPr>
          <p:cNvSpPr txBox="1"/>
          <p:nvPr/>
        </p:nvSpPr>
        <p:spPr>
          <a:xfrm>
            <a:off x="7546205" y="6288531"/>
            <a:ext cx="2995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200 words growth rate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3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B921561-56EC-4D55-9B5C-816091E8F97B}"/>
              </a:ext>
            </a:extLst>
          </p:cNvPr>
          <p:cNvSpPr/>
          <p:nvPr/>
        </p:nvSpPr>
        <p:spPr>
          <a:xfrm>
            <a:off x="421250" y="977627"/>
            <a:ext cx="11135209" cy="45719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7D24C8-0DC7-4404-92E3-629E53150E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7" y="161224"/>
            <a:ext cx="6343412" cy="686829"/>
          </a:xfrm>
          <a:prstGeom prst="rect">
            <a:avLst/>
          </a:prstGeom>
        </p:spPr>
        <p:txBody>
          <a:bodyPr vert="horz" wrap="square" lIns="0" tIns="962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Algorithms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A344FC-316E-4669-82E3-0D6B9207ABBA}"/>
              </a:ext>
            </a:extLst>
          </p:cNvPr>
          <p:cNvSpPr txBox="1"/>
          <p:nvPr/>
        </p:nvSpPr>
        <p:spPr>
          <a:xfrm>
            <a:off x="696996" y="1152920"/>
            <a:ext cx="3037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Stop Words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BA959A-9C45-4582-A2E1-8CE9458B9FA7}"/>
              </a:ext>
            </a:extLst>
          </p:cNvPr>
          <p:cNvSpPr txBox="1"/>
          <p:nvPr/>
        </p:nvSpPr>
        <p:spPr>
          <a:xfrm>
            <a:off x="696996" y="1879964"/>
            <a:ext cx="5028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100 as the threshold at first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DF5A29-1533-444F-8BEA-76462A32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6" y="2810973"/>
            <a:ext cx="10559817" cy="25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16213</TotalTime>
  <Words>902</Words>
  <Application>Microsoft Office PowerPoint</Application>
  <PresentationFormat>宽屏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Pristina</vt:lpstr>
      <vt:lpstr>Times New Roman</vt:lpstr>
      <vt:lpstr>Office Theme</vt:lpstr>
      <vt:lpstr>PowerPoint 演示文稿</vt:lpstr>
      <vt:lpstr>Content</vt:lpstr>
      <vt:lpstr>Introduction</vt:lpstr>
      <vt:lpstr>Introduction</vt:lpstr>
      <vt:lpstr>Introduction</vt:lpstr>
      <vt:lpstr>Data Structure Algorithms</vt:lpstr>
      <vt:lpstr>Data Structure Algorithms</vt:lpstr>
      <vt:lpstr>Data Structure Algorithms</vt:lpstr>
      <vt:lpstr>Data Structure Algorithms</vt:lpstr>
      <vt:lpstr>Data Structure Algorithms</vt:lpstr>
      <vt:lpstr>Testing Result</vt:lpstr>
      <vt:lpstr>Testing Result</vt:lpstr>
      <vt:lpstr>Testing Result</vt:lpstr>
      <vt:lpstr>Testing Result</vt:lpstr>
      <vt:lpstr>Testing Result</vt:lpstr>
      <vt:lpstr>Analysis</vt:lpstr>
      <vt:lpstr>Analysis</vt:lpstr>
      <vt:lpstr>Analysis</vt:lpstr>
      <vt:lpstr>Analysis</vt:lpstr>
      <vt:lpstr>PowerPoint 演示文稿</vt:lpstr>
      <vt:lpstr>Word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炜 周</cp:lastModifiedBy>
  <cp:revision>1907</cp:revision>
  <dcterms:created xsi:type="dcterms:W3CDTF">2023-12-26T13:50:05Z</dcterms:created>
  <dcterms:modified xsi:type="dcterms:W3CDTF">2024-06-08T02:44:00Z</dcterms:modified>
</cp:coreProperties>
</file>