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6.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7.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8.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9.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 id="2147483651" r:id="rId2"/>
    <p:sldMasterId id="2147483700" r:id="rId3"/>
    <p:sldMasterId id="2147483716" r:id="rId4"/>
    <p:sldMasterId id="2147483731" r:id="rId5"/>
    <p:sldMasterId id="2147483805" r:id="rId6"/>
    <p:sldMasterId id="2147483820" r:id="rId7"/>
    <p:sldMasterId id="2147483832" r:id="rId8"/>
    <p:sldMasterId id="2147483844" r:id="rId9"/>
    <p:sldMasterId id="2147483945" r:id="rId10"/>
  </p:sldMasterIdLst>
  <p:notesMasterIdLst>
    <p:notesMasterId r:id="rId56"/>
  </p:notesMasterIdLst>
  <p:handoutMasterIdLst>
    <p:handoutMasterId r:id="rId57"/>
  </p:handoutMasterIdLst>
  <p:sldIdLst>
    <p:sldId id="257" r:id="rId11"/>
    <p:sldId id="787" r:id="rId12"/>
    <p:sldId id="724" r:id="rId13"/>
    <p:sldId id="725" r:id="rId14"/>
    <p:sldId id="726" r:id="rId15"/>
    <p:sldId id="668" r:id="rId16"/>
    <p:sldId id="676" r:id="rId17"/>
    <p:sldId id="727" r:id="rId18"/>
    <p:sldId id="728" r:id="rId19"/>
    <p:sldId id="729" r:id="rId20"/>
    <p:sldId id="677" r:id="rId21"/>
    <p:sldId id="711" r:id="rId22"/>
    <p:sldId id="645" r:id="rId23"/>
    <p:sldId id="782" r:id="rId24"/>
    <p:sldId id="454" r:id="rId25"/>
    <p:sldId id="689" r:id="rId26"/>
    <p:sldId id="684" r:id="rId27"/>
    <p:sldId id="722" r:id="rId28"/>
    <p:sldId id="690" r:id="rId29"/>
    <p:sldId id="692" r:id="rId30"/>
    <p:sldId id="715" r:id="rId31"/>
    <p:sldId id="793" r:id="rId32"/>
    <p:sldId id="696" r:id="rId33"/>
    <p:sldId id="697" r:id="rId34"/>
    <p:sldId id="698" r:id="rId35"/>
    <p:sldId id="701" r:id="rId36"/>
    <p:sldId id="776" r:id="rId37"/>
    <p:sldId id="702" r:id="rId38"/>
    <p:sldId id="703" r:id="rId39"/>
    <p:sldId id="640" r:id="rId40"/>
    <p:sldId id="641" r:id="rId41"/>
    <p:sldId id="705" r:id="rId42"/>
    <p:sldId id="801" r:id="rId43"/>
    <p:sldId id="713" r:id="rId44"/>
    <p:sldId id="745" r:id="rId45"/>
    <p:sldId id="746" r:id="rId46"/>
    <p:sldId id="747" r:id="rId47"/>
    <p:sldId id="748" r:id="rId48"/>
    <p:sldId id="749" r:id="rId49"/>
    <p:sldId id="750" r:id="rId50"/>
    <p:sldId id="751" r:id="rId51"/>
    <p:sldId id="802" r:id="rId52"/>
    <p:sldId id="797" r:id="rId53"/>
    <p:sldId id="798" r:id="rId54"/>
    <p:sldId id="799" r:id="rId55"/>
  </p:sldIdLst>
  <p:sldSz cx="12192000" cy="6858000"/>
  <p:notesSz cx="7099300" cy="10234613"/>
  <p:defaultTextStyle>
    <a:defPPr>
      <a:defRPr lang="zh-CN"/>
    </a:defPPr>
    <a:lvl1pPr algn="l" rtl="0" fontAlgn="base">
      <a:spcBef>
        <a:spcPct val="0"/>
      </a:spcBef>
      <a:spcAft>
        <a:spcPct val="0"/>
      </a:spcAft>
      <a:buClr>
        <a:schemeClr val="hlink"/>
      </a:buClr>
      <a:defRPr sz="1400" kern="1200">
        <a:solidFill>
          <a:schemeClr val="tx1"/>
        </a:solidFill>
        <a:latin typeface="Arial" pitchFamily="34" charset="0"/>
        <a:ea typeface="宋体" pitchFamily="2" charset="-122"/>
        <a:cs typeface="+mn-cs"/>
      </a:defRPr>
    </a:lvl1pPr>
    <a:lvl2pPr marL="457200" algn="l" rtl="0" fontAlgn="base">
      <a:spcBef>
        <a:spcPct val="0"/>
      </a:spcBef>
      <a:spcAft>
        <a:spcPct val="0"/>
      </a:spcAft>
      <a:buClr>
        <a:schemeClr val="hlink"/>
      </a:buClr>
      <a:defRPr sz="1400" kern="1200">
        <a:solidFill>
          <a:schemeClr val="tx1"/>
        </a:solidFill>
        <a:latin typeface="Arial" pitchFamily="34" charset="0"/>
        <a:ea typeface="宋体" pitchFamily="2" charset="-122"/>
        <a:cs typeface="+mn-cs"/>
      </a:defRPr>
    </a:lvl2pPr>
    <a:lvl3pPr marL="914400" algn="l" rtl="0" fontAlgn="base">
      <a:spcBef>
        <a:spcPct val="0"/>
      </a:spcBef>
      <a:spcAft>
        <a:spcPct val="0"/>
      </a:spcAft>
      <a:buClr>
        <a:schemeClr val="hlink"/>
      </a:buClr>
      <a:defRPr sz="1400" kern="1200">
        <a:solidFill>
          <a:schemeClr val="tx1"/>
        </a:solidFill>
        <a:latin typeface="Arial" pitchFamily="34" charset="0"/>
        <a:ea typeface="宋体" pitchFamily="2" charset="-122"/>
        <a:cs typeface="+mn-cs"/>
      </a:defRPr>
    </a:lvl3pPr>
    <a:lvl4pPr marL="1371600" algn="l" rtl="0" fontAlgn="base">
      <a:spcBef>
        <a:spcPct val="0"/>
      </a:spcBef>
      <a:spcAft>
        <a:spcPct val="0"/>
      </a:spcAft>
      <a:buClr>
        <a:schemeClr val="hlink"/>
      </a:buClr>
      <a:defRPr sz="1400" kern="1200">
        <a:solidFill>
          <a:schemeClr val="tx1"/>
        </a:solidFill>
        <a:latin typeface="Arial" pitchFamily="34" charset="0"/>
        <a:ea typeface="宋体" pitchFamily="2" charset="-122"/>
        <a:cs typeface="+mn-cs"/>
      </a:defRPr>
    </a:lvl4pPr>
    <a:lvl5pPr marL="1828800" algn="l" rtl="0" fontAlgn="base">
      <a:spcBef>
        <a:spcPct val="0"/>
      </a:spcBef>
      <a:spcAft>
        <a:spcPct val="0"/>
      </a:spcAft>
      <a:buClr>
        <a:schemeClr val="hlink"/>
      </a:buClr>
      <a:defRPr sz="1400" kern="1200">
        <a:solidFill>
          <a:schemeClr val="tx1"/>
        </a:solidFill>
        <a:latin typeface="Arial" pitchFamily="34" charset="0"/>
        <a:ea typeface="宋体" pitchFamily="2" charset="-122"/>
        <a:cs typeface="+mn-cs"/>
      </a:defRPr>
    </a:lvl5pPr>
    <a:lvl6pPr marL="2286000" algn="l" defTabSz="914400" rtl="0" eaLnBrk="1" latinLnBrk="0" hangingPunct="1">
      <a:defRPr sz="1400" kern="1200">
        <a:solidFill>
          <a:schemeClr val="tx1"/>
        </a:solidFill>
        <a:latin typeface="Arial" pitchFamily="34" charset="0"/>
        <a:ea typeface="宋体" pitchFamily="2" charset="-122"/>
        <a:cs typeface="+mn-cs"/>
      </a:defRPr>
    </a:lvl6pPr>
    <a:lvl7pPr marL="2743200" algn="l" defTabSz="914400" rtl="0" eaLnBrk="1" latinLnBrk="0" hangingPunct="1">
      <a:defRPr sz="1400" kern="1200">
        <a:solidFill>
          <a:schemeClr val="tx1"/>
        </a:solidFill>
        <a:latin typeface="Arial" pitchFamily="34" charset="0"/>
        <a:ea typeface="宋体" pitchFamily="2" charset="-122"/>
        <a:cs typeface="+mn-cs"/>
      </a:defRPr>
    </a:lvl7pPr>
    <a:lvl8pPr marL="3200400" algn="l" defTabSz="914400" rtl="0" eaLnBrk="1" latinLnBrk="0" hangingPunct="1">
      <a:defRPr sz="1400" kern="1200">
        <a:solidFill>
          <a:schemeClr val="tx1"/>
        </a:solidFill>
        <a:latin typeface="Arial" pitchFamily="34" charset="0"/>
        <a:ea typeface="宋体" pitchFamily="2" charset="-122"/>
        <a:cs typeface="+mn-cs"/>
      </a:defRPr>
    </a:lvl8pPr>
    <a:lvl9pPr marL="3657600" algn="l" defTabSz="914400" rtl="0" eaLnBrk="1" latinLnBrk="0" hangingPunct="1">
      <a:defRPr sz="14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ui" initials="" lastIdx="1" clrIdx="0"/>
  <p:cmAuthor id="1" name="炜 周" initials="炜" lastIdx="1" clrIdx="1">
    <p:extLst>
      <p:ext uri="{19B8F6BF-5375-455C-9EA6-DF929625EA0E}">
        <p15:presenceInfo xmlns:p15="http://schemas.microsoft.com/office/powerpoint/2012/main" userId="9dec1bdefe32521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CC00CC"/>
    <a:srgbClr val="A3DAFF"/>
    <a:srgbClr val="FFCCFF"/>
    <a:srgbClr val="000000"/>
    <a:srgbClr val="FF3300"/>
    <a:srgbClr val="CFDAFF"/>
    <a:srgbClr val="BBCBFF"/>
    <a:srgbClr val="A5A5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66501" autoAdjust="0"/>
  </p:normalViewPr>
  <p:slideViewPr>
    <p:cSldViewPr>
      <p:cViewPr varScale="1">
        <p:scale>
          <a:sx n="58" d="100"/>
          <a:sy n="58" d="100"/>
        </p:scale>
        <p:origin x="1627" y="4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3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commentAuthors" Target="commentAuthors.xml"/><Relationship Id="rId5" Type="http://schemas.openxmlformats.org/officeDocument/2006/relationships/slideMaster" Target="slideMasters/slideMaster5.xml"/><Relationship Id="rId61" Type="http://schemas.openxmlformats.org/officeDocument/2006/relationships/theme" Target="theme/theme1.xml"/><Relationship Id="rId19" Type="http://schemas.openxmlformats.org/officeDocument/2006/relationships/slide" Target="slides/slide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41.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presProps" Target="presProps.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handoutMaster" Target="handoutMasters/handoutMaster1.xml"/><Relationship Id="rId10" Type="http://schemas.openxmlformats.org/officeDocument/2006/relationships/slideMaster" Target="slideMasters/slideMaster10.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buClrTx/>
              <a:defRPr sz="1300"/>
            </a:lvl1pPr>
          </a:lstStyle>
          <a:p>
            <a:r>
              <a:rPr lang="en-US" altLang="zh-CN"/>
              <a:t>1.1    Introduction</a:t>
            </a:r>
          </a:p>
        </p:txBody>
      </p:sp>
      <p:sp>
        <p:nvSpPr>
          <p:cNvPr id="16387" name="Rectangle 3"/>
          <p:cNvSpPr>
            <a:spLocks noGrp="1" noChangeArrowheads="1"/>
          </p:cNvSpPr>
          <p:nvPr>
            <p:ph type="dt" sz="quarter"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buClrTx/>
              <a:defRPr sz="1300"/>
            </a:lvl1pPr>
          </a:lstStyle>
          <a:p>
            <a:endParaRPr lang="en-US" altLang="zh-CN"/>
          </a:p>
        </p:txBody>
      </p:sp>
      <p:sp>
        <p:nvSpPr>
          <p:cNvPr id="16388" name="Rectangle 4"/>
          <p:cNvSpPr>
            <a:spLocks noGrp="1" noChangeArrowheads="1"/>
          </p:cNvSpPr>
          <p:nvPr>
            <p:ph type="ftr" sz="quarter" idx="2"/>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buClrTx/>
              <a:defRPr sz="1300"/>
            </a:lvl1pPr>
          </a:lstStyle>
          <a:p>
            <a:endParaRPr lang="en-US" altLang="zh-CN"/>
          </a:p>
        </p:txBody>
      </p:sp>
      <p:sp>
        <p:nvSpPr>
          <p:cNvPr id="16389" name="Rectangle 5"/>
          <p:cNvSpPr>
            <a:spLocks noGrp="1" noChangeArrowheads="1"/>
          </p:cNvSpPr>
          <p:nvPr>
            <p:ph type="sldNum" sz="quarter" idx="3"/>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buClrTx/>
              <a:defRPr sz="1300"/>
            </a:lvl1pPr>
          </a:lstStyle>
          <a:p>
            <a:fld id="{06354539-CE45-4EFE-B137-77E59F834F73}" type="slidenum">
              <a:rPr lang="en-US" altLang="zh-CN"/>
              <a:pPr/>
              <a:t>‹#›</a:t>
            </a:fld>
            <a:endParaRPr lang="en-US" altLang="zh-CN"/>
          </a:p>
        </p:txBody>
      </p:sp>
    </p:spTree>
    <p:extLst>
      <p:ext uri="{BB962C8B-B14F-4D97-AF65-F5344CB8AC3E}">
        <p14:creationId xmlns:p14="http://schemas.microsoft.com/office/powerpoint/2010/main" val="4057711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buClrTx/>
              <a:defRPr sz="1300"/>
            </a:lvl1pPr>
          </a:lstStyle>
          <a:p>
            <a:r>
              <a:rPr lang="en-US" altLang="zh-CN"/>
              <a:t>1.1    Introduction</a:t>
            </a:r>
          </a:p>
        </p:txBody>
      </p:sp>
      <p:sp>
        <p:nvSpPr>
          <p:cNvPr id="13315"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buClrTx/>
              <a:defRPr sz="1300"/>
            </a:lvl1pPr>
          </a:lstStyle>
          <a:p>
            <a:endParaRPr lang="en-US" altLang="zh-CN"/>
          </a:p>
        </p:txBody>
      </p:sp>
      <p:sp>
        <p:nvSpPr>
          <p:cNvPr id="13316"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ffectLst/>
        </p:spPr>
      </p:sp>
      <p:sp>
        <p:nvSpPr>
          <p:cNvPr id="13317"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318"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buClrTx/>
              <a:defRPr sz="1300"/>
            </a:lvl1pPr>
          </a:lstStyle>
          <a:p>
            <a:endParaRPr lang="en-US" altLang="zh-CN"/>
          </a:p>
        </p:txBody>
      </p:sp>
      <p:sp>
        <p:nvSpPr>
          <p:cNvPr id="13319"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buClrTx/>
              <a:defRPr sz="1300"/>
            </a:lvl1pPr>
          </a:lstStyle>
          <a:p>
            <a:fld id="{EBADF7BA-8CF4-4F81-BE0D-0527143A71C0}" type="slidenum">
              <a:rPr lang="en-US" altLang="zh-CN"/>
              <a:pPr/>
              <a:t>‹#›</a:t>
            </a:fld>
            <a:endParaRPr lang="en-US" altLang="zh-CN"/>
          </a:p>
        </p:txBody>
      </p:sp>
    </p:spTree>
    <p:extLst>
      <p:ext uri="{BB962C8B-B14F-4D97-AF65-F5344CB8AC3E}">
        <p14:creationId xmlns:p14="http://schemas.microsoft.com/office/powerpoint/2010/main" val="2579539273"/>
      </p:ext>
    </p:extLst>
  </p:cSld>
  <p:clrMap bg1="lt1" tx1="dk1" bg2="lt2" tx2="dk2" accent1="accent1" accent2="accent2" accent3="accent3" accent4="accent4" accent5="accent5" accent6="accent6" hlink="hlink" folHlink="folHlink"/>
  <p:hf ftr="0" dt="0"/>
  <p:notesStyle>
    <a:lvl1pPr algn="l" rtl="0" fontAlgn="base">
      <a:spcBef>
        <a:spcPct val="30000"/>
      </a:spcBef>
      <a:spcAft>
        <a:spcPct val="0"/>
      </a:spcAft>
      <a:defRPr sz="1200" kern="1200">
        <a:solidFill>
          <a:schemeClr val="tx1"/>
        </a:solidFill>
        <a:latin typeface="Arial"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Arial"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MIPS, RISK-V</a:t>
            </a:r>
            <a:r>
              <a:rPr lang="zh-CN" altLang="en-US" dirty="0"/>
              <a:t>都是</a:t>
            </a:r>
            <a:r>
              <a:rPr lang="en-US" altLang="zh-CN" dirty="0"/>
              <a:t>RISC</a:t>
            </a:r>
            <a:r>
              <a:rPr lang="zh-CN" altLang="en-US" dirty="0"/>
              <a:t>精简指令集</a:t>
            </a:r>
            <a:endParaRPr lang="en-US" altLang="zh-CN" dirty="0"/>
          </a:p>
          <a:p>
            <a:r>
              <a:rPr lang="en-US" altLang="zh-CN" dirty="0"/>
              <a:t>X86</a:t>
            </a:r>
            <a:r>
              <a:rPr lang="zh-CN" altLang="en-US" dirty="0"/>
              <a:t>是</a:t>
            </a:r>
            <a:r>
              <a:rPr lang="en-US" altLang="zh-CN" dirty="0"/>
              <a:t>CISC</a:t>
            </a:r>
            <a:r>
              <a:rPr lang="zh-CN" altLang="en-US" dirty="0"/>
              <a:t>是复杂指令集</a:t>
            </a:r>
          </a:p>
        </p:txBody>
      </p:sp>
      <p:sp>
        <p:nvSpPr>
          <p:cNvPr id="4" name="页眉占位符 3"/>
          <p:cNvSpPr>
            <a:spLocks noGrp="1"/>
          </p:cNvSpPr>
          <p:nvPr>
            <p:ph type="hdr" sz="quarter"/>
          </p:nvPr>
        </p:nvSpPr>
        <p:spPr/>
        <p:txBody>
          <a:bodyPr/>
          <a:lstStyle/>
          <a:p>
            <a:r>
              <a:rPr lang="en-US" altLang="zh-CN"/>
              <a:t>1.1    Introduction</a:t>
            </a:r>
          </a:p>
        </p:txBody>
      </p:sp>
      <p:sp>
        <p:nvSpPr>
          <p:cNvPr id="5" name="灯片编号占位符 4"/>
          <p:cNvSpPr>
            <a:spLocks noGrp="1"/>
          </p:cNvSpPr>
          <p:nvPr>
            <p:ph type="sldNum" sz="quarter" idx="5"/>
          </p:nvPr>
        </p:nvSpPr>
        <p:spPr/>
        <p:txBody>
          <a:bodyPr/>
          <a:lstStyle/>
          <a:p>
            <a:fld id="{EBADF7BA-8CF4-4F81-BE0D-0527143A71C0}" type="slidenum">
              <a:rPr lang="en-US" altLang="zh-CN" smtClean="0"/>
              <a:pPr/>
              <a:t>1</a:t>
            </a:fld>
            <a:endParaRPr lang="en-US" altLang="zh-CN"/>
          </a:p>
        </p:txBody>
      </p:sp>
    </p:spTree>
    <p:extLst>
      <p:ext uri="{BB962C8B-B14F-4D97-AF65-F5344CB8AC3E}">
        <p14:creationId xmlns:p14="http://schemas.microsoft.com/office/powerpoint/2010/main" val="95095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a:ln/>
        </p:spPr>
      </p:sp>
      <p:sp>
        <p:nvSpPr>
          <p:cNvPr id="993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9933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19F9BA73-68B4-463D-AD3D-E50B51599D28}" type="slidenum">
              <a:rPr lang="en-US" altLang="zh-CN" sz="1200" b="0" smtClean="0">
                <a:latin typeface="Arial" panose="020B0604020202020204" pitchFamily="34" charset="0"/>
                <a:ea typeface="宋体" panose="02010600030101010101" pitchFamily="2" charset="-122"/>
              </a:rPr>
              <a:pPr/>
              <a:t>11</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82996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167939"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2AF56389-73C5-42BC-8EBC-C7274967B6D7}" type="datetime3">
              <a:rPr lang="en-US" altLang="en-US" sz="1200" b="0">
                <a:ea typeface="宋体" panose="02010600030101010101" pitchFamily="2" charset="-122"/>
              </a:rPr>
              <a:pPr/>
              <a:t>11 April 2024</a:t>
            </a:fld>
            <a:endParaRPr lang="en-US" altLang="en-US" sz="1200" b="0">
              <a:ea typeface="宋体" panose="02010600030101010101" pitchFamily="2" charset="-122"/>
            </a:endParaRPr>
          </a:p>
        </p:txBody>
      </p:sp>
      <p:sp>
        <p:nvSpPr>
          <p:cNvPr id="167940"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Chapter 2 — Instructions: Language of the Computer</a:t>
            </a:r>
          </a:p>
        </p:txBody>
      </p:sp>
      <p:sp>
        <p:nvSpPr>
          <p:cNvPr id="1679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62BF77B-5CA3-4E6B-A134-C4AD9F9599AE}" type="slidenum">
              <a:rPr lang="en-US" altLang="en-US" sz="1200" b="0" smtClean="0">
                <a:ea typeface="宋体" panose="02010600030101010101" pitchFamily="2" charset="-122"/>
              </a:rPr>
              <a:pPr/>
              <a:t>12</a:t>
            </a:fld>
            <a:endParaRPr lang="en-US" altLang="en-US" sz="1200" b="0">
              <a:ea typeface="宋体" panose="02010600030101010101" pitchFamily="2" charset="-122"/>
            </a:endParaRPr>
          </a:p>
        </p:txBody>
      </p:sp>
      <p:sp>
        <p:nvSpPr>
          <p:cNvPr id="167942" name="Rectangle 2"/>
          <p:cNvSpPr>
            <a:spLocks noGrp="1" noRot="1" noChangeAspect="1" noChangeArrowheads="1" noTextEdit="1"/>
          </p:cNvSpPr>
          <p:nvPr>
            <p:ph type="sldImg"/>
          </p:nvPr>
        </p:nvSpPr>
        <p:spPr>
          <a:ln/>
        </p:spPr>
      </p:sp>
      <p:sp>
        <p:nvSpPr>
          <p:cNvPr id="1679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err="1">
                <a:latin typeface="Arial" panose="020B0604020202020204" pitchFamily="34" charset="0"/>
              </a:rPr>
              <a:t>Lb</a:t>
            </a:r>
            <a:r>
              <a:rPr lang="zh-CN" altLang="en-US" dirty="0">
                <a:latin typeface="Arial" panose="020B0604020202020204" pitchFamily="34" charset="0"/>
              </a:rPr>
              <a:t>从内存中读出一个字节，放在寄存器的最右边</a:t>
            </a:r>
            <a:r>
              <a:rPr lang="en-US" altLang="zh-CN" dirty="0">
                <a:latin typeface="Arial" panose="020B0604020202020204" pitchFamily="34" charset="0"/>
              </a:rPr>
              <a:t>8</a:t>
            </a:r>
            <a:r>
              <a:rPr lang="zh-CN" altLang="en-US" dirty="0">
                <a:latin typeface="Arial" panose="020B0604020202020204" pitchFamily="34" charset="0"/>
              </a:rPr>
              <a:t>位。</a:t>
            </a:r>
            <a:r>
              <a:rPr lang="en-US" altLang="zh-CN" dirty="0">
                <a:latin typeface="Arial" panose="020B0604020202020204" pitchFamily="34" charset="0"/>
              </a:rPr>
              <a:t>Sb</a:t>
            </a:r>
            <a:r>
              <a:rPr lang="zh-CN" altLang="en-US" dirty="0">
                <a:latin typeface="Arial" panose="020B0604020202020204" pitchFamily="34" charset="0"/>
              </a:rPr>
              <a:t>同样。</a:t>
            </a:r>
            <a:endParaRPr lang="en-US" altLang="zh-CN" dirty="0">
              <a:latin typeface="Arial" panose="020B0604020202020204" pitchFamily="34" charset="0"/>
            </a:endParaRPr>
          </a:p>
          <a:p>
            <a:endParaRPr lang="en-US" altLang="zh-CN" dirty="0">
              <a:latin typeface="Arial" panose="020B0604020202020204" pitchFamily="34" charset="0"/>
            </a:endParaRPr>
          </a:p>
          <a:p>
            <a:endParaRPr lang="en-AU" altLang="en-US" dirty="0">
              <a:latin typeface="Arial" panose="020B0604020202020204" pitchFamily="34" charset="0"/>
            </a:endParaRPr>
          </a:p>
        </p:txBody>
      </p:sp>
    </p:spTree>
    <p:extLst>
      <p:ext uri="{BB962C8B-B14F-4D97-AF65-F5344CB8AC3E}">
        <p14:creationId xmlns:p14="http://schemas.microsoft.com/office/powerpoint/2010/main" val="3640788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400" dirty="0">
                <a:latin typeface="Arial" panose="020B0604020202020204" pitchFamily="34" charset="0"/>
              </a:rPr>
              <a:t>目前应该</a:t>
            </a:r>
            <a:r>
              <a:rPr lang="en-US" altLang="zh-CN" sz="1400" dirty="0">
                <a:latin typeface="Arial" panose="020B0604020202020204" pitchFamily="34" charset="0"/>
              </a:rPr>
              <a:t>little endian</a:t>
            </a:r>
            <a:r>
              <a:rPr lang="zh-CN" altLang="en-US" sz="1400" dirty="0">
                <a:latin typeface="Arial" panose="020B0604020202020204" pitchFamily="34" charset="0"/>
              </a:rPr>
              <a:t>是主流，因为在数据类型转换的时候（尤其是指针转换）不用考虑地址问题。</a:t>
            </a:r>
            <a:endParaRPr lang="zh-CN" altLang="en-US" dirty="0">
              <a:latin typeface="Arial" panose="020B0604020202020204" pitchFamily="34" charset="0"/>
            </a:endParaRPr>
          </a:p>
        </p:txBody>
      </p:sp>
      <p:sp>
        <p:nvSpPr>
          <p:cNvPr id="3994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ADB4C16F-6115-4EDA-91D0-70BE611A00F2}" type="slidenum">
              <a:rPr lang="en-US" altLang="zh-CN" sz="1200" b="0" smtClean="0">
                <a:latin typeface="Arial" panose="020B0604020202020204" pitchFamily="34" charset="0"/>
                <a:ea typeface="宋体" panose="02010600030101010101" pitchFamily="2" charset="-122"/>
              </a:rPr>
              <a:pPr/>
              <a:t>13</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81863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1.1    Introduction</a:t>
            </a:r>
          </a:p>
        </p:txBody>
      </p:sp>
      <p:sp>
        <p:nvSpPr>
          <p:cNvPr id="7" name="Rectangle 7"/>
          <p:cNvSpPr>
            <a:spLocks noGrp="1" noChangeArrowheads="1"/>
          </p:cNvSpPr>
          <p:nvPr>
            <p:ph type="sldNum" sz="quarter" idx="5"/>
          </p:nvPr>
        </p:nvSpPr>
        <p:spPr>
          <a:ln/>
        </p:spPr>
        <p:txBody>
          <a:bodyPr/>
          <a:lstStyle/>
          <a:p>
            <a:fld id="{38C771BA-FADE-426D-B0E2-69A5EBBCB91E}" type="slidenum">
              <a:rPr lang="en-US" altLang="zh-CN"/>
              <a:pPr/>
              <a:t>14</a:t>
            </a:fld>
            <a:endParaRPr lang="en-US" altLang="zh-CN"/>
          </a:p>
        </p:txBody>
      </p:sp>
      <p:sp>
        <p:nvSpPr>
          <p:cNvPr id="320514" name="Rectangle 2"/>
          <p:cNvSpPr>
            <a:spLocks noGrp="1" noRot="1" noChangeAspect="1" noChangeArrowheads="1" noTextEdit="1"/>
          </p:cNvSpPr>
          <p:nvPr>
            <p:ph type="sldImg"/>
          </p:nvPr>
        </p:nvSpPr>
        <p:spPr>
          <a:xfrm>
            <a:off x="139700" y="768350"/>
            <a:ext cx="6819900" cy="3836988"/>
          </a:xfrm>
          <a:ln/>
        </p:spPr>
      </p:sp>
      <p:sp>
        <p:nvSpPr>
          <p:cNvPr id="3205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47190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a:xfrm>
            <a:off x="101600" y="750888"/>
            <a:ext cx="6594475" cy="3709987"/>
          </a:xfrm>
          <a:ln/>
        </p:spPr>
      </p:sp>
      <p:sp>
        <p:nvSpPr>
          <p:cNvPr id="1228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Arial" panose="020B0604020202020204" pitchFamily="34" charset="0"/>
            </a:endParaRPr>
          </a:p>
        </p:txBody>
      </p:sp>
    </p:spTree>
    <p:extLst>
      <p:ext uri="{BB962C8B-B14F-4D97-AF65-F5344CB8AC3E}">
        <p14:creationId xmlns:p14="http://schemas.microsoft.com/office/powerpoint/2010/main" val="978360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112643"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BA785A56-17E6-4540-902C-0230A370C0A6}" type="datetime3">
              <a:rPr lang="en-US" altLang="en-US" sz="1200" b="0">
                <a:ea typeface="宋体" panose="02010600030101010101" pitchFamily="2" charset="-122"/>
              </a:rPr>
              <a:pPr/>
              <a:t>11 April 2024</a:t>
            </a:fld>
            <a:endParaRPr lang="en-US" altLang="en-US" sz="1200" b="0">
              <a:ea typeface="宋体" panose="02010600030101010101" pitchFamily="2" charset="-122"/>
            </a:endParaRPr>
          </a:p>
        </p:txBody>
      </p:sp>
      <p:sp>
        <p:nvSpPr>
          <p:cNvPr id="112644"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Chapter 2 — Instructions: Language of the Computer</a:t>
            </a:r>
          </a:p>
        </p:txBody>
      </p:sp>
      <p:sp>
        <p:nvSpPr>
          <p:cNvPr id="1126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065EE367-3531-4C8D-94D5-835BC34BF3A9}" type="slidenum">
              <a:rPr lang="en-US" altLang="en-US" sz="1200" b="0" smtClean="0">
                <a:ea typeface="宋体" panose="02010600030101010101" pitchFamily="2" charset="-122"/>
              </a:rPr>
              <a:pPr/>
              <a:t>17</a:t>
            </a:fld>
            <a:endParaRPr lang="en-US" altLang="en-US" sz="1200" b="0">
              <a:ea typeface="宋体" panose="02010600030101010101" pitchFamily="2" charset="-122"/>
            </a:endParaRPr>
          </a:p>
        </p:txBody>
      </p:sp>
      <p:sp>
        <p:nvSpPr>
          <p:cNvPr id="112646" name="Rectangle 2"/>
          <p:cNvSpPr>
            <a:spLocks noGrp="1" noRot="1" noChangeAspect="1" noChangeArrowheads="1" noTextEdit="1"/>
          </p:cNvSpPr>
          <p:nvPr>
            <p:ph type="sldImg"/>
          </p:nvPr>
        </p:nvSpPr>
        <p:spPr>
          <a:ln/>
        </p:spPr>
      </p:sp>
      <p:sp>
        <p:nvSpPr>
          <p:cNvPr id="1126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无条件跳转： </a:t>
            </a:r>
            <a:r>
              <a:rPr lang="en-US" altLang="zh-CN" dirty="0" err="1">
                <a:latin typeface="Arial" panose="020B0604020202020204" pitchFamily="34" charset="0"/>
              </a:rPr>
              <a:t>jal</a:t>
            </a:r>
            <a:r>
              <a:rPr lang="en-US" altLang="zh-CN" dirty="0">
                <a:latin typeface="Arial" panose="020B0604020202020204" pitchFamily="34" charset="0"/>
              </a:rPr>
              <a:t> x1, Label</a:t>
            </a:r>
            <a:r>
              <a:rPr lang="zh-CN" altLang="en-US" dirty="0">
                <a:latin typeface="Arial" panose="020B0604020202020204" pitchFamily="34" charset="0"/>
              </a:rPr>
              <a:t>，因为</a:t>
            </a:r>
            <a:r>
              <a:rPr lang="en-US" altLang="zh-CN" dirty="0">
                <a:latin typeface="Arial" panose="020B0604020202020204" pitchFamily="34" charset="0"/>
              </a:rPr>
              <a:t>x1</a:t>
            </a:r>
            <a:r>
              <a:rPr lang="zh-CN" altLang="en-US" dirty="0">
                <a:latin typeface="Arial" panose="020B0604020202020204" pitchFamily="34" charset="0"/>
              </a:rPr>
              <a:t>硬连线到</a:t>
            </a:r>
            <a:r>
              <a:rPr lang="en-US" altLang="zh-CN" dirty="0">
                <a:latin typeface="Arial" panose="020B0604020202020204" pitchFamily="34" charset="0"/>
              </a:rPr>
              <a:t>0</a:t>
            </a:r>
            <a:r>
              <a:rPr lang="zh-CN" altLang="en-US" dirty="0">
                <a:latin typeface="Arial" panose="020B0604020202020204" pitchFamily="34" charset="0"/>
              </a:rPr>
              <a:t>，效果等同于丢弃返回地址</a:t>
            </a:r>
            <a:endParaRPr lang="en-AU" altLang="en-US" dirty="0">
              <a:latin typeface="Arial" panose="020B0604020202020204" pitchFamily="34" charset="0"/>
            </a:endParaRPr>
          </a:p>
        </p:txBody>
      </p:sp>
    </p:spTree>
    <p:extLst>
      <p:ext uri="{BB962C8B-B14F-4D97-AF65-F5344CB8AC3E}">
        <p14:creationId xmlns:p14="http://schemas.microsoft.com/office/powerpoint/2010/main" val="910039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幻灯片图像占位符 1"/>
          <p:cNvSpPr>
            <a:spLocks noGrp="1" noRot="1" noChangeAspect="1" noTextEdit="1"/>
          </p:cNvSpPr>
          <p:nvPr>
            <p:ph type="sldImg"/>
          </p:nvPr>
        </p:nvSpPr>
        <p:spPr>
          <a:ln/>
        </p:spPr>
      </p:sp>
      <p:sp>
        <p:nvSpPr>
          <p:cNvPr id="188419" name="备注占位符 2"/>
          <p:cNvSpPr>
            <a:spLocks noGrp="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indent="-457200">
              <a:buFontTx/>
              <a:buAutoNum type="arabicPeriod"/>
              <a:defRPr/>
            </a:pPr>
            <a:r>
              <a:rPr lang="zh-CN" altLang="en-US" sz="2400" dirty="0">
                <a:latin typeface="Arial" panose="020B0604020202020204" pitchFamily="34" charset="0"/>
              </a:rPr>
              <a:t>立即数寻址：操作数是指令本身的常量</a:t>
            </a:r>
            <a:endParaRPr lang="en-US" altLang="zh-CN" sz="2400" dirty="0">
              <a:latin typeface="Arial" panose="020B0604020202020204" pitchFamily="34" charset="0"/>
            </a:endParaRPr>
          </a:p>
          <a:p>
            <a:pPr lvl="1" indent="-457200">
              <a:buFontTx/>
              <a:buAutoNum type="arabicPeriod"/>
              <a:defRPr/>
            </a:pPr>
            <a:r>
              <a:rPr lang="zh-CN" altLang="en-US" sz="2400" dirty="0">
                <a:latin typeface="Arial" panose="020B0604020202020204" pitchFamily="34" charset="0"/>
              </a:rPr>
              <a:t>寄存器寻址：操作数在寄存器中</a:t>
            </a:r>
          </a:p>
          <a:p>
            <a:pPr lvl="1" indent="-457200">
              <a:buFontTx/>
              <a:buAutoNum type="arabicPeriod"/>
              <a:defRPr/>
            </a:pPr>
            <a:r>
              <a:rPr lang="zh-CN" altLang="en-US" sz="2400" dirty="0">
                <a:latin typeface="Arial" panose="020B0604020202020204" pitchFamily="34" charset="0"/>
              </a:rPr>
              <a:t>基址寻址：操作数在内存中，其地址是寄存器和指令中的常量（字节）之和</a:t>
            </a:r>
            <a:endParaRPr lang="en-US" altLang="zh-CN" sz="2400" dirty="0">
              <a:latin typeface="Arial" panose="020B0604020202020204" pitchFamily="34" charset="0"/>
            </a:endParaRPr>
          </a:p>
          <a:p>
            <a:pPr lvl="1" indent="-457200">
              <a:buFontTx/>
              <a:buAutoNum type="arabicPeriod"/>
              <a:defRPr/>
            </a:pPr>
            <a:endParaRPr lang="en-US" altLang="zh-CN" sz="2400" dirty="0">
              <a:latin typeface="Arial" panose="020B0604020202020204" pitchFamily="34" charset="0"/>
            </a:endParaRPr>
          </a:p>
          <a:p>
            <a:pPr marL="0" lvl="1" indent="0">
              <a:buFontTx/>
              <a:buNone/>
              <a:defRPr/>
            </a:pPr>
            <a:r>
              <a:rPr lang="zh-CN" altLang="en-US" sz="2400" dirty="0">
                <a:latin typeface="Arial" panose="020B0604020202020204" pitchFamily="34" charset="0"/>
              </a:rPr>
              <a:t>他设定就是这样因为一条指令宽度不是</a:t>
            </a:r>
            <a:r>
              <a:rPr lang="en-US" altLang="zh-CN" sz="2400" dirty="0">
                <a:latin typeface="Arial" panose="020B0604020202020204" pitchFamily="34" charset="0"/>
              </a:rPr>
              <a:t>1</a:t>
            </a:r>
            <a:r>
              <a:rPr lang="zh-CN" altLang="en-US" sz="2400" dirty="0">
                <a:latin typeface="Arial" panose="020B0604020202020204" pitchFamily="34" charset="0"/>
              </a:rPr>
              <a:t>，所以你跳</a:t>
            </a:r>
            <a:r>
              <a:rPr lang="en-US" altLang="zh-CN" sz="2400" dirty="0">
                <a:latin typeface="Arial" panose="020B0604020202020204" pitchFamily="34" charset="0"/>
              </a:rPr>
              <a:t>1</a:t>
            </a:r>
            <a:r>
              <a:rPr lang="zh-CN" altLang="en-US" sz="2400" dirty="0">
                <a:latin typeface="Arial" panose="020B0604020202020204" pitchFamily="34" charset="0"/>
              </a:rPr>
              <a:t>没用，所以就乘</a:t>
            </a:r>
            <a:r>
              <a:rPr lang="en-US" altLang="zh-CN" sz="2400" dirty="0">
                <a:latin typeface="Arial" panose="020B0604020202020204" pitchFamily="34" charset="0"/>
              </a:rPr>
              <a:t>2</a:t>
            </a:r>
            <a:r>
              <a:rPr lang="zh-CN" altLang="en-US" sz="2400" dirty="0">
                <a:latin typeface="Arial" panose="020B0604020202020204" pitchFamily="34" charset="0"/>
              </a:rPr>
              <a:t>了</a:t>
            </a:r>
            <a:endParaRPr lang="en-US" altLang="zh-CN" sz="2400" dirty="0">
              <a:latin typeface="Arial" panose="020B0604020202020204" pitchFamily="34" charset="0"/>
            </a:endParaRPr>
          </a:p>
        </p:txBody>
      </p:sp>
      <p:sp>
        <p:nvSpPr>
          <p:cNvPr id="19046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56ECBE82-74FE-46A6-8357-0C4B8D8DE416}" type="slidenum">
              <a:rPr lang="en-US" altLang="zh-CN" sz="1200" b="0" smtClean="0">
                <a:latin typeface="Arial" panose="020B0604020202020204" pitchFamily="34" charset="0"/>
                <a:ea typeface="宋体" panose="02010600030101010101" pitchFamily="2" charset="-122"/>
              </a:rPr>
              <a:pPr/>
              <a:t>18</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068036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a:ln/>
        </p:spPr>
      </p:sp>
      <p:sp>
        <p:nvSpPr>
          <p:cNvPr id="1249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2493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8BBBD2A5-9DF6-4E6F-8B1F-EF7F83DE95A0}" type="slidenum">
              <a:rPr lang="en-US" altLang="zh-CN" sz="1200" b="0" smtClean="0">
                <a:latin typeface="Arial" panose="020B0604020202020204" pitchFamily="34" charset="0"/>
                <a:ea typeface="宋体" panose="02010600030101010101" pitchFamily="2" charset="-122"/>
              </a:rPr>
              <a:pPr/>
              <a:t>19</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0798258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a:ln/>
        </p:spPr>
      </p:sp>
      <p:sp>
        <p:nvSpPr>
          <p:cNvPr id="1290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2902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E48D1141-8DC1-4D5A-B3BF-219827B096D8}" type="slidenum">
              <a:rPr lang="en-US" altLang="zh-CN" sz="1200" b="0" smtClean="0">
                <a:latin typeface="Arial" panose="020B0604020202020204" pitchFamily="34" charset="0"/>
                <a:ea typeface="宋体" panose="02010600030101010101" pitchFamily="2" charset="-122"/>
              </a:rPr>
              <a:pPr/>
              <a:t>20</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64758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F382DAF-2D4D-4F3F-9CBB-F11C685BD44C}" type="slidenum">
              <a:rPr lang="en-US" altLang="zh-CN" smtClean="0">
                <a:ea typeface="Arial Unicode MS" panose="020B0604020202020204" pitchFamily="34" charset="-122"/>
              </a:rPr>
              <a:pPr>
                <a:spcBef>
                  <a:spcPct val="0"/>
                </a:spcBef>
              </a:pPr>
              <a:t>21</a:t>
            </a:fld>
            <a:endParaRPr lang="en-US" altLang="zh-CN">
              <a:ea typeface="Arial Unicode MS" panose="020B0604020202020204" pitchFamily="34" charset="-122"/>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latin typeface="Arial" panose="020B0604020202020204" pitchFamily="34" charset="0"/>
              </a:rPr>
              <a:t>用</a:t>
            </a:r>
            <a:r>
              <a:rPr lang="en-US" altLang="zh-CN" dirty="0" err="1">
                <a:latin typeface="Arial" panose="020B0604020202020204" pitchFamily="34" charset="0"/>
              </a:rPr>
              <a:t>addi</a:t>
            </a:r>
            <a:r>
              <a:rPr lang="en-US" altLang="zh-CN" dirty="0">
                <a:latin typeface="Arial" panose="020B0604020202020204" pitchFamily="34" charset="0"/>
              </a:rPr>
              <a:t>, </a:t>
            </a:r>
            <a:r>
              <a:rPr lang="zh-CN" altLang="en-US" dirty="0">
                <a:latin typeface="Arial" panose="020B0604020202020204" pitchFamily="34" charset="0"/>
              </a:rPr>
              <a:t>把</a:t>
            </a:r>
            <a:r>
              <a:rPr lang="en-US" altLang="zh-CN" dirty="0">
                <a:latin typeface="Arial" panose="020B0604020202020204" pitchFamily="34" charset="0"/>
              </a:rPr>
              <a:t>16</a:t>
            </a:r>
            <a:r>
              <a:rPr lang="zh-CN" altLang="en-US" dirty="0">
                <a:latin typeface="Arial" panose="020B0604020202020204" pitchFamily="34" charset="0"/>
              </a:rPr>
              <a:t>位立即数按照有符号数拓展，所以最高位是</a:t>
            </a:r>
            <a:r>
              <a:rPr lang="en-US" altLang="zh-CN" dirty="0">
                <a:latin typeface="Arial" panose="020B0604020202020204" pitchFamily="34" charset="0"/>
              </a:rPr>
              <a:t>0</a:t>
            </a:r>
            <a:r>
              <a:rPr lang="zh-CN" altLang="en-US" dirty="0">
                <a:latin typeface="Arial" panose="020B0604020202020204" pitchFamily="34" charset="0"/>
              </a:rPr>
              <a:t>没有问题，最高位是</a:t>
            </a:r>
            <a:r>
              <a:rPr lang="en-US" altLang="zh-CN" dirty="0">
                <a:latin typeface="Arial" panose="020B0604020202020204" pitchFamily="34" charset="0"/>
              </a:rPr>
              <a:t>1</a:t>
            </a:r>
            <a:r>
              <a:rPr lang="zh-CN" altLang="en-US" dirty="0">
                <a:latin typeface="Arial" panose="020B0604020202020204" pitchFamily="34" charset="0"/>
              </a:rPr>
              <a:t>就不对了，用</a:t>
            </a:r>
            <a:r>
              <a:rPr lang="en-US" altLang="zh-CN" dirty="0" err="1">
                <a:latin typeface="Arial" panose="020B0604020202020204" pitchFamily="34" charset="0"/>
              </a:rPr>
              <a:t>ori</a:t>
            </a:r>
            <a:r>
              <a:rPr lang="en-US" altLang="zh-CN" dirty="0">
                <a:latin typeface="Arial" panose="020B0604020202020204" pitchFamily="34" charset="0"/>
              </a:rPr>
              <a:t> </a:t>
            </a:r>
            <a:r>
              <a:rPr lang="zh-CN" altLang="en-US" dirty="0">
                <a:latin typeface="Arial" panose="020B0604020202020204" pitchFamily="34" charset="0"/>
              </a:rPr>
              <a:t>没有这个问题</a:t>
            </a:r>
            <a:r>
              <a:rPr lang="en-US" altLang="zh-CN" dirty="0">
                <a:latin typeface="Arial" panose="020B0604020202020204" pitchFamily="34" charset="0"/>
              </a:rPr>
              <a:t>, </a:t>
            </a:r>
            <a:r>
              <a:rPr lang="zh-CN" altLang="en-US" dirty="0">
                <a:latin typeface="Arial" panose="020B0604020202020204" pitchFamily="34" charset="0"/>
              </a:rPr>
              <a:t>或者先用</a:t>
            </a:r>
            <a:r>
              <a:rPr lang="en-US" altLang="zh-CN" dirty="0" err="1">
                <a:latin typeface="Arial" panose="020B0604020202020204" pitchFamily="34" charset="0"/>
              </a:rPr>
              <a:t>lui</a:t>
            </a:r>
            <a:r>
              <a:rPr lang="en-US" altLang="zh-CN" dirty="0">
                <a:latin typeface="Arial" panose="020B0604020202020204" pitchFamily="34" charset="0"/>
              </a:rPr>
              <a:t> </a:t>
            </a:r>
            <a:r>
              <a:rPr lang="zh-CN" altLang="en-US" dirty="0">
                <a:latin typeface="Arial" panose="020B0604020202020204" pitchFamily="34" charset="0"/>
              </a:rPr>
              <a:t>在第</a:t>
            </a:r>
            <a:r>
              <a:rPr lang="en-US" altLang="zh-CN" dirty="0">
                <a:latin typeface="Arial" panose="020B0604020202020204" pitchFamily="34" charset="0"/>
              </a:rPr>
              <a:t>12</a:t>
            </a:r>
            <a:r>
              <a:rPr lang="zh-CN" altLang="en-US" dirty="0">
                <a:latin typeface="Arial" panose="020B0604020202020204" pitchFamily="34" charset="0"/>
              </a:rPr>
              <a:t>位添加</a:t>
            </a:r>
            <a:r>
              <a:rPr lang="en-US" altLang="zh-CN" dirty="0">
                <a:latin typeface="Arial" panose="020B0604020202020204" pitchFamily="34" charset="0"/>
              </a:rPr>
              <a:t>1</a:t>
            </a:r>
            <a:r>
              <a:rPr lang="zh-CN" altLang="en-US" dirty="0">
                <a:latin typeface="Arial" panose="020B0604020202020204" pitchFamily="34" charset="0"/>
              </a:rPr>
              <a:t>，然后再用</a:t>
            </a:r>
            <a:r>
              <a:rPr lang="en-US" altLang="zh-CN" dirty="0" err="1">
                <a:latin typeface="Arial" panose="020B0604020202020204" pitchFamily="34" charset="0"/>
              </a:rPr>
              <a:t>addi</a:t>
            </a:r>
            <a:r>
              <a:rPr lang="zh-CN" altLang="en-US" dirty="0">
                <a:latin typeface="Arial" panose="020B0604020202020204" pitchFamily="34" charset="0"/>
              </a:rPr>
              <a:t>加上低</a:t>
            </a:r>
            <a:r>
              <a:rPr lang="en-US" altLang="zh-CN" dirty="0">
                <a:latin typeface="Arial" panose="020B0604020202020204" pitchFamily="34" charset="0"/>
              </a:rPr>
              <a:t>16</a:t>
            </a:r>
            <a:r>
              <a:rPr lang="zh-CN" altLang="en-US" dirty="0">
                <a:latin typeface="Arial" panose="020B0604020202020204" pitchFamily="34" charset="0"/>
              </a:rPr>
              <a:t>位。</a:t>
            </a:r>
          </a:p>
        </p:txBody>
      </p:sp>
    </p:spTree>
    <p:extLst>
      <p:ext uri="{BB962C8B-B14F-4D97-AF65-F5344CB8AC3E}">
        <p14:creationId xmlns:p14="http://schemas.microsoft.com/office/powerpoint/2010/main" val="726571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幻灯片图像占位符 1"/>
          <p:cNvSpPr>
            <a:spLocks noGrp="1" noRot="1" noChangeAspect="1" noTextEdit="1"/>
          </p:cNvSpPr>
          <p:nvPr>
            <p:ph type="sldImg"/>
          </p:nvPr>
        </p:nvSpPr>
        <p:spPr>
          <a:ln/>
        </p:spPr>
      </p:sp>
      <p:sp>
        <p:nvSpPr>
          <p:cNvPr id="1945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9456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F293A61-77F7-49D3-AC91-10A49D7A0D59}" type="slidenum">
              <a:rPr lang="en-US" altLang="zh-CN" sz="1200" b="0" smtClean="0">
                <a:latin typeface="Arial" panose="020B0604020202020204" pitchFamily="34" charset="0"/>
                <a:ea typeface="宋体" panose="02010600030101010101" pitchFamily="2" charset="-122"/>
              </a:rPr>
              <a:pPr/>
              <a:t>3</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523572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a:ln/>
        </p:spPr>
      </p:sp>
      <p:sp>
        <p:nvSpPr>
          <p:cNvPr id="1372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r>
              <a:rPr lang="zh-CN" altLang="en-US">
                <a:latin typeface="Arial" panose="020B0604020202020204" pitchFamily="34" charset="0"/>
              </a:rPr>
              <a:t>寄存器是保存数据最快的存储位置，在过程调用的时候尽量多的使用寄存器，</a:t>
            </a:r>
            <a:endParaRPr lang="en-US" altLang="zh-CN">
              <a:latin typeface="Arial" panose="020B0604020202020204" pitchFamily="34" charset="0"/>
            </a:endParaRPr>
          </a:p>
          <a:p>
            <a:pPr marL="228600" indent="-228600">
              <a:buFontTx/>
              <a:buAutoNum type="arabicPeriod"/>
            </a:pPr>
            <a:r>
              <a:rPr lang="zh-CN" altLang="en-US">
                <a:latin typeface="Arial" panose="020B0604020202020204" pitchFamily="34" charset="0"/>
              </a:rPr>
              <a:t>如果一个过程需要多于</a:t>
            </a:r>
            <a:r>
              <a:rPr lang="en-US" altLang="zh-CN">
                <a:latin typeface="Arial" panose="020B0604020202020204" pitchFamily="34" charset="0"/>
              </a:rPr>
              <a:t>8</a:t>
            </a:r>
            <a:r>
              <a:rPr lang="zh-CN" altLang="en-US">
                <a:latin typeface="Arial" panose="020B0604020202020204" pitchFamily="34" charset="0"/>
              </a:rPr>
              <a:t>个参数寄存器，就需要换出寄存器到存储器。并且在过程完成后，所用的寄存器必须恢复到调用之前的值。</a:t>
            </a:r>
            <a:endParaRPr lang="en-US" altLang="zh-CN">
              <a:latin typeface="Arial" panose="020B0604020202020204" pitchFamily="34" charset="0"/>
            </a:endParaRPr>
          </a:p>
          <a:p>
            <a:pPr marL="228600" indent="-228600">
              <a:buFontTx/>
              <a:buAutoNum type="arabicPeriod"/>
            </a:pPr>
            <a:r>
              <a:rPr lang="zh-CN" altLang="en-US">
                <a:latin typeface="Arial" panose="020B0604020202020204" pitchFamily="34" charset="0"/>
              </a:rPr>
              <a:t>最理想的数据结构就是栈</a:t>
            </a:r>
            <a:r>
              <a:rPr lang="en-US" altLang="zh-CN">
                <a:latin typeface="Arial" panose="020B0604020202020204" pitchFamily="34" charset="0"/>
              </a:rPr>
              <a:t>—</a:t>
            </a:r>
            <a:r>
              <a:rPr lang="zh-CN" altLang="en-US">
                <a:latin typeface="Arial" panose="020B0604020202020204" pitchFamily="34" charset="0"/>
              </a:rPr>
              <a:t>后进先出队列。把数据放入栈叫</a:t>
            </a:r>
            <a:r>
              <a:rPr lang="en-US" altLang="zh-CN">
                <a:latin typeface="Arial" panose="020B0604020202020204" pitchFamily="34" charset="0"/>
              </a:rPr>
              <a:t>push</a:t>
            </a:r>
            <a:r>
              <a:rPr lang="zh-CN" altLang="en-US">
                <a:latin typeface="Arial" panose="020B0604020202020204" pitchFamily="34" charset="0"/>
              </a:rPr>
              <a:t>，移除数据称为出栈</a:t>
            </a:r>
            <a:r>
              <a:rPr lang="en-US" altLang="zh-CN">
                <a:latin typeface="Arial" panose="020B0604020202020204" pitchFamily="34" charset="0"/>
              </a:rPr>
              <a:t>,pop</a:t>
            </a:r>
            <a:r>
              <a:rPr lang="zh-CN" altLang="en-US">
                <a:latin typeface="Arial" panose="020B0604020202020204" pitchFamily="34" charset="0"/>
              </a:rPr>
              <a:t>，栈指针，一个特殊的寄存器，</a:t>
            </a:r>
            <a:r>
              <a:rPr lang="en-US" altLang="zh-CN">
                <a:latin typeface="Arial" panose="020B0604020202020204" pitchFamily="34" charset="0"/>
              </a:rPr>
              <a:t>sp</a:t>
            </a:r>
            <a:r>
              <a:rPr lang="zh-CN" altLang="en-US">
                <a:latin typeface="Arial" panose="020B0604020202020204" pitchFamily="34" charset="0"/>
              </a:rPr>
              <a:t>（</a:t>
            </a:r>
            <a:r>
              <a:rPr lang="en-US" altLang="zh-CN">
                <a:latin typeface="Arial" panose="020B0604020202020204" pitchFamily="34" charset="0"/>
              </a:rPr>
              <a:t>x2)</a:t>
            </a:r>
            <a:r>
              <a:rPr lang="zh-CN" altLang="en-US">
                <a:latin typeface="Arial" panose="020B0604020202020204" pitchFamily="34" charset="0"/>
              </a:rPr>
              <a:t>，用于保存被调用者所需的寄存器。栈是内存里的一块存储结构，栈底是高地址，栈增长是地址从高到低，</a:t>
            </a:r>
            <a:r>
              <a:rPr lang="en-US" altLang="zh-CN">
                <a:latin typeface="Arial" panose="020B0604020202020204" pitchFamily="34" charset="0"/>
              </a:rPr>
              <a:t>push</a:t>
            </a:r>
            <a:r>
              <a:rPr lang="zh-CN" altLang="en-US">
                <a:latin typeface="Arial" panose="020B0604020202020204" pitchFamily="34" charset="0"/>
              </a:rPr>
              <a:t>的时候，</a:t>
            </a:r>
            <a:r>
              <a:rPr lang="en-US" altLang="zh-CN">
                <a:latin typeface="Arial" panose="020B0604020202020204" pitchFamily="34" charset="0"/>
              </a:rPr>
              <a:t>sp</a:t>
            </a:r>
            <a:r>
              <a:rPr lang="zh-CN" altLang="en-US">
                <a:latin typeface="Arial" panose="020B0604020202020204" pitchFamily="34" charset="0"/>
              </a:rPr>
              <a:t>减小，</a:t>
            </a:r>
            <a:r>
              <a:rPr lang="en-US" altLang="zh-CN">
                <a:latin typeface="Arial" panose="020B0604020202020204" pitchFamily="34" charset="0"/>
              </a:rPr>
              <a:t>pop, sp</a:t>
            </a:r>
            <a:r>
              <a:rPr lang="zh-CN" altLang="en-US">
                <a:latin typeface="Arial" panose="020B0604020202020204" pitchFamily="34" charset="0"/>
              </a:rPr>
              <a:t>增大</a:t>
            </a:r>
          </a:p>
        </p:txBody>
      </p:sp>
      <p:sp>
        <p:nvSpPr>
          <p:cNvPr id="13722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6188845D-1856-4AE6-97A9-962536158BB5}" type="slidenum">
              <a:rPr lang="en-US" altLang="zh-CN" sz="1200" b="0" smtClean="0">
                <a:latin typeface="Arial" panose="020B0604020202020204" pitchFamily="34" charset="0"/>
                <a:ea typeface="宋体" panose="02010600030101010101" pitchFamily="2" charset="-122"/>
              </a:rPr>
              <a:pPr/>
              <a:t>23</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615741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139267"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5AB00864-2620-414D-9DAB-2DFBADCCCA98}" type="datetime3">
              <a:rPr lang="en-US" altLang="en-US" sz="1200" b="0">
                <a:ea typeface="宋体" panose="02010600030101010101" pitchFamily="2" charset="-122"/>
              </a:rPr>
              <a:pPr/>
              <a:t>11 April 2024</a:t>
            </a:fld>
            <a:endParaRPr lang="en-US" altLang="en-US" sz="1200" b="0">
              <a:ea typeface="宋体" panose="02010600030101010101" pitchFamily="2" charset="-122"/>
            </a:endParaRPr>
          </a:p>
        </p:txBody>
      </p:sp>
      <p:sp>
        <p:nvSpPr>
          <p:cNvPr id="139268"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Chapter 2 — Instructions: Language of the Computer</a:t>
            </a:r>
          </a:p>
        </p:txBody>
      </p:sp>
      <p:sp>
        <p:nvSpPr>
          <p:cNvPr id="1392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BEBC24A-2438-4DF5-9D4E-80BE70DBB99B}" type="slidenum">
              <a:rPr lang="en-US" altLang="en-US" sz="1200" b="0" smtClean="0">
                <a:ea typeface="宋体" panose="02010600030101010101" pitchFamily="2" charset="-122"/>
              </a:rPr>
              <a:pPr/>
              <a:t>24</a:t>
            </a:fld>
            <a:endParaRPr lang="en-US" altLang="en-US" sz="1200" b="0">
              <a:ea typeface="宋体" panose="02010600030101010101" pitchFamily="2" charset="-122"/>
            </a:endParaRPr>
          </a:p>
        </p:txBody>
      </p:sp>
      <p:sp>
        <p:nvSpPr>
          <p:cNvPr id="139270" name="Rectangle 2"/>
          <p:cNvSpPr>
            <a:spLocks noGrp="1" noRot="1" noChangeAspect="1" noChangeArrowheads="1" noTextEdit="1"/>
          </p:cNvSpPr>
          <p:nvPr>
            <p:ph type="sldImg"/>
          </p:nvPr>
        </p:nvSpPr>
        <p:spPr>
          <a:ln/>
        </p:spPr>
      </p:sp>
      <p:sp>
        <p:nvSpPr>
          <p:cNvPr id="1392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在</a:t>
            </a:r>
            <a:r>
              <a:rPr lang="en-US" altLang="zh-CN" dirty="0">
                <a:latin typeface="Arial" panose="020B0604020202020204" pitchFamily="34" charset="0"/>
              </a:rPr>
              <a:t>32</a:t>
            </a:r>
            <a:r>
              <a:rPr lang="zh-CN" altLang="en-US" dirty="0">
                <a:latin typeface="Arial" panose="020B0604020202020204" pitchFamily="34" charset="0"/>
              </a:rPr>
              <a:t>位的系统中： </a:t>
            </a:r>
            <a:r>
              <a:rPr lang="en-US" altLang="zh-CN" dirty="0">
                <a:latin typeface="Arial" panose="020B0604020202020204" pitchFamily="34" charset="0"/>
              </a:rPr>
              <a:t>`short`</a:t>
            </a:r>
            <a:r>
              <a:rPr lang="zh-CN" altLang="en-US" dirty="0">
                <a:latin typeface="Arial" panose="020B0604020202020204" pitchFamily="34" charset="0"/>
              </a:rPr>
              <a:t>与</a:t>
            </a:r>
            <a:r>
              <a:rPr lang="en-US" altLang="zh-CN" dirty="0">
                <a:latin typeface="Arial" panose="020B0604020202020204" pitchFamily="34" charset="0"/>
              </a:rPr>
              <a:t>`</a:t>
            </a:r>
            <a:r>
              <a:rPr lang="en-US" altLang="zh-CN" dirty="0" err="1">
                <a:latin typeface="Arial" panose="020B0604020202020204" pitchFamily="34" charset="0"/>
              </a:rPr>
              <a:t>int</a:t>
            </a:r>
            <a:r>
              <a:rPr lang="en-US" altLang="zh-CN" dirty="0">
                <a:latin typeface="Arial" panose="020B0604020202020204" pitchFamily="34" charset="0"/>
              </a:rPr>
              <a:t>`</a:t>
            </a:r>
            <a:r>
              <a:rPr lang="zh-CN" altLang="en-US" dirty="0">
                <a:latin typeface="Arial" panose="020B0604020202020204" pitchFamily="34" charset="0"/>
              </a:rPr>
              <a:t>占两个字节， </a:t>
            </a:r>
            <a:r>
              <a:rPr lang="en-US" altLang="zh-CN" dirty="0">
                <a:latin typeface="Arial" panose="020B0604020202020204" pitchFamily="34" charset="0"/>
              </a:rPr>
              <a:t>`long` </a:t>
            </a:r>
            <a:r>
              <a:rPr lang="zh-CN" altLang="en-US" dirty="0">
                <a:latin typeface="Arial" panose="020B0604020202020204" pitchFamily="34" charset="0"/>
              </a:rPr>
              <a:t>占四个字节， </a:t>
            </a:r>
            <a:r>
              <a:rPr lang="en-US" altLang="zh-CN" dirty="0">
                <a:latin typeface="Arial" panose="020B0604020202020204" pitchFamily="34" charset="0"/>
              </a:rPr>
              <a:t>`long </a:t>
            </a:r>
            <a:r>
              <a:rPr lang="en-US" altLang="zh-CN" dirty="0" err="1">
                <a:latin typeface="Arial" panose="020B0604020202020204" pitchFamily="34" charset="0"/>
              </a:rPr>
              <a:t>long</a:t>
            </a:r>
            <a:r>
              <a:rPr lang="en-US" altLang="zh-CN" dirty="0">
                <a:latin typeface="Arial" panose="020B0604020202020204" pitchFamily="34" charset="0"/>
              </a:rPr>
              <a:t>` </a:t>
            </a:r>
            <a:r>
              <a:rPr lang="zh-CN" altLang="en-US" dirty="0">
                <a:latin typeface="Arial" panose="020B0604020202020204" pitchFamily="34" charset="0"/>
              </a:rPr>
              <a:t>占八个字节； 在</a:t>
            </a:r>
            <a:r>
              <a:rPr lang="en-US" altLang="zh-CN" dirty="0">
                <a:latin typeface="Arial" panose="020B0604020202020204" pitchFamily="34" charset="0"/>
              </a:rPr>
              <a:t>64</a:t>
            </a:r>
            <a:r>
              <a:rPr lang="zh-CN" altLang="en-US" dirty="0">
                <a:latin typeface="Arial" panose="020B0604020202020204" pitchFamily="34" charset="0"/>
              </a:rPr>
              <a:t>位的系统中： </a:t>
            </a:r>
            <a:r>
              <a:rPr lang="en-US" altLang="zh-CN" dirty="0">
                <a:latin typeface="Arial" panose="020B0604020202020204" pitchFamily="34" charset="0"/>
              </a:rPr>
              <a:t>`short`</a:t>
            </a:r>
            <a:r>
              <a:rPr lang="zh-CN" altLang="en-US" dirty="0">
                <a:latin typeface="Arial" panose="020B0604020202020204" pitchFamily="34" charset="0"/>
              </a:rPr>
              <a:t>占两个字节， </a:t>
            </a:r>
            <a:r>
              <a:rPr lang="en-US" altLang="zh-CN" dirty="0">
                <a:latin typeface="Arial" panose="020B0604020202020204" pitchFamily="34" charset="0"/>
              </a:rPr>
              <a:t>`</a:t>
            </a:r>
            <a:r>
              <a:rPr lang="en-US" altLang="zh-CN" dirty="0" err="1">
                <a:latin typeface="Arial" panose="020B0604020202020204" pitchFamily="34" charset="0"/>
              </a:rPr>
              <a:t>int</a:t>
            </a:r>
            <a:r>
              <a:rPr lang="en-US" altLang="zh-CN" dirty="0">
                <a:latin typeface="Arial" panose="020B0604020202020204" pitchFamily="34" charset="0"/>
              </a:rPr>
              <a:t>` </a:t>
            </a:r>
            <a:r>
              <a:rPr lang="zh-CN" altLang="en-US" dirty="0">
                <a:latin typeface="Arial" panose="020B0604020202020204" pitchFamily="34" charset="0"/>
              </a:rPr>
              <a:t>与 </a:t>
            </a:r>
            <a:r>
              <a:rPr lang="en-US" altLang="zh-CN" dirty="0">
                <a:latin typeface="Arial" panose="020B0604020202020204" pitchFamily="34" charset="0"/>
              </a:rPr>
              <a:t>`long` </a:t>
            </a:r>
            <a:r>
              <a:rPr lang="zh-CN" altLang="en-US" dirty="0">
                <a:latin typeface="Arial" panose="020B0604020202020204" pitchFamily="34" charset="0"/>
              </a:rPr>
              <a:t>占四个字节， </a:t>
            </a:r>
            <a:r>
              <a:rPr lang="en-US" altLang="zh-CN" dirty="0">
                <a:latin typeface="Arial" panose="020B0604020202020204" pitchFamily="34" charset="0"/>
              </a:rPr>
              <a:t>`long </a:t>
            </a:r>
            <a:r>
              <a:rPr lang="en-US" altLang="zh-CN" dirty="0" err="1">
                <a:latin typeface="Arial" panose="020B0604020202020204" pitchFamily="34" charset="0"/>
              </a:rPr>
              <a:t>long</a:t>
            </a:r>
            <a:r>
              <a:rPr lang="en-US" altLang="zh-CN" dirty="0">
                <a:latin typeface="Arial" panose="020B0604020202020204" pitchFamily="34" charset="0"/>
              </a:rPr>
              <a:t>` </a:t>
            </a:r>
            <a:r>
              <a:rPr lang="zh-CN" altLang="en-US" dirty="0">
                <a:latin typeface="Arial" panose="020B0604020202020204" pitchFamily="34" charset="0"/>
              </a:rPr>
              <a:t>占八个字节。</a:t>
            </a:r>
            <a:endParaRPr lang="en-US" altLang="zh-CN" dirty="0">
              <a:latin typeface="Arial" panose="020B0604020202020204" pitchFamily="34" charset="0"/>
            </a:endParaRPr>
          </a:p>
          <a:p>
            <a:endParaRPr lang="en-US" altLang="zh-CN" dirty="0">
              <a:latin typeface="Arial" panose="020B0604020202020204" pitchFamily="34" charset="0"/>
            </a:endParaRPr>
          </a:p>
          <a:p>
            <a:r>
              <a:rPr lang="en-US" altLang="zh-CN" dirty="0">
                <a:latin typeface="Arial" panose="020B0604020202020204" pitchFamily="34" charset="0"/>
              </a:rPr>
              <a:t>4</a:t>
            </a:r>
            <a:r>
              <a:rPr lang="zh-CN" altLang="en-US" dirty="0">
                <a:latin typeface="Arial" panose="020B0604020202020204" pitchFamily="34" charset="0"/>
              </a:rPr>
              <a:t>个参数所在的寄存器不用保存，过程体还需要两个临时寄存器，因此，需要保存</a:t>
            </a:r>
            <a:r>
              <a:rPr lang="en-US" altLang="zh-CN" dirty="0">
                <a:latin typeface="Arial" panose="020B0604020202020204" pitchFamily="34" charset="0"/>
              </a:rPr>
              <a:t>3</a:t>
            </a:r>
            <a:r>
              <a:rPr lang="zh-CN" altLang="en-US" dirty="0">
                <a:latin typeface="Arial" panose="020B0604020202020204" pitchFamily="34" charset="0"/>
              </a:rPr>
              <a:t>给寄存器，首先是保存过程中使用的寄存器</a:t>
            </a:r>
          </a:p>
          <a:p>
            <a:endParaRPr lang="zh-CN" altLang="en-US" dirty="0">
              <a:latin typeface="Arial" panose="020B0604020202020204" pitchFamily="34" charset="0"/>
            </a:endParaRPr>
          </a:p>
          <a:p>
            <a:endParaRPr lang="en-AU" altLang="en-US" dirty="0">
              <a:latin typeface="Arial" panose="020B0604020202020204" pitchFamily="34" charset="0"/>
            </a:endParaRPr>
          </a:p>
        </p:txBody>
      </p:sp>
    </p:spTree>
    <p:extLst>
      <p:ext uri="{BB962C8B-B14F-4D97-AF65-F5344CB8AC3E}">
        <p14:creationId xmlns:p14="http://schemas.microsoft.com/office/powerpoint/2010/main" val="24277676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141315"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BA0A6C1-B8AD-43B3-95B9-6B349C365117}" type="datetime3">
              <a:rPr lang="en-US" altLang="en-US" sz="1200" b="0">
                <a:ea typeface="宋体" panose="02010600030101010101" pitchFamily="2" charset="-122"/>
              </a:rPr>
              <a:pPr/>
              <a:t>11 April 2024</a:t>
            </a:fld>
            <a:endParaRPr lang="en-US" altLang="en-US" sz="1200" b="0">
              <a:ea typeface="宋体" panose="02010600030101010101" pitchFamily="2" charset="-122"/>
            </a:endParaRPr>
          </a:p>
        </p:txBody>
      </p:sp>
      <p:sp>
        <p:nvSpPr>
          <p:cNvPr id="141316"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Chapter 2 — Instructions: Language of the Computer</a:t>
            </a:r>
          </a:p>
        </p:txBody>
      </p:sp>
      <p:sp>
        <p:nvSpPr>
          <p:cNvPr id="1413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72FED620-BC5C-4FAF-84AA-36973B83454E}" type="slidenum">
              <a:rPr lang="en-US" altLang="en-US" sz="1200" b="0" smtClean="0">
                <a:ea typeface="宋体" panose="02010600030101010101" pitchFamily="2" charset="-122"/>
              </a:rPr>
              <a:pPr/>
              <a:t>25</a:t>
            </a:fld>
            <a:endParaRPr lang="en-US" altLang="en-US" sz="1200" b="0">
              <a:ea typeface="宋体" panose="02010600030101010101" pitchFamily="2" charset="-122"/>
            </a:endParaRPr>
          </a:p>
        </p:txBody>
      </p:sp>
      <p:sp>
        <p:nvSpPr>
          <p:cNvPr id="141318" name="Rectangle 2"/>
          <p:cNvSpPr>
            <a:spLocks noGrp="1" noRot="1" noChangeAspect="1" noChangeArrowheads="1" noTextEdit="1"/>
          </p:cNvSpPr>
          <p:nvPr>
            <p:ph type="sldImg"/>
          </p:nvPr>
        </p:nvSpPr>
        <p:spPr>
          <a:ln/>
        </p:spPr>
      </p:sp>
      <p:sp>
        <p:nvSpPr>
          <p:cNvPr id="1413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rPr>
              <a:t>x10</a:t>
            </a:r>
            <a:r>
              <a:rPr lang="zh-CN" altLang="en-US">
                <a:latin typeface="Arial" panose="020B0604020202020204" pitchFamily="34" charset="0"/>
              </a:rPr>
              <a:t>：返回值</a:t>
            </a:r>
            <a:endParaRPr lang="en-AU" altLang="en-US">
              <a:latin typeface="Arial" panose="020B0604020202020204" pitchFamily="34" charset="0"/>
            </a:endParaRPr>
          </a:p>
        </p:txBody>
      </p:sp>
    </p:spTree>
    <p:extLst>
      <p:ext uri="{BB962C8B-B14F-4D97-AF65-F5344CB8AC3E}">
        <p14:creationId xmlns:p14="http://schemas.microsoft.com/office/powerpoint/2010/main" val="25648358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a:ln/>
        </p:spPr>
      </p:sp>
      <p:sp>
        <p:nvSpPr>
          <p:cNvPr id="1474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没有调用其他过程的过程叫做叶过程。实际上，很多时候过程还要调用其他过程。更进一步，过程调用自身，这就是递归。过程调用时，必须小心保存寄存器，一个解决方法是将其他所有必须保存的寄存器压栈，我们规定调用者将所有调用后还需要的参数寄存器（</a:t>
            </a:r>
            <a:r>
              <a:rPr lang="en-US" altLang="zh-CN" dirty="0">
                <a:latin typeface="Arial" panose="020B0604020202020204" pitchFamily="34" charset="0"/>
              </a:rPr>
              <a:t>x10-x17</a:t>
            </a:r>
            <a:r>
              <a:rPr lang="zh-CN" altLang="en-US" dirty="0">
                <a:latin typeface="Arial" panose="020B0604020202020204" pitchFamily="34" charset="0"/>
              </a:rPr>
              <a:t>）或临时寄存器（</a:t>
            </a:r>
            <a:r>
              <a:rPr lang="en-US" altLang="zh-CN" dirty="0">
                <a:latin typeface="Arial" panose="020B0604020202020204" pitchFamily="34" charset="0"/>
              </a:rPr>
              <a:t>x5~x7, x28~x31</a:t>
            </a:r>
            <a:r>
              <a:rPr lang="zh-CN" altLang="en-US" dirty="0">
                <a:latin typeface="Arial" panose="020B0604020202020204" pitchFamily="34" charset="0"/>
              </a:rPr>
              <a:t>）压栈。被调用者将返回地址寄存器（</a:t>
            </a:r>
            <a:r>
              <a:rPr lang="en-US" altLang="zh-CN" dirty="0">
                <a:latin typeface="Arial" panose="020B0604020202020204" pitchFamily="34" charset="0"/>
              </a:rPr>
              <a:t>x1</a:t>
            </a:r>
            <a:r>
              <a:rPr lang="zh-CN" altLang="en-US" dirty="0">
                <a:latin typeface="Arial" panose="020B0604020202020204" pitchFamily="34" charset="0"/>
              </a:rPr>
              <a:t>）和被调用者使用的保存寄存器（</a:t>
            </a:r>
            <a:r>
              <a:rPr lang="en-US" altLang="zh-CN" dirty="0">
                <a:latin typeface="Arial" panose="020B0604020202020204" pitchFamily="34" charset="0"/>
              </a:rPr>
              <a:t>x8,x9,x18~x27</a:t>
            </a:r>
            <a:r>
              <a:rPr lang="zh-CN" altLang="en-US" dirty="0">
                <a:latin typeface="Arial" panose="020B0604020202020204" pitchFamily="34" charset="0"/>
              </a:rPr>
              <a:t>）压栈。</a:t>
            </a:r>
          </a:p>
          <a:p>
            <a:endParaRPr lang="zh-CN" altLang="en-US" dirty="0">
              <a:latin typeface="Arial" panose="020B0604020202020204" pitchFamily="34" charset="0"/>
            </a:endParaRPr>
          </a:p>
          <a:p>
            <a:endParaRPr lang="zh-CN" altLang="en-US" dirty="0">
              <a:latin typeface="Arial" panose="020B0604020202020204" pitchFamily="34" charset="0"/>
            </a:endParaRPr>
          </a:p>
        </p:txBody>
      </p:sp>
      <p:sp>
        <p:nvSpPr>
          <p:cNvPr id="14746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23CC210-D27E-4892-9DB0-76C1225C3EEB}" type="slidenum">
              <a:rPr lang="en-US" altLang="zh-CN" sz="1200" b="0" smtClean="0">
                <a:latin typeface="Arial" panose="020B0604020202020204" pitchFamily="34" charset="0"/>
                <a:ea typeface="宋体" panose="02010600030101010101" pitchFamily="2" charset="-122"/>
              </a:rPr>
              <a:pPr/>
              <a:t>26</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803592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a:ln/>
        </p:spPr>
      </p:sp>
      <p:sp>
        <p:nvSpPr>
          <p:cNvPr id="1495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X10</a:t>
            </a:r>
            <a:r>
              <a:rPr lang="zh-CN" altLang="en-US" dirty="0">
                <a:latin typeface="Arial" panose="020B0604020202020204" pitchFamily="34" charset="0"/>
              </a:rPr>
              <a:t>存储了</a:t>
            </a:r>
            <a:r>
              <a:rPr lang="en-US" altLang="zh-CN" dirty="0">
                <a:latin typeface="Arial" panose="020B0604020202020204" pitchFamily="34" charset="0"/>
              </a:rPr>
              <a:t>n</a:t>
            </a:r>
            <a:r>
              <a:rPr lang="zh-CN" altLang="en-US" dirty="0">
                <a:latin typeface="Arial" panose="020B0604020202020204" pitchFamily="34" charset="0"/>
              </a:rPr>
              <a:t>， </a:t>
            </a:r>
            <a:r>
              <a:rPr lang="en-US" altLang="zh-CN" dirty="0">
                <a:latin typeface="Arial" panose="020B0604020202020204" pitchFamily="34" charset="0"/>
              </a:rPr>
              <a:t>X1</a:t>
            </a:r>
            <a:r>
              <a:rPr lang="zh-CN" altLang="en-US" dirty="0">
                <a:latin typeface="Arial" panose="020B0604020202020204" pitchFamily="34" charset="0"/>
              </a:rPr>
              <a:t>存了返回的地址</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从栈中弹出两项之前，我们本应该载入</a:t>
            </a:r>
            <a:r>
              <a:rPr lang="en-US" altLang="zh-CN" dirty="0">
                <a:latin typeface="Arial" panose="020B0604020202020204" pitchFamily="34" charset="0"/>
              </a:rPr>
              <a:t>x1</a:t>
            </a:r>
            <a:r>
              <a:rPr lang="zh-CN" altLang="en-US" dirty="0">
                <a:latin typeface="Arial" panose="020B0604020202020204" pitchFamily="34" charset="0"/>
              </a:rPr>
              <a:t>和</a:t>
            </a:r>
            <a:r>
              <a:rPr lang="en-US" altLang="zh-CN" dirty="0">
                <a:latin typeface="Arial" panose="020B0604020202020204" pitchFamily="34" charset="0"/>
              </a:rPr>
              <a:t>x10, </a:t>
            </a:r>
            <a:r>
              <a:rPr lang="zh-CN" altLang="en-US" dirty="0">
                <a:latin typeface="Arial" panose="020B0604020202020204" pitchFamily="34" charset="0"/>
              </a:rPr>
              <a:t>因为</a:t>
            </a:r>
            <a:r>
              <a:rPr lang="en-US" altLang="zh-CN" dirty="0">
                <a:latin typeface="Arial" panose="020B0604020202020204" pitchFamily="34" charset="0"/>
              </a:rPr>
              <a:t>n&lt;=1</a:t>
            </a:r>
            <a:r>
              <a:rPr lang="zh-CN" altLang="en-US" dirty="0">
                <a:latin typeface="Arial" panose="020B0604020202020204" pitchFamily="34" charset="0"/>
              </a:rPr>
              <a:t>时，它们都没有发生变化，所有就跳过这两条指令。</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无</a:t>
            </a:r>
            <a:r>
              <a:rPr lang="en-US" altLang="zh-CN" dirty="0" err="1">
                <a:latin typeface="Arial" panose="020B0604020202020204" pitchFamily="34" charset="0"/>
              </a:rPr>
              <a:t>ld</a:t>
            </a:r>
            <a:r>
              <a:rPr lang="en-US" altLang="zh-CN" dirty="0">
                <a:latin typeface="Arial" panose="020B0604020202020204" pitchFamily="34" charset="0"/>
              </a:rPr>
              <a:t> x1, </a:t>
            </a:r>
            <a:r>
              <a:rPr lang="en-US" altLang="zh-CN" dirty="0" err="1">
                <a:latin typeface="Arial" panose="020B0604020202020204" pitchFamily="34" charset="0"/>
              </a:rPr>
              <a:t>ld</a:t>
            </a:r>
            <a:r>
              <a:rPr lang="en-US" altLang="zh-CN" dirty="0">
                <a:latin typeface="Arial" panose="020B0604020202020204" pitchFamily="34" charset="0"/>
              </a:rPr>
              <a:t> x10</a:t>
            </a:r>
            <a:r>
              <a:rPr lang="zh-CN" altLang="en-US" dirty="0">
                <a:latin typeface="Arial" panose="020B0604020202020204" pitchFamily="34" charset="0"/>
              </a:rPr>
              <a:t>因为没有值没有变</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但是递归效率不高，伪码</a:t>
            </a:r>
            <a:r>
              <a:rPr lang="en-US" altLang="zh-CN" dirty="0">
                <a:latin typeface="Arial" panose="020B0604020202020204" pitchFamily="34" charset="0"/>
              </a:rPr>
              <a:t>=</a:t>
            </a:r>
            <a:r>
              <a:rPr lang="zh-CN" altLang="en-US" dirty="0">
                <a:latin typeface="Arial" panose="020B0604020202020204" pitchFamily="34" charset="0"/>
              </a:rPr>
              <a:t>递归可以用</a:t>
            </a:r>
            <a:r>
              <a:rPr lang="en-US" altLang="zh-CN" dirty="0">
                <a:latin typeface="Arial" panose="020B0604020202020204" pitchFamily="34" charset="0"/>
              </a:rPr>
              <a:t>for</a:t>
            </a:r>
            <a:r>
              <a:rPr lang="zh-CN" altLang="en-US" dirty="0">
                <a:latin typeface="Arial" panose="020B0604020202020204" pitchFamily="34" charset="0"/>
              </a:rPr>
              <a:t>循环代替</a:t>
            </a:r>
          </a:p>
        </p:txBody>
      </p:sp>
      <p:sp>
        <p:nvSpPr>
          <p:cNvPr id="14950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2A39250F-1185-4A7C-84DB-D73CD5D50387}" type="slidenum">
              <a:rPr lang="en-US" altLang="zh-CN" sz="1200" b="0" smtClean="0">
                <a:latin typeface="Arial" panose="020B0604020202020204" pitchFamily="34" charset="0"/>
                <a:ea typeface="宋体" panose="02010600030101010101" pitchFamily="2" charset="-122"/>
              </a:rPr>
              <a:pPr/>
              <a:t>28</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1470412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p:cNvSpPr>
            <a:spLocks noGrp="1" noRot="1" noChangeAspect="1" noTextEdit="1"/>
          </p:cNvSpPr>
          <p:nvPr>
            <p:ph type="sldImg"/>
          </p:nvPr>
        </p:nvSpPr>
        <p:spPr>
          <a:ln/>
        </p:spPr>
      </p:sp>
      <p:sp>
        <p:nvSpPr>
          <p:cNvPr id="1515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a:p>
            <a:r>
              <a:rPr lang="zh-CN" altLang="en-US">
                <a:latin typeface="Arial" panose="020B0604020202020204" pitchFamily="34" charset="0"/>
              </a:rPr>
              <a:t>下面是</a:t>
            </a:r>
            <a:r>
              <a:rPr lang="en-US" altLang="zh-CN">
                <a:latin typeface="Arial" panose="020B0604020202020204" pitchFamily="34" charset="0"/>
              </a:rPr>
              <a:t>n&gt;1</a:t>
            </a:r>
            <a:r>
              <a:rPr lang="zh-CN" altLang="en-US">
                <a:latin typeface="Arial" panose="020B0604020202020204" pitchFamily="34" charset="0"/>
              </a:rPr>
              <a:t>的情况，</a:t>
            </a:r>
            <a:r>
              <a:rPr lang="en-US" altLang="zh-CN">
                <a:latin typeface="Arial" panose="020B0604020202020204" pitchFamily="34" charset="0"/>
              </a:rPr>
              <a:t>n=n-1, </a:t>
            </a:r>
            <a:r>
              <a:rPr lang="zh-CN" altLang="en-US">
                <a:latin typeface="Arial" panose="020B0604020202020204" pitchFamily="34" charset="0"/>
              </a:rPr>
              <a:t>再次调用</a:t>
            </a:r>
            <a:r>
              <a:rPr lang="en-US" altLang="zh-CN">
                <a:latin typeface="Arial" panose="020B0604020202020204" pitchFamily="34" charset="0"/>
              </a:rPr>
              <a:t>fact</a:t>
            </a:r>
            <a:r>
              <a:rPr lang="zh-CN" altLang="en-US">
                <a:latin typeface="Arial" panose="020B0604020202020204" pitchFamily="34" charset="0"/>
              </a:rPr>
              <a:t>。因为再次调用</a:t>
            </a:r>
            <a:r>
              <a:rPr lang="en-US" altLang="zh-CN">
                <a:latin typeface="Arial" panose="020B0604020202020204" pitchFamily="34" charset="0"/>
              </a:rPr>
              <a:t>fact</a:t>
            </a:r>
            <a:r>
              <a:rPr lang="zh-CN" altLang="en-US">
                <a:latin typeface="Arial" panose="020B0604020202020204" pitchFamily="34" charset="0"/>
              </a:rPr>
              <a:t>的时候，</a:t>
            </a:r>
            <a:r>
              <a:rPr lang="en-US" altLang="zh-CN">
                <a:latin typeface="Arial" panose="020B0604020202020204" pitchFamily="34" charset="0"/>
              </a:rPr>
              <a:t>x1</a:t>
            </a:r>
            <a:r>
              <a:rPr lang="zh-CN" altLang="en-US">
                <a:latin typeface="Arial" panose="020B0604020202020204" pitchFamily="34" charset="0"/>
              </a:rPr>
              <a:t>和</a:t>
            </a:r>
            <a:r>
              <a:rPr lang="en-US" altLang="zh-CN">
                <a:latin typeface="Arial" panose="020B0604020202020204" pitchFamily="34" charset="0"/>
              </a:rPr>
              <a:t>x10</a:t>
            </a:r>
            <a:r>
              <a:rPr lang="zh-CN" altLang="en-US">
                <a:latin typeface="Arial" panose="020B0604020202020204" pitchFamily="34" charset="0"/>
              </a:rPr>
              <a:t>的值变了，当</a:t>
            </a:r>
            <a:r>
              <a:rPr lang="en-US" altLang="zh-CN">
                <a:latin typeface="Arial" panose="020B0604020202020204" pitchFamily="34" charset="0"/>
              </a:rPr>
              <a:t>fact</a:t>
            </a:r>
            <a:r>
              <a:rPr lang="zh-CN" altLang="en-US">
                <a:latin typeface="Arial" panose="020B0604020202020204" pitchFamily="34" charset="0"/>
              </a:rPr>
              <a:t>执行完返回时，我们需要把原先的参数和返回地址取出来。</a:t>
            </a:r>
          </a:p>
          <a:p>
            <a:endParaRPr lang="zh-CN" altLang="en-US">
              <a:latin typeface="Arial" panose="020B0604020202020204" pitchFamily="34" charset="0"/>
            </a:endParaRPr>
          </a:p>
        </p:txBody>
      </p:sp>
      <p:sp>
        <p:nvSpPr>
          <p:cNvPr id="15155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707B657A-2058-481F-96F2-AEFA5C6F4964}" type="slidenum">
              <a:rPr lang="en-US" altLang="zh-CN" sz="1200" b="0" smtClean="0">
                <a:latin typeface="Arial" panose="020B0604020202020204" pitchFamily="34" charset="0"/>
                <a:ea typeface="宋体" panose="02010600030101010101" pitchFamily="2" charset="-122"/>
              </a:rPr>
              <a:pPr/>
              <a:t>29</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4603280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p:spPr>
      </p:sp>
      <p:sp>
        <p:nvSpPr>
          <p:cNvPr id="307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如果参数超过</a:t>
            </a:r>
            <a:r>
              <a:rPr lang="en-US" altLang="zh-CN" dirty="0">
                <a:latin typeface="Arial" panose="020B0604020202020204" pitchFamily="34" charset="0"/>
              </a:rPr>
              <a:t>8</a:t>
            </a:r>
            <a:r>
              <a:rPr lang="zh-CN" altLang="en-US" dirty="0">
                <a:latin typeface="Arial" panose="020B0604020202020204" pitchFamily="34" charset="0"/>
              </a:rPr>
              <a:t>个怎么办？</a:t>
            </a:r>
            <a:r>
              <a:rPr lang="en-US" altLang="zh-CN" dirty="0">
                <a:latin typeface="Arial" panose="020B0604020202020204" pitchFamily="34" charset="0"/>
              </a:rPr>
              <a:t>RISC-V</a:t>
            </a:r>
            <a:r>
              <a:rPr lang="zh-CN" altLang="en-US" dirty="0">
                <a:latin typeface="Arial" panose="020B0604020202020204" pitchFamily="34" charset="0"/>
              </a:rPr>
              <a:t>约定将栈中额外的参数放在帧指针的上方。可以通过帧指针寻址。帧指针的方便性在于对过程中栈内变量的所有引用都具有相同的偏移。但是，帧指针不是必需的。</a:t>
            </a:r>
            <a:r>
              <a:rPr lang="en-US" altLang="zh-CN" dirty="0">
                <a:latin typeface="Arial" panose="020B0604020202020204" pitchFamily="34" charset="0"/>
              </a:rPr>
              <a:t>RISC-V</a:t>
            </a:r>
            <a:r>
              <a:rPr lang="zh-CN" altLang="en-US" dirty="0">
                <a:latin typeface="Arial" panose="020B0604020202020204" pitchFamily="34" charset="0"/>
              </a:rPr>
              <a:t>编译器仅在改变了栈指针的过程中使用帧指针。</a:t>
            </a:r>
            <a:endParaRPr lang="en-US" altLang="zh-CN" dirty="0">
              <a:latin typeface="Arial" panose="020B0604020202020204" pitchFamily="34" charset="0"/>
            </a:endParaRPr>
          </a:p>
          <a:p>
            <a:endParaRPr lang="en-US" altLang="zh-CN" dirty="0">
              <a:latin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Arial" panose="020B0604020202020204" pitchFamily="34" charset="0"/>
              </a:rPr>
              <a:t>Temporaries</a:t>
            </a:r>
            <a:r>
              <a:rPr lang="zh-CN" altLang="en-US" dirty="0">
                <a:latin typeface="Arial" panose="020B0604020202020204" pitchFamily="34" charset="0"/>
              </a:rPr>
              <a:t>调用的时候不用压栈。</a:t>
            </a:r>
            <a:r>
              <a:rPr lang="en-US" altLang="zh-CN" dirty="0">
                <a:latin typeface="Arial" panose="020B0604020202020204" pitchFamily="34" charset="0"/>
              </a:rPr>
              <a:t>Saved</a:t>
            </a:r>
            <a:r>
              <a:rPr lang="zh-CN" altLang="en-US" dirty="0">
                <a:latin typeface="Arial" panose="020B0604020202020204" pitchFamily="34" charset="0"/>
              </a:rPr>
              <a:t>需要压栈出栈</a:t>
            </a:r>
            <a:endParaRPr lang="en-US" altLang="zh-CN" dirty="0">
              <a:latin typeface="Arial" panose="020B0604020202020204" pitchFamily="34" charset="0"/>
            </a:endParaRPr>
          </a:p>
          <a:p>
            <a:endParaRPr lang="zh-CN" altLang="en-US" dirty="0">
              <a:latin typeface="Arial" panose="020B0604020202020204" pitchFamily="34" charset="0"/>
            </a:endParaRPr>
          </a:p>
          <a:p>
            <a:endParaRPr lang="zh-CN" altLang="en-US" dirty="0">
              <a:latin typeface="Arial" panose="020B0604020202020204" pitchFamily="34" charset="0"/>
            </a:endParaRPr>
          </a:p>
        </p:txBody>
      </p:sp>
      <p:sp>
        <p:nvSpPr>
          <p:cNvPr id="3072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3428205C-89CE-4A21-A5CF-754425EF232A}" type="slidenum">
              <a:rPr lang="en-US" altLang="zh-CN" sz="1200" b="0" smtClean="0">
                <a:latin typeface="Arial" panose="020B0604020202020204" pitchFamily="34" charset="0"/>
                <a:ea typeface="宋体" panose="02010600030101010101" pitchFamily="2" charset="-122"/>
              </a:rPr>
              <a:pPr/>
              <a:t>30</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7326455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3277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556A1A8-87D1-42EE-9EA2-5F31F3887E99}" type="slidenum">
              <a:rPr lang="en-US" altLang="zh-CN" sz="1200" b="0" smtClean="0">
                <a:latin typeface="Arial" panose="020B0604020202020204" pitchFamily="34" charset="0"/>
                <a:ea typeface="宋体" panose="02010600030101010101" pitchFamily="2" charset="-122"/>
              </a:rPr>
              <a:pPr/>
              <a:t>31</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7212080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a:ln/>
        </p:spPr>
      </p:sp>
      <p:sp>
        <p:nvSpPr>
          <p:cNvPr id="1556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有些方案也保存了栈，以确保调用者在弹栈时取回与压栈时相同的数据。</a:t>
            </a:r>
            <a:r>
              <a:rPr lang="en-US" altLang="zh-CN" dirty="0" err="1">
                <a:latin typeface="Arial" panose="020B0604020202020204" pitchFamily="34" charset="0"/>
              </a:rPr>
              <a:t>Sp</a:t>
            </a:r>
            <a:r>
              <a:rPr lang="zh-CN" altLang="en-US" dirty="0">
                <a:latin typeface="Arial" panose="020B0604020202020204" pitchFamily="34" charset="0"/>
              </a:rPr>
              <a:t>以上的栈通过确保被调用者不在其上进行写入来保存；</a:t>
            </a:r>
            <a:r>
              <a:rPr lang="en-US" altLang="zh-CN" dirty="0" err="1">
                <a:latin typeface="Arial" panose="020B0604020202020204" pitchFamily="34" charset="0"/>
              </a:rPr>
              <a:t>sp</a:t>
            </a:r>
            <a:r>
              <a:rPr lang="zh-CN" altLang="en-US" dirty="0">
                <a:latin typeface="Arial" panose="020B0604020202020204" pitchFamily="34" charset="0"/>
              </a:rPr>
              <a:t>本身就是由被调用者将其被减去的值重新加上来保存的，并且其他寄存器通过将它们保存到栈（若被使用）并从栈中将其恢复来进行保存。</a:t>
            </a:r>
          </a:p>
        </p:txBody>
      </p:sp>
      <p:sp>
        <p:nvSpPr>
          <p:cNvPr id="15565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AD3E9E41-E975-4628-B492-287392F480D5}" type="slidenum">
              <a:rPr lang="en-US" altLang="zh-CN" sz="1200" b="0" smtClean="0">
                <a:latin typeface="Arial" panose="020B0604020202020204" pitchFamily="34" charset="0"/>
                <a:ea typeface="宋体" panose="02010600030101010101" pitchFamily="2" charset="-122"/>
              </a:rPr>
              <a:pPr/>
              <a:t>32</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2772119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幻灯片图像占位符 1"/>
          <p:cNvSpPr>
            <a:spLocks noGrp="1" noRot="1" noChangeAspect="1" noTextEdit="1"/>
          </p:cNvSpPr>
          <p:nvPr>
            <p:ph type="sldImg"/>
          </p:nvPr>
        </p:nvSpPr>
        <p:spPr>
          <a:ln/>
        </p:spPr>
      </p:sp>
      <p:sp>
        <p:nvSpPr>
          <p:cNvPr id="1720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本质就是数组访问</a:t>
            </a:r>
          </a:p>
          <a:p>
            <a:endParaRPr lang="en-US" altLang="zh-CN" dirty="0">
              <a:latin typeface="Arial" panose="020B0604020202020204" pitchFamily="34" charset="0"/>
            </a:endParaRPr>
          </a:p>
          <a:p>
            <a:r>
              <a:rPr lang="zh-CN" altLang="en-US" dirty="0">
                <a:latin typeface="Arial" panose="020B0604020202020204" pitchFamily="34" charset="0"/>
              </a:rPr>
              <a:t>注意到 </a:t>
            </a:r>
            <a:r>
              <a:rPr lang="en-US" altLang="zh-CN" dirty="0">
                <a:latin typeface="Arial" panose="020B0604020202020204" pitchFamily="34" charset="0"/>
              </a:rPr>
              <a:t>y</a:t>
            </a:r>
            <a:r>
              <a:rPr lang="zh-CN" altLang="en-US" dirty="0">
                <a:latin typeface="Arial" panose="020B0604020202020204" pitchFamily="34" charset="0"/>
              </a:rPr>
              <a:t>和</a:t>
            </a:r>
            <a:r>
              <a:rPr lang="en-US" altLang="zh-CN" dirty="0">
                <a:latin typeface="Arial" panose="020B0604020202020204" pitchFamily="34" charset="0"/>
              </a:rPr>
              <a:t>x </a:t>
            </a:r>
            <a:r>
              <a:rPr lang="zh-CN" altLang="en-US" dirty="0">
                <a:latin typeface="Arial" panose="020B0604020202020204" pitchFamily="34" charset="0"/>
              </a:rPr>
              <a:t>都是一个</a:t>
            </a:r>
            <a:r>
              <a:rPr lang="en-US" altLang="zh-CN" dirty="0">
                <a:latin typeface="Arial" panose="020B0604020202020204" pitchFamily="34" charset="0"/>
              </a:rPr>
              <a:t>byte </a:t>
            </a:r>
            <a:r>
              <a:rPr lang="zh-CN" altLang="en-US" dirty="0">
                <a:latin typeface="Arial" panose="020B0604020202020204" pitchFamily="34" charset="0"/>
              </a:rPr>
              <a:t>数组，所以不需要乘</a:t>
            </a:r>
            <a:r>
              <a:rPr lang="en-US" altLang="zh-CN" dirty="0">
                <a:latin typeface="Arial" panose="020B0604020202020204" pitchFamily="34" charset="0"/>
              </a:rPr>
              <a:t>8</a:t>
            </a:r>
          </a:p>
          <a:p>
            <a:endParaRPr lang="en-US" altLang="zh-CN" dirty="0">
              <a:latin typeface="Arial" panose="020B0604020202020204" pitchFamily="34" charset="0"/>
            </a:endParaRPr>
          </a:p>
          <a:p>
            <a:r>
              <a:rPr lang="zh-CN" altLang="en-US" dirty="0">
                <a:latin typeface="Arial" panose="020B0604020202020204" pitchFamily="34" charset="0"/>
              </a:rPr>
              <a:t>不用</a:t>
            </a:r>
            <a:r>
              <a:rPr lang="en-US" altLang="zh-CN" dirty="0">
                <a:latin typeface="Arial" panose="020B0604020202020204" pitchFamily="34" charset="0"/>
              </a:rPr>
              <a:t>x19</a:t>
            </a:r>
            <a:r>
              <a:rPr lang="zh-CN" altLang="en-US" dirty="0">
                <a:latin typeface="Arial" panose="020B0604020202020204" pitchFamily="34" charset="0"/>
              </a:rPr>
              <a:t>，换一个可以不压栈出栈减少时间消耗</a:t>
            </a:r>
          </a:p>
        </p:txBody>
      </p:sp>
      <p:sp>
        <p:nvSpPr>
          <p:cNvPr id="17203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219B74B3-D931-4BD7-9EC7-AC10E3643C0E}" type="slidenum">
              <a:rPr lang="en-US" altLang="zh-CN" sz="1200" b="0" smtClean="0">
                <a:latin typeface="Arial" panose="020B0604020202020204" pitchFamily="34" charset="0"/>
                <a:ea typeface="宋体" panose="02010600030101010101" pitchFamily="2" charset="-122"/>
              </a:rPr>
              <a:pPr/>
              <a:t>34</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747090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幻灯片图像占位符 1"/>
          <p:cNvSpPr>
            <a:spLocks noGrp="1" noRot="1" noChangeAspect="1" noTextEdit="1"/>
          </p:cNvSpPr>
          <p:nvPr>
            <p:ph type="sldImg"/>
          </p:nvPr>
        </p:nvSpPr>
        <p:spPr>
          <a:ln/>
        </p:spPr>
      </p:sp>
      <p:sp>
        <p:nvSpPr>
          <p:cNvPr id="1966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9661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B1549632-DD6C-4932-AD85-BFA7D950EA9E}" type="slidenum">
              <a:rPr lang="en-US" altLang="zh-CN" sz="1200" b="0" smtClean="0">
                <a:latin typeface="Arial" panose="020B0604020202020204" pitchFamily="34" charset="0"/>
                <a:ea typeface="宋体" panose="02010600030101010101" pitchFamily="2" charset="-122"/>
              </a:rPr>
              <a:pPr/>
              <a:t>4</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4987342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49ACE62-B21F-460B-8882-1423A1A8DB05}" type="slidenum">
              <a:rPr lang="en-US" altLang="zh-CN" smtClean="0">
                <a:ea typeface="Arial Unicode MS" panose="020B0604020202020204" pitchFamily="34" charset="-122"/>
              </a:rPr>
              <a:pPr>
                <a:spcBef>
                  <a:spcPct val="0"/>
                </a:spcBef>
              </a:pPr>
              <a:t>35</a:t>
            </a:fld>
            <a:endParaRPr lang="en-US" altLang="zh-CN">
              <a:ea typeface="Arial Unicode MS" panose="020B0604020202020204" pitchFamily="34" charset="-122"/>
            </a:endParaRPr>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排序是一个经典例子</a:t>
            </a:r>
            <a:endParaRPr lang="en-US" altLang="zh-CN">
              <a:latin typeface="Arial" panose="020B0604020202020204" pitchFamily="34" charset="0"/>
            </a:endParaRPr>
          </a:p>
          <a:p>
            <a:r>
              <a:rPr lang="zh-CN" altLang="en-US">
                <a:latin typeface="Arial" panose="020B0604020202020204" pitchFamily="34" charset="0"/>
              </a:rPr>
              <a:t>主要是为了讲解在循环过程当中是怎么编译的汇编语言，特别是在循环中调用其他函数</a:t>
            </a:r>
          </a:p>
          <a:p>
            <a:endParaRPr lang="zh-CN" altLang="zh-CN">
              <a:latin typeface="Arial" panose="020B0604020202020204" pitchFamily="34" charset="0"/>
            </a:endParaRPr>
          </a:p>
        </p:txBody>
      </p:sp>
    </p:spTree>
    <p:extLst>
      <p:ext uri="{BB962C8B-B14F-4D97-AF65-F5344CB8AC3E}">
        <p14:creationId xmlns:p14="http://schemas.microsoft.com/office/powerpoint/2010/main" val="3069974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幻灯片图像占位符 1"/>
          <p:cNvSpPr>
            <a:spLocks noGrp="1" noRot="1" noChangeAspect="1" noTextEdit="1"/>
          </p:cNvSpPr>
          <p:nvPr>
            <p:ph type="sldImg"/>
          </p:nvPr>
        </p:nvSpPr>
        <p:spPr>
          <a:ln/>
        </p:spPr>
      </p:sp>
      <p:sp>
        <p:nvSpPr>
          <p:cNvPr id="2396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3962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8F5DE9E5-2059-4EFE-A209-06EB4A82CE18}" type="slidenum">
              <a:rPr lang="en-US" altLang="zh-CN" sz="1200" b="0" smtClean="0">
                <a:latin typeface="Arial" panose="020B0604020202020204" pitchFamily="34" charset="0"/>
                <a:ea typeface="宋体" panose="02010600030101010101" pitchFamily="2" charset="-122"/>
              </a:rPr>
              <a:pPr/>
              <a:t>36</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047218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幻灯片图像占位符 1"/>
          <p:cNvSpPr>
            <a:spLocks noGrp="1" noRot="1" noChangeAspect="1" noTextEdit="1"/>
          </p:cNvSpPr>
          <p:nvPr>
            <p:ph type="sldImg"/>
          </p:nvPr>
        </p:nvSpPr>
        <p:spPr>
          <a:ln/>
        </p:spPr>
      </p:sp>
      <p:sp>
        <p:nvSpPr>
          <p:cNvPr id="2416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4166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00D00629-1C4E-4999-85B5-984A335BD6DB}" type="slidenum">
              <a:rPr lang="en-US" altLang="zh-CN" sz="1200" b="0" smtClean="0">
                <a:latin typeface="Arial" panose="020B0604020202020204" pitchFamily="34" charset="0"/>
                <a:ea typeface="宋体" panose="02010600030101010101" pitchFamily="2" charset="-122"/>
              </a:rPr>
              <a:pPr/>
              <a:t>37</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21489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幻灯片图像占位符 1"/>
          <p:cNvSpPr>
            <a:spLocks noGrp="1" noRot="1" noChangeAspect="1" noTextEdit="1"/>
          </p:cNvSpPr>
          <p:nvPr>
            <p:ph type="sldImg"/>
          </p:nvPr>
        </p:nvSpPr>
        <p:spPr>
          <a:ln/>
        </p:spPr>
      </p:sp>
      <p:sp>
        <p:nvSpPr>
          <p:cNvPr id="2437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4371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6223440C-6E1F-46EF-8B11-172743D463EA}" type="slidenum">
              <a:rPr lang="en-US" altLang="zh-CN" sz="1200" b="0" smtClean="0">
                <a:latin typeface="Arial" panose="020B0604020202020204" pitchFamily="34" charset="0"/>
                <a:ea typeface="宋体" panose="02010600030101010101" pitchFamily="2" charset="-122"/>
              </a:rPr>
              <a:pPr/>
              <a:t>38</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543301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幻灯片图像占位符 1"/>
          <p:cNvSpPr>
            <a:spLocks noGrp="1" noRot="1" noChangeAspect="1" noTextEdit="1"/>
          </p:cNvSpPr>
          <p:nvPr>
            <p:ph type="sldImg"/>
          </p:nvPr>
        </p:nvSpPr>
        <p:spPr>
          <a:ln/>
        </p:spPr>
      </p:sp>
      <p:sp>
        <p:nvSpPr>
          <p:cNvPr id="2457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4576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A105C642-2F9B-4F46-817D-FDD0724D8FC4}" type="slidenum">
              <a:rPr lang="en-US" altLang="zh-CN" sz="1200" b="0" smtClean="0">
                <a:latin typeface="Arial" panose="020B0604020202020204" pitchFamily="34" charset="0"/>
                <a:ea typeface="宋体" panose="02010600030101010101" pitchFamily="2" charset="-122"/>
              </a:rPr>
              <a:pPr/>
              <a:t>39</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4199000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幻灯片图像占位符 1"/>
          <p:cNvSpPr>
            <a:spLocks noGrp="1" noRot="1" noChangeAspect="1" noTextEdit="1"/>
          </p:cNvSpPr>
          <p:nvPr>
            <p:ph type="sldImg"/>
          </p:nvPr>
        </p:nvSpPr>
        <p:spPr>
          <a:ln/>
        </p:spPr>
      </p:sp>
      <p:sp>
        <p:nvSpPr>
          <p:cNvPr id="2478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4781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0F027807-1E0F-4F61-ADD4-BDDE6E04FDC8}" type="slidenum">
              <a:rPr lang="en-US" altLang="zh-CN" sz="1200" b="0" smtClean="0">
                <a:latin typeface="Arial" panose="020B0604020202020204" pitchFamily="34" charset="0"/>
                <a:ea typeface="宋体" panose="02010600030101010101" pitchFamily="2" charset="-122"/>
              </a:rPr>
              <a:pPr/>
              <a:t>40</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9889475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幻灯片图像占位符 1"/>
          <p:cNvSpPr>
            <a:spLocks noGrp="1" noRot="1" noChangeAspect="1" noTextEdit="1"/>
          </p:cNvSpPr>
          <p:nvPr>
            <p:ph type="sldImg"/>
          </p:nvPr>
        </p:nvSpPr>
        <p:spPr>
          <a:ln/>
        </p:spPr>
      </p:sp>
      <p:sp>
        <p:nvSpPr>
          <p:cNvPr id="2498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4986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ECCFE5F-693B-4D4E-BFB3-DB0C8BF4278A}" type="slidenum">
              <a:rPr lang="en-US" altLang="zh-CN" sz="1200" b="0" smtClean="0">
                <a:latin typeface="Arial" panose="020B0604020202020204" pitchFamily="34" charset="0"/>
                <a:ea typeface="宋体" panose="02010600030101010101" pitchFamily="2" charset="-122"/>
              </a:rPr>
              <a:pPr/>
              <a:t>41</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0060657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以上的整个过程，记得压栈出栈（可以先用</a:t>
            </a:r>
            <a:r>
              <a:rPr lang="en-US" altLang="zh-CN" dirty="0" err="1"/>
              <a:t>temprorary</a:t>
            </a:r>
            <a:r>
              <a:rPr lang="zh-CN" altLang="en-US" dirty="0"/>
              <a:t>的，用光了再用</a:t>
            </a:r>
            <a:r>
              <a:rPr lang="en-US" altLang="zh-CN" dirty="0"/>
              <a:t>saved</a:t>
            </a:r>
            <a:r>
              <a:rPr lang="zh-CN" altLang="en-US" dirty="0"/>
              <a:t>）</a:t>
            </a:r>
            <a:endParaRPr lang="en-US" altLang="zh-CN" dirty="0"/>
          </a:p>
          <a:p>
            <a:endParaRPr lang="en-US" altLang="zh-CN" dirty="0"/>
          </a:p>
          <a:p>
            <a:pPr algn="l"/>
            <a:r>
              <a:rPr lang="zh-CN" altLang="en-US" sz="1800" b="0" i="0" u="none" strike="noStrike" baseline="0" dirty="0">
                <a:solidFill>
                  <a:srgbClr val="000000"/>
                </a:solidFill>
                <a:latin typeface="宋体" panose="02010600030101010101" pitchFamily="2" charset="-122"/>
                <a:ea typeface="宋体" panose="02010600030101010101" pitchFamily="2" charset="-122"/>
              </a:rPr>
              <a:t>父函数保证：子函数能随便使用</a:t>
            </a:r>
            <a:r>
              <a:rPr lang="en-US" altLang="zh-CN" sz="1800" b="0" i="0" u="none" strike="noStrike" baseline="0" dirty="0">
                <a:solidFill>
                  <a:srgbClr val="000000"/>
                </a:solidFill>
                <a:latin typeface="Verdana" panose="020B0604030504040204" pitchFamily="34" charset="0"/>
                <a:ea typeface="宋体" panose="02010600030101010101" pitchFamily="2" charset="-122"/>
              </a:rPr>
              <a:t>temporary registers (x5-x7, x28-x31)</a:t>
            </a:r>
            <a:r>
              <a:rPr lang="zh-CN" altLang="en-US" sz="1800" b="0" i="0" u="none" strike="noStrike" baseline="0" dirty="0">
                <a:solidFill>
                  <a:srgbClr val="000000"/>
                </a:solidFill>
                <a:latin typeface="宋体" panose="02010600030101010101" pitchFamily="2" charset="-122"/>
                <a:ea typeface="宋体" panose="02010600030101010101" pitchFamily="2" charset="-122"/>
              </a:rPr>
              <a:t>，返回给父函数的时候，</a:t>
            </a:r>
            <a:r>
              <a:rPr lang="en-US" altLang="zh-CN" sz="1800" b="0" i="0" u="none" strike="noStrike" baseline="0" dirty="0">
                <a:solidFill>
                  <a:srgbClr val="000000"/>
                </a:solidFill>
                <a:latin typeface="Verdana" panose="020B0604030504040204" pitchFamily="34" charset="0"/>
                <a:ea typeface="宋体" panose="02010600030101010101" pitchFamily="2" charset="-122"/>
              </a:rPr>
              <a:t>x5-x7, x28-x31</a:t>
            </a:r>
            <a:r>
              <a:rPr lang="zh-CN" altLang="en-US" sz="1800" b="0" i="0" u="none" strike="noStrike" baseline="0" dirty="0">
                <a:solidFill>
                  <a:srgbClr val="000000"/>
                </a:solidFill>
                <a:latin typeface="宋体" panose="02010600030101010101" pitchFamily="2" charset="-122"/>
                <a:ea typeface="宋体" panose="02010600030101010101" pitchFamily="2" charset="-122"/>
              </a:rPr>
              <a:t>的值可以被改变。</a:t>
            </a:r>
            <a:endParaRPr lang="en-US" altLang="zh-CN" sz="1800" b="0" i="0" u="none" strike="noStrike" baseline="0" dirty="0">
              <a:solidFill>
                <a:srgbClr val="000000"/>
              </a:solidFill>
              <a:latin typeface="宋体" panose="02010600030101010101" pitchFamily="2" charset="-122"/>
              <a:ea typeface="宋体" panose="02010600030101010101" pitchFamily="2" charset="-122"/>
            </a:endParaRPr>
          </a:p>
          <a:p>
            <a:pPr algn="l"/>
            <a:endParaRPr lang="en-US" altLang="zh-CN" sz="1800" b="0" i="0" u="none" strike="noStrike" baseline="0" dirty="0">
              <a:solidFill>
                <a:srgbClr val="000000"/>
              </a:solidFill>
              <a:latin typeface="宋体" panose="02010600030101010101" pitchFamily="2" charset="-122"/>
              <a:ea typeface="宋体" panose="02010600030101010101" pitchFamily="2" charset="-122"/>
            </a:endParaRPr>
          </a:p>
          <a:p>
            <a:pPr algn="l"/>
            <a:r>
              <a:rPr lang="zh-CN" altLang="en-US" sz="1800" b="0" i="0" u="none" strike="noStrike" baseline="0" dirty="0">
                <a:solidFill>
                  <a:srgbClr val="000000"/>
                </a:solidFill>
                <a:latin typeface="宋体" panose="02010600030101010101" pitchFamily="2" charset="-122"/>
                <a:ea typeface="宋体" panose="02010600030101010101" pitchFamily="2" charset="-122"/>
              </a:rPr>
              <a:t>子函数保证：返回给父函数的时候，</a:t>
            </a:r>
            <a:r>
              <a:rPr lang="en-US" altLang="zh-CN" sz="1800" b="0" i="0" u="none" strike="noStrike" baseline="0" dirty="0">
                <a:solidFill>
                  <a:srgbClr val="000000"/>
                </a:solidFill>
                <a:latin typeface="Verdana" panose="020B0604030504040204" pitchFamily="34" charset="0"/>
                <a:ea typeface="宋体" panose="02010600030101010101" pitchFamily="2" charset="-122"/>
              </a:rPr>
              <a:t>saved registers(x18-x27) </a:t>
            </a:r>
            <a:r>
              <a:rPr lang="zh-CN" altLang="en-US" sz="1800" b="0" i="0" u="none" strike="noStrike" baseline="0" dirty="0">
                <a:solidFill>
                  <a:srgbClr val="000000"/>
                </a:solidFill>
                <a:latin typeface="宋体" panose="02010600030101010101" pitchFamily="2" charset="-122"/>
                <a:ea typeface="宋体" panose="02010600030101010101" pitchFamily="2" charset="-122"/>
              </a:rPr>
              <a:t>保持父函数调用子函数前的值</a:t>
            </a:r>
            <a:endParaRPr lang="zh-CN" altLang="en-US" dirty="0"/>
          </a:p>
        </p:txBody>
      </p:sp>
      <p:sp>
        <p:nvSpPr>
          <p:cNvPr id="4" name="页眉占位符 3"/>
          <p:cNvSpPr>
            <a:spLocks noGrp="1"/>
          </p:cNvSpPr>
          <p:nvPr>
            <p:ph type="hdr" sz="quarter"/>
          </p:nvPr>
        </p:nvSpPr>
        <p:spPr/>
        <p:txBody>
          <a:bodyPr/>
          <a:lstStyle/>
          <a:p>
            <a:r>
              <a:rPr lang="en-US" altLang="zh-CN"/>
              <a:t>1.1    Introduction</a:t>
            </a:r>
          </a:p>
        </p:txBody>
      </p:sp>
      <p:sp>
        <p:nvSpPr>
          <p:cNvPr id="5" name="灯片编号占位符 4"/>
          <p:cNvSpPr>
            <a:spLocks noGrp="1"/>
          </p:cNvSpPr>
          <p:nvPr>
            <p:ph type="sldNum" sz="quarter" idx="5"/>
          </p:nvPr>
        </p:nvSpPr>
        <p:spPr/>
        <p:txBody>
          <a:bodyPr/>
          <a:lstStyle/>
          <a:p>
            <a:fld id="{EBADF7BA-8CF4-4F81-BE0D-0527143A71C0}" type="slidenum">
              <a:rPr lang="en-US" altLang="zh-CN" smtClean="0"/>
              <a:pPr/>
              <a:t>42</a:t>
            </a:fld>
            <a:endParaRPr lang="en-US" altLang="zh-CN"/>
          </a:p>
        </p:txBody>
      </p:sp>
    </p:spTree>
    <p:extLst>
      <p:ext uri="{BB962C8B-B14F-4D97-AF65-F5344CB8AC3E}">
        <p14:creationId xmlns:p14="http://schemas.microsoft.com/office/powerpoint/2010/main" val="1900768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幻灯片图像占位符 1"/>
          <p:cNvSpPr>
            <a:spLocks noGrp="1" noRot="1" noChangeAspect="1" noTextEdit="1"/>
          </p:cNvSpPr>
          <p:nvPr>
            <p:ph type="sldImg"/>
          </p:nvPr>
        </p:nvSpPr>
        <p:spPr>
          <a:ln/>
        </p:spPr>
      </p:sp>
      <p:sp>
        <p:nvSpPr>
          <p:cNvPr id="1986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9866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E276914A-832E-464E-9766-61ACF14D5CC5}" type="slidenum">
              <a:rPr lang="en-US" altLang="zh-CN" sz="1200" b="0" smtClean="0">
                <a:latin typeface="Arial" panose="020B0604020202020204" pitchFamily="34" charset="0"/>
                <a:ea typeface="宋体" panose="02010600030101010101" pitchFamily="2" charset="-122"/>
              </a:rPr>
              <a:pPr/>
              <a:t>5</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130705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ln/>
        </p:spPr>
      </p:sp>
      <p:sp>
        <p:nvSpPr>
          <p:cNvPr id="819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8192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83B95E32-FA96-4736-9FC0-080C8A376B16}" type="slidenum">
              <a:rPr lang="en-US" altLang="zh-CN" sz="1200" b="0" smtClean="0">
                <a:latin typeface="Arial" panose="020B0604020202020204" pitchFamily="34" charset="0"/>
                <a:ea typeface="宋体" panose="02010600030101010101" pitchFamily="2" charset="-122"/>
              </a:rPr>
              <a:pPr/>
              <a:t>6</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473279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zh-CN" altLang="en-US" dirty="0">
              <a:latin typeface="Arial" panose="020B0604020202020204" pitchFamily="34" charset="0"/>
            </a:endParaRPr>
          </a:p>
        </p:txBody>
      </p:sp>
    </p:spTree>
    <p:extLst>
      <p:ext uri="{BB962C8B-B14F-4D97-AF65-F5344CB8AC3E}">
        <p14:creationId xmlns:p14="http://schemas.microsoft.com/office/powerpoint/2010/main" val="4199934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幻灯片图像占位符 1"/>
          <p:cNvSpPr>
            <a:spLocks noGrp="1" noRot="1" noChangeAspect="1" noTextEdit="1"/>
          </p:cNvSpPr>
          <p:nvPr>
            <p:ph type="sldImg"/>
          </p:nvPr>
        </p:nvSpPr>
        <p:spPr>
          <a:ln/>
        </p:spPr>
      </p:sp>
      <p:sp>
        <p:nvSpPr>
          <p:cNvPr id="200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0070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B6354A6B-909E-44D1-8EDD-87E7F06715B8}" type="slidenum">
              <a:rPr lang="en-US" altLang="zh-CN" sz="1200" b="0" smtClean="0">
                <a:latin typeface="Arial" panose="020B0604020202020204" pitchFamily="34" charset="0"/>
                <a:ea typeface="宋体" panose="02010600030101010101" pitchFamily="2" charset="-122"/>
              </a:rPr>
              <a:pPr/>
              <a:t>8</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114150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幻灯片图像占位符 1"/>
          <p:cNvSpPr>
            <a:spLocks noGrp="1" noRot="1" noChangeAspect="1" noTextEdit="1"/>
          </p:cNvSpPr>
          <p:nvPr>
            <p:ph type="sldImg"/>
          </p:nvPr>
        </p:nvSpPr>
        <p:spPr>
          <a:ln/>
        </p:spPr>
      </p:sp>
      <p:sp>
        <p:nvSpPr>
          <p:cNvPr id="2027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0275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7AC42D29-3B6B-40BD-B1FF-66E8D4CD5FF5}" type="slidenum">
              <a:rPr lang="en-US" altLang="zh-CN" sz="1200" b="0" smtClean="0">
                <a:latin typeface="Arial" panose="020B0604020202020204" pitchFamily="34" charset="0"/>
                <a:ea typeface="宋体" panose="02010600030101010101" pitchFamily="2" charset="-122"/>
              </a:rPr>
              <a:pPr/>
              <a:t>9</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630752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幻灯片图像占位符 1"/>
          <p:cNvSpPr>
            <a:spLocks noGrp="1" noRot="1" noChangeAspect="1" noTextEdit="1"/>
          </p:cNvSpPr>
          <p:nvPr>
            <p:ph type="sldImg"/>
          </p:nvPr>
        </p:nvSpPr>
        <p:spPr>
          <a:ln/>
        </p:spPr>
      </p:sp>
      <p:sp>
        <p:nvSpPr>
          <p:cNvPr id="2048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i="1">
                <a:solidFill>
                  <a:srgbClr val="FF0066"/>
                </a:solidFill>
                <a:latin typeface="Verdana" panose="020B0604030504040204" pitchFamily="34" charset="0"/>
              </a:rPr>
              <a:t>load upper immediate</a:t>
            </a:r>
            <a:r>
              <a:rPr lang="en-US" altLang="zh-CN">
                <a:latin typeface="Verdana" panose="020B0604030504040204" pitchFamily="34" charset="0"/>
              </a:rPr>
              <a:t>    LUI</a:t>
            </a:r>
            <a:endParaRPr lang="zh-CN" altLang="en-US">
              <a:latin typeface="Arial" panose="020B0604020202020204" pitchFamily="34" charset="0"/>
            </a:endParaRPr>
          </a:p>
        </p:txBody>
      </p:sp>
      <p:sp>
        <p:nvSpPr>
          <p:cNvPr id="20480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D4699C9-281C-46DA-9379-408ADA4F2745}" type="slidenum">
              <a:rPr lang="en-US" altLang="zh-CN" sz="1200" b="0" smtClean="0">
                <a:latin typeface="Arial" panose="020B0604020202020204" pitchFamily="34" charset="0"/>
                <a:ea typeface="宋体" panose="02010600030101010101" pitchFamily="2" charset="-122"/>
              </a:rPr>
              <a:pPr/>
              <a:t>10</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891498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036EC52-C345-48C0-AC65-01DB492855A5}"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25834B4-21A2-4CC0-B0EC-C67028DD99CB}" type="slidenum">
              <a:rPr lang="en-US" altLang="zh-CN"/>
              <a:pPr/>
              <a:t>‹#›</a:t>
            </a:fld>
            <a:endParaRPr lang="en-US" altLang="zh-CN"/>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9CA088B-0E2A-488E-9EF3-405015557568}" type="slidenum">
              <a:rPr lang="en-US" altLang="zh-CN"/>
              <a:pPr/>
              <a:t>‹#›</a:t>
            </a:fld>
            <a:endParaRPr lang="en-US" altLang="zh-CN"/>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02700" y="274638"/>
            <a:ext cx="2762251" cy="35861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274638"/>
            <a:ext cx="8089900" cy="35861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F14685-EBD7-4DAA-A215-16CEB1ECDA20}" type="slidenum">
              <a:rPr lang="en-US" altLang="zh-CN"/>
              <a:pPr/>
              <a:t>‹#›</a:t>
            </a:fld>
            <a:endParaRPr lang="en-US" altLang="zh-CN"/>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defRPr>
                <a:solidFill>
                  <a:srgbClr val="00B0F0"/>
                </a:solidFill>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6" name="灯片编号占位符 5"/>
          <p:cNvSpPr>
            <a:spLocks noGrp="1"/>
          </p:cNvSpPr>
          <p:nvPr>
            <p:ph type="sldNum" sz="quarter" idx="12"/>
          </p:nvPr>
        </p:nvSpPr>
        <p:spPr>
          <a:xfrm>
            <a:off x="6000749" y="6429396"/>
            <a:ext cx="1714512" cy="428604"/>
          </a:xfrm>
        </p:spPr>
        <p:txBody>
          <a:bodyPr/>
          <a:lstStyle>
            <a:lvl1pPr>
              <a:defRPr>
                <a:solidFill>
                  <a:schemeClr val="bg1"/>
                </a:solidFill>
              </a:defRPr>
            </a:lvl1pPr>
          </a:lstStyle>
          <a:p>
            <a:fld id="{B450263B-6185-48C7-B149-443ADD9A2F88}" type="slidenum">
              <a:rPr lang="en-US" altLang="zh-CN" smtClean="0"/>
              <a:pPr/>
              <a:t>‹#›</a:t>
            </a:fld>
            <a:endParaRPr lang="en-US" altLang="zh-CN"/>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C7F4713-FF3D-4424-87A0-38E0DE0C413E}" type="slidenum">
              <a:rPr lang="en-US" altLang="zh-CN" smtClean="0"/>
              <a:pPr/>
              <a:t>‹#›</a:t>
            </a:fld>
            <a:endParaRPr lang="en-US" altLang="zh-CN"/>
          </a:p>
        </p:txBody>
      </p:sp>
      <p:pic>
        <p:nvPicPr>
          <p:cNvPr id="7" name="Picture 256" descr="03-1"/>
          <p:cNvPicPr>
            <a:picLocks noChangeAspect="1" noChangeArrowheads="1"/>
          </p:cNvPicPr>
          <p:nvPr/>
        </p:nvPicPr>
        <p:blipFill>
          <a:blip r:embed="rId2"/>
          <a:srcRect/>
          <a:stretch>
            <a:fillRect/>
          </a:stretch>
        </p:blipFill>
        <p:spPr bwMode="auto">
          <a:xfrm>
            <a:off x="912285" y="6286544"/>
            <a:ext cx="11279716" cy="571480"/>
          </a:xfrm>
          <a:prstGeom prst="rect">
            <a:avLst/>
          </a:prstGeom>
          <a:noFill/>
          <a:ln w="9525">
            <a:noFill/>
            <a:miter lim="800000"/>
            <a:headEnd/>
            <a:tailEnd/>
          </a:ln>
        </p:spPr>
      </p:pic>
      <p:pic>
        <p:nvPicPr>
          <p:cNvPr id="8" name="Picture 257" descr="eagle_blue"/>
          <p:cNvPicPr>
            <a:picLocks noChangeAspect="1" noChangeArrowheads="1"/>
          </p:cNvPicPr>
          <p:nvPr/>
        </p:nvPicPr>
        <p:blipFill>
          <a:blip r:embed="rId3"/>
          <a:srcRect/>
          <a:stretch>
            <a:fillRect/>
          </a:stretch>
        </p:blipFill>
        <p:spPr bwMode="auto">
          <a:xfrm>
            <a:off x="1" y="6286544"/>
            <a:ext cx="912284" cy="571480"/>
          </a:xfrm>
          <a:prstGeom prst="rect">
            <a:avLst/>
          </a:prstGeom>
          <a:noFill/>
          <a:ln w="9525">
            <a:noFill/>
            <a:miter lim="800000"/>
            <a:headEnd/>
            <a:tailEnd/>
          </a:ln>
        </p:spPr>
      </p:pic>
      <p:sp>
        <p:nvSpPr>
          <p:cNvPr id="9" name="灯片编号占位符 5"/>
          <p:cNvSpPr txBox="1">
            <a:spLocks/>
          </p:cNvSpPr>
          <p:nvPr/>
        </p:nvSpPr>
        <p:spPr bwMode="auto">
          <a:xfrm>
            <a:off x="6000749" y="6429396"/>
            <a:ext cx="1714512" cy="4286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0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2000" b="0" i="0" u="none" strike="noStrike" kern="1200" cap="none" spc="0" normalizeH="0" baseline="0" noProof="0">
              <a:ln>
                <a:noFill/>
              </a:ln>
              <a:solidFill>
                <a:schemeClr val="bg1"/>
              </a:solidFill>
              <a:effectLst/>
              <a:uLnTx/>
              <a:uFillTx/>
              <a:latin typeface="Arial" charset="0"/>
              <a:ea typeface="+mn-ea"/>
              <a:cs typeface="+mn-cs"/>
            </a:endParaRPr>
          </a:p>
        </p:txBody>
      </p:sp>
      <p:sp>
        <p:nvSpPr>
          <p:cNvPr id="11" name="TextBox 10"/>
          <p:cNvSpPr txBox="1"/>
          <p:nvPr/>
        </p:nvSpPr>
        <p:spPr>
          <a:xfrm>
            <a:off x="1047715" y="6324547"/>
            <a:ext cx="5810291" cy="307777"/>
          </a:xfrm>
          <a:prstGeom prst="rect">
            <a:avLst/>
          </a:prstGeom>
          <a:noFill/>
        </p:spPr>
        <p:txBody>
          <a:bodyPr wrap="square" rtlCol="0">
            <a:spAutoFit/>
          </a:bodyPr>
          <a:lstStyle/>
          <a:p>
            <a:r>
              <a:rPr lang="en-US" altLang="zh-CN" sz="1400" b="0" baseline="0" dirty="0">
                <a:solidFill>
                  <a:schemeClr val="bg1"/>
                </a:solidFill>
              </a:rPr>
              <a:t>Architecture </a:t>
            </a:r>
            <a:r>
              <a:rPr lang="en-US" altLang="zh-CN" sz="1400" b="0" baseline="0" dirty="0" err="1">
                <a:solidFill>
                  <a:schemeClr val="bg1"/>
                </a:solidFill>
              </a:rPr>
              <a:t>Lab_jxh</a:t>
            </a:r>
            <a:endParaRPr lang="zh-CN" altLang="en-US" sz="1400" b="0" dirty="0">
              <a:solidFill>
                <a:schemeClr val="bg1"/>
              </a:solidFil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6" name="灯片编号占位符 5"/>
          <p:cNvSpPr>
            <a:spLocks noGrp="1"/>
          </p:cNvSpPr>
          <p:nvPr>
            <p:ph type="sldNum" sz="quarter" idx="12"/>
          </p:nvPr>
        </p:nvSpPr>
        <p:spPr/>
        <p:txBody>
          <a:bodyPr/>
          <a:lstStyle>
            <a:lvl1pPr>
              <a:defRPr/>
            </a:lvl1pPr>
          </a:lstStyle>
          <a:p>
            <a:fld id="{7C2B9E01-C16F-4649-A4EF-BD5C70A2EE5B}" type="slidenum">
              <a:rPr lang="en-US" altLang="zh-CN" smtClean="0"/>
              <a:pPr/>
              <a:t>‹#›</a:t>
            </a:fld>
            <a:endParaRPr lang="en-US" altLang="zh-CN"/>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2FB114C-66A7-4EB6-B3FE-5DC607EE1188}" type="slidenum">
              <a:rPr lang="en-US" altLang="zh-CN" smtClean="0"/>
              <a:pPr/>
              <a:t>‹#›</a:t>
            </a:fld>
            <a:endParaRPr lang="en-US" altLang="zh-CN"/>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BA9D32C-6795-417B-B03A-DDC1B90C414A}" type="slidenum">
              <a:rPr lang="en-US" altLang="zh-CN"/>
              <a:pPr/>
              <a:t>‹#›</a:t>
            </a:fld>
            <a:endParaRPr lang="en-US" altLang="zh-CN"/>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938589"/>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endParaRPr lang="en-US" altLang="zh-CN"/>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62100" y="0"/>
            <a:ext cx="10363200" cy="844550"/>
          </a:xfrm>
        </p:spPr>
        <p:txBody>
          <a:bodyPr/>
          <a:lstStyle/>
          <a:p>
            <a:r>
              <a:rPr lang="zh-CN" altLang="en-US"/>
              <a:t>单击此处编辑母版标题样式</a:t>
            </a:r>
          </a:p>
        </p:txBody>
      </p:sp>
      <p:sp>
        <p:nvSpPr>
          <p:cNvPr id="3" name="表格占位符 2"/>
          <p:cNvSpPr>
            <a:spLocks noGrp="1"/>
          </p:cNvSpPr>
          <p:nvPr>
            <p:ph type="tbl" idx="1"/>
          </p:nvPr>
        </p:nvSpPr>
        <p:spPr>
          <a:xfrm>
            <a:off x="914400" y="1143000"/>
            <a:ext cx="10896600" cy="4762500"/>
          </a:xfrm>
        </p:spPr>
        <p:txBody>
          <a:bodyPr/>
          <a:lstStyle/>
          <a:p>
            <a:r>
              <a:rPr lang="zh-CN" altLang="en-US"/>
              <a:t>单击图标添加表格</a:t>
            </a:r>
          </a:p>
        </p:txBody>
      </p:sp>
      <p:sp>
        <p:nvSpPr>
          <p:cNvPr id="4" name="页脚占位符 3"/>
          <p:cNvSpPr>
            <a:spLocks noGrp="1"/>
          </p:cNvSpPr>
          <p:nvPr>
            <p:ph type="ftr" sz="quarter" idx="10"/>
          </p:nvPr>
        </p:nvSpPr>
        <p:spPr>
          <a:xfrm>
            <a:off x="4432300" y="6524625"/>
            <a:ext cx="4639733" cy="344488"/>
          </a:xfrm>
        </p:spPr>
        <p:txBody>
          <a:bodyPr/>
          <a:lstStyle>
            <a:lvl1pPr>
              <a:defRPr/>
            </a:lvl1pPr>
          </a:lstStyle>
          <a:p>
            <a:endParaRPr lang="en-US" altLang="zh-CN"/>
          </a:p>
        </p:txBody>
      </p:sp>
      <p:sp>
        <p:nvSpPr>
          <p:cNvPr id="5" name="日期占位符 4"/>
          <p:cNvSpPr>
            <a:spLocks noGrp="1"/>
          </p:cNvSpPr>
          <p:nvPr>
            <p:ph type="dt" sz="half" idx="11"/>
          </p:nvPr>
        </p:nvSpPr>
        <p:spPr>
          <a:xfrm>
            <a:off x="0" y="6400800"/>
            <a:ext cx="4368800" cy="457200"/>
          </a:xfrm>
        </p:spPr>
        <p:txBody>
          <a:bodyPr/>
          <a:lstStyle>
            <a:lvl1pPr>
              <a:defRPr/>
            </a:lvl1pPr>
          </a:lstStyle>
          <a:p>
            <a:endParaRPr lang="en-US" altLang="zh-CN"/>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E76DE1-C180-A0D7-F6C9-F5395B84183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0A0C382-9944-BB50-25D3-1D372DFD59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783C2F0-6810-61E2-BF96-2D27117C2B2F}"/>
              </a:ext>
            </a:extLst>
          </p:cNvPr>
          <p:cNvSpPr>
            <a:spLocks noGrp="1"/>
          </p:cNvSpPr>
          <p:nvPr>
            <p:ph type="dt" sz="half" idx="10"/>
          </p:nvPr>
        </p:nvSpPr>
        <p:spPr/>
        <p:txBody>
          <a:bodyPr/>
          <a:lstStyle/>
          <a:p>
            <a:fld id="{530820CF-B880-4189-942D-D702A7CBA730}" type="datetimeFigureOut">
              <a:rPr lang="zh-CN" altLang="en-US" smtClean="0"/>
              <a:pPr/>
              <a:t>2024/4/11</a:t>
            </a:fld>
            <a:endParaRPr lang="zh-CN" altLang="en-US" dirty="0"/>
          </a:p>
        </p:txBody>
      </p:sp>
      <p:sp>
        <p:nvSpPr>
          <p:cNvPr id="5" name="页脚占位符 4">
            <a:extLst>
              <a:ext uri="{FF2B5EF4-FFF2-40B4-BE49-F238E27FC236}">
                <a16:creationId xmlns:a16="http://schemas.microsoft.com/office/drawing/2014/main" id="{B27EBE46-5985-9D5C-768F-8139C03525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0AD794-793E-5F46-2401-F27235FAF4C8}"/>
              </a:ext>
            </a:extLst>
          </p:cNvPr>
          <p:cNvSpPr>
            <a:spLocks noGrp="1"/>
          </p:cNvSpPr>
          <p:nvPr>
            <p:ph type="sldNum" sz="quarter" idx="12"/>
          </p:nvPr>
        </p:nvSpPr>
        <p:spPr/>
        <p:txBody>
          <a:bodyPr/>
          <a:lstStyle/>
          <a:p>
            <a:fld id="{B450263B-6185-48C7-B149-443ADD9A2F88}" type="slidenum">
              <a:rPr lang="en-US" altLang="zh-CN" smtClean="0"/>
              <a:pPr/>
              <a:t>‹#›</a:t>
            </a:fld>
            <a:endParaRPr lang="en-US" altLang="zh-CN"/>
          </a:p>
        </p:txBody>
      </p:sp>
    </p:spTree>
    <p:extLst>
      <p:ext uri="{BB962C8B-B14F-4D97-AF65-F5344CB8AC3E}">
        <p14:creationId xmlns:p14="http://schemas.microsoft.com/office/powerpoint/2010/main" val="83237529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C77307-53C3-B510-C793-C455FA66CC7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2462CD-6447-9F5F-20DA-4F02DADDF0F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02C39E-6B90-A500-5A9B-6A0785F8F792}"/>
              </a:ext>
            </a:extLst>
          </p:cNvPr>
          <p:cNvSpPr>
            <a:spLocks noGrp="1"/>
          </p:cNvSpPr>
          <p:nvPr>
            <p:ph type="dt" sz="half" idx="10"/>
          </p:nvPr>
        </p:nvSpPr>
        <p:spPr/>
        <p:txBody>
          <a:bodyPr/>
          <a:lstStyle/>
          <a:p>
            <a:fld id="{85EF07E4-A0AC-4100-989B-AF3CA9647796}" type="datetimeFigureOut">
              <a:rPr lang="zh-CN" altLang="en-US" smtClean="0"/>
              <a:t>2024/4/11</a:t>
            </a:fld>
            <a:endParaRPr lang="zh-CN" altLang="en-US"/>
          </a:p>
        </p:txBody>
      </p:sp>
      <p:sp>
        <p:nvSpPr>
          <p:cNvPr id="5" name="页脚占位符 4">
            <a:extLst>
              <a:ext uri="{FF2B5EF4-FFF2-40B4-BE49-F238E27FC236}">
                <a16:creationId xmlns:a16="http://schemas.microsoft.com/office/drawing/2014/main" id="{21219502-C130-054A-5E59-BA31F06DD9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0E785F-93D5-F21E-6077-C5BEDD7D3AF8}"/>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123691154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E45E1A-7BB3-DC16-D7AE-B2B7D9BBE01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1E387DC-1456-3F8D-D4A8-3A877585B0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2869DB2-BCF3-B641-8F59-10BDCFC30D8D}"/>
              </a:ext>
            </a:extLst>
          </p:cNvPr>
          <p:cNvSpPr>
            <a:spLocks noGrp="1"/>
          </p:cNvSpPr>
          <p:nvPr>
            <p:ph type="dt" sz="half" idx="10"/>
          </p:nvPr>
        </p:nvSpPr>
        <p:spPr/>
        <p:txBody>
          <a:bodyPr/>
          <a:lstStyle/>
          <a:p>
            <a:fld id="{85EF07E4-A0AC-4100-989B-AF3CA9647796}" type="datetimeFigureOut">
              <a:rPr lang="zh-CN" altLang="en-US" smtClean="0"/>
              <a:t>2024/4/11</a:t>
            </a:fld>
            <a:endParaRPr lang="zh-CN" altLang="en-US"/>
          </a:p>
        </p:txBody>
      </p:sp>
      <p:sp>
        <p:nvSpPr>
          <p:cNvPr id="5" name="页脚占位符 4">
            <a:extLst>
              <a:ext uri="{FF2B5EF4-FFF2-40B4-BE49-F238E27FC236}">
                <a16:creationId xmlns:a16="http://schemas.microsoft.com/office/drawing/2014/main" id="{7B660668-3EFF-0337-5599-4AAB24B0FF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531EA0-3E1F-98DD-BC1D-9E1AC4C629B7}"/>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380739533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59CF7F-F7AD-C378-E173-90408DA3364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3E472D-5EA0-3F39-79A5-DF1C7463BC5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470217D-912A-BDE4-1EDB-4CFEADC7D4C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F914271-5052-04E4-04DA-DC15345B6341}"/>
              </a:ext>
            </a:extLst>
          </p:cNvPr>
          <p:cNvSpPr>
            <a:spLocks noGrp="1"/>
          </p:cNvSpPr>
          <p:nvPr>
            <p:ph type="dt" sz="half" idx="10"/>
          </p:nvPr>
        </p:nvSpPr>
        <p:spPr/>
        <p:txBody>
          <a:bodyPr/>
          <a:lstStyle/>
          <a:p>
            <a:fld id="{85EF07E4-A0AC-4100-989B-AF3CA9647796}" type="datetimeFigureOut">
              <a:rPr lang="zh-CN" altLang="en-US" smtClean="0"/>
              <a:t>2024/4/11</a:t>
            </a:fld>
            <a:endParaRPr lang="zh-CN" altLang="en-US"/>
          </a:p>
        </p:txBody>
      </p:sp>
      <p:sp>
        <p:nvSpPr>
          <p:cNvPr id="6" name="页脚占位符 5">
            <a:extLst>
              <a:ext uri="{FF2B5EF4-FFF2-40B4-BE49-F238E27FC236}">
                <a16:creationId xmlns:a16="http://schemas.microsoft.com/office/drawing/2014/main" id="{3348559B-F790-B708-55C6-31161D50199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018DDA1-22D0-80AA-73D3-384D89611739}"/>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2274836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605CBF8-6B0C-4DC4-A363-FF759C41A8BE}" type="slidenum">
              <a:rPr lang="en-US" altLang="zh-CN"/>
              <a:pPr/>
              <a:t>‹#›</a:t>
            </a:fld>
            <a:endParaRPr lang="en-US" altLang="zh-CN"/>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2BBD76-C6A8-4E62-679E-CB2A0C3AD9D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736050A-CBC4-57F5-B90A-50E7D35B60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F2AC80A-50D6-8759-7075-6CD70A4CA77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73CE2C0-7CB8-A9B6-35B3-35A3EC7511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453331A-BA60-1493-73E3-AE5840B8210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0C6C1B2-709B-8509-7950-5F73A2F7E984}"/>
              </a:ext>
            </a:extLst>
          </p:cNvPr>
          <p:cNvSpPr>
            <a:spLocks noGrp="1"/>
          </p:cNvSpPr>
          <p:nvPr>
            <p:ph type="dt" sz="half" idx="10"/>
          </p:nvPr>
        </p:nvSpPr>
        <p:spPr/>
        <p:txBody>
          <a:bodyPr/>
          <a:lstStyle/>
          <a:p>
            <a:fld id="{85EF07E4-A0AC-4100-989B-AF3CA9647796}" type="datetimeFigureOut">
              <a:rPr lang="zh-CN" altLang="en-US" smtClean="0"/>
              <a:t>2024/4/11</a:t>
            </a:fld>
            <a:endParaRPr lang="zh-CN" altLang="en-US"/>
          </a:p>
        </p:txBody>
      </p:sp>
      <p:sp>
        <p:nvSpPr>
          <p:cNvPr id="8" name="页脚占位符 7">
            <a:extLst>
              <a:ext uri="{FF2B5EF4-FFF2-40B4-BE49-F238E27FC236}">
                <a16:creationId xmlns:a16="http://schemas.microsoft.com/office/drawing/2014/main" id="{BC4F8B75-DA3C-79C7-55DB-D6D5D37B769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88C76C5-6F66-384B-3F7E-6FAB9B5A8CFF}"/>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54520063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3EEE71-A2CE-C410-AB1F-A2AF26EBAFB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0323A2A-C629-72B9-7D25-650D77C51B80}"/>
              </a:ext>
            </a:extLst>
          </p:cNvPr>
          <p:cNvSpPr>
            <a:spLocks noGrp="1"/>
          </p:cNvSpPr>
          <p:nvPr>
            <p:ph type="dt" sz="half" idx="10"/>
          </p:nvPr>
        </p:nvSpPr>
        <p:spPr/>
        <p:txBody>
          <a:bodyPr/>
          <a:lstStyle/>
          <a:p>
            <a:fld id="{85EF07E4-A0AC-4100-989B-AF3CA9647796}" type="datetimeFigureOut">
              <a:rPr lang="zh-CN" altLang="en-US" smtClean="0"/>
              <a:t>2024/4/11</a:t>
            </a:fld>
            <a:endParaRPr lang="zh-CN" altLang="en-US"/>
          </a:p>
        </p:txBody>
      </p:sp>
      <p:sp>
        <p:nvSpPr>
          <p:cNvPr id="4" name="页脚占位符 3">
            <a:extLst>
              <a:ext uri="{FF2B5EF4-FFF2-40B4-BE49-F238E27FC236}">
                <a16:creationId xmlns:a16="http://schemas.microsoft.com/office/drawing/2014/main" id="{CF38438B-BC47-C5D3-C7F0-6E35080C1DF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65F87AC-2964-D577-ADF7-1E0C18A84AAC}"/>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416769493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02081F4-A595-5A58-823C-F1F9D6776ABB}"/>
              </a:ext>
            </a:extLst>
          </p:cNvPr>
          <p:cNvSpPr>
            <a:spLocks noGrp="1"/>
          </p:cNvSpPr>
          <p:nvPr>
            <p:ph type="dt" sz="half" idx="10"/>
          </p:nvPr>
        </p:nvSpPr>
        <p:spPr/>
        <p:txBody>
          <a:bodyPr/>
          <a:lstStyle/>
          <a:p>
            <a:fld id="{85EF07E4-A0AC-4100-989B-AF3CA9647796}" type="datetimeFigureOut">
              <a:rPr lang="zh-CN" altLang="en-US" smtClean="0"/>
              <a:t>2024/4/11</a:t>
            </a:fld>
            <a:endParaRPr lang="zh-CN" altLang="en-US"/>
          </a:p>
        </p:txBody>
      </p:sp>
      <p:sp>
        <p:nvSpPr>
          <p:cNvPr id="3" name="页脚占位符 2">
            <a:extLst>
              <a:ext uri="{FF2B5EF4-FFF2-40B4-BE49-F238E27FC236}">
                <a16:creationId xmlns:a16="http://schemas.microsoft.com/office/drawing/2014/main" id="{23C6FA93-0DEA-1F22-F241-C144D25D57B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C605BE0-A943-FA10-CAAE-9802750FEA18}"/>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278021875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6552D3-BD29-36CC-4778-CAC0E2C3D8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6A21E45-D23D-972D-AF04-4801DE8F80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CD963A3-7816-859B-5A0D-E8E58971BF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A0103F2-C275-5B9A-C568-1E1F82E4F92C}"/>
              </a:ext>
            </a:extLst>
          </p:cNvPr>
          <p:cNvSpPr>
            <a:spLocks noGrp="1"/>
          </p:cNvSpPr>
          <p:nvPr>
            <p:ph type="dt" sz="half" idx="10"/>
          </p:nvPr>
        </p:nvSpPr>
        <p:spPr/>
        <p:txBody>
          <a:bodyPr/>
          <a:lstStyle/>
          <a:p>
            <a:fld id="{85EF07E4-A0AC-4100-989B-AF3CA9647796}" type="datetimeFigureOut">
              <a:rPr lang="zh-CN" altLang="en-US" smtClean="0"/>
              <a:t>2024/4/11</a:t>
            </a:fld>
            <a:endParaRPr lang="zh-CN" altLang="en-US"/>
          </a:p>
        </p:txBody>
      </p:sp>
      <p:sp>
        <p:nvSpPr>
          <p:cNvPr id="6" name="页脚占位符 5">
            <a:extLst>
              <a:ext uri="{FF2B5EF4-FFF2-40B4-BE49-F238E27FC236}">
                <a16:creationId xmlns:a16="http://schemas.microsoft.com/office/drawing/2014/main" id="{C6BDCCF8-FC4B-08CB-623A-542EC3366A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7F1AF24-DFFC-C27C-E13D-B6B9D41B65AF}"/>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381644507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716DA-F65F-697F-0528-D42221CB4DD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C53DF08-DAB5-2347-D498-07458D21F9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83E1E38-E872-00DA-39EF-6B01151D3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91C328B-0DD1-D48E-2ABE-5BD0FD443A44}"/>
              </a:ext>
            </a:extLst>
          </p:cNvPr>
          <p:cNvSpPr>
            <a:spLocks noGrp="1"/>
          </p:cNvSpPr>
          <p:nvPr>
            <p:ph type="dt" sz="half" idx="10"/>
          </p:nvPr>
        </p:nvSpPr>
        <p:spPr/>
        <p:txBody>
          <a:bodyPr/>
          <a:lstStyle/>
          <a:p>
            <a:fld id="{85EF07E4-A0AC-4100-989B-AF3CA9647796}" type="datetimeFigureOut">
              <a:rPr lang="zh-CN" altLang="en-US" smtClean="0"/>
              <a:t>2024/4/11</a:t>
            </a:fld>
            <a:endParaRPr lang="zh-CN" altLang="en-US"/>
          </a:p>
        </p:txBody>
      </p:sp>
      <p:sp>
        <p:nvSpPr>
          <p:cNvPr id="6" name="页脚占位符 5">
            <a:extLst>
              <a:ext uri="{FF2B5EF4-FFF2-40B4-BE49-F238E27FC236}">
                <a16:creationId xmlns:a16="http://schemas.microsoft.com/office/drawing/2014/main" id="{84343916-C92A-4EB4-8FBE-0135276ED25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233CF4-CB10-4028-E44D-EF929914F483}"/>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135119081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7B0F10-4253-E04E-295B-6EA5A3CD75E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6E33BF7-1197-8B03-4CEB-B54524CFB81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BCC85B3-0D33-7EAD-D005-D67FCB1CF69D}"/>
              </a:ext>
            </a:extLst>
          </p:cNvPr>
          <p:cNvSpPr>
            <a:spLocks noGrp="1"/>
          </p:cNvSpPr>
          <p:nvPr>
            <p:ph type="dt" sz="half" idx="10"/>
          </p:nvPr>
        </p:nvSpPr>
        <p:spPr/>
        <p:txBody>
          <a:bodyPr/>
          <a:lstStyle/>
          <a:p>
            <a:fld id="{85EF07E4-A0AC-4100-989B-AF3CA9647796}" type="datetimeFigureOut">
              <a:rPr lang="zh-CN" altLang="en-US" smtClean="0"/>
              <a:t>2024/4/11</a:t>
            </a:fld>
            <a:endParaRPr lang="zh-CN" altLang="en-US"/>
          </a:p>
        </p:txBody>
      </p:sp>
      <p:sp>
        <p:nvSpPr>
          <p:cNvPr id="5" name="页脚占位符 4">
            <a:extLst>
              <a:ext uri="{FF2B5EF4-FFF2-40B4-BE49-F238E27FC236}">
                <a16:creationId xmlns:a16="http://schemas.microsoft.com/office/drawing/2014/main" id="{69EDBA1A-703A-10EB-CF9A-6991CF37C3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B0680E-9D1F-59C4-81D0-F0085E3D3EC1}"/>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232178336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7412A62-9267-9A7F-CCF6-1B1DAC3A850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FBC8B4A-1B23-EAD6-0321-8B2A90D7F5B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9F7D968-6CA8-13B1-C468-C76E40F92F6C}"/>
              </a:ext>
            </a:extLst>
          </p:cNvPr>
          <p:cNvSpPr>
            <a:spLocks noGrp="1"/>
          </p:cNvSpPr>
          <p:nvPr>
            <p:ph type="dt" sz="half" idx="10"/>
          </p:nvPr>
        </p:nvSpPr>
        <p:spPr/>
        <p:txBody>
          <a:bodyPr/>
          <a:lstStyle/>
          <a:p>
            <a:endParaRPr lang="en-US" altLang="zh-CN"/>
          </a:p>
        </p:txBody>
      </p:sp>
      <p:sp>
        <p:nvSpPr>
          <p:cNvPr id="5" name="页脚占位符 4">
            <a:extLst>
              <a:ext uri="{FF2B5EF4-FFF2-40B4-BE49-F238E27FC236}">
                <a16:creationId xmlns:a16="http://schemas.microsoft.com/office/drawing/2014/main" id="{53D7B23F-50F4-B438-7950-CB07618D8474}"/>
              </a:ext>
            </a:extLst>
          </p:cNvPr>
          <p:cNvSpPr>
            <a:spLocks noGrp="1"/>
          </p:cNvSpPr>
          <p:nvPr>
            <p:ph type="ftr" sz="quarter" idx="11"/>
          </p:nvPr>
        </p:nvSpPr>
        <p:spPr/>
        <p:txBody>
          <a:bodyPr/>
          <a:lstStyle/>
          <a:p>
            <a:endParaRPr lang="en-US" altLang="zh-CN"/>
          </a:p>
        </p:txBody>
      </p:sp>
      <p:sp>
        <p:nvSpPr>
          <p:cNvPr id="6" name="灯片编号占位符 5">
            <a:extLst>
              <a:ext uri="{FF2B5EF4-FFF2-40B4-BE49-F238E27FC236}">
                <a16:creationId xmlns:a16="http://schemas.microsoft.com/office/drawing/2014/main" id="{3BB3578F-7A3B-15C0-925E-41D5A7EE69C0}"/>
              </a:ext>
            </a:extLst>
          </p:cNvPr>
          <p:cNvSpPr>
            <a:spLocks noGrp="1"/>
          </p:cNvSpPr>
          <p:nvPr>
            <p:ph type="sldNum" sz="quarter" idx="12"/>
          </p:nvPr>
        </p:nvSpPr>
        <p:spPr/>
        <p:txBody>
          <a:bodyPr/>
          <a:lstStyle/>
          <a:p>
            <a:fld id="{7B92D8AC-6FB5-4907-AE0D-3C1A69372422}" type="slidenum">
              <a:rPr lang="en-US" altLang="zh-CN" smtClean="0"/>
              <a:pPr/>
              <a:t>‹#›</a:t>
            </a:fld>
            <a:endParaRPr lang="en-US" altLang="zh-CN"/>
          </a:p>
        </p:txBody>
      </p:sp>
    </p:spTree>
    <p:extLst>
      <p:ext uri="{BB962C8B-B14F-4D97-AF65-F5344CB8AC3E}">
        <p14:creationId xmlns:p14="http://schemas.microsoft.com/office/powerpoint/2010/main" val="353509000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a:t>单击此处编辑母版标题样式</a:t>
            </a:r>
          </a:p>
        </p:txBody>
      </p:sp>
      <p:sp>
        <p:nvSpPr>
          <p:cNvPr id="3" name="表格占位符 2"/>
          <p:cNvSpPr>
            <a:spLocks noGrp="1"/>
          </p:cNvSpPr>
          <p:nvPr>
            <p:ph type="tbl" idx="1"/>
          </p:nvPr>
        </p:nvSpPr>
        <p:spPr>
          <a:xfrm>
            <a:off x="660400" y="1905001"/>
            <a:ext cx="11387667" cy="4194175"/>
          </a:xfrm>
        </p:spPr>
        <p:txBody>
          <a:bodyPr/>
          <a:lstStyle/>
          <a:p>
            <a:endParaRPr lang="zh-CN" altLang="en-US"/>
          </a:p>
        </p:txBody>
      </p:sp>
      <p:sp>
        <p:nvSpPr>
          <p:cNvPr id="4" name="日期占位符 3"/>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3215217" y="6408738"/>
            <a:ext cx="6720416"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8784168" y="6381750"/>
            <a:ext cx="3052233" cy="476250"/>
          </a:xfrm>
        </p:spPr>
        <p:txBody>
          <a:bodyPr/>
          <a:lstStyle>
            <a:lvl1pPr>
              <a:defRPr/>
            </a:lvl1pPr>
          </a:lstStyle>
          <a:p>
            <a:fld id="{8184DBEB-B8C1-405B-94A5-0ECACC7DDDAB}" type="slidenum">
              <a:rPr lang="en-US" altLang="zh-CN"/>
              <a:pPr/>
              <a:t>‹#›</a:t>
            </a:fld>
            <a:endParaRPr lang="en-US" altLang="zh-CN"/>
          </a:p>
        </p:txBody>
      </p:sp>
    </p:spTree>
    <p:extLst>
      <p:ext uri="{BB962C8B-B14F-4D97-AF65-F5344CB8AC3E}">
        <p14:creationId xmlns:p14="http://schemas.microsoft.com/office/powerpoint/2010/main" val="513641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949F931-0881-4852-9C5A-BCDB41AB84B8}" type="slidenum">
              <a:rPr lang="en-US" altLang="zh-CN"/>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564E30-1739-403B-907B-2139806D09A2}" type="slidenum">
              <a:rPr lang="en-US" altLang="zh-CN"/>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0"/>
            <a:ext cx="5425017"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37818" y="1600200"/>
            <a:ext cx="5427133"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9CE551B-C2B4-477E-AEF1-C1FEC7C24D4F}" type="slidenum">
              <a:rPr lang="en-US" altLang="zh-CN"/>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64F95ABE-ECCD-4B62-B9C1-9E291BEC2876}" type="slidenum">
              <a:rPr lang="en-US" altLang="zh-CN"/>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48A2F4DE-B2D1-4EB9-A0A1-070F1F226689}" type="slidenum">
              <a:rPr lang="en-US" altLang="zh-CN"/>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79B59FF-2783-4EDA-A34C-94E511123C92}" type="slidenum">
              <a:rPr lang="en-US" altLang="zh-CN"/>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CB2D049-70F0-4DD1-8307-41DDC73616B0}"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281EB50-E33C-4630-81AC-D7831CF8482B}" type="slidenum">
              <a:rPr lang="en-US" altLang="zh-CN"/>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EC77660-B2BF-4316-B62F-F19E59DD8111}" type="slidenum">
              <a:rPr lang="en-US" altLang="zh-CN"/>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9CA088B-0E2A-488E-9EF3-405015557568}" type="slidenum">
              <a:rPr lang="en-US" altLang="zh-CN"/>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02700" y="274638"/>
            <a:ext cx="2762251" cy="35861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274638"/>
            <a:ext cx="8089900" cy="35861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F14685-EBD7-4DAA-A215-16CEB1ECDA20}" type="slidenum">
              <a:rPr lang="en-US" altLang="zh-CN"/>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defRPr>
                <a:solidFill>
                  <a:srgbClr val="00B0F0"/>
                </a:solidFill>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6" name="灯片编号占位符 5"/>
          <p:cNvSpPr>
            <a:spLocks noGrp="1"/>
          </p:cNvSpPr>
          <p:nvPr>
            <p:ph type="sldNum" sz="quarter" idx="12"/>
          </p:nvPr>
        </p:nvSpPr>
        <p:spPr>
          <a:xfrm>
            <a:off x="6000749" y="6429396"/>
            <a:ext cx="1714512" cy="428604"/>
          </a:xfrm>
        </p:spPr>
        <p:txBody>
          <a:bodyPr/>
          <a:lstStyle>
            <a:lvl1pPr>
              <a:defRPr>
                <a:solidFill>
                  <a:schemeClr val="bg1"/>
                </a:solidFill>
              </a:defRPr>
            </a:lvl1pPr>
          </a:lstStyle>
          <a:p>
            <a:fld id="{B450263B-6185-48C7-B149-443ADD9A2F88}" type="slidenum">
              <a:rPr lang="en-US" altLang="zh-CN" smtClean="0"/>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C7F4713-FF3D-4424-87A0-38E0DE0C413E}" type="slidenum">
              <a:rPr lang="en-US" altLang="zh-CN" smtClean="0"/>
              <a:pPr/>
              <a:t>‹#›</a:t>
            </a:fld>
            <a:endParaRPr lang="en-US" altLang="zh-CN"/>
          </a:p>
        </p:txBody>
      </p:sp>
      <p:pic>
        <p:nvPicPr>
          <p:cNvPr id="7" name="Picture 256" descr="03-1"/>
          <p:cNvPicPr>
            <a:picLocks noChangeAspect="1" noChangeArrowheads="1"/>
          </p:cNvPicPr>
          <p:nvPr/>
        </p:nvPicPr>
        <p:blipFill>
          <a:blip r:embed="rId2"/>
          <a:srcRect/>
          <a:stretch>
            <a:fillRect/>
          </a:stretch>
        </p:blipFill>
        <p:spPr bwMode="auto">
          <a:xfrm>
            <a:off x="912285" y="6286544"/>
            <a:ext cx="11279716" cy="571480"/>
          </a:xfrm>
          <a:prstGeom prst="rect">
            <a:avLst/>
          </a:prstGeom>
          <a:noFill/>
          <a:ln w="9525">
            <a:noFill/>
            <a:miter lim="800000"/>
            <a:headEnd/>
            <a:tailEnd/>
          </a:ln>
        </p:spPr>
      </p:pic>
      <p:pic>
        <p:nvPicPr>
          <p:cNvPr id="8" name="Picture 257" descr="eagle_blue"/>
          <p:cNvPicPr>
            <a:picLocks noChangeAspect="1" noChangeArrowheads="1"/>
          </p:cNvPicPr>
          <p:nvPr/>
        </p:nvPicPr>
        <p:blipFill>
          <a:blip r:embed="rId3"/>
          <a:srcRect/>
          <a:stretch>
            <a:fillRect/>
          </a:stretch>
        </p:blipFill>
        <p:spPr bwMode="auto">
          <a:xfrm>
            <a:off x="1" y="6286544"/>
            <a:ext cx="912284" cy="571480"/>
          </a:xfrm>
          <a:prstGeom prst="rect">
            <a:avLst/>
          </a:prstGeom>
          <a:noFill/>
          <a:ln w="9525">
            <a:noFill/>
            <a:miter lim="800000"/>
            <a:headEnd/>
            <a:tailEnd/>
          </a:ln>
        </p:spPr>
      </p:pic>
      <p:sp>
        <p:nvSpPr>
          <p:cNvPr id="9" name="灯片编号占位符 5"/>
          <p:cNvSpPr txBox="1">
            <a:spLocks/>
          </p:cNvSpPr>
          <p:nvPr/>
        </p:nvSpPr>
        <p:spPr bwMode="auto">
          <a:xfrm>
            <a:off x="6000749" y="6429396"/>
            <a:ext cx="1714512" cy="4286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0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2000" b="0" i="0" u="none" strike="noStrike" kern="1200" cap="none" spc="0" normalizeH="0" baseline="0" noProof="0">
              <a:ln>
                <a:noFill/>
              </a:ln>
              <a:solidFill>
                <a:schemeClr val="bg1"/>
              </a:solidFill>
              <a:effectLst/>
              <a:uLnTx/>
              <a:uFillTx/>
              <a:latin typeface="Arial" charset="0"/>
              <a:ea typeface="+mn-ea"/>
              <a:cs typeface="+mn-cs"/>
            </a:endParaRPr>
          </a:p>
        </p:txBody>
      </p:sp>
      <p:sp>
        <p:nvSpPr>
          <p:cNvPr id="11" name="TextBox 10"/>
          <p:cNvSpPr txBox="1"/>
          <p:nvPr/>
        </p:nvSpPr>
        <p:spPr>
          <a:xfrm>
            <a:off x="1047715" y="6324547"/>
            <a:ext cx="5810291" cy="307777"/>
          </a:xfrm>
          <a:prstGeom prst="rect">
            <a:avLst/>
          </a:prstGeom>
          <a:noFill/>
        </p:spPr>
        <p:txBody>
          <a:bodyPr wrap="square" rtlCol="0">
            <a:spAutoFit/>
          </a:bodyPr>
          <a:lstStyle/>
          <a:p>
            <a:r>
              <a:rPr lang="en-US" altLang="zh-CN" sz="1400" b="0" baseline="0" dirty="0">
                <a:solidFill>
                  <a:schemeClr val="bg1"/>
                </a:solidFill>
              </a:rPr>
              <a:t>Architecture </a:t>
            </a:r>
            <a:r>
              <a:rPr lang="en-US" altLang="zh-CN" sz="1400" b="0" baseline="0" dirty="0" err="1">
                <a:solidFill>
                  <a:schemeClr val="bg1"/>
                </a:solidFill>
              </a:rPr>
              <a:t>Lab_jxh</a:t>
            </a:r>
            <a:endParaRPr lang="zh-CN" altLang="en-US" sz="1400" b="0" dirty="0">
              <a:solidFill>
                <a:schemeClr val="bg1"/>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6" name="灯片编号占位符 5"/>
          <p:cNvSpPr>
            <a:spLocks noGrp="1"/>
          </p:cNvSpPr>
          <p:nvPr>
            <p:ph type="sldNum" sz="quarter" idx="12"/>
          </p:nvPr>
        </p:nvSpPr>
        <p:spPr/>
        <p:txBody>
          <a:bodyPr/>
          <a:lstStyle>
            <a:lvl1pPr>
              <a:defRPr/>
            </a:lvl1pPr>
          </a:lstStyle>
          <a:p>
            <a:fld id="{7C2B9E01-C16F-4649-A4EF-BD5C70A2EE5B}" type="slidenum">
              <a:rPr lang="en-US" altLang="zh-CN" smtClean="0"/>
              <a:pPr/>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2FB114C-66A7-4EB6-B3FE-5DC607EE1188}" type="slidenum">
              <a:rPr lang="en-US" altLang="zh-CN" smtClean="0"/>
              <a:pPr/>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7F18D0-4322-469A-9E24-97ABEB7398C6}" type="slidenum">
              <a:rPr lang="en-US" altLang="zh-CN"/>
              <a:pPr/>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938589"/>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02167" y="609601"/>
            <a:ext cx="11645900" cy="5489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215217" y="6408738"/>
            <a:ext cx="6720416"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8784168" y="6381750"/>
            <a:ext cx="3052233" cy="476250"/>
          </a:xfrm>
        </p:spPr>
        <p:txBody>
          <a:bodyPr/>
          <a:lstStyle>
            <a:lvl1pPr>
              <a:defRPr/>
            </a:lvl1pPr>
          </a:lstStyle>
          <a:p>
            <a:fld id="{E9DDB310-9325-49CA-B280-FDC5CA2E6781}" type="slidenum">
              <a:rPr lang="en-US" altLang="zh-CN"/>
              <a:pPr/>
              <a:t>‹#›</a:t>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a:t>单击此处编辑母版标题样式</a:t>
            </a:r>
          </a:p>
        </p:txBody>
      </p:sp>
      <p:sp>
        <p:nvSpPr>
          <p:cNvPr id="3" name="表格占位符 2"/>
          <p:cNvSpPr>
            <a:spLocks noGrp="1"/>
          </p:cNvSpPr>
          <p:nvPr>
            <p:ph type="tbl" idx="1"/>
          </p:nvPr>
        </p:nvSpPr>
        <p:spPr>
          <a:xfrm>
            <a:off x="660400" y="1905001"/>
            <a:ext cx="11387667" cy="4194175"/>
          </a:xfrm>
        </p:spPr>
        <p:txBody>
          <a:bodyPr/>
          <a:lstStyle/>
          <a:p>
            <a:endParaRPr lang="zh-CN" altLang="en-US"/>
          </a:p>
        </p:txBody>
      </p:sp>
      <p:sp>
        <p:nvSpPr>
          <p:cNvPr id="4" name="日期占位符 3"/>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3215217" y="6408738"/>
            <a:ext cx="6720416"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8784168" y="6381750"/>
            <a:ext cx="3052233" cy="476250"/>
          </a:xfrm>
        </p:spPr>
        <p:txBody>
          <a:bodyPr/>
          <a:lstStyle>
            <a:lvl1pPr>
              <a:defRPr/>
            </a:lvl1pPr>
          </a:lstStyle>
          <a:p>
            <a:fld id="{8184DBEB-B8C1-405B-94A5-0ECACC7DDDAB}" type="slidenum">
              <a:rPr lang="en-US" altLang="zh-CN"/>
              <a:pPr/>
              <a:t>‹#›</a:t>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914400" y="2286000"/>
            <a:ext cx="10363200" cy="1143000"/>
          </a:xfrm>
        </p:spPr>
        <p:txBody>
          <a:bodyPr/>
          <a:lstStyle>
            <a:lvl1pPr>
              <a:defRPr/>
            </a:lvl1pPr>
          </a:lstStyle>
          <a:p>
            <a:r>
              <a:rPr lang="zh-CN" altLang="en-US"/>
              <a:t>单击此处编辑母版标题样式</a:t>
            </a:r>
          </a:p>
        </p:txBody>
      </p:sp>
      <p:sp>
        <p:nvSpPr>
          <p:cNvPr id="5123" name="Rectangle 3"/>
          <p:cNvSpPr>
            <a:spLocks noGrp="1" noRot="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5124" name="Rectangle 4"/>
          <p:cNvSpPr>
            <a:spLocks noGrp="1" noChangeArrowheads="1"/>
          </p:cNvSpPr>
          <p:nvPr>
            <p:ph type="dt" sz="half" idx="2"/>
          </p:nvPr>
        </p:nvSpPr>
        <p:spPr/>
        <p:txBody>
          <a:bodyPr/>
          <a:lstStyle>
            <a:lvl1pPr>
              <a:defRPr/>
            </a:lvl1pPr>
          </a:lstStyle>
          <a:p>
            <a:endParaRPr lang="en-US" altLang="zh-CN"/>
          </a:p>
        </p:txBody>
      </p:sp>
      <p:sp>
        <p:nvSpPr>
          <p:cNvPr id="5125" name="Rectangle 5"/>
          <p:cNvSpPr>
            <a:spLocks noGrp="1" noChangeArrowheads="1"/>
          </p:cNvSpPr>
          <p:nvPr>
            <p:ph type="ftr" sz="quarter" idx="3"/>
          </p:nvPr>
        </p:nvSpPr>
        <p:spPr/>
        <p:txBody>
          <a:bodyPr/>
          <a:lstStyle>
            <a:lvl1pPr>
              <a:defRPr/>
            </a:lvl1pPr>
          </a:lstStyle>
          <a:p>
            <a:endParaRPr lang="en-US" altLang="zh-CN"/>
          </a:p>
        </p:txBody>
      </p:sp>
      <p:sp>
        <p:nvSpPr>
          <p:cNvPr id="5126" name="Rectangle 6"/>
          <p:cNvSpPr>
            <a:spLocks noGrp="1" noChangeArrowheads="1"/>
          </p:cNvSpPr>
          <p:nvPr>
            <p:ph type="sldNum" sz="quarter" idx="4"/>
          </p:nvPr>
        </p:nvSpPr>
        <p:spPr/>
        <p:txBody>
          <a:bodyPr/>
          <a:lstStyle>
            <a:lvl1pPr>
              <a:defRPr/>
            </a:lvl1pPr>
          </a:lstStyle>
          <a:p>
            <a:fld id="{F105839E-F177-4213-BB55-97ABE955935F}" type="slidenum">
              <a:rPr lang="en-US" altLang="zh-CN"/>
              <a:pPr/>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0" fill="hold">
                                          <p:stCondLst>
                                            <p:cond delay="0"/>
                                          </p:stCondLst>
                                        </p:cTn>
                                        <p:tgtEl>
                                          <p:spTgt spid="5122"/>
                                        </p:tgtEl>
                                        <p:attrNameLst>
                                          <p:attrName>style.visibility</p:attrName>
                                        </p:attrNameLst>
                                      </p:cBhvr>
                                      <p:to>
                                        <p:strVal val="visible"/>
                                      </p:to>
                                    </p:set>
                                    <p:anim calcmode="lin" valueType="num">
                                      <p:cBhvr>
                                        <p:cTn id="7" dur="1000" fill="hold"/>
                                        <p:tgtEl>
                                          <p:spTgt spid="5122"/>
                                        </p:tgtEl>
                                        <p:attrNameLst>
                                          <p:attrName>ppt_x</p:attrName>
                                        </p:attrNameLst>
                                      </p:cBhvr>
                                      <p:tavLst>
                                        <p:tav tm="0">
                                          <p:val>
                                            <p:strVal val="#ppt_x-.2"/>
                                          </p:val>
                                        </p:tav>
                                        <p:tav tm="100000">
                                          <p:val>
                                            <p:strVal val="#ppt_x"/>
                                          </p:val>
                                        </p:tav>
                                      </p:tavLst>
                                    </p:anim>
                                    <p:anim calcmode="lin" valueType="num">
                                      <p:cBhvr>
                                        <p:cTn id="8" dur="1000" fill="hold"/>
                                        <p:tgtEl>
                                          <p:spTgt spid="5122"/>
                                        </p:tgtEl>
                                        <p:attrNameLst>
                                          <p:attrName>ppt_y</p:attrName>
                                        </p:attrNameLst>
                                      </p:cBhvr>
                                      <p:tavLst>
                                        <p:tav tm="0">
                                          <p:val>
                                            <p:strVal val="#ppt_y"/>
                                          </p:val>
                                        </p:tav>
                                        <p:tav tm="100000">
                                          <p:val>
                                            <p:strVal val="#ppt_y"/>
                                          </p:val>
                                        </p:tav>
                                      </p:tavLst>
                                    </p:anim>
                                    <p:animEffect transition="in" filter="wipe(right)" prLst="gradientSize: 0.1">
                                      <p:cBhvr>
                                        <p:cTn id="9" dur="1000"/>
                                        <p:tgtEl>
                                          <p:spTgt spid="5122"/>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5123">
                                            <p:txEl>
                                              <p:pRg st="0" end="0"/>
                                            </p:txEl>
                                          </p:spTgt>
                                        </p:tgtEl>
                                        <p:attrNameLst>
                                          <p:attrName>style.visibility</p:attrName>
                                        </p:attrNameLst>
                                      </p:cBhvr>
                                      <p:to>
                                        <p:strVal val="visible"/>
                                      </p:to>
                                    </p:set>
                                    <p:animEffect transition="in" filter="fade">
                                      <p:cBhvr>
                                        <p:cTn id="14" dur="500"/>
                                        <p:tgtEl>
                                          <p:spTgt spid="5123">
                                            <p:txEl>
                                              <p:pRg st="0" end="0"/>
                                            </p:txEl>
                                          </p:spTgt>
                                        </p:tgtEl>
                                      </p:cBhvr>
                                    </p:animEffect>
                                    <p:anim calcmode="lin" valueType="num">
                                      <p:cBhvr>
                                        <p:cTn id="15"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5123">
                                            <p:txEl>
                                              <p:pRg st="0" end="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build="p">
        <p:tmplLst>
          <p:tmpl lvl="1">
            <p:tnLst>
              <p:par>
                <p:cTn presetID="44" presetClass="entr" presetSubtype="0" fill="hold" nodeType="clickEffect">
                  <p:stCondLst>
                    <p:cond delay="0"/>
                  </p:stCondLst>
                  <p:childTnLst>
                    <p:set>
                      <p:cBhvr>
                        <p:cTn dur="0" fill="hold">
                          <p:stCondLst>
                            <p:cond delay="0"/>
                          </p:stCondLst>
                        </p:cTn>
                        <p:tgtEl>
                          <p:spTgt spid="5123"/>
                        </p:tgtEl>
                        <p:attrNameLst>
                          <p:attrName>style.visibility</p:attrName>
                        </p:attrNameLst>
                      </p:cBhvr>
                      <p:to>
                        <p:strVal val="visible"/>
                      </p:to>
                    </p:set>
                    <p:animEffect transition="in" filter="fade">
                      <p:cBhvr>
                        <p:cTn dur="500"/>
                        <p:tgtEl>
                          <p:spTgt spid="5123"/>
                        </p:tgtEl>
                      </p:cBhvr>
                    </p:animEffect>
                    <p:anim calcmode="lin" valueType="num">
                      <p:cBhvr>
                        <p:cTn dur="500" fill="hold"/>
                        <p:tgtEl>
                          <p:spTgt spid="5123"/>
                        </p:tgtEl>
                        <p:attrNameLst>
                          <p:attrName>ppt_x</p:attrName>
                        </p:attrNameLst>
                      </p:cBhvr>
                      <p:tavLst>
                        <p:tav tm="0">
                          <p:val>
                            <p:strVal val="#ppt_x"/>
                          </p:val>
                        </p:tav>
                        <p:tav tm="100000">
                          <p:val>
                            <p:strVal val="#ppt_x"/>
                          </p:val>
                        </p:tav>
                      </p:tavLst>
                    </p:anim>
                    <p:anim calcmode="lin" valueType="num">
                      <p:cBhvr>
                        <p:cTn dur="500" fill="hold"/>
                        <p:tgtEl>
                          <p:spTgt spid="5123"/>
                        </p:tgtEl>
                        <p:attrNameLst>
                          <p:attrName>ppt_y</p:attrName>
                        </p:attrNameLst>
                      </p:cBhvr>
                      <p:tavLst>
                        <p:tav tm="0">
                          <p:val>
                            <p:strVal val="#ppt_y+.05"/>
                          </p:val>
                        </p:tav>
                        <p:tav tm="100000">
                          <p:val>
                            <p:strVal val="#ppt_y"/>
                          </p:val>
                        </p:tav>
                      </p:tavLst>
                    </p:anim>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01B1F64-6D85-4AC5-8B2A-6E144C35D79A}"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98501" y="121442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286501" y="121442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7E34D8B-25E4-460D-99CD-72A219E13BAA}" type="slidenum">
              <a:rPr lang="en-US" altLang="zh-CN"/>
              <a:pPr/>
              <a:t>‹#›</a:t>
            </a:fld>
            <a:endParaRPr lang="en-US"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0FE9E4-3DF1-484A-8472-28323113CBD9}" type="slidenum">
              <a:rPr lang="en-US" altLang="zh-CN"/>
              <a:pPr/>
              <a:t>‹#›</a:t>
            </a:fld>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02168" y="1905001"/>
            <a:ext cx="559223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1" y="1905001"/>
            <a:ext cx="559223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4C09B91-8A5A-4658-818E-7DB8E43C5DB5}" type="slidenum">
              <a:rPr lang="en-US" altLang="zh-CN"/>
              <a:pPr/>
              <a:t>‹#›</a:t>
            </a:fld>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8D572D2-FAE3-4C4D-8A83-FAA14E0D11D0}" type="slidenum">
              <a:rPr lang="en-US" altLang="zh-CN"/>
              <a:pPr/>
              <a:t>‹#›</a:t>
            </a:fld>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9A22B02-BA5A-4051-A902-E0C5996A1A0C}" type="slidenum">
              <a:rPr lang="en-US" altLang="zh-CN"/>
              <a:pPr/>
              <a:t>‹#›</a:t>
            </a:fld>
            <a:endParaRPr lang="en-U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14C8399-028E-45CB-8927-DBA97B776EB7}" type="slidenum">
              <a:rPr lang="en-US" altLang="zh-CN"/>
              <a:pPr/>
              <a:t>‹#›</a:t>
            </a:fld>
            <a:endParaRPr lang="en-US" altLang="zh-C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A08D9A-9437-4EA3-ADA3-0510FB2D75A2}" type="slidenum">
              <a:rPr lang="en-US" altLang="zh-CN"/>
              <a:pPr/>
              <a:t>‹#›</a:t>
            </a:fld>
            <a:endParaRPr lang="en-US" altLang="zh-C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0DB15F-CDEC-4BE2-83E1-36EAA817E06A}" type="slidenum">
              <a:rPr lang="en-US" altLang="zh-CN"/>
              <a:pPr/>
              <a:t>‹#›</a:t>
            </a:fld>
            <a:endParaRPr lang="en-US" altLang="zh-C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2D49618-56E0-4264-BD0D-45982F60B301}" type="slidenum">
              <a:rPr lang="en-US" altLang="zh-CN"/>
              <a:pPr/>
              <a:t>‹#›</a:t>
            </a:fld>
            <a:endParaRPr lang="en-US" altLang="zh-C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42918" y="609601"/>
            <a:ext cx="2846916"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02167" y="609601"/>
            <a:ext cx="8337551"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8426029-F3C9-43D6-B187-38DE4D188303}" type="slidenum">
              <a:rPr lang="en-US" altLang="zh-CN"/>
              <a:pPr/>
              <a:t>‹#›</a:t>
            </a:fld>
            <a:endParaRPr lang="en-US" altLang="zh-C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a:t>单击此处编辑母版标题样式</a:t>
            </a:r>
          </a:p>
        </p:txBody>
      </p:sp>
      <p:sp>
        <p:nvSpPr>
          <p:cNvPr id="3" name="表格占位符 2"/>
          <p:cNvSpPr>
            <a:spLocks noGrp="1"/>
          </p:cNvSpPr>
          <p:nvPr>
            <p:ph type="tbl" idx="1"/>
          </p:nvPr>
        </p:nvSpPr>
        <p:spPr>
          <a:xfrm>
            <a:off x="402167" y="1905001"/>
            <a:ext cx="11387667" cy="4194175"/>
          </a:xfrm>
        </p:spPr>
        <p:txBody>
          <a:bodyPr/>
          <a:lstStyle/>
          <a:p>
            <a:r>
              <a:rPr lang="zh-CN" altLang="en-US"/>
              <a:t>单击图标添加表格</a:t>
            </a:r>
          </a:p>
        </p:txBody>
      </p:sp>
      <p:sp>
        <p:nvSpPr>
          <p:cNvPr id="4" name="日期占位符 3"/>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8737601" y="6245225"/>
            <a:ext cx="3052233" cy="476250"/>
          </a:xfrm>
        </p:spPr>
        <p:txBody>
          <a:bodyPr/>
          <a:lstStyle>
            <a:lvl1pPr>
              <a:defRPr/>
            </a:lvl1pPr>
          </a:lstStyle>
          <a:p>
            <a:fld id="{CE53965A-DD0B-4F99-8EEE-F2D15EF28353}"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66712" y="1214422"/>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66712" y="1854184"/>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0480" y="1214422"/>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250480" y="1854184"/>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4A096F89-6BA1-4855-825B-46615653CEC9}" type="slidenum">
              <a:rPr lang="en-US" altLang="zh-CN"/>
              <a:pPr/>
              <a:t>‹#›</a:t>
            </a:fld>
            <a:endParaRPr lang="en-US" altLang="zh-C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02168" y="1905001"/>
            <a:ext cx="559223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1" y="1905001"/>
            <a:ext cx="559223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1" y="6245225"/>
            <a:ext cx="3052233" cy="476250"/>
          </a:xfrm>
        </p:spPr>
        <p:txBody>
          <a:bodyPr/>
          <a:lstStyle>
            <a:lvl1pPr>
              <a:defRPr/>
            </a:lvl1pPr>
          </a:lstStyle>
          <a:p>
            <a:fld id="{CDA2D4B0-21C6-49A8-947E-D16446171034}" type="slidenum">
              <a:rPr lang="en-US" altLang="zh-CN"/>
              <a:pPr/>
              <a:t>‹#›</a:t>
            </a:fld>
            <a:endParaRPr lang="en-US" altLang="zh-C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02167" y="609601"/>
            <a:ext cx="11387667" cy="5489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8737601" y="6245225"/>
            <a:ext cx="3052233" cy="476250"/>
          </a:xfrm>
        </p:spPr>
        <p:txBody>
          <a:bodyPr/>
          <a:lstStyle>
            <a:lvl1pPr>
              <a:defRPr/>
            </a:lvl1pPr>
          </a:lstStyle>
          <a:p>
            <a:fld id="{DF520633-AD61-46AC-9A52-6249CA64F411}" type="slidenum">
              <a:rPr lang="en-US" altLang="zh-CN"/>
              <a:pPr/>
              <a:t>‹#›</a:t>
            </a:fld>
            <a:endParaRPr lang="en-US" altLang="zh-C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defRPr>
                <a:solidFill>
                  <a:srgbClr val="00B0F0"/>
                </a:solidFill>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6" name="灯片编号占位符 5"/>
          <p:cNvSpPr>
            <a:spLocks noGrp="1"/>
          </p:cNvSpPr>
          <p:nvPr>
            <p:ph type="sldNum" sz="quarter" idx="12"/>
          </p:nvPr>
        </p:nvSpPr>
        <p:spPr>
          <a:xfrm>
            <a:off x="6000749" y="6429396"/>
            <a:ext cx="1714512" cy="428604"/>
          </a:xfrm>
        </p:spPr>
        <p:txBody>
          <a:bodyPr/>
          <a:lstStyle>
            <a:lvl1pPr>
              <a:defRPr>
                <a:solidFill>
                  <a:schemeClr val="bg1"/>
                </a:solidFill>
              </a:defRPr>
            </a:lvl1pPr>
          </a:lstStyle>
          <a:p>
            <a:fld id="{AAD8B667-8699-459D-853F-A17A71841E7C}" type="slidenum">
              <a:rPr lang="en-US" altLang="zh-CN" smtClean="0"/>
              <a:pPr/>
              <a:t>‹#›</a:t>
            </a:fld>
            <a:endParaRPr lang="en-US" altLang="zh-CN">
              <a:solidFill>
                <a:srgbClr val="660066"/>
              </a:solidFill>
              <a:latin typeface="Impact" pitchFamily="34"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DIGITAL LOGIC CIRCUIT</a:t>
            </a:r>
            <a:r>
              <a:rPr lang="en-US" altLang="zh-CN">
                <a:solidFill>
                  <a:schemeClr val="bg1"/>
                </a:solidFill>
                <a:effectLst/>
              </a:rPr>
              <a:t>           </a:t>
            </a:r>
          </a:p>
        </p:txBody>
      </p:sp>
      <p:sp>
        <p:nvSpPr>
          <p:cNvPr id="6" name="灯片编号占位符 5"/>
          <p:cNvSpPr>
            <a:spLocks noGrp="1"/>
          </p:cNvSpPr>
          <p:nvPr>
            <p:ph type="sldNum" sz="quarter" idx="12"/>
          </p:nvPr>
        </p:nvSpPr>
        <p:spPr/>
        <p:txBody>
          <a:bodyPr/>
          <a:lstStyle>
            <a:lvl1pPr>
              <a:defRPr/>
            </a:lvl1pPr>
          </a:lstStyle>
          <a:p>
            <a:pPr>
              <a:defRPr/>
            </a:pPr>
            <a:fld id="{F0E2A799-D608-4F56-8F3A-3EF734EB2CD3}" type="slidenum">
              <a:rPr lang="zh-CN" altLang="en-US" smtClean="0"/>
              <a:pPr>
                <a:defRPr/>
              </a:pPr>
              <a:t>‹#›</a:t>
            </a:fld>
            <a:endParaRPr lang="en-US" altLang="zh-CN"/>
          </a:p>
        </p:txBody>
      </p:sp>
      <p:pic>
        <p:nvPicPr>
          <p:cNvPr id="7" name="Picture 256" descr="03-1"/>
          <p:cNvPicPr>
            <a:picLocks noChangeAspect="1" noChangeArrowheads="1"/>
          </p:cNvPicPr>
          <p:nvPr/>
        </p:nvPicPr>
        <p:blipFill>
          <a:blip r:embed="rId2"/>
          <a:srcRect/>
          <a:stretch>
            <a:fillRect/>
          </a:stretch>
        </p:blipFill>
        <p:spPr bwMode="auto">
          <a:xfrm>
            <a:off x="912285" y="6286544"/>
            <a:ext cx="11279716" cy="571480"/>
          </a:xfrm>
          <a:prstGeom prst="rect">
            <a:avLst/>
          </a:prstGeom>
          <a:noFill/>
          <a:ln w="9525">
            <a:noFill/>
            <a:miter lim="800000"/>
            <a:headEnd/>
            <a:tailEnd/>
          </a:ln>
        </p:spPr>
      </p:pic>
      <p:pic>
        <p:nvPicPr>
          <p:cNvPr id="8" name="Picture 257" descr="eagle_blue"/>
          <p:cNvPicPr>
            <a:picLocks noChangeAspect="1" noChangeArrowheads="1"/>
          </p:cNvPicPr>
          <p:nvPr/>
        </p:nvPicPr>
        <p:blipFill>
          <a:blip r:embed="rId3"/>
          <a:srcRect/>
          <a:stretch>
            <a:fillRect/>
          </a:stretch>
        </p:blipFill>
        <p:spPr bwMode="auto">
          <a:xfrm>
            <a:off x="1" y="6286544"/>
            <a:ext cx="912284" cy="571480"/>
          </a:xfrm>
          <a:prstGeom prst="rect">
            <a:avLst/>
          </a:prstGeom>
          <a:noFill/>
          <a:ln w="9525">
            <a:noFill/>
            <a:miter lim="800000"/>
            <a:headEnd/>
            <a:tailEnd/>
          </a:ln>
        </p:spPr>
      </p:pic>
      <p:sp>
        <p:nvSpPr>
          <p:cNvPr id="9" name="灯片编号占位符 5"/>
          <p:cNvSpPr txBox="1">
            <a:spLocks/>
          </p:cNvSpPr>
          <p:nvPr/>
        </p:nvSpPr>
        <p:spPr bwMode="auto">
          <a:xfrm>
            <a:off x="6000749" y="6429396"/>
            <a:ext cx="1714512" cy="4286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0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2000" b="0" i="0" u="none" strike="noStrike" kern="1200" cap="none" spc="0" normalizeH="0" baseline="0" noProof="0">
              <a:ln>
                <a:noFill/>
              </a:ln>
              <a:solidFill>
                <a:schemeClr val="bg1"/>
              </a:solidFill>
              <a:effectLst/>
              <a:uLnTx/>
              <a:uFillTx/>
              <a:latin typeface="Arial" charset="0"/>
              <a:ea typeface="+mn-ea"/>
              <a:cs typeface="+mn-cs"/>
            </a:endParaRPr>
          </a:p>
        </p:txBody>
      </p:sp>
      <p:sp>
        <p:nvSpPr>
          <p:cNvPr id="11" name="TextBox 10"/>
          <p:cNvSpPr txBox="1"/>
          <p:nvPr/>
        </p:nvSpPr>
        <p:spPr>
          <a:xfrm>
            <a:off x="1047715" y="6324547"/>
            <a:ext cx="5810291" cy="307777"/>
          </a:xfrm>
          <a:prstGeom prst="rect">
            <a:avLst/>
          </a:prstGeom>
          <a:noFill/>
        </p:spPr>
        <p:txBody>
          <a:bodyPr wrap="square" rtlCol="0">
            <a:spAutoFit/>
          </a:bodyPr>
          <a:lstStyle/>
          <a:p>
            <a:r>
              <a:rPr lang="en-US" altLang="zh-CN" sz="1400" b="0" baseline="0" dirty="0">
                <a:solidFill>
                  <a:schemeClr val="bg1"/>
                </a:solidFill>
              </a:rPr>
              <a:t>Architecture </a:t>
            </a:r>
            <a:r>
              <a:rPr lang="en-US" altLang="zh-CN" sz="1400" b="0" baseline="0" dirty="0" err="1">
                <a:solidFill>
                  <a:schemeClr val="bg1"/>
                </a:solidFill>
              </a:rPr>
              <a:t>Lab_jxh</a:t>
            </a:r>
            <a:endParaRPr lang="zh-CN" altLang="en-US" sz="1400" b="0" dirty="0">
              <a:solidFill>
                <a:schemeClr val="bg1"/>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6" name="灯片编号占位符 5"/>
          <p:cNvSpPr>
            <a:spLocks noGrp="1"/>
          </p:cNvSpPr>
          <p:nvPr>
            <p:ph type="sldNum" sz="quarter" idx="12"/>
          </p:nvPr>
        </p:nvSpPr>
        <p:spPr/>
        <p:txBody>
          <a:bodyPr/>
          <a:lstStyle>
            <a:lvl1pPr>
              <a:defRPr/>
            </a:lvl1pPr>
          </a:lstStyle>
          <a:p>
            <a:pPr>
              <a:defRPr/>
            </a:pPr>
            <a:fld id="{E84D023E-4A0D-4EC6-8788-361998052E20}" type="slidenum">
              <a:rPr lang="zh-CN" altLang="en-US" smtClean="0"/>
              <a:pPr>
                <a:defRPr/>
              </a:pPr>
              <a:t>‹#›</a:t>
            </a:fld>
            <a:endParaRPr lang="en-US" altLang="zh-C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en-US" altLang="zh-CN"/>
              <a:t>DIGITAL LOGIC CIRCUIT</a:t>
            </a:r>
            <a:r>
              <a:rPr lang="en-US" altLang="zh-CN">
                <a:solidFill>
                  <a:schemeClr val="bg1"/>
                </a:solidFill>
                <a:effectLst/>
              </a:rPr>
              <a:t>           </a:t>
            </a:r>
          </a:p>
        </p:txBody>
      </p:sp>
      <p:sp>
        <p:nvSpPr>
          <p:cNvPr id="7" name="灯片编号占位符 6"/>
          <p:cNvSpPr>
            <a:spLocks noGrp="1"/>
          </p:cNvSpPr>
          <p:nvPr>
            <p:ph type="sldNum" sz="quarter" idx="12"/>
          </p:nvPr>
        </p:nvSpPr>
        <p:spPr/>
        <p:txBody>
          <a:bodyPr/>
          <a:lstStyle>
            <a:lvl1pPr>
              <a:defRPr/>
            </a:lvl1pPr>
          </a:lstStyle>
          <a:p>
            <a:pPr>
              <a:defRPr/>
            </a:pPr>
            <a:fld id="{F56BEDB9-C362-49D8-A625-D5F243B616CE}" type="slidenum">
              <a:rPr lang="zh-CN" altLang="en-US" smtClean="0"/>
              <a:pPr>
                <a:defRPr/>
              </a:pPr>
              <a:t>‹#›</a:t>
            </a:fld>
            <a:endParaRPr lang="en-US" altLang="zh-C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en-US" altLang="zh-CN"/>
              <a:t>DIGITAL LOGIC CIRCUIT</a:t>
            </a:r>
            <a:r>
              <a:rPr lang="en-US" altLang="zh-CN">
                <a:solidFill>
                  <a:schemeClr val="bg1"/>
                </a:solidFill>
                <a:effectLst/>
              </a:rPr>
              <a:t>           </a:t>
            </a:r>
          </a:p>
        </p:txBody>
      </p:sp>
      <p:sp>
        <p:nvSpPr>
          <p:cNvPr id="7" name="灯片编号占位符 6"/>
          <p:cNvSpPr>
            <a:spLocks noGrp="1"/>
          </p:cNvSpPr>
          <p:nvPr>
            <p:ph type="sldNum" sz="quarter" idx="12"/>
          </p:nvPr>
        </p:nvSpPr>
        <p:spPr/>
        <p:txBody>
          <a:bodyPr/>
          <a:lstStyle>
            <a:lvl1pPr>
              <a:defRPr/>
            </a:lvl1pPr>
          </a:lstStyle>
          <a:p>
            <a:pPr>
              <a:defRPr/>
            </a:pPr>
            <a:fld id="{4EA11FE7-8B54-4599-ACA3-A905A6784821}" type="slidenum">
              <a:rPr lang="zh-CN" altLang="en-US" smtClean="0"/>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7CA5D8F0-096B-4D6C-9C4D-F4367F481A21}" type="slidenum">
              <a:rPr lang="en-US" altLang="zh-CN"/>
              <a:pPr/>
              <a:t>‹#›</a:t>
            </a:fld>
            <a:endParaRPr lang="en-US" altLang="zh-C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en-US" altLang="zh-CN"/>
              <a:t>DIGITAL LOGIC CIRCUIT</a:t>
            </a:r>
            <a:r>
              <a:rPr lang="en-US" altLang="zh-CN">
                <a:solidFill>
                  <a:schemeClr val="bg1"/>
                </a:solidFill>
                <a:effectLst/>
              </a:rPr>
              <a:t>           </a:t>
            </a:r>
          </a:p>
        </p:txBody>
      </p:sp>
      <p:sp>
        <p:nvSpPr>
          <p:cNvPr id="7" name="灯片编号占位符 6"/>
          <p:cNvSpPr>
            <a:spLocks noGrp="1"/>
          </p:cNvSpPr>
          <p:nvPr>
            <p:ph type="sldNum" sz="quarter" idx="12"/>
          </p:nvPr>
        </p:nvSpPr>
        <p:spPr/>
        <p:txBody>
          <a:bodyPr/>
          <a:lstStyle>
            <a:lvl1pPr>
              <a:defRPr/>
            </a:lvl1pPr>
          </a:lstStyle>
          <a:p>
            <a:pPr>
              <a:defRPr/>
            </a:pPr>
            <a:fld id="{0C71696B-1B82-4239-AFFB-7DE3BCB2520F}" type="slidenum">
              <a:rPr lang="zh-CN" altLang="en-US" smtClean="0"/>
              <a:pPr>
                <a:defRPr/>
              </a:pPr>
              <a:t>‹#›</a:t>
            </a:fld>
            <a:endParaRPr lang="en-US" altLang="zh-CN"/>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DIGITAL LOGIC CIRCUIT</a:t>
            </a:r>
            <a:r>
              <a:rPr lang="en-US" altLang="zh-CN">
                <a:solidFill>
                  <a:schemeClr val="bg1"/>
                </a:solidFill>
                <a:effectLst/>
              </a:rPr>
              <a:t>           </a:t>
            </a:r>
          </a:p>
        </p:txBody>
      </p:sp>
      <p:sp>
        <p:nvSpPr>
          <p:cNvPr id="6" name="灯片编号占位符 5"/>
          <p:cNvSpPr>
            <a:spLocks noGrp="1"/>
          </p:cNvSpPr>
          <p:nvPr>
            <p:ph type="sldNum" sz="quarter" idx="12"/>
          </p:nvPr>
        </p:nvSpPr>
        <p:spPr/>
        <p:txBody>
          <a:bodyPr/>
          <a:lstStyle>
            <a:lvl1pPr>
              <a:defRPr/>
            </a:lvl1pPr>
          </a:lstStyle>
          <a:p>
            <a:pPr>
              <a:defRPr/>
            </a:pPr>
            <a:fld id="{B40FA4E0-3E88-4C50-9B3C-92C87794AF5B}" type="slidenum">
              <a:rPr lang="zh-CN" altLang="en-US" smtClean="0"/>
              <a:pPr>
                <a:defRPr/>
              </a:pPr>
              <a:t>‹#›</a:t>
            </a:fld>
            <a:endParaRPr lang="en-US" altLang="zh-CN"/>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DIGITAL LOGIC CIRCUIT</a:t>
            </a:r>
            <a:r>
              <a:rPr lang="en-US" altLang="zh-CN">
                <a:solidFill>
                  <a:schemeClr val="bg1"/>
                </a:solidFill>
                <a:effectLst/>
              </a:rPr>
              <a:t>           </a:t>
            </a:r>
          </a:p>
        </p:txBody>
      </p:sp>
      <p:sp>
        <p:nvSpPr>
          <p:cNvPr id="6" name="灯片编号占位符 5"/>
          <p:cNvSpPr>
            <a:spLocks noGrp="1"/>
          </p:cNvSpPr>
          <p:nvPr>
            <p:ph type="sldNum" sz="quarter" idx="12"/>
          </p:nvPr>
        </p:nvSpPr>
        <p:spPr/>
        <p:txBody>
          <a:bodyPr/>
          <a:lstStyle>
            <a:lvl1pPr>
              <a:defRPr/>
            </a:lvl1pPr>
          </a:lstStyle>
          <a:p>
            <a:pPr>
              <a:defRPr/>
            </a:pPr>
            <a:fld id="{426A74AD-974D-475C-BC4A-781D324C6404}" type="slidenum">
              <a:rPr lang="zh-CN" altLang="en-US" smtClean="0"/>
              <a:pPr>
                <a:defRPr/>
              </a:pPr>
              <a:t>‹#›</a:t>
            </a:fld>
            <a:endParaRPr lang="en-US" altLang="zh-C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938589"/>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r>
              <a:rPr lang="en-US" altLang="zh-CN"/>
              <a:t>DIGITAL LOGIC CIRCUIT</a:t>
            </a:r>
            <a:r>
              <a:rPr lang="en-US" altLang="zh-CN">
                <a:solidFill>
                  <a:schemeClr val="bg1"/>
                </a:solidFill>
              </a:rPr>
              <a:t>           </a:t>
            </a:r>
          </a:p>
        </p:txBody>
      </p:sp>
      <p:sp>
        <p:nvSpPr>
          <p:cNvPr id="8" name="灯片编号占位符 7"/>
          <p:cNvSpPr>
            <a:spLocks noGrp="1"/>
          </p:cNvSpPr>
          <p:nvPr>
            <p:ph type="sldNum" sz="quarter" idx="12"/>
          </p:nvPr>
        </p:nvSpPr>
        <p:spPr>
          <a:xfrm>
            <a:off x="8737600" y="6245225"/>
            <a:ext cx="2844800" cy="476250"/>
          </a:xfrm>
        </p:spPr>
        <p:txBody>
          <a:bodyPr/>
          <a:lstStyle>
            <a:lvl1pPr>
              <a:defRPr/>
            </a:lvl1pPr>
          </a:lstStyle>
          <a:p>
            <a:pPr>
              <a:defRPr/>
            </a:pPr>
            <a:fld id="{19C3626B-7E80-48B0-8851-3CD84FC2191D}" type="slidenum">
              <a:rPr lang="zh-CN" altLang="en-US" smtClean="0"/>
              <a:pPr>
                <a:defRPr/>
              </a:pPr>
              <a:t>‹#›</a:t>
            </a:fld>
            <a:endParaRPr lang="en-US" altLang="zh-CN"/>
          </a:p>
        </p:txBody>
      </p:sp>
    </p:spTree>
  </p:cSld>
  <p:clrMapOvr>
    <a:masterClrMapping/>
  </p:clrMapOvr>
  <p:hf sldNum="0" hd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r>
              <a:rPr lang="en-US" altLang="zh-CN"/>
              <a:t>DIGITAL LOGIC CIRCUIT</a:t>
            </a:r>
            <a:r>
              <a:rPr lang="en-US" altLang="zh-CN">
                <a:solidFill>
                  <a:schemeClr val="bg1"/>
                </a:solidFill>
              </a:rPr>
              <a:t>           </a:t>
            </a:r>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pPr>
              <a:defRPr/>
            </a:pPr>
            <a:fld id="{19C3626B-7E80-48B0-8851-3CD84FC2191D}" type="slidenum">
              <a:rPr lang="zh-CN" altLang="en-US" smtClean="0"/>
              <a:pPr>
                <a:defRPr/>
              </a:pPr>
              <a:t>‹#›</a:t>
            </a:fld>
            <a:endParaRPr lang="en-US" altLang="zh-CN"/>
          </a:p>
        </p:txBody>
      </p:sp>
    </p:spTree>
  </p:cSld>
  <p:clrMapOvr>
    <a:masterClrMapping/>
  </p:clrMapOvr>
  <p:hf sldNum="0" hd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62100" y="0"/>
            <a:ext cx="10363200" cy="844550"/>
          </a:xfrm>
        </p:spPr>
        <p:txBody>
          <a:bodyPr/>
          <a:lstStyle/>
          <a:p>
            <a:r>
              <a:rPr lang="zh-CN" altLang="en-US"/>
              <a:t>单击此处编辑母版标题样式</a:t>
            </a:r>
          </a:p>
        </p:txBody>
      </p:sp>
      <p:sp>
        <p:nvSpPr>
          <p:cNvPr id="3" name="表格占位符 2"/>
          <p:cNvSpPr>
            <a:spLocks noGrp="1"/>
          </p:cNvSpPr>
          <p:nvPr>
            <p:ph type="tbl" idx="1"/>
          </p:nvPr>
        </p:nvSpPr>
        <p:spPr>
          <a:xfrm>
            <a:off x="914400" y="1143000"/>
            <a:ext cx="10896600" cy="4762500"/>
          </a:xfrm>
        </p:spPr>
        <p:txBody>
          <a:bodyPr/>
          <a:lstStyle/>
          <a:p>
            <a:r>
              <a:rPr lang="zh-CN" altLang="en-US"/>
              <a:t>单击图标添加表格</a:t>
            </a:r>
          </a:p>
        </p:txBody>
      </p:sp>
      <p:sp>
        <p:nvSpPr>
          <p:cNvPr id="4" name="页脚占位符 3"/>
          <p:cNvSpPr>
            <a:spLocks noGrp="1"/>
          </p:cNvSpPr>
          <p:nvPr>
            <p:ph type="ftr" sz="quarter" idx="10"/>
          </p:nvPr>
        </p:nvSpPr>
        <p:spPr>
          <a:xfrm>
            <a:off x="4432300" y="6524625"/>
            <a:ext cx="4639733" cy="344488"/>
          </a:xfrm>
        </p:spPr>
        <p:txBody>
          <a:bodyPr/>
          <a:lstStyle>
            <a:lvl1pPr>
              <a:defRPr/>
            </a:lvl1pPr>
          </a:lstStyle>
          <a:p>
            <a:r>
              <a:rPr lang="en-US" altLang="zh-CN"/>
              <a:t>DIGITAL LOGIC CIRCUIT</a:t>
            </a:r>
            <a:r>
              <a:rPr lang="en-US" altLang="zh-CN">
                <a:solidFill>
                  <a:schemeClr val="bg1"/>
                </a:solidFill>
              </a:rPr>
              <a:t>           </a:t>
            </a:r>
          </a:p>
        </p:txBody>
      </p:sp>
      <p:sp>
        <p:nvSpPr>
          <p:cNvPr id="5" name="日期占位符 4"/>
          <p:cNvSpPr>
            <a:spLocks noGrp="1"/>
          </p:cNvSpPr>
          <p:nvPr>
            <p:ph type="dt" sz="half" idx="11"/>
          </p:nvPr>
        </p:nvSpPr>
        <p:spPr>
          <a:xfrm>
            <a:off x="0" y="6400800"/>
            <a:ext cx="4368800" cy="457200"/>
          </a:xfrm>
        </p:spPr>
        <p:txBody>
          <a:bodyPr/>
          <a:lstStyle>
            <a:lvl1pPr>
              <a:defRPr/>
            </a:lvl1pPr>
          </a:lstStyle>
          <a:p>
            <a:endParaRPr lang="en-US" altLang="zh-CN"/>
          </a:p>
        </p:txBody>
      </p:sp>
    </p:spTree>
  </p:cSld>
  <p:clrMapOvr>
    <a:masterClrMapping/>
  </p:clrMapOvr>
  <p:hf sldNum="0" hd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defRPr>
                <a:solidFill>
                  <a:srgbClr val="00B0F0"/>
                </a:solidFill>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6" name="灯片编号占位符 5"/>
          <p:cNvSpPr>
            <a:spLocks noGrp="1"/>
          </p:cNvSpPr>
          <p:nvPr>
            <p:ph type="sldNum" sz="quarter" idx="12"/>
          </p:nvPr>
        </p:nvSpPr>
        <p:spPr>
          <a:xfrm>
            <a:off x="6000749" y="6429396"/>
            <a:ext cx="1714512" cy="428604"/>
          </a:xfrm>
        </p:spPr>
        <p:txBody>
          <a:bodyPr/>
          <a:lstStyle>
            <a:lvl1pPr>
              <a:defRPr>
                <a:solidFill>
                  <a:schemeClr val="bg1"/>
                </a:solidFill>
              </a:defRPr>
            </a:lvl1pPr>
          </a:lstStyle>
          <a:p>
            <a:fld id="{AAD8B667-8699-459D-853F-A17A71841E7C}" type="slidenum">
              <a:rPr lang="en-US" altLang="zh-CN" smtClean="0"/>
              <a:pPr/>
              <a:t>‹#›</a:t>
            </a:fld>
            <a:endParaRPr lang="en-US" altLang="zh-CN">
              <a:solidFill>
                <a:srgbClr val="660066"/>
              </a:solidFill>
              <a:latin typeface="Impact" pitchFamily="34" charset="0"/>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F0E2A799-D608-4F56-8F3A-3EF734EB2CD3}" type="slidenum">
              <a:rPr lang="zh-CN" altLang="en-US" smtClean="0"/>
              <a:pPr>
                <a:defRPr/>
              </a:pPr>
              <a:t>‹#›</a:t>
            </a:fld>
            <a:endParaRPr lang="en-US" altLang="zh-CN"/>
          </a:p>
        </p:txBody>
      </p:sp>
      <p:pic>
        <p:nvPicPr>
          <p:cNvPr id="7" name="Picture 256" descr="03-1"/>
          <p:cNvPicPr>
            <a:picLocks noChangeAspect="1" noChangeArrowheads="1"/>
          </p:cNvPicPr>
          <p:nvPr/>
        </p:nvPicPr>
        <p:blipFill>
          <a:blip r:embed="rId2"/>
          <a:srcRect/>
          <a:stretch>
            <a:fillRect/>
          </a:stretch>
        </p:blipFill>
        <p:spPr bwMode="auto">
          <a:xfrm>
            <a:off x="912285" y="6286544"/>
            <a:ext cx="11279716" cy="571480"/>
          </a:xfrm>
          <a:prstGeom prst="rect">
            <a:avLst/>
          </a:prstGeom>
          <a:noFill/>
          <a:ln w="9525">
            <a:noFill/>
            <a:miter lim="800000"/>
            <a:headEnd/>
            <a:tailEnd/>
          </a:ln>
        </p:spPr>
      </p:pic>
      <p:pic>
        <p:nvPicPr>
          <p:cNvPr id="8" name="Picture 257" descr="eagle_blue"/>
          <p:cNvPicPr>
            <a:picLocks noChangeAspect="1" noChangeArrowheads="1"/>
          </p:cNvPicPr>
          <p:nvPr/>
        </p:nvPicPr>
        <p:blipFill>
          <a:blip r:embed="rId3"/>
          <a:srcRect/>
          <a:stretch>
            <a:fillRect/>
          </a:stretch>
        </p:blipFill>
        <p:spPr bwMode="auto">
          <a:xfrm>
            <a:off x="1" y="6286544"/>
            <a:ext cx="912284" cy="571480"/>
          </a:xfrm>
          <a:prstGeom prst="rect">
            <a:avLst/>
          </a:prstGeom>
          <a:noFill/>
          <a:ln w="9525">
            <a:noFill/>
            <a:miter lim="800000"/>
            <a:headEnd/>
            <a:tailEnd/>
          </a:ln>
        </p:spPr>
      </p:pic>
      <p:sp>
        <p:nvSpPr>
          <p:cNvPr id="9" name="灯片编号占位符 5"/>
          <p:cNvSpPr txBox="1">
            <a:spLocks/>
          </p:cNvSpPr>
          <p:nvPr/>
        </p:nvSpPr>
        <p:spPr bwMode="auto">
          <a:xfrm>
            <a:off x="6000749" y="6429396"/>
            <a:ext cx="1714512" cy="4286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0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2000" b="0" i="0" u="none" strike="noStrike" kern="1200" cap="none" spc="0" normalizeH="0" baseline="0" noProof="0">
              <a:ln>
                <a:noFill/>
              </a:ln>
              <a:solidFill>
                <a:schemeClr val="bg1"/>
              </a:solidFill>
              <a:effectLst/>
              <a:uLnTx/>
              <a:uFillTx/>
              <a:latin typeface="Arial" charset="0"/>
              <a:ea typeface="+mn-ea"/>
              <a:cs typeface="+mn-cs"/>
            </a:endParaRPr>
          </a:p>
        </p:txBody>
      </p:sp>
      <p:sp>
        <p:nvSpPr>
          <p:cNvPr id="11" name="TextBox 10"/>
          <p:cNvSpPr txBox="1"/>
          <p:nvPr/>
        </p:nvSpPr>
        <p:spPr>
          <a:xfrm>
            <a:off x="1047715" y="6324547"/>
            <a:ext cx="5810291" cy="307777"/>
          </a:xfrm>
          <a:prstGeom prst="rect">
            <a:avLst/>
          </a:prstGeom>
          <a:noFill/>
        </p:spPr>
        <p:txBody>
          <a:bodyPr wrap="square" rtlCol="0">
            <a:spAutoFit/>
          </a:bodyPr>
          <a:lstStyle/>
          <a:p>
            <a:r>
              <a:rPr lang="en-US" altLang="zh-CN" sz="1400" b="0" baseline="0" dirty="0">
                <a:solidFill>
                  <a:schemeClr val="bg1"/>
                </a:solidFill>
              </a:rPr>
              <a:t>Architecture </a:t>
            </a:r>
            <a:r>
              <a:rPr lang="en-US" altLang="zh-CN" sz="1400" b="0" baseline="0" dirty="0" err="1">
                <a:solidFill>
                  <a:schemeClr val="bg1"/>
                </a:solidFill>
              </a:rPr>
              <a:t>Lab_jxh</a:t>
            </a:r>
            <a:endParaRPr lang="zh-CN" altLang="en-US" sz="1400" b="0" dirty="0">
              <a:solidFill>
                <a:schemeClr val="bg1"/>
              </a:solidFil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6" name="灯片编号占位符 5"/>
          <p:cNvSpPr>
            <a:spLocks noGrp="1"/>
          </p:cNvSpPr>
          <p:nvPr>
            <p:ph type="sldNum" sz="quarter" idx="12"/>
          </p:nvPr>
        </p:nvSpPr>
        <p:spPr/>
        <p:txBody>
          <a:bodyPr/>
          <a:lstStyle>
            <a:lvl1pPr>
              <a:defRPr/>
            </a:lvl1pPr>
          </a:lstStyle>
          <a:p>
            <a:pPr>
              <a:defRPr/>
            </a:pPr>
            <a:fld id="{E84D023E-4A0D-4EC6-8788-361998052E20}" type="slidenum">
              <a:rPr lang="zh-CN" altLang="en-US" smtClean="0"/>
              <a:pPr>
                <a:defRPr/>
              </a:pPr>
              <a:t>‹#›</a:t>
            </a:fld>
            <a:endParaRPr lang="en-US" altLang="zh-CN"/>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F56BEDB9-C362-49D8-A625-D5F243B616CE}" type="slidenum">
              <a:rPr lang="zh-CN" altLang="en-US" smtClean="0"/>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4444ECF-E3F7-44D7-96FA-975EFF48A6A9}" type="slidenum">
              <a:rPr lang="en-US" altLang="zh-CN"/>
              <a:pPr/>
              <a:t>‹#›</a:t>
            </a:fld>
            <a:endParaRPr lang="en-US" altLang="zh-CN"/>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8C686DB-CC4B-4EDD-937C-4F1F98FB23F8}" type="slidenum">
              <a:rPr lang="en-US" altLang="zh-CN" smtClean="0"/>
              <a:pPr/>
              <a:t>‹#›</a:t>
            </a:fld>
            <a:endParaRPr lang="en-US" altLang="zh-CN"/>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F39765E-C7B2-4CC2-BEE0-91ED1D812212}" type="slidenum">
              <a:rPr lang="en-US" altLang="zh-CN" smtClean="0"/>
              <a:pPr/>
              <a:t>‹#›</a:t>
            </a:fld>
            <a:endParaRPr lang="en-US" altLang="zh-CN"/>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32F30F9-F560-45E5-B69D-637CE498569B}" type="slidenum">
              <a:rPr lang="en-US" altLang="zh-CN" smtClean="0"/>
              <a:pPr/>
              <a:t>‹#›</a:t>
            </a:fld>
            <a:endParaRPr lang="en-US" altLang="zh-CN"/>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EA769DC-9ED2-4406-8312-73254C1A2430}" type="slidenum">
              <a:rPr lang="en-US" altLang="zh-CN" smtClean="0"/>
              <a:pPr/>
              <a:t>‹#›</a:t>
            </a:fld>
            <a:endParaRPr lang="en-US" altLang="zh-CN"/>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938589"/>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8737600" y="6245225"/>
            <a:ext cx="2844800" cy="476250"/>
          </a:xfrm>
        </p:spPr>
        <p:txBody>
          <a:bodyPr/>
          <a:lstStyle>
            <a:lvl1pPr>
              <a:defRPr/>
            </a:lvl1pPr>
          </a:lstStyle>
          <a:p>
            <a:pPr>
              <a:defRPr/>
            </a:pPr>
            <a:fld id="{19C3626B-7E80-48B0-8851-3CD84FC2191D}" type="slidenum">
              <a:rPr lang="zh-CN" altLang="en-US" smtClean="0"/>
              <a:pPr>
                <a:defRPr/>
              </a:pPr>
              <a:t>‹#›</a:t>
            </a:fld>
            <a:endParaRPr lang="en-US" altLang="zh-CN"/>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pPr>
              <a:defRPr/>
            </a:pPr>
            <a:fld id="{19C3626B-7E80-48B0-8851-3CD84FC2191D}" type="slidenum">
              <a:rPr lang="zh-CN" altLang="en-US" smtClean="0"/>
              <a:pPr>
                <a:defRPr/>
              </a:pPr>
              <a:t>‹#›</a:t>
            </a:fld>
            <a:endParaRPr lang="en-US" altLang="zh-CN"/>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62100" y="0"/>
            <a:ext cx="10363200" cy="844550"/>
          </a:xfrm>
        </p:spPr>
        <p:txBody>
          <a:bodyPr/>
          <a:lstStyle/>
          <a:p>
            <a:r>
              <a:rPr lang="zh-CN" altLang="en-US"/>
              <a:t>单击此处编辑母版标题样式</a:t>
            </a:r>
          </a:p>
        </p:txBody>
      </p:sp>
      <p:sp>
        <p:nvSpPr>
          <p:cNvPr id="3" name="表格占位符 2"/>
          <p:cNvSpPr>
            <a:spLocks noGrp="1"/>
          </p:cNvSpPr>
          <p:nvPr>
            <p:ph type="tbl" idx="1"/>
          </p:nvPr>
        </p:nvSpPr>
        <p:spPr>
          <a:xfrm>
            <a:off x="914400" y="1143000"/>
            <a:ext cx="10896600" cy="4762500"/>
          </a:xfrm>
        </p:spPr>
        <p:txBody>
          <a:bodyPr/>
          <a:lstStyle/>
          <a:p>
            <a:r>
              <a:rPr lang="zh-CN" altLang="en-US"/>
              <a:t>单击图标添加表格</a:t>
            </a:r>
          </a:p>
        </p:txBody>
      </p:sp>
      <p:sp>
        <p:nvSpPr>
          <p:cNvPr id="4" name="页脚占位符 3"/>
          <p:cNvSpPr>
            <a:spLocks noGrp="1"/>
          </p:cNvSpPr>
          <p:nvPr>
            <p:ph type="ftr" sz="quarter" idx="10"/>
          </p:nvPr>
        </p:nvSpPr>
        <p:spPr>
          <a:xfrm>
            <a:off x="4432300" y="6524625"/>
            <a:ext cx="4639733" cy="344488"/>
          </a:xfrm>
        </p:spPr>
        <p:txBody>
          <a:bodyPr/>
          <a:lstStyle>
            <a:lvl1pPr>
              <a:defRPr/>
            </a:lvl1pPr>
          </a:lstStyle>
          <a:p>
            <a:endParaRPr lang="en-US" altLang="zh-CN"/>
          </a:p>
        </p:txBody>
      </p:sp>
      <p:sp>
        <p:nvSpPr>
          <p:cNvPr id="5" name="日期占位符 4"/>
          <p:cNvSpPr>
            <a:spLocks noGrp="1"/>
          </p:cNvSpPr>
          <p:nvPr>
            <p:ph type="dt" sz="half" idx="11"/>
          </p:nvPr>
        </p:nvSpPr>
        <p:spPr>
          <a:xfrm>
            <a:off x="0" y="6400800"/>
            <a:ext cx="4368800" cy="457200"/>
          </a:xfrm>
        </p:spPr>
        <p:txBody>
          <a:bodyPr/>
          <a:lstStyle>
            <a:lvl1pPr>
              <a:defRPr/>
            </a:lvl1pPr>
          </a:lstStyle>
          <a:p>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3A29E91-2B1C-4011-97A3-A25E2B8B39DA}" type="slidenum">
              <a:rPr lang="en-US" altLang="zh-CN"/>
              <a:pPr/>
              <a:t>‹#›</a:t>
            </a:fld>
            <a:endParaRPr lang="en-US" altLang="zh-CN"/>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036EC52-C345-48C0-AC65-01DB492855A5}" type="slidenum">
              <a:rPr lang="en-US" altLang="zh-CN"/>
              <a:pPr/>
              <a:t>‹#›</a:t>
            </a:fld>
            <a:endParaRPr lang="en-US" altLang="zh-CN"/>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281EB50-E33C-4630-81AC-D7831CF8482B}" type="slidenum">
              <a:rPr lang="en-US" altLang="zh-CN"/>
              <a:pPr/>
              <a:t>‹#›</a:t>
            </a:fld>
            <a:endParaRPr lang="en-US" altLang="zh-CN"/>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7F18D0-4322-469A-9E24-97ABEB7398C6}" type="slidenum">
              <a:rPr lang="en-US" altLang="zh-CN"/>
              <a:pPr/>
              <a:t>‹#›</a:t>
            </a:fld>
            <a:endParaRPr lang="en-US" altLang="zh-CN"/>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98501" y="121442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286501" y="121442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7E34D8B-25E4-460D-99CD-72A219E13BAA}" type="slidenum">
              <a:rPr lang="en-US" altLang="zh-CN"/>
              <a:pPr/>
              <a:t>‹#›</a:t>
            </a:fld>
            <a:endParaRPr lang="en-US" altLang="zh-CN"/>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66712" y="1214422"/>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66712" y="1854184"/>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0480" y="1214422"/>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250480" y="1854184"/>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4A096F89-6BA1-4855-825B-46615653CEC9}" type="slidenum">
              <a:rPr lang="en-US" altLang="zh-CN"/>
              <a:pPr/>
              <a:t>‹#›</a:t>
            </a:fld>
            <a:endParaRPr lang="en-US" altLang="zh-CN"/>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7CA5D8F0-096B-4D6C-9C4D-F4367F481A21}" type="slidenum">
              <a:rPr lang="en-US" altLang="zh-CN"/>
              <a:pPr/>
              <a:t>‹#›</a:t>
            </a:fld>
            <a:endParaRPr lang="en-US" altLang="zh-CN"/>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4444ECF-E3F7-44D7-96FA-975EFF48A6A9}" type="slidenum">
              <a:rPr lang="en-US" altLang="zh-CN"/>
              <a:pPr/>
              <a:t>‹#›</a:t>
            </a:fld>
            <a:endParaRPr lang="en-US" altLang="zh-CN"/>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3A29E91-2B1C-4011-97A3-A25E2B8B39DA}" type="slidenum">
              <a:rPr lang="en-US" altLang="zh-CN"/>
              <a:pPr/>
              <a:t>‹#›</a:t>
            </a:fld>
            <a:endParaRPr lang="en-US" altLang="zh-CN"/>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E11303D-D08A-49E0-9F72-123243A3EED5}" type="slidenum">
              <a:rPr lang="en-US" altLang="zh-CN"/>
              <a:pPr/>
              <a:t>‹#›</a:t>
            </a:fld>
            <a:endParaRPr lang="en-US" altLang="zh-CN"/>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25834B4-21A2-4CC0-B0EC-C67028DD99CB}"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E11303D-D08A-49E0-9F72-123243A3EED5}" type="slidenum">
              <a:rPr lang="en-US" altLang="zh-CN"/>
              <a:pPr/>
              <a:t>‹#›</a:t>
            </a:fld>
            <a:endParaRPr lang="en-US" altLang="zh-CN"/>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BA9D32C-6795-417B-B03A-DDC1B90C414A}" type="slidenum">
              <a:rPr lang="en-US" altLang="zh-CN"/>
              <a:pPr/>
              <a:t>‹#›</a:t>
            </a:fld>
            <a:endParaRPr lang="en-US" altLang="zh-CN"/>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605CBF8-6B0C-4DC4-A363-FF759C41A8BE}" type="slidenum">
              <a:rPr lang="en-US" altLang="zh-CN"/>
              <a:pPr/>
              <a:t>‹#›</a:t>
            </a:fld>
            <a:endParaRPr lang="en-US" altLang="zh-CN"/>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949F931-0881-4852-9C5A-BCDB41AB84B8}" type="slidenum">
              <a:rPr lang="en-US" altLang="zh-CN"/>
              <a:pPr/>
              <a:t>‹#›</a:t>
            </a:fld>
            <a:endParaRPr lang="en-US" altLang="zh-CN"/>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564E30-1739-403B-907B-2139806D09A2}" type="slidenum">
              <a:rPr lang="en-US" altLang="zh-CN"/>
              <a:pPr/>
              <a:t>‹#›</a:t>
            </a:fld>
            <a:endParaRPr lang="en-US" altLang="zh-CN"/>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0"/>
            <a:ext cx="5425017"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37818" y="1600200"/>
            <a:ext cx="5427133"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9CE551B-C2B4-477E-AEF1-C1FEC7C24D4F}" type="slidenum">
              <a:rPr lang="en-US" altLang="zh-CN"/>
              <a:pPr/>
              <a:t>‹#›</a:t>
            </a:fld>
            <a:endParaRPr lang="en-US" altLang="zh-CN"/>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64F95ABE-ECCD-4B62-B9C1-9E291BEC2876}" type="slidenum">
              <a:rPr lang="en-US" altLang="zh-CN"/>
              <a:pPr/>
              <a:t>‹#›</a:t>
            </a:fld>
            <a:endParaRPr lang="en-US" altLang="zh-CN"/>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48A2F4DE-B2D1-4EB9-A0A1-070F1F226689}" type="slidenum">
              <a:rPr lang="en-US" altLang="zh-CN"/>
              <a:pPr/>
              <a:t>‹#›</a:t>
            </a:fld>
            <a:endParaRPr lang="en-US" altLang="zh-CN"/>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79B59FF-2783-4EDA-A34C-94E511123C92}" type="slidenum">
              <a:rPr lang="en-US" altLang="zh-CN"/>
              <a:pPr/>
              <a:t>‹#›</a:t>
            </a:fld>
            <a:endParaRPr lang="en-US" altLang="zh-CN"/>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CB2D049-70F0-4DD1-8307-41DDC73616B0}" type="slidenum">
              <a:rPr lang="en-US" altLang="zh-CN"/>
              <a:pPr/>
              <a:t>‹#›</a:t>
            </a:fld>
            <a:endParaRPr lang="en-US" altLang="zh-CN"/>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EC77660-B2BF-4316-B62F-F19E59DD8111}"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23.xml"/><Relationship Id="rId13" Type="http://schemas.openxmlformats.org/officeDocument/2006/relationships/theme" Target="../theme/theme10.xml"/><Relationship Id="rId3" Type="http://schemas.openxmlformats.org/officeDocument/2006/relationships/slideLayout" Target="../slideLayouts/slideLayout118.xml"/><Relationship Id="rId7" Type="http://schemas.openxmlformats.org/officeDocument/2006/relationships/slideLayout" Target="../slideLayouts/slideLayout122.xml"/><Relationship Id="rId12" Type="http://schemas.openxmlformats.org/officeDocument/2006/relationships/slideLayout" Target="../slideLayouts/slideLayout127.xml"/><Relationship Id="rId2" Type="http://schemas.openxmlformats.org/officeDocument/2006/relationships/slideLayout" Target="../slideLayouts/slideLayout117.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5" Type="http://schemas.openxmlformats.org/officeDocument/2006/relationships/slideLayout" Target="../slideLayouts/slideLayout120.xml"/><Relationship Id="rId10" Type="http://schemas.openxmlformats.org/officeDocument/2006/relationships/slideLayout" Target="../slideLayouts/slideLayout125.xml"/><Relationship Id="rId4" Type="http://schemas.openxmlformats.org/officeDocument/2006/relationships/slideLayout" Target="../slideLayouts/slideLayout119.xml"/><Relationship Id="rId9" Type="http://schemas.openxmlformats.org/officeDocument/2006/relationships/slideLayout" Target="../slideLayouts/slideLayout12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image" Target="../media/image1.png"/><Relationship Id="rId2" Type="http://schemas.openxmlformats.org/officeDocument/2006/relationships/slideLayout" Target="../slideLayouts/slideLayout24.xml"/><Relationship Id="rId16" Type="http://schemas.openxmlformats.org/officeDocument/2006/relationships/theme" Target="../theme/theme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3.pn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6" Type="http://schemas.openxmlformats.org/officeDocument/2006/relationships/image" Target="../media/image4.jpeg"/><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theme" Target="../theme/theme4.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image" Target="../media/image3.png"/><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image" Target="../media/image2.png"/><Relationship Id="rId2" Type="http://schemas.openxmlformats.org/officeDocument/2006/relationships/slideLayout" Target="../slideLayouts/slideLayout53.xml"/><Relationship Id="rId16" Type="http://schemas.openxmlformats.org/officeDocument/2006/relationships/image" Target="../media/image1.pn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theme" Target="../theme/theme5.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18" Type="http://schemas.openxmlformats.org/officeDocument/2006/relationships/image" Target="../media/image3.png"/><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image" Target="../media/image2.png"/><Relationship Id="rId2" Type="http://schemas.openxmlformats.org/officeDocument/2006/relationships/slideLayout" Target="../slideLayouts/slideLayout67.xml"/><Relationship Id="rId16" Type="http://schemas.openxmlformats.org/officeDocument/2006/relationships/image" Target="../media/image1.png"/><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theme" Target="../theme/theme6.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7.xml"/><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7.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8.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theme" Target="../theme/theme8.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slideLayout" Target="../slideLayouts/slideLayout114.xml"/><Relationship Id="rId18" Type="http://schemas.openxmlformats.org/officeDocument/2006/relationships/image" Target="../media/image3.png"/><Relationship Id="rId3" Type="http://schemas.openxmlformats.org/officeDocument/2006/relationships/slideLayout" Target="../slideLayouts/slideLayout104.xml"/><Relationship Id="rId7" Type="http://schemas.openxmlformats.org/officeDocument/2006/relationships/slideLayout" Target="../slideLayouts/slideLayout108.xml"/><Relationship Id="rId12" Type="http://schemas.openxmlformats.org/officeDocument/2006/relationships/slideLayout" Target="../slideLayouts/slideLayout113.xml"/><Relationship Id="rId17" Type="http://schemas.openxmlformats.org/officeDocument/2006/relationships/image" Target="../media/image2.png"/><Relationship Id="rId2" Type="http://schemas.openxmlformats.org/officeDocument/2006/relationships/slideLayout" Target="../slideLayouts/slideLayout103.xml"/><Relationship Id="rId16" Type="http://schemas.openxmlformats.org/officeDocument/2006/relationships/image" Target="../media/image1.png"/><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5" Type="http://schemas.openxmlformats.org/officeDocument/2006/relationships/slideLayout" Target="../slideLayouts/slideLayout106.xml"/><Relationship Id="rId15" Type="http://schemas.openxmlformats.org/officeDocument/2006/relationships/theme" Target="../theme/theme9.xml"/><Relationship Id="rId10" Type="http://schemas.openxmlformats.org/officeDocument/2006/relationships/slideLayout" Target="../slideLayouts/slideLayout111.xml"/><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bwMode="auto">
          <a:xfrm>
            <a:off x="666712" y="0"/>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6259" name="Rectangle 3"/>
          <p:cNvSpPr>
            <a:spLocks noGrp="1" noChangeArrowheads="1"/>
          </p:cNvSpPr>
          <p:nvPr>
            <p:ph type="body" idx="1"/>
          </p:nvPr>
        </p:nvSpPr>
        <p:spPr bwMode="auto">
          <a:xfrm>
            <a:off x="666712" y="1214422"/>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6260"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defRPr/>
            </a:lvl1pPr>
          </a:lstStyle>
          <a:p>
            <a:endParaRPr lang="en-US" altLang="zh-CN"/>
          </a:p>
        </p:txBody>
      </p:sp>
      <p:sp>
        <p:nvSpPr>
          <p:cNvPr id="9626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defRPr/>
            </a:lvl1pPr>
          </a:lstStyle>
          <a:p>
            <a:endParaRPr lang="en-US" altLang="zh-CN"/>
          </a:p>
        </p:txBody>
      </p:sp>
      <p:sp>
        <p:nvSpPr>
          <p:cNvPr id="96262"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a:lvl1pPr>
          </a:lstStyle>
          <a:p>
            <a:fld id="{7B92D8AC-6FB5-4907-AE0D-3C1A6937242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9F8BC65-FEC9-B7FC-AC8E-F5B8B52F29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4B07BA6-085A-9491-A316-BC9B6E7C38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38A431-B9D3-FBC4-0116-4DF2BC411E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a:extLst>
              <a:ext uri="{FF2B5EF4-FFF2-40B4-BE49-F238E27FC236}">
                <a16:creationId xmlns:a16="http://schemas.microsoft.com/office/drawing/2014/main" id="{20220B40-F3E5-48D1-B7C4-ECA0D87843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a:extLst>
              <a:ext uri="{FF2B5EF4-FFF2-40B4-BE49-F238E27FC236}">
                <a16:creationId xmlns:a16="http://schemas.microsoft.com/office/drawing/2014/main" id="{0EB4DF84-DB9F-5275-6D5F-8FB09544C3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92D8AC-6FB5-4907-AE0D-3C1A69372422}" type="slidenum">
              <a:rPr lang="en-US" altLang="zh-CN" smtClean="0"/>
              <a:pPr/>
              <a:t>‹#›</a:t>
            </a:fld>
            <a:endParaRPr lang="en-US" altLang="zh-CN"/>
          </a:p>
        </p:txBody>
      </p:sp>
    </p:spTree>
    <p:extLst>
      <p:ext uri="{BB962C8B-B14F-4D97-AF65-F5344CB8AC3E}">
        <p14:creationId xmlns:p14="http://schemas.microsoft.com/office/powerpoint/2010/main" val="429466481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 id="214748396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5235" name="Rectangle 3"/>
          <p:cNvSpPr>
            <a:spLocks noGrp="1" noChangeArrowheads="1"/>
          </p:cNvSpPr>
          <p:nvPr>
            <p:ph type="body" idx="1"/>
          </p:nvPr>
        </p:nvSpPr>
        <p:spPr bwMode="auto">
          <a:xfrm>
            <a:off x="609601" y="1600200"/>
            <a:ext cx="11055351" cy="226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5236"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defRPr/>
            </a:lvl1pPr>
          </a:lstStyle>
          <a:p>
            <a:endParaRPr lang="en-US" altLang="zh-CN"/>
          </a:p>
        </p:txBody>
      </p:sp>
      <p:sp>
        <p:nvSpPr>
          <p:cNvPr id="95237"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defRPr/>
            </a:lvl1pPr>
          </a:lstStyle>
          <a:p>
            <a:endParaRPr lang="en-US" altLang="zh-CN"/>
          </a:p>
        </p:txBody>
      </p:sp>
      <p:sp>
        <p:nvSpPr>
          <p:cNvPr id="95238"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a:lvl1pPr>
          </a:lstStyle>
          <a:p>
            <a:fld id="{6A830C9D-C376-4D0A-BE9D-F16796CCB111}" type="slidenum">
              <a:rPr lang="en-US" altLang="zh-CN"/>
              <a:pPr/>
              <a:t>‹#›</a:t>
            </a:fld>
            <a:endParaRPr lang="en-US" altLang="zh-CN"/>
          </a:p>
        </p:txBody>
      </p:sp>
      <p:sp>
        <p:nvSpPr>
          <p:cNvPr id="95239" name="Text Box 7"/>
          <p:cNvSpPr txBox="1">
            <a:spLocks noChangeArrowheads="1"/>
          </p:cNvSpPr>
          <p:nvPr/>
        </p:nvSpPr>
        <p:spPr bwMode="auto">
          <a:xfrm>
            <a:off x="814918" y="4365626"/>
            <a:ext cx="10850033" cy="904863"/>
          </a:xfrm>
          <a:prstGeom prst="rect">
            <a:avLst/>
          </a:prstGeom>
          <a:noFill/>
          <a:ln w="9525">
            <a:noFill/>
            <a:miter lim="800000"/>
            <a:headEnd/>
            <a:tailEnd/>
          </a:ln>
          <a:effectLst/>
        </p:spPr>
        <p:txBody>
          <a:bodyPr>
            <a:spAutoFit/>
          </a:bodyPr>
          <a:lstStyle/>
          <a:p>
            <a:pPr>
              <a:spcBef>
                <a:spcPct val="20000"/>
              </a:spcBef>
              <a:buClrTx/>
              <a:buFontTx/>
              <a:buChar char="•"/>
            </a:pPr>
            <a:r>
              <a:rPr lang="zh-CN" altLang="en-US" sz="2400">
                <a:ea typeface="Arial Unicode MS" pitchFamily="34" charset="-122"/>
                <a:cs typeface="Arial Unicode MS" pitchFamily="34" charset="-122"/>
              </a:rPr>
              <a:t>单击此处编辑母版文本样式</a:t>
            </a:r>
          </a:p>
          <a:p>
            <a:pPr>
              <a:spcBef>
                <a:spcPct val="20000"/>
              </a:spcBef>
              <a:buClrTx/>
            </a:pPr>
            <a:endParaRPr lang="en-US" altLang="zh-CN" sz="2400">
              <a:ea typeface="Arial Unicode MS" pitchFamily="34" charset="-122"/>
              <a:cs typeface="Arial Unicode MS" pitchFamily="34" charset="-122"/>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3905235" y="0"/>
            <a:ext cx="7867667" cy="92867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a:t>
            </a:r>
            <a:endParaRPr lang="en-US" altLang="zh-CN" dirty="0"/>
          </a:p>
        </p:txBody>
      </p:sp>
      <p:sp>
        <p:nvSpPr>
          <p:cNvPr id="15363" name="Rectangle 3"/>
          <p:cNvSpPr>
            <a:spLocks noGrp="1" noChangeArrowheads="1"/>
          </p:cNvSpPr>
          <p:nvPr>
            <p:ph type="body" idx="1"/>
          </p:nvPr>
        </p:nvSpPr>
        <p:spPr bwMode="auto">
          <a:xfrm>
            <a:off x="666712" y="928671"/>
            <a:ext cx="10972800" cy="47688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5365"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5366"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9DC9DB0-14F1-426C-A00E-451C377CB50B}" type="slidenum">
              <a:rPr lang="en-US" altLang="zh-CN" smtClean="0"/>
              <a:pPr/>
              <a:t>‹#›</a:t>
            </a:fld>
            <a:endParaRPr lang="en-US" altLang="zh-CN"/>
          </a:p>
        </p:txBody>
      </p:sp>
      <p:pic>
        <p:nvPicPr>
          <p:cNvPr id="9" name="Picture 256" descr="03-1"/>
          <p:cNvPicPr>
            <a:picLocks noChangeAspect="1" noChangeArrowheads="1"/>
          </p:cNvPicPr>
          <p:nvPr/>
        </p:nvPicPr>
        <p:blipFill>
          <a:blip r:embed="rId17"/>
          <a:srcRect/>
          <a:stretch>
            <a:fillRect/>
          </a:stretch>
        </p:blipFill>
        <p:spPr bwMode="auto">
          <a:xfrm>
            <a:off x="912285" y="6308726"/>
            <a:ext cx="11279716" cy="549275"/>
          </a:xfrm>
          <a:prstGeom prst="rect">
            <a:avLst/>
          </a:prstGeom>
          <a:noFill/>
          <a:ln w="9525">
            <a:noFill/>
            <a:miter lim="800000"/>
            <a:headEnd/>
            <a:tailEnd/>
          </a:ln>
        </p:spPr>
      </p:pic>
      <p:pic>
        <p:nvPicPr>
          <p:cNvPr id="10" name="Picture 257" descr="eagle_blue"/>
          <p:cNvPicPr>
            <a:picLocks noChangeAspect="1" noChangeArrowheads="1"/>
          </p:cNvPicPr>
          <p:nvPr/>
        </p:nvPicPr>
        <p:blipFill>
          <a:blip r:embed="rId18"/>
          <a:srcRect/>
          <a:stretch>
            <a:fillRect/>
          </a:stretch>
        </p:blipFill>
        <p:spPr bwMode="auto">
          <a:xfrm>
            <a:off x="1" y="6308726"/>
            <a:ext cx="912284" cy="549275"/>
          </a:xfrm>
          <a:prstGeom prst="rect">
            <a:avLst/>
          </a:prstGeom>
          <a:noFill/>
          <a:ln w="9525">
            <a:noFill/>
            <a:miter lim="800000"/>
            <a:headEnd/>
            <a:tailEnd/>
          </a:ln>
        </p:spPr>
      </p:pic>
      <p:pic>
        <p:nvPicPr>
          <p:cNvPr id="11" name="图片 10" descr="zju.bmp"/>
          <p:cNvPicPr>
            <a:picLocks noChangeAspect="1"/>
          </p:cNvPicPr>
          <p:nvPr/>
        </p:nvPicPr>
        <p:blipFill>
          <a:blip r:embed="rId19"/>
          <a:stretch>
            <a:fillRect/>
          </a:stretch>
        </p:blipFill>
        <p:spPr>
          <a:xfrm>
            <a:off x="0" y="0"/>
            <a:ext cx="3490155" cy="857256"/>
          </a:xfrm>
          <a:prstGeom prst="rect">
            <a:avLst/>
          </a:prstGeom>
        </p:spPr>
      </p:pic>
      <p:sp>
        <p:nvSpPr>
          <p:cNvPr id="12" name="TextBox 11"/>
          <p:cNvSpPr txBox="1"/>
          <p:nvPr/>
        </p:nvSpPr>
        <p:spPr>
          <a:xfrm>
            <a:off x="1047715" y="6324547"/>
            <a:ext cx="5810291" cy="307777"/>
          </a:xfrm>
          <a:prstGeom prst="rect">
            <a:avLst/>
          </a:prstGeom>
          <a:noFill/>
        </p:spPr>
        <p:txBody>
          <a:bodyPr wrap="square" rtlCol="0">
            <a:spAutoFit/>
          </a:bodyPr>
          <a:lstStyle/>
          <a:p>
            <a:r>
              <a:rPr lang="en-US" altLang="zh-CN" sz="1400" b="0" baseline="0" dirty="0" err="1">
                <a:solidFill>
                  <a:schemeClr val="bg1"/>
                </a:solidFill>
              </a:rPr>
              <a:t>Organization_Instruction_jxh</a:t>
            </a:r>
            <a:endParaRPr lang="zh-CN" altLang="en-US" sz="1400" b="0" dirty="0">
              <a:solidFill>
                <a:schemeClr val="bg1"/>
              </a:solidFill>
            </a:endParaRPr>
          </a:p>
        </p:txBody>
      </p:sp>
      <p:sp>
        <p:nvSpPr>
          <p:cNvPr id="13" name="灯片编号占位符 5"/>
          <p:cNvSpPr txBox="1">
            <a:spLocks/>
          </p:cNvSpPr>
          <p:nvPr/>
        </p:nvSpPr>
        <p:spPr>
          <a:xfrm>
            <a:off x="5429245" y="6326528"/>
            <a:ext cx="1714512" cy="428604"/>
          </a:xfrm>
          <a:prstGeom prst="rect">
            <a:avLst/>
          </a:prstGeom>
        </p:spPr>
        <p:txBody>
          <a:bodyPr/>
          <a:lstStyle>
            <a:lvl1pPr>
              <a:defRPr>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chemeClr val="bg1"/>
                </a:solidFill>
                <a:effectLst/>
                <a:uLnTx/>
                <a:uFillTx/>
                <a:latin typeface="Arial" charset="0"/>
                <a:ea typeface="+mn-ea"/>
                <a:cs typeface="+mn-cs"/>
              </a:rPr>
              <a:t>2.</a:t>
            </a:r>
            <a:fld id="{523AB107-6101-439A-BA7F-80ADDA7E7EB6}" type="slidenum">
              <a:rPr kumimoji="0" lang="zh-CN" altLang="en-US" sz="2400" b="0" i="0" u="none" strike="noStrike" kern="1200" cap="none" spc="0" normalizeH="0" baseline="0" noProof="0" smtClean="0">
                <a:ln>
                  <a:noFill/>
                </a:ln>
                <a:solidFill>
                  <a:schemeClr val="bg1"/>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2400" b="0" i="0" u="none" strike="noStrike" kern="1200" cap="none" spc="0" normalizeH="0" baseline="0" noProof="0" dirty="0">
              <a:ln>
                <a:noFill/>
              </a:ln>
              <a:solidFill>
                <a:schemeClr val="bg1"/>
              </a:solidFill>
              <a:effectLst/>
              <a:uLnTx/>
              <a:uFillTx/>
              <a:latin typeface="Arial" charset="0"/>
              <a:ea typeface="+mn-ea"/>
              <a:cs typeface="+mn-cs"/>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61" r:id="rId14"/>
    <p:sldLayoutId id="2147483915" r:id="rId15"/>
  </p:sldLayoutIdLst>
  <p:txStyles>
    <p:titleStyle>
      <a:lvl1pPr algn="ctr" rtl="0" eaLnBrk="1" fontAlgn="base" hangingPunct="1">
        <a:spcBef>
          <a:spcPct val="0"/>
        </a:spcBef>
        <a:spcAft>
          <a:spcPct val="0"/>
        </a:spcAft>
        <a:defRPr sz="4000" b="1">
          <a:solidFill>
            <a:srgbClr val="0099FF"/>
          </a:solidFill>
          <a:latin typeface="+mj-lt"/>
          <a:ea typeface="+mj-ea"/>
          <a:cs typeface="+mj-cs"/>
        </a:defRPr>
      </a:lvl1pPr>
      <a:lvl2pPr algn="ctr" rtl="0" eaLnBrk="1" fontAlgn="base" hangingPunct="1">
        <a:spcBef>
          <a:spcPct val="0"/>
        </a:spcBef>
        <a:spcAft>
          <a:spcPct val="0"/>
        </a:spcAft>
        <a:defRPr sz="4000" b="1">
          <a:solidFill>
            <a:srgbClr val="0099FF"/>
          </a:solidFill>
          <a:latin typeface="Arial" charset="0"/>
          <a:ea typeface="宋体" pitchFamily="2" charset="-122"/>
        </a:defRPr>
      </a:lvl2pPr>
      <a:lvl3pPr algn="ctr" rtl="0" eaLnBrk="1" fontAlgn="base" hangingPunct="1">
        <a:spcBef>
          <a:spcPct val="0"/>
        </a:spcBef>
        <a:spcAft>
          <a:spcPct val="0"/>
        </a:spcAft>
        <a:defRPr sz="4000" b="1">
          <a:solidFill>
            <a:srgbClr val="0099FF"/>
          </a:solidFill>
          <a:latin typeface="Arial" charset="0"/>
          <a:ea typeface="宋体" pitchFamily="2" charset="-122"/>
        </a:defRPr>
      </a:lvl3pPr>
      <a:lvl4pPr algn="ctr" rtl="0" eaLnBrk="1" fontAlgn="base" hangingPunct="1">
        <a:spcBef>
          <a:spcPct val="0"/>
        </a:spcBef>
        <a:spcAft>
          <a:spcPct val="0"/>
        </a:spcAft>
        <a:defRPr sz="4000" b="1">
          <a:solidFill>
            <a:srgbClr val="0099FF"/>
          </a:solidFill>
          <a:latin typeface="Arial" charset="0"/>
          <a:ea typeface="宋体" pitchFamily="2" charset="-122"/>
        </a:defRPr>
      </a:lvl4pPr>
      <a:lvl5pPr algn="ctr" rtl="0" eaLnBrk="1" fontAlgn="base" hangingPunct="1">
        <a:spcBef>
          <a:spcPct val="0"/>
        </a:spcBef>
        <a:spcAft>
          <a:spcPct val="0"/>
        </a:spcAft>
        <a:defRPr sz="4000" b="1">
          <a:solidFill>
            <a:srgbClr val="0099FF"/>
          </a:solidFill>
          <a:latin typeface="Arial" charset="0"/>
          <a:ea typeface="宋体" pitchFamily="2" charset="-122"/>
        </a:defRPr>
      </a:lvl5pPr>
      <a:lvl6pPr marL="457200" algn="ctr" rtl="0" eaLnBrk="1" fontAlgn="base" hangingPunct="1">
        <a:spcBef>
          <a:spcPct val="0"/>
        </a:spcBef>
        <a:spcAft>
          <a:spcPct val="0"/>
        </a:spcAft>
        <a:defRPr sz="4000" b="1">
          <a:solidFill>
            <a:srgbClr val="0099FF"/>
          </a:solidFill>
          <a:latin typeface="Arial" charset="0"/>
          <a:ea typeface="宋体" pitchFamily="2" charset="-122"/>
        </a:defRPr>
      </a:lvl6pPr>
      <a:lvl7pPr marL="914400" algn="ctr" rtl="0" eaLnBrk="1" fontAlgn="base" hangingPunct="1">
        <a:spcBef>
          <a:spcPct val="0"/>
        </a:spcBef>
        <a:spcAft>
          <a:spcPct val="0"/>
        </a:spcAft>
        <a:defRPr sz="4000" b="1">
          <a:solidFill>
            <a:srgbClr val="0099FF"/>
          </a:solidFill>
          <a:latin typeface="Arial" charset="0"/>
          <a:ea typeface="宋体" pitchFamily="2" charset="-122"/>
        </a:defRPr>
      </a:lvl7pPr>
      <a:lvl8pPr marL="1371600" algn="ctr" rtl="0" eaLnBrk="1" fontAlgn="base" hangingPunct="1">
        <a:spcBef>
          <a:spcPct val="0"/>
        </a:spcBef>
        <a:spcAft>
          <a:spcPct val="0"/>
        </a:spcAft>
        <a:defRPr sz="4000" b="1">
          <a:solidFill>
            <a:srgbClr val="0099FF"/>
          </a:solidFill>
          <a:latin typeface="Arial" charset="0"/>
          <a:ea typeface="宋体" pitchFamily="2" charset="-122"/>
        </a:defRPr>
      </a:lvl8pPr>
      <a:lvl9pPr marL="1828800" algn="ctr" rtl="0" eaLnBrk="1" fontAlgn="base" hangingPunct="1">
        <a:spcBef>
          <a:spcPct val="0"/>
        </a:spcBef>
        <a:spcAft>
          <a:spcPct val="0"/>
        </a:spcAft>
        <a:defRPr sz="4000" b="1">
          <a:solidFill>
            <a:srgbClr val="0099FF"/>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bwMode="auto">
          <a:xfrm>
            <a:off x="402167" y="609600"/>
            <a:ext cx="11387667"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p:cNvSpPr>
            <a:spLocks noGrp="1" noRot="1" noChangeArrowheads="1"/>
          </p:cNvSpPr>
          <p:nvPr>
            <p:ph type="body" idx="1"/>
          </p:nvPr>
        </p:nvSpPr>
        <p:spPr bwMode="auto">
          <a:xfrm>
            <a:off x="402167" y="1905001"/>
            <a:ext cx="11387667" cy="4194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0" name="Rectangle 4"/>
          <p:cNvSpPr>
            <a:spLocks noGrp="1" noChangeArrowheads="1"/>
          </p:cNvSpPr>
          <p:nvPr>
            <p:ph type="dt" sz="half" idx="2"/>
          </p:nvPr>
        </p:nvSpPr>
        <p:spPr bwMode="auto">
          <a:xfrm>
            <a:off x="402167"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410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4102" name="Rectangle 6"/>
          <p:cNvSpPr>
            <a:spLocks noGrp="1" noChangeArrowheads="1"/>
          </p:cNvSpPr>
          <p:nvPr>
            <p:ph type="sldNum" sz="quarter" idx="4"/>
          </p:nvPr>
        </p:nvSpPr>
        <p:spPr bwMode="auto">
          <a:xfrm>
            <a:off x="8737601"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1F82ABB-03CF-40B6-A6C0-B182921F2F7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0"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ppt_x</p:attrName>
                                        </p:attrNameLst>
                                      </p:cBhvr>
                                      <p:tavLst>
                                        <p:tav tm="0">
                                          <p:val>
                                            <p:strVal val="#ppt_x-.2"/>
                                          </p:val>
                                        </p:tav>
                                        <p:tav tm="100000">
                                          <p:val>
                                            <p:strVal val="#ppt_x"/>
                                          </p:val>
                                        </p:tav>
                                      </p:tavLst>
                                    </p:anim>
                                    <p:anim calcmode="lin" valueType="num">
                                      <p:cBhvr>
                                        <p:cTn id="8" dur="1000" fill="hold"/>
                                        <p:tgtEl>
                                          <p:spTgt spid="4098"/>
                                        </p:tgtEl>
                                        <p:attrNameLst>
                                          <p:attrName>ppt_y</p:attrName>
                                        </p:attrNameLst>
                                      </p:cBhvr>
                                      <p:tavLst>
                                        <p:tav tm="0">
                                          <p:val>
                                            <p:strVal val="#ppt_y"/>
                                          </p:val>
                                        </p:tav>
                                        <p:tav tm="100000">
                                          <p:val>
                                            <p:strVal val="#ppt_y"/>
                                          </p:val>
                                        </p:tav>
                                      </p:tavLst>
                                    </p:anim>
                                    <p:animEffect transition="in" filter="wipe(right)" prLst="gradientSize: 0.1">
                                      <p:cBhvr>
                                        <p:cTn id="9" dur="1000"/>
                                        <p:tgtEl>
                                          <p:spTgt spid="4098"/>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4099">
                                            <p:txEl>
                                              <p:pRg st="0" end="0"/>
                                            </p:txEl>
                                          </p:spTgt>
                                        </p:tgtEl>
                                        <p:attrNameLst>
                                          <p:attrName>style.visibility</p:attrName>
                                        </p:attrNameLst>
                                      </p:cBhvr>
                                      <p:to>
                                        <p:strVal val="visible"/>
                                      </p:to>
                                    </p:set>
                                    <p:animEffect transition="in" filter="fade">
                                      <p:cBhvr>
                                        <p:cTn id="14" dur="500"/>
                                        <p:tgtEl>
                                          <p:spTgt spid="4099">
                                            <p:txEl>
                                              <p:pRg st="0" end="0"/>
                                            </p:txEl>
                                          </p:spTgt>
                                        </p:tgtEl>
                                      </p:cBhvr>
                                    </p:animEffect>
                                    <p:anim calcmode="lin" valueType="num">
                                      <p:cBhvr>
                                        <p:cTn id="15"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099">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0" fill="hold">
                                          <p:stCondLst>
                                            <p:cond delay="0"/>
                                          </p:stCondLst>
                                        </p:cTn>
                                        <p:tgtEl>
                                          <p:spTgt spid="4099">
                                            <p:txEl>
                                              <p:pRg st="1" end="1"/>
                                            </p:txEl>
                                          </p:spTgt>
                                        </p:tgtEl>
                                        <p:attrNameLst>
                                          <p:attrName>style.visibility</p:attrName>
                                        </p:attrNameLst>
                                      </p:cBhvr>
                                      <p:to>
                                        <p:strVal val="visible"/>
                                      </p:to>
                                    </p:set>
                                    <p:animEffect transition="in" filter="fade">
                                      <p:cBhvr>
                                        <p:cTn id="21" dur="500"/>
                                        <p:tgtEl>
                                          <p:spTgt spid="4099">
                                            <p:txEl>
                                              <p:pRg st="1" end="1"/>
                                            </p:txEl>
                                          </p:spTgt>
                                        </p:tgtEl>
                                      </p:cBhvr>
                                    </p:animEffect>
                                    <p:anim calcmode="lin" valueType="num">
                                      <p:cBhvr>
                                        <p:cTn id="22"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4099">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0" fill="hold">
                                          <p:stCondLst>
                                            <p:cond delay="0"/>
                                          </p:stCondLst>
                                        </p:cTn>
                                        <p:tgtEl>
                                          <p:spTgt spid="4099">
                                            <p:txEl>
                                              <p:pRg st="2" end="2"/>
                                            </p:txEl>
                                          </p:spTgt>
                                        </p:tgtEl>
                                        <p:attrNameLst>
                                          <p:attrName>style.visibility</p:attrName>
                                        </p:attrNameLst>
                                      </p:cBhvr>
                                      <p:to>
                                        <p:strVal val="visible"/>
                                      </p:to>
                                    </p:set>
                                    <p:animEffect transition="in" filter="fade">
                                      <p:cBhvr>
                                        <p:cTn id="28" dur="500"/>
                                        <p:tgtEl>
                                          <p:spTgt spid="4099">
                                            <p:txEl>
                                              <p:pRg st="2" end="2"/>
                                            </p:txEl>
                                          </p:spTgt>
                                        </p:tgtEl>
                                      </p:cBhvr>
                                    </p:animEffect>
                                    <p:anim calcmode="lin" valueType="num">
                                      <p:cBhvr>
                                        <p:cTn id="29"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4099">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4" presetClass="entr" presetSubtype="0" fill="hold" grpId="0" nodeType="clickEffect">
                                  <p:stCondLst>
                                    <p:cond delay="0"/>
                                  </p:stCondLst>
                                  <p:childTnLst>
                                    <p:set>
                                      <p:cBhvr>
                                        <p:cTn id="34" dur="0" fill="hold">
                                          <p:stCondLst>
                                            <p:cond delay="0"/>
                                          </p:stCondLst>
                                        </p:cTn>
                                        <p:tgtEl>
                                          <p:spTgt spid="4099">
                                            <p:txEl>
                                              <p:pRg st="3" end="3"/>
                                            </p:txEl>
                                          </p:spTgt>
                                        </p:tgtEl>
                                        <p:attrNameLst>
                                          <p:attrName>style.visibility</p:attrName>
                                        </p:attrNameLst>
                                      </p:cBhvr>
                                      <p:to>
                                        <p:strVal val="visible"/>
                                      </p:to>
                                    </p:set>
                                    <p:animEffect transition="in" filter="fade">
                                      <p:cBhvr>
                                        <p:cTn id="35" dur="500"/>
                                        <p:tgtEl>
                                          <p:spTgt spid="4099">
                                            <p:txEl>
                                              <p:pRg st="3" end="3"/>
                                            </p:txEl>
                                          </p:spTgt>
                                        </p:tgtEl>
                                      </p:cBhvr>
                                    </p:animEffect>
                                    <p:anim calcmode="lin" valueType="num">
                                      <p:cBhvr>
                                        <p:cTn id="36"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4099">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4" presetClass="entr" presetSubtype="0" fill="hold" grpId="0" nodeType="clickEffect">
                                  <p:stCondLst>
                                    <p:cond delay="0"/>
                                  </p:stCondLst>
                                  <p:childTnLst>
                                    <p:set>
                                      <p:cBhvr>
                                        <p:cTn id="41" dur="0" fill="hold">
                                          <p:stCondLst>
                                            <p:cond delay="0"/>
                                          </p:stCondLst>
                                        </p:cTn>
                                        <p:tgtEl>
                                          <p:spTgt spid="4099">
                                            <p:txEl>
                                              <p:pRg st="4" end="4"/>
                                            </p:txEl>
                                          </p:spTgt>
                                        </p:tgtEl>
                                        <p:attrNameLst>
                                          <p:attrName>style.visibility</p:attrName>
                                        </p:attrNameLst>
                                      </p:cBhvr>
                                      <p:to>
                                        <p:strVal val="visible"/>
                                      </p:to>
                                    </p:set>
                                    <p:animEffect transition="in" filter="fade">
                                      <p:cBhvr>
                                        <p:cTn id="42" dur="500"/>
                                        <p:tgtEl>
                                          <p:spTgt spid="4099">
                                            <p:txEl>
                                              <p:pRg st="4" end="4"/>
                                            </p:txEl>
                                          </p:spTgt>
                                        </p:tgtEl>
                                      </p:cBhvr>
                                    </p:animEffect>
                                    <p:anim calcmode="lin" valueType="num">
                                      <p:cBhvr>
                                        <p:cTn id="43"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4099">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Lst>
      </p:bldP>
    </p:bld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3809984" y="81558"/>
            <a:ext cx="7867667" cy="11319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a:t>
            </a:r>
            <a:endParaRPr lang="en-US" altLang="zh-CN" dirty="0"/>
          </a:p>
        </p:txBody>
      </p:sp>
      <p:sp>
        <p:nvSpPr>
          <p:cNvPr id="15363" name="Rectangle 3"/>
          <p:cNvSpPr>
            <a:spLocks noGrp="1" noChangeArrowheads="1"/>
          </p:cNvSpPr>
          <p:nvPr>
            <p:ph type="body" idx="1"/>
          </p:nvPr>
        </p:nvSpPr>
        <p:spPr bwMode="auto">
          <a:xfrm>
            <a:off x="609600" y="1357298"/>
            <a:ext cx="10972800" cy="47688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5365"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5366"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B92D8AC-6FB5-4907-AE0D-3C1A69372422}" type="slidenum">
              <a:rPr lang="en-US" altLang="zh-CN" smtClean="0"/>
              <a:pPr/>
              <a:t>‹#›</a:t>
            </a:fld>
            <a:endParaRPr lang="en-US" altLang="zh-CN"/>
          </a:p>
        </p:txBody>
      </p:sp>
      <p:pic>
        <p:nvPicPr>
          <p:cNvPr id="9" name="Picture 256" descr="03-1"/>
          <p:cNvPicPr>
            <a:picLocks noChangeAspect="1" noChangeArrowheads="1"/>
          </p:cNvPicPr>
          <p:nvPr/>
        </p:nvPicPr>
        <p:blipFill>
          <a:blip r:embed="rId16"/>
          <a:srcRect/>
          <a:stretch>
            <a:fillRect/>
          </a:stretch>
        </p:blipFill>
        <p:spPr bwMode="auto">
          <a:xfrm>
            <a:off x="912285" y="6308726"/>
            <a:ext cx="11279716" cy="549275"/>
          </a:xfrm>
          <a:prstGeom prst="rect">
            <a:avLst/>
          </a:prstGeom>
          <a:noFill/>
          <a:ln w="9525">
            <a:noFill/>
            <a:miter lim="800000"/>
            <a:headEnd/>
            <a:tailEnd/>
          </a:ln>
        </p:spPr>
      </p:pic>
      <p:pic>
        <p:nvPicPr>
          <p:cNvPr id="10" name="Picture 257" descr="eagle_blue"/>
          <p:cNvPicPr>
            <a:picLocks noChangeAspect="1" noChangeArrowheads="1"/>
          </p:cNvPicPr>
          <p:nvPr/>
        </p:nvPicPr>
        <p:blipFill>
          <a:blip r:embed="rId17"/>
          <a:srcRect/>
          <a:stretch>
            <a:fillRect/>
          </a:stretch>
        </p:blipFill>
        <p:spPr bwMode="auto">
          <a:xfrm>
            <a:off x="1" y="6308726"/>
            <a:ext cx="912284" cy="549275"/>
          </a:xfrm>
          <a:prstGeom prst="rect">
            <a:avLst/>
          </a:prstGeom>
          <a:noFill/>
          <a:ln w="9525">
            <a:noFill/>
            <a:miter lim="800000"/>
            <a:headEnd/>
            <a:tailEnd/>
          </a:ln>
        </p:spPr>
      </p:pic>
      <p:pic>
        <p:nvPicPr>
          <p:cNvPr id="11" name="图片 10" descr="zju.bmp"/>
          <p:cNvPicPr>
            <a:picLocks noChangeAspect="1"/>
          </p:cNvPicPr>
          <p:nvPr/>
        </p:nvPicPr>
        <p:blipFill>
          <a:blip r:embed="rId18"/>
          <a:stretch>
            <a:fillRect/>
          </a:stretch>
        </p:blipFill>
        <p:spPr>
          <a:xfrm>
            <a:off x="190459" y="285728"/>
            <a:ext cx="3490155" cy="857256"/>
          </a:xfrm>
          <a:prstGeom prst="rect">
            <a:avLst/>
          </a:prstGeom>
        </p:spPr>
      </p:pic>
      <p:sp>
        <p:nvSpPr>
          <p:cNvPr id="12" name="TextBox 11"/>
          <p:cNvSpPr txBox="1"/>
          <p:nvPr/>
        </p:nvSpPr>
        <p:spPr>
          <a:xfrm>
            <a:off x="1047715" y="6324547"/>
            <a:ext cx="5810291" cy="307777"/>
          </a:xfrm>
          <a:prstGeom prst="rect">
            <a:avLst/>
          </a:prstGeom>
          <a:noFill/>
        </p:spPr>
        <p:txBody>
          <a:bodyPr wrap="square" rtlCol="0">
            <a:spAutoFit/>
          </a:bodyPr>
          <a:lstStyle/>
          <a:p>
            <a:r>
              <a:rPr lang="en-US" altLang="zh-CN" sz="1400" b="0" baseline="0" dirty="0" err="1">
                <a:solidFill>
                  <a:schemeClr val="bg1"/>
                </a:solidFill>
              </a:rPr>
              <a:t>O_jxh</a:t>
            </a:r>
            <a:endParaRPr lang="zh-CN" altLang="en-US" sz="1400" b="0" dirty="0">
              <a:solidFill>
                <a:schemeClr val="bg1"/>
              </a:solidFill>
            </a:endParaRPr>
          </a:p>
        </p:txBody>
      </p:sp>
      <p:sp>
        <p:nvSpPr>
          <p:cNvPr id="13" name="灯片编号占位符 5"/>
          <p:cNvSpPr txBox="1">
            <a:spLocks/>
          </p:cNvSpPr>
          <p:nvPr/>
        </p:nvSpPr>
        <p:spPr>
          <a:xfrm>
            <a:off x="6762755" y="6357958"/>
            <a:ext cx="1714512" cy="428604"/>
          </a:xfrm>
          <a:prstGeom prst="rect">
            <a:avLst/>
          </a:prstGeom>
        </p:spPr>
        <p:txBody>
          <a:bodyPr/>
          <a:lstStyle>
            <a:lvl1pPr>
              <a:defRPr>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400" b="0" i="0" u="none" strike="noStrike" kern="1200" cap="none" spc="0" normalizeH="0" baseline="0" noProof="0" smtClean="0">
                <a:ln>
                  <a:noFill/>
                </a:ln>
                <a:solidFill>
                  <a:schemeClr val="bg1"/>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2400" b="0" i="0" u="none" strike="noStrike" kern="1200" cap="none" spc="0" normalizeH="0" baseline="0" noProof="0">
              <a:ln>
                <a:noFill/>
              </a:ln>
              <a:solidFill>
                <a:schemeClr val="bg1"/>
              </a:solidFill>
              <a:effectLst/>
              <a:uLnTx/>
              <a:uFillTx/>
              <a:latin typeface="Arial" charset="0"/>
              <a:ea typeface="+mn-ea"/>
              <a:cs typeface="+mn-cs"/>
            </a:endParaRPr>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Lst>
  <p:txStyles>
    <p:titleStyle>
      <a:lvl1pPr algn="ctr" rtl="0" eaLnBrk="1" fontAlgn="base" hangingPunct="1">
        <a:spcBef>
          <a:spcPct val="0"/>
        </a:spcBef>
        <a:spcAft>
          <a:spcPct val="0"/>
        </a:spcAft>
        <a:defRPr sz="4000" b="1">
          <a:solidFill>
            <a:srgbClr val="0099FF"/>
          </a:solidFill>
          <a:latin typeface="+mj-lt"/>
          <a:ea typeface="+mj-ea"/>
          <a:cs typeface="+mj-cs"/>
        </a:defRPr>
      </a:lvl1pPr>
      <a:lvl2pPr algn="ctr" rtl="0" eaLnBrk="1" fontAlgn="base" hangingPunct="1">
        <a:spcBef>
          <a:spcPct val="0"/>
        </a:spcBef>
        <a:spcAft>
          <a:spcPct val="0"/>
        </a:spcAft>
        <a:defRPr sz="4000" b="1">
          <a:solidFill>
            <a:srgbClr val="0099FF"/>
          </a:solidFill>
          <a:latin typeface="Arial" charset="0"/>
          <a:ea typeface="宋体" pitchFamily="2" charset="-122"/>
        </a:defRPr>
      </a:lvl2pPr>
      <a:lvl3pPr algn="ctr" rtl="0" eaLnBrk="1" fontAlgn="base" hangingPunct="1">
        <a:spcBef>
          <a:spcPct val="0"/>
        </a:spcBef>
        <a:spcAft>
          <a:spcPct val="0"/>
        </a:spcAft>
        <a:defRPr sz="4000" b="1">
          <a:solidFill>
            <a:srgbClr val="0099FF"/>
          </a:solidFill>
          <a:latin typeface="Arial" charset="0"/>
          <a:ea typeface="宋体" pitchFamily="2" charset="-122"/>
        </a:defRPr>
      </a:lvl3pPr>
      <a:lvl4pPr algn="ctr" rtl="0" eaLnBrk="1" fontAlgn="base" hangingPunct="1">
        <a:spcBef>
          <a:spcPct val="0"/>
        </a:spcBef>
        <a:spcAft>
          <a:spcPct val="0"/>
        </a:spcAft>
        <a:defRPr sz="4000" b="1">
          <a:solidFill>
            <a:srgbClr val="0099FF"/>
          </a:solidFill>
          <a:latin typeface="Arial" charset="0"/>
          <a:ea typeface="宋体" pitchFamily="2" charset="-122"/>
        </a:defRPr>
      </a:lvl4pPr>
      <a:lvl5pPr algn="ctr" rtl="0" eaLnBrk="1" fontAlgn="base" hangingPunct="1">
        <a:spcBef>
          <a:spcPct val="0"/>
        </a:spcBef>
        <a:spcAft>
          <a:spcPct val="0"/>
        </a:spcAft>
        <a:defRPr sz="4000" b="1">
          <a:solidFill>
            <a:srgbClr val="0099FF"/>
          </a:solidFill>
          <a:latin typeface="Arial" charset="0"/>
          <a:ea typeface="宋体" pitchFamily="2" charset="-122"/>
        </a:defRPr>
      </a:lvl5pPr>
      <a:lvl6pPr marL="457200" algn="ctr" rtl="0" eaLnBrk="1" fontAlgn="base" hangingPunct="1">
        <a:spcBef>
          <a:spcPct val="0"/>
        </a:spcBef>
        <a:spcAft>
          <a:spcPct val="0"/>
        </a:spcAft>
        <a:defRPr sz="4000" b="1">
          <a:solidFill>
            <a:srgbClr val="0099FF"/>
          </a:solidFill>
          <a:latin typeface="Arial" charset="0"/>
          <a:ea typeface="宋体" pitchFamily="2" charset="-122"/>
        </a:defRPr>
      </a:lvl6pPr>
      <a:lvl7pPr marL="914400" algn="ctr" rtl="0" eaLnBrk="1" fontAlgn="base" hangingPunct="1">
        <a:spcBef>
          <a:spcPct val="0"/>
        </a:spcBef>
        <a:spcAft>
          <a:spcPct val="0"/>
        </a:spcAft>
        <a:defRPr sz="4000" b="1">
          <a:solidFill>
            <a:srgbClr val="0099FF"/>
          </a:solidFill>
          <a:latin typeface="Arial" charset="0"/>
          <a:ea typeface="宋体" pitchFamily="2" charset="-122"/>
        </a:defRPr>
      </a:lvl7pPr>
      <a:lvl8pPr marL="1371600" algn="ctr" rtl="0" eaLnBrk="1" fontAlgn="base" hangingPunct="1">
        <a:spcBef>
          <a:spcPct val="0"/>
        </a:spcBef>
        <a:spcAft>
          <a:spcPct val="0"/>
        </a:spcAft>
        <a:defRPr sz="4000" b="1">
          <a:solidFill>
            <a:srgbClr val="0099FF"/>
          </a:solidFill>
          <a:latin typeface="Arial" charset="0"/>
          <a:ea typeface="宋体" pitchFamily="2" charset="-122"/>
        </a:defRPr>
      </a:lvl8pPr>
      <a:lvl9pPr marL="1828800" algn="ctr" rtl="0" eaLnBrk="1" fontAlgn="base" hangingPunct="1">
        <a:spcBef>
          <a:spcPct val="0"/>
        </a:spcBef>
        <a:spcAft>
          <a:spcPct val="0"/>
        </a:spcAft>
        <a:defRPr sz="4000" b="1">
          <a:solidFill>
            <a:srgbClr val="0099FF"/>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3809984" y="81558"/>
            <a:ext cx="7867667" cy="11319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a:t>
            </a:r>
            <a:endParaRPr lang="en-US" altLang="zh-CN" dirty="0"/>
          </a:p>
        </p:txBody>
      </p:sp>
      <p:sp>
        <p:nvSpPr>
          <p:cNvPr id="15363" name="Rectangle 3"/>
          <p:cNvSpPr>
            <a:spLocks noGrp="1" noChangeArrowheads="1"/>
          </p:cNvSpPr>
          <p:nvPr>
            <p:ph type="body" idx="1"/>
          </p:nvPr>
        </p:nvSpPr>
        <p:spPr bwMode="auto">
          <a:xfrm>
            <a:off x="609600" y="1357298"/>
            <a:ext cx="10972800" cy="47688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5365"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5366"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B92D8AC-6FB5-4907-AE0D-3C1A69372422}" type="slidenum">
              <a:rPr lang="en-US" altLang="zh-CN" smtClean="0"/>
              <a:pPr/>
              <a:t>‹#›</a:t>
            </a:fld>
            <a:endParaRPr lang="en-US" altLang="zh-CN"/>
          </a:p>
        </p:txBody>
      </p:sp>
      <p:pic>
        <p:nvPicPr>
          <p:cNvPr id="9" name="Picture 256" descr="03-1"/>
          <p:cNvPicPr>
            <a:picLocks noChangeAspect="1" noChangeArrowheads="1"/>
          </p:cNvPicPr>
          <p:nvPr/>
        </p:nvPicPr>
        <p:blipFill>
          <a:blip r:embed="rId16"/>
          <a:srcRect/>
          <a:stretch>
            <a:fillRect/>
          </a:stretch>
        </p:blipFill>
        <p:spPr bwMode="auto">
          <a:xfrm>
            <a:off x="912285" y="6308726"/>
            <a:ext cx="11279716" cy="549275"/>
          </a:xfrm>
          <a:prstGeom prst="rect">
            <a:avLst/>
          </a:prstGeom>
          <a:noFill/>
          <a:ln w="9525">
            <a:noFill/>
            <a:miter lim="800000"/>
            <a:headEnd/>
            <a:tailEnd/>
          </a:ln>
        </p:spPr>
      </p:pic>
      <p:pic>
        <p:nvPicPr>
          <p:cNvPr id="10" name="Picture 257" descr="eagle_blue"/>
          <p:cNvPicPr>
            <a:picLocks noChangeAspect="1" noChangeArrowheads="1"/>
          </p:cNvPicPr>
          <p:nvPr/>
        </p:nvPicPr>
        <p:blipFill>
          <a:blip r:embed="rId17"/>
          <a:srcRect/>
          <a:stretch>
            <a:fillRect/>
          </a:stretch>
        </p:blipFill>
        <p:spPr bwMode="auto">
          <a:xfrm>
            <a:off x="1" y="6308726"/>
            <a:ext cx="912284" cy="549275"/>
          </a:xfrm>
          <a:prstGeom prst="rect">
            <a:avLst/>
          </a:prstGeom>
          <a:noFill/>
          <a:ln w="9525">
            <a:noFill/>
            <a:miter lim="800000"/>
            <a:headEnd/>
            <a:tailEnd/>
          </a:ln>
        </p:spPr>
      </p:pic>
      <p:pic>
        <p:nvPicPr>
          <p:cNvPr id="11" name="图片 10" descr="zju.bmp"/>
          <p:cNvPicPr>
            <a:picLocks noChangeAspect="1"/>
          </p:cNvPicPr>
          <p:nvPr/>
        </p:nvPicPr>
        <p:blipFill>
          <a:blip r:embed="rId18"/>
          <a:stretch>
            <a:fillRect/>
          </a:stretch>
        </p:blipFill>
        <p:spPr>
          <a:xfrm>
            <a:off x="190459" y="285728"/>
            <a:ext cx="3490155" cy="857256"/>
          </a:xfrm>
          <a:prstGeom prst="rect">
            <a:avLst/>
          </a:prstGeom>
        </p:spPr>
      </p:pic>
      <p:sp>
        <p:nvSpPr>
          <p:cNvPr id="12" name="TextBox 11"/>
          <p:cNvSpPr txBox="1"/>
          <p:nvPr/>
        </p:nvSpPr>
        <p:spPr>
          <a:xfrm>
            <a:off x="1047715" y="6324547"/>
            <a:ext cx="5810291" cy="307777"/>
          </a:xfrm>
          <a:prstGeom prst="rect">
            <a:avLst/>
          </a:prstGeom>
          <a:noFill/>
        </p:spPr>
        <p:txBody>
          <a:bodyPr wrap="square" rtlCol="0">
            <a:spAutoFit/>
          </a:bodyPr>
          <a:lstStyle/>
          <a:p>
            <a:r>
              <a:rPr lang="en-US" altLang="zh-CN" sz="1400" b="0" baseline="0" dirty="0">
                <a:solidFill>
                  <a:schemeClr val="bg1"/>
                </a:solidFill>
              </a:rPr>
              <a:t>Architecture </a:t>
            </a:r>
            <a:r>
              <a:rPr lang="en-US" altLang="zh-CN" sz="1400" b="0" baseline="0" dirty="0" err="1">
                <a:solidFill>
                  <a:schemeClr val="bg1"/>
                </a:solidFill>
              </a:rPr>
              <a:t>Lab_jxh</a:t>
            </a:r>
            <a:endParaRPr lang="zh-CN" altLang="en-US" sz="1400" b="0" dirty="0">
              <a:solidFill>
                <a:schemeClr val="bg1"/>
              </a:solidFill>
            </a:endParaRPr>
          </a:p>
        </p:txBody>
      </p:sp>
      <p:sp>
        <p:nvSpPr>
          <p:cNvPr id="13" name="灯片编号占位符 5"/>
          <p:cNvSpPr txBox="1">
            <a:spLocks/>
          </p:cNvSpPr>
          <p:nvPr/>
        </p:nvSpPr>
        <p:spPr>
          <a:xfrm>
            <a:off x="6762755" y="6357958"/>
            <a:ext cx="1714512" cy="428604"/>
          </a:xfrm>
          <a:prstGeom prst="rect">
            <a:avLst/>
          </a:prstGeom>
        </p:spPr>
        <p:txBody>
          <a:bodyPr/>
          <a:lstStyle>
            <a:lvl1pPr>
              <a:defRPr>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400" b="0" i="0" u="none" strike="noStrike" kern="1200" cap="none" spc="0" normalizeH="0" baseline="0" noProof="0" smtClean="0">
                <a:ln>
                  <a:noFill/>
                </a:ln>
                <a:solidFill>
                  <a:schemeClr val="bg1"/>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2400" b="0" i="0" u="none" strike="noStrike" kern="1200" cap="none" spc="0" normalizeH="0" baseline="0" noProof="0">
              <a:ln>
                <a:noFill/>
              </a:ln>
              <a:solidFill>
                <a:schemeClr val="bg1"/>
              </a:solidFill>
              <a:effectLst/>
              <a:uLnTx/>
              <a:uFillTx/>
              <a:latin typeface="Arial" charset="0"/>
              <a:ea typeface="+mn-ea"/>
              <a:cs typeface="+mn-cs"/>
            </a:endParaRPr>
          </a:p>
        </p:txBody>
      </p:sp>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Lst>
  <p:txStyles>
    <p:titleStyle>
      <a:lvl1pPr algn="ctr" rtl="0" eaLnBrk="1" fontAlgn="base" hangingPunct="1">
        <a:spcBef>
          <a:spcPct val="0"/>
        </a:spcBef>
        <a:spcAft>
          <a:spcPct val="0"/>
        </a:spcAft>
        <a:defRPr sz="4000" b="1">
          <a:solidFill>
            <a:srgbClr val="0099FF"/>
          </a:solidFill>
          <a:latin typeface="+mj-lt"/>
          <a:ea typeface="+mj-ea"/>
          <a:cs typeface="+mj-cs"/>
        </a:defRPr>
      </a:lvl1pPr>
      <a:lvl2pPr algn="ctr" rtl="0" eaLnBrk="1" fontAlgn="base" hangingPunct="1">
        <a:spcBef>
          <a:spcPct val="0"/>
        </a:spcBef>
        <a:spcAft>
          <a:spcPct val="0"/>
        </a:spcAft>
        <a:defRPr sz="4000" b="1">
          <a:solidFill>
            <a:srgbClr val="0099FF"/>
          </a:solidFill>
          <a:latin typeface="Arial" charset="0"/>
          <a:ea typeface="宋体" pitchFamily="2" charset="-122"/>
        </a:defRPr>
      </a:lvl2pPr>
      <a:lvl3pPr algn="ctr" rtl="0" eaLnBrk="1" fontAlgn="base" hangingPunct="1">
        <a:spcBef>
          <a:spcPct val="0"/>
        </a:spcBef>
        <a:spcAft>
          <a:spcPct val="0"/>
        </a:spcAft>
        <a:defRPr sz="4000" b="1">
          <a:solidFill>
            <a:srgbClr val="0099FF"/>
          </a:solidFill>
          <a:latin typeface="Arial" charset="0"/>
          <a:ea typeface="宋体" pitchFamily="2" charset="-122"/>
        </a:defRPr>
      </a:lvl3pPr>
      <a:lvl4pPr algn="ctr" rtl="0" eaLnBrk="1" fontAlgn="base" hangingPunct="1">
        <a:spcBef>
          <a:spcPct val="0"/>
        </a:spcBef>
        <a:spcAft>
          <a:spcPct val="0"/>
        </a:spcAft>
        <a:defRPr sz="4000" b="1">
          <a:solidFill>
            <a:srgbClr val="0099FF"/>
          </a:solidFill>
          <a:latin typeface="Arial" charset="0"/>
          <a:ea typeface="宋体" pitchFamily="2" charset="-122"/>
        </a:defRPr>
      </a:lvl4pPr>
      <a:lvl5pPr algn="ctr" rtl="0" eaLnBrk="1" fontAlgn="base" hangingPunct="1">
        <a:spcBef>
          <a:spcPct val="0"/>
        </a:spcBef>
        <a:spcAft>
          <a:spcPct val="0"/>
        </a:spcAft>
        <a:defRPr sz="4000" b="1">
          <a:solidFill>
            <a:srgbClr val="0099FF"/>
          </a:solidFill>
          <a:latin typeface="Arial" charset="0"/>
          <a:ea typeface="宋体" pitchFamily="2" charset="-122"/>
        </a:defRPr>
      </a:lvl5pPr>
      <a:lvl6pPr marL="457200" algn="ctr" rtl="0" eaLnBrk="1" fontAlgn="base" hangingPunct="1">
        <a:spcBef>
          <a:spcPct val="0"/>
        </a:spcBef>
        <a:spcAft>
          <a:spcPct val="0"/>
        </a:spcAft>
        <a:defRPr sz="4000" b="1">
          <a:solidFill>
            <a:srgbClr val="0099FF"/>
          </a:solidFill>
          <a:latin typeface="Arial" charset="0"/>
          <a:ea typeface="宋体" pitchFamily="2" charset="-122"/>
        </a:defRPr>
      </a:lvl6pPr>
      <a:lvl7pPr marL="914400" algn="ctr" rtl="0" eaLnBrk="1" fontAlgn="base" hangingPunct="1">
        <a:spcBef>
          <a:spcPct val="0"/>
        </a:spcBef>
        <a:spcAft>
          <a:spcPct val="0"/>
        </a:spcAft>
        <a:defRPr sz="4000" b="1">
          <a:solidFill>
            <a:srgbClr val="0099FF"/>
          </a:solidFill>
          <a:latin typeface="Arial" charset="0"/>
          <a:ea typeface="宋体" pitchFamily="2" charset="-122"/>
        </a:defRPr>
      </a:lvl7pPr>
      <a:lvl8pPr marL="1371600" algn="ctr" rtl="0" eaLnBrk="1" fontAlgn="base" hangingPunct="1">
        <a:spcBef>
          <a:spcPct val="0"/>
        </a:spcBef>
        <a:spcAft>
          <a:spcPct val="0"/>
        </a:spcAft>
        <a:defRPr sz="4000" b="1">
          <a:solidFill>
            <a:srgbClr val="0099FF"/>
          </a:solidFill>
          <a:latin typeface="Arial" charset="0"/>
          <a:ea typeface="宋体" pitchFamily="2" charset="-122"/>
        </a:defRPr>
      </a:lvl8pPr>
      <a:lvl9pPr marL="1828800" algn="ctr" rtl="0" eaLnBrk="1" fontAlgn="base" hangingPunct="1">
        <a:spcBef>
          <a:spcPct val="0"/>
        </a:spcBef>
        <a:spcAft>
          <a:spcPct val="0"/>
        </a:spcAft>
        <a:defRPr sz="4000" b="1">
          <a:solidFill>
            <a:srgbClr val="0099FF"/>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bwMode="auto">
          <a:xfrm>
            <a:off x="666712" y="0"/>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6259" name="Rectangle 3"/>
          <p:cNvSpPr>
            <a:spLocks noGrp="1" noChangeArrowheads="1"/>
          </p:cNvSpPr>
          <p:nvPr>
            <p:ph type="body" idx="1"/>
          </p:nvPr>
        </p:nvSpPr>
        <p:spPr bwMode="auto">
          <a:xfrm>
            <a:off x="666712" y="1214422"/>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6260"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defRPr/>
            </a:lvl1pPr>
          </a:lstStyle>
          <a:p>
            <a:endParaRPr lang="en-US" altLang="zh-CN"/>
          </a:p>
        </p:txBody>
      </p:sp>
      <p:sp>
        <p:nvSpPr>
          <p:cNvPr id="9626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defRPr/>
            </a:lvl1pPr>
          </a:lstStyle>
          <a:p>
            <a:endParaRPr lang="en-US" altLang="zh-CN"/>
          </a:p>
        </p:txBody>
      </p:sp>
      <p:sp>
        <p:nvSpPr>
          <p:cNvPr id="96262"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a:lvl1pPr>
          </a:lstStyle>
          <a:p>
            <a:fld id="{7B92D8AC-6FB5-4907-AE0D-3C1A6937242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5235" name="Rectangle 3"/>
          <p:cNvSpPr>
            <a:spLocks noGrp="1" noChangeArrowheads="1"/>
          </p:cNvSpPr>
          <p:nvPr>
            <p:ph type="body" idx="1"/>
          </p:nvPr>
        </p:nvSpPr>
        <p:spPr bwMode="auto">
          <a:xfrm>
            <a:off x="609601" y="1600200"/>
            <a:ext cx="11055351" cy="226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5236"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defRPr/>
            </a:lvl1pPr>
          </a:lstStyle>
          <a:p>
            <a:endParaRPr lang="en-US" altLang="zh-CN"/>
          </a:p>
        </p:txBody>
      </p:sp>
      <p:sp>
        <p:nvSpPr>
          <p:cNvPr id="95237"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defRPr/>
            </a:lvl1pPr>
          </a:lstStyle>
          <a:p>
            <a:endParaRPr lang="en-US" altLang="zh-CN"/>
          </a:p>
        </p:txBody>
      </p:sp>
      <p:sp>
        <p:nvSpPr>
          <p:cNvPr id="95238"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a:lvl1pPr>
          </a:lstStyle>
          <a:p>
            <a:fld id="{6A830C9D-C376-4D0A-BE9D-F16796CCB111}" type="slidenum">
              <a:rPr lang="en-US" altLang="zh-CN"/>
              <a:pPr/>
              <a:t>‹#›</a:t>
            </a:fld>
            <a:endParaRPr lang="en-US" altLang="zh-CN"/>
          </a:p>
        </p:txBody>
      </p:sp>
      <p:sp>
        <p:nvSpPr>
          <p:cNvPr id="95239" name="Text Box 7"/>
          <p:cNvSpPr txBox="1">
            <a:spLocks noChangeArrowheads="1"/>
          </p:cNvSpPr>
          <p:nvPr/>
        </p:nvSpPr>
        <p:spPr bwMode="auto">
          <a:xfrm>
            <a:off x="814918" y="4365626"/>
            <a:ext cx="10850033" cy="904863"/>
          </a:xfrm>
          <a:prstGeom prst="rect">
            <a:avLst/>
          </a:prstGeom>
          <a:noFill/>
          <a:ln w="9525">
            <a:noFill/>
            <a:miter lim="800000"/>
            <a:headEnd/>
            <a:tailEnd/>
          </a:ln>
          <a:effectLst/>
        </p:spPr>
        <p:txBody>
          <a:bodyPr>
            <a:spAutoFit/>
          </a:bodyPr>
          <a:lstStyle/>
          <a:p>
            <a:pPr>
              <a:spcBef>
                <a:spcPct val="20000"/>
              </a:spcBef>
              <a:buClrTx/>
              <a:buFontTx/>
              <a:buChar char="•"/>
            </a:pPr>
            <a:r>
              <a:rPr lang="zh-CN" altLang="en-US" sz="2400">
                <a:ea typeface="Arial Unicode MS" pitchFamily="34" charset="-122"/>
                <a:cs typeface="Arial Unicode MS" pitchFamily="34" charset="-122"/>
              </a:rPr>
              <a:t>单击此处编辑母版文本样式</a:t>
            </a:r>
          </a:p>
          <a:p>
            <a:pPr>
              <a:spcBef>
                <a:spcPct val="20000"/>
              </a:spcBef>
              <a:buClrTx/>
            </a:pPr>
            <a:endParaRPr lang="en-US" altLang="zh-CN" sz="2400">
              <a:ea typeface="Arial Unicode MS" pitchFamily="34" charset="-122"/>
              <a:cs typeface="Arial Unicode MS" pitchFamily="34" charset="-122"/>
            </a:endParaRPr>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3905235" y="0"/>
            <a:ext cx="7867667" cy="92867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a:t>
            </a:r>
            <a:endParaRPr lang="en-US" altLang="zh-CN" dirty="0"/>
          </a:p>
        </p:txBody>
      </p:sp>
      <p:sp>
        <p:nvSpPr>
          <p:cNvPr id="15363" name="Rectangle 3"/>
          <p:cNvSpPr>
            <a:spLocks noGrp="1" noChangeArrowheads="1"/>
          </p:cNvSpPr>
          <p:nvPr>
            <p:ph type="body" idx="1"/>
          </p:nvPr>
        </p:nvSpPr>
        <p:spPr bwMode="auto">
          <a:xfrm>
            <a:off x="666712" y="928671"/>
            <a:ext cx="10972800" cy="47688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5365"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5366"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9DC9DB0-14F1-426C-A00E-451C377CB50B}" type="slidenum">
              <a:rPr lang="en-US" altLang="zh-CN" smtClean="0"/>
              <a:pPr/>
              <a:t>‹#›</a:t>
            </a:fld>
            <a:endParaRPr lang="en-US" altLang="zh-CN"/>
          </a:p>
        </p:txBody>
      </p:sp>
      <p:pic>
        <p:nvPicPr>
          <p:cNvPr id="9" name="Picture 256" descr="03-1"/>
          <p:cNvPicPr>
            <a:picLocks noChangeAspect="1" noChangeArrowheads="1"/>
          </p:cNvPicPr>
          <p:nvPr/>
        </p:nvPicPr>
        <p:blipFill>
          <a:blip r:embed="rId16"/>
          <a:srcRect/>
          <a:stretch>
            <a:fillRect/>
          </a:stretch>
        </p:blipFill>
        <p:spPr bwMode="auto">
          <a:xfrm>
            <a:off x="912285" y="6308726"/>
            <a:ext cx="11279716" cy="549275"/>
          </a:xfrm>
          <a:prstGeom prst="rect">
            <a:avLst/>
          </a:prstGeom>
          <a:noFill/>
          <a:ln w="9525">
            <a:noFill/>
            <a:miter lim="800000"/>
            <a:headEnd/>
            <a:tailEnd/>
          </a:ln>
        </p:spPr>
      </p:pic>
      <p:pic>
        <p:nvPicPr>
          <p:cNvPr id="10" name="Picture 257" descr="eagle_blue"/>
          <p:cNvPicPr>
            <a:picLocks noChangeAspect="1" noChangeArrowheads="1"/>
          </p:cNvPicPr>
          <p:nvPr/>
        </p:nvPicPr>
        <p:blipFill>
          <a:blip r:embed="rId17"/>
          <a:srcRect/>
          <a:stretch>
            <a:fillRect/>
          </a:stretch>
        </p:blipFill>
        <p:spPr bwMode="auto">
          <a:xfrm>
            <a:off x="1" y="6308726"/>
            <a:ext cx="912284" cy="549275"/>
          </a:xfrm>
          <a:prstGeom prst="rect">
            <a:avLst/>
          </a:prstGeom>
          <a:noFill/>
          <a:ln w="9525">
            <a:noFill/>
            <a:miter lim="800000"/>
            <a:headEnd/>
            <a:tailEnd/>
          </a:ln>
        </p:spPr>
      </p:pic>
      <p:pic>
        <p:nvPicPr>
          <p:cNvPr id="11" name="图片 10" descr="zju.bmp"/>
          <p:cNvPicPr>
            <a:picLocks noChangeAspect="1"/>
          </p:cNvPicPr>
          <p:nvPr/>
        </p:nvPicPr>
        <p:blipFill>
          <a:blip r:embed="rId18"/>
          <a:stretch>
            <a:fillRect/>
          </a:stretch>
        </p:blipFill>
        <p:spPr>
          <a:xfrm>
            <a:off x="0" y="0"/>
            <a:ext cx="3490155" cy="857256"/>
          </a:xfrm>
          <a:prstGeom prst="rect">
            <a:avLst/>
          </a:prstGeom>
        </p:spPr>
      </p:pic>
      <p:sp>
        <p:nvSpPr>
          <p:cNvPr id="12" name="TextBox 11"/>
          <p:cNvSpPr txBox="1"/>
          <p:nvPr/>
        </p:nvSpPr>
        <p:spPr>
          <a:xfrm>
            <a:off x="1047715" y="6324547"/>
            <a:ext cx="5810291" cy="307777"/>
          </a:xfrm>
          <a:prstGeom prst="rect">
            <a:avLst/>
          </a:prstGeom>
          <a:noFill/>
        </p:spPr>
        <p:txBody>
          <a:bodyPr wrap="square" rtlCol="0">
            <a:spAutoFit/>
          </a:bodyPr>
          <a:lstStyle/>
          <a:p>
            <a:r>
              <a:rPr lang="en-US" altLang="zh-CN" sz="1400" b="0" baseline="0" dirty="0" err="1">
                <a:solidFill>
                  <a:schemeClr val="bg1"/>
                </a:solidFill>
              </a:rPr>
              <a:t>Organization_Instruction_jxh</a:t>
            </a:r>
            <a:endParaRPr lang="zh-CN" altLang="en-US" sz="1400" b="0" dirty="0">
              <a:solidFill>
                <a:schemeClr val="bg1"/>
              </a:solidFill>
            </a:endParaRPr>
          </a:p>
        </p:txBody>
      </p:sp>
      <p:sp>
        <p:nvSpPr>
          <p:cNvPr id="13" name="灯片编号占位符 5"/>
          <p:cNvSpPr txBox="1">
            <a:spLocks/>
          </p:cNvSpPr>
          <p:nvPr/>
        </p:nvSpPr>
        <p:spPr>
          <a:xfrm>
            <a:off x="5429245" y="6326528"/>
            <a:ext cx="1714512" cy="428604"/>
          </a:xfrm>
          <a:prstGeom prst="rect">
            <a:avLst/>
          </a:prstGeom>
        </p:spPr>
        <p:txBody>
          <a:bodyPr/>
          <a:lstStyle>
            <a:lvl1pPr>
              <a:defRPr>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chemeClr val="bg1"/>
                </a:solidFill>
                <a:effectLst/>
                <a:uLnTx/>
                <a:uFillTx/>
                <a:latin typeface="Arial" charset="0"/>
                <a:ea typeface="+mn-ea"/>
                <a:cs typeface="+mn-cs"/>
              </a:rPr>
              <a:t>2.</a:t>
            </a:r>
            <a:fld id="{523AB107-6101-439A-BA7F-80ADDA7E7EB6}" type="slidenum">
              <a:rPr kumimoji="0" lang="zh-CN" altLang="en-US" sz="2400" b="0" i="0" u="none" strike="noStrike" kern="1200" cap="none" spc="0" normalizeH="0" baseline="0" noProof="0" smtClean="0">
                <a:ln>
                  <a:noFill/>
                </a:ln>
                <a:solidFill>
                  <a:schemeClr val="bg1"/>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2400" b="0" i="0" u="none" strike="noStrike" kern="1200" cap="none" spc="0" normalizeH="0" baseline="0" noProof="0" dirty="0">
              <a:ln>
                <a:noFill/>
              </a:ln>
              <a:solidFill>
                <a:schemeClr val="bg1"/>
              </a:solidFill>
              <a:effectLst/>
              <a:uLnTx/>
              <a:uFillTx/>
              <a:latin typeface="Arial" charset="0"/>
              <a:ea typeface="+mn-ea"/>
              <a:cs typeface="+mn-cs"/>
            </a:endParaRPr>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901" r:id="rId14"/>
  </p:sldLayoutIdLst>
  <p:txStyles>
    <p:titleStyle>
      <a:lvl1pPr algn="ctr" rtl="0" eaLnBrk="1" fontAlgn="base" hangingPunct="1">
        <a:spcBef>
          <a:spcPct val="0"/>
        </a:spcBef>
        <a:spcAft>
          <a:spcPct val="0"/>
        </a:spcAft>
        <a:defRPr sz="4000" b="1">
          <a:solidFill>
            <a:srgbClr val="0099FF"/>
          </a:solidFill>
          <a:latin typeface="+mj-lt"/>
          <a:ea typeface="+mj-ea"/>
          <a:cs typeface="+mj-cs"/>
        </a:defRPr>
      </a:lvl1pPr>
      <a:lvl2pPr algn="ctr" rtl="0" eaLnBrk="1" fontAlgn="base" hangingPunct="1">
        <a:spcBef>
          <a:spcPct val="0"/>
        </a:spcBef>
        <a:spcAft>
          <a:spcPct val="0"/>
        </a:spcAft>
        <a:defRPr sz="4000" b="1">
          <a:solidFill>
            <a:srgbClr val="0099FF"/>
          </a:solidFill>
          <a:latin typeface="Arial" charset="0"/>
          <a:ea typeface="宋体" pitchFamily="2" charset="-122"/>
        </a:defRPr>
      </a:lvl2pPr>
      <a:lvl3pPr algn="ctr" rtl="0" eaLnBrk="1" fontAlgn="base" hangingPunct="1">
        <a:spcBef>
          <a:spcPct val="0"/>
        </a:spcBef>
        <a:spcAft>
          <a:spcPct val="0"/>
        </a:spcAft>
        <a:defRPr sz="4000" b="1">
          <a:solidFill>
            <a:srgbClr val="0099FF"/>
          </a:solidFill>
          <a:latin typeface="Arial" charset="0"/>
          <a:ea typeface="宋体" pitchFamily="2" charset="-122"/>
        </a:defRPr>
      </a:lvl3pPr>
      <a:lvl4pPr algn="ctr" rtl="0" eaLnBrk="1" fontAlgn="base" hangingPunct="1">
        <a:spcBef>
          <a:spcPct val="0"/>
        </a:spcBef>
        <a:spcAft>
          <a:spcPct val="0"/>
        </a:spcAft>
        <a:defRPr sz="4000" b="1">
          <a:solidFill>
            <a:srgbClr val="0099FF"/>
          </a:solidFill>
          <a:latin typeface="Arial" charset="0"/>
          <a:ea typeface="宋体" pitchFamily="2" charset="-122"/>
        </a:defRPr>
      </a:lvl4pPr>
      <a:lvl5pPr algn="ctr" rtl="0" eaLnBrk="1" fontAlgn="base" hangingPunct="1">
        <a:spcBef>
          <a:spcPct val="0"/>
        </a:spcBef>
        <a:spcAft>
          <a:spcPct val="0"/>
        </a:spcAft>
        <a:defRPr sz="4000" b="1">
          <a:solidFill>
            <a:srgbClr val="0099FF"/>
          </a:solidFill>
          <a:latin typeface="Arial" charset="0"/>
          <a:ea typeface="宋体" pitchFamily="2" charset="-122"/>
        </a:defRPr>
      </a:lvl5pPr>
      <a:lvl6pPr marL="457200" algn="ctr" rtl="0" eaLnBrk="1" fontAlgn="base" hangingPunct="1">
        <a:spcBef>
          <a:spcPct val="0"/>
        </a:spcBef>
        <a:spcAft>
          <a:spcPct val="0"/>
        </a:spcAft>
        <a:defRPr sz="4000" b="1">
          <a:solidFill>
            <a:srgbClr val="0099FF"/>
          </a:solidFill>
          <a:latin typeface="Arial" charset="0"/>
          <a:ea typeface="宋体" pitchFamily="2" charset="-122"/>
        </a:defRPr>
      </a:lvl6pPr>
      <a:lvl7pPr marL="914400" algn="ctr" rtl="0" eaLnBrk="1" fontAlgn="base" hangingPunct="1">
        <a:spcBef>
          <a:spcPct val="0"/>
        </a:spcBef>
        <a:spcAft>
          <a:spcPct val="0"/>
        </a:spcAft>
        <a:defRPr sz="4000" b="1">
          <a:solidFill>
            <a:srgbClr val="0099FF"/>
          </a:solidFill>
          <a:latin typeface="Arial" charset="0"/>
          <a:ea typeface="宋体" pitchFamily="2" charset="-122"/>
        </a:defRPr>
      </a:lvl7pPr>
      <a:lvl8pPr marL="1371600" algn="ctr" rtl="0" eaLnBrk="1" fontAlgn="base" hangingPunct="1">
        <a:spcBef>
          <a:spcPct val="0"/>
        </a:spcBef>
        <a:spcAft>
          <a:spcPct val="0"/>
        </a:spcAft>
        <a:defRPr sz="4000" b="1">
          <a:solidFill>
            <a:srgbClr val="0099FF"/>
          </a:solidFill>
          <a:latin typeface="Arial" charset="0"/>
          <a:ea typeface="宋体" pitchFamily="2" charset="-122"/>
        </a:defRPr>
      </a:lvl8pPr>
      <a:lvl9pPr marL="1828800" algn="ctr" rtl="0" eaLnBrk="1" fontAlgn="base" hangingPunct="1">
        <a:spcBef>
          <a:spcPct val="0"/>
        </a:spcBef>
        <a:spcAft>
          <a:spcPct val="0"/>
        </a:spcAft>
        <a:defRPr sz="4000" b="1">
          <a:solidFill>
            <a:srgbClr val="0099FF"/>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17.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1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7.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7.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117.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7.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17.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7.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1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1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ctrTitle"/>
          </p:nvPr>
        </p:nvSpPr>
        <p:spPr>
          <a:xfrm>
            <a:off x="983246" y="764704"/>
            <a:ext cx="10225508" cy="4464496"/>
          </a:xfrm>
        </p:spPr>
        <p:txBody>
          <a:bodyPr>
            <a:normAutofit/>
          </a:bodyPr>
          <a:lstStyle/>
          <a:p>
            <a:pPr>
              <a:lnSpc>
                <a:spcPct val="150000"/>
              </a:lnSpc>
            </a:pPr>
            <a:r>
              <a:rPr lang="en-US" altLang="zh-CN" dirty="0">
                <a:latin typeface="Arial Unicode MS" pitchFamily="34" charset="-122"/>
              </a:rPr>
              <a:t>Chapter  2</a:t>
            </a:r>
            <a:br>
              <a:rPr lang="en-US" altLang="zh-CN" sz="4800" dirty="0">
                <a:latin typeface="Arial Unicode MS" pitchFamily="34" charset="-122"/>
              </a:rPr>
            </a:br>
            <a:r>
              <a:rPr lang="en-US" altLang="zh-CN" sz="4800" dirty="0">
                <a:solidFill>
                  <a:srgbClr val="0000FF"/>
                </a:solidFill>
                <a:latin typeface="Arial Unicode MS" pitchFamily="34" charset="-122"/>
              </a:rPr>
              <a:t>Instructions</a:t>
            </a:r>
            <a:r>
              <a:rPr lang="zh-CN" altLang="en-US" sz="4800" dirty="0">
                <a:solidFill>
                  <a:srgbClr val="0000FF"/>
                </a:solidFill>
                <a:latin typeface="Arial Unicode MS" pitchFamily="34" charset="-122"/>
              </a:rPr>
              <a:t>指令</a:t>
            </a:r>
            <a:br>
              <a:rPr lang="en-US" altLang="zh-CN" sz="4800" dirty="0">
                <a:solidFill>
                  <a:schemeClr val="tx1"/>
                </a:solidFill>
                <a:latin typeface="Arial Unicode MS" pitchFamily="34" charset="-122"/>
              </a:rPr>
            </a:br>
            <a:endParaRPr lang="en-US" altLang="zh-CN" sz="4800" dirty="0">
              <a:solidFill>
                <a:schemeClr val="tx1"/>
              </a:solidFill>
              <a:latin typeface="Arial Unicode MS"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860637459"/>
              </p:ext>
            </p:extLst>
          </p:nvPr>
        </p:nvGraphicFramePr>
        <p:xfrm>
          <a:off x="1631504" y="404664"/>
          <a:ext cx="9073010" cy="5400603"/>
        </p:xfrm>
        <a:graphic>
          <a:graphicData uri="http://schemas.openxmlformats.org/drawingml/2006/table">
            <a:tbl>
              <a:tblPr firstRow="1" bandRow="1">
                <a:tableStyleId>{5C22544A-7EE6-4342-B048-85BDC9FD1C3A}</a:tableStyleId>
              </a:tblPr>
              <a:tblGrid>
                <a:gridCol w="1814602">
                  <a:extLst>
                    <a:ext uri="{9D8B030D-6E8A-4147-A177-3AD203B41FA5}">
                      <a16:colId xmlns:a16="http://schemas.microsoft.com/office/drawing/2014/main" val="20000"/>
                    </a:ext>
                  </a:extLst>
                </a:gridCol>
                <a:gridCol w="1814602">
                  <a:extLst>
                    <a:ext uri="{9D8B030D-6E8A-4147-A177-3AD203B41FA5}">
                      <a16:colId xmlns:a16="http://schemas.microsoft.com/office/drawing/2014/main" val="20001"/>
                    </a:ext>
                  </a:extLst>
                </a:gridCol>
                <a:gridCol w="1814602">
                  <a:extLst>
                    <a:ext uri="{9D8B030D-6E8A-4147-A177-3AD203B41FA5}">
                      <a16:colId xmlns:a16="http://schemas.microsoft.com/office/drawing/2014/main" val="20002"/>
                    </a:ext>
                  </a:extLst>
                </a:gridCol>
                <a:gridCol w="1814602">
                  <a:extLst>
                    <a:ext uri="{9D8B030D-6E8A-4147-A177-3AD203B41FA5}">
                      <a16:colId xmlns:a16="http://schemas.microsoft.com/office/drawing/2014/main" val="20003"/>
                    </a:ext>
                  </a:extLst>
                </a:gridCol>
                <a:gridCol w="1814602">
                  <a:extLst>
                    <a:ext uri="{9D8B030D-6E8A-4147-A177-3AD203B41FA5}">
                      <a16:colId xmlns:a16="http://schemas.microsoft.com/office/drawing/2014/main" val="20004"/>
                    </a:ext>
                  </a:extLst>
                </a:gridCol>
              </a:tblGrid>
              <a:tr h="487071">
                <a:tc>
                  <a:txBody>
                    <a:bodyPr/>
                    <a:lstStyle/>
                    <a:p>
                      <a:pPr algn="ctr"/>
                      <a:r>
                        <a:rPr lang="en-US" altLang="zh-CN" sz="1800" dirty="0"/>
                        <a:t>Format</a:t>
                      </a:r>
                      <a:endParaRPr lang="zh-CN" altLang="en-US" sz="1800" dirty="0"/>
                    </a:p>
                  </a:txBody>
                  <a:tcPr marL="91450" marR="91450" marT="45713" marB="45713" anchor="ctr"/>
                </a:tc>
                <a:tc>
                  <a:txBody>
                    <a:bodyPr/>
                    <a:lstStyle/>
                    <a:p>
                      <a:pPr algn="ctr"/>
                      <a:r>
                        <a:rPr lang="en-US" altLang="zh-CN" sz="1800" b="1" kern="1200" dirty="0">
                          <a:solidFill>
                            <a:schemeClr val="lt1"/>
                          </a:solidFill>
                          <a:latin typeface="+mn-lt"/>
                          <a:ea typeface="+mn-ea"/>
                          <a:cs typeface="+mn-cs"/>
                        </a:rPr>
                        <a:t>Instruction</a:t>
                      </a:r>
                      <a:endParaRPr lang="zh-CN" altLang="en-US" sz="1800" b="1" kern="1200" dirty="0">
                        <a:solidFill>
                          <a:schemeClr val="lt1"/>
                        </a:solidFill>
                        <a:latin typeface="+mn-lt"/>
                        <a:ea typeface="+mn-ea"/>
                        <a:cs typeface="+mn-cs"/>
                      </a:endParaRPr>
                    </a:p>
                  </a:txBody>
                  <a:tcPr marL="91450" marR="91450" marT="45713" marB="45713" anchor="ctr"/>
                </a:tc>
                <a:tc>
                  <a:txBody>
                    <a:bodyPr/>
                    <a:lstStyle/>
                    <a:p>
                      <a:pPr algn="ctr"/>
                      <a:r>
                        <a:rPr lang="en-US" altLang="zh-CN" sz="1800" dirty="0" err="1"/>
                        <a:t>Opcode</a:t>
                      </a:r>
                      <a:endParaRPr lang="zh-CN" altLang="en-US" sz="1800" dirty="0"/>
                    </a:p>
                  </a:txBody>
                  <a:tcPr marL="91450" marR="91450" marT="45713" marB="45713" anchor="ctr"/>
                </a:tc>
                <a:tc>
                  <a:txBody>
                    <a:bodyPr/>
                    <a:lstStyle/>
                    <a:p>
                      <a:pPr algn="ctr"/>
                      <a:r>
                        <a:rPr lang="en-US" altLang="zh-CN" sz="1800" dirty="0"/>
                        <a:t>Funct3</a:t>
                      </a:r>
                      <a:endParaRPr lang="zh-CN" altLang="en-US" sz="1800" dirty="0"/>
                    </a:p>
                  </a:txBody>
                  <a:tcPr marL="91450" marR="91450" marT="45713" marB="45713" anchor="ctr"/>
                </a:tc>
                <a:tc>
                  <a:txBody>
                    <a:bodyPr/>
                    <a:lstStyle/>
                    <a:p>
                      <a:pPr algn="ctr"/>
                      <a:r>
                        <a:rPr lang="en-US" altLang="zh-CN" sz="1800" dirty="0"/>
                        <a:t>Funct6/7</a:t>
                      </a:r>
                      <a:endParaRPr lang="zh-CN" altLang="en-US" sz="1800" dirty="0"/>
                    </a:p>
                  </a:txBody>
                  <a:tcPr marL="91450" marR="91450" marT="45713" marB="45713" anchor="ctr"/>
                </a:tc>
                <a:extLst>
                  <a:ext uri="{0D108BD9-81ED-4DB2-BD59-A6C34878D82A}">
                    <a16:rowId xmlns:a16="http://schemas.microsoft.com/office/drawing/2014/main" val="10000"/>
                  </a:ext>
                </a:extLst>
              </a:tr>
              <a:tr h="409461">
                <a:tc row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S-type</a:t>
                      </a:r>
                      <a:endParaRPr lang="zh-CN" altLang="en-US" sz="1800" dirty="0"/>
                    </a:p>
                  </a:txBody>
                  <a:tcPr marL="91450" marR="91450" marT="45713" marB="45713" anchor="ctr"/>
                </a:tc>
                <a:tc>
                  <a:txBody>
                    <a:bodyPr/>
                    <a:lstStyle/>
                    <a:p>
                      <a:pPr algn="ctr"/>
                      <a:r>
                        <a:rPr lang="en-US" altLang="zh-CN" sz="1800" dirty="0" err="1"/>
                        <a:t>sb</a:t>
                      </a:r>
                      <a:endParaRPr lang="zh-CN" altLang="en-US" sz="1800" dirty="0"/>
                    </a:p>
                  </a:txBody>
                  <a:tcPr marL="91450" marR="91450" marT="45713" marB="45713" anchor="ctr"/>
                </a:tc>
                <a:tc>
                  <a:txBody>
                    <a:bodyPr/>
                    <a:lstStyle/>
                    <a:p>
                      <a:pPr algn="ctr"/>
                      <a:r>
                        <a:rPr lang="en-US" altLang="zh-CN" sz="1800" dirty="0"/>
                        <a:t>0100011</a:t>
                      </a:r>
                      <a:endParaRPr lang="zh-CN" altLang="en-US" sz="1800" dirty="0"/>
                    </a:p>
                  </a:txBody>
                  <a:tcPr marL="91450" marR="91450" marT="45713" marB="45713" anchor="ctr"/>
                </a:tc>
                <a:tc>
                  <a:txBody>
                    <a:bodyPr/>
                    <a:lstStyle/>
                    <a:p>
                      <a:pPr algn="ctr"/>
                      <a:r>
                        <a:rPr lang="en-US" altLang="zh-CN" sz="1800" dirty="0"/>
                        <a:t>000</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1"/>
                  </a:ext>
                </a:extLst>
              </a:tr>
              <a:tr h="409461">
                <a:tc vMerge="1">
                  <a:txBody>
                    <a:bodyPr/>
                    <a:lstStyle/>
                    <a:p>
                      <a:pPr algn="ctr"/>
                      <a:endParaRPr lang="zh-CN" altLang="en-US" dirty="0"/>
                    </a:p>
                  </a:txBody>
                  <a:tcPr anchor="ctr"/>
                </a:tc>
                <a:tc>
                  <a:txBody>
                    <a:bodyPr/>
                    <a:lstStyle/>
                    <a:p>
                      <a:pPr algn="ctr"/>
                      <a:r>
                        <a:rPr lang="en-US" altLang="zh-CN" sz="1800" dirty="0" err="1"/>
                        <a:t>sh</a:t>
                      </a:r>
                      <a:endParaRPr lang="zh-CN" altLang="en-US" sz="1800" dirty="0"/>
                    </a:p>
                  </a:txBody>
                  <a:tcPr marL="91450" marR="91450" marT="45713" marB="45713" anchor="ctr"/>
                </a:tc>
                <a:tc>
                  <a:txBody>
                    <a:bodyPr/>
                    <a:lstStyle/>
                    <a:p>
                      <a:pPr algn="ctr"/>
                      <a:r>
                        <a:rPr lang="en-US" altLang="zh-CN" sz="1800" dirty="0"/>
                        <a:t>0100011</a:t>
                      </a:r>
                      <a:endParaRPr lang="zh-CN" altLang="en-US" sz="1800" dirty="0"/>
                    </a:p>
                  </a:txBody>
                  <a:tcPr marL="91450" marR="91450" marT="45713" marB="45713" anchor="ctr"/>
                </a:tc>
                <a:tc>
                  <a:txBody>
                    <a:bodyPr/>
                    <a:lstStyle/>
                    <a:p>
                      <a:pPr algn="ctr"/>
                      <a:r>
                        <a:rPr lang="en-US" altLang="zh-CN" sz="1800" dirty="0"/>
                        <a:t>001</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2"/>
                  </a:ext>
                </a:extLst>
              </a:tr>
              <a:tr h="409461">
                <a:tc vMerge="1">
                  <a:txBody>
                    <a:bodyPr/>
                    <a:lstStyle/>
                    <a:p>
                      <a:pPr algn="ctr"/>
                      <a:endParaRPr lang="zh-CN" altLang="en-US" dirty="0"/>
                    </a:p>
                  </a:txBody>
                  <a:tcPr anchor="ctr"/>
                </a:tc>
                <a:tc>
                  <a:txBody>
                    <a:bodyPr/>
                    <a:lstStyle/>
                    <a:p>
                      <a:pPr algn="ctr"/>
                      <a:r>
                        <a:rPr lang="en-US" altLang="zh-CN" sz="1800" dirty="0" err="1"/>
                        <a:t>sw</a:t>
                      </a:r>
                      <a:endParaRPr lang="zh-CN" altLang="en-US" sz="1800" dirty="0"/>
                    </a:p>
                  </a:txBody>
                  <a:tcPr marL="91450" marR="91450" marT="45713" marB="45713" anchor="ctr"/>
                </a:tc>
                <a:tc>
                  <a:txBody>
                    <a:bodyPr/>
                    <a:lstStyle/>
                    <a:p>
                      <a:pPr algn="ctr"/>
                      <a:r>
                        <a:rPr lang="en-US" altLang="zh-CN" sz="1800" dirty="0"/>
                        <a:t>0100011</a:t>
                      </a:r>
                      <a:endParaRPr lang="zh-CN" altLang="en-US" sz="1800" dirty="0"/>
                    </a:p>
                  </a:txBody>
                  <a:tcPr marL="91450" marR="91450" marT="45713" marB="45713" anchor="ctr"/>
                </a:tc>
                <a:tc>
                  <a:txBody>
                    <a:bodyPr/>
                    <a:lstStyle/>
                    <a:p>
                      <a:pPr algn="ctr"/>
                      <a:r>
                        <a:rPr lang="en-US" altLang="zh-CN" sz="1800" dirty="0"/>
                        <a:t>010</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3"/>
                  </a:ext>
                </a:extLst>
              </a:tr>
              <a:tr h="409461">
                <a:tc vMerge="1">
                  <a:txBody>
                    <a:bodyPr/>
                    <a:lstStyle/>
                    <a:p>
                      <a:pPr algn="ctr"/>
                      <a:endParaRPr lang="zh-CN" altLang="en-US" dirty="0"/>
                    </a:p>
                  </a:txBody>
                  <a:tcPr anchor="ctr"/>
                </a:tc>
                <a:tc>
                  <a:txBody>
                    <a:bodyPr/>
                    <a:lstStyle/>
                    <a:p>
                      <a:pPr algn="ctr"/>
                      <a:r>
                        <a:rPr lang="en-US" altLang="zh-CN" sz="1800" dirty="0" err="1"/>
                        <a:t>sd</a:t>
                      </a:r>
                      <a:endParaRPr lang="zh-CN" altLang="en-US" sz="1800" dirty="0"/>
                    </a:p>
                  </a:txBody>
                  <a:tcPr marL="91450" marR="91450" marT="45713" marB="45713" anchor="ctr"/>
                </a:tc>
                <a:tc>
                  <a:txBody>
                    <a:bodyPr/>
                    <a:lstStyle/>
                    <a:p>
                      <a:pPr algn="ctr"/>
                      <a:r>
                        <a:rPr lang="en-US" altLang="zh-CN" sz="1800" dirty="0"/>
                        <a:t>0100011</a:t>
                      </a:r>
                      <a:endParaRPr lang="zh-CN" altLang="en-US" sz="1800" dirty="0"/>
                    </a:p>
                  </a:txBody>
                  <a:tcPr marL="91450" marR="91450" marT="45713" marB="45713" anchor="ctr"/>
                </a:tc>
                <a:tc>
                  <a:txBody>
                    <a:bodyPr/>
                    <a:lstStyle/>
                    <a:p>
                      <a:pPr algn="ctr"/>
                      <a:r>
                        <a:rPr lang="en-US" altLang="zh-CN" sz="1800" dirty="0"/>
                        <a:t>111</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4"/>
                  </a:ext>
                </a:extLst>
              </a:tr>
              <a:tr h="409461">
                <a:tc rowSpan="6">
                  <a:txBody>
                    <a:bodyPr/>
                    <a:lstStyle/>
                    <a:p>
                      <a:pPr algn="ctr"/>
                      <a:r>
                        <a:rPr lang="en-US" altLang="zh-CN" sz="1800" dirty="0"/>
                        <a:t>B-type</a:t>
                      </a:r>
                      <a:endParaRPr lang="zh-CN" altLang="en-US" sz="1800" dirty="0"/>
                    </a:p>
                  </a:txBody>
                  <a:tcPr marL="91450" marR="91450" marT="45713" marB="45713" anchor="ctr"/>
                </a:tc>
                <a:tc>
                  <a:txBody>
                    <a:bodyPr/>
                    <a:lstStyle/>
                    <a:p>
                      <a:pPr algn="ctr"/>
                      <a:r>
                        <a:rPr lang="en-US" altLang="zh-CN" sz="1800" dirty="0" err="1"/>
                        <a:t>beq</a:t>
                      </a:r>
                      <a:endParaRPr lang="zh-CN" altLang="en-US" sz="1800" dirty="0"/>
                    </a:p>
                  </a:txBody>
                  <a:tcPr marL="91450" marR="91450" marT="45713" marB="45713" anchor="ctr"/>
                </a:tc>
                <a:tc>
                  <a:txBody>
                    <a:bodyPr/>
                    <a:lstStyle/>
                    <a:p>
                      <a:pPr algn="ctr"/>
                      <a:r>
                        <a:rPr lang="en-US" altLang="zh-CN" sz="1800" dirty="0"/>
                        <a:t>1100011</a:t>
                      </a:r>
                      <a:endParaRPr lang="zh-CN" altLang="en-US" sz="1800" dirty="0"/>
                    </a:p>
                  </a:txBody>
                  <a:tcPr marL="91450" marR="91450" marT="45713" marB="45713" anchor="ctr"/>
                </a:tc>
                <a:tc>
                  <a:txBody>
                    <a:bodyPr/>
                    <a:lstStyle/>
                    <a:p>
                      <a:pPr algn="ctr"/>
                      <a:r>
                        <a:rPr lang="en-US" altLang="zh-CN" sz="1800" dirty="0"/>
                        <a:t>000</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5"/>
                  </a:ext>
                </a:extLst>
              </a:tr>
              <a:tr h="409461">
                <a:tc vMerge="1">
                  <a:txBody>
                    <a:bodyPr/>
                    <a:lstStyle/>
                    <a:p>
                      <a:pPr algn="ctr"/>
                      <a:endParaRPr lang="zh-CN" altLang="en-US" dirty="0"/>
                    </a:p>
                  </a:txBody>
                  <a:tcPr anchor="ctr"/>
                </a:tc>
                <a:tc>
                  <a:txBody>
                    <a:bodyPr/>
                    <a:lstStyle/>
                    <a:p>
                      <a:pPr algn="ctr"/>
                      <a:r>
                        <a:rPr lang="en-US" altLang="zh-CN" sz="1800" dirty="0" err="1"/>
                        <a:t>bne</a:t>
                      </a:r>
                      <a:endParaRPr lang="zh-CN" altLang="en-US" sz="1800" dirty="0"/>
                    </a:p>
                  </a:txBody>
                  <a:tcPr marL="91450" marR="91450" marT="45713" marB="45713" anchor="ctr"/>
                </a:tc>
                <a:tc>
                  <a:txBody>
                    <a:bodyPr/>
                    <a:lstStyle/>
                    <a:p>
                      <a:pPr algn="ctr"/>
                      <a:r>
                        <a:rPr lang="en-US" altLang="zh-CN" sz="1800" dirty="0"/>
                        <a:t>1100011</a:t>
                      </a:r>
                      <a:endParaRPr lang="zh-CN" altLang="en-US" sz="1800" dirty="0"/>
                    </a:p>
                  </a:txBody>
                  <a:tcPr marL="91450" marR="91450" marT="45713" marB="45713" anchor="ctr"/>
                </a:tc>
                <a:tc>
                  <a:txBody>
                    <a:bodyPr/>
                    <a:lstStyle/>
                    <a:p>
                      <a:pPr algn="ctr"/>
                      <a:r>
                        <a:rPr lang="en-US" altLang="zh-CN" sz="1800" dirty="0"/>
                        <a:t>001</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6"/>
                  </a:ext>
                </a:extLst>
              </a:tr>
              <a:tr h="409461">
                <a:tc vMerge="1">
                  <a:txBody>
                    <a:bodyPr/>
                    <a:lstStyle/>
                    <a:p>
                      <a:pPr algn="ctr"/>
                      <a:endParaRPr lang="zh-CN" altLang="en-US" dirty="0"/>
                    </a:p>
                  </a:txBody>
                  <a:tcPr anchor="ctr"/>
                </a:tc>
                <a:tc>
                  <a:txBody>
                    <a:bodyPr/>
                    <a:lstStyle/>
                    <a:p>
                      <a:pPr algn="ctr"/>
                      <a:r>
                        <a:rPr lang="en-US" altLang="zh-CN" sz="1800" dirty="0" err="1"/>
                        <a:t>blt</a:t>
                      </a:r>
                      <a:endParaRPr lang="zh-CN" altLang="en-US" sz="1800" dirty="0"/>
                    </a:p>
                  </a:txBody>
                  <a:tcPr marL="91450" marR="91450" marT="45713" marB="45713" anchor="ctr"/>
                </a:tc>
                <a:tc>
                  <a:txBody>
                    <a:bodyPr/>
                    <a:lstStyle/>
                    <a:p>
                      <a:pPr algn="ctr"/>
                      <a:r>
                        <a:rPr lang="en-US" altLang="zh-CN" sz="1800" dirty="0"/>
                        <a:t>1100011</a:t>
                      </a:r>
                      <a:endParaRPr lang="zh-CN" altLang="en-US" sz="1800" dirty="0"/>
                    </a:p>
                  </a:txBody>
                  <a:tcPr marL="91450" marR="91450" marT="45713" marB="45713" anchor="ctr"/>
                </a:tc>
                <a:tc>
                  <a:txBody>
                    <a:bodyPr/>
                    <a:lstStyle/>
                    <a:p>
                      <a:pPr algn="ctr"/>
                      <a:r>
                        <a:rPr lang="en-US" altLang="zh-CN" sz="1800" dirty="0"/>
                        <a:t>100</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7"/>
                  </a:ext>
                </a:extLst>
              </a:tr>
              <a:tr h="409461">
                <a:tc vMerge="1">
                  <a:txBody>
                    <a:bodyPr/>
                    <a:lstStyle/>
                    <a:p>
                      <a:pPr algn="ctr"/>
                      <a:endParaRPr lang="zh-CN" altLang="en-US" dirty="0"/>
                    </a:p>
                  </a:txBody>
                  <a:tcPr anchor="ctr"/>
                </a:tc>
                <a:tc>
                  <a:txBody>
                    <a:bodyPr/>
                    <a:lstStyle/>
                    <a:p>
                      <a:pPr algn="ctr"/>
                      <a:r>
                        <a:rPr lang="en-US" altLang="zh-CN" sz="1800" dirty="0" err="1"/>
                        <a:t>bge</a:t>
                      </a:r>
                      <a:endParaRPr lang="zh-CN" altLang="en-US" sz="1800" dirty="0"/>
                    </a:p>
                  </a:txBody>
                  <a:tcPr marL="91450" marR="91450" marT="45713" marB="45713" anchor="ctr"/>
                </a:tc>
                <a:tc>
                  <a:txBody>
                    <a:bodyPr/>
                    <a:lstStyle/>
                    <a:p>
                      <a:pPr algn="ctr"/>
                      <a:r>
                        <a:rPr lang="en-US" altLang="zh-CN" sz="1800" dirty="0"/>
                        <a:t>1100011</a:t>
                      </a:r>
                      <a:endParaRPr lang="zh-CN" altLang="en-US" sz="1800" dirty="0"/>
                    </a:p>
                  </a:txBody>
                  <a:tcPr marL="91450" marR="91450" marT="45713" marB="45713" anchor="ctr"/>
                </a:tc>
                <a:tc>
                  <a:txBody>
                    <a:bodyPr/>
                    <a:lstStyle/>
                    <a:p>
                      <a:pPr algn="ctr"/>
                      <a:r>
                        <a:rPr lang="en-US" altLang="zh-CN" sz="1800" dirty="0"/>
                        <a:t>101</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8"/>
                  </a:ext>
                </a:extLst>
              </a:tr>
              <a:tr h="409461">
                <a:tc vMerge="1">
                  <a:txBody>
                    <a:bodyPr/>
                    <a:lstStyle/>
                    <a:p>
                      <a:pPr algn="ctr"/>
                      <a:endParaRPr lang="zh-CN" altLang="en-US" dirty="0"/>
                    </a:p>
                  </a:txBody>
                  <a:tcPr anchor="ctr"/>
                </a:tc>
                <a:tc>
                  <a:txBody>
                    <a:bodyPr/>
                    <a:lstStyle/>
                    <a:p>
                      <a:pPr algn="ctr"/>
                      <a:r>
                        <a:rPr lang="en-US" altLang="zh-CN" sz="1800" dirty="0" err="1"/>
                        <a:t>bltu</a:t>
                      </a:r>
                      <a:endParaRPr lang="zh-CN" altLang="en-US" sz="1800" dirty="0"/>
                    </a:p>
                  </a:txBody>
                  <a:tcPr marL="91450" marR="91450" marT="45713" marB="45713" anchor="ctr"/>
                </a:tc>
                <a:tc>
                  <a:txBody>
                    <a:bodyPr/>
                    <a:lstStyle/>
                    <a:p>
                      <a:pPr algn="ctr"/>
                      <a:r>
                        <a:rPr lang="en-US" altLang="zh-CN" sz="1800" dirty="0"/>
                        <a:t>1100011</a:t>
                      </a:r>
                      <a:endParaRPr lang="zh-CN" altLang="en-US" sz="1800" dirty="0"/>
                    </a:p>
                  </a:txBody>
                  <a:tcPr marL="91450" marR="91450" marT="45713" marB="45713" anchor="ctr"/>
                </a:tc>
                <a:tc>
                  <a:txBody>
                    <a:bodyPr/>
                    <a:lstStyle/>
                    <a:p>
                      <a:pPr algn="ctr"/>
                      <a:r>
                        <a:rPr lang="en-US" altLang="zh-CN" sz="1800" dirty="0"/>
                        <a:t>110</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9"/>
                  </a:ext>
                </a:extLst>
              </a:tr>
              <a:tr h="409461">
                <a:tc vMerge="1">
                  <a:txBody>
                    <a:bodyPr/>
                    <a:lstStyle/>
                    <a:p>
                      <a:pPr algn="ctr"/>
                      <a:endParaRPr lang="zh-CN" altLang="en-US" dirty="0"/>
                    </a:p>
                  </a:txBody>
                  <a:tcPr anchor="ctr"/>
                </a:tc>
                <a:tc>
                  <a:txBody>
                    <a:bodyPr/>
                    <a:lstStyle/>
                    <a:p>
                      <a:pPr algn="ctr"/>
                      <a:r>
                        <a:rPr lang="en-US" altLang="zh-CN" sz="1800" dirty="0" err="1"/>
                        <a:t>bgeu</a:t>
                      </a:r>
                      <a:endParaRPr lang="zh-CN" altLang="en-US" sz="1800" dirty="0"/>
                    </a:p>
                  </a:txBody>
                  <a:tcPr marL="91450" marR="91450" marT="45713" marB="45713" anchor="ctr"/>
                </a:tc>
                <a:tc>
                  <a:txBody>
                    <a:bodyPr/>
                    <a:lstStyle/>
                    <a:p>
                      <a:pPr algn="ctr"/>
                      <a:r>
                        <a:rPr lang="en-US" altLang="zh-CN" sz="1800" dirty="0"/>
                        <a:t>1100011</a:t>
                      </a:r>
                      <a:endParaRPr lang="zh-CN" altLang="en-US" sz="1800" dirty="0"/>
                    </a:p>
                  </a:txBody>
                  <a:tcPr marL="91450" marR="91450" marT="45713" marB="45713" anchor="ctr"/>
                </a:tc>
                <a:tc>
                  <a:txBody>
                    <a:bodyPr/>
                    <a:lstStyle/>
                    <a:p>
                      <a:pPr algn="ctr"/>
                      <a:r>
                        <a:rPr lang="en-US" altLang="zh-CN" sz="1800" dirty="0"/>
                        <a:t>111</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10"/>
                  </a:ext>
                </a:extLst>
              </a:tr>
              <a:tr h="409461">
                <a:tc>
                  <a:txBody>
                    <a:bodyPr/>
                    <a:lstStyle/>
                    <a:p>
                      <a:pPr algn="ctr"/>
                      <a:r>
                        <a:rPr lang="en-US" altLang="zh-CN" sz="1800" dirty="0"/>
                        <a:t>U-type</a:t>
                      </a:r>
                      <a:endParaRPr lang="zh-CN" altLang="en-US" sz="1800" dirty="0"/>
                    </a:p>
                  </a:txBody>
                  <a:tcPr marL="91450" marR="91450" marT="45713" marB="45713" anchor="ctr"/>
                </a:tc>
                <a:tc>
                  <a:txBody>
                    <a:bodyPr/>
                    <a:lstStyle/>
                    <a:p>
                      <a:pPr algn="ctr"/>
                      <a:r>
                        <a:rPr lang="en-US" altLang="zh-CN" sz="1800" dirty="0" err="1"/>
                        <a:t>lui</a:t>
                      </a:r>
                      <a:endParaRPr lang="zh-CN" altLang="en-US" sz="1800" dirty="0"/>
                    </a:p>
                  </a:txBody>
                  <a:tcPr marL="91450" marR="91450" marT="45713" marB="45713" anchor="ctr"/>
                </a:tc>
                <a:tc>
                  <a:txBody>
                    <a:bodyPr/>
                    <a:lstStyle/>
                    <a:p>
                      <a:pPr algn="ctr"/>
                      <a:r>
                        <a:rPr lang="en-US" altLang="zh-CN" sz="1800" dirty="0"/>
                        <a:t>0110111</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11"/>
                  </a:ext>
                </a:extLst>
              </a:tr>
              <a:tr h="409461">
                <a:tc>
                  <a:txBody>
                    <a:bodyPr/>
                    <a:lstStyle/>
                    <a:p>
                      <a:pPr algn="ctr"/>
                      <a:r>
                        <a:rPr lang="en-US" altLang="zh-CN" sz="1800" dirty="0"/>
                        <a:t>UJ-type</a:t>
                      </a:r>
                      <a:endParaRPr lang="zh-CN" altLang="en-US" sz="1800" dirty="0"/>
                    </a:p>
                  </a:txBody>
                  <a:tcPr marL="91450" marR="91450" marT="45713" marB="45713" anchor="ctr"/>
                </a:tc>
                <a:tc>
                  <a:txBody>
                    <a:bodyPr/>
                    <a:lstStyle/>
                    <a:p>
                      <a:pPr algn="ctr"/>
                      <a:r>
                        <a:rPr lang="en-US" altLang="zh-CN" sz="1800" b="1" dirty="0">
                          <a:solidFill>
                            <a:schemeClr val="accent2"/>
                          </a:solidFill>
                        </a:rPr>
                        <a:t>Jal </a:t>
                      </a:r>
                      <a:r>
                        <a:rPr lang="zh-CN" altLang="en-US" sz="1800" b="1" dirty="0">
                          <a:solidFill>
                            <a:schemeClr val="accent2"/>
                          </a:solidFill>
                        </a:rPr>
                        <a:t>无条件</a:t>
                      </a:r>
                    </a:p>
                  </a:txBody>
                  <a:tcPr marL="91450" marR="91450" marT="45713" marB="45713" anchor="ctr"/>
                </a:tc>
                <a:tc>
                  <a:txBody>
                    <a:bodyPr/>
                    <a:lstStyle/>
                    <a:p>
                      <a:pPr algn="ctr"/>
                      <a:r>
                        <a:rPr lang="en-US" altLang="zh-CN" sz="1800" dirty="0"/>
                        <a:t>1101111</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708029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45"/>
          <p:cNvSpPr>
            <a:spLocks noRot="1" noChangeArrowheads="1"/>
          </p:cNvSpPr>
          <p:nvPr/>
        </p:nvSpPr>
        <p:spPr bwMode="auto">
          <a:xfrm>
            <a:off x="559646" y="1032867"/>
            <a:ext cx="5968402" cy="133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r>
              <a:rPr lang="zh-CN" altLang="en-US" b="0" dirty="0"/>
              <a:t>逻辑左移</a:t>
            </a:r>
            <a:r>
              <a:rPr lang="en-US" altLang="zh-CN" b="0" dirty="0"/>
              <a:t>=</a:t>
            </a:r>
            <a:r>
              <a:rPr lang="zh-CN" altLang="en-US" b="0" dirty="0"/>
              <a:t>算数左移，右边统一添</a:t>
            </a:r>
            <a:r>
              <a:rPr lang="en-US" altLang="zh-CN" b="0" dirty="0"/>
              <a:t>0 </a:t>
            </a:r>
          </a:p>
          <a:p>
            <a:r>
              <a:rPr lang="zh-CN" altLang="en-US" b="0" dirty="0"/>
              <a:t>逻辑右移，左边统一添</a:t>
            </a:r>
            <a:r>
              <a:rPr lang="en-US" altLang="zh-CN" b="0" dirty="0"/>
              <a:t>0 </a:t>
            </a:r>
          </a:p>
          <a:p>
            <a:r>
              <a:rPr lang="zh-CN" altLang="en-US" b="0" dirty="0"/>
              <a:t>算数右移，左边添加的数和符号有关</a:t>
            </a:r>
          </a:p>
          <a:p>
            <a:endParaRPr lang="en-US" altLang="zh-CN" sz="2600" b="0" dirty="0">
              <a:ea typeface="Arial Unicode MS" panose="020B0604020202020204" pitchFamily="34" charset="-122"/>
              <a:cs typeface="Arial Unicode MS" panose="020B0604020202020204" pitchFamily="34" charset="-122"/>
            </a:endParaRPr>
          </a:p>
          <a:p>
            <a:endParaRPr lang="zh-CN" altLang="en-US" sz="2600" b="0" dirty="0">
              <a:latin typeface="Times New Roman" panose="02020603050405020304" pitchFamily="18" charset="0"/>
              <a:ea typeface="Arial Unicode MS" panose="020B0604020202020204" pitchFamily="34" charset="-122"/>
              <a:cs typeface="Arial Unicode MS" panose="020B0604020202020204" pitchFamily="34" charset="-122"/>
            </a:endParaRPr>
          </a:p>
        </p:txBody>
      </p:sp>
      <p:sp>
        <p:nvSpPr>
          <p:cNvPr id="6" name="文本框 5">
            <a:extLst>
              <a:ext uri="{FF2B5EF4-FFF2-40B4-BE49-F238E27FC236}">
                <a16:creationId xmlns:a16="http://schemas.microsoft.com/office/drawing/2014/main" id="{10868D7E-F561-4DB4-9CB1-62DD8BF87F7C}"/>
              </a:ext>
            </a:extLst>
          </p:cNvPr>
          <p:cNvSpPr txBox="1"/>
          <p:nvPr/>
        </p:nvSpPr>
        <p:spPr>
          <a:xfrm>
            <a:off x="7032104" y="1108663"/>
            <a:ext cx="6480720" cy="461665"/>
          </a:xfrm>
          <a:prstGeom prst="rect">
            <a:avLst/>
          </a:prstGeom>
          <a:noFill/>
        </p:spPr>
        <p:txBody>
          <a:bodyPr wrap="square" rtlCol="0">
            <a:spAutoFit/>
          </a:bodyPr>
          <a:lstStyle/>
          <a:p>
            <a:r>
              <a:rPr lang="zh-CN" altLang="en-US" sz="2400" dirty="0"/>
              <a:t>左移结果出错，右移精度下降</a:t>
            </a:r>
          </a:p>
        </p:txBody>
      </p:sp>
      <p:sp>
        <p:nvSpPr>
          <p:cNvPr id="7" name="内容占位符 2">
            <a:extLst>
              <a:ext uri="{FF2B5EF4-FFF2-40B4-BE49-F238E27FC236}">
                <a16:creationId xmlns:a16="http://schemas.microsoft.com/office/drawing/2014/main" id="{BC0C7291-90EB-4112-9EEF-AC98989003DB}"/>
              </a:ext>
            </a:extLst>
          </p:cNvPr>
          <p:cNvSpPr>
            <a:spLocks noGrp="1"/>
          </p:cNvSpPr>
          <p:nvPr>
            <p:ph idx="1"/>
          </p:nvPr>
        </p:nvSpPr>
        <p:spPr>
          <a:xfrm>
            <a:off x="1335195" y="5802151"/>
            <a:ext cx="10972800" cy="991122"/>
          </a:xfrm>
        </p:spPr>
        <p:txBody>
          <a:bodyPr>
            <a:normAutofit/>
          </a:bodyPr>
          <a:lstStyle/>
          <a:p>
            <a:pPr marL="0" indent="0" eaLnBrk="1" hangingPunct="1">
              <a:buNone/>
            </a:pPr>
            <a:r>
              <a:rPr lang="zh-CN" altLang="en-US" sz="2400" dirty="0">
                <a:latin typeface="微软雅黑" panose="020B0503020204020204" pitchFamily="34" charset="-122"/>
                <a:ea typeface="微软雅黑" panose="020B0503020204020204" pitchFamily="34" charset="-122"/>
              </a:rPr>
              <a:t>注意</a:t>
            </a:r>
            <a:r>
              <a:rPr lang="en-US" altLang="en-US" sz="2400" dirty="0">
                <a:latin typeface="微软雅黑" panose="020B0503020204020204" pitchFamily="34" charset="-122"/>
                <a:ea typeface="微软雅黑" panose="020B0503020204020204" pitchFamily="34" charset="-122"/>
              </a:rPr>
              <a:t>RISC-V</a:t>
            </a:r>
            <a:r>
              <a:rPr lang="zh-CN" altLang="en-US" sz="2400" dirty="0">
                <a:latin typeface="微软雅黑" panose="020B0503020204020204" pitchFamily="34" charset="-122"/>
                <a:ea typeface="微软雅黑" panose="020B0503020204020204" pitchFamily="34" charset="-122"/>
              </a:rPr>
              <a:t>里面没有</a:t>
            </a:r>
            <a:r>
              <a:rPr lang="en-US" altLang="en-US" sz="2400" dirty="0">
                <a:latin typeface="微软雅黑" panose="020B0503020204020204" pitchFamily="34" charset="-122"/>
                <a:ea typeface="微软雅黑" panose="020B0503020204020204" pitchFamily="34" charset="-122"/>
              </a:rPr>
              <a:t>NOT</a:t>
            </a:r>
            <a:r>
              <a:rPr lang="zh-CN" altLang="en-US" sz="2400" dirty="0">
                <a:latin typeface="微软雅黑" panose="020B0503020204020204" pitchFamily="34" charset="-122"/>
                <a:ea typeface="微软雅黑" panose="020B0503020204020204" pitchFamily="34" charset="-122"/>
              </a:rPr>
              <a:t>指令，用（</a:t>
            </a:r>
            <a:r>
              <a:rPr lang="en-US" altLang="en-US" sz="2400" dirty="0" err="1">
                <a:latin typeface="微软雅黑" panose="020B0503020204020204" pitchFamily="34" charset="-122"/>
                <a:ea typeface="微软雅黑" panose="020B0503020204020204" pitchFamily="34" charset="-122"/>
              </a:rPr>
              <a:t>xor</a:t>
            </a:r>
            <a:r>
              <a:rPr lang="en-US" altLang="en-US"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取代 </a:t>
            </a:r>
            <a:r>
              <a:rPr lang="en-US" altLang="en-US" sz="2400" dirty="0">
                <a:latin typeface="微软雅黑" panose="020B0503020204020204" pitchFamily="34" charset="-122"/>
                <a:ea typeface="微软雅黑" panose="020B0503020204020204" pitchFamily="34" charset="-122"/>
              </a:rPr>
              <a:t>not</a:t>
            </a:r>
            <a:endParaRPr lang="en-US" altLang="en-US" sz="2400" dirty="0">
              <a:solidFill>
                <a:srgbClr val="0000FF"/>
              </a:solidFill>
              <a:latin typeface="微软雅黑" panose="020B0503020204020204" pitchFamily="34" charset="-122"/>
              <a:ea typeface="微软雅黑" panose="020B0503020204020204" pitchFamily="34" charset="-122"/>
            </a:endParaRPr>
          </a:p>
          <a:p>
            <a:pPr eaLnBrk="1" hangingPunct="1">
              <a:spcBef>
                <a:spcPct val="50000"/>
              </a:spcBef>
              <a:spcAft>
                <a:spcPct val="30000"/>
              </a:spcAft>
              <a:buFont typeface="Wingdings" panose="05000000000000000000" pitchFamily="2" charset="2"/>
              <a:buNone/>
            </a:pPr>
            <a:r>
              <a:rPr lang="en-US" altLang="en-US" sz="2400" dirty="0" err="1">
                <a:solidFill>
                  <a:srgbClr val="0000FF"/>
                </a:solidFill>
                <a:latin typeface="微软雅黑" panose="020B0503020204020204" pitchFamily="34" charset="-122"/>
                <a:ea typeface="微软雅黑" panose="020B0503020204020204" pitchFamily="34" charset="-122"/>
              </a:rPr>
              <a:t>xor</a:t>
            </a:r>
            <a:r>
              <a:rPr lang="en-US" altLang="zh-CN" sz="2400" dirty="0" err="1">
                <a:solidFill>
                  <a:srgbClr val="0000FF"/>
                </a:solidFill>
                <a:latin typeface="微软雅黑" panose="020B0503020204020204" pitchFamily="34" charset="-122"/>
                <a:ea typeface="微软雅黑" panose="020B0503020204020204" pitchFamily="34" charset="-122"/>
              </a:rPr>
              <a:t>i</a:t>
            </a:r>
            <a:r>
              <a:rPr lang="en-US" altLang="en-US" sz="2400" dirty="0">
                <a:solidFill>
                  <a:srgbClr val="0000FF"/>
                </a:solidFill>
                <a:latin typeface="微软雅黑" panose="020B0503020204020204" pitchFamily="34" charset="-122"/>
                <a:ea typeface="微软雅黑" panose="020B0503020204020204" pitchFamily="34" charset="-122"/>
              </a:rPr>
              <a:t> x10,x10,</a:t>
            </a:r>
            <a:r>
              <a:rPr lang="en-US" altLang="zh-CN" sz="2400" dirty="0">
                <a:solidFill>
                  <a:srgbClr val="0000FF"/>
                </a:solidFill>
                <a:latin typeface="微软雅黑" panose="020B0503020204020204" pitchFamily="34" charset="-122"/>
                <a:ea typeface="微软雅黑" panose="020B0503020204020204" pitchFamily="34" charset="-122"/>
              </a:rPr>
              <a:t>-1</a:t>
            </a:r>
            <a:r>
              <a:rPr lang="en-US" altLang="en-US" sz="2400" dirty="0">
                <a:solidFill>
                  <a:srgbClr val="0000FF"/>
                </a:solidFill>
                <a:latin typeface="微软雅黑" panose="020B0503020204020204" pitchFamily="34" charset="-122"/>
                <a:ea typeface="微软雅黑" panose="020B0503020204020204" pitchFamily="34" charset="-122"/>
              </a:rPr>
              <a:t>  </a:t>
            </a:r>
            <a:r>
              <a:rPr lang="en-US"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  </a:t>
            </a:r>
            <a:r>
              <a:rPr lang="en-US" altLang="en-US" sz="2400" dirty="0">
                <a:solidFill>
                  <a:srgbClr val="00B050"/>
                </a:solidFill>
                <a:latin typeface="微软雅黑" panose="020B0503020204020204" pitchFamily="34" charset="-122"/>
                <a:ea typeface="微软雅黑" panose="020B0503020204020204" pitchFamily="34" charset="-122"/>
              </a:rPr>
              <a:t>NOT x10</a:t>
            </a:r>
            <a:endParaRPr lang="en-AU" altLang="en-US" sz="2400" dirty="0">
              <a:latin typeface="微软雅黑" panose="020B0503020204020204" pitchFamily="34" charset="-122"/>
              <a:ea typeface="微软雅黑" panose="020B0503020204020204" pitchFamily="34" charset="-122"/>
            </a:endParaRPr>
          </a:p>
        </p:txBody>
      </p:sp>
      <p:sp>
        <p:nvSpPr>
          <p:cNvPr id="8" name="Rectangle 1">
            <a:extLst>
              <a:ext uri="{FF2B5EF4-FFF2-40B4-BE49-F238E27FC236}">
                <a16:creationId xmlns:a16="http://schemas.microsoft.com/office/drawing/2014/main" id="{720C8275-C9DC-4D44-9282-C56E848894B3}"/>
              </a:ext>
            </a:extLst>
          </p:cNvPr>
          <p:cNvSpPr/>
          <p:nvPr/>
        </p:nvSpPr>
        <p:spPr>
          <a:xfrm>
            <a:off x="119336" y="196129"/>
            <a:ext cx="2160240" cy="569624"/>
          </a:xfrm>
          <a:prstGeom prst="rect">
            <a:avLst/>
          </a:prstGeom>
          <a:solidFill>
            <a:srgbClr val="C00000">
              <a:alpha val="15102"/>
            </a:srgbClr>
          </a:solidFill>
          <a:ln w="349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b="1" dirty="0">
                <a:solidFill>
                  <a:schemeClr val="tx1"/>
                </a:solidFill>
                <a:latin typeface="微软雅黑" panose="020B0503020204020204" pitchFamily="34" charset="-122"/>
                <a:ea typeface="微软雅黑" panose="020B0503020204020204" pitchFamily="34" charset="-122"/>
              </a:rPr>
              <a:t>逻辑操作</a:t>
            </a:r>
          </a:p>
        </p:txBody>
      </p:sp>
      <p:pic>
        <p:nvPicPr>
          <p:cNvPr id="2" name="图片 1">
            <a:extLst>
              <a:ext uri="{FF2B5EF4-FFF2-40B4-BE49-F238E27FC236}">
                <a16:creationId xmlns:a16="http://schemas.microsoft.com/office/drawing/2014/main" id="{C4814C51-640B-4907-BBDE-EC140D7F13AD}"/>
              </a:ext>
            </a:extLst>
          </p:cNvPr>
          <p:cNvPicPr>
            <a:picLocks noChangeAspect="1"/>
          </p:cNvPicPr>
          <p:nvPr/>
        </p:nvPicPr>
        <p:blipFill>
          <a:blip r:embed="rId3"/>
          <a:stretch>
            <a:fillRect/>
          </a:stretch>
        </p:blipFill>
        <p:spPr>
          <a:xfrm>
            <a:off x="839416" y="2544070"/>
            <a:ext cx="8640960" cy="2993797"/>
          </a:xfrm>
          <a:prstGeom prst="rect">
            <a:avLst/>
          </a:prstGeom>
        </p:spPr>
      </p:pic>
    </p:spTree>
    <p:extLst>
      <p:ext uri="{BB962C8B-B14F-4D97-AF65-F5344CB8AC3E}">
        <p14:creationId xmlns:p14="http://schemas.microsoft.com/office/powerpoint/2010/main" val="3443580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6" name="Rectangle 3"/>
          <p:cNvSpPr>
            <a:spLocks noGrp="1" noChangeArrowheads="1"/>
          </p:cNvSpPr>
          <p:nvPr>
            <p:ph idx="1"/>
          </p:nvPr>
        </p:nvSpPr>
        <p:spPr>
          <a:xfrm>
            <a:off x="695400" y="1628800"/>
            <a:ext cx="10972800" cy="3528392"/>
          </a:xfrm>
        </p:spPr>
        <p:txBody>
          <a:bodyPr/>
          <a:lstStyle/>
          <a:p>
            <a:pPr lvl="1" eaLnBrk="1" hangingPunct="1"/>
            <a:r>
              <a:rPr lang="en-US" altLang="en-US" dirty="0"/>
              <a:t>Load byte/halfword/word: </a:t>
            </a:r>
            <a:r>
              <a:rPr lang="en-US" altLang="en-US" dirty="0">
                <a:solidFill>
                  <a:srgbClr val="0000FF"/>
                </a:solidFill>
              </a:rPr>
              <a:t>Sign extend </a:t>
            </a:r>
            <a:r>
              <a:rPr lang="en-US" altLang="en-US" dirty="0"/>
              <a:t>to 64 bits in </a:t>
            </a:r>
            <a:r>
              <a:rPr lang="en-US" altLang="en-US" dirty="0" err="1"/>
              <a:t>rd</a:t>
            </a:r>
            <a:endParaRPr lang="en-US" altLang="en-US" dirty="0"/>
          </a:p>
          <a:p>
            <a:pPr lvl="2" eaLnBrk="1" hangingPunct="1"/>
            <a:r>
              <a:rPr lang="en-US" altLang="en-US" sz="1800" dirty="0" err="1">
                <a:latin typeface="Lucida Console" panose="020B0609040504020204" pitchFamily="49" charset="0"/>
              </a:rPr>
              <a:t>lb</a:t>
            </a:r>
            <a:r>
              <a:rPr lang="en-US" altLang="en-US" sz="1800" dirty="0">
                <a:latin typeface="Lucida Console" panose="020B0609040504020204" pitchFamily="49" charset="0"/>
              </a:rPr>
              <a:t> </a:t>
            </a:r>
            <a:r>
              <a:rPr lang="en-US" altLang="en-US" sz="1800" dirty="0" err="1">
                <a:latin typeface="Lucida Console" panose="020B0609040504020204" pitchFamily="49" charset="0"/>
              </a:rPr>
              <a:t>rd</a:t>
            </a:r>
            <a:r>
              <a:rPr lang="en-US" altLang="en-US" sz="1800" dirty="0">
                <a:latin typeface="Lucida Console" panose="020B0609040504020204" pitchFamily="49" charset="0"/>
              </a:rPr>
              <a:t>, offset(rs1)</a:t>
            </a:r>
          </a:p>
          <a:p>
            <a:pPr lvl="2" eaLnBrk="1" hangingPunct="1"/>
            <a:r>
              <a:rPr lang="en-US" altLang="en-US" sz="1800" dirty="0" err="1">
                <a:latin typeface="Lucida Console" panose="020B0609040504020204" pitchFamily="49" charset="0"/>
              </a:rPr>
              <a:t>lh</a:t>
            </a:r>
            <a:r>
              <a:rPr lang="en-US" altLang="en-US" sz="1800" dirty="0">
                <a:latin typeface="Lucida Console" panose="020B0609040504020204" pitchFamily="49" charset="0"/>
              </a:rPr>
              <a:t> </a:t>
            </a:r>
            <a:r>
              <a:rPr lang="en-US" altLang="en-US" sz="1800" dirty="0" err="1">
                <a:latin typeface="Lucida Console" panose="020B0609040504020204" pitchFamily="49" charset="0"/>
              </a:rPr>
              <a:t>rd</a:t>
            </a:r>
            <a:r>
              <a:rPr lang="en-US" altLang="en-US" sz="1800" dirty="0">
                <a:latin typeface="Lucida Console" panose="020B0609040504020204" pitchFamily="49" charset="0"/>
              </a:rPr>
              <a:t>, offset(rs1)</a:t>
            </a:r>
          </a:p>
          <a:p>
            <a:pPr lvl="2" eaLnBrk="1" hangingPunct="1"/>
            <a:r>
              <a:rPr lang="en-US" altLang="en-US" sz="1800" dirty="0" err="1">
                <a:latin typeface="Lucida Console" panose="020B0609040504020204" pitchFamily="49" charset="0"/>
              </a:rPr>
              <a:t>lw</a:t>
            </a:r>
            <a:r>
              <a:rPr lang="en-US" altLang="en-US" sz="1800" dirty="0">
                <a:latin typeface="Lucida Console" panose="020B0609040504020204" pitchFamily="49" charset="0"/>
              </a:rPr>
              <a:t> </a:t>
            </a:r>
            <a:r>
              <a:rPr lang="en-US" altLang="en-US" sz="1800" dirty="0" err="1">
                <a:latin typeface="Lucida Console" panose="020B0609040504020204" pitchFamily="49" charset="0"/>
              </a:rPr>
              <a:t>rd</a:t>
            </a:r>
            <a:r>
              <a:rPr lang="en-US" altLang="en-US" sz="1800" dirty="0">
                <a:latin typeface="Lucida Console" panose="020B0609040504020204" pitchFamily="49" charset="0"/>
              </a:rPr>
              <a:t>, offset(rs1)</a:t>
            </a:r>
          </a:p>
          <a:p>
            <a:pPr lvl="1" eaLnBrk="1" hangingPunct="1"/>
            <a:r>
              <a:rPr lang="en-US" altLang="en-US" dirty="0"/>
              <a:t>Load byte/</a:t>
            </a:r>
            <a:r>
              <a:rPr lang="en-US" altLang="en-US" dirty="0" err="1"/>
              <a:t>halfword</a:t>
            </a:r>
            <a:r>
              <a:rPr lang="en-US" altLang="en-US" dirty="0"/>
              <a:t>/word unsigned: </a:t>
            </a:r>
            <a:r>
              <a:rPr lang="en-US" altLang="en-US" dirty="0">
                <a:solidFill>
                  <a:srgbClr val="0000FF"/>
                </a:solidFill>
              </a:rPr>
              <a:t>Zero extend</a:t>
            </a:r>
            <a:r>
              <a:rPr lang="en-US" altLang="en-US" dirty="0"/>
              <a:t> to 64 bits in </a:t>
            </a:r>
            <a:r>
              <a:rPr lang="en-US" altLang="en-US" dirty="0" err="1"/>
              <a:t>rd</a:t>
            </a:r>
            <a:endParaRPr lang="en-US" altLang="en-US" dirty="0"/>
          </a:p>
          <a:p>
            <a:pPr lvl="2" eaLnBrk="1" hangingPunct="1"/>
            <a:r>
              <a:rPr lang="en-US" altLang="en-US" sz="1800" dirty="0" err="1">
                <a:latin typeface="Lucida Console" panose="020B0609040504020204" pitchFamily="49" charset="0"/>
              </a:rPr>
              <a:t>Lb</a:t>
            </a:r>
            <a:r>
              <a:rPr lang="en-US" altLang="en-US" sz="1800" dirty="0">
                <a:latin typeface="Lucida Console" panose="020B0609040504020204" pitchFamily="49" charset="0"/>
              </a:rPr>
              <a:t>/h/</a:t>
            </a:r>
            <a:r>
              <a:rPr lang="en-US" altLang="en-US" sz="1800" dirty="0" err="1">
                <a:latin typeface="Lucida Console" panose="020B0609040504020204" pitchFamily="49" charset="0"/>
              </a:rPr>
              <a:t>wu</a:t>
            </a:r>
            <a:r>
              <a:rPr lang="en-US" altLang="en-US" sz="1800" dirty="0">
                <a:latin typeface="Lucida Console" panose="020B0609040504020204" pitchFamily="49" charset="0"/>
              </a:rPr>
              <a:t> </a:t>
            </a:r>
            <a:r>
              <a:rPr lang="en-US" altLang="en-US" sz="1800" dirty="0" err="1">
                <a:latin typeface="Lucida Console" panose="020B0609040504020204" pitchFamily="49" charset="0"/>
              </a:rPr>
              <a:t>rd</a:t>
            </a:r>
            <a:r>
              <a:rPr lang="en-US" altLang="en-US" sz="1800" dirty="0">
                <a:latin typeface="Lucida Console" panose="020B0609040504020204" pitchFamily="49" charset="0"/>
              </a:rPr>
              <a:t>, offset(rs1)</a:t>
            </a:r>
          </a:p>
          <a:p>
            <a:pPr lvl="1" eaLnBrk="1" hangingPunct="1"/>
            <a:r>
              <a:rPr lang="en-US" altLang="en-US" dirty="0"/>
              <a:t>Store byte/halfword/word: Store </a:t>
            </a:r>
            <a:r>
              <a:rPr lang="en-US" altLang="en-US" b="1" dirty="0"/>
              <a:t>rightmost</a:t>
            </a:r>
            <a:r>
              <a:rPr lang="en-US" altLang="en-US" dirty="0"/>
              <a:t> </a:t>
            </a:r>
            <a:r>
              <a:rPr lang="en-US" altLang="en-US" b="1" dirty="0">
                <a:solidFill>
                  <a:srgbClr val="C00000"/>
                </a:solidFill>
              </a:rPr>
              <a:t>8/16/32</a:t>
            </a:r>
            <a:r>
              <a:rPr lang="en-US" altLang="en-US" dirty="0"/>
              <a:t> bits</a:t>
            </a:r>
          </a:p>
          <a:p>
            <a:pPr lvl="2" eaLnBrk="1" hangingPunct="1"/>
            <a:r>
              <a:rPr lang="en-US" altLang="en-US" sz="1800" dirty="0">
                <a:latin typeface="Lucida Console" panose="020B0609040504020204" pitchFamily="49" charset="0"/>
              </a:rPr>
              <a:t>Sb/h/w rs2, offset(rs1)   </a:t>
            </a:r>
            <a:r>
              <a:rPr lang="zh-CN" altLang="en-US" sz="1800" dirty="0">
                <a:latin typeface="Lucida Console" panose="020B0609040504020204" pitchFamily="49" charset="0"/>
              </a:rPr>
              <a:t>把</a:t>
            </a:r>
            <a:r>
              <a:rPr lang="en-US" altLang="zh-CN" sz="1800" dirty="0">
                <a:latin typeface="Lucida Console" panose="020B0609040504020204" pitchFamily="49" charset="0"/>
              </a:rPr>
              <a:t>rs2</a:t>
            </a:r>
            <a:r>
              <a:rPr lang="zh-CN" altLang="en-US" sz="1800" dirty="0">
                <a:latin typeface="Lucida Console" panose="020B0609040504020204" pitchFamily="49" charset="0"/>
              </a:rPr>
              <a:t>的低位存入</a:t>
            </a:r>
            <a:r>
              <a:rPr lang="en-US" altLang="zh-CN" sz="1800" dirty="0">
                <a:latin typeface="Lucida Console" panose="020B0609040504020204" pitchFamily="49" charset="0"/>
              </a:rPr>
              <a:t>rs1+offset</a:t>
            </a:r>
            <a:endParaRPr lang="en-US" altLang="en-US" sz="1800" dirty="0">
              <a:latin typeface="Lucida Console" panose="020B0609040504020204" pitchFamily="49" charset="0"/>
            </a:endParaRPr>
          </a:p>
        </p:txBody>
      </p:sp>
      <p:sp>
        <p:nvSpPr>
          <p:cNvPr id="5" name="Rectangle 1">
            <a:extLst>
              <a:ext uri="{FF2B5EF4-FFF2-40B4-BE49-F238E27FC236}">
                <a16:creationId xmlns:a16="http://schemas.microsoft.com/office/drawing/2014/main" id="{4CF6296A-74EB-4F86-A122-1BC01B156F66}"/>
              </a:ext>
            </a:extLst>
          </p:cNvPr>
          <p:cNvSpPr/>
          <p:nvPr/>
        </p:nvSpPr>
        <p:spPr>
          <a:xfrm>
            <a:off x="119336" y="196129"/>
            <a:ext cx="2160240" cy="569624"/>
          </a:xfrm>
          <a:prstGeom prst="rect">
            <a:avLst/>
          </a:prstGeom>
          <a:solidFill>
            <a:srgbClr val="C00000">
              <a:alpha val="15102"/>
            </a:srgbClr>
          </a:solidFill>
          <a:ln w="349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b="1" dirty="0">
                <a:solidFill>
                  <a:schemeClr val="tx1"/>
                </a:solidFill>
                <a:latin typeface="微软雅黑" panose="020B0503020204020204" pitchFamily="34" charset="-122"/>
                <a:ea typeface="微软雅黑" panose="020B0503020204020204" pitchFamily="34" charset="-122"/>
              </a:rPr>
              <a:t>存取操作</a:t>
            </a:r>
          </a:p>
        </p:txBody>
      </p:sp>
    </p:spTree>
    <p:extLst>
      <p:ext uri="{BB962C8B-B14F-4D97-AF65-F5344CB8AC3E}">
        <p14:creationId xmlns:p14="http://schemas.microsoft.com/office/powerpoint/2010/main" val="1785369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352" y="159221"/>
            <a:ext cx="5715173" cy="1325563"/>
          </a:xfrm>
        </p:spPr>
        <p:txBody>
          <a:bodyPr/>
          <a:lstStyle/>
          <a:p>
            <a:pPr>
              <a:defRPr/>
            </a:pPr>
            <a:r>
              <a:rPr lang="en-US" altLang="zh-CN" dirty="0" err="1"/>
              <a:t>Endianness</a:t>
            </a:r>
            <a:r>
              <a:rPr lang="en-US" altLang="zh-CN" dirty="0"/>
              <a:t>/byte order</a:t>
            </a:r>
            <a:endParaRPr lang="zh-CN" altLang="en-US" dirty="0"/>
          </a:p>
        </p:txBody>
      </p:sp>
      <p:sp>
        <p:nvSpPr>
          <p:cNvPr id="38915" name="内容占位符 2"/>
          <p:cNvSpPr>
            <a:spLocks noGrp="1"/>
          </p:cNvSpPr>
          <p:nvPr>
            <p:ph idx="1"/>
          </p:nvPr>
        </p:nvSpPr>
        <p:spPr>
          <a:xfrm>
            <a:off x="695400" y="2107620"/>
            <a:ext cx="6769100" cy="4573587"/>
          </a:xfrm>
        </p:spPr>
        <p:txBody>
          <a:bodyPr/>
          <a:lstStyle/>
          <a:p>
            <a:r>
              <a:rPr lang="en-US" altLang="zh-CN" dirty="0"/>
              <a:t>Big endian </a:t>
            </a:r>
            <a:r>
              <a:rPr lang="zh-CN" altLang="en-US" dirty="0"/>
              <a:t>大端模式：</a:t>
            </a:r>
            <a:endParaRPr lang="en-US" altLang="zh-CN" dirty="0"/>
          </a:p>
          <a:p>
            <a:pPr lvl="1"/>
            <a:r>
              <a:rPr lang="zh-CN" altLang="en-US" dirty="0"/>
              <a:t>数据的高字节存放在低地址；</a:t>
            </a:r>
            <a:r>
              <a:rPr lang="en-US" altLang="zh-CN" dirty="0"/>
              <a:t> </a:t>
            </a:r>
          </a:p>
          <a:p>
            <a:pPr lvl="1"/>
            <a:r>
              <a:rPr lang="zh-CN" altLang="en-US" dirty="0"/>
              <a:t>数据的低字节存放在高地址</a:t>
            </a:r>
          </a:p>
          <a:p>
            <a:r>
              <a:rPr lang="en-US" altLang="zh-CN" dirty="0">
                <a:solidFill>
                  <a:srgbClr val="FF0000"/>
                </a:solidFill>
              </a:rPr>
              <a:t>Little endian</a:t>
            </a:r>
            <a:r>
              <a:rPr lang="zh-CN" altLang="en-US" dirty="0">
                <a:solidFill>
                  <a:srgbClr val="FF0000"/>
                </a:solidFill>
              </a:rPr>
              <a:t>小端模式</a:t>
            </a:r>
            <a:r>
              <a:rPr lang="en-US" altLang="zh-CN" dirty="0">
                <a:solidFill>
                  <a:srgbClr val="FF0000"/>
                </a:solidFill>
              </a:rPr>
              <a:t>(</a:t>
            </a:r>
            <a:r>
              <a:rPr lang="zh-CN" altLang="en-US" dirty="0">
                <a:solidFill>
                  <a:srgbClr val="FF0000"/>
                </a:solidFill>
              </a:rPr>
              <a:t>主流：</a:t>
            </a:r>
            <a:endParaRPr lang="en-US" altLang="zh-CN" dirty="0">
              <a:solidFill>
                <a:srgbClr val="FF0000"/>
              </a:solidFill>
            </a:endParaRPr>
          </a:p>
          <a:p>
            <a:pPr lvl="1"/>
            <a:r>
              <a:rPr lang="zh-CN" altLang="en-US" dirty="0"/>
              <a:t>数据的高字节存放在高地址；</a:t>
            </a:r>
            <a:endParaRPr lang="en-US" altLang="zh-CN" dirty="0"/>
          </a:p>
          <a:p>
            <a:pPr lvl="1"/>
            <a:r>
              <a:rPr lang="zh-CN" altLang="en-US" dirty="0"/>
              <a:t>数据的</a:t>
            </a:r>
            <a:r>
              <a:rPr lang="zh-CN" altLang="en-US" b="1" dirty="0">
                <a:solidFill>
                  <a:srgbClr val="C00000"/>
                </a:solidFill>
                <a:highlight>
                  <a:srgbClr val="FFFF00"/>
                </a:highlight>
              </a:rPr>
              <a:t>低</a:t>
            </a:r>
            <a:r>
              <a:rPr lang="zh-CN" altLang="en-US" b="1" dirty="0">
                <a:solidFill>
                  <a:srgbClr val="C00000"/>
                </a:solidFill>
              </a:rPr>
              <a:t>字节存放在</a:t>
            </a:r>
            <a:r>
              <a:rPr lang="zh-CN" altLang="en-US" b="1" dirty="0">
                <a:solidFill>
                  <a:srgbClr val="C00000"/>
                </a:solidFill>
                <a:highlight>
                  <a:srgbClr val="FFFF00"/>
                </a:highlight>
              </a:rPr>
              <a:t>低</a:t>
            </a:r>
            <a:r>
              <a:rPr lang="zh-CN" altLang="en-US" b="1" dirty="0">
                <a:solidFill>
                  <a:srgbClr val="C00000"/>
                </a:solidFill>
              </a:rPr>
              <a:t>地址</a:t>
            </a:r>
            <a:endParaRPr lang="en-US" altLang="zh-CN" b="1" dirty="0">
              <a:solidFill>
                <a:srgbClr val="C00000"/>
              </a:solidFill>
            </a:endParaRPr>
          </a:p>
          <a:p>
            <a:pPr lvl="1"/>
            <a:r>
              <a:rPr lang="en-US" altLang="zh-CN" dirty="0">
                <a:solidFill>
                  <a:srgbClr val="FF0000"/>
                </a:solidFill>
              </a:rPr>
              <a:t>RISC-V</a:t>
            </a:r>
          </a:p>
          <a:p>
            <a:r>
              <a:rPr lang="en-US" altLang="zh-CN" dirty="0"/>
              <a:t>E.g. : 32</a:t>
            </a:r>
            <a:r>
              <a:rPr lang="zh-CN" altLang="en-US" dirty="0"/>
              <a:t>位机器上存放</a:t>
            </a:r>
            <a:r>
              <a:rPr lang="en-US" altLang="zh-CN" dirty="0"/>
              <a:t>0x12345678</a:t>
            </a:r>
            <a:r>
              <a:rPr lang="zh-CN" altLang="en-US" dirty="0"/>
              <a:t>，其大小端模式存储如下：</a:t>
            </a:r>
          </a:p>
          <a:p>
            <a:endParaRPr lang="en-US" altLang="zh-CN" dirty="0"/>
          </a:p>
        </p:txBody>
      </p:sp>
      <p:pic>
        <p:nvPicPr>
          <p:cNvPr id="38916" name="Picture 6" descr="0477fa212e2af02dffe2c2b57ad76ce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8525" y="1484784"/>
            <a:ext cx="6213475"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C088AA7B-2DAC-2D90-4C39-C0687707EB38}"/>
              </a:ext>
            </a:extLst>
          </p:cNvPr>
          <p:cNvSpPr txBox="1"/>
          <p:nvPr/>
        </p:nvSpPr>
        <p:spPr>
          <a:xfrm>
            <a:off x="10560496" y="4621684"/>
            <a:ext cx="1296144" cy="307777"/>
          </a:xfrm>
          <a:prstGeom prst="rect">
            <a:avLst/>
          </a:prstGeom>
          <a:noFill/>
        </p:spPr>
        <p:txBody>
          <a:bodyPr wrap="square" rtlCol="0">
            <a:spAutoFit/>
          </a:bodyPr>
          <a:lstStyle/>
          <a:p>
            <a:r>
              <a:rPr lang="zh-CN" altLang="en-US" b="1" dirty="0">
                <a:solidFill>
                  <a:srgbClr val="C00000"/>
                </a:solidFill>
              </a:rPr>
              <a:t>最低有效位</a:t>
            </a:r>
          </a:p>
        </p:txBody>
      </p:sp>
      <p:sp>
        <p:nvSpPr>
          <p:cNvPr id="4" name="文本框 3">
            <a:extLst>
              <a:ext uri="{FF2B5EF4-FFF2-40B4-BE49-F238E27FC236}">
                <a16:creationId xmlns:a16="http://schemas.microsoft.com/office/drawing/2014/main" id="{FFB9D308-0174-435B-C995-6995CDED4E5E}"/>
              </a:ext>
            </a:extLst>
          </p:cNvPr>
          <p:cNvSpPr txBox="1"/>
          <p:nvPr/>
        </p:nvSpPr>
        <p:spPr>
          <a:xfrm>
            <a:off x="7752184" y="1330895"/>
            <a:ext cx="1611040" cy="307777"/>
          </a:xfrm>
          <a:prstGeom prst="rect">
            <a:avLst/>
          </a:prstGeom>
          <a:noFill/>
        </p:spPr>
        <p:txBody>
          <a:bodyPr wrap="square" rtlCol="0">
            <a:spAutoFit/>
          </a:bodyPr>
          <a:lstStyle/>
          <a:p>
            <a:r>
              <a:rPr lang="zh-CN" altLang="en-US" dirty="0"/>
              <a:t>便于阅读</a:t>
            </a:r>
          </a:p>
        </p:txBody>
      </p:sp>
      <p:sp>
        <p:nvSpPr>
          <p:cNvPr id="5" name="文本框 4">
            <a:extLst>
              <a:ext uri="{FF2B5EF4-FFF2-40B4-BE49-F238E27FC236}">
                <a16:creationId xmlns:a16="http://schemas.microsoft.com/office/drawing/2014/main" id="{6A2D11D6-4198-9632-966A-1E895E68A8E4}"/>
              </a:ext>
            </a:extLst>
          </p:cNvPr>
          <p:cNvSpPr txBox="1"/>
          <p:nvPr/>
        </p:nvSpPr>
        <p:spPr>
          <a:xfrm>
            <a:off x="10845970" y="1306114"/>
            <a:ext cx="1080120" cy="307777"/>
          </a:xfrm>
          <a:prstGeom prst="rect">
            <a:avLst/>
          </a:prstGeom>
          <a:noFill/>
        </p:spPr>
        <p:txBody>
          <a:bodyPr wrap="square" rtlCol="0">
            <a:spAutoFit/>
          </a:bodyPr>
          <a:lstStyle/>
          <a:p>
            <a:r>
              <a:rPr lang="zh-CN" altLang="en-US" dirty="0"/>
              <a:t>便于处理</a:t>
            </a:r>
          </a:p>
        </p:txBody>
      </p:sp>
    </p:spTree>
    <p:extLst>
      <p:ext uri="{BB962C8B-B14F-4D97-AF65-F5344CB8AC3E}">
        <p14:creationId xmlns:p14="http://schemas.microsoft.com/office/powerpoint/2010/main" val="3386584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Rot="1" noChangeArrowheads="1"/>
          </p:cNvSpPr>
          <p:nvPr>
            <p:ph type="title"/>
          </p:nvPr>
        </p:nvSpPr>
        <p:spPr>
          <a:xfrm>
            <a:off x="659396" y="344673"/>
            <a:ext cx="10097156" cy="702267"/>
          </a:xfrm>
        </p:spPr>
        <p:txBody>
          <a:bodyPr>
            <a:normAutofit/>
          </a:bodyPr>
          <a:lstStyle/>
          <a:p>
            <a:r>
              <a:rPr lang="en-US" altLang="zh-CN" dirty="0">
                <a:solidFill>
                  <a:srgbClr val="FF0000"/>
                </a:solidFill>
              </a:rPr>
              <a:t>Memory Alignment</a:t>
            </a:r>
            <a:r>
              <a:rPr lang="zh-CN" altLang="en-US" dirty="0">
                <a:solidFill>
                  <a:srgbClr val="FF0000"/>
                </a:solidFill>
              </a:rPr>
              <a:t>（要整数倍放）</a:t>
            </a:r>
            <a:endParaRPr lang="en-US" altLang="zh-CN" sz="4000" dirty="0"/>
          </a:p>
        </p:txBody>
      </p:sp>
      <p:sp>
        <p:nvSpPr>
          <p:cNvPr id="319491" name="Rectangle 3"/>
          <p:cNvSpPr>
            <a:spLocks noGrp="1" noRot="1" noChangeArrowheads="1"/>
          </p:cNvSpPr>
          <p:nvPr>
            <p:ph idx="1"/>
          </p:nvPr>
        </p:nvSpPr>
        <p:spPr>
          <a:xfrm>
            <a:off x="1809720" y="1357299"/>
            <a:ext cx="2636838" cy="4194175"/>
          </a:xfrm>
        </p:spPr>
        <p:txBody>
          <a:bodyPr/>
          <a:lstStyle/>
          <a:p>
            <a:pPr>
              <a:buFont typeface="Wingdings" pitchFamily="2" charset="2"/>
              <a:buNone/>
            </a:pPr>
            <a:r>
              <a:rPr lang="en-US" altLang="zh-CN" dirty="0" err="1"/>
              <a:t>struct</a:t>
            </a:r>
            <a:r>
              <a:rPr lang="en-US" altLang="zh-CN" dirty="0"/>
              <a:t> {</a:t>
            </a:r>
          </a:p>
          <a:p>
            <a:pPr>
              <a:buFont typeface="Wingdings" pitchFamily="2" charset="2"/>
              <a:buNone/>
            </a:pPr>
            <a:r>
              <a:rPr lang="en-US" altLang="zh-CN" dirty="0"/>
              <a:t>	</a:t>
            </a:r>
            <a:r>
              <a:rPr lang="en-US" altLang="zh-CN" dirty="0" err="1"/>
              <a:t>int</a:t>
            </a:r>
            <a:r>
              <a:rPr lang="en-US" altLang="zh-CN" dirty="0"/>
              <a:t> a;</a:t>
            </a:r>
          </a:p>
          <a:p>
            <a:pPr>
              <a:buFont typeface="Wingdings" pitchFamily="2" charset="2"/>
              <a:buNone/>
            </a:pPr>
            <a:r>
              <a:rPr lang="en-US" altLang="zh-CN" dirty="0"/>
              <a:t>	char b;</a:t>
            </a:r>
          </a:p>
          <a:p>
            <a:pPr>
              <a:buFont typeface="Wingdings" pitchFamily="2" charset="2"/>
              <a:buNone/>
            </a:pPr>
            <a:r>
              <a:rPr lang="en-US" altLang="zh-CN" dirty="0"/>
              <a:t>	char c[2];</a:t>
            </a:r>
          </a:p>
          <a:p>
            <a:pPr>
              <a:buFont typeface="Wingdings" pitchFamily="2" charset="2"/>
              <a:buNone/>
            </a:pPr>
            <a:r>
              <a:rPr lang="en-US" altLang="zh-CN" dirty="0"/>
              <a:t>	char d[3]</a:t>
            </a:r>
          </a:p>
          <a:p>
            <a:pPr>
              <a:buFont typeface="Wingdings" pitchFamily="2" charset="2"/>
              <a:buNone/>
            </a:pPr>
            <a:r>
              <a:rPr lang="en-US" altLang="zh-CN" dirty="0"/>
              <a:t>	float e;</a:t>
            </a:r>
          </a:p>
          <a:p>
            <a:pPr>
              <a:buFont typeface="Wingdings" pitchFamily="2" charset="2"/>
              <a:buNone/>
            </a:pPr>
            <a:r>
              <a:rPr lang="en-US" altLang="zh-CN" dirty="0"/>
              <a:t>}</a:t>
            </a:r>
          </a:p>
          <a:p>
            <a:pPr>
              <a:buFont typeface="Wingdings" pitchFamily="2" charset="2"/>
              <a:buNone/>
            </a:pPr>
            <a:endParaRPr lang="en-US" altLang="zh-CN" dirty="0"/>
          </a:p>
        </p:txBody>
      </p:sp>
      <p:sp>
        <p:nvSpPr>
          <p:cNvPr id="26" name="灯片编号占位符 5"/>
          <p:cNvSpPr>
            <a:spLocks noGrp="1"/>
          </p:cNvSpPr>
          <p:nvPr>
            <p:ph type="sldNum" sz="quarter" idx="12"/>
          </p:nvPr>
        </p:nvSpPr>
        <p:spPr>
          <a:xfrm>
            <a:off x="8534400" y="6245225"/>
            <a:ext cx="2133600" cy="476250"/>
          </a:xfrm>
        </p:spPr>
        <p:txBody>
          <a:bodyPr/>
          <a:lstStyle/>
          <a:p>
            <a:fld id="{429E5CE0-2C88-4724-8CC7-9AA6520F4474}" type="slidenum">
              <a:rPr lang="en-US" altLang="zh-CN"/>
              <a:pPr/>
              <a:t>14</a:t>
            </a:fld>
            <a:endParaRPr lang="en-US" altLang="zh-CN"/>
          </a:p>
        </p:txBody>
      </p:sp>
      <p:sp>
        <p:nvSpPr>
          <p:cNvPr id="319512" name="AutoShape 24"/>
          <p:cNvSpPr>
            <a:spLocks noChangeArrowheads="1"/>
          </p:cNvSpPr>
          <p:nvPr/>
        </p:nvSpPr>
        <p:spPr bwMode="auto">
          <a:xfrm>
            <a:off x="3935413" y="2565400"/>
            <a:ext cx="792162" cy="287338"/>
          </a:xfrm>
          <a:prstGeom prst="rightArrow">
            <a:avLst>
              <a:gd name="adj1" fmla="val 50000"/>
              <a:gd name="adj2" fmla="val 68922"/>
            </a:avLst>
          </a:prstGeom>
          <a:noFill/>
          <a:ln w="9525" cap="rnd" algn="ctr">
            <a:solidFill>
              <a:srgbClr val="007A77"/>
            </a:solidFill>
            <a:miter lim="800000"/>
            <a:headEnd/>
            <a:tailEnd/>
          </a:ln>
          <a:effectLst/>
        </p:spPr>
        <p:txBody>
          <a:bodyPr wrap="none" anchor="ctr"/>
          <a:lstStyle/>
          <a:p>
            <a:endParaRPr lang="zh-CN" altLang="en-US"/>
          </a:p>
        </p:txBody>
      </p:sp>
      <p:sp>
        <p:nvSpPr>
          <p:cNvPr id="319513" name="Text Box 25"/>
          <p:cNvSpPr txBox="1">
            <a:spLocks noChangeArrowheads="1"/>
          </p:cNvSpPr>
          <p:nvPr/>
        </p:nvSpPr>
        <p:spPr bwMode="auto">
          <a:xfrm>
            <a:off x="6888088" y="5012865"/>
            <a:ext cx="4047268" cy="1077218"/>
          </a:xfrm>
          <a:prstGeom prst="rect">
            <a:avLst/>
          </a:prstGeom>
          <a:noFill/>
          <a:ln w="9525" cap="rnd" algn="ctr">
            <a:noFill/>
            <a:miter lim="800000"/>
            <a:headEnd/>
            <a:tailEnd/>
          </a:ln>
          <a:effectLst/>
        </p:spPr>
        <p:txBody>
          <a:bodyPr wrap="square">
            <a:spAutoFit/>
          </a:bodyPr>
          <a:lstStyle/>
          <a:p>
            <a:pPr>
              <a:spcBef>
                <a:spcPct val="50000"/>
              </a:spcBef>
            </a:pPr>
            <a:r>
              <a:rPr lang="zh-CN" altLang="en-US" sz="1600" b="1" dirty="0">
                <a:solidFill>
                  <a:srgbClr val="FF0066"/>
                </a:solidFill>
              </a:rPr>
              <a:t>错误</a:t>
            </a:r>
          </a:p>
          <a:p>
            <a:pPr>
              <a:spcBef>
                <a:spcPct val="50000"/>
              </a:spcBef>
            </a:pPr>
            <a:r>
              <a:rPr lang="zh-CN" altLang="en-US" sz="1600" b="1" dirty="0">
                <a:solidFill>
                  <a:srgbClr val="FF0066"/>
                </a:solidFill>
              </a:rPr>
              <a:t>因为内存一次只能读出</a:t>
            </a:r>
            <a:r>
              <a:rPr lang="en-US" altLang="zh-CN" sz="1600" b="1" dirty="0">
                <a:solidFill>
                  <a:srgbClr val="FF0066"/>
                </a:solidFill>
              </a:rPr>
              <a:t>4</a:t>
            </a:r>
            <a:r>
              <a:rPr lang="zh-CN" altLang="en-US" sz="1600" b="1" dirty="0">
                <a:solidFill>
                  <a:srgbClr val="FF0066"/>
                </a:solidFill>
              </a:rPr>
              <a:t>字节内存中的一行</a:t>
            </a:r>
          </a:p>
          <a:p>
            <a:pPr>
              <a:spcBef>
                <a:spcPct val="50000"/>
              </a:spcBef>
            </a:pPr>
            <a:r>
              <a:rPr lang="zh-CN" altLang="en-US" sz="1600" b="1" dirty="0">
                <a:solidFill>
                  <a:srgbClr val="FF0066"/>
                </a:solidFill>
              </a:rPr>
              <a:t>这样布局，</a:t>
            </a:r>
            <a:r>
              <a:rPr lang="en-US" altLang="zh-CN" sz="1600" b="1" dirty="0">
                <a:solidFill>
                  <a:schemeClr val="accent1">
                    <a:lumMod val="75000"/>
                  </a:schemeClr>
                </a:solidFill>
              </a:rPr>
              <a:t>e</a:t>
            </a:r>
            <a:r>
              <a:rPr lang="zh-CN" altLang="en-US" sz="1600" b="1" dirty="0">
                <a:solidFill>
                  <a:schemeClr val="accent1">
                    <a:lumMod val="75000"/>
                  </a:schemeClr>
                </a:solidFill>
              </a:rPr>
              <a:t>变量不能一次读出</a:t>
            </a:r>
          </a:p>
        </p:txBody>
      </p:sp>
      <p:graphicFrame>
        <p:nvGraphicFramePr>
          <p:cNvPr id="29" name="表格 28"/>
          <p:cNvGraphicFramePr>
            <a:graphicFrameLocks noGrp="1"/>
          </p:cNvGraphicFramePr>
          <p:nvPr/>
        </p:nvGraphicFramePr>
        <p:xfrm>
          <a:off x="4944176" y="1668797"/>
          <a:ext cx="4751571" cy="2448835"/>
        </p:xfrm>
        <a:graphic>
          <a:graphicData uri="http://schemas.openxmlformats.org/drawingml/2006/table">
            <a:tbl>
              <a:tblPr firstRow="1" bandRow="1">
                <a:tableStyleId>{BC89EF96-8CEA-46FF-86C4-4CE0E7609802}</a:tableStyleId>
              </a:tblPr>
              <a:tblGrid>
                <a:gridCol w="1189665">
                  <a:extLst>
                    <a:ext uri="{9D8B030D-6E8A-4147-A177-3AD203B41FA5}">
                      <a16:colId xmlns:a16="http://schemas.microsoft.com/office/drawing/2014/main" val="20000"/>
                    </a:ext>
                  </a:extLst>
                </a:gridCol>
                <a:gridCol w="1222745">
                  <a:extLst>
                    <a:ext uri="{9D8B030D-6E8A-4147-A177-3AD203B41FA5}">
                      <a16:colId xmlns:a16="http://schemas.microsoft.com/office/drawing/2014/main" val="20001"/>
                    </a:ext>
                  </a:extLst>
                </a:gridCol>
                <a:gridCol w="1275907">
                  <a:extLst>
                    <a:ext uri="{9D8B030D-6E8A-4147-A177-3AD203B41FA5}">
                      <a16:colId xmlns:a16="http://schemas.microsoft.com/office/drawing/2014/main" val="20002"/>
                    </a:ext>
                  </a:extLst>
                </a:gridCol>
                <a:gridCol w="1063254">
                  <a:extLst>
                    <a:ext uri="{9D8B030D-6E8A-4147-A177-3AD203B41FA5}">
                      <a16:colId xmlns:a16="http://schemas.microsoft.com/office/drawing/2014/main" val="20003"/>
                    </a:ext>
                  </a:extLst>
                </a:gridCol>
              </a:tblGrid>
              <a:tr h="489767">
                <a:tc gridSpan="4">
                  <a:txBody>
                    <a:bodyPr/>
                    <a:lstStyle/>
                    <a:p>
                      <a:pPr algn="ctr"/>
                      <a:r>
                        <a:rPr lang="en-US" altLang="zh-CN" dirty="0"/>
                        <a:t>e</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489767">
                <a:tc>
                  <a:txBody>
                    <a:bodyPr/>
                    <a:lstStyle/>
                    <a:p>
                      <a:r>
                        <a:rPr lang="en-US" altLang="zh-CN" dirty="0"/>
                        <a:t>Unused</a:t>
                      </a:r>
                      <a:endParaRPr lang="zh-CN" altLang="en-US" dirty="0"/>
                    </a:p>
                  </a:txBody>
                  <a:tcPr/>
                </a:tc>
                <a:tc>
                  <a:txBody>
                    <a:bodyPr/>
                    <a:lstStyle/>
                    <a:p>
                      <a:r>
                        <a:rPr lang="en-US" altLang="zh-CN" dirty="0"/>
                        <a:t>D[2]</a:t>
                      </a:r>
                      <a:endParaRPr lang="zh-CN" altLang="en-US" dirty="0"/>
                    </a:p>
                  </a:txBody>
                  <a:tcPr/>
                </a:tc>
                <a:tc>
                  <a:txBody>
                    <a:bodyPr/>
                    <a:lstStyle/>
                    <a:p>
                      <a:r>
                        <a:rPr lang="en-US" altLang="zh-CN" dirty="0"/>
                        <a:t>D[1]</a:t>
                      </a:r>
                      <a:endParaRPr lang="zh-CN" altLang="en-US" dirty="0"/>
                    </a:p>
                  </a:txBody>
                  <a:tcPr/>
                </a:tc>
                <a:tc>
                  <a:txBody>
                    <a:bodyPr/>
                    <a:lstStyle/>
                    <a:p>
                      <a:r>
                        <a:rPr lang="en-US" altLang="zh-CN" dirty="0"/>
                        <a:t>D[0]</a:t>
                      </a:r>
                      <a:endParaRPr lang="zh-CN" altLang="en-US" dirty="0"/>
                    </a:p>
                  </a:txBody>
                  <a:tcPr/>
                </a:tc>
                <a:extLst>
                  <a:ext uri="{0D108BD9-81ED-4DB2-BD59-A6C34878D82A}">
                    <a16:rowId xmlns:a16="http://schemas.microsoft.com/office/drawing/2014/main" val="10001"/>
                  </a:ext>
                </a:extLst>
              </a:tr>
              <a:tr h="489767">
                <a:tc>
                  <a:txBody>
                    <a:bodyPr/>
                    <a:lstStyle/>
                    <a:p>
                      <a:r>
                        <a:rPr lang="en-US" altLang="zh-CN" dirty="0"/>
                        <a:t>Unused</a:t>
                      </a:r>
                      <a:endParaRPr lang="zh-CN" altLang="en-US" dirty="0"/>
                    </a:p>
                  </a:txBody>
                  <a:tcPr/>
                </a:tc>
                <a:tc>
                  <a:txBody>
                    <a:bodyPr/>
                    <a:lstStyle/>
                    <a:p>
                      <a:r>
                        <a:rPr lang="en-US" altLang="zh-CN" dirty="0"/>
                        <a:t>Unused</a:t>
                      </a:r>
                      <a:endParaRPr lang="zh-CN" altLang="en-US" dirty="0"/>
                    </a:p>
                  </a:txBody>
                  <a:tcPr/>
                </a:tc>
                <a:tc>
                  <a:txBody>
                    <a:bodyPr/>
                    <a:lstStyle/>
                    <a:p>
                      <a:r>
                        <a:rPr lang="en-US" altLang="zh-CN" dirty="0"/>
                        <a:t>C[1]</a:t>
                      </a:r>
                      <a:endParaRPr lang="zh-CN" altLang="en-US" dirty="0"/>
                    </a:p>
                  </a:txBody>
                  <a:tcPr/>
                </a:tc>
                <a:tc>
                  <a:txBody>
                    <a:bodyPr/>
                    <a:lstStyle/>
                    <a:p>
                      <a:r>
                        <a:rPr lang="en-US" altLang="zh-CN" dirty="0"/>
                        <a:t>C[0]</a:t>
                      </a:r>
                    </a:p>
                  </a:txBody>
                  <a:tcPr/>
                </a:tc>
                <a:extLst>
                  <a:ext uri="{0D108BD9-81ED-4DB2-BD59-A6C34878D82A}">
                    <a16:rowId xmlns:a16="http://schemas.microsoft.com/office/drawing/2014/main" val="10002"/>
                  </a:ext>
                </a:extLst>
              </a:tr>
              <a:tr h="489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Unused</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Unused</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Unused</a:t>
                      </a:r>
                      <a:endParaRPr lang="zh-CN" altLang="en-US" dirty="0"/>
                    </a:p>
                  </a:txBody>
                  <a:tcPr/>
                </a:tc>
                <a:tc>
                  <a:txBody>
                    <a:bodyPr/>
                    <a:lstStyle/>
                    <a:p>
                      <a:r>
                        <a:rPr lang="en-US" altLang="zh-CN" dirty="0"/>
                        <a:t>b</a:t>
                      </a:r>
                      <a:endParaRPr lang="zh-CN" altLang="en-US" dirty="0"/>
                    </a:p>
                  </a:txBody>
                  <a:tcPr/>
                </a:tc>
                <a:extLst>
                  <a:ext uri="{0D108BD9-81ED-4DB2-BD59-A6C34878D82A}">
                    <a16:rowId xmlns:a16="http://schemas.microsoft.com/office/drawing/2014/main" val="10003"/>
                  </a:ext>
                </a:extLst>
              </a:tr>
              <a:tr h="489767">
                <a:tc gridSpan="4">
                  <a:txBody>
                    <a:bodyPr/>
                    <a:lstStyle/>
                    <a:p>
                      <a:pPr algn="ctr"/>
                      <a:r>
                        <a:rPr lang="en-US" altLang="zh-CN" dirty="0"/>
                        <a:t>a</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4"/>
                  </a:ext>
                </a:extLst>
              </a:tr>
            </a:tbl>
          </a:graphicData>
        </a:graphic>
      </p:graphicFrame>
      <p:graphicFrame>
        <p:nvGraphicFramePr>
          <p:cNvPr id="30" name="表格 29"/>
          <p:cNvGraphicFramePr>
            <a:graphicFrameLocks noGrp="1"/>
          </p:cNvGraphicFramePr>
          <p:nvPr/>
        </p:nvGraphicFramePr>
        <p:xfrm>
          <a:off x="2496884" y="5196391"/>
          <a:ext cx="4180366" cy="979534"/>
        </p:xfrm>
        <a:graphic>
          <a:graphicData uri="http://schemas.openxmlformats.org/drawingml/2006/table">
            <a:tbl>
              <a:tblPr firstRow="1" bandRow="1">
                <a:tableStyleId>{BC89EF96-8CEA-46FF-86C4-4CE0E7609802}</a:tableStyleId>
              </a:tblPr>
              <a:tblGrid>
                <a:gridCol w="1046651">
                  <a:extLst>
                    <a:ext uri="{9D8B030D-6E8A-4147-A177-3AD203B41FA5}">
                      <a16:colId xmlns:a16="http://schemas.microsoft.com/office/drawing/2014/main" val="20000"/>
                    </a:ext>
                  </a:extLst>
                </a:gridCol>
                <a:gridCol w="1075754">
                  <a:extLst>
                    <a:ext uri="{9D8B030D-6E8A-4147-A177-3AD203B41FA5}">
                      <a16:colId xmlns:a16="http://schemas.microsoft.com/office/drawing/2014/main" val="20001"/>
                    </a:ext>
                  </a:extLst>
                </a:gridCol>
                <a:gridCol w="1122525">
                  <a:extLst>
                    <a:ext uri="{9D8B030D-6E8A-4147-A177-3AD203B41FA5}">
                      <a16:colId xmlns:a16="http://schemas.microsoft.com/office/drawing/2014/main" val="20002"/>
                    </a:ext>
                  </a:extLst>
                </a:gridCol>
                <a:gridCol w="935436">
                  <a:extLst>
                    <a:ext uri="{9D8B030D-6E8A-4147-A177-3AD203B41FA5}">
                      <a16:colId xmlns:a16="http://schemas.microsoft.com/office/drawing/2014/main" val="20003"/>
                    </a:ext>
                  </a:extLst>
                </a:gridCol>
              </a:tblGrid>
              <a:tr h="489767">
                <a:tc>
                  <a:txBody>
                    <a:bodyPr/>
                    <a:lstStyle/>
                    <a:p>
                      <a:r>
                        <a:rPr lang="en-US" altLang="zh-CN" dirty="0"/>
                        <a:t>Unused</a:t>
                      </a:r>
                      <a:endParaRPr lang="zh-CN" altLang="en-US" dirty="0"/>
                    </a:p>
                  </a:txBody>
                  <a:tcPr/>
                </a:tc>
                <a:tc gridSpan="3">
                  <a:txBody>
                    <a:bodyPr/>
                    <a:lstStyle/>
                    <a:p>
                      <a:pPr algn="ctr"/>
                      <a:r>
                        <a:rPr lang="en-US" altLang="zh-CN" dirty="0"/>
                        <a:t>e</a:t>
                      </a:r>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489767">
                <a:tc>
                  <a:txBody>
                    <a:bodyPr/>
                    <a:lstStyle/>
                    <a:p>
                      <a:pPr algn="ctr"/>
                      <a:r>
                        <a:rPr lang="en-US" altLang="zh-CN" dirty="0"/>
                        <a:t>e</a:t>
                      </a:r>
                      <a:endParaRPr lang="zh-CN" altLang="en-US" dirty="0"/>
                    </a:p>
                  </a:txBody>
                  <a:tcPr/>
                </a:tc>
                <a:tc>
                  <a:txBody>
                    <a:bodyPr/>
                    <a:lstStyle/>
                    <a:p>
                      <a:r>
                        <a:rPr lang="en-US" altLang="zh-CN" dirty="0"/>
                        <a:t>D[2]</a:t>
                      </a:r>
                      <a:endParaRPr lang="zh-CN" altLang="en-US" dirty="0"/>
                    </a:p>
                  </a:txBody>
                  <a:tcPr/>
                </a:tc>
                <a:tc>
                  <a:txBody>
                    <a:bodyPr/>
                    <a:lstStyle/>
                    <a:p>
                      <a:r>
                        <a:rPr lang="en-US" altLang="zh-CN" dirty="0"/>
                        <a:t>D[1]</a:t>
                      </a:r>
                      <a:endParaRPr lang="zh-CN" altLang="en-US" dirty="0"/>
                    </a:p>
                  </a:txBody>
                  <a:tcPr/>
                </a:tc>
                <a:tc>
                  <a:txBody>
                    <a:bodyPr/>
                    <a:lstStyle/>
                    <a:p>
                      <a:r>
                        <a:rPr lang="en-US" altLang="zh-CN" dirty="0"/>
                        <a:t>D[0]</a:t>
                      </a:r>
                      <a:endParaRPr lang="zh-CN" altLang="en-US" dirty="0"/>
                    </a:p>
                  </a:txBody>
                  <a:tcPr/>
                </a:tc>
                <a:extLst>
                  <a:ext uri="{0D108BD9-81ED-4DB2-BD59-A6C34878D82A}">
                    <a16:rowId xmlns:a16="http://schemas.microsoft.com/office/drawing/2014/main" val="10001"/>
                  </a:ext>
                </a:extLst>
              </a:tr>
            </a:tbl>
          </a:graphicData>
        </a:graphic>
      </p:graphicFrame>
      <p:sp>
        <p:nvSpPr>
          <p:cNvPr id="9" name="Text Box 36"/>
          <p:cNvSpPr txBox="1">
            <a:spLocks noChangeArrowheads="1"/>
          </p:cNvSpPr>
          <p:nvPr/>
        </p:nvSpPr>
        <p:spPr bwMode="auto">
          <a:xfrm>
            <a:off x="6896066" y="1222534"/>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Font typeface="Wingdings" panose="05000000000000000000" pitchFamily="2" charset="2"/>
              <a:buNone/>
            </a:pPr>
            <a:r>
              <a:rPr lang="zh-CN" altLang="en-US" sz="1800" dirty="0">
                <a:solidFill>
                  <a:srgbClr val="FF0066"/>
                </a:solidFill>
                <a:latin typeface="Times New Roman" panose="02020603050405020304" pitchFamily="18" charset="0"/>
                <a:ea typeface="宋体" panose="02010600030101010101" pitchFamily="2" charset="-122"/>
                <a:cs typeface="Arial Unicode MS" panose="020B0604020202020204" pitchFamily="34" charset="-122"/>
              </a:rPr>
              <a:t>正确</a:t>
            </a:r>
          </a:p>
        </p:txBody>
      </p:sp>
      <p:sp>
        <p:nvSpPr>
          <p:cNvPr id="10" name="Text Box 36"/>
          <p:cNvSpPr txBox="1">
            <a:spLocks noChangeArrowheads="1"/>
          </p:cNvSpPr>
          <p:nvPr/>
        </p:nvSpPr>
        <p:spPr bwMode="auto">
          <a:xfrm>
            <a:off x="4146998" y="4798719"/>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Font typeface="Wingdings" panose="05000000000000000000" pitchFamily="2" charset="2"/>
              <a:buNone/>
            </a:pPr>
            <a:r>
              <a:rPr lang="zh-CN" altLang="en-US" sz="1800" dirty="0">
                <a:solidFill>
                  <a:srgbClr val="FF0066"/>
                </a:solidFill>
                <a:latin typeface="Times New Roman" panose="02020603050405020304" pitchFamily="18" charset="0"/>
                <a:ea typeface="宋体" panose="02010600030101010101" pitchFamily="2" charset="-122"/>
                <a:cs typeface="Arial Unicode MS" panose="020B0604020202020204" pitchFamily="34" charset="-122"/>
              </a:rPr>
              <a:t>错误</a:t>
            </a:r>
          </a:p>
        </p:txBody>
      </p:sp>
      <p:sp>
        <p:nvSpPr>
          <p:cNvPr id="2" name="文本框 1">
            <a:extLst>
              <a:ext uri="{FF2B5EF4-FFF2-40B4-BE49-F238E27FC236}">
                <a16:creationId xmlns:a16="http://schemas.microsoft.com/office/drawing/2014/main" id="{95402E45-C16E-316E-B75E-52F39E33BAD2}"/>
              </a:ext>
            </a:extLst>
          </p:cNvPr>
          <p:cNvSpPr txBox="1"/>
          <p:nvPr/>
        </p:nvSpPr>
        <p:spPr>
          <a:xfrm>
            <a:off x="126746" y="5200735"/>
            <a:ext cx="1185356" cy="523220"/>
          </a:xfrm>
          <a:prstGeom prst="rect">
            <a:avLst/>
          </a:prstGeom>
          <a:noFill/>
        </p:spPr>
        <p:txBody>
          <a:bodyPr wrap="square" rtlCol="0">
            <a:spAutoFit/>
          </a:bodyPr>
          <a:lstStyle/>
          <a:p>
            <a:r>
              <a:rPr lang="zh-CN" altLang="en-US" dirty="0"/>
              <a:t>虽然浪费了一点空间</a:t>
            </a:r>
          </a:p>
        </p:txBody>
      </p:sp>
      <p:cxnSp>
        <p:nvCxnSpPr>
          <p:cNvPr id="4" name="直接箭头连接符 3">
            <a:extLst>
              <a:ext uri="{FF2B5EF4-FFF2-40B4-BE49-F238E27FC236}">
                <a16:creationId xmlns:a16="http://schemas.microsoft.com/office/drawing/2014/main" id="{DE36D6E8-36A3-AA0C-BE4F-0F8C4FDDD40B}"/>
              </a:ext>
            </a:extLst>
          </p:cNvPr>
          <p:cNvCxnSpPr/>
          <p:nvPr/>
        </p:nvCxnSpPr>
        <p:spPr>
          <a:xfrm flipV="1">
            <a:off x="1055440" y="5373216"/>
            <a:ext cx="1441444" cy="178258"/>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540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Rot="1" noChangeArrowheads="1"/>
          </p:cNvSpPr>
          <p:nvPr>
            <p:ph idx="1"/>
          </p:nvPr>
        </p:nvSpPr>
        <p:spPr>
          <a:xfrm>
            <a:off x="335360" y="1340768"/>
            <a:ext cx="11161240" cy="1872208"/>
          </a:xfrm>
        </p:spPr>
        <p:txBody>
          <a:bodyPr/>
          <a:lstStyle/>
          <a:p>
            <a:pPr eaLnBrk="1" hangingPunct="1"/>
            <a:r>
              <a:rPr lang="en-US" altLang="zh-CN" sz="2400" dirty="0" err="1">
                <a:solidFill>
                  <a:srgbClr val="0000FF"/>
                </a:solidFill>
              </a:rPr>
              <a:t>slt</a:t>
            </a:r>
            <a:r>
              <a:rPr lang="en-US" altLang="zh-CN" sz="2400" dirty="0"/>
              <a:t> Set when less than  </a:t>
            </a:r>
            <a:r>
              <a:rPr lang="zh-CN" altLang="en-US" sz="2400" dirty="0"/>
              <a:t>寄存器与寄存器，前小于后</a:t>
            </a:r>
            <a:r>
              <a:rPr lang="en-US" altLang="zh-CN" sz="2400" dirty="0"/>
              <a:t>1</a:t>
            </a:r>
            <a:r>
              <a:rPr lang="zh-CN" altLang="en-US" sz="2400" dirty="0"/>
              <a:t>。 用于产生</a:t>
            </a:r>
            <a:r>
              <a:rPr lang="en-US" altLang="zh-CN" sz="2400" dirty="0"/>
              <a:t>1</a:t>
            </a:r>
          </a:p>
          <a:p>
            <a:pPr eaLnBrk="1" hangingPunct="1"/>
            <a:r>
              <a:rPr lang="en-US" altLang="zh-CN" sz="2400" dirty="0" err="1">
                <a:solidFill>
                  <a:srgbClr val="0000FF"/>
                </a:solidFill>
              </a:rPr>
              <a:t>slti</a:t>
            </a:r>
            <a:r>
              <a:rPr lang="en-US" altLang="zh-CN" sz="2400" dirty="0"/>
              <a:t> Set when less than immediate</a:t>
            </a:r>
          </a:p>
          <a:p>
            <a:pPr eaLnBrk="1" hangingPunct="1"/>
            <a:r>
              <a:rPr lang="en-US" altLang="zh-CN" sz="2400" dirty="0" err="1">
                <a:solidFill>
                  <a:srgbClr val="0000FF"/>
                </a:solidFill>
              </a:rPr>
              <a:t>sltu</a:t>
            </a:r>
            <a:r>
              <a:rPr lang="en-US" altLang="zh-CN" sz="2400" dirty="0"/>
              <a:t> Set when less than</a:t>
            </a:r>
          </a:p>
          <a:p>
            <a:pPr eaLnBrk="1" hangingPunct="1"/>
            <a:r>
              <a:rPr lang="en-US" altLang="zh-CN" sz="2400" dirty="0" err="1">
                <a:solidFill>
                  <a:srgbClr val="0000FF"/>
                </a:solidFill>
              </a:rPr>
              <a:t>sltiu</a:t>
            </a:r>
            <a:r>
              <a:rPr lang="en-US" altLang="zh-CN" sz="2400" dirty="0">
                <a:solidFill>
                  <a:srgbClr val="0000FF"/>
                </a:solidFill>
              </a:rPr>
              <a:t> </a:t>
            </a:r>
            <a:r>
              <a:rPr lang="en-US" altLang="zh-CN" sz="2400" dirty="0"/>
              <a:t>Set when less than immediate </a:t>
            </a:r>
          </a:p>
        </p:txBody>
      </p:sp>
      <p:sp>
        <p:nvSpPr>
          <p:cNvPr id="4" name="Rectangle 1">
            <a:extLst>
              <a:ext uri="{FF2B5EF4-FFF2-40B4-BE49-F238E27FC236}">
                <a16:creationId xmlns:a16="http://schemas.microsoft.com/office/drawing/2014/main" id="{2F36CA09-BF92-4E42-BF5B-049A9FA5E55A}"/>
              </a:ext>
            </a:extLst>
          </p:cNvPr>
          <p:cNvSpPr/>
          <p:nvPr/>
        </p:nvSpPr>
        <p:spPr>
          <a:xfrm>
            <a:off x="119336" y="196129"/>
            <a:ext cx="2160240" cy="569624"/>
          </a:xfrm>
          <a:prstGeom prst="rect">
            <a:avLst/>
          </a:prstGeom>
          <a:solidFill>
            <a:srgbClr val="C00000">
              <a:alpha val="15102"/>
            </a:srgbClr>
          </a:solidFill>
          <a:ln w="349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b="1" dirty="0">
                <a:solidFill>
                  <a:schemeClr val="tx1"/>
                </a:solidFill>
                <a:latin typeface="微软雅黑" panose="020B0503020204020204" pitchFamily="34" charset="-122"/>
                <a:ea typeface="微软雅黑" panose="020B0503020204020204" pitchFamily="34" charset="-122"/>
              </a:rPr>
              <a:t>比较操作</a:t>
            </a:r>
          </a:p>
        </p:txBody>
      </p:sp>
      <p:sp>
        <p:nvSpPr>
          <p:cNvPr id="7" name="Rectangle 3">
            <a:extLst>
              <a:ext uri="{FF2B5EF4-FFF2-40B4-BE49-F238E27FC236}">
                <a16:creationId xmlns:a16="http://schemas.microsoft.com/office/drawing/2014/main" id="{0C33DE79-18A9-4012-80F4-71EFADFF1E92}"/>
              </a:ext>
            </a:extLst>
          </p:cNvPr>
          <p:cNvSpPr txBox="1">
            <a:spLocks noRot="1" noChangeArrowheads="1"/>
          </p:cNvSpPr>
          <p:nvPr/>
        </p:nvSpPr>
        <p:spPr>
          <a:xfrm>
            <a:off x="335360" y="3933056"/>
            <a:ext cx="9393161" cy="20162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pPr>
            <a:r>
              <a:rPr lang="en-US" altLang="zh-CN" sz="1800" dirty="0"/>
              <a:t>Register x2    </a:t>
            </a:r>
            <a:r>
              <a:rPr lang="en-US" altLang="zh-CN" sz="1800" dirty="0">
                <a:solidFill>
                  <a:srgbClr val="FF0000"/>
                </a:solidFill>
              </a:rPr>
              <a:t>1</a:t>
            </a:r>
            <a:r>
              <a:rPr lang="en-US" altLang="zh-CN" sz="1800" dirty="0"/>
              <a:t>111 1111 1111 1111 1111 1111 1111 1111</a:t>
            </a:r>
          </a:p>
          <a:p>
            <a:pPr marL="0" indent="0" fontAlgn="auto">
              <a:spcAft>
                <a:spcPts val="0"/>
              </a:spcAft>
              <a:buClrTx/>
              <a:buNone/>
            </a:pPr>
            <a:r>
              <a:rPr lang="en-US" altLang="zh-CN" sz="1800" dirty="0"/>
              <a:t>   Register x3   </a:t>
            </a:r>
            <a:r>
              <a:rPr lang="en-US" altLang="zh-CN" sz="1800" dirty="0">
                <a:solidFill>
                  <a:srgbClr val="FF0000"/>
                </a:solidFill>
              </a:rPr>
              <a:t>0</a:t>
            </a:r>
            <a:r>
              <a:rPr lang="en-US" altLang="zh-CN" sz="1800" dirty="0"/>
              <a:t>000 0000 0000 0000 0000 0000 0000 0001</a:t>
            </a:r>
          </a:p>
          <a:p>
            <a:pPr fontAlgn="auto">
              <a:spcAft>
                <a:spcPts val="0"/>
              </a:spcAft>
              <a:buClrTx/>
              <a:buNone/>
            </a:pPr>
            <a:endParaRPr lang="en-US" altLang="zh-CN" sz="1800" dirty="0"/>
          </a:p>
          <a:p>
            <a:pPr fontAlgn="auto">
              <a:spcAft>
                <a:spcPts val="0"/>
              </a:spcAft>
              <a:buClrTx/>
              <a:buNone/>
            </a:pPr>
            <a:r>
              <a:rPr lang="en-US" altLang="zh-CN" sz="1800" dirty="0"/>
              <a:t>		</a:t>
            </a:r>
            <a:r>
              <a:rPr lang="en-US" altLang="zh-CN" sz="1800" dirty="0" err="1"/>
              <a:t>slt</a:t>
            </a:r>
            <a:r>
              <a:rPr lang="en-US" altLang="zh-CN" sz="1800" dirty="0"/>
              <a:t> x1, x2, x3             </a:t>
            </a:r>
            <a:r>
              <a:rPr lang="en-US" altLang="zh-CN" sz="1800" b="1" dirty="0">
                <a:solidFill>
                  <a:srgbClr val="C00000"/>
                </a:solidFill>
              </a:rPr>
              <a:t>x1 = 1    (-1 &lt; 1)</a:t>
            </a:r>
          </a:p>
          <a:p>
            <a:pPr fontAlgn="auto">
              <a:spcAft>
                <a:spcPts val="0"/>
              </a:spcAft>
              <a:buClrTx/>
              <a:buNone/>
            </a:pPr>
            <a:r>
              <a:rPr lang="en-US" altLang="zh-CN" sz="1800" dirty="0"/>
              <a:t>		</a:t>
            </a:r>
            <a:r>
              <a:rPr lang="en-US" altLang="zh-CN" sz="1800" dirty="0" err="1"/>
              <a:t>sltu</a:t>
            </a:r>
            <a:r>
              <a:rPr lang="en-US" altLang="zh-CN" sz="1800" dirty="0"/>
              <a:t> x1, x2, x3           </a:t>
            </a:r>
            <a:r>
              <a:rPr lang="en-US" altLang="zh-CN" sz="1800" b="1" dirty="0">
                <a:solidFill>
                  <a:srgbClr val="C00000"/>
                </a:solidFill>
              </a:rPr>
              <a:t>x1 = 0    (4,294,967,295ten &gt; 1ten)</a:t>
            </a:r>
            <a:r>
              <a:rPr lang="en-US" altLang="zh-CN" sz="1800" dirty="0"/>
              <a:t>		</a:t>
            </a:r>
          </a:p>
        </p:txBody>
      </p:sp>
    </p:spTree>
    <p:extLst>
      <p:ext uri="{BB962C8B-B14F-4D97-AF65-F5344CB8AC3E}">
        <p14:creationId xmlns:p14="http://schemas.microsoft.com/office/powerpoint/2010/main" val="756819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Rot="1" noChangeArrowheads="1"/>
          </p:cNvSpPr>
          <p:nvPr>
            <p:ph type="title"/>
          </p:nvPr>
        </p:nvSpPr>
        <p:spPr>
          <a:xfrm>
            <a:off x="1199456" y="332656"/>
            <a:ext cx="9865096" cy="1656184"/>
          </a:xfrm>
        </p:spPr>
        <p:txBody>
          <a:bodyPr>
            <a:normAutofit/>
          </a:bodyPr>
          <a:lstStyle/>
          <a:p>
            <a:r>
              <a:rPr lang="zh-CN" altLang="en-US" sz="2400" dirty="0">
                <a:latin typeface="微软雅黑" panose="020B0503020204020204" pitchFamily="34" charset="-122"/>
                <a:ea typeface="微软雅黑" panose="020B0503020204020204" pitchFamily="34" charset="-122"/>
              </a:rPr>
              <a:t>将有符号数当作无符号数处理，给我们提供了一种低成本的方式检查是否</a:t>
            </a:r>
            <a:r>
              <a:rPr lang="en-US" altLang="zh-CN" sz="2400" dirty="0">
                <a:latin typeface="微软雅黑" panose="020B0503020204020204" pitchFamily="34" charset="-122"/>
                <a:ea typeface="微软雅黑" panose="020B0503020204020204" pitchFamily="34" charset="-122"/>
              </a:rPr>
              <a:t>0&lt;=x&lt;y</a:t>
            </a:r>
            <a:r>
              <a:rPr lang="zh-CN" altLang="en-US" sz="2400" dirty="0">
                <a:latin typeface="微软雅黑" panose="020B0503020204020204" pitchFamily="34" charset="-122"/>
                <a:ea typeface="微软雅黑" panose="020B0503020204020204" pitchFamily="34" charset="-122"/>
              </a:rPr>
              <a:t>，常用于检查数组下标是否越界。</a:t>
            </a:r>
            <a:br>
              <a:rPr lang="en-US" altLang="zh-CN" sz="2400" dirty="0">
                <a:latin typeface="微软雅黑" panose="020B0503020204020204" pitchFamily="34" charset="-122"/>
                <a:ea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rPr>
              <a:t>无符号数比较</a:t>
            </a:r>
            <a:r>
              <a:rPr lang="en-US" altLang="zh-CN" sz="2400" dirty="0">
                <a:latin typeface="微软雅黑" panose="020B0503020204020204" pitchFamily="34" charset="-122"/>
                <a:ea typeface="微软雅黑" panose="020B0503020204020204" pitchFamily="34" charset="-122"/>
              </a:rPr>
              <a:t>x&lt;y</a:t>
            </a:r>
            <a:r>
              <a:rPr lang="zh-CN" altLang="en-US" sz="2400" dirty="0">
                <a:latin typeface="微软雅黑" panose="020B0503020204020204" pitchFamily="34" charset="-122"/>
                <a:ea typeface="微软雅黑" panose="020B0503020204020204" pitchFamily="34" charset="-122"/>
              </a:rPr>
              <a:t>，在检测</a:t>
            </a:r>
            <a:r>
              <a:rPr lang="en-US" altLang="zh-CN" sz="2400" dirty="0">
                <a:latin typeface="微软雅黑" panose="020B0503020204020204" pitchFamily="34" charset="-122"/>
                <a:ea typeface="微软雅黑" panose="020B0503020204020204" pitchFamily="34" charset="-122"/>
              </a:rPr>
              <a:t>x&lt;y</a:t>
            </a:r>
            <a:r>
              <a:rPr lang="zh-CN" altLang="en-US" sz="2400" dirty="0">
                <a:latin typeface="微软雅黑" panose="020B0503020204020204" pitchFamily="34" charset="-122"/>
                <a:ea typeface="微软雅黑" panose="020B0503020204020204" pitchFamily="34" charset="-122"/>
              </a:rPr>
              <a:t>的同时，也检测了</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是否为负数。</a:t>
            </a:r>
            <a:endParaRPr lang="en-US" altLang="zh-CN" sz="2400" dirty="0">
              <a:latin typeface="微软雅黑" panose="020B0503020204020204" pitchFamily="34" charset="-122"/>
              <a:ea typeface="微软雅黑" panose="020B0503020204020204" pitchFamily="34" charset="-122"/>
            </a:endParaRPr>
          </a:p>
        </p:txBody>
      </p:sp>
      <p:sp>
        <p:nvSpPr>
          <p:cNvPr id="37891" name="Rectangle 3"/>
          <p:cNvSpPr>
            <a:spLocks noGrp="1" noRot="1" noChangeArrowheads="1"/>
          </p:cNvSpPr>
          <p:nvPr>
            <p:ph idx="1"/>
          </p:nvPr>
        </p:nvSpPr>
        <p:spPr>
          <a:xfrm>
            <a:off x="1487488" y="2250146"/>
            <a:ext cx="9073008" cy="3195078"/>
          </a:xfrm>
        </p:spPr>
        <p:txBody>
          <a:bodyPr>
            <a:normAutofit/>
          </a:bodyPr>
          <a:lstStyle/>
          <a:p>
            <a:pPr lvl="1" eaLnBrk="1" hangingPunct="1">
              <a:defRPr/>
            </a:pPr>
            <a:r>
              <a:rPr lang="en-US" altLang="zh-CN" sz="2400" dirty="0"/>
              <a:t>If  (x20&gt;=</a:t>
            </a:r>
            <a:r>
              <a:rPr lang="en-US" altLang="zh-CN" sz="2400" dirty="0">
                <a:solidFill>
                  <a:schemeClr val="accent2">
                    <a:lumMod val="75000"/>
                  </a:schemeClr>
                </a:solidFill>
              </a:rPr>
              <a:t>x11</a:t>
            </a:r>
            <a:r>
              <a:rPr lang="en-US" altLang="zh-CN" sz="2400" dirty="0">
                <a:solidFill>
                  <a:srgbClr val="00B050"/>
                </a:solidFill>
              </a:rPr>
              <a:t> </a:t>
            </a:r>
            <a:r>
              <a:rPr lang="en-US" altLang="zh-CN" dirty="0"/>
              <a:t> or </a:t>
            </a:r>
            <a:r>
              <a:rPr lang="en-US" altLang="zh-CN" sz="2400" dirty="0"/>
              <a:t> x20&lt;</a:t>
            </a:r>
            <a:r>
              <a:rPr lang="en-US" altLang="zh-CN" sz="2400" dirty="0">
                <a:solidFill>
                  <a:srgbClr val="FF0000"/>
                </a:solidFill>
              </a:rPr>
              <a:t>0</a:t>
            </a:r>
            <a:r>
              <a:rPr lang="en-US" altLang="zh-CN" sz="2400" dirty="0"/>
              <a:t>)     </a:t>
            </a:r>
            <a:r>
              <a:rPr lang="en-US" altLang="zh-CN" sz="2400" dirty="0" err="1"/>
              <a:t>goto</a:t>
            </a:r>
            <a:r>
              <a:rPr lang="en-US" altLang="zh-CN" sz="2400" dirty="0"/>
              <a:t>  </a:t>
            </a:r>
            <a:r>
              <a:rPr lang="en-US" altLang="zh-CN" sz="2400" dirty="0" err="1"/>
              <a:t>IndexOutofBounds</a:t>
            </a:r>
            <a:endParaRPr lang="en-US" altLang="zh-CN" sz="2400" dirty="0"/>
          </a:p>
          <a:p>
            <a:pPr lvl="1" eaLnBrk="1" hangingPunct="1">
              <a:defRPr/>
            </a:pPr>
            <a:endParaRPr lang="en-US" altLang="zh-CN" sz="2400" dirty="0"/>
          </a:p>
          <a:p>
            <a:pPr lvl="1" eaLnBrk="1" hangingPunct="1">
              <a:defRPr/>
            </a:pPr>
            <a:r>
              <a:rPr lang="en-US" altLang="zh-CN" sz="2400" dirty="0">
                <a:solidFill>
                  <a:srgbClr val="0000FF"/>
                </a:solidFill>
              </a:rPr>
              <a:t>RISC-V version</a:t>
            </a:r>
            <a:r>
              <a:rPr lang="en-US" altLang="zh-CN" sz="2400" dirty="0"/>
              <a:t>:</a:t>
            </a:r>
          </a:p>
          <a:p>
            <a:pPr marL="914400" lvl="2" indent="0" eaLnBrk="1" hangingPunct="1">
              <a:buFont typeface="Wingdings" panose="05000000000000000000" pitchFamily="2" charset="2"/>
              <a:buNone/>
              <a:defRPr/>
            </a:pPr>
            <a:r>
              <a:rPr lang="en-US" altLang="zh-CN" b="1" dirty="0" err="1">
                <a:solidFill>
                  <a:srgbClr val="FF0000"/>
                </a:solidFill>
              </a:rPr>
              <a:t>bgeu</a:t>
            </a:r>
            <a:r>
              <a:rPr lang="en-US" altLang="zh-CN" dirty="0"/>
              <a:t> x20, x11,   </a:t>
            </a:r>
            <a:r>
              <a:rPr lang="en-US" altLang="zh-CN" dirty="0" err="1"/>
              <a:t>IndexOutofBounds</a:t>
            </a:r>
            <a:endParaRPr lang="en-US" altLang="zh-CN" dirty="0"/>
          </a:p>
          <a:p>
            <a:pPr lvl="1" eaLnBrk="1" hangingPunct="1">
              <a:defRPr/>
            </a:pPr>
            <a:endParaRPr lang="en-US" altLang="zh-CN" sz="2400" dirty="0"/>
          </a:p>
          <a:p>
            <a:pPr lvl="1" eaLnBrk="1" hangingPunct="1">
              <a:defRPr/>
            </a:pPr>
            <a:r>
              <a:rPr lang="en-US" altLang="zh-CN" sz="2400" dirty="0">
                <a:solidFill>
                  <a:srgbClr val="0000FF"/>
                </a:solidFill>
              </a:rPr>
              <a:t>RISC-V version </a:t>
            </a:r>
            <a:r>
              <a:rPr lang="zh-CN" altLang="en-US" sz="2400" dirty="0">
                <a:solidFill>
                  <a:srgbClr val="0000FF"/>
                </a:solidFill>
              </a:rPr>
              <a:t>（用比较替代</a:t>
            </a:r>
            <a:r>
              <a:rPr lang="en-US" altLang="zh-CN" sz="2400" dirty="0">
                <a:solidFill>
                  <a:srgbClr val="0000FF"/>
                </a:solidFill>
              </a:rPr>
              <a:t>)</a:t>
            </a:r>
            <a:r>
              <a:rPr lang="en-US" altLang="zh-CN" sz="2400" dirty="0"/>
              <a:t>:</a:t>
            </a:r>
            <a:endParaRPr lang="en-US" altLang="zh-CN" sz="2400" b="1" i="1" dirty="0">
              <a:solidFill>
                <a:srgbClr val="FF3300"/>
              </a:solidFill>
            </a:endParaRPr>
          </a:p>
          <a:p>
            <a:pPr lvl="1" eaLnBrk="1" hangingPunct="1">
              <a:buFont typeface="Wingdings" panose="05000000000000000000" pitchFamily="2" charset="2"/>
              <a:buNone/>
              <a:defRPr/>
            </a:pPr>
            <a:r>
              <a:rPr lang="en-US" altLang="zh-CN" sz="2400" b="1" i="1" dirty="0">
                <a:solidFill>
                  <a:srgbClr val="FF3300"/>
                </a:solidFill>
              </a:rPr>
              <a:t>   </a:t>
            </a:r>
            <a:r>
              <a:rPr lang="en-US" altLang="zh-CN" sz="2400" b="1" i="1" dirty="0" err="1">
                <a:solidFill>
                  <a:srgbClr val="FF3300"/>
                </a:solidFill>
              </a:rPr>
              <a:t>sltu</a:t>
            </a:r>
            <a:r>
              <a:rPr lang="en-US" altLang="zh-CN" sz="2400" dirty="0"/>
              <a:t> </a:t>
            </a:r>
            <a:r>
              <a:rPr lang="en-US" altLang="zh-CN" dirty="0"/>
              <a:t>x1</a:t>
            </a:r>
            <a:r>
              <a:rPr lang="en-US" altLang="zh-CN" sz="2400" dirty="0"/>
              <a:t>, x20, x11	 x20 &lt; x11   </a:t>
            </a:r>
          </a:p>
          <a:p>
            <a:pPr lvl="1" eaLnBrk="1" hangingPunct="1">
              <a:buFont typeface="Wingdings" panose="05000000000000000000" pitchFamily="2" charset="2"/>
              <a:buNone/>
              <a:defRPr/>
            </a:pPr>
            <a:r>
              <a:rPr lang="en-US" altLang="zh-CN" sz="2400" dirty="0"/>
              <a:t>	 </a:t>
            </a:r>
            <a:r>
              <a:rPr lang="en-US" altLang="zh-CN" sz="2400" dirty="0" err="1"/>
              <a:t>beq</a:t>
            </a:r>
            <a:r>
              <a:rPr lang="en-US" altLang="zh-CN" sz="2400" dirty="0"/>
              <a:t>  x1, x0,        </a:t>
            </a:r>
            <a:r>
              <a:rPr lang="en-US" altLang="zh-CN" sz="2400" dirty="0" err="1"/>
              <a:t>IndexOutofBounds</a:t>
            </a:r>
            <a:r>
              <a:rPr lang="en-US" altLang="zh-CN" sz="2400" dirty="0"/>
              <a:t>	</a:t>
            </a:r>
          </a:p>
        </p:txBody>
      </p:sp>
    </p:spTree>
    <p:extLst>
      <p:ext uri="{BB962C8B-B14F-4D97-AF65-F5344CB8AC3E}">
        <p14:creationId xmlns:p14="http://schemas.microsoft.com/office/powerpoint/2010/main" val="1579944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79376" y="1412776"/>
            <a:ext cx="8208912" cy="26102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Char char="v"/>
              <a:defRPr sz="28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a:lnSpc>
                <a:spcPct val="90000"/>
              </a:lnSpc>
              <a:buClrTx/>
              <a:defRPr/>
            </a:pPr>
            <a:r>
              <a:rPr lang="en-US" altLang="zh-CN" sz="2400" kern="0" dirty="0" err="1">
                <a:solidFill>
                  <a:srgbClr val="00B050"/>
                </a:solidFill>
                <a:latin typeface="微软雅黑" panose="020B0503020204020204" pitchFamily="34" charset="-122"/>
                <a:ea typeface="微软雅黑" panose="020B0503020204020204" pitchFamily="34" charset="-122"/>
              </a:rPr>
              <a:t>bgt</a:t>
            </a:r>
            <a:r>
              <a:rPr lang="en-US" altLang="en-US" sz="2400" kern="0" dirty="0">
                <a:solidFill>
                  <a:srgbClr val="00B050"/>
                </a:solidFill>
                <a:latin typeface="微软雅黑" panose="020B0503020204020204" pitchFamily="34" charset="-122"/>
                <a:ea typeface="微软雅黑" panose="020B0503020204020204" pitchFamily="34" charset="-122"/>
              </a:rPr>
              <a:t> rs1, rs2, L1</a:t>
            </a:r>
          </a:p>
          <a:p>
            <a:pPr lvl="1">
              <a:buClrTx/>
              <a:defRPr/>
            </a:pPr>
            <a:r>
              <a:rPr lang="en-US" altLang="en-US" sz="2000" kern="0" dirty="0">
                <a:latin typeface="微软雅黑" panose="020B0503020204020204" pitchFamily="34" charset="-122"/>
                <a:ea typeface="微软雅黑" panose="020B0503020204020204" pitchFamily="34" charset="-122"/>
              </a:rPr>
              <a:t>if (rs1 &gt; rs2)  </a:t>
            </a:r>
            <a:r>
              <a:rPr lang="en-US" altLang="zh-CN" sz="2000" kern="0" dirty="0" err="1">
                <a:latin typeface="微软雅黑" panose="020B0503020204020204" pitchFamily="34" charset="-122"/>
                <a:ea typeface="微软雅黑" panose="020B0503020204020204" pitchFamily="34" charset="-122"/>
              </a:rPr>
              <a:t>goto</a:t>
            </a:r>
            <a:r>
              <a:rPr lang="en-US" altLang="zh-CN" sz="2000" kern="0" dirty="0">
                <a:latin typeface="微软雅黑" panose="020B0503020204020204" pitchFamily="34" charset="-122"/>
                <a:ea typeface="微软雅黑" panose="020B0503020204020204" pitchFamily="34" charset="-122"/>
              </a:rPr>
              <a:t> </a:t>
            </a:r>
            <a:r>
              <a:rPr lang="en-US" altLang="en-US" sz="2000" kern="0" dirty="0">
                <a:latin typeface="微软雅黑" panose="020B0503020204020204" pitchFamily="34" charset="-122"/>
                <a:ea typeface="微软雅黑" panose="020B0503020204020204" pitchFamily="34" charset="-122"/>
              </a:rPr>
              <a:t>L1</a:t>
            </a:r>
          </a:p>
          <a:p>
            <a:pPr marL="457200" lvl="1" indent="0">
              <a:buClrTx/>
              <a:buNone/>
              <a:defRPr/>
            </a:pPr>
            <a:r>
              <a:rPr lang="en-US" altLang="en-US" sz="2000" kern="0" dirty="0" err="1">
                <a:solidFill>
                  <a:srgbClr val="0000FF"/>
                </a:solidFill>
                <a:latin typeface="微软雅黑" panose="020B0503020204020204" pitchFamily="34" charset="-122"/>
                <a:ea typeface="微软雅黑" panose="020B0503020204020204" pitchFamily="34" charset="-122"/>
              </a:rPr>
              <a:t>blt</a:t>
            </a:r>
            <a:r>
              <a:rPr lang="en-US" altLang="en-US" sz="2000" kern="0" dirty="0">
                <a:solidFill>
                  <a:srgbClr val="0000FF"/>
                </a:solidFill>
                <a:latin typeface="微软雅黑" panose="020B0503020204020204" pitchFamily="34" charset="-122"/>
                <a:ea typeface="微软雅黑" panose="020B0503020204020204" pitchFamily="34" charset="-122"/>
              </a:rPr>
              <a:t>  rs2, rs1, L1</a:t>
            </a:r>
          </a:p>
          <a:p>
            <a:pPr>
              <a:lnSpc>
                <a:spcPct val="90000"/>
              </a:lnSpc>
              <a:buClrTx/>
              <a:defRPr/>
            </a:pPr>
            <a:endParaRPr lang="en-US" altLang="en-US" sz="2400" kern="0" dirty="0">
              <a:latin typeface="微软雅黑" panose="020B0503020204020204" pitchFamily="34" charset="-122"/>
              <a:ea typeface="微软雅黑" panose="020B0503020204020204" pitchFamily="34" charset="-122"/>
            </a:endParaRPr>
          </a:p>
          <a:p>
            <a:pPr>
              <a:lnSpc>
                <a:spcPct val="90000"/>
              </a:lnSpc>
              <a:buClrTx/>
              <a:defRPr/>
            </a:pPr>
            <a:r>
              <a:rPr lang="en-US" altLang="zh-CN" sz="2400" kern="0" dirty="0" err="1">
                <a:solidFill>
                  <a:srgbClr val="00B050"/>
                </a:solidFill>
                <a:latin typeface="微软雅黑" panose="020B0503020204020204" pitchFamily="34" charset="-122"/>
                <a:ea typeface="微软雅黑" panose="020B0503020204020204" pitchFamily="34" charset="-122"/>
              </a:rPr>
              <a:t>ble</a:t>
            </a:r>
            <a:r>
              <a:rPr lang="en-US" altLang="zh-CN" sz="2400" kern="0" dirty="0">
                <a:solidFill>
                  <a:srgbClr val="00B050"/>
                </a:solidFill>
                <a:latin typeface="微软雅黑" panose="020B0503020204020204" pitchFamily="34" charset="-122"/>
                <a:ea typeface="微软雅黑" panose="020B0503020204020204" pitchFamily="34" charset="-122"/>
              </a:rPr>
              <a:t> </a:t>
            </a:r>
            <a:r>
              <a:rPr lang="en-US" altLang="en-US" sz="2400" kern="0" dirty="0">
                <a:solidFill>
                  <a:srgbClr val="00B050"/>
                </a:solidFill>
                <a:latin typeface="微软雅黑" panose="020B0503020204020204" pitchFamily="34" charset="-122"/>
                <a:ea typeface="微软雅黑" panose="020B0503020204020204" pitchFamily="34" charset="-122"/>
              </a:rPr>
              <a:t>rs1, rs2, L1</a:t>
            </a:r>
          </a:p>
          <a:p>
            <a:pPr lvl="1">
              <a:buClrTx/>
              <a:defRPr/>
            </a:pPr>
            <a:r>
              <a:rPr lang="en-US" altLang="en-US" sz="2000" kern="0" dirty="0">
                <a:latin typeface="微软雅黑" panose="020B0503020204020204" pitchFamily="34" charset="-122"/>
                <a:ea typeface="微软雅黑" panose="020B0503020204020204" pitchFamily="34" charset="-122"/>
              </a:rPr>
              <a:t>if (rs1 &lt;= rs2) </a:t>
            </a:r>
            <a:r>
              <a:rPr lang="en-US" altLang="zh-CN" sz="2000" kern="0" dirty="0" err="1">
                <a:latin typeface="微软雅黑" panose="020B0503020204020204" pitchFamily="34" charset="-122"/>
                <a:ea typeface="微软雅黑" panose="020B0503020204020204" pitchFamily="34" charset="-122"/>
              </a:rPr>
              <a:t>goto</a:t>
            </a:r>
            <a:r>
              <a:rPr lang="en-US" altLang="en-US" sz="2000" kern="0" dirty="0">
                <a:latin typeface="微软雅黑" panose="020B0503020204020204" pitchFamily="34" charset="-122"/>
                <a:ea typeface="微软雅黑" panose="020B0503020204020204" pitchFamily="34" charset="-122"/>
              </a:rPr>
              <a:t> L1</a:t>
            </a:r>
          </a:p>
          <a:p>
            <a:pPr marL="457200" lvl="1" indent="0">
              <a:buClrTx/>
              <a:buNone/>
              <a:defRPr/>
            </a:pPr>
            <a:r>
              <a:rPr lang="en-US" altLang="en-US" sz="2000" kern="0" dirty="0" err="1">
                <a:solidFill>
                  <a:srgbClr val="0000FF"/>
                </a:solidFill>
                <a:latin typeface="微软雅黑" panose="020B0503020204020204" pitchFamily="34" charset="-122"/>
                <a:ea typeface="微软雅黑" panose="020B0503020204020204" pitchFamily="34" charset="-122"/>
              </a:rPr>
              <a:t>bge</a:t>
            </a:r>
            <a:r>
              <a:rPr lang="en-US" altLang="en-US" sz="2000" kern="0" dirty="0">
                <a:solidFill>
                  <a:srgbClr val="0000FF"/>
                </a:solidFill>
                <a:latin typeface="微软雅黑" panose="020B0503020204020204" pitchFamily="34" charset="-122"/>
                <a:ea typeface="微软雅黑" panose="020B0503020204020204" pitchFamily="34" charset="-122"/>
              </a:rPr>
              <a:t>  rs2, rs1, L1</a:t>
            </a:r>
          </a:p>
          <a:p>
            <a:pPr>
              <a:buClrTx/>
              <a:defRPr/>
            </a:pPr>
            <a:endParaRPr lang="en-US" altLang="en-US" sz="2400" kern="0" dirty="0">
              <a:latin typeface="微软雅黑" panose="020B0503020204020204" pitchFamily="34" charset="-122"/>
              <a:ea typeface="微软雅黑" panose="020B0503020204020204" pitchFamily="34" charset="-122"/>
            </a:endParaRPr>
          </a:p>
          <a:p>
            <a:pPr>
              <a:buClrTx/>
              <a:defRPr/>
            </a:pPr>
            <a:endParaRPr lang="en-US" altLang="en-US" sz="2400" kern="0" dirty="0">
              <a:latin typeface="微软雅黑" panose="020B0503020204020204" pitchFamily="34" charset="-122"/>
              <a:ea typeface="微软雅黑" panose="020B0503020204020204" pitchFamily="34" charset="-122"/>
            </a:endParaRPr>
          </a:p>
        </p:txBody>
      </p:sp>
      <p:sp>
        <p:nvSpPr>
          <p:cNvPr id="7" name="Rectangle 1">
            <a:extLst>
              <a:ext uri="{FF2B5EF4-FFF2-40B4-BE49-F238E27FC236}">
                <a16:creationId xmlns:a16="http://schemas.microsoft.com/office/drawing/2014/main" id="{66324513-0504-4253-B156-D7F90D060E84}"/>
              </a:ext>
            </a:extLst>
          </p:cNvPr>
          <p:cNvSpPr/>
          <p:nvPr/>
        </p:nvSpPr>
        <p:spPr>
          <a:xfrm>
            <a:off x="119336" y="196129"/>
            <a:ext cx="2160240" cy="569624"/>
          </a:xfrm>
          <a:prstGeom prst="rect">
            <a:avLst/>
          </a:prstGeom>
          <a:solidFill>
            <a:srgbClr val="C00000">
              <a:alpha val="15102"/>
            </a:srgbClr>
          </a:solidFill>
          <a:ln w="349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b="1" dirty="0">
                <a:solidFill>
                  <a:schemeClr val="tx1"/>
                </a:solidFill>
                <a:latin typeface="微软雅黑" panose="020B0503020204020204" pitchFamily="34" charset="-122"/>
                <a:ea typeface="微软雅黑" panose="020B0503020204020204" pitchFamily="34" charset="-122"/>
              </a:rPr>
              <a:t>跳转操作</a:t>
            </a:r>
          </a:p>
        </p:txBody>
      </p:sp>
      <p:sp>
        <p:nvSpPr>
          <p:cNvPr id="9" name="Rectangle 3">
            <a:extLst>
              <a:ext uri="{FF2B5EF4-FFF2-40B4-BE49-F238E27FC236}">
                <a16:creationId xmlns:a16="http://schemas.microsoft.com/office/drawing/2014/main" id="{C459A3E8-9A12-43EC-A9DD-454E090A255A}"/>
              </a:ext>
            </a:extLst>
          </p:cNvPr>
          <p:cNvSpPr>
            <a:spLocks noGrp="1" noChangeArrowheads="1"/>
          </p:cNvSpPr>
          <p:nvPr>
            <p:ph idx="1"/>
          </p:nvPr>
        </p:nvSpPr>
        <p:spPr>
          <a:xfrm>
            <a:off x="4871864" y="1268760"/>
            <a:ext cx="7056784" cy="3559250"/>
          </a:xfrm>
        </p:spPr>
        <p:txBody>
          <a:bodyPr>
            <a:normAutofit/>
          </a:bodyPr>
          <a:lstStyle/>
          <a:p>
            <a:pPr eaLnBrk="1" hangingPunct="1"/>
            <a:r>
              <a:rPr lang="en-AU" altLang="en-US" sz="2400" b="1" dirty="0">
                <a:latin typeface="微软雅黑" panose="020B0503020204020204" pitchFamily="34" charset="-122"/>
                <a:ea typeface="微软雅黑" panose="020B0503020204020204" pitchFamily="34" charset="-122"/>
              </a:rPr>
              <a:t>Unsigned comparison</a:t>
            </a:r>
            <a:r>
              <a:rPr lang="en-AU" altLang="en-US" sz="2400" dirty="0">
                <a:latin typeface="微软雅黑" panose="020B0503020204020204" pitchFamily="34" charset="-122"/>
                <a:ea typeface="微软雅黑" panose="020B0503020204020204" pitchFamily="34" charset="-122"/>
              </a:rPr>
              <a:t>: </a:t>
            </a:r>
            <a:r>
              <a:rPr lang="en-AU" altLang="en-US" sz="2400" dirty="0" err="1">
                <a:solidFill>
                  <a:srgbClr val="0000FF"/>
                </a:solidFill>
                <a:latin typeface="微软雅黑" panose="020B0503020204020204" pitchFamily="34" charset="-122"/>
                <a:ea typeface="微软雅黑" panose="020B0503020204020204" pitchFamily="34" charset="-122"/>
              </a:rPr>
              <a:t>bltu</a:t>
            </a:r>
            <a:r>
              <a:rPr lang="en-AU" altLang="en-US" sz="2400" dirty="0">
                <a:solidFill>
                  <a:srgbClr val="0000FF"/>
                </a:solidFill>
                <a:latin typeface="微软雅黑" panose="020B0503020204020204" pitchFamily="34" charset="-122"/>
                <a:ea typeface="微软雅黑" panose="020B0503020204020204" pitchFamily="34" charset="-122"/>
              </a:rPr>
              <a:t>,   </a:t>
            </a:r>
            <a:r>
              <a:rPr lang="en-AU" altLang="en-US" sz="2400" dirty="0" err="1">
                <a:solidFill>
                  <a:srgbClr val="0000FF"/>
                </a:solidFill>
                <a:latin typeface="微软雅黑" panose="020B0503020204020204" pitchFamily="34" charset="-122"/>
                <a:ea typeface="微软雅黑" panose="020B0503020204020204" pitchFamily="34" charset="-122"/>
              </a:rPr>
              <a:t>bgeu</a:t>
            </a:r>
            <a:endParaRPr lang="en-AU" altLang="en-US" sz="2400" dirty="0">
              <a:solidFill>
                <a:srgbClr val="0000FF"/>
              </a:solidFill>
              <a:latin typeface="微软雅黑" panose="020B0503020204020204" pitchFamily="34" charset="-122"/>
              <a:ea typeface="微软雅黑" panose="020B0503020204020204" pitchFamily="34" charset="-122"/>
            </a:endParaRPr>
          </a:p>
          <a:p>
            <a:pPr eaLnBrk="1" hangingPunct="1"/>
            <a:r>
              <a:rPr lang="en-AU" altLang="en-US" sz="2400" dirty="0">
                <a:latin typeface="微软雅黑" panose="020B0503020204020204" pitchFamily="34" charset="-122"/>
                <a:ea typeface="微软雅黑" panose="020B0503020204020204" pitchFamily="34" charset="-122"/>
              </a:rPr>
              <a:t>Example</a:t>
            </a:r>
          </a:p>
          <a:p>
            <a:pPr lvl="1" eaLnBrk="1" hangingPunct="1"/>
            <a:r>
              <a:rPr lang="en-AU" altLang="en-US" sz="2000" dirty="0">
                <a:latin typeface="微软雅黑" panose="020B0503020204020204" pitchFamily="34" charset="-122"/>
                <a:ea typeface="微软雅黑" panose="020B0503020204020204" pitchFamily="34" charset="-122"/>
              </a:rPr>
              <a:t>x22 = 1111 1111 1111 1111 1111 1111 1111 1111</a:t>
            </a:r>
          </a:p>
          <a:p>
            <a:pPr lvl="1" eaLnBrk="1" hangingPunct="1"/>
            <a:r>
              <a:rPr lang="en-AU" altLang="en-US" sz="2000" dirty="0">
                <a:latin typeface="微软雅黑" panose="020B0503020204020204" pitchFamily="34" charset="-122"/>
                <a:ea typeface="微软雅黑" panose="020B0503020204020204" pitchFamily="34" charset="-122"/>
              </a:rPr>
              <a:t>x23 = 0000 0000 0000 0000 0000 0000 0000 0001</a:t>
            </a:r>
          </a:p>
          <a:p>
            <a:pPr lvl="1" eaLnBrk="1" hangingPunct="1"/>
            <a:r>
              <a:rPr lang="en-AU" altLang="en-US" sz="2000" dirty="0">
                <a:latin typeface="微软雅黑" panose="020B0503020204020204" pitchFamily="34" charset="-122"/>
                <a:ea typeface="微软雅黑" panose="020B0503020204020204" pitchFamily="34" charset="-122"/>
              </a:rPr>
              <a:t>x22 &lt; x23 // signed</a:t>
            </a:r>
          </a:p>
          <a:p>
            <a:pPr lvl="2" eaLnBrk="1" hangingPunct="1"/>
            <a:r>
              <a:rPr lang="en-AU" altLang="en-US" sz="1800" dirty="0">
                <a:latin typeface="微软雅黑" panose="020B0503020204020204" pitchFamily="34" charset="-122"/>
                <a:ea typeface="微软雅黑" panose="020B0503020204020204" pitchFamily="34" charset="-122"/>
                <a:cs typeface="Arial" panose="020B0604020202020204" pitchFamily="34" charset="0"/>
              </a:rPr>
              <a:t>–1 &lt; +1</a:t>
            </a:r>
            <a:endParaRPr lang="en-AU" altLang="en-US" sz="1800" dirty="0">
              <a:latin typeface="微软雅黑" panose="020B0503020204020204" pitchFamily="34" charset="-122"/>
              <a:ea typeface="微软雅黑" panose="020B0503020204020204" pitchFamily="34" charset="-122"/>
              <a:cs typeface="Arial" panose="020B0604020202020204" pitchFamily="34" charset="0"/>
              <a:sym typeface="Symbol" panose="05050102010706020507" pitchFamily="18" charset="2"/>
            </a:endParaRPr>
          </a:p>
          <a:p>
            <a:pPr lvl="1" eaLnBrk="1" hangingPunct="1"/>
            <a:r>
              <a:rPr lang="en-AU" altLang="en-US" sz="2000" dirty="0">
                <a:latin typeface="微软雅黑" panose="020B0503020204020204" pitchFamily="34" charset="-122"/>
                <a:ea typeface="微软雅黑" panose="020B0503020204020204" pitchFamily="34" charset="-122"/>
                <a:cs typeface="Arial" panose="020B0604020202020204" pitchFamily="34" charset="0"/>
                <a:sym typeface="Symbol" panose="05050102010706020507" pitchFamily="18" charset="2"/>
              </a:rPr>
              <a:t>x22 &gt; x23 // unsigned</a:t>
            </a:r>
          </a:p>
          <a:p>
            <a:pPr lvl="2" eaLnBrk="1" hangingPunct="1"/>
            <a:r>
              <a:rPr lang="en-US" altLang="en-US" sz="1800" dirty="0">
                <a:latin typeface="微软雅黑" panose="020B0503020204020204" pitchFamily="34" charset="-122"/>
                <a:ea typeface="微软雅黑" panose="020B0503020204020204" pitchFamily="34" charset="-122"/>
              </a:rPr>
              <a:t>+4,294,967,295 &gt; +1</a:t>
            </a:r>
            <a:endParaRPr lang="en-AU" altLang="en-US" sz="1800" dirty="0">
              <a:latin typeface="微软雅黑" panose="020B0503020204020204" pitchFamily="34" charset="-122"/>
              <a:ea typeface="微软雅黑" panose="020B0503020204020204" pitchFamily="34" charset="-122"/>
              <a:cs typeface="Arial" panose="020B0604020202020204" pitchFamily="34" charset="0"/>
              <a:sym typeface="Symbol" panose="05050102010706020507" pitchFamily="18" charset="2"/>
            </a:endParaRPr>
          </a:p>
        </p:txBody>
      </p:sp>
      <p:sp>
        <p:nvSpPr>
          <p:cNvPr id="6" name="Rectangle 3">
            <a:extLst>
              <a:ext uri="{FF2B5EF4-FFF2-40B4-BE49-F238E27FC236}">
                <a16:creationId xmlns:a16="http://schemas.microsoft.com/office/drawing/2014/main" id="{B96E6B49-5013-432E-82B7-39F5716F2FDB}"/>
              </a:ext>
            </a:extLst>
          </p:cNvPr>
          <p:cNvSpPr txBox="1">
            <a:spLocks noChangeArrowheads="1"/>
          </p:cNvSpPr>
          <p:nvPr/>
        </p:nvSpPr>
        <p:spPr>
          <a:xfrm>
            <a:off x="479376" y="4538111"/>
            <a:ext cx="11280576" cy="21536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Font typeface="Wingdings" panose="05000000000000000000" pitchFamily="2" charset="2"/>
              <a:buNone/>
            </a:pPr>
            <a:r>
              <a:rPr lang="en-US" altLang="en-US" sz="1800" dirty="0">
                <a:latin typeface="Lucida Console" panose="020B0609040504020204" pitchFamily="49" charset="0"/>
              </a:rPr>
              <a:t>	</a:t>
            </a:r>
            <a:r>
              <a:rPr lang="en-US" altLang="en-US" sz="1800" dirty="0" err="1">
                <a:solidFill>
                  <a:srgbClr val="FF0000"/>
                </a:solidFill>
                <a:latin typeface="Lucida Console" panose="020B0609040504020204" pitchFamily="49" charset="0"/>
              </a:rPr>
              <a:t>jal</a:t>
            </a:r>
            <a:r>
              <a:rPr lang="en-US" altLang="en-US" sz="1800" dirty="0">
                <a:latin typeface="Lucida Console" panose="020B0609040504020204" pitchFamily="49" charset="0"/>
              </a:rPr>
              <a:t> </a:t>
            </a:r>
            <a:r>
              <a:rPr lang="en-US" altLang="en-US" sz="1800" dirty="0">
                <a:solidFill>
                  <a:srgbClr val="FF0000"/>
                </a:solidFill>
                <a:highlight>
                  <a:srgbClr val="FFFF00"/>
                </a:highlight>
                <a:latin typeface="Lucida Console" panose="020B0609040504020204" pitchFamily="49" charset="0"/>
              </a:rPr>
              <a:t>x1</a:t>
            </a:r>
            <a:r>
              <a:rPr lang="en-US" altLang="en-US" sz="1800" dirty="0">
                <a:latin typeface="Lucida Console" panose="020B0609040504020204" pitchFamily="49" charset="0"/>
              </a:rPr>
              <a:t>, </a:t>
            </a:r>
            <a:r>
              <a:rPr lang="en-US" altLang="en-US" sz="1800" dirty="0" err="1">
                <a:latin typeface="Lucida Console" panose="020B0609040504020204" pitchFamily="49" charset="0"/>
              </a:rPr>
              <a:t>eLabel</a:t>
            </a:r>
            <a:endParaRPr lang="en-US" altLang="en-US" sz="1800" dirty="0">
              <a:latin typeface="Lucida Console" panose="020B0609040504020204" pitchFamily="49" charset="0"/>
            </a:endParaRPr>
          </a:p>
          <a:p>
            <a:pPr lvl="1" fontAlgn="auto">
              <a:spcAft>
                <a:spcPts val="0"/>
              </a:spcAft>
              <a:buClrTx/>
            </a:pPr>
            <a:r>
              <a:rPr lang="en-US" altLang="en-US" sz="1600" dirty="0"/>
              <a:t>Address of following instruction put in x1</a:t>
            </a:r>
          </a:p>
          <a:p>
            <a:pPr lvl="1" fontAlgn="auto">
              <a:spcAft>
                <a:spcPts val="0"/>
              </a:spcAft>
              <a:buClrTx/>
            </a:pPr>
            <a:r>
              <a:rPr lang="en-US" altLang="en-US" sz="1600" dirty="0"/>
              <a:t>Jumps to target address</a:t>
            </a:r>
            <a:endParaRPr lang="en-US" altLang="en-US" sz="1800" dirty="0"/>
          </a:p>
          <a:p>
            <a:pPr fontAlgn="auto">
              <a:spcAft>
                <a:spcPts val="0"/>
              </a:spcAft>
              <a:buClrTx/>
              <a:buFont typeface="Wingdings" panose="05000000000000000000" pitchFamily="2" charset="2"/>
              <a:buNone/>
            </a:pPr>
            <a:r>
              <a:rPr lang="en-US" altLang="en-US" sz="1800" dirty="0">
                <a:latin typeface="Lucida Console" panose="020B0609040504020204" pitchFamily="49" charset="0"/>
              </a:rPr>
              <a:t>	</a:t>
            </a:r>
            <a:r>
              <a:rPr lang="en-US" altLang="en-US" sz="1800" dirty="0" err="1">
                <a:solidFill>
                  <a:srgbClr val="FF0000"/>
                </a:solidFill>
                <a:latin typeface="Lucida Console" panose="020B0609040504020204" pitchFamily="49" charset="0"/>
              </a:rPr>
              <a:t>jalr</a:t>
            </a:r>
            <a:r>
              <a:rPr lang="en-US" altLang="en-US" sz="1800" dirty="0">
                <a:solidFill>
                  <a:srgbClr val="FF0000"/>
                </a:solidFill>
                <a:latin typeface="Lucida Console" panose="020B0609040504020204" pitchFamily="49" charset="0"/>
              </a:rPr>
              <a:t> </a:t>
            </a:r>
            <a:r>
              <a:rPr lang="en-US" altLang="en-US" sz="1800" dirty="0">
                <a:solidFill>
                  <a:srgbClr val="FF0000"/>
                </a:solidFill>
                <a:highlight>
                  <a:srgbClr val="FFFF00"/>
                </a:highlight>
                <a:latin typeface="Lucida Console" panose="020B0609040504020204" pitchFamily="49" charset="0"/>
              </a:rPr>
              <a:t>x0</a:t>
            </a:r>
            <a:r>
              <a:rPr lang="en-US" altLang="en-US" sz="1800" dirty="0">
                <a:solidFill>
                  <a:srgbClr val="FF0000"/>
                </a:solidFill>
                <a:latin typeface="Lucida Console" panose="020B0609040504020204" pitchFamily="49" charset="0"/>
              </a:rPr>
              <a:t>, 0(x1)</a:t>
            </a:r>
          </a:p>
          <a:p>
            <a:pPr lvl="1" fontAlgn="auto">
              <a:spcAft>
                <a:spcPts val="0"/>
              </a:spcAft>
              <a:buClrTx/>
            </a:pPr>
            <a:r>
              <a:rPr lang="en-US" altLang="en-US" sz="1600" dirty="0"/>
              <a:t>jumps to 0 + address in x1</a:t>
            </a:r>
          </a:p>
          <a:p>
            <a:pPr lvl="1" fontAlgn="auto">
              <a:spcAft>
                <a:spcPts val="0"/>
              </a:spcAft>
              <a:buClrTx/>
            </a:pPr>
            <a:r>
              <a:rPr lang="en-US" altLang="en-US" sz="1600" dirty="0"/>
              <a:t>Use x0 as </a:t>
            </a:r>
            <a:r>
              <a:rPr lang="en-US" altLang="en-US" sz="1600" dirty="0" err="1"/>
              <a:t>rd</a:t>
            </a:r>
            <a:r>
              <a:rPr lang="en-US" altLang="en-US" sz="1600" dirty="0"/>
              <a:t> (x0 cannot be changed</a:t>
            </a:r>
          </a:p>
        </p:txBody>
      </p:sp>
    </p:spTree>
    <p:extLst>
      <p:ext uri="{BB962C8B-B14F-4D97-AF65-F5344CB8AC3E}">
        <p14:creationId xmlns:p14="http://schemas.microsoft.com/office/powerpoint/2010/main" val="900373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6536" y="30591"/>
            <a:ext cx="10515600" cy="1325563"/>
          </a:xfrm>
        </p:spPr>
        <p:txBody>
          <a:bodyPr/>
          <a:lstStyle/>
          <a:p>
            <a:pPr>
              <a:defRPr/>
            </a:pPr>
            <a:r>
              <a:rPr lang="zh-CN" altLang="en-US" dirty="0"/>
              <a:t>寻址</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161" y="1386039"/>
                <a:ext cx="3924419" cy="4886325"/>
              </a:xfrm>
            </p:spPr>
            <p:txBody>
              <a:bodyPr>
                <a:normAutofit fontScale="92500" lnSpcReduction="10000"/>
              </a:bodyPr>
              <a:lstStyle/>
              <a:p>
                <a:pPr lvl="1">
                  <a:lnSpc>
                    <a:spcPct val="90000"/>
                  </a:lnSpc>
                  <a:defRPr/>
                </a:pPr>
                <a:r>
                  <a:rPr lang="en-US" altLang="zh-CN" dirty="0"/>
                  <a:t>Immediate addressing:	</a:t>
                </a:r>
              </a:p>
              <a:p>
                <a:pPr lvl="2">
                  <a:lnSpc>
                    <a:spcPct val="90000"/>
                  </a:lnSpc>
                  <a:buFont typeface="Wingdings" panose="05000000000000000000" pitchFamily="2" charset="2"/>
                  <a:buNone/>
                  <a:defRPr/>
                </a:pPr>
                <a:r>
                  <a:rPr lang="en-US" altLang="zh-CN" sz="2000" dirty="0"/>
                  <a:t>	</a:t>
                </a:r>
                <a:r>
                  <a:rPr lang="en-US" altLang="zh-CN" sz="2000" b="1" dirty="0" err="1">
                    <a:solidFill>
                      <a:srgbClr val="FF0066"/>
                    </a:solidFill>
                  </a:rPr>
                  <a:t>addi</a:t>
                </a:r>
                <a:r>
                  <a:rPr lang="en-US" altLang="zh-CN" sz="2000" b="1" dirty="0">
                    <a:solidFill>
                      <a:srgbClr val="FF0066"/>
                    </a:solidFill>
                  </a:rPr>
                  <a:t> x5,x6,4</a:t>
                </a:r>
              </a:p>
              <a:p>
                <a:pPr marL="457200" lvl="1" indent="0">
                  <a:lnSpc>
                    <a:spcPct val="90000"/>
                  </a:lnSpc>
                  <a:buFont typeface="Wingdings" panose="05000000000000000000" pitchFamily="2" charset="2"/>
                  <a:buNone/>
                  <a:defRPr/>
                </a:pPr>
                <a:r>
                  <a:rPr lang="en-US" altLang="zh-CN" dirty="0"/>
                  <a:t> </a:t>
                </a:r>
              </a:p>
              <a:p>
                <a:pPr lvl="1">
                  <a:lnSpc>
                    <a:spcPct val="90000"/>
                  </a:lnSpc>
                  <a:defRPr/>
                </a:pPr>
                <a:r>
                  <a:rPr lang="en-US" altLang="zh-CN" dirty="0"/>
                  <a:t>Register addressing:		</a:t>
                </a:r>
              </a:p>
              <a:p>
                <a:pPr lvl="2">
                  <a:lnSpc>
                    <a:spcPct val="90000"/>
                  </a:lnSpc>
                  <a:buFont typeface="Wingdings" panose="05000000000000000000" pitchFamily="2" charset="2"/>
                  <a:buNone/>
                  <a:defRPr/>
                </a:pPr>
                <a:r>
                  <a:rPr lang="en-US" altLang="zh-CN" sz="2000" dirty="0"/>
                  <a:t>	</a:t>
                </a:r>
                <a:r>
                  <a:rPr lang="en-US" altLang="zh-CN" sz="2000" b="1" dirty="0">
                    <a:solidFill>
                      <a:srgbClr val="FF0066"/>
                    </a:solidFill>
                  </a:rPr>
                  <a:t>add x5,x6,x7</a:t>
                </a:r>
              </a:p>
              <a:p>
                <a:pPr marL="457200" lvl="1" indent="0">
                  <a:lnSpc>
                    <a:spcPct val="90000"/>
                  </a:lnSpc>
                  <a:buFont typeface="Wingdings" panose="05000000000000000000" pitchFamily="2" charset="2"/>
                  <a:buNone/>
                  <a:defRPr/>
                </a:pPr>
                <a:r>
                  <a:rPr lang="en-US" altLang="zh-CN" dirty="0"/>
                  <a:t> </a:t>
                </a:r>
              </a:p>
              <a:p>
                <a:pPr lvl="1">
                  <a:lnSpc>
                    <a:spcPct val="90000"/>
                  </a:lnSpc>
                  <a:defRPr/>
                </a:pPr>
                <a:r>
                  <a:rPr lang="en-US" altLang="zh-CN" dirty="0"/>
                  <a:t>Base addressing:</a:t>
                </a:r>
              </a:p>
              <a:p>
                <a:pPr lvl="2">
                  <a:lnSpc>
                    <a:spcPct val="90000"/>
                  </a:lnSpc>
                  <a:buFont typeface="Wingdings" panose="05000000000000000000" pitchFamily="2" charset="2"/>
                  <a:buNone/>
                  <a:defRPr/>
                </a:pPr>
                <a:r>
                  <a:rPr lang="en-US" altLang="zh-CN" sz="2000" dirty="0"/>
                  <a:t>	</a:t>
                </a:r>
                <a:r>
                  <a:rPr lang="en-US" altLang="zh-CN" sz="2000" b="1" dirty="0" err="1">
                    <a:solidFill>
                      <a:srgbClr val="FF0066"/>
                    </a:solidFill>
                  </a:rPr>
                  <a:t>ld</a:t>
                </a:r>
                <a:r>
                  <a:rPr lang="en-US" altLang="zh-CN" sz="2000" b="1" dirty="0">
                    <a:solidFill>
                      <a:srgbClr val="FF0066"/>
                    </a:solidFill>
                  </a:rPr>
                  <a:t> x5,100(x6)</a:t>
                </a:r>
              </a:p>
              <a:p>
                <a:pPr marL="457200" lvl="1" indent="0">
                  <a:lnSpc>
                    <a:spcPct val="90000"/>
                  </a:lnSpc>
                  <a:buNone/>
                  <a:defRPr/>
                </a:pPr>
                <a:endParaRPr lang="en-US" altLang="zh-CN" dirty="0"/>
              </a:p>
              <a:p>
                <a:pPr lvl="1">
                  <a:lnSpc>
                    <a:spcPct val="90000"/>
                  </a:lnSpc>
                  <a:defRPr/>
                </a:pPr>
                <a:r>
                  <a:rPr lang="en-US" altLang="zh-CN" dirty="0"/>
                  <a:t>PC</a:t>
                </a:r>
                <a:r>
                  <a:rPr lang="zh-CN" altLang="en-US" dirty="0"/>
                  <a:t>相对寻址</a:t>
                </a:r>
                <a:r>
                  <a:rPr lang="en-US" altLang="zh-CN" dirty="0"/>
                  <a:t>:	</a:t>
                </a:r>
              </a:p>
              <a:p>
                <a:pPr lvl="2">
                  <a:lnSpc>
                    <a:spcPct val="90000"/>
                  </a:lnSpc>
                  <a:buFont typeface="Wingdings" panose="05000000000000000000" pitchFamily="2" charset="2"/>
                  <a:buNone/>
                  <a:defRPr/>
                </a:pPr>
                <a:r>
                  <a:rPr lang="en-US" altLang="zh-CN" sz="2000" dirty="0"/>
                  <a:t>	</a:t>
                </a:r>
                <a:r>
                  <a:rPr lang="en-US" altLang="zh-CN" sz="2000" b="1" dirty="0" err="1">
                    <a:solidFill>
                      <a:srgbClr val="FF0066"/>
                    </a:solidFill>
                  </a:rPr>
                  <a:t>beq</a:t>
                </a:r>
                <a:r>
                  <a:rPr lang="en-US" altLang="zh-CN" sz="2000" b="1" dirty="0">
                    <a:solidFill>
                      <a:srgbClr val="FF0066"/>
                    </a:solidFill>
                  </a:rPr>
                  <a:t> x5,x6,L1</a:t>
                </a:r>
              </a:p>
              <a:p>
                <a:pPr lvl="2">
                  <a:lnSpc>
                    <a:spcPct val="90000"/>
                  </a:lnSpc>
                  <a:buFont typeface="Wingdings" panose="05000000000000000000" pitchFamily="2" charset="2"/>
                  <a:buNone/>
                  <a:defRPr/>
                </a:pPr>
                <a:endParaRPr lang="en-US" altLang="zh-CN" sz="2000" b="1" dirty="0">
                  <a:solidFill>
                    <a:srgbClr val="FF0066"/>
                  </a:solidFill>
                </a:endParaRPr>
              </a:p>
              <a:p>
                <a:pPr lvl="2">
                  <a:lnSpc>
                    <a:spcPct val="90000"/>
                  </a:lnSpc>
                  <a:buFont typeface="Wingdings" panose="05000000000000000000" pitchFamily="2" charset="2"/>
                  <a:buNone/>
                  <a:defRPr/>
                </a:pPr>
                <a:endParaRPr lang="en-US" altLang="zh-CN" sz="2000" b="1" dirty="0">
                  <a:solidFill>
                    <a:srgbClr val="FF0066"/>
                  </a:solidFill>
                </a:endParaRPr>
              </a:p>
              <a:p>
                <a:pPr lvl="2">
                  <a:lnSpc>
                    <a:spcPct val="90000"/>
                  </a:lnSpc>
                  <a:buFont typeface="Wingdings" panose="05000000000000000000" pitchFamily="2" charset="2"/>
                  <a:buNone/>
                  <a:defRPr/>
                </a:pPr>
                <a:r>
                  <a:rPr lang="en-US" altLang="zh-CN" sz="2600" b="1" dirty="0">
                    <a:solidFill>
                      <a:srgbClr val="FF0066"/>
                    </a:solidFill>
                  </a:rPr>
                  <a:t>b: </a:t>
                </a:r>
                <a14:m>
                  <m:oMath xmlns:m="http://schemas.openxmlformats.org/officeDocument/2006/math">
                    <m:r>
                      <a:rPr lang="en-US" altLang="zh-CN" sz="2600" i="1" dirty="0" smtClean="0">
                        <a:solidFill>
                          <a:schemeClr val="accent6"/>
                        </a:solidFill>
                        <a:latin typeface="Cambria Math" panose="02040503050406030204" pitchFamily="18" charset="0"/>
                      </a:rPr>
                      <m:t>±</m:t>
                    </m:r>
                    <m:sSup>
                      <m:sSupPr>
                        <m:ctrlPr>
                          <a:rPr lang="en-US" altLang="zh-CN" sz="2600" i="1" dirty="0" smtClean="0">
                            <a:solidFill>
                              <a:schemeClr val="accent6"/>
                            </a:solidFill>
                            <a:latin typeface="Cambria Math" panose="02040503050406030204" pitchFamily="18" charset="0"/>
                          </a:rPr>
                        </m:ctrlPr>
                      </m:sSupPr>
                      <m:e>
                        <m:r>
                          <a:rPr lang="en-US" altLang="zh-CN" sz="2600" i="1" dirty="0" smtClean="0">
                            <a:solidFill>
                              <a:schemeClr val="accent6"/>
                            </a:solidFill>
                            <a:latin typeface="Cambria Math" panose="02040503050406030204" pitchFamily="18" charset="0"/>
                          </a:rPr>
                          <m:t>2</m:t>
                        </m:r>
                      </m:e>
                      <m:sup>
                        <m:r>
                          <a:rPr lang="en-US" altLang="zh-CN" sz="2600" b="0" i="1" dirty="0" smtClean="0">
                            <a:solidFill>
                              <a:schemeClr val="accent6"/>
                            </a:solidFill>
                            <a:latin typeface="Cambria Math" panose="02040503050406030204" pitchFamily="18" charset="0"/>
                          </a:rPr>
                          <m:t>12</m:t>
                        </m:r>
                      </m:sup>
                    </m:sSup>
                  </m:oMath>
                </a14:m>
                <a:r>
                  <a:rPr lang="en-US" altLang="zh-CN" sz="2600" b="1" dirty="0">
                    <a:solidFill>
                      <a:srgbClr val="FF0066"/>
                    </a:solidFill>
                  </a:rPr>
                  <a:t>, </a:t>
                </a:r>
                <a:r>
                  <a:rPr lang="en-US" altLang="zh-CN" sz="2600" b="1" dirty="0" err="1">
                    <a:solidFill>
                      <a:srgbClr val="FF0066"/>
                    </a:solidFill>
                  </a:rPr>
                  <a:t>jal</a:t>
                </a:r>
                <a:r>
                  <a:rPr lang="en-US" altLang="zh-CN" sz="2600" b="1" dirty="0">
                    <a:solidFill>
                      <a:srgbClr val="FF0066"/>
                    </a:solidFill>
                  </a:rPr>
                  <a:t>: </a:t>
                </a:r>
                <a14:m>
                  <m:oMath xmlns:m="http://schemas.openxmlformats.org/officeDocument/2006/math">
                    <m:r>
                      <a:rPr lang="en-US" altLang="zh-CN" sz="2600" i="1" dirty="0" smtClean="0">
                        <a:solidFill>
                          <a:schemeClr val="accent6"/>
                        </a:solidFill>
                        <a:latin typeface="Cambria Math" panose="02040503050406030204" pitchFamily="18" charset="0"/>
                      </a:rPr>
                      <m:t>±</m:t>
                    </m:r>
                    <m:sSup>
                      <m:sSupPr>
                        <m:ctrlPr>
                          <a:rPr lang="en-US" altLang="zh-CN" sz="2600" i="1" dirty="0" smtClean="0">
                            <a:solidFill>
                              <a:schemeClr val="accent6"/>
                            </a:solidFill>
                            <a:latin typeface="Cambria Math" panose="02040503050406030204" pitchFamily="18" charset="0"/>
                          </a:rPr>
                        </m:ctrlPr>
                      </m:sSupPr>
                      <m:e>
                        <m:r>
                          <a:rPr lang="en-US" altLang="zh-CN" sz="2600" i="1" dirty="0" smtClean="0">
                            <a:solidFill>
                              <a:schemeClr val="accent6"/>
                            </a:solidFill>
                            <a:latin typeface="Cambria Math" panose="02040503050406030204" pitchFamily="18" charset="0"/>
                          </a:rPr>
                          <m:t>2</m:t>
                        </m:r>
                      </m:e>
                      <m:sup>
                        <m:r>
                          <a:rPr lang="en-US" altLang="zh-CN" sz="2600" b="0" i="1" dirty="0" smtClean="0">
                            <a:solidFill>
                              <a:schemeClr val="accent6"/>
                            </a:solidFill>
                            <a:latin typeface="Cambria Math" panose="02040503050406030204" pitchFamily="18" charset="0"/>
                          </a:rPr>
                          <m:t>2</m:t>
                        </m:r>
                        <m:r>
                          <a:rPr lang="en-US" altLang="zh-CN" sz="2600" b="0" i="1" dirty="0" smtClean="0">
                            <a:solidFill>
                              <a:schemeClr val="accent6"/>
                            </a:solidFill>
                            <a:latin typeface="Cambria Math" panose="02040503050406030204" pitchFamily="18" charset="0"/>
                          </a:rPr>
                          <m:t>0</m:t>
                        </m:r>
                      </m:sup>
                    </m:sSup>
                  </m:oMath>
                </a14:m>
                <a:endParaRPr lang="en-US" altLang="zh-CN" sz="2600" b="1" dirty="0">
                  <a:solidFill>
                    <a:srgbClr val="FF0066"/>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2161" y="1386039"/>
                <a:ext cx="3924419" cy="4886325"/>
              </a:xfrm>
              <a:blipFill>
                <a:blip r:embed="rId3"/>
                <a:stretch>
                  <a:fillRect t="-1870" b="-125"/>
                </a:stretch>
              </a:blipFill>
            </p:spPr>
            <p:txBody>
              <a:bodyPr/>
              <a:lstStyle/>
              <a:p>
                <a:r>
                  <a:rPr lang="zh-CN" altLang="en-US">
                    <a:noFill/>
                  </a:rPr>
                  <a:t> </a:t>
                </a:r>
              </a:p>
            </p:txBody>
          </p:sp>
        </mc:Fallback>
      </mc:AlternateContent>
      <p:pic>
        <p:nvPicPr>
          <p:cNvPr id="189444"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89461" y="1356154"/>
            <a:ext cx="7559675"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5106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85788" y="188640"/>
            <a:ext cx="4142060" cy="1325563"/>
          </a:xfrm>
        </p:spPr>
        <p:txBody>
          <a:bodyPr/>
          <a:lstStyle/>
          <a:p>
            <a:pPr eaLnBrk="1" hangingPunct="1">
              <a:defRPr/>
            </a:pPr>
            <a:r>
              <a:rPr lang="en-AU" altLang="en-US" b="1" dirty="0">
                <a:solidFill>
                  <a:srgbClr val="FF0000"/>
                </a:solidFill>
              </a:rPr>
              <a:t>Case/Switch</a:t>
            </a:r>
          </a:p>
        </p:txBody>
      </p:sp>
      <p:sp>
        <p:nvSpPr>
          <p:cNvPr id="123906" name="Rectangle 2"/>
          <p:cNvSpPr>
            <a:spLocks noGrp="1" noChangeArrowheads="1"/>
          </p:cNvSpPr>
          <p:nvPr>
            <p:ph idx="1"/>
          </p:nvPr>
        </p:nvSpPr>
        <p:spPr>
          <a:xfrm>
            <a:off x="585788" y="1514203"/>
            <a:ext cx="8712200" cy="4608512"/>
          </a:xfrm>
        </p:spPr>
        <p:txBody>
          <a:bodyPr>
            <a:normAutofit/>
          </a:bodyPr>
          <a:lstStyle/>
          <a:p>
            <a:r>
              <a:rPr lang="en-US" altLang="zh-CN" sz="2800" dirty="0"/>
              <a:t>Example</a:t>
            </a:r>
            <a:endParaRPr lang="en-US" altLang="zh-CN" dirty="0"/>
          </a:p>
          <a:p>
            <a:pPr>
              <a:buFont typeface="Wingdings" panose="05000000000000000000" pitchFamily="2" charset="2"/>
              <a:buNone/>
            </a:pPr>
            <a:r>
              <a:rPr lang="en-US" altLang="zh-CN" sz="2200" dirty="0"/>
              <a:t>		Compiling a switch using </a:t>
            </a:r>
            <a:r>
              <a:rPr lang="en-US" altLang="zh-CN" sz="2200" b="1" i="1" dirty="0">
                <a:solidFill>
                  <a:srgbClr val="FF0066"/>
                </a:solidFill>
              </a:rPr>
              <a:t>jump address</a:t>
            </a:r>
            <a:r>
              <a:rPr lang="en-US" altLang="zh-CN" b="1" i="1" dirty="0">
                <a:solidFill>
                  <a:srgbClr val="FF0066"/>
                </a:solidFill>
              </a:rPr>
              <a:t> table</a:t>
            </a:r>
          </a:p>
          <a:p>
            <a:pPr>
              <a:buFont typeface="Wingdings" panose="05000000000000000000" pitchFamily="2" charset="2"/>
              <a:buNone/>
            </a:pPr>
            <a:r>
              <a:rPr lang="en-US" altLang="zh-CN" sz="2000" dirty="0"/>
              <a:t>         ( Assume: f ~ k ---- x20 ~ x25       x5 contains 4 )</a:t>
            </a:r>
            <a:endParaRPr lang="en-US" altLang="zh-CN" sz="2800" dirty="0"/>
          </a:p>
          <a:p>
            <a:pPr lvl="1"/>
            <a:r>
              <a:rPr lang="en-US" altLang="zh-CN" sz="2400" dirty="0"/>
              <a:t> C code:</a:t>
            </a:r>
          </a:p>
          <a:p>
            <a:pPr lvl="1">
              <a:buFont typeface="Wingdings" panose="05000000000000000000" pitchFamily="2" charset="2"/>
              <a:buNone/>
            </a:pPr>
            <a:r>
              <a:rPr lang="en-US" altLang="zh-CN" dirty="0">
                <a:latin typeface="Times New Roman" panose="02020603050405020304" pitchFamily="18" charset="0"/>
              </a:rPr>
              <a:t>           switch ( k )  {</a:t>
            </a:r>
          </a:p>
          <a:p>
            <a:pPr lvl="1">
              <a:buFont typeface="Wingdings" panose="05000000000000000000" pitchFamily="2" charset="2"/>
              <a:buNone/>
            </a:pPr>
            <a:r>
              <a:rPr lang="en-US" altLang="zh-CN" dirty="0">
                <a:latin typeface="Times New Roman" panose="02020603050405020304" pitchFamily="18" charset="0"/>
              </a:rPr>
              <a:t>                          case  0 :    f  =  </a:t>
            </a:r>
            <a:r>
              <a:rPr lang="en-US" altLang="zh-CN" dirty="0" err="1">
                <a:latin typeface="Times New Roman" panose="02020603050405020304" pitchFamily="18" charset="0"/>
              </a:rPr>
              <a:t>i</a:t>
            </a:r>
            <a:r>
              <a:rPr lang="en-US" altLang="zh-CN" dirty="0">
                <a:latin typeface="Times New Roman" panose="02020603050405020304" pitchFamily="18" charset="0"/>
              </a:rPr>
              <a:t>  +  j ;  break ;    /*  k  =  0  */</a:t>
            </a:r>
          </a:p>
          <a:p>
            <a:pPr lvl="1">
              <a:buFont typeface="Wingdings" panose="05000000000000000000" pitchFamily="2" charset="2"/>
              <a:buNone/>
            </a:pPr>
            <a:r>
              <a:rPr lang="en-US" altLang="zh-CN" dirty="0">
                <a:latin typeface="Times New Roman" panose="02020603050405020304" pitchFamily="18" charset="0"/>
              </a:rPr>
              <a:t>                          case  1 :    f  =  g +  h ;  break ;   /*  k  =  1  */</a:t>
            </a:r>
          </a:p>
          <a:p>
            <a:pPr lvl="1">
              <a:buFont typeface="Wingdings" panose="05000000000000000000" pitchFamily="2" charset="2"/>
              <a:buNone/>
            </a:pPr>
            <a:r>
              <a:rPr lang="en-US" altLang="zh-CN" dirty="0">
                <a:latin typeface="Times New Roman" panose="02020603050405020304" pitchFamily="18" charset="0"/>
              </a:rPr>
              <a:t>                          case  2 :    f  =  g  -  h ;  break ;   /*  k  =  2  */</a:t>
            </a:r>
          </a:p>
          <a:p>
            <a:pPr lvl="1">
              <a:buFont typeface="Wingdings" panose="05000000000000000000" pitchFamily="2" charset="2"/>
              <a:buNone/>
            </a:pPr>
            <a:r>
              <a:rPr lang="en-US" altLang="zh-CN" dirty="0">
                <a:latin typeface="Times New Roman" panose="02020603050405020304" pitchFamily="18" charset="0"/>
              </a:rPr>
              <a:t>                          case  3 :    f  =  </a:t>
            </a:r>
            <a:r>
              <a:rPr lang="en-US" altLang="zh-CN" dirty="0" err="1">
                <a:latin typeface="Times New Roman" panose="02020603050405020304" pitchFamily="18" charset="0"/>
              </a:rPr>
              <a:t>i</a:t>
            </a:r>
            <a:r>
              <a:rPr lang="en-US" altLang="zh-CN" dirty="0">
                <a:latin typeface="Times New Roman" panose="02020603050405020304" pitchFamily="18" charset="0"/>
              </a:rPr>
              <a:t>  -  j ;  break ;     /*  k  =  3  */</a:t>
            </a:r>
          </a:p>
          <a:p>
            <a:pPr lvl="1">
              <a:buFont typeface="Wingdings" panose="05000000000000000000" pitchFamily="2" charset="2"/>
              <a:buNone/>
            </a:pPr>
            <a:r>
              <a:rPr lang="en-US" altLang="zh-CN" dirty="0">
                <a:latin typeface="Times New Roman" panose="02020603050405020304" pitchFamily="18" charset="0"/>
              </a:rPr>
              <a:t>           }</a:t>
            </a:r>
          </a:p>
        </p:txBody>
      </p:sp>
    </p:spTree>
    <p:extLst>
      <p:ext uri="{BB962C8B-B14F-4D97-AF65-F5344CB8AC3E}">
        <p14:creationId xmlns:p14="http://schemas.microsoft.com/office/powerpoint/2010/main" val="2554613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BEF80E-C643-E604-6EFD-D4907D28AAC6}"/>
              </a:ext>
            </a:extLst>
          </p:cNvPr>
          <p:cNvSpPr>
            <a:spLocks noGrp="1"/>
          </p:cNvSpPr>
          <p:nvPr>
            <p:ph type="title"/>
          </p:nvPr>
        </p:nvSpPr>
        <p:spPr>
          <a:xfrm>
            <a:off x="3647728" y="2564904"/>
            <a:ext cx="5545832" cy="1325563"/>
          </a:xfrm>
        </p:spPr>
        <p:txBody>
          <a:bodyPr>
            <a:normAutofit/>
          </a:bodyPr>
          <a:lstStyle/>
          <a:p>
            <a:r>
              <a:rPr lang="en-US" altLang="zh-CN" sz="6600" b="1" dirty="0">
                <a:solidFill>
                  <a:schemeClr val="accent1">
                    <a:lumMod val="75000"/>
                  </a:schemeClr>
                </a:solidFill>
              </a:rPr>
              <a:t>1  Summary</a:t>
            </a:r>
            <a:endParaRPr lang="zh-CN" altLang="en-US" sz="6600" b="1" dirty="0">
              <a:solidFill>
                <a:schemeClr val="accent1">
                  <a:lumMod val="75000"/>
                </a:schemeClr>
              </a:solidFill>
            </a:endParaRPr>
          </a:p>
        </p:txBody>
      </p:sp>
    </p:spTree>
    <p:extLst>
      <p:ext uri="{BB962C8B-B14F-4D97-AF65-F5344CB8AC3E}">
        <p14:creationId xmlns:p14="http://schemas.microsoft.com/office/powerpoint/2010/main" val="4131775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620319" y="3836591"/>
            <a:ext cx="6911975" cy="2447925"/>
          </a:xfrm>
          <a:prstGeom prst="rect">
            <a:avLst/>
          </a:prstGeom>
          <a:solidFill>
            <a:schemeClr val="accent2">
              <a:lumMod val="20000"/>
              <a:lumOff val="80000"/>
            </a:schemeClr>
          </a:solidFill>
          <a:ln>
            <a:noFill/>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pitchFamily="49" charset="-122"/>
              </a:defRPr>
            </a:lvl1pPr>
            <a:lvl2pPr>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9pPr>
          </a:lstStyle>
          <a:p>
            <a:pPr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ea typeface="宋体" panose="02010600030101010101" pitchFamily="2" charset="-122"/>
              </a:rPr>
              <a:t>L0:    add    x20, x23, x24         // k  =  0  so  f  gets  </a:t>
            </a:r>
            <a:r>
              <a:rPr lang="en-US" altLang="zh-CN" sz="1800" dirty="0" err="1">
                <a:solidFill>
                  <a:srgbClr val="000000"/>
                </a:solidFill>
                <a:latin typeface="Arial" panose="020B0604020202020204" pitchFamily="34" charset="0"/>
                <a:ea typeface="宋体" panose="02010600030101010101" pitchFamily="2" charset="-122"/>
              </a:rPr>
              <a:t>i</a:t>
            </a:r>
            <a:r>
              <a:rPr lang="en-US" altLang="zh-CN" sz="1800" dirty="0">
                <a:solidFill>
                  <a:srgbClr val="000000"/>
                </a:solidFill>
                <a:latin typeface="Arial" panose="020B0604020202020204" pitchFamily="34" charset="0"/>
                <a:ea typeface="宋体" panose="02010600030101010101" pitchFamily="2" charset="-122"/>
              </a:rPr>
              <a:t>  +  j</a:t>
            </a:r>
          </a:p>
          <a:p>
            <a:pPr lvl="1"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rPr>
              <a:t>   </a:t>
            </a:r>
            <a:r>
              <a:rPr lang="en-US" altLang="zh-CN" sz="1800" dirty="0" err="1">
                <a:solidFill>
                  <a:srgbClr val="000000"/>
                </a:solidFill>
                <a:latin typeface="Arial" panose="020B0604020202020204" pitchFamily="34" charset="0"/>
              </a:rPr>
              <a:t>jalr</a:t>
            </a:r>
            <a:r>
              <a:rPr lang="en-US" altLang="zh-CN" sz="1800" dirty="0">
                <a:solidFill>
                  <a:srgbClr val="000000"/>
                </a:solidFill>
                <a:latin typeface="Arial" panose="020B0604020202020204" pitchFamily="34" charset="0"/>
              </a:rPr>
              <a:t>     x0, 0(x1)                // end of this case so go to Exit </a:t>
            </a:r>
          </a:p>
          <a:p>
            <a:pPr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ea typeface="宋体" panose="02010600030101010101" pitchFamily="2" charset="-122"/>
              </a:rPr>
              <a:t>L1:    add    x20, x21, x22         // k  =  1  so  f  gets  g  +  h</a:t>
            </a:r>
          </a:p>
          <a:p>
            <a:pPr lvl="1"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rPr>
              <a:t>   </a:t>
            </a:r>
            <a:r>
              <a:rPr lang="en-US" altLang="zh-CN" sz="1800" dirty="0" err="1">
                <a:solidFill>
                  <a:srgbClr val="000000"/>
                </a:solidFill>
                <a:latin typeface="Arial" panose="020B0604020202020204" pitchFamily="34" charset="0"/>
              </a:rPr>
              <a:t>jalr</a:t>
            </a:r>
            <a:r>
              <a:rPr lang="en-US" altLang="zh-CN" sz="1800" dirty="0">
                <a:solidFill>
                  <a:srgbClr val="000000"/>
                </a:solidFill>
                <a:latin typeface="Arial" panose="020B0604020202020204" pitchFamily="34" charset="0"/>
              </a:rPr>
              <a:t>     x0, 0(x1)                // end of this case so go to Exit </a:t>
            </a:r>
          </a:p>
          <a:p>
            <a:pPr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ea typeface="宋体" panose="02010600030101010101" pitchFamily="2" charset="-122"/>
              </a:rPr>
              <a:t>L2:    sub    x20, x21, x22         // k  =  2  so  f  gets  g  -  h</a:t>
            </a:r>
          </a:p>
          <a:p>
            <a:pPr lvl="1"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rPr>
              <a:t>  </a:t>
            </a:r>
            <a:r>
              <a:rPr lang="en-US" altLang="zh-CN" sz="1800" dirty="0" err="1">
                <a:solidFill>
                  <a:srgbClr val="000000"/>
                </a:solidFill>
                <a:latin typeface="Arial" panose="020B0604020202020204" pitchFamily="34" charset="0"/>
              </a:rPr>
              <a:t>jalr</a:t>
            </a:r>
            <a:r>
              <a:rPr lang="en-US" altLang="zh-CN" sz="1800" dirty="0">
                <a:solidFill>
                  <a:srgbClr val="000000"/>
                </a:solidFill>
                <a:latin typeface="Arial" panose="020B0604020202020204" pitchFamily="34" charset="0"/>
              </a:rPr>
              <a:t>     x0, 0(x1)                 // end of this case so go to Exit </a:t>
            </a:r>
          </a:p>
          <a:p>
            <a:pPr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ea typeface="宋体" panose="02010600030101010101" pitchFamily="2" charset="-122"/>
              </a:rPr>
              <a:t>L3:    sub    x20, x23, x24         // k  =  3  so  f  gets  </a:t>
            </a:r>
            <a:r>
              <a:rPr lang="en-US" altLang="zh-CN" sz="1800" dirty="0" err="1">
                <a:solidFill>
                  <a:srgbClr val="000000"/>
                </a:solidFill>
                <a:latin typeface="Arial" panose="020B0604020202020204" pitchFamily="34" charset="0"/>
                <a:ea typeface="宋体" panose="02010600030101010101" pitchFamily="2" charset="-122"/>
              </a:rPr>
              <a:t>i</a:t>
            </a:r>
            <a:r>
              <a:rPr lang="en-US" altLang="zh-CN" sz="1800" dirty="0">
                <a:solidFill>
                  <a:srgbClr val="000000"/>
                </a:solidFill>
                <a:latin typeface="Arial" panose="020B0604020202020204" pitchFamily="34" charset="0"/>
                <a:ea typeface="宋体" panose="02010600030101010101" pitchFamily="2" charset="-122"/>
              </a:rPr>
              <a:t>  -  j</a:t>
            </a:r>
          </a:p>
          <a:p>
            <a:pPr lvl="1"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ea typeface="Arial Unicode MS" pitchFamily="34" charset="-122"/>
                <a:cs typeface="+mn-cs"/>
              </a:rPr>
              <a:t>  </a:t>
            </a:r>
            <a:r>
              <a:rPr lang="en-US" altLang="zh-CN" sz="1800" dirty="0" err="1">
                <a:solidFill>
                  <a:srgbClr val="000000"/>
                </a:solidFill>
                <a:latin typeface="Arial" panose="020B0604020202020204" pitchFamily="34" charset="0"/>
                <a:ea typeface="Arial Unicode MS" pitchFamily="34" charset="-122"/>
                <a:cs typeface="+mn-cs"/>
              </a:rPr>
              <a:t>jalr</a:t>
            </a:r>
            <a:r>
              <a:rPr lang="en-US" altLang="zh-CN" sz="1800" dirty="0">
                <a:solidFill>
                  <a:srgbClr val="000000"/>
                </a:solidFill>
                <a:latin typeface="Arial" panose="020B0604020202020204" pitchFamily="34" charset="0"/>
                <a:ea typeface="Arial Unicode MS" pitchFamily="34" charset="-122"/>
                <a:cs typeface="+mn-cs"/>
              </a:rPr>
              <a:t>     x0, 0(x1)                 //end of  switch statement</a:t>
            </a:r>
          </a:p>
        </p:txBody>
      </p:sp>
      <p:sp>
        <p:nvSpPr>
          <p:cNvPr id="128003" name="Rectangle 3"/>
          <p:cNvSpPr>
            <a:spLocks noGrp="1" noChangeArrowheads="1"/>
          </p:cNvSpPr>
          <p:nvPr>
            <p:ph idx="1"/>
          </p:nvPr>
        </p:nvSpPr>
        <p:spPr>
          <a:xfrm>
            <a:off x="1991544" y="1005681"/>
            <a:ext cx="8540750" cy="2447925"/>
          </a:xfrm>
        </p:spPr>
        <p:txBody>
          <a:bodyPr>
            <a:normAutofit/>
          </a:bodyPr>
          <a:lstStyle/>
          <a:p>
            <a:pPr lvl="1"/>
            <a:r>
              <a:rPr lang="zh-CN" altLang="en-US" dirty="0"/>
              <a:t> </a:t>
            </a:r>
            <a:r>
              <a:rPr lang="en-US" altLang="zh-CN" dirty="0"/>
              <a:t>RISC-V assembly code:</a:t>
            </a:r>
          </a:p>
          <a:p>
            <a:pPr lvl="1">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bgeu</a:t>
            </a:r>
            <a:r>
              <a:rPr lang="en-US" altLang="zh-CN" sz="1800" dirty="0">
                <a:latin typeface="Times New Roman" panose="02020603050405020304" pitchFamily="18" charset="0"/>
              </a:rPr>
              <a:t>    x25, x5, Exit           // if  k  &gt;=  4 </a:t>
            </a:r>
            <a:r>
              <a:rPr lang="zh-CN" altLang="en-US" sz="1800" dirty="0">
                <a:latin typeface="Times New Roman" panose="02020603050405020304" pitchFamily="18" charset="0"/>
              </a:rPr>
              <a:t>或者 </a:t>
            </a:r>
            <a:r>
              <a:rPr lang="en-US" altLang="zh-CN" sz="1800" dirty="0">
                <a:latin typeface="Times New Roman" panose="02020603050405020304" pitchFamily="18" charset="0"/>
              </a:rPr>
              <a:t>k &lt; 0,  go to Exit</a:t>
            </a:r>
          </a:p>
          <a:p>
            <a:pPr lvl="1">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slli</a:t>
            </a:r>
            <a:r>
              <a:rPr lang="en-US" altLang="zh-CN" sz="1800" dirty="0">
                <a:latin typeface="Times New Roman" panose="02020603050405020304" pitchFamily="18" charset="0"/>
              </a:rPr>
              <a:t>    x7, x25, 3                 // temp </a:t>
            </a:r>
            <a:r>
              <a:rPr lang="en-US" altLang="zh-CN" sz="1800" dirty="0" err="1">
                <a:latin typeface="Times New Roman" panose="02020603050405020304" pitchFamily="18" charset="0"/>
              </a:rPr>
              <a:t>reg</a:t>
            </a:r>
            <a:r>
              <a:rPr lang="en-US" altLang="zh-CN" sz="1800" dirty="0">
                <a:latin typeface="Times New Roman" panose="02020603050405020304" pitchFamily="18" charset="0"/>
              </a:rPr>
              <a:t> x7  =  8  *  k</a:t>
            </a:r>
          </a:p>
          <a:p>
            <a:pPr lvl="1">
              <a:buFont typeface="Wingdings" panose="05000000000000000000" pitchFamily="2" charset="2"/>
              <a:buNone/>
            </a:pPr>
            <a:r>
              <a:rPr lang="en-US" altLang="zh-CN" sz="1800" dirty="0">
                <a:latin typeface="Times New Roman" panose="02020603050405020304" pitchFamily="18" charset="0"/>
              </a:rPr>
              <a:t>                  add   x7, x7, x6                 // x7  =  address of </a:t>
            </a:r>
            <a:r>
              <a:rPr lang="en-US" altLang="zh-CN" sz="1800" dirty="0" err="1">
                <a:latin typeface="Times New Roman" panose="02020603050405020304" pitchFamily="18" charset="0"/>
              </a:rPr>
              <a:t>JumpTable</a:t>
            </a:r>
            <a:r>
              <a:rPr lang="en-US" altLang="zh-CN" sz="1800" dirty="0">
                <a:latin typeface="Times New Roman" panose="02020603050405020304" pitchFamily="18" charset="0"/>
              </a:rPr>
              <a:t>[k]</a:t>
            </a:r>
          </a:p>
          <a:p>
            <a:pPr lvl="1">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ld</a:t>
            </a:r>
            <a:r>
              <a:rPr lang="en-US" altLang="zh-CN" sz="1800" dirty="0">
                <a:latin typeface="Times New Roman" panose="02020603050405020304" pitchFamily="18" charset="0"/>
              </a:rPr>
              <a:t>     x7, 0(x7)                    // x7 gets </a:t>
            </a:r>
            <a:r>
              <a:rPr lang="en-US" altLang="zh-CN" sz="1800" dirty="0" err="1">
                <a:latin typeface="Times New Roman" panose="02020603050405020304" pitchFamily="18" charset="0"/>
              </a:rPr>
              <a:t>JumpTable</a:t>
            </a:r>
            <a:r>
              <a:rPr lang="en-US" altLang="zh-CN" sz="1800" dirty="0">
                <a:latin typeface="Times New Roman" panose="02020603050405020304" pitchFamily="18" charset="0"/>
              </a:rPr>
              <a:t>[k]</a:t>
            </a:r>
          </a:p>
          <a:p>
            <a:pPr lvl="1">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jalr</a:t>
            </a:r>
            <a:r>
              <a:rPr lang="en-US" altLang="zh-CN" sz="1800" dirty="0">
                <a:latin typeface="Times New Roman" panose="02020603050405020304" pitchFamily="18" charset="0"/>
              </a:rPr>
              <a:t>   x1, 0(x7)                   // jump  entrance</a:t>
            </a:r>
          </a:p>
          <a:p>
            <a:pPr lvl="1">
              <a:buFont typeface="Wingdings" panose="05000000000000000000" pitchFamily="2" charset="2"/>
              <a:buNone/>
            </a:pPr>
            <a:r>
              <a:rPr lang="en-US" altLang="zh-CN" sz="1800" dirty="0">
                <a:latin typeface="Times New Roman" panose="02020603050405020304" pitchFamily="18" charset="0"/>
              </a:rPr>
              <a:t>	Exit: </a:t>
            </a:r>
            <a:endParaRPr lang="en-US" altLang="zh-CN" sz="1800" dirty="0">
              <a:solidFill>
                <a:srgbClr val="FF0066"/>
              </a:solidFill>
            </a:endParaRPr>
          </a:p>
        </p:txBody>
      </p:sp>
      <p:sp>
        <p:nvSpPr>
          <p:cNvPr id="128004" name="Rectangle 4"/>
          <p:cNvSpPr>
            <a:spLocks noChangeArrowheads="1"/>
          </p:cNvSpPr>
          <p:nvPr/>
        </p:nvSpPr>
        <p:spPr bwMode="auto">
          <a:xfrm>
            <a:off x="1423219" y="3804126"/>
            <a:ext cx="2287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i="1">
                <a:solidFill>
                  <a:srgbClr val="FF0066"/>
                </a:solidFill>
                <a:latin typeface="Arial" panose="020B0604020202020204" pitchFamily="34" charset="0"/>
                <a:ea typeface="宋体" panose="02010600030101010101" pitchFamily="2" charset="-122"/>
                <a:cs typeface="Arial Unicode MS" panose="020B0604020202020204" pitchFamily="34" charset="-122"/>
              </a:rPr>
              <a:t>jump address table</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74757" name="Text Box 5"/>
          <p:cNvSpPr txBox="1">
            <a:spLocks noChangeArrowheads="1"/>
          </p:cNvSpPr>
          <p:nvPr/>
        </p:nvSpPr>
        <p:spPr bwMode="auto">
          <a:xfrm>
            <a:off x="1423219" y="4228704"/>
            <a:ext cx="1873250" cy="1878012"/>
          </a:xfrm>
          <a:prstGeom prst="rect">
            <a:avLst/>
          </a:prstGeom>
          <a:solidFill>
            <a:schemeClr val="bg2">
              <a:lumMod val="20000"/>
              <a:lumOff val="80000"/>
            </a:schemeClr>
          </a:solidFill>
          <a:ln>
            <a:noFill/>
          </a:ln>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pitchFamily="49" charset="-12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9pPr>
          </a:lstStyle>
          <a:p>
            <a:pPr algn="ctr" eaLnBrk="1" hangingPunct="1">
              <a:spcBef>
                <a:spcPct val="60000"/>
              </a:spcBef>
              <a:buClr>
                <a:schemeClr val="hlink"/>
              </a:buClr>
              <a:buSzTx/>
              <a:buFontTx/>
              <a:buNone/>
              <a:defRPr/>
            </a:pPr>
            <a:r>
              <a:rPr lang="en-US" altLang="zh-CN" sz="2000" b="0" dirty="0">
                <a:latin typeface="Arial" panose="020B0604020202020204" pitchFamily="34" charset="0"/>
                <a:ea typeface="宋体" panose="02010600030101010101" pitchFamily="2" charset="-122"/>
              </a:rPr>
              <a:t>L0:address</a:t>
            </a:r>
          </a:p>
          <a:p>
            <a:pPr algn="ctr" eaLnBrk="1" hangingPunct="1">
              <a:spcBef>
                <a:spcPct val="60000"/>
              </a:spcBef>
              <a:buClr>
                <a:schemeClr val="hlink"/>
              </a:buClr>
              <a:buSzTx/>
              <a:buFontTx/>
              <a:buNone/>
              <a:defRPr/>
            </a:pPr>
            <a:r>
              <a:rPr lang="en-US" altLang="zh-CN" sz="2000" b="0" dirty="0">
                <a:latin typeface="Arial" panose="020B0604020202020204" pitchFamily="34" charset="0"/>
                <a:ea typeface="宋体" panose="02010600030101010101" pitchFamily="2" charset="-122"/>
              </a:rPr>
              <a:t>L1:address</a:t>
            </a:r>
          </a:p>
          <a:p>
            <a:pPr algn="ctr" eaLnBrk="1" hangingPunct="1">
              <a:spcBef>
                <a:spcPct val="60000"/>
              </a:spcBef>
              <a:buClr>
                <a:schemeClr val="hlink"/>
              </a:buClr>
              <a:buSzTx/>
              <a:buFontTx/>
              <a:buNone/>
              <a:defRPr/>
            </a:pPr>
            <a:r>
              <a:rPr lang="en-US" altLang="zh-CN" sz="2000" b="0" dirty="0">
                <a:latin typeface="Arial" panose="020B0604020202020204" pitchFamily="34" charset="0"/>
                <a:ea typeface="宋体" panose="02010600030101010101" pitchFamily="2" charset="-122"/>
              </a:rPr>
              <a:t>L2: address</a:t>
            </a:r>
          </a:p>
          <a:p>
            <a:pPr algn="ctr" eaLnBrk="1" hangingPunct="1">
              <a:spcBef>
                <a:spcPct val="60000"/>
              </a:spcBef>
              <a:buClr>
                <a:schemeClr val="hlink"/>
              </a:buClr>
              <a:buSzTx/>
              <a:buFontTx/>
              <a:buNone/>
              <a:defRPr/>
            </a:pPr>
            <a:r>
              <a:rPr lang="en-US" altLang="zh-CN" sz="2000" b="0" dirty="0">
                <a:latin typeface="Arial" panose="020B0604020202020204" pitchFamily="34" charset="0"/>
                <a:ea typeface="宋体" panose="02010600030101010101" pitchFamily="2" charset="-122"/>
              </a:rPr>
              <a:t>L3:address</a:t>
            </a:r>
          </a:p>
        </p:txBody>
      </p:sp>
      <p:sp>
        <p:nvSpPr>
          <p:cNvPr id="128006" name="Freeform 6"/>
          <p:cNvSpPr>
            <a:spLocks/>
          </p:cNvSpPr>
          <p:nvPr/>
        </p:nvSpPr>
        <p:spPr bwMode="auto">
          <a:xfrm>
            <a:off x="2496394" y="3260329"/>
            <a:ext cx="1079639" cy="576262"/>
          </a:xfrm>
          <a:custGeom>
            <a:avLst/>
            <a:gdLst>
              <a:gd name="T0" fmla="*/ 2147483646 w 726"/>
              <a:gd name="T1" fmla="*/ 2147483646 h 590"/>
              <a:gd name="T2" fmla="*/ 2147483646 w 726"/>
              <a:gd name="T3" fmla="*/ 2147483646 h 590"/>
              <a:gd name="T4" fmla="*/ 0 w 726"/>
              <a:gd name="T5" fmla="*/ 2147483646 h 590"/>
              <a:gd name="T6" fmla="*/ 0 60000 65536"/>
              <a:gd name="T7" fmla="*/ 0 60000 65536"/>
              <a:gd name="T8" fmla="*/ 0 60000 65536"/>
              <a:gd name="T9" fmla="*/ 0 w 726"/>
              <a:gd name="T10" fmla="*/ 0 h 590"/>
              <a:gd name="T11" fmla="*/ 726 w 726"/>
              <a:gd name="T12" fmla="*/ 590 h 590"/>
            </a:gdLst>
            <a:ahLst/>
            <a:cxnLst>
              <a:cxn ang="T6">
                <a:pos x="T0" y="T1"/>
              </a:cxn>
              <a:cxn ang="T7">
                <a:pos x="T2" y="T3"/>
              </a:cxn>
              <a:cxn ang="T8">
                <a:pos x="T4" y="T5"/>
              </a:cxn>
            </a:cxnLst>
            <a:rect l="T9" t="T10" r="T11" b="T12"/>
            <a:pathLst>
              <a:path w="726" h="590">
                <a:moveTo>
                  <a:pt x="726" y="46"/>
                </a:moveTo>
                <a:cubicBezTo>
                  <a:pt x="582" y="23"/>
                  <a:pt x="439" y="0"/>
                  <a:pt x="318" y="91"/>
                </a:cubicBezTo>
                <a:cubicBezTo>
                  <a:pt x="197" y="182"/>
                  <a:pt x="53" y="507"/>
                  <a:pt x="0" y="590"/>
                </a:cubicBezTo>
              </a:path>
            </a:pathLst>
          </a:custGeom>
          <a:noFill/>
          <a:ln w="38100">
            <a:solidFill>
              <a:schemeClr val="tx1"/>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8007" name="Freeform 7"/>
          <p:cNvSpPr>
            <a:spLocks/>
          </p:cNvSpPr>
          <p:nvPr/>
        </p:nvSpPr>
        <p:spPr bwMode="auto">
          <a:xfrm>
            <a:off x="4799856" y="3404791"/>
            <a:ext cx="385949" cy="504825"/>
          </a:xfrm>
          <a:custGeom>
            <a:avLst/>
            <a:gdLst>
              <a:gd name="T0" fmla="*/ 2147483646 w 332"/>
              <a:gd name="T1" fmla="*/ 0 h 318"/>
              <a:gd name="T2" fmla="*/ 2147483646 w 332"/>
              <a:gd name="T3" fmla="*/ 2147483646 h 318"/>
              <a:gd name="T4" fmla="*/ 2147483646 w 332"/>
              <a:gd name="T5" fmla="*/ 2147483646 h 318"/>
              <a:gd name="T6" fmla="*/ 2147483646 w 332"/>
              <a:gd name="T7" fmla="*/ 2147483646 h 318"/>
              <a:gd name="T8" fmla="*/ 0 60000 65536"/>
              <a:gd name="T9" fmla="*/ 0 60000 65536"/>
              <a:gd name="T10" fmla="*/ 0 60000 65536"/>
              <a:gd name="T11" fmla="*/ 0 60000 65536"/>
              <a:gd name="T12" fmla="*/ 0 w 332"/>
              <a:gd name="T13" fmla="*/ 0 h 318"/>
              <a:gd name="T14" fmla="*/ 332 w 332"/>
              <a:gd name="T15" fmla="*/ 318 h 318"/>
            </a:gdLst>
            <a:ahLst/>
            <a:cxnLst>
              <a:cxn ang="T8">
                <a:pos x="T0" y="T1"/>
              </a:cxn>
              <a:cxn ang="T9">
                <a:pos x="T2" y="T3"/>
              </a:cxn>
              <a:cxn ang="T10">
                <a:pos x="T4" y="T5"/>
              </a:cxn>
              <a:cxn ang="T11">
                <a:pos x="T6" y="T7"/>
              </a:cxn>
            </a:cxnLst>
            <a:rect l="T12" t="T13" r="T14" b="T15"/>
            <a:pathLst>
              <a:path w="332" h="318">
                <a:moveTo>
                  <a:pt x="8" y="0"/>
                </a:moveTo>
                <a:cubicBezTo>
                  <a:pt x="163" y="23"/>
                  <a:pt x="318" y="46"/>
                  <a:pt x="325" y="91"/>
                </a:cubicBezTo>
                <a:cubicBezTo>
                  <a:pt x="332" y="136"/>
                  <a:pt x="106" y="234"/>
                  <a:pt x="53" y="272"/>
                </a:cubicBezTo>
                <a:cubicBezTo>
                  <a:pt x="0" y="310"/>
                  <a:pt x="4" y="314"/>
                  <a:pt x="8" y="318"/>
                </a:cubicBezTo>
              </a:path>
            </a:pathLst>
          </a:custGeom>
          <a:noFill/>
          <a:ln w="57150" cap="rnd">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8008" name="Line 8"/>
          <p:cNvSpPr>
            <a:spLocks noChangeShapeType="1"/>
          </p:cNvSpPr>
          <p:nvPr/>
        </p:nvSpPr>
        <p:spPr bwMode="auto">
          <a:xfrm>
            <a:off x="3144838" y="5229225"/>
            <a:ext cx="647700" cy="0"/>
          </a:xfrm>
          <a:prstGeom prst="line">
            <a:avLst/>
          </a:prstGeom>
          <a:noFill/>
          <a:ln w="762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 name="文本框 1">
            <a:extLst>
              <a:ext uri="{FF2B5EF4-FFF2-40B4-BE49-F238E27FC236}">
                <a16:creationId xmlns:a16="http://schemas.microsoft.com/office/drawing/2014/main" id="{A27B948E-CB61-4D76-9329-AA4E0F6A64D7}"/>
              </a:ext>
            </a:extLst>
          </p:cNvPr>
          <p:cNvSpPr txBox="1"/>
          <p:nvPr/>
        </p:nvSpPr>
        <p:spPr>
          <a:xfrm>
            <a:off x="658801" y="250318"/>
            <a:ext cx="3816424" cy="646331"/>
          </a:xfrm>
          <a:prstGeom prst="rect">
            <a:avLst/>
          </a:prstGeom>
          <a:noFill/>
        </p:spPr>
        <p:txBody>
          <a:bodyPr wrap="square" rtlCol="0">
            <a:spAutoFit/>
          </a:bodyPr>
          <a:lstStyle/>
          <a:p>
            <a:r>
              <a:rPr lang="zh-CN" altLang="en-US" sz="3600" dirty="0"/>
              <a:t>构建转移地址表</a:t>
            </a:r>
          </a:p>
        </p:txBody>
      </p:sp>
    </p:spTree>
    <p:extLst>
      <p:ext uri="{BB962C8B-B14F-4D97-AF65-F5344CB8AC3E}">
        <p14:creationId xmlns:p14="http://schemas.microsoft.com/office/powerpoint/2010/main" val="566907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txBox="1">
            <a:spLocks noChangeArrowheads="1"/>
          </p:cNvSpPr>
          <p:nvPr/>
        </p:nvSpPr>
        <p:spPr bwMode="auto">
          <a:xfrm>
            <a:off x="547558" y="1223171"/>
            <a:ext cx="10081120" cy="25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400">
                <a:solidFill>
                  <a:schemeClr val="tx1"/>
                </a:solidFill>
                <a:latin typeface="+mn-lt"/>
                <a:ea typeface="+mn-ea"/>
                <a:cs typeface="楷体_GB2312"/>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000">
                <a:solidFill>
                  <a:schemeClr val="tx1"/>
                </a:solidFill>
                <a:latin typeface="+mn-lt"/>
                <a:ea typeface="宋体" pitchFamily="2" charset="-122"/>
                <a:cs typeface="楷体_GB2312"/>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400">
                <a:solidFill>
                  <a:schemeClr val="tx1"/>
                </a:solidFill>
                <a:latin typeface="+mn-lt"/>
                <a:ea typeface="宋体" pitchFamily="2" charset="-122"/>
                <a:cs typeface="楷体_GB2312"/>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mn-lt"/>
                <a:ea typeface="宋体" pitchFamily="2" charset="-122"/>
                <a:cs typeface="楷体_GB2312"/>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mn-lt"/>
                <a:ea typeface="宋体" pitchFamily="2" charset="-122"/>
                <a:cs typeface="楷体_GB2312"/>
              </a:defRPr>
            </a:lvl5pPr>
            <a:lvl6pPr marL="2514600" indent="-228600" algn="l" rtl="0" fontAlgn="base">
              <a:spcBef>
                <a:spcPct val="20000"/>
              </a:spcBef>
              <a:spcAft>
                <a:spcPct val="0"/>
              </a:spcAft>
              <a:buClr>
                <a:schemeClr val="tx2"/>
              </a:buClr>
              <a:buSzPct val="80000"/>
              <a:buFont typeface="Wingdings" pitchFamily="2" charset="2"/>
              <a:buChar char="§"/>
              <a:defRPr sz="1600">
                <a:solidFill>
                  <a:schemeClr val="tx1"/>
                </a:solidFill>
                <a:latin typeface="+mn-lt"/>
                <a:ea typeface="宋体" pitchFamily="2" charset="-122"/>
              </a:defRPr>
            </a:lvl6pPr>
            <a:lvl7pPr marL="2971800" indent="-228600" algn="l" rtl="0" fontAlgn="base">
              <a:spcBef>
                <a:spcPct val="20000"/>
              </a:spcBef>
              <a:spcAft>
                <a:spcPct val="0"/>
              </a:spcAft>
              <a:buClr>
                <a:schemeClr val="tx2"/>
              </a:buClr>
              <a:buSzPct val="80000"/>
              <a:buFont typeface="Wingdings" pitchFamily="2" charset="2"/>
              <a:buChar char="§"/>
              <a:defRPr sz="1600">
                <a:solidFill>
                  <a:schemeClr val="tx1"/>
                </a:solidFill>
                <a:latin typeface="+mn-lt"/>
                <a:ea typeface="宋体" pitchFamily="2" charset="-122"/>
              </a:defRPr>
            </a:lvl7pPr>
            <a:lvl8pPr marL="3429000" indent="-228600" algn="l" rtl="0" fontAlgn="base">
              <a:spcBef>
                <a:spcPct val="20000"/>
              </a:spcBef>
              <a:spcAft>
                <a:spcPct val="0"/>
              </a:spcAft>
              <a:buClr>
                <a:schemeClr val="tx2"/>
              </a:buClr>
              <a:buSzPct val="80000"/>
              <a:buFont typeface="Wingdings" pitchFamily="2" charset="2"/>
              <a:buChar char="§"/>
              <a:defRPr sz="1600">
                <a:solidFill>
                  <a:schemeClr val="tx1"/>
                </a:solidFill>
                <a:latin typeface="+mn-lt"/>
                <a:ea typeface="宋体" pitchFamily="2" charset="-122"/>
              </a:defRPr>
            </a:lvl8pPr>
            <a:lvl9pPr marL="3886200" indent="-228600" algn="l" rtl="0" fontAlgn="base">
              <a:spcBef>
                <a:spcPct val="20000"/>
              </a:spcBef>
              <a:spcAft>
                <a:spcPct val="0"/>
              </a:spcAft>
              <a:buClr>
                <a:schemeClr val="tx2"/>
              </a:buClr>
              <a:buSzPct val="80000"/>
              <a:buFont typeface="Wingdings" pitchFamily="2" charset="2"/>
              <a:buChar char="§"/>
              <a:defRPr sz="1600">
                <a:solidFill>
                  <a:schemeClr val="tx1"/>
                </a:solidFill>
                <a:latin typeface="+mn-lt"/>
                <a:ea typeface="宋体" pitchFamily="2" charset="-122"/>
              </a:defRPr>
            </a:lvl9pPr>
          </a:lstStyle>
          <a:p>
            <a:pPr eaLnBrk="1" hangingPunct="1">
              <a:buFont typeface="Wingdings" panose="05000000000000000000" pitchFamily="2" charset="2"/>
              <a:buNone/>
              <a:defRPr/>
            </a:pPr>
            <a:r>
              <a:rPr lang="en-US" altLang="en-US" sz="2800" b="0" kern="0" dirty="0"/>
              <a:t>	  </a:t>
            </a:r>
            <a:r>
              <a:rPr lang="en-US" altLang="en-US" b="0" kern="0" dirty="0" err="1">
                <a:solidFill>
                  <a:srgbClr val="FF0000"/>
                </a:solidFill>
                <a:latin typeface="Lucida Console" panose="020B0609040504020204" pitchFamily="49" charset="0"/>
              </a:rPr>
              <a:t>lui</a:t>
            </a:r>
            <a:r>
              <a:rPr lang="en-US" altLang="en-US" b="0" kern="0" dirty="0">
                <a:solidFill>
                  <a:srgbClr val="FF0000"/>
                </a:solidFill>
                <a:latin typeface="Lucida Console" panose="020B0609040504020204" pitchFamily="49" charset="0"/>
              </a:rPr>
              <a:t> </a:t>
            </a:r>
            <a:r>
              <a:rPr lang="en-US" altLang="en-US" b="0" kern="0" dirty="0" err="1">
                <a:solidFill>
                  <a:srgbClr val="FF0000"/>
                </a:solidFill>
                <a:latin typeface="Lucida Console" panose="020B0609040504020204" pitchFamily="49" charset="0"/>
              </a:rPr>
              <a:t>rd</a:t>
            </a:r>
            <a:r>
              <a:rPr lang="en-US" altLang="en-US" b="0" kern="0" dirty="0">
                <a:solidFill>
                  <a:srgbClr val="FF0000"/>
                </a:solidFill>
                <a:latin typeface="Lucida Console" panose="020B0609040504020204" pitchFamily="49" charset="0"/>
              </a:rPr>
              <a:t>, constant</a:t>
            </a:r>
          </a:p>
          <a:p>
            <a:pPr eaLnBrk="1" hangingPunct="1">
              <a:buFont typeface="Wingdings" panose="05000000000000000000" pitchFamily="2" charset="2"/>
              <a:buNone/>
              <a:defRPr/>
            </a:pPr>
            <a:endParaRPr lang="en-US" altLang="en-US" kern="0" dirty="0">
              <a:solidFill>
                <a:srgbClr val="FF0000"/>
              </a:solidFill>
              <a:latin typeface="Lucida Console" panose="020B0609040504020204" pitchFamily="49" charset="0"/>
            </a:endParaRPr>
          </a:p>
          <a:p>
            <a:pPr eaLnBrk="1" hangingPunct="1">
              <a:buFont typeface="Wingdings" panose="05000000000000000000" pitchFamily="2" charset="2"/>
              <a:buNone/>
              <a:defRPr/>
            </a:pPr>
            <a:r>
              <a:rPr lang="zh-CN" altLang="en-US" b="0" kern="0" dirty="0"/>
              <a:t>用于将</a:t>
            </a:r>
            <a:r>
              <a:rPr lang="en-US" altLang="zh-CN" b="0" kern="0" dirty="0"/>
              <a:t>20</a:t>
            </a:r>
            <a:r>
              <a:rPr lang="zh-CN" altLang="en-US" b="0" kern="0" dirty="0"/>
              <a:t>位常数加载到寄存器的第</a:t>
            </a:r>
            <a:r>
              <a:rPr lang="en-US" altLang="zh-CN" b="0" kern="0" dirty="0"/>
              <a:t>31</a:t>
            </a:r>
            <a:r>
              <a:rPr lang="zh-CN" altLang="en-US" b="0" kern="0" dirty="0"/>
              <a:t>位到第</a:t>
            </a:r>
            <a:r>
              <a:rPr lang="en-US" altLang="zh-CN" b="0" kern="0" dirty="0"/>
              <a:t>12</a:t>
            </a:r>
            <a:r>
              <a:rPr lang="zh-CN" altLang="en-US" b="0" kern="0" dirty="0"/>
              <a:t>位，低</a:t>
            </a:r>
            <a:r>
              <a:rPr lang="en-US" altLang="zh-CN" b="0" kern="0" dirty="0"/>
              <a:t>12</a:t>
            </a:r>
            <a:r>
              <a:rPr lang="zh-CN" altLang="en-US" b="0" kern="0" dirty="0"/>
              <a:t>位填充</a:t>
            </a:r>
            <a:r>
              <a:rPr lang="en-US" altLang="zh-CN" b="0" kern="0" dirty="0"/>
              <a:t>0</a:t>
            </a:r>
          </a:p>
          <a:p>
            <a:pPr eaLnBrk="1" hangingPunct="1">
              <a:buFont typeface="Wingdings" panose="05000000000000000000" pitchFamily="2" charset="2"/>
              <a:buNone/>
              <a:defRPr/>
            </a:pPr>
            <a:r>
              <a:rPr lang="zh-CN" altLang="en-US" b="0" kern="0" dirty="0"/>
              <a:t>低</a:t>
            </a:r>
            <a:r>
              <a:rPr lang="en-US" altLang="zh-CN" b="0" kern="0" dirty="0"/>
              <a:t>12</a:t>
            </a:r>
            <a:r>
              <a:rPr lang="zh-CN" altLang="en-US" b="0" kern="0" dirty="0"/>
              <a:t>位</a:t>
            </a:r>
            <a:r>
              <a:rPr lang="en-US" altLang="en-US" b="0" kern="0" dirty="0" err="1"/>
              <a:t>addi</a:t>
            </a:r>
            <a:r>
              <a:rPr lang="zh-CN" altLang="en-US" b="0" kern="0" dirty="0"/>
              <a:t>或者</a:t>
            </a:r>
            <a:r>
              <a:rPr lang="en-US" altLang="zh-CN" b="0" kern="0" dirty="0" err="1"/>
              <a:t>ori</a:t>
            </a:r>
            <a:r>
              <a:rPr lang="zh-CN" altLang="en-US" b="0" kern="0" dirty="0"/>
              <a:t>放进去</a:t>
            </a:r>
            <a:endParaRPr lang="en-US" altLang="en-US" b="0" kern="0" dirty="0"/>
          </a:p>
        </p:txBody>
      </p:sp>
      <p:sp>
        <p:nvSpPr>
          <p:cNvPr id="175108" name="Text Box 5"/>
          <p:cNvSpPr txBox="1">
            <a:spLocks noChangeArrowheads="1"/>
          </p:cNvSpPr>
          <p:nvPr/>
        </p:nvSpPr>
        <p:spPr bwMode="auto">
          <a:xfrm>
            <a:off x="5493544" y="4191001"/>
            <a:ext cx="426243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200" dirty="0" err="1">
                <a:latin typeface="Lucida Console" panose="020B0609040504020204" pitchFamily="49" charset="0"/>
                <a:ea typeface="Arial Unicode MS" panose="020B0604020202020204" pitchFamily="34" charset="-122"/>
                <a:cs typeface="Arial Unicode MS" panose="020B0604020202020204" pitchFamily="34" charset="-122"/>
              </a:rPr>
              <a:t>lui</a:t>
            </a:r>
            <a:r>
              <a:rPr lang="en-US" altLang="en-US" sz="2200" dirty="0">
                <a:latin typeface="Lucida Console" panose="020B0609040504020204" pitchFamily="49" charset="0"/>
                <a:ea typeface="Arial Unicode MS" panose="020B0604020202020204" pitchFamily="34" charset="-122"/>
                <a:cs typeface="Arial Unicode MS" panose="020B0604020202020204" pitchFamily="34" charset="-122"/>
              </a:rPr>
              <a:t> x19, 976  // 0x003D0</a:t>
            </a:r>
            <a:endParaRPr lang="en-AU" altLang="en-US" sz="2200" dirty="0">
              <a:latin typeface="Lucida Console" panose="020B0609040504020204" pitchFamily="49" charset="0"/>
              <a:ea typeface="Arial Unicode MS" panose="020B0604020202020204" pitchFamily="34" charset="-122"/>
              <a:cs typeface="Arial Unicode MS" panose="020B0604020202020204" pitchFamily="34" charset="-122"/>
            </a:endParaRPr>
          </a:p>
        </p:txBody>
      </p:sp>
      <p:sp>
        <p:nvSpPr>
          <p:cNvPr id="175109" name="矩形 1"/>
          <p:cNvSpPr>
            <a:spLocks noChangeArrowheads="1"/>
          </p:cNvSpPr>
          <p:nvPr/>
        </p:nvSpPr>
        <p:spPr bwMode="auto">
          <a:xfrm>
            <a:off x="5688632" y="1096171"/>
            <a:ext cx="6096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lnSpc>
                <a:spcPct val="90000"/>
              </a:lnSpc>
              <a:buClr>
                <a:schemeClr val="accent2"/>
              </a:buClr>
              <a:buSzPct val="85000"/>
              <a:buFont typeface="Wingdings" panose="05000000000000000000" pitchFamily="2" charset="2"/>
              <a:buNone/>
            </a:pPr>
            <a:r>
              <a:rPr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000" u="sng"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000" u="sng" dirty="0" err="1">
                <a:latin typeface="Times New Roman" panose="02020603050405020304" pitchFamily="18" charset="0"/>
                <a:ea typeface="Arial Unicode MS" panose="020B0604020202020204" pitchFamily="34" charset="-122"/>
                <a:cs typeface="Arial Unicode MS" panose="020B0604020202020204" pitchFamily="34" charset="-122"/>
              </a:rPr>
              <a:t>imm</a:t>
            </a:r>
            <a:r>
              <a:rPr lang="en-US" altLang="zh-CN" sz="2000" u="sng" dirty="0">
                <a:latin typeface="Times New Roman" panose="02020603050405020304" pitchFamily="18" charset="0"/>
                <a:ea typeface="Arial Unicode MS" panose="020B0604020202020204" pitchFamily="34" charset="-122"/>
                <a:cs typeface="Arial Unicode MS" panose="020B0604020202020204" pitchFamily="34" charset="-122"/>
              </a:rPr>
              <a:t>[31:12]     |    </a:t>
            </a:r>
            <a:r>
              <a:rPr lang="en-US" altLang="zh-CN" sz="2000" u="sng" dirty="0" err="1">
                <a:latin typeface="Times New Roman" panose="02020603050405020304" pitchFamily="18" charset="0"/>
                <a:ea typeface="Arial Unicode MS" panose="020B0604020202020204" pitchFamily="34" charset="-122"/>
                <a:cs typeface="Arial Unicode MS" panose="020B0604020202020204" pitchFamily="34" charset="-122"/>
              </a:rPr>
              <a:t>rd</a:t>
            </a:r>
            <a:r>
              <a:rPr lang="en-US" altLang="zh-CN" sz="2000" u="sng" dirty="0">
                <a:latin typeface="Times New Roman" panose="02020603050405020304" pitchFamily="18" charset="0"/>
                <a:ea typeface="Arial Unicode MS" panose="020B0604020202020204" pitchFamily="34" charset="-122"/>
                <a:cs typeface="Arial Unicode MS" panose="020B0604020202020204" pitchFamily="34" charset="-122"/>
              </a:rPr>
              <a:t>     |    opcode     |</a:t>
            </a:r>
          </a:p>
          <a:p>
            <a:pPr lvl="1" eaLnBrk="1" hangingPunct="1">
              <a:lnSpc>
                <a:spcPct val="90000"/>
              </a:lnSpc>
              <a:buClr>
                <a:schemeClr val="accent2"/>
              </a:buClr>
              <a:buSzPct val="85000"/>
              <a:buFont typeface="Wingdings" panose="05000000000000000000" pitchFamily="2" charset="2"/>
              <a:buNone/>
            </a:pPr>
            <a:r>
              <a:rPr lang="en-US" altLang="zh-CN" dirty="0">
                <a:latin typeface="Times New Roman" panose="02020603050405020304" pitchFamily="18" charset="0"/>
                <a:ea typeface="Arial Unicode MS" panose="020B0604020202020204" pitchFamily="34" charset="-122"/>
                <a:cs typeface="Arial Unicode MS" panose="020B0604020202020204" pitchFamily="34" charset="-122"/>
              </a:rPr>
              <a:t>     20bits              5 bits       7 bits</a:t>
            </a:r>
            <a:endParaRPr lang="zh-CN" altLang="en-US" dirty="0">
              <a:latin typeface="Times New Roman" panose="02020603050405020304" pitchFamily="18" charset="0"/>
              <a:ea typeface="Arial Unicode MS" panose="020B0604020202020204" pitchFamily="34" charset="-122"/>
              <a:cs typeface="Arial Unicode MS" panose="020B0604020202020204" pitchFamily="34" charset="-122"/>
            </a:endParaRPr>
          </a:p>
        </p:txBody>
      </p:sp>
      <p:graphicFrame>
        <p:nvGraphicFramePr>
          <p:cNvPr id="16" name="表格 15"/>
          <p:cNvGraphicFramePr>
            <a:graphicFrameLocks noGrp="1"/>
          </p:cNvGraphicFramePr>
          <p:nvPr/>
        </p:nvGraphicFramePr>
        <p:xfrm>
          <a:off x="3287688" y="4750595"/>
          <a:ext cx="7391400" cy="565150"/>
        </p:xfrm>
        <a:graphic>
          <a:graphicData uri="http://schemas.openxmlformats.org/drawingml/2006/table">
            <a:tbl>
              <a:tblPr/>
              <a:tblGrid>
                <a:gridCol w="5046010">
                  <a:extLst>
                    <a:ext uri="{9D8B030D-6E8A-4147-A177-3AD203B41FA5}">
                      <a16:colId xmlns:a16="http://schemas.microsoft.com/office/drawing/2014/main" val="2998762849"/>
                    </a:ext>
                  </a:extLst>
                </a:gridCol>
                <a:gridCol w="1055820">
                  <a:extLst>
                    <a:ext uri="{9D8B030D-6E8A-4147-A177-3AD203B41FA5}">
                      <a16:colId xmlns:a16="http://schemas.microsoft.com/office/drawing/2014/main" val="1782306373"/>
                    </a:ext>
                  </a:extLst>
                </a:gridCol>
                <a:gridCol w="1289570">
                  <a:extLst>
                    <a:ext uri="{9D8B030D-6E8A-4147-A177-3AD203B41FA5}">
                      <a16:colId xmlns:a16="http://schemas.microsoft.com/office/drawing/2014/main" val="4093931861"/>
                    </a:ext>
                  </a:extLst>
                </a:gridCol>
              </a:tblGrid>
              <a:tr h="213437">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rgbClr val="0000FF"/>
                        </a:buClr>
                        <a:buSzPct val="75000"/>
                        <a:buFont typeface="Wingdings" pitchFamily="2" charset="2"/>
                        <a:buNone/>
                        <a:tabLst/>
                        <a:defRPr/>
                      </a:pPr>
                      <a:r>
                        <a:rPr kumimoji="0" lang="en-US" altLang="zh-CN" sz="1400" b="1" i="0" u="none" strike="noStrike" kern="1200" cap="none" spc="0" normalizeH="0" baseline="0" noProof="0" dirty="0">
                          <a:ln>
                            <a:noFill/>
                          </a:ln>
                          <a:solidFill>
                            <a:srgbClr val="FF0000"/>
                          </a:solidFill>
                          <a:effectLst/>
                          <a:uLnTx/>
                          <a:uFillTx/>
                          <a:latin typeface="Times New Roman" panose="02020603050405020304" pitchFamily="18" charset="0"/>
                          <a:ea typeface="Arial Unicode MS" pitchFamily="34" charset="-122"/>
                          <a:cs typeface="Times New Roman" panose="02020603050405020304" pitchFamily="18" charset="0"/>
                        </a:rPr>
                        <a:t>31                                                                                                     12</a:t>
                      </a:r>
                    </a:p>
                  </a:txBody>
                  <a:tcPr marL="91438" marR="91438" marT="0" marB="0" anchor="b" horzOverflow="overflow">
                    <a:lnL w="12700" cap="flat" cmpd="sng" algn="ctr">
                      <a:no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dirty="0">
                          <a:ln>
                            <a:noFill/>
                          </a:ln>
                          <a:solidFill>
                            <a:srgbClr val="FF0000"/>
                          </a:solidFill>
                          <a:effectLst/>
                          <a:latin typeface="Times New Roman" panose="02020603050405020304" pitchFamily="18" charset="0"/>
                          <a:ea typeface="Arial Unicode MS" pitchFamily="34" charset="-122"/>
                          <a:cs typeface="Times New Roman" panose="02020603050405020304" pitchFamily="18" charset="0"/>
                        </a:rPr>
                        <a:t>11                 7</a:t>
                      </a:r>
                    </a:p>
                  </a:txBody>
                  <a:tcPr marL="3600" marR="3600" marT="0" marB="0" anchor="b" horzOverflow="overflow">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dirty="0">
                          <a:ln>
                            <a:noFill/>
                          </a:ln>
                          <a:solidFill>
                            <a:srgbClr val="FF0000"/>
                          </a:solidFill>
                          <a:effectLst/>
                          <a:latin typeface="Times New Roman" panose="02020603050405020304" pitchFamily="18" charset="0"/>
                          <a:ea typeface="Arial Unicode MS" pitchFamily="34" charset="-122"/>
                          <a:cs typeface="Times New Roman" panose="02020603050405020304" pitchFamily="18" charset="0"/>
                        </a:rPr>
                        <a:t>6                        0</a:t>
                      </a:r>
                    </a:p>
                  </a:txBody>
                  <a:tcPr marL="3600" marR="3600" marT="0" marB="0" anchor="b" horzOverflow="overflow">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2217995"/>
                  </a:ext>
                </a:extLst>
              </a:tr>
              <a:tr h="35171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defRPr/>
                      </a:pPr>
                      <a:r>
                        <a:rPr lang="en-US" altLang="en-US" sz="2000" dirty="0"/>
                        <a:t>0000 0000 0011 1101 0000</a:t>
                      </a:r>
                    </a:p>
                  </a:txBody>
                  <a:tcPr marL="91438" marR="91438"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kern="1200" cap="none" normalizeH="0" baseline="0" dirty="0">
                          <a:ln>
                            <a:noFill/>
                          </a:ln>
                          <a:solidFill>
                            <a:schemeClr val="tx1"/>
                          </a:solidFill>
                          <a:effectLst/>
                          <a:latin typeface="Arial" charset="0"/>
                          <a:ea typeface="Arial Unicode MS" pitchFamily="34" charset="-122"/>
                          <a:cs typeface="Arial Unicode MS" pitchFamily="34" charset="-122"/>
                        </a:rPr>
                        <a:t>10011</a:t>
                      </a:r>
                    </a:p>
                  </a:txBody>
                  <a:tcPr marL="91438" marR="91438"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kern="1200" cap="none" normalizeH="0" baseline="0" dirty="0">
                          <a:ln>
                            <a:noFill/>
                          </a:ln>
                          <a:solidFill>
                            <a:schemeClr val="tx1"/>
                          </a:solidFill>
                          <a:effectLst/>
                          <a:latin typeface="Arial" charset="0"/>
                          <a:ea typeface="Arial Unicode MS" pitchFamily="34" charset="-122"/>
                          <a:cs typeface="Arial Unicode MS" pitchFamily="34" charset="-122"/>
                        </a:rPr>
                        <a:t>011 0111</a:t>
                      </a:r>
                    </a:p>
                  </a:txBody>
                  <a:tcPr marL="91438" marR="91438"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4010245"/>
                  </a:ext>
                </a:extLst>
              </a:tr>
            </a:tbl>
          </a:graphicData>
        </a:graphic>
      </p:graphicFrame>
      <p:graphicFrame>
        <p:nvGraphicFramePr>
          <p:cNvPr id="17" name="表格 16"/>
          <p:cNvGraphicFramePr>
            <a:graphicFrameLocks noGrp="1"/>
          </p:cNvGraphicFramePr>
          <p:nvPr/>
        </p:nvGraphicFramePr>
        <p:xfrm>
          <a:off x="3274988" y="5785645"/>
          <a:ext cx="7392988" cy="350838"/>
        </p:xfrm>
        <a:graphic>
          <a:graphicData uri="http://schemas.openxmlformats.org/drawingml/2006/table">
            <a:tbl>
              <a:tblPr/>
              <a:tblGrid>
                <a:gridCol w="5047093">
                  <a:extLst>
                    <a:ext uri="{9D8B030D-6E8A-4147-A177-3AD203B41FA5}">
                      <a16:colId xmlns:a16="http://schemas.microsoft.com/office/drawing/2014/main" val="2998762849"/>
                    </a:ext>
                  </a:extLst>
                </a:gridCol>
                <a:gridCol w="1056047">
                  <a:extLst>
                    <a:ext uri="{9D8B030D-6E8A-4147-A177-3AD203B41FA5}">
                      <a16:colId xmlns:a16="http://schemas.microsoft.com/office/drawing/2014/main" val="1782306373"/>
                    </a:ext>
                  </a:extLst>
                </a:gridCol>
                <a:gridCol w="1289848">
                  <a:extLst>
                    <a:ext uri="{9D8B030D-6E8A-4147-A177-3AD203B41FA5}">
                      <a16:colId xmlns:a16="http://schemas.microsoft.com/office/drawing/2014/main" val="4093931861"/>
                    </a:ext>
                  </a:extLst>
                </a:gridCol>
              </a:tblGrid>
              <a:tr h="350838">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en-US" sz="2000" kern="1200" noProof="0" dirty="0">
                          <a:solidFill>
                            <a:schemeClr val="tx1"/>
                          </a:solidFill>
                          <a:latin typeface="Arial"/>
                          <a:ea typeface="宋体"/>
                          <a:cs typeface="+mn-cs"/>
                        </a:rPr>
                        <a:t>0000 0000 0011 1101 0000</a:t>
                      </a:r>
                    </a:p>
                  </a:txBody>
                  <a:tcPr marL="91457" marR="91457"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kern="1200" cap="none" normalizeH="0" baseline="0" dirty="0">
                          <a:ln>
                            <a:noFill/>
                          </a:ln>
                          <a:solidFill>
                            <a:schemeClr val="tx1"/>
                          </a:solidFill>
                          <a:effectLst/>
                          <a:latin typeface="Arial" charset="0"/>
                          <a:ea typeface="Arial Unicode MS" pitchFamily="34" charset="-122"/>
                          <a:cs typeface="Arial Unicode MS" pitchFamily="34" charset="-122"/>
                        </a:rPr>
                        <a:t>00000</a:t>
                      </a:r>
                    </a:p>
                  </a:txBody>
                  <a:tcPr marL="91457" marR="91457"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kern="1200" cap="none" normalizeH="0" baseline="0" dirty="0">
                          <a:ln>
                            <a:noFill/>
                          </a:ln>
                          <a:solidFill>
                            <a:schemeClr val="tx1"/>
                          </a:solidFill>
                          <a:effectLst/>
                          <a:latin typeface="Arial" charset="0"/>
                          <a:ea typeface="Arial Unicode MS" pitchFamily="34" charset="-122"/>
                          <a:cs typeface="Arial Unicode MS" pitchFamily="34" charset="-122"/>
                        </a:rPr>
                        <a:t>0000000</a:t>
                      </a:r>
                    </a:p>
                  </a:txBody>
                  <a:tcPr marL="91457" marR="91457"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4010245"/>
                  </a:ext>
                </a:extLst>
              </a:tr>
            </a:tbl>
          </a:graphicData>
        </a:graphic>
      </p:graphicFrame>
      <p:sp>
        <p:nvSpPr>
          <p:cNvPr id="175134" name="文本框 17"/>
          <p:cNvSpPr txBox="1">
            <a:spLocks noChangeArrowheads="1"/>
          </p:cNvSpPr>
          <p:nvPr/>
        </p:nvSpPr>
        <p:spPr bwMode="auto">
          <a:xfrm>
            <a:off x="8931251" y="5272883"/>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2000" i="1">
                <a:solidFill>
                  <a:srgbClr val="C00000"/>
                </a:solidFill>
                <a:latin typeface="Times New Roman" panose="02020603050405020304" pitchFamily="18" charset="0"/>
                <a:ea typeface="Arial Unicode MS" panose="020B0604020202020204" pitchFamily="34" charset="-122"/>
                <a:cs typeface="Times New Roman" panose="02020603050405020304" pitchFamily="18" charset="0"/>
              </a:rPr>
              <a:t>Filling zero</a:t>
            </a:r>
            <a:endParaRPr lang="zh-CN" altLang="en-US" sz="2000" i="1">
              <a:solidFill>
                <a:srgbClr val="C00000"/>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175135" name="Line 74"/>
          <p:cNvSpPr>
            <a:spLocks noChangeShapeType="1"/>
          </p:cNvSpPr>
          <p:nvPr/>
        </p:nvSpPr>
        <p:spPr bwMode="auto">
          <a:xfrm>
            <a:off x="5592738" y="5417345"/>
            <a:ext cx="0" cy="368300"/>
          </a:xfrm>
          <a:prstGeom prst="line">
            <a:avLst/>
          </a:prstGeom>
          <a:noFill/>
          <a:ln w="762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36" name="文本框 19"/>
          <p:cNvSpPr txBox="1">
            <a:spLocks noChangeArrowheads="1"/>
          </p:cNvSpPr>
          <p:nvPr/>
        </p:nvSpPr>
        <p:spPr bwMode="auto">
          <a:xfrm>
            <a:off x="1933551" y="4933158"/>
            <a:ext cx="12938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2000">
                <a:latin typeface="Times New Roman" panose="02020603050405020304" pitchFamily="18" charset="0"/>
                <a:ea typeface="Arial Unicode MS" panose="020B0604020202020204" pitchFamily="34" charset="-122"/>
                <a:cs typeface="Times New Roman" panose="02020603050405020304" pitchFamily="18" charset="0"/>
              </a:rPr>
              <a:t>Instruction</a:t>
            </a:r>
            <a:endParaRPr lang="zh-CN" altLang="en-US" sz="2000">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175137" name="文本框 20"/>
          <p:cNvSpPr txBox="1">
            <a:spLocks noChangeArrowheads="1"/>
          </p:cNvSpPr>
          <p:nvPr/>
        </p:nvSpPr>
        <p:spPr bwMode="auto">
          <a:xfrm>
            <a:off x="1946251" y="5777708"/>
            <a:ext cx="1038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2000">
                <a:latin typeface="Times New Roman" panose="02020603050405020304" pitchFamily="18" charset="0"/>
                <a:ea typeface="Arial Unicode MS" panose="020B0604020202020204" pitchFamily="34" charset="-122"/>
                <a:cs typeface="Times New Roman" panose="02020603050405020304" pitchFamily="18" charset="0"/>
              </a:rPr>
              <a:t>Register</a:t>
            </a:r>
            <a:endParaRPr lang="zh-CN" altLang="en-US" sz="2000">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175138" name="Line 74"/>
          <p:cNvSpPr>
            <a:spLocks noChangeShapeType="1"/>
          </p:cNvSpPr>
          <p:nvPr/>
        </p:nvSpPr>
        <p:spPr bwMode="auto">
          <a:xfrm>
            <a:off x="9553551" y="5623720"/>
            <a:ext cx="0" cy="173038"/>
          </a:xfrm>
          <a:prstGeom prst="line">
            <a:avLst/>
          </a:prstGeom>
          <a:noFill/>
          <a:ln w="381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Rectangle 1">
            <a:extLst>
              <a:ext uri="{FF2B5EF4-FFF2-40B4-BE49-F238E27FC236}">
                <a16:creationId xmlns:a16="http://schemas.microsoft.com/office/drawing/2014/main" id="{24BCB03D-B5E5-4778-89C4-9C762FA10564}"/>
              </a:ext>
            </a:extLst>
          </p:cNvPr>
          <p:cNvSpPr/>
          <p:nvPr/>
        </p:nvSpPr>
        <p:spPr>
          <a:xfrm>
            <a:off x="119336" y="196129"/>
            <a:ext cx="3155652" cy="569624"/>
          </a:xfrm>
          <a:prstGeom prst="rect">
            <a:avLst/>
          </a:prstGeom>
          <a:solidFill>
            <a:srgbClr val="C00000">
              <a:alpha val="15102"/>
            </a:srgbClr>
          </a:solidFill>
          <a:ln w="349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b="1" dirty="0">
                <a:solidFill>
                  <a:schemeClr val="tx1"/>
                </a:solidFill>
                <a:latin typeface="微软雅黑" panose="020B0503020204020204" pitchFamily="34" charset="-122"/>
                <a:ea typeface="微软雅黑" panose="020B0503020204020204" pitchFamily="34" charset="-122"/>
              </a:rPr>
              <a:t>加载一个大数</a:t>
            </a:r>
          </a:p>
        </p:txBody>
      </p:sp>
    </p:spTree>
    <p:extLst>
      <p:ext uri="{BB962C8B-B14F-4D97-AF65-F5344CB8AC3E}">
        <p14:creationId xmlns:p14="http://schemas.microsoft.com/office/powerpoint/2010/main" val="2594162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5202D-14C4-35B1-8ECE-4F2D50B31436}"/>
              </a:ext>
            </a:extLst>
          </p:cNvPr>
          <p:cNvSpPr>
            <a:spLocks noGrp="1"/>
          </p:cNvSpPr>
          <p:nvPr>
            <p:ph type="title"/>
          </p:nvPr>
        </p:nvSpPr>
        <p:spPr>
          <a:xfrm>
            <a:off x="2063552" y="2240868"/>
            <a:ext cx="7849480" cy="2376264"/>
          </a:xfrm>
        </p:spPr>
        <p:txBody>
          <a:bodyPr>
            <a:normAutofit/>
          </a:bodyPr>
          <a:lstStyle/>
          <a:p>
            <a:pPr algn="ctr"/>
            <a:r>
              <a:rPr lang="en-US" altLang="zh-CN" sz="6000" b="1" dirty="0">
                <a:solidFill>
                  <a:schemeClr val="accent1">
                    <a:lumMod val="50000"/>
                  </a:schemeClr>
                </a:solidFill>
              </a:rPr>
              <a:t>2  Translation using</a:t>
            </a:r>
            <a:br>
              <a:rPr lang="en-US" altLang="zh-CN" sz="6000" b="1" dirty="0">
                <a:solidFill>
                  <a:schemeClr val="accent1">
                    <a:lumMod val="50000"/>
                  </a:schemeClr>
                </a:solidFill>
              </a:rPr>
            </a:br>
            <a:r>
              <a:rPr lang="en-US" altLang="zh-CN" sz="6000" b="1" dirty="0">
                <a:solidFill>
                  <a:schemeClr val="accent1">
                    <a:lumMod val="50000"/>
                  </a:schemeClr>
                </a:solidFill>
              </a:rPr>
              <a:t>Register</a:t>
            </a:r>
            <a:endParaRPr lang="zh-CN" altLang="en-US" sz="6000" b="1" dirty="0">
              <a:solidFill>
                <a:schemeClr val="accent1">
                  <a:lumMod val="50000"/>
                </a:schemeClr>
              </a:solidFill>
            </a:endParaRPr>
          </a:p>
        </p:txBody>
      </p:sp>
    </p:spTree>
    <p:extLst>
      <p:ext uri="{BB962C8B-B14F-4D97-AF65-F5344CB8AC3E}">
        <p14:creationId xmlns:p14="http://schemas.microsoft.com/office/powerpoint/2010/main" val="2415454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Using More Registers</a:t>
            </a:r>
            <a:endParaRPr lang="zh-CN" altLang="en-US" dirty="0"/>
          </a:p>
        </p:txBody>
      </p:sp>
      <p:sp>
        <p:nvSpPr>
          <p:cNvPr id="136195" name="内容占位符 2"/>
          <p:cNvSpPr>
            <a:spLocks noGrp="1"/>
          </p:cNvSpPr>
          <p:nvPr>
            <p:ph idx="1"/>
          </p:nvPr>
        </p:nvSpPr>
        <p:spPr>
          <a:xfrm>
            <a:off x="838200" y="1657006"/>
            <a:ext cx="10515600" cy="4351338"/>
          </a:xfrm>
        </p:spPr>
        <p:txBody>
          <a:bodyPr/>
          <a:lstStyle/>
          <a:p>
            <a:r>
              <a:rPr lang="en-US" altLang="zh-CN" dirty="0"/>
              <a:t>Registers for procedure calling</a:t>
            </a:r>
          </a:p>
          <a:p>
            <a:pPr lvl="1"/>
            <a:r>
              <a:rPr lang="en-US" altLang="zh-CN" dirty="0"/>
              <a:t> x10~ x17: 8 argument registers to pass parameters or return values</a:t>
            </a:r>
          </a:p>
          <a:p>
            <a:pPr lvl="1"/>
            <a:r>
              <a:rPr lang="en-US" altLang="zh-CN" dirty="0"/>
              <a:t> </a:t>
            </a:r>
            <a:r>
              <a:rPr lang="en-US" altLang="zh-CN" dirty="0">
                <a:highlight>
                  <a:srgbClr val="FFFF00"/>
                </a:highlight>
              </a:rPr>
              <a:t>x1: </a:t>
            </a:r>
            <a:r>
              <a:rPr lang="zh-CN" altLang="en-US" dirty="0">
                <a:highlight>
                  <a:srgbClr val="FFFF00"/>
                </a:highlight>
              </a:rPr>
              <a:t>返回地址</a:t>
            </a:r>
            <a:endParaRPr lang="en-US" altLang="zh-CN" dirty="0">
              <a:highlight>
                <a:srgbClr val="FFFF00"/>
              </a:highlight>
            </a:endParaRPr>
          </a:p>
          <a:p>
            <a:pPr lvl="1"/>
            <a:r>
              <a:rPr lang="en-US" altLang="zh-CN" dirty="0"/>
              <a:t>Stack</a:t>
            </a:r>
            <a:r>
              <a:rPr lang="zh-CN" altLang="en-US" dirty="0"/>
              <a:t>：用栈来完成</a:t>
            </a:r>
            <a:r>
              <a:rPr lang="en-US" altLang="zh-CN" dirty="0"/>
              <a:t>spilling registers</a:t>
            </a:r>
          </a:p>
          <a:p>
            <a:pPr lvl="1"/>
            <a:r>
              <a:rPr lang="en-US" altLang="zh-CN" dirty="0">
                <a:solidFill>
                  <a:srgbClr val="FF0000"/>
                </a:solidFill>
              </a:rPr>
              <a:t>Push, pop</a:t>
            </a:r>
          </a:p>
          <a:p>
            <a:pPr lvl="1"/>
            <a:r>
              <a:rPr lang="en-US" altLang="zh-CN" dirty="0"/>
              <a:t>Stack pointer (</a:t>
            </a:r>
            <a:r>
              <a:rPr lang="en-US" altLang="zh-CN" dirty="0" err="1"/>
              <a:t>sp</a:t>
            </a:r>
            <a:r>
              <a:rPr lang="en-US" altLang="zh-CN" dirty="0"/>
              <a:t>)</a:t>
            </a:r>
            <a:r>
              <a:rPr lang="zh-CN" altLang="en-US" dirty="0">
                <a:highlight>
                  <a:srgbClr val="FFFF00"/>
                </a:highlight>
              </a:rPr>
              <a:t>栈指针</a:t>
            </a:r>
            <a:r>
              <a:rPr lang="en-US" altLang="zh-CN" dirty="0">
                <a:highlight>
                  <a:srgbClr val="FFFF00"/>
                </a:highlight>
              </a:rPr>
              <a:t>: x2</a:t>
            </a:r>
          </a:p>
          <a:p>
            <a:pPr lvl="1"/>
            <a:r>
              <a:rPr lang="en-US" altLang="zh-CN" dirty="0">
                <a:highlight>
                  <a:srgbClr val="FFFF00"/>
                </a:highlight>
              </a:rPr>
              <a:t>x0:0</a:t>
            </a:r>
          </a:p>
          <a:p>
            <a:r>
              <a:rPr lang="en-US" altLang="zh-CN" dirty="0"/>
              <a:t>SP </a:t>
            </a:r>
            <a:r>
              <a:rPr lang="zh-CN" altLang="en-US" dirty="0"/>
              <a:t>指明栈顶位置</a:t>
            </a:r>
            <a:endParaRPr lang="en-US" altLang="zh-CN" dirty="0"/>
          </a:p>
          <a:p>
            <a:pPr lvl="1"/>
            <a:r>
              <a:rPr lang="en-US" altLang="zh-CN" dirty="0"/>
              <a:t>Push: </a:t>
            </a:r>
            <a:r>
              <a:rPr lang="en-US" altLang="zh-CN" dirty="0" err="1"/>
              <a:t>sp</a:t>
            </a:r>
            <a:r>
              <a:rPr lang="en-US" altLang="zh-CN" dirty="0"/>
              <a:t>= sp-8</a:t>
            </a:r>
          </a:p>
          <a:p>
            <a:pPr lvl="1"/>
            <a:r>
              <a:rPr lang="en-US" altLang="zh-CN" dirty="0"/>
              <a:t>Pop:  </a:t>
            </a:r>
            <a:r>
              <a:rPr lang="en-US" altLang="zh-CN" dirty="0" err="1"/>
              <a:t>sp</a:t>
            </a:r>
            <a:r>
              <a:rPr lang="en-US" altLang="zh-CN" dirty="0"/>
              <a:t> = </a:t>
            </a:r>
            <a:r>
              <a:rPr lang="en-US" altLang="zh-CN" dirty="0">
                <a:highlight>
                  <a:srgbClr val="FFFF00"/>
                </a:highlight>
              </a:rPr>
              <a:t>sp+8</a:t>
            </a:r>
          </a:p>
        </p:txBody>
      </p:sp>
      <p:pic>
        <p:nvPicPr>
          <p:cNvPr id="4" name="图片 3">
            <a:extLst>
              <a:ext uri="{FF2B5EF4-FFF2-40B4-BE49-F238E27FC236}">
                <a16:creationId xmlns:a16="http://schemas.microsoft.com/office/drawing/2014/main" id="{60DDB6D0-32C4-AED1-33DE-FF7E508D9D13}"/>
              </a:ext>
            </a:extLst>
          </p:cNvPr>
          <p:cNvPicPr>
            <a:picLocks noChangeAspect="1"/>
          </p:cNvPicPr>
          <p:nvPr/>
        </p:nvPicPr>
        <p:blipFill>
          <a:blip r:embed="rId3"/>
          <a:stretch>
            <a:fillRect/>
          </a:stretch>
        </p:blipFill>
        <p:spPr>
          <a:xfrm>
            <a:off x="7320136" y="2690828"/>
            <a:ext cx="4215778" cy="3802047"/>
          </a:xfrm>
          <a:prstGeom prst="rect">
            <a:avLst/>
          </a:prstGeom>
        </p:spPr>
      </p:pic>
      <p:sp>
        <p:nvSpPr>
          <p:cNvPr id="5" name="文本框 4">
            <a:extLst>
              <a:ext uri="{FF2B5EF4-FFF2-40B4-BE49-F238E27FC236}">
                <a16:creationId xmlns:a16="http://schemas.microsoft.com/office/drawing/2014/main" id="{8EC83F99-0B9B-8C7F-99F6-46FBAF5DA68C}"/>
              </a:ext>
            </a:extLst>
          </p:cNvPr>
          <p:cNvSpPr txBox="1"/>
          <p:nvPr/>
        </p:nvSpPr>
        <p:spPr>
          <a:xfrm>
            <a:off x="10488488" y="2780928"/>
            <a:ext cx="792088" cy="338554"/>
          </a:xfrm>
          <a:prstGeom prst="rect">
            <a:avLst/>
          </a:prstGeom>
          <a:noFill/>
        </p:spPr>
        <p:txBody>
          <a:bodyPr wrap="square" rtlCol="0">
            <a:spAutoFit/>
          </a:bodyPr>
          <a:lstStyle/>
          <a:p>
            <a:r>
              <a:rPr lang="zh-CN" altLang="en-US" sz="1600" b="1" dirty="0"/>
              <a:t>栈底</a:t>
            </a:r>
          </a:p>
        </p:txBody>
      </p:sp>
    </p:spTree>
    <p:extLst>
      <p:ext uri="{BB962C8B-B14F-4D97-AF65-F5344CB8AC3E}">
        <p14:creationId xmlns:p14="http://schemas.microsoft.com/office/powerpoint/2010/main" val="758161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a:xfrm>
            <a:off x="263352" y="188640"/>
            <a:ext cx="10515600" cy="1325563"/>
          </a:xfrm>
        </p:spPr>
        <p:txBody>
          <a:bodyPr/>
          <a:lstStyle/>
          <a:p>
            <a:pPr eaLnBrk="1" hangingPunct="1">
              <a:defRPr/>
            </a:pPr>
            <a:r>
              <a:rPr lang="en-US" altLang="en-US" dirty="0"/>
              <a:t>Leaf Procedure Example</a:t>
            </a:r>
            <a:endParaRPr lang="en-AU" altLang="en-US" dirty="0"/>
          </a:p>
        </p:txBody>
      </p:sp>
      <p:sp>
        <p:nvSpPr>
          <p:cNvPr id="138244" name="Rectangle 3"/>
          <p:cNvSpPr>
            <a:spLocks noGrp="1" noChangeArrowheads="1"/>
          </p:cNvSpPr>
          <p:nvPr>
            <p:ph idx="1"/>
          </p:nvPr>
        </p:nvSpPr>
        <p:spPr>
          <a:xfrm>
            <a:off x="911424" y="3933056"/>
            <a:ext cx="7070576" cy="2088232"/>
          </a:xfrm>
        </p:spPr>
        <p:txBody>
          <a:bodyPr>
            <a:normAutofit/>
          </a:bodyPr>
          <a:lstStyle/>
          <a:p>
            <a:pPr lvl="1" eaLnBrk="1" hangingPunct="1"/>
            <a:r>
              <a:rPr lang="en-US" altLang="en-US" sz="2400" dirty="0"/>
              <a:t>Arguments g, …, j  in  x10, …, x13</a:t>
            </a:r>
          </a:p>
          <a:p>
            <a:pPr lvl="1" eaLnBrk="1" hangingPunct="1"/>
            <a:r>
              <a:rPr lang="en-US" altLang="en-US" sz="2400" dirty="0"/>
              <a:t>f in x20</a:t>
            </a:r>
          </a:p>
          <a:p>
            <a:pPr lvl="1" eaLnBrk="1" hangingPunct="1"/>
            <a:r>
              <a:rPr lang="en-US" altLang="en-US" sz="2400" dirty="0"/>
              <a:t>temporaries x5, x6</a:t>
            </a:r>
          </a:p>
          <a:p>
            <a:pPr lvl="1" eaLnBrk="1" hangingPunct="1"/>
            <a:r>
              <a:rPr lang="en-US" altLang="en-US" sz="2400" dirty="0"/>
              <a:t>Need to save x5, x6, x20 on stack</a:t>
            </a:r>
          </a:p>
        </p:txBody>
      </p:sp>
      <p:pic>
        <p:nvPicPr>
          <p:cNvPr id="3" name="图片 2">
            <a:extLst>
              <a:ext uri="{FF2B5EF4-FFF2-40B4-BE49-F238E27FC236}">
                <a16:creationId xmlns:a16="http://schemas.microsoft.com/office/drawing/2014/main" id="{9180FAC3-FF84-1BDF-F98E-9B5122B50890}"/>
              </a:ext>
            </a:extLst>
          </p:cNvPr>
          <p:cNvPicPr>
            <a:picLocks noChangeAspect="1"/>
          </p:cNvPicPr>
          <p:nvPr/>
        </p:nvPicPr>
        <p:blipFill>
          <a:blip r:embed="rId3"/>
          <a:stretch>
            <a:fillRect/>
          </a:stretch>
        </p:blipFill>
        <p:spPr>
          <a:xfrm>
            <a:off x="551384" y="1844824"/>
            <a:ext cx="11089232" cy="1836497"/>
          </a:xfrm>
          <a:prstGeom prst="rect">
            <a:avLst/>
          </a:prstGeom>
        </p:spPr>
      </p:pic>
    </p:spTree>
    <p:extLst>
      <p:ext uri="{BB962C8B-B14F-4D97-AF65-F5344CB8AC3E}">
        <p14:creationId xmlns:p14="http://schemas.microsoft.com/office/powerpoint/2010/main" val="148325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noChangeArrowheads="1"/>
          </p:cNvSpPr>
          <p:nvPr>
            <p:ph idx="1"/>
          </p:nvPr>
        </p:nvSpPr>
        <p:spPr>
          <a:xfrm>
            <a:off x="2135561" y="873125"/>
            <a:ext cx="8270875" cy="5111750"/>
          </a:xfrm>
        </p:spPr>
        <p:txBody>
          <a:bodyPr>
            <a:normAutofit fontScale="92500" lnSpcReduction="20000"/>
          </a:bodyPr>
          <a:lstStyle/>
          <a:p>
            <a:pPr eaLnBrk="1" hangingPunct="1">
              <a:lnSpc>
                <a:spcPct val="90000"/>
              </a:lnSpc>
            </a:pPr>
            <a:r>
              <a:rPr lang="en-US" altLang="en-US" dirty="0"/>
              <a:t>RISC-V code:</a:t>
            </a:r>
          </a:p>
          <a:p>
            <a:pPr eaLnBrk="1" hangingPunct="1">
              <a:lnSpc>
                <a:spcPct val="90000"/>
              </a:lnSpc>
              <a:buFont typeface="Wingdings" panose="05000000000000000000" pitchFamily="2" charset="2"/>
              <a:buNone/>
            </a:pPr>
            <a:endParaRPr lang="en-US" altLang="en-US" sz="2000" dirty="0">
              <a:latin typeface="Lucida Console" panose="020B0609040504020204" pitchFamily="49" charset="0"/>
            </a:endParaRP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addi</a:t>
            </a:r>
            <a:r>
              <a:rPr lang="en-US" altLang="en-US" sz="2000" dirty="0">
                <a:latin typeface="Lucida Console" panose="020B0609040504020204" pitchFamily="49" charset="0"/>
              </a:rPr>
              <a:t> sp,sp,-24</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sd</a:t>
            </a:r>
            <a:r>
              <a:rPr lang="en-US" altLang="en-US" sz="2000" dirty="0">
                <a:latin typeface="Lucida Console" panose="020B0609040504020204" pitchFamily="49" charset="0"/>
              </a:rPr>
              <a:t>   x5,16(</a:t>
            </a:r>
            <a:r>
              <a:rPr lang="en-US" altLang="en-US" sz="2000" dirty="0" err="1">
                <a:latin typeface="Lucida Console" panose="020B0609040504020204" pitchFamily="49" charset="0"/>
              </a:rPr>
              <a:t>sp</a:t>
            </a:r>
            <a:r>
              <a:rPr lang="en-US" altLang="en-US" sz="2000" dirty="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sd</a:t>
            </a:r>
            <a:r>
              <a:rPr lang="en-US" altLang="en-US" sz="2000" dirty="0">
                <a:latin typeface="Lucida Console" panose="020B0609040504020204" pitchFamily="49" charset="0"/>
              </a:rPr>
              <a:t>   x6,8(</a:t>
            </a:r>
            <a:r>
              <a:rPr lang="en-US" altLang="en-US" sz="2000" dirty="0" err="1">
                <a:latin typeface="Lucida Console" panose="020B0609040504020204" pitchFamily="49" charset="0"/>
              </a:rPr>
              <a:t>sp</a:t>
            </a:r>
            <a:r>
              <a:rPr lang="en-US" altLang="en-US" sz="2000" dirty="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sd</a:t>
            </a:r>
            <a:r>
              <a:rPr lang="en-US" altLang="en-US" sz="2000" dirty="0">
                <a:latin typeface="Lucida Console" panose="020B0609040504020204" pitchFamily="49" charset="0"/>
              </a:rPr>
              <a:t>   x20,0(</a:t>
            </a:r>
            <a:r>
              <a:rPr lang="en-US" altLang="en-US" sz="2000" dirty="0" err="1">
                <a:latin typeface="Lucida Console" panose="020B0609040504020204" pitchFamily="49" charset="0"/>
              </a:rPr>
              <a:t>sp</a:t>
            </a:r>
            <a:r>
              <a:rPr lang="en-US" altLang="en-US" sz="2000" dirty="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add  x5,x10,x11</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add  x6,x12,x1</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sub  x20,x5,x6</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addi</a:t>
            </a:r>
            <a:r>
              <a:rPr lang="en-US" altLang="en-US" sz="2000" dirty="0">
                <a:latin typeface="Lucida Console" panose="020B0609040504020204" pitchFamily="49" charset="0"/>
              </a:rPr>
              <a:t> x10,x20,0</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ld</a:t>
            </a:r>
            <a:r>
              <a:rPr lang="en-US" altLang="en-US" sz="2000" dirty="0">
                <a:latin typeface="Lucida Console" panose="020B0609040504020204" pitchFamily="49" charset="0"/>
              </a:rPr>
              <a:t>   x20,0(</a:t>
            </a:r>
            <a:r>
              <a:rPr lang="en-US" altLang="en-US" sz="2000" dirty="0" err="1">
                <a:latin typeface="Lucida Console" panose="020B0609040504020204" pitchFamily="49" charset="0"/>
              </a:rPr>
              <a:t>sp</a:t>
            </a:r>
            <a:r>
              <a:rPr lang="en-US" altLang="en-US" sz="2000" dirty="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ld</a:t>
            </a:r>
            <a:r>
              <a:rPr lang="en-US" altLang="en-US" sz="2000" dirty="0">
                <a:latin typeface="Lucida Console" panose="020B0609040504020204" pitchFamily="49" charset="0"/>
              </a:rPr>
              <a:t>   x6,8(</a:t>
            </a:r>
            <a:r>
              <a:rPr lang="en-US" altLang="en-US" sz="2000" dirty="0" err="1">
                <a:latin typeface="Lucida Console" panose="020B0609040504020204" pitchFamily="49" charset="0"/>
              </a:rPr>
              <a:t>sp</a:t>
            </a:r>
            <a:r>
              <a:rPr lang="en-US" altLang="en-US" sz="2000" dirty="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ld</a:t>
            </a:r>
            <a:r>
              <a:rPr lang="en-US" altLang="en-US" sz="2000" dirty="0">
                <a:latin typeface="Lucida Console" panose="020B0609040504020204" pitchFamily="49" charset="0"/>
              </a:rPr>
              <a:t>   x5,16(</a:t>
            </a:r>
            <a:r>
              <a:rPr lang="en-US" altLang="en-US" sz="2000" dirty="0" err="1">
                <a:latin typeface="Lucida Console" panose="020B0609040504020204" pitchFamily="49" charset="0"/>
              </a:rPr>
              <a:t>sp</a:t>
            </a:r>
            <a:r>
              <a:rPr lang="en-US" altLang="en-US" sz="2000" dirty="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addi</a:t>
            </a:r>
            <a:r>
              <a:rPr lang="en-US" altLang="en-US" sz="2000" dirty="0">
                <a:latin typeface="Lucida Console" panose="020B0609040504020204" pitchFamily="49" charset="0"/>
              </a:rPr>
              <a:t> sp,sp,24</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jalr</a:t>
            </a:r>
            <a:r>
              <a:rPr lang="en-US" altLang="en-US" sz="2000" dirty="0">
                <a:latin typeface="Lucida Console" panose="020B0609040504020204" pitchFamily="49" charset="0"/>
              </a:rPr>
              <a:t> x0,0(x1)</a:t>
            </a:r>
          </a:p>
          <a:p>
            <a:pPr eaLnBrk="1" hangingPunct="1">
              <a:lnSpc>
                <a:spcPct val="90000"/>
              </a:lnSpc>
              <a:buFont typeface="Wingdings" panose="05000000000000000000" pitchFamily="2" charset="2"/>
              <a:buNone/>
            </a:pPr>
            <a:endParaRPr lang="en-US" altLang="en-US" dirty="0">
              <a:latin typeface="Lucida Console" panose="020B0609040504020204" pitchFamily="49" charset="0"/>
            </a:endParaRPr>
          </a:p>
        </p:txBody>
      </p:sp>
      <p:sp>
        <p:nvSpPr>
          <p:cNvPr id="140292" name="Text Box 4"/>
          <p:cNvSpPr txBox="1">
            <a:spLocks noChangeArrowheads="1"/>
          </p:cNvSpPr>
          <p:nvPr/>
        </p:nvSpPr>
        <p:spPr bwMode="auto">
          <a:xfrm>
            <a:off x="5961385" y="1805310"/>
            <a:ext cx="30426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 Save x5, x6, x20 on stack</a:t>
            </a:r>
            <a:endParaRPr lang="en-AU" altLang="en-US" sz="1800" dirty="0">
              <a:latin typeface="Tahoma" panose="020B0604030504040204" pitchFamily="34" charset="0"/>
              <a:ea typeface="Arial Unicode MS" panose="020B0604020202020204" pitchFamily="34" charset="-122"/>
              <a:cs typeface="Arial Unicode MS" panose="020B0604020202020204" pitchFamily="34" charset="-122"/>
            </a:endParaRPr>
          </a:p>
        </p:txBody>
      </p:sp>
      <p:sp>
        <p:nvSpPr>
          <p:cNvPr id="140293" name="Text Box 5"/>
          <p:cNvSpPr txBox="1">
            <a:spLocks noChangeArrowheads="1"/>
          </p:cNvSpPr>
          <p:nvPr/>
        </p:nvSpPr>
        <p:spPr bwMode="auto">
          <a:xfrm>
            <a:off x="5962262" y="2804641"/>
            <a:ext cx="15552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 x5 = g + h</a:t>
            </a:r>
          </a:p>
        </p:txBody>
      </p:sp>
      <p:sp>
        <p:nvSpPr>
          <p:cNvPr id="140294" name="Text Box 5"/>
          <p:cNvSpPr txBox="1">
            <a:spLocks noChangeArrowheads="1"/>
          </p:cNvSpPr>
          <p:nvPr/>
        </p:nvSpPr>
        <p:spPr bwMode="auto">
          <a:xfrm>
            <a:off x="5959087" y="3125316"/>
            <a:ext cx="14173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 x6 = </a:t>
            </a:r>
            <a:r>
              <a:rPr lang="en-US" altLang="en-US" sz="1800" dirty="0" err="1">
                <a:latin typeface="Tahoma" panose="020B0604030504040204" pitchFamily="34" charset="0"/>
                <a:ea typeface="Arial Unicode MS" panose="020B0604020202020204" pitchFamily="34" charset="-122"/>
                <a:cs typeface="Arial Unicode MS" panose="020B0604020202020204" pitchFamily="34" charset="-122"/>
              </a:rPr>
              <a:t>i</a:t>
            </a: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 + j</a:t>
            </a:r>
          </a:p>
        </p:txBody>
      </p:sp>
      <p:sp>
        <p:nvSpPr>
          <p:cNvPr id="140295" name="Text Box 5"/>
          <p:cNvSpPr txBox="1">
            <a:spLocks noChangeArrowheads="1"/>
          </p:cNvSpPr>
          <p:nvPr/>
        </p:nvSpPr>
        <p:spPr bwMode="auto">
          <a:xfrm>
            <a:off x="5941625" y="3476154"/>
            <a:ext cx="15712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 f = x5 – x6</a:t>
            </a:r>
          </a:p>
        </p:txBody>
      </p:sp>
      <p:sp>
        <p:nvSpPr>
          <p:cNvPr id="140296" name="Text Box 5"/>
          <p:cNvSpPr txBox="1">
            <a:spLocks noChangeArrowheads="1"/>
          </p:cNvSpPr>
          <p:nvPr/>
        </p:nvSpPr>
        <p:spPr bwMode="auto">
          <a:xfrm>
            <a:off x="5941624" y="3796829"/>
            <a:ext cx="41148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  copy f to return register</a:t>
            </a:r>
          </a:p>
        </p:txBody>
      </p:sp>
      <p:sp>
        <p:nvSpPr>
          <p:cNvPr id="140297" name="Text Box 4"/>
          <p:cNvSpPr txBox="1">
            <a:spLocks noChangeArrowheads="1"/>
          </p:cNvSpPr>
          <p:nvPr/>
        </p:nvSpPr>
        <p:spPr bwMode="auto">
          <a:xfrm>
            <a:off x="5917812" y="4119091"/>
            <a:ext cx="36202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  Res</a:t>
            </a:r>
            <a:r>
              <a:rPr lang="en-US" altLang="zh-CN" sz="1800" dirty="0">
                <a:latin typeface="Tahoma" panose="020B0604030504040204" pitchFamily="34" charset="0"/>
                <a:ea typeface="Arial Unicode MS" panose="020B0604020202020204" pitchFamily="34" charset="-122"/>
                <a:cs typeface="Arial Unicode MS" panose="020B0604020202020204" pitchFamily="34" charset="-122"/>
              </a:rPr>
              <a:t>t</a:t>
            </a: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ore x5, x6, x20 from stack</a:t>
            </a:r>
            <a:endParaRPr lang="en-AU" altLang="en-US" sz="1800" dirty="0">
              <a:latin typeface="Tahoma" panose="020B0604030504040204" pitchFamily="34" charset="0"/>
              <a:ea typeface="Arial Unicode MS" panose="020B0604020202020204" pitchFamily="34" charset="-122"/>
              <a:cs typeface="Arial Unicode MS" panose="020B0604020202020204" pitchFamily="34" charset="-122"/>
            </a:endParaRPr>
          </a:p>
        </p:txBody>
      </p:sp>
      <p:sp>
        <p:nvSpPr>
          <p:cNvPr id="140298" name="Text Box 4"/>
          <p:cNvSpPr txBox="1">
            <a:spLocks noChangeArrowheads="1"/>
          </p:cNvSpPr>
          <p:nvPr/>
        </p:nvSpPr>
        <p:spPr bwMode="auto">
          <a:xfrm>
            <a:off x="5959087" y="5541507"/>
            <a:ext cx="1989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Return to caller</a:t>
            </a:r>
            <a:endParaRPr lang="en-AU" altLang="en-US" sz="1800" dirty="0">
              <a:latin typeface="Tahoma" panose="020B0604030504040204" pitchFamily="34"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4171721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en-US" dirty="0"/>
              <a:t>Non-Leaf Procedures</a:t>
            </a:r>
            <a:endParaRPr lang="zh-CN" altLang="en-US" dirty="0"/>
          </a:p>
        </p:txBody>
      </p:sp>
      <p:sp>
        <p:nvSpPr>
          <p:cNvPr id="146435" name="内容占位符 2"/>
          <p:cNvSpPr>
            <a:spLocks noGrp="1"/>
          </p:cNvSpPr>
          <p:nvPr>
            <p:ph idx="1"/>
          </p:nvPr>
        </p:nvSpPr>
        <p:spPr/>
        <p:txBody>
          <a:bodyPr/>
          <a:lstStyle/>
          <a:p>
            <a:pPr eaLnBrk="1" hangingPunct="1"/>
            <a:r>
              <a:rPr lang="en-US" altLang="en-US" dirty="0"/>
              <a:t>Procedures that call other procedures</a:t>
            </a:r>
          </a:p>
          <a:p>
            <a:pPr eaLnBrk="1" hangingPunct="1"/>
            <a:r>
              <a:rPr lang="en-US" altLang="en-US" dirty="0"/>
              <a:t>For nested call, </a:t>
            </a:r>
            <a:r>
              <a:rPr lang="en-US" altLang="en-US" dirty="0">
                <a:solidFill>
                  <a:srgbClr val="0000FF"/>
                </a:solidFill>
              </a:rPr>
              <a:t>caller</a:t>
            </a:r>
            <a:r>
              <a:rPr lang="zh-CN" altLang="en-US" dirty="0">
                <a:solidFill>
                  <a:srgbClr val="0000FF"/>
                </a:solidFill>
              </a:rPr>
              <a:t>调用者（父函数）</a:t>
            </a:r>
            <a:r>
              <a:rPr lang="en-US" altLang="en-US" dirty="0"/>
              <a:t> needs to save on the stack:</a:t>
            </a:r>
          </a:p>
          <a:p>
            <a:pPr lvl="1" eaLnBrk="1" hangingPunct="1"/>
            <a:r>
              <a:rPr lang="en-US" altLang="en-US" dirty="0"/>
              <a:t>Its </a:t>
            </a:r>
            <a:r>
              <a:rPr lang="en-US" altLang="en-US" dirty="0">
                <a:solidFill>
                  <a:srgbClr val="0000FF"/>
                </a:solidFill>
              </a:rPr>
              <a:t>return address</a:t>
            </a:r>
          </a:p>
          <a:p>
            <a:pPr lvl="1" eaLnBrk="1" hangingPunct="1"/>
            <a:r>
              <a:rPr lang="en-US" altLang="en-US" dirty="0">
                <a:solidFill>
                  <a:srgbClr val="0000FF"/>
                </a:solidFill>
              </a:rPr>
              <a:t>Any arguments and temporaries </a:t>
            </a:r>
            <a:r>
              <a:rPr lang="en-US" altLang="en-US" dirty="0"/>
              <a:t>needed after the call</a:t>
            </a:r>
          </a:p>
          <a:p>
            <a:pPr eaLnBrk="1" hangingPunct="1"/>
            <a:r>
              <a:rPr lang="en-US" altLang="en-US" dirty="0"/>
              <a:t>Restore from the stack after the call</a:t>
            </a:r>
            <a:endParaRPr lang="en-AU" altLang="en-US" dirty="0"/>
          </a:p>
        </p:txBody>
      </p:sp>
      <p:sp>
        <p:nvSpPr>
          <p:cNvPr id="3" name="文本框 2"/>
          <p:cNvSpPr txBox="1"/>
          <p:nvPr/>
        </p:nvSpPr>
        <p:spPr>
          <a:xfrm>
            <a:off x="767408" y="4491886"/>
            <a:ext cx="10318850" cy="1200329"/>
          </a:xfrm>
          <a:prstGeom prst="rect">
            <a:avLst/>
          </a:prstGeom>
          <a:noFill/>
        </p:spPr>
        <p:txBody>
          <a:bodyPr wrap="none" rtlCol="0">
            <a:spAutoFit/>
          </a:bodyPr>
          <a:lstStyle/>
          <a:p>
            <a:r>
              <a:rPr lang="en-US" altLang="zh-CN" sz="2400" dirty="0">
                <a:solidFill>
                  <a:srgbClr val="FF0000"/>
                </a:solidFill>
              </a:rPr>
              <a:t>Caller save</a:t>
            </a:r>
            <a:r>
              <a:rPr lang="zh-CN" altLang="en-US" sz="2400" dirty="0">
                <a:solidFill>
                  <a:srgbClr val="FF0000"/>
                </a:solidFill>
              </a:rPr>
              <a:t>：  </a:t>
            </a:r>
            <a:r>
              <a:rPr lang="en-US" altLang="zh-CN" sz="2400" dirty="0"/>
              <a:t>return address</a:t>
            </a:r>
          </a:p>
          <a:p>
            <a:r>
              <a:rPr lang="en-US" altLang="zh-CN" sz="2400" dirty="0"/>
              <a:t>                        arguments</a:t>
            </a:r>
          </a:p>
          <a:p>
            <a:r>
              <a:rPr lang="en-US" altLang="zh-CN" sz="2400" dirty="0"/>
              <a:t>                        important temporaries(t registers) that will be used after call</a:t>
            </a:r>
            <a:endParaRPr lang="zh-CN" altLang="en-US" sz="2400" dirty="0"/>
          </a:p>
        </p:txBody>
      </p:sp>
      <p:sp>
        <p:nvSpPr>
          <p:cNvPr id="5" name="文本框 4"/>
          <p:cNvSpPr txBox="1"/>
          <p:nvPr/>
        </p:nvSpPr>
        <p:spPr>
          <a:xfrm>
            <a:off x="838200" y="5946130"/>
            <a:ext cx="9068508" cy="461665"/>
          </a:xfrm>
          <a:prstGeom prst="rect">
            <a:avLst/>
          </a:prstGeom>
          <a:noFill/>
        </p:spPr>
        <p:txBody>
          <a:bodyPr wrap="none" rtlCol="0">
            <a:spAutoFit/>
          </a:bodyPr>
          <a:lstStyle/>
          <a:p>
            <a:r>
              <a:rPr lang="en-US" altLang="zh-CN" sz="2400" dirty="0">
                <a:solidFill>
                  <a:srgbClr val="FF0000"/>
                </a:solidFill>
              </a:rPr>
              <a:t>Callee save</a:t>
            </a:r>
            <a:r>
              <a:rPr lang="zh-CN" altLang="en-US" sz="2400" dirty="0">
                <a:solidFill>
                  <a:srgbClr val="FF0000"/>
                </a:solidFill>
              </a:rPr>
              <a:t>被调用者：  </a:t>
            </a:r>
            <a:r>
              <a:rPr lang="en-US" altLang="zh-CN" sz="2400" dirty="0"/>
              <a:t>any S registers used  for local variables</a:t>
            </a:r>
            <a:endParaRPr lang="zh-CN" altLang="en-US" sz="2400" dirty="0"/>
          </a:p>
        </p:txBody>
      </p:sp>
    </p:spTree>
    <p:extLst>
      <p:ext uri="{BB962C8B-B14F-4D97-AF65-F5344CB8AC3E}">
        <p14:creationId xmlns:p14="http://schemas.microsoft.com/office/powerpoint/2010/main" val="3803863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1384" y="1268760"/>
            <a:ext cx="10515600" cy="3046988"/>
          </a:xfrm>
          <a:prstGeom prst="rect">
            <a:avLst/>
          </a:prstGeom>
        </p:spPr>
        <p:txBody>
          <a:bodyPr wrap="square">
            <a:spAutoFit/>
          </a:bodyPr>
          <a:lstStyle/>
          <a:p>
            <a:pPr marL="1371600" lvl="2" indent="-457200">
              <a:spcBef>
                <a:spcPct val="20000"/>
              </a:spcBef>
              <a:buClr>
                <a:schemeClr val="tx2"/>
              </a:buClr>
              <a:buSzPct val="75000"/>
              <a:buFont typeface="Wingdings" panose="05000000000000000000" pitchFamily="2" charset="2"/>
              <a:buAutoNum type="arabicPeriod"/>
              <a:defRPr/>
            </a:pPr>
            <a:r>
              <a:rPr lang="zh-CN" altLang="en-US" sz="2400" dirty="0">
                <a:latin typeface="Verdana" pitchFamily="34" charset="0"/>
              </a:rPr>
              <a:t>将参数放置于过程能够访问的位置（寄存器</a:t>
            </a:r>
            <a:r>
              <a:rPr lang="en-US" altLang="zh-CN" sz="2400" dirty="0">
                <a:latin typeface="Verdana" pitchFamily="34" charset="0"/>
              </a:rPr>
              <a:t>x10</a:t>
            </a:r>
            <a:r>
              <a:rPr lang="zh-CN" altLang="en-US" sz="2400" dirty="0">
                <a:latin typeface="Verdana" pitchFamily="34" charset="0"/>
              </a:rPr>
              <a:t>至</a:t>
            </a:r>
            <a:r>
              <a:rPr lang="en-US" altLang="zh-CN" sz="2400" dirty="0">
                <a:latin typeface="Verdana" pitchFamily="34" charset="0"/>
              </a:rPr>
              <a:t>x17</a:t>
            </a:r>
            <a:r>
              <a:rPr lang="zh-CN" altLang="en-US" sz="2400" dirty="0">
                <a:latin typeface="Verdana" pitchFamily="34" charset="0"/>
              </a:rPr>
              <a:t>）</a:t>
            </a:r>
          </a:p>
          <a:p>
            <a:pPr marL="1371600" lvl="2" indent="-457200">
              <a:spcBef>
                <a:spcPct val="20000"/>
              </a:spcBef>
              <a:buClr>
                <a:schemeClr val="tx2"/>
              </a:buClr>
              <a:buSzPct val="75000"/>
              <a:buFont typeface="Wingdings" panose="05000000000000000000" pitchFamily="2" charset="2"/>
              <a:buAutoNum type="arabicPeriod"/>
              <a:defRPr/>
            </a:pPr>
            <a:r>
              <a:rPr lang="zh-CN" altLang="en-US" sz="2400" dirty="0">
                <a:latin typeface="Verdana" pitchFamily="34" charset="0"/>
              </a:rPr>
              <a:t>转移控制权至过程</a:t>
            </a:r>
          </a:p>
          <a:p>
            <a:pPr marL="1371600" lvl="2" indent="-457200">
              <a:spcBef>
                <a:spcPct val="20000"/>
              </a:spcBef>
              <a:buClr>
                <a:schemeClr val="tx2"/>
              </a:buClr>
              <a:buSzPct val="75000"/>
              <a:buFont typeface="Wingdings" panose="05000000000000000000" pitchFamily="2" charset="2"/>
              <a:buAutoNum type="arabicPeriod"/>
              <a:defRPr/>
            </a:pPr>
            <a:r>
              <a:rPr lang="zh-CN" altLang="en-US" sz="2400" dirty="0">
                <a:latin typeface="Verdana" pitchFamily="34" charset="0"/>
              </a:rPr>
              <a:t>获取过程所需的存储资源，保存调用者保护的寄存器</a:t>
            </a:r>
          </a:p>
          <a:p>
            <a:pPr marL="1371600" lvl="2" indent="-457200">
              <a:spcBef>
                <a:spcPct val="20000"/>
              </a:spcBef>
              <a:buClr>
                <a:schemeClr val="tx2"/>
              </a:buClr>
              <a:buSzPct val="75000"/>
              <a:buFont typeface="Wingdings" panose="05000000000000000000" pitchFamily="2" charset="2"/>
              <a:buAutoNum type="arabicPeriod"/>
              <a:defRPr/>
            </a:pPr>
            <a:r>
              <a:rPr lang="zh-CN" altLang="en-US" sz="2400" dirty="0">
                <a:latin typeface="Verdana" pitchFamily="34" charset="0"/>
              </a:rPr>
              <a:t>执行所需的任务</a:t>
            </a:r>
          </a:p>
          <a:p>
            <a:pPr marL="1371600" lvl="2" indent="-457200">
              <a:spcBef>
                <a:spcPct val="20000"/>
              </a:spcBef>
              <a:buClr>
                <a:schemeClr val="tx2"/>
              </a:buClr>
              <a:buSzPct val="75000"/>
              <a:buFont typeface="Wingdings" panose="05000000000000000000" pitchFamily="2" charset="2"/>
              <a:buAutoNum type="arabicPeriod"/>
              <a:defRPr/>
            </a:pPr>
            <a:r>
              <a:rPr lang="zh-CN" altLang="en-US" sz="2400" dirty="0">
                <a:latin typeface="Verdana" pitchFamily="34" charset="0"/>
              </a:rPr>
              <a:t>将结果值放置于调用程序能够访问的地方。释放资源。恢复保存的寄存器</a:t>
            </a:r>
          </a:p>
          <a:p>
            <a:pPr marL="1371600" lvl="2" indent="-457200">
              <a:spcBef>
                <a:spcPct val="20000"/>
              </a:spcBef>
              <a:buClr>
                <a:schemeClr val="tx2"/>
              </a:buClr>
              <a:buSzPct val="75000"/>
              <a:buFont typeface="Wingdings" panose="05000000000000000000" pitchFamily="2" charset="2"/>
              <a:buAutoNum type="arabicPeriod"/>
              <a:defRPr/>
            </a:pPr>
            <a:r>
              <a:rPr lang="zh-CN" altLang="en-US" sz="2400" dirty="0">
                <a:latin typeface="Verdana" pitchFamily="34" charset="0"/>
              </a:rPr>
              <a:t>将控制权返回至起始点（</a:t>
            </a:r>
            <a:r>
              <a:rPr lang="en-US" altLang="zh-CN" sz="2400" dirty="0">
                <a:latin typeface="Verdana" pitchFamily="34" charset="0"/>
              </a:rPr>
              <a:t>x1</a:t>
            </a:r>
            <a:r>
              <a:rPr lang="zh-CN" altLang="en-US" sz="2400" dirty="0">
                <a:latin typeface="Verdana" pitchFamily="34" charset="0"/>
              </a:rPr>
              <a:t>中的地址可能不同，应每次都进行保存）</a:t>
            </a:r>
            <a:endParaRPr lang="en-US" altLang="zh-CN" sz="2400" dirty="0">
              <a:latin typeface="Verdana" pitchFamily="34" charset="0"/>
            </a:endParaRPr>
          </a:p>
        </p:txBody>
      </p:sp>
      <p:sp>
        <p:nvSpPr>
          <p:cNvPr id="3" name="标题 2"/>
          <p:cNvSpPr>
            <a:spLocks noGrp="1"/>
          </p:cNvSpPr>
          <p:nvPr>
            <p:ph type="title"/>
          </p:nvPr>
        </p:nvSpPr>
        <p:spPr>
          <a:xfrm>
            <a:off x="838200" y="0"/>
            <a:ext cx="10515600" cy="1325563"/>
          </a:xfrm>
        </p:spPr>
        <p:txBody>
          <a:bodyPr/>
          <a:lstStyle/>
          <a:p>
            <a:r>
              <a:rPr lang="en-US" altLang="zh-CN" dirty="0">
                <a:solidFill>
                  <a:srgbClr val="FF0066"/>
                </a:solidFill>
                <a:latin typeface="Verdana" pitchFamily="34" charset="0"/>
              </a:rPr>
              <a:t>Six steps of Function</a:t>
            </a:r>
            <a:r>
              <a:rPr lang="zh-CN" altLang="en-US" dirty="0">
                <a:solidFill>
                  <a:srgbClr val="FF0066"/>
                </a:solidFill>
                <a:latin typeface="Verdana" pitchFamily="34" charset="0"/>
              </a:rPr>
              <a:t>执行函数</a:t>
            </a:r>
            <a:endParaRPr lang="zh-CN" altLang="en-US" dirty="0"/>
          </a:p>
        </p:txBody>
      </p:sp>
    </p:spTree>
    <p:extLst>
      <p:ext uri="{BB962C8B-B14F-4D97-AF65-F5344CB8AC3E}">
        <p14:creationId xmlns:p14="http://schemas.microsoft.com/office/powerpoint/2010/main" val="279788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19336" y="-32732"/>
            <a:ext cx="5545832" cy="1325563"/>
          </a:xfrm>
        </p:spPr>
        <p:txBody>
          <a:bodyPr/>
          <a:lstStyle/>
          <a:p>
            <a:pPr>
              <a:defRPr/>
            </a:pPr>
            <a:r>
              <a:rPr lang="en-US" altLang="en-US" dirty="0"/>
              <a:t>Nested Procedure</a:t>
            </a:r>
          </a:p>
        </p:txBody>
      </p:sp>
      <p:sp>
        <p:nvSpPr>
          <p:cNvPr id="86018" name="Rectangle 2"/>
          <p:cNvSpPr>
            <a:spLocks noGrp="1" noChangeArrowheads="1"/>
          </p:cNvSpPr>
          <p:nvPr>
            <p:ph idx="1"/>
          </p:nvPr>
        </p:nvSpPr>
        <p:spPr>
          <a:xfrm>
            <a:off x="695400" y="1628800"/>
            <a:ext cx="10369152" cy="5949950"/>
          </a:xfrm>
        </p:spPr>
        <p:txBody>
          <a:bodyPr/>
          <a:lstStyle/>
          <a:p>
            <a:pPr marL="457200" lvl="1" indent="0">
              <a:lnSpc>
                <a:spcPct val="90000"/>
              </a:lnSpc>
              <a:buNone/>
              <a:defRPr/>
            </a:pPr>
            <a:endParaRPr lang="en-US" altLang="zh-CN" sz="2000" dirty="0"/>
          </a:p>
          <a:p>
            <a:pPr lvl="1">
              <a:lnSpc>
                <a:spcPct val="90000"/>
              </a:lnSpc>
              <a:defRPr/>
            </a:pPr>
            <a:endParaRPr lang="en-US" altLang="zh-CN" sz="2000" dirty="0"/>
          </a:p>
          <a:p>
            <a:pPr lvl="1">
              <a:lnSpc>
                <a:spcPct val="90000"/>
              </a:lnSpc>
              <a:defRPr/>
            </a:pPr>
            <a:endParaRPr lang="en-US" altLang="zh-CN" sz="2000" dirty="0"/>
          </a:p>
          <a:p>
            <a:pPr lvl="1">
              <a:lnSpc>
                <a:spcPct val="90000"/>
              </a:lnSpc>
              <a:defRPr/>
            </a:pPr>
            <a:endParaRPr lang="en-US" altLang="zh-CN" sz="2000" dirty="0"/>
          </a:p>
          <a:p>
            <a:pPr lvl="1">
              <a:lnSpc>
                <a:spcPct val="90000"/>
              </a:lnSpc>
              <a:defRPr/>
            </a:pPr>
            <a:r>
              <a:rPr lang="en-US" altLang="zh-CN" sz="2000" dirty="0"/>
              <a:t>RISC-V assembly code</a:t>
            </a:r>
          </a:p>
          <a:p>
            <a:pPr lvl="1">
              <a:lnSpc>
                <a:spcPct val="90000"/>
              </a:lnSpc>
              <a:buFont typeface="Wingdings" panose="05000000000000000000" pitchFamily="2" charset="2"/>
              <a:buNone/>
              <a:defRPr/>
            </a:pPr>
            <a:r>
              <a:rPr lang="en-US" altLang="zh-CN" sz="1800" dirty="0">
                <a:latin typeface="Times New Roman" panose="02020603050405020304" pitchFamily="18" charset="0"/>
              </a:rPr>
              <a:t>       </a:t>
            </a:r>
            <a:r>
              <a:rPr lang="en-US" altLang="zh-CN" sz="2000" dirty="0">
                <a:latin typeface="Times New Roman" panose="02020603050405020304" pitchFamily="18" charset="0"/>
              </a:rPr>
              <a:t>fact:    </a:t>
            </a:r>
            <a:r>
              <a:rPr lang="en-US" altLang="zh-CN" sz="2000" dirty="0" err="1">
                <a:latin typeface="Times New Roman" panose="02020603050405020304" pitchFamily="18" charset="0"/>
              </a:rPr>
              <a:t>addi</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-16                     // adjust stack for 2 items</a:t>
            </a:r>
          </a:p>
          <a:p>
            <a:pPr lvl="1">
              <a:lnSpc>
                <a:spcPct val="90000"/>
              </a:lnSpc>
              <a:buFont typeface="Wingdings" panose="05000000000000000000" pitchFamily="2" charset="2"/>
              <a:buNone/>
              <a:defRPr/>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sd</a:t>
            </a:r>
            <a:r>
              <a:rPr lang="en-US" altLang="zh-CN" sz="2000" dirty="0">
                <a:latin typeface="Times New Roman" panose="02020603050405020304" pitchFamily="18" charset="0"/>
              </a:rPr>
              <a:t>     </a:t>
            </a:r>
            <a:r>
              <a:rPr lang="en-US" altLang="zh-CN" sz="2000" dirty="0">
                <a:solidFill>
                  <a:srgbClr val="FF0000"/>
                </a:solidFill>
                <a:latin typeface="Times New Roman" panose="02020603050405020304" pitchFamily="18" charset="0"/>
              </a:rPr>
              <a:t>x1</a:t>
            </a:r>
            <a:r>
              <a:rPr lang="en-US" altLang="zh-CN" sz="2000" dirty="0">
                <a:latin typeface="Times New Roman" panose="02020603050405020304" pitchFamily="18" charset="0"/>
              </a:rPr>
              <a:t>, 8(</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 save the return address</a:t>
            </a:r>
          </a:p>
          <a:p>
            <a:pPr lvl="1">
              <a:lnSpc>
                <a:spcPct val="90000"/>
              </a:lnSpc>
              <a:buFont typeface="Wingdings" panose="05000000000000000000" pitchFamily="2" charset="2"/>
              <a:buNone/>
              <a:defRPr/>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sd</a:t>
            </a:r>
            <a:r>
              <a:rPr lang="en-US" altLang="zh-CN" sz="2000" dirty="0">
                <a:latin typeface="Times New Roman" panose="02020603050405020304" pitchFamily="18" charset="0"/>
              </a:rPr>
              <a:t>     </a:t>
            </a:r>
            <a:r>
              <a:rPr lang="en-US" altLang="zh-CN" sz="2000" dirty="0">
                <a:solidFill>
                  <a:srgbClr val="FF0000"/>
                </a:solidFill>
                <a:latin typeface="Times New Roman" panose="02020603050405020304" pitchFamily="18" charset="0"/>
              </a:rPr>
              <a:t>x10</a:t>
            </a:r>
            <a:r>
              <a:rPr lang="en-US" altLang="zh-CN" sz="2000" dirty="0">
                <a:latin typeface="Times New Roman" panose="02020603050405020304" pitchFamily="18" charset="0"/>
              </a:rPr>
              <a:t>, 0(</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 save the argument  n</a:t>
            </a:r>
          </a:p>
          <a:p>
            <a:pPr>
              <a:lnSpc>
                <a:spcPct val="90000"/>
              </a:lnSpc>
              <a:buFont typeface="Wingdings" panose="05000000000000000000" pitchFamily="2" charset="2"/>
              <a:buNone/>
              <a:defRPr/>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addi</a:t>
            </a:r>
            <a:r>
              <a:rPr lang="en-US" altLang="zh-CN" sz="2000" dirty="0">
                <a:latin typeface="Times New Roman" panose="02020603050405020304" pitchFamily="18" charset="0"/>
              </a:rPr>
              <a:t>   x5, x10, -1                     // x5 = n  -  1</a:t>
            </a:r>
          </a:p>
          <a:p>
            <a:pPr>
              <a:lnSpc>
                <a:spcPct val="90000"/>
              </a:lnSpc>
              <a:buFont typeface="Wingdings" panose="05000000000000000000" pitchFamily="2" charset="2"/>
              <a:buNone/>
              <a:defRPr/>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bge</a:t>
            </a:r>
            <a:r>
              <a:rPr lang="en-US" altLang="zh-CN" sz="2000" dirty="0">
                <a:latin typeface="Times New Roman" panose="02020603050405020304" pitchFamily="18" charset="0"/>
              </a:rPr>
              <a:t>    x5, x0, L1                      // if  n  &gt;=  1, go to L1(</a:t>
            </a:r>
            <a:r>
              <a:rPr lang="en-US" altLang="zh-CN" sz="2000" dirty="0">
                <a:solidFill>
                  <a:srgbClr val="FF3300"/>
                </a:solidFill>
                <a:latin typeface="Times New Roman" panose="02020603050405020304" pitchFamily="18" charset="0"/>
              </a:rPr>
              <a:t>else</a:t>
            </a:r>
            <a:r>
              <a:rPr lang="en-US" altLang="zh-CN" sz="2000" dirty="0">
                <a:latin typeface="Times New Roman" panose="02020603050405020304" pitchFamily="18" charset="0"/>
              </a:rPr>
              <a:t>)</a:t>
            </a:r>
          </a:p>
          <a:p>
            <a:pPr>
              <a:lnSpc>
                <a:spcPct val="90000"/>
              </a:lnSpc>
              <a:buFont typeface="Wingdings" panose="05000000000000000000" pitchFamily="2" charset="2"/>
              <a:buNone/>
              <a:defRPr/>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addi</a:t>
            </a:r>
            <a:r>
              <a:rPr lang="en-US" altLang="zh-CN" sz="2000" dirty="0">
                <a:latin typeface="Times New Roman" panose="02020603050405020304" pitchFamily="18" charset="0"/>
              </a:rPr>
              <a:t>    x10, x0, 1                      // return 1 if n &lt;1</a:t>
            </a:r>
          </a:p>
          <a:p>
            <a:pPr>
              <a:lnSpc>
                <a:spcPct val="90000"/>
              </a:lnSpc>
              <a:buFont typeface="Wingdings" panose="05000000000000000000" pitchFamily="2" charset="2"/>
              <a:buNone/>
              <a:defRPr/>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addi</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16                     // Recover </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(Why not recover x1and x10 ?)</a:t>
            </a:r>
          </a:p>
          <a:p>
            <a:pPr>
              <a:lnSpc>
                <a:spcPct val="90000"/>
              </a:lnSpc>
              <a:buFont typeface="Wingdings" panose="05000000000000000000" pitchFamily="2" charset="2"/>
              <a:buNone/>
              <a:defRPr/>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jalr</a:t>
            </a:r>
            <a:r>
              <a:rPr lang="en-US" altLang="zh-CN" sz="2000" dirty="0">
                <a:latin typeface="Times New Roman" panose="02020603050405020304" pitchFamily="18" charset="0"/>
              </a:rPr>
              <a:t>      x0, 0(x1)                     // return to caller</a:t>
            </a:r>
          </a:p>
        </p:txBody>
      </p:sp>
      <p:pic>
        <p:nvPicPr>
          <p:cNvPr id="4" name="图片 3">
            <a:extLst>
              <a:ext uri="{FF2B5EF4-FFF2-40B4-BE49-F238E27FC236}">
                <a16:creationId xmlns:a16="http://schemas.microsoft.com/office/drawing/2014/main" id="{6572609A-6F7A-EE81-B7E7-10F2C0F876AC}"/>
              </a:ext>
            </a:extLst>
          </p:cNvPr>
          <p:cNvPicPr>
            <a:picLocks noChangeAspect="1"/>
          </p:cNvPicPr>
          <p:nvPr/>
        </p:nvPicPr>
        <p:blipFill>
          <a:blip r:embed="rId3"/>
          <a:stretch>
            <a:fillRect/>
          </a:stretch>
        </p:blipFill>
        <p:spPr>
          <a:xfrm>
            <a:off x="5087888" y="501522"/>
            <a:ext cx="5113994" cy="2254556"/>
          </a:xfrm>
          <a:prstGeom prst="rect">
            <a:avLst/>
          </a:prstGeom>
        </p:spPr>
      </p:pic>
    </p:spTree>
    <p:extLst>
      <p:ext uri="{BB962C8B-B14F-4D97-AF65-F5344CB8AC3E}">
        <p14:creationId xmlns:p14="http://schemas.microsoft.com/office/powerpoint/2010/main" val="2154999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idx="1"/>
          </p:nvPr>
        </p:nvSpPr>
        <p:spPr>
          <a:xfrm>
            <a:off x="1631504" y="404664"/>
            <a:ext cx="9361040" cy="5473700"/>
          </a:xfrm>
        </p:spPr>
        <p:txBody>
          <a:bodyPr>
            <a:normAutofit fontScale="92500" lnSpcReduction="10000"/>
          </a:bodyPr>
          <a:lstStyle/>
          <a:p>
            <a:pPr lvl="2">
              <a:lnSpc>
                <a:spcPct val="90000"/>
              </a:lnSpc>
              <a:buFont typeface="Wingdings" panose="05000000000000000000" pitchFamily="2" charset="2"/>
              <a:buNone/>
            </a:pPr>
            <a:r>
              <a:rPr lang="en-US" altLang="zh-CN" dirty="0">
                <a:latin typeface="Times New Roman" panose="02020603050405020304" pitchFamily="18" charset="0"/>
              </a:rPr>
              <a:t>L1:  </a:t>
            </a:r>
            <a:r>
              <a:rPr lang="en-US" altLang="zh-CN" dirty="0" err="1">
                <a:latin typeface="Times New Roman" panose="02020603050405020304" pitchFamily="18" charset="0"/>
              </a:rPr>
              <a:t>addi</a:t>
            </a:r>
            <a:r>
              <a:rPr lang="en-US" altLang="zh-CN" dirty="0">
                <a:latin typeface="Times New Roman" panose="02020603050405020304" pitchFamily="18" charset="0"/>
              </a:rPr>
              <a:t>   x10, x10, -1                 // n  &gt;=  1: argument gets ( n  -  1 )</a:t>
            </a:r>
            <a:r>
              <a:rPr lang="zh-CN" altLang="en-US" dirty="0">
                <a:latin typeface="Times New Roman" panose="02020603050405020304" pitchFamily="18" charset="0"/>
              </a:rPr>
              <a:t> 返回</a:t>
            </a:r>
            <a:r>
              <a:rPr lang="en-US" altLang="zh-CN" dirty="0">
                <a:latin typeface="Times New Roman" panose="02020603050405020304" pitchFamily="18" charset="0"/>
              </a:rPr>
              <a:t>n</a:t>
            </a:r>
            <a:r>
              <a:rPr lang="zh-CN" altLang="en-US">
                <a:latin typeface="Times New Roman" panose="02020603050405020304" pitchFamily="18" charset="0"/>
              </a:rPr>
              <a:t>！</a:t>
            </a:r>
            <a:endParaRPr lang="en-US" altLang="zh-CN" dirty="0">
              <a:latin typeface="Times New Roman" panose="02020603050405020304" pitchFamily="18" charset="0"/>
            </a:endParaRPr>
          </a:p>
          <a:p>
            <a:pPr>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jal</a:t>
            </a:r>
            <a:r>
              <a:rPr lang="en-US" altLang="zh-CN" sz="2000" dirty="0">
                <a:latin typeface="Times New Roman" panose="02020603050405020304" pitchFamily="18" charset="0"/>
              </a:rPr>
              <a:t>   x1, fact                            // call fact with ( n  -  1 )</a:t>
            </a:r>
          </a:p>
          <a:p>
            <a:pPr>
              <a:lnSpc>
                <a:spcPct val="90000"/>
              </a:lnSpc>
              <a:buFont typeface="Wingdings" panose="05000000000000000000" pitchFamily="2" charset="2"/>
              <a:buNone/>
            </a:pPr>
            <a:r>
              <a:rPr lang="en-US" altLang="zh-CN" sz="2000" dirty="0">
                <a:latin typeface="Times New Roman" panose="02020603050405020304" pitchFamily="18" charset="0"/>
              </a:rPr>
              <a:t>		       add   x6, x10, x0</a:t>
            </a:r>
          </a:p>
          <a:p>
            <a:pPr>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b="1" dirty="0" err="1">
                <a:solidFill>
                  <a:srgbClr val="FF0000"/>
                </a:solidFill>
                <a:latin typeface="Times New Roman" panose="02020603050405020304" pitchFamily="18" charset="0"/>
              </a:rPr>
              <a:t>ld</a:t>
            </a:r>
            <a:r>
              <a:rPr lang="en-US" altLang="zh-CN" sz="2000" b="1" dirty="0">
                <a:solidFill>
                  <a:srgbClr val="FF0000"/>
                </a:solidFill>
                <a:latin typeface="Times New Roman" panose="02020603050405020304" pitchFamily="18" charset="0"/>
              </a:rPr>
              <a:t>    x10, 0(</a:t>
            </a:r>
            <a:r>
              <a:rPr lang="en-US" altLang="zh-CN" sz="2000" b="1" dirty="0" err="1">
                <a:solidFill>
                  <a:srgbClr val="FF0000"/>
                </a:solidFill>
                <a:latin typeface="Times New Roman" panose="02020603050405020304" pitchFamily="18" charset="0"/>
              </a:rPr>
              <a:t>sp</a:t>
            </a:r>
            <a:r>
              <a:rPr lang="en-US" altLang="zh-CN" sz="2000" b="1" dirty="0">
                <a:solidFill>
                  <a:srgbClr val="FF0000"/>
                </a:solidFill>
                <a:latin typeface="Times New Roman" panose="02020603050405020304" pitchFamily="18" charset="0"/>
              </a:rPr>
              <a:t>)                       </a:t>
            </a:r>
            <a:r>
              <a:rPr lang="en-US" altLang="zh-CN" sz="2000" dirty="0">
                <a:latin typeface="Times New Roman" panose="02020603050405020304" pitchFamily="18" charset="0"/>
              </a:rPr>
              <a:t>// </a:t>
            </a:r>
            <a:r>
              <a:rPr lang="zh-CN" altLang="en-US" sz="2000" dirty="0">
                <a:latin typeface="Times New Roman" panose="02020603050405020304" pitchFamily="18" charset="0"/>
              </a:rPr>
              <a:t>存的值</a:t>
            </a:r>
            <a:r>
              <a:rPr lang="en-US" altLang="zh-CN" sz="2000" dirty="0">
                <a:latin typeface="Times New Roman" panose="02020603050405020304" pitchFamily="18" charset="0"/>
              </a:rPr>
              <a:t>n  </a:t>
            </a:r>
            <a:r>
              <a:rPr lang="zh-CN" altLang="en-US" sz="2000" dirty="0">
                <a:latin typeface="Times New Roman" panose="02020603050405020304" pitchFamily="18" charset="0"/>
              </a:rPr>
              <a:t>变了</a:t>
            </a:r>
            <a:endParaRPr lang="en-US" altLang="zh-CN" sz="2000" dirty="0">
              <a:latin typeface="Times New Roman" panose="02020603050405020304" pitchFamily="18" charset="0"/>
            </a:endParaRPr>
          </a:p>
          <a:p>
            <a:pPr>
              <a:lnSpc>
                <a:spcPct val="90000"/>
              </a:lnSpc>
              <a:buFont typeface="Wingdings" panose="05000000000000000000" pitchFamily="2" charset="2"/>
              <a:buNone/>
            </a:pPr>
            <a:r>
              <a:rPr lang="en-US" altLang="zh-CN" sz="2100" b="1" dirty="0">
                <a:solidFill>
                  <a:srgbClr val="FF0000"/>
                </a:solidFill>
                <a:latin typeface="Times New Roman" panose="02020603050405020304" pitchFamily="18" charset="0"/>
              </a:rPr>
              <a:t>                       </a:t>
            </a:r>
            <a:r>
              <a:rPr lang="en-US" altLang="zh-CN" sz="2100" b="1" dirty="0" err="1">
                <a:solidFill>
                  <a:srgbClr val="FF0000"/>
                </a:solidFill>
                <a:latin typeface="Times New Roman" panose="02020603050405020304" pitchFamily="18" charset="0"/>
              </a:rPr>
              <a:t>ld</a:t>
            </a:r>
            <a:r>
              <a:rPr lang="en-US" altLang="zh-CN" sz="2100" b="1" dirty="0">
                <a:solidFill>
                  <a:srgbClr val="FF0000"/>
                </a:solidFill>
                <a:latin typeface="Times New Roman" panose="02020603050405020304" pitchFamily="18" charset="0"/>
              </a:rPr>
              <a:t>    x1, 8(</a:t>
            </a:r>
            <a:r>
              <a:rPr lang="en-US" altLang="zh-CN" sz="2100" b="1" dirty="0" err="1">
                <a:solidFill>
                  <a:srgbClr val="FF0000"/>
                </a:solidFill>
                <a:latin typeface="Times New Roman" panose="02020603050405020304" pitchFamily="18" charset="0"/>
              </a:rPr>
              <a:t>sp</a:t>
            </a:r>
            <a:r>
              <a:rPr lang="en-US" altLang="zh-CN" sz="2100" b="1" dirty="0">
                <a:solidFill>
                  <a:srgbClr val="FF0000"/>
                </a:solidFill>
                <a:latin typeface="Times New Roman" panose="02020603050405020304" pitchFamily="18" charset="0"/>
              </a:rPr>
              <a:t>)                         </a:t>
            </a:r>
            <a:r>
              <a:rPr lang="en-US" altLang="zh-CN" sz="2000" dirty="0">
                <a:latin typeface="Times New Roman" panose="02020603050405020304" pitchFamily="18" charset="0"/>
              </a:rPr>
              <a:t>// </a:t>
            </a:r>
            <a:r>
              <a:rPr lang="zh-CN" altLang="en-US" sz="2000" dirty="0">
                <a:latin typeface="Times New Roman" panose="02020603050405020304" pitchFamily="18" charset="0"/>
              </a:rPr>
              <a:t>返回地址   变了</a:t>
            </a:r>
            <a:endParaRPr lang="en-US" altLang="zh-CN" sz="2000" dirty="0">
              <a:latin typeface="Times New Roman" panose="02020603050405020304" pitchFamily="18" charset="0"/>
            </a:endParaRPr>
          </a:p>
          <a:p>
            <a:pPr>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b="1" dirty="0" err="1">
                <a:solidFill>
                  <a:srgbClr val="0070C0"/>
                </a:solidFill>
                <a:latin typeface="Times New Roman" panose="02020603050405020304" pitchFamily="18" charset="0"/>
              </a:rPr>
              <a:t>addi</a:t>
            </a:r>
            <a:r>
              <a:rPr lang="en-US" altLang="zh-CN" sz="2000" b="1" dirty="0">
                <a:solidFill>
                  <a:srgbClr val="0070C0"/>
                </a:solidFill>
                <a:latin typeface="Times New Roman" panose="02020603050405020304" pitchFamily="18" charset="0"/>
              </a:rPr>
              <a:t>   </a:t>
            </a:r>
            <a:r>
              <a:rPr lang="en-US" altLang="zh-CN" sz="2000" b="1" dirty="0" err="1">
                <a:solidFill>
                  <a:srgbClr val="0070C0"/>
                </a:solidFill>
                <a:latin typeface="Times New Roman" panose="02020603050405020304" pitchFamily="18" charset="0"/>
              </a:rPr>
              <a:t>sp</a:t>
            </a:r>
            <a:r>
              <a:rPr lang="en-US" altLang="zh-CN" sz="2000" b="1" dirty="0">
                <a:solidFill>
                  <a:srgbClr val="0070C0"/>
                </a:solidFill>
                <a:latin typeface="Times New Roman" panose="02020603050405020304" pitchFamily="18" charset="0"/>
              </a:rPr>
              <a:t>, </a:t>
            </a:r>
            <a:r>
              <a:rPr lang="en-US" altLang="zh-CN" sz="2000" b="1" dirty="0" err="1">
                <a:solidFill>
                  <a:srgbClr val="0070C0"/>
                </a:solidFill>
                <a:latin typeface="Times New Roman" panose="02020603050405020304" pitchFamily="18" charset="0"/>
              </a:rPr>
              <a:t>sp</a:t>
            </a:r>
            <a:r>
              <a:rPr lang="en-US" altLang="zh-CN" sz="2000" b="1" dirty="0">
                <a:solidFill>
                  <a:srgbClr val="0070C0"/>
                </a:solidFill>
                <a:latin typeface="Times New Roman" panose="02020603050405020304" pitchFamily="18" charset="0"/>
              </a:rPr>
              <a:t>, 16                     </a:t>
            </a:r>
            <a:r>
              <a:rPr lang="en-US" altLang="zh-CN" sz="2000" dirty="0">
                <a:latin typeface="Times New Roman" panose="02020603050405020304" pitchFamily="18" charset="0"/>
              </a:rPr>
              <a:t>// adjust stack pointer to pop 2 items</a:t>
            </a:r>
            <a:r>
              <a:rPr lang="zh-CN" altLang="en-US" sz="2000" dirty="0">
                <a:latin typeface="Times New Roman" panose="02020603050405020304" pitchFamily="18" charset="0"/>
              </a:rPr>
              <a:t>修改栈顶</a:t>
            </a:r>
            <a:endParaRPr lang="en-US" altLang="zh-CN" sz="2000" dirty="0">
              <a:latin typeface="Times New Roman" panose="02020603050405020304" pitchFamily="18" charset="0"/>
            </a:endParaRPr>
          </a:p>
          <a:p>
            <a:pPr>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mul</a:t>
            </a:r>
            <a:r>
              <a:rPr lang="en-US" altLang="zh-CN" sz="2000" dirty="0">
                <a:latin typeface="Times New Roman" panose="02020603050405020304" pitchFamily="18" charset="0"/>
              </a:rPr>
              <a:t>   x10, x10, x6                 // return  n</a:t>
            </a:r>
            <a:r>
              <a:rPr lang="en-US" altLang="zh-CN" sz="2000" baseline="-1000" dirty="0">
                <a:latin typeface="Times New Roman" panose="02020603050405020304" pitchFamily="18" charset="0"/>
              </a:rPr>
              <a:t>*</a:t>
            </a:r>
            <a:r>
              <a:rPr lang="en-US" altLang="zh-CN" sz="2000" dirty="0">
                <a:latin typeface="Times New Roman" panose="02020603050405020304" pitchFamily="18" charset="0"/>
              </a:rPr>
              <a:t>fact ( n  -  1 )</a:t>
            </a:r>
          </a:p>
          <a:p>
            <a:pPr>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jalr</a:t>
            </a:r>
            <a:r>
              <a:rPr lang="en-US" altLang="zh-CN" sz="2000" dirty="0">
                <a:latin typeface="Times New Roman" panose="02020603050405020304" pitchFamily="18" charset="0"/>
              </a:rPr>
              <a:t>  x0,  0(x1)                        // return to the  caller</a:t>
            </a:r>
          </a:p>
          <a:p>
            <a:pPr>
              <a:lnSpc>
                <a:spcPct val="90000"/>
              </a:lnSpc>
            </a:pPr>
            <a:endParaRPr lang="en-US" altLang="zh-CN" sz="2400" dirty="0"/>
          </a:p>
          <a:p>
            <a:pPr>
              <a:lnSpc>
                <a:spcPct val="90000"/>
              </a:lnSpc>
            </a:pPr>
            <a:r>
              <a:rPr lang="en-US" altLang="zh-CN" sz="2400" dirty="0"/>
              <a:t>Preserved things across a procedure call</a:t>
            </a:r>
          </a:p>
          <a:p>
            <a:pPr>
              <a:lnSpc>
                <a:spcPct val="90000"/>
              </a:lnSpc>
              <a:buFont typeface="Wingdings" panose="05000000000000000000" pitchFamily="2" charset="2"/>
              <a:buNone/>
            </a:pPr>
            <a:r>
              <a:rPr lang="en-US" altLang="zh-CN" sz="2000" dirty="0"/>
              <a:t>        Saved registers, stack pointer register( </a:t>
            </a:r>
            <a:r>
              <a:rPr lang="en-US" altLang="zh-CN" sz="2000" dirty="0" err="1"/>
              <a:t>sp</a:t>
            </a:r>
            <a:r>
              <a:rPr lang="en-US" altLang="zh-CN" sz="2000" dirty="0"/>
              <a:t> ),</a:t>
            </a:r>
          </a:p>
          <a:p>
            <a:pPr>
              <a:lnSpc>
                <a:spcPct val="90000"/>
              </a:lnSpc>
              <a:buFont typeface="Wingdings" panose="05000000000000000000" pitchFamily="2" charset="2"/>
              <a:buNone/>
            </a:pPr>
            <a:r>
              <a:rPr lang="en-US" altLang="zh-CN" sz="2000" dirty="0"/>
              <a:t>        return address register( x1 ), stack above the stack pointer</a:t>
            </a:r>
          </a:p>
          <a:p>
            <a:pPr>
              <a:lnSpc>
                <a:spcPct val="90000"/>
              </a:lnSpc>
            </a:pPr>
            <a:r>
              <a:rPr lang="en-US" altLang="zh-CN" sz="2400" dirty="0"/>
              <a:t> Not preserved things across a procedure call</a:t>
            </a:r>
          </a:p>
          <a:p>
            <a:pPr>
              <a:lnSpc>
                <a:spcPct val="90000"/>
              </a:lnSpc>
              <a:buFont typeface="Wingdings" panose="05000000000000000000" pitchFamily="2" charset="2"/>
              <a:buNone/>
            </a:pPr>
            <a:r>
              <a:rPr lang="en-US" altLang="zh-CN" sz="2000" dirty="0"/>
              <a:t>        Temporary registers, argument registers( x10 ~ x17),</a:t>
            </a:r>
          </a:p>
          <a:p>
            <a:pPr>
              <a:lnSpc>
                <a:spcPct val="90000"/>
              </a:lnSpc>
              <a:buFont typeface="Wingdings" panose="05000000000000000000" pitchFamily="2" charset="2"/>
              <a:buNone/>
            </a:pPr>
            <a:r>
              <a:rPr lang="en-US" altLang="zh-CN" sz="2000" dirty="0"/>
              <a:t>        return value registers ( x10 ~ x17), stack below the stack pointer</a:t>
            </a:r>
          </a:p>
        </p:txBody>
      </p:sp>
    </p:spTree>
    <p:extLst>
      <p:ext uri="{BB962C8B-B14F-4D97-AF65-F5344CB8AC3E}">
        <p14:creationId xmlns:p14="http://schemas.microsoft.com/office/powerpoint/2010/main" val="3792091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65"/>
          <p:cNvGraphicFramePr>
            <a:graphicFrameLocks noGrp="1"/>
          </p:cNvGraphicFramePr>
          <p:nvPr>
            <p:extLst>
              <p:ext uri="{D42A27DB-BD31-4B8C-83A1-F6EECF244321}">
                <p14:modId xmlns:p14="http://schemas.microsoft.com/office/powerpoint/2010/main" val="2955645794"/>
              </p:ext>
            </p:extLst>
          </p:nvPr>
        </p:nvGraphicFramePr>
        <p:xfrm>
          <a:off x="119335" y="3255151"/>
          <a:ext cx="8569325" cy="2830512"/>
        </p:xfrm>
        <a:graphic>
          <a:graphicData uri="http://schemas.openxmlformats.org/drawingml/2006/table">
            <a:tbl>
              <a:tblPr/>
              <a:tblGrid>
                <a:gridCol w="1232181">
                  <a:extLst>
                    <a:ext uri="{9D8B030D-6E8A-4147-A177-3AD203B41FA5}">
                      <a16:colId xmlns:a16="http://schemas.microsoft.com/office/drawing/2014/main" val="20000"/>
                    </a:ext>
                  </a:extLst>
                </a:gridCol>
                <a:gridCol w="1576253">
                  <a:extLst>
                    <a:ext uri="{9D8B030D-6E8A-4147-A177-3AD203B41FA5}">
                      <a16:colId xmlns:a16="http://schemas.microsoft.com/office/drawing/2014/main" val="20001"/>
                    </a:ext>
                  </a:extLst>
                </a:gridCol>
                <a:gridCol w="1406681">
                  <a:extLst>
                    <a:ext uri="{9D8B030D-6E8A-4147-A177-3AD203B41FA5}">
                      <a16:colId xmlns:a16="http://schemas.microsoft.com/office/drawing/2014/main" val="20002"/>
                    </a:ext>
                  </a:extLst>
                </a:gridCol>
                <a:gridCol w="1905831">
                  <a:extLst>
                    <a:ext uri="{9D8B030D-6E8A-4147-A177-3AD203B41FA5}">
                      <a16:colId xmlns:a16="http://schemas.microsoft.com/office/drawing/2014/main" val="20003"/>
                    </a:ext>
                  </a:extLst>
                </a:gridCol>
                <a:gridCol w="2448379">
                  <a:extLst>
                    <a:ext uri="{9D8B030D-6E8A-4147-A177-3AD203B41FA5}">
                      <a16:colId xmlns:a16="http://schemas.microsoft.com/office/drawing/2014/main" val="20004"/>
                    </a:ext>
                  </a:extLst>
                </a:gridCol>
              </a:tblGrid>
              <a:tr h="223480">
                <a:tc>
                  <a:txBody>
                    <a:bodyPr/>
                    <a:lstStyle/>
                    <a:p>
                      <a:pPr marL="0" marR="0" lvl="0" indent="0" algn="ctr"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Verdana" pitchFamily="34" charset="0"/>
                          <a:ea typeface="楷体_GB2312" pitchFamily="49" charset="-122"/>
                        </a:rPr>
                        <a:t>Category</a:t>
                      </a:r>
                    </a:p>
                  </a:txBody>
                  <a:tcPr marL="36000" marR="36000" marT="35960" marB="1798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Verdana" pitchFamily="34" charset="0"/>
                          <a:ea typeface="楷体_GB2312" pitchFamily="49" charset="-122"/>
                        </a:rPr>
                        <a:t>Instruction</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bg1"/>
                          </a:solidFill>
                          <a:effectLst/>
                          <a:latin typeface="Verdana" pitchFamily="34" charset="0"/>
                          <a:ea typeface="楷体_GB2312" pitchFamily="49" charset="-122"/>
                        </a:rPr>
                        <a:t>Example</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bg1"/>
                          </a:solidFill>
                          <a:effectLst/>
                          <a:latin typeface="Verdana" pitchFamily="34" charset="0"/>
                          <a:ea typeface="楷体_GB2312" pitchFamily="49" charset="-122"/>
                        </a:rPr>
                        <a:t>Meaning</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Verdana" pitchFamily="34" charset="0"/>
                          <a:ea typeface="楷体_GB2312" pitchFamily="49" charset="-122"/>
                        </a:rPr>
                        <a:t>Comments</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9042">
                <a:tc rowSpan="8">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1" i="0" u="none" strike="noStrike" cap="none" normalizeH="0" baseline="0" dirty="0">
                          <a:ln>
                            <a:noFill/>
                          </a:ln>
                          <a:solidFill>
                            <a:schemeClr val="tx1"/>
                          </a:solidFill>
                          <a:effectLst/>
                          <a:latin typeface="Verdana" pitchFamily="34" charset="0"/>
                          <a:ea typeface="楷体_GB2312" pitchFamily="49" charset="-122"/>
                        </a:rPr>
                        <a:t>Data transfer</a:t>
                      </a:r>
                    </a:p>
                  </a:txBody>
                  <a:tcPr marL="36000" marR="36000" marT="35960" marB="1798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load </a:t>
                      </a: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halfword</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unsigned</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lhu</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x5, 40(x6)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x5=Memory[x6+40]</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Unsigned </a:t>
                      </a: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halfword</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from memory to register</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49042">
                <a:tc vMerge="1">
                  <a:txBody>
                    <a:bodyPr/>
                    <a:lstStyle/>
                    <a:p>
                      <a:endParaRPr lang="zh-CN" altLang="en-US"/>
                    </a:p>
                  </a:txBody>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store </a:t>
                      </a: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halfword</a:t>
                      </a:r>
                      <a:endParaRPr kumimoji="0" lang="en-US" altLang="zh-CN" sz="1200" b="0" i="0" u="none" strike="noStrike" cap="none" normalizeH="0" baseline="0" dirty="0">
                        <a:ln>
                          <a:noFill/>
                        </a:ln>
                        <a:solidFill>
                          <a:schemeClr val="tx1"/>
                        </a:solidFill>
                        <a:effectLst/>
                        <a:latin typeface="Verdana" pitchFamily="34" charset="0"/>
                        <a:ea typeface="楷体_GB2312" pitchFamily="49" charset="-122"/>
                      </a:endParaRP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sh</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x5, 40(x6)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Memory[x6+40]=x5</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halfword</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from register to memory </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3089">
                <a:tc vMerge="1">
                  <a:txBody>
                    <a:bodyPr/>
                    <a:lstStyle/>
                    <a:p>
                      <a:endParaRPr lang="zh-CN" altLang="en-US"/>
                    </a:p>
                  </a:txBody>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load byte</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lb x5, 40(x6)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x5=Memory[x6+40]</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byte from memory to register</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49042">
                <a:tc vMerge="1">
                  <a:txBody>
                    <a:bodyPr/>
                    <a:lstStyle/>
                    <a:p>
                      <a:endParaRPr lang="zh-CN" altLang="en-US"/>
                    </a:p>
                  </a:txBody>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load word, unsigned</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lbu</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x5, 40(x6)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x5=Memory[x6+40]</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Unsigned byte from memory to register</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49042">
                <a:tc vMerge="1">
                  <a:txBody>
                    <a:bodyPr/>
                    <a:lstStyle/>
                    <a:p>
                      <a:endParaRPr lang="zh-CN" altLang="en-US"/>
                    </a:p>
                  </a:txBody>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store byte</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sb</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x5, 40(x6)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Memory[x6+40]=x5</a:t>
                      </a:r>
                    </a:p>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endParaRPr kumimoji="0" lang="en-US" altLang="zh-CN" sz="1200" b="0" i="0" u="none" strike="noStrike" cap="none" normalizeH="0" baseline="0" dirty="0">
                        <a:ln>
                          <a:noFill/>
                        </a:ln>
                        <a:solidFill>
                          <a:schemeClr val="tx1"/>
                        </a:solidFill>
                        <a:effectLst/>
                        <a:latin typeface="Verdana" pitchFamily="34" charset="0"/>
                        <a:ea typeface="楷体_GB2312" pitchFamily="49" charset="-122"/>
                      </a:endParaRP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byte from register to memory </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29691">
                <a:tc vMerge="1">
                  <a:txBody>
                    <a:bodyPr/>
                    <a:lstStyle/>
                    <a:p>
                      <a:endParaRPr lang="zh-CN" altLang="en-US"/>
                    </a:p>
                  </a:txBody>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load reserved</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lr.d</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x5,(x6)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x5=Memory[x6]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Load;1st half of atomic swap</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49042">
                <a:tc vMerge="1">
                  <a:txBody>
                    <a:bodyPr/>
                    <a:lstStyle/>
                    <a:p>
                      <a:endParaRPr lang="zh-CN" altLang="en-US"/>
                    </a:p>
                  </a:txBody>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store conditional</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a:ln>
                            <a:noFill/>
                          </a:ln>
                          <a:solidFill>
                            <a:schemeClr val="tx1"/>
                          </a:solidFill>
                          <a:effectLst/>
                          <a:latin typeface="Verdana" pitchFamily="34" charset="0"/>
                          <a:ea typeface="楷体_GB2312" pitchFamily="49" charset="-122"/>
                        </a:rPr>
                        <a:t>sc.d </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x7,x5,(x6)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Memory[x6]=x5;</a:t>
                      </a:r>
                    </a:p>
                    <a:p>
                      <a:pPr marL="0" marR="0" lvl="0" indent="0" algn="r"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x7 = 0/1</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Store;2nd half of atomic swap</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49042">
                <a:tc vMerge="1">
                  <a:txBody>
                    <a:bodyPr/>
                    <a:lstStyle/>
                    <a:p>
                      <a:endParaRPr lang="zh-CN" altLang="en-US"/>
                    </a:p>
                  </a:txBody>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Load upper immediate</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lui</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x5,0x12345</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x5=0x12345000</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Loads 20-bits constant shifted left 12 bits</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graphicFrame>
        <p:nvGraphicFramePr>
          <p:cNvPr id="5" name="Group 65"/>
          <p:cNvGraphicFramePr>
            <a:graphicFrameLocks noGrp="1"/>
          </p:cNvGraphicFramePr>
          <p:nvPr>
            <p:extLst>
              <p:ext uri="{D42A27DB-BD31-4B8C-83A1-F6EECF244321}">
                <p14:modId xmlns:p14="http://schemas.microsoft.com/office/powerpoint/2010/main" val="3327034176"/>
              </p:ext>
            </p:extLst>
          </p:nvPr>
        </p:nvGraphicFramePr>
        <p:xfrm>
          <a:off x="119336" y="116632"/>
          <a:ext cx="8569325" cy="3138519"/>
        </p:xfrm>
        <a:graphic>
          <a:graphicData uri="http://schemas.openxmlformats.org/drawingml/2006/table">
            <a:tbl>
              <a:tblPr/>
              <a:tblGrid>
                <a:gridCol w="1231900">
                  <a:extLst>
                    <a:ext uri="{9D8B030D-6E8A-4147-A177-3AD203B41FA5}">
                      <a16:colId xmlns:a16="http://schemas.microsoft.com/office/drawing/2014/main" val="665039515"/>
                    </a:ext>
                  </a:extLst>
                </a:gridCol>
                <a:gridCol w="1576388">
                  <a:extLst>
                    <a:ext uri="{9D8B030D-6E8A-4147-A177-3AD203B41FA5}">
                      <a16:colId xmlns:a16="http://schemas.microsoft.com/office/drawing/2014/main" val="1964128034"/>
                    </a:ext>
                  </a:extLst>
                </a:gridCol>
                <a:gridCol w="1406525">
                  <a:extLst>
                    <a:ext uri="{9D8B030D-6E8A-4147-A177-3AD203B41FA5}">
                      <a16:colId xmlns:a16="http://schemas.microsoft.com/office/drawing/2014/main" val="689098747"/>
                    </a:ext>
                  </a:extLst>
                </a:gridCol>
                <a:gridCol w="1906587">
                  <a:extLst>
                    <a:ext uri="{9D8B030D-6E8A-4147-A177-3AD203B41FA5}">
                      <a16:colId xmlns:a16="http://schemas.microsoft.com/office/drawing/2014/main" val="1556013194"/>
                    </a:ext>
                  </a:extLst>
                </a:gridCol>
                <a:gridCol w="2447925">
                  <a:extLst>
                    <a:ext uri="{9D8B030D-6E8A-4147-A177-3AD203B41FA5}">
                      <a16:colId xmlns:a16="http://schemas.microsoft.com/office/drawing/2014/main" val="1314988085"/>
                    </a:ext>
                  </a:extLst>
                </a:gridCol>
              </a:tblGrid>
              <a:tr h="493618">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1600" b="1" i="0" u="none" strike="noStrike" cap="none" normalizeH="0" baseline="0" dirty="0">
                          <a:ln>
                            <a:noFill/>
                          </a:ln>
                          <a:solidFill>
                            <a:schemeClr val="bg1"/>
                          </a:solidFill>
                          <a:effectLst/>
                          <a:latin typeface="Verdana" panose="020B0604030504040204" pitchFamily="34" charset="0"/>
                          <a:ea typeface="楷体_GB2312"/>
                          <a:cs typeface="楷体_GB2312"/>
                        </a:rPr>
                        <a:t>Category</a:t>
                      </a:r>
                    </a:p>
                  </a:txBody>
                  <a:tcPr marL="36000" marR="36000" marT="35992" marB="17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1800" b="1" i="0" u="none" strike="noStrike" cap="none" normalizeH="0" baseline="0">
                          <a:ln>
                            <a:noFill/>
                          </a:ln>
                          <a:solidFill>
                            <a:schemeClr val="bg1"/>
                          </a:solidFill>
                          <a:effectLst/>
                          <a:latin typeface="Verdana" panose="020B0604030504040204" pitchFamily="34" charset="0"/>
                          <a:ea typeface="楷体_GB2312"/>
                          <a:cs typeface="楷体_GB2312"/>
                        </a:rPr>
                        <a:t>Instruction</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1800" b="1" i="0" u="none" strike="noStrike" cap="none" normalizeH="0" baseline="0">
                          <a:ln>
                            <a:noFill/>
                          </a:ln>
                          <a:solidFill>
                            <a:schemeClr val="bg1"/>
                          </a:solidFill>
                          <a:effectLst/>
                          <a:latin typeface="Verdana" panose="020B0604030504040204" pitchFamily="34" charset="0"/>
                          <a:ea typeface="楷体_GB2312"/>
                          <a:cs typeface="楷体_GB2312"/>
                        </a:rPr>
                        <a:t>Example</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1800" b="1" i="0" u="none" strike="noStrike" cap="none" normalizeH="0" baseline="0">
                          <a:ln>
                            <a:noFill/>
                          </a:ln>
                          <a:solidFill>
                            <a:schemeClr val="bg1"/>
                          </a:solidFill>
                          <a:effectLst/>
                          <a:latin typeface="Verdana" panose="020B0604030504040204" pitchFamily="34" charset="0"/>
                          <a:ea typeface="楷体_GB2312"/>
                          <a:cs typeface="楷体_GB2312"/>
                        </a:rPr>
                        <a:t>Meaning</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1800" b="1" i="0" u="none" strike="noStrike" cap="none" normalizeH="0" baseline="0">
                          <a:ln>
                            <a:noFill/>
                          </a:ln>
                          <a:solidFill>
                            <a:schemeClr val="bg1"/>
                          </a:solidFill>
                          <a:effectLst/>
                          <a:latin typeface="Verdana" panose="020B0604030504040204" pitchFamily="34" charset="0"/>
                          <a:ea typeface="楷体_GB2312"/>
                          <a:cs typeface="楷体_GB2312"/>
                        </a:rPr>
                        <a:t>Comments</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extLst>
                  <a:ext uri="{0D108BD9-81ED-4DB2-BD59-A6C34878D82A}">
                    <a16:rowId xmlns:a16="http://schemas.microsoft.com/office/drawing/2014/main" val="90958231"/>
                  </a:ext>
                </a:extLst>
              </a:tr>
              <a:tr h="307985">
                <a:tc rowSpan="3">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a:cs typeface="楷体_GB2312"/>
                        </a:rPr>
                        <a:t>Arithmetic</a:t>
                      </a:r>
                    </a:p>
                  </a:txBody>
                  <a:tcPr marL="36000" marR="36000" marT="35992" marB="17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add</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dirty="0">
                          <a:ln>
                            <a:noFill/>
                          </a:ln>
                          <a:solidFill>
                            <a:schemeClr val="tx1"/>
                          </a:solidFill>
                          <a:effectLst/>
                          <a:latin typeface="Verdana" panose="020B0604030504040204" pitchFamily="34" charset="0"/>
                          <a:ea typeface="Arial Unicode MS"/>
                          <a:cs typeface="Arial Unicode MS"/>
                        </a:rPr>
                        <a:t>add rd,rs1,rs2</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dirty="0" err="1">
                          <a:ln>
                            <a:noFill/>
                          </a:ln>
                          <a:solidFill>
                            <a:schemeClr val="tx1"/>
                          </a:solidFill>
                          <a:effectLst/>
                          <a:latin typeface="Verdana" panose="020B0604030504040204" pitchFamily="34" charset="0"/>
                          <a:ea typeface="Arial Unicode MS"/>
                          <a:cs typeface="Arial Unicode MS"/>
                        </a:rPr>
                        <a:t>rd</a:t>
                      </a:r>
                      <a:r>
                        <a:rPr kumimoji="0" lang="en-US" altLang="zh-CN" sz="1200" b="0" i="0" u="none" strike="noStrike" cap="none" normalizeH="0" baseline="0" dirty="0">
                          <a:ln>
                            <a:noFill/>
                          </a:ln>
                          <a:solidFill>
                            <a:schemeClr val="tx1"/>
                          </a:solidFill>
                          <a:effectLst/>
                          <a:latin typeface="Verdana" panose="020B0604030504040204" pitchFamily="34" charset="0"/>
                          <a:ea typeface="Arial Unicode MS"/>
                          <a:cs typeface="Arial Unicode MS"/>
                        </a:rPr>
                        <a:t>=rs1 + rs2</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Add  two source register operands</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76478099"/>
                  </a:ext>
                </a:extLst>
              </a:tr>
              <a:tr h="307985">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dirty="0">
                          <a:ln>
                            <a:noFill/>
                          </a:ln>
                          <a:solidFill>
                            <a:schemeClr val="tx1"/>
                          </a:solidFill>
                          <a:effectLst/>
                          <a:latin typeface="Verdana" panose="020B0604030504040204" pitchFamily="34" charset="0"/>
                          <a:ea typeface="Arial Unicode MS"/>
                          <a:cs typeface="Arial Unicode MS"/>
                        </a:rPr>
                        <a:t>subtract</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dirty="0">
                          <a:ln>
                            <a:noFill/>
                          </a:ln>
                          <a:solidFill>
                            <a:schemeClr val="tx1"/>
                          </a:solidFill>
                          <a:effectLst/>
                          <a:highlight>
                            <a:srgbClr val="FFFF00"/>
                          </a:highlight>
                          <a:latin typeface="Verdana" panose="020B0604030504040204" pitchFamily="34" charset="0"/>
                          <a:ea typeface="Arial Unicode MS"/>
                          <a:cs typeface="Arial Unicode MS"/>
                        </a:rPr>
                        <a:t>sub rd,rs1,rs2</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dirty="0" err="1">
                          <a:ln>
                            <a:noFill/>
                          </a:ln>
                          <a:solidFill>
                            <a:schemeClr val="tx1"/>
                          </a:solidFill>
                          <a:effectLst/>
                          <a:highlight>
                            <a:srgbClr val="FFFF00"/>
                          </a:highlight>
                          <a:latin typeface="Verdana" panose="020B0604030504040204" pitchFamily="34" charset="0"/>
                          <a:ea typeface="Arial Unicode MS"/>
                          <a:cs typeface="Arial Unicode MS"/>
                        </a:rPr>
                        <a:t>rd</a:t>
                      </a:r>
                      <a:r>
                        <a:rPr kumimoji="0" lang="en-US" altLang="zh-CN" sz="1200" b="0" i="0" u="none" strike="noStrike" cap="none" normalizeH="0" baseline="0" dirty="0">
                          <a:ln>
                            <a:noFill/>
                          </a:ln>
                          <a:solidFill>
                            <a:schemeClr val="tx1"/>
                          </a:solidFill>
                          <a:effectLst/>
                          <a:highlight>
                            <a:srgbClr val="FFFF00"/>
                          </a:highlight>
                          <a:latin typeface="Verdana" panose="020B0604030504040204" pitchFamily="34" charset="0"/>
                          <a:ea typeface="Arial Unicode MS"/>
                          <a:cs typeface="Arial Unicode MS"/>
                        </a:rPr>
                        <a:t>=rs1 – rs2</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dirty="0">
                          <a:ln>
                            <a:noFill/>
                          </a:ln>
                          <a:solidFill>
                            <a:schemeClr val="tx1"/>
                          </a:solidFill>
                          <a:effectLst/>
                          <a:latin typeface="Verdana" panose="020B0604030504040204" pitchFamily="34" charset="0"/>
                          <a:ea typeface="Arial Unicode MS"/>
                          <a:cs typeface="Arial Unicode MS"/>
                        </a:rPr>
                        <a:t>First source register subtracts second one</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06207025"/>
                  </a:ext>
                </a:extLst>
              </a:tr>
              <a:tr h="180987">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add immediate</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addi x5,x6,20</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x5=x6+20</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Used to add constants</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10206401"/>
                  </a:ext>
                </a:extLst>
              </a:tr>
              <a:tr h="307985">
                <a:tc rowSpan="6">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dirty="0">
                          <a:ln>
                            <a:noFill/>
                          </a:ln>
                          <a:solidFill>
                            <a:schemeClr val="tx1"/>
                          </a:solidFill>
                          <a:effectLst/>
                          <a:latin typeface="Verdana" panose="020B0604030504040204" pitchFamily="34" charset="0"/>
                          <a:ea typeface="楷体_GB2312"/>
                          <a:cs typeface="楷体_GB2312"/>
                        </a:rPr>
                        <a:t>Data transfer</a:t>
                      </a:r>
                    </a:p>
                  </a:txBody>
                  <a:tcPr marL="36000" marR="36000" marT="35992" marB="17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load doubleword</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ld x5, 40(x6)</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x5=Memory[x6+40]</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doubleword from memory to register</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74704691"/>
                  </a:ext>
                </a:extLst>
              </a:tr>
              <a:tr h="307985">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store doubleword</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dirty="0" err="1">
                          <a:ln>
                            <a:noFill/>
                          </a:ln>
                          <a:solidFill>
                            <a:schemeClr val="tx1"/>
                          </a:solidFill>
                          <a:effectLst/>
                          <a:latin typeface="Verdana" panose="020B0604030504040204" pitchFamily="34" charset="0"/>
                          <a:ea typeface="Arial Unicode MS"/>
                          <a:cs typeface="Arial Unicode MS"/>
                        </a:rPr>
                        <a:t>sd</a:t>
                      </a:r>
                      <a:r>
                        <a:rPr kumimoji="0" lang="en-US" altLang="zh-CN" sz="1200" b="0" i="0" u="none" strike="noStrike" cap="none" normalizeH="0" baseline="0" dirty="0">
                          <a:ln>
                            <a:noFill/>
                          </a:ln>
                          <a:solidFill>
                            <a:schemeClr val="tx1"/>
                          </a:solidFill>
                          <a:effectLst/>
                          <a:latin typeface="Verdana" panose="020B0604030504040204" pitchFamily="34" charset="0"/>
                          <a:ea typeface="Arial Unicode MS"/>
                          <a:cs typeface="Arial Unicode MS"/>
                        </a:rPr>
                        <a:t> x5, 40(x6)</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Memory[x6+40]=x5</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doubleword from register to memory </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68088926"/>
                  </a:ext>
                </a:extLst>
              </a:tr>
              <a:tr h="307985">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load word</a:t>
                      </a:r>
                    </a:p>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endPar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endParaRP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lw x5, 40(x6)</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x5=Memory[x6+40]</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word from memory to register</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73461575"/>
                  </a:ext>
                </a:extLst>
              </a:tr>
              <a:tr h="307985">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load word, unsigned</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lwu x5, 40(x6)</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x5=Memory[x6+40]</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Unsigned word from memory to register</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09811195"/>
                  </a:ext>
                </a:extLst>
              </a:tr>
              <a:tr h="307985">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store word</a:t>
                      </a:r>
                    </a:p>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endPar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endParaRP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sw x5, 40(x6)</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Memory[x6+40]=x5</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word from register to memory </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518224721"/>
                  </a:ext>
                </a:extLst>
              </a:tr>
              <a:tr h="307985">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load halfword</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lh x5, 40(x6)</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x5=Memory[x6+40]</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dirty="0">
                          <a:ln>
                            <a:noFill/>
                          </a:ln>
                          <a:solidFill>
                            <a:schemeClr val="tx1"/>
                          </a:solidFill>
                          <a:effectLst/>
                          <a:latin typeface="Verdana" panose="020B0604030504040204" pitchFamily="34" charset="0"/>
                          <a:ea typeface="Arial Unicode MS"/>
                          <a:cs typeface="Arial Unicode MS"/>
                        </a:rPr>
                        <a:t>Halfword from memory to register</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247225457"/>
                  </a:ext>
                </a:extLst>
              </a:tr>
            </a:tbl>
          </a:graphicData>
        </a:graphic>
      </p:graphicFrame>
      <p:sp>
        <p:nvSpPr>
          <p:cNvPr id="7" name="文本框 6">
            <a:extLst>
              <a:ext uri="{FF2B5EF4-FFF2-40B4-BE49-F238E27FC236}">
                <a16:creationId xmlns:a16="http://schemas.microsoft.com/office/drawing/2014/main" id="{2088AE94-2F4E-426D-821C-AFB0B4B8D9F0}"/>
              </a:ext>
            </a:extLst>
          </p:cNvPr>
          <p:cNvSpPr txBox="1"/>
          <p:nvPr/>
        </p:nvSpPr>
        <p:spPr>
          <a:xfrm>
            <a:off x="8977078" y="1059894"/>
            <a:ext cx="3204660" cy="646331"/>
          </a:xfrm>
          <a:prstGeom prst="rect">
            <a:avLst/>
          </a:prstGeom>
          <a:noFill/>
        </p:spPr>
        <p:txBody>
          <a:bodyPr wrap="none" rtlCol="0">
            <a:spAutoFit/>
          </a:bodyPr>
          <a:lstStyle/>
          <a:p>
            <a:r>
              <a:rPr lang="zh-CN" altLang="en-US" sz="1800" dirty="0">
                <a:latin typeface="微软雅黑" panose="020B0503020204020204" pitchFamily="34" charset="-122"/>
                <a:ea typeface="微软雅黑" panose="020B0503020204020204" pitchFamily="34" charset="-122"/>
              </a:rPr>
              <a:t>除了</a:t>
            </a:r>
            <a:r>
              <a:rPr lang="en-US" altLang="zh-CN" sz="1800" dirty="0">
                <a:latin typeface="微软雅黑" panose="020B0503020204020204" pitchFamily="34" charset="-122"/>
                <a:ea typeface="微软雅黑" panose="020B0503020204020204" pitchFamily="34" charset="-122"/>
              </a:rPr>
              <a:t>load</a:t>
            </a:r>
            <a:r>
              <a:rPr lang="zh-CN" altLang="en-US" sz="1800" dirty="0">
                <a:latin typeface="微软雅黑" panose="020B0503020204020204" pitchFamily="34" charset="-122"/>
                <a:ea typeface="微软雅黑" panose="020B0503020204020204" pitchFamily="34" charset="-122"/>
              </a:rPr>
              <a:t>类型之外，都是目的</a:t>
            </a:r>
            <a:endParaRPr lang="en-US" altLang="zh-CN"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寄存器</a:t>
            </a:r>
            <a:r>
              <a:rPr lang="en-US" altLang="zh-CN" sz="1800" dirty="0" err="1">
                <a:latin typeface="微软雅黑" panose="020B0503020204020204" pitchFamily="34" charset="-122"/>
                <a:ea typeface="微软雅黑" panose="020B0503020204020204" pitchFamily="34" charset="-122"/>
              </a:rPr>
              <a:t>rs</a:t>
            </a:r>
            <a:r>
              <a:rPr lang="zh-CN" altLang="en-US" sz="1800" dirty="0">
                <a:latin typeface="微软雅黑" panose="020B0503020204020204" pitchFamily="34" charset="-122"/>
                <a:ea typeface="微软雅黑" panose="020B0503020204020204" pitchFamily="34" charset="-122"/>
              </a:rPr>
              <a:t>在最前面</a:t>
            </a:r>
          </a:p>
        </p:txBody>
      </p:sp>
    </p:spTree>
    <p:extLst>
      <p:ext uri="{BB962C8B-B14F-4D97-AF65-F5344CB8AC3E}">
        <p14:creationId xmlns:p14="http://schemas.microsoft.com/office/powerpoint/2010/main" val="27787572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1344" y="116632"/>
            <a:ext cx="10515600" cy="1325563"/>
          </a:xfrm>
        </p:spPr>
        <p:txBody>
          <a:bodyPr/>
          <a:lstStyle/>
          <a:p>
            <a:pPr eaLnBrk="1" hangingPunct="1">
              <a:spcBef>
                <a:spcPct val="20000"/>
              </a:spcBef>
              <a:defRPr/>
            </a:pPr>
            <a:r>
              <a:rPr lang="en-US" altLang="zh-CN" sz="5400" dirty="0">
                <a:ea typeface="Arial Unicode MS" pitchFamily="34" charset="-122"/>
              </a:rPr>
              <a:t>RISC-V register conventions</a:t>
            </a:r>
            <a:endParaRPr lang="zh-CN" altLang="en-US" sz="5400" dirty="0">
              <a:ea typeface="Arial Unicode MS" pitchFamily="34" charset="-122"/>
            </a:endParaRPr>
          </a:p>
        </p:txBody>
      </p:sp>
      <p:graphicFrame>
        <p:nvGraphicFramePr>
          <p:cNvPr id="4" name="Group 2"/>
          <p:cNvGraphicFramePr>
            <a:graphicFrameLocks noGrp="1"/>
          </p:cNvGraphicFramePr>
          <p:nvPr>
            <p:ph idx="1"/>
          </p:nvPr>
        </p:nvGraphicFramePr>
        <p:xfrm>
          <a:off x="1703512" y="2060848"/>
          <a:ext cx="8423275" cy="4441827"/>
        </p:xfrm>
        <a:graphic>
          <a:graphicData uri="http://schemas.openxmlformats.org/drawingml/2006/table">
            <a:tbl>
              <a:tblPr/>
              <a:tblGrid>
                <a:gridCol w="1295156">
                  <a:extLst>
                    <a:ext uri="{9D8B030D-6E8A-4147-A177-3AD203B41FA5}">
                      <a16:colId xmlns:a16="http://schemas.microsoft.com/office/drawing/2014/main" val="20000"/>
                    </a:ext>
                  </a:extLst>
                </a:gridCol>
                <a:gridCol w="1225319">
                  <a:extLst>
                    <a:ext uri="{9D8B030D-6E8A-4147-A177-3AD203B41FA5}">
                      <a16:colId xmlns:a16="http://schemas.microsoft.com/office/drawing/2014/main" val="20001"/>
                    </a:ext>
                  </a:extLst>
                </a:gridCol>
                <a:gridCol w="4390198">
                  <a:extLst>
                    <a:ext uri="{9D8B030D-6E8A-4147-A177-3AD203B41FA5}">
                      <a16:colId xmlns:a16="http://schemas.microsoft.com/office/drawing/2014/main" val="20002"/>
                    </a:ext>
                  </a:extLst>
                </a:gridCol>
                <a:gridCol w="1512602">
                  <a:extLst>
                    <a:ext uri="{9D8B030D-6E8A-4147-A177-3AD203B41FA5}">
                      <a16:colId xmlns:a16="http://schemas.microsoft.com/office/drawing/2014/main" val="20003"/>
                    </a:ext>
                  </a:extLst>
                </a:gridCol>
              </a:tblGrid>
              <a:tr h="762107">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Name</a:t>
                      </a:r>
                    </a:p>
                  </a:txBody>
                  <a:tcPr marL="91423" marR="91423"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Register</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name</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Usage</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Preserved</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On call?</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x0</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The constant value 0</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n.a</a:t>
                      </a: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x1(</a:t>
                      </a:r>
                      <a:r>
                        <a:rPr kumimoji="0" lang="en-US" altLang="zh-CN" sz="18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ra</a:t>
                      </a: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Return address</a:t>
                      </a:r>
                      <a:r>
                        <a:rPr kumimoji="0" lang="zh-CN" altLang="en-US"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返回地址</a:t>
                      </a: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          (</a:t>
                      </a:r>
                      <a:r>
                        <a:rPr kumimoji="0" lang="en-US" altLang="zh-CN" sz="16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ra</a:t>
                      </a: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Verdana" panose="020B0604030504040204" pitchFamily="34" charset="0"/>
                          <a:ea typeface="楷体_GB2312" pitchFamily="49" charset="-122"/>
                          <a:cs typeface="Arial Unicode MS" panose="020B0604020202020204" pitchFamily="34" charset="-122"/>
                        </a:rPr>
                        <a:t>yes</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x2(</a:t>
                      </a:r>
                      <a:r>
                        <a:rPr kumimoji="0" lang="en-US" altLang="zh-CN" sz="18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sp</a:t>
                      </a: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Stack pointer </a:t>
                      </a:r>
                      <a:r>
                        <a:rPr kumimoji="0" lang="zh-CN" altLang="en-US"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栈指针</a:t>
                      </a: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                     (</a:t>
                      </a:r>
                      <a:r>
                        <a:rPr kumimoji="0" lang="en-US" altLang="zh-CN" sz="16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sp</a:t>
                      </a: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Verdana" panose="020B0604030504040204" pitchFamily="34" charset="0"/>
                          <a:ea typeface="楷体_GB2312" pitchFamily="49" charset="-122"/>
                          <a:cs typeface="Arial Unicode MS" panose="020B0604020202020204" pitchFamily="34" charset="-122"/>
                        </a:rPr>
                        <a:t>yes</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x3(gp)</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Global pointer                                (</a:t>
                      </a:r>
                      <a:r>
                        <a:rPr kumimoji="0" lang="en-US" altLang="zh-CN" sz="16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gp</a:t>
                      </a: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Verdana" panose="020B0604030504040204" pitchFamily="34" charset="0"/>
                          <a:ea typeface="楷体_GB2312" pitchFamily="49" charset="-122"/>
                          <a:cs typeface="Arial Unicode MS" panose="020B0604020202020204" pitchFamily="34" charset="-122"/>
                        </a:rPr>
                        <a:t>yes</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x4(tp)</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4</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Thread pointer                               (</a:t>
                      </a:r>
                      <a:r>
                        <a:rPr kumimoji="0" lang="en-US" altLang="zh-CN" sz="16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tp</a:t>
                      </a: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Verdana" panose="020B0604030504040204" pitchFamily="34" charset="0"/>
                          <a:ea typeface="楷体_GB2312" pitchFamily="49" charset="-122"/>
                          <a:cs typeface="Arial Unicode MS" panose="020B0604020202020204" pitchFamily="34" charset="-122"/>
                        </a:rPr>
                        <a:t>yes</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x5-x7</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5-7</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Temporaries                             (t0~t2)</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no</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x8-x9</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8-9</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Saved                                     (s0~s1)</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Verdana" panose="020B0604030504040204" pitchFamily="34" charset="0"/>
                          <a:ea typeface="楷体_GB2312" pitchFamily="49" charset="-122"/>
                          <a:cs typeface="Arial Unicode MS" panose="020B0604020202020204" pitchFamily="34" charset="-122"/>
                        </a:rPr>
                        <a:t>yes</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x10-x17</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10-17</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Arguments/results                   (a0~a7)</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no</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x18-x27</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18-27</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Saved                                    (s2~s11)                  </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Verdana" panose="020B0604030504040204" pitchFamily="34" charset="0"/>
                          <a:ea typeface="楷体_GB2312" pitchFamily="49" charset="-122"/>
                          <a:cs typeface="Arial Unicode MS" panose="020B0604020202020204" pitchFamily="34" charset="-122"/>
                        </a:rPr>
                        <a:t>yes</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x28-x31</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28-31</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Temporaries                             (t3~t6)</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no</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3" name="文本框 2">
            <a:extLst>
              <a:ext uri="{FF2B5EF4-FFF2-40B4-BE49-F238E27FC236}">
                <a16:creationId xmlns:a16="http://schemas.microsoft.com/office/drawing/2014/main" id="{D3F8D695-8363-603F-49A0-342C95BC661D}"/>
              </a:ext>
            </a:extLst>
          </p:cNvPr>
          <p:cNvSpPr txBox="1"/>
          <p:nvPr/>
        </p:nvSpPr>
        <p:spPr>
          <a:xfrm>
            <a:off x="1740732" y="1289856"/>
            <a:ext cx="7416824" cy="461665"/>
          </a:xfrm>
          <a:prstGeom prst="rect">
            <a:avLst/>
          </a:prstGeom>
          <a:noFill/>
        </p:spPr>
        <p:txBody>
          <a:bodyPr wrap="square" rtlCol="0">
            <a:spAutoFit/>
          </a:bodyPr>
          <a:lstStyle/>
          <a:p>
            <a:r>
              <a:rPr lang="en-US" altLang="zh-CN" sz="2400" dirty="0">
                <a:latin typeface="Arial" panose="020B0604020202020204" pitchFamily="34" charset="0"/>
              </a:rPr>
              <a:t>RISC-V</a:t>
            </a:r>
            <a:r>
              <a:rPr lang="zh-CN" altLang="en-US" sz="2400" dirty="0">
                <a:latin typeface="Arial" panose="020B0604020202020204" pitchFamily="34" charset="0"/>
              </a:rPr>
              <a:t>约定在“</a:t>
            </a:r>
            <a:r>
              <a:rPr lang="en-US" altLang="zh-CN" sz="2400" dirty="0">
                <a:latin typeface="Arial" panose="020B0604020202020204" pitchFamily="34" charset="0"/>
              </a:rPr>
              <a:t>x”</a:t>
            </a:r>
            <a:r>
              <a:rPr lang="zh-CN" altLang="en-US" sz="2400" dirty="0">
                <a:latin typeface="Arial" panose="020B0604020202020204" pitchFamily="34" charset="0"/>
              </a:rPr>
              <a:t>后面跟一个编号来表示寄存器</a:t>
            </a:r>
            <a:endParaRPr lang="zh-CN" altLang="en-US" sz="2400" dirty="0"/>
          </a:p>
        </p:txBody>
      </p:sp>
    </p:spTree>
    <p:extLst>
      <p:ext uri="{BB962C8B-B14F-4D97-AF65-F5344CB8AC3E}">
        <p14:creationId xmlns:p14="http://schemas.microsoft.com/office/powerpoint/2010/main" val="232929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0994" name="Group 2"/>
          <p:cNvGraphicFramePr>
            <a:graphicFrameLocks noGrp="1"/>
          </p:cNvGraphicFramePr>
          <p:nvPr>
            <p:ph type="tbl" idx="1"/>
          </p:nvPr>
        </p:nvGraphicFramePr>
        <p:xfrm>
          <a:off x="1271464" y="1556792"/>
          <a:ext cx="8569325" cy="3084513"/>
        </p:xfrm>
        <a:graphic>
          <a:graphicData uri="http://schemas.openxmlformats.org/drawingml/2006/table">
            <a:tbl>
              <a:tblPr/>
              <a:tblGrid>
                <a:gridCol w="1567796">
                  <a:extLst>
                    <a:ext uri="{9D8B030D-6E8A-4147-A177-3AD203B41FA5}">
                      <a16:colId xmlns:a16="http://schemas.microsoft.com/office/drawing/2014/main" val="20000"/>
                    </a:ext>
                  </a:extLst>
                </a:gridCol>
                <a:gridCol w="2461122">
                  <a:extLst>
                    <a:ext uri="{9D8B030D-6E8A-4147-A177-3AD203B41FA5}">
                      <a16:colId xmlns:a16="http://schemas.microsoft.com/office/drawing/2014/main" val="20001"/>
                    </a:ext>
                  </a:extLst>
                </a:gridCol>
                <a:gridCol w="4540407">
                  <a:extLst>
                    <a:ext uri="{9D8B030D-6E8A-4147-A177-3AD203B41FA5}">
                      <a16:colId xmlns:a16="http://schemas.microsoft.com/office/drawing/2014/main" val="20002"/>
                    </a:ext>
                  </a:extLst>
                </a:gridCol>
              </a:tblGrid>
              <a:tr h="504898">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bg1"/>
                          </a:solidFill>
                          <a:effectLst/>
                          <a:latin typeface="Verdana" pitchFamily="34" charset="0"/>
                          <a:ea typeface="楷体_GB2312" pitchFamily="49" charset="-122"/>
                        </a:rPr>
                        <a:t>Name</a:t>
                      </a:r>
                    </a:p>
                  </a:txBody>
                  <a:tcPr marL="91444" marR="91444"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bg1"/>
                          </a:solidFill>
                          <a:effectLst/>
                          <a:latin typeface="Verdana" pitchFamily="34" charset="0"/>
                          <a:ea typeface="楷体_GB2312" pitchFamily="49" charset="-122"/>
                        </a:rPr>
                        <a:t>Example</a:t>
                      </a:r>
                    </a:p>
                  </a:txBody>
                  <a:tcPr marL="91444" marR="91444"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bg1"/>
                          </a:solidFill>
                          <a:effectLst/>
                          <a:latin typeface="Verdana" pitchFamily="34" charset="0"/>
                          <a:ea typeface="楷体_GB2312" pitchFamily="49" charset="-122"/>
                        </a:rPr>
                        <a:t>Comments</a:t>
                      </a:r>
                    </a:p>
                  </a:txBody>
                  <a:tcPr marL="91444" marR="91444"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1115729">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Verdana" pitchFamily="34" charset="0"/>
                          <a:ea typeface="楷体_GB2312" pitchFamily="49" charset="-122"/>
                        </a:rPr>
                        <a:t>32 registers</a:t>
                      </a:r>
                    </a:p>
                  </a:txBody>
                  <a:tcPr marL="90004" marR="90004"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Verdana" pitchFamily="34" charset="0"/>
                          <a:ea typeface="楷体_GB2312" pitchFamily="49" charset="-122"/>
                        </a:rPr>
                        <a:t>x0-x31</a:t>
                      </a:r>
                    </a:p>
                  </a:txBody>
                  <a:tcPr marL="91444" marR="91444"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solidFill>
                          <a:effectLst/>
                          <a:latin typeface="Verdana" pitchFamily="34" charset="0"/>
                          <a:ea typeface="楷体_GB2312" pitchFamily="49" charset="-122"/>
                        </a:rPr>
                        <a:t>Fast locations for data. In RISC-V, data must be in registers to perform arithmetic. </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solidFill>
                          <a:effectLst/>
                          <a:latin typeface="Verdana" pitchFamily="34" charset="0"/>
                          <a:ea typeface="楷体_GB2312" pitchFamily="49" charset="-122"/>
                        </a:rPr>
                        <a:t>Register x0 always equals 0.</a:t>
                      </a:r>
                    </a:p>
                  </a:txBody>
                  <a:tcPr marL="91444" marR="91444"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63886">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Verdana" pitchFamily="34" charset="0"/>
                          <a:ea typeface="楷体_GB2312" pitchFamily="49" charset="-122"/>
                        </a:rPr>
                        <a:t>2</a:t>
                      </a:r>
                      <a:r>
                        <a:rPr kumimoji="0" lang="en-US" altLang="zh-CN" sz="1800" b="0" i="0" u="none" strike="noStrike" cap="none" normalizeH="0" baseline="30000" dirty="0">
                          <a:ln>
                            <a:noFill/>
                          </a:ln>
                          <a:solidFill>
                            <a:schemeClr val="tx1"/>
                          </a:solidFill>
                          <a:effectLst/>
                          <a:latin typeface="Verdana" pitchFamily="34" charset="0"/>
                          <a:ea typeface="楷体_GB2312" pitchFamily="49" charset="-122"/>
                        </a:rPr>
                        <a:t>61</a:t>
                      </a:r>
                      <a:r>
                        <a:rPr kumimoji="0" lang="en-US" altLang="zh-CN" sz="1800" b="0" i="0" u="none" strike="noStrike" cap="none" normalizeH="0" baseline="0" dirty="0">
                          <a:ln>
                            <a:noFill/>
                          </a:ln>
                          <a:solidFill>
                            <a:schemeClr val="tx1"/>
                          </a:solidFill>
                          <a:effectLst/>
                          <a:latin typeface="Verdana" pitchFamily="34" charset="0"/>
                          <a:ea typeface="楷体_GB2312" pitchFamily="49" charset="-122"/>
                        </a:rPr>
                        <a:t> memory words</a:t>
                      </a:r>
                      <a:r>
                        <a:rPr kumimoji="0" lang="zh-CN" altLang="en-US" sz="1800" b="0" i="0" u="none" strike="noStrike" cap="none" normalizeH="0" baseline="0" dirty="0">
                          <a:ln>
                            <a:noFill/>
                          </a:ln>
                          <a:solidFill>
                            <a:schemeClr val="tx1"/>
                          </a:solidFill>
                          <a:effectLst/>
                          <a:latin typeface="Verdana" pitchFamily="34" charset="0"/>
                          <a:ea typeface="楷体_GB2312" pitchFamily="49" charset="-122"/>
                        </a:rPr>
                        <a:t>（</a:t>
                      </a:r>
                      <a:r>
                        <a:rPr kumimoji="0" lang="en-US" altLang="zh-CN" sz="1800" b="0" i="0" u="none" strike="noStrike" cap="none" normalizeH="0" baseline="0" dirty="0">
                          <a:ln>
                            <a:noFill/>
                          </a:ln>
                          <a:solidFill>
                            <a:schemeClr val="tx1"/>
                          </a:solidFill>
                          <a:effectLst/>
                          <a:latin typeface="Verdana" pitchFamily="34" charset="0"/>
                          <a:ea typeface="楷体_GB2312" pitchFamily="49" charset="-122"/>
                        </a:rPr>
                        <a:t>64</a:t>
                      </a:r>
                      <a:r>
                        <a:rPr kumimoji="0" lang="zh-CN" altLang="en-US" sz="1800" b="0" i="0" u="none" strike="noStrike" cap="none" normalizeH="0" baseline="0" dirty="0">
                          <a:ln>
                            <a:noFill/>
                          </a:ln>
                          <a:solidFill>
                            <a:schemeClr val="tx1"/>
                          </a:solidFill>
                          <a:effectLst/>
                          <a:latin typeface="Verdana" pitchFamily="34" charset="0"/>
                          <a:ea typeface="楷体_GB2312" pitchFamily="49" charset="-122"/>
                        </a:rPr>
                        <a:t>位数据）</a:t>
                      </a:r>
                      <a:endParaRPr kumimoji="0" lang="en-US" altLang="zh-CN" sz="1800" b="0" i="0" u="none" strike="noStrike" cap="none" normalizeH="0" baseline="0" dirty="0">
                        <a:ln>
                          <a:noFill/>
                        </a:ln>
                        <a:solidFill>
                          <a:schemeClr val="tx1"/>
                        </a:solidFill>
                        <a:effectLst/>
                        <a:latin typeface="Verdana" pitchFamily="34" charset="0"/>
                        <a:ea typeface="楷体_GB2312" pitchFamily="49" charset="-122"/>
                      </a:endParaRPr>
                    </a:p>
                  </a:txBody>
                  <a:tcPr marL="90004" marR="90004"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Verdana" pitchFamily="34" charset="0"/>
                          <a:ea typeface="楷体_GB2312" pitchFamily="49" charset="-122"/>
                        </a:rPr>
                        <a:t>Memory[0],</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Verdana" pitchFamily="34" charset="0"/>
                          <a:ea typeface="楷体_GB2312" pitchFamily="49" charset="-122"/>
                        </a:rPr>
                        <a:t>Memory[8] ,  …… , </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Verdana" pitchFamily="34" charset="0"/>
                          <a:ea typeface="楷体_GB2312" pitchFamily="49" charset="-122"/>
                        </a:rPr>
                        <a:t>Memory[18446744073709551608] </a:t>
                      </a:r>
                    </a:p>
                  </a:txBody>
                  <a:tcPr marL="91444" marR="91444"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dirty="0">
                          <a:ln>
                            <a:noFill/>
                          </a:ln>
                          <a:solidFill>
                            <a:schemeClr val="tx1"/>
                          </a:solidFill>
                          <a:effectLst/>
                          <a:latin typeface="Verdana" pitchFamily="34" charset="0"/>
                          <a:ea typeface="楷体_GB2312" pitchFamily="49" charset="-122"/>
                        </a:rPr>
                        <a:t>只能通过数据传输指令访问。</a:t>
                      </a:r>
                      <a:r>
                        <a:rPr kumimoji="0" lang="en-US" altLang="zh-CN" sz="1600" b="0" i="0" u="none" strike="noStrike" cap="none" normalizeH="0" baseline="0" dirty="0">
                          <a:ln>
                            <a:noFill/>
                          </a:ln>
                          <a:solidFill>
                            <a:schemeClr val="tx1"/>
                          </a:solidFill>
                          <a:effectLst/>
                          <a:latin typeface="Verdana" pitchFamily="34" charset="0"/>
                          <a:ea typeface="楷体_GB2312" pitchFamily="49" charset="-122"/>
                        </a:rPr>
                        <a:t>RISC-V</a:t>
                      </a:r>
                      <a:r>
                        <a:rPr kumimoji="0" lang="zh-CN" altLang="en-US" sz="1600" b="0" i="0" u="none" strike="noStrike" cap="none" normalizeH="0" baseline="0" dirty="0">
                          <a:ln>
                            <a:noFill/>
                          </a:ln>
                          <a:solidFill>
                            <a:schemeClr val="tx1"/>
                          </a:solidFill>
                          <a:effectLst/>
                          <a:latin typeface="Verdana" pitchFamily="34" charset="0"/>
                          <a:ea typeface="楷体_GB2312" pitchFamily="49" charset="-122"/>
                        </a:rPr>
                        <a:t>使用字节地址，因此顺序双字访问相差</a:t>
                      </a:r>
                      <a:r>
                        <a:rPr kumimoji="0" lang="en-US" altLang="zh-CN" sz="1600" b="0" i="0" u="none" strike="noStrike" cap="none" normalizeH="0" baseline="0" dirty="0">
                          <a:ln>
                            <a:noFill/>
                          </a:ln>
                          <a:solidFill>
                            <a:schemeClr val="tx1"/>
                          </a:solidFill>
                          <a:effectLst/>
                          <a:latin typeface="Verdana" pitchFamily="34" charset="0"/>
                          <a:ea typeface="楷体_GB2312" pitchFamily="49" charset="-122"/>
                        </a:rPr>
                        <a:t>8</a:t>
                      </a:r>
                      <a:r>
                        <a:rPr kumimoji="0" lang="zh-CN" altLang="en-US" sz="1600" b="0" i="0" u="none" strike="noStrike" cap="none" normalizeH="0" baseline="0" dirty="0">
                          <a:ln>
                            <a:noFill/>
                          </a:ln>
                          <a:solidFill>
                            <a:schemeClr val="tx1"/>
                          </a:solidFill>
                          <a:effectLst/>
                          <a:latin typeface="Verdana" pitchFamily="34" charset="0"/>
                          <a:ea typeface="楷体_GB2312" pitchFamily="49" charset="-122"/>
                        </a:rPr>
                        <a:t>。内存保存数据结构、数组和溢出寄存器。</a:t>
                      </a:r>
                      <a:endParaRPr kumimoji="0" lang="en-US" altLang="zh-CN" sz="1600" b="0" i="0" u="none" strike="noStrike" cap="none" normalizeH="0" baseline="0" dirty="0">
                        <a:ln>
                          <a:noFill/>
                        </a:ln>
                        <a:solidFill>
                          <a:schemeClr val="tx1"/>
                        </a:solidFill>
                        <a:effectLst/>
                        <a:latin typeface="Verdana" pitchFamily="34" charset="0"/>
                        <a:ea typeface="楷体_GB2312" pitchFamily="49" charset="-122"/>
                      </a:endParaRPr>
                    </a:p>
                  </a:txBody>
                  <a:tcPr marL="91444" marR="91444"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1764" name="Text Box 20"/>
          <p:cNvSpPr txBox="1">
            <a:spLocks noChangeArrowheads="1"/>
          </p:cNvSpPr>
          <p:nvPr/>
        </p:nvSpPr>
        <p:spPr bwMode="auto">
          <a:xfrm>
            <a:off x="263352" y="188640"/>
            <a:ext cx="61198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50000"/>
              </a:spcBef>
              <a:buClr>
                <a:schemeClr val="hlink"/>
              </a:buClr>
              <a:buSzTx/>
              <a:buFontTx/>
              <a:buNone/>
            </a:pPr>
            <a:r>
              <a:rPr lang="en-US" altLang="zh-CN" sz="3200" dirty="0">
                <a:solidFill>
                  <a:srgbClr val="FF0066"/>
                </a:solidFill>
                <a:latin typeface="Arial" panose="020B0604020202020204" pitchFamily="34" charset="0"/>
                <a:ea typeface="宋体" panose="02010600030101010101" pitchFamily="2" charset="-122"/>
                <a:cs typeface="Arial Unicode MS" panose="020B0604020202020204" pitchFamily="34" charset="-122"/>
              </a:rPr>
              <a:t>RISC-V operands	 </a:t>
            </a:r>
          </a:p>
        </p:txBody>
      </p:sp>
      <p:sp>
        <p:nvSpPr>
          <p:cNvPr id="5" name="文本框 4">
            <a:extLst>
              <a:ext uri="{FF2B5EF4-FFF2-40B4-BE49-F238E27FC236}">
                <a16:creationId xmlns:a16="http://schemas.microsoft.com/office/drawing/2014/main" id="{26C77AF5-A48C-4185-A8AD-B52123F67FDD}"/>
              </a:ext>
            </a:extLst>
          </p:cNvPr>
          <p:cNvSpPr txBox="1"/>
          <p:nvPr/>
        </p:nvSpPr>
        <p:spPr>
          <a:xfrm>
            <a:off x="1775520" y="5430019"/>
            <a:ext cx="6094140" cy="307777"/>
          </a:xfrm>
          <a:prstGeom prst="rect">
            <a:avLst/>
          </a:prstGeom>
          <a:noFill/>
        </p:spPr>
        <p:txBody>
          <a:bodyPr wrap="square">
            <a:spAutoFit/>
          </a:bodyPr>
          <a:lstStyle/>
          <a:p>
            <a:r>
              <a:rPr lang="en-US" altLang="zh-CN" dirty="0">
                <a:latin typeface="Verdana" panose="020B0604030504040204" pitchFamily="34" charset="0"/>
                <a:ea typeface="楷体_GB2312"/>
                <a:cs typeface="楷体_GB2312"/>
              </a:rPr>
              <a:t>Memory[0]  </a:t>
            </a:r>
            <a:r>
              <a:rPr lang="zh-CN" altLang="en-US" dirty="0">
                <a:latin typeface="Verdana" panose="020B0604030504040204" pitchFamily="34" charset="0"/>
                <a:ea typeface="楷体_GB2312"/>
                <a:cs typeface="楷体_GB2312"/>
              </a:rPr>
              <a:t>和 </a:t>
            </a:r>
            <a:r>
              <a:rPr lang="en-US" altLang="zh-CN" dirty="0">
                <a:latin typeface="Verdana" panose="020B0604030504040204" pitchFamily="34" charset="0"/>
                <a:ea typeface="楷体_GB2312"/>
                <a:cs typeface="楷体_GB2312"/>
              </a:rPr>
              <a:t>Memory[1] </a:t>
            </a:r>
            <a:r>
              <a:rPr lang="zh-CN" altLang="en-US" dirty="0">
                <a:latin typeface="Verdana" panose="020B0604030504040204" pitchFamily="34" charset="0"/>
                <a:ea typeface="楷体_GB2312"/>
                <a:cs typeface="楷体_GB2312"/>
              </a:rPr>
              <a:t>差一个</a:t>
            </a:r>
            <a:r>
              <a:rPr lang="en-US" altLang="zh-CN" dirty="0">
                <a:latin typeface="Verdana" panose="020B0604030504040204" pitchFamily="34" charset="0"/>
                <a:ea typeface="楷体_GB2312"/>
                <a:cs typeface="楷体_GB2312"/>
              </a:rPr>
              <a:t>byte</a:t>
            </a:r>
            <a:r>
              <a:rPr lang="zh-CN" altLang="en-US" dirty="0">
                <a:latin typeface="Verdana" panose="020B0604030504040204" pitchFamily="34" charset="0"/>
                <a:ea typeface="楷体_GB2312"/>
                <a:cs typeface="楷体_GB2312"/>
              </a:rPr>
              <a:t>， </a:t>
            </a:r>
            <a:r>
              <a:rPr lang="en-US" altLang="zh-CN" dirty="0">
                <a:latin typeface="Verdana" panose="020B0604030504040204" pitchFamily="34" charset="0"/>
                <a:ea typeface="楷体_GB2312"/>
                <a:cs typeface="楷体_GB2312"/>
              </a:rPr>
              <a:t>4 byte=1 word</a:t>
            </a:r>
          </a:p>
        </p:txBody>
      </p:sp>
    </p:spTree>
    <p:extLst>
      <p:ext uri="{BB962C8B-B14F-4D97-AF65-F5344CB8AC3E}">
        <p14:creationId xmlns:p14="http://schemas.microsoft.com/office/powerpoint/2010/main" val="3527661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6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225" y="476672"/>
            <a:ext cx="11545550" cy="3463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a:extLst>
              <a:ext uri="{FF2B5EF4-FFF2-40B4-BE49-F238E27FC236}">
                <a16:creationId xmlns:a16="http://schemas.microsoft.com/office/drawing/2014/main" id="{0A02CE88-D9B7-4121-BF3D-F9A92FBE3456}"/>
              </a:ext>
            </a:extLst>
          </p:cNvPr>
          <p:cNvSpPr>
            <a:spLocks noGrp="1"/>
          </p:cNvSpPr>
          <p:nvPr>
            <p:ph idx="1"/>
          </p:nvPr>
        </p:nvSpPr>
        <p:spPr>
          <a:xfrm>
            <a:off x="551384" y="4293096"/>
            <a:ext cx="10441160" cy="2395463"/>
          </a:xfrm>
        </p:spPr>
        <p:txBody>
          <a:bodyPr/>
          <a:lstStyle/>
          <a:p>
            <a:r>
              <a:rPr lang="en-US" altLang="en-US" dirty="0">
                <a:highlight>
                  <a:srgbClr val="FFFF00"/>
                </a:highlight>
              </a:rPr>
              <a:t>x5 – x7, x28 – x31</a:t>
            </a:r>
            <a:r>
              <a:rPr lang="en-US" altLang="en-US" dirty="0"/>
              <a:t>:  temporary registers</a:t>
            </a:r>
          </a:p>
          <a:p>
            <a:pPr lvl="1"/>
            <a:r>
              <a:rPr lang="en-US" altLang="en-US" dirty="0">
                <a:solidFill>
                  <a:srgbClr val="FF0000"/>
                </a:solidFill>
              </a:rPr>
              <a:t>Not preserved</a:t>
            </a:r>
            <a:r>
              <a:rPr lang="en-US" altLang="en-US" dirty="0"/>
              <a:t> by the callee</a:t>
            </a:r>
          </a:p>
          <a:p>
            <a:pPr lvl="1"/>
            <a:endParaRPr lang="en-US" altLang="en-US" dirty="0"/>
          </a:p>
          <a:p>
            <a:r>
              <a:rPr lang="en-US" altLang="en-US" dirty="0">
                <a:highlight>
                  <a:srgbClr val="FFFF00"/>
                </a:highlight>
              </a:rPr>
              <a:t>x8 – x9, x18 – x27</a:t>
            </a:r>
            <a:r>
              <a:rPr lang="en-US" altLang="en-US" dirty="0"/>
              <a:t>:  saved registers </a:t>
            </a:r>
          </a:p>
          <a:p>
            <a:pPr lvl="1"/>
            <a:r>
              <a:rPr lang="en-US" altLang="en-US" dirty="0"/>
              <a:t>If used, the callee </a:t>
            </a:r>
            <a:r>
              <a:rPr lang="en-US" altLang="en-US" dirty="0">
                <a:solidFill>
                  <a:srgbClr val="FF0000"/>
                </a:solidFill>
              </a:rPr>
              <a:t>save</a:t>
            </a:r>
            <a:r>
              <a:rPr lang="en-US" altLang="en-US" dirty="0"/>
              <a:t>s and restores them</a:t>
            </a:r>
          </a:p>
        </p:txBody>
      </p:sp>
    </p:spTree>
    <p:extLst>
      <p:ext uri="{BB962C8B-B14F-4D97-AF65-F5344CB8AC3E}">
        <p14:creationId xmlns:p14="http://schemas.microsoft.com/office/powerpoint/2010/main" val="475238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5202D-14C4-35B1-8ECE-4F2D50B31436}"/>
              </a:ext>
            </a:extLst>
          </p:cNvPr>
          <p:cNvSpPr>
            <a:spLocks noGrp="1"/>
          </p:cNvSpPr>
          <p:nvPr>
            <p:ph type="title"/>
          </p:nvPr>
        </p:nvSpPr>
        <p:spPr>
          <a:xfrm>
            <a:off x="2171260" y="1916832"/>
            <a:ext cx="7849480" cy="2376264"/>
          </a:xfrm>
        </p:spPr>
        <p:txBody>
          <a:bodyPr>
            <a:normAutofit/>
          </a:bodyPr>
          <a:lstStyle/>
          <a:p>
            <a:pPr algn="ctr"/>
            <a:r>
              <a:rPr lang="zh-CN" altLang="en-US" sz="6000" b="1" dirty="0">
                <a:solidFill>
                  <a:schemeClr val="accent1">
                    <a:lumMod val="50000"/>
                  </a:schemeClr>
                </a:solidFill>
              </a:rPr>
              <a:t>例题</a:t>
            </a:r>
          </a:p>
        </p:txBody>
      </p:sp>
    </p:spTree>
    <p:extLst>
      <p:ext uri="{BB962C8B-B14F-4D97-AF65-F5344CB8AC3E}">
        <p14:creationId xmlns:p14="http://schemas.microsoft.com/office/powerpoint/2010/main" val="11505376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Rot="1" noChangeArrowheads="1"/>
          </p:cNvSpPr>
          <p:nvPr>
            <p:ph type="title"/>
          </p:nvPr>
        </p:nvSpPr>
        <p:spPr>
          <a:xfrm>
            <a:off x="1271464" y="-3089"/>
            <a:ext cx="8007350" cy="844550"/>
          </a:xfrm>
        </p:spPr>
        <p:txBody>
          <a:bodyPr/>
          <a:lstStyle/>
          <a:p>
            <a:pPr>
              <a:defRPr/>
            </a:pPr>
            <a:r>
              <a:rPr lang="en-US" altLang="en-US" dirty="0"/>
              <a:t>String Copy Example</a:t>
            </a:r>
            <a:endParaRPr lang="zh-CN" altLang="en-US" dirty="0"/>
          </a:p>
        </p:txBody>
      </p:sp>
      <p:sp>
        <p:nvSpPr>
          <p:cNvPr id="171010" name="Rectangle 2"/>
          <p:cNvSpPr>
            <a:spLocks noGrp="1" noChangeArrowheads="1"/>
          </p:cNvSpPr>
          <p:nvPr>
            <p:ph idx="1"/>
          </p:nvPr>
        </p:nvSpPr>
        <p:spPr>
          <a:xfrm>
            <a:off x="4439816" y="800013"/>
            <a:ext cx="8352928" cy="3187898"/>
          </a:xfrm>
        </p:spPr>
        <p:txBody>
          <a:bodyPr>
            <a:normAutofit/>
          </a:bodyPr>
          <a:lstStyle/>
          <a:p>
            <a:pPr>
              <a:lnSpc>
                <a:spcPct val="80000"/>
              </a:lnSpc>
              <a:buFont typeface="Wingdings" panose="05000000000000000000" pitchFamily="2" charset="2"/>
              <a:buNone/>
            </a:pPr>
            <a:r>
              <a:rPr lang="en-US" altLang="zh-CN" sz="1800" dirty="0"/>
              <a:t>        ( Assume: </a:t>
            </a:r>
            <a:r>
              <a:rPr lang="en-US" altLang="zh-CN" sz="1800" dirty="0" err="1"/>
              <a:t>i</a:t>
            </a:r>
            <a:r>
              <a:rPr lang="en-US" altLang="zh-CN" sz="1800" dirty="0"/>
              <a:t>  -- x19</a:t>
            </a:r>
            <a:r>
              <a:rPr lang="zh-CN" altLang="en-US" sz="1800" dirty="0"/>
              <a:t>，</a:t>
            </a:r>
            <a:r>
              <a:rPr lang="en-US" altLang="zh-CN" sz="1800" dirty="0"/>
              <a:t>  x’s base --x10, </a:t>
            </a:r>
            <a:r>
              <a:rPr lang="zh-CN" altLang="en-US" sz="1800" dirty="0"/>
              <a:t>　</a:t>
            </a:r>
            <a:r>
              <a:rPr lang="en-US" altLang="zh-CN" sz="1800" dirty="0"/>
              <a:t>y’s base ----x11)</a:t>
            </a:r>
          </a:p>
          <a:p>
            <a:pPr>
              <a:lnSpc>
                <a:spcPct val="80000"/>
              </a:lnSpc>
              <a:buFont typeface="Wingdings" panose="05000000000000000000" pitchFamily="2" charset="2"/>
              <a:buNone/>
            </a:pPr>
            <a:endParaRPr lang="en-US" altLang="zh-CN" sz="2000" dirty="0"/>
          </a:p>
          <a:p>
            <a:pPr lvl="1">
              <a:lnSpc>
                <a:spcPct val="80000"/>
              </a:lnSpc>
            </a:pPr>
            <a:r>
              <a:rPr lang="en-US" altLang="zh-CN" dirty="0">
                <a:solidFill>
                  <a:srgbClr val="0000FF"/>
                </a:solidFill>
              </a:rPr>
              <a:t>RISC-V assembly code</a:t>
            </a:r>
            <a:r>
              <a:rPr lang="en-US" altLang="zh-CN" dirty="0"/>
              <a:t>:</a:t>
            </a:r>
          </a:p>
          <a:p>
            <a:pPr lvl="1">
              <a:lnSpc>
                <a:spcPct val="80000"/>
              </a:lnSpc>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strcpy</a:t>
            </a:r>
            <a:r>
              <a:rPr lang="en-US" altLang="zh-CN" sz="1800" dirty="0">
                <a:latin typeface="Times New Roman" panose="02020603050405020304" pitchFamily="18" charset="0"/>
              </a:rPr>
              <a:t>:   </a:t>
            </a:r>
            <a:r>
              <a:rPr lang="en-US" altLang="zh-CN" sz="1800" dirty="0" err="1">
                <a:latin typeface="Times New Roman" panose="02020603050405020304" pitchFamily="18" charset="0"/>
              </a:rPr>
              <a:t>addi</a:t>
            </a:r>
            <a:r>
              <a:rPr lang="en-US" altLang="zh-CN" sz="1800" dirty="0">
                <a:latin typeface="Times New Roman" panose="02020603050405020304" pitchFamily="18" charset="0"/>
              </a:rPr>
              <a:t>   </a:t>
            </a:r>
            <a:r>
              <a:rPr lang="en-US" altLang="zh-CN" sz="1800" dirty="0" err="1">
                <a:latin typeface="Times New Roman" panose="02020603050405020304" pitchFamily="18" charset="0"/>
              </a:rPr>
              <a:t>sp</a:t>
            </a:r>
            <a:r>
              <a:rPr lang="en-US" altLang="zh-CN" sz="1800" dirty="0">
                <a:latin typeface="Times New Roman" panose="02020603050405020304" pitchFamily="18" charset="0"/>
              </a:rPr>
              <a:t>, </a:t>
            </a:r>
            <a:r>
              <a:rPr lang="en-US" altLang="zh-CN" sz="1800" dirty="0" err="1">
                <a:latin typeface="Times New Roman" panose="02020603050405020304" pitchFamily="18" charset="0"/>
              </a:rPr>
              <a:t>sp</a:t>
            </a:r>
            <a:r>
              <a:rPr lang="en-US" altLang="zh-CN" sz="1800" dirty="0">
                <a:latin typeface="Times New Roman" panose="02020603050405020304" pitchFamily="18" charset="0"/>
              </a:rPr>
              <a:t>, </a:t>
            </a:r>
            <a:r>
              <a:rPr lang="en-US" altLang="zh-CN" sz="1800" dirty="0">
                <a:latin typeface="Lucida Console" panose="020B0609040504020204" pitchFamily="49" charset="0"/>
              </a:rPr>
              <a:t>-8</a:t>
            </a:r>
            <a:r>
              <a:rPr lang="en-US" altLang="zh-CN" sz="1800" dirty="0">
                <a:latin typeface="Times New Roman" panose="02020603050405020304" pitchFamily="18" charset="0"/>
              </a:rPr>
              <a:t>                          // adjust stack for 1 </a:t>
            </a:r>
            <a:r>
              <a:rPr lang="en-US" altLang="zh-CN" sz="1800" dirty="0" err="1">
                <a:latin typeface="Times New Roman" panose="02020603050405020304" pitchFamily="18" charset="0"/>
              </a:rPr>
              <a:t>doubleword</a:t>
            </a:r>
            <a:endParaRPr lang="en-US" altLang="zh-CN" sz="1800" dirty="0">
              <a:latin typeface="Times New Roman" panose="02020603050405020304" pitchFamily="18" charset="0"/>
            </a:endParaRPr>
          </a:p>
          <a:p>
            <a:pPr lvl="1">
              <a:lnSpc>
                <a:spcPct val="80000"/>
              </a:lnSpc>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sd</a:t>
            </a:r>
            <a:r>
              <a:rPr lang="en-US" altLang="zh-CN" sz="1800" dirty="0">
                <a:latin typeface="Times New Roman" panose="02020603050405020304" pitchFamily="18" charset="0"/>
              </a:rPr>
              <a:t>     x19, 0(</a:t>
            </a:r>
            <a:r>
              <a:rPr lang="en-US" altLang="zh-CN" sz="1800" dirty="0" err="1">
                <a:latin typeface="Times New Roman" panose="02020603050405020304" pitchFamily="18" charset="0"/>
              </a:rPr>
              <a:t>sp</a:t>
            </a:r>
            <a:r>
              <a:rPr lang="en-US" altLang="zh-CN" sz="1800" dirty="0">
                <a:latin typeface="Times New Roman" panose="02020603050405020304" pitchFamily="18" charset="0"/>
              </a:rPr>
              <a:t>)                           // save x19</a:t>
            </a:r>
          </a:p>
          <a:p>
            <a:pPr lvl="1">
              <a:lnSpc>
                <a:spcPct val="80000"/>
              </a:lnSpc>
              <a:buFont typeface="Wingdings" panose="05000000000000000000" pitchFamily="2" charset="2"/>
              <a:buNone/>
            </a:pPr>
            <a:r>
              <a:rPr lang="en-US" altLang="zh-CN" sz="1800" dirty="0">
                <a:latin typeface="Times New Roman" panose="02020603050405020304" pitchFamily="18" charset="0"/>
              </a:rPr>
              <a:t>                     add    x19, x0, x0                        //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0</a:t>
            </a:r>
          </a:p>
          <a:p>
            <a:pPr lvl="1">
              <a:lnSpc>
                <a:spcPct val="80000"/>
              </a:lnSpc>
              <a:buFont typeface="Wingdings" panose="05000000000000000000" pitchFamily="2" charset="2"/>
              <a:buNone/>
            </a:pPr>
            <a:r>
              <a:rPr lang="en-US" altLang="zh-CN" sz="1800" dirty="0">
                <a:latin typeface="Times New Roman" panose="02020603050405020304" pitchFamily="18" charset="0"/>
              </a:rPr>
              <a:t>        L1:        add   x5, x19, x11                      // address of y[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in x5</a:t>
            </a:r>
          </a:p>
          <a:p>
            <a:pPr lvl="1">
              <a:lnSpc>
                <a:spcPct val="80000"/>
              </a:lnSpc>
              <a:buFont typeface="Wingdings" panose="05000000000000000000" pitchFamily="2" charset="2"/>
              <a:buNone/>
            </a:pPr>
            <a:r>
              <a:rPr lang="en-US" altLang="zh-CN" sz="1800" dirty="0">
                <a:solidFill>
                  <a:srgbClr val="FF0000"/>
                </a:solidFill>
                <a:latin typeface="Times New Roman" panose="02020603050405020304" pitchFamily="18" charset="0"/>
              </a:rPr>
              <a:t>                      </a:t>
            </a:r>
            <a:r>
              <a:rPr lang="en-US" altLang="zh-CN" sz="1800" dirty="0" err="1">
                <a:solidFill>
                  <a:srgbClr val="FF0000"/>
                </a:solidFill>
                <a:latin typeface="Times New Roman" panose="02020603050405020304" pitchFamily="18" charset="0"/>
              </a:rPr>
              <a:t>lbu</a:t>
            </a:r>
            <a:r>
              <a:rPr lang="en-US" altLang="zh-CN" sz="1800" dirty="0">
                <a:solidFill>
                  <a:srgbClr val="FF0000"/>
                </a:solidFill>
                <a:latin typeface="Times New Roman" panose="02020603050405020304" pitchFamily="18" charset="0"/>
              </a:rPr>
              <a:t>   x6, 0(x5)                           </a:t>
            </a:r>
            <a:r>
              <a:rPr lang="en-US" altLang="zh-CN" sz="1800" dirty="0">
                <a:latin typeface="Times New Roman" panose="02020603050405020304" pitchFamily="18" charset="0"/>
              </a:rPr>
              <a:t>// x6  =  y [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a:t>
            </a:r>
          </a:p>
          <a:p>
            <a:pPr lvl="1">
              <a:lnSpc>
                <a:spcPct val="80000"/>
              </a:lnSpc>
              <a:buFont typeface="Wingdings" panose="05000000000000000000" pitchFamily="2" charset="2"/>
              <a:buNone/>
            </a:pPr>
            <a:r>
              <a:rPr lang="en-US" altLang="zh-CN" sz="1800" dirty="0">
                <a:latin typeface="Times New Roman" panose="02020603050405020304" pitchFamily="18" charset="0"/>
              </a:rPr>
              <a:t>                      add   x7, x19, x10                     // address of x[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in x7</a:t>
            </a:r>
          </a:p>
          <a:p>
            <a:pPr lvl="1">
              <a:lnSpc>
                <a:spcPct val="80000"/>
              </a:lnSpc>
              <a:buFont typeface="Wingdings" panose="05000000000000000000" pitchFamily="2" charset="2"/>
              <a:buNone/>
            </a:pPr>
            <a:r>
              <a:rPr lang="en-US" altLang="zh-CN" sz="1800" dirty="0">
                <a:latin typeface="Times New Roman" panose="02020603050405020304" pitchFamily="18" charset="0"/>
              </a:rPr>
              <a:t>                      </a:t>
            </a:r>
            <a:r>
              <a:rPr lang="en-US" altLang="zh-CN" sz="1800" dirty="0">
                <a:solidFill>
                  <a:srgbClr val="FF0000"/>
                </a:solidFill>
                <a:latin typeface="Times New Roman" panose="02020603050405020304" pitchFamily="18" charset="0"/>
              </a:rPr>
              <a:t>sb    x6, 0(x7)                            </a:t>
            </a:r>
            <a:r>
              <a:rPr lang="en-US" altLang="zh-CN" sz="1800" dirty="0">
                <a:latin typeface="Times New Roman" panose="02020603050405020304" pitchFamily="18" charset="0"/>
              </a:rPr>
              <a:t>// x[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  y[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a:t>
            </a:r>
          </a:p>
          <a:p>
            <a:pPr lvl="1">
              <a:lnSpc>
                <a:spcPct val="80000"/>
              </a:lnSpc>
              <a:buFont typeface="Wingdings" panose="05000000000000000000" pitchFamily="2" charset="2"/>
              <a:buNone/>
            </a:pPr>
            <a:endParaRPr lang="en-US" altLang="zh-CN" sz="1800" dirty="0">
              <a:latin typeface="Times New Roman" panose="02020603050405020304" pitchFamily="18" charset="0"/>
            </a:endParaRPr>
          </a:p>
        </p:txBody>
      </p:sp>
      <p:pic>
        <p:nvPicPr>
          <p:cNvPr id="4" name="图片 3">
            <a:extLst>
              <a:ext uri="{FF2B5EF4-FFF2-40B4-BE49-F238E27FC236}">
                <a16:creationId xmlns:a16="http://schemas.microsoft.com/office/drawing/2014/main" id="{CC7E2ADA-76EC-DBCD-91FD-E4A941788E1E}"/>
              </a:ext>
            </a:extLst>
          </p:cNvPr>
          <p:cNvPicPr>
            <a:picLocks noChangeAspect="1"/>
          </p:cNvPicPr>
          <p:nvPr/>
        </p:nvPicPr>
        <p:blipFill>
          <a:blip r:embed="rId3"/>
          <a:stretch>
            <a:fillRect/>
          </a:stretch>
        </p:blipFill>
        <p:spPr>
          <a:xfrm>
            <a:off x="119336" y="1052736"/>
            <a:ext cx="4536504" cy="2041908"/>
          </a:xfrm>
          <a:prstGeom prst="rect">
            <a:avLst/>
          </a:prstGeom>
        </p:spPr>
      </p:pic>
      <p:sp>
        <p:nvSpPr>
          <p:cNvPr id="5" name="Rectangle 2">
            <a:extLst>
              <a:ext uri="{FF2B5EF4-FFF2-40B4-BE49-F238E27FC236}">
                <a16:creationId xmlns:a16="http://schemas.microsoft.com/office/drawing/2014/main" id="{A582D88A-1F3C-6D59-07DC-CE8E30A2E237}"/>
              </a:ext>
            </a:extLst>
          </p:cNvPr>
          <p:cNvSpPr txBox="1">
            <a:spLocks noChangeArrowheads="1"/>
          </p:cNvSpPr>
          <p:nvPr/>
        </p:nvSpPr>
        <p:spPr>
          <a:xfrm>
            <a:off x="4295800" y="3987911"/>
            <a:ext cx="7560840" cy="24764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Font typeface="Wingdings" panose="05000000000000000000" pitchFamily="2" charset="2"/>
              <a:buNone/>
            </a:pPr>
            <a:r>
              <a:rPr lang="zh-CN" altLang="en-US" sz="1800" dirty="0">
                <a:latin typeface="Times New Roman" panose="02020603050405020304" pitchFamily="18" charset="0"/>
              </a:rPr>
              <a:t>                                </a:t>
            </a:r>
            <a:r>
              <a:rPr lang="en-US" altLang="zh-CN" sz="1800" dirty="0" err="1">
                <a:latin typeface="Times New Roman" panose="02020603050405020304" pitchFamily="18" charset="0"/>
              </a:rPr>
              <a:t>beq</a:t>
            </a:r>
            <a:r>
              <a:rPr lang="en-US" altLang="zh-CN" sz="1800" dirty="0">
                <a:latin typeface="Times New Roman" panose="02020603050405020304" pitchFamily="18" charset="0"/>
              </a:rPr>
              <a:t>     x6, x0,  L2</a:t>
            </a:r>
            <a:r>
              <a:rPr lang="zh-CN" altLang="en-US" sz="1800" dirty="0">
                <a:latin typeface="Times New Roman" panose="02020603050405020304" pitchFamily="18" charset="0"/>
              </a:rPr>
              <a:t>                  </a:t>
            </a:r>
            <a:r>
              <a:rPr lang="en-US" altLang="zh-CN" sz="1800" dirty="0">
                <a:latin typeface="Times New Roman" panose="02020603050405020304" pitchFamily="18" charset="0"/>
              </a:rPr>
              <a:t>// if  y[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  0, go to L2 </a:t>
            </a:r>
          </a:p>
          <a:p>
            <a:pPr fontAlgn="auto">
              <a:spcAft>
                <a:spcPts val="0"/>
              </a:spcAft>
              <a:buClrTx/>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addi</a:t>
            </a:r>
            <a:r>
              <a:rPr lang="en-US" altLang="zh-CN" sz="1800" dirty="0">
                <a:latin typeface="Times New Roman" panose="02020603050405020304" pitchFamily="18" charset="0"/>
              </a:rPr>
              <a:t>    x19, x19, 1                 //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1</a:t>
            </a:r>
          </a:p>
          <a:p>
            <a:pPr fontAlgn="auto">
              <a:spcAft>
                <a:spcPts val="0"/>
              </a:spcAft>
              <a:buClrTx/>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jal</a:t>
            </a:r>
            <a:r>
              <a:rPr lang="en-US" altLang="zh-CN" sz="1800" dirty="0">
                <a:latin typeface="Times New Roman" panose="02020603050405020304" pitchFamily="18" charset="0"/>
              </a:rPr>
              <a:t>      x0,  L1                       // go to L1 </a:t>
            </a:r>
          </a:p>
          <a:p>
            <a:pPr fontAlgn="auto">
              <a:spcAft>
                <a:spcPts val="0"/>
              </a:spcAft>
              <a:buClrTx/>
              <a:buFont typeface="Wingdings" panose="05000000000000000000" pitchFamily="2" charset="2"/>
              <a:buNone/>
            </a:pPr>
            <a:r>
              <a:rPr lang="en-US" altLang="zh-CN" sz="1800" dirty="0">
                <a:latin typeface="Times New Roman" panose="02020603050405020304" pitchFamily="18" charset="0"/>
              </a:rPr>
              <a:t>                     L2:     </a:t>
            </a:r>
            <a:r>
              <a:rPr lang="en-US" altLang="zh-CN" sz="1800" dirty="0" err="1">
                <a:latin typeface="Times New Roman" panose="02020603050405020304" pitchFamily="18" charset="0"/>
              </a:rPr>
              <a:t>ld</a:t>
            </a:r>
            <a:r>
              <a:rPr lang="en-US" altLang="zh-CN" sz="1800" dirty="0">
                <a:latin typeface="Times New Roman" panose="02020603050405020304" pitchFamily="18" charset="0"/>
              </a:rPr>
              <a:t>       x19, 0(</a:t>
            </a:r>
            <a:r>
              <a:rPr lang="en-US" altLang="zh-CN" sz="1800" dirty="0" err="1">
                <a:latin typeface="Times New Roman" panose="02020603050405020304" pitchFamily="18" charset="0"/>
              </a:rPr>
              <a:t>sp</a:t>
            </a:r>
            <a:r>
              <a:rPr lang="en-US" altLang="zh-CN" sz="1800" dirty="0">
                <a:latin typeface="Times New Roman" panose="02020603050405020304" pitchFamily="18" charset="0"/>
              </a:rPr>
              <a:t>)                  // restore x19</a:t>
            </a:r>
          </a:p>
          <a:p>
            <a:pPr fontAlgn="auto">
              <a:spcAft>
                <a:spcPts val="0"/>
              </a:spcAft>
              <a:buClrTx/>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addi</a:t>
            </a:r>
            <a:r>
              <a:rPr lang="en-US" altLang="zh-CN" sz="1800" dirty="0">
                <a:latin typeface="Times New Roman" panose="02020603050405020304" pitchFamily="18" charset="0"/>
              </a:rPr>
              <a:t>   </a:t>
            </a:r>
            <a:r>
              <a:rPr lang="en-US" altLang="zh-CN" sz="1800" dirty="0" err="1">
                <a:latin typeface="Times New Roman" panose="02020603050405020304" pitchFamily="18" charset="0"/>
              </a:rPr>
              <a:t>sp</a:t>
            </a:r>
            <a:r>
              <a:rPr lang="en-US" altLang="zh-CN" sz="1800" dirty="0">
                <a:latin typeface="Times New Roman" panose="02020603050405020304" pitchFamily="18" charset="0"/>
              </a:rPr>
              <a:t>, </a:t>
            </a:r>
            <a:r>
              <a:rPr lang="en-US" altLang="zh-CN" sz="1800" dirty="0" err="1">
                <a:latin typeface="Times New Roman" panose="02020603050405020304" pitchFamily="18" charset="0"/>
              </a:rPr>
              <a:t>sp</a:t>
            </a:r>
            <a:r>
              <a:rPr lang="en-US" altLang="zh-CN" sz="1800" dirty="0">
                <a:latin typeface="Times New Roman" panose="02020603050405020304" pitchFamily="18" charset="0"/>
              </a:rPr>
              <a:t>, 8                    // pop 1 doubleword off stack</a:t>
            </a:r>
          </a:p>
          <a:p>
            <a:pPr fontAlgn="auto">
              <a:spcAft>
                <a:spcPts val="0"/>
              </a:spcAft>
              <a:buClrTx/>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jalr</a:t>
            </a:r>
            <a:r>
              <a:rPr lang="en-US" altLang="zh-CN" sz="1800" dirty="0">
                <a:latin typeface="Times New Roman" panose="02020603050405020304" pitchFamily="18" charset="0"/>
              </a:rPr>
              <a:t>    x0,  0(x1)                    // return</a:t>
            </a:r>
          </a:p>
        </p:txBody>
      </p:sp>
    </p:spTree>
    <p:extLst>
      <p:ext uri="{BB962C8B-B14F-4D97-AF65-F5344CB8AC3E}">
        <p14:creationId xmlns:p14="http://schemas.microsoft.com/office/powerpoint/2010/main" val="29340159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7" name="Rectangle 3"/>
          <p:cNvSpPr>
            <a:spLocks noGrp="1" noRot="1" noChangeArrowheads="1"/>
          </p:cNvSpPr>
          <p:nvPr>
            <p:ph idx="1"/>
          </p:nvPr>
        </p:nvSpPr>
        <p:spPr>
          <a:xfrm>
            <a:off x="1559496" y="908720"/>
            <a:ext cx="9721080" cy="5111750"/>
          </a:xfrm>
        </p:spPr>
        <p:txBody>
          <a:bodyPr>
            <a:normAutofit lnSpcReduction="10000"/>
          </a:bodyPr>
          <a:lstStyle/>
          <a:p>
            <a:pPr marL="0" indent="0">
              <a:lnSpc>
                <a:spcPct val="90000"/>
              </a:lnSpc>
              <a:buNone/>
            </a:pPr>
            <a:r>
              <a:rPr lang="en-US" altLang="zh-CN" dirty="0">
                <a:solidFill>
                  <a:srgbClr val="000000"/>
                </a:solidFill>
              </a:rPr>
              <a:t>translating C procedures</a:t>
            </a:r>
          </a:p>
          <a:p>
            <a:pPr lvl="1">
              <a:lnSpc>
                <a:spcPct val="90000"/>
              </a:lnSpc>
            </a:pPr>
            <a:r>
              <a:rPr lang="en-US" altLang="zh-CN" dirty="0">
                <a:solidFill>
                  <a:srgbClr val="000000"/>
                </a:solidFill>
              </a:rPr>
              <a:t> Allocate registers to program variables</a:t>
            </a:r>
            <a:r>
              <a:rPr lang="zh-CN" altLang="en-US" dirty="0">
                <a:solidFill>
                  <a:srgbClr val="000000"/>
                </a:solidFill>
              </a:rPr>
              <a:t>分配</a:t>
            </a:r>
            <a:endParaRPr lang="en-US" altLang="zh-CN" dirty="0">
              <a:solidFill>
                <a:srgbClr val="000000"/>
              </a:solidFill>
            </a:endParaRPr>
          </a:p>
          <a:p>
            <a:pPr lvl="1">
              <a:lnSpc>
                <a:spcPct val="90000"/>
              </a:lnSpc>
            </a:pPr>
            <a:r>
              <a:rPr lang="en-US" altLang="zh-CN" dirty="0">
                <a:solidFill>
                  <a:srgbClr val="000000"/>
                </a:solidFill>
              </a:rPr>
              <a:t> Produce code for the body of the procedures</a:t>
            </a:r>
            <a:r>
              <a:rPr lang="zh-CN" altLang="en-US" dirty="0">
                <a:solidFill>
                  <a:srgbClr val="000000"/>
                </a:solidFill>
              </a:rPr>
              <a:t>传参</a:t>
            </a:r>
            <a:endParaRPr lang="en-US" altLang="zh-CN" dirty="0">
              <a:solidFill>
                <a:srgbClr val="000000"/>
              </a:solidFill>
            </a:endParaRPr>
          </a:p>
          <a:p>
            <a:pPr lvl="1">
              <a:lnSpc>
                <a:spcPct val="90000"/>
              </a:lnSpc>
            </a:pPr>
            <a:r>
              <a:rPr lang="en-US" altLang="zh-CN" dirty="0">
                <a:solidFill>
                  <a:srgbClr val="000000"/>
                </a:solidFill>
              </a:rPr>
              <a:t> Preserve registers across the  procedures invocation</a:t>
            </a:r>
            <a:r>
              <a:rPr lang="zh-CN" altLang="en-US" dirty="0">
                <a:solidFill>
                  <a:srgbClr val="000000"/>
                </a:solidFill>
              </a:rPr>
              <a:t>保存</a:t>
            </a:r>
            <a:endParaRPr lang="en-US" altLang="zh-CN" dirty="0">
              <a:solidFill>
                <a:srgbClr val="000000"/>
              </a:solidFill>
            </a:endParaRPr>
          </a:p>
          <a:p>
            <a:pPr>
              <a:lnSpc>
                <a:spcPct val="90000"/>
              </a:lnSpc>
            </a:pPr>
            <a:r>
              <a:rPr lang="en-US" altLang="zh-CN" dirty="0">
                <a:solidFill>
                  <a:srgbClr val="000000"/>
                </a:solidFill>
              </a:rPr>
              <a:t> Procedure </a:t>
            </a:r>
            <a:r>
              <a:rPr lang="en-US" altLang="zh-CN" i="1" dirty="0">
                <a:solidFill>
                  <a:srgbClr val="000000"/>
                </a:solidFill>
              </a:rPr>
              <a:t>swap</a:t>
            </a:r>
          </a:p>
          <a:p>
            <a:pPr lvl="1">
              <a:lnSpc>
                <a:spcPct val="90000"/>
              </a:lnSpc>
            </a:pPr>
            <a:r>
              <a:rPr lang="en-US" altLang="zh-CN" i="1" dirty="0">
                <a:solidFill>
                  <a:srgbClr val="000000"/>
                </a:solidFill>
              </a:rPr>
              <a:t> </a:t>
            </a:r>
            <a:r>
              <a:rPr lang="en-US" altLang="zh-CN" dirty="0">
                <a:solidFill>
                  <a:srgbClr val="000000"/>
                </a:solidFill>
              </a:rPr>
              <a:t>C code</a:t>
            </a:r>
          </a:p>
          <a:p>
            <a:pPr lvl="1">
              <a:lnSpc>
                <a:spcPct val="90000"/>
              </a:lnSpc>
              <a:buFont typeface="Wingdings" panose="05000000000000000000" pitchFamily="2" charset="2"/>
              <a:buNone/>
            </a:pPr>
            <a:r>
              <a:rPr lang="en-US" altLang="zh-CN" dirty="0">
                <a:solidFill>
                  <a:srgbClr val="000000"/>
                </a:solidFill>
                <a:latin typeface="Times New Roman" panose="02020603050405020304" pitchFamily="18" charset="0"/>
              </a:rPr>
              <a:t>     void   swap ( long  </a:t>
            </a:r>
            <a:r>
              <a:rPr lang="en-US" altLang="zh-CN" dirty="0" err="1">
                <a:solidFill>
                  <a:srgbClr val="000000"/>
                </a:solidFill>
                <a:latin typeface="Times New Roman" panose="02020603050405020304" pitchFamily="18" charset="0"/>
              </a:rPr>
              <a:t>long</a:t>
            </a:r>
            <a:r>
              <a:rPr lang="en-US" altLang="zh-CN" dirty="0">
                <a:solidFill>
                  <a:srgbClr val="000000"/>
                </a:solidFill>
                <a:latin typeface="Times New Roman" panose="02020603050405020304" pitchFamily="18" charset="0"/>
              </a:rPr>
              <a:t>    v[  ] ,    </a:t>
            </a:r>
            <a:r>
              <a:rPr lang="en-US" altLang="zh-CN" dirty="0" err="1">
                <a:solidFill>
                  <a:srgbClr val="000000"/>
                </a:solidFill>
                <a:latin typeface="Times New Roman" panose="02020603050405020304" pitchFamily="18" charset="0"/>
              </a:rPr>
              <a:t>size_t</a:t>
            </a:r>
            <a:r>
              <a:rPr lang="en-US" altLang="zh-CN" dirty="0">
                <a:solidFill>
                  <a:srgbClr val="000000"/>
                </a:solidFill>
                <a:latin typeface="Times New Roman" panose="02020603050405020304" pitchFamily="18" charset="0"/>
              </a:rPr>
              <a:t>  k )</a:t>
            </a:r>
          </a:p>
          <a:p>
            <a:pPr lvl="1">
              <a:lnSpc>
                <a:spcPct val="90000"/>
              </a:lnSpc>
              <a:buFont typeface="Wingdings" panose="05000000000000000000" pitchFamily="2" charset="2"/>
              <a:buNone/>
            </a:pPr>
            <a:r>
              <a:rPr lang="en-US" altLang="zh-CN" dirty="0">
                <a:solidFill>
                  <a:srgbClr val="000000"/>
                </a:solidFill>
                <a:latin typeface="Times New Roman" panose="02020603050405020304" pitchFamily="18" charset="0"/>
              </a:rPr>
              <a:t>     {</a:t>
            </a:r>
          </a:p>
          <a:p>
            <a:pPr lvl="1">
              <a:lnSpc>
                <a:spcPct val="90000"/>
              </a:lnSpc>
              <a:buFont typeface="Wingdings" panose="05000000000000000000" pitchFamily="2" charset="2"/>
              <a:buNone/>
            </a:pPr>
            <a:r>
              <a:rPr lang="en-US" altLang="zh-CN" dirty="0">
                <a:solidFill>
                  <a:srgbClr val="000000"/>
                </a:solidFill>
                <a:latin typeface="Times New Roman" panose="02020603050405020304" pitchFamily="18" charset="0"/>
              </a:rPr>
              <a:t>            long  </a:t>
            </a:r>
            <a:r>
              <a:rPr lang="en-US" altLang="zh-CN" dirty="0" err="1">
                <a:solidFill>
                  <a:srgbClr val="000000"/>
                </a:solidFill>
                <a:latin typeface="Times New Roman" panose="02020603050405020304" pitchFamily="18" charset="0"/>
              </a:rPr>
              <a:t>lon</a:t>
            </a:r>
            <a:r>
              <a:rPr lang="en-US" altLang="zh-CN" dirty="0">
                <a:solidFill>
                  <a:srgbClr val="000000"/>
                </a:solidFill>
                <a:latin typeface="Times New Roman" panose="02020603050405020304" pitchFamily="18" charset="0"/>
              </a:rPr>
              <a:t>   temp ;</a:t>
            </a:r>
          </a:p>
          <a:p>
            <a:pPr lvl="1">
              <a:lnSpc>
                <a:spcPct val="90000"/>
              </a:lnSpc>
              <a:buFont typeface="Wingdings" panose="05000000000000000000" pitchFamily="2" charset="2"/>
              <a:buNone/>
            </a:pPr>
            <a:r>
              <a:rPr lang="en-US" altLang="zh-CN" dirty="0">
                <a:solidFill>
                  <a:srgbClr val="000000"/>
                </a:solidFill>
                <a:latin typeface="Times New Roman" panose="02020603050405020304" pitchFamily="18" charset="0"/>
              </a:rPr>
              <a:t>            temp  =  v[ k ] ;</a:t>
            </a:r>
          </a:p>
          <a:p>
            <a:pPr lvl="1">
              <a:lnSpc>
                <a:spcPct val="90000"/>
              </a:lnSpc>
              <a:buFont typeface="Wingdings" panose="05000000000000000000" pitchFamily="2" charset="2"/>
              <a:buNone/>
            </a:pPr>
            <a:r>
              <a:rPr lang="en-US" altLang="zh-CN" dirty="0">
                <a:solidFill>
                  <a:srgbClr val="000000"/>
                </a:solidFill>
                <a:latin typeface="Times New Roman" panose="02020603050405020304" pitchFamily="18" charset="0"/>
              </a:rPr>
              <a:t>            v[ k ] =  v[ k + 1 ] ;</a:t>
            </a:r>
          </a:p>
          <a:p>
            <a:pPr lvl="1">
              <a:lnSpc>
                <a:spcPct val="90000"/>
              </a:lnSpc>
              <a:buFont typeface="Wingdings" panose="05000000000000000000" pitchFamily="2" charset="2"/>
              <a:buNone/>
            </a:pPr>
            <a:r>
              <a:rPr lang="en-US" altLang="zh-CN" dirty="0">
                <a:solidFill>
                  <a:srgbClr val="000000"/>
                </a:solidFill>
                <a:latin typeface="Times New Roman" panose="02020603050405020304" pitchFamily="18" charset="0"/>
              </a:rPr>
              <a:t>            v[ k + 1 ]  =  temp ;</a:t>
            </a:r>
          </a:p>
          <a:p>
            <a:pPr lvl="1">
              <a:lnSpc>
                <a:spcPct val="90000"/>
              </a:lnSpc>
              <a:buFont typeface="Wingdings" panose="05000000000000000000" pitchFamily="2" charset="2"/>
              <a:buNone/>
            </a:pPr>
            <a:r>
              <a:rPr lang="en-US" altLang="zh-CN" dirty="0">
                <a:solidFill>
                  <a:srgbClr val="000000"/>
                </a:solidFill>
              </a:rPr>
              <a:t>     }</a:t>
            </a:r>
          </a:p>
        </p:txBody>
      </p:sp>
    </p:spTree>
    <p:extLst>
      <p:ext uri="{BB962C8B-B14F-4D97-AF65-F5344CB8AC3E}">
        <p14:creationId xmlns:p14="http://schemas.microsoft.com/office/powerpoint/2010/main" val="20519074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idx="1"/>
          </p:nvPr>
        </p:nvSpPr>
        <p:spPr>
          <a:xfrm>
            <a:off x="1631504" y="476672"/>
            <a:ext cx="8540750" cy="5184775"/>
          </a:xfrm>
        </p:spPr>
        <p:txBody>
          <a:bodyPr>
            <a:normAutofit lnSpcReduction="10000"/>
          </a:bodyPr>
          <a:lstStyle/>
          <a:p>
            <a:pPr lvl="1"/>
            <a:r>
              <a:rPr lang="zh-CN" altLang="en-US" dirty="0"/>
              <a:t> </a:t>
            </a:r>
            <a:r>
              <a:rPr lang="en-US" altLang="zh-CN" dirty="0"/>
              <a:t>Register allocation for </a:t>
            </a:r>
            <a:r>
              <a:rPr lang="en-US" altLang="zh-CN" i="1" dirty="0"/>
              <a:t>swap</a:t>
            </a:r>
          </a:p>
          <a:p>
            <a:pPr lvl="1">
              <a:buFont typeface="Wingdings" panose="05000000000000000000" pitchFamily="2" charset="2"/>
              <a:buNone/>
            </a:pPr>
            <a:r>
              <a:rPr lang="en-US" altLang="zh-CN" sz="2800" i="1" dirty="0"/>
              <a:t>     </a:t>
            </a:r>
            <a:r>
              <a:rPr lang="en-US" altLang="zh-CN" sz="2000" dirty="0">
                <a:latin typeface="Times New Roman" panose="02020603050405020304" pitchFamily="18" charset="0"/>
              </a:rPr>
              <a:t>v ---- x10      k ---- x11       temp  ---- x5</a:t>
            </a:r>
            <a:endParaRPr lang="en-US" altLang="zh-CN" sz="2800" dirty="0"/>
          </a:p>
          <a:p>
            <a:pPr lvl="1"/>
            <a:r>
              <a:rPr lang="en-US" altLang="zh-CN" i="1" dirty="0"/>
              <a:t> swap </a:t>
            </a:r>
            <a:r>
              <a:rPr lang="en-US" altLang="zh-CN" dirty="0"/>
              <a:t>is </a:t>
            </a:r>
            <a:r>
              <a:rPr lang="en-US" altLang="zh-CN" b="1" dirty="0"/>
              <a:t>a </a:t>
            </a:r>
            <a:r>
              <a:rPr lang="en-US" altLang="zh-CN" b="1" dirty="0">
                <a:solidFill>
                  <a:srgbClr val="0000FF"/>
                </a:solidFill>
              </a:rPr>
              <a:t>leaf</a:t>
            </a:r>
            <a:r>
              <a:rPr lang="en-US" altLang="zh-CN" b="1" dirty="0"/>
              <a:t> </a:t>
            </a:r>
            <a:r>
              <a:rPr lang="en-US" altLang="zh-CN" dirty="0"/>
              <a:t>procedure, nothing to preserve</a:t>
            </a:r>
          </a:p>
          <a:p>
            <a:pPr lvl="1"/>
            <a:r>
              <a:rPr lang="en-US" altLang="zh-CN" dirty="0"/>
              <a:t> RISC-V code for the procedure </a:t>
            </a:r>
            <a:r>
              <a:rPr lang="en-US" altLang="zh-CN" i="1" dirty="0"/>
              <a:t>swap</a:t>
            </a:r>
          </a:p>
          <a:p>
            <a:pPr lvl="2"/>
            <a:r>
              <a:rPr lang="en-US" altLang="zh-CN" sz="2400" b="1" dirty="0">
                <a:solidFill>
                  <a:schemeClr val="tx2"/>
                </a:solidFill>
                <a:latin typeface="Times New Roman" panose="02020603050405020304" pitchFamily="18" charset="0"/>
              </a:rPr>
              <a:t> Procedure body</a:t>
            </a:r>
            <a:endParaRPr lang="en-US" altLang="zh-CN" sz="2400" i="1" dirty="0"/>
          </a:p>
          <a:p>
            <a:pPr lvl="1">
              <a:buFont typeface="Wingdings" panose="05000000000000000000" pitchFamily="2" charset="2"/>
              <a:buNone/>
            </a:pPr>
            <a:r>
              <a:rPr lang="en-US" altLang="zh-CN" dirty="0">
                <a:latin typeface="Times New Roman" panose="02020603050405020304" pitchFamily="18" charset="0"/>
              </a:rPr>
              <a:t>      swap:    </a:t>
            </a:r>
            <a:r>
              <a:rPr lang="en-US" altLang="zh-CN" dirty="0" err="1">
                <a:latin typeface="Times New Roman" panose="02020603050405020304" pitchFamily="18" charset="0"/>
              </a:rPr>
              <a:t>slli</a:t>
            </a:r>
            <a:r>
              <a:rPr lang="en-US" altLang="zh-CN" dirty="0">
                <a:latin typeface="Times New Roman" panose="02020603050405020304" pitchFamily="18" charset="0"/>
              </a:rPr>
              <a:t>    x6,  x11, 3              //   x6  =  k  *  8  </a:t>
            </a:r>
          </a:p>
          <a:p>
            <a:pPr lvl="1">
              <a:buFont typeface="Wingdings" panose="05000000000000000000" pitchFamily="2" charset="2"/>
              <a:buNone/>
            </a:pPr>
            <a:r>
              <a:rPr lang="en-US" altLang="zh-CN" dirty="0">
                <a:latin typeface="Times New Roman" panose="02020603050405020304" pitchFamily="18" charset="0"/>
              </a:rPr>
              <a:t>		             add    x6,  x10, x6           //   x6  =  v  +  ( k  *  8 )</a:t>
            </a:r>
          </a:p>
          <a:p>
            <a:pPr lvl="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x5, 0(x6)               //   x5 ← v[ k ]</a:t>
            </a:r>
          </a:p>
          <a:p>
            <a:pPr lvl="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x7, </a:t>
            </a:r>
            <a:r>
              <a:rPr lang="en-US" altLang="zh-CN" b="1" dirty="0">
                <a:solidFill>
                  <a:srgbClr val="FF0000"/>
                </a:solidFill>
                <a:latin typeface="Times New Roman" panose="02020603050405020304" pitchFamily="18" charset="0"/>
              </a:rPr>
              <a:t>8</a:t>
            </a:r>
            <a:r>
              <a:rPr lang="en-US" altLang="zh-CN" dirty="0">
                <a:latin typeface="Times New Roman" panose="02020603050405020304" pitchFamily="18" charset="0"/>
              </a:rPr>
              <a:t>(x6)               //   x7 ← v[ k + 1 ]    </a:t>
            </a:r>
          </a:p>
          <a:p>
            <a:pPr lvl="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sd</a:t>
            </a:r>
            <a:r>
              <a:rPr lang="en-US" altLang="zh-CN" dirty="0">
                <a:latin typeface="Times New Roman" panose="02020603050405020304" pitchFamily="18" charset="0"/>
              </a:rPr>
              <a:t>      x7, 0(x6)                //   v[k+1] → v[ k ]</a:t>
            </a:r>
          </a:p>
          <a:p>
            <a:pPr lvl="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sd</a:t>
            </a:r>
            <a:r>
              <a:rPr lang="en-US" altLang="zh-CN" dirty="0">
                <a:latin typeface="Times New Roman" panose="02020603050405020304" pitchFamily="18" charset="0"/>
              </a:rPr>
              <a:t>      x5, </a:t>
            </a:r>
            <a:r>
              <a:rPr lang="en-US" altLang="zh-CN" b="1" dirty="0">
                <a:solidFill>
                  <a:srgbClr val="FF0000"/>
                </a:solidFill>
                <a:latin typeface="Times New Roman" panose="02020603050405020304" pitchFamily="18" charset="0"/>
              </a:rPr>
              <a:t>8</a:t>
            </a:r>
            <a:r>
              <a:rPr lang="en-US" altLang="zh-CN" dirty="0">
                <a:latin typeface="Times New Roman" panose="02020603050405020304" pitchFamily="18" charset="0"/>
              </a:rPr>
              <a:t>(x6)                //   v[k] → v[ k + 1 ] </a:t>
            </a:r>
          </a:p>
          <a:p>
            <a:pPr lvl="2"/>
            <a:r>
              <a:rPr lang="en-US" altLang="zh-CN" sz="2400" b="1" dirty="0">
                <a:solidFill>
                  <a:schemeClr val="tx2"/>
                </a:solidFill>
                <a:latin typeface="Times New Roman" panose="02020603050405020304" pitchFamily="18" charset="0"/>
              </a:rPr>
              <a:t> Procedure return</a:t>
            </a:r>
            <a:endParaRPr lang="en-US" altLang="zh-CN" sz="2400" i="1" dirty="0"/>
          </a:p>
          <a:p>
            <a:pPr lvl="1">
              <a:buFont typeface="Wingdings" panose="05000000000000000000" pitchFamily="2" charset="2"/>
              <a:buNone/>
            </a:pPr>
            <a:r>
              <a:rPr lang="en-US" altLang="zh-CN" dirty="0">
                <a:latin typeface="Arial Unicode MS" panose="020B0604020202020204" pitchFamily="34" charset="-122"/>
              </a:rPr>
              <a:t>               </a:t>
            </a:r>
            <a:r>
              <a:rPr lang="en-US" altLang="zh-CN" dirty="0" err="1">
                <a:latin typeface="Times New Roman" panose="02020603050405020304" pitchFamily="18" charset="0"/>
              </a:rPr>
              <a:t>jalr</a:t>
            </a:r>
            <a:r>
              <a:rPr lang="en-US" altLang="zh-CN" dirty="0">
                <a:latin typeface="Times New Roman" panose="02020603050405020304" pitchFamily="18" charset="0"/>
              </a:rPr>
              <a:t>    x0,   0(x1)                //</a:t>
            </a:r>
            <a:r>
              <a:rPr lang="zh-CN" altLang="en-US" dirty="0">
                <a:latin typeface="Times New Roman" panose="02020603050405020304" pitchFamily="18" charset="0"/>
              </a:rPr>
              <a:t>把返回地址压栈</a:t>
            </a: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20482783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idx="1"/>
          </p:nvPr>
        </p:nvSpPr>
        <p:spPr>
          <a:xfrm>
            <a:off x="1538288" y="764704"/>
            <a:ext cx="8540750" cy="5113338"/>
          </a:xfrm>
        </p:spPr>
        <p:txBody>
          <a:bodyPr>
            <a:normAutofit lnSpcReduction="10000"/>
          </a:bodyPr>
          <a:lstStyle/>
          <a:p>
            <a:pPr>
              <a:lnSpc>
                <a:spcPct val="90000"/>
              </a:lnSpc>
            </a:pPr>
            <a:r>
              <a:rPr lang="zh-CN" altLang="en-US" dirty="0"/>
              <a:t> </a:t>
            </a:r>
            <a:r>
              <a:rPr lang="en-US" altLang="zh-CN" dirty="0"/>
              <a:t>Procedure </a:t>
            </a:r>
            <a:r>
              <a:rPr lang="en-US" altLang="zh-CN" b="1" i="1" dirty="0">
                <a:solidFill>
                  <a:srgbClr val="FF0000"/>
                </a:solidFill>
              </a:rPr>
              <a:t>sort</a:t>
            </a:r>
          </a:p>
          <a:p>
            <a:pPr lvl="1">
              <a:lnSpc>
                <a:spcPct val="90000"/>
              </a:lnSpc>
            </a:pPr>
            <a:r>
              <a:rPr lang="en-US" altLang="zh-CN" i="1" dirty="0"/>
              <a:t> </a:t>
            </a:r>
            <a:r>
              <a:rPr lang="en-US" altLang="zh-CN" dirty="0"/>
              <a:t>C code</a:t>
            </a:r>
          </a:p>
          <a:p>
            <a:pPr lvl="1">
              <a:lnSpc>
                <a:spcPct val="90000"/>
              </a:lnSpc>
              <a:buFont typeface="Wingdings" panose="05000000000000000000" pitchFamily="2" charset="2"/>
              <a:buNone/>
            </a:pPr>
            <a:r>
              <a:rPr lang="en-US" altLang="zh-CN" sz="1800" dirty="0">
                <a:latin typeface="Times New Roman" panose="02020603050405020304" pitchFamily="18" charset="0"/>
              </a:rPr>
              <a:t>     void  sort (long  </a:t>
            </a:r>
            <a:r>
              <a:rPr lang="en-US" altLang="zh-CN" sz="1800" dirty="0" err="1">
                <a:latin typeface="Times New Roman" panose="02020603050405020304" pitchFamily="18" charset="0"/>
              </a:rPr>
              <a:t>long</a:t>
            </a:r>
            <a:r>
              <a:rPr lang="en-US" altLang="zh-CN" sz="1800" dirty="0">
                <a:latin typeface="Times New Roman" panose="02020603050405020304" pitchFamily="18" charset="0"/>
              </a:rPr>
              <a:t>    v[  ] ,    </a:t>
            </a:r>
            <a:r>
              <a:rPr lang="en-US" altLang="zh-CN" sz="1800" dirty="0" err="1">
                <a:latin typeface="Times New Roman" panose="02020603050405020304" pitchFamily="18" charset="0"/>
              </a:rPr>
              <a:t>size_t</a:t>
            </a:r>
            <a:r>
              <a:rPr lang="en-US" altLang="zh-CN" sz="1800" dirty="0">
                <a:latin typeface="Times New Roman" panose="02020603050405020304" pitchFamily="18" charset="0"/>
              </a:rPr>
              <a:t>    n )</a:t>
            </a:r>
          </a:p>
          <a:p>
            <a:pPr lvl="1">
              <a:lnSpc>
                <a:spcPct val="90000"/>
              </a:lnSpc>
              <a:buFont typeface="Wingdings" panose="05000000000000000000" pitchFamily="2" charset="2"/>
              <a:buNone/>
            </a:pPr>
            <a:r>
              <a:rPr lang="en-US" altLang="zh-CN" sz="1800" dirty="0">
                <a:latin typeface="Times New Roman" panose="02020603050405020304" pitchFamily="18" charset="0"/>
              </a:rPr>
              <a:t>     {</a:t>
            </a:r>
          </a:p>
          <a:p>
            <a:pPr lvl="1">
              <a:lnSpc>
                <a:spcPct val="90000"/>
              </a:lnSpc>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size_t</a:t>
            </a:r>
            <a:r>
              <a:rPr lang="en-US" altLang="zh-CN" sz="1800" dirty="0">
                <a:latin typeface="Times New Roman" panose="02020603050405020304" pitchFamily="18" charset="0"/>
              </a:rPr>
              <a:t>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j ;</a:t>
            </a:r>
          </a:p>
          <a:p>
            <a:pPr lvl="1">
              <a:lnSpc>
                <a:spcPct val="90000"/>
              </a:lnSpc>
              <a:buFont typeface="Wingdings" panose="05000000000000000000" pitchFamily="2" charset="2"/>
              <a:buNone/>
            </a:pPr>
            <a:r>
              <a:rPr lang="en-US" altLang="zh-CN" sz="1800" dirty="0">
                <a:latin typeface="Times New Roman" panose="02020603050405020304" pitchFamily="18" charset="0"/>
              </a:rPr>
              <a:t>             for (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0 ;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&lt;  n ;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  1 ) {</a:t>
            </a:r>
          </a:p>
          <a:p>
            <a:pPr lvl="1">
              <a:lnSpc>
                <a:spcPct val="90000"/>
              </a:lnSpc>
              <a:buFont typeface="Wingdings" panose="05000000000000000000" pitchFamily="2" charset="2"/>
              <a:buNone/>
            </a:pPr>
            <a:r>
              <a:rPr lang="en-US" altLang="zh-CN" sz="1800" dirty="0">
                <a:latin typeface="Times New Roman" panose="02020603050405020304" pitchFamily="18" charset="0"/>
              </a:rPr>
              <a:t>                    for ( j  =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1 ; j  &gt;=  0  &amp;&amp;  v[j]  &gt;  v[j+1] ; j -=  1 )</a:t>
            </a:r>
          </a:p>
          <a:p>
            <a:pPr lvl="1">
              <a:lnSpc>
                <a:spcPct val="90000"/>
              </a:lnSpc>
              <a:buFont typeface="Wingdings" panose="05000000000000000000" pitchFamily="2" charset="2"/>
              <a:buNone/>
            </a:pPr>
            <a:r>
              <a:rPr lang="en-US" altLang="zh-CN" sz="1800" dirty="0">
                <a:latin typeface="Times New Roman" panose="02020603050405020304" pitchFamily="18" charset="0"/>
              </a:rPr>
              <a:t>                             swap ( v ,  j ) ;</a:t>
            </a:r>
          </a:p>
          <a:p>
            <a:pPr lvl="1">
              <a:lnSpc>
                <a:spcPct val="90000"/>
              </a:lnSpc>
              <a:buFont typeface="Wingdings" panose="05000000000000000000" pitchFamily="2" charset="2"/>
              <a:buNone/>
            </a:pPr>
            <a:r>
              <a:rPr lang="en-US" altLang="zh-CN" sz="1800" dirty="0">
                <a:latin typeface="Times New Roman" panose="02020603050405020304" pitchFamily="18" charset="0"/>
              </a:rPr>
              <a:t>             }</a:t>
            </a:r>
          </a:p>
          <a:p>
            <a:pPr lvl="1">
              <a:lnSpc>
                <a:spcPct val="90000"/>
              </a:lnSpc>
              <a:buFont typeface="Wingdings" panose="05000000000000000000" pitchFamily="2" charset="2"/>
              <a:buNone/>
            </a:pPr>
            <a:r>
              <a:rPr lang="en-US" altLang="zh-CN" sz="1800" dirty="0">
                <a:latin typeface="Times New Roman" panose="02020603050405020304" pitchFamily="18" charset="0"/>
              </a:rPr>
              <a:t>     }</a:t>
            </a:r>
          </a:p>
          <a:p>
            <a:pPr lvl="1">
              <a:lnSpc>
                <a:spcPct val="90000"/>
              </a:lnSpc>
            </a:pPr>
            <a:r>
              <a:rPr lang="en-US" altLang="zh-CN" dirty="0"/>
              <a:t> </a:t>
            </a:r>
            <a:r>
              <a:rPr lang="en-US" altLang="zh-CN" b="1" dirty="0">
                <a:solidFill>
                  <a:srgbClr val="FF0000"/>
                </a:solidFill>
              </a:rPr>
              <a:t>Register allocation</a:t>
            </a:r>
            <a:r>
              <a:rPr lang="en-US" altLang="zh-CN" dirty="0"/>
              <a:t> for </a:t>
            </a:r>
            <a:r>
              <a:rPr lang="en-US" altLang="zh-CN" i="1" dirty="0"/>
              <a:t>sort</a:t>
            </a:r>
          </a:p>
          <a:p>
            <a:pPr lvl="1">
              <a:lnSpc>
                <a:spcPct val="90000"/>
              </a:lnSpc>
              <a:buFont typeface="Wingdings" panose="05000000000000000000" pitchFamily="2" charset="2"/>
              <a:buNone/>
            </a:pPr>
            <a:r>
              <a:rPr lang="en-US" altLang="zh-CN" sz="2400" i="1" dirty="0"/>
              <a:t>     </a:t>
            </a:r>
            <a:r>
              <a:rPr lang="en-US" altLang="zh-CN" dirty="0">
                <a:latin typeface="Times New Roman" panose="02020603050405020304" pitchFamily="18" charset="0"/>
              </a:rPr>
              <a:t>v ---- x10      n ---- x11       </a:t>
            </a:r>
            <a:r>
              <a:rPr lang="en-US" altLang="zh-CN" dirty="0" err="1">
                <a:latin typeface="Times New Roman" panose="02020603050405020304" pitchFamily="18" charset="0"/>
              </a:rPr>
              <a:t>i</a:t>
            </a:r>
            <a:r>
              <a:rPr lang="en-US" altLang="zh-CN" dirty="0">
                <a:latin typeface="Times New Roman" panose="02020603050405020304" pitchFamily="18" charset="0"/>
              </a:rPr>
              <a:t> ---- x19      j ---- x20</a:t>
            </a:r>
            <a:endParaRPr lang="en-US" altLang="zh-CN" sz="2400" dirty="0"/>
          </a:p>
          <a:p>
            <a:pPr lvl="1">
              <a:lnSpc>
                <a:spcPct val="90000"/>
              </a:lnSpc>
            </a:pPr>
            <a:r>
              <a:rPr lang="en-US" altLang="zh-CN" dirty="0"/>
              <a:t> </a:t>
            </a:r>
            <a:r>
              <a:rPr lang="en-US" altLang="zh-CN" b="1" dirty="0">
                <a:solidFill>
                  <a:srgbClr val="FF0000"/>
                </a:solidFill>
              </a:rPr>
              <a:t>Passing parameters</a:t>
            </a:r>
            <a:r>
              <a:rPr lang="en-US" altLang="zh-CN" dirty="0"/>
              <a:t> in </a:t>
            </a:r>
            <a:r>
              <a:rPr lang="en-US" altLang="zh-CN" i="1" dirty="0"/>
              <a:t>sort</a:t>
            </a:r>
          </a:p>
          <a:p>
            <a:pPr lvl="1">
              <a:lnSpc>
                <a:spcPct val="90000"/>
              </a:lnSpc>
            </a:pPr>
            <a:r>
              <a:rPr lang="en-US" altLang="zh-CN" dirty="0"/>
              <a:t> </a:t>
            </a:r>
            <a:r>
              <a:rPr lang="en-US" altLang="zh-CN" b="1" dirty="0">
                <a:solidFill>
                  <a:srgbClr val="FF0000"/>
                </a:solidFill>
              </a:rPr>
              <a:t>Preserving registers</a:t>
            </a:r>
            <a:r>
              <a:rPr lang="en-US" altLang="zh-CN" dirty="0"/>
              <a:t> in </a:t>
            </a:r>
            <a:r>
              <a:rPr lang="en-US" altLang="zh-CN" i="1" dirty="0"/>
              <a:t>sort</a:t>
            </a:r>
          </a:p>
          <a:p>
            <a:pPr lvl="1">
              <a:lnSpc>
                <a:spcPct val="90000"/>
              </a:lnSpc>
              <a:buFont typeface="Wingdings" panose="05000000000000000000" pitchFamily="2" charset="2"/>
              <a:buNone/>
            </a:pPr>
            <a:r>
              <a:rPr lang="en-US" altLang="zh-CN" i="1" dirty="0">
                <a:latin typeface="Times New Roman" panose="02020603050405020304" pitchFamily="18" charset="0"/>
              </a:rPr>
              <a:t>      </a:t>
            </a:r>
            <a:r>
              <a:rPr lang="en-US" altLang="zh-CN" dirty="0">
                <a:latin typeface="Times New Roman" panose="02020603050405020304" pitchFamily="18" charset="0"/>
              </a:rPr>
              <a:t>x1 ,  x19, x20, x21, x22</a:t>
            </a:r>
          </a:p>
        </p:txBody>
      </p:sp>
      <p:sp>
        <p:nvSpPr>
          <p:cNvPr id="240643" name="Text Box 3"/>
          <p:cNvSpPr txBox="1">
            <a:spLocks noChangeArrowheads="1"/>
          </p:cNvSpPr>
          <p:nvPr/>
        </p:nvSpPr>
        <p:spPr bwMode="auto">
          <a:xfrm>
            <a:off x="8401050" y="836613"/>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Clr>
                <a:schemeClr val="hlink"/>
              </a:buClr>
              <a:buSzTx/>
              <a:buFontTx/>
              <a:buNone/>
            </a:pPr>
            <a:endParaRPr lang="zh-CN" altLang="en-US" sz="1400" b="0">
              <a:latin typeface="Arial" panose="020B0604020202020204" pitchFamily="34" charset="0"/>
              <a:ea typeface="宋体" panose="02010600030101010101" pitchFamily="2" charset="-122"/>
              <a:cs typeface="Arial Unicode MS" panose="020B0604020202020204" pitchFamily="34" charset="-122"/>
            </a:endParaRPr>
          </a:p>
        </p:txBody>
      </p:sp>
      <p:graphicFrame>
        <p:nvGraphicFramePr>
          <p:cNvPr id="396292" name="Group 4"/>
          <p:cNvGraphicFramePr>
            <a:graphicFrameLocks noGrp="1"/>
          </p:cNvGraphicFramePr>
          <p:nvPr>
            <p:extLst>
              <p:ext uri="{D42A27DB-BD31-4B8C-83A1-F6EECF244321}">
                <p14:modId xmlns:p14="http://schemas.microsoft.com/office/powerpoint/2010/main" val="446046551"/>
              </p:ext>
            </p:extLst>
          </p:nvPr>
        </p:nvGraphicFramePr>
        <p:xfrm>
          <a:off x="9768011" y="1602346"/>
          <a:ext cx="1103313" cy="2808288"/>
        </p:xfrm>
        <a:graphic>
          <a:graphicData uri="http://schemas.openxmlformats.org/drawingml/2006/table">
            <a:tbl>
              <a:tblPr/>
              <a:tblGrid>
                <a:gridCol w="1103313">
                  <a:extLst>
                    <a:ext uri="{9D8B030D-6E8A-4147-A177-3AD203B41FA5}">
                      <a16:colId xmlns:a16="http://schemas.microsoft.com/office/drawing/2014/main" val="20000"/>
                    </a:ext>
                  </a:extLst>
                </a:gridCol>
              </a:tblGrid>
              <a:tr h="503238">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楷体_GB2312" pitchFamily="49" charset="-122"/>
                        </a:rPr>
                        <a:t>V[0]</a:t>
                      </a: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楷体_GB2312" pitchFamily="49" charset="-122"/>
                        </a:rPr>
                        <a:t>V[1]</a:t>
                      </a: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3238">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楷体_GB2312" pitchFamily="49" charset="-122"/>
                        </a:rPr>
                        <a:t>V[2]</a:t>
                      </a: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01687">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楷体_GB2312" pitchFamily="49" charset="-122"/>
                        </a:rPr>
                        <a:t>……</a:t>
                      </a: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5300">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楷体_GB2312" pitchFamily="49" charset="-122"/>
                        </a:rPr>
                        <a:t>V[n-1]</a:t>
                      </a: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40658" name="AutoShape 18"/>
          <p:cNvSpPr>
            <a:spLocks noChangeArrowheads="1"/>
          </p:cNvSpPr>
          <p:nvPr/>
        </p:nvSpPr>
        <p:spPr bwMode="auto">
          <a:xfrm>
            <a:off x="9552111" y="1818246"/>
            <a:ext cx="215900" cy="574675"/>
          </a:xfrm>
          <a:prstGeom prst="curvedRightArrow">
            <a:avLst>
              <a:gd name="adj1" fmla="val 43155"/>
              <a:gd name="adj2" fmla="val 126976"/>
              <a:gd name="adj3" fmla="val 40681"/>
            </a:avLst>
          </a:prstGeom>
          <a:solidFill>
            <a:srgbClr val="FF0000"/>
          </a:solidFill>
          <a:ln w="9525" cap="rnd">
            <a:solidFill>
              <a:srgbClr val="007A77"/>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buClr>
                <a:schemeClr val="accent2"/>
              </a:buClr>
              <a:buSzPct val="85000"/>
              <a:buFont typeface="Wingdings" panose="05000000000000000000" pitchFamily="2" charset="2"/>
              <a:buNone/>
            </a:pPr>
            <a:endParaRPr lang="zh-CN" altLang="en-US" sz="2000">
              <a:latin typeface="Times New Roman" panose="02020603050405020304" pitchFamily="18" charset="0"/>
              <a:ea typeface="Arial Unicode MS" panose="020B0604020202020204" pitchFamily="34" charset="-122"/>
              <a:cs typeface="Arial Unicode MS" panose="020B0604020202020204" pitchFamily="34" charset="-122"/>
            </a:endParaRPr>
          </a:p>
        </p:txBody>
      </p:sp>
      <p:sp>
        <p:nvSpPr>
          <p:cNvPr id="240659" name="AutoShape 19"/>
          <p:cNvSpPr>
            <a:spLocks noChangeArrowheads="1"/>
          </p:cNvSpPr>
          <p:nvPr/>
        </p:nvSpPr>
        <p:spPr bwMode="auto">
          <a:xfrm flipH="1" flipV="1">
            <a:off x="10920536" y="1746808"/>
            <a:ext cx="215900" cy="574675"/>
          </a:xfrm>
          <a:prstGeom prst="curvedRightArrow">
            <a:avLst>
              <a:gd name="adj1" fmla="val 43155"/>
              <a:gd name="adj2" fmla="val 126976"/>
              <a:gd name="adj3" fmla="val 40681"/>
            </a:avLst>
          </a:prstGeom>
          <a:solidFill>
            <a:srgbClr val="FF0000"/>
          </a:solidFill>
          <a:ln w="9525" cap="rnd">
            <a:solidFill>
              <a:srgbClr val="007A77"/>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buClr>
                <a:schemeClr val="accent2"/>
              </a:buClr>
              <a:buSzPct val="85000"/>
              <a:buFont typeface="Wingdings" panose="05000000000000000000" pitchFamily="2" charset="2"/>
              <a:buNone/>
            </a:pPr>
            <a:endParaRPr lang="zh-CN" altLang="en-US" sz="2000">
              <a:latin typeface="Times New Roman" panose="02020603050405020304" pitchFamily="18" charset="0"/>
              <a:ea typeface="Arial Unicode MS" panose="020B0604020202020204" pitchFamily="34" charset="-122"/>
              <a:cs typeface="Arial Unicode MS" panose="020B0604020202020204" pitchFamily="34" charset="-122"/>
            </a:endParaRPr>
          </a:p>
        </p:txBody>
      </p:sp>
      <p:sp>
        <p:nvSpPr>
          <p:cNvPr id="240660" name="Text Box 20"/>
          <p:cNvSpPr txBox="1">
            <a:spLocks noChangeArrowheads="1"/>
          </p:cNvSpPr>
          <p:nvPr/>
        </p:nvSpPr>
        <p:spPr bwMode="auto">
          <a:xfrm>
            <a:off x="8183686" y="1459471"/>
            <a:ext cx="1584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Clr>
                <a:schemeClr val="hlink"/>
              </a:buClr>
              <a:buSzTx/>
              <a:buFontTx/>
              <a:buNone/>
            </a:pPr>
            <a:r>
              <a:rPr lang="en-US" altLang="zh-CN" sz="1800" dirty="0">
                <a:solidFill>
                  <a:srgbClr val="FF0000"/>
                </a:solidFill>
                <a:latin typeface="Arial" panose="020B0604020202020204" pitchFamily="34" charset="0"/>
                <a:ea typeface="宋体" panose="02010600030101010101" pitchFamily="2" charset="-122"/>
                <a:cs typeface="Arial Unicode MS" panose="020B0604020202020204" pitchFamily="34" charset="-122"/>
              </a:rPr>
              <a:t>If V[0]&gt; V[1]</a:t>
            </a:r>
          </a:p>
        </p:txBody>
      </p:sp>
    </p:spTree>
    <p:extLst>
      <p:ext uri="{BB962C8B-B14F-4D97-AF65-F5344CB8AC3E}">
        <p14:creationId xmlns:p14="http://schemas.microsoft.com/office/powerpoint/2010/main" val="11230083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idx="1"/>
          </p:nvPr>
        </p:nvSpPr>
        <p:spPr>
          <a:xfrm>
            <a:off x="1631504" y="-28228"/>
            <a:ext cx="8540750" cy="5905500"/>
          </a:xfrm>
        </p:spPr>
        <p:txBody>
          <a:bodyPr>
            <a:normAutofit lnSpcReduction="10000"/>
          </a:bodyPr>
          <a:lstStyle/>
          <a:p>
            <a:pPr lvl="1">
              <a:lnSpc>
                <a:spcPct val="90000"/>
              </a:lnSpc>
            </a:pPr>
            <a:r>
              <a:rPr lang="zh-CN" altLang="en-US" dirty="0"/>
              <a:t> </a:t>
            </a:r>
            <a:r>
              <a:rPr lang="en-US" altLang="zh-CN" sz="2800" dirty="0">
                <a:solidFill>
                  <a:srgbClr val="FF0000"/>
                </a:solidFill>
              </a:rPr>
              <a:t>RISC V Code for the procedure </a:t>
            </a:r>
            <a:r>
              <a:rPr lang="en-US" altLang="zh-CN" sz="2800" i="1" dirty="0">
                <a:solidFill>
                  <a:srgbClr val="FF0000"/>
                </a:solidFill>
              </a:rPr>
              <a:t>sort</a:t>
            </a:r>
          </a:p>
          <a:p>
            <a:pPr lvl="2">
              <a:lnSpc>
                <a:spcPct val="90000"/>
              </a:lnSpc>
            </a:pPr>
            <a:r>
              <a:rPr lang="en-US" altLang="zh-CN" sz="2400" b="1" dirty="0">
                <a:solidFill>
                  <a:schemeClr val="tx2"/>
                </a:solidFill>
                <a:latin typeface="Times New Roman" panose="02020603050405020304" pitchFamily="18" charset="0"/>
              </a:rPr>
              <a:t> </a:t>
            </a:r>
            <a:r>
              <a:rPr lang="en-US" altLang="zh-CN" sz="2400" b="1" dirty="0">
                <a:solidFill>
                  <a:srgbClr val="FF0000"/>
                </a:solidFill>
                <a:latin typeface="Times New Roman" panose="02020603050405020304" pitchFamily="18" charset="0"/>
              </a:rPr>
              <a:t>Saving registers</a:t>
            </a:r>
            <a:r>
              <a:rPr lang="zh-CN" altLang="en-US" sz="2400" b="1" dirty="0">
                <a:solidFill>
                  <a:srgbClr val="FF0000"/>
                </a:solidFill>
                <a:latin typeface="Times New Roman" panose="02020603050405020304" pitchFamily="18" charset="0"/>
              </a:rPr>
              <a:t>压栈</a:t>
            </a:r>
            <a:endParaRPr lang="en-US" altLang="zh-CN" sz="2400" b="1" dirty="0">
              <a:solidFill>
                <a:srgbClr val="FF0000"/>
              </a:solidFill>
              <a:latin typeface="Times New Roman" panose="02020603050405020304" pitchFamily="18" charset="0"/>
            </a:endParaRPr>
          </a:p>
          <a:p>
            <a:pPr lvl="1">
              <a:lnSpc>
                <a:spcPct val="90000"/>
              </a:lnSpc>
              <a:buFont typeface="Wingdings" panose="05000000000000000000" pitchFamily="2" charset="2"/>
              <a:buNone/>
            </a:pPr>
            <a:r>
              <a:rPr lang="en-US" altLang="zh-CN" sz="2000" dirty="0">
                <a:latin typeface="Times New Roman" panose="02020603050405020304" pitchFamily="18" charset="0"/>
              </a:rPr>
              <a:t>      sort:        </a:t>
            </a:r>
            <a:r>
              <a:rPr lang="en-US" altLang="zh-CN" sz="2000" dirty="0" err="1">
                <a:latin typeface="Times New Roman" panose="02020603050405020304" pitchFamily="18" charset="0"/>
              </a:rPr>
              <a:t>addi</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-40         // make room on stack for 5 registers</a:t>
            </a:r>
          </a:p>
          <a:p>
            <a:pPr lvl="1">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sd</a:t>
            </a:r>
            <a:r>
              <a:rPr lang="en-US" altLang="zh-CN" sz="2000" dirty="0">
                <a:latin typeface="Times New Roman" panose="02020603050405020304" pitchFamily="18" charset="0"/>
              </a:rPr>
              <a:t>       x1, 32(</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 save return address on stack</a:t>
            </a:r>
          </a:p>
          <a:p>
            <a:pPr lvl="1">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sd</a:t>
            </a:r>
            <a:r>
              <a:rPr lang="en-US" altLang="zh-CN" sz="2000" dirty="0">
                <a:latin typeface="Times New Roman" panose="02020603050405020304" pitchFamily="18" charset="0"/>
              </a:rPr>
              <a:t>       x22, 24(</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 save x22 on stack</a:t>
            </a:r>
          </a:p>
          <a:p>
            <a:pPr lvl="1">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sd</a:t>
            </a:r>
            <a:r>
              <a:rPr lang="en-US" altLang="zh-CN" sz="2000" dirty="0">
                <a:latin typeface="Times New Roman" panose="02020603050405020304" pitchFamily="18" charset="0"/>
              </a:rPr>
              <a:t>       x21, 16(</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 save x21 on stack </a:t>
            </a:r>
          </a:p>
          <a:p>
            <a:pPr lvl="1">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sd</a:t>
            </a:r>
            <a:r>
              <a:rPr lang="en-US" altLang="zh-CN" sz="2000" dirty="0">
                <a:latin typeface="Times New Roman" panose="02020603050405020304" pitchFamily="18" charset="0"/>
              </a:rPr>
              <a:t>       x20,  8(</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 save x20 on stack</a:t>
            </a:r>
          </a:p>
          <a:p>
            <a:pPr lvl="1">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sd</a:t>
            </a:r>
            <a:r>
              <a:rPr lang="en-US" altLang="zh-CN" sz="2000" dirty="0">
                <a:latin typeface="Times New Roman" panose="02020603050405020304" pitchFamily="18" charset="0"/>
              </a:rPr>
              <a:t>       x19,  0(</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 save x19 on stack </a:t>
            </a:r>
          </a:p>
          <a:p>
            <a:pPr lvl="2">
              <a:lnSpc>
                <a:spcPct val="90000"/>
              </a:lnSpc>
            </a:pPr>
            <a:r>
              <a:rPr lang="en-US" altLang="zh-CN" sz="2400" b="1" dirty="0">
                <a:solidFill>
                  <a:schemeClr val="tx2"/>
                </a:solidFill>
                <a:latin typeface="Times New Roman" panose="02020603050405020304" pitchFamily="18" charset="0"/>
              </a:rPr>
              <a:t> </a:t>
            </a:r>
            <a:r>
              <a:rPr lang="en-US" altLang="zh-CN" sz="2400" b="1" dirty="0">
                <a:solidFill>
                  <a:srgbClr val="FF0000"/>
                </a:solidFill>
                <a:latin typeface="Times New Roman" panose="02020603050405020304" pitchFamily="18" charset="0"/>
              </a:rPr>
              <a:t>Procedure body{Outer loop   {Inner loop}   }</a:t>
            </a:r>
          </a:p>
          <a:p>
            <a:pPr lvl="2">
              <a:lnSpc>
                <a:spcPct val="90000"/>
              </a:lnSpc>
            </a:pPr>
            <a:r>
              <a:rPr lang="en-US" altLang="zh-CN" sz="2400" b="1" dirty="0">
                <a:solidFill>
                  <a:schemeClr val="tx2"/>
                </a:solidFill>
                <a:latin typeface="Times New Roman" panose="02020603050405020304" pitchFamily="18" charset="0"/>
              </a:rPr>
              <a:t> </a:t>
            </a:r>
            <a:r>
              <a:rPr lang="en-US" altLang="zh-CN" sz="2400" b="1" dirty="0">
                <a:solidFill>
                  <a:srgbClr val="FF0000"/>
                </a:solidFill>
                <a:latin typeface="Times New Roman" panose="02020603050405020304" pitchFamily="18" charset="0"/>
              </a:rPr>
              <a:t>Restoring registers</a:t>
            </a:r>
            <a:r>
              <a:rPr lang="zh-CN" altLang="en-US" sz="2400" b="1" dirty="0">
                <a:solidFill>
                  <a:srgbClr val="FF0000"/>
                </a:solidFill>
                <a:latin typeface="Times New Roman" panose="02020603050405020304" pitchFamily="18" charset="0"/>
              </a:rPr>
              <a:t>出栈</a:t>
            </a:r>
            <a:endParaRPr lang="en-US" altLang="zh-CN" sz="2400" b="1" dirty="0">
              <a:solidFill>
                <a:srgbClr val="FF0000"/>
              </a:solidFill>
              <a:latin typeface="Times New Roman" panose="02020603050405020304" pitchFamily="18" charset="0"/>
            </a:endParaRPr>
          </a:p>
          <a:p>
            <a:pPr lvl="2">
              <a:lnSpc>
                <a:spcPct val="90000"/>
              </a:lnSpc>
              <a:buFont typeface="Wingdings" panose="05000000000000000000" pitchFamily="2" charset="2"/>
              <a:buNone/>
            </a:pPr>
            <a:r>
              <a:rPr lang="en-US" altLang="zh-CN" dirty="0"/>
              <a:t> </a:t>
            </a:r>
            <a:r>
              <a:rPr lang="en-US" altLang="zh-CN" dirty="0">
                <a:latin typeface="Times New Roman" panose="02020603050405020304" pitchFamily="18" charset="0"/>
              </a:rPr>
              <a:t>exit1:    </a:t>
            </a:r>
            <a:r>
              <a:rPr lang="en-US" altLang="zh-CN" dirty="0" err="1">
                <a:latin typeface="Times New Roman" panose="02020603050405020304" pitchFamily="18" charset="0"/>
              </a:rPr>
              <a:t>ld</a:t>
            </a:r>
            <a:r>
              <a:rPr lang="en-US" altLang="zh-CN" dirty="0">
                <a:latin typeface="Times New Roman" panose="02020603050405020304" pitchFamily="18" charset="0"/>
              </a:rPr>
              <a:t>     x19,  0(</a:t>
            </a:r>
            <a:r>
              <a:rPr lang="en-US" altLang="zh-CN" dirty="0" err="1">
                <a:latin typeface="Times New Roman" panose="02020603050405020304" pitchFamily="18" charset="0"/>
              </a:rPr>
              <a:t>sp</a:t>
            </a:r>
            <a:r>
              <a:rPr lang="en-US" altLang="zh-CN" dirty="0">
                <a:latin typeface="Times New Roman" panose="02020603050405020304" pitchFamily="18" charset="0"/>
              </a:rPr>
              <a:t>)              // restore x19 from stack</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x20,  8(</a:t>
            </a:r>
            <a:r>
              <a:rPr lang="en-US" altLang="zh-CN" dirty="0" err="1">
                <a:latin typeface="Times New Roman" panose="02020603050405020304" pitchFamily="18" charset="0"/>
              </a:rPr>
              <a:t>sp</a:t>
            </a:r>
            <a:r>
              <a:rPr lang="en-US" altLang="zh-CN" dirty="0">
                <a:latin typeface="Times New Roman" panose="02020603050405020304" pitchFamily="18" charset="0"/>
              </a:rPr>
              <a:t>)             // restore x20 from stack</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x21,  16(</a:t>
            </a:r>
            <a:r>
              <a:rPr lang="en-US" altLang="zh-CN" dirty="0" err="1">
                <a:latin typeface="Times New Roman" panose="02020603050405020304" pitchFamily="18" charset="0"/>
              </a:rPr>
              <a:t>sp</a:t>
            </a:r>
            <a:r>
              <a:rPr lang="en-US" altLang="zh-CN" dirty="0">
                <a:latin typeface="Times New Roman" panose="02020603050405020304" pitchFamily="18" charset="0"/>
              </a:rPr>
              <a:t>)           // restore x21 from stack </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x22, 24(</a:t>
            </a:r>
            <a:r>
              <a:rPr lang="en-US" altLang="zh-CN" dirty="0" err="1">
                <a:latin typeface="Times New Roman" panose="02020603050405020304" pitchFamily="18" charset="0"/>
              </a:rPr>
              <a:t>sp</a:t>
            </a:r>
            <a:r>
              <a:rPr lang="en-US" altLang="zh-CN" dirty="0">
                <a:latin typeface="Times New Roman" panose="02020603050405020304" pitchFamily="18" charset="0"/>
              </a:rPr>
              <a:t>)            // restore x22 from stack</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x1, 32(</a:t>
            </a:r>
            <a:r>
              <a:rPr lang="en-US" altLang="zh-CN" dirty="0" err="1">
                <a:latin typeface="Times New Roman" panose="02020603050405020304" pitchFamily="18" charset="0"/>
              </a:rPr>
              <a:t>sp</a:t>
            </a:r>
            <a:r>
              <a:rPr lang="en-US" altLang="zh-CN" dirty="0">
                <a:latin typeface="Times New Roman" panose="02020603050405020304" pitchFamily="18" charset="0"/>
              </a:rPr>
              <a:t>)              // restore return address from stack </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addi</a:t>
            </a:r>
            <a:r>
              <a:rPr lang="en-US" altLang="zh-CN" dirty="0">
                <a:latin typeface="Times New Roman" panose="02020603050405020304" pitchFamily="18" charset="0"/>
              </a:rPr>
              <a:t>  </a:t>
            </a:r>
            <a:r>
              <a:rPr lang="en-US" altLang="zh-CN" dirty="0" err="1">
                <a:latin typeface="Times New Roman" panose="02020603050405020304" pitchFamily="18" charset="0"/>
              </a:rPr>
              <a:t>sp</a:t>
            </a:r>
            <a:r>
              <a:rPr lang="en-US" altLang="zh-CN" dirty="0">
                <a:latin typeface="Times New Roman" panose="02020603050405020304" pitchFamily="18" charset="0"/>
              </a:rPr>
              <a:t>, </a:t>
            </a:r>
            <a:r>
              <a:rPr lang="en-US" altLang="zh-CN" dirty="0" err="1">
                <a:latin typeface="Times New Roman" panose="02020603050405020304" pitchFamily="18" charset="0"/>
              </a:rPr>
              <a:t>sp</a:t>
            </a:r>
            <a:r>
              <a:rPr lang="en-US" altLang="zh-CN" dirty="0">
                <a:latin typeface="Times New Roman" panose="02020603050405020304" pitchFamily="18" charset="0"/>
              </a:rPr>
              <a:t>, 40               // restore stack pointer</a:t>
            </a:r>
            <a:endParaRPr lang="en-US" altLang="zh-CN" dirty="0">
              <a:solidFill>
                <a:schemeClr val="tx2"/>
              </a:solidFill>
              <a:latin typeface="Times New Roman" panose="02020603050405020304" pitchFamily="18" charset="0"/>
            </a:endParaRPr>
          </a:p>
          <a:p>
            <a:pPr lvl="2">
              <a:lnSpc>
                <a:spcPct val="90000"/>
              </a:lnSpc>
            </a:pPr>
            <a:r>
              <a:rPr lang="en-US" altLang="zh-CN" sz="2400" b="1" dirty="0">
                <a:solidFill>
                  <a:schemeClr val="tx2"/>
                </a:solidFill>
                <a:latin typeface="Times New Roman" panose="02020603050405020304" pitchFamily="18" charset="0"/>
              </a:rPr>
              <a:t> </a:t>
            </a:r>
            <a:r>
              <a:rPr lang="en-US" altLang="zh-CN" sz="2400" b="1" dirty="0">
                <a:solidFill>
                  <a:srgbClr val="FF0000"/>
                </a:solidFill>
                <a:latin typeface="Times New Roman" panose="02020603050405020304" pitchFamily="18" charset="0"/>
              </a:rPr>
              <a:t>Procedure return</a:t>
            </a:r>
            <a:r>
              <a:rPr lang="zh-CN" altLang="en-US" sz="2400" b="1" dirty="0">
                <a:solidFill>
                  <a:srgbClr val="FF0000"/>
                </a:solidFill>
                <a:latin typeface="Times New Roman" panose="02020603050405020304" pitchFamily="18" charset="0"/>
              </a:rPr>
              <a:t>跳转到返回地址</a:t>
            </a:r>
            <a:endParaRPr lang="en-US" altLang="zh-CN" sz="2400" b="1" dirty="0">
              <a:solidFill>
                <a:srgbClr val="FF0000"/>
              </a:solidFill>
              <a:latin typeface="Times New Roman" panose="02020603050405020304" pitchFamily="18" charset="0"/>
            </a:endParaRP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jalr</a:t>
            </a:r>
            <a:r>
              <a:rPr lang="en-US" altLang="zh-CN" dirty="0">
                <a:latin typeface="Times New Roman" panose="02020603050405020304" pitchFamily="18" charset="0"/>
              </a:rPr>
              <a:t>    x0,   0(x0)             // return to calling routine</a:t>
            </a:r>
          </a:p>
        </p:txBody>
      </p:sp>
    </p:spTree>
    <p:extLst>
      <p:ext uri="{BB962C8B-B14F-4D97-AF65-F5344CB8AC3E}">
        <p14:creationId xmlns:p14="http://schemas.microsoft.com/office/powerpoint/2010/main" val="17137563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idx="1"/>
          </p:nvPr>
        </p:nvSpPr>
        <p:spPr>
          <a:xfrm>
            <a:off x="1775520" y="476672"/>
            <a:ext cx="8540750" cy="5256212"/>
          </a:xfrm>
        </p:spPr>
        <p:txBody>
          <a:bodyPr>
            <a:normAutofit lnSpcReduction="10000"/>
          </a:bodyPr>
          <a:lstStyle/>
          <a:p>
            <a:pPr lvl="2">
              <a:lnSpc>
                <a:spcPct val="90000"/>
              </a:lnSpc>
            </a:pPr>
            <a:r>
              <a:rPr lang="en-US" altLang="zh-CN" b="1" dirty="0">
                <a:solidFill>
                  <a:srgbClr val="FF0000"/>
                </a:solidFill>
                <a:latin typeface="Times New Roman" panose="02020603050405020304" pitchFamily="18" charset="0"/>
              </a:rPr>
              <a:t>Code for Procedure body</a:t>
            </a:r>
          </a:p>
          <a:p>
            <a:pPr lvl="3">
              <a:lnSpc>
                <a:spcPct val="90000"/>
              </a:lnSpc>
            </a:pPr>
            <a:r>
              <a:rPr lang="en-US" altLang="zh-CN" sz="1800" b="1" dirty="0"/>
              <a:t>Outer loop—first for loop</a:t>
            </a:r>
          </a:p>
          <a:p>
            <a:pPr lvl="2">
              <a:lnSpc>
                <a:spcPct val="90000"/>
              </a:lnSpc>
              <a:buFont typeface="Wingdings" panose="05000000000000000000" pitchFamily="2" charset="2"/>
              <a:buNone/>
            </a:pPr>
            <a:r>
              <a:rPr lang="en-US" altLang="zh-CN" dirty="0">
                <a:latin typeface="Times New Roman" panose="02020603050405020304" pitchFamily="18" charset="0"/>
              </a:rPr>
              <a:t>               for ( </a:t>
            </a:r>
            <a:r>
              <a:rPr lang="en-US" altLang="zh-CN" dirty="0" err="1">
                <a:latin typeface="Times New Roman" panose="02020603050405020304" pitchFamily="18" charset="0"/>
              </a:rPr>
              <a:t>i</a:t>
            </a:r>
            <a:r>
              <a:rPr lang="en-US" altLang="zh-CN" dirty="0">
                <a:latin typeface="Times New Roman" panose="02020603050405020304" pitchFamily="18" charset="0"/>
              </a:rPr>
              <a:t>  =  0 ; </a:t>
            </a:r>
            <a:r>
              <a:rPr lang="en-US" altLang="zh-CN" dirty="0" err="1">
                <a:latin typeface="Times New Roman" panose="02020603050405020304" pitchFamily="18" charset="0"/>
              </a:rPr>
              <a:t>i</a:t>
            </a:r>
            <a:r>
              <a:rPr lang="en-US" altLang="zh-CN" dirty="0">
                <a:latin typeface="Times New Roman" panose="02020603050405020304" pitchFamily="18" charset="0"/>
              </a:rPr>
              <a:t>  &lt;  n ; </a:t>
            </a:r>
            <a:r>
              <a:rPr lang="en-US" altLang="zh-CN" dirty="0" err="1">
                <a:latin typeface="Times New Roman" panose="02020603050405020304" pitchFamily="18" charset="0"/>
              </a:rPr>
              <a:t>i</a:t>
            </a:r>
            <a:r>
              <a:rPr lang="en-US" altLang="zh-CN" dirty="0">
                <a:latin typeface="Times New Roman" panose="02020603050405020304" pitchFamily="18" charset="0"/>
              </a:rPr>
              <a:t> + =  1 ) </a:t>
            </a:r>
            <a:r>
              <a:rPr lang="en-US" altLang="zh-CN" b="1" dirty="0">
                <a:latin typeface="Times New Roman" panose="02020603050405020304" pitchFamily="18" charset="0"/>
              </a:rPr>
              <a:t>{</a:t>
            </a:r>
          </a:p>
          <a:p>
            <a:pPr lvl="3">
              <a:lnSpc>
                <a:spcPct val="90000"/>
              </a:lnSpc>
              <a:buFont typeface="Wingdings" panose="05000000000000000000" pitchFamily="2" charset="2"/>
              <a:buNone/>
            </a:pPr>
            <a:r>
              <a:rPr lang="en-US" altLang="zh-CN" sz="2400" dirty="0"/>
              <a:t> </a:t>
            </a:r>
            <a:r>
              <a:rPr lang="en-US" altLang="zh-CN" b="1" dirty="0">
                <a:solidFill>
                  <a:srgbClr val="FF0000"/>
                </a:solidFill>
              </a:rPr>
              <a:t>Move parameters</a:t>
            </a:r>
          </a:p>
          <a:p>
            <a:pPr lvl="3">
              <a:lnSpc>
                <a:spcPct val="90000"/>
              </a:lnSpc>
              <a:buFont typeface="Wingdings" panose="05000000000000000000" pitchFamily="2" charset="2"/>
              <a:buNone/>
            </a:pPr>
            <a:r>
              <a:rPr lang="en-US" altLang="zh-CN" dirty="0">
                <a:latin typeface="Times New Roman" panose="02020603050405020304" pitchFamily="18" charset="0"/>
              </a:rPr>
              <a:t> mv   x21, x10         //  copy parameter x10 into x21</a:t>
            </a:r>
          </a:p>
          <a:p>
            <a:pPr lvl="3">
              <a:lnSpc>
                <a:spcPct val="90000"/>
              </a:lnSpc>
              <a:buFont typeface="Wingdings" panose="05000000000000000000" pitchFamily="2" charset="2"/>
              <a:buNone/>
            </a:pPr>
            <a:r>
              <a:rPr lang="en-US" altLang="zh-CN" dirty="0"/>
              <a:t> </a:t>
            </a:r>
            <a:r>
              <a:rPr lang="en-US" altLang="zh-CN" dirty="0">
                <a:latin typeface="Times New Roman" panose="02020603050405020304" pitchFamily="18" charset="0"/>
              </a:rPr>
              <a:t>mv  x22, x11         //  copy parameter x11 into x22</a:t>
            </a:r>
          </a:p>
          <a:p>
            <a:pPr lvl="3">
              <a:lnSpc>
                <a:spcPct val="90000"/>
              </a:lnSpc>
              <a:buFont typeface="Wingdings" panose="05000000000000000000" pitchFamily="2" charset="2"/>
              <a:buNone/>
            </a:pPr>
            <a:r>
              <a:rPr lang="en-US" altLang="zh-CN" sz="2400" dirty="0"/>
              <a:t> </a:t>
            </a:r>
            <a:r>
              <a:rPr lang="en-US" altLang="zh-CN" b="1" dirty="0">
                <a:solidFill>
                  <a:srgbClr val="FF0000"/>
                </a:solidFill>
              </a:rPr>
              <a:t>Outer loop</a:t>
            </a:r>
          </a:p>
          <a:p>
            <a:pPr lvl="3">
              <a:lnSpc>
                <a:spcPct val="90000"/>
              </a:lnSpc>
              <a:buFont typeface="Wingdings" panose="05000000000000000000" pitchFamily="2" charset="2"/>
              <a:buNone/>
            </a:pPr>
            <a:r>
              <a:rPr lang="en-US" altLang="zh-CN" sz="2400" dirty="0"/>
              <a:t> </a:t>
            </a:r>
            <a:r>
              <a:rPr lang="en-US" altLang="zh-CN" dirty="0">
                <a:latin typeface="Times New Roman" panose="02020603050405020304" pitchFamily="18" charset="0"/>
              </a:rPr>
              <a:t>li  x19, 0                //   </a:t>
            </a:r>
            <a:r>
              <a:rPr lang="en-US" altLang="zh-CN" dirty="0" err="1">
                <a:latin typeface="Times New Roman" panose="02020603050405020304" pitchFamily="18" charset="0"/>
              </a:rPr>
              <a:t>i</a:t>
            </a:r>
            <a:r>
              <a:rPr lang="en-US" altLang="zh-CN" dirty="0">
                <a:latin typeface="Times New Roman" panose="02020603050405020304" pitchFamily="18" charset="0"/>
              </a:rPr>
              <a:t> = 0 </a:t>
            </a:r>
          </a:p>
          <a:p>
            <a:pPr lvl="1">
              <a:lnSpc>
                <a:spcPct val="90000"/>
              </a:lnSpc>
              <a:buFont typeface="Wingdings" panose="05000000000000000000" pitchFamily="2" charset="2"/>
              <a:buNone/>
            </a:pPr>
            <a:r>
              <a:rPr lang="en-US" altLang="zh-CN" sz="2000" dirty="0">
                <a:latin typeface="Times New Roman" panose="02020603050405020304" pitchFamily="18" charset="0"/>
              </a:rPr>
              <a:t>for1tst:     </a:t>
            </a:r>
            <a:r>
              <a:rPr lang="en-US" altLang="zh-CN" sz="2000" dirty="0" err="1">
                <a:latin typeface="Times New Roman" panose="02020603050405020304" pitchFamily="18" charset="0"/>
              </a:rPr>
              <a:t>bge</a:t>
            </a:r>
            <a:r>
              <a:rPr lang="en-US" altLang="zh-CN" sz="2000" dirty="0">
                <a:latin typeface="Times New Roman" panose="02020603050405020304" pitchFamily="18" charset="0"/>
              </a:rPr>
              <a:t>   x19, x22, exit1        // go to exit1 if </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 &gt;= n</a:t>
            </a:r>
          </a:p>
          <a:p>
            <a:pPr lvl="3">
              <a:lnSpc>
                <a:spcPct val="90000"/>
              </a:lnSpc>
              <a:buFont typeface="Wingdings" panose="05000000000000000000" pitchFamily="2" charset="2"/>
              <a:buNone/>
            </a:pPr>
            <a:r>
              <a:rPr lang="en-US" altLang="zh-CN" dirty="0">
                <a:latin typeface="Times New Roman" panose="02020603050405020304" pitchFamily="18" charset="0"/>
              </a:rPr>
              <a:t>………………</a:t>
            </a:r>
          </a:p>
          <a:p>
            <a:pPr lvl="3">
              <a:lnSpc>
                <a:spcPct val="90000"/>
              </a:lnSpc>
              <a:buFont typeface="Wingdings" panose="05000000000000000000" pitchFamily="2" charset="2"/>
              <a:buNone/>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body of first for loop is second </a:t>
            </a:r>
            <a:r>
              <a:rPr lang="en-US" altLang="zh-CN" sz="2400" b="1" i="1" dirty="0">
                <a:solidFill>
                  <a:srgbClr val="FF0000"/>
                </a:solidFill>
                <a:latin typeface="Times New Roman" panose="02020603050405020304" pitchFamily="18" charset="0"/>
              </a:rPr>
              <a:t>for</a:t>
            </a:r>
            <a:r>
              <a:rPr lang="en-US" altLang="zh-CN" sz="2400" b="1" dirty="0">
                <a:solidFill>
                  <a:srgbClr val="FF0000"/>
                </a:solidFill>
                <a:latin typeface="Times New Roman" panose="02020603050405020304" pitchFamily="18" charset="0"/>
              </a:rPr>
              <a:t> </a:t>
            </a:r>
            <a:r>
              <a:rPr lang="en-US" altLang="zh-CN" sz="2400" b="1" dirty="0">
                <a:latin typeface="Times New Roman" panose="02020603050405020304" pitchFamily="18" charset="0"/>
              </a:rPr>
              <a:t>loop</a:t>
            </a:r>
            <a:r>
              <a:rPr lang="zh-CN" altLang="en-US" sz="2400" b="1" dirty="0">
                <a:latin typeface="Times New Roman" panose="02020603050405020304" pitchFamily="18" charset="0"/>
              </a:rPr>
              <a:t>）</a:t>
            </a:r>
          </a:p>
          <a:p>
            <a:pPr lvl="3">
              <a:lnSpc>
                <a:spcPct val="90000"/>
              </a:lnSpc>
              <a:buFont typeface="Wingdings" panose="05000000000000000000" pitchFamily="2" charset="2"/>
              <a:buNone/>
            </a:pPr>
            <a:r>
              <a:rPr lang="en-US" altLang="zh-CN" dirty="0">
                <a:latin typeface="Times New Roman" panose="02020603050405020304" pitchFamily="18" charset="0"/>
              </a:rPr>
              <a:t>………………</a:t>
            </a:r>
          </a:p>
          <a:p>
            <a:pPr lvl="1">
              <a:lnSpc>
                <a:spcPct val="90000"/>
              </a:lnSpc>
              <a:buFont typeface="Wingdings" panose="05000000000000000000" pitchFamily="2" charset="2"/>
              <a:buNone/>
            </a:pPr>
            <a:r>
              <a:rPr lang="en-US" altLang="zh-CN" sz="2800" dirty="0"/>
              <a:t> </a:t>
            </a:r>
            <a:r>
              <a:rPr lang="en-US" altLang="zh-CN" sz="2000" dirty="0">
                <a:latin typeface="Times New Roman" panose="02020603050405020304" pitchFamily="18" charset="0"/>
              </a:rPr>
              <a:t>exit2:   </a:t>
            </a:r>
            <a:r>
              <a:rPr lang="en-US" altLang="zh-CN" sz="2000" dirty="0" err="1">
                <a:latin typeface="Times New Roman" panose="02020603050405020304" pitchFamily="18" charset="0"/>
              </a:rPr>
              <a:t>addi</a:t>
            </a:r>
            <a:r>
              <a:rPr lang="en-US" altLang="zh-CN" sz="2000" dirty="0">
                <a:latin typeface="Times New Roman" panose="02020603050405020304" pitchFamily="18" charset="0"/>
              </a:rPr>
              <a:t>  x19, x19, 1           #  </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 = </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 + 1 </a:t>
            </a:r>
          </a:p>
          <a:p>
            <a:pPr lvl="1">
              <a:lnSpc>
                <a:spcPct val="90000"/>
              </a:lnSpc>
              <a:buFont typeface="Wingdings" panose="05000000000000000000" pitchFamily="2" charset="2"/>
              <a:buNone/>
            </a:pPr>
            <a:r>
              <a:rPr lang="en-US" altLang="zh-CN" sz="2000" dirty="0">
                <a:latin typeface="Times New Roman" panose="02020603050405020304" pitchFamily="18" charset="0"/>
              </a:rPr>
              <a:t>               j     for1tst                   #   jump to test of outer loop </a:t>
            </a:r>
          </a:p>
          <a:p>
            <a:pPr lvl="1">
              <a:lnSpc>
                <a:spcPct val="90000"/>
              </a:lnSpc>
              <a:buFont typeface="Wingdings" panose="05000000000000000000" pitchFamily="2" charset="2"/>
              <a:buNone/>
            </a:pPr>
            <a:r>
              <a:rPr lang="en-US" altLang="zh-CN" sz="2000" dirty="0">
                <a:latin typeface="Times New Roman" panose="02020603050405020304" pitchFamily="18" charset="0"/>
              </a:rPr>
              <a:t>exit1: </a:t>
            </a:r>
          </a:p>
        </p:txBody>
      </p:sp>
      <p:sp>
        <p:nvSpPr>
          <p:cNvPr id="244739" name="Freeform 3"/>
          <p:cNvSpPr>
            <a:spLocks/>
          </p:cNvSpPr>
          <p:nvPr/>
        </p:nvSpPr>
        <p:spPr bwMode="auto">
          <a:xfrm>
            <a:off x="2351584" y="3501008"/>
            <a:ext cx="2940050" cy="2089150"/>
          </a:xfrm>
          <a:custGeom>
            <a:avLst/>
            <a:gdLst>
              <a:gd name="T0" fmla="*/ 2147483646 w 1852"/>
              <a:gd name="T1" fmla="*/ 0 h 817"/>
              <a:gd name="T2" fmla="*/ 2147483646 w 1852"/>
              <a:gd name="T3" fmla="*/ 2147483646 h 817"/>
              <a:gd name="T4" fmla="*/ 2147483646 w 1852"/>
              <a:gd name="T5" fmla="*/ 2147483646 h 817"/>
              <a:gd name="T6" fmla="*/ 2147483646 w 1852"/>
              <a:gd name="T7" fmla="*/ 2147483646 h 817"/>
              <a:gd name="T8" fmla="*/ 0 60000 65536"/>
              <a:gd name="T9" fmla="*/ 0 60000 65536"/>
              <a:gd name="T10" fmla="*/ 0 60000 65536"/>
              <a:gd name="T11" fmla="*/ 0 60000 65536"/>
              <a:gd name="T12" fmla="*/ 0 w 1852"/>
              <a:gd name="T13" fmla="*/ 0 h 817"/>
              <a:gd name="T14" fmla="*/ 1852 w 1852"/>
              <a:gd name="T15" fmla="*/ 817 h 817"/>
            </a:gdLst>
            <a:ahLst/>
            <a:cxnLst>
              <a:cxn ang="T8">
                <a:pos x="T0" y="T1"/>
              </a:cxn>
              <a:cxn ang="T9">
                <a:pos x="T2" y="T3"/>
              </a:cxn>
              <a:cxn ang="T10">
                <a:pos x="T4" y="T5"/>
              </a:cxn>
              <a:cxn ang="T11">
                <a:pos x="T6" y="T7"/>
              </a:cxn>
            </a:cxnLst>
            <a:rect l="T12" t="T13" r="T14" b="T15"/>
            <a:pathLst>
              <a:path w="1852" h="817">
                <a:moveTo>
                  <a:pt x="1852" y="0"/>
                </a:moveTo>
                <a:cubicBezTo>
                  <a:pt x="1761" y="34"/>
                  <a:pt x="1671" y="68"/>
                  <a:pt x="1399" y="136"/>
                </a:cubicBezTo>
                <a:cubicBezTo>
                  <a:pt x="1127" y="204"/>
                  <a:pt x="438" y="295"/>
                  <a:pt x="219" y="408"/>
                </a:cubicBezTo>
                <a:cubicBezTo>
                  <a:pt x="0" y="521"/>
                  <a:pt x="106" y="749"/>
                  <a:pt x="83" y="817"/>
                </a:cubicBezTo>
              </a:path>
            </a:pathLst>
          </a:custGeom>
          <a:noFill/>
          <a:ln w="1905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 name="文本框 1">
            <a:extLst>
              <a:ext uri="{FF2B5EF4-FFF2-40B4-BE49-F238E27FC236}">
                <a16:creationId xmlns:a16="http://schemas.microsoft.com/office/drawing/2014/main" id="{1EADC75B-3721-8012-F933-98055319B754}"/>
              </a:ext>
            </a:extLst>
          </p:cNvPr>
          <p:cNvSpPr txBox="1"/>
          <p:nvPr/>
        </p:nvSpPr>
        <p:spPr>
          <a:xfrm>
            <a:off x="8472264" y="1556792"/>
            <a:ext cx="1548539" cy="738664"/>
          </a:xfrm>
          <a:prstGeom prst="rect">
            <a:avLst/>
          </a:prstGeom>
          <a:noFill/>
        </p:spPr>
        <p:txBody>
          <a:bodyPr wrap="square" rtlCol="0">
            <a:spAutoFit/>
          </a:bodyPr>
          <a:lstStyle/>
          <a:p>
            <a:r>
              <a:rPr lang="zh-CN" altLang="en-US" dirty="0"/>
              <a:t>存起来，因为后续</a:t>
            </a:r>
            <a:r>
              <a:rPr lang="en-US" altLang="zh-CN" dirty="0"/>
              <a:t>swap( , )</a:t>
            </a:r>
            <a:r>
              <a:rPr lang="zh-CN" altLang="en-US" dirty="0"/>
              <a:t>还需要用到</a:t>
            </a:r>
          </a:p>
        </p:txBody>
      </p:sp>
      <p:sp>
        <p:nvSpPr>
          <p:cNvPr id="3" name="文本框 2">
            <a:extLst>
              <a:ext uri="{FF2B5EF4-FFF2-40B4-BE49-F238E27FC236}">
                <a16:creationId xmlns:a16="http://schemas.microsoft.com/office/drawing/2014/main" id="{BAB0BA64-BC1D-6F48-D491-503AA97C9043}"/>
              </a:ext>
            </a:extLst>
          </p:cNvPr>
          <p:cNvSpPr txBox="1"/>
          <p:nvPr/>
        </p:nvSpPr>
        <p:spPr>
          <a:xfrm>
            <a:off x="6096000" y="2708920"/>
            <a:ext cx="1800200" cy="307777"/>
          </a:xfrm>
          <a:prstGeom prst="rect">
            <a:avLst/>
          </a:prstGeom>
          <a:noFill/>
        </p:spPr>
        <p:txBody>
          <a:bodyPr wrap="square" rtlCol="0">
            <a:spAutoFit/>
          </a:bodyPr>
          <a:lstStyle/>
          <a:p>
            <a:r>
              <a:rPr lang="zh-CN" altLang="en-US" dirty="0"/>
              <a:t>初始化为</a:t>
            </a:r>
            <a:r>
              <a:rPr lang="en-US" altLang="zh-CN" dirty="0"/>
              <a:t>0</a:t>
            </a:r>
            <a:endParaRPr lang="zh-CN" altLang="en-US" dirty="0"/>
          </a:p>
        </p:txBody>
      </p:sp>
      <p:sp>
        <p:nvSpPr>
          <p:cNvPr id="4" name="文本框 3">
            <a:extLst>
              <a:ext uri="{FF2B5EF4-FFF2-40B4-BE49-F238E27FC236}">
                <a16:creationId xmlns:a16="http://schemas.microsoft.com/office/drawing/2014/main" id="{4DB02704-1D9C-0FD3-14E4-0FD186C96416}"/>
              </a:ext>
            </a:extLst>
          </p:cNvPr>
          <p:cNvSpPr txBox="1"/>
          <p:nvPr/>
        </p:nvSpPr>
        <p:spPr>
          <a:xfrm>
            <a:off x="1734768" y="5732884"/>
            <a:ext cx="2736304" cy="400110"/>
          </a:xfrm>
          <a:prstGeom prst="rect">
            <a:avLst/>
          </a:prstGeom>
          <a:noFill/>
        </p:spPr>
        <p:txBody>
          <a:bodyPr wrap="square" rtlCol="0">
            <a:spAutoFit/>
          </a:bodyPr>
          <a:lstStyle/>
          <a:p>
            <a:r>
              <a:rPr lang="zh-CN" altLang="en-US" sz="2000" dirty="0"/>
              <a:t>连接到出栈返回</a:t>
            </a:r>
          </a:p>
        </p:txBody>
      </p:sp>
    </p:spTree>
    <p:extLst>
      <p:ext uri="{BB962C8B-B14F-4D97-AF65-F5344CB8AC3E}">
        <p14:creationId xmlns:p14="http://schemas.microsoft.com/office/powerpoint/2010/main" val="1261455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65"/>
          <p:cNvGraphicFramePr>
            <a:graphicFrameLocks noGrp="1"/>
          </p:cNvGraphicFramePr>
          <p:nvPr>
            <p:extLst>
              <p:ext uri="{D42A27DB-BD31-4B8C-83A1-F6EECF244321}">
                <p14:modId xmlns:p14="http://schemas.microsoft.com/office/powerpoint/2010/main" val="2572467836"/>
              </p:ext>
            </p:extLst>
          </p:nvPr>
        </p:nvGraphicFramePr>
        <p:xfrm>
          <a:off x="330597" y="5589240"/>
          <a:ext cx="8882063" cy="1111249"/>
        </p:xfrm>
        <a:graphic>
          <a:graphicData uri="http://schemas.openxmlformats.org/drawingml/2006/table">
            <a:tbl>
              <a:tblPr/>
              <a:tblGrid>
                <a:gridCol w="1232153">
                  <a:extLst>
                    <a:ext uri="{9D8B030D-6E8A-4147-A177-3AD203B41FA5}">
                      <a16:colId xmlns:a16="http://schemas.microsoft.com/office/drawing/2014/main" val="20000"/>
                    </a:ext>
                  </a:extLst>
                </a:gridCol>
                <a:gridCol w="1889399">
                  <a:extLst>
                    <a:ext uri="{9D8B030D-6E8A-4147-A177-3AD203B41FA5}">
                      <a16:colId xmlns:a16="http://schemas.microsoft.com/office/drawing/2014/main" val="20001"/>
                    </a:ext>
                  </a:extLst>
                </a:gridCol>
                <a:gridCol w="1224109">
                  <a:extLst>
                    <a:ext uri="{9D8B030D-6E8A-4147-A177-3AD203B41FA5}">
                      <a16:colId xmlns:a16="http://schemas.microsoft.com/office/drawing/2014/main" val="20002"/>
                    </a:ext>
                  </a:extLst>
                </a:gridCol>
                <a:gridCol w="1296115">
                  <a:extLst>
                    <a:ext uri="{9D8B030D-6E8A-4147-A177-3AD203B41FA5}">
                      <a16:colId xmlns:a16="http://schemas.microsoft.com/office/drawing/2014/main" val="20003"/>
                    </a:ext>
                  </a:extLst>
                </a:gridCol>
                <a:gridCol w="3240287">
                  <a:extLst>
                    <a:ext uri="{9D8B030D-6E8A-4147-A177-3AD203B41FA5}">
                      <a16:colId xmlns:a16="http://schemas.microsoft.com/office/drawing/2014/main" val="20004"/>
                    </a:ext>
                  </a:extLst>
                </a:gridCol>
              </a:tblGrid>
              <a:tr h="335579">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Times New Roman" panose="02020603050405020304" pitchFamily="18" charset="0"/>
                          <a:ea typeface="楷体_GB2312" pitchFamily="49" charset="-122"/>
                          <a:cs typeface="Times New Roman" panose="02020603050405020304" pitchFamily="18" charset="0"/>
                        </a:rPr>
                        <a:t>Category</a:t>
                      </a:r>
                    </a:p>
                  </a:txBody>
                  <a:tcPr marL="91442" marR="914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bg1"/>
                          </a:solidFill>
                          <a:effectLst/>
                          <a:latin typeface="Times New Roman" panose="02020603050405020304" pitchFamily="18" charset="0"/>
                          <a:ea typeface="楷体_GB2312" pitchFamily="49" charset="-122"/>
                          <a:cs typeface="Times New Roman" panose="02020603050405020304" pitchFamily="18" charset="0"/>
                        </a:rPr>
                        <a:t>Instruction</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bg1"/>
                          </a:solidFill>
                          <a:effectLst/>
                          <a:latin typeface="Times New Roman" panose="02020603050405020304" pitchFamily="18" charset="0"/>
                          <a:ea typeface="楷体_GB2312" pitchFamily="49" charset="-122"/>
                          <a:cs typeface="Times New Roman" panose="02020603050405020304" pitchFamily="18" charset="0"/>
                        </a:rPr>
                        <a:t>Example</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bg1"/>
                          </a:solidFill>
                          <a:effectLst/>
                          <a:latin typeface="Times New Roman" panose="02020603050405020304" pitchFamily="18" charset="0"/>
                          <a:ea typeface="楷体_GB2312" pitchFamily="49" charset="-122"/>
                          <a:cs typeface="Times New Roman" panose="02020603050405020304" pitchFamily="18" charset="0"/>
                        </a:rPr>
                        <a:t>Meaning</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Times New Roman" panose="02020603050405020304" pitchFamily="18" charset="0"/>
                          <a:ea typeface="楷体_GB2312" pitchFamily="49" charset="-122"/>
                          <a:cs typeface="Times New Roman" panose="02020603050405020304" pitchFamily="18" charset="0"/>
                        </a:rPr>
                        <a:t>Comments</a:t>
                      </a:r>
                    </a:p>
                  </a:txBody>
                  <a:tcPr marL="91442" marR="914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extLst>
                  <a:ext uri="{0D108BD9-81ED-4DB2-BD59-A6C34878D82A}">
                    <a16:rowId xmlns:a16="http://schemas.microsoft.com/office/drawing/2014/main" val="10000"/>
                  </a:ext>
                </a:extLst>
              </a:tr>
              <a:tr h="387835">
                <a:tc rowSpan="2">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Unconditional branch</a:t>
                      </a:r>
                    </a:p>
                  </a:txBody>
                  <a:tcPr marL="91442" marR="91442" marT="10813" marB="108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jump and link</a:t>
                      </a:r>
                    </a:p>
                  </a:txBody>
                  <a:tcPr marL="91442" marR="91442" marT="10813" marB="108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jal</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x1, 100</a:t>
                      </a:r>
                    </a:p>
                  </a:txBody>
                  <a:tcPr marL="91442" marR="91442" marT="10813" marB="108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x1 = PC + 4;</a:t>
                      </a:r>
                    </a:p>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go to PC+100</a:t>
                      </a:r>
                    </a:p>
                  </a:txBody>
                  <a:tcPr marL="91442" marR="91442" marT="10813" marB="108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PC-relative procedure call</a:t>
                      </a:r>
                    </a:p>
                  </a:txBody>
                  <a:tcPr marL="91442" marR="91442" marT="10813" marB="108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87835">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jump and link register</a:t>
                      </a:r>
                    </a:p>
                  </a:txBody>
                  <a:tcPr marL="91442" marR="91442" marT="10813" marB="108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jalr</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x1, 100(x5)</a:t>
                      </a:r>
                    </a:p>
                  </a:txBody>
                  <a:tcPr marL="91442" marR="91442" marT="10813" marB="108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x1 = PC + 4;</a:t>
                      </a:r>
                    </a:p>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go to x5+100</a:t>
                      </a:r>
                    </a:p>
                  </a:txBody>
                  <a:tcPr marL="91442" marR="91442" marT="10813" marB="108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procedure return; indirect call</a:t>
                      </a:r>
                    </a:p>
                  </a:txBody>
                  <a:tcPr marL="91442" marR="91442" marT="10813" marB="108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5" name="Group 65"/>
          <p:cNvGraphicFramePr>
            <a:graphicFrameLocks noGrp="1"/>
          </p:cNvGraphicFramePr>
          <p:nvPr>
            <p:extLst>
              <p:ext uri="{D42A27DB-BD31-4B8C-83A1-F6EECF244321}">
                <p14:modId xmlns:p14="http://schemas.microsoft.com/office/powerpoint/2010/main" val="43645017"/>
              </p:ext>
            </p:extLst>
          </p:nvPr>
        </p:nvGraphicFramePr>
        <p:xfrm>
          <a:off x="335360" y="2590456"/>
          <a:ext cx="8877300" cy="2998784"/>
        </p:xfrm>
        <a:graphic>
          <a:graphicData uri="http://schemas.openxmlformats.org/drawingml/2006/table">
            <a:tbl>
              <a:tblPr/>
              <a:tblGrid>
                <a:gridCol w="1232129">
                  <a:extLst>
                    <a:ext uri="{9D8B030D-6E8A-4147-A177-3AD203B41FA5}">
                      <a16:colId xmlns:a16="http://schemas.microsoft.com/office/drawing/2014/main" val="20000"/>
                    </a:ext>
                  </a:extLst>
                </a:gridCol>
                <a:gridCol w="1884772">
                  <a:extLst>
                    <a:ext uri="{9D8B030D-6E8A-4147-A177-3AD203B41FA5}">
                      <a16:colId xmlns:a16="http://schemas.microsoft.com/office/drawing/2014/main" val="20001"/>
                    </a:ext>
                  </a:extLst>
                </a:gridCol>
                <a:gridCol w="1224085">
                  <a:extLst>
                    <a:ext uri="{9D8B030D-6E8A-4147-A177-3AD203B41FA5}">
                      <a16:colId xmlns:a16="http://schemas.microsoft.com/office/drawing/2014/main" val="20002"/>
                    </a:ext>
                  </a:extLst>
                </a:gridCol>
                <a:gridCol w="1296090">
                  <a:extLst>
                    <a:ext uri="{9D8B030D-6E8A-4147-A177-3AD203B41FA5}">
                      <a16:colId xmlns:a16="http://schemas.microsoft.com/office/drawing/2014/main" val="20003"/>
                    </a:ext>
                  </a:extLst>
                </a:gridCol>
                <a:gridCol w="3240224">
                  <a:extLst>
                    <a:ext uri="{9D8B030D-6E8A-4147-A177-3AD203B41FA5}">
                      <a16:colId xmlns:a16="http://schemas.microsoft.com/office/drawing/2014/main" val="20004"/>
                    </a:ext>
                  </a:extLst>
                </a:gridCol>
              </a:tblGrid>
              <a:tr h="265460">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Verdana" pitchFamily="34" charset="0"/>
                          <a:ea typeface="楷体_GB2312" pitchFamily="49" charset="-122"/>
                        </a:rPr>
                        <a:t>Category</a:t>
                      </a:r>
                    </a:p>
                  </a:txBody>
                  <a:tcPr marT="10801" marB="10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bg1"/>
                          </a:solidFill>
                          <a:effectLst/>
                          <a:latin typeface="Verdana" pitchFamily="34" charset="0"/>
                          <a:ea typeface="楷体_GB2312" pitchFamily="49" charset="-122"/>
                        </a:rPr>
                        <a:t>Instruction</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bg1"/>
                          </a:solidFill>
                          <a:effectLst/>
                          <a:latin typeface="Verdana" pitchFamily="34" charset="0"/>
                          <a:ea typeface="楷体_GB2312" pitchFamily="49" charset="-122"/>
                        </a:rPr>
                        <a:t>Example</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bg1"/>
                          </a:solidFill>
                          <a:effectLst/>
                          <a:latin typeface="Verdana" pitchFamily="34" charset="0"/>
                          <a:ea typeface="楷体_GB2312" pitchFamily="49" charset="-122"/>
                        </a:rPr>
                        <a:t>Meaning</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Verdana" pitchFamily="34" charset="0"/>
                          <a:ea typeface="楷体_GB2312" pitchFamily="49" charset="-122"/>
                        </a:rPr>
                        <a:t>Comments</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extLst>
                  <a:ext uri="{0D108BD9-81ED-4DB2-BD59-A6C34878D82A}">
                    <a16:rowId xmlns:a16="http://schemas.microsoft.com/office/drawing/2014/main" val="10000"/>
                  </a:ext>
                </a:extLst>
              </a:tr>
              <a:tr h="204495">
                <a:tc rowSpan="2">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a:t>
                      </a:r>
                    </a:p>
                  </a:txBody>
                  <a:tcPr marT="10801" marB="10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1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right logical immediate</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srli</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x5,x6,3</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&gt;&gt; 3</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right by immediate</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04495">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0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right arithmetic immediate</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srai</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x5,x6,3</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&gt;&gt; 3</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Arithmetic shift right by immediate</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87389">
                <a:tc rowSpan="6">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Conditional branch</a:t>
                      </a:r>
                    </a:p>
                  </a:txBody>
                  <a:tcPr marT="10801" marB="10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branch if equal</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beq</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if(x5 == x6) go to PC+100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PC-relative branch if registers equal</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87389">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branch if not equal</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bne</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if(x5 != x6) go to PC+100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PC-relative branch if registers not equal</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87389">
                <a:tc vMerge="1">
                  <a:txBody>
                    <a:bodyPr/>
                    <a:lstStyle/>
                    <a:p>
                      <a:endParaRPr lang="zh-CN" altLang="en-US" dirty="0"/>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branch if less than</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blt</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if(x5 &lt; x6) go to PC+100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PC-relative branch if registers less</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87389">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branch if greater or equal</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bge</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if(x5 &gt;= x6) go to PC+100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PC-relative branch if registers greater or equal</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87389">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branch if less, unsigned</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bltu</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if(x5 &gt;= x6) go to PC+100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PC-relative branch if registers less, unsigned</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87389">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0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branch if greater or equal, unsigned</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bgeu</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if(x5 &gt;= x6) go to PC+100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PC-relative branch if registers greater or equal, unsigned</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graphicFrame>
        <p:nvGraphicFramePr>
          <p:cNvPr id="4" name="Group 65"/>
          <p:cNvGraphicFramePr>
            <a:graphicFrameLocks noGrp="1"/>
          </p:cNvGraphicFramePr>
          <p:nvPr>
            <p:extLst>
              <p:ext uri="{D42A27DB-BD31-4B8C-83A1-F6EECF244321}">
                <p14:modId xmlns:p14="http://schemas.microsoft.com/office/powerpoint/2010/main" val="339655485"/>
              </p:ext>
            </p:extLst>
          </p:nvPr>
        </p:nvGraphicFramePr>
        <p:xfrm>
          <a:off x="335360" y="58393"/>
          <a:ext cx="8882061" cy="2824298"/>
        </p:xfrm>
        <a:graphic>
          <a:graphicData uri="http://schemas.openxmlformats.org/drawingml/2006/table">
            <a:tbl>
              <a:tblPr/>
              <a:tblGrid>
                <a:gridCol w="1232153">
                  <a:extLst>
                    <a:ext uri="{9D8B030D-6E8A-4147-A177-3AD203B41FA5}">
                      <a16:colId xmlns:a16="http://schemas.microsoft.com/office/drawing/2014/main" val="20000"/>
                    </a:ext>
                  </a:extLst>
                </a:gridCol>
                <a:gridCol w="1876709">
                  <a:extLst>
                    <a:ext uri="{9D8B030D-6E8A-4147-A177-3AD203B41FA5}">
                      <a16:colId xmlns:a16="http://schemas.microsoft.com/office/drawing/2014/main" val="20001"/>
                    </a:ext>
                  </a:extLst>
                </a:gridCol>
                <a:gridCol w="1225847">
                  <a:extLst>
                    <a:ext uri="{9D8B030D-6E8A-4147-A177-3AD203B41FA5}">
                      <a16:colId xmlns:a16="http://schemas.microsoft.com/office/drawing/2014/main" val="20002"/>
                    </a:ext>
                  </a:extLst>
                </a:gridCol>
                <a:gridCol w="1282997">
                  <a:extLst>
                    <a:ext uri="{9D8B030D-6E8A-4147-A177-3AD203B41FA5}">
                      <a16:colId xmlns:a16="http://schemas.microsoft.com/office/drawing/2014/main" val="20003"/>
                    </a:ext>
                  </a:extLst>
                </a:gridCol>
                <a:gridCol w="3264355">
                  <a:extLst>
                    <a:ext uri="{9D8B030D-6E8A-4147-A177-3AD203B41FA5}">
                      <a16:colId xmlns:a16="http://schemas.microsoft.com/office/drawing/2014/main" val="20004"/>
                    </a:ext>
                  </a:extLst>
                </a:gridCol>
              </a:tblGrid>
              <a:tr h="367516">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Verdana" pitchFamily="34" charset="0"/>
                          <a:ea typeface="楷体_GB2312" pitchFamily="49" charset="-122"/>
                        </a:rPr>
                        <a:t>Category</a:t>
                      </a:r>
                    </a:p>
                  </a:txBody>
                  <a:tcPr marL="91442" marR="91442" marT="10788" marB="1078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chemeClr val="bg1"/>
                          </a:solidFill>
                          <a:effectLst/>
                          <a:latin typeface="Verdana" pitchFamily="34" charset="0"/>
                          <a:ea typeface="楷体_GB2312" pitchFamily="49" charset="-122"/>
                        </a:rPr>
                        <a:t>Instruction</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Verdana" pitchFamily="34" charset="0"/>
                          <a:ea typeface="楷体_GB2312" pitchFamily="49" charset="-122"/>
                        </a:rPr>
                        <a:t>Example</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chemeClr val="bg1"/>
                          </a:solidFill>
                          <a:effectLst/>
                          <a:latin typeface="Verdana" pitchFamily="34" charset="0"/>
                          <a:ea typeface="楷体_GB2312" pitchFamily="49" charset="-122"/>
                        </a:rPr>
                        <a:t>Meaning</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dirty="0">
                          <a:ln>
                            <a:noFill/>
                          </a:ln>
                          <a:solidFill>
                            <a:schemeClr val="bg1"/>
                          </a:solidFill>
                          <a:effectLst/>
                          <a:latin typeface="Verdana" pitchFamily="34" charset="0"/>
                          <a:ea typeface="楷体_GB2312" pitchFamily="49" charset="-122"/>
                        </a:rPr>
                        <a:t>Comments</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extLst>
                  <a:ext uri="{0D108BD9-81ED-4DB2-BD59-A6C34878D82A}">
                    <a16:rowId xmlns:a16="http://schemas.microsoft.com/office/drawing/2014/main" val="10000"/>
                  </a:ext>
                </a:extLst>
              </a:tr>
              <a:tr h="387311">
                <a:tc rowSpan="6">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1" i="0" u="none" strike="noStrike" cap="none" normalizeH="0" baseline="0" dirty="0">
                          <a:ln>
                            <a:noFill/>
                          </a:ln>
                          <a:solidFill>
                            <a:schemeClr val="tx1"/>
                          </a:solidFill>
                          <a:effectLst/>
                          <a:latin typeface="+mn-lt"/>
                          <a:ea typeface="楷体_GB2312" pitchFamily="49" charset="-122"/>
                        </a:rPr>
                        <a:t>Logical</a:t>
                      </a:r>
                    </a:p>
                  </a:txBody>
                  <a:tcPr marL="91442" marR="91442" marT="10788" marB="1078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and</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and x5, x6, 3</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&amp; 3</a:t>
                      </a:r>
                    </a:p>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endPar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Arithmetic shift right by register</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4444">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inclusive or</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or x5,x6,x7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Bit-by-bit OR</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4444">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exclusive or</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xor</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x5,x6,x7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Bit-by-bit XOR</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4444">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and immediate</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andi</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x5,x6,20</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&amp; 20</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Bit-by-bit AND reg. with constant</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0918">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inclusive or immediate</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ori</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x5,x6,20</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 20</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Bit-by-bit OR reg. with constant</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7311">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exclusive or</a:t>
                      </a:r>
                    </a:p>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immediate</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xori</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x5,x6,20</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 20</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Bit-by-bit XOR reg. with constant</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4444">
                <a:tc rowSpan="4">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1" i="0" u="none" strike="noStrike" cap="none" normalizeH="0" baseline="0" dirty="0">
                          <a:ln>
                            <a:noFill/>
                          </a:ln>
                          <a:solidFill>
                            <a:schemeClr val="tx1"/>
                          </a:solidFill>
                          <a:effectLst/>
                          <a:latin typeface="Verdana" pitchFamily="34" charset="0"/>
                          <a:ea typeface="楷体_GB2312" pitchFamily="49" charset="-122"/>
                        </a:rPr>
                        <a:t>Shift</a:t>
                      </a:r>
                    </a:p>
                  </a:txBody>
                  <a:tcPr marL="91442" marR="91442" marT="10788" marB="1078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left logical</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sll</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&lt;&lt;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left by register</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04444">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right logical</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srl</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&gt;&gt;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right by register</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04444">
                <a:tc vMerge="1">
                  <a:txBody>
                    <a:bodyPr/>
                    <a:lstStyle/>
                    <a:p>
                      <a:endParaRPr lang="zh-CN" altLang="en-US" dirty="0"/>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right arithmetic</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sra</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&gt;&gt;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Arithmetic shift right by register</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204444">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left logical immediate</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slli</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3</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&lt;&lt; 3</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left by immediate</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1667720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idx="1"/>
          </p:nvPr>
        </p:nvSpPr>
        <p:spPr>
          <a:xfrm>
            <a:off x="1775520" y="693738"/>
            <a:ext cx="8540750" cy="5183187"/>
          </a:xfrm>
        </p:spPr>
        <p:txBody>
          <a:bodyPr>
            <a:normAutofit fontScale="92500" lnSpcReduction="10000"/>
          </a:bodyPr>
          <a:lstStyle/>
          <a:p>
            <a:pPr lvl="3">
              <a:lnSpc>
                <a:spcPct val="90000"/>
              </a:lnSpc>
            </a:pPr>
            <a:r>
              <a:rPr lang="zh-CN" altLang="en-US" sz="1800" b="1" dirty="0">
                <a:solidFill>
                  <a:schemeClr val="tx2"/>
                </a:solidFill>
                <a:latin typeface="Times New Roman" panose="02020603050405020304" pitchFamily="18" charset="0"/>
              </a:rPr>
              <a:t> </a:t>
            </a:r>
            <a:r>
              <a:rPr lang="en-US" altLang="zh-CN" sz="2000" b="1" dirty="0">
                <a:solidFill>
                  <a:srgbClr val="FF0000"/>
                </a:solidFill>
                <a:latin typeface="Times New Roman" panose="02020603050405020304" pitchFamily="18" charset="0"/>
              </a:rPr>
              <a:t>Inner loop--</a:t>
            </a:r>
            <a:r>
              <a:rPr lang="en-US" altLang="zh-CN" sz="1800" b="1" dirty="0">
                <a:solidFill>
                  <a:srgbClr val="FF0000"/>
                </a:solidFill>
                <a:latin typeface="Times New Roman" panose="02020603050405020304" pitchFamily="18" charset="0"/>
              </a:rPr>
              <a:t> </a:t>
            </a:r>
            <a:r>
              <a:rPr lang="en-US" altLang="zh-CN" sz="1800" b="1" dirty="0">
                <a:latin typeface="Times New Roman" panose="02020603050405020304" pitchFamily="18" charset="0"/>
              </a:rPr>
              <a:t>second </a:t>
            </a:r>
            <a:r>
              <a:rPr lang="en-US" altLang="zh-CN" sz="1800" b="1" i="1" dirty="0">
                <a:solidFill>
                  <a:srgbClr val="FF0000"/>
                </a:solidFill>
                <a:latin typeface="Times New Roman" panose="02020603050405020304" pitchFamily="18" charset="0"/>
              </a:rPr>
              <a:t>for</a:t>
            </a:r>
            <a:r>
              <a:rPr lang="en-US" altLang="zh-CN" sz="1800" b="1" dirty="0">
                <a:solidFill>
                  <a:srgbClr val="FF0000"/>
                </a:solidFill>
                <a:latin typeface="Times New Roman" panose="02020603050405020304" pitchFamily="18" charset="0"/>
              </a:rPr>
              <a:t> </a:t>
            </a:r>
            <a:r>
              <a:rPr lang="en-US" altLang="zh-CN" sz="1800" b="1" dirty="0">
                <a:latin typeface="Times New Roman" panose="02020603050405020304" pitchFamily="18" charset="0"/>
              </a:rPr>
              <a:t>loop</a:t>
            </a:r>
            <a:r>
              <a:rPr lang="en-US" altLang="zh-CN" sz="1800" b="1" dirty="0">
                <a:solidFill>
                  <a:srgbClr val="FF0000"/>
                </a:solidFill>
                <a:latin typeface="Times New Roman" panose="02020603050405020304" pitchFamily="18" charset="0"/>
              </a:rPr>
              <a:t> </a:t>
            </a:r>
            <a:r>
              <a:rPr lang="en-US" altLang="zh-CN" sz="1800" b="1" dirty="0">
                <a:latin typeface="Times New Roman" panose="02020603050405020304" pitchFamily="18" charset="0"/>
              </a:rPr>
              <a:t>is </a:t>
            </a:r>
            <a:r>
              <a:rPr lang="en-US" altLang="zh-CN" sz="1800" b="1" dirty="0">
                <a:solidFill>
                  <a:srgbClr val="FF0000"/>
                </a:solidFill>
                <a:latin typeface="Times New Roman" panose="02020603050405020304" pitchFamily="18" charset="0"/>
              </a:rPr>
              <a:t>body</a:t>
            </a:r>
            <a:r>
              <a:rPr lang="en-US" altLang="zh-CN" sz="1800" b="1" dirty="0">
                <a:latin typeface="Times New Roman" panose="02020603050405020304" pitchFamily="18" charset="0"/>
              </a:rPr>
              <a:t> of first </a:t>
            </a:r>
            <a:r>
              <a:rPr lang="en-US" altLang="zh-CN" sz="1800" b="1" i="1" dirty="0">
                <a:solidFill>
                  <a:srgbClr val="FF0000"/>
                </a:solidFill>
                <a:latin typeface="Times New Roman" panose="02020603050405020304" pitchFamily="18" charset="0"/>
              </a:rPr>
              <a:t>for</a:t>
            </a:r>
            <a:r>
              <a:rPr lang="en-US" altLang="zh-CN" sz="1800" b="1" dirty="0">
                <a:latin typeface="Times New Roman" panose="02020603050405020304" pitchFamily="18" charset="0"/>
              </a:rPr>
              <a:t> loop</a:t>
            </a:r>
            <a:endParaRPr lang="en-US" altLang="zh-CN" sz="1800" b="1" dirty="0">
              <a:solidFill>
                <a:srgbClr val="FF0000"/>
              </a:solidFill>
              <a:latin typeface="Times New Roman" panose="02020603050405020304" pitchFamily="18" charset="0"/>
            </a:endParaRPr>
          </a:p>
          <a:p>
            <a:pPr lvl="2">
              <a:lnSpc>
                <a:spcPct val="90000"/>
              </a:lnSpc>
              <a:buFont typeface="Wingdings" panose="05000000000000000000" pitchFamily="2" charset="2"/>
              <a:buNone/>
            </a:pPr>
            <a:r>
              <a:rPr lang="en-US" altLang="zh-CN" sz="1400" dirty="0">
                <a:latin typeface="Times New Roman" panose="02020603050405020304" pitchFamily="18" charset="0"/>
              </a:rPr>
              <a:t>             </a:t>
            </a:r>
            <a:r>
              <a:rPr lang="en-US" altLang="zh-CN" sz="1600" b="1" dirty="0">
                <a:solidFill>
                  <a:srgbClr val="FF0000"/>
                </a:solidFill>
                <a:latin typeface="Times New Roman" panose="02020603050405020304" pitchFamily="18" charset="0"/>
              </a:rPr>
              <a:t>for ( j  =  </a:t>
            </a:r>
            <a:r>
              <a:rPr lang="en-US" altLang="zh-CN" sz="1600" b="1" dirty="0" err="1">
                <a:solidFill>
                  <a:srgbClr val="FF0000"/>
                </a:solidFill>
                <a:latin typeface="Times New Roman" panose="02020603050405020304" pitchFamily="18" charset="0"/>
              </a:rPr>
              <a:t>i</a:t>
            </a:r>
            <a:r>
              <a:rPr lang="en-US" altLang="zh-CN" sz="1600" b="1" dirty="0">
                <a:solidFill>
                  <a:srgbClr val="FF0000"/>
                </a:solidFill>
                <a:latin typeface="Times New Roman" panose="02020603050405020304" pitchFamily="18" charset="0"/>
              </a:rPr>
              <a:t>  -  1 ; j  &gt;=  0  &amp;&amp;  v[j]  &gt;  v[j+1] ; j- =   1 ){</a:t>
            </a:r>
          </a:p>
          <a:p>
            <a:pPr lvl="2">
              <a:lnSpc>
                <a:spcPct val="90000"/>
              </a:lnSpc>
              <a:buFont typeface="Wingdings" panose="05000000000000000000" pitchFamily="2" charset="2"/>
              <a:buNone/>
            </a:pPr>
            <a:endParaRPr lang="en-US" altLang="zh-CN" sz="1600" b="1" dirty="0">
              <a:solidFill>
                <a:srgbClr val="FF0000"/>
              </a:solidFill>
              <a:latin typeface="Times New Roman" panose="02020603050405020304" pitchFamily="18" charset="0"/>
            </a:endParaRPr>
          </a:p>
          <a:p>
            <a:pPr lvl="3">
              <a:lnSpc>
                <a:spcPct val="90000"/>
              </a:lnSpc>
              <a:buFont typeface="Wingdings" panose="05000000000000000000" pitchFamily="2" charset="2"/>
              <a:buNone/>
            </a:pPr>
            <a:r>
              <a:rPr lang="en-US" altLang="zh-CN" sz="2400" b="1" dirty="0">
                <a:latin typeface="Times New Roman" panose="02020603050405020304" pitchFamily="18" charset="0"/>
              </a:rPr>
              <a:t>   </a:t>
            </a:r>
            <a:r>
              <a:rPr lang="en-US" altLang="zh-CN" dirty="0" err="1">
                <a:latin typeface="Times New Roman" panose="02020603050405020304" pitchFamily="18" charset="0"/>
              </a:rPr>
              <a:t>addi</a:t>
            </a:r>
            <a:r>
              <a:rPr lang="en-US" altLang="zh-CN" dirty="0">
                <a:latin typeface="Times New Roman" panose="02020603050405020304" pitchFamily="18" charset="0"/>
              </a:rPr>
              <a:t>  x20, x19, -1        	//  j = </a:t>
            </a:r>
            <a:r>
              <a:rPr lang="en-US" altLang="zh-CN" dirty="0" err="1">
                <a:latin typeface="Times New Roman" panose="02020603050405020304" pitchFamily="18" charset="0"/>
              </a:rPr>
              <a:t>i</a:t>
            </a:r>
            <a:r>
              <a:rPr lang="en-US" altLang="zh-CN" dirty="0">
                <a:latin typeface="Times New Roman" panose="02020603050405020304" pitchFamily="18" charset="0"/>
              </a:rPr>
              <a:t> - 1</a:t>
            </a:r>
          </a:p>
          <a:p>
            <a:pPr>
              <a:lnSpc>
                <a:spcPct val="90000"/>
              </a:lnSpc>
              <a:buFont typeface="Wingdings" panose="05000000000000000000" pitchFamily="2" charset="2"/>
              <a:buNone/>
            </a:pPr>
            <a:r>
              <a:rPr lang="en-US" altLang="zh-CN" sz="2000" dirty="0">
                <a:latin typeface="Times New Roman" panose="02020603050405020304" pitchFamily="18" charset="0"/>
              </a:rPr>
              <a:t>         for2tst:     </a:t>
            </a:r>
            <a:r>
              <a:rPr lang="en-US" altLang="zh-CN" sz="2000" dirty="0" err="1">
                <a:latin typeface="Times New Roman" panose="02020603050405020304" pitchFamily="18" charset="0"/>
                <a:ea typeface="宋体" panose="02010600030101010101" pitchFamily="2" charset="-122"/>
              </a:rPr>
              <a:t>blt</a:t>
            </a:r>
            <a:r>
              <a:rPr lang="en-US" altLang="zh-CN" sz="2000" dirty="0">
                <a:latin typeface="Times New Roman" panose="02020603050405020304" pitchFamily="18" charset="0"/>
                <a:ea typeface="宋体" panose="02010600030101010101" pitchFamily="2" charset="-122"/>
              </a:rPr>
              <a:t>   x20, x0, exit2             // go to exit2 if  j &lt; 0</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slli</a:t>
            </a:r>
            <a:r>
              <a:rPr lang="en-US" altLang="zh-CN" dirty="0">
                <a:latin typeface="Times New Roman" panose="02020603050405020304" pitchFamily="18" charset="0"/>
              </a:rPr>
              <a:t>    x5, x20, 3                 // x5 = j * 8</a:t>
            </a:r>
          </a:p>
          <a:p>
            <a:pPr lvl="2">
              <a:lnSpc>
                <a:spcPct val="90000"/>
              </a:lnSpc>
              <a:buFont typeface="Wingdings" panose="05000000000000000000" pitchFamily="2" charset="2"/>
              <a:buNone/>
            </a:pPr>
            <a:r>
              <a:rPr lang="en-US" altLang="zh-CN" dirty="0">
                <a:latin typeface="Times New Roman" panose="02020603050405020304" pitchFamily="18" charset="0"/>
              </a:rPr>
              <a:t>	        add    x5, x21, x5        	//  x5 = the address of v[j]</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x6, 0(x5)            	//  x6 = v[j]</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x7, </a:t>
            </a:r>
            <a:r>
              <a:rPr lang="en-US" altLang="zh-CN" dirty="0">
                <a:solidFill>
                  <a:srgbClr val="FF0000"/>
                </a:solidFill>
                <a:latin typeface="Times New Roman" panose="02020603050405020304" pitchFamily="18" charset="0"/>
              </a:rPr>
              <a:t>8</a:t>
            </a:r>
            <a:r>
              <a:rPr lang="en-US" altLang="zh-CN" dirty="0">
                <a:latin typeface="Times New Roman" panose="02020603050405020304" pitchFamily="18" charset="0"/>
              </a:rPr>
              <a:t>(x5)            	//  x7 = v[j + 1]</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a:t> </a:t>
            </a:r>
            <a:r>
              <a:rPr lang="en-US" altLang="zh-CN" dirty="0" err="1">
                <a:latin typeface="Times New Roman" panose="02020603050405020304" pitchFamily="18" charset="0"/>
              </a:rPr>
              <a:t>blt</a:t>
            </a:r>
            <a:r>
              <a:rPr lang="en-US" altLang="zh-CN" dirty="0">
                <a:latin typeface="Times New Roman" panose="02020603050405020304" pitchFamily="18" charset="0"/>
              </a:rPr>
              <a:t>   x6, x7, exit2  	//  go to exit2 if v[j] &lt; v[j+1]</a:t>
            </a:r>
          </a:p>
          <a:p>
            <a:pPr lvl="3">
              <a:lnSpc>
                <a:spcPct val="90000"/>
              </a:lnSpc>
              <a:buFont typeface="Wingdings" panose="05000000000000000000" pitchFamily="2" charset="2"/>
              <a:buNone/>
            </a:pPr>
            <a:r>
              <a:rPr lang="en-US" altLang="zh-CN" sz="2400" b="1" dirty="0">
                <a:latin typeface="Times New Roman" panose="02020603050405020304" pitchFamily="18" charset="0"/>
              </a:rPr>
              <a:t>………………</a:t>
            </a:r>
          </a:p>
          <a:p>
            <a:pPr lvl="3">
              <a:lnSpc>
                <a:spcPct val="90000"/>
              </a:lnSpc>
              <a:buFont typeface="Wingdings" panose="05000000000000000000" pitchFamily="2" charset="2"/>
              <a:buNone/>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body of first </a:t>
            </a:r>
            <a:r>
              <a:rPr lang="en-US" altLang="zh-CN" sz="2400" b="1" i="1" dirty="0">
                <a:solidFill>
                  <a:srgbClr val="FF0000"/>
                </a:solidFill>
                <a:latin typeface="Times New Roman" panose="02020603050405020304" pitchFamily="18" charset="0"/>
              </a:rPr>
              <a:t>for</a:t>
            </a:r>
            <a:r>
              <a:rPr lang="en-US" altLang="zh-CN" sz="2400" b="1" dirty="0">
                <a:latin typeface="Times New Roman" panose="02020603050405020304" pitchFamily="18" charset="0"/>
              </a:rPr>
              <a:t> loop </a:t>
            </a:r>
            <a:r>
              <a:rPr lang="zh-CN" altLang="en-US" sz="2400" b="1" dirty="0">
                <a:latin typeface="Times New Roman" panose="02020603050405020304" pitchFamily="18" charset="0"/>
              </a:rPr>
              <a:t>）</a:t>
            </a:r>
            <a:endParaRPr lang="zh-CN" altLang="en-US" sz="2800" b="1" dirty="0">
              <a:solidFill>
                <a:srgbClr val="FF0000"/>
              </a:solidFill>
              <a:latin typeface="Times New Roman" panose="02020603050405020304" pitchFamily="18" charset="0"/>
            </a:endParaRPr>
          </a:p>
          <a:p>
            <a:pPr lvl="2">
              <a:lnSpc>
                <a:spcPct val="90000"/>
              </a:lnSpc>
              <a:buFont typeface="Wingdings" panose="05000000000000000000" pitchFamily="2" charset="2"/>
              <a:buNone/>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a:t>
            </a:r>
            <a:r>
              <a:rPr lang="en-US" altLang="zh-CN" dirty="0">
                <a:latin typeface="Times New Roman" panose="02020603050405020304" pitchFamily="18" charset="0"/>
              </a:rPr>
              <a:t> </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addi</a:t>
            </a:r>
            <a:r>
              <a:rPr lang="en-US" altLang="zh-CN" dirty="0">
                <a:latin typeface="Times New Roman" panose="02020603050405020304" pitchFamily="18" charset="0"/>
              </a:rPr>
              <a:t>  x20, x20, -1                 //    j = j - 1 </a:t>
            </a:r>
          </a:p>
          <a:p>
            <a:pPr lvl="2">
              <a:lnSpc>
                <a:spcPct val="90000"/>
              </a:lnSpc>
              <a:buFont typeface="Wingdings" panose="05000000000000000000" pitchFamily="2" charset="2"/>
              <a:buNone/>
            </a:pPr>
            <a:r>
              <a:rPr lang="en-US" altLang="zh-CN" dirty="0">
                <a:latin typeface="Times New Roman" panose="02020603050405020304" pitchFamily="18" charset="0"/>
              </a:rPr>
              <a:t>         j       for2tst                           //  jump to test of inner loop</a:t>
            </a:r>
          </a:p>
          <a:p>
            <a:pPr lvl="1">
              <a:lnSpc>
                <a:spcPct val="90000"/>
              </a:lnSpc>
              <a:buFont typeface="Wingdings" panose="05000000000000000000" pitchFamily="2" charset="2"/>
              <a:buNone/>
            </a:pPr>
            <a:r>
              <a:rPr lang="en-US" altLang="zh-CN" sz="2000" dirty="0">
                <a:latin typeface="Times New Roman" panose="02020603050405020304" pitchFamily="18" charset="0"/>
              </a:rPr>
              <a:t>exit2:</a:t>
            </a:r>
            <a:r>
              <a:rPr lang="en-US" altLang="zh-CN" sz="3200" b="1" dirty="0">
                <a:solidFill>
                  <a:srgbClr val="FF0000"/>
                </a:solidFill>
                <a:latin typeface="Times New Roman" panose="02020603050405020304" pitchFamily="18" charset="0"/>
              </a:rPr>
              <a:t> </a:t>
            </a:r>
          </a:p>
        </p:txBody>
      </p:sp>
      <p:sp>
        <p:nvSpPr>
          <p:cNvPr id="246787" name="Freeform 3"/>
          <p:cNvSpPr>
            <a:spLocks/>
          </p:cNvSpPr>
          <p:nvPr/>
        </p:nvSpPr>
        <p:spPr bwMode="auto">
          <a:xfrm>
            <a:off x="2495600" y="3933056"/>
            <a:ext cx="2448272" cy="2087364"/>
          </a:xfrm>
          <a:custGeom>
            <a:avLst/>
            <a:gdLst>
              <a:gd name="T0" fmla="*/ 2147483646 w 1852"/>
              <a:gd name="T1" fmla="*/ 0 h 817"/>
              <a:gd name="T2" fmla="*/ 2147483646 w 1852"/>
              <a:gd name="T3" fmla="*/ 2147483646 h 817"/>
              <a:gd name="T4" fmla="*/ 2147483646 w 1852"/>
              <a:gd name="T5" fmla="*/ 2147483646 h 817"/>
              <a:gd name="T6" fmla="*/ 2147483646 w 1852"/>
              <a:gd name="T7" fmla="*/ 2147483646 h 817"/>
              <a:gd name="T8" fmla="*/ 0 60000 65536"/>
              <a:gd name="T9" fmla="*/ 0 60000 65536"/>
              <a:gd name="T10" fmla="*/ 0 60000 65536"/>
              <a:gd name="T11" fmla="*/ 0 60000 65536"/>
              <a:gd name="T12" fmla="*/ 0 w 1852"/>
              <a:gd name="T13" fmla="*/ 0 h 817"/>
              <a:gd name="T14" fmla="*/ 1852 w 1852"/>
              <a:gd name="T15" fmla="*/ 817 h 817"/>
            </a:gdLst>
            <a:ahLst/>
            <a:cxnLst>
              <a:cxn ang="T8">
                <a:pos x="T0" y="T1"/>
              </a:cxn>
              <a:cxn ang="T9">
                <a:pos x="T2" y="T3"/>
              </a:cxn>
              <a:cxn ang="T10">
                <a:pos x="T4" y="T5"/>
              </a:cxn>
              <a:cxn ang="T11">
                <a:pos x="T6" y="T7"/>
              </a:cxn>
            </a:cxnLst>
            <a:rect l="T12" t="T13" r="T14" b="T15"/>
            <a:pathLst>
              <a:path w="1852" h="817">
                <a:moveTo>
                  <a:pt x="1852" y="0"/>
                </a:moveTo>
                <a:cubicBezTo>
                  <a:pt x="1761" y="34"/>
                  <a:pt x="1671" y="68"/>
                  <a:pt x="1399" y="136"/>
                </a:cubicBezTo>
                <a:cubicBezTo>
                  <a:pt x="1127" y="204"/>
                  <a:pt x="438" y="295"/>
                  <a:pt x="219" y="408"/>
                </a:cubicBezTo>
                <a:cubicBezTo>
                  <a:pt x="0" y="521"/>
                  <a:pt x="106" y="749"/>
                  <a:pt x="83" y="817"/>
                </a:cubicBezTo>
              </a:path>
            </a:pathLst>
          </a:custGeom>
          <a:noFill/>
          <a:ln w="1905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p14="http://schemas.microsoft.com/office/powerpoint/2010/main" val="39787691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idx="1"/>
          </p:nvPr>
        </p:nvSpPr>
        <p:spPr>
          <a:xfrm>
            <a:off x="1919536" y="764704"/>
            <a:ext cx="8540750" cy="5400675"/>
          </a:xfrm>
        </p:spPr>
        <p:txBody>
          <a:bodyPr>
            <a:normAutofit lnSpcReduction="10000"/>
          </a:bodyPr>
          <a:lstStyle/>
          <a:p>
            <a:pPr lvl="3">
              <a:lnSpc>
                <a:spcPct val="90000"/>
              </a:lnSpc>
            </a:pPr>
            <a:r>
              <a:rPr lang="zh-CN" altLang="en-US" sz="2800" b="1" dirty="0">
                <a:solidFill>
                  <a:srgbClr val="FF0000"/>
                </a:solidFill>
                <a:latin typeface="Times New Roman" panose="02020603050405020304" pitchFamily="18" charset="0"/>
              </a:rPr>
              <a:t> </a:t>
            </a:r>
            <a:r>
              <a:rPr lang="en-US" altLang="zh-CN" sz="2800" b="1" dirty="0">
                <a:solidFill>
                  <a:srgbClr val="FF0000"/>
                </a:solidFill>
                <a:latin typeface="Times New Roman" panose="02020603050405020304" pitchFamily="18" charset="0"/>
              </a:rPr>
              <a:t>body of first </a:t>
            </a:r>
            <a:r>
              <a:rPr lang="en-US" altLang="zh-CN" sz="2800" b="1" i="1" dirty="0">
                <a:solidFill>
                  <a:srgbClr val="FF0000"/>
                </a:solidFill>
                <a:latin typeface="Times New Roman" panose="02020603050405020304" pitchFamily="18" charset="0"/>
              </a:rPr>
              <a:t>for</a:t>
            </a:r>
            <a:r>
              <a:rPr lang="en-US" altLang="zh-CN" sz="2800" b="1" dirty="0">
                <a:solidFill>
                  <a:srgbClr val="FF0000"/>
                </a:solidFill>
                <a:latin typeface="Times New Roman" panose="02020603050405020304" pitchFamily="18" charset="0"/>
              </a:rPr>
              <a:t> loop</a:t>
            </a:r>
          </a:p>
          <a:p>
            <a:pPr lvl="3">
              <a:lnSpc>
                <a:spcPct val="90000"/>
              </a:lnSpc>
              <a:buFont typeface="Wingdings" panose="05000000000000000000" pitchFamily="2" charset="2"/>
              <a:buNone/>
            </a:pPr>
            <a:r>
              <a:rPr lang="en-US" altLang="zh-CN" sz="2400" b="1" dirty="0">
                <a:solidFill>
                  <a:srgbClr val="FF0000"/>
                </a:solidFill>
                <a:latin typeface="Times New Roman" panose="02020603050405020304" pitchFamily="18" charset="0"/>
              </a:rPr>
              <a:t>Pass parameters and call</a:t>
            </a:r>
          </a:p>
          <a:p>
            <a:pPr lvl="2">
              <a:lnSpc>
                <a:spcPct val="90000"/>
              </a:lnSpc>
              <a:buFont typeface="Wingdings" panose="05000000000000000000" pitchFamily="2" charset="2"/>
              <a:buNone/>
            </a:pPr>
            <a:r>
              <a:rPr lang="en-US" altLang="zh-CN" sz="2400" dirty="0">
                <a:latin typeface="Times New Roman" panose="02020603050405020304" pitchFamily="18" charset="0"/>
              </a:rPr>
              <a:t>          </a:t>
            </a:r>
            <a:r>
              <a:rPr lang="en-US" altLang="zh-CN" sz="2400" b="1" i="1" dirty="0">
                <a:latin typeface="Times New Roman" panose="02020603050405020304" pitchFamily="18" charset="0"/>
              </a:rPr>
              <a:t>mv</a:t>
            </a:r>
            <a:r>
              <a:rPr lang="en-US" altLang="zh-CN" sz="2400" dirty="0">
                <a:latin typeface="Times New Roman" panose="02020603050405020304" pitchFamily="18" charset="0"/>
              </a:rPr>
              <a:t>  x10</a:t>
            </a:r>
            <a:r>
              <a:rPr lang="zh-CN" altLang="en-US" sz="2400" dirty="0">
                <a:latin typeface="Times New Roman" panose="02020603050405020304" pitchFamily="18" charset="0"/>
              </a:rPr>
              <a:t>，</a:t>
            </a:r>
            <a:r>
              <a:rPr lang="en-US" altLang="zh-CN" sz="2400" dirty="0">
                <a:latin typeface="Times New Roman" panose="02020603050405020304" pitchFamily="18" charset="0"/>
              </a:rPr>
              <a:t>x21           //  first swap parameter v</a:t>
            </a:r>
          </a:p>
          <a:p>
            <a:pPr lvl="2">
              <a:lnSpc>
                <a:spcPct val="90000"/>
              </a:lnSpc>
              <a:buFont typeface="Wingdings" panose="05000000000000000000" pitchFamily="2" charset="2"/>
              <a:buNone/>
            </a:pPr>
            <a:r>
              <a:rPr lang="en-US" altLang="zh-CN" sz="2400" dirty="0">
                <a:latin typeface="Times New Roman" panose="02020603050405020304" pitchFamily="18" charset="0"/>
              </a:rPr>
              <a:t>          </a:t>
            </a:r>
            <a:r>
              <a:rPr lang="en-US" altLang="zh-CN" sz="2400" b="1" i="1" dirty="0">
                <a:latin typeface="Times New Roman" panose="02020603050405020304" pitchFamily="18" charset="0"/>
              </a:rPr>
              <a:t>mv</a:t>
            </a:r>
            <a:r>
              <a:rPr lang="en-US" altLang="zh-CN" sz="2400" dirty="0">
                <a:latin typeface="Times New Roman" panose="02020603050405020304" pitchFamily="18" charset="0"/>
              </a:rPr>
              <a:t>  x11</a:t>
            </a:r>
            <a:r>
              <a:rPr lang="zh-CN" altLang="en-US" sz="2400" dirty="0">
                <a:latin typeface="Times New Roman" panose="02020603050405020304" pitchFamily="18" charset="0"/>
              </a:rPr>
              <a:t>，</a:t>
            </a:r>
            <a:r>
              <a:rPr lang="en-US" altLang="zh-CN" sz="2400" dirty="0">
                <a:latin typeface="Times New Roman" panose="02020603050405020304" pitchFamily="18" charset="0"/>
              </a:rPr>
              <a:t>x20           //  second swap parameter j  </a:t>
            </a:r>
          </a:p>
          <a:p>
            <a:pPr lvl="3">
              <a:lnSpc>
                <a:spcPct val="90000"/>
              </a:lnSpc>
              <a:buFont typeface="Wingdings" panose="05000000000000000000" pitchFamily="2" charset="2"/>
              <a:buNone/>
            </a:pPr>
            <a:r>
              <a:rPr lang="en-US" altLang="zh-CN" sz="2400" b="1" dirty="0">
                <a:solidFill>
                  <a:srgbClr val="FF0000"/>
                </a:solidFill>
                <a:latin typeface="Times New Roman" panose="02020603050405020304" pitchFamily="18" charset="0"/>
              </a:rPr>
              <a:t>Call function swap</a:t>
            </a:r>
            <a:r>
              <a:rPr lang="en-US" altLang="zh-CN" sz="2400" dirty="0">
                <a:latin typeface="Times New Roman" panose="02020603050405020304" pitchFamily="18" charset="0"/>
              </a:rPr>
              <a:t> </a:t>
            </a:r>
          </a:p>
          <a:p>
            <a:pPr lvl="2">
              <a:lnSpc>
                <a:spcPct val="90000"/>
              </a:lnSpc>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jal</a:t>
            </a:r>
            <a:r>
              <a:rPr lang="en-US" altLang="zh-CN" sz="2400" dirty="0">
                <a:latin typeface="Times New Roman" panose="02020603050405020304" pitchFamily="18" charset="0"/>
              </a:rPr>
              <a:t>   x1, swap</a:t>
            </a:r>
          </a:p>
          <a:p>
            <a:pPr lvl="2">
              <a:lnSpc>
                <a:spcPct val="90000"/>
              </a:lnSpc>
              <a:buFont typeface="Wingdings" panose="05000000000000000000" pitchFamily="2" charset="2"/>
              <a:buNone/>
            </a:pPr>
            <a:endParaRPr lang="en-US" altLang="zh-CN" sz="1800" b="1" dirty="0">
              <a:solidFill>
                <a:schemeClr val="tx2"/>
              </a:solidFill>
              <a:latin typeface="Times New Roman" panose="02020603050405020304" pitchFamily="18" charset="0"/>
            </a:endParaRPr>
          </a:p>
          <a:p>
            <a:pPr>
              <a:lnSpc>
                <a:spcPct val="90000"/>
              </a:lnSpc>
            </a:pPr>
            <a:r>
              <a:rPr lang="en-US" altLang="zh-CN" sz="2000" dirty="0"/>
              <a:t>Notice:</a:t>
            </a:r>
            <a:br>
              <a:rPr lang="en-US" altLang="zh-CN" sz="2000" dirty="0"/>
            </a:br>
            <a:r>
              <a:rPr lang="en-US" altLang="zh-CN" sz="2000" dirty="0"/>
              <a:t>1.Why are x10 and x11 saved?</a:t>
            </a:r>
            <a:br>
              <a:rPr lang="en-US" altLang="zh-CN" sz="2000" dirty="0"/>
            </a:br>
            <a:r>
              <a:rPr lang="en-US" altLang="zh-CN" sz="2000" dirty="0"/>
              <a:t>	x10 is the base of the array v. x10 will be used repeatedly and might be(actually not here) changed by the procedure swap.</a:t>
            </a:r>
            <a:br>
              <a:rPr lang="en-US" altLang="zh-CN" sz="2000" dirty="0"/>
            </a:br>
            <a:r>
              <a:rPr lang="en-US" altLang="zh-CN" sz="2000" dirty="0"/>
              <a:t>	x11 is the size of the array v. x11 will be used repeatedly and changed before the procedure swap is called.</a:t>
            </a:r>
            <a:br>
              <a:rPr lang="en-US" altLang="zh-CN" sz="2000" dirty="0"/>
            </a:br>
            <a:endParaRPr lang="en-US" altLang="zh-CN" sz="2000" dirty="0"/>
          </a:p>
          <a:p>
            <a:pPr>
              <a:lnSpc>
                <a:spcPct val="90000"/>
              </a:lnSpc>
            </a:pPr>
            <a:r>
              <a:rPr lang="en-US" altLang="zh-CN" sz="2000" dirty="0"/>
              <a:t>2.Why are they not pushed to stack?</a:t>
            </a:r>
          </a:p>
          <a:p>
            <a:pPr lvl="1">
              <a:lnSpc>
                <a:spcPct val="90000"/>
              </a:lnSpc>
            </a:pPr>
            <a:r>
              <a:rPr lang="en-US" altLang="zh-CN" dirty="0"/>
              <a:t>Register variable is faster</a:t>
            </a:r>
          </a:p>
        </p:txBody>
      </p:sp>
    </p:spTree>
    <p:extLst>
      <p:ext uri="{BB962C8B-B14F-4D97-AF65-F5344CB8AC3E}">
        <p14:creationId xmlns:p14="http://schemas.microsoft.com/office/powerpoint/2010/main" val="1739817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8">
            <a:extLst>
              <a:ext uri="{FF2B5EF4-FFF2-40B4-BE49-F238E27FC236}">
                <a16:creationId xmlns:a16="http://schemas.microsoft.com/office/drawing/2014/main" id="{01B75DC3-566C-E7E9-0F8C-31A9C520FDFD}"/>
              </a:ext>
            </a:extLst>
          </p:cNvPr>
          <p:cNvPicPr>
            <a:picLocks noGrp="1" noChangeAspect="1"/>
          </p:cNvPicPr>
          <p:nvPr>
            <p:ph idx="1"/>
          </p:nvPr>
        </p:nvPicPr>
        <p:blipFill>
          <a:blip r:embed="rId3"/>
          <a:stretch>
            <a:fillRect/>
          </a:stretch>
        </p:blipFill>
        <p:spPr>
          <a:xfrm>
            <a:off x="2999656" y="135156"/>
            <a:ext cx="6912768" cy="6587687"/>
          </a:xfrm>
        </p:spPr>
      </p:pic>
    </p:spTree>
    <p:extLst>
      <p:ext uri="{BB962C8B-B14F-4D97-AF65-F5344CB8AC3E}">
        <p14:creationId xmlns:p14="http://schemas.microsoft.com/office/powerpoint/2010/main" val="37974682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096BEAB-B6AB-8FF1-306B-967D8E910955}"/>
              </a:ext>
            </a:extLst>
          </p:cNvPr>
          <p:cNvPicPr>
            <a:picLocks noChangeAspect="1"/>
          </p:cNvPicPr>
          <p:nvPr/>
        </p:nvPicPr>
        <p:blipFill>
          <a:blip r:embed="rId2"/>
          <a:stretch>
            <a:fillRect/>
          </a:stretch>
        </p:blipFill>
        <p:spPr>
          <a:xfrm>
            <a:off x="551384" y="404664"/>
            <a:ext cx="7753010" cy="1656184"/>
          </a:xfrm>
          <a:prstGeom prst="rect">
            <a:avLst/>
          </a:prstGeom>
        </p:spPr>
      </p:pic>
      <p:pic>
        <p:nvPicPr>
          <p:cNvPr id="5" name="图片 4">
            <a:extLst>
              <a:ext uri="{FF2B5EF4-FFF2-40B4-BE49-F238E27FC236}">
                <a16:creationId xmlns:a16="http://schemas.microsoft.com/office/drawing/2014/main" id="{79C2F4DF-85FD-0E83-0F9E-D007E84B8A0E}"/>
              </a:ext>
            </a:extLst>
          </p:cNvPr>
          <p:cNvPicPr>
            <a:picLocks noChangeAspect="1"/>
          </p:cNvPicPr>
          <p:nvPr/>
        </p:nvPicPr>
        <p:blipFill>
          <a:blip r:embed="rId3"/>
          <a:stretch>
            <a:fillRect/>
          </a:stretch>
        </p:blipFill>
        <p:spPr>
          <a:xfrm>
            <a:off x="990313" y="2204864"/>
            <a:ext cx="5105687" cy="1656184"/>
          </a:xfrm>
          <a:prstGeom prst="rect">
            <a:avLst/>
          </a:prstGeom>
        </p:spPr>
      </p:pic>
    </p:spTree>
    <p:extLst>
      <p:ext uri="{BB962C8B-B14F-4D97-AF65-F5344CB8AC3E}">
        <p14:creationId xmlns:p14="http://schemas.microsoft.com/office/powerpoint/2010/main" val="3992455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04D334B-396A-575E-41BD-CB858B446A19}"/>
              </a:ext>
            </a:extLst>
          </p:cNvPr>
          <p:cNvPicPr>
            <a:picLocks noChangeAspect="1"/>
          </p:cNvPicPr>
          <p:nvPr/>
        </p:nvPicPr>
        <p:blipFill>
          <a:blip r:embed="rId2"/>
          <a:stretch>
            <a:fillRect/>
          </a:stretch>
        </p:blipFill>
        <p:spPr>
          <a:xfrm>
            <a:off x="695400" y="116632"/>
            <a:ext cx="7272808" cy="3539691"/>
          </a:xfrm>
          <a:prstGeom prst="rect">
            <a:avLst/>
          </a:prstGeom>
        </p:spPr>
      </p:pic>
      <p:pic>
        <p:nvPicPr>
          <p:cNvPr id="7" name="图片 6">
            <a:extLst>
              <a:ext uri="{FF2B5EF4-FFF2-40B4-BE49-F238E27FC236}">
                <a16:creationId xmlns:a16="http://schemas.microsoft.com/office/drawing/2014/main" id="{7FF9AAC1-3633-FC1B-F567-C66DE52E9218}"/>
              </a:ext>
            </a:extLst>
          </p:cNvPr>
          <p:cNvPicPr>
            <a:picLocks noChangeAspect="1"/>
          </p:cNvPicPr>
          <p:nvPr/>
        </p:nvPicPr>
        <p:blipFill>
          <a:blip r:embed="rId3"/>
          <a:stretch>
            <a:fillRect/>
          </a:stretch>
        </p:blipFill>
        <p:spPr>
          <a:xfrm>
            <a:off x="695400" y="3642290"/>
            <a:ext cx="6564000" cy="2883054"/>
          </a:xfrm>
          <a:prstGeom prst="rect">
            <a:avLst/>
          </a:prstGeom>
        </p:spPr>
      </p:pic>
      <p:sp>
        <p:nvSpPr>
          <p:cNvPr id="8" name="文本框 7">
            <a:extLst>
              <a:ext uri="{FF2B5EF4-FFF2-40B4-BE49-F238E27FC236}">
                <a16:creationId xmlns:a16="http://schemas.microsoft.com/office/drawing/2014/main" id="{EC8D4A20-1989-C35B-FAF6-10567192CED4}"/>
              </a:ext>
            </a:extLst>
          </p:cNvPr>
          <p:cNvSpPr txBox="1"/>
          <p:nvPr/>
        </p:nvSpPr>
        <p:spPr>
          <a:xfrm>
            <a:off x="5735960" y="5805264"/>
            <a:ext cx="1872208" cy="369332"/>
          </a:xfrm>
          <a:prstGeom prst="rect">
            <a:avLst/>
          </a:prstGeom>
          <a:noFill/>
        </p:spPr>
        <p:txBody>
          <a:bodyPr wrap="square" rtlCol="0">
            <a:spAutoFit/>
          </a:bodyPr>
          <a:lstStyle/>
          <a:p>
            <a:r>
              <a:rPr lang="en-US" altLang="zh-CN" sz="1800" b="1" dirty="0">
                <a:latin typeface="+mn-ea"/>
                <a:ea typeface="+mn-ea"/>
              </a:rPr>
              <a:t>j </a:t>
            </a:r>
            <a:r>
              <a:rPr lang="zh-CN" altLang="en-US" sz="1800" b="1" dirty="0">
                <a:latin typeface="+mn-ea"/>
                <a:ea typeface="+mn-ea"/>
              </a:rPr>
              <a:t>直接跳转</a:t>
            </a:r>
          </a:p>
        </p:txBody>
      </p:sp>
      <p:sp>
        <p:nvSpPr>
          <p:cNvPr id="2" name="文本框 1">
            <a:extLst>
              <a:ext uri="{FF2B5EF4-FFF2-40B4-BE49-F238E27FC236}">
                <a16:creationId xmlns:a16="http://schemas.microsoft.com/office/drawing/2014/main" id="{69778708-9B8E-5C51-D6DD-6A2EF2BF61E9}"/>
              </a:ext>
            </a:extLst>
          </p:cNvPr>
          <p:cNvSpPr txBox="1"/>
          <p:nvPr/>
        </p:nvSpPr>
        <p:spPr>
          <a:xfrm>
            <a:off x="7752184" y="5660667"/>
            <a:ext cx="2232248" cy="307777"/>
          </a:xfrm>
          <a:prstGeom prst="rect">
            <a:avLst/>
          </a:prstGeom>
          <a:noFill/>
        </p:spPr>
        <p:txBody>
          <a:bodyPr wrap="square" rtlCol="0">
            <a:spAutoFit/>
          </a:bodyPr>
          <a:lstStyle/>
          <a:p>
            <a:r>
              <a:rPr lang="zh-CN" altLang="en-US" dirty="0"/>
              <a:t>应该写为</a:t>
            </a:r>
            <a:r>
              <a:rPr lang="en-US" altLang="zh-CN" dirty="0" err="1"/>
              <a:t>jal</a:t>
            </a:r>
            <a:r>
              <a:rPr lang="en-US" altLang="zh-CN" dirty="0"/>
              <a:t> x0  loop</a:t>
            </a:r>
            <a:endParaRPr lang="zh-CN" altLang="en-US" dirty="0"/>
          </a:p>
        </p:txBody>
      </p:sp>
    </p:spTree>
    <p:extLst>
      <p:ext uri="{BB962C8B-B14F-4D97-AF65-F5344CB8AC3E}">
        <p14:creationId xmlns:p14="http://schemas.microsoft.com/office/powerpoint/2010/main" val="3213628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E3F55C4-C27A-1D3F-5D5C-A4084B1B2A2F}"/>
              </a:ext>
            </a:extLst>
          </p:cNvPr>
          <p:cNvPicPr>
            <a:picLocks noChangeAspect="1"/>
          </p:cNvPicPr>
          <p:nvPr/>
        </p:nvPicPr>
        <p:blipFill>
          <a:blip r:embed="rId2"/>
          <a:stretch>
            <a:fillRect/>
          </a:stretch>
        </p:blipFill>
        <p:spPr>
          <a:xfrm>
            <a:off x="839416" y="332656"/>
            <a:ext cx="3139712" cy="1470787"/>
          </a:xfrm>
          <a:prstGeom prst="rect">
            <a:avLst/>
          </a:prstGeom>
        </p:spPr>
      </p:pic>
      <p:pic>
        <p:nvPicPr>
          <p:cNvPr id="7" name="图片 6">
            <a:extLst>
              <a:ext uri="{FF2B5EF4-FFF2-40B4-BE49-F238E27FC236}">
                <a16:creationId xmlns:a16="http://schemas.microsoft.com/office/drawing/2014/main" id="{7EDDFFFC-185B-8C7A-40DB-80FF069D1DA3}"/>
              </a:ext>
            </a:extLst>
          </p:cNvPr>
          <p:cNvPicPr>
            <a:picLocks noChangeAspect="1"/>
          </p:cNvPicPr>
          <p:nvPr/>
        </p:nvPicPr>
        <p:blipFill>
          <a:blip r:embed="rId3"/>
          <a:stretch>
            <a:fillRect/>
          </a:stretch>
        </p:blipFill>
        <p:spPr>
          <a:xfrm>
            <a:off x="4655840" y="548680"/>
            <a:ext cx="5852667" cy="1135478"/>
          </a:xfrm>
          <a:prstGeom prst="rect">
            <a:avLst/>
          </a:prstGeom>
        </p:spPr>
      </p:pic>
      <p:pic>
        <p:nvPicPr>
          <p:cNvPr id="9" name="图片 8">
            <a:extLst>
              <a:ext uri="{FF2B5EF4-FFF2-40B4-BE49-F238E27FC236}">
                <a16:creationId xmlns:a16="http://schemas.microsoft.com/office/drawing/2014/main" id="{28B0944B-29AB-3673-9DFC-84C6A46EF769}"/>
              </a:ext>
            </a:extLst>
          </p:cNvPr>
          <p:cNvPicPr>
            <a:picLocks noChangeAspect="1"/>
          </p:cNvPicPr>
          <p:nvPr/>
        </p:nvPicPr>
        <p:blipFill>
          <a:blip r:embed="rId4"/>
          <a:stretch>
            <a:fillRect/>
          </a:stretch>
        </p:blipFill>
        <p:spPr>
          <a:xfrm>
            <a:off x="407368" y="1803443"/>
            <a:ext cx="7974614" cy="4868113"/>
          </a:xfrm>
          <a:prstGeom prst="rect">
            <a:avLst/>
          </a:prstGeom>
        </p:spPr>
      </p:pic>
    </p:spTree>
    <p:extLst>
      <p:ext uri="{BB962C8B-B14F-4D97-AF65-F5344CB8AC3E}">
        <p14:creationId xmlns:p14="http://schemas.microsoft.com/office/powerpoint/2010/main" val="2048608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D3FEC6E-9C9F-4C78-91E9-ED91CE5AE1EA}"/>
              </a:ext>
            </a:extLst>
          </p:cNvPr>
          <p:cNvPicPr>
            <a:picLocks noChangeAspect="1"/>
          </p:cNvPicPr>
          <p:nvPr/>
        </p:nvPicPr>
        <p:blipFill>
          <a:blip r:embed="rId3"/>
          <a:stretch>
            <a:fillRect/>
          </a:stretch>
        </p:blipFill>
        <p:spPr>
          <a:xfrm>
            <a:off x="-165" y="404664"/>
            <a:ext cx="12192000" cy="3351356"/>
          </a:xfrm>
          <a:prstGeom prst="rect">
            <a:avLst/>
          </a:prstGeom>
        </p:spPr>
      </p:pic>
    </p:spTree>
    <p:extLst>
      <p:ext uri="{BB962C8B-B14F-4D97-AF65-F5344CB8AC3E}">
        <p14:creationId xmlns:p14="http://schemas.microsoft.com/office/powerpoint/2010/main" val="3698570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6487" y="260648"/>
            <a:ext cx="11029950" cy="990600"/>
          </a:xfrm>
        </p:spPr>
        <p:txBody>
          <a:bodyPr/>
          <a:lstStyle/>
          <a:p>
            <a:pPr>
              <a:defRPr/>
            </a:pPr>
            <a:r>
              <a:rPr lang="en-US" altLang="zh-CN" dirty="0"/>
              <a:t>R-, I-, S-type instruction format</a:t>
            </a:r>
            <a:endParaRPr lang="zh-CN" altLang="en-US" dirty="0"/>
          </a:p>
        </p:txBody>
      </p:sp>
      <p:sp>
        <p:nvSpPr>
          <p:cNvPr id="9" name="文本框 8">
            <a:extLst>
              <a:ext uri="{FF2B5EF4-FFF2-40B4-BE49-F238E27FC236}">
                <a16:creationId xmlns:a16="http://schemas.microsoft.com/office/drawing/2014/main" id="{2B21BD31-9FDD-4511-837C-503BCB26AB31}"/>
              </a:ext>
            </a:extLst>
          </p:cNvPr>
          <p:cNvSpPr txBox="1"/>
          <p:nvPr/>
        </p:nvSpPr>
        <p:spPr>
          <a:xfrm>
            <a:off x="1409116" y="5417105"/>
            <a:ext cx="9373767" cy="307777"/>
          </a:xfrm>
          <a:prstGeom prst="rect">
            <a:avLst/>
          </a:prstGeom>
          <a:noFill/>
        </p:spPr>
        <p:txBody>
          <a:bodyPr wrap="square">
            <a:spAutoFit/>
          </a:bodyPr>
          <a:lstStyle/>
          <a:p>
            <a:r>
              <a:rPr lang="zh-CN" altLang="en-US" dirty="0">
                <a:latin typeface="Arial" panose="020B0604020202020204" pitchFamily="34" charset="0"/>
              </a:rPr>
              <a:t>有</a:t>
            </a:r>
            <a:r>
              <a:rPr lang="en-US" altLang="zh-CN" dirty="0" err="1">
                <a:latin typeface="Arial" panose="020B0604020202020204" pitchFamily="34" charset="0"/>
              </a:rPr>
              <a:t>addi</a:t>
            </a:r>
            <a:r>
              <a:rPr lang="en-US" altLang="zh-CN" dirty="0">
                <a:latin typeface="Arial" panose="020B0604020202020204" pitchFamily="34" charset="0"/>
              </a:rPr>
              <a:t>, </a:t>
            </a:r>
            <a:r>
              <a:rPr lang="zh-CN" altLang="en-US" dirty="0">
                <a:latin typeface="Arial" panose="020B0604020202020204" pitchFamily="34" charset="0"/>
              </a:rPr>
              <a:t>没有</a:t>
            </a:r>
            <a:r>
              <a:rPr lang="en-US" altLang="zh-CN" dirty="0" err="1">
                <a:latin typeface="Arial" panose="020B0604020202020204" pitchFamily="34" charset="0"/>
              </a:rPr>
              <a:t>subi</a:t>
            </a:r>
            <a:r>
              <a:rPr lang="en-US" altLang="zh-CN" dirty="0">
                <a:latin typeface="Arial" panose="020B0604020202020204" pitchFamily="34" charset="0"/>
              </a:rPr>
              <a:t>, </a:t>
            </a:r>
            <a:r>
              <a:rPr lang="zh-CN" altLang="en-US" dirty="0">
                <a:latin typeface="Arial" panose="020B0604020202020204" pitchFamily="34" charset="0"/>
              </a:rPr>
              <a:t>因为</a:t>
            </a:r>
            <a:r>
              <a:rPr lang="en-US" altLang="zh-CN" dirty="0">
                <a:latin typeface="Arial" panose="020B0604020202020204" pitchFamily="34" charset="0"/>
              </a:rPr>
              <a:t>immediate</a:t>
            </a:r>
            <a:r>
              <a:rPr lang="zh-CN" altLang="en-US" dirty="0">
                <a:latin typeface="Arial" panose="020B0604020202020204" pitchFamily="34" charset="0"/>
              </a:rPr>
              <a:t>字段表示的是二进制补码整数，所以</a:t>
            </a:r>
            <a:r>
              <a:rPr lang="en-US" altLang="zh-CN" dirty="0" err="1">
                <a:latin typeface="Arial" panose="020B0604020202020204" pitchFamily="34" charset="0"/>
              </a:rPr>
              <a:t>addi</a:t>
            </a:r>
            <a:r>
              <a:rPr lang="zh-CN" altLang="en-US" dirty="0">
                <a:latin typeface="Arial" panose="020B0604020202020204" pitchFamily="34" charset="0"/>
              </a:rPr>
              <a:t>可以用来做减法。</a:t>
            </a:r>
          </a:p>
        </p:txBody>
      </p:sp>
      <p:pic>
        <p:nvPicPr>
          <p:cNvPr id="10" name="图片 9">
            <a:extLst>
              <a:ext uri="{FF2B5EF4-FFF2-40B4-BE49-F238E27FC236}">
                <a16:creationId xmlns:a16="http://schemas.microsoft.com/office/drawing/2014/main" id="{32F32C3C-DEBF-44F2-902D-8A1ED1EDE2B4}"/>
              </a:ext>
            </a:extLst>
          </p:cNvPr>
          <p:cNvPicPr>
            <a:picLocks noChangeAspect="1"/>
          </p:cNvPicPr>
          <p:nvPr/>
        </p:nvPicPr>
        <p:blipFill>
          <a:blip r:embed="rId3"/>
          <a:stretch>
            <a:fillRect/>
          </a:stretch>
        </p:blipFill>
        <p:spPr>
          <a:xfrm>
            <a:off x="686487" y="1515130"/>
            <a:ext cx="10681185" cy="3736794"/>
          </a:xfrm>
          <a:prstGeom prst="rect">
            <a:avLst/>
          </a:prstGeom>
        </p:spPr>
      </p:pic>
      <p:sp>
        <p:nvSpPr>
          <p:cNvPr id="13" name="文本框 12">
            <a:extLst>
              <a:ext uri="{FF2B5EF4-FFF2-40B4-BE49-F238E27FC236}">
                <a16:creationId xmlns:a16="http://schemas.microsoft.com/office/drawing/2014/main" id="{49CED3DC-AE44-4D1B-AA5A-FBFE9F63F665}"/>
              </a:ext>
            </a:extLst>
          </p:cNvPr>
          <p:cNvSpPr txBox="1"/>
          <p:nvPr/>
        </p:nvSpPr>
        <p:spPr>
          <a:xfrm>
            <a:off x="2423592" y="6092092"/>
            <a:ext cx="3168352" cy="424732"/>
          </a:xfrm>
          <a:prstGeom prst="rect">
            <a:avLst/>
          </a:prstGeom>
          <a:noFill/>
        </p:spPr>
        <p:txBody>
          <a:bodyPr wrap="square">
            <a:spAutoFit/>
          </a:bodyPr>
          <a:lstStyle/>
          <a:p>
            <a:pPr lvl="1">
              <a:lnSpc>
                <a:spcPct val="90000"/>
              </a:lnSpc>
            </a:pPr>
            <a:r>
              <a:rPr lang="en-US" altLang="zh-CN" sz="2400" b="1" dirty="0" err="1">
                <a:solidFill>
                  <a:srgbClr val="FF0000"/>
                </a:solidFill>
                <a:ea typeface="Arial Unicode MS" panose="020B0604020202020204" pitchFamily="34" charset="-122"/>
                <a:cs typeface="Arial Unicode MS" panose="020B0604020202020204" pitchFamily="34" charset="-122"/>
              </a:rPr>
              <a:t>sd</a:t>
            </a:r>
            <a:r>
              <a:rPr lang="en-US" altLang="zh-CN" sz="2400" b="1" dirty="0">
                <a:solidFill>
                  <a:srgbClr val="FF0000"/>
                </a:solidFill>
                <a:ea typeface="Arial Unicode MS" panose="020B0604020202020204" pitchFamily="34" charset="-122"/>
                <a:cs typeface="Arial Unicode MS" panose="020B0604020202020204" pitchFamily="34" charset="-122"/>
              </a:rPr>
              <a:t> </a:t>
            </a:r>
            <a:r>
              <a:rPr lang="en-US" altLang="zh-CN" sz="2400" dirty="0">
                <a:solidFill>
                  <a:srgbClr val="FF0000"/>
                </a:solidFill>
                <a:ea typeface="Arial Unicode MS" panose="020B0604020202020204" pitchFamily="34" charset="-122"/>
                <a:cs typeface="Arial Unicode MS" panose="020B0604020202020204" pitchFamily="34" charset="-122"/>
              </a:rPr>
              <a:t>rs2</a:t>
            </a:r>
            <a:r>
              <a:rPr lang="en-US" altLang="zh-CN" sz="2400" b="0" dirty="0">
                <a:ea typeface="Arial Unicode MS" panose="020B0604020202020204" pitchFamily="34" charset="-122"/>
                <a:cs typeface="Arial Unicode MS" panose="020B0604020202020204" pitchFamily="34" charset="-122"/>
              </a:rPr>
              <a:t>, </a:t>
            </a:r>
            <a:r>
              <a:rPr lang="en-US" altLang="zh-CN" sz="2400" dirty="0" err="1">
                <a:ea typeface="Arial Unicode MS" panose="020B0604020202020204" pitchFamily="34" charset="-122"/>
                <a:cs typeface="Arial Unicode MS" panose="020B0604020202020204" pitchFamily="34" charset="-122"/>
              </a:rPr>
              <a:t>imm</a:t>
            </a:r>
            <a:r>
              <a:rPr lang="en-US" altLang="zh-CN" sz="2400" b="0" dirty="0">
                <a:ea typeface="Arial Unicode MS" panose="020B0604020202020204" pitchFamily="34" charset="-122"/>
                <a:cs typeface="Arial Unicode MS" panose="020B0604020202020204" pitchFamily="34" charset="-122"/>
              </a:rPr>
              <a:t>(rs1</a:t>
            </a:r>
            <a:r>
              <a:rPr lang="en-US" altLang="zh-CN" sz="2400" dirty="0">
                <a:ea typeface="Arial Unicode MS" panose="020B0604020202020204" pitchFamily="34" charset="-122"/>
                <a:cs typeface="Arial Unicode MS" panose="020B0604020202020204" pitchFamily="34" charset="-122"/>
              </a:rPr>
              <a:t>)</a:t>
            </a:r>
            <a:endParaRPr lang="en-US" altLang="zh-CN" b="0" dirty="0">
              <a:ea typeface="Arial Unicode MS" panose="020B0604020202020204" pitchFamily="34" charset="-122"/>
              <a:cs typeface="Arial Unicode MS" panose="020B0604020202020204" pitchFamily="34" charset="-122"/>
            </a:endParaRPr>
          </a:p>
        </p:txBody>
      </p:sp>
      <p:pic>
        <p:nvPicPr>
          <p:cNvPr id="12" name="图片 11">
            <a:extLst>
              <a:ext uri="{FF2B5EF4-FFF2-40B4-BE49-F238E27FC236}">
                <a16:creationId xmlns:a16="http://schemas.microsoft.com/office/drawing/2014/main" id="{6E7F496A-0CA4-4C8F-BB70-87BA5DA1FC83}"/>
              </a:ext>
            </a:extLst>
          </p:cNvPr>
          <p:cNvPicPr>
            <a:picLocks noChangeAspect="1"/>
          </p:cNvPicPr>
          <p:nvPr/>
        </p:nvPicPr>
        <p:blipFill>
          <a:blip r:embed="rId4"/>
          <a:stretch>
            <a:fillRect/>
          </a:stretch>
        </p:blipFill>
        <p:spPr>
          <a:xfrm>
            <a:off x="5879976" y="5760424"/>
            <a:ext cx="5113207" cy="1088068"/>
          </a:xfrm>
          <a:prstGeom prst="rect">
            <a:avLst/>
          </a:prstGeom>
        </p:spPr>
      </p:pic>
    </p:spTree>
    <p:extLst>
      <p:ext uri="{BB962C8B-B14F-4D97-AF65-F5344CB8AC3E}">
        <p14:creationId xmlns:p14="http://schemas.microsoft.com/office/powerpoint/2010/main" val="946812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7139" name="Group 3"/>
          <p:cNvGraphicFramePr>
            <a:graphicFrameLocks noGrp="1"/>
          </p:cNvGraphicFramePr>
          <p:nvPr>
            <p:extLst>
              <p:ext uri="{D42A27DB-BD31-4B8C-83A1-F6EECF244321}">
                <p14:modId xmlns:p14="http://schemas.microsoft.com/office/powerpoint/2010/main" val="3789139301"/>
              </p:ext>
            </p:extLst>
          </p:nvPr>
        </p:nvGraphicFramePr>
        <p:xfrm>
          <a:off x="839416" y="945764"/>
          <a:ext cx="10080626" cy="2346326"/>
        </p:xfrm>
        <a:graphic>
          <a:graphicData uri="http://schemas.openxmlformats.org/drawingml/2006/table">
            <a:tbl>
              <a:tblPr/>
              <a:tblGrid>
                <a:gridCol w="1432731">
                  <a:extLst>
                    <a:ext uri="{9D8B030D-6E8A-4147-A177-3AD203B41FA5}">
                      <a16:colId xmlns:a16="http://schemas.microsoft.com/office/drawing/2014/main" val="20000"/>
                    </a:ext>
                  </a:extLst>
                </a:gridCol>
                <a:gridCol w="1206273">
                  <a:extLst>
                    <a:ext uri="{9D8B030D-6E8A-4147-A177-3AD203B41FA5}">
                      <a16:colId xmlns:a16="http://schemas.microsoft.com/office/drawing/2014/main" val="20001"/>
                    </a:ext>
                  </a:extLst>
                </a:gridCol>
                <a:gridCol w="541239">
                  <a:extLst>
                    <a:ext uri="{9D8B030D-6E8A-4147-A177-3AD203B41FA5}">
                      <a16:colId xmlns:a16="http://schemas.microsoft.com/office/drawing/2014/main" val="20002"/>
                    </a:ext>
                  </a:extLst>
                </a:gridCol>
                <a:gridCol w="618115">
                  <a:extLst>
                    <a:ext uri="{9D8B030D-6E8A-4147-A177-3AD203B41FA5}">
                      <a16:colId xmlns:a16="http://schemas.microsoft.com/office/drawing/2014/main" val="20003"/>
                    </a:ext>
                  </a:extLst>
                </a:gridCol>
                <a:gridCol w="618115">
                  <a:extLst>
                    <a:ext uri="{9D8B030D-6E8A-4147-A177-3AD203B41FA5}">
                      <a16:colId xmlns:a16="http://schemas.microsoft.com/office/drawing/2014/main" val="20004"/>
                    </a:ext>
                  </a:extLst>
                </a:gridCol>
                <a:gridCol w="618115">
                  <a:extLst>
                    <a:ext uri="{9D8B030D-6E8A-4147-A177-3AD203B41FA5}">
                      <a16:colId xmlns:a16="http://schemas.microsoft.com/office/drawing/2014/main" val="20005"/>
                    </a:ext>
                  </a:extLst>
                </a:gridCol>
                <a:gridCol w="795538">
                  <a:extLst>
                    <a:ext uri="{9D8B030D-6E8A-4147-A177-3AD203B41FA5}">
                      <a16:colId xmlns:a16="http://schemas.microsoft.com/office/drawing/2014/main" val="20006"/>
                    </a:ext>
                  </a:extLst>
                </a:gridCol>
                <a:gridCol w="904281">
                  <a:extLst>
                    <a:ext uri="{9D8B030D-6E8A-4147-A177-3AD203B41FA5}">
                      <a16:colId xmlns:a16="http://schemas.microsoft.com/office/drawing/2014/main" val="20007"/>
                    </a:ext>
                  </a:extLst>
                </a:gridCol>
                <a:gridCol w="3346219">
                  <a:extLst>
                    <a:ext uri="{9D8B030D-6E8A-4147-A177-3AD203B41FA5}">
                      <a16:colId xmlns:a16="http://schemas.microsoft.com/office/drawing/2014/main" val="20008"/>
                    </a:ext>
                  </a:extLst>
                </a:gridCol>
              </a:tblGrid>
              <a:tr h="335339">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1" i="0" u="none" strike="noStrike" kern="1200"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Name </a:t>
                      </a:r>
                    </a:p>
                  </a:txBody>
                  <a:tcPr marL="91427" marR="91427" marT="45734" marB="457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1" i="0" u="none" strike="noStrike" kern="1200"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Format </a:t>
                      </a:r>
                    </a:p>
                  </a:txBody>
                  <a:tcPr marL="91427" marR="91427"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gridSpan="6">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1" i="0" u="none" strike="noStrike" kern="1200"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Example </a:t>
                      </a:r>
                    </a:p>
                  </a:txBody>
                  <a:tcPr marL="91427" marR="91427"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1" i="0" u="none" strike="noStrike" kern="1200"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Comment</a:t>
                      </a:r>
                    </a:p>
                  </a:txBody>
                  <a:tcPr marL="91427" marR="91427" marT="45734" marB="457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96307">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add</a:t>
                      </a:r>
                    </a:p>
                  </a:txBody>
                  <a:tcPr marL="91427" marR="91427"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R</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51</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add x1, x2, x3 </a:t>
                      </a:r>
                    </a:p>
                  </a:txBody>
                  <a:tcPr marL="91427" marR="91427"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5759">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sub</a:t>
                      </a:r>
                    </a:p>
                  </a:txBody>
                  <a:tcPr marL="91427" marR="91427"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R</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32</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51</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sub x1, x2, x3 </a:t>
                      </a:r>
                    </a:p>
                  </a:txBody>
                  <a:tcPr marL="91427" marR="91427"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extLst>
                  <a:ext uri="{0D108BD9-81ED-4DB2-BD59-A6C34878D82A}">
                    <a16:rowId xmlns:a16="http://schemas.microsoft.com/office/drawing/2014/main" val="10002"/>
                  </a:ext>
                </a:extLst>
              </a:tr>
              <a:tr h="396307">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addi</a:t>
                      </a:r>
                    </a:p>
                  </a:txBody>
                  <a:tcPr marL="91427" marR="91427"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I</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1000</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endParaRPr kumimoji="0" lang="zh-CN" altLang="en-US"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19</a:t>
                      </a:r>
                      <a:endParaRPr kumimoji="0" lang="zh-CN" altLang="en-US"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addi</a:t>
                      </a: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 x1,x2,1000</a:t>
                      </a:r>
                    </a:p>
                  </a:txBody>
                  <a:tcPr marL="91427" marR="91427"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96307">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ld</a:t>
                      </a:r>
                    </a:p>
                  </a:txBody>
                  <a:tcPr marL="91427" marR="91427"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I</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gridSpan="2">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1000</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h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endParaRPr kumimoji="0" lang="zh-CN" altLang="en-US"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a:t>
                      </a:r>
                      <a:endParaRPr kumimoji="0" lang="zh-CN" altLang="en-US"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ld</a:t>
                      </a: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 x1, 1000(x2) </a:t>
                      </a:r>
                    </a:p>
                  </a:txBody>
                  <a:tcPr marL="91427" marR="91427"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extLst>
                  <a:ext uri="{0D108BD9-81ED-4DB2-BD59-A6C34878D82A}">
                    <a16:rowId xmlns:a16="http://schemas.microsoft.com/office/drawing/2014/main" val="10004"/>
                  </a:ext>
                </a:extLst>
              </a:tr>
              <a:tr h="396307">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sd</a:t>
                      </a:r>
                    </a:p>
                  </a:txBody>
                  <a:tcPr marL="91427" marR="91427"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31</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8</a:t>
                      </a:r>
                      <a:endParaRPr kumimoji="0" lang="zh-CN" altLang="en-US"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35</a:t>
                      </a:r>
                      <a:endParaRPr kumimoji="0" lang="zh-CN" altLang="en-US"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sd</a:t>
                      </a: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 x1, 1000(x2) </a:t>
                      </a:r>
                    </a:p>
                  </a:txBody>
                  <a:tcPr marL="91427" marR="91427"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
        <p:nvSpPr>
          <p:cNvPr id="5" name="标题 1">
            <a:extLst>
              <a:ext uri="{FF2B5EF4-FFF2-40B4-BE49-F238E27FC236}">
                <a16:creationId xmlns:a16="http://schemas.microsoft.com/office/drawing/2014/main" id="{77939D94-E498-4580-AC1B-16FA325471A5}"/>
              </a:ext>
            </a:extLst>
          </p:cNvPr>
          <p:cNvSpPr txBox="1">
            <a:spLocks/>
          </p:cNvSpPr>
          <p:nvPr/>
        </p:nvSpPr>
        <p:spPr>
          <a:xfrm>
            <a:off x="479376" y="188640"/>
            <a:ext cx="4824536" cy="76470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pPr>
            <a:r>
              <a:rPr lang="en-US" altLang="zh-CN" sz="3200" dirty="0"/>
              <a:t>Example </a:t>
            </a:r>
            <a:r>
              <a:rPr lang="en-US" altLang="zh-CN" sz="3200" dirty="0">
                <a:solidFill>
                  <a:srgbClr val="FF0000"/>
                </a:solidFill>
              </a:rPr>
              <a:t>1</a:t>
            </a:r>
            <a:endParaRPr lang="en-US" altLang="zh-CN" sz="1800" dirty="0">
              <a:solidFill>
                <a:srgbClr val="FF0000"/>
              </a:solidFill>
            </a:endParaRPr>
          </a:p>
        </p:txBody>
      </p:sp>
      <p:sp>
        <p:nvSpPr>
          <p:cNvPr id="6" name="标题 1">
            <a:extLst>
              <a:ext uri="{FF2B5EF4-FFF2-40B4-BE49-F238E27FC236}">
                <a16:creationId xmlns:a16="http://schemas.microsoft.com/office/drawing/2014/main" id="{246939E8-DEE9-42E1-9D86-02A89E6F8445}"/>
              </a:ext>
            </a:extLst>
          </p:cNvPr>
          <p:cNvSpPr txBox="1">
            <a:spLocks/>
          </p:cNvSpPr>
          <p:nvPr/>
        </p:nvSpPr>
        <p:spPr>
          <a:xfrm>
            <a:off x="479376" y="3324014"/>
            <a:ext cx="4824536" cy="76470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pPr>
            <a:r>
              <a:rPr lang="en-US" altLang="zh-CN" sz="3200" dirty="0"/>
              <a:t>Example </a:t>
            </a:r>
            <a:r>
              <a:rPr lang="en-US" altLang="zh-CN" sz="3200" dirty="0">
                <a:solidFill>
                  <a:srgbClr val="FF0000"/>
                </a:solidFill>
              </a:rPr>
              <a:t>2</a:t>
            </a:r>
            <a:endParaRPr lang="en-US" altLang="zh-CN" sz="1800" dirty="0">
              <a:solidFill>
                <a:srgbClr val="FF0000"/>
              </a:solidFill>
            </a:endParaRPr>
          </a:p>
        </p:txBody>
      </p:sp>
      <p:sp>
        <p:nvSpPr>
          <p:cNvPr id="7" name="Rectangle 2">
            <a:extLst>
              <a:ext uri="{FF2B5EF4-FFF2-40B4-BE49-F238E27FC236}">
                <a16:creationId xmlns:a16="http://schemas.microsoft.com/office/drawing/2014/main" id="{A7011AA3-24A7-42C0-9FB0-D15D0F2B9D8C}"/>
              </a:ext>
            </a:extLst>
          </p:cNvPr>
          <p:cNvSpPr txBox="1">
            <a:spLocks noChangeArrowheads="1"/>
          </p:cNvSpPr>
          <p:nvPr/>
        </p:nvSpPr>
        <p:spPr>
          <a:xfrm>
            <a:off x="695400" y="3761656"/>
            <a:ext cx="9001000" cy="309634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pPr>
            <a:r>
              <a:rPr lang="en-US" altLang="zh-CN" sz="2400"/>
              <a:t>C code:</a:t>
            </a:r>
          </a:p>
          <a:p>
            <a:pPr lvl="1" fontAlgn="auto">
              <a:spcAft>
                <a:spcPts val="0"/>
              </a:spcAft>
              <a:buClrTx/>
              <a:buFont typeface="Wingdings" panose="05000000000000000000" pitchFamily="2" charset="2"/>
              <a:buNone/>
            </a:pPr>
            <a:r>
              <a:rPr lang="en-US" altLang="zh-CN" sz="2000">
                <a:latin typeface="Times New Roman" panose="02020603050405020304" pitchFamily="18" charset="0"/>
              </a:rPr>
              <a:t>       A[30]  =  h + A[30] + 1 ;</a:t>
            </a:r>
            <a:br>
              <a:rPr lang="en-US" altLang="zh-CN" sz="2000">
                <a:latin typeface="Times New Roman" panose="02020603050405020304" pitchFamily="18" charset="0"/>
              </a:rPr>
            </a:br>
            <a:r>
              <a:rPr lang="en-US" altLang="zh-CN" sz="2000">
                <a:latin typeface="Times New Roman" panose="02020603050405020304" pitchFamily="18" charset="0"/>
              </a:rPr>
              <a:t> </a:t>
            </a:r>
            <a:r>
              <a:rPr lang="en-US" altLang="zh-CN" sz="2000"/>
              <a:t>( Assume: h ---- x21        base address of A ---- x10 )</a:t>
            </a:r>
            <a:endParaRPr lang="en-US" altLang="zh-CN" sz="2000">
              <a:latin typeface="Times New Roman" panose="02020603050405020304" pitchFamily="18" charset="0"/>
            </a:endParaRPr>
          </a:p>
          <a:p>
            <a:pPr lvl="1" fontAlgn="auto">
              <a:spcAft>
                <a:spcPts val="0"/>
              </a:spcAft>
              <a:buClrTx/>
            </a:pPr>
            <a:endParaRPr lang="en-US" altLang="zh-CN" sz="2000"/>
          </a:p>
          <a:p>
            <a:pPr fontAlgn="auto">
              <a:spcAft>
                <a:spcPts val="0"/>
              </a:spcAft>
              <a:buClrTx/>
            </a:pPr>
            <a:r>
              <a:rPr lang="en-US" altLang="zh-CN" sz="2400"/>
              <a:t> </a:t>
            </a:r>
            <a:r>
              <a:rPr lang="en-US" altLang="zh-CN" sz="2400">
                <a:solidFill>
                  <a:srgbClr val="0000FF"/>
                </a:solidFill>
              </a:rPr>
              <a:t>RISC-V assembly code:</a:t>
            </a:r>
          </a:p>
          <a:p>
            <a:pPr lvl="1" fontAlgn="auto">
              <a:spcAft>
                <a:spcPts val="0"/>
              </a:spcAft>
              <a:buClrTx/>
              <a:buFont typeface="Wingdings" panose="05000000000000000000" pitchFamily="2" charset="2"/>
              <a:buNone/>
            </a:pPr>
            <a:r>
              <a:rPr lang="en-US" altLang="zh-CN" sz="2000">
                <a:latin typeface="Times New Roman" panose="02020603050405020304" pitchFamily="18" charset="0"/>
              </a:rPr>
              <a:t>       ld     x5, 240(x10)      	// temporary reg x5 gets A[30]</a:t>
            </a:r>
          </a:p>
          <a:p>
            <a:pPr lvl="1" fontAlgn="auto">
              <a:spcAft>
                <a:spcPts val="0"/>
              </a:spcAft>
              <a:buClrTx/>
              <a:buFont typeface="Wingdings" panose="05000000000000000000" pitchFamily="2" charset="2"/>
              <a:buNone/>
            </a:pPr>
            <a:r>
              <a:rPr lang="en-US" altLang="zh-CN" sz="2000">
                <a:latin typeface="Times New Roman" panose="02020603050405020304" pitchFamily="18" charset="0"/>
              </a:rPr>
              <a:t>       add   x5, x21, x5        	// temporary reg x5 gets  h  +  A[30]</a:t>
            </a:r>
          </a:p>
          <a:p>
            <a:pPr lvl="1" fontAlgn="auto">
              <a:spcAft>
                <a:spcPts val="0"/>
              </a:spcAft>
              <a:buClrTx/>
              <a:buFont typeface="Wingdings" panose="05000000000000000000" pitchFamily="2" charset="2"/>
              <a:buNone/>
            </a:pPr>
            <a:r>
              <a:rPr lang="en-US" altLang="zh-CN" sz="2000">
                <a:latin typeface="Times New Roman" panose="02020603050405020304" pitchFamily="18" charset="0"/>
              </a:rPr>
              <a:t>       addi  x5, x5, 1            	// temporary reg x5 gets  h  +  A[30]  +  1</a:t>
            </a:r>
          </a:p>
          <a:p>
            <a:pPr lvl="1" fontAlgn="auto">
              <a:spcAft>
                <a:spcPts val="0"/>
              </a:spcAft>
              <a:buClrTx/>
              <a:buFont typeface="Wingdings" panose="05000000000000000000" pitchFamily="2" charset="2"/>
              <a:buNone/>
            </a:pPr>
            <a:r>
              <a:rPr lang="en-US" altLang="zh-CN" sz="2000">
                <a:latin typeface="Times New Roman" panose="02020603050405020304" pitchFamily="18" charset="0"/>
              </a:rPr>
              <a:t>       sd     x5, 240(x10)     	// stores x5</a:t>
            </a:r>
            <a:r>
              <a:rPr lang="zh-CN" altLang="en-US" sz="2000">
                <a:latin typeface="Times New Roman" panose="02020603050405020304" pitchFamily="18" charset="0"/>
              </a:rPr>
              <a:t> </a:t>
            </a:r>
            <a:r>
              <a:rPr lang="en-US" altLang="zh-CN" sz="2000">
                <a:latin typeface="Times New Roman" panose="02020603050405020304" pitchFamily="18" charset="0"/>
              </a:rPr>
              <a:t>back into A[30]</a:t>
            </a:r>
            <a:endParaRPr lang="en-US" altLang="zh-CN" sz="2000" dirty="0">
              <a:latin typeface="Times New Roman" panose="02020603050405020304" pitchFamily="18" charset="0"/>
            </a:endParaRPr>
          </a:p>
        </p:txBody>
      </p:sp>
    </p:spTree>
    <p:extLst>
      <p:ext uri="{BB962C8B-B14F-4D97-AF65-F5344CB8AC3E}">
        <p14:creationId xmlns:p14="http://schemas.microsoft.com/office/powerpoint/2010/main" val="3660355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1768098" y="476672"/>
            <a:ext cx="8540750" cy="557213"/>
          </a:xfrm>
          <a:noFill/>
          <a:extLst>
            <a:ext uri="{909E8E84-426E-40DD-AFC4-6F175D3DCCD1}">
              <a14:hiddenFill xmlns:a14="http://schemas.microsoft.com/office/drawing/2010/main">
                <a:solidFill>
                  <a:srgbClr val="FFFFFF"/>
                </a:solidFill>
              </a14:hiddenFill>
            </a:ext>
          </a:extLst>
        </p:spPr>
        <p:txBody>
          <a:bodyPr/>
          <a:lstStyle/>
          <a:p>
            <a:pPr algn="ctr"/>
            <a:r>
              <a:rPr lang="zh-CN" altLang="en-US" sz="2800" b="0" dirty="0">
                <a:effectLst/>
                <a:latin typeface="微软雅黑" panose="020B0503020204020204" pitchFamily="34" charset="-122"/>
                <a:ea typeface="微软雅黑" panose="020B0503020204020204" pitchFamily="34" charset="-122"/>
              </a:rPr>
              <a:t>考试的开头位置会写出来</a:t>
            </a:r>
          </a:p>
        </p:txBody>
      </p:sp>
      <p:graphicFrame>
        <p:nvGraphicFramePr>
          <p:cNvPr id="5" name="表格 4"/>
          <p:cNvGraphicFramePr>
            <a:graphicFrameLocks noGrp="1"/>
          </p:cNvGraphicFramePr>
          <p:nvPr>
            <p:extLst>
              <p:ext uri="{D42A27DB-BD31-4B8C-83A1-F6EECF244321}">
                <p14:modId xmlns:p14="http://schemas.microsoft.com/office/powerpoint/2010/main" val="2004795122"/>
              </p:ext>
            </p:extLst>
          </p:nvPr>
        </p:nvGraphicFramePr>
        <p:xfrm>
          <a:off x="1415480" y="1314430"/>
          <a:ext cx="8928990" cy="4229140"/>
        </p:xfrm>
        <a:graphic>
          <a:graphicData uri="http://schemas.openxmlformats.org/drawingml/2006/table">
            <a:tbl>
              <a:tblPr firstRow="1" bandRow="1">
                <a:tableStyleId>{5C22544A-7EE6-4342-B048-85BDC9FD1C3A}</a:tableStyleId>
              </a:tblPr>
              <a:tblGrid>
                <a:gridCol w="1785798">
                  <a:extLst>
                    <a:ext uri="{9D8B030D-6E8A-4147-A177-3AD203B41FA5}">
                      <a16:colId xmlns:a16="http://schemas.microsoft.com/office/drawing/2014/main" val="20000"/>
                    </a:ext>
                  </a:extLst>
                </a:gridCol>
                <a:gridCol w="1785798">
                  <a:extLst>
                    <a:ext uri="{9D8B030D-6E8A-4147-A177-3AD203B41FA5}">
                      <a16:colId xmlns:a16="http://schemas.microsoft.com/office/drawing/2014/main" val="20001"/>
                    </a:ext>
                  </a:extLst>
                </a:gridCol>
                <a:gridCol w="1785798">
                  <a:extLst>
                    <a:ext uri="{9D8B030D-6E8A-4147-A177-3AD203B41FA5}">
                      <a16:colId xmlns:a16="http://schemas.microsoft.com/office/drawing/2014/main" val="20002"/>
                    </a:ext>
                  </a:extLst>
                </a:gridCol>
                <a:gridCol w="1785798">
                  <a:extLst>
                    <a:ext uri="{9D8B030D-6E8A-4147-A177-3AD203B41FA5}">
                      <a16:colId xmlns:a16="http://schemas.microsoft.com/office/drawing/2014/main" val="20003"/>
                    </a:ext>
                  </a:extLst>
                </a:gridCol>
                <a:gridCol w="1785798">
                  <a:extLst>
                    <a:ext uri="{9D8B030D-6E8A-4147-A177-3AD203B41FA5}">
                      <a16:colId xmlns:a16="http://schemas.microsoft.com/office/drawing/2014/main" val="20004"/>
                    </a:ext>
                  </a:extLst>
                </a:gridCol>
              </a:tblGrid>
              <a:tr h="583330">
                <a:tc>
                  <a:txBody>
                    <a:bodyPr/>
                    <a:lstStyle/>
                    <a:p>
                      <a:pPr algn="ctr"/>
                      <a:r>
                        <a:rPr lang="en-US" altLang="zh-CN" sz="1800" dirty="0"/>
                        <a:t>Format</a:t>
                      </a:r>
                      <a:endParaRPr lang="zh-CN" altLang="en-US" sz="1800" dirty="0"/>
                    </a:p>
                  </a:txBody>
                  <a:tcPr marL="91433" marR="91433" marT="45713" marB="45713" anchor="ctr"/>
                </a:tc>
                <a:tc>
                  <a:txBody>
                    <a:bodyPr/>
                    <a:lstStyle/>
                    <a:p>
                      <a:pPr algn="ctr"/>
                      <a:r>
                        <a:rPr lang="en-US" altLang="zh-CN" sz="1800" b="1" kern="1200" dirty="0">
                          <a:solidFill>
                            <a:schemeClr val="lt1"/>
                          </a:solidFill>
                          <a:latin typeface="+mn-lt"/>
                          <a:ea typeface="+mn-ea"/>
                          <a:cs typeface="+mn-cs"/>
                        </a:rPr>
                        <a:t>Instruction</a:t>
                      </a:r>
                      <a:endParaRPr lang="zh-CN" altLang="en-US" sz="1800" b="1" kern="1200" dirty="0">
                        <a:solidFill>
                          <a:schemeClr val="lt1"/>
                        </a:solidFill>
                        <a:latin typeface="+mn-lt"/>
                        <a:ea typeface="+mn-ea"/>
                        <a:cs typeface="+mn-cs"/>
                      </a:endParaRPr>
                    </a:p>
                  </a:txBody>
                  <a:tcPr marL="91433" marR="91433" marT="45713" marB="45713" anchor="ctr"/>
                </a:tc>
                <a:tc>
                  <a:txBody>
                    <a:bodyPr/>
                    <a:lstStyle/>
                    <a:p>
                      <a:pPr algn="ctr"/>
                      <a:r>
                        <a:rPr lang="en-US" altLang="zh-CN" sz="1800" dirty="0" err="1"/>
                        <a:t>Opcode</a:t>
                      </a:r>
                      <a:endParaRPr lang="zh-CN" altLang="en-US" sz="1800" dirty="0"/>
                    </a:p>
                  </a:txBody>
                  <a:tcPr marL="91433" marR="91433" marT="45713" marB="45713" anchor="ctr"/>
                </a:tc>
                <a:tc>
                  <a:txBody>
                    <a:bodyPr/>
                    <a:lstStyle/>
                    <a:p>
                      <a:pPr algn="ctr"/>
                      <a:r>
                        <a:rPr lang="en-US" altLang="zh-CN" sz="1800" dirty="0"/>
                        <a:t>Funct3</a:t>
                      </a:r>
                      <a:endParaRPr lang="zh-CN" altLang="en-US" sz="1800" dirty="0"/>
                    </a:p>
                  </a:txBody>
                  <a:tcPr marL="91433" marR="91433" marT="45713" marB="45713" anchor="ctr"/>
                </a:tc>
                <a:tc>
                  <a:txBody>
                    <a:bodyPr/>
                    <a:lstStyle/>
                    <a:p>
                      <a:pPr algn="ctr"/>
                      <a:r>
                        <a:rPr lang="en-US" altLang="zh-CN" sz="1800" dirty="0"/>
                        <a:t>Funct6/7</a:t>
                      </a:r>
                      <a:endParaRPr lang="zh-CN" altLang="en-US" sz="1800" dirty="0"/>
                    </a:p>
                  </a:txBody>
                  <a:tcPr marL="91433" marR="91433" marT="45713" marB="45713" anchor="ctr"/>
                </a:tc>
                <a:extLst>
                  <a:ext uri="{0D108BD9-81ED-4DB2-BD59-A6C34878D82A}">
                    <a16:rowId xmlns:a16="http://schemas.microsoft.com/office/drawing/2014/main" val="10000"/>
                  </a:ext>
                </a:extLst>
              </a:tr>
              <a:tr h="437497">
                <a:tc rowSpan="8">
                  <a:txBody>
                    <a:bodyPr/>
                    <a:lstStyle/>
                    <a:p>
                      <a:pPr algn="ctr"/>
                      <a:r>
                        <a:rPr lang="en-US" altLang="zh-CN" sz="1800" dirty="0"/>
                        <a:t>R-type</a:t>
                      </a:r>
                      <a:endParaRPr lang="zh-CN" altLang="en-US" sz="1800" dirty="0"/>
                    </a:p>
                  </a:txBody>
                  <a:tcPr marL="91433" marR="91433" marT="45713" marB="45713" anchor="ctr"/>
                </a:tc>
                <a:tc>
                  <a:txBody>
                    <a:bodyPr/>
                    <a:lstStyle/>
                    <a:p>
                      <a:pPr algn="ctr"/>
                      <a:r>
                        <a:rPr lang="en-US" altLang="zh-CN" sz="1800" dirty="0"/>
                        <a:t>add</a:t>
                      </a:r>
                      <a:endParaRPr lang="zh-CN" altLang="en-US" sz="1800" dirty="0"/>
                    </a:p>
                  </a:txBody>
                  <a:tcPr marL="91433" marR="91433" marT="45713" marB="45713" anchor="ctr"/>
                </a:tc>
                <a:tc>
                  <a:txBody>
                    <a:bodyPr/>
                    <a:lstStyle/>
                    <a:p>
                      <a:pPr algn="ctr"/>
                      <a:r>
                        <a:rPr lang="en-US" altLang="zh-CN" sz="1800" dirty="0"/>
                        <a:t>0110011</a:t>
                      </a:r>
                      <a:endParaRPr lang="zh-CN" altLang="en-US" sz="1800" dirty="0"/>
                    </a:p>
                  </a:txBody>
                  <a:tcPr marL="91433" marR="91433" marT="45713" marB="45713" anchor="ctr"/>
                </a:tc>
                <a:tc>
                  <a:txBody>
                    <a:bodyPr/>
                    <a:lstStyle/>
                    <a:p>
                      <a:pPr algn="ctr"/>
                      <a:r>
                        <a:rPr lang="en-US" altLang="zh-CN" sz="1800" dirty="0"/>
                        <a:t>000</a:t>
                      </a:r>
                      <a:endParaRPr lang="zh-CN" altLang="en-US" sz="1800" dirty="0"/>
                    </a:p>
                  </a:txBody>
                  <a:tcPr marL="91433" marR="91433" marT="45713" marB="45713" anchor="ctr"/>
                </a:tc>
                <a:tc>
                  <a:txBody>
                    <a:bodyPr/>
                    <a:lstStyle/>
                    <a:p>
                      <a:pPr algn="ctr"/>
                      <a:r>
                        <a:rPr lang="en-US" altLang="zh-CN" sz="1800" dirty="0"/>
                        <a:t>0000000</a:t>
                      </a:r>
                      <a:endParaRPr lang="zh-CN" altLang="en-US" sz="1800" dirty="0"/>
                    </a:p>
                  </a:txBody>
                  <a:tcPr marL="91433" marR="91433" marT="45713" marB="45713" anchor="ctr"/>
                </a:tc>
                <a:extLst>
                  <a:ext uri="{0D108BD9-81ED-4DB2-BD59-A6C34878D82A}">
                    <a16:rowId xmlns:a16="http://schemas.microsoft.com/office/drawing/2014/main" val="10001"/>
                  </a:ext>
                </a:extLst>
              </a:tr>
              <a:tr h="437497">
                <a:tc vMerge="1">
                  <a:txBody>
                    <a:bodyPr/>
                    <a:lstStyle/>
                    <a:p>
                      <a:pPr algn="ctr"/>
                      <a:endParaRPr lang="zh-CN" altLang="en-US" dirty="0"/>
                    </a:p>
                  </a:txBody>
                  <a:tcPr anchor="ctr"/>
                </a:tc>
                <a:tc>
                  <a:txBody>
                    <a:bodyPr/>
                    <a:lstStyle/>
                    <a:p>
                      <a:pPr algn="ctr"/>
                      <a:r>
                        <a:rPr lang="en-US" altLang="zh-CN" sz="1800" dirty="0"/>
                        <a:t>sub</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0110011</a:t>
                      </a:r>
                      <a:endParaRPr lang="zh-CN" altLang="en-US" sz="1800" dirty="0"/>
                    </a:p>
                  </a:txBody>
                  <a:tcPr marL="91433" marR="91433" marT="45713" marB="45713" anchor="ctr"/>
                </a:tc>
                <a:tc>
                  <a:txBody>
                    <a:bodyPr/>
                    <a:lstStyle/>
                    <a:p>
                      <a:pPr algn="ctr"/>
                      <a:r>
                        <a:rPr lang="en-US" altLang="zh-CN" sz="1800" dirty="0"/>
                        <a:t>000</a:t>
                      </a:r>
                      <a:endParaRPr lang="zh-CN" altLang="en-US" sz="1800" dirty="0"/>
                    </a:p>
                  </a:txBody>
                  <a:tcPr marL="91433" marR="91433" marT="45713" marB="45713" anchor="ctr"/>
                </a:tc>
                <a:tc>
                  <a:txBody>
                    <a:bodyPr/>
                    <a:lstStyle/>
                    <a:p>
                      <a:pPr algn="ctr"/>
                      <a:r>
                        <a:rPr lang="en-US" altLang="zh-CN" sz="1800" dirty="0"/>
                        <a:t>0100000</a:t>
                      </a:r>
                      <a:endParaRPr lang="zh-CN" altLang="en-US" sz="1800" dirty="0"/>
                    </a:p>
                  </a:txBody>
                  <a:tcPr marL="91433" marR="91433" marT="45713" marB="45713" anchor="ctr"/>
                </a:tc>
                <a:extLst>
                  <a:ext uri="{0D108BD9-81ED-4DB2-BD59-A6C34878D82A}">
                    <a16:rowId xmlns:a16="http://schemas.microsoft.com/office/drawing/2014/main" val="10002"/>
                  </a:ext>
                </a:extLst>
              </a:tr>
              <a:tr h="510414">
                <a:tc vMerge="1">
                  <a:txBody>
                    <a:bodyPr/>
                    <a:lstStyle/>
                    <a:p>
                      <a:pPr algn="ctr"/>
                      <a:endParaRPr lang="zh-CN" altLang="en-US" dirty="0"/>
                    </a:p>
                  </a:txBody>
                  <a:tcPr anchor="ctr"/>
                </a:tc>
                <a:tc>
                  <a:txBody>
                    <a:bodyPr/>
                    <a:lstStyle/>
                    <a:p>
                      <a:pPr algn="ctr"/>
                      <a:r>
                        <a:rPr lang="en-US" altLang="zh-CN" sz="1800" dirty="0" err="1"/>
                        <a:t>sll</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0110011</a:t>
                      </a:r>
                      <a:endParaRPr lang="zh-CN" altLang="en-US" sz="1800" dirty="0"/>
                    </a:p>
                  </a:txBody>
                  <a:tcPr marL="91433" marR="91433" marT="45713" marB="45713" anchor="ctr"/>
                </a:tc>
                <a:tc>
                  <a:txBody>
                    <a:bodyPr/>
                    <a:lstStyle/>
                    <a:p>
                      <a:pPr algn="ctr"/>
                      <a:r>
                        <a:rPr lang="en-US" altLang="zh-CN" sz="1800" dirty="0"/>
                        <a:t>001</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0000000</a:t>
                      </a:r>
                      <a:endParaRPr lang="zh-CN" altLang="en-US" sz="1800" dirty="0"/>
                    </a:p>
                  </a:txBody>
                  <a:tcPr marL="91433" marR="91433" marT="45713" marB="45713" anchor="ctr"/>
                </a:tc>
                <a:extLst>
                  <a:ext uri="{0D108BD9-81ED-4DB2-BD59-A6C34878D82A}">
                    <a16:rowId xmlns:a16="http://schemas.microsoft.com/office/drawing/2014/main" val="10003"/>
                  </a:ext>
                </a:extLst>
              </a:tr>
              <a:tr h="437497">
                <a:tc vMerge="1">
                  <a:txBody>
                    <a:bodyPr/>
                    <a:lstStyle/>
                    <a:p>
                      <a:pPr algn="ctr"/>
                      <a:endParaRPr lang="zh-CN" altLang="en-US" dirty="0"/>
                    </a:p>
                  </a:txBody>
                  <a:tcPr anchor="ctr"/>
                </a:tc>
                <a:tc>
                  <a:txBody>
                    <a:bodyPr/>
                    <a:lstStyle/>
                    <a:p>
                      <a:pPr algn="ctr"/>
                      <a:r>
                        <a:rPr lang="en-US" altLang="zh-CN" sz="1800" dirty="0" err="1"/>
                        <a:t>xor</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0110011</a:t>
                      </a:r>
                      <a:endParaRPr lang="zh-CN" altLang="en-US" sz="1800" dirty="0"/>
                    </a:p>
                  </a:txBody>
                  <a:tcPr marL="91433" marR="91433" marT="45713" marB="45713" anchor="ctr"/>
                </a:tc>
                <a:tc>
                  <a:txBody>
                    <a:bodyPr/>
                    <a:lstStyle/>
                    <a:p>
                      <a:pPr algn="ctr"/>
                      <a:r>
                        <a:rPr lang="en-US" altLang="zh-CN" sz="1800" dirty="0"/>
                        <a:t>100</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0000000</a:t>
                      </a:r>
                      <a:endParaRPr lang="zh-CN" altLang="en-US" sz="1800" dirty="0"/>
                    </a:p>
                  </a:txBody>
                  <a:tcPr marL="91433" marR="91433" marT="45713" marB="45713" anchor="ctr"/>
                </a:tc>
                <a:extLst>
                  <a:ext uri="{0D108BD9-81ED-4DB2-BD59-A6C34878D82A}">
                    <a16:rowId xmlns:a16="http://schemas.microsoft.com/office/drawing/2014/main" val="10004"/>
                  </a:ext>
                </a:extLst>
              </a:tr>
              <a:tr h="437497">
                <a:tc vMerge="1">
                  <a:txBody>
                    <a:bodyPr/>
                    <a:lstStyle/>
                    <a:p>
                      <a:pPr algn="ctr"/>
                      <a:endParaRPr lang="zh-CN" altLang="en-US" dirty="0"/>
                    </a:p>
                  </a:txBody>
                  <a:tcPr anchor="ctr"/>
                </a:tc>
                <a:tc>
                  <a:txBody>
                    <a:bodyPr/>
                    <a:lstStyle/>
                    <a:p>
                      <a:pPr algn="ctr"/>
                      <a:r>
                        <a:rPr lang="en-US" altLang="zh-CN" sz="1800" dirty="0" err="1"/>
                        <a:t>srl</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0110011</a:t>
                      </a:r>
                      <a:endParaRPr lang="zh-CN" altLang="en-US" sz="1800" dirty="0"/>
                    </a:p>
                  </a:txBody>
                  <a:tcPr marL="91433" marR="91433" marT="45713" marB="45713" anchor="ctr"/>
                </a:tc>
                <a:tc>
                  <a:txBody>
                    <a:bodyPr/>
                    <a:lstStyle/>
                    <a:p>
                      <a:pPr algn="ctr"/>
                      <a:r>
                        <a:rPr lang="en-US" altLang="zh-CN" sz="1800" dirty="0"/>
                        <a:t>101</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0000000</a:t>
                      </a:r>
                      <a:endParaRPr lang="zh-CN" altLang="en-US" sz="1800" dirty="0"/>
                    </a:p>
                  </a:txBody>
                  <a:tcPr marL="91433" marR="91433" marT="45713" marB="45713" anchor="ctr"/>
                </a:tc>
                <a:extLst>
                  <a:ext uri="{0D108BD9-81ED-4DB2-BD59-A6C34878D82A}">
                    <a16:rowId xmlns:a16="http://schemas.microsoft.com/office/drawing/2014/main" val="10005"/>
                  </a:ext>
                </a:extLst>
              </a:tr>
              <a:tr h="510414">
                <a:tc vMerge="1">
                  <a:txBody>
                    <a:bodyPr/>
                    <a:lstStyle/>
                    <a:p>
                      <a:pPr algn="ctr"/>
                      <a:endParaRPr lang="zh-CN" altLang="en-US" dirty="0"/>
                    </a:p>
                  </a:txBody>
                  <a:tcPr anchor="ctr"/>
                </a:tc>
                <a:tc>
                  <a:txBody>
                    <a:bodyPr/>
                    <a:lstStyle/>
                    <a:p>
                      <a:pPr algn="ctr"/>
                      <a:r>
                        <a:rPr lang="en-US" altLang="zh-CN" sz="1800" dirty="0" err="1"/>
                        <a:t>sra</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0110011</a:t>
                      </a:r>
                      <a:endParaRPr lang="zh-CN" altLang="en-US" sz="1800" dirty="0"/>
                    </a:p>
                  </a:txBody>
                  <a:tcPr marL="91433" marR="91433" marT="45713" marB="45713" anchor="ctr"/>
                </a:tc>
                <a:tc>
                  <a:txBody>
                    <a:bodyPr/>
                    <a:lstStyle/>
                    <a:p>
                      <a:pPr algn="ctr"/>
                      <a:r>
                        <a:rPr lang="en-US" altLang="zh-CN" sz="1800" dirty="0"/>
                        <a:t>101</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0000000</a:t>
                      </a:r>
                      <a:endParaRPr lang="zh-CN" altLang="en-US" sz="1800" dirty="0"/>
                    </a:p>
                  </a:txBody>
                  <a:tcPr marL="91433" marR="91433" marT="45713" marB="45713" anchor="ctr"/>
                </a:tc>
                <a:extLst>
                  <a:ext uri="{0D108BD9-81ED-4DB2-BD59-A6C34878D82A}">
                    <a16:rowId xmlns:a16="http://schemas.microsoft.com/office/drawing/2014/main" val="10006"/>
                  </a:ext>
                </a:extLst>
              </a:tr>
              <a:tr h="437497">
                <a:tc vMerge="1">
                  <a:txBody>
                    <a:bodyPr/>
                    <a:lstStyle/>
                    <a:p>
                      <a:pPr algn="ctr"/>
                      <a:endParaRPr lang="zh-CN" altLang="en-US" dirty="0"/>
                    </a:p>
                  </a:txBody>
                  <a:tcPr anchor="ctr"/>
                </a:tc>
                <a:tc>
                  <a:txBody>
                    <a:bodyPr/>
                    <a:lstStyle/>
                    <a:p>
                      <a:pPr algn="ctr"/>
                      <a:r>
                        <a:rPr lang="en-US" altLang="zh-CN" sz="1800" dirty="0"/>
                        <a:t>or</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0110011</a:t>
                      </a:r>
                      <a:endParaRPr lang="zh-CN" altLang="en-US" sz="1800" dirty="0"/>
                    </a:p>
                  </a:txBody>
                  <a:tcPr marL="91433" marR="91433" marT="45713" marB="45713" anchor="ctr"/>
                </a:tc>
                <a:tc>
                  <a:txBody>
                    <a:bodyPr/>
                    <a:lstStyle/>
                    <a:p>
                      <a:pPr algn="ctr"/>
                      <a:r>
                        <a:rPr lang="en-US" altLang="zh-CN" sz="1800" dirty="0"/>
                        <a:t>110</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0000000</a:t>
                      </a:r>
                      <a:endParaRPr lang="zh-CN" altLang="en-US" sz="1800" dirty="0"/>
                    </a:p>
                  </a:txBody>
                  <a:tcPr marL="91433" marR="91433" marT="45713" marB="45713" anchor="ctr"/>
                </a:tc>
                <a:extLst>
                  <a:ext uri="{0D108BD9-81ED-4DB2-BD59-A6C34878D82A}">
                    <a16:rowId xmlns:a16="http://schemas.microsoft.com/office/drawing/2014/main" val="10007"/>
                  </a:ext>
                </a:extLst>
              </a:tr>
              <a:tr h="437497">
                <a:tc vMerge="1">
                  <a:txBody>
                    <a:bodyPr/>
                    <a:lstStyle/>
                    <a:p>
                      <a:pPr algn="ctr"/>
                      <a:endParaRPr lang="zh-CN" altLang="en-US" dirty="0"/>
                    </a:p>
                  </a:txBody>
                  <a:tcPr anchor="ctr"/>
                </a:tc>
                <a:tc>
                  <a:txBody>
                    <a:bodyPr/>
                    <a:lstStyle/>
                    <a:p>
                      <a:pPr algn="ctr"/>
                      <a:r>
                        <a:rPr lang="en-US" altLang="zh-CN" sz="1800" dirty="0"/>
                        <a:t>and</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0110011</a:t>
                      </a:r>
                      <a:endParaRPr lang="zh-CN" altLang="en-US" sz="1800" dirty="0"/>
                    </a:p>
                  </a:txBody>
                  <a:tcPr marL="91433" marR="91433" marT="45713" marB="45713" anchor="ctr"/>
                </a:tc>
                <a:tc>
                  <a:txBody>
                    <a:bodyPr/>
                    <a:lstStyle/>
                    <a:p>
                      <a:pPr algn="ctr"/>
                      <a:r>
                        <a:rPr lang="en-US" altLang="zh-CN" sz="1800" dirty="0"/>
                        <a:t>111</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0000000</a:t>
                      </a:r>
                      <a:endParaRPr lang="zh-CN" altLang="en-US" sz="1800" dirty="0"/>
                    </a:p>
                  </a:txBody>
                  <a:tcPr marL="91433" marR="91433" marT="45713" marB="45713"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240657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179344238"/>
              </p:ext>
            </p:extLst>
          </p:nvPr>
        </p:nvGraphicFramePr>
        <p:xfrm>
          <a:off x="1559496" y="188640"/>
          <a:ext cx="9073010" cy="6048669"/>
        </p:xfrm>
        <a:graphic>
          <a:graphicData uri="http://schemas.openxmlformats.org/drawingml/2006/table">
            <a:tbl>
              <a:tblPr firstRow="1" bandRow="1">
                <a:tableStyleId>{5C22544A-7EE6-4342-B048-85BDC9FD1C3A}</a:tableStyleId>
              </a:tblPr>
              <a:tblGrid>
                <a:gridCol w="1814602">
                  <a:extLst>
                    <a:ext uri="{9D8B030D-6E8A-4147-A177-3AD203B41FA5}">
                      <a16:colId xmlns:a16="http://schemas.microsoft.com/office/drawing/2014/main" val="20000"/>
                    </a:ext>
                  </a:extLst>
                </a:gridCol>
                <a:gridCol w="1814602">
                  <a:extLst>
                    <a:ext uri="{9D8B030D-6E8A-4147-A177-3AD203B41FA5}">
                      <a16:colId xmlns:a16="http://schemas.microsoft.com/office/drawing/2014/main" val="20001"/>
                    </a:ext>
                  </a:extLst>
                </a:gridCol>
                <a:gridCol w="1814602">
                  <a:extLst>
                    <a:ext uri="{9D8B030D-6E8A-4147-A177-3AD203B41FA5}">
                      <a16:colId xmlns:a16="http://schemas.microsoft.com/office/drawing/2014/main" val="20002"/>
                    </a:ext>
                  </a:extLst>
                </a:gridCol>
                <a:gridCol w="1814602">
                  <a:extLst>
                    <a:ext uri="{9D8B030D-6E8A-4147-A177-3AD203B41FA5}">
                      <a16:colId xmlns:a16="http://schemas.microsoft.com/office/drawing/2014/main" val="20003"/>
                    </a:ext>
                  </a:extLst>
                </a:gridCol>
                <a:gridCol w="1814602">
                  <a:extLst>
                    <a:ext uri="{9D8B030D-6E8A-4147-A177-3AD203B41FA5}">
                      <a16:colId xmlns:a16="http://schemas.microsoft.com/office/drawing/2014/main" val="20004"/>
                    </a:ext>
                  </a:extLst>
                </a:gridCol>
              </a:tblGrid>
              <a:tr h="444399">
                <a:tc>
                  <a:txBody>
                    <a:bodyPr/>
                    <a:lstStyle/>
                    <a:p>
                      <a:pPr algn="ctr"/>
                      <a:r>
                        <a:rPr lang="en-US" altLang="zh-CN" sz="1800" dirty="0"/>
                        <a:t>Format</a:t>
                      </a:r>
                      <a:endParaRPr lang="zh-CN" altLang="en-US" sz="1800" dirty="0"/>
                    </a:p>
                  </a:txBody>
                  <a:tcPr marL="91433" marR="91433" marT="45718" marB="45718" anchor="ctr"/>
                </a:tc>
                <a:tc>
                  <a:txBody>
                    <a:bodyPr/>
                    <a:lstStyle/>
                    <a:p>
                      <a:pPr algn="ctr"/>
                      <a:r>
                        <a:rPr lang="en-US" altLang="zh-CN" sz="1800" b="1" kern="1200" dirty="0">
                          <a:solidFill>
                            <a:schemeClr val="lt1"/>
                          </a:solidFill>
                          <a:latin typeface="+mn-lt"/>
                          <a:ea typeface="+mn-ea"/>
                          <a:cs typeface="+mn-cs"/>
                        </a:rPr>
                        <a:t>Instruction</a:t>
                      </a:r>
                      <a:endParaRPr lang="zh-CN" altLang="en-US" sz="1800" b="1" kern="1200" dirty="0">
                        <a:solidFill>
                          <a:schemeClr val="lt1"/>
                        </a:solidFill>
                        <a:latin typeface="+mn-lt"/>
                        <a:ea typeface="+mn-ea"/>
                        <a:cs typeface="+mn-cs"/>
                      </a:endParaRPr>
                    </a:p>
                  </a:txBody>
                  <a:tcPr marL="91433" marR="91433" marT="45718" marB="45718" anchor="ctr"/>
                </a:tc>
                <a:tc>
                  <a:txBody>
                    <a:bodyPr/>
                    <a:lstStyle/>
                    <a:p>
                      <a:pPr algn="ctr"/>
                      <a:r>
                        <a:rPr lang="en-US" altLang="zh-CN" sz="1800" dirty="0" err="1"/>
                        <a:t>Opcode</a:t>
                      </a:r>
                      <a:endParaRPr lang="zh-CN" altLang="en-US" sz="1800" dirty="0"/>
                    </a:p>
                  </a:txBody>
                  <a:tcPr marL="91433" marR="91433" marT="45718" marB="45718" anchor="ctr"/>
                </a:tc>
                <a:tc>
                  <a:txBody>
                    <a:bodyPr/>
                    <a:lstStyle/>
                    <a:p>
                      <a:pPr algn="ctr"/>
                      <a:r>
                        <a:rPr lang="en-US" altLang="zh-CN" sz="1800" dirty="0"/>
                        <a:t>Funct3</a:t>
                      </a:r>
                      <a:endParaRPr lang="zh-CN" altLang="en-US" sz="1800" dirty="0"/>
                    </a:p>
                  </a:txBody>
                  <a:tcPr marL="91433" marR="91433" marT="45718" marB="45718" anchor="ctr"/>
                </a:tc>
                <a:tc>
                  <a:txBody>
                    <a:bodyPr/>
                    <a:lstStyle/>
                    <a:p>
                      <a:pPr algn="ctr"/>
                      <a:r>
                        <a:rPr lang="en-US" altLang="zh-CN" sz="1800" dirty="0"/>
                        <a:t>Funct6/7</a:t>
                      </a:r>
                      <a:endParaRPr lang="zh-CN" altLang="en-US" sz="1800" dirty="0"/>
                    </a:p>
                  </a:txBody>
                  <a:tcPr marL="91433" marR="91433" marT="45718" marB="45718" anchor="ctr"/>
                </a:tc>
                <a:extLst>
                  <a:ext uri="{0D108BD9-81ED-4DB2-BD59-A6C34878D82A}">
                    <a16:rowId xmlns:a16="http://schemas.microsoft.com/office/drawing/2014/main" val="10000"/>
                  </a:ext>
                </a:extLst>
              </a:tr>
              <a:tr h="373618">
                <a:tc rowSpan="1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I-type</a:t>
                      </a:r>
                      <a:endParaRPr lang="zh-CN" altLang="en-US" sz="1800" dirty="0"/>
                    </a:p>
                  </a:txBody>
                  <a:tcPr marL="91433" marR="91433" marT="45718" marB="45718" anchor="ctr"/>
                </a:tc>
                <a:tc>
                  <a:txBody>
                    <a:bodyPr/>
                    <a:lstStyle/>
                    <a:p>
                      <a:pPr algn="ctr"/>
                      <a:r>
                        <a:rPr lang="en-US" altLang="zh-CN" sz="1800" dirty="0"/>
                        <a:t>lb</a:t>
                      </a:r>
                      <a:endParaRPr lang="zh-CN" altLang="en-US" sz="1800" dirty="0"/>
                    </a:p>
                  </a:txBody>
                  <a:tcPr marL="91433" marR="91433" marT="45718" marB="45718" anchor="ctr"/>
                </a:tc>
                <a:tc>
                  <a:txBody>
                    <a:bodyPr/>
                    <a:lstStyle/>
                    <a:p>
                      <a:pPr algn="ctr"/>
                      <a:r>
                        <a:rPr lang="en-US" altLang="zh-CN" sz="1800" dirty="0"/>
                        <a:t>0000011</a:t>
                      </a:r>
                      <a:endParaRPr lang="zh-CN" altLang="en-US" sz="1800" dirty="0"/>
                    </a:p>
                  </a:txBody>
                  <a:tcPr marL="91433" marR="91433" marT="45718" marB="45718" anchor="ctr"/>
                </a:tc>
                <a:tc>
                  <a:txBody>
                    <a:bodyPr/>
                    <a:lstStyle/>
                    <a:p>
                      <a:pPr algn="ctr"/>
                      <a:r>
                        <a:rPr lang="en-US" altLang="zh-CN" sz="1800" dirty="0"/>
                        <a:t>000</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01"/>
                  </a:ext>
                </a:extLst>
              </a:tr>
              <a:tr h="373618">
                <a:tc vMerge="1">
                  <a:txBody>
                    <a:bodyPr/>
                    <a:lstStyle/>
                    <a:p>
                      <a:pPr algn="ctr"/>
                      <a:endParaRPr lang="zh-CN" altLang="en-US" dirty="0"/>
                    </a:p>
                  </a:txBody>
                  <a:tcPr anchor="ctr"/>
                </a:tc>
                <a:tc>
                  <a:txBody>
                    <a:bodyPr/>
                    <a:lstStyle/>
                    <a:p>
                      <a:pPr algn="ctr"/>
                      <a:r>
                        <a:rPr lang="en-US" altLang="zh-CN" sz="1800" dirty="0" err="1"/>
                        <a:t>lh</a:t>
                      </a:r>
                      <a:endParaRPr lang="zh-CN" altLang="en-US" sz="1800" dirty="0"/>
                    </a:p>
                  </a:txBody>
                  <a:tcPr marL="91433" marR="91433" marT="45718" marB="45718" anchor="ctr"/>
                </a:tc>
                <a:tc>
                  <a:txBody>
                    <a:bodyPr/>
                    <a:lstStyle/>
                    <a:p>
                      <a:pPr algn="ctr"/>
                      <a:r>
                        <a:rPr lang="en-US" altLang="zh-CN" sz="1800" dirty="0"/>
                        <a:t>0000011</a:t>
                      </a:r>
                      <a:endParaRPr lang="zh-CN" altLang="en-US" sz="1800" dirty="0"/>
                    </a:p>
                  </a:txBody>
                  <a:tcPr marL="91433" marR="91433" marT="45718" marB="45718" anchor="ctr"/>
                </a:tc>
                <a:tc>
                  <a:txBody>
                    <a:bodyPr/>
                    <a:lstStyle/>
                    <a:p>
                      <a:pPr algn="ctr"/>
                      <a:r>
                        <a:rPr lang="en-US" altLang="zh-CN" sz="1800" dirty="0"/>
                        <a:t>001</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02"/>
                  </a:ext>
                </a:extLst>
              </a:tr>
              <a:tr h="373618">
                <a:tc vMerge="1">
                  <a:txBody>
                    <a:bodyPr/>
                    <a:lstStyle/>
                    <a:p>
                      <a:pPr algn="ctr"/>
                      <a:endParaRPr lang="zh-CN" altLang="en-US" dirty="0"/>
                    </a:p>
                  </a:txBody>
                  <a:tcPr anchor="ctr"/>
                </a:tc>
                <a:tc>
                  <a:txBody>
                    <a:bodyPr/>
                    <a:lstStyle/>
                    <a:p>
                      <a:pPr algn="ctr"/>
                      <a:r>
                        <a:rPr lang="en-US" altLang="zh-CN" sz="1800" dirty="0" err="1"/>
                        <a:t>lw</a:t>
                      </a:r>
                      <a:endParaRPr lang="zh-CN" altLang="en-US" sz="1800" dirty="0"/>
                    </a:p>
                  </a:txBody>
                  <a:tcPr marL="91433" marR="91433" marT="45718" marB="45718" anchor="ctr"/>
                </a:tc>
                <a:tc>
                  <a:txBody>
                    <a:bodyPr/>
                    <a:lstStyle/>
                    <a:p>
                      <a:pPr algn="ctr"/>
                      <a:r>
                        <a:rPr lang="en-US" altLang="zh-CN" sz="1800" dirty="0"/>
                        <a:t>0000011</a:t>
                      </a:r>
                      <a:endParaRPr lang="zh-CN" altLang="en-US" sz="1800" dirty="0"/>
                    </a:p>
                  </a:txBody>
                  <a:tcPr marL="91433" marR="91433" marT="45718" marB="45718" anchor="ctr"/>
                </a:tc>
                <a:tc>
                  <a:txBody>
                    <a:bodyPr/>
                    <a:lstStyle/>
                    <a:p>
                      <a:pPr algn="ctr"/>
                      <a:r>
                        <a:rPr lang="en-US" altLang="zh-CN" sz="1800" dirty="0"/>
                        <a:t>010</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03"/>
                  </a:ext>
                </a:extLst>
              </a:tr>
              <a:tr h="373618">
                <a:tc vMerge="1">
                  <a:txBody>
                    <a:bodyPr/>
                    <a:lstStyle/>
                    <a:p>
                      <a:pPr algn="ctr"/>
                      <a:endParaRPr lang="zh-CN" altLang="en-US" dirty="0"/>
                    </a:p>
                  </a:txBody>
                  <a:tcPr anchor="ctr"/>
                </a:tc>
                <a:tc>
                  <a:txBody>
                    <a:bodyPr/>
                    <a:lstStyle/>
                    <a:p>
                      <a:pPr algn="ctr"/>
                      <a:r>
                        <a:rPr lang="en-US" altLang="zh-CN" sz="1800" dirty="0"/>
                        <a:t>ld</a:t>
                      </a:r>
                      <a:endParaRPr lang="zh-CN" altLang="en-US" sz="1800" dirty="0"/>
                    </a:p>
                  </a:txBody>
                  <a:tcPr marL="91433" marR="91433" marT="45718" marB="45718" anchor="ctr"/>
                </a:tc>
                <a:tc>
                  <a:txBody>
                    <a:bodyPr/>
                    <a:lstStyle/>
                    <a:p>
                      <a:pPr algn="ctr"/>
                      <a:r>
                        <a:rPr lang="en-US" altLang="zh-CN" sz="1800" dirty="0"/>
                        <a:t>0000011</a:t>
                      </a:r>
                      <a:endParaRPr lang="zh-CN" altLang="en-US" sz="1800" dirty="0"/>
                    </a:p>
                  </a:txBody>
                  <a:tcPr marL="91433" marR="91433" marT="45718" marB="45718" anchor="ctr"/>
                </a:tc>
                <a:tc>
                  <a:txBody>
                    <a:bodyPr/>
                    <a:lstStyle/>
                    <a:p>
                      <a:pPr algn="ctr"/>
                      <a:r>
                        <a:rPr lang="en-US" altLang="zh-CN" sz="1800" dirty="0"/>
                        <a:t>011</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04"/>
                  </a:ext>
                </a:extLst>
              </a:tr>
              <a:tr h="373618">
                <a:tc vMerge="1">
                  <a:txBody>
                    <a:bodyPr/>
                    <a:lstStyle/>
                    <a:p>
                      <a:pPr algn="ctr"/>
                      <a:endParaRPr lang="zh-CN" altLang="en-US" dirty="0"/>
                    </a:p>
                  </a:txBody>
                  <a:tcPr anchor="ctr"/>
                </a:tc>
                <a:tc>
                  <a:txBody>
                    <a:bodyPr/>
                    <a:lstStyle/>
                    <a:p>
                      <a:pPr algn="ctr"/>
                      <a:r>
                        <a:rPr lang="en-US" altLang="zh-CN" sz="1800" dirty="0" err="1"/>
                        <a:t>Lb</a:t>
                      </a:r>
                      <a:r>
                        <a:rPr lang="en-US" altLang="zh-CN" sz="1800" b="1" dirty="0" err="1">
                          <a:solidFill>
                            <a:srgbClr val="FF0000"/>
                          </a:solidFill>
                        </a:rPr>
                        <a:t>u</a:t>
                      </a:r>
                      <a:r>
                        <a:rPr lang="en-US" altLang="zh-CN" sz="1800" b="1" dirty="0">
                          <a:solidFill>
                            <a:srgbClr val="FF0000"/>
                          </a:solidFill>
                        </a:rPr>
                        <a:t> </a:t>
                      </a:r>
                      <a:r>
                        <a:rPr lang="zh-CN" altLang="en-US" sz="1800" b="1" dirty="0">
                          <a:solidFill>
                            <a:srgbClr val="FF0000"/>
                          </a:solidFill>
                        </a:rPr>
                        <a:t>无符号数</a:t>
                      </a:r>
                    </a:p>
                  </a:txBody>
                  <a:tcPr marL="91433" marR="91433" marT="45718" marB="45718" anchor="ctr"/>
                </a:tc>
                <a:tc>
                  <a:txBody>
                    <a:bodyPr/>
                    <a:lstStyle/>
                    <a:p>
                      <a:pPr algn="ctr"/>
                      <a:r>
                        <a:rPr lang="en-US" altLang="zh-CN" sz="1800" dirty="0"/>
                        <a:t>0000011</a:t>
                      </a:r>
                      <a:endParaRPr lang="zh-CN" altLang="en-US" sz="1800" dirty="0"/>
                    </a:p>
                  </a:txBody>
                  <a:tcPr marL="91433" marR="91433" marT="45718" marB="45718" anchor="ctr"/>
                </a:tc>
                <a:tc>
                  <a:txBody>
                    <a:bodyPr/>
                    <a:lstStyle/>
                    <a:p>
                      <a:pPr algn="ctr"/>
                      <a:r>
                        <a:rPr lang="en-US" altLang="zh-CN" sz="1800" dirty="0"/>
                        <a:t>100</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05"/>
                  </a:ext>
                </a:extLst>
              </a:tr>
              <a:tr h="373618">
                <a:tc vMerge="1">
                  <a:txBody>
                    <a:bodyPr/>
                    <a:lstStyle/>
                    <a:p>
                      <a:pPr algn="ctr"/>
                      <a:endParaRPr lang="zh-CN" altLang="en-US" dirty="0"/>
                    </a:p>
                  </a:txBody>
                  <a:tcPr anchor="ctr"/>
                </a:tc>
                <a:tc>
                  <a:txBody>
                    <a:bodyPr/>
                    <a:lstStyle/>
                    <a:p>
                      <a:pPr algn="ctr"/>
                      <a:r>
                        <a:rPr lang="en-US" altLang="zh-CN" sz="1800" dirty="0" err="1"/>
                        <a:t>lhu</a:t>
                      </a:r>
                      <a:endParaRPr lang="zh-CN" altLang="en-US" sz="1800" dirty="0"/>
                    </a:p>
                  </a:txBody>
                  <a:tcPr marL="91433" marR="91433" marT="45718" marB="45718" anchor="ctr"/>
                </a:tc>
                <a:tc>
                  <a:txBody>
                    <a:bodyPr/>
                    <a:lstStyle/>
                    <a:p>
                      <a:pPr algn="ctr"/>
                      <a:r>
                        <a:rPr lang="en-US" altLang="zh-CN" sz="1800" dirty="0"/>
                        <a:t>0000011</a:t>
                      </a:r>
                      <a:endParaRPr lang="zh-CN" altLang="en-US" sz="1800" dirty="0"/>
                    </a:p>
                  </a:txBody>
                  <a:tcPr marL="91433" marR="91433" marT="45718" marB="45718" anchor="ctr"/>
                </a:tc>
                <a:tc>
                  <a:txBody>
                    <a:bodyPr/>
                    <a:lstStyle/>
                    <a:p>
                      <a:pPr algn="ctr"/>
                      <a:r>
                        <a:rPr lang="en-US" altLang="zh-CN" sz="1800" dirty="0"/>
                        <a:t>101</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06"/>
                  </a:ext>
                </a:extLst>
              </a:tr>
              <a:tr h="373618">
                <a:tc vMerge="1">
                  <a:txBody>
                    <a:bodyPr/>
                    <a:lstStyle/>
                    <a:p>
                      <a:pPr algn="ctr"/>
                      <a:endParaRPr lang="zh-CN" altLang="en-US" dirty="0"/>
                    </a:p>
                  </a:txBody>
                  <a:tcPr anchor="ctr"/>
                </a:tc>
                <a:tc>
                  <a:txBody>
                    <a:bodyPr/>
                    <a:lstStyle/>
                    <a:p>
                      <a:pPr algn="ctr"/>
                      <a:r>
                        <a:rPr lang="en-US" altLang="zh-CN" sz="1800" dirty="0" err="1"/>
                        <a:t>lwu</a:t>
                      </a:r>
                      <a:endParaRPr lang="zh-CN" altLang="en-US" sz="1800" dirty="0"/>
                    </a:p>
                  </a:txBody>
                  <a:tcPr marL="91433" marR="91433" marT="45718" marB="45718" anchor="ctr"/>
                </a:tc>
                <a:tc>
                  <a:txBody>
                    <a:bodyPr/>
                    <a:lstStyle/>
                    <a:p>
                      <a:pPr algn="ctr"/>
                      <a:r>
                        <a:rPr lang="en-US" altLang="zh-CN" sz="1800" dirty="0"/>
                        <a:t>0000011</a:t>
                      </a:r>
                      <a:endParaRPr lang="zh-CN" altLang="en-US" sz="1800" dirty="0"/>
                    </a:p>
                  </a:txBody>
                  <a:tcPr marL="91433" marR="91433" marT="45718" marB="45718" anchor="ctr"/>
                </a:tc>
                <a:tc>
                  <a:txBody>
                    <a:bodyPr/>
                    <a:lstStyle/>
                    <a:p>
                      <a:pPr algn="ctr"/>
                      <a:r>
                        <a:rPr lang="en-US" altLang="zh-CN" sz="1800" dirty="0"/>
                        <a:t>110</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07"/>
                  </a:ext>
                </a:extLst>
              </a:tr>
              <a:tr h="373618">
                <a:tc vMerge="1">
                  <a:txBody>
                    <a:bodyPr/>
                    <a:lstStyle/>
                    <a:p>
                      <a:pPr algn="ctr"/>
                      <a:endParaRPr lang="zh-CN" altLang="en-US" dirty="0"/>
                    </a:p>
                  </a:txBody>
                  <a:tcPr anchor="ctr"/>
                </a:tc>
                <a:tc>
                  <a:txBody>
                    <a:bodyPr/>
                    <a:lstStyle/>
                    <a:p>
                      <a:pPr algn="ctr"/>
                      <a:r>
                        <a:rPr lang="en-US" altLang="zh-CN" sz="1800" dirty="0" err="1"/>
                        <a:t>addi</a:t>
                      </a:r>
                      <a:endParaRPr lang="zh-CN" altLang="en-US" sz="1800" dirty="0"/>
                    </a:p>
                  </a:txBody>
                  <a:tcPr marL="91433" marR="91433" marT="45718" marB="45718" anchor="ctr"/>
                </a:tc>
                <a:tc>
                  <a:txBody>
                    <a:bodyPr/>
                    <a:lstStyle/>
                    <a:p>
                      <a:pPr algn="ctr"/>
                      <a:r>
                        <a:rPr lang="en-US" altLang="zh-CN" sz="1800" dirty="0"/>
                        <a:t>0010011</a:t>
                      </a:r>
                      <a:endParaRPr lang="zh-CN" altLang="en-US" sz="1800" dirty="0"/>
                    </a:p>
                  </a:txBody>
                  <a:tcPr marL="91433" marR="91433" marT="45718" marB="45718" anchor="ctr"/>
                </a:tc>
                <a:tc>
                  <a:txBody>
                    <a:bodyPr/>
                    <a:lstStyle/>
                    <a:p>
                      <a:pPr algn="ctr"/>
                      <a:r>
                        <a:rPr lang="en-US" altLang="zh-CN" sz="1800" dirty="0"/>
                        <a:t>000</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08"/>
                  </a:ext>
                </a:extLst>
              </a:tr>
              <a:tr h="373618">
                <a:tc vMerge="1">
                  <a:txBody>
                    <a:bodyPr/>
                    <a:lstStyle/>
                    <a:p>
                      <a:pPr algn="ctr"/>
                      <a:endParaRPr lang="zh-CN" altLang="en-US" dirty="0"/>
                    </a:p>
                  </a:txBody>
                  <a:tcPr anchor="ctr"/>
                </a:tc>
                <a:tc>
                  <a:txBody>
                    <a:bodyPr/>
                    <a:lstStyle/>
                    <a:p>
                      <a:pPr algn="ctr"/>
                      <a:r>
                        <a:rPr lang="en-US" altLang="zh-CN" sz="1800" dirty="0" err="1"/>
                        <a:t>slli</a:t>
                      </a:r>
                      <a:endParaRPr lang="zh-CN" altLang="en-US" sz="1800" dirty="0"/>
                    </a:p>
                  </a:txBody>
                  <a:tcPr marL="91433" marR="91433" marT="45718" marB="45718" anchor="ctr"/>
                </a:tc>
                <a:tc>
                  <a:txBody>
                    <a:bodyPr/>
                    <a:lstStyle/>
                    <a:p>
                      <a:pPr algn="ctr"/>
                      <a:r>
                        <a:rPr lang="en-US" altLang="zh-CN" sz="1800" dirty="0"/>
                        <a:t>0010011</a:t>
                      </a:r>
                      <a:endParaRPr lang="zh-CN" altLang="en-US" sz="1800" dirty="0"/>
                    </a:p>
                  </a:txBody>
                  <a:tcPr marL="91433" marR="91433" marT="45718" marB="45718" anchor="ctr"/>
                </a:tc>
                <a:tc>
                  <a:txBody>
                    <a:bodyPr/>
                    <a:lstStyle/>
                    <a:p>
                      <a:pPr algn="ctr"/>
                      <a:r>
                        <a:rPr lang="en-US" altLang="zh-CN" sz="1800" dirty="0"/>
                        <a:t>001</a:t>
                      </a:r>
                      <a:endParaRPr lang="zh-CN" altLang="en-US" sz="1800" dirty="0"/>
                    </a:p>
                  </a:txBody>
                  <a:tcPr marL="91433" marR="91433" marT="45718" marB="45718" anchor="ctr"/>
                </a:tc>
                <a:tc>
                  <a:txBody>
                    <a:bodyPr/>
                    <a:lstStyle/>
                    <a:p>
                      <a:pPr algn="ctr"/>
                      <a:r>
                        <a:rPr lang="en-US" altLang="zh-CN" sz="1800" dirty="0"/>
                        <a:t>000000</a:t>
                      </a:r>
                      <a:endParaRPr lang="zh-CN" altLang="en-US" sz="1800" dirty="0"/>
                    </a:p>
                  </a:txBody>
                  <a:tcPr marL="91433" marR="91433" marT="45718" marB="45718" anchor="ctr"/>
                </a:tc>
                <a:extLst>
                  <a:ext uri="{0D108BD9-81ED-4DB2-BD59-A6C34878D82A}">
                    <a16:rowId xmlns:a16="http://schemas.microsoft.com/office/drawing/2014/main" val="10009"/>
                  </a:ext>
                </a:extLst>
              </a:tr>
              <a:tr h="373618">
                <a:tc vMerge="1">
                  <a:txBody>
                    <a:bodyPr/>
                    <a:lstStyle/>
                    <a:p>
                      <a:pPr algn="ctr"/>
                      <a:endParaRPr lang="zh-CN" altLang="en-US" dirty="0"/>
                    </a:p>
                  </a:txBody>
                  <a:tcPr anchor="ctr"/>
                </a:tc>
                <a:tc>
                  <a:txBody>
                    <a:bodyPr/>
                    <a:lstStyle/>
                    <a:p>
                      <a:pPr algn="ctr"/>
                      <a:r>
                        <a:rPr lang="en-US" altLang="zh-CN" sz="1800" dirty="0" err="1"/>
                        <a:t>xori</a:t>
                      </a:r>
                      <a:endParaRPr lang="zh-CN" altLang="en-US" sz="1800" dirty="0"/>
                    </a:p>
                  </a:txBody>
                  <a:tcPr marL="91433" marR="91433" marT="45718" marB="45718" anchor="ctr"/>
                </a:tc>
                <a:tc>
                  <a:txBody>
                    <a:bodyPr/>
                    <a:lstStyle/>
                    <a:p>
                      <a:pPr algn="ctr"/>
                      <a:r>
                        <a:rPr lang="en-US" altLang="zh-CN" sz="1800" dirty="0"/>
                        <a:t>0010011</a:t>
                      </a:r>
                      <a:endParaRPr lang="zh-CN" altLang="en-US" sz="1800" dirty="0"/>
                    </a:p>
                  </a:txBody>
                  <a:tcPr marL="91433" marR="91433" marT="45718" marB="45718" anchor="ctr"/>
                </a:tc>
                <a:tc>
                  <a:txBody>
                    <a:bodyPr/>
                    <a:lstStyle/>
                    <a:p>
                      <a:pPr algn="ctr"/>
                      <a:r>
                        <a:rPr lang="en-US" altLang="zh-CN" sz="1800" dirty="0"/>
                        <a:t>100</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10"/>
                  </a:ext>
                </a:extLst>
              </a:tr>
              <a:tr h="373618">
                <a:tc vMerge="1">
                  <a:txBody>
                    <a:bodyPr/>
                    <a:lstStyle/>
                    <a:p>
                      <a:pPr algn="ctr"/>
                      <a:endParaRPr lang="zh-CN" altLang="en-US" dirty="0"/>
                    </a:p>
                  </a:txBody>
                  <a:tcPr anchor="ctr"/>
                </a:tc>
                <a:tc>
                  <a:txBody>
                    <a:bodyPr/>
                    <a:lstStyle/>
                    <a:p>
                      <a:pPr algn="ctr"/>
                      <a:r>
                        <a:rPr lang="en-US" altLang="zh-CN" sz="1800" dirty="0" err="1"/>
                        <a:t>srli</a:t>
                      </a:r>
                      <a:endParaRPr lang="zh-CN" altLang="en-US" sz="1800" dirty="0"/>
                    </a:p>
                  </a:txBody>
                  <a:tcPr marL="91433" marR="91433" marT="45718" marB="45718" anchor="ctr"/>
                </a:tc>
                <a:tc>
                  <a:txBody>
                    <a:bodyPr/>
                    <a:lstStyle/>
                    <a:p>
                      <a:pPr algn="ctr"/>
                      <a:r>
                        <a:rPr lang="en-US" altLang="zh-CN" sz="1800" dirty="0"/>
                        <a:t>0010011</a:t>
                      </a:r>
                      <a:endParaRPr lang="zh-CN" altLang="en-US" sz="1800" dirty="0"/>
                    </a:p>
                  </a:txBody>
                  <a:tcPr marL="91433" marR="91433" marT="45718" marB="45718" anchor="ctr"/>
                </a:tc>
                <a:tc>
                  <a:txBody>
                    <a:bodyPr/>
                    <a:lstStyle/>
                    <a:p>
                      <a:pPr algn="ctr"/>
                      <a:r>
                        <a:rPr lang="en-US" altLang="zh-CN" sz="1800" dirty="0"/>
                        <a:t>101</a:t>
                      </a:r>
                      <a:endParaRPr lang="zh-CN" altLang="en-US" sz="1800" dirty="0"/>
                    </a:p>
                  </a:txBody>
                  <a:tcPr marL="91433" marR="91433" marT="45718" marB="45718" anchor="ctr"/>
                </a:tc>
                <a:tc>
                  <a:txBody>
                    <a:bodyPr/>
                    <a:lstStyle/>
                    <a:p>
                      <a:pPr algn="ctr"/>
                      <a:r>
                        <a:rPr lang="en-US" altLang="zh-CN" sz="1800" dirty="0"/>
                        <a:t>000000</a:t>
                      </a:r>
                      <a:endParaRPr lang="zh-CN" altLang="en-US" sz="1800" dirty="0"/>
                    </a:p>
                  </a:txBody>
                  <a:tcPr marL="91433" marR="91433" marT="45718" marB="45718" anchor="ctr"/>
                </a:tc>
                <a:extLst>
                  <a:ext uri="{0D108BD9-81ED-4DB2-BD59-A6C34878D82A}">
                    <a16:rowId xmlns:a16="http://schemas.microsoft.com/office/drawing/2014/main" val="10011"/>
                  </a:ext>
                </a:extLst>
              </a:tr>
              <a:tr h="373618">
                <a:tc vMerge="1">
                  <a:txBody>
                    <a:bodyPr/>
                    <a:lstStyle/>
                    <a:p>
                      <a:pPr algn="ctr"/>
                      <a:endParaRPr lang="zh-CN" altLang="en-US" dirty="0"/>
                    </a:p>
                  </a:txBody>
                  <a:tcPr anchor="ctr"/>
                </a:tc>
                <a:tc>
                  <a:txBody>
                    <a:bodyPr/>
                    <a:lstStyle/>
                    <a:p>
                      <a:pPr algn="ctr"/>
                      <a:r>
                        <a:rPr lang="en-US" altLang="zh-CN" sz="1800" dirty="0" err="1"/>
                        <a:t>srai</a:t>
                      </a:r>
                      <a:endParaRPr lang="zh-CN" altLang="en-US" sz="1800" dirty="0"/>
                    </a:p>
                  </a:txBody>
                  <a:tcPr marL="91433" marR="91433" marT="45718" marB="45718" anchor="ctr"/>
                </a:tc>
                <a:tc>
                  <a:txBody>
                    <a:bodyPr/>
                    <a:lstStyle/>
                    <a:p>
                      <a:pPr algn="ctr"/>
                      <a:r>
                        <a:rPr lang="en-US" altLang="zh-CN" sz="1800" dirty="0"/>
                        <a:t>0010011</a:t>
                      </a:r>
                      <a:endParaRPr lang="zh-CN" altLang="en-US" sz="1800" dirty="0"/>
                    </a:p>
                  </a:txBody>
                  <a:tcPr marL="91433" marR="91433" marT="45718" marB="45718" anchor="ctr"/>
                </a:tc>
                <a:tc>
                  <a:txBody>
                    <a:bodyPr/>
                    <a:lstStyle/>
                    <a:p>
                      <a:pPr algn="ctr"/>
                      <a:r>
                        <a:rPr lang="en-US" altLang="zh-CN" sz="1800" dirty="0"/>
                        <a:t>101</a:t>
                      </a:r>
                      <a:endParaRPr lang="zh-CN" altLang="en-US" sz="1800" dirty="0"/>
                    </a:p>
                  </a:txBody>
                  <a:tcPr marL="91433" marR="91433" marT="45718" marB="45718" anchor="ctr"/>
                </a:tc>
                <a:tc>
                  <a:txBody>
                    <a:bodyPr/>
                    <a:lstStyle/>
                    <a:p>
                      <a:pPr algn="ctr"/>
                      <a:r>
                        <a:rPr lang="en-US" altLang="zh-CN" sz="1800" dirty="0"/>
                        <a:t>010000</a:t>
                      </a:r>
                      <a:endParaRPr lang="zh-CN" altLang="en-US" sz="1800" dirty="0"/>
                    </a:p>
                  </a:txBody>
                  <a:tcPr marL="91433" marR="91433" marT="45718" marB="45718" anchor="ctr"/>
                </a:tc>
                <a:extLst>
                  <a:ext uri="{0D108BD9-81ED-4DB2-BD59-A6C34878D82A}">
                    <a16:rowId xmlns:a16="http://schemas.microsoft.com/office/drawing/2014/main" val="10012"/>
                  </a:ext>
                </a:extLst>
              </a:tr>
              <a:tr h="373618">
                <a:tc vMerge="1">
                  <a:txBody>
                    <a:bodyPr/>
                    <a:lstStyle/>
                    <a:p>
                      <a:pPr algn="ctr"/>
                      <a:endParaRPr lang="zh-CN" altLang="en-US" dirty="0"/>
                    </a:p>
                  </a:txBody>
                  <a:tcPr anchor="ctr"/>
                </a:tc>
                <a:tc>
                  <a:txBody>
                    <a:bodyPr/>
                    <a:lstStyle/>
                    <a:p>
                      <a:pPr algn="ctr"/>
                      <a:r>
                        <a:rPr lang="en-US" altLang="zh-CN" sz="1800" dirty="0" err="1"/>
                        <a:t>ori</a:t>
                      </a:r>
                      <a:endParaRPr lang="zh-CN" altLang="en-US" sz="1800" dirty="0"/>
                    </a:p>
                  </a:txBody>
                  <a:tcPr marL="91433" marR="91433" marT="45718" marB="45718" anchor="ctr"/>
                </a:tc>
                <a:tc>
                  <a:txBody>
                    <a:bodyPr/>
                    <a:lstStyle/>
                    <a:p>
                      <a:pPr algn="ctr"/>
                      <a:r>
                        <a:rPr lang="en-US" altLang="zh-CN" sz="1800" dirty="0"/>
                        <a:t>0010011</a:t>
                      </a:r>
                      <a:endParaRPr lang="zh-CN" altLang="en-US" sz="1800" dirty="0"/>
                    </a:p>
                  </a:txBody>
                  <a:tcPr marL="91433" marR="91433" marT="45718" marB="45718" anchor="ctr"/>
                </a:tc>
                <a:tc>
                  <a:txBody>
                    <a:bodyPr/>
                    <a:lstStyle/>
                    <a:p>
                      <a:pPr algn="ctr"/>
                      <a:r>
                        <a:rPr lang="en-US" altLang="zh-CN" sz="1800" dirty="0"/>
                        <a:t>110</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13"/>
                  </a:ext>
                </a:extLst>
              </a:tr>
              <a:tr h="373618">
                <a:tc vMerge="1">
                  <a:txBody>
                    <a:bodyPr/>
                    <a:lstStyle/>
                    <a:p>
                      <a:pPr algn="ctr"/>
                      <a:endParaRPr lang="zh-CN" altLang="en-US" dirty="0"/>
                    </a:p>
                  </a:txBody>
                  <a:tcPr anchor="ctr"/>
                </a:tc>
                <a:tc>
                  <a:txBody>
                    <a:bodyPr/>
                    <a:lstStyle/>
                    <a:p>
                      <a:pPr algn="ctr"/>
                      <a:r>
                        <a:rPr lang="en-US" altLang="zh-CN" sz="1800" dirty="0" err="1"/>
                        <a:t>andi</a:t>
                      </a:r>
                      <a:endParaRPr lang="zh-CN" altLang="en-US" sz="1800" dirty="0"/>
                    </a:p>
                  </a:txBody>
                  <a:tcPr marL="91433" marR="91433" marT="45718" marB="45718" anchor="ctr"/>
                </a:tc>
                <a:tc>
                  <a:txBody>
                    <a:bodyPr/>
                    <a:lstStyle/>
                    <a:p>
                      <a:pPr algn="ctr"/>
                      <a:r>
                        <a:rPr lang="en-US" altLang="zh-CN" sz="1800" dirty="0"/>
                        <a:t>0010011</a:t>
                      </a:r>
                      <a:endParaRPr lang="zh-CN" altLang="en-US" sz="1800" dirty="0"/>
                    </a:p>
                  </a:txBody>
                  <a:tcPr marL="91433" marR="91433" marT="45718" marB="45718" anchor="ctr"/>
                </a:tc>
                <a:tc>
                  <a:txBody>
                    <a:bodyPr/>
                    <a:lstStyle/>
                    <a:p>
                      <a:pPr algn="ctr"/>
                      <a:r>
                        <a:rPr lang="en-US" altLang="zh-CN" sz="1800" dirty="0"/>
                        <a:t>111</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14"/>
                  </a:ext>
                </a:extLst>
              </a:tr>
              <a:tr h="373618">
                <a:tc vMerge="1">
                  <a:txBody>
                    <a:bodyPr/>
                    <a:lstStyle/>
                    <a:p>
                      <a:pPr algn="ctr"/>
                      <a:endParaRPr lang="zh-CN" altLang="en-US" dirty="0"/>
                    </a:p>
                  </a:txBody>
                  <a:tcPr anchor="ctr"/>
                </a:tc>
                <a:tc>
                  <a:txBody>
                    <a:bodyPr/>
                    <a:lstStyle/>
                    <a:p>
                      <a:pPr algn="ctr"/>
                      <a:r>
                        <a:rPr lang="en-US" altLang="zh-CN" sz="1800" dirty="0" err="1"/>
                        <a:t>jalr</a:t>
                      </a:r>
                      <a:endParaRPr lang="zh-CN" altLang="en-US" sz="1800" dirty="0"/>
                    </a:p>
                  </a:txBody>
                  <a:tcPr marL="91433" marR="91433" marT="45718" marB="45718" anchor="ctr"/>
                </a:tc>
                <a:tc>
                  <a:txBody>
                    <a:bodyPr/>
                    <a:lstStyle/>
                    <a:p>
                      <a:pPr algn="ctr"/>
                      <a:r>
                        <a:rPr lang="en-US" altLang="zh-CN" sz="1800" dirty="0"/>
                        <a:t>1100111</a:t>
                      </a:r>
                      <a:endParaRPr lang="zh-CN" altLang="en-US" sz="1800" dirty="0"/>
                    </a:p>
                  </a:txBody>
                  <a:tcPr marL="91433" marR="91433" marT="45718" marB="45718" anchor="ctr"/>
                </a:tc>
                <a:tc>
                  <a:txBody>
                    <a:bodyPr/>
                    <a:lstStyle/>
                    <a:p>
                      <a:pPr algn="ctr"/>
                      <a:r>
                        <a:rPr lang="en-US" altLang="zh-CN" sz="1800" dirty="0"/>
                        <a:t>000</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3961597292"/>
      </p:ext>
    </p:extLst>
  </p:cSld>
  <p:clrMapOvr>
    <a:masterClrMapping/>
  </p:clrMapOvr>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11.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母版2">
  <a:themeElements>
    <a:clrScheme name="母版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母版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母版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母版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母版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母版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母版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母版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母版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母版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母版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母版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母版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母版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母版2">
  <a:themeElements>
    <a:clrScheme name="母版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母版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母版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母版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母版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母版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母版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母版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母版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母版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母版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母版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母版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母版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CDESIGNL</Template>
  <TotalTime>12160</TotalTime>
  <Words>5822</Words>
  <Application>Microsoft Office PowerPoint</Application>
  <PresentationFormat>宽屏</PresentationFormat>
  <Paragraphs>961</Paragraphs>
  <Slides>45</Slides>
  <Notes>37</Notes>
  <HiddenSlides>0</HiddenSlides>
  <MMClips>0</MMClips>
  <ScaleCrop>false</ScaleCrop>
  <HeadingPairs>
    <vt:vector size="6" baseType="variant">
      <vt:variant>
        <vt:lpstr>已用的字体</vt:lpstr>
      </vt:variant>
      <vt:variant>
        <vt:i4>13</vt:i4>
      </vt:variant>
      <vt:variant>
        <vt:lpstr>主题</vt:lpstr>
      </vt:variant>
      <vt:variant>
        <vt:i4>10</vt:i4>
      </vt:variant>
      <vt:variant>
        <vt:lpstr>幻灯片标题</vt:lpstr>
      </vt:variant>
      <vt:variant>
        <vt:i4>45</vt:i4>
      </vt:variant>
    </vt:vector>
  </HeadingPairs>
  <TitlesOfParts>
    <vt:vector size="68" baseType="lpstr">
      <vt:lpstr>Arial Unicode MS</vt:lpstr>
      <vt:lpstr>等线</vt:lpstr>
      <vt:lpstr>等线 Light</vt:lpstr>
      <vt:lpstr>宋体</vt:lpstr>
      <vt:lpstr>微软雅黑</vt:lpstr>
      <vt:lpstr>Arial</vt:lpstr>
      <vt:lpstr>Cambria Math</vt:lpstr>
      <vt:lpstr>Impact</vt:lpstr>
      <vt:lpstr>Lucida Console</vt:lpstr>
      <vt:lpstr>Tahoma</vt:lpstr>
      <vt:lpstr>Times New Roman</vt:lpstr>
      <vt:lpstr>Verdana</vt:lpstr>
      <vt:lpstr>Wingdings</vt:lpstr>
      <vt:lpstr>自定义设计方案</vt:lpstr>
      <vt:lpstr>母版2</vt:lpstr>
      <vt:lpstr>Default Design</vt:lpstr>
      <vt:lpstr>诗情画意</vt:lpstr>
      <vt:lpstr>1_Default Design</vt:lpstr>
      <vt:lpstr>2_Default Design</vt:lpstr>
      <vt:lpstr>1_自定义设计方案</vt:lpstr>
      <vt:lpstr>1_母版2</vt:lpstr>
      <vt:lpstr>3_Default Design</vt:lpstr>
      <vt:lpstr>Office 主题​​</vt:lpstr>
      <vt:lpstr>Chapter  2 Instructions指令 </vt:lpstr>
      <vt:lpstr>1  Summary</vt:lpstr>
      <vt:lpstr>PowerPoint 演示文稿</vt:lpstr>
      <vt:lpstr>PowerPoint 演示文稿</vt:lpstr>
      <vt:lpstr>PowerPoint 演示文稿</vt:lpstr>
      <vt:lpstr>R-, I-, S-type instruction format</vt:lpstr>
      <vt:lpstr>PowerPoint 演示文稿</vt:lpstr>
      <vt:lpstr>考试的开头位置会写出来</vt:lpstr>
      <vt:lpstr>PowerPoint 演示文稿</vt:lpstr>
      <vt:lpstr>PowerPoint 演示文稿</vt:lpstr>
      <vt:lpstr>PowerPoint 演示文稿</vt:lpstr>
      <vt:lpstr>PowerPoint 演示文稿</vt:lpstr>
      <vt:lpstr>Endianness/byte order</vt:lpstr>
      <vt:lpstr>Memory Alignment（要整数倍放）</vt:lpstr>
      <vt:lpstr>PowerPoint 演示文稿</vt:lpstr>
      <vt:lpstr>将有符号数当作无符号数处理，给我们提供了一种低成本的方式检查是否0&lt;=x&lt;y，常用于检查数组下标是否越界。 无符号数比较x&lt;y，在检测x&lt;y的同时，也检测了x是否为负数。</vt:lpstr>
      <vt:lpstr>PowerPoint 演示文稿</vt:lpstr>
      <vt:lpstr>寻址</vt:lpstr>
      <vt:lpstr>Case/Switch</vt:lpstr>
      <vt:lpstr>PowerPoint 演示文稿</vt:lpstr>
      <vt:lpstr>PowerPoint 演示文稿</vt:lpstr>
      <vt:lpstr>2  Translation using Register</vt:lpstr>
      <vt:lpstr>Using More Registers</vt:lpstr>
      <vt:lpstr>Leaf Procedure Example</vt:lpstr>
      <vt:lpstr>PowerPoint 演示文稿</vt:lpstr>
      <vt:lpstr>Non-Leaf Procedures</vt:lpstr>
      <vt:lpstr>Six steps of Function执行函数</vt:lpstr>
      <vt:lpstr>Nested Procedure</vt:lpstr>
      <vt:lpstr>PowerPoint 演示文稿</vt:lpstr>
      <vt:lpstr>RISC-V register conventions</vt:lpstr>
      <vt:lpstr>PowerPoint 演示文稿</vt:lpstr>
      <vt:lpstr>PowerPoint 演示文稿</vt:lpstr>
      <vt:lpstr>例题</vt:lpstr>
      <vt:lpstr>String Copy Example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 Language of the Machine</dc:title>
  <dc:creator>sqs</dc:creator>
  <cp:lastModifiedBy>炜 周</cp:lastModifiedBy>
  <cp:revision>1251</cp:revision>
  <dcterms:created xsi:type="dcterms:W3CDTF">2003-07-12T07:22:17Z</dcterms:created>
  <dcterms:modified xsi:type="dcterms:W3CDTF">2024-04-11T10:35:55Z</dcterms:modified>
</cp:coreProperties>
</file>