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301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EDEDED"/>
    <a:srgbClr val="CB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6" autoAdjust="0"/>
    <p:restoredTop sz="96314" autoAdjust="0"/>
  </p:normalViewPr>
  <p:slideViewPr>
    <p:cSldViewPr snapToGrid="0">
      <p:cViewPr varScale="1">
        <p:scale>
          <a:sx n="57" d="100"/>
          <a:sy n="57" d="100"/>
        </p:scale>
        <p:origin x="77" y="446"/>
      </p:cViewPr>
      <p:guideLst>
        <p:guide orient="horz" pos="2183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CC0A0FBB-161D-4739-90F0-C5D465D077C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7F17011B-E1F1-4702-B5FF-C90D3B75D34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7D0D5-1861-42A5-9697-3643B20C6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 t="-23495"/>
          <a:stretch>
            <a:fillRect/>
          </a:stretch>
        </p:blipFill>
        <p:spPr>
          <a:xfrm>
            <a:off x="0" y="392950"/>
            <a:ext cx="12192000" cy="6465050"/>
          </a:xfrm>
          <a:custGeom>
            <a:avLst/>
            <a:gdLst>
              <a:gd name="connsiteX0" fmla="*/ 3062514 w 12192000"/>
              <a:gd name="connsiteY0" fmla="*/ 2176079 h 6465050"/>
              <a:gd name="connsiteX1" fmla="*/ 3062514 w 12192000"/>
              <a:gd name="connsiteY1" fmla="*/ 4055196 h 6465050"/>
              <a:gd name="connsiteX2" fmla="*/ 9535886 w 12192000"/>
              <a:gd name="connsiteY2" fmla="*/ 4055196 h 6465050"/>
              <a:gd name="connsiteX3" fmla="*/ 9535886 w 12192000"/>
              <a:gd name="connsiteY3" fmla="*/ 2176079 h 6465050"/>
              <a:gd name="connsiteX4" fmla="*/ 3802743 w 12192000"/>
              <a:gd name="connsiteY4" fmla="*/ 912592 h 6465050"/>
              <a:gd name="connsiteX5" fmla="*/ 3802743 w 12192000"/>
              <a:gd name="connsiteY5" fmla="*/ 1636788 h 6465050"/>
              <a:gd name="connsiteX6" fmla="*/ 6226629 w 12192000"/>
              <a:gd name="connsiteY6" fmla="*/ 1636788 h 6465050"/>
              <a:gd name="connsiteX7" fmla="*/ 6226629 w 12192000"/>
              <a:gd name="connsiteY7" fmla="*/ 912592 h 6465050"/>
              <a:gd name="connsiteX8" fmla="*/ 0 w 12192000"/>
              <a:gd name="connsiteY8" fmla="*/ 0 h 6465050"/>
              <a:gd name="connsiteX9" fmla="*/ 12192000 w 12192000"/>
              <a:gd name="connsiteY9" fmla="*/ 0 h 6465050"/>
              <a:gd name="connsiteX10" fmla="*/ 12192000 w 12192000"/>
              <a:gd name="connsiteY10" fmla="*/ 6465050 h 6465050"/>
              <a:gd name="connsiteX11" fmla="*/ 0 w 12192000"/>
              <a:gd name="connsiteY11" fmla="*/ 6465050 h 646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465050">
                <a:moveTo>
                  <a:pt x="3062514" y="2176079"/>
                </a:moveTo>
                <a:lnTo>
                  <a:pt x="3062514" y="4055196"/>
                </a:lnTo>
                <a:lnTo>
                  <a:pt x="9535886" y="4055196"/>
                </a:lnTo>
                <a:lnTo>
                  <a:pt x="9535886" y="2176079"/>
                </a:lnTo>
                <a:close/>
                <a:moveTo>
                  <a:pt x="3802743" y="912592"/>
                </a:moveTo>
                <a:lnTo>
                  <a:pt x="3802743" y="1636788"/>
                </a:lnTo>
                <a:lnTo>
                  <a:pt x="6226629" y="1636788"/>
                </a:lnTo>
                <a:lnTo>
                  <a:pt x="6226629" y="91259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465050"/>
                </a:lnTo>
                <a:lnTo>
                  <a:pt x="0" y="6465050"/>
                </a:lnTo>
                <a:close/>
              </a:path>
            </a:pathLst>
          </a:custGeom>
        </p:spPr>
      </p:pic>
      <p:pic>
        <p:nvPicPr>
          <p:cNvPr id="4" name="PA_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5589918" y="1011303"/>
            <a:ext cx="1012163" cy="1018812"/>
          </a:xfrm>
          <a:prstGeom prst="rect">
            <a:avLst/>
          </a:prstGeom>
        </p:spPr>
      </p:pic>
      <p:sp>
        <p:nvSpPr>
          <p:cNvPr id="5" name="PA_矩形 3"/>
          <p:cNvSpPr/>
          <p:nvPr userDrawn="1">
            <p:custDataLst>
              <p:tags r:id="rId5"/>
            </p:custDataLst>
          </p:nvPr>
        </p:nvSpPr>
        <p:spPr>
          <a:xfrm>
            <a:off x="3904344" y="3986481"/>
            <a:ext cx="4383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b="1" kern="2200" dirty="0">
                <a:solidFill>
                  <a:srgbClr val="C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中国共产主义青年团章程</a:t>
            </a:r>
            <a:endParaRPr lang="zh-CN" altLang="en-US" sz="2400" dirty="0">
              <a:solidFill>
                <a:srgbClr val="C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accel="21000" decel="79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739211"/>
            <a:ext cx="12192000" cy="128337"/>
          </a:xfrm>
          <a:prstGeom prst="rect">
            <a:avLst/>
          </a:prstGeom>
          <a:gradFill flip="none" rotWithShape="1">
            <a:gsLst>
              <a:gs pos="0">
                <a:srgbClr val="E00314">
                  <a:shade val="30000"/>
                  <a:satMod val="115000"/>
                </a:srgbClr>
              </a:gs>
              <a:gs pos="50000">
                <a:srgbClr val="E00314">
                  <a:shade val="67500"/>
                  <a:satMod val="115000"/>
                </a:srgbClr>
              </a:gs>
              <a:gs pos="100000">
                <a:srgbClr val="E0031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169" tIns="266169" rIns="266169" bIns="266169" numCol="1" spcCol="1270" anchor="ctr" anchorCtr="0">
            <a:noAutofit/>
          </a:bodyPr>
          <a:lstStyle/>
          <a:p>
            <a:pPr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8762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7355" y="1188559"/>
            <a:ext cx="11429999" cy="1655528"/>
          </a:xfrm>
          <a:prstGeom prst="rect">
            <a:avLst/>
          </a:prstGeom>
          <a:solidFill>
            <a:schemeClr val="bg1"/>
          </a:solidFill>
          <a:ln>
            <a:solidFill>
              <a:srgbClr val="DC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55915" y="339132"/>
            <a:ext cx="7728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2200" dirty="0">
                <a:solidFill>
                  <a:srgbClr val="C00000"/>
                </a:solidFill>
                <a:cs typeface="+mn-ea"/>
                <a:sym typeface="+mn-lt"/>
              </a:rPr>
              <a:t>　　中国共产主义青年团在新时代的基本任务</a:t>
            </a:r>
            <a:endParaRPr lang="zh-CN" altLang="en-US" sz="28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437" y="1264271"/>
            <a:ext cx="10605837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2200" dirty="0">
                <a:solidFill>
                  <a:srgbClr val="E00314"/>
                </a:solidFill>
                <a:latin typeface="+mn-ea"/>
                <a:cs typeface="+mn-ea"/>
                <a:sym typeface="+mn-lt"/>
              </a:rPr>
              <a:t>       </a:t>
            </a:r>
            <a:r>
              <a:rPr lang="zh-CN" altLang="en-US" sz="2000" b="1" kern="2200" dirty="0">
                <a:solidFill>
                  <a:srgbClr val="E00314"/>
                </a:solidFill>
                <a:latin typeface="+mn-ea"/>
                <a:cs typeface="+mn-ea"/>
                <a:sym typeface="+mn-lt"/>
              </a:rPr>
              <a:t>高举中国特色社会主义伟大旗帜，以习近平新时代中国特色社会主义思想为指导，坚定不移地贯彻党在社会主义初级阶段的基本路线，以经济建设为中心，坚持四项基本原则，坚持改革开放，切实保持和增强政治性、先进性、群众性。</a:t>
            </a:r>
            <a:endParaRPr lang="zh-CN" altLang="en-US" sz="2000" b="1" dirty="0">
              <a:solidFill>
                <a:srgbClr val="E00314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20058" y="3426569"/>
            <a:ext cx="5893473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2200" dirty="0">
                <a:solidFill>
                  <a:srgbClr val="C00000"/>
                </a:solidFill>
                <a:cs typeface="+mn-ea"/>
                <a:sym typeface="+mn-lt"/>
              </a:rPr>
              <a:t>       </a:t>
            </a:r>
            <a:r>
              <a:rPr lang="zh-CN" altLang="en-US" sz="2000" b="1" kern="2200" dirty="0">
                <a:solidFill>
                  <a:srgbClr val="C00000"/>
                </a:solidFill>
                <a:cs typeface="+mn-ea"/>
                <a:sym typeface="+mn-lt"/>
              </a:rPr>
              <a:t>在团的建设中，必须坚持党的领导、坚持把帮助青年确立正确的理想坚定的信念作为首要任务、坚持服务青年的工作生命线、坚持民主集中制、坚持改革创新、坚持从严治团。</a:t>
            </a:r>
            <a:endParaRPr lang="zh-CN" altLang="en-US" sz="2000" b="1" kern="22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251" y="3173538"/>
            <a:ext cx="5568617" cy="506063"/>
          </a:xfrm>
          <a:prstGeom prst="rect">
            <a:avLst/>
          </a:prstGeom>
          <a:gradFill flip="none" rotWithShape="1">
            <a:gsLst>
              <a:gs pos="0">
                <a:srgbClr val="E00314">
                  <a:shade val="30000"/>
                  <a:satMod val="115000"/>
                </a:srgbClr>
              </a:gs>
              <a:gs pos="50000">
                <a:srgbClr val="E00314">
                  <a:shade val="67500"/>
                  <a:satMod val="115000"/>
                </a:srgbClr>
              </a:gs>
              <a:gs pos="100000">
                <a:srgbClr val="E0031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169" tIns="266169" rIns="266169" bIns="266169" numCol="1" spcCol="1270" anchor="ctr" anchorCtr="0">
            <a:noAutofit/>
          </a:bodyPr>
          <a:lstStyle/>
          <a:p>
            <a:pPr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cs typeface="+mn-ea"/>
                <a:sym typeface="+mn-lt"/>
              </a:rPr>
              <a:t>把培养社会主义建设者和接班人作为根本任务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250" y="3961313"/>
            <a:ext cx="5568617" cy="506063"/>
          </a:xfrm>
          <a:prstGeom prst="rect">
            <a:avLst/>
          </a:prstGeom>
          <a:gradFill flip="none" rotWithShape="1">
            <a:gsLst>
              <a:gs pos="0">
                <a:srgbClr val="E00314">
                  <a:shade val="30000"/>
                  <a:satMod val="115000"/>
                </a:srgbClr>
              </a:gs>
              <a:gs pos="50000">
                <a:srgbClr val="E00314">
                  <a:shade val="67500"/>
                  <a:satMod val="115000"/>
                </a:srgbClr>
              </a:gs>
              <a:gs pos="100000">
                <a:srgbClr val="E0031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169" tIns="266169" rIns="266169" bIns="266169" numCol="1" spcCol="1270" anchor="ctr" anchorCtr="0">
            <a:noAutofit/>
          </a:bodyPr>
          <a:lstStyle/>
          <a:p>
            <a:pPr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cs typeface="+mn-ea"/>
                <a:sym typeface="+mn-lt"/>
              </a:rPr>
              <a:t>把巩固和扩大党执政的青年群众基础作为政治责任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249" y="4730241"/>
            <a:ext cx="5568617" cy="939200"/>
          </a:xfrm>
          <a:prstGeom prst="rect">
            <a:avLst/>
          </a:prstGeom>
          <a:gradFill flip="none" rotWithShape="1">
            <a:gsLst>
              <a:gs pos="0">
                <a:srgbClr val="E00314">
                  <a:shade val="30000"/>
                  <a:satMod val="115000"/>
                </a:srgbClr>
              </a:gs>
              <a:gs pos="50000">
                <a:srgbClr val="E00314">
                  <a:shade val="67500"/>
                  <a:satMod val="115000"/>
                </a:srgbClr>
              </a:gs>
              <a:gs pos="100000">
                <a:srgbClr val="E0031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169" tIns="266169" rIns="266169" bIns="266169" numCol="1" spcCol="1270" anchor="ctr" anchorCtr="0">
            <a:noAutofit/>
          </a:bodyPr>
          <a:lstStyle/>
          <a:p>
            <a:pPr defTabSz="2489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cs typeface="+mn-ea"/>
                <a:sym typeface="+mn-lt"/>
              </a:rPr>
              <a:t>把围绕中心、服务大局作为工作主线，用社会主义核心价值体系教育青年</a:t>
            </a:r>
            <a:endParaRPr lang="zh-CN" altLang="en-US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ISPRING_PRESENTATION_TITLE" val="新时代共产主义青年团新章程学习PPT模板"/>
  <p:tag name="ISPRING_FIRST_PUBLISH" val="1"/>
  <p:tag name="COMMONDATA" val="eyJoZGlkIjoiYjdmZGQyN2EyZjBmOTc4NDhkMjI0ZGQxZGIwMTNiYTIifQ=="/>
</p:tagLst>
</file>

<file path=ppt/theme/theme1.xml><?xml version="1.0" encoding="utf-8"?>
<a:theme xmlns:a="http://schemas.openxmlformats.org/drawingml/2006/main" name="第一PPT，www.1ppt.com">
  <a:themeElements>
    <a:clrScheme name="自定义 5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akj3ecu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WPS 演示</Application>
  <PresentationFormat>宽屏</PresentationFormat>
  <Paragraphs>12</Paragraphs>
  <Slides>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字魂59号-创粗黑</vt:lpstr>
      <vt:lpstr>黑体</vt:lpstr>
      <vt:lpstr>微软雅黑</vt:lpstr>
      <vt:lpstr>zihun35hao-jindianyahei</vt:lpstr>
      <vt:lpstr>华文行楷</vt:lpstr>
      <vt:lpstr>Helvetica Neue</vt:lpstr>
      <vt:lpstr>Arial Unicode MS</vt:lpstr>
      <vt:lpstr>第一PPT，www.1ppt.com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周炜</cp:lastModifiedBy>
  <cp:revision>102</cp:revision>
  <dcterms:created xsi:type="dcterms:W3CDTF">2022-05-16T07:20:00Z</dcterms:created>
  <dcterms:modified xsi:type="dcterms:W3CDTF">2022-06-12T06:11:36Z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A106F50C3F894894ABB0BB2A0CF61F7C</vt:lpwstr>
  </property>
</Properties>
</file>