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8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29-Oct-20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8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20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876DD-3386-4BD6-823C-5DB66CB0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MY" dirty="0"/>
              <a:t>Traffic </a:t>
            </a:r>
            <a:r>
              <a:rPr lang="en-MY"/>
              <a:t>ACCIDENT SEVERITY </a:t>
            </a:r>
            <a:r>
              <a:rPr lang="en-MY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A806E-F9AD-4DDC-B34A-C513CA8B6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MY" dirty="0"/>
              <a:t>Applied Data Science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00EBA-1EFB-4EF8-8ABB-17F39208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0" r="15687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54F-B5E7-4442-9FBD-931CF38B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34D1-2DBF-4EA1-BD6A-80D4C2F2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Model could have performed well if few more criteria are present:</a:t>
            </a:r>
          </a:p>
          <a:p>
            <a:pPr lvl="1"/>
            <a:r>
              <a:rPr lang="en-MY" dirty="0"/>
              <a:t>A balanced dataset for the target variable</a:t>
            </a:r>
          </a:p>
          <a:p>
            <a:pPr lvl="1"/>
            <a:r>
              <a:rPr lang="en-MY" dirty="0"/>
              <a:t>More instances recorded for accidents taken place in Seattle, Washington</a:t>
            </a:r>
          </a:p>
          <a:p>
            <a:pPr lvl="1"/>
            <a:r>
              <a:rPr lang="en-MY" dirty="0"/>
              <a:t>Less missing values within the dataset</a:t>
            </a:r>
          </a:p>
          <a:p>
            <a:pPr lvl="1"/>
            <a:r>
              <a:rPr lang="en-MY" dirty="0"/>
              <a:t>More factors to be evaluated</a:t>
            </a:r>
          </a:p>
        </p:txBody>
      </p:sp>
    </p:spTree>
    <p:extLst>
      <p:ext uri="{BB962C8B-B14F-4D97-AF65-F5344CB8AC3E}">
        <p14:creationId xmlns:p14="http://schemas.microsoft.com/office/powerpoint/2010/main" val="125463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6DC-E121-4990-820E-FE4D2D2B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9854-4D5F-4FBC-A47F-0BF261A9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Traffic Accidents are: </a:t>
            </a:r>
          </a:p>
          <a:p>
            <a:pPr lvl="1"/>
            <a:r>
              <a:rPr lang="en-MY" dirty="0"/>
              <a:t>Cause of 1.35 million deaths globally.</a:t>
            </a:r>
          </a:p>
          <a:p>
            <a:pPr lvl="1"/>
            <a:r>
              <a:rPr lang="en-MY" dirty="0"/>
              <a:t>Predicted to become the 7</a:t>
            </a:r>
            <a:r>
              <a:rPr lang="en-MY" baseline="30000" dirty="0"/>
              <a:t>th</a:t>
            </a:r>
            <a:r>
              <a:rPr lang="en-MY" dirty="0"/>
              <a:t> leading cause of death by 2030.</a:t>
            </a:r>
          </a:p>
          <a:p>
            <a:pPr lvl="1"/>
            <a:endParaRPr lang="en-MY" dirty="0"/>
          </a:p>
          <a:p>
            <a:pPr marL="0" indent="0">
              <a:buNone/>
            </a:pPr>
            <a:r>
              <a:rPr lang="en-MY" dirty="0"/>
              <a:t>Prediction of Accident Severity will be beneficial to multiple stakeholders included below:</a:t>
            </a:r>
          </a:p>
          <a:p>
            <a:pPr lvl="1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Public Development Authority of Seattle (PDAS)</a:t>
            </a: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Citizens</a:t>
            </a: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Insurance / Healthcare Agency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704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0C81-1D26-41EC-9F64-D4649EB3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EF83-C16E-4E39-96BF-7D384504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72529"/>
            <a:ext cx="10691265" cy="3956685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The target variable feature a binary classifier</a:t>
            </a:r>
          </a:p>
          <a:p>
            <a:pPr lvl="1"/>
            <a:r>
              <a:rPr lang="en-MY" dirty="0"/>
              <a:t>Property Damage</a:t>
            </a:r>
          </a:p>
          <a:p>
            <a:pPr lvl="1"/>
            <a:r>
              <a:rPr lang="en-MY" dirty="0"/>
              <a:t>Physical Injury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The dataset is not balanced well as can be seen </a:t>
            </a:r>
          </a:p>
          <a:p>
            <a:pPr marL="0" indent="0">
              <a:buNone/>
            </a:pPr>
            <a:r>
              <a:rPr lang="en-MY" dirty="0"/>
              <a:t>from the figure on the right. </a:t>
            </a:r>
          </a:p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73FF8-B0F8-4F71-A934-2D64750A8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6267" y="1972529"/>
            <a:ext cx="5113655" cy="39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8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D654-D14F-43A3-901E-07ADF266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Factors causing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D737-9E6C-4D0A-A521-5EB8883D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430286"/>
            <a:ext cx="6423660" cy="3636088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Ranking (Highest to Lowest) </a:t>
            </a:r>
          </a:p>
          <a:p>
            <a:r>
              <a:rPr lang="en-MY" dirty="0"/>
              <a:t>Adverse Road Conditions</a:t>
            </a:r>
          </a:p>
          <a:p>
            <a:r>
              <a:rPr lang="en-MY" dirty="0"/>
              <a:t>Adverse Weather Conditions</a:t>
            </a:r>
          </a:p>
          <a:p>
            <a:r>
              <a:rPr lang="en-MY" dirty="0"/>
              <a:t>Inattentive Driving</a:t>
            </a:r>
          </a:p>
          <a:p>
            <a:r>
              <a:rPr lang="en-MY" dirty="0"/>
              <a:t>Under Influence</a:t>
            </a:r>
          </a:p>
          <a:p>
            <a:r>
              <a:rPr lang="en-MY" dirty="0"/>
              <a:t>Over-speeding</a:t>
            </a:r>
          </a:p>
          <a:p>
            <a:r>
              <a:rPr lang="en-MY" dirty="0"/>
              <a:t>Adverse Light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29BA7-B760-4746-B1BF-6AA48127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0" y="2516429"/>
            <a:ext cx="58597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9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FA8F-431C-40C4-8001-29C759E6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Accidents Prone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DDF2-E81D-4ADE-ABC8-FFBEB36C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0" y="2293126"/>
            <a:ext cx="4472940" cy="3636088"/>
          </a:xfrm>
        </p:spPr>
        <p:txBody>
          <a:bodyPr/>
          <a:lstStyle/>
          <a:p>
            <a:r>
              <a:rPr lang="en-MY" dirty="0"/>
              <a:t>Accidents are prone to happen at Block and at Intersection</a:t>
            </a:r>
          </a:p>
          <a:p>
            <a:r>
              <a:rPr lang="en-MY" dirty="0"/>
              <a:t>More attention should be place at these place to reduces </a:t>
            </a:r>
            <a:r>
              <a:rPr lang="en-MY" dirty="0" err="1"/>
              <a:t>occurance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23ADD-462C-4394-BB66-CD723D1A7E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0635" y="1973086"/>
            <a:ext cx="5776365" cy="33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9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FC57-F532-4AD9-AF8A-5613FA3A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Accidents Seasonality -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D24B-C4F6-4880-A082-FB019E7E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840" y="2293126"/>
            <a:ext cx="4671060" cy="3636088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Downtrend of accidents happening yearly. The number of accidents occurred peaked at 2005-2006.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29B2D-D0C6-4A56-B1AF-54F686D0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2057400"/>
            <a:ext cx="6042660" cy="34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FC57-F532-4AD9-AF8A-5613FA3A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Accidents Seasonality -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D24B-C4F6-4880-A082-FB019E7E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840" y="2293126"/>
            <a:ext cx="4671060" cy="3636088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Number of accidents increase from February to May, then again in September. It decreases at the end of the year.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3C5FE-A051-41A3-8FC7-2E144133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293126"/>
            <a:ext cx="5651183" cy="29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6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CA3-6FBE-4D31-9E4E-838DF50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9CFF-FBFC-4F8C-A454-C37114C5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Decision Tree</a:t>
            </a:r>
          </a:p>
          <a:p>
            <a:pPr lvl="1"/>
            <a:r>
              <a:rPr lang="en-MY" dirty="0"/>
              <a:t>Criterion = Entropy</a:t>
            </a:r>
          </a:p>
          <a:p>
            <a:pPr lvl="1"/>
            <a:r>
              <a:rPr lang="en-MY" dirty="0"/>
              <a:t>Max-Depth = 6</a:t>
            </a:r>
          </a:p>
          <a:p>
            <a:r>
              <a:rPr lang="en-MY" dirty="0"/>
              <a:t>Linear </a:t>
            </a:r>
            <a:r>
              <a:rPr lang="en-MY" dirty="0" err="1"/>
              <a:t>Regresion</a:t>
            </a:r>
            <a:endParaRPr lang="en-MY" dirty="0"/>
          </a:p>
          <a:p>
            <a:pPr lvl="1"/>
            <a:r>
              <a:rPr lang="en-MY" dirty="0"/>
              <a:t>C = 0.1</a:t>
            </a:r>
          </a:p>
          <a:p>
            <a:r>
              <a:rPr lang="en-MY" dirty="0"/>
              <a:t>k-Nearest Neighbour</a:t>
            </a:r>
          </a:p>
          <a:p>
            <a:pPr lvl="1"/>
            <a:r>
              <a:rPr lang="en-MY" dirty="0"/>
              <a:t>K = 4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5601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251E-0440-4ABC-A22C-70DBDBD4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BC81-700F-4025-9753-3954ABD5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5151120"/>
            <a:ext cx="10691265" cy="778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dirty="0"/>
              <a:t>Logistic Regression would be the best model as it shows a well-balanced recall and also a good F1-score.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707D0C-9257-41E5-9D09-B5BCA19E7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36938"/>
              </p:ext>
            </p:extLst>
          </p:nvPr>
        </p:nvGraphicFramePr>
        <p:xfrm>
          <a:off x="1553765" y="1854040"/>
          <a:ext cx="9084469" cy="3040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1453">
                  <a:extLst>
                    <a:ext uri="{9D8B030D-6E8A-4147-A177-3AD203B41FA5}">
                      <a16:colId xmlns:a16="http://schemas.microsoft.com/office/drawing/2014/main" val="2694846116"/>
                    </a:ext>
                  </a:extLst>
                </a:gridCol>
                <a:gridCol w="1800320">
                  <a:extLst>
                    <a:ext uri="{9D8B030D-6E8A-4147-A177-3AD203B41FA5}">
                      <a16:colId xmlns:a16="http://schemas.microsoft.com/office/drawing/2014/main" val="961155986"/>
                    </a:ext>
                  </a:extLst>
                </a:gridCol>
                <a:gridCol w="2681453">
                  <a:extLst>
                    <a:ext uri="{9D8B030D-6E8A-4147-A177-3AD203B41FA5}">
                      <a16:colId xmlns:a16="http://schemas.microsoft.com/office/drawing/2014/main" val="4113491145"/>
                    </a:ext>
                  </a:extLst>
                </a:gridCol>
                <a:gridCol w="983453">
                  <a:extLst>
                    <a:ext uri="{9D8B030D-6E8A-4147-A177-3AD203B41FA5}">
                      <a16:colId xmlns:a16="http://schemas.microsoft.com/office/drawing/2014/main" val="3604969300"/>
                    </a:ext>
                  </a:extLst>
                </a:gridCol>
                <a:gridCol w="937790">
                  <a:extLst>
                    <a:ext uri="{9D8B030D-6E8A-4147-A177-3AD203B41FA5}">
                      <a16:colId xmlns:a16="http://schemas.microsoft.com/office/drawing/2014/main" val="1032880394"/>
                    </a:ext>
                  </a:extLst>
                </a:gridCol>
              </a:tblGrid>
              <a:tr h="7935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MY" sz="1200">
                          <a:effectLst/>
                        </a:rPr>
                        <a:t>Algorithm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MY" sz="1200">
                          <a:effectLst/>
                        </a:rPr>
                        <a:t>Average F1-score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MY" sz="1200">
                          <a:effectLst/>
                        </a:rPr>
                        <a:t>Property Damage (1) vs Injury (2)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MY" sz="1200">
                          <a:effectLst/>
                        </a:rPr>
                        <a:t>Precision 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MY" sz="1200">
                          <a:effectLst/>
                        </a:rPr>
                        <a:t>Recall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031399"/>
                  </a:ext>
                </a:extLst>
              </a:tr>
              <a:tr h="37456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Decision Tree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0.60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0.72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0.68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161916"/>
                  </a:ext>
                </a:extLst>
              </a:tr>
              <a:tr h="374565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0.35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0.39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2883906"/>
                  </a:ext>
                </a:extLst>
              </a:tr>
              <a:tr h="37456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Logistic regression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0.60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0.72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0.69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06997"/>
                  </a:ext>
                </a:extLst>
              </a:tr>
              <a:tr h="374565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0.35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0.39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532066"/>
                  </a:ext>
                </a:extLst>
              </a:tr>
              <a:tr h="37456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k-Nearest Neighbour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0.61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0.70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0.88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164878"/>
                  </a:ext>
                </a:extLst>
              </a:tr>
              <a:tr h="374565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0.35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0.15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27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0323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8E3E2"/>
      </a:lt2>
      <a:accent1>
        <a:srgbClr val="62ACC2"/>
      </a:accent1>
      <a:accent2>
        <a:srgbClr val="72AEA2"/>
      </a:accent2>
      <a:accent3>
        <a:srgbClr val="88A2D2"/>
      </a:accent3>
      <a:accent4>
        <a:srgbClr val="C87085"/>
      </a:accent4>
      <a:accent5>
        <a:srgbClr val="D09183"/>
      </a:accent5>
      <a:accent6>
        <a:srgbClr val="C19C65"/>
      </a:accent6>
      <a:hlink>
        <a:srgbClr val="AB7464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Univers Condensed</vt:lpstr>
      <vt:lpstr>ChronicleVTI</vt:lpstr>
      <vt:lpstr>Traffic ACCIDENT SEVERITY PREDICTION</vt:lpstr>
      <vt:lpstr>Introduction</vt:lpstr>
      <vt:lpstr>Target Variable</vt:lpstr>
      <vt:lpstr>Factors causing accidents</vt:lpstr>
      <vt:lpstr>Accidents Prone Areas</vt:lpstr>
      <vt:lpstr>Accidents Seasonality - YEAR</vt:lpstr>
      <vt:lpstr>Accidents Seasonality - MONTH</vt:lpstr>
      <vt:lpstr>Classification Models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 SECERITY PREDICTION</dc:title>
  <dc:creator>tte</dc:creator>
  <cp:lastModifiedBy>tte</cp:lastModifiedBy>
  <cp:revision>4</cp:revision>
  <dcterms:created xsi:type="dcterms:W3CDTF">2020-10-29T10:05:02Z</dcterms:created>
  <dcterms:modified xsi:type="dcterms:W3CDTF">2020-10-29T10:25:56Z</dcterms:modified>
</cp:coreProperties>
</file>