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dirty="0">
                <a:solidFill>
                  <a:schemeClr val="tx1"/>
                </a:solidFill>
              </a:rPr>
              <a:t>Proficiency</a:t>
            </a:r>
            <a:r>
              <a:rPr lang="en-US" sz="1800" b="0" baseline="0" dirty="0">
                <a:solidFill>
                  <a:schemeClr val="tx1"/>
                </a:solidFill>
              </a:rPr>
              <a:t> rates drop as student mature.</a:t>
            </a:r>
            <a:endParaRPr lang="en-US" sz="18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009874518343847E-2"/>
          <c:y val="7.750060603300285E-2"/>
          <c:w val="0.93253959307978573"/>
          <c:h val="0.71921752517079063"/>
        </c:manualLayout>
      </c:layout>
      <c:lineChart>
        <c:grouping val="standard"/>
        <c:varyColors val="0"/>
        <c:ser>
          <c:idx val="0"/>
          <c:order val="0"/>
          <c:tx>
            <c:strRef>
              <c:f>[Ohio_Test_scores.xlsx]math_proficient_or_better!$B$2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[Ohio_Test_scores.xlsx]math_proficient_or_better!$A$3:$A$12</c:f>
              <c:strCach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A</c:v>
                </c:pt>
                <c:pt idx="7">
                  <c:v>G</c:v>
                </c:pt>
                <c:pt idx="8">
                  <c:v>IM 1</c:v>
                </c:pt>
                <c:pt idx="9">
                  <c:v>IM 2</c:v>
                </c:pt>
              </c:strCache>
            </c:strRef>
          </c:cat>
          <c:val>
            <c:numRef>
              <c:f>[Ohio_Test_scores.xlsx]math_proficient_or_better!$B$3:$B$12</c:f>
              <c:numCache>
                <c:formatCode>General</c:formatCode>
                <c:ptCount val="10"/>
                <c:pt idx="0">
                  <c:v>71</c:v>
                </c:pt>
                <c:pt idx="1">
                  <c:v>73</c:v>
                </c:pt>
                <c:pt idx="2">
                  <c:v>62</c:v>
                </c:pt>
                <c:pt idx="3">
                  <c:v>61</c:v>
                </c:pt>
                <c:pt idx="4">
                  <c:v>56</c:v>
                </c:pt>
                <c:pt idx="5">
                  <c:v>55</c:v>
                </c:pt>
                <c:pt idx="6">
                  <c:v>50</c:v>
                </c:pt>
                <c:pt idx="7">
                  <c:v>46</c:v>
                </c:pt>
                <c:pt idx="8">
                  <c:v>42</c:v>
                </c:pt>
                <c:pt idx="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1A-4513-8118-A652C1C69AB3}"/>
            </c:ext>
          </c:extLst>
        </c:ser>
        <c:ser>
          <c:idx val="1"/>
          <c:order val="1"/>
          <c:tx>
            <c:strRef>
              <c:f>[Ohio_Test_scores.xlsx]math_proficient_or_better!$C$2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[Ohio_Test_scores.xlsx]math_proficient_or_better!$A$3:$A$12</c:f>
              <c:strCach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A</c:v>
                </c:pt>
                <c:pt idx="7">
                  <c:v>G</c:v>
                </c:pt>
                <c:pt idx="8">
                  <c:v>IM 1</c:v>
                </c:pt>
                <c:pt idx="9">
                  <c:v>IM 2</c:v>
                </c:pt>
              </c:strCache>
            </c:strRef>
          </c:cat>
          <c:val>
            <c:numRef>
              <c:f>[Ohio_Test_scores.xlsx]math_proficient_or_better!$C$3:$C$12</c:f>
              <c:numCache>
                <c:formatCode>General</c:formatCode>
                <c:ptCount val="10"/>
                <c:pt idx="0">
                  <c:v>67</c:v>
                </c:pt>
                <c:pt idx="1">
                  <c:v>73</c:v>
                </c:pt>
                <c:pt idx="2">
                  <c:v>63</c:v>
                </c:pt>
                <c:pt idx="3">
                  <c:v>59</c:v>
                </c:pt>
                <c:pt idx="4">
                  <c:v>59</c:v>
                </c:pt>
                <c:pt idx="5">
                  <c:v>54</c:v>
                </c:pt>
                <c:pt idx="6">
                  <c:v>53</c:v>
                </c:pt>
                <c:pt idx="7">
                  <c:v>44</c:v>
                </c:pt>
                <c:pt idx="8">
                  <c:v>40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1A-4513-8118-A652C1C69AB3}"/>
            </c:ext>
          </c:extLst>
        </c:ser>
        <c:ser>
          <c:idx val="2"/>
          <c:order val="2"/>
          <c:tx>
            <c:strRef>
              <c:f>[Ohio_Test_scores.xlsx]math_proficient_or_better!$D$2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[Ohio_Test_scores.xlsx]math_proficient_or_better!$A$3:$A$12</c:f>
              <c:strCach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A</c:v>
                </c:pt>
                <c:pt idx="7">
                  <c:v>G</c:v>
                </c:pt>
                <c:pt idx="8">
                  <c:v>IM 1</c:v>
                </c:pt>
                <c:pt idx="9">
                  <c:v>IM 2</c:v>
                </c:pt>
              </c:strCache>
            </c:strRef>
          </c:cat>
          <c:val>
            <c:numRef>
              <c:f>[Ohio_Test_scores.xlsx]math_proficient_or_better!$D$3:$D$12</c:f>
              <c:numCache>
                <c:formatCode>General</c:formatCode>
                <c:ptCount val="10"/>
                <c:pt idx="0">
                  <c:v>67</c:v>
                </c:pt>
                <c:pt idx="1">
                  <c:v>74</c:v>
                </c:pt>
                <c:pt idx="2">
                  <c:v>62</c:v>
                </c:pt>
                <c:pt idx="3">
                  <c:v>60</c:v>
                </c:pt>
                <c:pt idx="4">
                  <c:v>57</c:v>
                </c:pt>
                <c:pt idx="5">
                  <c:v>57</c:v>
                </c:pt>
                <c:pt idx="6">
                  <c:v>53</c:v>
                </c:pt>
                <c:pt idx="7">
                  <c:v>46</c:v>
                </c:pt>
                <c:pt idx="8">
                  <c:v>37</c:v>
                </c:pt>
                <c:pt idx="9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1A-4513-8118-A652C1C69AB3}"/>
            </c:ext>
          </c:extLst>
        </c:ser>
        <c:ser>
          <c:idx val="3"/>
          <c:order val="3"/>
          <c:tx>
            <c:strRef>
              <c:f>[Ohio_Test_scores.xlsx]math_proficient_or_better!$E$2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[Ohio_Test_scores.xlsx]math_proficient_or_better!$A$3:$A$12</c:f>
              <c:strCach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A</c:v>
                </c:pt>
                <c:pt idx="7">
                  <c:v>G</c:v>
                </c:pt>
                <c:pt idx="8">
                  <c:v>IM 1</c:v>
                </c:pt>
                <c:pt idx="9">
                  <c:v>IM 2</c:v>
                </c:pt>
              </c:strCache>
            </c:strRef>
          </c:cat>
          <c:val>
            <c:numRef>
              <c:f>[Ohio_Test_scores.xlsx]math_proficient_or_better!$E$3:$E$12</c:f>
              <c:numCache>
                <c:formatCode>General</c:formatCode>
                <c:ptCount val="10"/>
                <c:pt idx="0">
                  <c:v>56</c:v>
                </c:pt>
                <c:pt idx="1">
                  <c:v>60</c:v>
                </c:pt>
                <c:pt idx="2">
                  <c:v>48</c:v>
                </c:pt>
                <c:pt idx="3">
                  <c:v>46</c:v>
                </c:pt>
                <c:pt idx="4">
                  <c:v>44</c:v>
                </c:pt>
                <c:pt idx="5">
                  <c:v>43</c:v>
                </c:pt>
                <c:pt idx="6">
                  <c:v>49</c:v>
                </c:pt>
                <c:pt idx="7">
                  <c:v>42</c:v>
                </c:pt>
                <c:pt idx="8">
                  <c:v>35</c:v>
                </c:pt>
                <c:pt idx="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1A-4513-8118-A652C1C69AB3}"/>
            </c:ext>
          </c:extLst>
        </c:ser>
        <c:ser>
          <c:idx val="4"/>
          <c:order val="4"/>
          <c:tx>
            <c:strRef>
              <c:f>[Ohio_Test_scores.xlsx]math_proficient_or_better!$F$2</c:f>
              <c:strCache>
                <c:ptCount val="1"/>
                <c:pt idx="0">
                  <c:v>2022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[Ohio_Test_scores.xlsx]math_proficient_or_better!$A$3:$A$12</c:f>
              <c:strCach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A</c:v>
                </c:pt>
                <c:pt idx="7">
                  <c:v>G</c:v>
                </c:pt>
                <c:pt idx="8">
                  <c:v>IM 1</c:v>
                </c:pt>
                <c:pt idx="9">
                  <c:v>IM 2</c:v>
                </c:pt>
              </c:strCache>
            </c:strRef>
          </c:cat>
          <c:val>
            <c:numRef>
              <c:f>[Ohio_Test_scores.xlsx]math_proficient_or_better!$F$3:$F$12</c:f>
              <c:numCache>
                <c:formatCode>General</c:formatCode>
                <c:ptCount val="10"/>
                <c:pt idx="0">
                  <c:v>59</c:v>
                </c:pt>
                <c:pt idx="1">
                  <c:v>64</c:v>
                </c:pt>
                <c:pt idx="2">
                  <c:v>54</c:v>
                </c:pt>
                <c:pt idx="3">
                  <c:v>50</c:v>
                </c:pt>
                <c:pt idx="4">
                  <c:v>46</c:v>
                </c:pt>
                <c:pt idx="5">
                  <c:v>43</c:v>
                </c:pt>
                <c:pt idx="6">
                  <c:v>45</c:v>
                </c:pt>
                <c:pt idx="7">
                  <c:v>43</c:v>
                </c:pt>
                <c:pt idx="8">
                  <c:v>35</c:v>
                </c:pt>
                <c:pt idx="9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1A-4513-8118-A652C1C69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4402959"/>
        <c:axId val="1484400047"/>
      </c:lineChart>
      <c:catAx>
        <c:axId val="148440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400047"/>
        <c:crosses val="autoZero"/>
        <c:auto val="1"/>
        <c:lblAlgn val="ctr"/>
        <c:lblOffset val="100"/>
        <c:noMultiLvlLbl val="0"/>
      </c:catAx>
      <c:valAx>
        <c:axId val="1484400047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40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37145427732327"/>
          <c:y val="0.86208801100876076"/>
          <c:w val="0.70513435721649065"/>
          <c:h val="0.110667319482612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Proficiency</a:t>
            </a:r>
            <a:r>
              <a:rPr lang="en-US" sz="1800" baseline="0" dirty="0">
                <a:solidFill>
                  <a:schemeClr val="tx1"/>
                </a:solidFill>
              </a:rPr>
              <a:t> Rates Over Time</a:t>
            </a:r>
            <a:endParaRPr lang="en-US" sz="18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009874518343847E-2"/>
          <c:y val="7.750060603300285E-2"/>
          <c:w val="0.93253959307978573"/>
          <c:h val="0.74017496325435017"/>
        </c:manualLayout>
      </c:layout>
      <c:lineChart>
        <c:grouping val="standard"/>
        <c:varyColors val="0"/>
        <c:ser>
          <c:idx val="0"/>
          <c:order val="0"/>
          <c:tx>
            <c:strRef>
              <c:f>[Ohio_Test_scores.xlsx]math_proficient_or_better!$A$3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[Ohio_Test_scores.xlsx]math_proficient_or_better!$B$3:$F$3</c:f>
              <c:numCache>
                <c:formatCode>General</c:formatCode>
                <c:ptCount val="5"/>
                <c:pt idx="0">
                  <c:v>71</c:v>
                </c:pt>
                <c:pt idx="1">
                  <c:v>67</c:v>
                </c:pt>
                <c:pt idx="2">
                  <c:v>67</c:v>
                </c:pt>
                <c:pt idx="3">
                  <c:v>56</c:v>
                </c:pt>
                <c:pt idx="4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6-422B-85BD-D931DD5FD889}"/>
            </c:ext>
          </c:extLst>
        </c:ser>
        <c:ser>
          <c:idx val="1"/>
          <c:order val="1"/>
          <c:tx>
            <c:strRef>
              <c:f>[Ohio_Test_scores.xlsx]math_proficient_or_better!$A$4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[Ohio_Test_scores.xlsx]math_proficient_or_better!$B$4:$F$4</c:f>
              <c:numCache>
                <c:formatCode>General</c:formatCode>
                <c:ptCount val="5"/>
                <c:pt idx="0">
                  <c:v>73</c:v>
                </c:pt>
                <c:pt idx="1">
                  <c:v>73</c:v>
                </c:pt>
                <c:pt idx="2">
                  <c:v>74</c:v>
                </c:pt>
                <c:pt idx="3">
                  <c:v>60</c:v>
                </c:pt>
                <c:pt idx="4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36-422B-85BD-D931DD5FD889}"/>
            </c:ext>
          </c:extLst>
        </c:ser>
        <c:ser>
          <c:idx val="2"/>
          <c:order val="2"/>
          <c:tx>
            <c:strRef>
              <c:f>[Ohio_Test_scores.xlsx]math_proficient_or_better!$A$5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[Ohio_Test_scores.xlsx]math_proficient_or_better!$B$5:$F$5</c:f>
              <c:numCache>
                <c:formatCode>General</c:formatCode>
                <c:ptCount val="5"/>
                <c:pt idx="0">
                  <c:v>62</c:v>
                </c:pt>
                <c:pt idx="1">
                  <c:v>63</c:v>
                </c:pt>
                <c:pt idx="2">
                  <c:v>62</c:v>
                </c:pt>
                <c:pt idx="3">
                  <c:v>48</c:v>
                </c:pt>
                <c:pt idx="4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36-422B-85BD-D931DD5FD889}"/>
            </c:ext>
          </c:extLst>
        </c:ser>
        <c:ser>
          <c:idx val="3"/>
          <c:order val="3"/>
          <c:tx>
            <c:strRef>
              <c:f>[Ohio_Test_scores.xlsx]math_proficient_or_better!$A$6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[Ohio_Test_scores.xlsx]math_proficient_or_better!$B$6:$F$6</c:f>
              <c:numCache>
                <c:formatCode>General</c:formatCode>
                <c:ptCount val="5"/>
                <c:pt idx="0">
                  <c:v>61</c:v>
                </c:pt>
                <c:pt idx="1">
                  <c:v>59</c:v>
                </c:pt>
                <c:pt idx="2">
                  <c:v>60</c:v>
                </c:pt>
                <c:pt idx="3">
                  <c:v>46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36-422B-85BD-D931DD5FD889}"/>
            </c:ext>
          </c:extLst>
        </c:ser>
        <c:ser>
          <c:idx val="4"/>
          <c:order val="4"/>
          <c:tx>
            <c:strRef>
              <c:f>[Ohio_Test_scores.xlsx]math_proficient_or_better!$A$7</c:f>
              <c:strCache>
                <c:ptCount val="1"/>
                <c:pt idx="0">
                  <c:v>7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[Ohio_Test_scores.xlsx]math_proficient_or_better!$B$7:$F$7</c:f>
              <c:numCache>
                <c:formatCode>General</c:formatCode>
                <c:ptCount val="5"/>
                <c:pt idx="0">
                  <c:v>56</c:v>
                </c:pt>
                <c:pt idx="1">
                  <c:v>59</c:v>
                </c:pt>
                <c:pt idx="2">
                  <c:v>57</c:v>
                </c:pt>
                <c:pt idx="3">
                  <c:v>44</c:v>
                </c:pt>
                <c:pt idx="4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36-422B-85BD-D931DD5FD889}"/>
            </c:ext>
          </c:extLst>
        </c:ser>
        <c:ser>
          <c:idx val="5"/>
          <c:order val="5"/>
          <c:tx>
            <c:strRef>
              <c:f>[Ohio_Test_scores.xlsx]math_proficient_or_better!$A$8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[Ohio_Test_scores.xlsx]math_proficient_or_better!$B$8:$F$8</c:f>
              <c:numCache>
                <c:formatCode>General</c:formatCode>
                <c:ptCount val="5"/>
                <c:pt idx="0">
                  <c:v>55</c:v>
                </c:pt>
                <c:pt idx="1">
                  <c:v>54</c:v>
                </c:pt>
                <c:pt idx="2">
                  <c:v>57</c:v>
                </c:pt>
                <c:pt idx="3">
                  <c:v>43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36-422B-85BD-D931DD5FD889}"/>
            </c:ext>
          </c:extLst>
        </c:ser>
        <c:ser>
          <c:idx val="6"/>
          <c:order val="6"/>
          <c:tx>
            <c:strRef>
              <c:f>[Ohio_Test_scores.xlsx]math_proficient_or_better!$A$9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[Ohio_Test_scores.xlsx]math_proficient_or_better!$B$9:$F$9</c:f>
              <c:numCache>
                <c:formatCode>General</c:formatCode>
                <c:ptCount val="5"/>
                <c:pt idx="0">
                  <c:v>50</c:v>
                </c:pt>
                <c:pt idx="1">
                  <c:v>53</c:v>
                </c:pt>
                <c:pt idx="2">
                  <c:v>53</c:v>
                </c:pt>
                <c:pt idx="3">
                  <c:v>49</c:v>
                </c:pt>
                <c:pt idx="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636-422B-85BD-D931DD5FD889}"/>
            </c:ext>
          </c:extLst>
        </c:ser>
        <c:ser>
          <c:idx val="7"/>
          <c:order val="7"/>
          <c:tx>
            <c:strRef>
              <c:f>[Ohio_Test_scores.xlsx]math_proficient_or_better!$A$10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[Ohio_Test_scores.xlsx]math_proficient_or_better!$B$10:$F$10</c:f>
              <c:numCache>
                <c:formatCode>General</c:formatCode>
                <c:ptCount val="5"/>
                <c:pt idx="0">
                  <c:v>46</c:v>
                </c:pt>
                <c:pt idx="1">
                  <c:v>44</c:v>
                </c:pt>
                <c:pt idx="2">
                  <c:v>46</c:v>
                </c:pt>
                <c:pt idx="3">
                  <c:v>42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36-422B-85BD-D931DD5FD889}"/>
            </c:ext>
          </c:extLst>
        </c:ser>
        <c:ser>
          <c:idx val="8"/>
          <c:order val="8"/>
          <c:tx>
            <c:strRef>
              <c:f>[Ohio_Test_scores.xlsx]math_proficient_or_better!$A$11</c:f>
              <c:strCache>
                <c:ptCount val="1"/>
                <c:pt idx="0">
                  <c:v>IM 1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[Ohio_Test_scores.xlsx]math_proficient_or_better!$B$11:$F$11</c:f>
              <c:numCache>
                <c:formatCode>General</c:formatCode>
                <c:ptCount val="5"/>
                <c:pt idx="0">
                  <c:v>42</c:v>
                </c:pt>
                <c:pt idx="1">
                  <c:v>40</c:v>
                </c:pt>
                <c:pt idx="2">
                  <c:v>37</c:v>
                </c:pt>
                <c:pt idx="3">
                  <c:v>35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636-422B-85BD-D931DD5FD889}"/>
            </c:ext>
          </c:extLst>
        </c:ser>
        <c:ser>
          <c:idx val="9"/>
          <c:order val="9"/>
          <c:tx>
            <c:strRef>
              <c:f>[Ohio_Test_scores.xlsx]math_proficient_or_better!$A$12</c:f>
              <c:strCache>
                <c:ptCount val="1"/>
                <c:pt idx="0">
                  <c:v>IM 2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[Ohio_Test_scores.xlsx]math_proficient_or_better!$B$2:$F$2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[Ohio_Test_scores.xlsx]math_proficient_or_better!$B$12:$F$12</c:f>
              <c:numCache>
                <c:formatCode>General</c:formatCode>
                <c:ptCount val="5"/>
                <c:pt idx="0">
                  <c:v>35</c:v>
                </c:pt>
                <c:pt idx="1">
                  <c:v>30</c:v>
                </c:pt>
                <c:pt idx="2">
                  <c:v>32</c:v>
                </c:pt>
                <c:pt idx="3">
                  <c:v>24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636-422B-85BD-D931DD5FD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4402959"/>
        <c:axId val="1484400047"/>
      </c:lineChart>
      <c:catAx>
        <c:axId val="148440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400047"/>
        <c:crosses val="autoZero"/>
        <c:auto val="1"/>
        <c:lblAlgn val="ctr"/>
        <c:lblOffset val="100"/>
        <c:noMultiLvlLbl val="0"/>
      </c:catAx>
      <c:valAx>
        <c:axId val="1484400047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40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Proficiency</a:t>
            </a:r>
            <a:r>
              <a:rPr lang="en-US" sz="1800" baseline="0" dirty="0">
                <a:solidFill>
                  <a:schemeClr val="tx1"/>
                </a:solidFill>
              </a:rPr>
              <a:t> Rate through Maturation. </a:t>
            </a:r>
            <a:endParaRPr lang="en-US" sz="18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009874518343847E-2"/>
          <c:y val="7.750060603300285E-2"/>
          <c:w val="0.93253959307978573"/>
          <c:h val="0.73932593948316983"/>
        </c:manualLayout>
      </c:layout>
      <c:lineChart>
        <c:grouping val="standard"/>
        <c:varyColors val="0"/>
        <c:ser>
          <c:idx val="0"/>
          <c:order val="0"/>
          <c:tx>
            <c:strRef>
              <c:f>[Ohio_Test_scores.xlsx]ela_proficient_or_better!$F$2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[Ohio_Test_scores.xlsx]ela_proficient_or_better!$E$3:$E$10</c:f>
              <c:strCach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HS 1</c:v>
                </c:pt>
                <c:pt idx="7">
                  <c:v>HS 2</c:v>
                </c:pt>
              </c:strCache>
            </c:strRef>
          </c:cat>
          <c:val>
            <c:numRef>
              <c:f>[Ohio_Test_scores.xlsx]ela_proficient_or_better!$F$3:$F$10</c:f>
              <c:numCache>
                <c:formatCode>General</c:formatCode>
                <c:ptCount val="8"/>
                <c:pt idx="0">
                  <c:v>63</c:v>
                </c:pt>
                <c:pt idx="1">
                  <c:v>63</c:v>
                </c:pt>
                <c:pt idx="2">
                  <c:v>68</c:v>
                </c:pt>
                <c:pt idx="3">
                  <c:v>60</c:v>
                </c:pt>
                <c:pt idx="4">
                  <c:v>59</c:v>
                </c:pt>
                <c:pt idx="5">
                  <c:v>50</c:v>
                </c:pt>
                <c:pt idx="6">
                  <c:v>63</c:v>
                </c:pt>
                <c:pt idx="7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FC-4F76-A212-A65E3C39EBC4}"/>
            </c:ext>
          </c:extLst>
        </c:ser>
        <c:ser>
          <c:idx val="1"/>
          <c:order val="1"/>
          <c:tx>
            <c:strRef>
              <c:f>[Ohio_Test_scores.xlsx]ela_proficient_or_better!$G$2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[Ohio_Test_scores.xlsx]ela_proficient_or_better!$E$3:$E$10</c:f>
              <c:strCach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HS 1</c:v>
                </c:pt>
                <c:pt idx="7">
                  <c:v>HS 2</c:v>
                </c:pt>
              </c:strCache>
            </c:strRef>
          </c:cat>
          <c:val>
            <c:numRef>
              <c:f>[Ohio_Test_scores.xlsx]ela_proficient_or_better!$G$3:$G$10</c:f>
              <c:numCache>
                <c:formatCode>General</c:formatCode>
                <c:ptCount val="8"/>
                <c:pt idx="0">
                  <c:v>60</c:v>
                </c:pt>
                <c:pt idx="1">
                  <c:v>66</c:v>
                </c:pt>
                <c:pt idx="2">
                  <c:v>70</c:v>
                </c:pt>
                <c:pt idx="3">
                  <c:v>59</c:v>
                </c:pt>
                <c:pt idx="4">
                  <c:v>64</c:v>
                </c:pt>
                <c:pt idx="5">
                  <c:v>54</c:v>
                </c:pt>
                <c:pt idx="6">
                  <c:v>62</c:v>
                </c:pt>
                <c:pt idx="7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FC-4F76-A212-A65E3C39EBC4}"/>
            </c:ext>
          </c:extLst>
        </c:ser>
        <c:ser>
          <c:idx val="2"/>
          <c:order val="2"/>
          <c:tx>
            <c:strRef>
              <c:f>[Ohio_Test_scores.xlsx]ela_proficient_or_better!$H$2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[Ohio_Test_scores.xlsx]ela_proficient_or_better!$E$3:$E$10</c:f>
              <c:strCach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HS 1</c:v>
                </c:pt>
                <c:pt idx="7">
                  <c:v>HS 2</c:v>
                </c:pt>
              </c:strCache>
            </c:strRef>
          </c:cat>
          <c:val>
            <c:numRef>
              <c:f>[Ohio_Test_scores.xlsx]ela_proficient_or_better!$H$3:$H$10</c:f>
              <c:numCache>
                <c:formatCode>General</c:formatCode>
                <c:ptCount val="8"/>
                <c:pt idx="0">
                  <c:v>66</c:v>
                </c:pt>
                <c:pt idx="1">
                  <c:v>63</c:v>
                </c:pt>
                <c:pt idx="2">
                  <c:v>70</c:v>
                </c:pt>
                <c:pt idx="3">
                  <c:v>56</c:v>
                </c:pt>
                <c:pt idx="4">
                  <c:v>67</c:v>
                </c:pt>
                <c:pt idx="5">
                  <c:v>58</c:v>
                </c:pt>
                <c:pt idx="6">
                  <c:v>61</c:v>
                </c:pt>
                <c:pt idx="7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FC-4F76-A212-A65E3C39EBC4}"/>
            </c:ext>
          </c:extLst>
        </c:ser>
        <c:ser>
          <c:idx val="3"/>
          <c:order val="3"/>
          <c:tx>
            <c:strRef>
              <c:f>[Ohio_Test_scores.xlsx]ela_proficient_or_better!$I$2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[Ohio_Test_scores.xlsx]ela_proficient_or_better!$E$3:$E$10</c:f>
              <c:strCach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HS 1</c:v>
                </c:pt>
                <c:pt idx="7">
                  <c:v>HS 2</c:v>
                </c:pt>
              </c:strCache>
            </c:strRef>
          </c:cat>
          <c:val>
            <c:numRef>
              <c:f>[Ohio_Test_scores.xlsx]ela_proficient_or_better!$I$3:$I$10</c:f>
              <c:numCache>
                <c:formatCode>General</c:formatCode>
                <c:ptCount val="8"/>
                <c:pt idx="0">
                  <c:v>50</c:v>
                </c:pt>
                <c:pt idx="1">
                  <c:v>56</c:v>
                </c:pt>
                <c:pt idx="2">
                  <c:v>65</c:v>
                </c:pt>
                <c:pt idx="3">
                  <c:v>52</c:v>
                </c:pt>
                <c:pt idx="4">
                  <c:v>60</c:v>
                </c:pt>
                <c:pt idx="5">
                  <c:v>53</c:v>
                </c:pt>
                <c:pt idx="6">
                  <c:v>24</c:v>
                </c:pt>
                <c:pt idx="7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FC-4F76-A212-A65E3C39EBC4}"/>
            </c:ext>
          </c:extLst>
        </c:ser>
        <c:ser>
          <c:idx val="4"/>
          <c:order val="4"/>
          <c:tx>
            <c:strRef>
              <c:f>[Ohio_Test_scores.xlsx]ela_proficient_or_better!$J$2</c:f>
              <c:strCache>
                <c:ptCount val="1"/>
                <c:pt idx="0">
                  <c:v>2022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[Ohio_Test_scores.xlsx]ela_proficient_or_better!$E$3:$E$10</c:f>
              <c:strCach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HS 1</c:v>
                </c:pt>
                <c:pt idx="7">
                  <c:v>HS 2</c:v>
                </c:pt>
              </c:strCache>
            </c:strRef>
          </c:cat>
          <c:val>
            <c:numRef>
              <c:f>[Ohio_Test_scores.xlsx]ela_proficient_or_better!$J$3:$J$10</c:f>
              <c:numCache>
                <c:formatCode>General</c:formatCode>
                <c:ptCount val="8"/>
                <c:pt idx="0">
                  <c:v>58</c:v>
                </c:pt>
                <c:pt idx="1">
                  <c:v>63</c:v>
                </c:pt>
                <c:pt idx="2">
                  <c:v>65</c:v>
                </c:pt>
                <c:pt idx="3">
                  <c:v>56</c:v>
                </c:pt>
                <c:pt idx="4">
                  <c:v>61</c:v>
                </c:pt>
                <c:pt idx="5">
                  <c:v>53</c:v>
                </c:pt>
                <c:pt idx="6">
                  <c:v>22</c:v>
                </c:pt>
                <c:pt idx="7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FC-4F76-A212-A65E3C39E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3454991"/>
        <c:axId val="1993455823"/>
      </c:lineChart>
      <c:catAx>
        <c:axId val="1993454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455823"/>
        <c:crosses val="autoZero"/>
        <c:auto val="1"/>
        <c:lblAlgn val="ctr"/>
        <c:lblOffset val="100"/>
        <c:noMultiLvlLbl val="0"/>
      </c:catAx>
      <c:valAx>
        <c:axId val="199345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45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/>
                </a:solidFill>
              </a:rPr>
              <a:t>Proficiency</a:t>
            </a:r>
            <a:r>
              <a:rPr lang="en-US" sz="1800" baseline="0">
                <a:solidFill>
                  <a:schemeClr val="tx1"/>
                </a:solidFill>
              </a:rPr>
              <a:t> Rates Over Time</a:t>
            </a:r>
            <a:endParaRPr lang="en-US" sz="18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587292446126678E-2"/>
          <c:y val="8.7664963503529189E-2"/>
          <c:w val="0.93253959307978573"/>
          <c:h val="0.74677655625067141"/>
        </c:manualLayout>
      </c:layout>
      <c:lineChart>
        <c:grouping val="standard"/>
        <c:varyColors val="0"/>
        <c:ser>
          <c:idx val="0"/>
          <c:order val="0"/>
          <c:tx>
            <c:strRef>
              <c:f>[Ohio_Test_scores.xlsx]ela_proficient_or_better!$E$3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[Ohio_Test_scores.xlsx]ela_proficient_or_better!$F$2:$J$2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[Ohio_Test_scores.xlsx]ela_proficient_or_better!$F$3:$J$3</c:f>
              <c:numCache>
                <c:formatCode>General</c:formatCode>
                <c:ptCount val="5"/>
                <c:pt idx="0">
                  <c:v>63</c:v>
                </c:pt>
                <c:pt idx="1">
                  <c:v>60</c:v>
                </c:pt>
                <c:pt idx="2">
                  <c:v>66</c:v>
                </c:pt>
                <c:pt idx="3">
                  <c:v>50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A2-42D9-9820-EC45AF79DBE8}"/>
            </c:ext>
          </c:extLst>
        </c:ser>
        <c:ser>
          <c:idx val="1"/>
          <c:order val="1"/>
          <c:tx>
            <c:strRef>
              <c:f>[Ohio_Test_scores.xlsx]ela_proficient_or_better!$E$4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[Ohio_Test_scores.xlsx]ela_proficient_or_better!$F$2:$J$2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[Ohio_Test_scores.xlsx]ela_proficient_or_better!$F$4:$J$4</c:f>
              <c:numCache>
                <c:formatCode>General</c:formatCode>
                <c:ptCount val="5"/>
                <c:pt idx="0">
                  <c:v>63</c:v>
                </c:pt>
                <c:pt idx="1">
                  <c:v>66</c:v>
                </c:pt>
                <c:pt idx="2">
                  <c:v>63</c:v>
                </c:pt>
                <c:pt idx="3">
                  <c:v>56</c:v>
                </c:pt>
                <c:pt idx="4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A2-42D9-9820-EC45AF79DBE8}"/>
            </c:ext>
          </c:extLst>
        </c:ser>
        <c:ser>
          <c:idx val="2"/>
          <c:order val="2"/>
          <c:tx>
            <c:strRef>
              <c:f>[Ohio_Test_scores.xlsx]ela_proficient_or_better!$E$5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[Ohio_Test_scores.xlsx]ela_proficient_or_better!$F$2:$J$2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[Ohio_Test_scores.xlsx]ela_proficient_or_better!$F$5:$J$5</c:f>
              <c:numCache>
                <c:formatCode>General</c:formatCode>
                <c:ptCount val="5"/>
                <c:pt idx="0">
                  <c:v>68</c:v>
                </c:pt>
                <c:pt idx="1">
                  <c:v>70</c:v>
                </c:pt>
                <c:pt idx="2">
                  <c:v>70</c:v>
                </c:pt>
                <c:pt idx="3">
                  <c:v>65</c:v>
                </c:pt>
                <c:pt idx="4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A2-42D9-9820-EC45AF79DBE8}"/>
            </c:ext>
          </c:extLst>
        </c:ser>
        <c:ser>
          <c:idx val="3"/>
          <c:order val="3"/>
          <c:tx>
            <c:strRef>
              <c:f>[Ohio_Test_scores.xlsx]ela_proficient_or_better!$E$6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[Ohio_Test_scores.xlsx]ela_proficient_or_better!$F$2:$J$2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[Ohio_Test_scores.xlsx]ela_proficient_or_better!$F$6:$J$6</c:f>
              <c:numCache>
                <c:formatCode>General</c:formatCode>
                <c:ptCount val="5"/>
                <c:pt idx="0">
                  <c:v>60</c:v>
                </c:pt>
                <c:pt idx="1">
                  <c:v>59</c:v>
                </c:pt>
                <c:pt idx="2">
                  <c:v>56</c:v>
                </c:pt>
                <c:pt idx="3">
                  <c:v>52</c:v>
                </c:pt>
                <c:pt idx="4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A2-42D9-9820-EC45AF79DBE8}"/>
            </c:ext>
          </c:extLst>
        </c:ser>
        <c:ser>
          <c:idx val="4"/>
          <c:order val="4"/>
          <c:tx>
            <c:strRef>
              <c:f>[Ohio_Test_scores.xlsx]ela_proficient_or_better!$E$7</c:f>
              <c:strCache>
                <c:ptCount val="1"/>
                <c:pt idx="0">
                  <c:v>7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[Ohio_Test_scores.xlsx]ela_proficient_or_better!$F$2:$J$2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[Ohio_Test_scores.xlsx]ela_proficient_or_better!$F$7:$J$7</c:f>
              <c:numCache>
                <c:formatCode>General</c:formatCode>
                <c:ptCount val="5"/>
                <c:pt idx="0">
                  <c:v>59</c:v>
                </c:pt>
                <c:pt idx="1">
                  <c:v>64</c:v>
                </c:pt>
                <c:pt idx="2">
                  <c:v>67</c:v>
                </c:pt>
                <c:pt idx="3">
                  <c:v>60</c:v>
                </c:pt>
                <c:pt idx="4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A2-42D9-9820-EC45AF79DBE8}"/>
            </c:ext>
          </c:extLst>
        </c:ser>
        <c:ser>
          <c:idx val="5"/>
          <c:order val="5"/>
          <c:tx>
            <c:strRef>
              <c:f>[Ohio_Test_scores.xlsx]ela_proficient_or_better!$E$8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[Ohio_Test_scores.xlsx]ela_proficient_or_better!$F$2:$J$2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[Ohio_Test_scores.xlsx]ela_proficient_or_better!$F$8:$J$8</c:f>
              <c:numCache>
                <c:formatCode>General</c:formatCode>
                <c:ptCount val="5"/>
                <c:pt idx="0">
                  <c:v>50</c:v>
                </c:pt>
                <c:pt idx="1">
                  <c:v>54</c:v>
                </c:pt>
                <c:pt idx="2">
                  <c:v>58</c:v>
                </c:pt>
                <c:pt idx="3">
                  <c:v>53</c:v>
                </c:pt>
                <c:pt idx="4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A2-42D9-9820-EC45AF79DBE8}"/>
            </c:ext>
          </c:extLst>
        </c:ser>
        <c:ser>
          <c:idx val="6"/>
          <c:order val="6"/>
          <c:tx>
            <c:strRef>
              <c:f>[Ohio_Test_scores.xlsx]ela_proficient_or_better!$E$9</c:f>
              <c:strCache>
                <c:ptCount val="1"/>
                <c:pt idx="0">
                  <c:v>HS 1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[Ohio_Test_scores.xlsx]ela_proficient_or_better!$F$2:$J$2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[Ohio_Test_scores.xlsx]ela_proficient_or_better!$F$9:$J$9</c:f>
              <c:numCache>
                <c:formatCode>General</c:formatCode>
                <c:ptCount val="5"/>
                <c:pt idx="0">
                  <c:v>63</c:v>
                </c:pt>
                <c:pt idx="1">
                  <c:v>62</c:v>
                </c:pt>
                <c:pt idx="2">
                  <c:v>61</c:v>
                </c:pt>
                <c:pt idx="3">
                  <c:v>24</c:v>
                </c:pt>
                <c:pt idx="4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6A2-42D9-9820-EC45AF79DBE8}"/>
            </c:ext>
          </c:extLst>
        </c:ser>
        <c:ser>
          <c:idx val="7"/>
          <c:order val="7"/>
          <c:tx>
            <c:strRef>
              <c:f>[Ohio_Test_scores.xlsx]ela_proficient_or_better!$E$10</c:f>
              <c:strCache>
                <c:ptCount val="1"/>
                <c:pt idx="0">
                  <c:v>HS 2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[Ohio_Test_scores.xlsx]ela_proficient_or_better!$F$2:$J$2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[Ohio_Test_scores.xlsx]ela_proficient_or_better!$F$10:$J$10</c:f>
              <c:numCache>
                <c:formatCode>General</c:formatCode>
                <c:ptCount val="5"/>
                <c:pt idx="0">
                  <c:v>59</c:v>
                </c:pt>
                <c:pt idx="1">
                  <c:v>59</c:v>
                </c:pt>
                <c:pt idx="2">
                  <c:v>61</c:v>
                </c:pt>
                <c:pt idx="3">
                  <c:v>63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A2-42D9-9820-EC45AF79D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3454991"/>
        <c:axId val="1993455823"/>
      </c:lineChart>
      <c:catAx>
        <c:axId val="1993454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455823"/>
        <c:crosses val="autoZero"/>
        <c:auto val="1"/>
        <c:lblAlgn val="ctr"/>
        <c:lblOffset val="100"/>
        <c:noMultiLvlLbl val="0"/>
      </c:catAx>
      <c:valAx>
        <c:axId val="199345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45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8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6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0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AFF8B-F0E0-084D-4845-03A4C6102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K-12 Academic Performance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C711D-823A-43E5-8EC1-B035F737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5" r="14920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305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4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4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183339-6748-27DC-39DD-7280D37E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Math Data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2BF520-0649-10BC-1F71-30C23B20A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9469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F734E7-0E7B-1177-1EAA-EDEAA239C634}"/>
              </a:ext>
            </a:extLst>
          </p:cNvPr>
          <p:cNvSpPr txBox="1"/>
          <p:nvPr/>
        </p:nvSpPr>
        <p:spPr>
          <a:xfrm>
            <a:off x="290405" y="4072046"/>
            <a:ext cx="387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Particularly steep decline between grade 4 and 5.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0E660-AF14-218F-F9ED-9430C787222C}"/>
              </a:ext>
            </a:extLst>
          </p:cNvPr>
          <p:cNvSpPr txBox="1"/>
          <p:nvPr/>
        </p:nvSpPr>
        <p:spPr>
          <a:xfrm>
            <a:off x="457201" y="401840"/>
            <a:ext cx="339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testing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DF31B-C3D5-9B34-505E-D314D027C771}"/>
              </a:ext>
            </a:extLst>
          </p:cNvPr>
          <p:cNvSpPr txBox="1"/>
          <p:nvPr/>
        </p:nvSpPr>
        <p:spPr>
          <a:xfrm>
            <a:off x="245862" y="6038224"/>
            <a:ext cx="4077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sz="1200" dirty="0"/>
              <a:t>https://education.ohio.gov/Topics/Testing/Statistical-Summaries-and-Item-Analysis-Reports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6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6F056-EDCF-41D6-78A3-9CF4E27C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Math Data</a:t>
            </a:r>
          </a:p>
        </p:txBody>
      </p:sp>
      <p:sp>
        <p:nvSpPr>
          <p:cNvPr id="48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4F6AF-6868-4B0D-B188-B95CB9D94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446006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A3967E-82CF-0E80-FC65-5D56BD7628B7}"/>
              </a:ext>
            </a:extLst>
          </p:cNvPr>
          <p:cNvSpPr txBox="1"/>
          <p:nvPr/>
        </p:nvSpPr>
        <p:spPr>
          <a:xfrm>
            <a:off x="457201" y="4245429"/>
            <a:ext cx="376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 negatively affected academic performance.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CCFF6-2CF1-EE77-C064-31B0C593ABA2}"/>
              </a:ext>
            </a:extLst>
          </p:cNvPr>
          <p:cNvSpPr txBox="1"/>
          <p:nvPr/>
        </p:nvSpPr>
        <p:spPr>
          <a:xfrm>
            <a:off x="457201" y="401840"/>
            <a:ext cx="339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testing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453A5-65A0-CFCC-0E57-596623A7EE02}"/>
              </a:ext>
            </a:extLst>
          </p:cNvPr>
          <p:cNvSpPr txBox="1"/>
          <p:nvPr/>
        </p:nvSpPr>
        <p:spPr>
          <a:xfrm>
            <a:off x="245862" y="6038224"/>
            <a:ext cx="4077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sz="1200" dirty="0"/>
              <a:t>https://education.ohio.gov/Topics/Testing/Statistical-Summaries-and-Item-Analysis-Reports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2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D36415-3519-4DAD-93B3-64001501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Language Arts Data</a:t>
            </a:r>
          </a:p>
        </p:txBody>
      </p:sp>
      <p:sp>
        <p:nvSpPr>
          <p:cNvPr id="48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619C71-C63C-B9CB-A41A-1FBC24E3C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315175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7BB2E0-C2CF-8D44-4146-B1A54EE1E142}"/>
              </a:ext>
            </a:extLst>
          </p:cNvPr>
          <p:cNvSpPr txBox="1"/>
          <p:nvPr/>
        </p:nvSpPr>
        <p:spPr>
          <a:xfrm>
            <a:off x="290405" y="4366727"/>
            <a:ext cx="367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Stark decline post Covid for Freshman students.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30C12-63E9-5AD5-9087-F621A4FFCDF7}"/>
              </a:ext>
            </a:extLst>
          </p:cNvPr>
          <p:cNvSpPr txBox="1"/>
          <p:nvPr/>
        </p:nvSpPr>
        <p:spPr>
          <a:xfrm>
            <a:off x="457201" y="401840"/>
            <a:ext cx="339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testing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22391-BF14-5CB8-7982-A4988457F938}"/>
              </a:ext>
            </a:extLst>
          </p:cNvPr>
          <p:cNvSpPr txBox="1"/>
          <p:nvPr/>
        </p:nvSpPr>
        <p:spPr>
          <a:xfrm>
            <a:off x="245862" y="6038224"/>
            <a:ext cx="4077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sz="1200" dirty="0"/>
              <a:t>https://education.ohio.gov/Topics/Testing/Statistical-Summaries-and-Item-Analysis-Reports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4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86FDCE-22D5-35A8-FFF4-9164D697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Language Arts Data</a:t>
            </a:r>
          </a:p>
        </p:txBody>
      </p:sp>
      <p:sp>
        <p:nvSpPr>
          <p:cNvPr id="48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D4EC12-10E9-4D99-81CD-840C0F90A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78771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132B18-39D5-4DB8-2908-47D5BE6A879D}"/>
              </a:ext>
            </a:extLst>
          </p:cNvPr>
          <p:cNvSpPr txBox="1"/>
          <p:nvPr/>
        </p:nvSpPr>
        <p:spPr>
          <a:xfrm>
            <a:off x="314611" y="4981245"/>
            <a:ext cx="389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going on with HS 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3E4C0-6B2D-B496-1CA7-BCF08F383341}"/>
              </a:ext>
            </a:extLst>
          </p:cNvPr>
          <p:cNvSpPr txBox="1"/>
          <p:nvPr/>
        </p:nvSpPr>
        <p:spPr>
          <a:xfrm>
            <a:off x="457201" y="401840"/>
            <a:ext cx="339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testing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BCE46-31C6-00AC-9CDF-E0D403FF70C2}"/>
              </a:ext>
            </a:extLst>
          </p:cNvPr>
          <p:cNvSpPr txBox="1"/>
          <p:nvPr/>
        </p:nvSpPr>
        <p:spPr>
          <a:xfrm>
            <a:off x="245862" y="6038224"/>
            <a:ext cx="4077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sz="1200" dirty="0"/>
              <a:t>https://education.ohio.gov/Topics/Testing/Statistical-Summaries-and-Item-Analysis-Reports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350-3ECE-E5E8-8C03-95852199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F98A-BFF6-E887-0751-0AA38A34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Math Curriculum between 4</a:t>
            </a:r>
            <a:r>
              <a:rPr lang="en-US" baseline="30000" dirty="0"/>
              <a:t>th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grade.</a:t>
            </a:r>
          </a:p>
          <a:p>
            <a:endParaRPr lang="en-US" dirty="0"/>
          </a:p>
          <a:p>
            <a:r>
              <a:rPr lang="en-US" dirty="0"/>
              <a:t>Investigate academic transition from 8</a:t>
            </a:r>
            <a:r>
              <a:rPr lang="en-US" baseline="30000" dirty="0"/>
              <a:t>th</a:t>
            </a:r>
            <a:r>
              <a:rPr lang="en-US" dirty="0"/>
              <a:t> grade to High School. </a:t>
            </a:r>
          </a:p>
        </p:txBody>
      </p:sp>
    </p:spTree>
    <p:extLst>
      <p:ext uri="{BB962C8B-B14F-4D97-AF65-F5344CB8AC3E}">
        <p14:creationId xmlns:p14="http://schemas.microsoft.com/office/powerpoint/2010/main" val="209439514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K-12 Academic Performance</vt:lpstr>
      <vt:lpstr>Math Data</vt:lpstr>
      <vt:lpstr>Math Data</vt:lpstr>
      <vt:lpstr>Language Arts Data</vt:lpstr>
      <vt:lpstr>Language Arts Data</vt:lpstr>
      <vt:lpstr>Action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K-12 Academic Performance</dc:title>
  <dc:creator>Dane Weickert</dc:creator>
  <cp:lastModifiedBy>Dane Weickert</cp:lastModifiedBy>
  <cp:revision>1</cp:revision>
  <dcterms:created xsi:type="dcterms:W3CDTF">2022-10-01T16:29:13Z</dcterms:created>
  <dcterms:modified xsi:type="dcterms:W3CDTF">2022-10-01T17:04:46Z</dcterms:modified>
</cp:coreProperties>
</file>