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559" r:id="rId2"/>
    <p:sldId id="565" r:id="rId3"/>
    <p:sldId id="562" r:id="rId4"/>
    <p:sldId id="551" r:id="rId5"/>
    <p:sldId id="555" r:id="rId6"/>
    <p:sldId id="563" r:id="rId7"/>
    <p:sldId id="556" r:id="rId8"/>
    <p:sldId id="558" r:id="rId9"/>
    <p:sldId id="564" r:id="rId10"/>
    <p:sldId id="560" r:id="rId11"/>
    <p:sldId id="561" r:id="rId12"/>
    <p:sldId id="553" r:id="rId13"/>
    <p:sldId id="566" r:id="rId14"/>
    <p:sldId id="557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2A9995"/>
    <a:srgbClr val="54D0CA"/>
    <a:srgbClr val="0D1325"/>
    <a:srgbClr val="8EE0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31" autoAdjust="0"/>
    <p:restoredTop sz="72485"/>
  </p:normalViewPr>
  <p:slideViewPr>
    <p:cSldViewPr snapToGrid="0" showGuides="1">
      <p:cViewPr varScale="1">
        <p:scale>
          <a:sx n="80" d="100"/>
          <a:sy n="80" d="100"/>
        </p:scale>
        <p:origin x="1352" y="184"/>
      </p:cViewPr>
      <p:guideLst>
        <p:guide orient="horz" pos="21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CDDB4-6553-4F69-92A5-864D7528836E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39D0A-ED8E-4A87-BA33-B024370FBD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380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230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510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711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797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176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097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321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433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432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554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667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165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524733" y="568090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AD4C7-00E1-484E-ADC6-80BED9BCD7E0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B093F-DDD8-4FA1-B0B2-6BD78FD0B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t-thusz-RookieCJ/CSSummerCamp202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3086075" y="2837059"/>
            <a:ext cx="5965825" cy="1017844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/>
            <a:r>
              <a:rPr lang="en-US" altLang="zh-CN" sz="6000" dirty="0">
                <a:solidFill>
                  <a:prstClr val="white"/>
                </a:solidFill>
                <a:effectLst/>
                <a:latin typeface="Calibri" panose="020F0502020204030204" pitchFamily="34" charset="0"/>
              </a:rPr>
              <a:t>CCS</a:t>
            </a:r>
            <a:r>
              <a:rPr lang="zh-CN" altLang="en-US" sz="6000" dirty="0">
                <a:solidFill>
                  <a:prstClr val="white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altLang="zh-CN" sz="6000" dirty="0">
                <a:solidFill>
                  <a:prstClr val="white"/>
                </a:solidFill>
                <a:effectLst/>
                <a:latin typeface="Calibri" panose="020F0502020204030204" pitchFamily="34" charset="0"/>
              </a:rPr>
              <a:t>TimeLine</a:t>
            </a:r>
            <a:endParaRPr lang="zh-CN" altLang="en-US" sz="6000" dirty="0">
              <a:solidFill>
                <a:prstClr val="white"/>
              </a:solidFill>
              <a:effectLst/>
              <a:latin typeface="Calibri" panose="020F0502020204030204" pitchFamily="34" charset="0"/>
            </a:endParaRPr>
          </a:p>
        </p:txBody>
      </p:sp>
      <p:grpSp>
        <p:nvGrpSpPr>
          <p:cNvPr id="64" name="Group 1"/>
          <p:cNvGrpSpPr/>
          <p:nvPr/>
        </p:nvGrpSpPr>
        <p:grpSpPr>
          <a:xfrm>
            <a:off x="-2982769" y="3616264"/>
            <a:ext cx="6950890" cy="7035260"/>
            <a:chOff x="4297681" y="2137013"/>
            <a:chExt cx="3596640" cy="3640296"/>
          </a:xfrm>
        </p:grpSpPr>
        <p:sp>
          <p:nvSpPr>
            <p:cNvPr id="65" name="Line 699"/>
            <p:cNvSpPr>
              <a:spLocks noChangeShapeType="1"/>
            </p:cNvSpPr>
            <p:nvPr/>
          </p:nvSpPr>
          <p:spPr bwMode="auto">
            <a:xfrm flipH="1" flipV="1">
              <a:off x="6010042" y="2137013"/>
              <a:ext cx="971473" cy="229223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700"/>
            <p:cNvSpPr/>
            <p:nvPr/>
          </p:nvSpPr>
          <p:spPr bwMode="auto">
            <a:xfrm>
              <a:off x="6981517" y="2366236"/>
              <a:ext cx="912804" cy="1547262"/>
            </a:xfrm>
            <a:custGeom>
              <a:avLst/>
              <a:gdLst>
                <a:gd name="T0" fmla="*/ 669 w 669"/>
                <a:gd name="T1" fmla="*/ 1134 h 1134"/>
                <a:gd name="T2" fmla="*/ 591 w 669"/>
                <a:gd name="T3" fmla="*/ 550 h 1134"/>
                <a:gd name="T4" fmla="*/ 0 w 669"/>
                <a:gd name="T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9" h="1134">
                  <a:moveTo>
                    <a:pt x="669" y="1134"/>
                  </a:moveTo>
                  <a:lnTo>
                    <a:pt x="591" y="55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701"/>
            <p:cNvSpPr/>
            <p:nvPr/>
          </p:nvSpPr>
          <p:spPr bwMode="auto">
            <a:xfrm>
              <a:off x="5240505" y="3913500"/>
              <a:ext cx="2653816" cy="1863809"/>
            </a:xfrm>
            <a:custGeom>
              <a:avLst/>
              <a:gdLst>
                <a:gd name="T0" fmla="*/ 0 w 1945"/>
                <a:gd name="T1" fmla="*/ 1276 h 1366"/>
                <a:gd name="T2" fmla="*/ 830 w 1945"/>
                <a:gd name="T3" fmla="*/ 1366 h 1366"/>
                <a:gd name="T4" fmla="*/ 1305 w 1945"/>
                <a:gd name="T5" fmla="*/ 1162 h 1366"/>
                <a:gd name="T6" fmla="*/ 1804 w 1945"/>
                <a:gd name="T7" fmla="*/ 737 h 1366"/>
                <a:gd name="T8" fmla="*/ 1945 w 1945"/>
                <a:gd name="T9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1366">
                  <a:moveTo>
                    <a:pt x="0" y="1276"/>
                  </a:moveTo>
                  <a:lnTo>
                    <a:pt x="830" y="1366"/>
                  </a:lnTo>
                  <a:lnTo>
                    <a:pt x="1305" y="1162"/>
                  </a:lnTo>
                  <a:lnTo>
                    <a:pt x="1804" y="737"/>
                  </a:lnTo>
                  <a:lnTo>
                    <a:pt x="1945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Line 702"/>
            <p:cNvSpPr>
              <a:spLocks noChangeShapeType="1"/>
            </p:cNvSpPr>
            <p:nvPr/>
          </p:nvSpPr>
          <p:spPr bwMode="auto">
            <a:xfrm>
              <a:off x="4440949" y="4633919"/>
              <a:ext cx="799556" cy="10205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703"/>
            <p:cNvSpPr/>
            <p:nvPr/>
          </p:nvSpPr>
          <p:spPr bwMode="auto">
            <a:xfrm>
              <a:off x="4297681" y="3149337"/>
              <a:ext cx="143268" cy="1484584"/>
            </a:xfrm>
            <a:custGeom>
              <a:avLst/>
              <a:gdLst>
                <a:gd name="T0" fmla="*/ 609 w 609"/>
                <a:gd name="T1" fmla="*/ 0 h 1611"/>
                <a:gd name="T2" fmla="*/ 592 w 609"/>
                <a:gd name="T3" fmla="*/ 5 h 1611"/>
                <a:gd name="T4" fmla="*/ 313 w 609"/>
                <a:gd name="T5" fmla="*/ 392 h 1611"/>
                <a:gd name="T6" fmla="*/ 52 w 609"/>
                <a:gd name="T7" fmla="*/ 523 h 1611"/>
                <a:gd name="T8" fmla="*/ 0 w 609"/>
                <a:gd name="T9" fmla="*/ 1132 h 1611"/>
                <a:gd name="T10" fmla="*/ 105 w 609"/>
                <a:gd name="T11" fmla="*/ 1611 h 1611"/>
                <a:gd name="connsiteX0" fmla="*/ 10000 w 10018"/>
                <a:gd name="connsiteY0" fmla="*/ 0 h 10000"/>
                <a:gd name="connsiteX1" fmla="*/ 10018 w 10018"/>
                <a:gd name="connsiteY1" fmla="*/ 1358 h 10000"/>
                <a:gd name="connsiteX2" fmla="*/ 5140 w 10018"/>
                <a:gd name="connsiteY2" fmla="*/ 2433 h 10000"/>
                <a:gd name="connsiteX3" fmla="*/ 854 w 10018"/>
                <a:gd name="connsiteY3" fmla="*/ 3246 h 10000"/>
                <a:gd name="connsiteX4" fmla="*/ 0 w 10018"/>
                <a:gd name="connsiteY4" fmla="*/ 7027 h 10000"/>
                <a:gd name="connsiteX5" fmla="*/ 1724 w 10018"/>
                <a:gd name="connsiteY5" fmla="*/ 10000 h 10000"/>
                <a:gd name="connsiteX0-1" fmla="*/ 12868 w 12868"/>
                <a:gd name="connsiteY0-2" fmla="*/ 0 h 9028"/>
                <a:gd name="connsiteX1-3" fmla="*/ 10018 w 12868"/>
                <a:gd name="connsiteY1-4" fmla="*/ 386 h 9028"/>
                <a:gd name="connsiteX2-5" fmla="*/ 5140 w 12868"/>
                <a:gd name="connsiteY2-6" fmla="*/ 1461 h 9028"/>
                <a:gd name="connsiteX3-7" fmla="*/ 854 w 12868"/>
                <a:gd name="connsiteY3-8" fmla="*/ 2274 h 9028"/>
                <a:gd name="connsiteX4-9" fmla="*/ 0 w 12868"/>
                <a:gd name="connsiteY4-10" fmla="*/ 6055 h 9028"/>
                <a:gd name="connsiteX5-11" fmla="*/ 1724 w 12868"/>
                <a:gd name="connsiteY5-12" fmla="*/ 9028 h 9028"/>
                <a:gd name="connsiteX0-13" fmla="*/ 7785 w 7785"/>
                <a:gd name="connsiteY0-14" fmla="*/ 0 h 9572"/>
                <a:gd name="connsiteX1-15" fmla="*/ 3994 w 7785"/>
                <a:gd name="connsiteY1-16" fmla="*/ 1190 h 9572"/>
                <a:gd name="connsiteX2-17" fmla="*/ 664 w 7785"/>
                <a:gd name="connsiteY2-18" fmla="*/ 2091 h 9572"/>
                <a:gd name="connsiteX3-19" fmla="*/ 0 w 7785"/>
                <a:gd name="connsiteY3-20" fmla="*/ 6279 h 9572"/>
                <a:gd name="connsiteX4-21" fmla="*/ 1340 w 7785"/>
                <a:gd name="connsiteY4-22" fmla="*/ 9572 h 9572"/>
                <a:gd name="connsiteX0-23" fmla="*/ 5130 w 5130"/>
                <a:gd name="connsiteY0-24" fmla="*/ 0 h 8757"/>
                <a:gd name="connsiteX1-25" fmla="*/ 853 w 5130"/>
                <a:gd name="connsiteY1-26" fmla="*/ 941 h 8757"/>
                <a:gd name="connsiteX2-27" fmla="*/ 0 w 5130"/>
                <a:gd name="connsiteY2-28" fmla="*/ 5317 h 8757"/>
                <a:gd name="connsiteX3-29" fmla="*/ 1721 w 5130"/>
                <a:gd name="connsiteY3-30" fmla="*/ 8757 h 8757"/>
                <a:gd name="connsiteX0-31" fmla="*/ 1663 w 3355"/>
                <a:gd name="connsiteY0-32" fmla="*/ 0 h 8925"/>
                <a:gd name="connsiteX1-33" fmla="*/ 0 w 3355"/>
                <a:gd name="connsiteY1-34" fmla="*/ 4997 h 8925"/>
                <a:gd name="connsiteX2-35" fmla="*/ 3355 w 3355"/>
                <a:gd name="connsiteY2-36" fmla="*/ 8925 h 89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3355" h="8925">
                  <a:moveTo>
                    <a:pt x="1663" y="0"/>
                  </a:moveTo>
                  <a:lnTo>
                    <a:pt x="0" y="4997"/>
                  </a:lnTo>
                  <a:lnTo>
                    <a:pt x="3355" y="892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Line 704"/>
            <p:cNvSpPr>
              <a:spLocks noChangeShapeType="1"/>
            </p:cNvSpPr>
            <p:nvPr/>
          </p:nvSpPr>
          <p:spPr bwMode="auto">
            <a:xfrm flipH="1">
              <a:off x="5114925" y="2137013"/>
              <a:ext cx="895116" cy="2966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705"/>
            <p:cNvSpPr/>
            <p:nvPr/>
          </p:nvSpPr>
          <p:spPr bwMode="auto">
            <a:xfrm>
              <a:off x="5112461" y="2348476"/>
              <a:ext cx="1871166" cy="103615"/>
            </a:xfrm>
            <a:custGeom>
              <a:avLst/>
              <a:gdLst>
                <a:gd name="T0" fmla="*/ 0 w 1375"/>
                <a:gd name="T1" fmla="*/ 69 h 119"/>
                <a:gd name="T2" fmla="*/ 0 w 1375"/>
                <a:gd name="T3" fmla="*/ 69 h 119"/>
                <a:gd name="T4" fmla="*/ 681 w 1375"/>
                <a:gd name="T5" fmla="*/ 0 h 119"/>
                <a:gd name="T6" fmla="*/ 681 w 1375"/>
                <a:gd name="T7" fmla="*/ 0 h 119"/>
                <a:gd name="T8" fmla="*/ 1375 w 1375"/>
                <a:gd name="T9" fmla="*/ 13 h 119"/>
                <a:gd name="T10" fmla="*/ 1279 w 1375"/>
                <a:gd name="T11" fmla="*/ 119 h 119"/>
                <a:gd name="connsiteX0" fmla="*/ 0 w 10000"/>
                <a:gd name="connsiteY0" fmla="*/ 5798 h 12759"/>
                <a:gd name="connsiteX1" fmla="*/ 0 w 10000"/>
                <a:gd name="connsiteY1" fmla="*/ 5798 h 12759"/>
                <a:gd name="connsiteX2" fmla="*/ 4953 w 10000"/>
                <a:gd name="connsiteY2" fmla="*/ 0 h 12759"/>
                <a:gd name="connsiteX3" fmla="*/ 4953 w 10000"/>
                <a:gd name="connsiteY3" fmla="*/ 0 h 12759"/>
                <a:gd name="connsiteX4" fmla="*/ 10000 w 10000"/>
                <a:gd name="connsiteY4" fmla="*/ 1092 h 12759"/>
                <a:gd name="connsiteX5" fmla="*/ 9413 w 10000"/>
                <a:gd name="connsiteY5" fmla="*/ 12759 h 12759"/>
                <a:gd name="connsiteX0-1" fmla="*/ 0 w 10000"/>
                <a:gd name="connsiteY0-2" fmla="*/ 5798 h 5798"/>
                <a:gd name="connsiteX1-3" fmla="*/ 0 w 10000"/>
                <a:gd name="connsiteY1-4" fmla="*/ 5798 h 5798"/>
                <a:gd name="connsiteX2-5" fmla="*/ 4953 w 10000"/>
                <a:gd name="connsiteY2-6" fmla="*/ 0 h 5798"/>
                <a:gd name="connsiteX3-7" fmla="*/ 4953 w 10000"/>
                <a:gd name="connsiteY3-8" fmla="*/ 0 h 5798"/>
                <a:gd name="connsiteX4-9" fmla="*/ 10000 w 10000"/>
                <a:gd name="connsiteY4-10" fmla="*/ 1092 h 57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5798">
                  <a:moveTo>
                    <a:pt x="0" y="5798"/>
                  </a:moveTo>
                  <a:lnTo>
                    <a:pt x="0" y="5798"/>
                  </a:lnTo>
                  <a:lnTo>
                    <a:pt x="4953" y="0"/>
                  </a:lnTo>
                  <a:lnTo>
                    <a:pt x="4953" y="0"/>
                  </a:lnTo>
                  <a:lnTo>
                    <a:pt x="10000" y="1092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706"/>
            <p:cNvSpPr/>
            <p:nvPr/>
          </p:nvSpPr>
          <p:spPr bwMode="auto">
            <a:xfrm>
              <a:off x="4997636" y="4060857"/>
              <a:ext cx="242869" cy="1593654"/>
            </a:xfrm>
            <a:custGeom>
              <a:avLst/>
              <a:gdLst>
                <a:gd name="T0" fmla="*/ 0 w 178"/>
                <a:gd name="T1" fmla="*/ 0 h 1168"/>
                <a:gd name="T2" fmla="*/ 144 w 178"/>
                <a:gd name="T3" fmla="*/ 792 h 1168"/>
                <a:gd name="T4" fmla="*/ 178 w 178"/>
                <a:gd name="T5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1168">
                  <a:moveTo>
                    <a:pt x="0" y="0"/>
                  </a:moveTo>
                  <a:lnTo>
                    <a:pt x="144" y="792"/>
                  </a:lnTo>
                  <a:lnTo>
                    <a:pt x="178" y="1168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707"/>
            <p:cNvSpPr/>
            <p:nvPr/>
          </p:nvSpPr>
          <p:spPr bwMode="auto">
            <a:xfrm>
              <a:off x="4997636" y="2442645"/>
              <a:ext cx="180104" cy="1618213"/>
            </a:xfrm>
            <a:custGeom>
              <a:avLst/>
              <a:gdLst>
                <a:gd name="T0" fmla="*/ 79 w 132"/>
                <a:gd name="T1" fmla="*/ 0 h 1186"/>
                <a:gd name="T2" fmla="*/ 132 w 132"/>
                <a:gd name="T3" fmla="*/ 368 h 1186"/>
                <a:gd name="T4" fmla="*/ 0 w 132"/>
                <a:gd name="T5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1186">
                  <a:moveTo>
                    <a:pt x="79" y="0"/>
                  </a:moveTo>
                  <a:lnTo>
                    <a:pt x="132" y="368"/>
                  </a:lnTo>
                  <a:lnTo>
                    <a:pt x="0" y="118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708"/>
            <p:cNvSpPr/>
            <p:nvPr/>
          </p:nvSpPr>
          <p:spPr bwMode="auto">
            <a:xfrm>
              <a:off x="5963651" y="4745799"/>
              <a:ext cx="409345" cy="1031510"/>
            </a:xfrm>
            <a:custGeom>
              <a:avLst/>
              <a:gdLst>
                <a:gd name="T0" fmla="*/ 0 w 398"/>
                <a:gd name="T1" fmla="*/ 0 h 756"/>
                <a:gd name="T2" fmla="*/ 219 w 398"/>
                <a:gd name="T3" fmla="*/ 591 h 756"/>
                <a:gd name="T4" fmla="*/ 300 w 398"/>
                <a:gd name="T5" fmla="*/ 756 h 756"/>
                <a:gd name="T6" fmla="*/ 398 w 398"/>
                <a:gd name="T7" fmla="*/ 595 h 756"/>
                <a:gd name="connsiteX0" fmla="*/ 0 w 13102"/>
                <a:gd name="connsiteY0" fmla="*/ 0 h 10000"/>
                <a:gd name="connsiteX1" fmla="*/ 5503 w 13102"/>
                <a:gd name="connsiteY1" fmla="*/ 7817 h 10000"/>
                <a:gd name="connsiteX2" fmla="*/ 7538 w 13102"/>
                <a:gd name="connsiteY2" fmla="*/ 10000 h 10000"/>
                <a:gd name="connsiteX3" fmla="*/ 13102 w 13102"/>
                <a:gd name="connsiteY3" fmla="*/ 9384 h 10000"/>
                <a:gd name="connsiteX0-1" fmla="*/ 0 w 7538"/>
                <a:gd name="connsiteY0-2" fmla="*/ 0 h 10000"/>
                <a:gd name="connsiteX1-3" fmla="*/ 5503 w 7538"/>
                <a:gd name="connsiteY1-4" fmla="*/ 7817 h 10000"/>
                <a:gd name="connsiteX2-5" fmla="*/ 7538 w 7538"/>
                <a:gd name="connsiteY2-6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538" h="10000">
                  <a:moveTo>
                    <a:pt x="0" y="0"/>
                  </a:moveTo>
                  <a:lnTo>
                    <a:pt x="5503" y="7817"/>
                  </a:lnTo>
                  <a:lnTo>
                    <a:pt x="7538" y="1000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709"/>
            <p:cNvSpPr/>
            <p:nvPr/>
          </p:nvSpPr>
          <p:spPr bwMode="auto">
            <a:xfrm>
              <a:off x="5963652" y="2348500"/>
              <a:ext cx="450260" cy="2397304"/>
            </a:xfrm>
            <a:custGeom>
              <a:avLst/>
              <a:gdLst>
                <a:gd name="T0" fmla="*/ 52 w 330"/>
                <a:gd name="T1" fmla="*/ 0 h 1757"/>
                <a:gd name="T2" fmla="*/ 330 w 330"/>
                <a:gd name="T3" fmla="*/ 664 h 1757"/>
                <a:gd name="T4" fmla="*/ 0 w 330"/>
                <a:gd name="T5" fmla="*/ 1757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757">
                  <a:moveTo>
                    <a:pt x="52" y="0"/>
                  </a:moveTo>
                  <a:lnTo>
                    <a:pt x="330" y="664"/>
                  </a:lnTo>
                  <a:lnTo>
                    <a:pt x="0" y="175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Line 710"/>
            <p:cNvSpPr>
              <a:spLocks noChangeShapeType="1"/>
            </p:cNvSpPr>
            <p:nvPr/>
          </p:nvSpPr>
          <p:spPr bwMode="auto">
            <a:xfrm>
              <a:off x="6010042" y="2137015"/>
              <a:ext cx="24560" cy="21148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Line 711"/>
            <p:cNvSpPr>
              <a:spLocks noChangeShapeType="1"/>
            </p:cNvSpPr>
            <p:nvPr/>
          </p:nvSpPr>
          <p:spPr bwMode="auto">
            <a:xfrm flipH="1">
              <a:off x="4368632" y="2434349"/>
              <a:ext cx="751816" cy="71507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Line 712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12851" cy="9687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Line 713"/>
            <p:cNvSpPr>
              <a:spLocks noChangeShapeType="1"/>
            </p:cNvSpPr>
            <p:nvPr/>
          </p:nvSpPr>
          <p:spPr bwMode="auto">
            <a:xfrm flipH="1" flipV="1">
              <a:off x="6981510" y="2366234"/>
              <a:ext cx="237017" cy="63173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Line 714"/>
            <p:cNvSpPr>
              <a:spLocks noChangeShapeType="1"/>
            </p:cNvSpPr>
            <p:nvPr/>
          </p:nvSpPr>
          <p:spPr bwMode="auto">
            <a:xfrm flipH="1" flipV="1">
              <a:off x="7214834" y="2997969"/>
              <a:ext cx="466634" cy="818657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Line 715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0465" cy="110245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716"/>
            <p:cNvSpPr/>
            <p:nvPr/>
          </p:nvSpPr>
          <p:spPr bwMode="auto">
            <a:xfrm>
              <a:off x="5963652" y="4745802"/>
              <a:ext cx="1738283" cy="328828"/>
            </a:xfrm>
            <a:custGeom>
              <a:avLst/>
              <a:gdLst>
                <a:gd name="T0" fmla="*/ 0 w 1274"/>
                <a:gd name="T1" fmla="*/ 0 h 241"/>
                <a:gd name="T2" fmla="*/ 909 w 1274"/>
                <a:gd name="T3" fmla="*/ 241 h 241"/>
                <a:gd name="T4" fmla="*/ 1274 w 1274"/>
                <a:gd name="T5" fmla="*/ 12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4" h="241">
                  <a:moveTo>
                    <a:pt x="0" y="0"/>
                  </a:moveTo>
                  <a:lnTo>
                    <a:pt x="909" y="241"/>
                  </a:lnTo>
                  <a:lnTo>
                    <a:pt x="1274" y="12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Line 717"/>
            <p:cNvSpPr>
              <a:spLocks noChangeShapeType="1"/>
            </p:cNvSpPr>
            <p:nvPr/>
          </p:nvSpPr>
          <p:spPr bwMode="auto">
            <a:xfrm>
              <a:off x="4997636" y="4060859"/>
              <a:ext cx="966016" cy="68494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Line 718"/>
            <p:cNvSpPr>
              <a:spLocks noChangeShapeType="1"/>
            </p:cNvSpPr>
            <p:nvPr/>
          </p:nvSpPr>
          <p:spPr bwMode="auto">
            <a:xfrm>
              <a:off x="4368632" y="3149421"/>
              <a:ext cx="629002" cy="91143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Line 719"/>
            <p:cNvSpPr>
              <a:spLocks noChangeShapeType="1"/>
            </p:cNvSpPr>
            <p:nvPr/>
          </p:nvSpPr>
          <p:spPr bwMode="auto">
            <a:xfrm flipH="1">
              <a:off x="4368634" y="2944756"/>
              <a:ext cx="809106" cy="20466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Line 720"/>
            <p:cNvSpPr>
              <a:spLocks noChangeShapeType="1"/>
            </p:cNvSpPr>
            <p:nvPr/>
          </p:nvSpPr>
          <p:spPr bwMode="auto">
            <a:xfrm flipH="1">
              <a:off x="5177742" y="2348501"/>
              <a:ext cx="856862" cy="59625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Line 721"/>
            <p:cNvSpPr>
              <a:spLocks noChangeShapeType="1"/>
            </p:cNvSpPr>
            <p:nvPr/>
          </p:nvSpPr>
          <p:spPr bwMode="auto">
            <a:xfrm flipH="1" flipV="1">
              <a:off x="6034604" y="2348500"/>
              <a:ext cx="1180232" cy="649470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722"/>
            <p:cNvSpPr/>
            <p:nvPr/>
          </p:nvSpPr>
          <p:spPr bwMode="auto">
            <a:xfrm>
              <a:off x="7214833" y="2997968"/>
              <a:ext cx="573059" cy="798191"/>
            </a:xfrm>
            <a:custGeom>
              <a:avLst/>
              <a:gdLst>
                <a:gd name="T0" fmla="*/ 344 w 420"/>
                <a:gd name="T1" fmla="*/ 585 h 585"/>
                <a:gd name="T2" fmla="*/ 420 w 420"/>
                <a:gd name="T3" fmla="*/ 87 h 585"/>
                <a:gd name="T4" fmla="*/ 0 w 420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585">
                  <a:moveTo>
                    <a:pt x="344" y="585"/>
                  </a:moveTo>
                  <a:lnTo>
                    <a:pt x="420" y="8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723"/>
            <p:cNvSpPr/>
            <p:nvPr/>
          </p:nvSpPr>
          <p:spPr bwMode="auto">
            <a:xfrm>
              <a:off x="7193002" y="2997968"/>
              <a:ext cx="491195" cy="2076661"/>
            </a:xfrm>
            <a:custGeom>
              <a:avLst/>
              <a:gdLst>
                <a:gd name="T0" fmla="*/ 16 w 360"/>
                <a:gd name="T1" fmla="*/ 0 h 1522"/>
                <a:gd name="T2" fmla="*/ 0 w 360"/>
                <a:gd name="T3" fmla="*/ 729 h 1522"/>
                <a:gd name="T4" fmla="*/ 8 w 360"/>
                <a:gd name="T5" fmla="*/ 1522 h 1522"/>
                <a:gd name="T6" fmla="*/ 358 w 360"/>
                <a:gd name="T7" fmla="*/ 600 h 1522"/>
                <a:gd name="T8" fmla="*/ 360 w 360"/>
                <a:gd name="T9" fmla="*/ 585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1522">
                  <a:moveTo>
                    <a:pt x="16" y="0"/>
                  </a:moveTo>
                  <a:lnTo>
                    <a:pt x="0" y="729"/>
                  </a:lnTo>
                  <a:lnTo>
                    <a:pt x="8" y="1522"/>
                  </a:lnTo>
                  <a:lnTo>
                    <a:pt x="358" y="600"/>
                  </a:lnTo>
                  <a:lnTo>
                    <a:pt x="360" y="58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Line 724"/>
            <p:cNvSpPr>
              <a:spLocks noChangeShapeType="1"/>
            </p:cNvSpPr>
            <p:nvPr/>
          </p:nvSpPr>
          <p:spPr bwMode="auto">
            <a:xfrm flipV="1">
              <a:off x="6413914" y="2997968"/>
              <a:ext cx="800921" cy="25651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Line 725"/>
            <p:cNvSpPr>
              <a:spLocks noChangeShapeType="1"/>
            </p:cNvSpPr>
            <p:nvPr/>
          </p:nvSpPr>
          <p:spPr bwMode="auto">
            <a:xfrm flipV="1">
              <a:off x="4997634" y="3254480"/>
              <a:ext cx="1416278" cy="8172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726"/>
            <p:cNvSpPr/>
            <p:nvPr/>
          </p:nvSpPr>
          <p:spPr bwMode="auto">
            <a:xfrm>
              <a:off x="4440949" y="4071773"/>
              <a:ext cx="753165" cy="1069713"/>
            </a:xfrm>
            <a:custGeom>
              <a:avLst/>
              <a:gdLst>
                <a:gd name="T0" fmla="*/ 552 w 552"/>
                <a:gd name="T1" fmla="*/ 784 h 784"/>
                <a:gd name="T2" fmla="*/ 0 w 552"/>
                <a:gd name="T3" fmla="*/ 412 h 784"/>
                <a:gd name="T4" fmla="*/ 408 w 552"/>
                <a:gd name="T5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2" h="784">
                  <a:moveTo>
                    <a:pt x="552" y="784"/>
                  </a:moveTo>
                  <a:lnTo>
                    <a:pt x="0" y="412"/>
                  </a:lnTo>
                  <a:lnTo>
                    <a:pt x="408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Line 728"/>
            <p:cNvSpPr>
              <a:spLocks noChangeShapeType="1"/>
            </p:cNvSpPr>
            <p:nvPr/>
          </p:nvSpPr>
          <p:spPr bwMode="auto">
            <a:xfrm flipH="1">
              <a:off x="5194114" y="4745801"/>
              <a:ext cx="769538" cy="39568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729"/>
            <p:cNvSpPr/>
            <p:nvPr/>
          </p:nvSpPr>
          <p:spPr bwMode="auto">
            <a:xfrm>
              <a:off x="5963654" y="3816625"/>
              <a:ext cx="1717818" cy="929177"/>
            </a:xfrm>
            <a:custGeom>
              <a:avLst/>
              <a:gdLst>
                <a:gd name="T0" fmla="*/ 1259 w 1259"/>
                <a:gd name="T1" fmla="*/ 0 h 681"/>
                <a:gd name="T2" fmla="*/ 902 w 1259"/>
                <a:gd name="T3" fmla="*/ 140 h 681"/>
                <a:gd name="T4" fmla="*/ 0 w 1259"/>
                <a:gd name="T5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9" h="681">
                  <a:moveTo>
                    <a:pt x="1259" y="0"/>
                  </a:moveTo>
                  <a:lnTo>
                    <a:pt x="902" y="140"/>
                  </a:lnTo>
                  <a:lnTo>
                    <a:pt x="0" y="681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730"/>
            <p:cNvSpPr/>
            <p:nvPr/>
          </p:nvSpPr>
          <p:spPr bwMode="auto">
            <a:xfrm>
              <a:off x="5254151" y="5500332"/>
              <a:ext cx="1756021" cy="158273"/>
            </a:xfrm>
            <a:custGeom>
              <a:avLst/>
              <a:gdLst>
                <a:gd name="T0" fmla="*/ 1287 w 1287"/>
                <a:gd name="T1" fmla="*/ 0 h 116"/>
                <a:gd name="T2" fmla="*/ 739 w 1287"/>
                <a:gd name="T3" fmla="*/ 38 h 116"/>
                <a:gd name="T4" fmla="*/ 0 w 1287"/>
                <a:gd name="T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7" h="116">
                  <a:moveTo>
                    <a:pt x="1287" y="0"/>
                  </a:moveTo>
                  <a:lnTo>
                    <a:pt x="739" y="38"/>
                  </a:lnTo>
                  <a:lnTo>
                    <a:pt x="0" y="11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731"/>
            <p:cNvSpPr/>
            <p:nvPr/>
          </p:nvSpPr>
          <p:spPr bwMode="auto">
            <a:xfrm>
              <a:off x="5194116" y="5074626"/>
              <a:ext cx="2009806" cy="477551"/>
            </a:xfrm>
            <a:custGeom>
              <a:avLst/>
              <a:gdLst>
                <a:gd name="T0" fmla="*/ 0 w 1473"/>
                <a:gd name="T1" fmla="*/ 49 h 350"/>
                <a:gd name="T2" fmla="*/ 783 w 1473"/>
                <a:gd name="T3" fmla="*/ 350 h 350"/>
                <a:gd name="T4" fmla="*/ 1473 w 1473"/>
                <a:gd name="T5" fmla="*/ 0 h 350"/>
                <a:gd name="T6" fmla="*/ 1348 w 1473"/>
                <a:gd name="T7" fmla="*/ 30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3" h="350">
                  <a:moveTo>
                    <a:pt x="0" y="49"/>
                  </a:moveTo>
                  <a:lnTo>
                    <a:pt x="783" y="350"/>
                  </a:lnTo>
                  <a:lnTo>
                    <a:pt x="1473" y="0"/>
                  </a:lnTo>
                  <a:lnTo>
                    <a:pt x="1348" y="303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Line 732"/>
            <p:cNvSpPr>
              <a:spLocks noChangeShapeType="1"/>
            </p:cNvSpPr>
            <p:nvPr/>
          </p:nvSpPr>
          <p:spPr bwMode="auto">
            <a:xfrm>
              <a:off x="6413918" y="3254481"/>
              <a:ext cx="780454" cy="75316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Line 733"/>
            <p:cNvSpPr>
              <a:spLocks noChangeShapeType="1"/>
            </p:cNvSpPr>
            <p:nvPr/>
          </p:nvSpPr>
          <p:spPr bwMode="auto">
            <a:xfrm>
              <a:off x="5177745" y="2944750"/>
              <a:ext cx="1236173" cy="3097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9" name="Group 1"/>
          <p:cNvGrpSpPr/>
          <p:nvPr/>
        </p:nvGrpSpPr>
        <p:grpSpPr>
          <a:xfrm>
            <a:off x="9290190" y="-3412530"/>
            <a:ext cx="5803619" cy="5874063"/>
            <a:chOff x="4297681" y="2137013"/>
            <a:chExt cx="3596640" cy="3640296"/>
          </a:xfrm>
        </p:grpSpPr>
        <p:sp>
          <p:nvSpPr>
            <p:cNvPr id="100" name="Line 699"/>
            <p:cNvSpPr>
              <a:spLocks noChangeShapeType="1"/>
            </p:cNvSpPr>
            <p:nvPr/>
          </p:nvSpPr>
          <p:spPr bwMode="auto">
            <a:xfrm flipH="1" flipV="1">
              <a:off x="6010042" y="2137013"/>
              <a:ext cx="971473" cy="229223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700"/>
            <p:cNvSpPr/>
            <p:nvPr/>
          </p:nvSpPr>
          <p:spPr bwMode="auto">
            <a:xfrm>
              <a:off x="6981517" y="2366236"/>
              <a:ext cx="912804" cy="1547262"/>
            </a:xfrm>
            <a:custGeom>
              <a:avLst/>
              <a:gdLst>
                <a:gd name="T0" fmla="*/ 669 w 669"/>
                <a:gd name="T1" fmla="*/ 1134 h 1134"/>
                <a:gd name="T2" fmla="*/ 591 w 669"/>
                <a:gd name="T3" fmla="*/ 550 h 1134"/>
                <a:gd name="T4" fmla="*/ 0 w 669"/>
                <a:gd name="T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9" h="1134">
                  <a:moveTo>
                    <a:pt x="669" y="1134"/>
                  </a:moveTo>
                  <a:lnTo>
                    <a:pt x="591" y="55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701"/>
            <p:cNvSpPr/>
            <p:nvPr/>
          </p:nvSpPr>
          <p:spPr bwMode="auto">
            <a:xfrm>
              <a:off x="5240505" y="3913500"/>
              <a:ext cx="2653816" cy="1863809"/>
            </a:xfrm>
            <a:custGeom>
              <a:avLst/>
              <a:gdLst>
                <a:gd name="T0" fmla="*/ 0 w 1945"/>
                <a:gd name="T1" fmla="*/ 1276 h 1366"/>
                <a:gd name="T2" fmla="*/ 830 w 1945"/>
                <a:gd name="T3" fmla="*/ 1366 h 1366"/>
                <a:gd name="T4" fmla="*/ 1305 w 1945"/>
                <a:gd name="T5" fmla="*/ 1162 h 1366"/>
                <a:gd name="T6" fmla="*/ 1804 w 1945"/>
                <a:gd name="T7" fmla="*/ 737 h 1366"/>
                <a:gd name="T8" fmla="*/ 1945 w 1945"/>
                <a:gd name="T9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1366">
                  <a:moveTo>
                    <a:pt x="0" y="1276"/>
                  </a:moveTo>
                  <a:lnTo>
                    <a:pt x="830" y="1366"/>
                  </a:lnTo>
                  <a:lnTo>
                    <a:pt x="1305" y="1162"/>
                  </a:lnTo>
                  <a:lnTo>
                    <a:pt x="1804" y="737"/>
                  </a:lnTo>
                  <a:lnTo>
                    <a:pt x="1945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Line 702"/>
            <p:cNvSpPr>
              <a:spLocks noChangeShapeType="1"/>
            </p:cNvSpPr>
            <p:nvPr/>
          </p:nvSpPr>
          <p:spPr bwMode="auto">
            <a:xfrm>
              <a:off x="4440949" y="4633919"/>
              <a:ext cx="799556" cy="10205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703"/>
            <p:cNvSpPr/>
            <p:nvPr/>
          </p:nvSpPr>
          <p:spPr bwMode="auto">
            <a:xfrm>
              <a:off x="4297681" y="3149337"/>
              <a:ext cx="143268" cy="1484584"/>
            </a:xfrm>
            <a:custGeom>
              <a:avLst/>
              <a:gdLst>
                <a:gd name="T0" fmla="*/ 609 w 609"/>
                <a:gd name="T1" fmla="*/ 0 h 1611"/>
                <a:gd name="T2" fmla="*/ 592 w 609"/>
                <a:gd name="T3" fmla="*/ 5 h 1611"/>
                <a:gd name="T4" fmla="*/ 313 w 609"/>
                <a:gd name="T5" fmla="*/ 392 h 1611"/>
                <a:gd name="T6" fmla="*/ 52 w 609"/>
                <a:gd name="T7" fmla="*/ 523 h 1611"/>
                <a:gd name="T8" fmla="*/ 0 w 609"/>
                <a:gd name="T9" fmla="*/ 1132 h 1611"/>
                <a:gd name="T10" fmla="*/ 105 w 609"/>
                <a:gd name="T11" fmla="*/ 1611 h 1611"/>
                <a:gd name="connsiteX0" fmla="*/ 10000 w 10018"/>
                <a:gd name="connsiteY0" fmla="*/ 0 h 10000"/>
                <a:gd name="connsiteX1" fmla="*/ 10018 w 10018"/>
                <a:gd name="connsiteY1" fmla="*/ 1358 h 10000"/>
                <a:gd name="connsiteX2" fmla="*/ 5140 w 10018"/>
                <a:gd name="connsiteY2" fmla="*/ 2433 h 10000"/>
                <a:gd name="connsiteX3" fmla="*/ 854 w 10018"/>
                <a:gd name="connsiteY3" fmla="*/ 3246 h 10000"/>
                <a:gd name="connsiteX4" fmla="*/ 0 w 10018"/>
                <a:gd name="connsiteY4" fmla="*/ 7027 h 10000"/>
                <a:gd name="connsiteX5" fmla="*/ 1724 w 10018"/>
                <a:gd name="connsiteY5" fmla="*/ 10000 h 10000"/>
                <a:gd name="connsiteX0-1" fmla="*/ 12868 w 12868"/>
                <a:gd name="connsiteY0-2" fmla="*/ 0 h 9028"/>
                <a:gd name="connsiteX1-3" fmla="*/ 10018 w 12868"/>
                <a:gd name="connsiteY1-4" fmla="*/ 386 h 9028"/>
                <a:gd name="connsiteX2-5" fmla="*/ 5140 w 12868"/>
                <a:gd name="connsiteY2-6" fmla="*/ 1461 h 9028"/>
                <a:gd name="connsiteX3-7" fmla="*/ 854 w 12868"/>
                <a:gd name="connsiteY3-8" fmla="*/ 2274 h 9028"/>
                <a:gd name="connsiteX4-9" fmla="*/ 0 w 12868"/>
                <a:gd name="connsiteY4-10" fmla="*/ 6055 h 9028"/>
                <a:gd name="connsiteX5-11" fmla="*/ 1724 w 12868"/>
                <a:gd name="connsiteY5-12" fmla="*/ 9028 h 9028"/>
                <a:gd name="connsiteX0-13" fmla="*/ 7785 w 7785"/>
                <a:gd name="connsiteY0-14" fmla="*/ 0 h 9572"/>
                <a:gd name="connsiteX1-15" fmla="*/ 3994 w 7785"/>
                <a:gd name="connsiteY1-16" fmla="*/ 1190 h 9572"/>
                <a:gd name="connsiteX2-17" fmla="*/ 664 w 7785"/>
                <a:gd name="connsiteY2-18" fmla="*/ 2091 h 9572"/>
                <a:gd name="connsiteX3-19" fmla="*/ 0 w 7785"/>
                <a:gd name="connsiteY3-20" fmla="*/ 6279 h 9572"/>
                <a:gd name="connsiteX4-21" fmla="*/ 1340 w 7785"/>
                <a:gd name="connsiteY4-22" fmla="*/ 9572 h 9572"/>
                <a:gd name="connsiteX0-23" fmla="*/ 5130 w 5130"/>
                <a:gd name="connsiteY0-24" fmla="*/ 0 h 8757"/>
                <a:gd name="connsiteX1-25" fmla="*/ 853 w 5130"/>
                <a:gd name="connsiteY1-26" fmla="*/ 941 h 8757"/>
                <a:gd name="connsiteX2-27" fmla="*/ 0 w 5130"/>
                <a:gd name="connsiteY2-28" fmla="*/ 5317 h 8757"/>
                <a:gd name="connsiteX3-29" fmla="*/ 1721 w 5130"/>
                <a:gd name="connsiteY3-30" fmla="*/ 8757 h 8757"/>
                <a:gd name="connsiteX0-31" fmla="*/ 1663 w 3355"/>
                <a:gd name="connsiteY0-32" fmla="*/ 0 h 8925"/>
                <a:gd name="connsiteX1-33" fmla="*/ 0 w 3355"/>
                <a:gd name="connsiteY1-34" fmla="*/ 4997 h 8925"/>
                <a:gd name="connsiteX2-35" fmla="*/ 3355 w 3355"/>
                <a:gd name="connsiteY2-36" fmla="*/ 8925 h 89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3355" h="8925">
                  <a:moveTo>
                    <a:pt x="1663" y="0"/>
                  </a:moveTo>
                  <a:lnTo>
                    <a:pt x="0" y="4997"/>
                  </a:lnTo>
                  <a:lnTo>
                    <a:pt x="3355" y="892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Line 704"/>
            <p:cNvSpPr>
              <a:spLocks noChangeShapeType="1"/>
            </p:cNvSpPr>
            <p:nvPr/>
          </p:nvSpPr>
          <p:spPr bwMode="auto">
            <a:xfrm flipH="1">
              <a:off x="5114925" y="2137013"/>
              <a:ext cx="895116" cy="2966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705"/>
            <p:cNvSpPr/>
            <p:nvPr/>
          </p:nvSpPr>
          <p:spPr bwMode="auto">
            <a:xfrm>
              <a:off x="5114925" y="2340343"/>
              <a:ext cx="1871166" cy="103615"/>
            </a:xfrm>
            <a:custGeom>
              <a:avLst/>
              <a:gdLst>
                <a:gd name="T0" fmla="*/ 0 w 1375"/>
                <a:gd name="T1" fmla="*/ 69 h 119"/>
                <a:gd name="T2" fmla="*/ 0 w 1375"/>
                <a:gd name="T3" fmla="*/ 69 h 119"/>
                <a:gd name="T4" fmla="*/ 681 w 1375"/>
                <a:gd name="T5" fmla="*/ 0 h 119"/>
                <a:gd name="T6" fmla="*/ 681 w 1375"/>
                <a:gd name="T7" fmla="*/ 0 h 119"/>
                <a:gd name="T8" fmla="*/ 1375 w 1375"/>
                <a:gd name="T9" fmla="*/ 13 h 119"/>
                <a:gd name="T10" fmla="*/ 1279 w 1375"/>
                <a:gd name="T11" fmla="*/ 119 h 119"/>
                <a:gd name="connsiteX0" fmla="*/ 0 w 10000"/>
                <a:gd name="connsiteY0" fmla="*/ 5798 h 12759"/>
                <a:gd name="connsiteX1" fmla="*/ 0 w 10000"/>
                <a:gd name="connsiteY1" fmla="*/ 5798 h 12759"/>
                <a:gd name="connsiteX2" fmla="*/ 4953 w 10000"/>
                <a:gd name="connsiteY2" fmla="*/ 0 h 12759"/>
                <a:gd name="connsiteX3" fmla="*/ 4953 w 10000"/>
                <a:gd name="connsiteY3" fmla="*/ 0 h 12759"/>
                <a:gd name="connsiteX4" fmla="*/ 10000 w 10000"/>
                <a:gd name="connsiteY4" fmla="*/ 1092 h 12759"/>
                <a:gd name="connsiteX5" fmla="*/ 9413 w 10000"/>
                <a:gd name="connsiteY5" fmla="*/ 12759 h 12759"/>
                <a:gd name="connsiteX0-1" fmla="*/ 0 w 10000"/>
                <a:gd name="connsiteY0-2" fmla="*/ 5798 h 5798"/>
                <a:gd name="connsiteX1-3" fmla="*/ 0 w 10000"/>
                <a:gd name="connsiteY1-4" fmla="*/ 5798 h 5798"/>
                <a:gd name="connsiteX2-5" fmla="*/ 4953 w 10000"/>
                <a:gd name="connsiteY2-6" fmla="*/ 0 h 5798"/>
                <a:gd name="connsiteX3-7" fmla="*/ 4953 w 10000"/>
                <a:gd name="connsiteY3-8" fmla="*/ 0 h 5798"/>
                <a:gd name="connsiteX4-9" fmla="*/ 10000 w 10000"/>
                <a:gd name="connsiteY4-10" fmla="*/ 1092 h 57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5798">
                  <a:moveTo>
                    <a:pt x="0" y="5798"/>
                  </a:moveTo>
                  <a:lnTo>
                    <a:pt x="0" y="5798"/>
                  </a:lnTo>
                  <a:lnTo>
                    <a:pt x="4953" y="0"/>
                  </a:lnTo>
                  <a:lnTo>
                    <a:pt x="4953" y="0"/>
                  </a:lnTo>
                  <a:lnTo>
                    <a:pt x="10000" y="1092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706"/>
            <p:cNvSpPr/>
            <p:nvPr/>
          </p:nvSpPr>
          <p:spPr bwMode="auto">
            <a:xfrm>
              <a:off x="4997636" y="4060857"/>
              <a:ext cx="242869" cy="1593654"/>
            </a:xfrm>
            <a:custGeom>
              <a:avLst/>
              <a:gdLst>
                <a:gd name="T0" fmla="*/ 0 w 178"/>
                <a:gd name="T1" fmla="*/ 0 h 1168"/>
                <a:gd name="T2" fmla="*/ 144 w 178"/>
                <a:gd name="T3" fmla="*/ 792 h 1168"/>
                <a:gd name="T4" fmla="*/ 178 w 178"/>
                <a:gd name="T5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1168">
                  <a:moveTo>
                    <a:pt x="0" y="0"/>
                  </a:moveTo>
                  <a:lnTo>
                    <a:pt x="144" y="792"/>
                  </a:lnTo>
                  <a:lnTo>
                    <a:pt x="178" y="1168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707"/>
            <p:cNvSpPr/>
            <p:nvPr/>
          </p:nvSpPr>
          <p:spPr bwMode="auto">
            <a:xfrm>
              <a:off x="4997636" y="2442645"/>
              <a:ext cx="180104" cy="1618213"/>
            </a:xfrm>
            <a:custGeom>
              <a:avLst/>
              <a:gdLst>
                <a:gd name="T0" fmla="*/ 79 w 132"/>
                <a:gd name="T1" fmla="*/ 0 h 1186"/>
                <a:gd name="T2" fmla="*/ 132 w 132"/>
                <a:gd name="T3" fmla="*/ 368 h 1186"/>
                <a:gd name="T4" fmla="*/ 0 w 132"/>
                <a:gd name="T5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1186">
                  <a:moveTo>
                    <a:pt x="79" y="0"/>
                  </a:moveTo>
                  <a:lnTo>
                    <a:pt x="132" y="368"/>
                  </a:lnTo>
                  <a:lnTo>
                    <a:pt x="0" y="118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708"/>
            <p:cNvSpPr/>
            <p:nvPr/>
          </p:nvSpPr>
          <p:spPr bwMode="auto">
            <a:xfrm>
              <a:off x="5963651" y="4745799"/>
              <a:ext cx="409345" cy="1031510"/>
            </a:xfrm>
            <a:custGeom>
              <a:avLst/>
              <a:gdLst>
                <a:gd name="T0" fmla="*/ 0 w 398"/>
                <a:gd name="T1" fmla="*/ 0 h 756"/>
                <a:gd name="T2" fmla="*/ 219 w 398"/>
                <a:gd name="T3" fmla="*/ 591 h 756"/>
                <a:gd name="T4" fmla="*/ 300 w 398"/>
                <a:gd name="T5" fmla="*/ 756 h 756"/>
                <a:gd name="T6" fmla="*/ 398 w 398"/>
                <a:gd name="T7" fmla="*/ 595 h 756"/>
                <a:gd name="connsiteX0" fmla="*/ 0 w 13102"/>
                <a:gd name="connsiteY0" fmla="*/ 0 h 10000"/>
                <a:gd name="connsiteX1" fmla="*/ 5503 w 13102"/>
                <a:gd name="connsiteY1" fmla="*/ 7817 h 10000"/>
                <a:gd name="connsiteX2" fmla="*/ 7538 w 13102"/>
                <a:gd name="connsiteY2" fmla="*/ 10000 h 10000"/>
                <a:gd name="connsiteX3" fmla="*/ 13102 w 13102"/>
                <a:gd name="connsiteY3" fmla="*/ 9384 h 10000"/>
                <a:gd name="connsiteX0-1" fmla="*/ 0 w 7538"/>
                <a:gd name="connsiteY0-2" fmla="*/ 0 h 10000"/>
                <a:gd name="connsiteX1-3" fmla="*/ 5503 w 7538"/>
                <a:gd name="connsiteY1-4" fmla="*/ 7817 h 10000"/>
                <a:gd name="connsiteX2-5" fmla="*/ 7538 w 7538"/>
                <a:gd name="connsiteY2-6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538" h="10000">
                  <a:moveTo>
                    <a:pt x="0" y="0"/>
                  </a:moveTo>
                  <a:lnTo>
                    <a:pt x="5503" y="7817"/>
                  </a:lnTo>
                  <a:lnTo>
                    <a:pt x="7538" y="1000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709"/>
            <p:cNvSpPr/>
            <p:nvPr/>
          </p:nvSpPr>
          <p:spPr bwMode="auto">
            <a:xfrm>
              <a:off x="5963652" y="2348500"/>
              <a:ext cx="450260" cy="2397304"/>
            </a:xfrm>
            <a:custGeom>
              <a:avLst/>
              <a:gdLst>
                <a:gd name="T0" fmla="*/ 52 w 330"/>
                <a:gd name="T1" fmla="*/ 0 h 1757"/>
                <a:gd name="T2" fmla="*/ 330 w 330"/>
                <a:gd name="T3" fmla="*/ 664 h 1757"/>
                <a:gd name="T4" fmla="*/ 0 w 330"/>
                <a:gd name="T5" fmla="*/ 1757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757">
                  <a:moveTo>
                    <a:pt x="52" y="0"/>
                  </a:moveTo>
                  <a:lnTo>
                    <a:pt x="330" y="664"/>
                  </a:lnTo>
                  <a:lnTo>
                    <a:pt x="0" y="175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Line 710"/>
            <p:cNvSpPr>
              <a:spLocks noChangeShapeType="1"/>
            </p:cNvSpPr>
            <p:nvPr/>
          </p:nvSpPr>
          <p:spPr bwMode="auto">
            <a:xfrm>
              <a:off x="6010042" y="2137015"/>
              <a:ext cx="24560" cy="21148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Line 711"/>
            <p:cNvSpPr>
              <a:spLocks noChangeShapeType="1"/>
            </p:cNvSpPr>
            <p:nvPr/>
          </p:nvSpPr>
          <p:spPr bwMode="auto">
            <a:xfrm flipH="1">
              <a:off x="4368632" y="2434349"/>
              <a:ext cx="751816" cy="71507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Line 712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12851" cy="9687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Line 713"/>
            <p:cNvSpPr>
              <a:spLocks noChangeShapeType="1"/>
            </p:cNvSpPr>
            <p:nvPr/>
          </p:nvSpPr>
          <p:spPr bwMode="auto">
            <a:xfrm flipH="1" flipV="1">
              <a:off x="6972417" y="2367473"/>
              <a:ext cx="242415" cy="63049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Line 714"/>
            <p:cNvSpPr>
              <a:spLocks noChangeShapeType="1"/>
            </p:cNvSpPr>
            <p:nvPr/>
          </p:nvSpPr>
          <p:spPr bwMode="auto">
            <a:xfrm flipH="1" flipV="1">
              <a:off x="7214834" y="2997969"/>
              <a:ext cx="466634" cy="818657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Line 715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0465" cy="110245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716"/>
            <p:cNvSpPr/>
            <p:nvPr/>
          </p:nvSpPr>
          <p:spPr bwMode="auto">
            <a:xfrm>
              <a:off x="5963652" y="4745802"/>
              <a:ext cx="1738283" cy="328828"/>
            </a:xfrm>
            <a:custGeom>
              <a:avLst/>
              <a:gdLst>
                <a:gd name="T0" fmla="*/ 0 w 1274"/>
                <a:gd name="T1" fmla="*/ 0 h 241"/>
                <a:gd name="T2" fmla="*/ 909 w 1274"/>
                <a:gd name="T3" fmla="*/ 241 h 241"/>
                <a:gd name="T4" fmla="*/ 1274 w 1274"/>
                <a:gd name="T5" fmla="*/ 12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4" h="241">
                  <a:moveTo>
                    <a:pt x="0" y="0"/>
                  </a:moveTo>
                  <a:lnTo>
                    <a:pt x="909" y="241"/>
                  </a:lnTo>
                  <a:lnTo>
                    <a:pt x="1274" y="12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Line 717"/>
            <p:cNvSpPr>
              <a:spLocks noChangeShapeType="1"/>
            </p:cNvSpPr>
            <p:nvPr/>
          </p:nvSpPr>
          <p:spPr bwMode="auto">
            <a:xfrm>
              <a:off x="4997636" y="4060859"/>
              <a:ext cx="966016" cy="68494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Line 718"/>
            <p:cNvSpPr>
              <a:spLocks noChangeShapeType="1"/>
            </p:cNvSpPr>
            <p:nvPr/>
          </p:nvSpPr>
          <p:spPr bwMode="auto">
            <a:xfrm>
              <a:off x="4368632" y="3149421"/>
              <a:ext cx="629002" cy="91143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Line 719"/>
            <p:cNvSpPr>
              <a:spLocks noChangeShapeType="1"/>
            </p:cNvSpPr>
            <p:nvPr/>
          </p:nvSpPr>
          <p:spPr bwMode="auto">
            <a:xfrm flipH="1">
              <a:off x="4368634" y="2944756"/>
              <a:ext cx="809106" cy="20466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Line 720"/>
            <p:cNvSpPr>
              <a:spLocks noChangeShapeType="1"/>
            </p:cNvSpPr>
            <p:nvPr/>
          </p:nvSpPr>
          <p:spPr bwMode="auto">
            <a:xfrm flipH="1">
              <a:off x="5177742" y="2348501"/>
              <a:ext cx="856862" cy="59625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Line 721"/>
            <p:cNvSpPr>
              <a:spLocks noChangeShapeType="1"/>
            </p:cNvSpPr>
            <p:nvPr/>
          </p:nvSpPr>
          <p:spPr bwMode="auto">
            <a:xfrm flipH="1" flipV="1">
              <a:off x="6034604" y="2348500"/>
              <a:ext cx="1180232" cy="649470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722"/>
            <p:cNvSpPr/>
            <p:nvPr/>
          </p:nvSpPr>
          <p:spPr bwMode="auto">
            <a:xfrm>
              <a:off x="7214833" y="2997968"/>
              <a:ext cx="573059" cy="798191"/>
            </a:xfrm>
            <a:custGeom>
              <a:avLst/>
              <a:gdLst>
                <a:gd name="T0" fmla="*/ 344 w 420"/>
                <a:gd name="T1" fmla="*/ 585 h 585"/>
                <a:gd name="T2" fmla="*/ 420 w 420"/>
                <a:gd name="T3" fmla="*/ 87 h 585"/>
                <a:gd name="T4" fmla="*/ 0 w 420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585">
                  <a:moveTo>
                    <a:pt x="344" y="585"/>
                  </a:moveTo>
                  <a:lnTo>
                    <a:pt x="420" y="8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723"/>
            <p:cNvSpPr/>
            <p:nvPr/>
          </p:nvSpPr>
          <p:spPr bwMode="auto">
            <a:xfrm>
              <a:off x="7193002" y="2997968"/>
              <a:ext cx="491195" cy="2076661"/>
            </a:xfrm>
            <a:custGeom>
              <a:avLst/>
              <a:gdLst>
                <a:gd name="T0" fmla="*/ 16 w 360"/>
                <a:gd name="T1" fmla="*/ 0 h 1522"/>
                <a:gd name="T2" fmla="*/ 0 w 360"/>
                <a:gd name="T3" fmla="*/ 729 h 1522"/>
                <a:gd name="T4" fmla="*/ 8 w 360"/>
                <a:gd name="T5" fmla="*/ 1522 h 1522"/>
                <a:gd name="T6" fmla="*/ 358 w 360"/>
                <a:gd name="T7" fmla="*/ 600 h 1522"/>
                <a:gd name="T8" fmla="*/ 360 w 360"/>
                <a:gd name="T9" fmla="*/ 585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1522">
                  <a:moveTo>
                    <a:pt x="16" y="0"/>
                  </a:moveTo>
                  <a:lnTo>
                    <a:pt x="0" y="729"/>
                  </a:lnTo>
                  <a:lnTo>
                    <a:pt x="8" y="1522"/>
                  </a:lnTo>
                  <a:lnTo>
                    <a:pt x="358" y="600"/>
                  </a:lnTo>
                  <a:lnTo>
                    <a:pt x="360" y="58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Line 724"/>
            <p:cNvSpPr>
              <a:spLocks noChangeShapeType="1"/>
            </p:cNvSpPr>
            <p:nvPr/>
          </p:nvSpPr>
          <p:spPr bwMode="auto">
            <a:xfrm flipV="1">
              <a:off x="6413914" y="2997968"/>
              <a:ext cx="800921" cy="25651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Line 725"/>
            <p:cNvSpPr>
              <a:spLocks noChangeShapeType="1"/>
            </p:cNvSpPr>
            <p:nvPr/>
          </p:nvSpPr>
          <p:spPr bwMode="auto">
            <a:xfrm flipV="1">
              <a:off x="4997634" y="3254480"/>
              <a:ext cx="1416278" cy="8172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726"/>
            <p:cNvSpPr/>
            <p:nvPr/>
          </p:nvSpPr>
          <p:spPr bwMode="auto">
            <a:xfrm>
              <a:off x="4440949" y="4071773"/>
              <a:ext cx="753165" cy="1069713"/>
            </a:xfrm>
            <a:custGeom>
              <a:avLst/>
              <a:gdLst>
                <a:gd name="T0" fmla="*/ 552 w 552"/>
                <a:gd name="T1" fmla="*/ 784 h 784"/>
                <a:gd name="T2" fmla="*/ 0 w 552"/>
                <a:gd name="T3" fmla="*/ 412 h 784"/>
                <a:gd name="T4" fmla="*/ 408 w 552"/>
                <a:gd name="T5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2" h="784">
                  <a:moveTo>
                    <a:pt x="552" y="784"/>
                  </a:moveTo>
                  <a:lnTo>
                    <a:pt x="0" y="412"/>
                  </a:lnTo>
                  <a:lnTo>
                    <a:pt x="408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Line 728"/>
            <p:cNvSpPr>
              <a:spLocks noChangeShapeType="1"/>
            </p:cNvSpPr>
            <p:nvPr/>
          </p:nvSpPr>
          <p:spPr bwMode="auto">
            <a:xfrm flipH="1">
              <a:off x="5194114" y="4745801"/>
              <a:ext cx="769538" cy="39568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729"/>
            <p:cNvSpPr/>
            <p:nvPr/>
          </p:nvSpPr>
          <p:spPr bwMode="auto">
            <a:xfrm>
              <a:off x="5963654" y="3816625"/>
              <a:ext cx="1717818" cy="929177"/>
            </a:xfrm>
            <a:custGeom>
              <a:avLst/>
              <a:gdLst>
                <a:gd name="T0" fmla="*/ 1259 w 1259"/>
                <a:gd name="T1" fmla="*/ 0 h 681"/>
                <a:gd name="T2" fmla="*/ 902 w 1259"/>
                <a:gd name="T3" fmla="*/ 140 h 681"/>
                <a:gd name="T4" fmla="*/ 0 w 1259"/>
                <a:gd name="T5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9" h="681">
                  <a:moveTo>
                    <a:pt x="1259" y="0"/>
                  </a:moveTo>
                  <a:lnTo>
                    <a:pt x="902" y="140"/>
                  </a:lnTo>
                  <a:lnTo>
                    <a:pt x="0" y="681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730"/>
            <p:cNvSpPr/>
            <p:nvPr/>
          </p:nvSpPr>
          <p:spPr bwMode="auto">
            <a:xfrm>
              <a:off x="5254151" y="5500332"/>
              <a:ext cx="1756021" cy="158273"/>
            </a:xfrm>
            <a:custGeom>
              <a:avLst/>
              <a:gdLst>
                <a:gd name="T0" fmla="*/ 1287 w 1287"/>
                <a:gd name="T1" fmla="*/ 0 h 116"/>
                <a:gd name="T2" fmla="*/ 739 w 1287"/>
                <a:gd name="T3" fmla="*/ 38 h 116"/>
                <a:gd name="T4" fmla="*/ 0 w 1287"/>
                <a:gd name="T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7" h="116">
                  <a:moveTo>
                    <a:pt x="1287" y="0"/>
                  </a:moveTo>
                  <a:lnTo>
                    <a:pt x="739" y="38"/>
                  </a:lnTo>
                  <a:lnTo>
                    <a:pt x="0" y="11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731"/>
            <p:cNvSpPr/>
            <p:nvPr/>
          </p:nvSpPr>
          <p:spPr bwMode="auto">
            <a:xfrm>
              <a:off x="5194116" y="5074626"/>
              <a:ext cx="2009806" cy="477551"/>
            </a:xfrm>
            <a:custGeom>
              <a:avLst/>
              <a:gdLst>
                <a:gd name="T0" fmla="*/ 0 w 1473"/>
                <a:gd name="T1" fmla="*/ 49 h 350"/>
                <a:gd name="T2" fmla="*/ 783 w 1473"/>
                <a:gd name="T3" fmla="*/ 350 h 350"/>
                <a:gd name="T4" fmla="*/ 1473 w 1473"/>
                <a:gd name="T5" fmla="*/ 0 h 350"/>
                <a:gd name="T6" fmla="*/ 1348 w 1473"/>
                <a:gd name="T7" fmla="*/ 30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3" h="350">
                  <a:moveTo>
                    <a:pt x="0" y="49"/>
                  </a:moveTo>
                  <a:lnTo>
                    <a:pt x="783" y="350"/>
                  </a:lnTo>
                  <a:lnTo>
                    <a:pt x="1473" y="0"/>
                  </a:lnTo>
                  <a:lnTo>
                    <a:pt x="1348" y="303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Line 732"/>
            <p:cNvSpPr>
              <a:spLocks noChangeShapeType="1"/>
            </p:cNvSpPr>
            <p:nvPr/>
          </p:nvSpPr>
          <p:spPr bwMode="auto">
            <a:xfrm>
              <a:off x="6413918" y="3254481"/>
              <a:ext cx="780454" cy="75316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Line 733"/>
            <p:cNvSpPr>
              <a:spLocks noChangeShapeType="1"/>
            </p:cNvSpPr>
            <p:nvPr/>
          </p:nvSpPr>
          <p:spPr bwMode="auto">
            <a:xfrm>
              <a:off x="5177745" y="2944750"/>
              <a:ext cx="1236173" cy="3097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260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7239"/>
            <a:ext cx="513548" cy="575736"/>
            <a:chOff x="447675" y="367239"/>
            <a:chExt cx="513548" cy="575736"/>
          </a:xfrm>
        </p:grpSpPr>
        <p:sp>
          <p:nvSpPr>
            <p:cNvPr id="26" name="等腰三角形 25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2A999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1026913" y="451333"/>
            <a:ext cx="1340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70000"/>
                      </a:scheme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关于</a:t>
            </a: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70000"/>
                      </a:scheme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PHD</a:t>
            </a:r>
            <a:endParaRPr lang="zh-CN" sz="2400" dirty="0">
              <a:gradFill>
                <a:gsLst>
                  <a:gs pos="0">
                    <a:schemeClr val="bg1"/>
                  </a:gs>
                  <a:gs pos="100000">
                    <a:schemeClr val="bg1">
                      <a:alpha val="70000"/>
                    </a:schemeClr>
                  </a:gs>
                </a:gsLst>
                <a:lin ang="27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AutoShape 4" descr="upload.wikimedia.org/wikipedia/zh/thumb/9/99/Te...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AutoShape 2" descr="Webcam icon cartoon style Royalty Free Vector Image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A79161-F0F5-084F-8D13-058041F77C38}"/>
              </a:ext>
            </a:extLst>
          </p:cNvPr>
          <p:cNvSpPr txBox="1"/>
          <p:nvPr/>
        </p:nvSpPr>
        <p:spPr>
          <a:xfrm>
            <a:off x="961224" y="1425038"/>
            <a:ext cx="102427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PHD</a:t>
            </a:r>
            <a:r>
              <a:rPr kumimoji="1" lang="zh-CN" altLang="en-US" sz="2400" dirty="0">
                <a:solidFill>
                  <a:schemeClr val="bg1"/>
                </a:solidFill>
              </a:rPr>
              <a:t>不是一般人尝试的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</a:rPr>
              <a:t>读博动机：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endParaRPr kumimoji="1" lang="en-US" altLang="zh-CN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bg1"/>
                </a:solidFill>
              </a:rPr>
              <a:t>为了</a:t>
            </a:r>
            <a:r>
              <a:rPr kumimoji="1" lang="en-US" altLang="zh-CN" sz="2400" dirty="0">
                <a:solidFill>
                  <a:schemeClr val="bg1"/>
                </a:solidFill>
              </a:rPr>
              <a:t>title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bg1"/>
                </a:solidFill>
              </a:rPr>
              <a:t>为了教职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bg1"/>
                </a:solidFill>
              </a:rPr>
              <a:t>因为无法保硕所以保博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bg1"/>
                </a:solidFill>
              </a:rPr>
              <a:t>真的喜欢学术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</a:rPr>
              <a:t>教职当然是很香的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</a:rPr>
              <a:t>非升即走了解过吗？沉默成本能接受吗？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</a:rPr>
              <a:t>直博</a:t>
            </a:r>
            <a:r>
              <a:rPr kumimoji="1" lang="en-US" altLang="zh-CN" sz="2400" dirty="0">
                <a:solidFill>
                  <a:schemeClr val="bg1"/>
                </a:solidFill>
              </a:rPr>
              <a:t>5</a:t>
            </a:r>
            <a:r>
              <a:rPr kumimoji="1" lang="zh-CN" altLang="en-US" sz="2400" dirty="0">
                <a:solidFill>
                  <a:schemeClr val="bg1"/>
                </a:solidFill>
              </a:rPr>
              <a:t>年，如果</a:t>
            </a:r>
            <a:r>
              <a:rPr kumimoji="1" lang="en-US" altLang="zh-CN" sz="2400" dirty="0">
                <a:solidFill>
                  <a:schemeClr val="bg1"/>
                </a:solidFill>
              </a:rPr>
              <a:t>quit</a:t>
            </a:r>
            <a:r>
              <a:rPr kumimoji="1" lang="zh-CN" altLang="en-US" sz="2400" dirty="0">
                <a:solidFill>
                  <a:schemeClr val="bg1"/>
                </a:solidFill>
              </a:rPr>
              <a:t>就只有本科文凭（国内）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</a:rPr>
              <a:t>如果硬要读</a:t>
            </a:r>
            <a:r>
              <a:rPr kumimoji="1" lang="en-US" altLang="zh-CN" sz="2400" dirty="0">
                <a:solidFill>
                  <a:schemeClr val="bg1"/>
                </a:solidFill>
              </a:rPr>
              <a:t>PHD</a:t>
            </a:r>
            <a:r>
              <a:rPr kumimoji="1" lang="zh-CN" altLang="en-US" sz="2400" dirty="0">
                <a:solidFill>
                  <a:schemeClr val="bg1"/>
                </a:solidFill>
              </a:rPr>
              <a:t>我推荐海外</a:t>
            </a:r>
            <a:r>
              <a:rPr kumimoji="1" lang="en-US" altLang="zh-CN" sz="2400" dirty="0">
                <a:solidFill>
                  <a:schemeClr val="bg1"/>
                </a:solidFill>
              </a:rPr>
              <a:t>PHD</a:t>
            </a:r>
          </a:p>
          <a:p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89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7239"/>
            <a:ext cx="513548" cy="575736"/>
            <a:chOff x="447675" y="367239"/>
            <a:chExt cx="513548" cy="575736"/>
          </a:xfrm>
        </p:grpSpPr>
        <p:sp>
          <p:nvSpPr>
            <p:cNvPr id="26" name="等腰三角形 25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2A999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1026913" y="451333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70000"/>
                      </a:scheme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关于体制内</a:t>
            </a:r>
            <a:endParaRPr lang="zh-CN" sz="2400" dirty="0">
              <a:gradFill>
                <a:gsLst>
                  <a:gs pos="0">
                    <a:schemeClr val="bg1"/>
                  </a:gs>
                  <a:gs pos="100000">
                    <a:schemeClr val="bg1">
                      <a:alpha val="70000"/>
                    </a:schemeClr>
                  </a:gs>
                </a:gsLst>
                <a:lin ang="27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AutoShape 4" descr="upload.wikimedia.org/wikipedia/zh/thumb/9/99/Te...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AutoShape 2" descr="Webcam icon cartoon style Royalty Free Vector Image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A79161-F0F5-084F-8D13-058041F77C38}"/>
              </a:ext>
            </a:extLst>
          </p:cNvPr>
          <p:cNvSpPr txBox="1"/>
          <p:nvPr/>
        </p:nvSpPr>
        <p:spPr>
          <a:xfrm>
            <a:off x="961224" y="1425038"/>
            <a:ext cx="102427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国企，银行，公务员，事业编 ：需要研究生学历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</a:rPr>
              <a:t>我一开始的想法是进体制内，不想</a:t>
            </a:r>
            <a:r>
              <a:rPr kumimoji="1" lang="en-US" altLang="zh-CN" sz="2400" dirty="0">
                <a:solidFill>
                  <a:schemeClr val="bg1"/>
                </a:solidFill>
              </a:rPr>
              <a:t>996</a:t>
            </a:r>
            <a:r>
              <a:rPr kumimoji="1" lang="zh-CN" altLang="en-US" sz="2400" dirty="0">
                <a:solidFill>
                  <a:schemeClr val="bg1"/>
                </a:solidFill>
              </a:rPr>
              <a:t>。围城（里面的 人想出去，外面的人想进来）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</a:rPr>
              <a:t>Pros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and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Cons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:</a:t>
            </a:r>
          </a:p>
          <a:p>
            <a:r>
              <a:rPr kumimoji="1" lang="zh-CN" altLang="en-US" sz="2400" dirty="0">
                <a:solidFill>
                  <a:schemeClr val="bg1"/>
                </a:solidFill>
              </a:rPr>
              <a:t>薪资低 </a:t>
            </a:r>
            <a:r>
              <a:rPr kumimoji="1" lang="en-US" altLang="zh-CN" sz="2400" dirty="0">
                <a:solidFill>
                  <a:schemeClr val="bg1"/>
                </a:solidFill>
              </a:rPr>
              <a:t>10-20w</a:t>
            </a:r>
            <a:r>
              <a:rPr kumimoji="1" lang="zh-CN" altLang="en-US" sz="2400" dirty="0">
                <a:solidFill>
                  <a:schemeClr val="bg1"/>
                </a:solidFill>
              </a:rPr>
              <a:t>应届生，容易怠惰，不对口，不自由（涉密单位）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</a:rPr>
              <a:t>好处是稳定，可能不加班（</a:t>
            </a:r>
            <a:r>
              <a:rPr kumimoji="1" lang="en-US" altLang="zh-CN" sz="2400" dirty="0">
                <a:solidFill>
                  <a:schemeClr val="bg1"/>
                </a:solidFill>
              </a:rPr>
              <a:t>GA</a:t>
            </a:r>
            <a:r>
              <a:rPr kumimoji="1" lang="zh-CN" altLang="en-US" sz="2400" dirty="0">
                <a:solidFill>
                  <a:schemeClr val="bg1"/>
                </a:solidFill>
              </a:rPr>
              <a:t>），励志为国服务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endParaRPr kumimoji="1" lang="en-US" altLang="zh-CN" sz="2400" dirty="0">
              <a:solidFill>
                <a:schemeClr val="bg1"/>
              </a:solidFill>
            </a:endParaRPr>
          </a:p>
          <a:p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</a:rPr>
              <a:t>体制内待遇相对不透明，要想弄清楚：</a:t>
            </a:r>
            <a:r>
              <a:rPr kumimoji="1" lang="zh-CN" altLang="en-US" sz="2400" dirty="0">
                <a:solidFill>
                  <a:srgbClr val="FF0000"/>
                </a:solidFill>
              </a:rPr>
              <a:t>建议</a:t>
            </a:r>
            <a:r>
              <a:rPr kumimoji="1" lang="en-US" altLang="zh-CN" sz="2400" dirty="0">
                <a:solidFill>
                  <a:srgbClr val="FF0000"/>
                </a:solidFill>
              </a:rPr>
              <a:t>Networking</a:t>
            </a:r>
            <a:r>
              <a:rPr kumimoji="1" lang="zh-CN" altLang="en-US" sz="2400" dirty="0">
                <a:solidFill>
                  <a:srgbClr val="FF0000"/>
                </a:solidFill>
              </a:rPr>
              <a:t>一下</a:t>
            </a:r>
            <a:endParaRPr kumimoji="1"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6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3086075" y="2837059"/>
            <a:ext cx="5965825" cy="833178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/>
            <a:r>
              <a:rPr lang="en-US" altLang="zh-CN" sz="4800" dirty="0">
                <a:solidFill>
                  <a:prstClr val="white"/>
                </a:solidFill>
                <a:effectLst/>
                <a:latin typeface="Calibri" panose="020F0502020204030204" pitchFamily="34" charset="0"/>
              </a:rPr>
              <a:t>CCS</a:t>
            </a:r>
            <a:r>
              <a:rPr lang="zh-CN" altLang="en-US" sz="4800" dirty="0">
                <a:solidFill>
                  <a:prstClr val="white"/>
                </a:solidFill>
                <a:effectLst/>
                <a:latin typeface="Calibri" panose="020F0502020204030204" pitchFamily="34" charset="0"/>
              </a:rPr>
              <a:t>职业规划决策树</a:t>
            </a:r>
          </a:p>
        </p:txBody>
      </p:sp>
      <p:grpSp>
        <p:nvGrpSpPr>
          <p:cNvPr id="64" name="Group 1"/>
          <p:cNvGrpSpPr/>
          <p:nvPr/>
        </p:nvGrpSpPr>
        <p:grpSpPr>
          <a:xfrm>
            <a:off x="-2982769" y="3616264"/>
            <a:ext cx="6950890" cy="7035260"/>
            <a:chOff x="4297681" y="2137013"/>
            <a:chExt cx="3596640" cy="3640296"/>
          </a:xfrm>
        </p:grpSpPr>
        <p:sp>
          <p:nvSpPr>
            <p:cNvPr id="65" name="Line 699"/>
            <p:cNvSpPr>
              <a:spLocks noChangeShapeType="1"/>
            </p:cNvSpPr>
            <p:nvPr/>
          </p:nvSpPr>
          <p:spPr bwMode="auto">
            <a:xfrm flipH="1" flipV="1">
              <a:off x="6010042" y="2137013"/>
              <a:ext cx="971473" cy="229223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700"/>
            <p:cNvSpPr/>
            <p:nvPr/>
          </p:nvSpPr>
          <p:spPr bwMode="auto">
            <a:xfrm>
              <a:off x="6981517" y="2366236"/>
              <a:ext cx="912804" cy="1547262"/>
            </a:xfrm>
            <a:custGeom>
              <a:avLst/>
              <a:gdLst>
                <a:gd name="T0" fmla="*/ 669 w 669"/>
                <a:gd name="T1" fmla="*/ 1134 h 1134"/>
                <a:gd name="T2" fmla="*/ 591 w 669"/>
                <a:gd name="T3" fmla="*/ 550 h 1134"/>
                <a:gd name="T4" fmla="*/ 0 w 669"/>
                <a:gd name="T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9" h="1134">
                  <a:moveTo>
                    <a:pt x="669" y="1134"/>
                  </a:moveTo>
                  <a:lnTo>
                    <a:pt x="591" y="55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701"/>
            <p:cNvSpPr/>
            <p:nvPr/>
          </p:nvSpPr>
          <p:spPr bwMode="auto">
            <a:xfrm>
              <a:off x="5240505" y="3913500"/>
              <a:ext cx="2653816" cy="1863809"/>
            </a:xfrm>
            <a:custGeom>
              <a:avLst/>
              <a:gdLst>
                <a:gd name="T0" fmla="*/ 0 w 1945"/>
                <a:gd name="T1" fmla="*/ 1276 h 1366"/>
                <a:gd name="T2" fmla="*/ 830 w 1945"/>
                <a:gd name="T3" fmla="*/ 1366 h 1366"/>
                <a:gd name="T4" fmla="*/ 1305 w 1945"/>
                <a:gd name="T5" fmla="*/ 1162 h 1366"/>
                <a:gd name="T6" fmla="*/ 1804 w 1945"/>
                <a:gd name="T7" fmla="*/ 737 h 1366"/>
                <a:gd name="T8" fmla="*/ 1945 w 1945"/>
                <a:gd name="T9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1366">
                  <a:moveTo>
                    <a:pt x="0" y="1276"/>
                  </a:moveTo>
                  <a:lnTo>
                    <a:pt x="830" y="1366"/>
                  </a:lnTo>
                  <a:lnTo>
                    <a:pt x="1305" y="1162"/>
                  </a:lnTo>
                  <a:lnTo>
                    <a:pt x="1804" y="737"/>
                  </a:lnTo>
                  <a:lnTo>
                    <a:pt x="1945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Line 702"/>
            <p:cNvSpPr>
              <a:spLocks noChangeShapeType="1"/>
            </p:cNvSpPr>
            <p:nvPr/>
          </p:nvSpPr>
          <p:spPr bwMode="auto">
            <a:xfrm>
              <a:off x="4440949" y="4633919"/>
              <a:ext cx="799556" cy="10205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703"/>
            <p:cNvSpPr/>
            <p:nvPr/>
          </p:nvSpPr>
          <p:spPr bwMode="auto">
            <a:xfrm>
              <a:off x="4297681" y="3149337"/>
              <a:ext cx="143268" cy="1484584"/>
            </a:xfrm>
            <a:custGeom>
              <a:avLst/>
              <a:gdLst>
                <a:gd name="T0" fmla="*/ 609 w 609"/>
                <a:gd name="T1" fmla="*/ 0 h 1611"/>
                <a:gd name="T2" fmla="*/ 592 w 609"/>
                <a:gd name="T3" fmla="*/ 5 h 1611"/>
                <a:gd name="T4" fmla="*/ 313 w 609"/>
                <a:gd name="T5" fmla="*/ 392 h 1611"/>
                <a:gd name="T6" fmla="*/ 52 w 609"/>
                <a:gd name="T7" fmla="*/ 523 h 1611"/>
                <a:gd name="T8" fmla="*/ 0 w 609"/>
                <a:gd name="T9" fmla="*/ 1132 h 1611"/>
                <a:gd name="T10" fmla="*/ 105 w 609"/>
                <a:gd name="T11" fmla="*/ 1611 h 1611"/>
                <a:gd name="connsiteX0" fmla="*/ 10000 w 10018"/>
                <a:gd name="connsiteY0" fmla="*/ 0 h 10000"/>
                <a:gd name="connsiteX1" fmla="*/ 10018 w 10018"/>
                <a:gd name="connsiteY1" fmla="*/ 1358 h 10000"/>
                <a:gd name="connsiteX2" fmla="*/ 5140 w 10018"/>
                <a:gd name="connsiteY2" fmla="*/ 2433 h 10000"/>
                <a:gd name="connsiteX3" fmla="*/ 854 w 10018"/>
                <a:gd name="connsiteY3" fmla="*/ 3246 h 10000"/>
                <a:gd name="connsiteX4" fmla="*/ 0 w 10018"/>
                <a:gd name="connsiteY4" fmla="*/ 7027 h 10000"/>
                <a:gd name="connsiteX5" fmla="*/ 1724 w 10018"/>
                <a:gd name="connsiteY5" fmla="*/ 10000 h 10000"/>
                <a:gd name="connsiteX0-1" fmla="*/ 12868 w 12868"/>
                <a:gd name="connsiteY0-2" fmla="*/ 0 h 9028"/>
                <a:gd name="connsiteX1-3" fmla="*/ 10018 w 12868"/>
                <a:gd name="connsiteY1-4" fmla="*/ 386 h 9028"/>
                <a:gd name="connsiteX2-5" fmla="*/ 5140 w 12868"/>
                <a:gd name="connsiteY2-6" fmla="*/ 1461 h 9028"/>
                <a:gd name="connsiteX3-7" fmla="*/ 854 w 12868"/>
                <a:gd name="connsiteY3-8" fmla="*/ 2274 h 9028"/>
                <a:gd name="connsiteX4-9" fmla="*/ 0 w 12868"/>
                <a:gd name="connsiteY4-10" fmla="*/ 6055 h 9028"/>
                <a:gd name="connsiteX5-11" fmla="*/ 1724 w 12868"/>
                <a:gd name="connsiteY5-12" fmla="*/ 9028 h 9028"/>
                <a:gd name="connsiteX0-13" fmla="*/ 7785 w 7785"/>
                <a:gd name="connsiteY0-14" fmla="*/ 0 h 9572"/>
                <a:gd name="connsiteX1-15" fmla="*/ 3994 w 7785"/>
                <a:gd name="connsiteY1-16" fmla="*/ 1190 h 9572"/>
                <a:gd name="connsiteX2-17" fmla="*/ 664 w 7785"/>
                <a:gd name="connsiteY2-18" fmla="*/ 2091 h 9572"/>
                <a:gd name="connsiteX3-19" fmla="*/ 0 w 7785"/>
                <a:gd name="connsiteY3-20" fmla="*/ 6279 h 9572"/>
                <a:gd name="connsiteX4-21" fmla="*/ 1340 w 7785"/>
                <a:gd name="connsiteY4-22" fmla="*/ 9572 h 9572"/>
                <a:gd name="connsiteX0-23" fmla="*/ 5130 w 5130"/>
                <a:gd name="connsiteY0-24" fmla="*/ 0 h 8757"/>
                <a:gd name="connsiteX1-25" fmla="*/ 853 w 5130"/>
                <a:gd name="connsiteY1-26" fmla="*/ 941 h 8757"/>
                <a:gd name="connsiteX2-27" fmla="*/ 0 w 5130"/>
                <a:gd name="connsiteY2-28" fmla="*/ 5317 h 8757"/>
                <a:gd name="connsiteX3-29" fmla="*/ 1721 w 5130"/>
                <a:gd name="connsiteY3-30" fmla="*/ 8757 h 8757"/>
                <a:gd name="connsiteX0-31" fmla="*/ 1663 w 3355"/>
                <a:gd name="connsiteY0-32" fmla="*/ 0 h 8925"/>
                <a:gd name="connsiteX1-33" fmla="*/ 0 w 3355"/>
                <a:gd name="connsiteY1-34" fmla="*/ 4997 h 8925"/>
                <a:gd name="connsiteX2-35" fmla="*/ 3355 w 3355"/>
                <a:gd name="connsiteY2-36" fmla="*/ 8925 h 89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3355" h="8925">
                  <a:moveTo>
                    <a:pt x="1663" y="0"/>
                  </a:moveTo>
                  <a:lnTo>
                    <a:pt x="0" y="4997"/>
                  </a:lnTo>
                  <a:lnTo>
                    <a:pt x="3355" y="892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Line 704"/>
            <p:cNvSpPr>
              <a:spLocks noChangeShapeType="1"/>
            </p:cNvSpPr>
            <p:nvPr/>
          </p:nvSpPr>
          <p:spPr bwMode="auto">
            <a:xfrm flipH="1">
              <a:off x="5114925" y="2137013"/>
              <a:ext cx="895116" cy="2966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705"/>
            <p:cNvSpPr/>
            <p:nvPr/>
          </p:nvSpPr>
          <p:spPr bwMode="auto">
            <a:xfrm>
              <a:off x="5112461" y="2348476"/>
              <a:ext cx="1871166" cy="103615"/>
            </a:xfrm>
            <a:custGeom>
              <a:avLst/>
              <a:gdLst>
                <a:gd name="T0" fmla="*/ 0 w 1375"/>
                <a:gd name="T1" fmla="*/ 69 h 119"/>
                <a:gd name="T2" fmla="*/ 0 w 1375"/>
                <a:gd name="T3" fmla="*/ 69 h 119"/>
                <a:gd name="T4" fmla="*/ 681 w 1375"/>
                <a:gd name="T5" fmla="*/ 0 h 119"/>
                <a:gd name="T6" fmla="*/ 681 w 1375"/>
                <a:gd name="T7" fmla="*/ 0 h 119"/>
                <a:gd name="T8" fmla="*/ 1375 w 1375"/>
                <a:gd name="T9" fmla="*/ 13 h 119"/>
                <a:gd name="T10" fmla="*/ 1279 w 1375"/>
                <a:gd name="T11" fmla="*/ 119 h 119"/>
                <a:gd name="connsiteX0" fmla="*/ 0 w 10000"/>
                <a:gd name="connsiteY0" fmla="*/ 5798 h 12759"/>
                <a:gd name="connsiteX1" fmla="*/ 0 w 10000"/>
                <a:gd name="connsiteY1" fmla="*/ 5798 h 12759"/>
                <a:gd name="connsiteX2" fmla="*/ 4953 w 10000"/>
                <a:gd name="connsiteY2" fmla="*/ 0 h 12759"/>
                <a:gd name="connsiteX3" fmla="*/ 4953 w 10000"/>
                <a:gd name="connsiteY3" fmla="*/ 0 h 12759"/>
                <a:gd name="connsiteX4" fmla="*/ 10000 w 10000"/>
                <a:gd name="connsiteY4" fmla="*/ 1092 h 12759"/>
                <a:gd name="connsiteX5" fmla="*/ 9413 w 10000"/>
                <a:gd name="connsiteY5" fmla="*/ 12759 h 12759"/>
                <a:gd name="connsiteX0-1" fmla="*/ 0 w 10000"/>
                <a:gd name="connsiteY0-2" fmla="*/ 5798 h 5798"/>
                <a:gd name="connsiteX1-3" fmla="*/ 0 w 10000"/>
                <a:gd name="connsiteY1-4" fmla="*/ 5798 h 5798"/>
                <a:gd name="connsiteX2-5" fmla="*/ 4953 w 10000"/>
                <a:gd name="connsiteY2-6" fmla="*/ 0 h 5798"/>
                <a:gd name="connsiteX3-7" fmla="*/ 4953 w 10000"/>
                <a:gd name="connsiteY3-8" fmla="*/ 0 h 5798"/>
                <a:gd name="connsiteX4-9" fmla="*/ 10000 w 10000"/>
                <a:gd name="connsiteY4-10" fmla="*/ 1092 h 57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5798">
                  <a:moveTo>
                    <a:pt x="0" y="5798"/>
                  </a:moveTo>
                  <a:lnTo>
                    <a:pt x="0" y="5798"/>
                  </a:lnTo>
                  <a:lnTo>
                    <a:pt x="4953" y="0"/>
                  </a:lnTo>
                  <a:lnTo>
                    <a:pt x="4953" y="0"/>
                  </a:lnTo>
                  <a:lnTo>
                    <a:pt x="10000" y="1092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706"/>
            <p:cNvSpPr/>
            <p:nvPr/>
          </p:nvSpPr>
          <p:spPr bwMode="auto">
            <a:xfrm>
              <a:off x="4997636" y="4060857"/>
              <a:ext cx="242869" cy="1593654"/>
            </a:xfrm>
            <a:custGeom>
              <a:avLst/>
              <a:gdLst>
                <a:gd name="T0" fmla="*/ 0 w 178"/>
                <a:gd name="T1" fmla="*/ 0 h 1168"/>
                <a:gd name="T2" fmla="*/ 144 w 178"/>
                <a:gd name="T3" fmla="*/ 792 h 1168"/>
                <a:gd name="T4" fmla="*/ 178 w 178"/>
                <a:gd name="T5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1168">
                  <a:moveTo>
                    <a:pt x="0" y="0"/>
                  </a:moveTo>
                  <a:lnTo>
                    <a:pt x="144" y="792"/>
                  </a:lnTo>
                  <a:lnTo>
                    <a:pt x="178" y="1168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707"/>
            <p:cNvSpPr/>
            <p:nvPr/>
          </p:nvSpPr>
          <p:spPr bwMode="auto">
            <a:xfrm>
              <a:off x="4997636" y="2442645"/>
              <a:ext cx="180104" cy="1618213"/>
            </a:xfrm>
            <a:custGeom>
              <a:avLst/>
              <a:gdLst>
                <a:gd name="T0" fmla="*/ 79 w 132"/>
                <a:gd name="T1" fmla="*/ 0 h 1186"/>
                <a:gd name="T2" fmla="*/ 132 w 132"/>
                <a:gd name="T3" fmla="*/ 368 h 1186"/>
                <a:gd name="T4" fmla="*/ 0 w 132"/>
                <a:gd name="T5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1186">
                  <a:moveTo>
                    <a:pt x="79" y="0"/>
                  </a:moveTo>
                  <a:lnTo>
                    <a:pt x="132" y="368"/>
                  </a:lnTo>
                  <a:lnTo>
                    <a:pt x="0" y="118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708"/>
            <p:cNvSpPr/>
            <p:nvPr/>
          </p:nvSpPr>
          <p:spPr bwMode="auto">
            <a:xfrm>
              <a:off x="5963651" y="4745799"/>
              <a:ext cx="409345" cy="1031510"/>
            </a:xfrm>
            <a:custGeom>
              <a:avLst/>
              <a:gdLst>
                <a:gd name="T0" fmla="*/ 0 w 398"/>
                <a:gd name="T1" fmla="*/ 0 h 756"/>
                <a:gd name="T2" fmla="*/ 219 w 398"/>
                <a:gd name="T3" fmla="*/ 591 h 756"/>
                <a:gd name="T4" fmla="*/ 300 w 398"/>
                <a:gd name="T5" fmla="*/ 756 h 756"/>
                <a:gd name="T6" fmla="*/ 398 w 398"/>
                <a:gd name="T7" fmla="*/ 595 h 756"/>
                <a:gd name="connsiteX0" fmla="*/ 0 w 13102"/>
                <a:gd name="connsiteY0" fmla="*/ 0 h 10000"/>
                <a:gd name="connsiteX1" fmla="*/ 5503 w 13102"/>
                <a:gd name="connsiteY1" fmla="*/ 7817 h 10000"/>
                <a:gd name="connsiteX2" fmla="*/ 7538 w 13102"/>
                <a:gd name="connsiteY2" fmla="*/ 10000 h 10000"/>
                <a:gd name="connsiteX3" fmla="*/ 13102 w 13102"/>
                <a:gd name="connsiteY3" fmla="*/ 9384 h 10000"/>
                <a:gd name="connsiteX0-1" fmla="*/ 0 w 7538"/>
                <a:gd name="connsiteY0-2" fmla="*/ 0 h 10000"/>
                <a:gd name="connsiteX1-3" fmla="*/ 5503 w 7538"/>
                <a:gd name="connsiteY1-4" fmla="*/ 7817 h 10000"/>
                <a:gd name="connsiteX2-5" fmla="*/ 7538 w 7538"/>
                <a:gd name="connsiteY2-6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538" h="10000">
                  <a:moveTo>
                    <a:pt x="0" y="0"/>
                  </a:moveTo>
                  <a:lnTo>
                    <a:pt x="5503" y="7817"/>
                  </a:lnTo>
                  <a:lnTo>
                    <a:pt x="7538" y="1000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709"/>
            <p:cNvSpPr/>
            <p:nvPr/>
          </p:nvSpPr>
          <p:spPr bwMode="auto">
            <a:xfrm>
              <a:off x="5963652" y="2348500"/>
              <a:ext cx="450260" cy="2397304"/>
            </a:xfrm>
            <a:custGeom>
              <a:avLst/>
              <a:gdLst>
                <a:gd name="T0" fmla="*/ 52 w 330"/>
                <a:gd name="T1" fmla="*/ 0 h 1757"/>
                <a:gd name="T2" fmla="*/ 330 w 330"/>
                <a:gd name="T3" fmla="*/ 664 h 1757"/>
                <a:gd name="T4" fmla="*/ 0 w 330"/>
                <a:gd name="T5" fmla="*/ 1757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757">
                  <a:moveTo>
                    <a:pt x="52" y="0"/>
                  </a:moveTo>
                  <a:lnTo>
                    <a:pt x="330" y="664"/>
                  </a:lnTo>
                  <a:lnTo>
                    <a:pt x="0" y="175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Line 710"/>
            <p:cNvSpPr>
              <a:spLocks noChangeShapeType="1"/>
            </p:cNvSpPr>
            <p:nvPr/>
          </p:nvSpPr>
          <p:spPr bwMode="auto">
            <a:xfrm>
              <a:off x="6010042" y="2137015"/>
              <a:ext cx="24560" cy="21148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Line 711"/>
            <p:cNvSpPr>
              <a:spLocks noChangeShapeType="1"/>
            </p:cNvSpPr>
            <p:nvPr/>
          </p:nvSpPr>
          <p:spPr bwMode="auto">
            <a:xfrm flipH="1">
              <a:off x="4368632" y="2434349"/>
              <a:ext cx="751816" cy="71507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Line 712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12851" cy="9687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Line 713"/>
            <p:cNvSpPr>
              <a:spLocks noChangeShapeType="1"/>
            </p:cNvSpPr>
            <p:nvPr/>
          </p:nvSpPr>
          <p:spPr bwMode="auto">
            <a:xfrm flipH="1" flipV="1">
              <a:off x="6981510" y="2366234"/>
              <a:ext cx="237017" cy="63173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Line 714"/>
            <p:cNvSpPr>
              <a:spLocks noChangeShapeType="1"/>
            </p:cNvSpPr>
            <p:nvPr/>
          </p:nvSpPr>
          <p:spPr bwMode="auto">
            <a:xfrm flipH="1" flipV="1">
              <a:off x="7214834" y="2997969"/>
              <a:ext cx="466634" cy="818657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Line 715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0465" cy="110245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716"/>
            <p:cNvSpPr/>
            <p:nvPr/>
          </p:nvSpPr>
          <p:spPr bwMode="auto">
            <a:xfrm>
              <a:off x="5963652" y="4745802"/>
              <a:ext cx="1738283" cy="328828"/>
            </a:xfrm>
            <a:custGeom>
              <a:avLst/>
              <a:gdLst>
                <a:gd name="T0" fmla="*/ 0 w 1274"/>
                <a:gd name="T1" fmla="*/ 0 h 241"/>
                <a:gd name="T2" fmla="*/ 909 w 1274"/>
                <a:gd name="T3" fmla="*/ 241 h 241"/>
                <a:gd name="T4" fmla="*/ 1274 w 1274"/>
                <a:gd name="T5" fmla="*/ 12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4" h="241">
                  <a:moveTo>
                    <a:pt x="0" y="0"/>
                  </a:moveTo>
                  <a:lnTo>
                    <a:pt x="909" y="241"/>
                  </a:lnTo>
                  <a:lnTo>
                    <a:pt x="1274" y="12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Line 717"/>
            <p:cNvSpPr>
              <a:spLocks noChangeShapeType="1"/>
            </p:cNvSpPr>
            <p:nvPr/>
          </p:nvSpPr>
          <p:spPr bwMode="auto">
            <a:xfrm>
              <a:off x="4997636" y="4060859"/>
              <a:ext cx="966016" cy="68494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Line 718"/>
            <p:cNvSpPr>
              <a:spLocks noChangeShapeType="1"/>
            </p:cNvSpPr>
            <p:nvPr/>
          </p:nvSpPr>
          <p:spPr bwMode="auto">
            <a:xfrm>
              <a:off x="4368632" y="3149421"/>
              <a:ext cx="629002" cy="91143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Line 719"/>
            <p:cNvSpPr>
              <a:spLocks noChangeShapeType="1"/>
            </p:cNvSpPr>
            <p:nvPr/>
          </p:nvSpPr>
          <p:spPr bwMode="auto">
            <a:xfrm flipH="1">
              <a:off x="4368634" y="2944756"/>
              <a:ext cx="809106" cy="20466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Line 720"/>
            <p:cNvSpPr>
              <a:spLocks noChangeShapeType="1"/>
            </p:cNvSpPr>
            <p:nvPr/>
          </p:nvSpPr>
          <p:spPr bwMode="auto">
            <a:xfrm flipH="1">
              <a:off x="5177742" y="2348501"/>
              <a:ext cx="856862" cy="59625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Line 721"/>
            <p:cNvSpPr>
              <a:spLocks noChangeShapeType="1"/>
            </p:cNvSpPr>
            <p:nvPr/>
          </p:nvSpPr>
          <p:spPr bwMode="auto">
            <a:xfrm flipH="1" flipV="1">
              <a:off x="6034604" y="2348500"/>
              <a:ext cx="1180232" cy="649470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722"/>
            <p:cNvSpPr/>
            <p:nvPr/>
          </p:nvSpPr>
          <p:spPr bwMode="auto">
            <a:xfrm>
              <a:off x="7214833" y="2997968"/>
              <a:ext cx="573059" cy="798191"/>
            </a:xfrm>
            <a:custGeom>
              <a:avLst/>
              <a:gdLst>
                <a:gd name="T0" fmla="*/ 344 w 420"/>
                <a:gd name="T1" fmla="*/ 585 h 585"/>
                <a:gd name="T2" fmla="*/ 420 w 420"/>
                <a:gd name="T3" fmla="*/ 87 h 585"/>
                <a:gd name="T4" fmla="*/ 0 w 420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585">
                  <a:moveTo>
                    <a:pt x="344" y="585"/>
                  </a:moveTo>
                  <a:lnTo>
                    <a:pt x="420" y="8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723"/>
            <p:cNvSpPr/>
            <p:nvPr/>
          </p:nvSpPr>
          <p:spPr bwMode="auto">
            <a:xfrm>
              <a:off x="7193002" y="2997968"/>
              <a:ext cx="491195" cy="2076661"/>
            </a:xfrm>
            <a:custGeom>
              <a:avLst/>
              <a:gdLst>
                <a:gd name="T0" fmla="*/ 16 w 360"/>
                <a:gd name="T1" fmla="*/ 0 h 1522"/>
                <a:gd name="T2" fmla="*/ 0 w 360"/>
                <a:gd name="T3" fmla="*/ 729 h 1522"/>
                <a:gd name="T4" fmla="*/ 8 w 360"/>
                <a:gd name="T5" fmla="*/ 1522 h 1522"/>
                <a:gd name="T6" fmla="*/ 358 w 360"/>
                <a:gd name="T7" fmla="*/ 600 h 1522"/>
                <a:gd name="T8" fmla="*/ 360 w 360"/>
                <a:gd name="T9" fmla="*/ 585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1522">
                  <a:moveTo>
                    <a:pt x="16" y="0"/>
                  </a:moveTo>
                  <a:lnTo>
                    <a:pt x="0" y="729"/>
                  </a:lnTo>
                  <a:lnTo>
                    <a:pt x="8" y="1522"/>
                  </a:lnTo>
                  <a:lnTo>
                    <a:pt x="358" y="600"/>
                  </a:lnTo>
                  <a:lnTo>
                    <a:pt x="360" y="58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Line 724"/>
            <p:cNvSpPr>
              <a:spLocks noChangeShapeType="1"/>
            </p:cNvSpPr>
            <p:nvPr/>
          </p:nvSpPr>
          <p:spPr bwMode="auto">
            <a:xfrm flipV="1">
              <a:off x="6413914" y="2997968"/>
              <a:ext cx="800921" cy="25651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Line 725"/>
            <p:cNvSpPr>
              <a:spLocks noChangeShapeType="1"/>
            </p:cNvSpPr>
            <p:nvPr/>
          </p:nvSpPr>
          <p:spPr bwMode="auto">
            <a:xfrm flipV="1">
              <a:off x="4997634" y="3254480"/>
              <a:ext cx="1416278" cy="8172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726"/>
            <p:cNvSpPr/>
            <p:nvPr/>
          </p:nvSpPr>
          <p:spPr bwMode="auto">
            <a:xfrm>
              <a:off x="4440949" y="4071773"/>
              <a:ext cx="753165" cy="1069713"/>
            </a:xfrm>
            <a:custGeom>
              <a:avLst/>
              <a:gdLst>
                <a:gd name="T0" fmla="*/ 552 w 552"/>
                <a:gd name="T1" fmla="*/ 784 h 784"/>
                <a:gd name="T2" fmla="*/ 0 w 552"/>
                <a:gd name="T3" fmla="*/ 412 h 784"/>
                <a:gd name="T4" fmla="*/ 408 w 552"/>
                <a:gd name="T5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2" h="784">
                  <a:moveTo>
                    <a:pt x="552" y="784"/>
                  </a:moveTo>
                  <a:lnTo>
                    <a:pt x="0" y="412"/>
                  </a:lnTo>
                  <a:lnTo>
                    <a:pt x="408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Line 728"/>
            <p:cNvSpPr>
              <a:spLocks noChangeShapeType="1"/>
            </p:cNvSpPr>
            <p:nvPr/>
          </p:nvSpPr>
          <p:spPr bwMode="auto">
            <a:xfrm flipH="1">
              <a:off x="5194114" y="4745801"/>
              <a:ext cx="769538" cy="39568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729"/>
            <p:cNvSpPr/>
            <p:nvPr/>
          </p:nvSpPr>
          <p:spPr bwMode="auto">
            <a:xfrm>
              <a:off x="5963654" y="3816625"/>
              <a:ext cx="1717818" cy="929177"/>
            </a:xfrm>
            <a:custGeom>
              <a:avLst/>
              <a:gdLst>
                <a:gd name="T0" fmla="*/ 1259 w 1259"/>
                <a:gd name="T1" fmla="*/ 0 h 681"/>
                <a:gd name="T2" fmla="*/ 902 w 1259"/>
                <a:gd name="T3" fmla="*/ 140 h 681"/>
                <a:gd name="T4" fmla="*/ 0 w 1259"/>
                <a:gd name="T5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9" h="681">
                  <a:moveTo>
                    <a:pt x="1259" y="0"/>
                  </a:moveTo>
                  <a:lnTo>
                    <a:pt x="902" y="140"/>
                  </a:lnTo>
                  <a:lnTo>
                    <a:pt x="0" y="681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730"/>
            <p:cNvSpPr/>
            <p:nvPr/>
          </p:nvSpPr>
          <p:spPr bwMode="auto">
            <a:xfrm>
              <a:off x="5254151" y="5500332"/>
              <a:ext cx="1756021" cy="158273"/>
            </a:xfrm>
            <a:custGeom>
              <a:avLst/>
              <a:gdLst>
                <a:gd name="T0" fmla="*/ 1287 w 1287"/>
                <a:gd name="T1" fmla="*/ 0 h 116"/>
                <a:gd name="T2" fmla="*/ 739 w 1287"/>
                <a:gd name="T3" fmla="*/ 38 h 116"/>
                <a:gd name="T4" fmla="*/ 0 w 1287"/>
                <a:gd name="T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7" h="116">
                  <a:moveTo>
                    <a:pt x="1287" y="0"/>
                  </a:moveTo>
                  <a:lnTo>
                    <a:pt x="739" y="38"/>
                  </a:lnTo>
                  <a:lnTo>
                    <a:pt x="0" y="11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731"/>
            <p:cNvSpPr/>
            <p:nvPr/>
          </p:nvSpPr>
          <p:spPr bwMode="auto">
            <a:xfrm>
              <a:off x="5194116" y="5074626"/>
              <a:ext cx="2009806" cy="477551"/>
            </a:xfrm>
            <a:custGeom>
              <a:avLst/>
              <a:gdLst>
                <a:gd name="T0" fmla="*/ 0 w 1473"/>
                <a:gd name="T1" fmla="*/ 49 h 350"/>
                <a:gd name="T2" fmla="*/ 783 w 1473"/>
                <a:gd name="T3" fmla="*/ 350 h 350"/>
                <a:gd name="T4" fmla="*/ 1473 w 1473"/>
                <a:gd name="T5" fmla="*/ 0 h 350"/>
                <a:gd name="T6" fmla="*/ 1348 w 1473"/>
                <a:gd name="T7" fmla="*/ 30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3" h="350">
                  <a:moveTo>
                    <a:pt x="0" y="49"/>
                  </a:moveTo>
                  <a:lnTo>
                    <a:pt x="783" y="350"/>
                  </a:lnTo>
                  <a:lnTo>
                    <a:pt x="1473" y="0"/>
                  </a:lnTo>
                  <a:lnTo>
                    <a:pt x="1348" y="303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Line 732"/>
            <p:cNvSpPr>
              <a:spLocks noChangeShapeType="1"/>
            </p:cNvSpPr>
            <p:nvPr/>
          </p:nvSpPr>
          <p:spPr bwMode="auto">
            <a:xfrm>
              <a:off x="6413918" y="3254481"/>
              <a:ext cx="780454" cy="75316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Line 733"/>
            <p:cNvSpPr>
              <a:spLocks noChangeShapeType="1"/>
            </p:cNvSpPr>
            <p:nvPr/>
          </p:nvSpPr>
          <p:spPr bwMode="auto">
            <a:xfrm>
              <a:off x="5177745" y="2944750"/>
              <a:ext cx="1236173" cy="3097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9" name="Group 1"/>
          <p:cNvGrpSpPr/>
          <p:nvPr/>
        </p:nvGrpSpPr>
        <p:grpSpPr>
          <a:xfrm>
            <a:off x="9290190" y="-3412530"/>
            <a:ext cx="5803619" cy="5874063"/>
            <a:chOff x="4297681" y="2137013"/>
            <a:chExt cx="3596640" cy="3640296"/>
          </a:xfrm>
        </p:grpSpPr>
        <p:sp>
          <p:nvSpPr>
            <p:cNvPr id="100" name="Line 699"/>
            <p:cNvSpPr>
              <a:spLocks noChangeShapeType="1"/>
            </p:cNvSpPr>
            <p:nvPr/>
          </p:nvSpPr>
          <p:spPr bwMode="auto">
            <a:xfrm flipH="1" flipV="1">
              <a:off x="6010042" y="2137013"/>
              <a:ext cx="971473" cy="229223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700"/>
            <p:cNvSpPr/>
            <p:nvPr/>
          </p:nvSpPr>
          <p:spPr bwMode="auto">
            <a:xfrm>
              <a:off x="6981517" y="2366236"/>
              <a:ext cx="912804" cy="1547262"/>
            </a:xfrm>
            <a:custGeom>
              <a:avLst/>
              <a:gdLst>
                <a:gd name="T0" fmla="*/ 669 w 669"/>
                <a:gd name="T1" fmla="*/ 1134 h 1134"/>
                <a:gd name="T2" fmla="*/ 591 w 669"/>
                <a:gd name="T3" fmla="*/ 550 h 1134"/>
                <a:gd name="T4" fmla="*/ 0 w 669"/>
                <a:gd name="T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9" h="1134">
                  <a:moveTo>
                    <a:pt x="669" y="1134"/>
                  </a:moveTo>
                  <a:lnTo>
                    <a:pt x="591" y="55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701"/>
            <p:cNvSpPr/>
            <p:nvPr/>
          </p:nvSpPr>
          <p:spPr bwMode="auto">
            <a:xfrm>
              <a:off x="5240505" y="3913500"/>
              <a:ext cx="2653816" cy="1863809"/>
            </a:xfrm>
            <a:custGeom>
              <a:avLst/>
              <a:gdLst>
                <a:gd name="T0" fmla="*/ 0 w 1945"/>
                <a:gd name="T1" fmla="*/ 1276 h 1366"/>
                <a:gd name="T2" fmla="*/ 830 w 1945"/>
                <a:gd name="T3" fmla="*/ 1366 h 1366"/>
                <a:gd name="T4" fmla="*/ 1305 w 1945"/>
                <a:gd name="T5" fmla="*/ 1162 h 1366"/>
                <a:gd name="T6" fmla="*/ 1804 w 1945"/>
                <a:gd name="T7" fmla="*/ 737 h 1366"/>
                <a:gd name="T8" fmla="*/ 1945 w 1945"/>
                <a:gd name="T9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1366">
                  <a:moveTo>
                    <a:pt x="0" y="1276"/>
                  </a:moveTo>
                  <a:lnTo>
                    <a:pt x="830" y="1366"/>
                  </a:lnTo>
                  <a:lnTo>
                    <a:pt x="1305" y="1162"/>
                  </a:lnTo>
                  <a:lnTo>
                    <a:pt x="1804" y="737"/>
                  </a:lnTo>
                  <a:lnTo>
                    <a:pt x="1945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Line 702"/>
            <p:cNvSpPr>
              <a:spLocks noChangeShapeType="1"/>
            </p:cNvSpPr>
            <p:nvPr/>
          </p:nvSpPr>
          <p:spPr bwMode="auto">
            <a:xfrm>
              <a:off x="4440949" y="4633919"/>
              <a:ext cx="799556" cy="10205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703"/>
            <p:cNvSpPr/>
            <p:nvPr/>
          </p:nvSpPr>
          <p:spPr bwMode="auto">
            <a:xfrm>
              <a:off x="4297681" y="3149337"/>
              <a:ext cx="143268" cy="1484584"/>
            </a:xfrm>
            <a:custGeom>
              <a:avLst/>
              <a:gdLst>
                <a:gd name="T0" fmla="*/ 609 w 609"/>
                <a:gd name="T1" fmla="*/ 0 h 1611"/>
                <a:gd name="T2" fmla="*/ 592 w 609"/>
                <a:gd name="T3" fmla="*/ 5 h 1611"/>
                <a:gd name="T4" fmla="*/ 313 w 609"/>
                <a:gd name="T5" fmla="*/ 392 h 1611"/>
                <a:gd name="T6" fmla="*/ 52 w 609"/>
                <a:gd name="T7" fmla="*/ 523 h 1611"/>
                <a:gd name="T8" fmla="*/ 0 w 609"/>
                <a:gd name="T9" fmla="*/ 1132 h 1611"/>
                <a:gd name="T10" fmla="*/ 105 w 609"/>
                <a:gd name="T11" fmla="*/ 1611 h 1611"/>
                <a:gd name="connsiteX0" fmla="*/ 10000 w 10018"/>
                <a:gd name="connsiteY0" fmla="*/ 0 h 10000"/>
                <a:gd name="connsiteX1" fmla="*/ 10018 w 10018"/>
                <a:gd name="connsiteY1" fmla="*/ 1358 h 10000"/>
                <a:gd name="connsiteX2" fmla="*/ 5140 w 10018"/>
                <a:gd name="connsiteY2" fmla="*/ 2433 h 10000"/>
                <a:gd name="connsiteX3" fmla="*/ 854 w 10018"/>
                <a:gd name="connsiteY3" fmla="*/ 3246 h 10000"/>
                <a:gd name="connsiteX4" fmla="*/ 0 w 10018"/>
                <a:gd name="connsiteY4" fmla="*/ 7027 h 10000"/>
                <a:gd name="connsiteX5" fmla="*/ 1724 w 10018"/>
                <a:gd name="connsiteY5" fmla="*/ 10000 h 10000"/>
                <a:gd name="connsiteX0-1" fmla="*/ 12868 w 12868"/>
                <a:gd name="connsiteY0-2" fmla="*/ 0 h 9028"/>
                <a:gd name="connsiteX1-3" fmla="*/ 10018 w 12868"/>
                <a:gd name="connsiteY1-4" fmla="*/ 386 h 9028"/>
                <a:gd name="connsiteX2-5" fmla="*/ 5140 w 12868"/>
                <a:gd name="connsiteY2-6" fmla="*/ 1461 h 9028"/>
                <a:gd name="connsiteX3-7" fmla="*/ 854 w 12868"/>
                <a:gd name="connsiteY3-8" fmla="*/ 2274 h 9028"/>
                <a:gd name="connsiteX4-9" fmla="*/ 0 w 12868"/>
                <a:gd name="connsiteY4-10" fmla="*/ 6055 h 9028"/>
                <a:gd name="connsiteX5-11" fmla="*/ 1724 w 12868"/>
                <a:gd name="connsiteY5-12" fmla="*/ 9028 h 9028"/>
                <a:gd name="connsiteX0-13" fmla="*/ 7785 w 7785"/>
                <a:gd name="connsiteY0-14" fmla="*/ 0 h 9572"/>
                <a:gd name="connsiteX1-15" fmla="*/ 3994 w 7785"/>
                <a:gd name="connsiteY1-16" fmla="*/ 1190 h 9572"/>
                <a:gd name="connsiteX2-17" fmla="*/ 664 w 7785"/>
                <a:gd name="connsiteY2-18" fmla="*/ 2091 h 9572"/>
                <a:gd name="connsiteX3-19" fmla="*/ 0 w 7785"/>
                <a:gd name="connsiteY3-20" fmla="*/ 6279 h 9572"/>
                <a:gd name="connsiteX4-21" fmla="*/ 1340 w 7785"/>
                <a:gd name="connsiteY4-22" fmla="*/ 9572 h 9572"/>
                <a:gd name="connsiteX0-23" fmla="*/ 5130 w 5130"/>
                <a:gd name="connsiteY0-24" fmla="*/ 0 h 8757"/>
                <a:gd name="connsiteX1-25" fmla="*/ 853 w 5130"/>
                <a:gd name="connsiteY1-26" fmla="*/ 941 h 8757"/>
                <a:gd name="connsiteX2-27" fmla="*/ 0 w 5130"/>
                <a:gd name="connsiteY2-28" fmla="*/ 5317 h 8757"/>
                <a:gd name="connsiteX3-29" fmla="*/ 1721 w 5130"/>
                <a:gd name="connsiteY3-30" fmla="*/ 8757 h 8757"/>
                <a:gd name="connsiteX0-31" fmla="*/ 1663 w 3355"/>
                <a:gd name="connsiteY0-32" fmla="*/ 0 h 8925"/>
                <a:gd name="connsiteX1-33" fmla="*/ 0 w 3355"/>
                <a:gd name="connsiteY1-34" fmla="*/ 4997 h 8925"/>
                <a:gd name="connsiteX2-35" fmla="*/ 3355 w 3355"/>
                <a:gd name="connsiteY2-36" fmla="*/ 8925 h 89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3355" h="8925">
                  <a:moveTo>
                    <a:pt x="1663" y="0"/>
                  </a:moveTo>
                  <a:lnTo>
                    <a:pt x="0" y="4997"/>
                  </a:lnTo>
                  <a:lnTo>
                    <a:pt x="3355" y="892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Line 704"/>
            <p:cNvSpPr>
              <a:spLocks noChangeShapeType="1"/>
            </p:cNvSpPr>
            <p:nvPr/>
          </p:nvSpPr>
          <p:spPr bwMode="auto">
            <a:xfrm flipH="1">
              <a:off x="5114925" y="2137013"/>
              <a:ext cx="895116" cy="2966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705"/>
            <p:cNvSpPr/>
            <p:nvPr/>
          </p:nvSpPr>
          <p:spPr bwMode="auto">
            <a:xfrm>
              <a:off x="5114925" y="2340343"/>
              <a:ext cx="1871166" cy="103615"/>
            </a:xfrm>
            <a:custGeom>
              <a:avLst/>
              <a:gdLst>
                <a:gd name="T0" fmla="*/ 0 w 1375"/>
                <a:gd name="T1" fmla="*/ 69 h 119"/>
                <a:gd name="T2" fmla="*/ 0 w 1375"/>
                <a:gd name="T3" fmla="*/ 69 h 119"/>
                <a:gd name="T4" fmla="*/ 681 w 1375"/>
                <a:gd name="T5" fmla="*/ 0 h 119"/>
                <a:gd name="T6" fmla="*/ 681 w 1375"/>
                <a:gd name="T7" fmla="*/ 0 h 119"/>
                <a:gd name="T8" fmla="*/ 1375 w 1375"/>
                <a:gd name="T9" fmla="*/ 13 h 119"/>
                <a:gd name="T10" fmla="*/ 1279 w 1375"/>
                <a:gd name="T11" fmla="*/ 119 h 119"/>
                <a:gd name="connsiteX0" fmla="*/ 0 w 10000"/>
                <a:gd name="connsiteY0" fmla="*/ 5798 h 12759"/>
                <a:gd name="connsiteX1" fmla="*/ 0 w 10000"/>
                <a:gd name="connsiteY1" fmla="*/ 5798 h 12759"/>
                <a:gd name="connsiteX2" fmla="*/ 4953 w 10000"/>
                <a:gd name="connsiteY2" fmla="*/ 0 h 12759"/>
                <a:gd name="connsiteX3" fmla="*/ 4953 w 10000"/>
                <a:gd name="connsiteY3" fmla="*/ 0 h 12759"/>
                <a:gd name="connsiteX4" fmla="*/ 10000 w 10000"/>
                <a:gd name="connsiteY4" fmla="*/ 1092 h 12759"/>
                <a:gd name="connsiteX5" fmla="*/ 9413 w 10000"/>
                <a:gd name="connsiteY5" fmla="*/ 12759 h 12759"/>
                <a:gd name="connsiteX0-1" fmla="*/ 0 w 10000"/>
                <a:gd name="connsiteY0-2" fmla="*/ 5798 h 5798"/>
                <a:gd name="connsiteX1-3" fmla="*/ 0 w 10000"/>
                <a:gd name="connsiteY1-4" fmla="*/ 5798 h 5798"/>
                <a:gd name="connsiteX2-5" fmla="*/ 4953 w 10000"/>
                <a:gd name="connsiteY2-6" fmla="*/ 0 h 5798"/>
                <a:gd name="connsiteX3-7" fmla="*/ 4953 w 10000"/>
                <a:gd name="connsiteY3-8" fmla="*/ 0 h 5798"/>
                <a:gd name="connsiteX4-9" fmla="*/ 10000 w 10000"/>
                <a:gd name="connsiteY4-10" fmla="*/ 1092 h 57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5798">
                  <a:moveTo>
                    <a:pt x="0" y="5798"/>
                  </a:moveTo>
                  <a:lnTo>
                    <a:pt x="0" y="5798"/>
                  </a:lnTo>
                  <a:lnTo>
                    <a:pt x="4953" y="0"/>
                  </a:lnTo>
                  <a:lnTo>
                    <a:pt x="4953" y="0"/>
                  </a:lnTo>
                  <a:lnTo>
                    <a:pt x="10000" y="1092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706"/>
            <p:cNvSpPr/>
            <p:nvPr/>
          </p:nvSpPr>
          <p:spPr bwMode="auto">
            <a:xfrm>
              <a:off x="4997636" y="4060857"/>
              <a:ext cx="242869" cy="1593654"/>
            </a:xfrm>
            <a:custGeom>
              <a:avLst/>
              <a:gdLst>
                <a:gd name="T0" fmla="*/ 0 w 178"/>
                <a:gd name="T1" fmla="*/ 0 h 1168"/>
                <a:gd name="T2" fmla="*/ 144 w 178"/>
                <a:gd name="T3" fmla="*/ 792 h 1168"/>
                <a:gd name="T4" fmla="*/ 178 w 178"/>
                <a:gd name="T5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1168">
                  <a:moveTo>
                    <a:pt x="0" y="0"/>
                  </a:moveTo>
                  <a:lnTo>
                    <a:pt x="144" y="792"/>
                  </a:lnTo>
                  <a:lnTo>
                    <a:pt x="178" y="1168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707"/>
            <p:cNvSpPr/>
            <p:nvPr/>
          </p:nvSpPr>
          <p:spPr bwMode="auto">
            <a:xfrm>
              <a:off x="4997636" y="2442645"/>
              <a:ext cx="180104" cy="1618213"/>
            </a:xfrm>
            <a:custGeom>
              <a:avLst/>
              <a:gdLst>
                <a:gd name="T0" fmla="*/ 79 w 132"/>
                <a:gd name="T1" fmla="*/ 0 h 1186"/>
                <a:gd name="T2" fmla="*/ 132 w 132"/>
                <a:gd name="T3" fmla="*/ 368 h 1186"/>
                <a:gd name="T4" fmla="*/ 0 w 132"/>
                <a:gd name="T5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1186">
                  <a:moveTo>
                    <a:pt x="79" y="0"/>
                  </a:moveTo>
                  <a:lnTo>
                    <a:pt x="132" y="368"/>
                  </a:lnTo>
                  <a:lnTo>
                    <a:pt x="0" y="118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708"/>
            <p:cNvSpPr/>
            <p:nvPr/>
          </p:nvSpPr>
          <p:spPr bwMode="auto">
            <a:xfrm>
              <a:off x="5963651" y="4745799"/>
              <a:ext cx="409345" cy="1031510"/>
            </a:xfrm>
            <a:custGeom>
              <a:avLst/>
              <a:gdLst>
                <a:gd name="T0" fmla="*/ 0 w 398"/>
                <a:gd name="T1" fmla="*/ 0 h 756"/>
                <a:gd name="T2" fmla="*/ 219 w 398"/>
                <a:gd name="T3" fmla="*/ 591 h 756"/>
                <a:gd name="T4" fmla="*/ 300 w 398"/>
                <a:gd name="T5" fmla="*/ 756 h 756"/>
                <a:gd name="T6" fmla="*/ 398 w 398"/>
                <a:gd name="T7" fmla="*/ 595 h 756"/>
                <a:gd name="connsiteX0" fmla="*/ 0 w 13102"/>
                <a:gd name="connsiteY0" fmla="*/ 0 h 10000"/>
                <a:gd name="connsiteX1" fmla="*/ 5503 w 13102"/>
                <a:gd name="connsiteY1" fmla="*/ 7817 h 10000"/>
                <a:gd name="connsiteX2" fmla="*/ 7538 w 13102"/>
                <a:gd name="connsiteY2" fmla="*/ 10000 h 10000"/>
                <a:gd name="connsiteX3" fmla="*/ 13102 w 13102"/>
                <a:gd name="connsiteY3" fmla="*/ 9384 h 10000"/>
                <a:gd name="connsiteX0-1" fmla="*/ 0 w 7538"/>
                <a:gd name="connsiteY0-2" fmla="*/ 0 h 10000"/>
                <a:gd name="connsiteX1-3" fmla="*/ 5503 w 7538"/>
                <a:gd name="connsiteY1-4" fmla="*/ 7817 h 10000"/>
                <a:gd name="connsiteX2-5" fmla="*/ 7538 w 7538"/>
                <a:gd name="connsiteY2-6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538" h="10000">
                  <a:moveTo>
                    <a:pt x="0" y="0"/>
                  </a:moveTo>
                  <a:lnTo>
                    <a:pt x="5503" y="7817"/>
                  </a:lnTo>
                  <a:lnTo>
                    <a:pt x="7538" y="1000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709"/>
            <p:cNvSpPr/>
            <p:nvPr/>
          </p:nvSpPr>
          <p:spPr bwMode="auto">
            <a:xfrm>
              <a:off x="5963652" y="2348500"/>
              <a:ext cx="450260" cy="2397304"/>
            </a:xfrm>
            <a:custGeom>
              <a:avLst/>
              <a:gdLst>
                <a:gd name="T0" fmla="*/ 52 w 330"/>
                <a:gd name="T1" fmla="*/ 0 h 1757"/>
                <a:gd name="T2" fmla="*/ 330 w 330"/>
                <a:gd name="T3" fmla="*/ 664 h 1757"/>
                <a:gd name="T4" fmla="*/ 0 w 330"/>
                <a:gd name="T5" fmla="*/ 1757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757">
                  <a:moveTo>
                    <a:pt x="52" y="0"/>
                  </a:moveTo>
                  <a:lnTo>
                    <a:pt x="330" y="664"/>
                  </a:lnTo>
                  <a:lnTo>
                    <a:pt x="0" y="175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Line 710"/>
            <p:cNvSpPr>
              <a:spLocks noChangeShapeType="1"/>
            </p:cNvSpPr>
            <p:nvPr/>
          </p:nvSpPr>
          <p:spPr bwMode="auto">
            <a:xfrm>
              <a:off x="6010042" y="2137015"/>
              <a:ext cx="24560" cy="21148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Line 711"/>
            <p:cNvSpPr>
              <a:spLocks noChangeShapeType="1"/>
            </p:cNvSpPr>
            <p:nvPr/>
          </p:nvSpPr>
          <p:spPr bwMode="auto">
            <a:xfrm flipH="1">
              <a:off x="4368632" y="2434349"/>
              <a:ext cx="751816" cy="71507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Line 712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12851" cy="9687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Line 713"/>
            <p:cNvSpPr>
              <a:spLocks noChangeShapeType="1"/>
            </p:cNvSpPr>
            <p:nvPr/>
          </p:nvSpPr>
          <p:spPr bwMode="auto">
            <a:xfrm flipH="1" flipV="1">
              <a:off x="6972417" y="2367473"/>
              <a:ext cx="242415" cy="63049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Line 714"/>
            <p:cNvSpPr>
              <a:spLocks noChangeShapeType="1"/>
            </p:cNvSpPr>
            <p:nvPr/>
          </p:nvSpPr>
          <p:spPr bwMode="auto">
            <a:xfrm flipH="1" flipV="1">
              <a:off x="7214834" y="2997969"/>
              <a:ext cx="466634" cy="818657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Line 715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0465" cy="110245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716"/>
            <p:cNvSpPr/>
            <p:nvPr/>
          </p:nvSpPr>
          <p:spPr bwMode="auto">
            <a:xfrm>
              <a:off x="5963652" y="4745802"/>
              <a:ext cx="1738283" cy="328828"/>
            </a:xfrm>
            <a:custGeom>
              <a:avLst/>
              <a:gdLst>
                <a:gd name="T0" fmla="*/ 0 w 1274"/>
                <a:gd name="T1" fmla="*/ 0 h 241"/>
                <a:gd name="T2" fmla="*/ 909 w 1274"/>
                <a:gd name="T3" fmla="*/ 241 h 241"/>
                <a:gd name="T4" fmla="*/ 1274 w 1274"/>
                <a:gd name="T5" fmla="*/ 12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4" h="241">
                  <a:moveTo>
                    <a:pt x="0" y="0"/>
                  </a:moveTo>
                  <a:lnTo>
                    <a:pt x="909" y="241"/>
                  </a:lnTo>
                  <a:lnTo>
                    <a:pt x="1274" y="12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Line 717"/>
            <p:cNvSpPr>
              <a:spLocks noChangeShapeType="1"/>
            </p:cNvSpPr>
            <p:nvPr/>
          </p:nvSpPr>
          <p:spPr bwMode="auto">
            <a:xfrm>
              <a:off x="4997636" y="4060859"/>
              <a:ext cx="966016" cy="68494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Line 718"/>
            <p:cNvSpPr>
              <a:spLocks noChangeShapeType="1"/>
            </p:cNvSpPr>
            <p:nvPr/>
          </p:nvSpPr>
          <p:spPr bwMode="auto">
            <a:xfrm>
              <a:off x="4368632" y="3149421"/>
              <a:ext cx="629002" cy="91143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Line 719"/>
            <p:cNvSpPr>
              <a:spLocks noChangeShapeType="1"/>
            </p:cNvSpPr>
            <p:nvPr/>
          </p:nvSpPr>
          <p:spPr bwMode="auto">
            <a:xfrm flipH="1">
              <a:off x="4368634" y="2944756"/>
              <a:ext cx="809106" cy="20466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Line 720"/>
            <p:cNvSpPr>
              <a:spLocks noChangeShapeType="1"/>
            </p:cNvSpPr>
            <p:nvPr/>
          </p:nvSpPr>
          <p:spPr bwMode="auto">
            <a:xfrm flipH="1">
              <a:off x="5177742" y="2348501"/>
              <a:ext cx="856862" cy="59625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Line 721"/>
            <p:cNvSpPr>
              <a:spLocks noChangeShapeType="1"/>
            </p:cNvSpPr>
            <p:nvPr/>
          </p:nvSpPr>
          <p:spPr bwMode="auto">
            <a:xfrm flipH="1" flipV="1">
              <a:off x="6034604" y="2348500"/>
              <a:ext cx="1180232" cy="649470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722"/>
            <p:cNvSpPr/>
            <p:nvPr/>
          </p:nvSpPr>
          <p:spPr bwMode="auto">
            <a:xfrm>
              <a:off x="7214833" y="2997968"/>
              <a:ext cx="573059" cy="798191"/>
            </a:xfrm>
            <a:custGeom>
              <a:avLst/>
              <a:gdLst>
                <a:gd name="T0" fmla="*/ 344 w 420"/>
                <a:gd name="T1" fmla="*/ 585 h 585"/>
                <a:gd name="T2" fmla="*/ 420 w 420"/>
                <a:gd name="T3" fmla="*/ 87 h 585"/>
                <a:gd name="T4" fmla="*/ 0 w 420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585">
                  <a:moveTo>
                    <a:pt x="344" y="585"/>
                  </a:moveTo>
                  <a:lnTo>
                    <a:pt x="420" y="8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723"/>
            <p:cNvSpPr/>
            <p:nvPr/>
          </p:nvSpPr>
          <p:spPr bwMode="auto">
            <a:xfrm>
              <a:off x="7193002" y="2997968"/>
              <a:ext cx="491195" cy="2076661"/>
            </a:xfrm>
            <a:custGeom>
              <a:avLst/>
              <a:gdLst>
                <a:gd name="T0" fmla="*/ 16 w 360"/>
                <a:gd name="T1" fmla="*/ 0 h 1522"/>
                <a:gd name="T2" fmla="*/ 0 w 360"/>
                <a:gd name="T3" fmla="*/ 729 h 1522"/>
                <a:gd name="T4" fmla="*/ 8 w 360"/>
                <a:gd name="T5" fmla="*/ 1522 h 1522"/>
                <a:gd name="T6" fmla="*/ 358 w 360"/>
                <a:gd name="T7" fmla="*/ 600 h 1522"/>
                <a:gd name="T8" fmla="*/ 360 w 360"/>
                <a:gd name="T9" fmla="*/ 585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1522">
                  <a:moveTo>
                    <a:pt x="16" y="0"/>
                  </a:moveTo>
                  <a:lnTo>
                    <a:pt x="0" y="729"/>
                  </a:lnTo>
                  <a:lnTo>
                    <a:pt x="8" y="1522"/>
                  </a:lnTo>
                  <a:lnTo>
                    <a:pt x="358" y="600"/>
                  </a:lnTo>
                  <a:lnTo>
                    <a:pt x="360" y="58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Line 724"/>
            <p:cNvSpPr>
              <a:spLocks noChangeShapeType="1"/>
            </p:cNvSpPr>
            <p:nvPr/>
          </p:nvSpPr>
          <p:spPr bwMode="auto">
            <a:xfrm flipV="1">
              <a:off x="6413914" y="2997968"/>
              <a:ext cx="800921" cy="25651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Line 725"/>
            <p:cNvSpPr>
              <a:spLocks noChangeShapeType="1"/>
            </p:cNvSpPr>
            <p:nvPr/>
          </p:nvSpPr>
          <p:spPr bwMode="auto">
            <a:xfrm flipV="1">
              <a:off x="4997634" y="3254480"/>
              <a:ext cx="1416278" cy="8172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726"/>
            <p:cNvSpPr/>
            <p:nvPr/>
          </p:nvSpPr>
          <p:spPr bwMode="auto">
            <a:xfrm>
              <a:off x="4440949" y="4071773"/>
              <a:ext cx="753165" cy="1069713"/>
            </a:xfrm>
            <a:custGeom>
              <a:avLst/>
              <a:gdLst>
                <a:gd name="T0" fmla="*/ 552 w 552"/>
                <a:gd name="T1" fmla="*/ 784 h 784"/>
                <a:gd name="T2" fmla="*/ 0 w 552"/>
                <a:gd name="T3" fmla="*/ 412 h 784"/>
                <a:gd name="T4" fmla="*/ 408 w 552"/>
                <a:gd name="T5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2" h="784">
                  <a:moveTo>
                    <a:pt x="552" y="784"/>
                  </a:moveTo>
                  <a:lnTo>
                    <a:pt x="0" y="412"/>
                  </a:lnTo>
                  <a:lnTo>
                    <a:pt x="408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Line 728"/>
            <p:cNvSpPr>
              <a:spLocks noChangeShapeType="1"/>
            </p:cNvSpPr>
            <p:nvPr/>
          </p:nvSpPr>
          <p:spPr bwMode="auto">
            <a:xfrm flipH="1">
              <a:off x="5194114" y="4745801"/>
              <a:ext cx="769538" cy="39568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729"/>
            <p:cNvSpPr/>
            <p:nvPr/>
          </p:nvSpPr>
          <p:spPr bwMode="auto">
            <a:xfrm>
              <a:off x="5963654" y="3816625"/>
              <a:ext cx="1717818" cy="929177"/>
            </a:xfrm>
            <a:custGeom>
              <a:avLst/>
              <a:gdLst>
                <a:gd name="T0" fmla="*/ 1259 w 1259"/>
                <a:gd name="T1" fmla="*/ 0 h 681"/>
                <a:gd name="T2" fmla="*/ 902 w 1259"/>
                <a:gd name="T3" fmla="*/ 140 h 681"/>
                <a:gd name="T4" fmla="*/ 0 w 1259"/>
                <a:gd name="T5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9" h="681">
                  <a:moveTo>
                    <a:pt x="1259" y="0"/>
                  </a:moveTo>
                  <a:lnTo>
                    <a:pt x="902" y="140"/>
                  </a:lnTo>
                  <a:lnTo>
                    <a:pt x="0" y="681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730"/>
            <p:cNvSpPr/>
            <p:nvPr/>
          </p:nvSpPr>
          <p:spPr bwMode="auto">
            <a:xfrm>
              <a:off x="5254151" y="5500332"/>
              <a:ext cx="1756021" cy="158273"/>
            </a:xfrm>
            <a:custGeom>
              <a:avLst/>
              <a:gdLst>
                <a:gd name="T0" fmla="*/ 1287 w 1287"/>
                <a:gd name="T1" fmla="*/ 0 h 116"/>
                <a:gd name="T2" fmla="*/ 739 w 1287"/>
                <a:gd name="T3" fmla="*/ 38 h 116"/>
                <a:gd name="T4" fmla="*/ 0 w 1287"/>
                <a:gd name="T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7" h="116">
                  <a:moveTo>
                    <a:pt x="1287" y="0"/>
                  </a:moveTo>
                  <a:lnTo>
                    <a:pt x="739" y="38"/>
                  </a:lnTo>
                  <a:lnTo>
                    <a:pt x="0" y="11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731"/>
            <p:cNvSpPr/>
            <p:nvPr/>
          </p:nvSpPr>
          <p:spPr bwMode="auto">
            <a:xfrm>
              <a:off x="5194116" y="5074626"/>
              <a:ext cx="2009806" cy="477551"/>
            </a:xfrm>
            <a:custGeom>
              <a:avLst/>
              <a:gdLst>
                <a:gd name="T0" fmla="*/ 0 w 1473"/>
                <a:gd name="T1" fmla="*/ 49 h 350"/>
                <a:gd name="T2" fmla="*/ 783 w 1473"/>
                <a:gd name="T3" fmla="*/ 350 h 350"/>
                <a:gd name="T4" fmla="*/ 1473 w 1473"/>
                <a:gd name="T5" fmla="*/ 0 h 350"/>
                <a:gd name="T6" fmla="*/ 1348 w 1473"/>
                <a:gd name="T7" fmla="*/ 30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3" h="350">
                  <a:moveTo>
                    <a:pt x="0" y="49"/>
                  </a:moveTo>
                  <a:lnTo>
                    <a:pt x="783" y="350"/>
                  </a:lnTo>
                  <a:lnTo>
                    <a:pt x="1473" y="0"/>
                  </a:lnTo>
                  <a:lnTo>
                    <a:pt x="1348" y="303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Line 732"/>
            <p:cNvSpPr>
              <a:spLocks noChangeShapeType="1"/>
            </p:cNvSpPr>
            <p:nvPr/>
          </p:nvSpPr>
          <p:spPr bwMode="auto">
            <a:xfrm>
              <a:off x="6413918" y="3254481"/>
              <a:ext cx="780454" cy="75316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Line 733"/>
            <p:cNvSpPr>
              <a:spLocks noChangeShapeType="1"/>
            </p:cNvSpPr>
            <p:nvPr/>
          </p:nvSpPr>
          <p:spPr bwMode="auto">
            <a:xfrm>
              <a:off x="5177745" y="2944750"/>
              <a:ext cx="1236173" cy="3097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727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1"/>
          <p:cNvGrpSpPr/>
          <p:nvPr/>
        </p:nvGrpSpPr>
        <p:grpSpPr>
          <a:xfrm>
            <a:off x="-2982769" y="3616264"/>
            <a:ext cx="6950890" cy="7035260"/>
            <a:chOff x="4297681" y="2137013"/>
            <a:chExt cx="3596640" cy="3640296"/>
          </a:xfrm>
        </p:grpSpPr>
        <p:sp>
          <p:nvSpPr>
            <p:cNvPr id="65" name="Line 699"/>
            <p:cNvSpPr>
              <a:spLocks noChangeShapeType="1"/>
            </p:cNvSpPr>
            <p:nvPr/>
          </p:nvSpPr>
          <p:spPr bwMode="auto">
            <a:xfrm flipH="1" flipV="1">
              <a:off x="6010042" y="2137013"/>
              <a:ext cx="971473" cy="229223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700"/>
            <p:cNvSpPr/>
            <p:nvPr/>
          </p:nvSpPr>
          <p:spPr bwMode="auto">
            <a:xfrm>
              <a:off x="6981517" y="2366236"/>
              <a:ext cx="912804" cy="1547262"/>
            </a:xfrm>
            <a:custGeom>
              <a:avLst/>
              <a:gdLst>
                <a:gd name="T0" fmla="*/ 669 w 669"/>
                <a:gd name="T1" fmla="*/ 1134 h 1134"/>
                <a:gd name="T2" fmla="*/ 591 w 669"/>
                <a:gd name="T3" fmla="*/ 550 h 1134"/>
                <a:gd name="T4" fmla="*/ 0 w 669"/>
                <a:gd name="T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9" h="1134">
                  <a:moveTo>
                    <a:pt x="669" y="1134"/>
                  </a:moveTo>
                  <a:lnTo>
                    <a:pt x="591" y="55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701"/>
            <p:cNvSpPr/>
            <p:nvPr/>
          </p:nvSpPr>
          <p:spPr bwMode="auto">
            <a:xfrm>
              <a:off x="5240505" y="3913500"/>
              <a:ext cx="2653816" cy="1863809"/>
            </a:xfrm>
            <a:custGeom>
              <a:avLst/>
              <a:gdLst>
                <a:gd name="T0" fmla="*/ 0 w 1945"/>
                <a:gd name="T1" fmla="*/ 1276 h 1366"/>
                <a:gd name="T2" fmla="*/ 830 w 1945"/>
                <a:gd name="T3" fmla="*/ 1366 h 1366"/>
                <a:gd name="T4" fmla="*/ 1305 w 1945"/>
                <a:gd name="T5" fmla="*/ 1162 h 1366"/>
                <a:gd name="T6" fmla="*/ 1804 w 1945"/>
                <a:gd name="T7" fmla="*/ 737 h 1366"/>
                <a:gd name="T8" fmla="*/ 1945 w 1945"/>
                <a:gd name="T9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1366">
                  <a:moveTo>
                    <a:pt x="0" y="1276"/>
                  </a:moveTo>
                  <a:lnTo>
                    <a:pt x="830" y="1366"/>
                  </a:lnTo>
                  <a:lnTo>
                    <a:pt x="1305" y="1162"/>
                  </a:lnTo>
                  <a:lnTo>
                    <a:pt x="1804" y="737"/>
                  </a:lnTo>
                  <a:lnTo>
                    <a:pt x="1945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Line 702"/>
            <p:cNvSpPr>
              <a:spLocks noChangeShapeType="1"/>
            </p:cNvSpPr>
            <p:nvPr/>
          </p:nvSpPr>
          <p:spPr bwMode="auto">
            <a:xfrm>
              <a:off x="4440949" y="4633919"/>
              <a:ext cx="799556" cy="10205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703"/>
            <p:cNvSpPr/>
            <p:nvPr/>
          </p:nvSpPr>
          <p:spPr bwMode="auto">
            <a:xfrm>
              <a:off x="4297681" y="3149337"/>
              <a:ext cx="143268" cy="1484584"/>
            </a:xfrm>
            <a:custGeom>
              <a:avLst/>
              <a:gdLst>
                <a:gd name="T0" fmla="*/ 609 w 609"/>
                <a:gd name="T1" fmla="*/ 0 h 1611"/>
                <a:gd name="T2" fmla="*/ 592 w 609"/>
                <a:gd name="T3" fmla="*/ 5 h 1611"/>
                <a:gd name="T4" fmla="*/ 313 w 609"/>
                <a:gd name="T5" fmla="*/ 392 h 1611"/>
                <a:gd name="T6" fmla="*/ 52 w 609"/>
                <a:gd name="T7" fmla="*/ 523 h 1611"/>
                <a:gd name="T8" fmla="*/ 0 w 609"/>
                <a:gd name="T9" fmla="*/ 1132 h 1611"/>
                <a:gd name="T10" fmla="*/ 105 w 609"/>
                <a:gd name="T11" fmla="*/ 1611 h 1611"/>
                <a:gd name="connsiteX0" fmla="*/ 10000 w 10018"/>
                <a:gd name="connsiteY0" fmla="*/ 0 h 10000"/>
                <a:gd name="connsiteX1" fmla="*/ 10018 w 10018"/>
                <a:gd name="connsiteY1" fmla="*/ 1358 h 10000"/>
                <a:gd name="connsiteX2" fmla="*/ 5140 w 10018"/>
                <a:gd name="connsiteY2" fmla="*/ 2433 h 10000"/>
                <a:gd name="connsiteX3" fmla="*/ 854 w 10018"/>
                <a:gd name="connsiteY3" fmla="*/ 3246 h 10000"/>
                <a:gd name="connsiteX4" fmla="*/ 0 w 10018"/>
                <a:gd name="connsiteY4" fmla="*/ 7027 h 10000"/>
                <a:gd name="connsiteX5" fmla="*/ 1724 w 10018"/>
                <a:gd name="connsiteY5" fmla="*/ 10000 h 10000"/>
                <a:gd name="connsiteX0-1" fmla="*/ 12868 w 12868"/>
                <a:gd name="connsiteY0-2" fmla="*/ 0 h 9028"/>
                <a:gd name="connsiteX1-3" fmla="*/ 10018 w 12868"/>
                <a:gd name="connsiteY1-4" fmla="*/ 386 h 9028"/>
                <a:gd name="connsiteX2-5" fmla="*/ 5140 w 12868"/>
                <a:gd name="connsiteY2-6" fmla="*/ 1461 h 9028"/>
                <a:gd name="connsiteX3-7" fmla="*/ 854 w 12868"/>
                <a:gd name="connsiteY3-8" fmla="*/ 2274 h 9028"/>
                <a:gd name="connsiteX4-9" fmla="*/ 0 w 12868"/>
                <a:gd name="connsiteY4-10" fmla="*/ 6055 h 9028"/>
                <a:gd name="connsiteX5-11" fmla="*/ 1724 w 12868"/>
                <a:gd name="connsiteY5-12" fmla="*/ 9028 h 9028"/>
                <a:gd name="connsiteX0-13" fmla="*/ 7785 w 7785"/>
                <a:gd name="connsiteY0-14" fmla="*/ 0 h 9572"/>
                <a:gd name="connsiteX1-15" fmla="*/ 3994 w 7785"/>
                <a:gd name="connsiteY1-16" fmla="*/ 1190 h 9572"/>
                <a:gd name="connsiteX2-17" fmla="*/ 664 w 7785"/>
                <a:gd name="connsiteY2-18" fmla="*/ 2091 h 9572"/>
                <a:gd name="connsiteX3-19" fmla="*/ 0 w 7785"/>
                <a:gd name="connsiteY3-20" fmla="*/ 6279 h 9572"/>
                <a:gd name="connsiteX4-21" fmla="*/ 1340 w 7785"/>
                <a:gd name="connsiteY4-22" fmla="*/ 9572 h 9572"/>
                <a:gd name="connsiteX0-23" fmla="*/ 5130 w 5130"/>
                <a:gd name="connsiteY0-24" fmla="*/ 0 h 8757"/>
                <a:gd name="connsiteX1-25" fmla="*/ 853 w 5130"/>
                <a:gd name="connsiteY1-26" fmla="*/ 941 h 8757"/>
                <a:gd name="connsiteX2-27" fmla="*/ 0 w 5130"/>
                <a:gd name="connsiteY2-28" fmla="*/ 5317 h 8757"/>
                <a:gd name="connsiteX3-29" fmla="*/ 1721 w 5130"/>
                <a:gd name="connsiteY3-30" fmla="*/ 8757 h 8757"/>
                <a:gd name="connsiteX0-31" fmla="*/ 1663 w 3355"/>
                <a:gd name="connsiteY0-32" fmla="*/ 0 h 8925"/>
                <a:gd name="connsiteX1-33" fmla="*/ 0 w 3355"/>
                <a:gd name="connsiteY1-34" fmla="*/ 4997 h 8925"/>
                <a:gd name="connsiteX2-35" fmla="*/ 3355 w 3355"/>
                <a:gd name="connsiteY2-36" fmla="*/ 8925 h 89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3355" h="8925">
                  <a:moveTo>
                    <a:pt x="1663" y="0"/>
                  </a:moveTo>
                  <a:lnTo>
                    <a:pt x="0" y="4997"/>
                  </a:lnTo>
                  <a:lnTo>
                    <a:pt x="3355" y="892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Line 704"/>
            <p:cNvSpPr>
              <a:spLocks noChangeShapeType="1"/>
            </p:cNvSpPr>
            <p:nvPr/>
          </p:nvSpPr>
          <p:spPr bwMode="auto">
            <a:xfrm flipH="1">
              <a:off x="5114925" y="2137013"/>
              <a:ext cx="895116" cy="2966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705"/>
            <p:cNvSpPr/>
            <p:nvPr/>
          </p:nvSpPr>
          <p:spPr bwMode="auto">
            <a:xfrm>
              <a:off x="5112461" y="2348476"/>
              <a:ext cx="1871166" cy="103615"/>
            </a:xfrm>
            <a:custGeom>
              <a:avLst/>
              <a:gdLst>
                <a:gd name="T0" fmla="*/ 0 w 1375"/>
                <a:gd name="T1" fmla="*/ 69 h 119"/>
                <a:gd name="T2" fmla="*/ 0 w 1375"/>
                <a:gd name="T3" fmla="*/ 69 h 119"/>
                <a:gd name="T4" fmla="*/ 681 w 1375"/>
                <a:gd name="T5" fmla="*/ 0 h 119"/>
                <a:gd name="T6" fmla="*/ 681 w 1375"/>
                <a:gd name="T7" fmla="*/ 0 h 119"/>
                <a:gd name="T8" fmla="*/ 1375 w 1375"/>
                <a:gd name="T9" fmla="*/ 13 h 119"/>
                <a:gd name="T10" fmla="*/ 1279 w 1375"/>
                <a:gd name="T11" fmla="*/ 119 h 119"/>
                <a:gd name="connsiteX0" fmla="*/ 0 w 10000"/>
                <a:gd name="connsiteY0" fmla="*/ 5798 h 12759"/>
                <a:gd name="connsiteX1" fmla="*/ 0 w 10000"/>
                <a:gd name="connsiteY1" fmla="*/ 5798 h 12759"/>
                <a:gd name="connsiteX2" fmla="*/ 4953 w 10000"/>
                <a:gd name="connsiteY2" fmla="*/ 0 h 12759"/>
                <a:gd name="connsiteX3" fmla="*/ 4953 w 10000"/>
                <a:gd name="connsiteY3" fmla="*/ 0 h 12759"/>
                <a:gd name="connsiteX4" fmla="*/ 10000 w 10000"/>
                <a:gd name="connsiteY4" fmla="*/ 1092 h 12759"/>
                <a:gd name="connsiteX5" fmla="*/ 9413 w 10000"/>
                <a:gd name="connsiteY5" fmla="*/ 12759 h 12759"/>
                <a:gd name="connsiteX0-1" fmla="*/ 0 w 10000"/>
                <a:gd name="connsiteY0-2" fmla="*/ 5798 h 5798"/>
                <a:gd name="connsiteX1-3" fmla="*/ 0 w 10000"/>
                <a:gd name="connsiteY1-4" fmla="*/ 5798 h 5798"/>
                <a:gd name="connsiteX2-5" fmla="*/ 4953 w 10000"/>
                <a:gd name="connsiteY2-6" fmla="*/ 0 h 5798"/>
                <a:gd name="connsiteX3-7" fmla="*/ 4953 w 10000"/>
                <a:gd name="connsiteY3-8" fmla="*/ 0 h 5798"/>
                <a:gd name="connsiteX4-9" fmla="*/ 10000 w 10000"/>
                <a:gd name="connsiteY4-10" fmla="*/ 1092 h 57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5798">
                  <a:moveTo>
                    <a:pt x="0" y="5798"/>
                  </a:moveTo>
                  <a:lnTo>
                    <a:pt x="0" y="5798"/>
                  </a:lnTo>
                  <a:lnTo>
                    <a:pt x="4953" y="0"/>
                  </a:lnTo>
                  <a:lnTo>
                    <a:pt x="4953" y="0"/>
                  </a:lnTo>
                  <a:lnTo>
                    <a:pt x="10000" y="1092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706"/>
            <p:cNvSpPr/>
            <p:nvPr/>
          </p:nvSpPr>
          <p:spPr bwMode="auto">
            <a:xfrm>
              <a:off x="4997636" y="4060857"/>
              <a:ext cx="242869" cy="1593654"/>
            </a:xfrm>
            <a:custGeom>
              <a:avLst/>
              <a:gdLst>
                <a:gd name="T0" fmla="*/ 0 w 178"/>
                <a:gd name="T1" fmla="*/ 0 h 1168"/>
                <a:gd name="T2" fmla="*/ 144 w 178"/>
                <a:gd name="T3" fmla="*/ 792 h 1168"/>
                <a:gd name="T4" fmla="*/ 178 w 178"/>
                <a:gd name="T5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1168">
                  <a:moveTo>
                    <a:pt x="0" y="0"/>
                  </a:moveTo>
                  <a:lnTo>
                    <a:pt x="144" y="792"/>
                  </a:lnTo>
                  <a:lnTo>
                    <a:pt x="178" y="1168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707"/>
            <p:cNvSpPr/>
            <p:nvPr/>
          </p:nvSpPr>
          <p:spPr bwMode="auto">
            <a:xfrm>
              <a:off x="4997636" y="2442645"/>
              <a:ext cx="180104" cy="1618213"/>
            </a:xfrm>
            <a:custGeom>
              <a:avLst/>
              <a:gdLst>
                <a:gd name="T0" fmla="*/ 79 w 132"/>
                <a:gd name="T1" fmla="*/ 0 h 1186"/>
                <a:gd name="T2" fmla="*/ 132 w 132"/>
                <a:gd name="T3" fmla="*/ 368 h 1186"/>
                <a:gd name="T4" fmla="*/ 0 w 132"/>
                <a:gd name="T5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1186">
                  <a:moveTo>
                    <a:pt x="79" y="0"/>
                  </a:moveTo>
                  <a:lnTo>
                    <a:pt x="132" y="368"/>
                  </a:lnTo>
                  <a:lnTo>
                    <a:pt x="0" y="118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708"/>
            <p:cNvSpPr/>
            <p:nvPr/>
          </p:nvSpPr>
          <p:spPr bwMode="auto">
            <a:xfrm>
              <a:off x="5963651" y="4745799"/>
              <a:ext cx="409345" cy="1031510"/>
            </a:xfrm>
            <a:custGeom>
              <a:avLst/>
              <a:gdLst>
                <a:gd name="T0" fmla="*/ 0 w 398"/>
                <a:gd name="T1" fmla="*/ 0 h 756"/>
                <a:gd name="T2" fmla="*/ 219 w 398"/>
                <a:gd name="T3" fmla="*/ 591 h 756"/>
                <a:gd name="T4" fmla="*/ 300 w 398"/>
                <a:gd name="T5" fmla="*/ 756 h 756"/>
                <a:gd name="T6" fmla="*/ 398 w 398"/>
                <a:gd name="T7" fmla="*/ 595 h 756"/>
                <a:gd name="connsiteX0" fmla="*/ 0 w 13102"/>
                <a:gd name="connsiteY0" fmla="*/ 0 h 10000"/>
                <a:gd name="connsiteX1" fmla="*/ 5503 w 13102"/>
                <a:gd name="connsiteY1" fmla="*/ 7817 h 10000"/>
                <a:gd name="connsiteX2" fmla="*/ 7538 w 13102"/>
                <a:gd name="connsiteY2" fmla="*/ 10000 h 10000"/>
                <a:gd name="connsiteX3" fmla="*/ 13102 w 13102"/>
                <a:gd name="connsiteY3" fmla="*/ 9384 h 10000"/>
                <a:gd name="connsiteX0-1" fmla="*/ 0 w 7538"/>
                <a:gd name="connsiteY0-2" fmla="*/ 0 h 10000"/>
                <a:gd name="connsiteX1-3" fmla="*/ 5503 w 7538"/>
                <a:gd name="connsiteY1-4" fmla="*/ 7817 h 10000"/>
                <a:gd name="connsiteX2-5" fmla="*/ 7538 w 7538"/>
                <a:gd name="connsiteY2-6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538" h="10000">
                  <a:moveTo>
                    <a:pt x="0" y="0"/>
                  </a:moveTo>
                  <a:lnTo>
                    <a:pt x="5503" y="7817"/>
                  </a:lnTo>
                  <a:lnTo>
                    <a:pt x="7538" y="1000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709"/>
            <p:cNvSpPr/>
            <p:nvPr/>
          </p:nvSpPr>
          <p:spPr bwMode="auto">
            <a:xfrm>
              <a:off x="5963652" y="2348500"/>
              <a:ext cx="450260" cy="2397304"/>
            </a:xfrm>
            <a:custGeom>
              <a:avLst/>
              <a:gdLst>
                <a:gd name="T0" fmla="*/ 52 w 330"/>
                <a:gd name="T1" fmla="*/ 0 h 1757"/>
                <a:gd name="T2" fmla="*/ 330 w 330"/>
                <a:gd name="T3" fmla="*/ 664 h 1757"/>
                <a:gd name="T4" fmla="*/ 0 w 330"/>
                <a:gd name="T5" fmla="*/ 1757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757">
                  <a:moveTo>
                    <a:pt x="52" y="0"/>
                  </a:moveTo>
                  <a:lnTo>
                    <a:pt x="330" y="664"/>
                  </a:lnTo>
                  <a:lnTo>
                    <a:pt x="0" y="175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Line 710"/>
            <p:cNvSpPr>
              <a:spLocks noChangeShapeType="1"/>
            </p:cNvSpPr>
            <p:nvPr/>
          </p:nvSpPr>
          <p:spPr bwMode="auto">
            <a:xfrm>
              <a:off x="6010042" y="2137015"/>
              <a:ext cx="24560" cy="21148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Line 711"/>
            <p:cNvSpPr>
              <a:spLocks noChangeShapeType="1"/>
            </p:cNvSpPr>
            <p:nvPr/>
          </p:nvSpPr>
          <p:spPr bwMode="auto">
            <a:xfrm flipH="1">
              <a:off x="4368632" y="2434349"/>
              <a:ext cx="751816" cy="71507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Line 712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12851" cy="9687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Line 713"/>
            <p:cNvSpPr>
              <a:spLocks noChangeShapeType="1"/>
            </p:cNvSpPr>
            <p:nvPr/>
          </p:nvSpPr>
          <p:spPr bwMode="auto">
            <a:xfrm flipH="1" flipV="1">
              <a:off x="6981510" y="2366234"/>
              <a:ext cx="237017" cy="63173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Line 714"/>
            <p:cNvSpPr>
              <a:spLocks noChangeShapeType="1"/>
            </p:cNvSpPr>
            <p:nvPr/>
          </p:nvSpPr>
          <p:spPr bwMode="auto">
            <a:xfrm flipH="1" flipV="1">
              <a:off x="7214834" y="2997969"/>
              <a:ext cx="466634" cy="818657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Line 715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0465" cy="110245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716"/>
            <p:cNvSpPr/>
            <p:nvPr/>
          </p:nvSpPr>
          <p:spPr bwMode="auto">
            <a:xfrm>
              <a:off x="5963652" y="4745802"/>
              <a:ext cx="1738283" cy="328828"/>
            </a:xfrm>
            <a:custGeom>
              <a:avLst/>
              <a:gdLst>
                <a:gd name="T0" fmla="*/ 0 w 1274"/>
                <a:gd name="T1" fmla="*/ 0 h 241"/>
                <a:gd name="T2" fmla="*/ 909 w 1274"/>
                <a:gd name="T3" fmla="*/ 241 h 241"/>
                <a:gd name="T4" fmla="*/ 1274 w 1274"/>
                <a:gd name="T5" fmla="*/ 12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4" h="241">
                  <a:moveTo>
                    <a:pt x="0" y="0"/>
                  </a:moveTo>
                  <a:lnTo>
                    <a:pt x="909" y="241"/>
                  </a:lnTo>
                  <a:lnTo>
                    <a:pt x="1274" y="12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Line 717"/>
            <p:cNvSpPr>
              <a:spLocks noChangeShapeType="1"/>
            </p:cNvSpPr>
            <p:nvPr/>
          </p:nvSpPr>
          <p:spPr bwMode="auto">
            <a:xfrm>
              <a:off x="4997636" y="4060859"/>
              <a:ext cx="966016" cy="68494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Line 718"/>
            <p:cNvSpPr>
              <a:spLocks noChangeShapeType="1"/>
            </p:cNvSpPr>
            <p:nvPr/>
          </p:nvSpPr>
          <p:spPr bwMode="auto">
            <a:xfrm>
              <a:off x="4368632" y="3149421"/>
              <a:ext cx="629002" cy="91143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Line 719"/>
            <p:cNvSpPr>
              <a:spLocks noChangeShapeType="1"/>
            </p:cNvSpPr>
            <p:nvPr/>
          </p:nvSpPr>
          <p:spPr bwMode="auto">
            <a:xfrm flipH="1">
              <a:off x="4368634" y="2944756"/>
              <a:ext cx="809106" cy="20466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Line 720"/>
            <p:cNvSpPr>
              <a:spLocks noChangeShapeType="1"/>
            </p:cNvSpPr>
            <p:nvPr/>
          </p:nvSpPr>
          <p:spPr bwMode="auto">
            <a:xfrm flipH="1">
              <a:off x="5177742" y="2348501"/>
              <a:ext cx="856862" cy="59625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Line 721"/>
            <p:cNvSpPr>
              <a:spLocks noChangeShapeType="1"/>
            </p:cNvSpPr>
            <p:nvPr/>
          </p:nvSpPr>
          <p:spPr bwMode="auto">
            <a:xfrm flipH="1" flipV="1">
              <a:off x="6034604" y="2348500"/>
              <a:ext cx="1180232" cy="649470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722"/>
            <p:cNvSpPr/>
            <p:nvPr/>
          </p:nvSpPr>
          <p:spPr bwMode="auto">
            <a:xfrm>
              <a:off x="7214833" y="2997968"/>
              <a:ext cx="573059" cy="798191"/>
            </a:xfrm>
            <a:custGeom>
              <a:avLst/>
              <a:gdLst>
                <a:gd name="T0" fmla="*/ 344 w 420"/>
                <a:gd name="T1" fmla="*/ 585 h 585"/>
                <a:gd name="T2" fmla="*/ 420 w 420"/>
                <a:gd name="T3" fmla="*/ 87 h 585"/>
                <a:gd name="T4" fmla="*/ 0 w 420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585">
                  <a:moveTo>
                    <a:pt x="344" y="585"/>
                  </a:moveTo>
                  <a:lnTo>
                    <a:pt x="420" y="8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723"/>
            <p:cNvSpPr/>
            <p:nvPr/>
          </p:nvSpPr>
          <p:spPr bwMode="auto">
            <a:xfrm>
              <a:off x="7193002" y="2997968"/>
              <a:ext cx="491195" cy="2076661"/>
            </a:xfrm>
            <a:custGeom>
              <a:avLst/>
              <a:gdLst>
                <a:gd name="T0" fmla="*/ 16 w 360"/>
                <a:gd name="T1" fmla="*/ 0 h 1522"/>
                <a:gd name="T2" fmla="*/ 0 w 360"/>
                <a:gd name="T3" fmla="*/ 729 h 1522"/>
                <a:gd name="T4" fmla="*/ 8 w 360"/>
                <a:gd name="T5" fmla="*/ 1522 h 1522"/>
                <a:gd name="T6" fmla="*/ 358 w 360"/>
                <a:gd name="T7" fmla="*/ 600 h 1522"/>
                <a:gd name="T8" fmla="*/ 360 w 360"/>
                <a:gd name="T9" fmla="*/ 585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1522">
                  <a:moveTo>
                    <a:pt x="16" y="0"/>
                  </a:moveTo>
                  <a:lnTo>
                    <a:pt x="0" y="729"/>
                  </a:lnTo>
                  <a:lnTo>
                    <a:pt x="8" y="1522"/>
                  </a:lnTo>
                  <a:lnTo>
                    <a:pt x="358" y="600"/>
                  </a:lnTo>
                  <a:lnTo>
                    <a:pt x="360" y="58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Line 724"/>
            <p:cNvSpPr>
              <a:spLocks noChangeShapeType="1"/>
            </p:cNvSpPr>
            <p:nvPr/>
          </p:nvSpPr>
          <p:spPr bwMode="auto">
            <a:xfrm flipV="1">
              <a:off x="6413914" y="2997968"/>
              <a:ext cx="800921" cy="25651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Line 725"/>
            <p:cNvSpPr>
              <a:spLocks noChangeShapeType="1"/>
            </p:cNvSpPr>
            <p:nvPr/>
          </p:nvSpPr>
          <p:spPr bwMode="auto">
            <a:xfrm flipV="1">
              <a:off x="4997634" y="3254480"/>
              <a:ext cx="1416278" cy="8172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726"/>
            <p:cNvSpPr/>
            <p:nvPr/>
          </p:nvSpPr>
          <p:spPr bwMode="auto">
            <a:xfrm>
              <a:off x="4440949" y="4071773"/>
              <a:ext cx="753165" cy="1069713"/>
            </a:xfrm>
            <a:custGeom>
              <a:avLst/>
              <a:gdLst>
                <a:gd name="T0" fmla="*/ 552 w 552"/>
                <a:gd name="T1" fmla="*/ 784 h 784"/>
                <a:gd name="T2" fmla="*/ 0 w 552"/>
                <a:gd name="T3" fmla="*/ 412 h 784"/>
                <a:gd name="T4" fmla="*/ 408 w 552"/>
                <a:gd name="T5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2" h="784">
                  <a:moveTo>
                    <a:pt x="552" y="784"/>
                  </a:moveTo>
                  <a:lnTo>
                    <a:pt x="0" y="412"/>
                  </a:lnTo>
                  <a:lnTo>
                    <a:pt x="408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Line 728"/>
            <p:cNvSpPr>
              <a:spLocks noChangeShapeType="1"/>
            </p:cNvSpPr>
            <p:nvPr/>
          </p:nvSpPr>
          <p:spPr bwMode="auto">
            <a:xfrm flipH="1">
              <a:off x="5194114" y="4745801"/>
              <a:ext cx="769538" cy="39568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729"/>
            <p:cNvSpPr/>
            <p:nvPr/>
          </p:nvSpPr>
          <p:spPr bwMode="auto">
            <a:xfrm>
              <a:off x="5963654" y="3816625"/>
              <a:ext cx="1717818" cy="929177"/>
            </a:xfrm>
            <a:custGeom>
              <a:avLst/>
              <a:gdLst>
                <a:gd name="T0" fmla="*/ 1259 w 1259"/>
                <a:gd name="T1" fmla="*/ 0 h 681"/>
                <a:gd name="T2" fmla="*/ 902 w 1259"/>
                <a:gd name="T3" fmla="*/ 140 h 681"/>
                <a:gd name="T4" fmla="*/ 0 w 1259"/>
                <a:gd name="T5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9" h="681">
                  <a:moveTo>
                    <a:pt x="1259" y="0"/>
                  </a:moveTo>
                  <a:lnTo>
                    <a:pt x="902" y="140"/>
                  </a:lnTo>
                  <a:lnTo>
                    <a:pt x="0" y="681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730"/>
            <p:cNvSpPr/>
            <p:nvPr/>
          </p:nvSpPr>
          <p:spPr bwMode="auto">
            <a:xfrm>
              <a:off x="5254151" y="5500332"/>
              <a:ext cx="1756021" cy="158273"/>
            </a:xfrm>
            <a:custGeom>
              <a:avLst/>
              <a:gdLst>
                <a:gd name="T0" fmla="*/ 1287 w 1287"/>
                <a:gd name="T1" fmla="*/ 0 h 116"/>
                <a:gd name="T2" fmla="*/ 739 w 1287"/>
                <a:gd name="T3" fmla="*/ 38 h 116"/>
                <a:gd name="T4" fmla="*/ 0 w 1287"/>
                <a:gd name="T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7" h="116">
                  <a:moveTo>
                    <a:pt x="1287" y="0"/>
                  </a:moveTo>
                  <a:lnTo>
                    <a:pt x="739" y="38"/>
                  </a:lnTo>
                  <a:lnTo>
                    <a:pt x="0" y="11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731"/>
            <p:cNvSpPr/>
            <p:nvPr/>
          </p:nvSpPr>
          <p:spPr bwMode="auto">
            <a:xfrm>
              <a:off x="5194116" y="5074626"/>
              <a:ext cx="2009806" cy="477551"/>
            </a:xfrm>
            <a:custGeom>
              <a:avLst/>
              <a:gdLst>
                <a:gd name="T0" fmla="*/ 0 w 1473"/>
                <a:gd name="T1" fmla="*/ 49 h 350"/>
                <a:gd name="T2" fmla="*/ 783 w 1473"/>
                <a:gd name="T3" fmla="*/ 350 h 350"/>
                <a:gd name="T4" fmla="*/ 1473 w 1473"/>
                <a:gd name="T5" fmla="*/ 0 h 350"/>
                <a:gd name="T6" fmla="*/ 1348 w 1473"/>
                <a:gd name="T7" fmla="*/ 30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3" h="350">
                  <a:moveTo>
                    <a:pt x="0" y="49"/>
                  </a:moveTo>
                  <a:lnTo>
                    <a:pt x="783" y="350"/>
                  </a:lnTo>
                  <a:lnTo>
                    <a:pt x="1473" y="0"/>
                  </a:lnTo>
                  <a:lnTo>
                    <a:pt x="1348" y="303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Line 732"/>
            <p:cNvSpPr>
              <a:spLocks noChangeShapeType="1"/>
            </p:cNvSpPr>
            <p:nvPr/>
          </p:nvSpPr>
          <p:spPr bwMode="auto">
            <a:xfrm>
              <a:off x="6413918" y="3254481"/>
              <a:ext cx="780454" cy="75316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Line 733"/>
            <p:cNvSpPr>
              <a:spLocks noChangeShapeType="1"/>
            </p:cNvSpPr>
            <p:nvPr/>
          </p:nvSpPr>
          <p:spPr bwMode="auto">
            <a:xfrm>
              <a:off x="5177745" y="2944750"/>
              <a:ext cx="1236173" cy="3097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9" name="Group 1"/>
          <p:cNvGrpSpPr/>
          <p:nvPr/>
        </p:nvGrpSpPr>
        <p:grpSpPr>
          <a:xfrm>
            <a:off x="9290190" y="-3412530"/>
            <a:ext cx="5803619" cy="5874063"/>
            <a:chOff x="4297681" y="2137013"/>
            <a:chExt cx="3596640" cy="3640296"/>
          </a:xfrm>
        </p:grpSpPr>
        <p:sp>
          <p:nvSpPr>
            <p:cNvPr id="100" name="Line 699"/>
            <p:cNvSpPr>
              <a:spLocks noChangeShapeType="1"/>
            </p:cNvSpPr>
            <p:nvPr/>
          </p:nvSpPr>
          <p:spPr bwMode="auto">
            <a:xfrm flipH="1" flipV="1">
              <a:off x="6010042" y="2137013"/>
              <a:ext cx="971473" cy="229223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700"/>
            <p:cNvSpPr/>
            <p:nvPr/>
          </p:nvSpPr>
          <p:spPr bwMode="auto">
            <a:xfrm>
              <a:off x="6981517" y="2366236"/>
              <a:ext cx="912804" cy="1547262"/>
            </a:xfrm>
            <a:custGeom>
              <a:avLst/>
              <a:gdLst>
                <a:gd name="T0" fmla="*/ 669 w 669"/>
                <a:gd name="T1" fmla="*/ 1134 h 1134"/>
                <a:gd name="T2" fmla="*/ 591 w 669"/>
                <a:gd name="T3" fmla="*/ 550 h 1134"/>
                <a:gd name="T4" fmla="*/ 0 w 669"/>
                <a:gd name="T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9" h="1134">
                  <a:moveTo>
                    <a:pt x="669" y="1134"/>
                  </a:moveTo>
                  <a:lnTo>
                    <a:pt x="591" y="55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701"/>
            <p:cNvSpPr/>
            <p:nvPr/>
          </p:nvSpPr>
          <p:spPr bwMode="auto">
            <a:xfrm>
              <a:off x="5240505" y="3913500"/>
              <a:ext cx="2653816" cy="1863809"/>
            </a:xfrm>
            <a:custGeom>
              <a:avLst/>
              <a:gdLst>
                <a:gd name="T0" fmla="*/ 0 w 1945"/>
                <a:gd name="T1" fmla="*/ 1276 h 1366"/>
                <a:gd name="T2" fmla="*/ 830 w 1945"/>
                <a:gd name="T3" fmla="*/ 1366 h 1366"/>
                <a:gd name="T4" fmla="*/ 1305 w 1945"/>
                <a:gd name="T5" fmla="*/ 1162 h 1366"/>
                <a:gd name="T6" fmla="*/ 1804 w 1945"/>
                <a:gd name="T7" fmla="*/ 737 h 1366"/>
                <a:gd name="T8" fmla="*/ 1945 w 1945"/>
                <a:gd name="T9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1366">
                  <a:moveTo>
                    <a:pt x="0" y="1276"/>
                  </a:moveTo>
                  <a:lnTo>
                    <a:pt x="830" y="1366"/>
                  </a:lnTo>
                  <a:lnTo>
                    <a:pt x="1305" y="1162"/>
                  </a:lnTo>
                  <a:lnTo>
                    <a:pt x="1804" y="737"/>
                  </a:lnTo>
                  <a:lnTo>
                    <a:pt x="1945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Line 702"/>
            <p:cNvSpPr>
              <a:spLocks noChangeShapeType="1"/>
            </p:cNvSpPr>
            <p:nvPr/>
          </p:nvSpPr>
          <p:spPr bwMode="auto">
            <a:xfrm>
              <a:off x="4440949" y="4633919"/>
              <a:ext cx="799556" cy="10205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703"/>
            <p:cNvSpPr/>
            <p:nvPr/>
          </p:nvSpPr>
          <p:spPr bwMode="auto">
            <a:xfrm>
              <a:off x="4297681" y="3149337"/>
              <a:ext cx="143268" cy="1484584"/>
            </a:xfrm>
            <a:custGeom>
              <a:avLst/>
              <a:gdLst>
                <a:gd name="T0" fmla="*/ 609 w 609"/>
                <a:gd name="T1" fmla="*/ 0 h 1611"/>
                <a:gd name="T2" fmla="*/ 592 w 609"/>
                <a:gd name="T3" fmla="*/ 5 h 1611"/>
                <a:gd name="T4" fmla="*/ 313 w 609"/>
                <a:gd name="T5" fmla="*/ 392 h 1611"/>
                <a:gd name="T6" fmla="*/ 52 w 609"/>
                <a:gd name="T7" fmla="*/ 523 h 1611"/>
                <a:gd name="T8" fmla="*/ 0 w 609"/>
                <a:gd name="T9" fmla="*/ 1132 h 1611"/>
                <a:gd name="T10" fmla="*/ 105 w 609"/>
                <a:gd name="T11" fmla="*/ 1611 h 1611"/>
                <a:gd name="connsiteX0" fmla="*/ 10000 w 10018"/>
                <a:gd name="connsiteY0" fmla="*/ 0 h 10000"/>
                <a:gd name="connsiteX1" fmla="*/ 10018 w 10018"/>
                <a:gd name="connsiteY1" fmla="*/ 1358 h 10000"/>
                <a:gd name="connsiteX2" fmla="*/ 5140 w 10018"/>
                <a:gd name="connsiteY2" fmla="*/ 2433 h 10000"/>
                <a:gd name="connsiteX3" fmla="*/ 854 w 10018"/>
                <a:gd name="connsiteY3" fmla="*/ 3246 h 10000"/>
                <a:gd name="connsiteX4" fmla="*/ 0 w 10018"/>
                <a:gd name="connsiteY4" fmla="*/ 7027 h 10000"/>
                <a:gd name="connsiteX5" fmla="*/ 1724 w 10018"/>
                <a:gd name="connsiteY5" fmla="*/ 10000 h 10000"/>
                <a:gd name="connsiteX0-1" fmla="*/ 12868 w 12868"/>
                <a:gd name="connsiteY0-2" fmla="*/ 0 h 9028"/>
                <a:gd name="connsiteX1-3" fmla="*/ 10018 w 12868"/>
                <a:gd name="connsiteY1-4" fmla="*/ 386 h 9028"/>
                <a:gd name="connsiteX2-5" fmla="*/ 5140 w 12868"/>
                <a:gd name="connsiteY2-6" fmla="*/ 1461 h 9028"/>
                <a:gd name="connsiteX3-7" fmla="*/ 854 w 12868"/>
                <a:gd name="connsiteY3-8" fmla="*/ 2274 h 9028"/>
                <a:gd name="connsiteX4-9" fmla="*/ 0 w 12868"/>
                <a:gd name="connsiteY4-10" fmla="*/ 6055 h 9028"/>
                <a:gd name="connsiteX5-11" fmla="*/ 1724 w 12868"/>
                <a:gd name="connsiteY5-12" fmla="*/ 9028 h 9028"/>
                <a:gd name="connsiteX0-13" fmla="*/ 7785 w 7785"/>
                <a:gd name="connsiteY0-14" fmla="*/ 0 h 9572"/>
                <a:gd name="connsiteX1-15" fmla="*/ 3994 w 7785"/>
                <a:gd name="connsiteY1-16" fmla="*/ 1190 h 9572"/>
                <a:gd name="connsiteX2-17" fmla="*/ 664 w 7785"/>
                <a:gd name="connsiteY2-18" fmla="*/ 2091 h 9572"/>
                <a:gd name="connsiteX3-19" fmla="*/ 0 w 7785"/>
                <a:gd name="connsiteY3-20" fmla="*/ 6279 h 9572"/>
                <a:gd name="connsiteX4-21" fmla="*/ 1340 w 7785"/>
                <a:gd name="connsiteY4-22" fmla="*/ 9572 h 9572"/>
                <a:gd name="connsiteX0-23" fmla="*/ 5130 w 5130"/>
                <a:gd name="connsiteY0-24" fmla="*/ 0 h 8757"/>
                <a:gd name="connsiteX1-25" fmla="*/ 853 w 5130"/>
                <a:gd name="connsiteY1-26" fmla="*/ 941 h 8757"/>
                <a:gd name="connsiteX2-27" fmla="*/ 0 w 5130"/>
                <a:gd name="connsiteY2-28" fmla="*/ 5317 h 8757"/>
                <a:gd name="connsiteX3-29" fmla="*/ 1721 w 5130"/>
                <a:gd name="connsiteY3-30" fmla="*/ 8757 h 8757"/>
                <a:gd name="connsiteX0-31" fmla="*/ 1663 w 3355"/>
                <a:gd name="connsiteY0-32" fmla="*/ 0 h 8925"/>
                <a:gd name="connsiteX1-33" fmla="*/ 0 w 3355"/>
                <a:gd name="connsiteY1-34" fmla="*/ 4997 h 8925"/>
                <a:gd name="connsiteX2-35" fmla="*/ 3355 w 3355"/>
                <a:gd name="connsiteY2-36" fmla="*/ 8925 h 89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3355" h="8925">
                  <a:moveTo>
                    <a:pt x="1663" y="0"/>
                  </a:moveTo>
                  <a:lnTo>
                    <a:pt x="0" y="4997"/>
                  </a:lnTo>
                  <a:lnTo>
                    <a:pt x="3355" y="892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Line 704"/>
            <p:cNvSpPr>
              <a:spLocks noChangeShapeType="1"/>
            </p:cNvSpPr>
            <p:nvPr/>
          </p:nvSpPr>
          <p:spPr bwMode="auto">
            <a:xfrm flipH="1">
              <a:off x="5114925" y="2137013"/>
              <a:ext cx="895116" cy="2966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705"/>
            <p:cNvSpPr/>
            <p:nvPr/>
          </p:nvSpPr>
          <p:spPr bwMode="auto">
            <a:xfrm>
              <a:off x="5114925" y="2340343"/>
              <a:ext cx="1871166" cy="103615"/>
            </a:xfrm>
            <a:custGeom>
              <a:avLst/>
              <a:gdLst>
                <a:gd name="T0" fmla="*/ 0 w 1375"/>
                <a:gd name="T1" fmla="*/ 69 h 119"/>
                <a:gd name="T2" fmla="*/ 0 w 1375"/>
                <a:gd name="T3" fmla="*/ 69 h 119"/>
                <a:gd name="T4" fmla="*/ 681 w 1375"/>
                <a:gd name="T5" fmla="*/ 0 h 119"/>
                <a:gd name="T6" fmla="*/ 681 w 1375"/>
                <a:gd name="T7" fmla="*/ 0 h 119"/>
                <a:gd name="T8" fmla="*/ 1375 w 1375"/>
                <a:gd name="T9" fmla="*/ 13 h 119"/>
                <a:gd name="T10" fmla="*/ 1279 w 1375"/>
                <a:gd name="T11" fmla="*/ 119 h 119"/>
                <a:gd name="connsiteX0" fmla="*/ 0 w 10000"/>
                <a:gd name="connsiteY0" fmla="*/ 5798 h 12759"/>
                <a:gd name="connsiteX1" fmla="*/ 0 w 10000"/>
                <a:gd name="connsiteY1" fmla="*/ 5798 h 12759"/>
                <a:gd name="connsiteX2" fmla="*/ 4953 w 10000"/>
                <a:gd name="connsiteY2" fmla="*/ 0 h 12759"/>
                <a:gd name="connsiteX3" fmla="*/ 4953 w 10000"/>
                <a:gd name="connsiteY3" fmla="*/ 0 h 12759"/>
                <a:gd name="connsiteX4" fmla="*/ 10000 w 10000"/>
                <a:gd name="connsiteY4" fmla="*/ 1092 h 12759"/>
                <a:gd name="connsiteX5" fmla="*/ 9413 w 10000"/>
                <a:gd name="connsiteY5" fmla="*/ 12759 h 12759"/>
                <a:gd name="connsiteX0-1" fmla="*/ 0 w 10000"/>
                <a:gd name="connsiteY0-2" fmla="*/ 5798 h 5798"/>
                <a:gd name="connsiteX1-3" fmla="*/ 0 w 10000"/>
                <a:gd name="connsiteY1-4" fmla="*/ 5798 h 5798"/>
                <a:gd name="connsiteX2-5" fmla="*/ 4953 w 10000"/>
                <a:gd name="connsiteY2-6" fmla="*/ 0 h 5798"/>
                <a:gd name="connsiteX3-7" fmla="*/ 4953 w 10000"/>
                <a:gd name="connsiteY3-8" fmla="*/ 0 h 5798"/>
                <a:gd name="connsiteX4-9" fmla="*/ 10000 w 10000"/>
                <a:gd name="connsiteY4-10" fmla="*/ 1092 h 57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5798">
                  <a:moveTo>
                    <a:pt x="0" y="5798"/>
                  </a:moveTo>
                  <a:lnTo>
                    <a:pt x="0" y="5798"/>
                  </a:lnTo>
                  <a:lnTo>
                    <a:pt x="4953" y="0"/>
                  </a:lnTo>
                  <a:lnTo>
                    <a:pt x="4953" y="0"/>
                  </a:lnTo>
                  <a:lnTo>
                    <a:pt x="10000" y="1092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706"/>
            <p:cNvSpPr/>
            <p:nvPr/>
          </p:nvSpPr>
          <p:spPr bwMode="auto">
            <a:xfrm>
              <a:off x="4997636" y="4060857"/>
              <a:ext cx="242869" cy="1593654"/>
            </a:xfrm>
            <a:custGeom>
              <a:avLst/>
              <a:gdLst>
                <a:gd name="T0" fmla="*/ 0 w 178"/>
                <a:gd name="T1" fmla="*/ 0 h 1168"/>
                <a:gd name="T2" fmla="*/ 144 w 178"/>
                <a:gd name="T3" fmla="*/ 792 h 1168"/>
                <a:gd name="T4" fmla="*/ 178 w 178"/>
                <a:gd name="T5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1168">
                  <a:moveTo>
                    <a:pt x="0" y="0"/>
                  </a:moveTo>
                  <a:lnTo>
                    <a:pt x="144" y="792"/>
                  </a:lnTo>
                  <a:lnTo>
                    <a:pt x="178" y="1168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707"/>
            <p:cNvSpPr/>
            <p:nvPr/>
          </p:nvSpPr>
          <p:spPr bwMode="auto">
            <a:xfrm>
              <a:off x="4997636" y="2442645"/>
              <a:ext cx="180104" cy="1618213"/>
            </a:xfrm>
            <a:custGeom>
              <a:avLst/>
              <a:gdLst>
                <a:gd name="T0" fmla="*/ 79 w 132"/>
                <a:gd name="T1" fmla="*/ 0 h 1186"/>
                <a:gd name="T2" fmla="*/ 132 w 132"/>
                <a:gd name="T3" fmla="*/ 368 h 1186"/>
                <a:gd name="T4" fmla="*/ 0 w 132"/>
                <a:gd name="T5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1186">
                  <a:moveTo>
                    <a:pt x="79" y="0"/>
                  </a:moveTo>
                  <a:lnTo>
                    <a:pt x="132" y="368"/>
                  </a:lnTo>
                  <a:lnTo>
                    <a:pt x="0" y="118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708"/>
            <p:cNvSpPr/>
            <p:nvPr/>
          </p:nvSpPr>
          <p:spPr bwMode="auto">
            <a:xfrm>
              <a:off x="5963651" y="4745799"/>
              <a:ext cx="409345" cy="1031510"/>
            </a:xfrm>
            <a:custGeom>
              <a:avLst/>
              <a:gdLst>
                <a:gd name="T0" fmla="*/ 0 w 398"/>
                <a:gd name="T1" fmla="*/ 0 h 756"/>
                <a:gd name="T2" fmla="*/ 219 w 398"/>
                <a:gd name="T3" fmla="*/ 591 h 756"/>
                <a:gd name="T4" fmla="*/ 300 w 398"/>
                <a:gd name="T5" fmla="*/ 756 h 756"/>
                <a:gd name="T6" fmla="*/ 398 w 398"/>
                <a:gd name="T7" fmla="*/ 595 h 756"/>
                <a:gd name="connsiteX0" fmla="*/ 0 w 13102"/>
                <a:gd name="connsiteY0" fmla="*/ 0 h 10000"/>
                <a:gd name="connsiteX1" fmla="*/ 5503 w 13102"/>
                <a:gd name="connsiteY1" fmla="*/ 7817 h 10000"/>
                <a:gd name="connsiteX2" fmla="*/ 7538 w 13102"/>
                <a:gd name="connsiteY2" fmla="*/ 10000 h 10000"/>
                <a:gd name="connsiteX3" fmla="*/ 13102 w 13102"/>
                <a:gd name="connsiteY3" fmla="*/ 9384 h 10000"/>
                <a:gd name="connsiteX0-1" fmla="*/ 0 w 7538"/>
                <a:gd name="connsiteY0-2" fmla="*/ 0 h 10000"/>
                <a:gd name="connsiteX1-3" fmla="*/ 5503 w 7538"/>
                <a:gd name="connsiteY1-4" fmla="*/ 7817 h 10000"/>
                <a:gd name="connsiteX2-5" fmla="*/ 7538 w 7538"/>
                <a:gd name="connsiteY2-6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538" h="10000">
                  <a:moveTo>
                    <a:pt x="0" y="0"/>
                  </a:moveTo>
                  <a:lnTo>
                    <a:pt x="5503" y="7817"/>
                  </a:lnTo>
                  <a:lnTo>
                    <a:pt x="7538" y="1000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709"/>
            <p:cNvSpPr/>
            <p:nvPr/>
          </p:nvSpPr>
          <p:spPr bwMode="auto">
            <a:xfrm>
              <a:off x="5963652" y="2348500"/>
              <a:ext cx="450260" cy="2397304"/>
            </a:xfrm>
            <a:custGeom>
              <a:avLst/>
              <a:gdLst>
                <a:gd name="T0" fmla="*/ 52 w 330"/>
                <a:gd name="T1" fmla="*/ 0 h 1757"/>
                <a:gd name="T2" fmla="*/ 330 w 330"/>
                <a:gd name="T3" fmla="*/ 664 h 1757"/>
                <a:gd name="T4" fmla="*/ 0 w 330"/>
                <a:gd name="T5" fmla="*/ 1757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757">
                  <a:moveTo>
                    <a:pt x="52" y="0"/>
                  </a:moveTo>
                  <a:lnTo>
                    <a:pt x="330" y="664"/>
                  </a:lnTo>
                  <a:lnTo>
                    <a:pt x="0" y="175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Line 710"/>
            <p:cNvSpPr>
              <a:spLocks noChangeShapeType="1"/>
            </p:cNvSpPr>
            <p:nvPr/>
          </p:nvSpPr>
          <p:spPr bwMode="auto">
            <a:xfrm>
              <a:off x="6010042" y="2137015"/>
              <a:ext cx="24560" cy="21148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Line 711"/>
            <p:cNvSpPr>
              <a:spLocks noChangeShapeType="1"/>
            </p:cNvSpPr>
            <p:nvPr/>
          </p:nvSpPr>
          <p:spPr bwMode="auto">
            <a:xfrm flipH="1">
              <a:off x="4368632" y="2434349"/>
              <a:ext cx="751816" cy="71507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Line 712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12851" cy="9687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Line 713"/>
            <p:cNvSpPr>
              <a:spLocks noChangeShapeType="1"/>
            </p:cNvSpPr>
            <p:nvPr/>
          </p:nvSpPr>
          <p:spPr bwMode="auto">
            <a:xfrm flipH="1" flipV="1">
              <a:off x="6972417" y="2367473"/>
              <a:ext cx="242415" cy="63049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Line 714"/>
            <p:cNvSpPr>
              <a:spLocks noChangeShapeType="1"/>
            </p:cNvSpPr>
            <p:nvPr/>
          </p:nvSpPr>
          <p:spPr bwMode="auto">
            <a:xfrm flipH="1" flipV="1">
              <a:off x="7214834" y="2997969"/>
              <a:ext cx="466634" cy="818657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Line 715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0465" cy="110245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716"/>
            <p:cNvSpPr/>
            <p:nvPr/>
          </p:nvSpPr>
          <p:spPr bwMode="auto">
            <a:xfrm>
              <a:off x="5963652" y="4745802"/>
              <a:ext cx="1738283" cy="328828"/>
            </a:xfrm>
            <a:custGeom>
              <a:avLst/>
              <a:gdLst>
                <a:gd name="T0" fmla="*/ 0 w 1274"/>
                <a:gd name="T1" fmla="*/ 0 h 241"/>
                <a:gd name="T2" fmla="*/ 909 w 1274"/>
                <a:gd name="T3" fmla="*/ 241 h 241"/>
                <a:gd name="T4" fmla="*/ 1274 w 1274"/>
                <a:gd name="T5" fmla="*/ 12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4" h="241">
                  <a:moveTo>
                    <a:pt x="0" y="0"/>
                  </a:moveTo>
                  <a:lnTo>
                    <a:pt x="909" y="241"/>
                  </a:lnTo>
                  <a:lnTo>
                    <a:pt x="1274" y="12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Line 717"/>
            <p:cNvSpPr>
              <a:spLocks noChangeShapeType="1"/>
            </p:cNvSpPr>
            <p:nvPr/>
          </p:nvSpPr>
          <p:spPr bwMode="auto">
            <a:xfrm>
              <a:off x="4997636" y="4060859"/>
              <a:ext cx="966016" cy="68494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Line 718"/>
            <p:cNvSpPr>
              <a:spLocks noChangeShapeType="1"/>
            </p:cNvSpPr>
            <p:nvPr/>
          </p:nvSpPr>
          <p:spPr bwMode="auto">
            <a:xfrm>
              <a:off x="4368632" y="3149421"/>
              <a:ext cx="629002" cy="91143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Line 719"/>
            <p:cNvSpPr>
              <a:spLocks noChangeShapeType="1"/>
            </p:cNvSpPr>
            <p:nvPr/>
          </p:nvSpPr>
          <p:spPr bwMode="auto">
            <a:xfrm flipH="1">
              <a:off x="4368634" y="2944756"/>
              <a:ext cx="809106" cy="20466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Line 720"/>
            <p:cNvSpPr>
              <a:spLocks noChangeShapeType="1"/>
            </p:cNvSpPr>
            <p:nvPr/>
          </p:nvSpPr>
          <p:spPr bwMode="auto">
            <a:xfrm flipH="1">
              <a:off x="5177742" y="2348501"/>
              <a:ext cx="856862" cy="59625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Line 721"/>
            <p:cNvSpPr>
              <a:spLocks noChangeShapeType="1"/>
            </p:cNvSpPr>
            <p:nvPr/>
          </p:nvSpPr>
          <p:spPr bwMode="auto">
            <a:xfrm flipH="1" flipV="1">
              <a:off x="6034604" y="2348500"/>
              <a:ext cx="1180232" cy="649470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722"/>
            <p:cNvSpPr/>
            <p:nvPr/>
          </p:nvSpPr>
          <p:spPr bwMode="auto">
            <a:xfrm>
              <a:off x="7214833" y="2997968"/>
              <a:ext cx="573059" cy="798191"/>
            </a:xfrm>
            <a:custGeom>
              <a:avLst/>
              <a:gdLst>
                <a:gd name="T0" fmla="*/ 344 w 420"/>
                <a:gd name="T1" fmla="*/ 585 h 585"/>
                <a:gd name="T2" fmla="*/ 420 w 420"/>
                <a:gd name="T3" fmla="*/ 87 h 585"/>
                <a:gd name="T4" fmla="*/ 0 w 420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585">
                  <a:moveTo>
                    <a:pt x="344" y="585"/>
                  </a:moveTo>
                  <a:lnTo>
                    <a:pt x="420" y="8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723"/>
            <p:cNvSpPr/>
            <p:nvPr/>
          </p:nvSpPr>
          <p:spPr bwMode="auto">
            <a:xfrm>
              <a:off x="7193002" y="2997968"/>
              <a:ext cx="491195" cy="2076661"/>
            </a:xfrm>
            <a:custGeom>
              <a:avLst/>
              <a:gdLst>
                <a:gd name="T0" fmla="*/ 16 w 360"/>
                <a:gd name="T1" fmla="*/ 0 h 1522"/>
                <a:gd name="T2" fmla="*/ 0 w 360"/>
                <a:gd name="T3" fmla="*/ 729 h 1522"/>
                <a:gd name="T4" fmla="*/ 8 w 360"/>
                <a:gd name="T5" fmla="*/ 1522 h 1522"/>
                <a:gd name="T6" fmla="*/ 358 w 360"/>
                <a:gd name="T7" fmla="*/ 600 h 1522"/>
                <a:gd name="T8" fmla="*/ 360 w 360"/>
                <a:gd name="T9" fmla="*/ 585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1522">
                  <a:moveTo>
                    <a:pt x="16" y="0"/>
                  </a:moveTo>
                  <a:lnTo>
                    <a:pt x="0" y="729"/>
                  </a:lnTo>
                  <a:lnTo>
                    <a:pt x="8" y="1522"/>
                  </a:lnTo>
                  <a:lnTo>
                    <a:pt x="358" y="600"/>
                  </a:lnTo>
                  <a:lnTo>
                    <a:pt x="360" y="58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Line 724"/>
            <p:cNvSpPr>
              <a:spLocks noChangeShapeType="1"/>
            </p:cNvSpPr>
            <p:nvPr/>
          </p:nvSpPr>
          <p:spPr bwMode="auto">
            <a:xfrm flipV="1">
              <a:off x="6413914" y="2997968"/>
              <a:ext cx="800921" cy="25651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Line 725"/>
            <p:cNvSpPr>
              <a:spLocks noChangeShapeType="1"/>
            </p:cNvSpPr>
            <p:nvPr/>
          </p:nvSpPr>
          <p:spPr bwMode="auto">
            <a:xfrm flipV="1">
              <a:off x="4997634" y="3254480"/>
              <a:ext cx="1416278" cy="8172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726"/>
            <p:cNvSpPr/>
            <p:nvPr/>
          </p:nvSpPr>
          <p:spPr bwMode="auto">
            <a:xfrm>
              <a:off x="4440949" y="4071773"/>
              <a:ext cx="753165" cy="1069713"/>
            </a:xfrm>
            <a:custGeom>
              <a:avLst/>
              <a:gdLst>
                <a:gd name="T0" fmla="*/ 552 w 552"/>
                <a:gd name="T1" fmla="*/ 784 h 784"/>
                <a:gd name="T2" fmla="*/ 0 w 552"/>
                <a:gd name="T3" fmla="*/ 412 h 784"/>
                <a:gd name="T4" fmla="*/ 408 w 552"/>
                <a:gd name="T5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2" h="784">
                  <a:moveTo>
                    <a:pt x="552" y="784"/>
                  </a:moveTo>
                  <a:lnTo>
                    <a:pt x="0" y="412"/>
                  </a:lnTo>
                  <a:lnTo>
                    <a:pt x="408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Line 728"/>
            <p:cNvSpPr>
              <a:spLocks noChangeShapeType="1"/>
            </p:cNvSpPr>
            <p:nvPr/>
          </p:nvSpPr>
          <p:spPr bwMode="auto">
            <a:xfrm flipH="1">
              <a:off x="5194114" y="4745801"/>
              <a:ext cx="769538" cy="39568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729"/>
            <p:cNvSpPr/>
            <p:nvPr/>
          </p:nvSpPr>
          <p:spPr bwMode="auto">
            <a:xfrm>
              <a:off x="5963654" y="3816625"/>
              <a:ext cx="1717818" cy="929177"/>
            </a:xfrm>
            <a:custGeom>
              <a:avLst/>
              <a:gdLst>
                <a:gd name="T0" fmla="*/ 1259 w 1259"/>
                <a:gd name="T1" fmla="*/ 0 h 681"/>
                <a:gd name="T2" fmla="*/ 902 w 1259"/>
                <a:gd name="T3" fmla="*/ 140 h 681"/>
                <a:gd name="T4" fmla="*/ 0 w 1259"/>
                <a:gd name="T5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9" h="681">
                  <a:moveTo>
                    <a:pt x="1259" y="0"/>
                  </a:moveTo>
                  <a:lnTo>
                    <a:pt x="902" y="140"/>
                  </a:lnTo>
                  <a:lnTo>
                    <a:pt x="0" y="681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730"/>
            <p:cNvSpPr/>
            <p:nvPr/>
          </p:nvSpPr>
          <p:spPr bwMode="auto">
            <a:xfrm>
              <a:off x="5254151" y="5500332"/>
              <a:ext cx="1756021" cy="158273"/>
            </a:xfrm>
            <a:custGeom>
              <a:avLst/>
              <a:gdLst>
                <a:gd name="T0" fmla="*/ 1287 w 1287"/>
                <a:gd name="T1" fmla="*/ 0 h 116"/>
                <a:gd name="T2" fmla="*/ 739 w 1287"/>
                <a:gd name="T3" fmla="*/ 38 h 116"/>
                <a:gd name="T4" fmla="*/ 0 w 1287"/>
                <a:gd name="T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7" h="116">
                  <a:moveTo>
                    <a:pt x="1287" y="0"/>
                  </a:moveTo>
                  <a:lnTo>
                    <a:pt x="739" y="38"/>
                  </a:lnTo>
                  <a:lnTo>
                    <a:pt x="0" y="11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731"/>
            <p:cNvSpPr/>
            <p:nvPr/>
          </p:nvSpPr>
          <p:spPr bwMode="auto">
            <a:xfrm>
              <a:off x="5194116" y="5074626"/>
              <a:ext cx="2009806" cy="477551"/>
            </a:xfrm>
            <a:custGeom>
              <a:avLst/>
              <a:gdLst>
                <a:gd name="T0" fmla="*/ 0 w 1473"/>
                <a:gd name="T1" fmla="*/ 49 h 350"/>
                <a:gd name="T2" fmla="*/ 783 w 1473"/>
                <a:gd name="T3" fmla="*/ 350 h 350"/>
                <a:gd name="T4" fmla="*/ 1473 w 1473"/>
                <a:gd name="T5" fmla="*/ 0 h 350"/>
                <a:gd name="T6" fmla="*/ 1348 w 1473"/>
                <a:gd name="T7" fmla="*/ 30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3" h="350">
                  <a:moveTo>
                    <a:pt x="0" y="49"/>
                  </a:moveTo>
                  <a:lnTo>
                    <a:pt x="783" y="350"/>
                  </a:lnTo>
                  <a:lnTo>
                    <a:pt x="1473" y="0"/>
                  </a:lnTo>
                  <a:lnTo>
                    <a:pt x="1348" y="303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Line 732"/>
            <p:cNvSpPr>
              <a:spLocks noChangeShapeType="1"/>
            </p:cNvSpPr>
            <p:nvPr/>
          </p:nvSpPr>
          <p:spPr bwMode="auto">
            <a:xfrm>
              <a:off x="6413918" y="3254481"/>
              <a:ext cx="780454" cy="75316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Line 733"/>
            <p:cNvSpPr>
              <a:spLocks noChangeShapeType="1"/>
            </p:cNvSpPr>
            <p:nvPr/>
          </p:nvSpPr>
          <p:spPr bwMode="auto">
            <a:xfrm>
              <a:off x="5177745" y="2944750"/>
              <a:ext cx="1236173" cy="3097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82B287DA-EA79-7F4D-BDA3-A1EC012CA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83" y="2326832"/>
            <a:ext cx="11648935" cy="4325183"/>
          </a:xfrm>
          <a:prstGeom prst="rect">
            <a:avLst/>
          </a:prstGeom>
        </p:spPr>
      </p:pic>
      <p:pic>
        <p:nvPicPr>
          <p:cNvPr id="134" name="图片 133">
            <a:extLst>
              <a:ext uri="{FF2B5EF4-FFF2-40B4-BE49-F238E27FC236}">
                <a16:creationId xmlns:a16="http://schemas.microsoft.com/office/drawing/2014/main" id="{A5DCAC09-3DB8-2248-9FDA-A72648B5EE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397" y="34661"/>
            <a:ext cx="1764091" cy="177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5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7239"/>
            <a:ext cx="513548" cy="575736"/>
            <a:chOff x="447675" y="367239"/>
            <a:chExt cx="513548" cy="575736"/>
          </a:xfrm>
        </p:grpSpPr>
        <p:sp>
          <p:nvSpPr>
            <p:cNvPr id="26" name="等腰三角形 25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2A999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1026913" y="45133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70000"/>
                      </a:scheme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学长寄语</a:t>
            </a:r>
            <a:endParaRPr lang="zh-CN" sz="2400" dirty="0">
              <a:gradFill>
                <a:gsLst>
                  <a:gs pos="0">
                    <a:schemeClr val="bg1"/>
                  </a:gs>
                  <a:gs pos="100000">
                    <a:schemeClr val="bg1">
                      <a:alpha val="70000"/>
                    </a:schemeClr>
                  </a:gs>
                </a:gsLst>
                <a:lin ang="27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AutoShape 4" descr="upload.wikimedia.org/wikipedia/zh/thumb/9/99/Te...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AutoShape 2" descr="Webcam icon cartoon style Royalty Free Vector Image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A79161-F0F5-084F-8D13-058041F77C38}"/>
              </a:ext>
            </a:extLst>
          </p:cNvPr>
          <p:cNvSpPr txBox="1"/>
          <p:nvPr/>
        </p:nvSpPr>
        <p:spPr>
          <a:xfrm>
            <a:off x="961224" y="2150239"/>
            <a:ext cx="102427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3600" dirty="0">
                <a:solidFill>
                  <a:schemeClr val="bg1"/>
                </a:solidFill>
              </a:rPr>
              <a:t>做让自己不后悔的事儿</a:t>
            </a:r>
            <a:endParaRPr kumimoji="1" lang="en-US" altLang="zh-CN" sz="36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36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3600" dirty="0">
                <a:solidFill>
                  <a:schemeClr val="bg1"/>
                </a:solidFill>
              </a:rPr>
              <a:t>安排好时间线，不要原地踏步</a:t>
            </a:r>
            <a:endParaRPr kumimoji="1" lang="en-US" altLang="zh-CN" sz="36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36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3600" dirty="0">
                <a:solidFill>
                  <a:schemeClr val="bg1"/>
                </a:solidFill>
              </a:rPr>
              <a:t>祝大家前程似锦</a:t>
            </a:r>
          </a:p>
        </p:txBody>
      </p:sp>
    </p:spTree>
    <p:extLst>
      <p:ext uri="{BB962C8B-B14F-4D97-AF65-F5344CB8AC3E}">
        <p14:creationId xmlns:p14="http://schemas.microsoft.com/office/powerpoint/2010/main" val="258517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1"/>
          <p:cNvGrpSpPr/>
          <p:nvPr/>
        </p:nvGrpSpPr>
        <p:grpSpPr>
          <a:xfrm>
            <a:off x="-2982769" y="3616264"/>
            <a:ext cx="6950890" cy="7035260"/>
            <a:chOff x="4297681" y="2137013"/>
            <a:chExt cx="3596640" cy="3640296"/>
          </a:xfrm>
        </p:grpSpPr>
        <p:sp>
          <p:nvSpPr>
            <p:cNvPr id="65" name="Line 699"/>
            <p:cNvSpPr>
              <a:spLocks noChangeShapeType="1"/>
            </p:cNvSpPr>
            <p:nvPr/>
          </p:nvSpPr>
          <p:spPr bwMode="auto">
            <a:xfrm flipH="1" flipV="1">
              <a:off x="6010042" y="2137013"/>
              <a:ext cx="971473" cy="229223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700"/>
            <p:cNvSpPr/>
            <p:nvPr/>
          </p:nvSpPr>
          <p:spPr bwMode="auto">
            <a:xfrm>
              <a:off x="6981517" y="2366236"/>
              <a:ext cx="912804" cy="1547262"/>
            </a:xfrm>
            <a:custGeom>
              <a:avLst/>
              <a:gdLst>
                <a:gd name="T0" fmla="*/ 669 w 669"/>
                <a:gd name="T1" fmla="*/ 1134 h 1134"/>
                <a:gd name="T2" fmla="*/ 591 w 669"/>
                <a:gd name="T3" fmla="*/ 550 h 1134"/>
                <a:gd name="T4" fmla="*/ 0 w 669"/>
                <a:gd name="T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9" h="1134">
                  <a:moveTo>
                    <a:pt x="669" y="1134"/>
                  </a:moveTo>
                  <a:lnTo>
                    <a:pt x="591" y="55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701"/>
            <p:cNvSpPr/>
            <p:nvPr/>
          </p:nvSpPr>
          <p:spPr bwMode="auto">
            <a:xfrm>
              <a:off x="5240505" y="3913500"/>
              <a:ext cx="2653816" cy="1863809"/>
            </a:xfrm>
            <a:custGeom>
              <a:avLst/>
              <a:gdLst>
                <a:gd name="T0" fmla="*/ 0 w 1945"/>
                <a:gd name="T1" fmla="*/ 1276 h 1366"/>
                <a:gd name="T2" fmla="*/ 830 w 1945"/>
                <a:gd name="T3" fmla="*/ 1366 h 1366"/>
                <a:gd name="T4" fmla="*/ 1305 w 1945"/>
                <a:gd name="T5" fmla="*/ 1162 h 1366"/>
                <a:gd name="T6" fmla="*/ 1804 w 1945"/>
                <a:gd name="T7" fmla="*/ 737 h 1366"/>
                <a:gd name="T8" fmla="*/ 1945 w 1945"/>
                <a:gd name="T9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1366">
                  <a:moveTo>
                    <a:pt x="0" y="1276"/>
                  </a:moveTo>
                  <a:lnTo>
                    <a:pt x="830" y="1366"/>
                  </a:lnTo>
                  <a:lnTo>
                    <a:pt x="1305" y="1162"/>
                  </a:lnTo>
                  <a:lnTo>
                    <a:pt x="1804" y="737"/>
                  </a:lnTo>
                  <a:lnTo>
                    <a:pt x="1945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Line 702"/>
            <p:cNvSpPr>
              <a:spLocks noChangeShapeType="1"/>
            </p:cNvSpPr>
            <p:nvPr/>
          </p:nvSpPr>
          <p:spPr bwMode="auto">
            <a:xfrm>
              <a:off x="4440949" y="4633919"/>
              <a:ext cx="799556" cy="10205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703"/>
            <p:cNvSpPr/>
            <p:nvPr/>
          </p:nvSpPr>
          <p:spPr bwMode="auto">
            <a:xfrm>
              <a:off x="4297681" y="3149337"/>
              <a:ext cx="143268" cy="1484584"/>
            </a:xfrm>
            <a:custGeom>
              <a:avLst/>
              <a:gdLst>
                <a:gd name="T0" fmla="*/ 609 w 609"/>
                <a:gd name="T1" fmla="*/ 0 h 1611"/>
                <a:gd name="T2" fmla="*/ 592 w 609"/>
                <a:gd name="T3" fmla="*/ 5 h 1611"/>
                <a:gd name="T4" fmla="*/ 313 w 609"/>
                <a:gd name="T5" fmla="*/ 392 h 1611"/>
                <a:gd name="T6" fmla="*/ 52 w 609"/>
                <a:gd name="T7" fmla="*/ 523 h 1611"/>
                <a:gd name="T8" fmla="*/ 0 w 609"/>
                <a:gd name="T9" fmla="*/ 1132 h 1611"/>
                <a:gd name="T10" fmla="*/ 105 w 609"/>
                <a:gd name="T11" fmla="*/ 1611 h 1611"/>
                <a:gd name="connsiteX0" fmla="*/ 10000 w 10018"/>
                <a:gd name="connsiteY0" fmla="*/ 0 h 10000"/>
                <a:gd name="connsiteX1" fmla="*/ 10018 w 10018"/>
                <a:gd name="connsiteY1" fmla="*/ 1358 h 10000"/>
                <a:gd name="connsiteX2" fmla="*/ 5140 w 10018"/>
                <a:gd name="connsiteY2" fmla="*/ 2433 h 10000"/>
                <a:gd name="connsiteX3" fmla="*/ 854 w 10018"/>
                <a:gd name="connsiteY3" fmla="*/ 3246 h 10000"/>
                <a:gd name="connsiteX4" fmla="*/ 0 w 10018"/>
                <a:gd name="connsiteY4" fmla="*/ 7027 h 10000"/>
                <a:gd name="connsiteX5" fmla="*/ 1724 w 10018"/>
                <a:gd name="connsiteY5" fmla="*/ 10000 h 10000"/>
                <a:gd name="connsiteX0-1" fmla="*/ 12868 w 12868"/>
                <a:gd name="connsiteY0-2" fmla="*/ 0 h 9028"/>
                <a:gd name="connsiteX1-3" fmla="*/ 10018 w 12868"/>
                <a:gd name="connsiteY1-4" fmla="*/ 386 h 9028"/>
                <a:gd name="connsiteX2-5" fmla="*/ 5140 w 12868"/>
                <a:gd name="connsiteY2-6" fmla="*/ 1461 h 9028"/>
                <a:gd name="connsiteX3-7" fmla="*/ 854 w 12868"/>
                <a:gd name="connsiteY3-8" fmla="*/ 2274 h 9028"/>
                <a:gd name="connsiteX4-9" fmla="*/ 0 w 12868"/>
                <a:gd name="connsiteY4-10" fmla="*/ 6055 h 9028"/>
                <a:gd name="connsiteX5-11" fmla="*/ 1724 w 12868"/>
                <a:gd name="connsiteY5-12" fmla="*/ 9028 h 9028"/>
                <a:gd name="connsiteX0-13" fmla="*/ 7785 w 7785"/>
                <a:gd name="connsiteY0-14" fmla="*/ 0 h 9572"/>
                <a:gd name="connsiteX1-15" fmla="*/ 3994 w 7785"/>
                <a:gd name="connsiteY1-16" fmla="*/ 1190 h 9572"/>
                <a:gd name="connsiteX2-17" fmla="*/ 664 w 7785"/>
                <a:gd name="connsiteY2-18" fmla="*/ 2091 h 9572"/>
                <a:gd name="connsiteX3-19" fmla="*/ 0 w 7785"/>
                <a:gd name="connsiteY3-20" fmla="*/ 6279 h 9572"/>
                <a:gd name="connsiteX4-21" fmla="*/ 1340 w 7785"/>
                <a:gd name="connsiteY4-22" fmla="*/ 9572 h 9572"/>
                <a:gd name="connsiteX0-23" fmla="*/ 5130 w 5130"/>
                <a:gd name="connsiteY0-24" fmla="*/ 0 h 8757"/>
                <a:gd name="connsiteX1-25" fmla="*/ 853 w 5130"/>
                <a:gd name="connsiteY1-26" fmla="*/ 941 h 8757"/>
                <a:gd name="connsiteX2-27" fmla="*/ 0 w 5130"/>
                <a:gd name="connsiteY2-28" fmla="*/ 5317 h 8757"/>
                <a:gd name="connsiteX3-29" fmla="*/ 1721 w 5130"/>
                <a:gd name="connsiteY3-30" fmla="*/ 8757 h 8757"/>
                <a:gd name="connsiteX0-31" fmla="*/ 1663 w 3355"/>
                <a:gd name="connsiteY0-32" fmla="*/ 0 h 8925"/>
                <a:gd name="connsiteX1-33" fmla="*/ 0 w 3355"/>
                <a:gd name="connsiteY1-34" fmla="*/ 4997 h 8925"/>
                <a:gd name="connsiteX2-35" fmla="*/ 3355 w 3355"/>
                <a:gd name="connsiteY2-36" fmla="*/ 8925 h 89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3355" h="8925">
                  <a:moveTo>
                    <a:pt x="1663" y="0"/>
                  </a:moveTo>
                  <a:lnTo>
                    <a:pt x="0" y="4997"/>
                  </a:lnTo>
                  <a:lnTo>
                    <a:pt x="3355" y="892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Line 704"/>
            <p:cNvSpPr>
              <a:spLocks noChangeShapeType="1"/>
            </p:cNvSpPr>
            <p:nvPr/>
          </p:nvSpPr>
          <p:spPr bwMode="auto">
            <a:xfrm flipH="1">
              <a:off x="5114925" y="2137013"/>
              <a:ext cx="895116" cy="2966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705"/>
            <p:cNvSpPr/>
            <p:nvPr/>
          </p:nvSpPr>
          <p:spPr bwMode="auto">
            <a:xfrm>
              <a:off x="5112461" y="2348476"/>
              <a:ext cx="1871166" cy="103615"/>
            </a:xfrm>
            <a:custGeom>
              <a:avLst/>
              <a:gdLst>
                <a:gd name="T0" fmla="*/ 0 w 1375"/>
                <a:gd name="T1" fmla="*/ 69 h 119"/>
                <a:gd name="T2" fmla="*/ 0 w 1375"/>
                <a:gd name="T3" fmla="*/ 69 h 119"/>
                <a:gd name="T4" fmla="*/ 681 w 1375"/>
                <a:gd name="T5" fmla="*/ 0 h 119"/>
                <a:gd name="T6" fmla="*/ 681 w 1375"/>
                <a:gd name="T7" fmla="*/ 0 h 119"/>
                <a:gd name="T8" fmla="*/ 1375 w 1375"/>
                <a:gd name="T9" fmla="*/ 13 h 119"/>
                <a:gd name="T10" fmla="*/ 1279 w 1375"/>
                <a:gd name="T11" fmla="*/ 119 h 119"/>
                <a:gd name="connsiteX0" fmla="*/ 0 w 10000"/>
                <a:gd name="connsiteY0" fmla="*/ 5798 h 12759"/>
                <a:gd name="connsiteX1" fmla="*/ 0 w 10000"/>
                <a:gd name="connsiteY1" fmla="*/ 5798 h 12759"/>
                <a:gd name="connsiteX2" fmla="*/ 4953 w 10000"/>
                <a:gd name="connsiteY2" fmla="*/ 0 h 12759"/>
                <a:gd name="connsiteX3" fmla="*/ 4953 w 10000"/>
                <a:gd name="connsiteY3" fmla="*/ 0 h 12759"/>
                <a:gd name="connsiteX4" fmla="*/ 10000 w 10000"/>
                <a:gd name="connsiteY4" fmla="*/ 1092 h 12759"/>
                <a:gd name="connsiteX5" fmla="*/ 9413 w 10000"/>
                <a:gd name="connsiteY5" fmla="*/ 12759 h 12759"/>
                <a:gd name="connsiteX0-1" fmla="*/ 0 w 10000"/>
                <a:gd name="connsiteY0-2" fmla="*/ 5798 h 5798"/>
                <a:gd name="connsiteX1-3" fmla="*/ 0 w 10000"/>
                <a:gd name="connsiteY1-4" fmla="*/ 5798 h 5798"/>
                <a:gd name="connsiteX2-5" fmla="*/ 4953 w 10000"/>
                <a:gd name="connsiteY2-6" fmla="*/ 0 h 5798"/>
                <a:gd name="connsiteX3-7" fmla="*/ 4953 w 10000"/>
                <a:gd name="connsiteY3-8" fmla="*/ 0 h 5798"/>
                <a:gd name="connsiteX4-9" fmla="*/ 10000 w 10000"/>
                <a:gd name="connsiteY4-10" fmla="*/ 1092 h 57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5798">
                  <a:moveTo>
                    <a:pt x="0" y="5798"/>
                  </a:moveTo>
                  <a:lnTo>
                    <a:pt x="0" y="5798"/>
                  </a:lnTo>
                  <a:lnTo>
                    <a:pt x="4953" y="0"/>
                  </a:lnTo>
                  <a:lnTo>
                    <a:pt x="4953" y="0"/>
                  </a:lnTo>
                  <a:lnTo>
                    <a:pt x="10000" y="1092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706"/>
            <p:cNvSpPr/>
            <p:nvPr/>
          </p:nvSpPr>
          <p:spPr bwMode="auto">
            <a:xfrm>
              <a:off x="4997636" y="4060857"/>
              <a:ext cx="242869" cy="1593654"/>
            </a:xfrm>
            <a:custGeom>
              <a:avLst/>
              <a:gdLst>
                <a:gd name="T0" fmla="*/ 0 w 178"/>
                <a:gd name="T1" fmla="*/ 0 h 1168"/>
                <a:gd name="T2" fmla="*/ 144 w 178"/>
                <a:gd name="T3" fmla="*/ 792 h 1168"/>
                <a:gd name="T4" fmla="*/ 178 w 178"/>
                <a:gd name="T5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1168">
                  <a:moveTo>
                    <a:pt x="0" y="0"/>
                  </a:moveTo>
                  <a:lnTo>
                    <a:pt x="144" y="792"/>
                  </a:lnTo>
                  <a:lnTo>
                    <a:pt x="178" y="1168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707"/>
            <p:cNvSpPr/>
            <p:nvPr/>
          </p:nvSpPr>
          <p:spPr bwMode="auto">
            <a:xfrm>
              <a:off x="4997636" y="2442645"/>
              <a:ext cx="180104" cy="1618213"/>
            </a:xfrm>
            <a:custGeom>
              <a:avLst/>
              <a:gdLst>
                <a:gd name="T0" fmla="*/ 79 w 132"/>
                <a:gd name="T1" fmla="*/ 0 h 1186"/>
                <a:gd name="T2" fmla="*/ 132 w 132"/>
                <a:gd name="T3" fmla="*/ 368 h 1186"/>
                <a:gd name="T4" fmla="*/ 0 w 132"/>
                <a:gd name="T5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1186">
                  <a:moveTo>
                    <a:pt x="79" y="0"/>
                  </a:moveTo>
                  <a:lnTo>
                    <a:pt x="132" y="368"/>
                  </a:lnTo>
                  <a:lnTo>
                    <a:pt x="0" y="118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708"/>
            <p:cNvSpPr/>
            <p:nvPr/>
          </p:nvSpPr>
          <p:spPr bwMode="auto">
            <a:xfrm>
              <a:off x="5963651" y="4745799"/>
              <a:ext cx="409345" cy="1031510"/>
            </a:xfrm>
            <a:custGeom>
              <a:avLst/>
              <a:gdLst>
                <a:gd name="T0" fmla="*/ 0 w 398"/>
                <a:gd name="T1" fmla="*/ 0 h 756"/>
                <a:gd name="T2" fmla="*/ 219 w 398"/>
                <a:gd name="T3" fmla="*/ 591 h 756"/>
                <a:gd name="T4" fmla="*/ 300 w 398"/>
                <a:gd name="T5" fmla="*/ 756 h 756"/>
                <a:gd name="T6" fmla="*/ 398 w 398"/>
                <a:gd name="T7" fmla="*/ 595 h 756"/>
                <a:gd name="connsiteX0" fmla="*/ 0 w 13102"/>
                <a:gd name="connsiteY0" fmla="*/ 0 h 10000"/>
                <a:gd name="connsiteX1" fmla="*/ 5503 w 13102"/>
                <a:gd name="connsiteY1" fmla="*/ 7817 h 10000"/>
                <a:gd name="connsiteX2" fmla="*/ 7538 w 13102"/>
                <a:gd name="connsiteY2" fmla="*/ 10000 h 10000"/>
                <a:gd name="connsiteX3" fmla="*/ 13102 w 13102"/>
                <a:gd name="connsiteY3" fmla="*/ 9384 h 10000"/>
                <a:gd name="connsiteX0-1" fmla="*/ 0 w 7538"/>
                <a:gd name="connsiteY0-2" fmla="*/ 0 h 10000"/>
                <a:gd name="connsiteX1-3" fmla="*/ 5503 w 7538"/>
                <a:gd name="connsiteY1-4" fmla="*/ 7817 h 10000"/>
                <a:gd name="connsiteX2-5" fmla="*/ 7538 w 7538"/>
                <a:gd name="connsiteY2-6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538" h="10000">
                  <a:moveTo>
                    <a:pt x="0" y="0"/>
                  </a:moveTo>
                  <a:lnTo>
                    <a:pt x="5503" y="7817"/>
                  </a:lnTo>
                  <a:lnTo>
                    <a:pt x="7538" y="1000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709"/>
            <p:cNvSpPr/>
            <p:nvPr/>
          </p:nvSpPr>
          <p:spPr bwMode="auto">
            <a:xfrm>
              <a:off x="5963652" y="2348500"/>
              <a:ext cx="450260" cy="2397304"/>
            </a:xfrm>
            <a:custGeom>
              <a:avLst/>
              <a:gdLst>
                <a:gd name="T0" fmla="*/ 52 w 330"/>
                <a:gd name="T1" fmla="*/ 0 h 1757"/>
                <a:gd name="T2" fmla="*/ 330 w 330"/>
                <a:gd name="T3" fmla="*/ 664 h 1757"/>
                <a:gd name="T4" fmla="*/ 0 w 330"/>
                <a:gd name="T5" fmla="*/ 1757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757">
                  <a:moveTo>
                    <a:pt x="52" y="0"/>
                  </a:moveTo>
                  <a:lnTo>
                    <a:pt x="330" y="664"/>
                  </a:lnTo>
                  <a:lnTo>
                    <a:pt x="0" y="175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Line 710"/>
            <p:cNvSpPr>
              <a:spLocks noChangeShapeType="1"/>
            </p:cNvSpPr>
            <p:nvPr/>
          </p:nvSpPr>
          <p:spPr bwMode="auto">
            <a:xfrm>
              <a:off x="6010042" y="2137015"/>
              <a:ext cx="24560" cy="21148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Line 711"/>
            <p:cNvSpPr>
              <a:spLocks noChangeShapeType="1"/>
            </p:cNvSpPr>
            <p:nvPr/>
          </p:nvSpPr>
          <p:spPr bwMode="auto">
            <a:xfrm flipH="1">
              <a:off x="4368632" y="2434349"/>
              <a:ext cx="751816" cy="71507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Line 712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12851" cy="9687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Line 713"/>
            <p:cNvSpPr>
              <a:spLocks noChangeShapeType="1"/>
            </p:cNvSpPr>
            <p:nvPr/>
          </p:nvSpPr>
          <p:spPr bwMode="auto">
            <a:xfrm flipH="1" flipV="1">
              <a:off x="6981510" y="2366234"/>
              <a:ext cx="237017" cy="63173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Line 714"/>
            <p:cNvSpPr>
              <a:spLocks noChangeShapeType="1"/>
            </p:cNvSpPr>
            <p:nvPr/>
          </p:nvSpPr>
          <p:spPr bwMode="auto">
            <a:xfrm flipH="1" flipV="1">
              <a:off x="7214834" y="2997969"/>
              <a:ext cx="466634" cy="818657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Line 715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0465" cy="110245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716"/>
            <p:cNvSpPr/>
            <p:nvPr/>
          </p:nvSpPr>
          <p:spPr bwMode="auto">
            <a:xfrm>
              <a:off x="5963652" y="4745802"/>
              <a:ext cx="1738283" cy="328828"/>
            </a:xfrm>
            <a:custGeom>
              <a:avLst/>
              <a:gdLst>
                <a:gd name="T0" fmla="*/ 0 w 1274"/>
                <a:gd name="T1" fmla="*/ 0 h 241"/>
                <a:gd name="T2" fmla="*/ 909 w 1274"/>
                <a:gd name="T3" fmla="*/ 241 h 241"/>
                <a:gd name="T4" fmla="*/ 1274 w 1274"/>
                <a:gd name="T5" fmla="*/ 12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4" h="241">
                  <a:moveTo>
                    <a:pt x="0" y="0"/>
                  </a:moveTo>
                  <a:lnTo>
                    <a:pt x="909" y="241"/>
                  </a:lnTo>
                  <a:lnTo>
                    <a:pt x="1274" y="12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Line 717"/>
            <p:cNvSpPr>
              <a:spLocks noChangeShapeType="1"/>
            </p:cNvSpPr>
            <p:nvPr/>
          </p:nvSpPr>
          <p:spPr bwMode="auto">
            <a:xfrm>
              <a:off x="4997636" y="4060859"/>
              <a:ext cx="966016" cy="68494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Line 718"/>
            <p:cNvSpPr>
              <a:spLocks noChangeShapeType="1"/>
            </p:cNvSpPr>
            <p:nvPr/>
          </p:nvSpPr>
          <p:spPr bwMode="auto">
            <a:xfrm>
              <a:off x="4368632" y="3149421"/>
              <a:ext cx="629002" cy="91143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Line 719"/>
            <p:cNvSpPr>
              <a:spLocks noChangeShapeType="1"/>
            </p:cNvSpPr>
            <p:nvPr/>
          </p:nvSpPr>
          <p:spPr bwMode="auto">
            <a:xfrm flipH="1">
              <a:off x="4368634" y="2944756"/>
              <a:ext cx="809106" cy="20466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Line 720"/>
            <p:cNvSpPr>
              <a:spLocks noChangeShapeType="1"/>
            </p:cNvSpPr>
            <p:nvPr/>
          </p:nvSpPr>
          <p:spPr bwMode="auto">
            <a:xfrm flipH="1">
              <a:off x="5177742" y="2348501"/>
              <a:ext cx="856862" cy="59625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Line 721"/>
            <p:cNvSpPr>
              <a:spLocks noChangeShapeType="1"/>
            </p:cNvSpPr>
            <p:nvPr/>
          </p:nvSpPr>
          <p:spPr bwMode="auto">
            <a:xfrm flipH="1" flipV="1">
              <a:off x="6034604" y="2348500"/>
              <a:ext cx="1180232" cy="649470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722"/>
            <p:cNvSpPr/>
            <p:nvPr/>
          </p:nvSpPr>
          <p:spPr bwMode="auto">
            <a:xfrm>
              <a:off x="7214833" y="2997968"/>
              <a:ext cx="573059" cy="798191"/>
            </a:xfrm>
            <a:custGeom>
              <a:avLst/>
              <a:gdLst>
                <a:gd name="T0" fmla="*/ 344 w 420"/>
                <a:gd name="T1" fmla="*/ 585 h 585"/>
                <a:gd name="T2" fmla="*/ 420 w 420"/>
                <a:gd name="T3" fmla="*/ 87 h 585"/>
                <a:gd name="T4" fmla="*/ 0 w 420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585">
                  <a:moveTo>
                    <a:pt x="344" y="585"/>
                  </a:moveTo>
                  <a:lnTo>
                    <a:pt x="420" y="8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723"/>
            <p:cNvSpPr/>
            <p:nvPr/>
          </p:nvSpPr>
          <p:spPr bwMode="auto">
            <a:xfrm>
              <a:off x="7193002" y="2997968"/>
              <a:ext cx="491195" cy="2076661"/>
            </a:xfrm>
            <a:custGeom>
              <a:avLst/>
              <a:gdLst>
                <a:gd name="T0" fmla="*/ 16 w 360"/>
                <a:gd name="T1" fmla="*/ 0 h 1522"/>
                <a:gd name="T2" fmla="*/ 0 w 360"/>
                <a:gd name="T3" fmla="*/ 729 h 1522"/>
                <a:gd name="T4" fmla="*/ 8 w 360"/>
                <a:gd name="T5" fmla="*/ 1522 h 1522"/>
                <a:gd name="T6" fmla="*/ 358 w 360"/>
                <a:gd name="T7" fmla="*/ 600 h 1522"/>
                <a:gd name="T8" fmla="*/ 360 w 360"/>
                <a:gd name="T9" fmla="*/ 585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1522">
                  <a:moveTo>
                    <a:pt x="16" y="0"/>
                  </a:moveTo>
                  <a:lnTo>
                    <a:pt x="0" y="729"/>
                  </a:lnTo>
                  <a:lnTo>
                    <a:pt x="8" y="1522"/>
                  </a:lnTo>
                  <a:lnTo>
                    <a:pt x="358" y="600"/>
                  </a:lnTo>
                  <a:lnTo>
                    <a:pt x="360" y="58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Line 724"/>
            <p:cNvSpPr>
              <a:spLocks noChangeShapeType="1"/>
            </p:cNvSpPr>
            <p:nvPr/>
          </p:nvSpPr>
          <p:spPr bwMode="auto">
            <a:xfrm flipV="1">
              <a:off x="6413914" y="2997968"/>
              <a:ext cx="800921" cy="25651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Line 725"/>
            <p:cNvSpPr>
              <a:spLocks noChangeShapeType="1"/>
            </p:cNvSpPr>
            <p:nvPr/>
          </p:nvSpPr>
          <p:spPr bwMode="auto">
            <a:xfrm flipV="1">
              <a:off x="4997634" y="3254480"/>
              <a:ext cx="1416278" cy="8172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726"/>
            <p:cNvSpPr/>
            <p:nvPr/>
          </p:nvSpPr>
          <p:spPr bwMode="auto">
            <a:xfrm>
              <a:off x="4440949" y="4071773"/>
              <a:ext cx="753165" cy="1069713"/>
            </a:xfrm>
            <a:custGeom>
              <a:avLst/>
              <a:gdLst>
                <a:gd name="T0" fmla="*/ 552 w 552"/>
                <a:gd name="T1" fmla="*/ 784 h 784"/>
                <a:gd name="T2" fmla="*/ 0 w 552"/>
                <a:gd name="T3" fmla="*/ 412 h 784"/>
                <a:gd name="T4" fmla="*/ 408 w 552"/>
                <a:gd name="T5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2" h="784">
                  <a:moveTo>
                    <a:pt x="552" y="784"/>
                  </a:moveTo>
                  <a:lnTo>
                    <a:pt x="0" y="412"/>
                  </a:lnTo>
                  <a:lnTo>
                    <a:pt x="408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Line 728"/>
            <p:cNvSpPr>
              <a:spLocks noChangeShapeType="1"/>
            </p:cNvSpPr>
            <p:nvPr/>
          </p:nvSpPr>
          <p:spPr bwMode="auto">
            <a:xfrm flipH="1">
              <a:off x="5194114" y="4745801"/>
              <a:ext cx="769538" cy="39568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729"/>
            <p:cNvSpPr/>
            <p:nvPr/>
          </p:nvSpPr>
          <p:spPr bwMode="auto">
            <a:xfrm>
              <a:off x="5963654" y="3816625"/>
              <a:ext cx="1717818" cy="929177"/>
            </a:xfrm>
            <a:custGeom>
              <a:avLst/>
              <a:gdLst>
                <a:gd name="T0" fmla="*/ 1259 w 1259"/>
                <a:gd name="T1" fmla="*/ 0 h 681"/>
                <a:gd name="T2" fmla="*/ 902 w 1259"/>
                <a:gd name="T3" fmla="*/ 140 h 681"/>
                <a:gd name="T4" fmla="*/ 0 w 1259"/>
                <a:gd name="T5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9" h="681">
                  <a:moveTo>
                    <a:pt x="1259" y="0"/>
                  </a:moveTo>
                  <a:lnTo>
                    <a:pt x="902" y="140"/>
                  </a:lnTo>
                  <a:lnTo>
                    <a:pt x="0" y="681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730"/>
            <p:cNvSpPr/>
            <p:nvPr/>
          </p:nvSpPr>
          <p:spPr bwMode="auto">
            <a:xfrm>
              <a:off x="5254151" y="5500332"/>
              <a:ext cx="1756021" cy="158273"/>
            </a:xfrm>
            <a:custGeom>
              <a:avLst/>
              <a:gdLst>
                <a:gd name="T0" fmla="*/ 1287 w 1287"/>
                <a:gd name="T1" fmla="*/ 0 h 116"/>
                <a:gd name="T2" fmla="*/ 739 w 1287"/>
                <a:gd name="T3" fmla="*/ 38 h 116"/>
                <a:gd name="T4" fmla="*/ 0 w 1287"/>
                <a:gd name="T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7" h="116">
                  <a:moveTo>
                    <a:pt x="1287" y="0"/>
                  </a:moveTo>
                  <a:lnTo>
                    <a:pt x="739" y="38"/>
                  </a:lnTo>
                  <a:lnTo>
                    <a:pt x="0" y="11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731"/>
            <p:cNvSpPr/>
            <p:nvPr/>
          </p:nvSpPr>
          <p:spPr bwMode="auto">
            <a:xfrm>
              <a:off x="5194116" y="5074626"/>
              <a:ext cx="2009806" cy="477551"/>
            </a:xfrm>
            <a:custGeom>
              <a:avLst/>
              <a:gdLst>
                <a:gd name="T0" fmla="*/ 0 w 1473"/>
                <a:gd name="T1" fmla="*/ 49 h 350"/>
                <a:gd name="T2" fmla="*/ 783 w 1473"/>
                <a:gd name="T3" fmla="*/ 350 h 350"/>
                <a:gd name="T4" fmla="*/ 1473 w 1473"/>
                <a:gd name="T5" fmla="*/ 0 h 350"/>
                <a:gd name="T6" fmla="*/ 1348 w 1473"/>
                <a:gd name="T7" fmla="*/ 30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3" h="350">
                  <a:moveTo>
                    <a:pt x="0" y="49"/>
                  </a:moveTo>
                  <a:lnTo>
                    <a:pt x="783" y="350"/>
                  </a:lnTo>
                  <a:lnTo>
                    <a:pt x="1473" y="0"/>
                  </a:lnTo>
                  <a:lnTo>
                    <a:pt x="1348" y="303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Line 732"/>
            <p:cNvSpPr>
              <a:spLocks noChangeShapeType="1"/>
            </p:cNvSpPr>
            <p:nvPr/>
          </p:nvSpPr>
          <p:spPr bwMode="auto">
            <a:xfrm>
              <a:off x="6413918" y="3254481"/>
              <a:ext cx="780454" cy="75316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Line 733"/>
            <p:cNvSpPr>
              <a:spLocks noChangeShapeType="1"/>
            </p:cNvSpPr>
            <p:nvPr/>
          </p:nvSpPr>
          <p:spPr bwMode="auto">
            <a:xfrm>
              <a:off x="5177745" y="2944750"/>
              <a:ext cx="1236173" cy="3097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9" name="Group 1"/>
          <p:cNvGrpSpPr/>
          <p:nvPr/>
        </p:nvGrpSpPr>
        <p:grpSpPr>
          <a:xfrm>
            <a:off x="9290190" y="-3412530"/>
            <a:ext cx="5803619" cy="5874063"/>
            <a:chOff x="4297681" y="2137013"/>
            <a:chExt cx="3596640" cy="3640296"/>
          </a:xfrm>
        </p:grpSpPr>
        <p:sp>
          <p:nvSpPr>
            <p:cNvPr id="100" name="Line 699"/>
            <p:cNvSpPr>
              <a:spLocks noChangeShapeType="1"/>
            </p:cNvSpPr>
            <p:nvPr/>
          </p:nvSpPr>
          <p:spPr bwMode="auto">
            <a:xfrm flipH="1" flipV="1">
              <a:off x="6010042" y="2137013"/>
              <a:ext cx="971473" cy="229223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700"/>
            <p:cNvSpPr/>
            <p:nvPr/>
          </p:nvSpPr>
          <p:spPr bwMode="auto">
            <a:xfrm>
              <a:off x="6981517" y="2366236"/>
              <a:ext cx="912804" cy="1547262"/>
            </a:xfrm>
            <a:custGeom>
              <a:avLst/>
              <a:gdLst>
                <a:gd name="T0" fmla="*/ 669 w 669"/>
                <a:gd name="T1" fmla="*/ 1134 h 1134"/>
                <a:gd name="T2" fmla="*/ 591 w 669"/>
                <a:gd name="T3" fmla="*/ 550 h 1134"/>
                <a:gd name="T4" fmla="*/ 0 w 669"/>
                <a:gd name="T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9" h="1134">
                  <a:moveTo>
                    <a:pt x="669" y="1134"/>
                  </a:moveTo>
                  <a:lnTo>
                    <a:pt x="591" y="55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701"/>
            <p:cNvSpPr/>
            <p:nvPr/>
          </p:nvSpPr>
          <p:spPr bwMode="auto">
            <a:xfrm>
              <a:off x="5240505" y="3913500"/>
              <a:ext cx="2653816" cy="1863809"/>
            </a:xfrm>
            <a:custGeom>
              <a:avLst/>
              <a:gdLst>
                <a:gd name="T0" fmla="*/ 0 w 1945"/>
                <a:gd name="T1" fmla="*/ 1276 h 1366"/>
                <a:gd name="T2" fmla="*/ 830 w 1945"/>
                <a:gd name="T3" fmla="*/ 1366 h 1366"/>
                <a:gd name="T4" fmla="*/ 1305 w 1945"/>
                <a:gd name="T5" fmla="*/ 1162 h 1366"/>
                <a:gd name="T6" fmla="*/ 1804 w 1945"/>
                <a:gd name="T7" fmla="*/ 737 h 1366"/>
                <a:gd name="T8" fmla="*/ 1945 w 1945"/>
                <a:gd name="T9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1366">
                  <a:moveTo>
                    <a:pt x="0" y="1276"/>
                  </a:moveTo>
                  <a:lnTo>
                    <a:pt x="830" y="1366"/>
                  </a:lnTo>
                  <a:lnTo>
                    <a:pt x="1305" y="1162"/>
                  </a:lnTo>
                  <a:lnTo>
                    <a:pt x="1804" y="737"/>
                  </a:lnTo>
                  <a:lnTo>
                    <a:pt x="1945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Line 702"/>
            <p:cNvSpPr>
              <a:spLocks noChangeShapeType="1"/>
            </p:cNvSpPr>
            <p:nvPr/>
          </p:nvSpPr>
          <p:spPr bwMode="auto">
            <a:xfrm>
              <a:off x="4440949" y="4633919"/>
              <a:ext cx="799556" cy="10205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703"/>
            <p:cNvSpPr/>
            <p:nvPr/>
          </p:nvSpPr>
          <p:spPr bwMode="auto">
            <a:xfrm>
              <a:off x="4297681" y="3149337"/>
              <a:ext cx="143268" cy="1484584"/>
            </a:xfrm>
            <a:custGeom>
              <a:avLst/>
              <a:gdLst>
                <a:gd name="T0" fmla="*/ 609 w 609"/>
                <a:gd name="T1" fmla="*/ 0 h 1611"/>
                <a:gd name="T2" fmla="*/ 592 w 609"/>
                <a:gd name="T3" fmla="*/ 5 h 1611"/>
                <a:gd name="T4" fmla="*/ 313 w 609"/>
                <a:gd name="T5" fmla="*/ 392 h 1611"/>
                <a:gd name="T6" fmla="*/ 52 w 609"/>
                <a:gd name="T7" fmla="*/ 523 h 1611"/>
                <a:gd name="T8" fmla="*/ 0 w 609"/>
                <a:gd name="T9" fmla="*/ 1132 h 1611"/>
                <a:gd name="T10" fmla="*/ 105 w 609"/>
                <a:gd name="T11" fmla="*/ 1611 h 1611"/>
                <a:gd name="connsiteX0" fmla="*/ 10000 w 10018"/>
                <a:gd name="connsiteY0" fmla="*/ 0 h 10000"/>
                <a:gd name="connsiteX1" fmla="*/ 10018 w 10018"/>
                <a:gd name="connsiteY1" fmla="*/ 1358 h 10000"/>
                <a:gd name="connsiteX2" fmla="*/ 5140 w 10018"/>
                <a:gd name="connsiteY2" fmla="*/ 2433 h 10000"/>
                <a:gd name="connsiteX3" fmla="*/ 854 w 10018"/>
                <a:gd name="connsiteY3" fmla="*/ 3246 h 10000"/>
                <a:gd name="connsiteX4" fmla="*/ 0 w 10018"/>
                <a:gd name="connsiteY4" fmla="*/ 7027 h 10000"/>
                <a:gd name="connsiteX5" fmla="*/ 1724 w 10018"/>
                <a:gd name="connsiteY5" fmla="*/ 10000 h 10000"/>
                <a:gd name="connsiteX0-1" fmla="*/ 12868 w 12868"/>
                <a:gd name="connsiteY0-2" fmla="*/ 0 h 9028"/>
                <a:gd name="connsiteX1-3" fmla="*/ 10018 w 12868"/>
                <a:gd name="connsiteY1-4" fmla="*/ 386 h 9028"/>
                <a:gd name="connsiteX2-5" fmla="*/ 5140 w 12868"/>
                <a:gd name="connsiteY2-6" fmla="*/ 1461 h 9028"/>
                <a:gd name="connsiteX3-7" fmla="*/ 854 w 12868"/>
                <a:gd name="connsiteY3-8" fmla="*/ 2274 h 9028"/>
                <a:gd name="connsiteX4-9" fmla="*/ 0 w 12868"/>
                <a:gd name="connsiteY4-10" fmla="*/ 6055 h 9028"/>
                <a:gd name="connsiteX5-11" fmla="*/ 1724 w 12868"/>
                <a:gd name="connsiteY5-12" fmla="*/ 9028 h 9028"/>
                <a:gd name="connsiteX0-13" fmla="*/ 7785 w 7785"/>
                <a:gd name="connsiteY0-14" fmla="*/ 0 h 9572"/>
                <a:gd name="connsiteX1-15" fmla="*/ 3994 w 7785"/>
                <a:gd name="connsiteY1-16" fmla="*/ 1190 h 9572"/>
                <a:gd name="connsiteX2-17" fmla="*/ 664 w 7785"/>
                <a:gd name="connsiteY2-18" fmla="*/ 2091 h 9572"/>
                <a:gd name="connsiteX3-19" fmla="*/ 0 w 7785"/>
                <a:gd name="connsiteY3-20" fmla="*/ 6279 h 9572"/>
                <a:gd name="connsiteX4-21" fmla="*/ 1340 w 7785"/>
                <a:gd name="connsiteY4-22" fmla="*/ 9572 h 9572"/>
                <a:gd name="connsiteX0-23" fmla="*/ 5130 w 5130"/>
                <a:gd name="connsiteY0-24" fmla="*/ 0 h 8757"/>
                <a:gd name="connsiteX1-25" fmla="*/ 853 w 5130"/>
                <a:gd name="connsiteY1-26" fmla="*/ 941 h 8757"/>
                <a:gd name="connsiteX2-27" fmla="*/ 0 w 5130"/>
                <a:gd name="connsiteY2-28" fmla="*/ 5317 h 8757"/>
                <a:gd name="connsiteX3-29" fmla="*/ 1721 w 5130"/>
                <a:gd name="connsiteY3-30" fmla="*/ 8757 h 8757"/>
                <a:gd name="connsiteX0-31" fmla="*/ 1663 w 3355"/>
                <a:gd name="connsiteY0-32" fmla="*/ 0 h 8925"/>
                <a:gd name="connsiteX1-33" fmla="*/ 0 w 3355"/>
                <a:gd name="connsiteY1-34" fmla="*/ 4997 h 8925"/>
                <a:gd name="connsiteX2-35" fmla="*/ 3355 w 3355"/>
                <a:gd name="connsiteY2-36" fmla="*/ 8925 h 89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3355" h="8925">
                  <a:moveTo>
                    <a:pt x="1663" y="0"/>
                  </a:moveTo>
                  <a:lnTo>
                    <a:pt x="0" y="4997"/>
                  </a:lnTo>
                  <a:lnTo>
                    <a:pt x="3355" y="892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Line 704"/>
            <p:cNvSpPr>
              <a:spLocks noChangeShapeType="1"/>
            </p:cNvSpPr>
            <p:nvPr/>
          </p:nvSpPr>
          <p:spPr bwMode="auto">
            <a:xfrm flipH="1">
              <a:off x="5114925" y="2137013"/>
              <a:ext cx="895116" cy="2966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705"/>
            <p:cNvSpPr/>
            <p:nvPr/>
          </p:nvSpPr>
          <p:spPr bwMode="auto">
            <a:xfrm>
              <a:off x="5114925" y="2340343"/>
              <a:ext cx="1871166" cy="103615"/>
            </a:xfrm>
            <a:custGeom>
              <a:avLst/>
              <a:gdLst>
                <a:gd name="T0" fmla="*/ 0 w 1375"/>
                <a:gd name="T1" fmla="*/ 69 h 119"/>
                <a:gd name="T2" fmla="*/ 0 w 1375"/>
                <a:gd name="T3" fmla="*/ 69 h 119"/>
                <a:gd name="T4" fmla="*/ 681 w 1375"/>
                <a:gd name="T5" fmla="*/ 0 h 119"/>
                <a:gd name="T6" fmla="*/ 681 w 1375"/>
                <a:gd name="T7" fmla="*/ 0 h 119"/>
                <a:gd name="T8" fmla="*/ 1375 w 1375"/>
                <a:gd name="T9" fmla="*/ 13 h 119"/>
                <a:gd name="T10" fmla="*/ 1279 w 1375"/>
                <a:gd name="T11" fmla="*/ 119 h 119"/>
                <a:gd name="connsiteX0" fmla="*/ 0 w 10000"/>
                <a:gd name="connsiteY0" fmla="*/ 5798 h 12759"/>
                <a:gd name="connsiteX1" fmla="*/ 0 w 10000"/>
                <a:gd name="connsiteY1" fmla="*/ 5798 h 12759"/>
                <a:gd name="connsiteX2" fmla="*/ 4953 w 10000"/>
                <a:gd name="connsiteY2" fmla="*/ 0 h 12759"/>
                <a:gd name="connsiteX3" fmla="*/ 4953 w 10000"/>
                <a:gd name="connsiteY3" fmla="*/ 0 h 12759"/>
                <a:gd name="connsiteX4" fmla="*/ 10000 w 10000"/>
                <a:gd name="connsiteY4" fmla="*/ 1092 h 12759"/>
                <a:gd name="connsiteX5" fmla="*/ 9413 w 10000"/>
                <a:gd name="connsiteY5" fmla="*/ 12759 h 12759"/>
                <a:gd name="connsiteX0-1" fmla="*/ 0 w 10000"/>
                <a:gd name="connsiteY0-2" fmla="*/ 5798 h 5798"/>
                <a:gd name="connsiteX1-3" fmla="*/ 0 w 10000"/>
                <a:gd name="connsiteY1-4" fmla="*/ 5798 h 5798"/>
                <a:gd name="connsiteX2-5" fmla="*/ 4953 w 10000"/>
                <a:gd name="connsiteY2-6" fmla="*/ 0 h 5798"/>
                <a:gd name="connsiteX3-7" fmla="*/ 4953 w 10000"/>
                <a:gd name="connsiteY3-8" fmla="*/ 0 h 5798"/>
                <a:gd name="connsiteX4-9" fmla="*/ 10000 w 10000"/>
                <a:gd name="connsiteY4-10" fmla="*/ 1092 h 57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5798">
                  <a:moveTo>
                    <a:pt x="0" y="5798"/>
                  </a:moveTo>
                  <a:lnTo>
                    <a:pt x="0" y="5798"/>
                  </a:lnTo>
                  <a:lnTo>
                    <a:pt x="4953" y="0"/>
                  </a:lnTo>
                  <a:lnTo>
                    <a:pt x="4953" y="0"/>
                  </a:lnTo>
                  <a:lnTo>
                    <a:pt x="10000" y="1092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706"/>
            <p:cNvSpPr/>
            <p:nvPr/>
          </p:nvSpPr>
          <p:spPr bwMode="auto">
            <a:xfrm>
              <a:off x="4997636" y="4060857"/>
              <a:ext cx="242869" cy="1593654"/>
            </a:xfrm>
            <a:custGeom>
              <a:avLst/>
              <a:gdLst>
                <a:gd name="T0" fmla="*/ 0 w 178"/>
                <a:gd name="T1" fmla="*/ 0 h 1168"/>
                <a:gd name="T2" fmla="*/ 144 w 178"/>
                <a:gd name="T3" fmla="*/ 792 h 1168"/>
                <a:gd name="T4" fmla="*/ 178 w 178"/>
                <a:gd name="T5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1168">
                  <a:moveTo>
                    <a:pt x="0" y="0"/>
                  </a:moveTo>
                  <a:lnTo>
                    <a:pt x="144" y="792"/>
                  </a:lnTo>
                  <a:lnTo>
                    <a:pt x="178" y="1168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707"/>
            <p:cNvSpPr/>
            <p:nvPr/>
          </p:nvSpPr>
          <p:spPr bwMode="auto">
            <a:xfrm>
              <a:off x="4997636" y="2442645"/>
              <a:ext cx="180104" cy="1618213"/>
            </a:xfrm>
            <a:custGeom>
              <a:avLst/>
              <a:gdLst>
                <a:gd name="T0" fmla="*/ 79 w 132"/>
                <a:gd name="T1" fmla="*/ 0 h 1186"/>
                <a:gd name="T2" fmla="*/ 132 w 132"/>
                <a:gd name="T3" fmla="*/ 368 h 1186"/>
                <a:gd name="T4" fmla="*/ 0 w 132"/>
                <a:gd name="T5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1186">
                  <a:moveTo>
                    <a:pt x="79" y="0"/>
                  </a:moveTo>
                  <a:lnTo>
                    <a:pt x="132" y="368"/>
                  </a:lnTo>
                  <a:lnTo>
                    <a:pt x="0" y="118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708"/>
            <p:cNvSpPr/>
            <p:nvPr/>
          </p:nvSpPr>
          <p:spPr bwMode="auto">
            <a:xfrm>
              <a:off x="5963651" y="4745799"/>
              <a:ext cx="409345" cy="1031510"/>
            </a:xfrm>
            <a:custGeom>
              <a:avLst/>
              <a:gdLst>
                <a:gd name="T0" fmla="*/ 0 w 398"/>
                <a:gd name="T1" fmla="*/ 0 h 756"/>
                <a:gd name="T2" fmla="*/ 219 w 398"/>
                <a:gd name="T3" fmla="*/ 591 h 756"/>
                <a:gd name="T4" fmla="*/ 300 w 398"/>
                <a:gd name="T5" fmla="*/ 756 h 756"/>
                <a:gd name="T6" fmla="*/ 398 w 398"/>
                <a:gd name="T7" fmla="*/ 595 h 756"/>
                <a:gd name="connsiteX0" fmla="*/ 0 w 13102"/>
                <a:gd name="connsiteY0" fmla="*/ 0 h 10000"/>
                <a:gd name="connsiteX1" fmla="*/ 5503 w 13102"/>
                <a:gd name="connsiteY1" fmla="*/ 7817 h 10000"/>
                <a:gd name="connsiteX2" fmla="*/ 7538 w 13102"/>
                <a:gd name="connsiteY2" fmla="*/ 10000 h 10000"/>
                <a:gd name="connsiteX3" fmla="*/ 13102 w 13102"/>
                <a:gd name="connsiteY3" fmla="*/ 9384 h 10000"/>
                <a:gd name="connsiteX0-1" fmla="*/ 0 w 7538"/>
                <a:gd name="connsiteY0-2" fmla="*/ 0 h 10000"/>
                <a:gd name="connsiteX1-3" fmla="*/ 5503 w 7538"/>
                <a:gd name="connsiteY1-4" fmla="*/ 7817 h 10000"/>
                <a:gd name="connsiteX2-5" fmla="*/ 7538 w 7538"/>
                <a:gd name="connsiteY2-6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538" h="10000">
                  <a:moveTo>
                    <a:pt x="0" y="0"/>
                  </a:moveTo>
                  <a:lnTo>
                    <a:pt x="5503" y="7817"/>
                  </a:lnTo>
                  <a:lnTo>
                    <a:pt x="7538" y="1000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709"/>
            <p:cNvSpPr/>
            <p:nvPr/>
          </p:nvSpPr>
          <p:spPr bwMode="auto">
            <a:xfrm>
              <a:off x="5963652" y="2348500"/>
              <a:ext cx="450260" cy="2397304"/>
            </a:xfrm>
            <a:custGeom>
              <a:avLst/>
              <a:gdLst>
                <a:gd name="T0" fmla="*/ 52 w 330"/>
                <a:gd name="T1" fmla="*/ 0 h 1757"/>
                <a:gd name="T2" fmla="*/ 330 w 330"/>
                <a:gd name="T3" fmla="*/ 664 h 1757"/>
                <a:gd name="T4" fmla="*/ 0 w 330"/>
                <a:gd name="T5" fmla="*/ 1757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757">
                  <a:moveTo>
                    <a:pt x="52" y="0"/>
                  </a:moveTo>
                  <a:lnTo>
                    <a:pt x="330" y="664"/>
                  </a:lnTo>
                  <a:lnTo>
                    <a:pt x="0" y="175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Line 710"/>
            <p:cNvSpPr>
              <a:spLocks noChangeShapeType="1"/>
            </p:cNvSpPr>
            <p:nvPr/>
          </p:nvSpPr>
          <p:spPr bwMode="auto">
            <a:xfrm>
              <a:off x="6010042" y="2137015"/>
              <a:ext cx="24560" cy="21148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Line 711"/>
            <p:cNvSpPr>
              <a:spLocks noChangeShapeType="1"/>
            </p:cNvSpPr>
            <p:nvPr/>
          </p:nvSpPr>
          <p:spPr bwMode="auto">
            <a:xfrm flipH="1">
              <a:off x="4368632" y="2434349"/>
              <a:ext cx="751816" cy="71507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Line 712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12851" cy="9687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Line 713"/>
            <p:cNvSpPr>
              <a:spLocks noChangeShapeType="1"/>
            </p:cNvSpPr>
            <p:nvPr/>
          </p:nvSpPr>
          <p:spPr bwMode="auto">
            <a:xfrm flipH="1" flipV="1">
              <a:off x="6972417" y="2367473"/>
              <a:ext cx="242415" cy="63049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Line 714"/>
            <p:cNvSpPr>
              <a:spLocks noChangeShapeType="1"/>
            </p:cNvSpPr>
            <p:nvPr/>
          </p:nvSpPr>
          <p:spPr bwMode="auto">
            <a:xfrm flipH="1" flipV="1">
              <a:off x="7214834" y="2997969"/>
              <a:ext cx="466634" cy="818657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Line 715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0465" cy="110245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716"/>
            <p:cNvSpPr/>
            <p:nvPr/>
          </p:nvSpPr>
          <p:spPr bwMode="auto">
            <a:xfrm>
              <a:off x="5963652" y="4745802"/>
              <a:ext cx="1738283" cy="328828"/>
            </a:xfrm>
            <a:custGeom>
              <a:avLst/>
              <a:gdLst>
                <a:gd name="T0" fmla="*/ 0 w 1274"/>
                <a:gd name="T1" fmla="*/ 0 h 241"/>
                <a:gd name="T2" fmla="*/ 909 w 1274"/>
                <a:gd name="T3" fmla="*/ 241 h 241"/>
                <a:gd name="T4" fmla="*/ 1274 w 1274"/>
                <a:gd name="T5" fmla="*/ 12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4" h="241">
                  <a:moveTo>
                    <a:pt x="0" y="0"/>
                  </a:moveTo>
                  <a:lnTo>
                    <a:pt x="909" y="241"/>
                  </a:lnTo>
                  <a:lnTo>
                    <a:pt x="1274" y="12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Line 717"/>
            <p:cNvSpPr>
              <a:spLocks noChangeShapeType="1"/>
            </p:cNvSpPr>
            <p:nvPr/>
          </p:nvSpPr>
          <p:spPr bwMode="auto">
            <a:xfrm>
              <a:off x="4997636" y="4060859"/>
              <a:ext cx="966016" cy="68494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Line 718"/>
            <p:cNvSpPr>
              <a:spLocks noChangeShapeType="1"/>
            </p:cNvSpPr>
            <p:nvPr/>
          </p:nvSpPr>
          <p:spPr bwMode="auto">
            <a:xfrm>
              <a:off x="4368632" y="3149421"/>
              <a:ext cx="629002" cy="91143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Line 719"/>
            <p:cNvSpPr>
              <a:spLocks noChangeShapeType="1"/>
            </p:cNvSpPr>
            <p:nvPr/>
          </p:nvSpPr>
          <p:spPr bwMode="auto">
            <a:xfrm flipH="1">
              <a:off x="4368634" y="2944756"/>
              <a:ext cx="809106" cy="20466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Line 720"/>
            <p:cNvSpPr>
              <a:spLocks noChangeShapeType="1"/>
            </p:cNvSpPr>
            <p:nvPr/>
          </p:nvSpPr>
          <p:spPr bwMode="auto">
            <a:xfrm flipH="1">
              <a:off x="5177742" y="2348501"/>
              <a:ext cx="856862" cy="59625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Line 721"/>
            <p:cNvSpPr>
              <a:spLocks noChangeShapeType="1"/>
            </p:cNvSpPr>
            <p:nvPr/>
          </p:nvSpPr>
          <p:spPr bwMode="auto">
            <a:xfrm flipH="1" flipV="1">
              <a:off x="6034604" y="2348500"/>
              <a:ext cx="1180232" cy="649470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722"/>
            <p:cNvSpPr/>
            <p:nvPr/>
          </p:nvSpPr>
          <p:spPr bwMode="auto">
            <a:xfrm>
              <a:off x="7214833" y="2997968"/>
              <a:ext cx="573059" cy="798191"/>
            </a:xfrm>
            <a:custGeom>
              <a:avLst/>
              <a:gdLst>
                <a:gd name="T0" fmla="*/ 344 w 420"/>
                <a:gd name="T1" fmla="*/ 585 h 585"/>
                <a:gd name="T2" fmla="*/ 420 w 420"/>
                <a:gd name="T3" fmla="*/ 87 h 585"/>
                <a:gd name="T4" fmla="*/ 0 w 420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585">
                  <a:moveTo>
                    <a:pt x="344" y="585"/>
                  </a:moveTo>
                  <a:lnTo>
                    <a:pt x="420" y="8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723"/>
            <p:cNvSpPr/>
            <p:nvPr/>
          </p:nvSpPr>
          <p:spPr bwMode="auto">
            <a:xfrm>
              <a:off x="7193002" y="2997968"/>
              <a:ext cx="491195" cy="2076661"/>
            </a:xfrm>
            <a:custGeom>
              <a:avLst/>
              <a:gdLst>
                <a:gd name="T0" fmla="*/ 16 w 360"/>
                <a:gd name="T1" fmla="*/ 0 h 1522"/>
                <a:gd name="T2" fmla="*/ 0 w 360"/>
                <a:gd name="T3" fmla="*/ 729 h 1522"/>
                <a:gd name="T4" fmla="*/ 8 w 360"/>
                <a:gd name="T5" fmla="*/ 1522 h 1522"/>
                <a:gd name="T6" fmla="*/ 358 w 360"/>
                <a:gd name="T7" fmla="*/ 600 h 1522"/>
                <a:gd name="T8" fmla="*/ 360 w 360"/>
                <a:gd name="T9" fmla="*/ 585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1522">
                  <a:moveTo>
                    <a:pt x="16" y="0"/>
                  </a:moveTo>
                  <a:lnTo>
                    <a:pt x="0" y="729"/>
                  </a:lnTo>
                  <a:lnTo>
                    <a:pt x="8" y="1522"/>
                  </a:lnTo>
                  <a:lnTo>
                    <a:pt x="358" y="600"/>
                  </a:lnTo>
                  <a:lnTo>
                    <a:pt x="360" y="58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Line 724"/>
            <p:cNvSpPr>
              <a:spLocks noChangeShapeType="1"/>
            </p:cNvSpPr>
            <p:nvPr/>
          </p:nvSpPr>
          <p:spPr bwMode="auto">
            <a:xfrm flipV="1">
              <a:off x="6413914" y="2997968"/>
              <a:ext cx="800921" cy="25651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Line 725"/>
            <p:cNvSpPr>
              <a:spLocks noChangeShapeType="1"/>
            </p:cNvSpPr>
            <p:nvPr/>
          </p:nvSpPr>
          <p:spPr bwMode="auto">
            <a:xfrm flipV="1">
              <a:off x="4997634" y="3254480"/>
              <a:ext cx="1416278" cy="8172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726"/>
            <p:cNvSpPr/>
            <p:nvPr/>
          </p:nvSpPr>
          <p:spPr bwMode="auto">
            <a:xfrm>
              <a:off x="4440949" y="4071773"/>
              <a:ext cx="753165" cy="1069713"/>
            </a:xfrm>
            <a:custGeom>
              <a:avLst/>
              <a:gdLst>
                <a:gd name="T0" fmla="*/ 552 w 552"/>
                <a:gd name="T1" fmla="*/ 784 h 784"/>
                <a:gd name="T2" fmla="*/ 0 w 552"/>
                <a:gd name="T3" fmla="*/ 412 h 784"/>
                <a:gd name="T4" fmla="*/ 408 w 552"/>
                <a:gd name="T5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2" h="784">
                  <a:moveTo>
                    <a:pt x="552" y="784"/>
                  </a:moveTo>
                  <a:lnTo>
                    <a:pt x="0" y="412"/>
                  </a:lnTo>
                  <a:lnTo>
                    <a:pt x="408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Line 728"/>
            <p:cNvSpPr>
              <a:spLocks noChangeShapeType="1"/>
            </p:cNvSpPr>
            <p:nvPr/>
          </p:nvSpPr>
          <p:spPr bwMode="auto">
            <a:xfrm flipH="1">
              <a:off x="5194114" y="4745801"/>
              <a:ext cx="769538" cy="39568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729"/>
            <p:cNvSpPr/>
            <p:nvPr/>
          </p:nvSpPr>
          <p:spPr bwMode="auto">
            <a:xfrm>
              <a:off x="5963654" y="3816625"/>
              <a:ext cx="1717818" cy="929177"/>
            </a:xfrm>
            <a:custGeom>
              <a:avLst/>
              <a:gdLst>
                <a:gd name="T0" fmla="*/ 1259 w 1259"/>
                <a:gd name="T1" fmla="*/ 0 h 681"/>
                <a:gd name="T2" fmla="*/ 902 w 1259"/>
                <a:gd name="T3" fmla="*/ 140 h 681"/>
                <a:gd name="T4" fmla="*/ 0 w 1259"/>
                <a:gd name="T5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9" h="681">
                  <a:moveTo>
                    <a:pt x="1259" y="0"/>
                  </a:moveTo>
                  <a:lnTo>
                    <a:pt x="902" y="140"/>
                  </a:lnTo>
                  <a:lnTo>
                    <a:pt x="0" y="681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730"/>
            <p:cNvSpPr/>
            <p:nvPr/>
          </p:nvSpPr>
          <p:spPr bwMode="auto">
            <a:xfrm>
              <a:off x="5254151" y="5500332"/>
              <a:ext cx="1756021" cy="158273"/>
            </a:xfrm>
            <a:custGeom>
              <a:avLst/>
              <a:gdLst>
                <a:gd name="T0" fmla="*/ 1287 w 1287"/>
                <a:gd name="T1" fmla="*/ 0 h 116"/>
                <a:gd name="T2" fmla="*/ 739 w 1287"/>
                <a:gd name="T3" fmla="*/ 38 h 116"/>
                <a:gd name="T4" fmla="*/ 0 w 1287"/>
                <a:gd name="T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7" h="116">
                  <a:moveTo>
                    <a:pt x="1287" y="0"/>
                  </a:moveTo>
                  <a:lnTo>
                    <a:pt x="739" y="38"/>
                  </a:lnTo>
                  <a:lnTo>
                    <a:pt x="0" y="11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731"/>
            <p:cNvSpPr/>
            <p:nvPr/>
          </p:nvSpPr>
          <p:spPr bwMode="auto">
            <a:xfrm>
              <a:off x="5194116" y="5074626"/>
              <a:ext cx="2009806" cy="477551"/>
            </a:xfrm>
            <a:custGeom>
              <a:avLst/>
              <a:gdLst>
                <a:gd name="T0" fmla="*/ 0 w 1473"/>
                <a:gd name="T1" fmla="*/ 49 h 350"/>
                <a:gd name="T2" fmla="*/ 783 w 1473"/>
                <a:gd name="T3" fmla="*/ 350 h 350"/>
                <a:gd name="T4" fmla="*/ 1473 w 1473"/>
                <a:gd name="T5" fmla="*/ 0 h 350"/>
                <a:gd name="T6" fmla="*/ 1348 w 1473"/>
                <a:gd name="T7" fmla="*/ 30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3" h="350">
                  <a:moveTo>
                    <a:pt x="0" y="49"/>
                  </a:moveTo>
                  <a:lnTo>
                    <a:pt x="783" y="350"/>
                  </a:lnTo>
                  <a:lnTo>
                    <a:pt x="1473" y="0"/>
                  </a:lnTo>
                  <a:lnTo>
                    <a:pt x="1348" y="303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Line 732"/>
            <p:cNvSpPr>
              <a:spLocks noChangeShapeType="1"/>
            </p:cNvSpPr>
            <p:nvPr/>
          </p:nvSpPr>
          <p:spPr bwMode="auto">
            <a:xfrm>
              <a:off x="6413918" y="3254481"/>
              <a:ext cx="780454" cy="75316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Line 733"/>
            <p:cNvSpPr>
              <a:spLocks noChangeShapeType="1"/>
            </p:cNvSpPr>
            <p:nvPr/>
          </p:nvSpPr>
          <p:spPr bwMode="auto">
            <a:xfrm>
              <a:off x="5177745" y="2944750"/>
              <a:ext cx="1236173" cy="3097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3DA52A8C-86F5-FE4A-8FFA-FED58576F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09" y="2372839"/>
            <a:ext cx="11728328" cy="1401276"/>
          </a:xfrm>
          <a:prstGeom prst="rect">
            <a:avLst/>
          </a:prstGeom>
        </p:spPr>
      </p:pic>
      <p:pic>
        <p:nvPicPr>
          <p:cNvPr id="3" name="图片 2" descr="QR 代码&#10;&#10;描述已自动生成">
            <a:extLst>
              <a:ext uri="{FF2B5EF4-FFF2-40B4-BE49-F238E27FC236}">
                <a16:creationId xmlns:a16="http://schemas.microsoft.com/office/drawing/2014/main" id="{1C32D943-3F12-454C-A58C-10B662B296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90" y="4109912"/>
            <a:ext cx="2638761" cy="265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3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7239"/>
            <a:ext cx="513548" cy="575736"/>
            <a:chOff x="447675" y="367239"/>
            <a:chExt cx="513548" cy="575736"/>
          </a:xfrm>
        </p:grpSpPr>
        <p:sp>
          <p:nvSpPr>
            <p:cNvPr id="26" name="等腰三角形 25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2A999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1026913" y="451333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70000"/>
                      </a:scheme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我自己的选择？</a:t>
            </a:r>
            <a:endParaRPr lang="zh-CN" sz="2400" dirty="0">
              <a:gradFill>
                <a:gsLst>
                  <a:gs pos="0">
                    <a:schemeClr val="bg1"/>
                  </a:gs>
                  <a:gs pos="100000">
                    <a:schemeClr val="bg1">
                      <a:alpha val="70000"/>
                    </a:schemeClr>
                  </a:gs>
                </a:gsLst>
                <a:lin ang="27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AutoShape 4" descr="upload.wikimedia.org/wikipedia/zh/thumb/9/99/Te...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AutoShape 2" descr="Webcam icon cartoon style Royalty Free Vector Image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A79161-F0F5-084F-8D13-058041F77C38}"/>
              </a:ext>
            </a:extLst>
          </p:cNvPr>
          <p:cNvSpPr txBox="1"/>
          <p:nvPr/>
        </p:nvSpPr>
        <p:spPr>
          <a:xfrm>
            <a:off x="974614" y="1425038"/>
            <a:ext cx="102427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为什么要读研？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endParaRPr kumimoji="1" lang="en-US" altLang="zh-CN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bg1"/>
                </a:solidFill>
              </a:rPr>
              <a:t>我认为我的能力还不够，在研究生阶段可以多学一些东西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 err="1">
                <a:solidFill>
                  <a:schemeClr val="bg1"/>
                </a:solidFill>
              </a:rPr>
              <a:t>Sp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to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err="1">
                <a:solidFill>
                  <a:schemeClr val="bg1"/>
                </a:solidFill>
              </a:rPr>
              <a:t>ssp</a:t>
            </a:r>
            <a:r>
              <a:rPr kumimoji="1" lang="zh-CN" altLang="en-US" sz="2400" dirty="0">
                <a:solidFill>
                  <a:schemeClr val="bg1"/>
                </a:solidFill>
              </a:rPr>
              <a:t>（超高薪资）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bg1"/>
                </a:solidFill>
              </a:rPr>
              <a:t>希望结合前沿的知识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chemeClr val="bg1"/>
                </a:solidFill>
              </a:rPr>
              <a:t>AI+</a:t>
            </a:r>
            <a:r>
              <a:rPr kumimoji="1" lang="zh-CN" altLang="en-US" sz="2400" dirty="0">
                <a:solidFill>
                  <a:schemeClr val="bg1"/>
                </a:solidFill>
              </a:rPr>
              <a:t>安全（腾讯朱雀实验室）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bg1"/>
                </a:solidFill>
              </a:rPr>
              <a:t>研究生可以落户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bg1"/>
                </a:solidFill>
              </a:rPr>
              <a:t>因人而异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bg1"/>
                </a:solidFill>
              </a:rPr>
              <a:t>开拓视野，未来创业有帮助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53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7239"/>
            <a:ext cx="513548" cy="575736"/>
            <a:chOff x="447675" y="367239"/>
            <a:chExt cx="513548" cy="575736"/>
          </a:xfrm>
        </p:grpSpPr>
        <p:sp>
          <p:nvSpPr>
            <p:cNvPr id="26" name="等腰三角形 25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2A999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1026913" y="451333"/>
            <a:ext cx="26532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70000"/>
                      </a:scheme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幸运的</a:t>
            </a: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70000"/>
                      </a:scheme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70000"/>
                      </a:scheme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级，</a:t>
            </a: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70000"/>
                      </a:scheme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70000"/>
                      </a:scheme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级</a:t>
            </a:r>
            <a:endParaRPr lang="zh-CN" sz="2400" dirty="0">
              <a:gradFill>
                <a:gsLst>
                  <a:gs pos="0">
                    <a:schemeClr val="bg1"/>
                  </a:gs>
                  <a:gs pos="100000">
                    <a:schemeClr val="bg1">
                      <a:alpha val="70000"/>
                    </a:schemeClr>
                  </a:gs>
                </a:gsLst>
                <a:lin ang="27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AutoShape 4" descr="upload.wikimedia.org/wikipedia/zh/thumb/9/99/Te...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AutoShape 2" descr="Webcam icon cartoon style Royalty Free Vector Image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A79161-F0F5-084F-8D13-058041F77C38}"/>
              </a:ext>
            </a:extLst>
          </p:cNvPr>
          <p:cNvSpPr txBox="1"/>
          <p:nvPr/>
        </p:nvSpPr>
        <p:spPr>
          <a:xfrm>
            <a:off x="974614" y="1425038"/>
            <a:ext cx="102427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18</a:t>
            </a:r>
            <a:r>
              <a:rPr kumimoji="1" lang="zh-CN" altLang="en-US" sz="2400" dirty="0">
                <a:solidFill>
                  <a:schemeClr val="bg1"/>
                </a:solidFill>
              </a:rPr>
              <a:t>级和</a:t>
            </a:r>
            <a:r>
              <a:rPr kumimoji="1" lang="en-US" altLang="zh-CN" sz="2400" dirty="0">
                <a:solidFill>
                  <a:schemeClr val="bg1"/>
                </a:solidFill>
              </a:rPr>
              <a:t>17</a:t>
            </a:r>
            <a:r>
              <a:rPr kumimoji="1" lang="zh-CN" altLang="en-US" sz="2400" dirty="0">
                <a:solidFill>
                  <a:schemeClr val="bg1"/>
                </a:solidFill>
              </a:rPr>
              <a:t>级一样，资源匮乏，政策也没有稳定下来，也缺乏学长学姐的经验分享，但是现在不一样了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</a:rPr>
              <a:t>包括竞赛，实习，工作等有校友的帮助会很不一样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</a:rPr>
              <a:t>校友资源：</a:t>
            </a:r>
            <a:r>
              <a:rPr kumimoji="1" lang="en-US" altLang="zh-CN" sz="2400" dirty="0">
                <a:solidFill>
                  <a:srgbClr val="FF0000"/>
                </a:solidFill>
              </a:rPr>
              <a:t>Networking</a:t>
            </a:r>
            <a:r>
              <a:rPr kumimoji="1" lang="zh-CN" altLang="en-US" sz="2400" dirty="0">
                <a:solidFill>
                  <a:schemeClr val="bg1"/>
                </a:solidFill>
              </a:rPr>
              <a:t>的重要性！！！（不是单纯的内推，是搭建人脉）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</a:rPr>
              <a:t>举个栗子：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</a:rPr>
              <a:t>你想去腾讯</a:t>
            </a:r>
            <a:r>
              <a:rPr kumimoji="1" lang="en-US" altLang="zh-CN" sz="2400" dirty="0">
                <a:solidFill>
                  <a:schemeClr val="bg1"/>
                </a:solidFill>
              </a:rPr>
              <a:t>-&gt;</a:t>
            </a:r>
            <a:r>
              <a:rPr kumimoji="1" lang="zh-CN" altLang="en-US" sz="2400" dirty="0">
                <a:solidFill>
                  <a:schemeClr val="bg1"/>
                </a:solidFill>
              </a:rPr>
              <a:t>官网投递</a:t>
            </a:r>
            <a:r>
              <a:rPr kumimoji="1" lang="en-US" altLang="zh-CN" sz="2400" dirty="0">
                <a:solidFill>
                  <a:schemeClr val="bg1"/>
                </a:solidFill>
              </a:rPr>
              <a:t>-&gt;</a:t>
            </a:r>
            <a:r>
              <a:rPr kumimoji="1" lang="zh-CN" altLang="en-US" sz="2400" dirty="0">
                <a:solidFill>
                  <a:schemeClr val="bg1"/>
                </a:solidFill>
              </a:rPr>
              <a:t>随机被捞</a:t>
            </a:r>
            <a:r>
              <a:rPr kumimoji="1" lang="en-US" altLang="zh-CN" sz="2400" dirty="0">
                <a:solidFill>
                  <a:schemeClr val="bg1"/>
                </a:solidFill>
              </a:rPr>
              <a:t>-&gt;</a:t>
            </a:r>
            <a:r>
              <a:rPr kumimoji="1" lang="zh-CN" altLang="en-US" sz="2400" dirty="0">
                <a:solidFill>
                  <a:schemeClr val="bg1"/>
                </a:solidFill>
              </a:rPr>
              <a:t>岗位不符合</a:t>
            </a:r>
            <a:r>
              <a:rPr kumimoji="1" lang="en-US" altLang="zh-CN" sz="2400" dirty="0">
                <a:solidFill>
                  <a:schemeClr val="bg1"/>
                </a:solidFill>
              </a:rPr>
              <a:t>-&gt;</a:t>
            </a:r>
            <a:r>
              <a:rPr kumimoji="1" lang="zh-CN" altLang="en-US" sz="2400" dirty="0">
                <a:solidFill>
                  <a:schemeClr val="bg1"/>
                </a:solidFill>
              </a:rPr>
              <a:t>后悔死了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</a:rPr>
              <a:t>你想去腾讯</a:t>
            </a:r>
            <a:r>
              <a:rPr kumimoji="1" lang="en-US" altLang="zh-CN" sz="2400" dirty="0">
                <a:solidFill>
                  <a:schemeClr val="bg1"/>
                </a:solidFill>
              </a:rPr>
              <a:t>-&gt;</a:t>
            </a:r>
            <a:r>
              <a:rPr kumimoji="1" lang="zh-CN" altLang="en-US" sz="2400" dirty="0">
                <a:solidFill>
                  <a:schemeClr val="bg1"/>
                </a:solidFill>
              </a:rPr>
              <a:t>内推到岗</a:t>
            </a:r>
            <a:r>
              <a:rPr kumimoji="1" lang="en-US" altLang="zh-CN" sz="2400" dirty="0">
                <a:solidFill>
                  <a:schemeClr val="bg1"/>
                </a:solidFill>
              </a:rPr>
              <a:t>-&gt;</a:t>
            </a:r>
            <a:r>
              <a:rPr kumimoji="1" lang="zh-CN" altLang="en-US" sz="2400" dirty="0">
                <a:solidFill>
                  <a:schemeClr val="bg1"/>
                </a:solidFill>
              </a:rPr>
              <a:t>心满意足（避坑）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</a:rPr>
              <a:t>脉脉，知乎，</a:t>
            </a:r>
            <a:r>
              <a:rPr kumimoji="1" lang="en-US" altLang="zh-CN" sz="2400" dirty="0" err="1">
                <a:solidFill>
                  <a:schemeClr val="bg1"/>
                </a:solidFill>
              </a:rPr>
              <a:t>Linkin</a:t>
            </a:r>
            <a:r>
              <a:rPr kumimoji="1" lang="zh-CN" altLang="en-US" sz="2400" dirty="0">
                <a:solidFill>
                  <a:schemeClr val="bg1"/>
                </a:solidFill>
              </a:rPr>
              <a:t>，学长学姐，战队</a:t>
            </a:r>
          </a:p>
        </p:txBody>
      </p:sp>
    </p:spTree>
    <p:extLst>
      <p:ext uri="{BB962C8B-B14F-4D97-AF65-F5344CB8AC3E}">
        <p14:creationId xmlns:p14="http://schemas.microsoft.com/office/powerpoint/2010/main" val="38622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7239"/>
            <a:ext cx="513548" cy="575736"/>
            <a:chOff x="447675" y="367239"/>
            <a:chExt cx="513548" cy="575736"/>
          </a:xfrm>
        </p:grpSpPr>
        <p:sp>
          <p:nvSpPr>
            <p:cNvPr id="26" name="等腰三角形 25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2A999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1026913" y="451333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70000"/>
                      </a:scheme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在参加工作之前，成绩都很重要</a:t>
            </a:r>
            <a:endParaRPr lang="zh-CN" sz="2400" dirty="0">
              <a:gradFill>
                <a:gsLst>
                  <a:gs pos="0">
                    <a:schemeClr val="bg1"/>
                  </a:gs>
                  <a:gs pos="100000">
                    <a:schemeClr val="bg1">
                      <a:alpha val="70000"/>
                    </a:schemeClr>
                  </a:gs>
                </a:gsLst>
                <a:lin ang="27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AutoShape 4" descr="upload.wikimedia.org/wikipedia/zh/thumb/9/99/Te...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AutoShape 2" descr="Webcam icon cartoon style Royalty Free Vector Image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A79161-F0F5-084F-8D13-058041F77C38}"/>
              </a:ext>
            </a:extLst>
          </p:cNvPr>
          <p:cNvSpPr txBox="1"/>
          <p:nvPr/>
        </p:nvSpPr>
        <p:spPr>
          <a:xfrm>
            <a:off x="961224" y="1436913"/>
            <a:ext cx="107240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主要是保研</a:t>
            </a:r>
            <a:r>
              <a:rPr kumimoji="1" lang="en-US" altLang="zh-CN" sz="2400" dirty="0">
                <a:solidFill>
                  <a:schemeClr val="bg1"/>
                </a:solidFill>
              </a:rPr>
              <a:t>top30%</a:t>
            </a:r>
            <a:r>
              <a:rPr kumimoji="1" lang="zh-CN" altLang="en-US" sz="2400" dirty="0">
                <a:solidFill>
                  <a:schemeClr val="bg1"/>
                </a:solidFill>
              </a:rPr>
              <a:t>，留学看</a:t>
            </a:r>
            <a:r>
              <a:rPr kumimoji="1" lang="en-US" altLang="zh-CN" sz="2400" dirty="0">
                <a:solidFill>
                  <a:schemeClr val="bg1"/>
                </a:solidFill>
              </a:rPr>
              <a:t>overall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GPA</a:t>
            </a:r>
          </a:p>
          <a:p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</a:rPr>
              <a:t>GPA</a:t>
            </a:r>
            <a:r>
              <a:rPr kumimoji="1" lang="zh-CN" altLang="en-US" sz="2400" dirty="0">
                <a:solidFill>
                  <a:schemeClr val="bg1"/>
                </a:solidFill>
              </a:rPr>
              <a:t>在大四之前还是可以提起来的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</a:rPr>
              <a:t>所以说对于想要读研的同学</a:t>
            </a:r>
            <a:r>
              <a:rPr kumimoji="1" lang="en-US" altLang="zh-CN" sz="2400" dirty="0">
                <a:solidFill>
                  <a:schemeClr val="bg1"/>
                </a:solidFill>
              </a:rPr>
              <a:t>GPA</a:t>
            </a:r>
            <a:r>
              <a:rPr kumimoji="1" lang="zh-CN" altLang="en-US" sz="2400" dirty="0">
                <a:solidFill>
                  <a:schemeClr val="bg1"/>
                </a:solidFill>
              </a:rPr>
              <a:t>非常重要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endParaRPr kumimoji="1" lang="en-US" altLang="zh-CN" sz="2400" dirty="0">
              <a:solidFill>
                <a:schemeClr val="bg1"/>
              </a:solidFill>
            </a:endParaRPr>
          </a:p>
          <a:p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</a:rPr>
              <a:t>PS</a:t>
            </a:r>
            <a:r>
              <a:rPr kumimoji="1" lang="zh-CN" altLang="en-US" sz="2400" dirty="0">
                <a:solidFill>
                  <a:schemeClr val="bg1"/>
                </a:solidFill>
              </a:rPr>
              <a:t>：如果一心找工的同学，可以不太</a:t>
            </a:r>
            <a:r>
              <a:rPr kumimoji="1" lang="en-US" altLang="zh-CN" sz="2400" dirty="0" err="1">
                <a:solidFill>
                  <a:schemeClr val="bg1"/>
                </a:solidFill>
              </a:rPr>
              <a:t>careGPA</a:t>
            </a:r>
            <a:r>
              <a:rPr kumimoji="1" lang="zh-CN" altLang="en-US" sz="2400" dirty="0">
                <a:solidFill>
                  <a:schemeClr val="bg1"/>
                </a:solidFill>
              </a:rPr>
              <a:t>，主要积累面试经历和项目经历</a:t>
            </a:r>
          </a:p>
        </p:txBody>
      </p:sp>
    </p:spTree>
    <p:extLst>
      <p:ext uri="{BB962C8B-B14F-4D97-AF65-F5344CB8AC3E}">
        <p14:creationId xmlns:p14="http://schemas.microsoft.com/office/powerpoint/2010/main" val="267294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7239"/>
            <a:ext cx="513548" cy="575736"/>
            <a:chOff x="447675" y="367239"/>
            <a:chExt cx="513548" cy="575736"/>
          </a:xfrm>
        </p:grpSpPr>
        <p:sp>
          <p:nvSpPr>
            <p:cNvPr id="26" name="等腰三角形 25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2A999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1026913" y="45133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70000"/>
                      </a:scheme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关于保研</a:t>
            </a:r>
            <a:endParaRPr lang="zh-CN" sz="2400" dirty="0">
              <a:gradFill>
                <a:gsLst>
                  <a:gs pos="0">
                    <a:schemeClr val="bg1"/>
                  </a:gs>
                  <a:gs pos="100000">
                    <a:schemeClr val="bg1">
                      <a:alpha val="70000"/>
                    </a:schemeClr>
                  </a:gs>
                </a:gsLst>
                <a:lin ang="27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AutoShape 4" descr="upload.wikimedia.org/wikipedia/zh/thumb/9/99/Te...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AutoShape 2" descr="Webcam icon cartoon style Royalty Free Vector Image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A79161-F0F5-084F-8D13-058041F77C38}"/>
              </a:ext>
            </a:extLst>
          </p:cNvPr>
          <p:cNvSpPr txBox="1"/>
          <p:nvPr/>
        </p:nvSpPr>
        <p:spPr>
          <a:xfrm>
            <a:off x="961224" y="1436913"/>
            <a:ext cx="107240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政策看</a:t>
            </a:r>
            <a:r>
              <a:rPr kumimoji="1" lang="en-US" altLang="zh-CN" sz="2400" dirty="0">
                <a:solidFill>
                  <a:schemeClr val="bg1"/>
                </a:solidFill>
              </a:rPr>
              <a:t>CCS</a:t>
            </a:r>
            <a:r>
              <a:rPr kumimoji="1" lang="zh-CN" altLang="en-US" sz="2400" dirty="0">
                <a:solidFill>
                  <a:schemeClr val="bg1"/>
                </a:solidFill>
              </a:rPr>
              <a:t>官网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</a:rPr>
              <a:t>论文，竞赛，加分很多，</a:t>
            </a:r>
            <a:r>
              <a:rPr kumimoji="1" lang="zh-CN" altLang="en-US" sz="2400" dirty="0">
                <a:solidFill>
                  <a:srgbClr val="FF0000"/>
                </a:solidFill>
              </a:rPr>
              <a:t>一个</a:t>
            </a:r>
            <a:r>
              <a:rPr kumimoji="1" lang="en-US" altLang="zh-CN" sz="2400" dirty="0">
                <a:solidFill>
                  <a:srgbClr val="FF0000"/>
                </a:solidFill>
              </a:rPr>
              <a:t>trike</a:t>
            </a:r>
            <a:r>
              <a:rPr kumimoji="1" lang="zh-CN" altLang="en-US" sz="2400" dirty="0">
                <a:solidFill>
                  <a:srgbClr val="FF0000"/>
                </a:solidFill>
              </a:rPr>
              <a:t>：社会活动别落下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</a:rPr>
              <a:t>记住几个时间点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</a:rPr>
              <a:t>大三暑假夏令营  </a:t>
            </a:r>
            <a:r>
              <a:rPr kumimoji="1" lang="en-US" altLang="zh-CN" sz="2400" dirty="0">
                <a:solidFill>
                  <a:schemeClr val="bg1"/>
                </a:solidFill>
              </a:rPr>
              <a:t>9</a:t>
            </a:r>
            <a:r>
              <a:rPr kumimoji="1" lang="zh-CN" altLang="en-US" sz="2400" dirty="0">
                <a:solidFill>
                  <a:schemeClr val="bg1"/>
                </a:solidFill>
              </a:rPr>
              <a:t>月之前的预推免</a:t>
            </a:r>
            <a:r>
              <a:rPr kumimoji="1" lang="en-US" altLang="zh-CN" sz="2400" dirty="0">
                <a:solidFill>
                  <a:schemeClr val="bg1"/>
                </a:solidFill>
              </a:rPr>
              <a:t>Networking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9</a:t>
            </a:r>
            <a:r>
              <a:rPr kumimoji="1" lang="zh-CN" altLang="en-US" sz="2400" dirty="0">
                <a:solidFill>
                  <a:schemeClr val="bg1"/>
                </a:solidFill>
              </a:rPr>
              <a:t>月的正式推免 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  <a:hlinkClick r:id="rId3"/>
              </a:rPr>
              <a:t>https://github.com/hit-thusz-RookieCJ/CSSummerCamp2021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</a:rPr>
              <a:t>保研边缘的同学勇于尝试，今年说是</a:t>
            </a:r>
            <a:r>
              <a:rPr kumimoji="1" lang="en-US" altLang="zh-CN" sz="2400" dirty="0">
                <a:solidFill>
                  <a:schemeClr val="bg1"/>
                </a:solidFill>
              </a:rPr>
              <a:t>30</a:t>
            </a:r>
            <a:r>
              <a:rPr kumimoji="1" lang="zh-CN" altLang="en-US" sz="2400" dirty="0">
                <a:solidFill>
                  <a:schemeClr val="bg1"/>
                </a:solidFill>
              </a:rPr>
              <a:t>个，其实保研到接近</a:t>
            </a:r>
            <a:r>
              <a:rPr kumimoji="1" lang="en-US" altLang="zh-CN" sz="2400" dirty="0">
                <a:solidFill>
                  <a:schemeClr val="bg1"/>
                </a:solidFill>
              </a:rPr>
              <a:t>40</a:t>
            </a:r>
            <a:r>
              <a:rPr kumimoji="1" lang="zh-CN" altLang="en-US" sz="2400" dirty="0">
                <a:solidFill>
                  <a:schemeClr val="bg1"/>
                </a:solidFill>
              </a:rPr>
              <a:t>名去了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endParaRPr kumimoji="1" lang="en-US" altLang="zh-CN" sz="2400" dirty="0">
              <a:solidFill>
                <a:schemeClr val="bg1"/>
              </a:solidFill>
            </a:endParaRPr>
          </a:p>
          <a:p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</a:rPr>
              <a:t>直博比读研更简单，有机会捡漏</a:t>
            </a:r>
          </a:p>
        </p:txBody>
      </p:sp>
    </p:spTree>
    <p:extLst>
      <p:ext uri="{BB962C8B-B14F-4D97-AF65-F5344CB8AC3E}">
        <p14:creationId xmlns:p14="http://schemas.microsoft.com/office/powerpoint/2010/main" val="301111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7239"/>
            <a:ext cx="513548" cy="575736"/>
            <a:chOff x="447675" y="367239"/>
            <a:chExt cx="513548" cy="575736"/>
          </a:xfrm>
        </p:grpSpPr>
        <p:sp>
          <p:nvSpPr>
            <p:cNvPr id="26" name="等腰三角形 25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2A999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1026913" y="451333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70000"/>
                      </a:scheme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保研还是工作？</a:t>
            </a:r>
            <a:endParaRPr lang="zh-CN" sz="2400" dirty="0">
              <a:gradFill>
                <a:gsLst>
                  <a:gs pos="0">
                    <a:schemeClr val="bg1"/>
                  </a:gs>
                  <a:gs pos="100000">
                    <a:schemeClr val="bg1">
                      <a:alpha val="70000"/>
                    </a:schemeClr>
                  </a:gs>
                </a:gsLst>
                <a:lin ang="27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AutoShape 4" descr="upload.wikimedia.org/wikipedia/zh/thumb/9/99/Te...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AutoShape 2" descr="Webcam icon cartoon style Royalty Free Vector Image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A79161-F0F5-084F-8D13-058041F77C38}"/>
              </a:ext>
            </a:extLst>
          </p:cNvPr>
          <p:cNvSpPr txBox="1"/>
          <p:nvPr/>
        </p:nvSpPr>
        <p:spPr>
          <a:xfrm>
            <a:off x="822214" y="738973"/>
            <a:ext cx="1120936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</a:rPr>
              <a:t>18</a:t>
            </a:r>
            <a:r>
              <a:rPr kumimoji="1" lang="zh-CN" altLang="en-US" sz="2400" dirty="0">
                <a:solidFill>
                  <a:schemeClr val="bg1"/>
                </a:solidFill>
              </a:rPr>
              <a:t>级比例：考研的</a:t>
            </a:r>
            <a:r>
              <a:rPr kumimoji="1" lang="en-US" altLang="zh-CN" sz="2400" dirty="0">
                <a:solidFill>
                  <a:schemeClr val="bg1"/>
                </a:solidFill>
              </a:rPr>
              <a:t>40%</a:t>
            </a:r>
            <a:r>
              <a:rPr kumimoji="1" lang="zh-CN" altLang="en-US" sz="2400" dirty="0">
                <a:solidFill>
                  <a:schemeClr val="bg1"/>
                </a:solidFill>
              </a:rPr>
              <a:t>  工作的：</a:t>
            </a:r>
            <a:r>
              <a:rPr kumimoji="1" lang="en-US" altLang="zh-CN" sz="2400" dirty="0">
                <a:solidFill>
                  <a:schemeClr val="bg1"/>
                </a:solidFill>
              </a:rPr>
              <a:t>35%</a:t>
            </a:r>
            <a:r>
              <a:rPr kumimoji="1" lang="zh-CN" altLang="en-US" sz="2400" dirty="0">
                <a:solidFill>
                  <a:schemeClr val="bg1"/>
                </a:solidFill>
              </a:rPr>
              <a:t>  留学</a:t>
            </a:r>
            <a:r>
              <a:rPr kumimoji="1" lang="en-US" altLang="zh-CN" sz="2400" dirty="0">
                <a:solidFill>
                  <a:schemeClr val="bg1"/>
                </a:solidFill>
              </a:rPr>
              <a:t>5%</a:t>
            </a:r>
            <a:r>
              <a:rPr kumimoji="1" lang="zh-CN" altLang="en-US" sz="2400" dirty="0">
                <a:solidFill>
                  <a:schemeClr val="bg1"/>
                </a:solidFill>
              </a:rPr>
              <a:t>  保研：</a:t>
            </a:r>
            <a:r>
              <a:rPr kumimoji="1" lang="en-US" altLang="zh-CN" sz="2400" dirty="0">
                <a:solidFill>
                  <a:schemeClr val="bg1"/>
                </a:solidFill>
              </a:rPr>
              <a:t>20%</a:t>
            </a:r>
          </a:p>
          <a:p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</a:rPr>
              <a:t>读研动机：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bg1"/>
                </a:solidFill>
              </a:rPr>
              <a:t>想要</a:t>
            </a:r>
            <a:r>
              <a:rPr kumimoji="1" lang="en-US" altLang="zh-CN" sz="2400" dirty="0">
                <a:solidFill>
                  <a:schemeClr val="bg1"/>
                </a:solidFill>
              </a:rPr>
              <a:t>title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bg1"/>
                </a:solidFill>
              </a:rPr>
              <a:t>能力不够，想学技术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bg1"/>
                </a:solidFill>
              </a:rPr>
              <a:t>别人读我也跟着读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endParaRPr kumimoji="1" lang="en-US" altLang="zh-CN" sz="2400" dirty="0">
              <a:solidFill>
                <a:schemeClr val="bg1"/>
              </a:solidFill>
            </a:endParaRPr>
          </a:p>
          <a:p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</a:rPr>
              <a:t>工作动机：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bg1"/>
                </a:solidFill>
              </a:rPr>
              <a:t>好岗位，机不可失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bg1"/>
                </a:solidFill>
              </a:rPr>
              <a:t>想搞钱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bg1"/>
                </a:solidFill>
              </a:rPr>
              <a:t>提前上岸先占坑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bg1"/>
                </a:solidFill>
              </a:rPr>
              <a:t>无法保研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</a:rPr>
              <a:t>Pros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and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Cons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: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zh-CN" altLang="en-US" sz="2400" dirty="0">
                <a:solidFill>
                  <a:srgbClr val="FF0000"/>
                </a:solidFill>
              </a:rPr>
              <a:t>时间关系，坑位是越来越少了（</a:t>
            </a:r>
            <a:r>
              <a:rPr kumimoji="1" lang="en-US" altLang="zh-CN" sz="2400" dirty="0">
                <a:solidFill>
                  <a:srgbClr val="FF0000"/>
                </a:solidFill>
              </a:rPr>
              <a:t>3</a:t>
            </a:r>
            <a:r>
              <a:rPr kumimoji="1" lang="zh-CN" altLang="en-US" sz="2400" dirty="0">
                <a:solidFill>
                  <a:srgbClr val="FF0000"/>
                </a:solidFill>
              </a:rPr>
              <a:t>年以后当</a:t>
            </a:r>
            <a:r>
              <a:rPr kumimoji="1" lang="en-US" altLang="zh-CN" sz="2400" dirty="0">
                <a:solidFill>
                  <a:srgbClr val="FF0000"/>
                </a:solidFill>
              </a:rPr>
              <a:t>leader</a:t>
            </a:r>
            <a:r>
              <a:rPr kumimoji="1" lang="zh-CN" altLang="en-US" sz="2400" dirty="0">
                <a:solidFill>
                  <a:srgbClr val="FF0000"/>
                </a:solidFill>
              </a:rPr>
              <a:t>）（还是看技术</a:t>
            </a:r>
            <a:r>
              <a:rPr kumimoji="1" lang="en-US" altLang="zh-CN" sz="2400" dirty="0">
                <a:solidFill>
                  <a:srgbClr val="FF0000"/>
                </a:solidFill>
              </a:rPr>
              <a:t>Ali</a:t>
            </a:r>
            <a:r>
              <a:rPr kumimoji="1" lang="zh-CN" altLang="en-US" sz="2400" dirty="0">
                <a:solidFill>
                  <a:srgbClr val="FF0000"/>
                </a:solidFill>
              </a:rPr>
              <a:t>拒了好几个研究生），不爱学术就读专硕（武大，浙大，北邮）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400" dirty="0">
              <a:solidFill>
                <a:schemeClr val="bg1"/>
              </a:solidFill>
            </a:endParaRPr>
          </a:p>
          <a:p>
            <a:endParaRPr kumimoji="1"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14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7239"/>
            <a:ext cx="513548" cy="575736"/>
            <a:chOff x="447675" y="367239"/>
            <a:chExt cx="513548" cy="575736"/>
          </a:xfrm>
        </p:grpSpPr>
        <p:sp>
          <p:nvSpPr>
            <p:cNvPr id="26" name="等腰三角形 25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2A999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1026913" y="45133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70000"/>
                      </a:scheme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关于去向</a:t>
            </a:r>
            <a:endParaRPr lang="zh-CN" sz="2400" dirty="0">
              <a:gradFill>
                <a:gsLst>
                  <a:gs pos="0">
                    <a:schemeClr val="bg1"/>
                  </a:gs>
                  <a:gs pos="100000">
                    <a:schemeClr val="bg1">
                      <a:alpha val="70000"/>
                    </a:schemeClr>
                  </a:gs>
                </a:gsLst>
                <a:lin ang="27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AutoShape 4" descr="upload.wikimedia.org/wikipedia/zh/thumb/9/99/Te...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AutoShape 2" descr="Webcam icon cartoon style Royalty Free Vector Image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A79161-F0F5-084F-8D13-058041F77C38}"/>
              </a:ext>
            </a:extLst>
          </p:cNvPr>
          <p:cNvSpPr txBox="1"/>
          <p:nvPr/>
        </p:nvSpPr>
        <p:spPr>
          <a:xfrm>
            <a:off x="785359" y="1376052"/>
            <a:ext cx="102427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一定要安全？不见得，</a:t>
            </a:r>
            <a:r>
              <a:rPr kumimoji="1" lang="zh-CN" altLang="en-US" sz="2400" dirty="0">
                <a:solidFill>
                  <a:srgbClr val="FF0000"/>
                </a:solidFill>
              </a:rPr>
              <a:t>做自己喜欢的最重要</a:t>
            </a:r>
            <a:r>
              <a:rPr kumimoji="1" lang="zh-CN" altLang="en-US" sz="2400" dirty="0">
                <a:solidFill>
                  <a:schemeClr val="bg1"/>
                </a:solidFill>
              </a:rPr>
              <a:t>，不要人云亦云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endParaRPr kumimoji="1" lang="en-US" altLang="zh-CN" sz="2400" dirty="0">
              <a:solidFill>
                <a:schemeClr val="bg1"/>
              </a:solidFill>
            </a:endParaRPr>
          </a:p>
          <a:p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</a:rPr>
              <a:t>M</a:t>
            </a:r>
            <a:r>
              <a:rPr kumimoji="1" lang="zh-CN" altLang="en-US" sz="2400" dirty="0">
                <a:solidFill>
                  <a:schemeClr val="bg1"/>
                </a:solidFill>
              </a:rPr>
              <a:t>同学：腾讯</a:t>
            </a:r>
            <a:r>
              <a:rPr kumimoji="1" lang="en-US" altLang="zh-CN" sz="2400" dirty="0">
                <a:solidFill>
                  <a:schemeClr val="bg1"/>
                </a:solidFill>
              </a:rPr>
              <a:t>PM</a:t>
            </a:r>
            <a:r>
              <a:rPr kumimoji="1" lang="zh-CN" altLang="en-US" sz="2400" dirty="0">
                <a:solidFill>
                  <a:schemeClr val="bg1"/>
                </a:solidFill>
              </a:rPr>
              <a:t>（</a:t>
            </a:r>
            <a:r>
              <a:rPr kumimoji="1" lang="en-US" altLang="zh-CN" sz="2400" dirty="0">
                <a:solidFill>
                  <a:schemeClr val="bg1"/>
                </a:solidFill>
              </a:rPr>
              <a:t>0</a:t>
            </a:r>
            <a:r>
              <a:rPr kumimoji="1" lang="zh-CN" altLang="en-US" sz="2400" dirty="0">
                <a:solidFill>
                  <a:schemeClr val="bg1"/>
                </a:solidFill>
              </a:rPr>
              <a:t>基础）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</a:rPr>
              <a:t>Z</a:t>
            </a:r>
            <a:r>
              <a:rPr kumimoji="1" lang="zh-CN" altLang="en-US" sz="2400" dirty="0">
                <a:solidFill>
                  <a:schemeClr val="bg1"/>
                </a:solidFill>
              </a:rPr>
              <a:t>同学 ：考公考选调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</a:rPr>
              <a:t>F</a:t>
            </a:r>
            <a:r>
              <a:rPr kumimoji="1" lang="zh-CN" altLang="en-US" sz="2400" dirty="0">
                <a:solidFill>
                  <a:schemeClr val="bg1"/>
                </a:solidFill>
              </a:rPr>
              <a:t>同学 ：考研跨文科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</a:rPr>
              <a:t>关于就业的比例：</a:t>
            </a:r>
            <a:r>
              <a:rPr kumimoji="1" lang="en-US" altLang="zh-CN" sz="2400" dirty="0">
                <a:solidFill>
                  <a:srgbClr val="FF0000"/>
                </a:solidFill>
              </a:rPr>
              <a:t>75%</a:t>
            </a:r>
            <a:r>
              <a:rPr kumimoji="1" lang="zh-CN" altLang="en-US" sz="2400" dirty="0">
                <a:solidFill>
                  <a:srgbClr val="FF0000"/>
                </a:solidFill>
              </a:rPr>
              <a:t>开发岗位  </a:t>
            </a:r>
            <a:r>
              <a:rPr kumimoji="1" lang="en-US" altLang="zh-CN" sz="2400" dirty="0">
                <a:solidFill>
                  <a:srgbClr val="FF0000"/>
                </a:solidFill>
              </a:rPr>
              <a:t>15%</a:t>
            </a:r>
            <a:r>
              <a:rPr kumimoji="1" lang="zh-CN" altLang="en-US" sz="2400" dirty="0">
                <a:solidFill>
                  <a:srgbClr val="FF0000"/>
                </a:solidFill>
              </a:rPr>
              <a:t>产品岗  </a:t>
            </a:r>
            <a:r>
              <a:rPr kumimoji="1" lang="en-US" altLang="zh-CN" sz="2400" dirty="0">
                <a:solidFill>
                  <a:srgbClr val="FF0000"/>
                </a:solidFill>
              </a:rPr>
              <a:t>5%</a:t>
            </a:r>
            <a:r>
              <a:rPr kumimoji="1" lang="zh-CN" altLang="en-US" sz="2400" dirty="0">
                <a:solidFill>
                  <a:srgbClr val="FF0000"/>
                </a:solidFill>
              </a:rPr>
              <a:t>安全岗 （其他学校也这样）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endParaRPr kumimoji="1" lang="en-US" altLang="zh-CN" sz="2400" dirty="0">
              <a:solidFill>
                <a:srgbClr val="FF0000"/>
              </a:solidFill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</a:rPr>
              <a:t>算法工程师，数据分析师，前端，后端，自媒体人，</a:t>
            </a:r>
            <a:r>
              <a:rPr kumimoji="1" lang="en-US" altLang="zh-CN" sz="2400" dirty="0">
                <a:solidFill>
                  <a:schemeClr val="bg1"/>
                </a:solidFill>
              </a:rPr>
              <a:t>PM</a:t>
            </a:r>
            <a:r>
              <a:rPr kumimoji="1" lang="zh-CN" altLang="en-US" sz="2400" dirty="0">
                <a:solidFill>
                  <a:schemeClr val="bg1"/>
                </a:solidFill>
              </a:rPr>
              <a:t>，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</a:rPr>
              <a:t>运营岗，</a:t>
            </a:r>
            <a:r>
              <a:rPr kumimoji="1" lang="en-US" altLang="zh-CN" sz="2400" dirty="0">
                <a:solidFill>
                  <a:schemeClr val="bg1"/>
                </a:solidFill>
              </a:rPr>
              <a:t>HR</a:t>
            </a:r>
            <a:r>
              <a:rPr kumimoji="1" lang="zh-CN" altLang="en-US" sz="2400" dirty="0">
                <a:solidFill>
                  <a:schemeClr val="bg1"/>
                </a:solidFill>
              </a:rPr>
              <a:t>岗，金融岗，教职，公务员，战略支援，公安，国安，创业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zh-CN" altLang="en-US" sz="2400" dirty="0">
                <a:solidFill>
                  <a:srgbClr val="FF0000"/>
                </a:solidFill>
              </a:rPr>
              <a:t>鼓励做喜欢的岗位，必须提前准备，前期需要积累相关经验</a:t>
            </a:r>
          </a:p>
        </p:txBody>
      </p:sp>
    </p:spTree>
    <p:extLst>
      <p:ext uri="{BB962C8B-B14F-4D97-AF65-F5344CB8AC3E}">
        <p14:creationId xmlns:p14="http://schemas.microsoft.com/office/powerpoint/2010/main" val="350523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7239"/>
            <a:ext cx="513548" cy="575736"/>
            <a:chOff x="447675" y="367239"/>
            <a:chExt cx="513548" cy="575736"/>
          </a:xfrm>
        </p:grpSpPr>
        <p:sp>
          <p:nvSpPr>
            <p:cNvPr id="26" name="等腰三角形 25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2A999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1026913" y="45133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70000"/>
                      </a:scheme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关于留学</a:t>
            </a:r>
            <a:endParaRPr lang="zh-CN" sz="2400" dirty="0">
              <a:gradFill>
                <a:gsLst>
                  <a:gs pos="0">
                    <a:schemeClr val="bg1"/>
                  </a:gs>
                  <a:gs pos="100000">
                    <a:schemeClr val="bg1">
                      <a:alpha val="70000"/>
                    </a:schemeClr>
                  </a:gs>
                </a:gsLst>
                <a:lin ang="27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AutoShape 4" descr="upload.wikimedia.org/wikipedia/zh/thumb/9/99/Te...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AutoShape 2" descr="Webcam icon cartoon style Royalty Free Vector Image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D41C79B-5F90-3E41-8780-4B384635050E}"/>
              </a:ext>
            </a:extLst>
          </p:cNvPr>
          <p:cNvSpPr txBox="1"/>
          <p:nvPr/>
        </p:nvSpPr>
        <p:spPr>
          <a:xfrm>
            <a:off x="974614" y="1102406"/>
            <a:ext cx="102427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参考</a:t>
            </a:r>
            <a:r>
              <a:rPr kumimoji="1" lang="en-US" altLang="zh-CN" sz="2400" dirty="0">
                <a:solidFill>
                  <a:schemeClr val="bg1"/>
                </a:solidFill>
              </a:rPr>
              <a:t>CCS</a:t>
            </a:r>
            <a:r>
              <a:rPr kumimoji="1" lang="zh-CN" altLang="en-US" sz="2400" dirty="0">
                <a:solidFill>
                  <a:schemeClr val="bg1"/>
                </a:solidFill>
              </a:rPr>
              <a:t>时间线，重点准备雅思托福</a:t>
            </a:r>
            <a:r>
              <a:rPr kumimoji="1" lang="en-US" altLang="zh-CN" sz="2400" dirty="0">
                <a:solidFill>
                  <a:schemeClr val="bg1"/>
                </a:solidFill>
              </a:rPr>
              <a:t>GRE</a:t>
            </a:r>
          </a:p>
          <a:p>
            <a:r>
              <a:rPr kumimoji="1" lang="en-US" altLang="zh-CN" sz="2400" dirty="0">
                <a:solidFill>
                  <a:srgbClr val="FF0000"/>
                </a:solidFill>
              </a:rPr>
              <a:t>Rolling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based </a:t>
            </a:r>
            <a:r>
              <a:rPr kumimoji="1" lang="zh-CN" altLang="en-US" sz="2400" dirty="0">
                <a:solidFill>
                  <a:srgbClr val="FF0000"/>
                </a:solidFill>
              </a:rPr>
              <a:t>提前申请</a:t>
            </a:r>
            <a:r>
              <a:rPr kumimoji="1" lang="zh-CN" altLang="en-US" sz="2400" dirty="0">
                <a:solidFill>
                  <a:schemeClr val="bg1"/>
                </a:solidFill>
              </a:rPr>
              <a:t>，英港</a:t>
            </a:r>
            <a:r>
              <a:rPr kumimoji="1" lang="en-US" altLang="zh-CN" sz="2400" dirty="0">
                <a:solidFill>
                  <a:schemeClr val="bg1"/>
                </a:solidFill>
              </a:rPr>
              <a:t>9</a:t>
            </a:r>
            <a:r>
              <a:rPr kumimoji="1" lang="zh-CN" altLang="en-US" sz="2400" dirty="0">
                <a:solidFill>
                  <a:schemeClr val="bg1"/>
                </a:solidFill>
              </a:rPr>
              <a:t>月，美国</a:t>
            </a:r>
            <a:r>
              <a:rPr kumimoji="1" lang="en-US" altLang="zh-CN" sz="2400" dirty="0">
                <a:solidFill>
                  <a:schemeClr val="bg1"/>
                </a:solidFill>
              </a:rPr>
              <a:t>9-12</a:t>
            </a:r>
            <a:r>
              <a:rPr kumimoji="1" lang="zh-CN" altLang="en-US" sz="2400" dirty="0">
                <a:solidFill>
                  <a:schemeClr val="bg1"/>
                </a:solidFill>
              </a:rPr>
              <a:t>月申请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</a:rPr>
              <a:t>选校咨询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</a:rPr>
              <a:t>MSC</a:t>
            </a:r>
            <a:r>
              <a:rPr kumimoji="1" lang="zh-CN" altLang="en-US" sz="2400" dirty="0">
                <a:solidFill>
                  <a:schemeClr val="bg1"/>
                </a:solidFill>
              </a:rPr>
              <a:t>一般</a:t>
            </a:r>
            <a:r>
              <a:rPr kumimoji="1" lang="en-US" altLang="zh-CN" sz="2400" dirty="0">
                <a:solidFill>
                  <a:schemeClr val="bg1"/>
                </a:solidFill>
              </a:rPr>
              <a:t>1.5-2</a:t>
            </a:r>
            <a:r>
              <a:rPr kumimoji="1" lang="zh-CN" altLang="en-US" sz="2400" dirty="0">
                <a:solidFill>
                  <a:schemeClr val="bg1"/>
                </a:solidFill>
              </a:rPr>
              <a:t>年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en-US" altLang="zh-CN" sz="2400" dirty="0" err="1">
                <a:solidFill>
                  <a:schemeClr val="bg1"/>
                </a:solidFill>
              </a:rPr>
              <a:t>Mphil</a:t>
            </a:r>
            <a:r>
              <a:rPr kumimoji="1" lang="zh-CN" altLang="en-US" sz="2400" dirty="0">
                <a:solidFill>
                  <a:schemeClr val="bg1"/>
                </a:solidFill>
              </a:rPr>
              <a:t>一般</a:t>
            </a:r>
            <a:r>
              <a:rPr kumimoji="1" lang="en-US" altLang="zh-CN" sz="2400" dirty="0">
                <a:solidFill>
                  <a:schemeClr val="bg1"/>
                </a:solidFill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</a:rPr>
              <a:t>年（难申请）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</a:rPr>
              <a:t>PHD</a:t>
            </a:r>
            <a:r>
              <a:rPr kumimoji="1" lang="zh-CN" altLang="en-US" sz="2400" dirty="0">
                <a:solidFill>
                  <a:schemeClr val="bg1"/>
                </a:solidFill>
              </a:rPr>
              <a:t>一般</a:t>
            </a:r>
            <a:r>
              <a:rPr kumimoji="1" lang="en-US" altLang="zh-CN" sz="2400" dirty="0">
                <a:solidFill>
                  <a:schemeClr val="bg1"/>
                </a:solidFill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</a:rPr>
              <a:t>年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</a:rPr>
              <a:t>费用：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</a:rPr>
              <a:t>香港</a:t>
            </a:r>
            <a:r>
              <a:rPr kumimoji="1" lang="en-US" altLang="zh-CN" sz="2400" dirty="0">
                <a:solidFill>
                  <a:schemeClr val="bg1"/>
                </a:solidFill>
              </a:rPr>
              <a:t>20w</a:t>
            </a:r>
            <a:r>
              <a:rPr kumimoji="1" lang="zh-CN" altLang="en-US" sz="2400" dirty="0">
                <a:solidFill>
                  <a:schemeClr val="bg1"/>
                </a:solidFill>
              </a:rPr>
              <a:t>总包</a:t>
            </a:r>
            <a:r>
              <a:rPr kumimoji="1" lang="en-US" altLang="zh-CN" sz="2400" dirty="0">
                <a:solidFill>
                  <a:schemeClr val="bg1"/>
                </a:solidFill>
              </a:rPr>
              <a:t>/</a:t>
            </a:r>
            <a:r>
              <a:rPr kumimoji="1" lang="zh-CN" altLang="en-US" sz="2400" dirty="0">
                <a:solidFill>
                  <a:schemeClr val="bg1"/>
                </a:solidFill>
              </a:rPr>
              <a:t>一年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</a:rPr>
              <a:t>英国、新加坡：</a:t>
            </a:r>
            <a:r>
              <a:rPr kumimoji="1" lang="en-US" altLang="zh-CN" sz="2400" dirty="0">
                <a:solidFill>
                  <a:schemeClr val="bg1"/>
                </a:solidFill>
              </a:rPr>
              <a:t>50w</a:t>
            </a:r>
            <a:r>
              <a:rPr kumimoji="1" lang="zh-CN" altLang="en-US" sz="2400" dirty="0">
                <a:solidFill>
                  <a:schemeClr val="bg1"/>
                </a:solidFill>
              </a:rPr>
              <a:t>总包</a:t>
            </a:r>
            <a:r>
              <a:rPr kumimoji="1" lang="en-US" altLang="zh-CN" sz="2400" dirty="0">
                <a:solidFill>
                  <a:schemeClr val="bg1"/>
                </a:solidFill>
              </a:rPr>
              <a:t>/</a:t>
            </a:r>
            <a:r>
              <a:rPr kumimoji="1" lang="zh-CN" altLang="en-US" sz="2400" dirty="0">
                <a:solidFill>
                  <a:schemeClr val="bg1"/>
                </a:solidFill>
              </a:rPr>
              <a:t>一年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</a:rPr>
              <a:t>美国</a:t>
            </a:r>
            <a:r>
              <a:rPr kumimoji="1" lang="en-US" altLang="zh-CN" sz="2400" dirty="0">
                <a:solidFill>
                  <a:schemeClr val="bg1"/>
                </a:solidFill>
              </a:rPr>
              <a:t>60-70w</a:t>
            </a:r>
            <a:r>
              <a:rPr kumimoji="1" lang="zh-CN" altLang="en-US" sz="2400" dirty="0">
                <a:solidFill>
                  <a:schemeClr val="bg1"/>
                </a:solidFill>
              </a:rPr>
              <a:t>一年总包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</a:rPr>
              <a:t>推荐信等参考</a:t>
            </a:r>
            <a:r>
              <a:rPr kumimoji="1" lang="en-US" altLang="zh-CN" sz="2400" dirty="0" err="1">
                <a:solidFill>
                  <a:schemeClr val="bg1"/>
                </a:solidFill>
              </a:rPr>
              <a:t>CCS_Guide</a:t>
            </a:r>
            <a:r>
              <a:rPr kumimoji="1" lang="zh-CN" altLang="en-US" sz="2400" dirty="0">
                <a:solidFill>
                  <a:schemeClr val="bg1"/>
                </a:solidFill>
              </a:rPr>
              <a:t>附件，</a:t>
            </a:r>
            <a:r>
              <a:rPr kumimoji="1" lang="zh-CN" altLang="en-US" sz="2400" dirty="0">
                <a:solidFill>
                  <a:srgbClr val="FF0000"/>
                </a:solidFill>
              </a:rPr>
              <a:t>适合在国内条件不符，抢时间的同学</a:t>
            </a:r>
            <a:endParaRPr kumimoji="1"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6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algn="dist">
          <a:defRPr sz="1200" dirty="0">
            <a:solidFill>
              <a:prstClr val="white">
                <a:alpha val="70000"/>
              </a:prst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844</Words>
  <Application>Microsoft Macintosh PowerPoint</Application>
  <PresentationFormat>宽屏</PresentationFormat>
  <Paragraphs>145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点线星球科技风</dc:title>
  <dc:creator>第一PPT</dc:creator>
  <cp:keywords>www.1ppt.com</cp:keywords>
  <dc:description>www.1ppt.com</dc:description>
  <cp:lastModifiedBy>SU RUI</cp:lastModifiedBy>
  <cp:revision>364</cp:revision>
  <dcterms:created xsi:type="dcterms:W3CDTF">2017-03-10T09:23:00Z</dcterms:created>
  <dcterms:modified xsi:type="dcterms:W3CDTF">2021-12-24T06:39:42Z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8261A84FC0054F3A8764665A2D7A8BEE</vt:lpwstr>
  </property>
  <property fmtid="{D5CDD505-2E9C-101B-9397-08002B2CF9AE}" pid="3" name="KSOProductBuildVer">
    <vt:lpwstr>2052-11.1.0.10938</vt:lpwstr>
  </property>
</Properties>
</file>