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9" r:id="rId4"/>
    <p:sldId id="277" r:id="rId5"/>
    <p:sldId id="280" r:id="rId6"/>
    <p:sldId id="278" r:id="rId7"/>
    <p:sldId id="281" r:id="rId8"/>
    <p:sldId id="282" r:id="rId9"/>
    <p:sldId id="290" r:id="rId10"/>
    <p:sldId id="292" r:id="rId11"/>
    <p:sldId id="288" r:id="rId12"/>
    <p:sldId id="289" r:id="rId13"/>
    <p:sldId id="291" r:id="rId14"/>
    <p:sldId id="284" r:id="rId15"/>
    <p:sldId id="276" r:id="rId16"/>
    <p:sldId id="285" r:id="rId17"/>
    <p:sldId id="265" r:id="rId18"/>
    <p:sldId id="267" r:id="rId19"/>
    <p:sldId id="268" r:id="rId20"/>
    <p:sldId id="269" r:id="rId21"/>
    <p:sldId id="270" r:id="rId22"/>
    <p:sldId id="273" r:id="rId23"/>
    <p:sldId id="274" r:id="rId24"/>
    <p:sldId id="286" r:id="rId25"/>
    <p:sldId id="293" r:id="rId26"/>
    <p:sldId id="294" r:id="rId27"/>
    <p:sldId id="295" r:id="rId28"/>
    <p:sldId id="304" r:id="rId29"/>
    <p:sldId id="305" r:id="rId30"/>
    <p:sldId id="258" r:id="rId31"/>
    <p:sldId id="299" r:id="rId32"/>
    <p:sldId id="298" r:id="rId33"/>
    <p:sldId id="259" r:id="rId34"/>
    <p:sldId id="296" r:id="rId35"/>
    <p:sldId id="300" r:id="rId36"/>
    <p:sldId id="301" r:id="rId37"/>
    <p:sldId id="260" r:id="rId38"/>
    <p:sldId id="302" r:id="rId39"/>
    <p:sldId id="303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4" autoAdjust="0"/>
  </p:normalViewPr>
  <p:slideViewPr>
    <p:cSldViewPr>
      <p:cViewPr>
        <p:scale>
          <a:sx n="75" d="100"/>
          <a:sy n="75" d="100"/>
        </p:scale>
        <p:origin x="-1230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6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95708537612044"/>
          <c:y val="6.56501789725174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195315509196699"/>
          <c:y val="7.2222182634410506E-2"/>
          <c:w val="0.70172420477368702"/>
          <c:h val="0.72938744100826602"/>
        </c:manualLayout>
      </c:layout>
      <c:scatterChart>
        <c:scatterStyle val="lineMarker"/>
        <c:varyColors val="0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Summary'!$L$23:$O$23</c:f>
              <c:numCache>
                <c:formatCode>General</c:formatCode>
                <c:ptCount val="4"/>
                <c:pt idx="0">
                  <c:v>0.27</c:v>
                </c:pt>
                <c:pt idx="1">
                  <c:v>0.78</c:v>
                </c:pt>
                <c:pt idx="2">
                  <c:v>1.1499999999999999</c:v>
                </c:pt>
                <c:pt idx="3">
                  <c:v>2.2999999999999998</c:v>
                </c:pt>
              </c:numCache>
            </c:numRef>
          </c:yVal>
          <c:smooth val="0"/>
        </c:ser>
        <c:ser>
          <c:idx val="1"/>
          <c:order val="1"/>
          <c:tx>
            <c:v>2 sec</c:v>
          </c:tx>
          <c:spPr>
            <a:ln w="57150" cap="flat" cmpd="sng" algn="ctr">
              <a:solidFill>
                <a:srgbClr val="C64847"/>
              </a:solidFill>
              <a:prstDash val="solid"/>
            </a:ln>
            <a:effectLst/>
          </c:spPr>
          <c:marker>
            <c:spPr>
              <a:solidFill>
                <a:srgbClr val="C64847"/>
              </a:solidFill>
              <a:ln w="57150" cap="flat" cmpd="sng" algn="ctr">
                <a:solidFill>
                  <a:srgbClr val="C64847"/>
                </a:solidFill>
                <a:prstDash val="solid"/>
              </a:ln>
              <a:effectLst/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Summary'!$L$24:$O$24</c:f>
              <c:numCache>
                <c:formatCode>General</c:formatCode>
                <c:ptCount val="4"/>
                <c:pt idx="0">
                  <c:v>0.33</c:v>
                </c:pt>
                <c:pt idx="1">
                  <c:v>0.96</c:v>
                </c:pt>
                <c:pt idx="2">
                  <c:v>1.5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46144"/>
        <c:axId val="79724544"/>
      </c:scatterChart>
      <c:valAx>
        <c:axId val="79046144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724544"/>
        <c:crosses val="autoZero"/>
        <c:crossBetween val="midCat"/>
        <c:majorUnit val="50"/>
      </c:valAx>
      <c:valAx>
        <c:axId val="7972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Throughput (GB/s)</a:t>
                </a:r>
              </a:p>
            </c:rich>
          </c:tx>
          <c:layout>
            <c:manualLayout>
              <c:xMode val="edge"/>
              <c:yMode val="edge"/>
              <c:x val="7.1896157341075802E-3"/>
              <c:y val="8.058197188133199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9046144"/>
        <c:crosses val="autoZero"/>
        <c:crossBetween val="midCat"/>
        <c:majorUnit val="0.5"/>
      </c:valAx>
    </c:plotArea>
    <c:legend>
      <c:legendPos val="b"/>
      <c:layout>
        <c:manualLayout>
          <c:xMode val="edge"/>
          <c:yMode val="edge"/>
          <c:x val="0.65523630382753395"/>
          <c:y val="0.58639667620726599"/>
          <c:w val="0.24492443303509301"/>
          <c:h val="0.19599280293583199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 w="38100" cmpd="sng">
      <a:solidFill>
        <a:srgbClr val="7F7F7F"/>
      </a:solidFill>
    </a:ln>
  </c:spPr>
  <c:txPr>
    <a:bodyPr/>
    <a:lstStyle/>
    <a:p>
      <a:pPr>
        <a:defRPr sz="1200">
          <a:latin typeface="Calibri"/>
          <a:cs typeface="Calibri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98833128241811"/>
          <c:y val="7.759200426289640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189774278215201"/>
          <c:y val="7.4927883899737799E-2"/>
          <c:w val="0.72509144356955402"/>
          <c:h val="0.72581067600250904"/>
        </c:manualLayout>
      </c:layout>
      <c:scatterChart>
        <c:scatterStyle val="lineMarker"/>
        <c:varyColors val="0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Summary'!$L$20:$O$20</c:f>
              <c:numCache>
                <c:formatCode>General</c:formatCode>
                <c:ptCount val="4"/>
                <c:pt idx="0">
                  <c:v>0.65</c:v>
                </c:pt>
                <c:pt idx="1">
                  <c:v>1.89</c:v>
                </c:pt>
                <c:pt idx="2">
                  <c:v>3.05</c:v>
                </c:pt>
                <c:pt idx="3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v>2 sec</c:v>
          </c:tx>
          <c:spPr>
            <a:ln w="57150" cap="flat" cmpd="sng" algn="ctr">
              <a:solidFill>
                <a:srgbClr val="C64847"/>
              </a:solidFill>
              <a:prstDash val="solid"/>
            </a:ln>
            <a:effectLst/>
          </c:spPr>
          <c:marker>
            <c:spPr>
              <a:solidFill>
                <a:srgbClr val="C64847"/>
              </a:solidFill>
              <a:ln w="57150" cap="flat" cmpd="sng" algn="ctr">
                <a:solidFill>
                  <a:srgbClr val="C64847"/>
                </a:solidFill>
                <a:prstDash val="solid"/>
              </a:ln>
              <a:effectLst/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Summary'!$L$21:$O$21</c:f>
              <c:numCache>
                <c:formatCode>General</c:formatCode>
                <c:ptCount val="4"/>
                <c:pt idx="0">
                  <c:v>0.68</c:v>
                </c:pt>
                <c:pt idx="1">
                  <c:v>2.04</c:v>
                </c:pt>
                <c:pt idx="2">
                  <c:v>3.3</c:v>
                </c:pt>
                <c:pt idx="3">
                  <c:v>6.6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887680"/>
        <c:axId val="110889984"/>
      </c:scatterChart>
      <c:valAx>
        <c:axId val="110887680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0889984"/>
        <c:crosses val="autoZero"/>
        <c:crossBetween val="midCat"/>
      </c:valAx>
      <c:valAx>
        <c:axId val="110889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Thhroughput (GB/s)</a:t>
                </a:r>
              </a:p>
            </c:rich>
          </c:tx>
          <c:layout>
            <c:manualLayout>
              <c:xMode val="edge"/>
              <c:yMode val="edge"/>
              <c:x val="0"/>
              <c:y val="7.851018556675179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0887680"/>
        <c:crosses val="autoZero"/>
        <c:crossBetween val="midCat"/>
        <c:majorUnit val="1"/>
      </c:valAx>
    </c:plotArea>
    <c:legend>
      <c:legendPos val="b"/>
      <c:layout>
        <c:manualLayout>
          <c:xMode val="edge"/>
          <c:yMode val="edge"/>
          <c:x val="0.66986050743657"/>
          <c:y val="0.57692419747891699"/>
          <c:w val="0.23387240594925601"/>
          <c:h val="0.20509602023728901"/>
        </c:manualLayout>
      </c:layout>
      <c:overlay val="0"/>
    </c:legend>
    <c:plotVisOnly val="1"/>
    <c:dispBlanksAs val="gap"/>
    <c:showDLblsOverMax val="0"/>
  </c:chart>
  <c:spPr>
    <a:ln w="38100" cmpd="sng">
      <a:solidFill>
        <a:srgbClr val="FFFFFF">
          <a:lumMod val="50000"/>
        </a:srgbClr>
      </a:solidFill>
    </a:ln>
  </c:spPr>
  <c:txPr>
    <a:bodyPr/>
    <a:lstStyle/>
    <a:p>
      <a:pPr>
        <a:defRPr sz="1200">
          <a:latin typeface="Calibri"/>
          <a:cs typeface="Calibri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1213077250478799"/>
          <c:y val="1.117318435754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6578647366048902"/>
          <c:y val="0.15944222056041901"/>
          <c:w val="0.51451655664254103"/>
          <c:h val="0.56015887778336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Summary'!$Z$23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rgbClr val="55992B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Summary'!$AA$23:$AB$23</c:f>
              <c:numCache>
                <c:formatCode>General</c:formatCode>
                <c:ptCount val="2"/>
                <c:pt idx="0">
                  <c:v>26.6</c:v>
                </c:pt>
                <c:pt idx="1">
                  <c:v>26.6</c:v>
                </c:pt>
              </c:numCache>
            </c:numRef>
          </c:val>
        </c:ser>
        <c:ser>
          <c:idx val="1"/>
          <c:order val="1"/>
          <c:tx>
            <c:strRef>
              <c:f>'Better Summary'!$Z$24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Summary'!$AA$24:$AB$24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945792"/>
        <c:axId val="110947712"/>
      </c:barChart>
      <c:catAx>
        <c:axId val="11094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077537182852102"/>
              <c:y val="0.882399051079501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0947712"/>
        <c:crosses val="autoZero"/>
        <c:auto val="1"/>
        <c:lblAlgn val="ctr"/>
        <c:lblOffset val="100"/>
        <c:noMultiLvlLbl val="0"/>
      </c:catAx>
      <c:valAx>
        <c:axId val="110947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1.5342958512813301E-2"/>
              <c:y val="5.74667473295190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0945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6762162305469395"/>
          <c:y val="0.18028454679862199"/>
          <c:w val="0.21049073411278099"/>
          <c:h val="0.49390130588673098"/>
        </c:manualLayout>
      </c:layout>
      <c:overlay val="0"/>
    </c:legend>
    <c:plotVisOnly val="1"/>
    <c:dispBlanksAs val="gap"/>
    <c:showDLblsOverMax val="0"/>
  </c:chart>
  <c:spPr>
    <a:ln w="38100" cmpd="sng">
      <a:solidFill>
        <a:srgbClr val="7F7F7F"/>
      </a:solidFill>
    </a:ln>
  </c:spPr>
  <c:txPr>
    <a:bodyPr/>
    <a:lstStyle/>
    <a:p>
      <a:pPr>
        <a:defRPr sz="1200">
          <a:latin typeface="Calibri"/>
          <a:cs typeface="Calibri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5942806980208503"/>
          <c:y val="1.117318435754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62419470293486"/>
          <c:y val="0.15944222056041901"/>
          <c:w val="0.54061083273681698"/>
          <c:h val="0.52993911621703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Summary'!$Z$17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Summary'!$AA$17:$AB$17</c:f>
              <c:numCache>
                <c:formatCode>General</c:formatCode>
                <c:ptCount val="2"/>
                <c:pt idx="0">
                  <c:v>64.5</c:v>
                </c:pt>
                <c:pt idx="1">
                  <c:v>64.5</c:v>
                </c:pt>
              </c:numCache>
            </c:numRef>
          </c:val>
        </c:ser>
        <c:ser>
          <c:idx val="1"/>
          <c:order val="1"/>
          <c:tx>
            <c:strRef>
              <c:f>'Better Summary'!$Z$18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Summary'!$AA$18:$AB$18</c:f>
              <c:numCache>
                <c:formatCode>General</c:formatCode>
                <c:ptCount val="2"/>
                <c:pt idx="0">
                  <c:v>11</c:v>
                </c:pt>
                <c:pt idx="1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44256"/>
        <c:axId val="39746176"/>
      </c:barChart>
      <c:catAx>
        <c:axId val="39744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835112940427898"/>
              <c:y val="0.868504582419000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746176"/>
        <c:crosses val="autoZero"/>
        <c:auto val="1"/>
        <c:lblAlgn val="ctr"/>
        <c:lblOffset val="100"/>
        <c:noMultiLvlLbl val="0"/>
      </c:catAx>
      <c:valAx>
        <c:axId val="39746176"/>
        <c:scaling>
          <c:orientation val="minMax"/>
          <c:max val="12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6.4931859761194703E-3"/>
              <c:y val="6.81428041390114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744256"/>
        <c:crosses val="autoZero"/>
        <c:crossBetween val="between"/>
        <c:majorUnit val="40"/>
      </c:valAx>
    </c:plotArea>
    <c:legend>
      <c:legendPos val="b"/>
      <c:layout>
        <c:manualLayout>
          <c:xMode val="edge"/>
          <c:yMode val="edge"/>
          <c:x val="0.783193881067897"/>
          <c:y val="0.18174196463146999"/>
          <c:w val="0.201231474853522"/>
          <c:h val="0.55869519383847499"/>
        </c:manualLayout>
      </c:layout>
      <c:overlay val="0"/>
    </c:legend>
    <c:plotVisOnly val="1"/>
    <c:dispBlanksAs val="gap"/>
    <c:showDLblsOverMax val="0"/>
  </c:chart>
  <c:spPr>
    <a:ln w="38100" cmpd="sng">
      <a:solidFill>
        <a:sysClr val="windowText" lastClr="000000">
          <a:lumMod val="50000"/>
          <a:lumOff val="50000"/>
        </a:sysClr>
      </a:solidFill>
    </a:ln>
  </c:spPr>
  <c:txPr>
    <a:bodyPr/>
    <a:lstStyle/>
    <a:p>
      <a:pPr>
        <a:defRPr sz="1200">
          <a:latin typeface="Calibri"/>
          <a:cs typeface="Calibri"/>
        </a:defRPr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29E05-9BBA-4CD9-988A-E72F8A89BA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24D55D-85B2-4DD7-A2DF-D4286C777343}">
      <dgm:prSet phldrT="[文本]" custT="1"/>
      <dgm:spPr/>
      <dgm:t>
        <a:bodyPr/>
        <a:lstStyle/>
        <a:p>
          <a:r>
            <a:rPr lang="en-US" sz="2400" i="0" dirty="0" smtClean="0"/>
            <a:t>Storm</a:t>
          </a:r>
          <a:endParaRPr lang="zh-CN" altLang="en-US" sz="2400" dirty="0"/>
        </a:p>
      </dgm:t>
    </dgm:pt>
    <dgm:pt modelId="{ED0B78A2-7DE8-4BF5-ACC9-33B11B539BDF}" type="parTrans" cxnId="{74C1EA80-5BA0-4C8F-96C9-8B469B7113E0}">
      <dgm:prSet/>
      <dgm:spPr/>
      <dgm:t>
        <a:bodyPr/>
        <a:lstStyle/>
        <a:p>
          <a:endParaRPr lang="zh-CN" altLang="en-US"/>
        </a:p>
      </dgm:t>
    </dgm:pt>
    <dgm:pt modelId="{E65B56EA-D254-40DA-8D42-FF1026E432C3}" type="sibTrans" cxnId="{74C1EA80-5BA0-4C8F-96C9-8B469B7113E0}">
      <dgm:prSet/>
      <dgm:spPr/>
      <dgm:t>
        <a:bodyPr/>
        <a:lstStyle/>
        <a:p>
          <a:endParaRPr lang="zh-CN" altLang="en-US"/>
        </a:p>
      </dgm:t>
    </dgm:pt>
    <dgm:pt modelId="{67CAC1E9-93DB-4451-B3B6-D45F98614D2F}">
      <dgm:prSet phldrT="[文本]" custT="1"/>
      <dgm:spPr/>
      <dgm:t>
        <a:bodyPr/>
        <a:lstStyle/>
        <a:p>
          <a:pPr algn="l"/>
          <a:r>
            <a:rPr lang="en-US" altLang="zh-CN" sz="1200" i="0" dirty="0" smtClean="0">
              <a:latin typeface="+mn-ea"/>
              <a:ea typeface="+mn-ea"/>
            </a:rPr>
            <a:t>Strom</a:t>
          </a:r>
          <a:r>
            <a:rPr lang="zh-CN" altLang="en-US" sz="1200" i="0" dirty="0" smtClean="0">
              <a:latin typeface="+mn-ea"/>
              <a:ea typeface="+mn-ea"/>
            </a:rPr>
            <a:t>是一个分布式的、 容错的实时计算系统。 它为分布式实时计算提供了一组通用原语，可被用于“ 流处理” 之中，实时处理消息并更新数据库</a:t>
          </a:r>
          <a:br>
            <a:rPr lang="zh-CN" altLang="en-US" sz="1200" i="0" dirty="0" smtClean="0">
              <a:latin typeface="+mn-ea"/>
              <a:ea typeface="+mn-ea"/>
            </a:rPr>
          </a:br>
          <a:endParaRPr lang="zh-CN" altLang="en-US" sz="1200" dirty="0">
            <a:latin typeface="+mn-ea"/>
            <a:ea typeface="+mn-ea"/>
          </a:endParaRPr>
        </a:p>
      </dgm:t>
    </dgm:pt>
    <dgm:pt modelId="{EEC9A52C-E28B-4CC2-9B87-D3931E9C9A78}" type="parTrans" cxnId="{3ACCCC96-ECF4-4545-A73B-F6BCB592D25F}">
      <dgm:prSet/>
      <dgm:spPr/>
      <dgm:t>
        <a:bodyPr/>
        <a:lstStyle/>
        <a:p>
          <a:endParaRPr lang="zh-CN" altLang="en-US"/>
        </a:p>
      </dgm:t>
    </dgm:pt>
    <dgm:pt modelId="{41ECA53A-6F76-4E75-8D5C-C7AFFC9A642D}" type="sibTrans" cxnId="{3ACCCC96-ECF4-4545-A73B-F6BCB592D25F}">
      <dgm:prSet/>
      <dgm:spPr/>
      <dgm:t>
        <a:bodyPr/>
        <a:lstStyle/>
        <a:p>
          <a:endParaRPr lang="zh-CN" altLang="en-US"/>
        </a:p>
      </dgm:t>
    </dgm:pt>
    <dgm:pt modelId="{F9098949-8A09-4528-8587-B019E39B6AF3}">
      <dgm:prSet phldrT="[文本]" custT="1"/>
      <dgm:spPr/>
      <dgm:t>
        <a:bodyPr/>
        <a:lstStyle/>
        <a:p>
          <a:r>
            <a:rPr lang="en-US" sz="2400" i="0" dirty="0" smtClean="0"/>
            <a:t>Spark Streaming</a:t>
          </a:r>
          <a:endParaRPr lang="zh-CN" altLang="en-US" sz="2400" dirty="0"/>
        </a:p>
      </dgm:t>
    </dgm:pt>
    <dgm:pt modelId="{D18F25A9-6EBE-41B2-85FF-43FC3A17E584}" type="parTrans" cxnId="{C66E5985-700C-4C9F-B486-6A021A32F7EE}">
      <dgm:prSet/>
      <dgm:spPr/>
      <dgm:t>
        <a:bodyPr/>
        <a:lstStyle/>
        <a:p>
          <a:endParaRPr lang="zh-CN" altLang="en-US"/>
        </a:p>
      </dgm:t>
    </dgm:pt>
    <dgm:pt modelId="{4DC28838-5AB6-486F-A929-1EBD1F93EDA6}" type="sibTrans" cxnId="{C66E5985-700C-4C9F-B486-6A021A32F7EE}">
      <dgm:prSet/>
      <dgm:spPr/>
      <dgm:t>
        <a:bodyPr/>
        <a:lstStyle/>
        <a:p>
          <a:endParaRPr lang="zh-CN" altLang="en-US"/>
        </a:p>
      </dgm:t>
    </dgm:pt>
    <dgm:pt modelId="{8C75F131-F73D-4219-9448-4C79D1B446AC}">
      <dgm:prSet phldrT="[文本]" custT="1"/>
      <dgm:spPr/>
      <dgm:t>
        <a:bodyPr/>
        <a:lstStyle/>
        <a:p>
          <a:pPr algn="l"/>
          <a:r>
            <a:rPr lang="en-US" altLang="zh-CN" sz="1200" i="0" dirty="0" smtClean="0">
              <a:latin typeface="+mn-ea"/>
              <a:ea typeface="+mn-ea"/>
            </a:rPr>
            <a:t>Spark Streaming</a:t>
          </a:r>
          <a:r>
            <a:rPr lang="zh-CN" altLang="en-US" sz="1200" i="0" dirty="0" smtClean="0">
              <a:latin typeface="+mn-ea"/>
              <a:ea typeface="+mn-ea"/>
            </a:rPr>
            <a:t>是建立在</a:t>
          </a:r>
          <a:r>
            <a:rPr lang="en-US" altLang="zh-CN" sz="1200" i="0" dirty="0" smtClean="0">
              <a:latin typeface="+mn-ea"/>
              <a:ea typeface="+mn-ea"/>
            </a:rPr>
            <a:t>Spark</a:t>
          </a:r>
          <a:r>
            <a:rPr lang="zh-CN" altLang="en-US" sz="1200" i="0" dirty="0" smtClean="0">
              <a:latin typeface="+mn-ea"/>
              <a:ea typeface="+mn-ea"/>
            </a:rPr>
            <a:t>上的实时计算框架，通过它提供的丰富的</a:t>
          </a:r>
          <a:r>
            <a:rPr lang="en-US" altLang="zh-CN" sz="1200" i="0" dirty="0" smtClean="0">
              <a:latin typeface="+mn-ea"/>
              <a:ea typeface="+mn-ea"/>
            </a:rPr>
            <a:t>API</a:t>
          </a:r>
          <a:r>
            <a:rPr lang="zh-CN" altLang="en-US" sz="1200" i="0" dirty="0" smtClean="0">
              <a:latin typeface="+mn-ea"/>
              <a:ea typeface="+mn-ea"/>
            </a:rPr>
            <a:t>、 基于内存的高速执行引擎，用户可以结合流式、 批处理和机器学习应用。</a:t>
          </a:r>
          <a:br>
            <a:rPr lang="zh-CN" altLang="en-US" sz="1200" i="0" dirty="0" smtClean="0">
              <a:latin typeface="+mn-ea"/>
              <a:ea typeface="+mn-ea"/>
            </a:rPr>
          </a:br>
          <a:endParaRPr lang="zh-CN" altLang="en-US" sz="1200" dirty="0">
            <a:latin typeface="+mn-ea"/>
            <a:ea typeface="+mn-ea"/>
          </a:endParaRPr>
        </a:p>
      </dgm:t>
    </dgm:pt>
    <dgm:pt modelId="{B0D4D90F-89E1-4251-912F-A70981A563DC}" type="parTrans" cxnId="{EC6BE193-6183-47EE-97D5-0B59382D3B82}">
      <dgm:prSet/>
      <dgm:spPr/>
      <dgm:t>
        <a:bodyPr/>
        <a:lstStyle/>
        <a:p>
          <a:endParaRPr lang="zh-CN" altLang="en-US"/>
        </a:p>
      </dgm:t>
    </dgm:pt>
    <dgm:pt modelId="{C285C322-97CB-4214-8B14-070A748C9722}" type="sibTrans" cxnId="{EC6BE193-6183-47EE-97D5-0B59382D3B82}">
      <dgm:prSet/>
      <dgm:spPr/>
      <dgm:t>
        <a:bodyPr/>
        <a:lstStyle/>
        <a:p>
          <a:endParaRPr lang="zh-CN" altLang="en-US"/>
        </a:p>
      </dgm:t>
    </dgm:pt>
    <dgm:pt modelId="{42A628F4-6AC7-403D-BE0A-03F1E94FF654}">
      <dgm:prSet phldrT="[文本]" custT="1"/>
      <dgm:spPr/>
      <dgm:t>
        <a:bodyPr/>
        <a:lstStyle/>
        <a:p>
          <a:r>
            <a:rPr lang="en-US" sz="2400" i="0" dirty="0" smtClean="0"/>
            <a:t>IBM Stream</a:t>
          </a:r>
          <a:endParaRPr lang="zh-CN" altLang="en-US" sz="2400" dirty="0"/>
        </a:p>
      </dgm:t>
    </dgm:pt>
    <dgm:pt modelId="{C6D03149-8465-43BB-814D-AA7B615843DD}" type="parTrans" cxnId="{5F74B2E6-E677-4573-BAC0-59733C139540}">
      <dgm:prSet/>
      <dgm:spPr/>
      <dgm:t>
        <a:bodyPr/>
        <a:lstStyle/>
        <a:p>
          <a:endParaRPr lang="zh-CN" altLang="en-US"/>
        </a:p>
      </dgm:t>
    </dgm:pt>
    <dgm:pt modelId="{9BBEFEA9-27FE-4580-BB82-83C80A76AE91}" type="sibTrans" cxnId="{5F74B2E6-E677-4573-BAC0-59733C139540}">
      <dgm:prSet/>
      <dgm:spPr/>
      <dgm:t>
        <a:bodyPr/>
        <a:lstStyle/>
        <a:p>
          <a:endParaRPr lang="zh-CN" altLang="en-US"/>
        </a:p>
      </dgm:t>
    </dgm:pt>
    <dgm:pt modelId="{D12841FB-0DA8-417F-93B9-DDC7132AC409}">
      <dgm:prSet phldrT="[文本]" custT="1"/>
      <dgm:spPr/>
      <dgm:t>
        <a:bodyPr/>
        <a:lstStyle/>
        <a:p>
          <a:pPr algn="l"/>
          <a:r>
            <a:rPr lang="en-US" altLang="zh-CN" sz="1200" i="0" dirty="0" smtClean="0">
              <a:latin typeface="+mn-ea"/>
              <a:ea typeface="+mn-ea"/>
            </a:rPr>
            <a:t>Stream</a:t>
          </a:r>
          <a:r>
            <a:rPr lang="zh-CN" altLang="en-US" sz="1200" i="0" dirty="0" smtClean="0">
              <a:latin typeface="+mn-ea"/>
              <a:ea typeface="+mn-ea"/>
            </a:rPr>
            <a:t>是</a:t>
          </a:r>
          <a:r>
            <a:rPr lang="en-US" altLang="zh-CN" sz="1200" i="0" dirty="0" smtClean="0">
              <a:latin typeface="+mn-ea"/>
              <a:ea typeface="+mn-ea"/>
            </a:rPr>
            <a:t>IBM</a:t>
          </a:r>
          <a:r>
            <a:rPr lang="zh-CN" altLang="en-US" sz="1200" i="0" dirty="0" smtClean="0">
              <a:latin typeface="+mn-ea"/>
              <a:ea typeface="+mn-ea"/>
            </a:rPr>
            <a:t>开发的一款商业流式计算系统，在金融行业和政府部门有所使用。 </a:t>
          </a:r>
          <a:r>
            <a:rPr lang="en-US" altLang="zh-CN" sz="1200" i="0" dirty="0" smtClean="0">
              <a:latin typeface="+mn-ea"/>
              <a:ea typeface="+mn-ea"/>
            </a:rPr>
            <a:t>IBM Stream</a:t>
          </a:r>
          <a:r>
            <a:rPr lang="zh-CN" altLang="en-US" sz="1200" i="0" dirty="0" smtClean="0">
              <a:latin typeface="+mn-ea"/>
              <a:ea typeface="+mn-ea"/>
            </a:rPr>
            <a:t>还提供了相当多的</a:t>
          </a:r>
          <a:r>
            <a:rPr lang="en-US" altLang="zh-CN" sz="1200" i="0" dirty="0" smtClean="0">
              <a:latin typeface="+mn-ea"/>
              <a:ea typeface="+mn-ea"/>
            </a:rPr>
            <a:t>Operator</a:t>
          </a:r>
          <a:r>
            <a:rPr lang="zh-CN" altLang="en-US" sz="1200" i="0" dirty="0" smtClean="0">
              <a:latin typeface="+mn-ea"/>
              <a:ea typeface="+mn-ea"/>
            </a:rPr>
            <a:t>、 </a:t>
          </a:r>
          <a:r>
            <a:rPr lang="en-US" altLang="zh-CN" sz="1200" i="0" dirty="0" err="1" smtClean="0">
              <a:latin typeface="+mn-ea"/>
              <a:ea typeface="+mn-ea"/>
            </a:rPr>
            <a:t>Functor</a:t>
          </a:r>
          <a:r>
            <a:rPr lang="zh-CN" altLang="en-US" sz="1200" i="0" dirty="0" smtClean="0">
              <a:latin typeface="+mn-ea"/>
              <a:ea typeface="+mn-ea"/>
            </a:rPr>
            <a:t>以及其他组件来</a:t>
          </a:r>
          <a:br>
            <a:rPr lang="zh-CN" altLang="en-US" sz="1200" i="0" dirty="0" smtClean="0">
              <a:latin typeface="+mn-ea"/>
              <a:ea typeface="+mn-ea"/>
            </a:rPr>
          </a:br>
          <a:r>
            <a:rPr lang="zh-CN" altLang="en-US" sz="1200" i="0" dirty="0" smtClean="0">
              <a:latin typeface="+mn-ea"/>
              <a:ea typeface="+mn-ea"/>
            </a:rPr>
            <a:t>帮助构建应用程序。</a:t>
          </a:r>
          <a:br>
            <a:rPr lang="zh-CN" altLang="en-US" sz="1200" i="0" dirty="0" smtClean="0">
              <a:latin typeface="+mn-ea"/>
              <a:ea typeface="+mn-ea"/>
            </a:rPr>
          </a:br>
          <a:endParaRPr lang="zh-CN" altLang="en-US" sz="1200" dirty="0">
            <a:latin typeface="+mn-ea"/>
            <a:ea typeface="+mn-ea"/>
          </a:endParaRPr>
        </a:p>
      </dgm:t>
    </dgm:pt>
    <dgm:pt modelId="{76A3AE3F-BB03-4AAB-B8FD-2AA5D19959BA}" type="parTrans" cxnId="{CF25D80E-9467-45ED-8D14-FB844DCEE4B5}">
      <dgm:prSet/>
      <dgm:spPr/>
      <dgm:t>
        <a:bodyPr/>
        <a:lstStyle/>
        <a:p>
          <a:endParaRPr lang="zh-CN" altLang="en-US"/>
        </a:p>
      </dgm:t>
    </dgm:pt>
    <dgm:pt modelId="{AC5A89DA-AF45-4D75-A3D1-60EFF83D9011}" type="sibTrans" cxnId="{CF25D80E-9467-45ED-8D14-FB844DCEE4B5}">
      <dgm:prSet/>
      <dgm:spPr/>
      <dgm:t>
        <a:bodyPr/>
        <a:lstStyle/>
        <a:p>
          <a:endParaRPr lang="zh-CN" altLang="en-US"/>
        </a:p>
      </dgm:t>
    </dgm:pt>
    <dgm:pt modelId="{EB50A1F8-3955-49DC-BD95-D65950E27F8E}">
      <dgm:prSet phldrT="[文本]" custT="1"/>
      <dgm:spPr/>
      <dgm:t>
        <a:bodyPr/>
        <a:lstStyle/>
        <a:p>
          <a:r>
            <a:rPr lang="en-US" sz="2400" i="0" dirty="0" smtClean="0"/>
            <a:t>Yahoo！ S4</a:t>
          </a:r>
          <a:endParaRPr lang="zh-CN" altLang="en-US" sz="2400" dirty="0"/>
        </a:p>
      </dgm:t>
    </dgm:pt>
    <dgm:pt modelId="{BE6181DD-FF90-4040-9128-E57A45E9107A}" type="parTrans" cxnId="{4CA28CC8-5045-41F9-B3B0-178B4FA9DD47}">
      <dgm:prSet/>
      <dgm:spPr/>
      <dgm:t>
        <a:bodyPr/>
        <a:lstStyle/>
        <a:p>
          <a:endParaRPr lang="zh-CN" altLang="en-US"/>
        </a:p>
      </dgm:t>
    </dgm:pt>
    <dgm:pt modelId="{5EE0B73C-404D-4E09-820F-BB1B57B40F5C}" type="sibTrans" cxnId="{4CA28CC8-5045-41F9-B3B0-178B4FA9DD47}">
      <dgm:prSet/>
      <dgm:spPr/>
      <dgm:t>
        <a:bodyPr/>
        <a:lstStyle/>
        <a:p>
          <a:endParaRPr lang="zh-CN" altLang="en-US"/>
        </a:p>
      </dgm:t>
    </dgm:pt>
    <dgm:pt modelId="{B0C022B7-5157-4E11-AD6D-F93369A4DC0C}">
      <dgm:prSet phldrT="[文本]" custT="1"/>
      <dgm:spPr/>
      <dgm:t>
        <a:bodyPr/>
        <a:lstStyle/>
        <a:p>
          <a:pPr algn="l"/>
          <a:r>
            <a:rPr lang="en-US" altLang="zh-CN" sz="1200" i="0" dirty="0" smtClean="0">
              <a:latin typeface="+mn-ea"/>
              <a:ea typeface="+mn-ea"/>
            </a:rPr>
            <a:t>S4</a:t>
          </a:r>
          <a:r>
            <a:rPr lang="zh-CN" altLang="en-US" sz="1200" i="0" dirty="0" smtClean="0">
              <a:latin typeface="+mn-ea"/>
              <a:ea typeface="+mn-ea"/>
            </a:rPr>
            <a:t>是一个通用的、 分布式的、 可扩展的、 分区容错的、 可插拔的流式系统。基于</a:t>
          </a:r>
          <a:r>
            <a:rPr lang="en-US" altLang="zh-CN" sz="1200" i="0" dirty="0" smtClean="0">
              <a:latin typeface="+mn-ea"/>
              <a:ea typeface="+mn-ea"/>
            </a:rPr>
            <a:t>S4</a:t>
          </a:r>
          <a:r>
            <a:rPr lang="zh-CN" altLang="en-US" sz="1200" i="0" dirty="0" smtClean="0">
              <a:latin typeface="+mn-ea"/>
              <a:ea typeface="+mn-ea"/>
            </a:rPr>
            <a:t>框架，开发者可以开发面向持续流数据处理的应用。</a:t>
          </a:r>
          <a:endParaRPr lang="zh-CN" altLang="en-US" sz="1200" dirty="0">
            <a:latin typeface="+mn-ea"/>
            <a:ea typeface="+mn-ea"/>
          </a:endParaRPr>
        </a:p>
      </dgm:t>
    </dgm:pt>
    <dgm:pt modelId="{BC2153FA-8030-40FB-8EBA-149B1EADF7A2}" type="parTrans" cxnId="{D65E180D-FC8D-4BBA-967F-8016333E2251}">
      <dgm:prSet/>
      <dgm:spPr/>
      <dgm:t>
        <a:bodyPr/>
        <a:lstStyle/>
        <a:p>
          <a:endParaRPr lang="zh-CN" altLang="en-US"/>
        </a:p>
      </dgm:t>
    </dgm:pt>
    <dgm:pt modelId="{6B8E5047-3FAD-4FA6-815C-997D9E8040B7}" type="sibTrans" cxnId="{D65E180D-FC8D-4BBA-967F-8016333E2251}">
      <dgm:prSet/>
      <dgm:spPr/>
      <dgm:t>
        <a:bodyPr/>
        <a:lstStyle/>
        <a:p>
          <a:endParaRPr lang="zh-CN" altLang="en-US"/>
        </a:p>
      </dgm:t>
    </dgm:pt>
    <dgm:pt modelId="{C936C542-28FC-42CA-A7E9-CBB333663F3B}">
      <dgm:prSet phldrT="[文本]" custT="1"/>
      <dgm:spPr/>
      <dgm:t>
        <a:bodyPr/>
        <a:lstStyle/>
        <a:p>
          <a:pPr algn="ctr"/>
          <a:r>
            <a:rPr lang="zh-CN" altLang="en-US" sz="2400" i="0" dirty="0" smtClean="0">
              <a:latin typeface="+mn-ea"/>
              <a:ea typeface="+mn-ea"/>
            </a:rPr>
            <a:t>其他</a:t>
          </a:r>
          <a:endParaRPr lang="zh-CN" altLang="en-US" sz="2400" dirty="0">
            <a:latin typeface="+mn-ea"/>
            <a:ea typeface="+mn-ea"/>
          </a:endParaRPr>
        </a:p>
      </dgm:t>
    </dgm:pt>
    <dgm:pt modelId="{B26A3479-91B2-47A4-AF55-72A832237DD6}" type="parTrans" cxnId="{76537112-CA48-4AE3-8CDB-0E9DBB380136}">
      <dgm:prSet/>
      <dgm:spPr/>
      <dgm:t>
        <a:bodyPr/>
        <a:lstStyle/>
        <a:p>
          <a:endParaRPr lang="zh-CN" altLang="en-US"/>
        </a:p>
      </dgm:t>
    </dgm:pt>
    <dgm:pt modelId="{8EBE47A8-DF94-409F-878F-F9CA000A4C2D}" type="sibTrans" cxnId="{76537112-CA48-4AE3-8CDB-0E9DBB380136}">
      <dgm:prSet/>
      <dgm:spPr/>
      <dgm:t>
        <a:bodyPr/>
        <a:lstStyle/>
        <a:p>
          <a:endParaRPr lang="zh-CN" altLang="en-US"/>
        </a:p>
      </dgm:t>
    </dgm:pt>
    <dgm:pt modelId="{C19605AD-EF96-4897-9105-F783DD449EEF}">
      <dgm:prSet phldrT="[文本]" custT="1"/>
      <dgm:spPr/>
      <dgm:t>
        <a:bodyPr/>
        <a:lstStyle/>
        <a:p>
          <a:pPr algn="l"/>
          <a:r>
            <a:rPr lang="zh-CN" sz="1600" dirty="0" smtClean="0"/>
            <a:t>SQL Server</a:t>
          </a:r>
          <a:r>
            <a:rPr lang="en-US" altLang="zh-CN" sz="1600" dirty="0" smtClean="0"/>
            <a:t>‘s </a:t>
          </a:r>
          <a:r>
            <a:rPr lang="zh-CN" sz="1600" dirty="0" smtClean="0"/>
            <a:t>StreamInsight，Sybase</a:t>
          </a:r>
          <a:r>
            <a:rPr lang="en-US" altLang="zh-CN" sz="1600" dirty="0" smtClean="0"/>
            <a:t>’s </a:t>
          </a:r>
          <a:r>
            <a:rPr lang="zh-CN" sz="1600" dirty="0" smtClean="0"/>
            <a:t>Aleri</a:t>
          </a:r>
          <a:r>
            <a:rPr lang="zh-CN" altLang="en-US" sz="1600" dirty="0" smtClean="0"/>
            <a:t>，</a:t>
          </a:r>
          <a:r>
            <a:rPr lang="en-US" altLang="zh-CN" sz="1600" dirty="0" smtClean="0"/>
            <a:t>Apache </a:t>
          </a:r>
          <a:r>
            <a:rPr lang="en-US" altLang="zh-CN" sz="1600" dirty="0" err="1" smtClean="0"/>
            <a:t>Samza</a:t>
          </a:r>
          <a:endParaRPr lang="zh-CN" altLang="en-US" sz="1600" dirty="0">
            <a:latin typeface="+mn-ea"/>
            <a:ea typeface="+mn-ea"/>
          </a:endParaRPr>
        </a:p>
      </dgm:t>
    </dgm:pt>
    <dgm:pt modelId="{9B2B09BE-D312-4C4D-A4AF-7AD5062A8E62}" type="parTrans" cxnId="{5144DB4A-A98C-4B58-B63B-84FA27AA497A}">
      <dgm:prSet/>
      <dgm:spPr/>
      <dgm:t>
        <a:bodyPr/>
        <a:lstStyle/>
        <a:p>
          <a:endParaRPr lang="zh-CN" altLang="en-US"/>
        </a:p>
      </dgm:t>
    </dgm:pt>
    <dgm:pt modelId="{59FFC93E-1D30-4E4B-A42C-027AE5904B6D}" type="sibTrans" cxnId="{5144DB4A-A98C-4B58-B63B-84FA27AA497A}">
      <dgm:prSet/>
      <dgm:spPr/>
      <dgm:t>
        <a:bodyPr/>
        <a:lstStyle/>
        <a:p>
          <a:endParaRPr lang="zh-CN" altLang="en-US"/>
        </a:p>
      </dgm:t>
    </dgm:pt>
    <dgm:pt modelId="{917C13B0-97F5-442D-8E57-127F5C2A4EAA}" type="pres">
      <dgm:prSet presAssocID="{E2329E05-9BBA-4CD9-988A-E72F8A89BA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26B712-35A5-4296-897D-E52DCFB3F774}" type="pres">
      <dgm:prSet presAssocID="{CD24D55D-85B2-4DD7-A2DF-D4286C777343}" presName="linNode" presStyleCnt="0"/>
      <dgm:spPr/>
    </dgm:pt>
    <dgm:pt modelId="{4BE42F86-F5C9-41FA-BB9C-30C634453070}" type="pres">
      <dgm:prSet presAssocID="{CD24D55D-85B2-4DD7-A2DF-D4286C777343}" presName="parentText" presStyleLbl="node1" presStyleIdx="0" presStyleCnt="5" custScaleX="62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1DD3E3-825D-447E-B347-16D9505F4A3C}" type="pres">
      <dgm:prSet presAssocID="{CD24D55D-85B2-4DD7-A2DF-D4286C777343}" presName="descendantText" presStyleLbl="alignAccFollowNode1" presStyleIdx="0" presStyleCnt="5" custScaleX="110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C4A16-6783-4F3B-ADC5-97FE99EC067F}" type="pres">
      <dgm:prSet presAssocID="{E65B56EA-D254-40DA-8D42-FF1026E432C3}" presName="sp" presStyleCnt="0"/>
      <dgm:spPr/>
    </dgm:pt>
    <dgm:pt modelId="{80C90DCE-0CBE-4C01-92CD-5AEF4F63D0D3}" type="pres">
      <dgm:prSet presAssocID="{F9098949-8A09-4528-8587-B019E39B6AF3}" presName="linNode" presStyleCnt="0"/>
      <dgm:spPr/>
    </dgm:pt>
    <dgm:pt modelId="{294CFCBE-F17F-4D1C-9ECB-1787C77CBCF7}" type="pres">
      <dgm:prSet presAssocID="{F9098949-8A09-4528-8587-B019E39B6AF3}" presName="parentText" presStyleLbl="node1" presStyleIdx="1" presStyleCnt="5" custScaleX="62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3B5B0-41AF-4823-BCBE-A67D430C786E}" type="pres">
      <dgm:prSet presAssocID="{F9098949-8A09-4528-8587-B019E39B6AF3}" presName="descendantText" presStyleLbl="alignAccFollowNode1" presStyleIdx="1" presStyleCnt="5" custScaleX="110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58861E-D618-4569-8698-B93F17870249}" type="pres">
      <dgm:prSet presAssocID="{4DC28838-5AB6-486F-A929-1EBD1F93EDA6}" presName="sp" presStyleCnt="0"/>
      <dgm:spPr/>
    </dgm:pt>
    <dgm:pt modelId="{C67002B1-6862-49E6-8611-9095206F654C}" type="pres">
      <dgm:prSet presAssocID="{42A628F4-6AC7-403D-BE0A-03F1E94FF654}" presName="linNode" presStyleCnt="0"/>
      <dgm:spPr/>
    </dgm:pt>
    <dgm:pt modelId="{5D246C5F-25A7-4B91-BDE3-54443A578686}" type="pres">
      <dgm:prSet presAssocID="{42A628F4-6AC7-403D-BE0A-03F1E94FF654}" presName="parentText" presStyleLbl="node1" presStyleIdx="2" presStyleCnt="5" custScaleX="62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4C4C2A-CC7B-4811-B9DB-459637EF8911}" type="pres">
      <dgm:prSet presAssocID="{42A628F4-6AC7-403D-BE0A-03F1E94FF654}" presName="descendantText" presStyleLbl="alignAccFollowNode1" presStyleIdx="2" presStyleCnt="5" custScaleX="110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C1DC2-4521-437C-8C4A-1DF05D2B558E}" type="pres">
      <dgm:prSet presAssocID="{9BBEFEA9-27FE-4580-BB82-83C80A76AE91}" presName="sp" presStyleCnt="0"/>
      <dgm:spPr/>
    </dgm:pt>
    <dgm:pt modelId="{F2733BE0-3E7F-482E-B80C-92BFA2278C18}" type="pres">
      <dgm:prSet presAssocID="{EB50A1F8-3955-49DC-BD95-D65950E27F8E}" presName="linNode" presStyleCnt="0"/>
      <dgm:spPr/>
    </dgm:pt>
    <dgm:pt modelId="{B9951466-7662-41CF-9657-7167E1A7C713}" type="pres">
      <dgm:prSet presAssocID="{EB50A1F8-3955-49DC-BD95-D65950E27F8E}" presName="parentText" presStyleLbl="node1" presStyleIdx="3" presStyleCnt="5" custScaleX="62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F8AF6-0FDC-4916-8DB9-46E320414B59}" type="pres">
      <dgm:prSet presAssocID="{EB50A1F8-3955-49DC-BD95-D65950E27F8E}" presName="descendantText" presStyleLbl="alignAccFollowNode1" presStyleIdx="3" presStyleCnt="5" custScaleX="110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4BDBA-64F6-4B9E-A8BD-7C1C26819A3D}" type="pres">
      <dgm:prSet presAssocID="{5EE0B73C-404D-4E09-820F-BB1B57B40F5C}" presName="sp" presStyleCnt="0"/>
      <dgm:spPr/>
    </dgm:pt>
    <dgm:pt modelId="{3A38B0B6-3049-46BD-9223-4458154E17C2}" type="pres">
      <dgm:prSet presAssocID="{C936C542-28FC-42CA-A7E9-CBB333663F3B}" presName="linNode" presStyleCnt="0"/>
      <dgm:spPr/>
    </dgm:pt>
    <dgm:pt modelId="{8DBFB178-C62F-440F-8ADF-8B1E601013B5}" type="pres">
      <dgm:prSet presAssocID="{C936C542-28FC-42CA-A7E9-CBB333663F3B}" presName="parentText" presStyleLbl="node1" presStyleIdx="4" presStyleCnt="5" custScaleX="6168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E08F3-6336-4271-9CF3-56D7FEC30CDE}" type="pres">
      <dgm:prSet presAssocID="{C936C542-28FC-42CA-A7E9-CBB333663F3B}" presName="descendantText" presStyleLbl="alignAccFollowNode1" presStyleIdx="4" presStyleCnt="5" custScaleX="110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6BE193-6183-47EE-97D5-0B59382D3B82}" srcId="{F9098949-8A09-4528-8587-B019E39B6AF3}" destId="{8C75F131-F73D-4219-9448-4C79D1B446AC}" srcOrd="0" destOrd="0" parTransId="{B0D4D90F-89E1-4251-912F-A70981A563DC}" sibTransId="{C285C322-97CB-4214-8B14-070A748C9722}"/>
    <dgm:cxn modelId="{B982AE14-D0FB-46E0-9CB7-EAECC5FAEB2F}" type="presOf" srcId="{F9098949-8A09-4528-8587-B019E39B6AF3}" destId="{294CFCBE-F17F-4D1C-9ECB-1787C77CBCF7}" srcOrd="0" destOrd="0" presId="urn:microsoft.com/office/officeart/2005/8/layout/vList5"/>
    <dgm:cxn modelId="{97EC3F31-F5A3-4A7A-9E55-5198619006FD}" type="presOf" srcId="{EB50A1F8-3955-49DC-BD95-D65950E27F8E}" destId="{B9951466-7662-41CF-9657-7167E1A7C713}" srcOrd="0" destOrd="0" presId="urn:microsoft.com/office/officeart/2005/8/layout/vList5"/>
    <dgm:cxn modelId="{4CA28CC8-5045-41F9-B3B0-178B4FA9DD47}" srcId="{E2329E05-9BBA-4CD9-988A-E72F8A89BA58}" destId="{EB50A1F8-3955-49DC-BD95-D65950E27F8E}" srcOrd="3" destOrd="0" parTransId="{BE6181DD-FF90-4040-9128-E57A45E9107A}" sibTransId="{5EE0B73C-404D-4E09-820F-BB1B57B40F5C}"/>
    <dgm:cxn modelId="{F845EB20-EBE2-4376-A588-7945130708B2}" type="presOf" srcId="{D12841FB-0DA8-417F-93B9-DDC7132AC409}" destId="{2F4C4C2A-CC7B-4811-B9DB-459637EF8911}" srcOrd="0" destOrd="0" presId="urn:microsoft.com/office/officeart/2005/8/layout/vList5"/>
    <dgm:cxn modelId="{D65E180D-FC8D-4BBA-967F-8016333E2251}" srcId="{EB50A1F8-3955-49DC-BD95-D65950E27F8E}" destId="{B0C022B7-5157-4E11-AD6D-F93369A4DC0C}" srcOrd="0" destOrd="0" parTransId="{BC2153FA-8030-40FB-8EBA-149B1EADF7A2}" sibTransId="{6B8E5047-3FAD-4FA6-815C-997D9E8040B7}"/>
    <dgm:cxn modelId="{4F8DCD38-B32B-4BEA-B3D3-F11E6F74371F}" type="presOf" srcId="{8C75F131-F73D-4219-9448-4C79D1B446AC}" destId="{1D73B5B0-41AF-4823-BCBE-A67D430C786E}" srcOrd="0" destOrd="0" presId="urn:microsoft.com/office/officeart/2005/8/layout/vList5"/>
    <dgm:cxn modelId="{3ACCCC96-ECF4-4545-A73B-F6BCB592D25F}" srcId="{CD24D55D-85B2-4DD7-A2DF-D4286C777343}" destId="{67CAC1E9-93DB-4451-B3B6-D45F98614D2F}" srcOrd="0" destOrd="0" parTransId="{EEC9A52C-E28B-4CC2-9B87-D3931E9C9A78}" sibTransId="{41ECA53A-6F76-4E75-8D5C-C7AFFC9A642D}"/>
    <dgm:cxn modelId="{5F74B2E6-E677-4573-BAC0-59733C139540}" srcId="{E2329E05-9BBA-4CD9-988A-E72F8A89BA58}" destId="{42A628F4-6AC7-403D-BE0A-03F1E94FF654}" srcOrd="2" destOrd="0" parTransId="{C6D03149-8465-43BB-814D-AA7B615843DD}" sibTransId="{9BBEFEA9-27FE-4580-BB82-83C80A76AE91}"/>
    <dgm:cxn modelId="{CF25D80E-9467-45ED-8D14-FB844DCEE4B5}" srcId="{42A628F4-6AC7-403D-BE0A-03F1E94FF654}" destId="{D12841FB-0DA8-417F-93B9-DDC7132AC409}" srcOrd="0" destOrd="0" parTransId="{76A3AE3F-BB03-4AAB-B8FD-2AA5D19959BA}" sibTransId="{AC5A89DA-AF45-4D75-A3D1-60EFF83D9011}"/>
    <dgm:cxn modelId="{C66E5985-700C-4C9F-B486-6A021A32F7EE}" srcId="{E2329E05-9BBA-4CD9-988A-E72F8A89BA58}" destId="{F9098949-8A09-4528-8587-B019E39B6AF3}" srcOrd="1" destOrd="0" parTransId="{D18F25A9-6EBE-41B2-85FF-43FC3A17E584}" sibTransId="{4DC28838-5AB6-486F-A929-1EBD1F93EDA6}"/>
    <dgm:cxn modelId="{3E5BCF59-4187-4C29-A288-EFC5D6FAA806}" type="presOf" srcId="{CD24D55D-85B2-4DD7-A2DF-D4286C777343}" destId="{4BE42F86-F5C9-41FA-BB9C-30C634453070}" srcOrd="0" destOrd="0" presId="urn:microsoft.com/office/officeart/2005/8/layout/vList5"/>
    <dgm:cxn modelId="{74C1EA80-5BA0-4C8F-96C9-8B469B7113E0}" srcId="{E2329E05-9BBA-4CD9-988A-E72F8A89BA58}" destId="{CD24D55D-85B2-4DD7-A2DF-D4286C777343}" srcOrd="0" destOrd="0" parTransId="{ED0B78A2-7DE8-4BF5-ACC9-33B11B539BDF}" sibTransId="{E65B56EA-D254-40DA-8D42-FF1026E432C3}"/>
    <dgm:cxn modelId="{98F0D794-3874-49CF-9A0B-E61126F162FF}" type="presOf" srcId="{C19605AD-EF96-4897-9105-F783DD449EEF}" destId="{43BE08F3-6336-4271-9CF3-56D7FEC30CDE}" srcOrd="0" destOrd="0" presId="urn:microsoft.com/office/officeart/2005/8/layout/vList5"/>
    <dgm:cxn modelId="{DE80E0BF-6ECD-43BF-8EBF-E880E2AA34DD}" type="presOf" srcId="{67CAC1E9-93DB-4451-B3B6-D45F98614D2F}" destId="{8D1DD3E3-825D-447E-B347-16D9505F4A3C}" srcOrd="0" destOrd="0" presId="urn:microsoft.com/office/officeart/2005/8/layout/vList5"/>
    <dgm:cxn modelId="{7631FFA8-A656-4D7B-8D83-0FB41160A8E5}" type="presOf" srcId="{C936C542-28FC-42CA-A7E9-CBB333663F3B}" destId="{8DBFB178-C62F-440F-8ADF-8B1E601013B5}" srcOrd="0" destOrd="0" presId="urn:microsoft.com/office/officeart/2005/8/layout/vList5"/>
    <dgm:cxn modelId="{2EE9034D-6193-4B74-B055-6F9C4A99AE66}" type="presOf" srcId="{42A628F4-6AC7-403D-BE0A-03F1E94FF654}" destId="{5D246C5F-25A7-4B91-BDE3-54443A578686}" srcOrd="0" destOrd="0" presId="urn:microsoft.com/office/officeart/2005/8/layout/vList5"/>
    <dgm:cxn modelId="{5144DB4A-A98C-4B58-B63B-84FA27AA497A}" srcId="{C936C542-28FC-42CA-A7E9-CBB333663F3B}" destId="{C19605AD-EF96-4897-9105-F783DD449EEF}" srcOrd="0" destOrd="0" parTransId="{9B2B09BE-D312-4C4D-A4AF-7AD5062A8E62}" sibTransId="{59FFC93E-1D30-4E4B-A42C-027AE5904B6D}"/>
    <dgm:cxn modelId="{76537112-CA48-4AE3-8CDB-0E9DBB380136}" srcId="{E2329E05-9BBA-4CD9-988A-E72F8A89BA58}" destId="{C936C542-28FC-42CA-A7E9-CBB333663F3B}" srcOrd="4" destOrd="0" parTransId="{B26A3479-91B2-47A4-AF55-72A832237DD6}" sibTransId="{8EBE47A8-DF94-409F-878F-F9CA000A4C2D}"/>
    <dgm:cxn modelId="{E26CD8D7-9164-4961-BC90-D5051E5F92BF}" type="presOf" srcId="{E2329E05-9BBA-4CD9-988A-E72F8A89BA58}" destId="{917C13B0-97F5-442D-8E57-127F5C2A4EAA}" srcOrd="0" destOrd="0" presId="urn:microsoft.com/office/officeart/2005/8/layout/vList5"/>
    <dgm:cxn modelId="{1E8AEF79-25AB-4EAE-9FB0-F747377D8CEC}" type="presOf" srcId="{B0C022B7-5157-4E11-AD6D-F93369A4DC0C}" destId="{523F8AF6-0FDC-4916-8DB9-46E320414B59}" srcOrd="0" destOrd="0" presId="urn:microsoft.com/office/officeart/2005/8/layout/vList5"/>
    <dgm:cxn modelId="{47BEBC5A-1C63-44E9-8A6A-459885CEDC6E}" type="presParOf" srcId="{917C13B0-97F5-442D-8E57-127F5C2A4EAA}" destId="{5426B712-35A5-4296-897D-E52DCFB3F774}" srcOrd="0" destOrd="0" presId="urn:microsoft.com/office/officeart/2005/8/layout/vList5"/>
    <dgm:cxn modelId="{AA1939E1-29CB-4D89-A2CC-B525B132D9D0}" type="presParOf" srcId="{5426B712-35A5-4296-897D-E52DCFB3F774}" destId="{4BE42F86-F5C9-41FA-BB9C-30C634453070}" srcOrd="0" destOrd="0" presId="urn:microsoft.com/office/officeart/2005/8/layout/vList5"/>
    <dgm:cxn modelId="{FF87FEE0-7268-4F55-9059-8845BD4FDAD6}" type="presParOf" srcId="{5426B712-35A5-4296-897D-E52DCFB3F774}" destId="{8D1DD3E3-825D-447E-B347-16D9505F4A3C}" srcOrd="1" destOrd="0" presId="urn:microsoft.com/office/officeart/2005/8/layout/vList5"/>
    <dgm:cxn modelId="{0BE8EE64-B405-4A62-959D-6FB206B18343}" type="presParOf" srcId="{917C13B0-97F5-442D-8E57-127F5C2A4EAA}" destId="{124C4A16-6783-4F3B-ADC5-97FE99EC067F}" srcOrd="1" destOrd="0" presId="urn:microsoft.com/office/officeart/2005/8/layout/vList5"/>
    <dgm:cxn modelId="{4F510097-1888-47F7-8196-22F5E576D7C8}" type="presParOf" srcId="{917C13B0-97F5-442D-8E57-127F5C2A4EAA}" destId="{80C90DCE-0CBE-4C01-92CD-5AEF4F63D0D3}" srcOrd="2" destOrd="0" presId="urn:microsoft.com/office/officeart/2005/8/layout/vList5"/>
    <dgm:cxn modelId="{D62C366C-0058-4249-AADB-522DCF1F932C}" type="presParOf" srcId="{80C90DCE-0CBE-4C01-92CD-5AEF4F63D0D3}" destId="{294CFCBE-F17F-4D1C-9ECB-1787C77CBCF7}" srcOrd="0" destOrd="0" presId="urn:microsoft.com/office/officeart/2005/8/layout/vList5"/>
    <dgm:cxn modelId="{BB38613F-44A7-4A9B-9DF2-B4D82B98A560}" type="presParOf" srcId="{80C90DCE-0CBE-4C01-92CD-5AEF4F63D0D3}" destId="{1D73B5B0-41AF-4823-BCBE-A67D430C786E}" srcOrd="1" destOrd="0" presId="urn:microsoft.com/office/officeart/2005/8/layout/vList5"/>
    <dgm:cxn modelId="{4E305994-A0F5-4BE6-B6DD-FC41F81A7DC8}" type="presParOf" srcId="{917C13B0-97F5-442D-8E57-127F5C2A4EAA}" destId="{5D58861E-D618-4569-8698-B93F17870249}" srcOrd="3" destOrd="0" presId="urn:microsoft.com/office/officeart/2005/8/layout/vList5"/>
    <dgm:cxn modelId="{607BE7F4-C07D-4AC0-AEBE-2DBFEAAC5959}" type="presParOf" srcId="{917C13B0-97F5-442D-8E57-127F5C2A4EAA}" destId="{C67002B1-6862-49E6-8611-9095206F654C}" srcOrd="4" destOrd="0" presId="urn:microsoft.com/office/officeart/2005/8/layout/vList5"/>
    <dgm:cxn modelId="{69A4349E-CFE1-4123-8AA1-C3B035F5EC77}" type="presParOf" srcId="{C67002B1-6862-49E6-8611-9095206F654C}" destId="{5D246C5F-25A7-4B91-BDE3-54443A578686}" srcOrd="0" destOrd="0" presId="urn:microsoft.com/office/officeart/2005/8/layout/vList5"/>
    <dgm:cxn modelId="{DF956456-E1FE-4D4C-A567-AEAE0C3837F3}" type="presParOf" srcId="{C67002B1-6862-49E6-8611-9095206F654C}" destId="{2F4C4C2A-CC7B-4811-B9DB-459637EF8911}" srcOrd="1" destOrd="0" presId="urn:microsoft.com/office/officeart/2005/8/layout/vList5"/>
    <dgm:cxn modelId="{F65CE220-C2B1-4311-8D2E-A1A6FBC3F3EA}" type="presParOf" srcId="{917C13B0-97F5-442D-8E57-127F5C2A4EAA}" destId="{B7CC1DC2-4521-437C-8C4A-1DF05D2B558E}" srcOrd="5" destOrd="0" presId="urn:microsoft.com/office/officeart/2005/8/layout/vList5"/>
    <dgm:cxn modelId="{367B4DCC-AFAA-453C-ABE2-0C2B069D858E}" type="presParOf" srcId="{917C13B0-97F5-442D-8E57-127F5C2A4EAA}" destId="{F2733BE0-3E7F-482E-B80C-92BFA2278C18}" srcOrd="6" destOrd="0" presId="urn:microsoft.com/office/officeart/2005/8/layout/vList5"/>
    <dgm:cxn modelId="{E37CD125-EE3A-46F7-A477-E2AB6A8B76F9}" type="presParOf" srcId="{F2733BE0-3E7F-482E-B80C-92BFA2278C18}" destId="{B9951466-7662-41CF-9657-7167E1A7C713}" srcOrd="0" destOrd="0" presId="urn:microsoft.com/office/officeart/2005/8/layout/vList5"/>
    <dgm:cxn modelId="{1E6D5CB4-BD86-4E21-B1EE-5FD0CEB30F3F}" type="presParOf" srcId="{F2733BE0-3E7F-482E-B80C-92BFA2278C18}" destId="{523F8AF6-0FDC-4916-8DB9-46E320414B59}" srcOrd="1" destOrd="0" presId="urn:microsoft.com/office/officeart/2005/8/layout/vList5"/>
    <dgm:cxn modelId="{2D26CBCA-73F7-49A0-9F4A-57461CBA9095}" type="presParOf" srcId="{917C13B0-97F5-442D-8E57-127F5C2A4EAA}" destId="{7F94BDBA-64F6-4B9E-A8BD-7C1C26819A3D}" srcOrd="7" destOrd="0" presId="urn:microsoft.com/office/officeart/2005/8/layout/vList5"/>
    <dgm:cxn modelId="{A631CC71-95CE-4A35-A428-DE555734FEED}" type="presParOf" srcId="{917C13B0-97F5-442D-8E57-127F5C2A4EAA}" destId="{3A38B0B6-3049-46BD-9223-4458154E17C2}" srcOrd="8" destOrd="0" presId="urn:microsoft.com/office/officeart/2005/8/layout/vList5"/>
    <dgm:cxn modelId="{69C04CF7-400F-4BD5-B288-D2C8C79F6311}" type="presParOf" srcId="{3A38B0B6-3049-46BD-9223-4458154E17C2}" destId="{8DBFB178-C62F-440F-8ADF-8B1E601013B5}" srcOrd="0" destOrd="0" presId="urn:microsoft.com/office/officeart/2005/8/layout/vList5"/>
    <dgm:cxn modelId="{ABAB7C71-403B-41B9-BF16-E5C696A9DFC7}" type="presParOf" srcId="{3A38B0B6-3049-46BD-9223-4458154E17C2}" destId="{43BE08F3-6336-4271-9CF3-56D7FEC30C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D3E3-825D-447E-B347-16D9505F4A3C}">
      <dsp:nvSpPr>
        <dsp:cNvPr id="0" name=""/>
        <dsp:cNvSpPr/>
      </dsp:nvSpPr>
      <dsp:spPr>
        <a:xfrm rot="5400000">
          <a:off x="4821127" y="-2566888"/>
          <a:ext cx="600119" cy="5887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i="0" kern="1200" dirty="0" smtClean="0">
              <a:latin typeface="+mn-ea"/>
              <a:ea typeface="+mn-ea"/>
            </a:rPr>
            <a:t>Strom</a:t>
          </a:r>
          <a:r>
            <a:rPr lang="zh-CN" altLang="en-US" sz="1200" i="0" kern="1200" dirty="0" smtClean="0">
              <a:latin typeface="+mn-ea"/>
              <a:ea typeface="+mn-ea"/>
            </a:rPr>
            <a:t>是一个分布式的、 容错的实时计算系统。 它为分布式实时计算提供了一组通用原语，可被用于“ 流处理” 之中，实时处理消息并更新数据库</a:t>
          </a:r>
          <a:br>
            <a:rPr lang="zh-CN" altLang="en-US" sz="1200" i="0" kern="1200" dirty="0" smtClean="0">
              <a:latin typeface="+mn-ea"/>
              <a:ea typeface="+mn-ea"/>
            </a:rPr>
          </a:br>
          <a:endParaRPr lang="zh-CN" altLang="en-US" sz="1200" kern="1200" dirty="0">
            <a:latin typeface="+mn-ea"/>
            <a:ea typeface="+mn-ea"/>
          </a:endParaRPr>
        </a:p>
      </dsp:txBody>
      <dsp:txXfrm rot="-5400000">
        <a:off x="2177509" y="106025"/>
        <a:ext cx="5858062" cy="541529"/>
      </dsp:txXfrm>
    </dsp:sp>
    <dsp:sp modelId="{4BE42F86-F5C9-41FA-BB9C-30C634453070}">
      <dsp:nvSpPr>
        <dsp:cNvPr id="0" name=""/>
        <dsp:cNvSpPr/>
      </dsp:nvSpPr>
      <dsp:spPr>
        <a:xfrm>
          <a:off x="288025" y="1715"/>
          <a:ext cx="1889482" cy="75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Storm</a:t>
          </a:r>
          <a:endParaRPr lang="zh-CN" altLang="en-US" sz="2400" kern="1200" dirty="0"/>
        </a:p>
      </dsp:txBody>
      <dsp:txXfrm>
        <a:off x="324644" y="38334"/>
        <a:ext cx="1816244" cy="676911"/>
      </dsp:txXfrm>
    </dsp:sp>
    <dsp:sp modelId="{1D73B5B0-41AF-4823-BCBE-A67D430C786E}">
      <dsp:nvSpPr>
        <dsp:cNvPr id="0" name=""/>
        <dsp:cNvSpPr/>
      </dsp:nvSpPr>
      <dsp:spPr>
        <a:xfrm rot="5400000">
          <a:off x="4821127" y="-1779231"/>
          <a:ext cx="600119" cy="5887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i="0" kern="1200" dirty="0" smtClean="0">
              <a:latin typeface="+mn-ea"/>
              <a:ea typeface="+mn-ea"/>
            </a:rPr>
            <a:t>Spark Streaming</a:t>
          </a:r>
          <a:r>
            <a:rPr lang="zh-CN" altLang="en-US" sz="1200" i="0" kern="1200" dirty="0" smtClean="0">
              <a:latin typeface="+mn-ea"/>
              <a:ea typeface="+mn-ea"/>
            </a:rPr>
            <a:t>是建立在</a:t>
          </a:r>
          <a:r>
            <a:rPr lang="en-US" altLang="zh-CN" sz="1200" i="0" kern="1200" dirty="0" smtClean="0">
              <a:latin typeface="+mn-ea"/>
              <a:ea typeface="+mn-ea"/>
            </a:rPr>
            <a:t>Spark</a:t>
          </a:r>
          <a:r>
            <a:rPr lang="zh-CN" altLang="en-US" sz="1200" i="0" kern="1200" dirty="0" smtClean="0">
              <a:latin typeface="+mn-ea"/>
              <a:ea typeface="+mn-ea"/>
            </a:rPr>
            <a:t>上的实时计算框架，通过它提供的丰富的</a:t>
          </a:r>
          <a:r>
            <a:rPr lang="en-US" altLang="zh-CN" sz="1200" i="0" kern="1200" dirty="0" smtClean="0">
              <a:latin typeface="+mn-ea"/>
              <a:ea typeface="+mn-ea"/>
            </a:rPr>
            <a:t>API</a:t>
          </a:r>
          <a:r>
            <a:rPr lang="zh-CN" altLang="en-US" sz="1200" i="0" kern="1200" dirty="0" smtClean="0">
              <a:latin typeface="+mn-ea"/>
              <a:ea typeface="+mn-ea"/>
            </a:rPr>
            <a:t>、 基于内存的高速执行引擎，用户可以结合流式、 批处理和机器学习应用。</a:t>
          </a:r>
          <a:br>
            <a:rPr lang="zh-CN" altLang="en-US" sz="1200" i="0" kern="1200" dirty="0" smtClean="0">
              <a:latin typeface="+mn-ea"/>
              <a:ea typeface="+mn-ea"/>
            </a:rPr>
          </a:br>
          <a:endParaRPr lang="zh-CN" altLang="en-US" sz="1200" kern="1200" dirty="0">
            <a:latin typeface="+mn-ea"/>
            <a:ea typeface="+mn-ea"/>
          </a:endParaRPr>
        </a:p>
      </dsp:txBody>
      <dsp:txXfrm rot="-5400000">
        <a:off x="2177509" y="893682"/>
        <a:ext cx="5858062" cy="541529"/>
      </dsp:txXfrm>
    </dsp:sp>
    <dsp:sp modelId="{294CFCBE-F17F-4D1C-9ECB-1787C77CBCF7}">
      <dsp:nvSpPr>
        <dsp:cNvPr id="0" name=""/>
        <dsp:cNvSpPr/>
      </dsp:nvSpPr>
      <dsp:spPr>
        <a:xfrm>
          <a:off x="288025" y="789372"/>
          <a:ext cx="1889482" cy="75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Spark Streaming</a:t>
          </a:r>
          <a:endParaRPr lang="zh-CN" altLang="en-US" sz="2400" kern="1200" dirty="0"/>
        </a:p>
      </dsp:txBody>
      <dsp:txXfrm>
        <a:off x="324644" y="825991"/>
        <a:ext cx="1816244" cy="676911"/>
      </dsp:txXfrm>
    </dsp:sp>
    <dsp:sp modelId="{2F4C4C2A-CC7B-4811-B9DB-459637EF8911}">
      <dsp:nvSpPr>
        <dsp:cNvPr id="0" name=""/>
        <dsp:cNvSpPr/>
      </dsp:nvSpPr>
      <dsp:spPr>
        <a:xfrm rot="5400000">
          <a:off x="4821127" y="-991574"/>
          <a:ext cx="600119" cy="5887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i="0" kern="1200" dirty="0" smtClean="0">
              <a:latin typeface="+mn-ea"/>
              <a:ea typeface="+mn-ea"/>
            </a:rPr>
            <a:t>Stream</a:t>
          </a:r>
          <a:r>
            <a:rPr lang="zh-CN" altLang="en-US" sz="1200" i="0" kern="1200" dirty="0" smtClean="0">
              <a:latin typeface="+mn-ea"/>
              <a:ea typeface="+mn-ea"/>
            </a:rPr>
            <a:t>是</a:t>
          </a:r>
          <a:r>
            <a:rPr lang="en-US" altLang="zh-CN" sz="1200" i="0" kern="1200" dirty="0" smtClean="0">
              <a:latin typeface="+mn-ea"/>
              <a:ea typeface="+mn-ea"/>
            </a:rPr>
            <a:t>IBM</a:t>
          </a:r>
          <a:r>
            <a:rPr lang="zh-CN" altLang="en-US" sz="1200" i="0" kern="1200" dirty="0" smtClean="0">
              <a:latin typeface="+mn-ea"/>
              <a:ea typeface="+mn-ea"/>
            </a:rPr>
            <a:t>开发的一款商业流式计算系统，在金融行业和政府部门有所使用。 </a:t>
          </a:r>
          <a:r>
            <a:rPr lang="en-US" altLang="zh-CN" sz="1200" i="0" kern="1200" dirty="0" smtClean="0">
              <a:latin typeface="+mn-ea"/>
              <a:ea typeface="+mn-ea"/>
            </a:rPr>
            <a:t>IBM Stream</a:t>
          </a:r>
          <a:r>
            <a:rPr lang="zh-CN" altLang="en-US" sz="1200" i="0" kern="1200" dirty="0" smtClean="0">
              <a:latin typeface="+mn-ea"/>
              <a:ea typeface="+mn-ea"/>
            </a:rPr>
            <a:t>还提供了相当多的</a:t>
          </a:r>
          <a:r>
            <a:rPr lang="en-US" altLang="zh-CN" sz="1200" i="0" kern="1200" dirty="0" smtClean="0">
              <a:latin typeface="+mn-ea"/>
              <a:ea typeface="+mn-ea"/>
            </a:rPr>
            <a:t>Operator</a:t>
          </a:r>
          <a:r>
            <a:rPr lang="zh-CN" altLang="en-US" sz="1200" i="0" kern="1200" dirty="0" smtClean="0">
              <a:latin typeface="+mn-ea"/>
              <a:ea typeface="+mn-ea"/>
            </a:rPr>
            <a:t>、 </a:t>
          </a:r>
          <a:r>
            <a:rPr lang="en-US" altLang="zh-CN" sz="1200" i="0" kern="1200" dirty="0" err="1" smtClean="0">
              <a:latin typeface="+mn-ea"/>
              <a:ea typeface="+mn-ea"/>
            </a:rPr>
            <a:t>Functor</a:t>
          </a:r>
          <a:r>
            <a:rPr lang="zh-CN" altLang="en-US" sz="1200" i="0" kern="1200" dirty="0" smtClean="0">
              <a:latin typeface="+mn-ea"/>
              <a:ea typeface="+mn-ea"/>
            </a:rPr>
            <a:t>以及其他组件来</a:t>
          </a:r>
          <a:br>
            <a:rPr lang="zh-CN" altLang="en-US" sz="1200" i="0" kern="1200" dirty="0" smtClean="0">
              <a:latin typeface="+mn-ea"/>
              <a:ea typeface="+mn-ea"/>
            </a:rPr>
          </a:br>
          <a:r>
            <a:rPr lang="zh-CN" altLang="en-US" sz="1200" i="0" kern="1200" dirty="0" smtClean="0">
              <a:latin typeface="+mn-ea"/>
              <a:ea typeface="+mn-ea"/>
            </a:rPr>
            <a:t>帮助构建应用程序。</a:t>
          </a:r>
          <a:br>
            <a:rPr lang="zh-CN" altLang="en-US" sz="1200" i="0" kern="1200" dirty="0" smtClean="0">
              <a:latin typeface="+mn-ea"/>
              <a:ea typeface="+mn-ea"/>
            </a:rPr>
          </a:br>
          <a:endParaRPr lang="zh-CN" altLang="en-US" sz="1200" kern="1200" dirty="0">
            <a:latin typeface="+mn-ea"/>
            <a:ea typeface="+mn-ea"/>
          </a:endParaRPr>
        </a:p>
      </dsp:txBody>
      <dsp:txXfrm rot="-5400000">
        <a:off x="2177509" y="1681339"/>
        <a:ext cx="5858062" cy="541529"/>
      </dsp:txXfrm>
    </dsp:sp>
    <dsp:sp modelId="{5D246C5F-25A7-4B91-BDE3-54443A578686}">
      <dsp:nvSpPr>
        <dsp:cNvPr id="0" name=""/>
        <dsp:cNvSpPr/>
      </dsp:nvSpPr>
      <dsp:spPr>
        <a:xfrm>
          <a:off x="288025" y="1577029"/>
          <a:ext cx="1889482" cy="75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IBM Stream</a:t>
          </a:r>
          <a:endParaRPr lang="zh-CN" altLang="en-US" sz="2400" kern="1200" dirty="0"/>
        </a:p>
      </dsp:txBody>
      <dsp:txXfrm>
        <a:off x="324644" y="1613648"/>
        <a:ext cx="1816244" cy="676911"/>
      </dsp:txXfrm>
    </dsp:sp>
    <dsp:sp modelId="{523F8AF6-0FDC-4916-8DB9-46E320414B59}">
      <dsp:nvSpPr>
        <dsp:cNvPr id="0" name=""/>
        <dsp:cNvSpPr/>
      </dsp:nvSpPr>
      <dsp:spPr>
        <a:xfrm rot="5400000">
          <a:off x="4821127" y="-203917"/>
          <a:ext cx="600119" cy="5887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i="0" kern="1200" dirty="0" smtClean="0">
              <a:latin typeface="+mn-ea"/>
              <a:ea typeface="+mn-ea"/>
            </a:rPr>
            <a:t>S4</a:t>
          </a:r>
          <a:r>
            <a:rPr lang="zh-CN" altLang="en-US" sz="1200" i="0" kern="1200" dirty="0" smtClean="0">
              <a:latin typeface="+mn-ea"/>
              <a:ea typeface="+mn-ea"/>
            </a:rPr>
            <a:t>是一个通用的、 分布式的、 可扩展的、 分区容错的、 可插拔的流式系统。基于</a:t>
          </a:r>
          <a:r>
            <a:rPr lang="en-US" altLang="zh-CN" sz="1200" i="0" kern="1200" dirty="0" smtClean="0">
              <a:latin typeface="+mn-ea"/>
              <a:ea typeface="+mn-ea"/>
            </a:rPr>
            <a:t>S4</a:t>
          </a:r>
          <a:r>
            <a:rPr lang="zh-CN" altLang="en-US" sz="1200" i="0" kern="1200" dirty="0" smtClean="0">
              <a:latin typeface="+mn-ea"/>
              <a:ea typeface="+mn-ea"/>
            </a:rPr>
            <a:t>框架，开发者可以开发面向持续流数据处理的应用。</a:t>
          </a:r>
          <a:endParaRPr lang="zh-CN" altLang="en-US" sz="1200" kern="1200" dirty="0">
            <a:latin typeface="+mn-ea"/>
            <a:ea typeface="+mn-ea"/>
          </a:endParaRPr>
        </a:p>
      </dsp:txBody>
      <dsp:txXfrm rot="-5400000">
        <a:off x="2177509" y="2468996"/>
        <a:ext cx="5858062" cy="541529"/>
      </dsp:txXfrm>
    </dsp:sp>
    <dsp:sp modelId="{B9951466-7662-41CF-9657-7167E1A7C713}">
      <dsp:nvSpPr>
        <dsp:cNvPr id="0" name=""/>
        <dsp:cNvSpPr/>
      </dsp:nvSpPr>
      <dsp:spPr>
        <a:xfrm>
          <a:off x="288025" y="2364686"/>
          <a:ext cx="1889482" cy="75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Yahoo！ S4</a:t>
          </a:r>
          <a:endParaRPr lang="zh-CN" altLang="en-US" sz="2400" kern="1200" dirty="0"/>
        </a:p>
      </dsp:txBody>
      <dsp:txXfrm>
        <a:off x="324644" y="2401305"/>
        <a:ext cx="1816244" cy="676911"/>
      </dsp:txXfrm>
    </dsp:sp>
    <dsp:sp modelId="{43BE08F3-6336-4271-9CF3-56D7FEC30CDE}">
      <dsp:nvSpPr>
        <dsp:cNvPr id="0" name=""/>
        <dsp:cNvSpPr/>
      </dsp:nvSpPr>
      <dsp:spPr>
        <a:xfrm rot="5400000">
          <a:off x="4803869" y="566444"/>
          <a:ext cx="600119" cy="59219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SQL Server</a:t>
          </a:r>
          <a:r>
            <a:rPr lang="en-US" altLang="zh-CN" sz="1600" kern="1200" dirty="0" smtClean="0"/>
            <a:t>‘s </a:t>
          </a:r>
          <a:r>
            <a:rPr lang="zh-CN" sz="1600" kern="1200" dirty="0" smtClean="0"/>
            <a:t>StreamInsight，Sybase</a:t>
          </a:r>
          <a:r>
            <a:rPr lang="en-US" altLang="zh-CN" sz="1600" kern="1200" dirty="0" smtClean="0"/>
            <a:t>’s </a:t>
          </a:r>
          <a:r>
            <a:rPr lang="zh-CN" sz="1600" kern="1200" dirty="0" smtClean="0"/>
            <a:t>Aleri</a:t>
          </a:r>
          <a:r>
            <a:rPr lang="zh-CN" altLang="en-US" sz="1600" kern="1200" dirty="0" smtClean="0"/>
            <a:t>，</a:t>
          </a:r>
          <a:r>
            <a:rPr lang="en-US" altLang="zh-CN" sz="1600" kern="1200" dirty="0" smtClean="0"/>
            <a:t>Apache </a:t>
          </a:r>
          <a:r>
            <a:rPr lang="en-US" altLang="zh-CN" sz="1600" kern="1200" dirty="0" err="1" smtClean="0"/>
            <a:t>Samza</a:t>
          </a:r>
          <a:endParaRPr lang="zh-CN" altLang="en-US" sz="1600" kern="1200" dirty="0">
            <a:latin typeface="+mn-ea"/>
            <a:ea typeface="+mn-ea"/>
          </a:endParaRPr>
        </a:p>
      </dsp:txBody>
      <dsp:txXfrm rot="-5400000">
        <a:off x="2142957" y="3256652"/>
        <a:ext cx="5892650" cy="541529"/>
      </dsp:txXfrm>
    </dsp:sp>
    <dsp:sp modelId="{8DBFB178-C62F-440F-8ADF-8B1E601013B5}">
      <dsp:nvSpPr>
        <dsp:cNvPr id="0" name=""/>
        <dsp:cNvSpPr/>
      </dsp:nvSpPr>
      <dsp:spPr>
        <a:xfrm>
          <a:off x="288025" y="3152342"/>
          <a:ext cx="1854931" cy="75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i="0" kern="1200" dirty="0" smtClean="0">
              <a:latin typeface="+mn-ea"/>
              <a:ea typeface="+mn-ea"/>
            </a:rPr>
            <a:t>其他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324644" y="3188961"/>
        <a:ext cx="1781693" cy="676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074D5-B606-4985-922F-F4E2616F20B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5A4B-A30D-4BD3-B973-125329D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6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Streaming Spark offers similar speed while providing FT and consistency guarantees that these systems lack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fld id="{B4C8FD9D-0AF7-4308-BA90-C94620FA885A}" type="slidenum">
              <a:rPr lang="en-US" altLang="zh-CN">
                <a:latin typeface="Calibri" pitchFamily="34" charset="0"/>
              </a:rPr>
              <a:pPr eaLnBrk="1" hangingPunct="1"/>
              <a:t>23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352928" cy="36755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73528"/>
            <a:ext cx="8363272" cy="41584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3528" y="4731990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743944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519523"/>
            <a:ext cx="4038600" cy="40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19523"/>
            <a:ext cx="4038600" cy="40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19523"/>
            <a:ext cx="8229600" cy="40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search.maven.org/#search|ga|1|g%3A%22org.apache.spark%22%20AND%20v%3A%221.3.1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流处理引擎比较，元数据规范，大数据平台规范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6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</a:t>
            </a:r>
            <a:r>
              <a:rPr lang="en-US" altLang="zh-CN" dirty="0"/>
              <a:t>Storm</a:t>
            </a:r>
            <a:r>
              <a:rPr lang="zh-CN" altLang="en-US" dirty="0"/>
              <a:t>技术特性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624984"/>
              </p:ext>
            </p:extLst>
          </p:nvPr>
        </p:nvGraphicFramePr>
        <p:xfrm>
          <a:off x="611560" y="715225"/>
          <a:ext cx="7488832" cy="4320000"/>
        </p:xfrm>
        <a:graphic>
          <a:graphicData uri="http://schemas.openxmlformats.org/drawingml/2006/table">
            <a:tbl>
              <a:tblPr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12168"/>
                <a:gridCol w="5976664"/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开发语言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Clojure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核心代码</a:t>
                      </a:r>
                      <a:r>
                        <a:rPr lang="en-US" altLang="zh-CN" sz="1400" u="none" strike="noStrike" dirty="0">
                          <a:effectLst/>
                        </a:rPr>
                        <a:t>),</a:t>
                      </a:r>
                      <a:r>
                        <a:rPr lang="en-US" sz="1400" u="none" strike="noStrike" dirty="0">
                          <a:effectLst/>
                        </a:rPr>
                        <a:t>Java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由中心节点</a:t>
                      </a:r>
                      <a:r>
                        <a:rPr lang="en-US" sz="1400" u="none" strike="noStrike" dirty="0">
                          <a:effectLst/>
                        </a:rPr>
                        <a:t>nimbus</a:t>
                      </a:r>
                      <a:r>
                        <a:rPr lang="zh-CN" altLang="en-US" sz="1400" u="none" strike="noStrike" dirty="0">
                          <a:effectLst/>
                        </a:rPr>
                        <a:t>和工作节点</a:t>
                      </a:r>
                      <a:r>
                        <a:rPr lang="en-US" sz="1400" u="none" strike="noStrike" dirty="0">
                          <a:effectLst/>
                        </a:rPr>
                        <a:t>supervisor</a:t>
                      </a:r>
                      <a:r>
                        <a:rPr lang="zh-CN" altLang="en-US" sz="1400" u="none" strike="noStrike" dirty="0">
                          <a:effectLst/>
                        </a:rPr>
                        <a:t>组成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基于</a:t>
                      </a:r>
                      <a:r>
                        <a:rPr lang="en-US" sz="1400" u="none" strike="noStrike">
                          <a:effectLst/>
                        </a:rPr>
                        <a:t>thrift</a:t>
                      </a:r>
                      <a:r>
                        <a:rPr lang="zh-CN" altLang="en-US" sz="1400" u="none" strike="noStrike">
                          <a:effectLst/>
                        </a:rPr>
                        <a:t>框架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提供</a:t>
                      </a:r>
                      <a:r>
                        <a:rPr lang="en-US" altLang="zh-CN" sz="1400" u="none" strike="noStrike">
                          <a:effectLst/>
                        </a:rPr>
                        <a:t>tuple</a:t>
                      </a:r>
                      <a:r>
                        <a:rPr lang="zh-CN" altLang="en-US" sz="1400" u="none" strike="noStrike">
                          <a:effectLst/>
                        </a:rPr>
                        <a:t>类，用户不可自定义事件类，但可以命名</a:t>
                      </a:r>
                      <a:r>
                        <a:rPr lang="en-US" altLang="zh-CN" sz="1400" u="none" strike="noStrike">
                          <a:effectLst/>
                        </a:rPr>
                        <a:t>field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处理单元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提供若干</a:t>
                      </a:r>
                      <a:r>
                        <a:rPr lang="en-US" altLang="zh-CN" sz="1400" u="none" strike="noStrike" dirty="0">
                          <a:effectLst/>
                        </a:rPr>
                        <a:t>Bolt</a:t>
                      </a:r>
                      <a:r>
                        <a:rPr lang="zh-CN" altLang="en-US" sz="1400" u="none" strike="noStrike" dirty="0">
                          <a:effectLst/>
                        </a:rPr>
                        <a:t>处理常见任务，用户可自行扩展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第三方交互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定义</a:t>
                      </a:r>
                      <a:r>
                        <a:rPr lang="en-US" altLang="zh-CN" sz="1400" u="none" strike="noStrike" dirty="0">
                          <a:effectLst/>
                        </a:rPr>
                        <a:t>spout</a:t>
                      </a:r>
                      <a:r>
                        <a:rPr lang="zh-CN" altLang="en-US" sz="1400" u="none" strike="noStrike" dirty="0">
                          <a:effectLst/>
                        </a:rPr>
                        <a:t>用于产生</a:t>
                      </a:r>
                      <a:r>
                        <a:rPr lang="en-US" altLang="zh-CN" sz="1400" u="none" strike="noStrike" dirty="0">
                          <a:effectLst/>
                        </a:rPr>
                        <a:t>stream,</a:t>
                      </a:r>
                      <a:r>
                        <a:rPr lang="zh-CN" altLang="en-US" sz="1400" u="none" strike="noStrike" dirty="0">
                          <a:effectLst/>
                        </a:rPr>
                        <a:t>没有标准的输出</a:t>
                      </a:r>
                      <a:r>
                        <a:rPr lang="en-US" altLang="zh-CN" sz="1400" u="none" strike="noStrike" dirty="0">
                          <a:effectLst/>
                        </a:rPr>
                        <a:t>API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持久化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无</a:t>
                      </a:r>
                      <a:r>
                        <a:rPr lang="en-US" altLang="zh-CN" sz="1400" u="none" strike="noStrike" dirty="0">
                          <a:effectLst/>
                        </a:rPr>
                        <a:t>API</a:t>
                      </a:r>
                      <a:r>
                        <a:rPr lang="zh-CN" altLang="en-US" sz="1400" u="none" strike="noStrike" dirty="0">
                          <a:effectLst/>
                        </a:rPr>
                        <a:t>，用户自行处理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可靠性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提供事件处理的可靠保证（保障数据全处理机制和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Ack</a:t>
                      </a:r>
                      <a:r>
                        <a:rPr lang="zh-CN" altLang="en-US" sz="1400" u="none" strike="noStrike" dirty="0">
                          <a:effectLst/>
                        </a:rPr>
                        <a:t>数据回处理机制）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路由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多种灵活的路由方式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多语言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支持本身支持</a:t>
                      </a:r>
                      <a:r>
                        <a:rPr lang="en-US" sz="1400" u="none" strike="noStrike">
                          <a:effectLst/>
                        </a:rPr>
                        <a:t>Java,Python,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Failover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部分支持，数据无法</a:t>
                      </a:r>
                      <a:r>
                        <a:rPr lang="en-US" sz="1400" u="none" strike="noStrike" dirty="0">
                          <a:effectLst/>
                        </a:rPr>
                        <a:t>failover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LoadBalance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不支持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并行处理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可配置</a:t>
                      </a:r>
                      <a:r>
                        <a:rPr lang="en-US" sz="1400" u="none" strike="noStrike" dirty="0" err="1">
                          <a:effectLst/>
                        </a:rPr>
                        <a:t>worker,task</a:t>
                      </a:r>
                      <a:r>
                        <a:rPr lang="zh-CN" altLang="en-US" sz="1400" u="none" strike="noStrike" dirty="0">
                          <a:effectLst/>
                        </a:rPr>
                        <a:t>数目，</a:t>
                      </a:r>
                      <a:r>
                        <a:rPr lang="en-US" sz="1400" u="none" strike="noStrike" dirty="0">
                          <a:effectLst/>
                        </a:rPr>
                        <a:t>storm</a:t>
                      </a:r>
                      <a:r>
                        <a:rPr lang="zh-CN" altLang="en-US" sz="1400" u="none" strike="noStrike" dirty="0">
                          <a:effectLst/>
                        </a:rPr>
                        <a:t>会尽量均匀分配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动态增删节点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在数据处理过程中不支持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动态部署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支持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Storm </a:t>
            </a:r>
            <a:r>
              <a:rPr lang="zh-CN" altLang="en-US" dirty="0" smtClean="0"/>
              <a:t>架构举例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823913"/>
            <a:ext cx="8067675" cy="3657600"/>
          </a:xfrm>
        </p:spPr>
      </p:pic>
    </p:spTree>
    <p:extLst>
      <p:ext uri="{BB962C8B-B14F-4D97-AF65-F5344CB8AC3E}">
        <p14:creationId xmlns:p14="http://schemas.microsoft.com/office/powerpoint/2010/main" val="2701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Storm </a:t>
            </a:r>
            <a:r>
              <a:rPr lang="zh-CN" altLang="en-US" dirty="0" smtClean="0"/>
              <a:t>架构举例 </a:t>
            </a:r>
            <a:r>
              <a:rPr lang="en-US" altLang="zh-CN" dirty="0" smtClean="0"/>
              <a:t>cont.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7614"/>
            <a:ext cx="6192688" cy="312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Storm </a:t>
            </a:r>
            <a:r>
              <a:rPr lang="zh-CN" altLang="en-US" dirty="0" smtClean="0"/>
              <a:t>架构举例 </a:t>
            </a:r>
            <a:r>
              <a:rPr lang="en-US" altLang="zh-CN" dirty="0"/>
              <a:t>cont.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15566"/>
            <a:ext cx="6336704" cy="388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6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-Spark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Spark</a:t>
            </a:r>
            <a:r>
              <a:rPr lang="zh-CN" altLang="en-US" sz="2000" dirty="0" smtClean="0"/>
              <a:t>是</a:t>
            </a:r>
            <a:r>
              <a:rPr lang="en-US" altLang="zh-CN" sz="2000" b="1" dirty="0">
                <a:solidFill>
                  <a:srgbClr val="FFC000"/>
                </a:solidFill>
              </a:rPr>
              <a:t>Berkeley Data Analytics Stack 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(</a:t>
            </a:r>
            <a:r>
              <a:rPr lang="en-US" altLang="zh-CN" sz="2000" b="1" dirty="0">
                <a:solidFill>
                  <a:srgbClr val="FFC000"/>
                </a:solidFill>
              </a:rPr>
              <a:t>BDAS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)</a:t>
            </a:r>
            <a:r>
              <a:rPr lang="zh-CN" altLang="en-US" sz="2000" dirty="0" smtClean="0"/>
              <a:t>的重要组成部分，</a:t>
            </a:r>
            <a:r>
              <a:rPr lang="zh-CN" altLang="en-US" sz="2000" dirty="0"/>
              <a:t>其核心是弹性分布式数据</a:t>
            </a:r>
            <a:r>
              <a:rPr lang="zh-CN" altLang="en-US" sz="2000" dirty="0" smtClean="0"/>
              <a:t>集（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RDD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。</a:t>
            </a:r>
            <a:r>
              <a:rPr lang="en-US" altLang="zh-CN" sz="2000" dirty="0"/>
              <a:t>Spark</a:t>
            </a:r>
            <a:r>
              <a:rPr lang="zh-CN" altLang="zh-CN" sz="2000" dirty="0"/>
              <a:t>生态圈可以支持大数据</a:t>
            </a:r>
            <a:r>
              <a:rPr lang="en-US" altLang="zh-CN" sz="2000" dirty="0"/>
              <a:t>4</a:t>
            </a:r>
            <a:r>
              <a:rPr lang="zh-CN" altLang="zh-CN" sz="2000" dirty="0"/>
              <a:t>大典型的应用场景“非实时批处理、非实时迭代、实时交互式 、实时流式”</a:t>
            </a:r>
            <a:r>
              <a:rPr lang="zh-CN" altLang="zh-CN" sz="2000" dirty="0" smtClean="0"/>
              <a:t>。它</a:t>
            </a:r>
            <a:r>
              <a:rPr lang="zh-CN" altLang="zh-CN" sz="2000" dirty="0"/>
              <a:t>具备一站式解决方案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07635"/>
            <a:ext cx="5262837" cy="32358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6136" y="1995686"/>
            <a:ext cx="3240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性能：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基于内存缓存技术，比</a:t>
            </a:r>
            <a:r>
              <a:rPr lang="en-US" altLang="zh-CN" sz="1400" dirty="0"/>
              <a:t>Hadoop</a:t>
            </a:r>
            <a:r>
              <a:rPr lang="zh-CN" altLang="en-US" sz="1400" dirty="0"/>
              <a:t>运行</a:t>
            </a:r>
            <a:r>
              <a:rPr lang="zh-CN" altLang="en-US" sz="1400" dirty="0" smtClean="0"/>
              <a:t>快</a:t>
            </a:r>
            <a:r>
              <a:rPr lang="en-US" altLang="zh-CN" sz="1400" dirty="0" smtClean="0"/>
              <a:t>100</a:t>
            </a:r>
            <a:r>
              <a:rPr lang="zh-CN" altLang="en-US" sz="1400" dirty="0"/>
              <a:t>倍；</a:t>
            </a:r>
            <a:br>
              <a:rPr lang="zh-CN" altLang="en-US" sz="1400" dirty="0"/>
            </a:br>
            <a:r>
              <a:rPr lang="zh-CN" altLang="en-US" sz="1400" dirty="0"/>
              <a:t>基于磁盘读写处理，比</a:t>
            </a:r>
            <a:r>
              <a:rPr lang="en-US" altLang="zh-CN" sz="1400" dirty="0"/>
              <a:t>Hadoop</a:t>
            </a:r>
            <a:r>
              <a:rPr lang="zh-CN" altLang="en-US" sz="1400" dirty="0"/>
              <a:t>运行快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倍</a:t>
            </a:r>
            <a:r>
              <a:rPr lang="zh-CN" altLang="en-US" sz="1400" dirty="0"/>
              <a:t>。</a:t>
            </a:r>
            <a:br>
              <a:rPr lang="zh-CN" altLang="en-US" sz="1400" dirty="0"/>
            </a:br>
            <a:r>
              <a:rPr lang="zh-CN" altLang="en-US" sz="1400" b="1" dirty="0"/>
              <a:t>易用性：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支持</a:t>
            </a:r>
            <a:r>
              <a:rPr lang="en-US" altLang="zh-CN" sz="1400" dirty="0"/>
              <a:t>Java/Scala/Python</a:t>
            </a:r>
            <a:r>
              <a:rPr lang="zh-CN" altLang="en-US" sz="1400" dirty="0"/>
              <a:t>语言，提供</a:t>
            </a:r>
            <a:r>
              <a:rPr lang="zh-CN" altLang="en-US" sz="1400" dirty="0" smtClean="0"/>
              <a:t>丰富</a:t>
            </a:r>
            <a:r>
              <a:rPr lang="en-US" altLang="zh-CN" sz="1400" dirty="0" smtClean="0"/>
              <a:t>API</a:t>
            </a:r>
            <a:r>
              <a:rPr lang="zh-CN" altLang="en-US" sz="1400" dirty="0"/>
              <a:t>快速开发应用。</a:t>
            </a:r>
            <a:br>
              <a:rPr lang="zh-CN" altLang="en-US" sz="1400" dirty="0"/>
            </a:br>
            <a:r>
              <a:rPr lang="zh-CN" altLang="en-US" sz="1400" b="1" dirty="0"/>
              <a:t>通用性：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融合</a:t>
            </a:r>
            <a:r>
              <a:rPr lang="en-US" altLang="zh-CN" sz="1400" dirty="0"/>
              <a:t>SQL</a:t>
            </a:r>
            <a:r>
              <a:rPr lang="zh-CN" altLang="en-US" sz="1400" dirty="0"/>
              <a:t>准实时查询、 流计算、 图计算</a:t>
            </a:r>
            <a:r>
              <a:rPr lang="zh-CN" altLang="en-US" sz="1400" dirty="0" smtClean="0"/>
              <a:t>和机器学习</a:t>
            </a:r>
            <a:r>
              <a:rPr lang="zh-CN" altLang="en-US" sz="1400" dirty="0"/>
              <a:t>等复杂数据挖掘分析功能。</a:t>
            </a:r>
            <a:br>
              <a:rPr lang="zh-CN" altLang="en-US" sz="1400" dirty="0"/>
            </a:br>
            <a:r>
              <a:rPr lang="zh-CN" altLang="en-US" sz="1400" b="1" dirty="0"/>
              <a:t>兼容性：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可完全兼容</a:t>
            </a:r>
            <a:r>
              <a:rPr lang="en-US" altLang="zh-CN" sz="1400" dirty="0"/>
              <a:t>Hadoop2.0</a:t>
            </a:r>
            <a:r>
              <a:rPr lang="zh-CN" altLang="en-US" sz="1400" dirty="0"/>
              <a:t>的集群管控框架</a:t>
            </a:r>
            <a:r>
              <a:rPr lang="en-US" altLang="zh-CN" sz="1400" dirty="0"/>
              <a:t>YARN</a:t>
            </a:r>
            <a:r>
              <a:rPr lang="zh-CN" altLang="en-US" sz="1400" dirty="0" smtClean="0"/>
              <a:t>，以及</a:t>
            </a:r>
            <a:r>
              <a:rPr lang="en-US" altLang="zh-CN" sz="1400" dirty="0"/>
              <a:t>Hadoop</a:t>
            </a:r>
            <a:r>
              <a:rPr lang="zh-CN" altLang="en-US" sz="1400" dirty="0"/>
              <a:t>文件系统</a:t>
            </a:r>
            <a:r>
              <a:rPr lang="en-US" altLang="zh-CN" sz="1400" dirty="0"/>
              <a:t>HDFS</a:t>
            </a:r>
            <a:r>
              <a:rPr lang="zh-CN" altLang="en-US" sz="1400" dirty="0"/>
              <a:t>等。</a:t>
            </a:r>
            <a:br>
              <a:rPr lang="zh-CN" altLang="en-US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13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-Spark </a:t>
            </a:r>
            <a:r>
              <a:rPr lang="en-US" altLang="zh-CN" dirty="0"/>
              <a:t>Streaming </a:t>
            </a:r>
            <a:r>
              <a:rPr lang="zh-CN" altLang="en-US" dirty="0"/>
              <a:t>实时计算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627534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 Streaming</a:t>
            </a:r>
            <a:r>
              <a:rPr lang="zh-CN" altLang="en-US" dirty="0"/>
              <a:t>是建立在</a:t>
            </a:r>
            <a:r>
              <a:rPr lang="en-US" altLang="zh-CN" dirty="0"/>
              <a:t>Spark</a:t>
            </a:r>
            <a:r>
              <a:rPr lang="zh-CN" altLang="en-US" dirty="0"/>
              <a:t>上的实时计算框架，通过它提供的丰富的</a:t>
            </a:r>
            <a:r>
              <a:rPr lang="en-US" altLang="zh-CN" dirty="0"/>
              <a:t>API</a:t>
            </a:r>
            <a:r>
              <a:rPr lang="zh-CN" altLang="en-US" dirty="0"/>
              <a:t>、 基于内存的高速执行</a:t>
            </a:r>
            <a:r>
              <a:rPr lang="zh-CN" altLang="en-US" dirty="0" smtClean="0"/>
              <a:t>引擎</a:t>
            </a:r>
            <a:r>
              <a:rPr lang="zh-CN" altLang="en-US" dirty="0"/>
              <a:t>，用户可以结合流式、 批处理和交互试查询应用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zh-CN" altLang="en-US" dirty="0"/>
              <a:t>数据拆分成多个时间片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spark</a:t>
            </a:r>
            <a:r>
              <a:rPr lang="zh-CN" altLang="en-US" dirty="0"/>
              <a:t>快速的内存集群</a:t>
            </a:r>
            <a:r>
              <a:rPr lang="zh-CN" altLang="en-US" dirty="0" smtClean="0"/>
              <a:t>处理</a:t>
            </a:r>
            <a:endParaRPr lang="zh-CN" alt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支持多种流</a:t>
            </a:r>
            <a:r>
              <a:rPr lang="zh-CN" altLang="en-US" dirty="0" smtClean="0"/>
              <a:t>输入（</a:t>
            </a:r>
            <a:r>
              <a:rPr lang="en-US" altLang="zh-CN" dirty="0" err="1" smtClean="0"/>
              <a:t>Kafka,Flume,Socket,File,HDFS,etc</a:t>
            </a:r>
            <a:r>
              <a:rPr lang="en-US" altLang="zh-CN" dirty="0" smtClean="0"/>
              <a:t>.)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://search.maven.org/#</a:t>
            </a:r>
            <a:r>
              <a:rPr lang="en-US" altLang="zh-CN" dirty="0" smtClean="0">
                <a:hlinkClick r:id="rId2"/>
              </a:rPr>
              <a:t>search|ga|1|g%3A%22org.apache.spark%22%20AND%20v%3A%221.3.1%22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en-US" altLang="zh-CN" dirty="0" err="1"/>
              <a:t>mr</a:t>
            </a:r>
            <a:r>
              <a:rPr lang="en-US" altLang="zh-CN" dirty="0"/>
              <a:t>, join, window</a:t>
            </a:r>
            <a:r>
              <a:rPr lang="zh-CN" altLang="en-US" dirty="0"/>
              <a:t>等转换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内置的机器学习算法、 图算法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最终数据存入</a:t>
            </a:r>
            <a:r>
              <a:rPr lang="en-US" altLang="zh-CN" dirty="0"/>
              <a:t>HDFS</a:t>
            </a:r>
            <a:r>
              <a:rPr lang="zh-CN" altLang="en-US" dirty="0"/>
              <a:t>、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r>
              <a:rPr lang="zh-CN" altLang="en-US" dirty="0"/>
              <a:t>等</a:t>
            </a: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5470"/>
            <a:ext cx="7673863" cy="16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-Spark Streaming </a:t>
            </a:r>
            <a:r>
              <a:rPr lang="zh-CN" altLang="en-US" dirty="0" smtClean="0"/>
              <a:t>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Spark Streaming</a:t>
            </a:r>
            <a:r>
              <a:rPr lang="zh-CN" altLang="en-US" sz="2000" dirty="0"/>
              <a:t>编写的程序与编写</a:t>
            </a:r>
            <a:r>
              <a:rPr lang="en-US" altLang="zh-CN" sz="2000" dirty="0"/>
              <a:t>Spark</a:t>
            </a:r>
            <a:r>
              <a:rPr lang="zh-CN" altLang="en-US" sz="2000" dirty="0"/>
              <a:t>程序非常相似，在</a:t>
            </a:r>
            <a:r>
              <a:rPr lang="en-US" altLang="zh-CN" sz="2000" dirty="0"/>
              <a:t>Spark</a:t>
            </a:r>
            <a:r>
              <a:rPr lang="zh-CN" altLang="en-US" sz="2000" dirty="0"/>
              <a:t>程序中，主要通过</a:t>
            </a:r>
            <a:r>
              <a:rPr lang="zh-CN" altLang="en-US" sz="2000" dirty="0" smtClean="0"/>
              <a:t>操作</a:t>
            </a:r>
            <a:r>
              <a:rPr lang="en-US" altLang="zh-CN" sz="2000" dirty="0" smtClean="0"/>
              <a:t>RDD</a:t>
            </a:r>
            <a:r>
              <a:rPr lang="zh-CN" altLang="en-US" sz="2000" dirty="0"/>
              <a:t>（弹性分布式数据集）提供的接口，如</a:t>
            </a:r>
            <a:r>
              <a:rPr lang="en-US" altLang="zh-CN" sz="2000" dirty="0"/>
              <a:t>map</a:t>
            </a:r>
            <a:r>
              <a:rPr lang="zh-CN" altLang="en-US" sz="2000" dirty="0"/>
              <a:t>、 </a:t>
            </a:r>
            <a:r>
              <a:rPr lang="en-US" altLang="zh-CN" sz="2000" dirty="0" smtClean="0"/>
              <a:t>reduce</a:t>
            </a:r>
            <a:r>
              <a:rPr lang="zh-CN" altLang="en-US" sz="2000" dirty="0"/>
              <a:t>、 </a:t>
            </a:r>
            <a:r>
              <a:rPr lang="en-US" altLang="zh-CN" sz="2000" dirty="0"/>
              <a:t>filter</a:t>
            </a:r>
            <a:r>
              <a:rPr lang="zh-CN" altLang="en-US" sz="2000" dirty="0"/>
              <a:t>等，实现数据的批处理。 而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Spark </a:t>
            </a:r>
            <a:r>
              <a:rPr lang="en-US" altLang="zh-CN" sz="2000" dirty="0"/>
              <a:t>Streaming</a:t>
            </a:r>
            <a:r>
              <a:rPr lang="zh-CN" altLang="en-US" sz="2000" dirty="0"/>
              <a:t>中，</a:t>
            </a:r>
            <a:r>
              <a:rPr lang="zh-CN" altLang="en-US" sz="2000" dirty="0" smtClean="0"/>
              <a:t>则操作</a:t>
            </a:r>
            <a:r>
              <a:rPr lang="en-US" altLang="zh-CN" sz="2000" dirty="0" err="1"/>
              <a:t>DStream</a:t>
            </a:r>
            <a:r>
              <a:rPr lang="zh-CN" altLang="en-US" sz="2000" dirty="0"/>
              <a:t>（表示数据流的</a:t>
            </a:r>
            <a:r>
              <a:rPr lang="en-US" altLang="zh-CN" sz="2000" dirty="0"/>
              <a:t>RDD</a:t>
            </a:r>
            <a:r>
              <a:rPr lang="zh-CN" altLang="en-US" sz="2000" dirty="0"/>
              <a:t>序列）提供的</a:t>
            </a:r>
            <a:r>
              <a:rPr lang="zh-CN" altLang="en-US" sz="2000" dirty="0" smtClean="0"/>
              <a:t>接口。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55726"/>
            <a:ext cx="6562750" cy="17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流处理</a:t>
            </a:r>
            <a:r>
              <a:rPr lang="en-US" altLang="zh-CN" dirty="0"/>
              <a:t>- </a:t>
            </a:r>
            <a:r>
              <a:rPr lang="en-US" altLang="zh-CN" dirty="0" smtClean="0"/>
              <a:t>Spark Streaming </a:t>
            </a:r>
            <a:r>
              <a:rPr lang="zh-CN" altLang="en-US" dirty="0" smtClean="0"/>
              <a:t>离散流处理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715000" cy="942975"/>
          </a:xfrm>
        </p:spPr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zh-CN" altLang="en-US" sz="2300" dirty="0" smtClean="0">
                <a:sym typeface="Arial" charset="0"/>
              </a:rPr>
              <a:t>将流式计算转化为一系列</a:t>
            </a:r>
            <a:r>
              <a:rPr lang="zh-CN" altLang="en-US" sz="2300" b="1" dirty="0" smtClean="0">
                <a:sym typeface="Arial" charset="0"/>
              </a:rPr>
              <a:t>更小、更富弹性的离散批处理任务</a:t>
            </a:r>
            <a:endParaRPr lang="en-US" sz="2300" b="1" dirty="0">
              <a:sym typeface="Arial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eaLnBrk="0" hangingPunct="0"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312039" indent="-120015" eaLnBrk="0" hangingPunct="0"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480060" indent="-96012" eaLnBrk="0" hangingPunct="0"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672084" indent="-96012" eaLnBrk="0" hangingPunct="0"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864108" indent="-96012" eaLnBrk="0" hangingPunct="0"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1056132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1248156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1440180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1632204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fld id="{BD376448-3C67-45AC-8043-F1CB982E59D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61" name="Right Arrow 60"/>
          <p:cNvSpPr>
            <a:spLocks noChangeArrowheads="1"/>
          </p:cNvSpPr>
          <p:nvPr/>
        </p:nvSpPr>
        <p:spPr bwMode="auto">
          <a:xfrm>
            <a:off x="5572126" y="2075260"/>
            <a:ext cx="1561505" cy="239912"/>
          </a:xfrm>
          <a:prstGeom prst="rightArrow">
            <a:avLst>
              <a:gd name="adj1" fmla="val 50000"/>
              <a:gd name="adj2" fmla="val 49990"/>
            </a:avLst>
          </a:prstGeom>
          <a:gradFill rotWithShape="1">
            <a:gsLst>
              <a:gs pos="0">
                <a:srgbClr val="FF9494"/>
              </a:gs>
              <a:gs pos="100000">
                <a:srgbClr val="D93534"/>
              </a:gs>
            </a:gsLst>
            <a:lin ang="5400000"/>
          </a:gradFill>
          <a:ln w="9525">
            <a:solidFill>
              <a:srgbClr val="C5434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8405" tIns="19202" rIns="38405" bIns="19202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2066925"/>
            <a:ext cx="1557338" cy="239912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2634854"/>
            <a:ext cx="330399" cy="574477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2248497"/>
            <a:ext cx="883444" cy="1045810"/>
            <a:chOff x="1823089" y="4059180"/>
            <a:chExt cx="1064230" cy="1404203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4062378"/>
              <a:ext cx="830087" cy="1401005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4059180"/>
              <a:ext cx="297255" cy="1404202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6" y="4062376"/>
              <a:ext cx="234143" cy="1401005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459017" y="2701528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  <a:sym typeface="Gill Sans" charset="0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1800225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  <a:sym typeface="Gill Sans" charset="0"/>
              </a:rPr>
              <a:t>实时数据流</a:t>
            </a:r>
            <a:endParaRPr lang="en-US" kern="0" dirty="0">
              <a:solidFill>
                <a:sysClr val="windowText" lastClr="000000"/>
              </a:solidFill>
              <a:latin typeface="Calibri"/>
              <a:ea typeface="ヒラギノ角ゴ ProN W3" charset="0"/>
              <a:cs typeface="Calibri"/>
              <a:sym typeface="Gill Sans" charset="0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6" y="3536752"/>
            <a:ext cx="1571625" cy="531257"/>
            <a:chOff x="15712706" y="10151158"/>
            <a:chExt cx="4191000" cy="1416975"/>
          </a:xfrm>
        </p:grpSpPr>
        <p:grpSp>
          <p:nvGrpSpPr>
            <p:cNvPr id="13326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D93534"/>
                  </a:gs>
                  <a:gs pos="100000">
                    <a:srgbClr val="FF949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985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kern="0" dirty="0" smtClean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  <a:sym typeface="Gill Sans" charset="0"/>
                </a:rPr>
                <a:t>处理后结果</a:t>
              </a:r>
              <a:endParaRPr lang="en-US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  <a:sym typeface="Gill Sans" charset="0"/>
              </a:endParaRP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228600" y="1885950"/>
            <a:ext cx="4991472" cy="306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spcBef>
                <a:spcPts val="1512"/>
              </a:spcBef>
              <a:defRPr/>
            </a:pPr>
            <a:r>
              <a:rPr lang="zh-CN" altLang="en-US" sz="1600" dirty="0" smtClean="0">
                <a:latin typeface="Calibri"/>
                <a:cs typeface="Calibri"/>
              </a:rPr>
              <a:t>将实时流数据划分为多个批处理间隔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spcBef>
                <a:spcPts val="1512"/>
              </a:spcBef>
              <a:defRPr/>
            </a:pPr>
            <a:r>
              <a:rPr lang="en-US" altLang="zh-CN" sz="1600" dirty="0" smtClean="0">
                <a:latin typeface="Calibri"/>
                <a:cs typeface="Calibri"/>
              </a:rPr>
              <a:t>Spark </a:t>
            </a:r>
            <a:r>
              <a:rPr lang="zh-CN" altLang="en-US" sz="1600" dirty="0" smtClean="0">
                <a:latin typeface="Calibri"/>
                <a:cs typeface="Calibri"/>
              </a:rPr>
              <a:t>对每个</a:t>
            </a:r>
            <a:r>
              <a:rPr lang="zh-CN" altLang="en-US" sz="1600" b="1" dirty="0" smtClean="0">
                <a:latin typeface="Calibri"/>
                <a:cs typeface="Calibri"/>
              </a:rPr>
              <a:t>批处理间隔</a:t>
            </a:r>
            <a:r>
              <a:rPr lang="zh-CN" altLang="en-US" sz="1600" dirty="0" smtClean="0">
                <a:latin typeface="Calibri"/>
                <a:cs typeface="Calibri"/>
              </a:rPr>
              <a:t>内的数据执行</a:t>
            </a:r>
            <a:r>
              <a:rPr lang="en-US" altLang="zh-CN" sz="1600" b="1" dirty="0" smtClean="0">
                <a:latin typeface="Calibri"/>
                <a:cs typeface="Calibri"/>
              </a:rPr>
              <a:t>RDD</a:t>
            </a:r>
            <a:r>
              <a:rPr lang="zh-CN" altLang="en-US" sz="1600" b="1" dirty="0" smtClean="0">
                <a:latin typeface="Calibri"/>
                <a:cs typeface="Calibri"/>
              </a:rPr>
              <a:t>处理</a:t>
            </a:r>
            <a:endParaRPr lang="en-US" sz="16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>
              <a:spcBef>
                <a:spcPts val="1512"/>
              </a:spcBef>
              <a:buFont typeface="Wingdings" pitchFamily="2" charset="2"/>
              <a:buChar char="§"/>
            </a:pPr>
            <a:r>
              <a:rPr lang="en-US" sz="1600" dirty="0">
                <a:latin typeface="Calibri"/>
                <a:cs typeface="Calibri"/>
              </a:rPr>
              <a:t>Finally, the processed results of the </a:t>
            </a:r>
            <a:r>
              <a:rPr lang="en-US" sz="1600" b="1" dirty="0">
                <a:solidFill>
                  <a:srgbClr val="FFC000"/>
                </a:solidFill>
                <a:latin typeface="Calibri"/>
                <a:cs typeface="Calibri"/>
              </a:rPr>
              <a:t>RDD </a:t>
            </a:r>
            <a:r>
              <a:rPr lang="en-US" sz="1600" dirty="0">
                <a:latin typeface="Calibri"/>
                <a:cs typeface="Calibri"/>
              </a:rPr>
              <a:t>operations are returned in </a:t>
            </a:r>
            <a:r>
              <a:rPr lang="en-US" sz="1600" dirty="0" smtClean="0">
                <a:latin typeface="Calibri"/>
                <a:cs typeface="Calibri"/>
              </a:rPr>
              <a:t>batches</a:t>
            </a:r>
          </a:p>
          <a:p>
            <a:pPr>
              <a:spcBef>
                <a:spcPts val="1512"/>
              </a:spcBef>
              <a:buFont typeface="Wingdings" pitchFamily="2" charset="2"/>
              <a:buChar char="§"/>
            </a:pPr>
            <a:r>
              <a:rPr lang="en-US" altLang="zh-CN" sz="1600" dirty="0" smtClean="0">
                <a:latin typeface="Calibri" pitchFamily="34" charset="0"/>
                <a:sym typeface="Arial" pitchFamily="34" charset="0"/>
              </a:rPr>
              <a:t>Batch </a:t>
            </a:r>
            <a:r>
              <a:rPr lang="en-US" altLang="zh-CN" sz="1600" dirty="0">
                <a:latin typeface="Calibri" pitchFamily="34" charset="0"/>
                <a:sym typeface="Arial" pitchFamily="34" charset="0"/>
              </a:rPr>
              <a:t>sizes as low as ½ second, latency ~ 1 second</a:t>
            </a:r>
          </a:p>
          <a:p>
            <a:pPr>
              <a:spcBef>
                <a:spcPts val="1512"/>
              </a:spcBef>
              <a:buFont typeface="Wingdings" pitchFamily="2" charset="2"/>
              <a:buChar char="§"/>
            </a:pPr>
            <a:r>
              <a:rPr lang="en-US" altLang="zh-CN" sz="1600" dirty="0">
                <a:latin typeface="Calibri" pitchFamily="34" charset="0"/>
                <a:sym typeface="Arial" pitchFamily="34" charset="0"/>
              </a:rPr>
              <a:t>Potential for combining batch processing and streaming processing in the same system</a:t>
            </a:r>
          </a:p>
          <a:p>
            <a:pPr>
              <a:spcBef>
                <a:spcPts val="1512"/>
              </a:spcBef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58050" y="3326606"/>
            <a:ext cx="1259086" cy="638175"/>
          </a:xfrm>
          <a:prstGeom prst="rect">
            <a:avLst/>
          </a:prstGeom>
          <a:ln w="57150" cmpd="sng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300" b="1" kern="0" dirty="0">
                <a:solidFill>
                  <a:schemeClr val="accent4"/>
                </a:solidFill>
                <a:latin typeface="Calibri"/>
                <a:cs typeface="Calibri"/>
                <a:sym typeface="Gill Sans" charset="0"/>
              </a:rPr>
              <a:t>Spark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8050" y="1879402"/>
            <a:ext cx="1259086" cy="638175"/>
          </a:xfrm>
          <a:prstGeom prst="rect">
            <a:avLst/>
          </a:prstGeom>
          <a:ln w="57150" cmpd="sng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b"/>
          <a:lstStyle/>
          <a:p>
            <a:pPr algn="ctr">
              <a:defRPr/>
            </a:pPr>
            <a:r>
              <a:rPr lang="en-US" b="1" kern="0" dirty="0">
                <a:solidFill>
                  <a:schemeClr val="accent4"/>
                </a:solidFill>
                <a:latin typeface="Calibri"/>
                <a:cs typeface="Calibri"/>
                <a:sym typeface="Gill Sans" charset="0"/>
              </a:rPr>
              <a:t>Spark</a:t>
            </a:r>
          </a:p>
          <a:p>
            <a:pPr algn="ctr">
              <a:defRPr/>
            </a:pPr>
            <a:r>
              <a:rPr lang="en-US" b="1" kern="0" dirty="0">
                <a:solidFill>
                  <a:schemeClr val="accent4"/>
                </a:solidFill>
                <a:latin typeface="Calibri"/>
                <a:cs typeface="Calibri"/>
                <a:sym typeface="Gill Sans" charset="0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2371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 Spark Streaming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举例 获取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17544"/>
            <a:ext cx="8363272" cy="4158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dirty="0">
                <a:solidFill>
                  <a:srgbClr val="B50B1B"/>
                </a:solidFill>
                <a:latin typeface="Consolas" pitchFamily="49" charset="0"/>
                <a:cs typeface="Consolas" pitchFamily="49" charset="0"/>
              </a:rPr>
              <a:t>tweets</a:t>
            </a:r>
            <a:r>
              <a:rPr lang="en-US" altLang="zh-CN" sz="1700" dirty="0">
                <a:solidFill>
                  <a:srgbClr val="6BB7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ssc.</a:t>
            </a:r>
            <a:r>
              <a:rPr lang="en-US" altLang="zh-CN" sz="1700" dirty="0" err="1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twitterStream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(authorization)</a:t>
            </a:r>
          </a:p>
          <a:p>
            <a:pPr marL="0" indent="0">
              <a:buNone/>
            </a:pPr>
            <a:endParaRPr lang="en-US" altLang="zh-CN" sz="2500" dirty="0"/>
          </a:p>
          <a:p>
            <a:pPr marL="0" indent="0"/>
            <a:endParaRPr lang="en-US" altLang="zh-CN" sz="2000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228601" y="1265312"/>
            <a:ext cx="5229225" cy="51435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DStream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: a sequence of RDD 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2920603" y="2762846"/>
            <a:ext cx="834628" cy="222052"/>
            <a:chOff x="7918600" y="4832650"/>
            <a:chExt cx="2458447" cy="653855"/>
          </a:xfrm>
        </p:grpSpPr>
        <p:sp>
          <p:nvSpPr>
            <p:cNvPr id="86" name="Alternate Process 8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87" name="Straight Connector 86"/>
            <p:cNvCxnSpPr>
              <a:cxnSpLocks noChangeShapeType="1"/>
              <a:stCxn id="86" idx="0"/>
              <a:endCxn id="86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2867620" y="3026569"/>
            <a:ext cx="980480" cy="285155"/>
            <a:chOff x="7762239" y="5609988"/>
            <a:chExt cx="2889827" cy="840669"/>
          </a:xfrm>
        </p:grpSpPr>
        <p:pic>
          <p:nvPicPr>
            <p:cNvPr id="15394" name="Picture 9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5" name="Picture 9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9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7" name="Picture 9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857500" y="2200275"/>
            <a:ext cx="4572000" cy="387549"/>
            <a:chOff x="3523416" y="4511948"/>
            <a:chExt cx="1861716" cy="322227"/>
          </a:xfrm>
        </p:grpSpPr>
        <p:sp>
          <p:nvSpPr>
            <p:cNvPr id="96" name="Right Arrow 95"/>
            <p:cNvSpPr>
              <a:spLocks noChangeArrowheads="1"/>
            </p:cNvSpPr>
            <p:nvPr/>
          </p:nvSpPr>
          <p:spPr bwMode="auto">
            <a:xfrm>
              <a:off x="5122601" y="4511948"/>
              <a:ext cx="262531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 sz="15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kern="0" dirty="0">
                  <a:latin typeface="Calibri"/>
                  <a:sym typeface="Gill Sans" charset="0"/>
                </a:rPr>
                <a:t>batch @ t+1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kern="0" dirty="0">
                  <a:latin typeface="Calibri"/>
                  <a:sym typeface="Gill Sans" charset="0"/>
                </a:rPr>
                <a:t>b</a:t>
              </a:r>
              <a:r>
                <a:rPr lang="en-US" sz="1500" kern="0" dirty="0" err="1">
                  <a:latin typeface="Calibri"/>
                  <a:sym typeface="Gill Sans" charset="0"/>
                </a:rPr>
                <a:t>atch</a:t>
              </a:r>
              <a:r>
                <a:rPr lang="en-US" sz="1500" kern="0" dirty="0">
                  <a:latin typeface="Calibri"/>
                  <a:sym typeface="Gill Sans" charset="0"/>
                </a:rPr>
                <a:t> @ t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D93534"/>
                </a:gs>
              </a:gsLst>
              <a:lin ang="5400000"/>
            </a:gradFill>
            <a:ln w="9525">
              <a:solidFill>
                <a:srgbClr val="C54342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kern="0" dirty="0">
                  <a:latin typeface="Calibri"/>
                  <a:sym typeface="Gill Sans" charset="0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186238" y="3026569"/>
            <a:ext cx="980480" cy="285155"/>
            <a:chOff x="7762239" y="5609988"/>
            <a:chExt cx="2889827" cy="840669"/>
          </a:xfrm>
        </p:grpSpPr>
        <p:pic>
          <p:nvPicPr>
            <p:cNvPr id="15386" name="Picture 15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16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16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16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479256" y="3026569"/>
            <a:ext cx="980480" cy="285155"/>
            <a:chOff x="7762239" y="5609988"/>
            <a:chExt cx="2889827" cy="840669"/>
          </a:xfrm>
        </p:grpSpPr>
        <p:pic>
          <p:nvPicPr>
            <p:cNvPr id="15382" name="Picture 17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Picture 17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Picture 17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Picture 17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171576" y="2717006"/>
            <a:ext cx="1857375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alibri" pitchFamily="34" charset="0"/>
              </a:rPr>
              <a:t>tweets </a:t>
            </a:r>
            <a:r>
              <a:rPr lang="en-US" altLang="zh-CN" sz="1600" dirty="0" err="1">
                <a:latin typeface="Calibri" pitchFamily="34" charset="0"/>
              </a:rPr>
              <a:t>DStream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857875" y="3405783"/>
            <a:ext cx="2971800" cy="571500"/>
          </a:xfrm>
          <a:prstGeom prst="wedgeRoundRectCallout">
            <a:avLst>
              <a:gd name="adj1" fmla="val -41475"/>
              <a:gd name="adj2" fmla="val -12651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stored in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memory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 as an RDD (immutable, distributed dataset)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236244" y="2766418"/>
            <a:ext cx="834628" cy="222052"/>
            <a:chOff x="7918600" y="4832650"/>
            <a:chExt cx="2458447" cy="653855"/>
          </a:xfrm>
        </p:grpSpPr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  <a:stCxn id="43" idx="0"/>
              <a:endCxn id="43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522119" y="2766418"/>
            <a:ext cx="834628" cy="222052"/>
            <a:chOff x="7918600" y="4832650"/>
            <a:chExt cx="2458447" cy="653855"/>
          </a:xfrm>
        </p:grpSpPr>
        <p:sp>
          <p:nvSpPr>
            <p:cNvPr id="48" name="Alternate Process 4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49" name="Straight Connector 48"/>
            <p:cNvCxnSpPr>
              <a:cxnSpLocks noChangeShapeType="1"/>
              <a:stCxn id="48" idx="0"/>
              <a:endCxn id="48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1" name="Straight Connector 50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85800" y="2231231"/>
            <a:ext cx="31432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alibri" pitchFamily="34" charset="0"/>
              </a:rPr>
              <a:t>Twitter Streaming API</a:t>
            </a:r>
          </a:p>
        </p:txBody>
      </p:sp>
    </p:spTree>
    <p:extLst>
      <p:ext uri="{BB962C8B-B14F-4D97-AF65-F5344CB8AC3E}">
        <p14:creationId xmlns:p14="http://schemas.microsoft.com/office/powerpoint/2010/main" val="9345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 Spark Streaming  </a:t>
            </a:r>
            <a:r>
              <a:rPr lang="zh-CN" altLang="en-US" dirty="0"/>
              <a:t>举例 获取</a:t>
            </a:r>
            <a:r>
              <a:rPr lang="en-US" altLang="zh-CN" dirty="0"/>
              <a:t>Twitter</a:t>
            </a:r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 tweets = </a:t>
            </a: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ssc.twitterStream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(authorization)</a:t>
            </a:r>
          </a:p>
          <a:p>
            <a:pPr marL="0" indent="0">
              <a:buNone/>
            </a:pP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C64847"/>
                </a:solidFill>
                <a:latin typeface="Consolas" pitchFamily="49" charset="0"/>
                <a:cs typeface="Consolas" pitchFamily="49" charset="0"/>
              </a:rPr>
              <a:t>hashTags</a:t>
            </a:r>
            <a:r>
              <a:rPr lang="en-US" altLang="zh-CN" sz="1700" dirty="0">
                <a:solidFill>
                  <a:srgbClr val="C6484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700" dirty="0" err="1">
                <a:solidFill>
                  <a:srgbClr val="C61B1B"/>
                </a:solidFill>
                <a:latin typeface="Consolas" pitchFamily="49" charset="0"/>
                <a:cs typeface="Consolas" pitchFamily="49" charset="0"/>
              </a:rPr>
              <a:t>tweets</a:t>
            </a: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700" dirty="0" err="1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flatMap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(status =&gt; </a:t>
            </a: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getTags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(status))</a:t>
            </a:r>
          </a:p>
          <a:p>
            <a:pPr marL="0" indent="0">
              <a:buNone/>
            </a:pPr>
            <a:endParaRPr lang="en-US" altLang="zh-CN" sz="2500" dirty="0"/>
          </a:p>
          <a:p>
            <a:pPr marL="0" indent="0"/>
            <a:endParaRPr lang="en-US" altLang="zh-CN" sz="20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69406" y="2975968"/>
            <a:ext cx="1188244" cy="1195983"/>
            <a:chOff x="7651750" y="8621713"/>
            <a:chExt cx="3168445" cy="3189287"/>
          </a:xfrm>
        </p:grpSpPr>
        <p:grpSp>
          <p:nvGrpSpPr>
            <p:cNvPr id="16458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16466" name="Picture 19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67" name="Picture 20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68" name="Picture 21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69" name="Picture 22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59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>
                <a:spLocks noChangeArrowheads="1"/>
              </p:cNvSpPr>
              <p:nvPr/>
            </p:nvSpPr>
            <p:spPr bwMode="auto">
              <a:xfrm>
                <a:off x="7918592" y="4846710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DF70"/>
                  </a:gs>
                  <a:gs pos="100000">
                    <a:srgbClr val="FFBD00"/>
                  </a:gs>
                </a:gsLst>
                <a:lin ang="5400000"/>
              </a:gradFill>
              <a:ln w="38100">
                <a:solidFill>
                  <a:srgbClr val="F0AC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>
                  <a:latin typeface="Arial" pitchFamily="34" charset="0"/>
                </a:endParaRPr>
              </a:p>
            </p:txBody>
          </p:sp>
          <p:cxnSp>
            <p:nvCxnSpPr>
              <p:cNvPr id="26" name="Straight Connector 25"/>
              <p:cNvCxnSpPr>
                <a:cxnSpLocks noChangeShapeType="1"/>
                <a:stCxn id="25" idx="0"/>
                <a:endCxn id="25" idx="2"/>
              </p:cNvCxnSpPr>
              <p:nvPr/>
            </p:nvCxnSpPr>
            <p:spPr bwMode="auto">
              <a:xfrm>
                <a:off x="9148613" y="484671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9785558" y="4832649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8548517" y="4857256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16460" name="TextBox 62"/>
            <p:cNvSpPr txBox="1">
              <a:spLocks noChangeArrowheads="1"/>
            </p:cNvSpPr>
            <p:nvPr/>
          </p:nvSpPr>
          <p:spPr bwMode="auto">
            <a:xfrm>
              <a:off x="8778874" y="9457614"/>
              <a:ext cx="2041321" cy="574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r>
                <a:rPr lang="en-US" altLang="zh-CN" sz="1400" dirty="0" err="1">
                  <a:latin typeface="Calibri" pitchFamily="34" charset="0"/>
                </a:rPr>
                <a:t>flatMap</a:t>
              </a:r>
              <a:endParaRPr lang="en-US" altLang="zh-CN" sz="1400" dirty="0">
                <a:latin typeface="Calibri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80396" y="8621713"/>
              <a:ext cx="20637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88024" y="2975968"/>
            <a:ext cx="1188244" cy="1195983"/>
            <a:chOff x="11168063" y="8621713"/>
            <a:chExt cx="3168091" cy="3189287"/>
          </a:xfrm>
        </p:grpSpPr>
        <p:sp>
          <p:nvSpPr>
            <p:cNvPr id="16446" name="TextBox 131"/>
            <p:cNvSpPr txBox="1">
              <a:spLocks noChangeArrowheads="1"/>
            </p:cNvSpPr>
            <p:nvPr/>
          </p:nvSpPr>
          <p:spPr bwMode="auto">
            <a:xfrm>
              <a:off x="12294835" y="9457614"/>
              <a:ext cx="2041319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r>
                <a:rPr lang="en-US" altLang="zh-CN" sz="1500" dirty="0" err="1">
                  <a:latin typeface="Calibri" pitchFamily="34" charset="0"/>
                </a:rPr>
                <a:t>flatMap</a:t>
              </a:r>
              <a:endParaRPr lang="en-US" altLang="zh-CN" sz="1500" dirty="0">
                <a:latin typeface="Calibri" pitchFamily="34" charset="0"/>
              </a:endParaRPr>
            </a:p>
          </p:txBody>
        </p:sp>
        <p:grpSp>
          <p:nvGrpSpPr>
            <p:cNvPr id="16447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16454" name="Picture 122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5" name="Picture 12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6" name="Picture 124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7" name="Picture 125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48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>
                <a:spLocks noChangeArrowheads="1"/>
              </p:cNvSpPr>
              <p:nvPr/>
            </p:nvSpPr>
            <p:spPr bwMode="auto">
              <a:xfrm>
                <a:off x="7918578" y="4846710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DF70"/>
                  </a:gs>
                  <a:gs pos="100000">
                    <a:srgbClr val="FFBD00"/>
                  </a:gs>
                </a:gsLst>
                <a:lin ang="5400000"/>
              </a:gradFill>
              <a:ln w="38100">
                <a:solidFill>
                  <a:srgbClr val="F0AC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>
                  <a:latin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>
                <a:cxnSpLocks noChangeShapeType="1"/>
                <a:stCxn id="128" idx="0"/>
                <a:endCxn id="128" idx="2"/>
              </p:cNvCxnSpPr>
              <p:nvPr/>
            </p:nvCxnSpPr>
            <p:spPr bwMode="auto">
              <a:xfrm>
                <a:off x="9148462" y="484671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0" name="Straight Connector 129"/>
              <p:cNvCxnSpPr>
                <a:cxnSpLocks noChangeShapeType="1"/>
              </p:cNvCxnSpPr>
              <p:nvPr/>
            </p:nvCxnSpPr>
            <p:spPr bwMode="auto">
              <a:xfrm>
                <a:off x="9785335" y="4832649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1" name="Straight Connector 130"/>
              <p:cNvCxnSpPr>
                <a:cxnSpLocks noChangeShapeType="1"/>
              </p:cNvCxnSpPr>
              <p:nvPr/>
            </p:nvCxnSpPr>
            <p:spPr bwMode="auto">
              <a:xfrm>
                <a:off x="8548433" y="4857256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46722" y="2975968"/>
            <a:ext cx="1221969" cy="1195983"/>
            <a:chOff x="14524592" y="8621713"/>
            <a:chExt cx="3258582" cy="3189287"/>
          </a:xfrm>
        </p:grpSpPr>
        <p:sp>
          <p:nvSpPr>
            <p:cNvPr id="16433" name="TextBox 153"/>
            <p:cNvSpPr txBox="1">
              <a:spLocks noChangeArrowheads="1"/>
            </p:cNvSpPr>
            <p:nvPr/>
          </p:nvSpPr>
          <p:spPr bwMode="auto">
            <a:xfrm>
              <a:off x="15741853" y="9457614"/>
              <a:ext cx="204132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latin typeface="Calibri" pitchFamily="34" charset="0"/>
                </a:rPr>
                <a:t>flatMap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7" y="10301052"/>
              <a:ext cx="773114" cy="738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itchFamily="34" charset="0"/>
                </a:rPr>
                <a:t>…</a:t>
              </a:r>
            </a:p>
          </p:txBody>
        </p:sp>
        <p:grpSp>
          <p:nvGrpSpPr>
            <p:cNvPr id="16435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16442" name="Picture 144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43" name="Picture 145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44" name="Picture 146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45" name="Picture 147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36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>
                <a:spLocks noChangeArrowheads="1"/>
              </p:cNvSpPr>
              <p:nvPr/>
            </p:nvSpPr>
            <p:spPr bwMode="auto">
              <a:xfrm>
                <a:off x="7918600" y="4846710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DF70"/>
                  </a:gs>
                  <a:gs pos="100000">
                    <a:srgbClr val="FFBD00"/>
                  </a:gs>
                </a:gsLst>
                <a:lin ang="5400000"/>
              </a:gradFill>
              <a:ln w="38100">
                <a:solidFill>
                  <a:srgbClr val="F0AC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>
                  <a:latin typeface="Arial" pitchFamily="34" charset="0"/>
                </a:endParaRPr>
              </a:p>
            </p:txBody>
          </p:sp>
          <p:cxnSp>
            <p:nvCxnSpPr>
              <p:cNvPr id="151" name="Straight Connector 150"/>
              <p:cNvCxnSpPr>
                <a:cxnSpLocks noChangeShapeType="1"/>
                <a:stCxn id="150" idx="0"/>
                <a:endCxn id="150" idx="2"/>
              </p:cNvCxnSpPr>
              <p:nvPr/>
            </p:nvCxnSpPr>
            <p:spPr bwMode="auto">
              <a:xfrm>
                <a:off x="9148700" y="484671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2" name="Straight Connector 151"/>
              <p:cNvCxnSpPr>
                <a:cxnSpLocks noChangeShapeType="1"/>
              </p:cNvCxnSpPr>
              <p:nvPr/>
            </p:nvCxnSpPr>
            <p:spPr bwMode="auto">
              <a:xfrm>
                <a:off x="9785686" y="4832649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3" name="Straight Connector 152"/>
              <p:cNvCxnSpPr>
                <a:cxnSpLocks noChangeShapeType="1"/>
              </p:cNvCxnSpPr>
              <p:nvPr/>
            </p:nvCxnSpPr>
            <p:spPr bwMode="auto">
              <a:xfrm>
                <a:off x="8548565" y="4857256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F0AC00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2225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143126" y="1457325"/>
            <a:ext cx="6315075" cy="400050"/>
          </a:xfrm>
          <a:prstGeom prst="wedgeRoundRectCallout">
            <a:avLst>
              <a:gd name="adj1" fmla="val -32395"/>
              <a:gd name="adj2" fmla="val -103715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transformation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: modify data in one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Dstream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 to create another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DStream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342901" y="1457325"/>
            <a:ext cx="1457325" cy="40005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DStream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  <a:sym typeface="Gill Sans" charset="0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6572250" y="3600450"/>
            <a:ext cx="1943100" cy="51435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new RDDs created for every batch </a:t>
            </a:r>
          </a:p>
        </p:txBody>
      </p:sp>
      <p:grpSp>
        <p:nvGrpSpPr>
          <p:cNvPr id="16393" name="Group 2"/>
          <p:cNvGrpSpPr>
            <a:grpSpLocks/>
          </p:cNvGrpSpPr>
          <p:nvPr/>
        </p:nvGrpSpPr>
        <p:grpSpPr bwMode="auto">
          <a:xfrm>
            <a:off x="1171576" y="2194918"/>
            <a:ext cx="6257925" cy="1262658"/>
            <a:chOff x="3124200" y="6538913"/>
            <a:chExt cx="16687800" cy="3367087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5181600" y="7467600"/>
              <a:ext cx="3505200" cy="2438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7000">
                  <a:schemeClr val="bg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eaLnBrk="1" hangingPunct="1"/>
              <a:endParaRPr lang="zh-CN" altLang="zh-CN" sz="1100"/>
            </a:p>
          </p:txBody>
        </p:sp>
        <p:grpSp>
          <p:nvGrpSpPr>
            <p:cNvPr id="16397" name="Group 7"/>
            <p:cNvGrpSpPr>
              <a:grpSpLocks/>
            </p:cNvGrpSpPr>
            <p:nvPr/>
          </p:nvGrpSpPr>
          <p:grpSpPr bwMode="auto">
            <a:xfrm>
              <a:off x="7788275" y="8039100"/>
              <a:ext cx="2225675" cy="592138"/>
              <a:chOff x="7918600" y="4832650"/>
              <a:chExt cx="2458447" cy="653855"/>
            </a:xfrm>
          </p:grpSpPr>
          <p:sp>
            <p:nvSpPr>
              <p:cNvPr id="9" name="Alternate Process 8"/>
              <p:cNvSpPr>
                <a:spLocks noChangeArrowheads="1"/>
              </p:cNvSpPr>
              <p:nvPr/>
            </p:nvSpPr>
            <p:spPr bwMode="auto">
              <a:xfrm>
                <a:off x="7918600" y="4846675"/>
                <a:ext cx="2458447" cy="629312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9AF2FF"/>
                  </a:gs>
                  <a:gs pos="100000">
                    <a:srgbClr val="50BEDC"/>
                  </a:gs>
                </a:gsLst>
                <a:lin ang="5400000"/>
              </a:gradFill>
              <a:ln w="38100">
                <a:solidFill>
                  <a:srgbClr val="5BB2CA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100">
                  <a:latin typeface="Arial" pitchFamily="34" charset="0"/>
                </a:endParaRPr>
              </a:p>
            </p:txBody>
          </p:sp>
          <p:cxnSp>
            <p:nvCxnSpPr>
              <p:cNvPr id="10" name="Straight Connector 9"/>
              <p:cNvCxnSpPr>
                <a:cxnSpLocks noChangeShapeType="1"/>
                <a:stCxn id="9" idx="0"/>
                <a:endCxn id="9" idx="2"/>
              </p:cNvCxnSpPr>
              <p:nvPr/>
            </p:nvCxnSpPr>
            <p:spPr bwMode="auto">
              <a:xfrm>
                <a:off x="9147824" y="4846675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784354" y="4832651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8548117" y="4857193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16398" name="Group 12"/>
            <p:cNvGrpSpPr>
              <a:grpSpLocks/>
            </p:cNvGrpSpPr>
            <p:nvPr/>
          </p:nvGrpSpPr>
          <p:grpSpPr bwMode="auto">
            <a:xfrm>
              <a:off x="7646988" y="8742363"/>
              <a:ext cx="2614612" cy="760412"/>
              <a:chOff x="7762239" y="5609988"/>
              <a:chExt cx="2889827" cy="840669"/>
            </a:xfrm>
          </p:grpSpPr>
          <p:pic>
            <p:nvPicPr>
              <p:cNvPr id="16425" name="Picture 1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26" name="Picture 14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27" name="Picture 15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28" name="Picture 16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399" name="Group 103"/>
            <p:cNvGrpSpPr>
              <a:grpSpLocks/>
            </p:cNvGrpSpPr>
            <p:nvPr/>
          </p:nvGrpSpPr>
          <p:grpSpPr bwMode="auto">
            <a:xfrm>
              <a:off x="7620000" y="6538913"/>
              <a:ext cx="12192000" cy="1033462"/>
              <a:chOff x="3523416" y="4511948"/>
              <a:chExt cx="1861716" cy="322227"/>
            </a:xfrm>
          </p:grpSpPr>
          <p:sp>
            <p:nvSpPr>
              <p:cNvPr id="105" name="Right Arrow 104"/>
              <p:cNvSpPr>
                <a:spLocks noChangeArrowheads="1"/>
              </p:cNvSpPr>
              <p:nvPr/>
            </p:nvSpPr>
            <p:spPr bwMode="auto">
              <a:xfrm>
                <a:off x="5122601" y="4511948"/>
                <a:ext cx="262531" cy="32222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40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055750" y="4600053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kern="0" dirty="0">
                    <a:latin typeface="Calibri"/>
                    <a:sym typeface="Gill Sans" charset="0"/>
                  </a:rPr>
                  <a:t>batch @ t+1</a:t>
                </a: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523416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kern="0" dirty="0">
                    <a:latin typeface="Calibri"/>
                    <a:sym typeface="Gill Sans" charset="0"/>
                  </a:rPr>
                  <a:t>b</a:t>
                </a:r>
                <a:r>
                  <a:rPr lang="en-US" sz="1400" kern="0" dirty="0" err="1">
                    <a:latin typeface="Calibri"/>
                    <a:sym typeface="Gill Sans" charset="0"/>
                  </a:rPr>
                  <a:t>atch</a:t>
                </a:r>
                <a:r>
                  <a:rPr lang="en-US" sz="1400" kern="0" dirty="0">
                    <a:latin typeface="Calibri"/>
                    <a:sym typeface="Gill Sans" charset="0"/>
                  </a:rPr>
                  <a:t> @ t</a:t>
                </a: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587600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FF9494"/>
                  </a:gs>
                  <a:gs pos="100000">
                    <a:srgbClr val="D93534"/>
                  </a:gs>
                </a:gsLst>
                <a:lin ang="5400000"/>
              </a:gradFill>
              <a:ln w="9525">
                <a:solidFill>
                  <a:srgbClr val="C54342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kern="0" dirty="0">
                    <a:latin typeface="Calibri"/>
                    <a:sym typeface="Gill Sans" charset="0"/>
                  </a:rPr>
                  <a:t>batch @ t+2</a:t>
                </a:r>
              </a:p>
            </p:txBody>
          </p:sp>
        </p:grpSp>
        <p:grpSp>
          <p:nvGrpSpPr>
            <p:cNvPr id="16400" name="Group 111"/>
            <p:cNvGrpSpPr>
              <a:grpSpLocks/>
            </p:cNvGrpSpPr>
            <p:nvPr/>
          </p:nvGrpSpPr>
          <p:grpSpPr bwMode="auto">
            <a:xfrm>
              <a:off x="11304588" y="8039100"/>
              <a:ext cx="2225675" cy="592138"/>
              <a:chOff x="7918600" y="4832650"/>
              <a:chExt cx="2458447" cy="653855"/>
            </a:xfrm>
          </p:grpSpPr>
          <p:sp>
            <p:nvSpPr>
              <p:cNvPr id="113" name="Alternate Process 112"/>
              <p:cNvSpPr>
                <a:spLocks noChangeArrowheads="1"/>
              </p:cNvSpPr>
              <p:nvPr/>
            </p:nvSpPr>
            <p:spPr bwMode="auto">
              <a:xfrm>
                <a:off x="7918600" y="4846675"/>
                <a:ext cx="2458447" cy="629312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9AF2FF"/>
                  </a:gs>
                  <a:gs pos="100000">
                    <a:srgbClr val="50BEDC"/>
                  </a:gs>
                </a:gsLst>
                <a:lin ang="5400000"/>
              </a:gradFill>
              <a:ln w="38100">
                <a:solidFill>
                  <a:srgbClr val="5BB2CA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100">
                  <a:latin typeface="Arial" pitchFamily="34" charset="0"/>
                </a:endParaRPr>
              </a:p>
            </p:txBody>
          </p:sp>
          <p:cxnSp>
            <p:nvCxnSpPr>
              <p:cNvPr id="114" name="Straight Connector 113"/>
              <p:cNvCxnSpPr>
                <a:cxnSpLocks noChangeShapeType="1"/>
                <a:stCxn id="113" idx="0"/>
                <a:endCxn id="113" idx="2"/>
              </p:cNvCxnSpPr>
              <p:nvPr/>
            </p:nvCxnSpPr>
            <p:spPr bwMode="auto">
              <a:xfrm>
                <a:off x="9147823" y="4846675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5" name="Straight Connector 114"/>
              <p:cNvCxnSpPr>
                <a:cxnSpLocks noChangeShapeType="1"/>
              </p:cNvCxnSpPr>
              <p:nvPr/>
            </p:nvCxnSpPr>
            <p:spPr bwMode="auto">
              <a:xfrm>
                <a:off x="9784354" y="4832651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6" name="Straight Connector 115"/>
              <p:cNvCxnSpPr>
                <a:cxnSpLocks noChangeShapeType="1"/>
              </p:cNvCxnSpPr>
              <p:nvPr/>
            </p:nvCxnSpPr>
            <p:spPr bwMode="auto">
              <a:xfrm>
                <a:off x="8548116" y="4857193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16401" name="Group 116"/>
            <p:cNvGrpSpPr>
              <a:grpSpLocks/>
            </p:cNvGrpSpPr>
            <p:nvPr/>
          </p:nvGrpSpPr>
          <p:grpSpPr bwMode="auto">
            <a:xfrm>
              <a:off x="11163300" y="8742363"/>
              <a:ext cx="2614613" cy="760412"/>
              <a:chOff x="7762239" y="5609988"/>
              <a:chExt cx="2889827" cy="840669"/>
            </a:xfrm>
          </p:grpSpPr>
          <p:pic>
            <p:nvPicPr>
              <p:cNvPr id="16413" name="Picture 117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4" name="Picture 118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5" name="Picture 119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6" name="Picture 120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02" name="Group 133"/>
            <p:cNvGrpSpPr>
              <a:grpSpLocks/>
            </p:cNvGrpSpPr>
            <p:nvPr/>
          </p:nvGrpSpPr>
          <p:grpSpPr bwMode="auto">
            <a:xfrm>
              <a:off x="14752638" y="8039100"/>
              <a:ext cx="2224087" cy="592138"/>
              <a:chOff x="7918600" y="4832650"/>
              <a:chExt cx="2458447" cy="653855"/>
            </a:xfrm>
          </p:grpSpPr>
          <p:sp>
            <p:nvSpPr>
              <p:cNvPr id="135" name="Alternate Process 134"/>
              <p:cNvSpPr>
                <a:spLocks noChangeArrowheads="1"/>
              </p:cNvSpPr>
              <p:nvPr/>
            </p:nvSpPr>
            <p:spPr bwMode="auto">
              <a:xfrm>
                <a:off x="7918600" y="4846675"/>
                <a:ext cx="2458447" cy="629312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9AF2FF"/>
                  </a:gs>
                  <a:gs pos="100000">
                    <a:srgbClr val="50BEDC"/>
                  </a:gs>
                </a:gsLst>
                <a:lin ang="5400000"/>
              </a:gradFill>
              <a:ln w="38100">
                <a:solidFill>
                  <a:srgbClr val="5BB2CA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pitchFamily="2" charset="0"/>
                    <a:ea typeface="ヒラギノ角ゴ ProN W3" pitchFamily="2" charset="-128"/>
                    <a:sym typeface="Gill Sans" pitchFamily="2" charset="0"/>
                  </a:defRPr>
                </a:lvl9pPr>
              </a:lstStyle>
              <a:p>
                <a:pPr algn="ctr" eaLnBrk="1" hangingPunct="1"/>
                <a:endParaRPr lang="zh-CN" altLang="zh-CN" sz="1100">
                  <a:latin typeface="Arial" pitchFamily="34" charset="0"/>
                </a:endParaRPr>
              </a:p>
            </p:txBody>
          </p:sp>
          <p:cxnSp>
            <p:nvCxnSpPr>
              <p:cNvPr id="136" name="Straight Connector 135"/>
              <p:cNvCxnSpPr>
                <a:cxnSpLocks noChangeShapeType="1"/>
                <a:stCxn id="135" idx="0"/>
                <a:endCxn id="135" idx="2"/>
              </p:cNvCxnSpPr>
              <p:nvPr/>
            </p:nvCxnSpPr>
            <p:spPr bwMode="auto">
              <a:xfrm>
                <a:off x="9148701" y="4846675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7" name="Straight Connector 136"/>
              <p:cNvCxnSpPr>
                <a:cxnSpLocks noChangeShapeType="1"/>
              </p:cNvCxnSpPr>
              <p:nvPr/>
            </p:nvCxnSpPr>
            <p:spPr bwMode="auto">
              <a:xfrm>
                <a:off x="9785687" y="4832651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8" name="Straight Connector 137"/>
              <p:cNvCxnSpPr>
                <a:cxnSpLocks noChangeShapeType="1"/>
              </p:cNvCxnSpPr>
              <p:nvPr/>
            </p:nvCxnSpPr>
            <p:spPr bwMode="auto">
              <a:xfrm>
                <a:off x="8548566" y="4857193"/>
                <a:ext cx="0" cy="629312"/>
              </a:xfrm>
              <a:prstGeom prst="line">
                <a:avLst/>
              </a:prstGeom>
              <a:noFill/>
              <a:ln w="38100">
                <a:solidFill>
                  <a:srgbClr val="5BB2CA"/>
                </a:solidFill>
                <a:round/>
                <a:headEnd/>
                <a:tailEnd type="none" w="sm" len="med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16403" name="Group 138"/>
            <p:cNvGrpSpPr>
              <a:grpSpLocks/>
            </p:cNvGrpSpPr>
            <p:nvPr/>
          </p:nvGrpSpPr>
          <p:grpSpPr bwMode="auto">
            <a:xfrm>
              <a:off x="14611350" y="8742363"/>
              <a:ext cx="2614613" cy="760412"/>
              <a:chOff x="7762239" y="5609988"/>
              <a:chExt cx="2889827" cy="840669"/>
            </a:xfrm>
          </p:grpSpPr>
          <p:pic>
            <p:nvPicPr>
              <p:cNvPr id="16405" name="Picture 139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6" name="Picture 140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7" name="Picture 141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8" name="Picture 142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4" name="Rectangle 155"/>
            <p:cNvSpPr>
              <a:spLocks noChangeArrowheads="1"/>
            </p:cNvSpPr>
            <p:nvPr/>
          </p:nvSpPr>
          <p:spPr bwMode="auto">
            <a:xfrm>
              <a:off x="3124200" y="7917358"/>
              <a:ext cx="5029200" cy="90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Calibri" pitchFamily="34" charset="0"/>
                </a:rPr>
                <a:t>tweets </a:t>
              </a:r>
              <a:r>
                <a:rPr lang="en-US" altLang="zh-CN" sz="1600" dirty="0" err="1">
                  <a:latin typeface="Calibri" pitchFamily="34" charset="0"/>
                </a:rPr>
                <a:t>DStream</a:t>
              </a:r>
              <a:endParaRPr lang="en-US" altLang="zh-CN" sz="1600" dirty="0">
                <a:latin typeface="Calibri" pitchFamily="34" charset="0"/>
              </a:endParaRPr>
            </a:p>
          </p:txBody>
        </p:sp>
      </p:grp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1171575" y="3571875"/>
            <a:ext cx="1885950" cy="51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 err="1">
                <a:latin typeface="Calibri" pitchFamily="34" charset="0"/>
              </a:rPr>
              <a:t>hashTags</a:t>
            </a:r>
            <a:r>
              <a:rPr lang="en-US" altLang="zh-CN" sz="1600" dirty="0">
                <a:latin typeface="Calibri" pitchFamily="34" charset="0"/>
              </a:rPr>
              <a:t> </a:t>
            </a:r>
            <a:r>
              <a:rPr lang="en-US" altLang="zh-CN" sz="1600" dirty="0" err="1">
                <a:latin typeface="Calibri" pitchFamily="34" charset="0"/>
              </a:rPr>
              <a:t>Dstream</a:t>
            </a:r>
            <a:endParaRPr lang="en-US" altLang="zh-CN" sz="1600" dirty="0">
              <a:latin typeface="Calibri" pitchFamily="34" charset="0"/>
            </a:endParaRPr>
          </a:p>
          <a:p>
            <a:pPr eaLnBrk="1" hangingPunct="1"/>
            <a:r>
              <a:rPr lang="en-US" altLang="zh-CN" sz="1400" dirty="0">
                <a:latin typeface="Calibri" pitchFamily="34" charset="0"/>
              </a:rPr>
              <a:t>[#cat, #dog, … ]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685800" y="2225874"/>
            <a:ext cx="31432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alibri" pitchFamily="34" charset="0"/>
              </a:rPr>
              <a:t>Twitter Streaming API</a:t>
            </a:r>
          </a:p>
        </p:txBody>
      </p:sp>
    </p:spTree>
    <p:extLst>
      <p:ext uri="{BB962C8B-B14F-4D97-AF65-F5344CB8AC3E}">
        <p14:creationId xmlns:p14="http://schemas.microsoft.com/office/powerpoint/2010/main" val="42702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endParaRPr lang="en-US" altLang="zh-CN" dirty="0" smtClean="0"/>
          </a:p>
          <a:p>
            <a:r>
              <a:rPr lang="zh-CN" altLang="en-US" dirty="0" smtClean="0"/>
              <a:t>元数据管理</a:t>
            </a:r>
            <a:endParaRPr lang="en-US" altLang="zh-CN" dirty="0" smtClean="0"/>
          </a:p>
          <a:p>
            <a:r>
              <a:rPr lang="zh-CN" altLang="en-US" dirty="0" smtClean="0"/>
              <a:t>平台规范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73" y="1275606"/>
            <a:ext cx="3917018" cy="3367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9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 Spark Streaming  </a:t>
            </a:r>
            <a:r>
              <a:rPr lang="zh-CN" altLang="en-US" dirty="0"/>
              <a:t>举例 获取</a:t>
            </a:r>
            <a:r>
              <a:rPr lang="en-US" altLang="zh-CN" dirty="0"/>
              <a:t>Twitter</a:t>
            </a:r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70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val tweets = ssc.twitterStream(authorization)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val hashTags = tweets.flatMap(status =&gt; getTags(status))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C64847"/>
                </a:solidFill>
                <a:latin typeface="Consolas" pitchFamily="49" charset="0"/>
                <a:cs typeface="Consolas" pitchFamily="49" charset="0"/>
              </a:rPr>
              <a:t>hashTags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70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saveAsHadoopFiles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("hdfs://...")</a:t>
            </a:r>
          </a:p>
          <a:p>
            <a:pPr marL="0" indent="0">
              <a:buNone/>
            </a:pPr>
            <a:endParaRPr lang="en-US" altLang="zh-CN" sz="2500"/>
          </a:p>
          <a:p>
            <a:pPr marL="0" indent="0"/>
            <a:endParaRPr lang="en-US" altLang="zh-CN" sz="2000"/>
          </a:p>
        </p:txBody>
      </p:sp>
      <p:sp>
        <p:nvSpPr>
          <p:cNvPr id="164" name="Rounded Rectangular Callout 163"/>
          <p:cNvSpPr/>
          <p:nvPr/>
        </p:nvSpPr>
        <p:spPr>
          <a:xfrm>
            <a:off x="942976" y="1800225"/>
            <a:ext cx="4772025" cy="428625"/>
          </a:xfrm>
          <a:prstGeom prst="wedgeRoundRectCallout">
            <a:avLst>
              <a:gd name="adj1" fmla="val -28131"/>
              <a:gd name="adj2" fmla="val -10252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output operation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: to push data to external storage</a:t>
            </a:r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2920603" y="2648546"/>
            <a:ext cx="834628" cy="222052"/>
            <a:chOff x="7918600" y="4832650"/>
            <a:chExt cx="2458447" cy="653855"/>
          </a:xfrm>
        </p:grpSpPr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0" name="Straight Connector 9"/>
            <p:cNvCxnSpPr>
              <a:cxnSpLocks noChangeShapeType="1"/>
              <a:stCxn id="9" idx="0"/>
              <a:endCxn id="9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7413" name="Group 23"/>
          <p:cNvGrpSpPr>
            <a:grpSpLocks/>
          </p:cNvGrpSpPr>
          <p:nvPr/>
        </p:nvGrpSpPr>
        <p:grpSpPr bwMode="auto">
          <a:xfrm>
            <a:off x="2912865" y="3240882"/>
            <a:ext cx="834033" cy="222052"/>
            <a:chOff x="7918600" y="4832650"/>
            <a:chExt cx="2458447" cy="653855"/>
          </a:xfrm>
        </p:grpSpPr>
        <p:sp>
          <p:nvSpPr>
            <p:cNvPr id="25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38100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cxnSpLocks noChangeShapeType="1"/>
              <a:stCxn id="25" idx="0"/>
              <a:endCxn id="2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3491880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2867026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416" name="Group 111"/>
          <p:cNvGrpSpPr>
            <a:grpSpLocks/>
          </p:cNvGrpSpPr>
          <p:nvPr/>
        </p:nvGrpSpPr>
        <p:grpSpPr bwMode="auto">
          <a:xfrm>
            <a:off x="4239221" y="2648546"/>
            <a:ext cx="834628" cy="222052"/>
            <a:chOff x="7918600" y="4832650"/>
            <a:chExt cx="2458447" cy="653855"/>
          </a:xfrm>
        </p:grpSpPr>
        <p:sp>
          <p:nvSpPr>
            <p:cNvPr id="113" name="Alternate Process 11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14" name="Straight Connector 113"/>
            <p:cNvCxnSpPr>
              <a:cxnSpLocks noChangeShapeType="1"/>
              <a:stCxn id="113" idx="0"/>
              <a:endCxn id="113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7417" name="Group 126"/>
          <p:cNvGrpSpPr>
            <a:grpSpLocks/>
          </p:cNvGrpSpPr>
          <p:nvPr/>
        </p:nvGrpSpPr>
        <p:grpSpPr bwMode="auto">
          <a:xfrm>
            <a:off x="4231482" y="3240882"/>
            <a:ext cx="834033" cy="222052"/>
            <a:chOff x="7918600" y="4832650"/>
            <a:chExt cx="2458447" cy="653855"/>
          </a:xfrm>
        </p:grpSpPr>
        <p:sp>
          <p:nvSpPr>
            <p:cNvPr id="128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38100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29" name="Straight Connector 128"/>
            <p:cNvCxnSpPr>
              <a:cxnSpLocks noChangeShapeType="1"/>
              <a:stCxn id="128" idx="0"/>
              <a:endCxn id="128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4810498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2867026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420" name="Group 133"/>
          <p:cNvGrpSpPr>
            <a:grpSpLocks/>
          </p:cNvGrpSpPr>
          <p:nvPr/>
        </p:nvGrpSpPr>
        <p:grpSpPr bwMode="auto">
          <a:xfrm>
            <a:off x="5532240" y="2648546"/>
            <a:ext cx="834033" cy="222052"/>
            <a:chOff x="7918600" y="4832650"/>
            <a:chExt cx="2458447" cy="653855"/>
          </a:xfrm>
        </p:grpSpPr>
        <p:sp>
          <p:nvSpPr>
            <p:cNvPr id="135" name="Alternate Process 13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5" idx="0"/>
              <a:endCxn id="13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7421" name="Group 148"/>
          <p:cNvGrpSpPr>
            <a:grpSpLocks/>
          </p:cNvGrpSpPr>
          <p:nvPr/>
        </p:nvGrpSpPr>
        <p:grpSpPr bwMode="auto">
          <a:xfrm>
            <a:off x="5523906" y="3240882"/>
            <a:ext cx="834033" cy="222052"/>
            <a:chOff x="7918600" y="4832650"/>
            <a:chExt cx="2458447" cy="653855"/>
          </a:xfrm>
        </p:grpSpPr>
        <p:sp>
          <p:nvSpPr>
            <p:cNvPr id="15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38100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51" name="Straight Connector 150"/>
            <p:cNvCxnSpPr>
              <a:cxnSpLocks noChangeShapeType="1"/>
              <a:stCxn id="150" idx="0"/>
              <a:endCxn id="15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2" name="Straight Connector 15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3" name="Straight Connector 15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6102921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20" y="2867026"/>
            <a:ext cx="7739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00375" y="3467100"/>
            <a:ext cx="3587849" cy="854274"/>
            <a:chOff x="8001000" y="9802813"/>
            <a:chExt cx="9567596" cy="2278062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434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5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2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4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973872" y="9947277"/>
              <a:ext cx="1631949" cy="492442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  <a:sym typeface="Gill Sans" charset="0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490184" y="9947277"/>
              <a:ext cx="1630362" cy="492442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  <a:sym typeface="Gill Sans" charset="0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936647" y="9947277"/>
              <a:ext cx="1631949" cy="492442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  <a:sym typeface="Gill Sans" charset="0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4136232" y="2428875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6" y="2433043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8" y="2433043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t+2</a:t>
            </a:r>
          </a:p>
        </p:txBody>
      </p:sp>
      <p:sp>
        <p:nvSpPr>
          <p:cNvPr id="17428" name="Rectangle 155"/>
          <p:cNvSpPr>
            <a:spLocks noChangeArrowheads="1"/>
          </p:cNvSpPr>
          <p:nvPr/>
        </p:nvSpPr>
        <p:spPr bwMode="auto">
          <a:xfrm>
            <a:off x="1143000" y="2591395"/>
            <a:ext cx="18859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alibri" pitchFamily="34" charset="0"/>
              </a:rPr>
              <a:t>tweets </a:t>
            </a:r>
            <a:r>
              <a:rPr lang="en-US" altLang="zh-CN" sz="1600" dirty="0" err="1">
                <a:latin typeface="Calibri" pitchFamily="34" charset="0"/>
              </a:rPr>
              <a:t>DStream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17429" name="Rectangle 155"/>
          <p:cNvSpPr>
            <a:spLocks noChangeArrowheads="1"/>
          </p:cNvSpPr>
          <p:nvPr/>
        </p:nvSpPr>
        <p:spPr bwMode="auto">
          <a:xfrm>
            <a:off x="1143000" y="3191470"/>
            <a:ext cx="18859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hashTags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6715125" y="3734396"/>
            <a:ext cx="1600200" cy="51435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every batch saved to HDFS</a:t>
            </a:r>
          </a:p>
        </p:txBody>
      </p:sp>
    </p:spTree>
    <p:extLst>
      <p:ext uri="{BB962C8B-B14F-4D97-AF65-F5344CB8AC3E}">
        <p14:creationId xmlns:p14="http://schemas.microsoft.com/office/powerpoint/2010/main" val="33317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 Spark Streaming  </a:t>
            </a:r>
            <a:r>
              <a:rPr lang="zh-CN" altLang="en-US" dirty="0"/>
              <a:t>举例 获取</a:t>
            </a:r>
            <a:r>
              <a:rPr lang="en-US" altLang="zh-CN" dirty="0"/>
              <a:t>Twitter</a:t>
            </a:r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 tweets = </a:t>
            </a: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ssc.twitterStream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(authorization)</a:t>
            </a: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hashTags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tweets.flatMap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(status =&gt; </a:t>
            </a:r>
            <a:r>
              <a:rPr lang="en-US" altLang="zh-CN" sz="1700" dirty="0" err="1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getTags</a:t>
            </a:r>
            <a:r>
              <a:rPr lang="en-US" altLang="zh-CN" sz="17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(status))</a:t>
            </a: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C64847"/>
                </a:solidFill>
                <a:latin typeface="Consolas" pitchFamily="49" charset="0"/>
                <a:cs typeface="Consolas" pitchFamily="49" charset="0"/>
              </a:rPr>
              <a:t>hashTags</a:t>
            </a: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700" dirty="0" err="1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700" dirty="0" err="1">
                <a:latin typeface="Consolas" pitchFamily="49" charset="0"/>
                <a:cs typeface="Consolas" pitchFamily="49" charset="0"/>
              </a:rPr>
              <a:t>rdd</a:t>
            </a:r>
            <a:r>
              <a:rPr lang="en-US" altLang="zh-CN" sz="1700" dirty="0">
                <a:latin typeface="Consolas" pitchFamily="49" charset="0"/>
                <a:cs typeface="Consolas" pitchFamily="49" charset="0"/>
              </a:rPr>
              <a:t> =&gt; { ... })</a:t>
            </a:r>
          </a:p>
          <a:p>
            <a:pPr marL="0" indent="0">
              <a:buNone/>
            </a:pPr>
            <a:endParaRPr lang="en-US" altLang="zh-CN" sz="2500" dirty="0"/>
          </a:p>
          <a:p>
            <a:pPr marL="0" indent="0"/>
            <a:endParaRPr lang="en-US" altLang="zh-CN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942975" y="1800225"/>
            <a:ext cx="4171950" cy="428625"/>
          </a:xfrm>
          <a:prstGeom prst="wedgeRoundRectCallout">
            <a:avLst>
              <a:gd name="adj1" fmla="val -29191"/>
              <a:gd name="adj2" fmla="val -101131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do anything with the processed data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2920603" y="2648546"/>
            <a:ext cx="834628" cy="222052"/>
            <a:chOff x="7918600" y="4832650"/>
            <a:chExt cx="2458447" cy="653855"/>
          </a:xfrm>
        </p:grpSpPr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0" name="Straight Connector 9"/>
            <p:cNvCxnSpPr>
              <a:cxnSpLocks noChangeShapeType="1"/>
              <a:stCxn id="9" idx="0"/>
              <a:endCxn id="9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37" name="Group 23"/>
          <p:cNvGrpSpPr>
            <a:grpSpLocks/>
          </p:cNvGrpSpPr>
          <p:nvPr/>
        </p:nvGrpSpPr>
        <p:grpSpPr bwMode="auto">
          <a:xfrm>
            <a:off x="2912865" y="3240882"/>
            <a:ext cx="834033" cy="222052"/>
            <a:chOff x="7918600" y="4832650"/>
            <a:chExt cx="2458447" cy="653855"/>
          </a:xfrm>
        </p:grpSpPr>
        <p:sp>
          <p:nvSpPr>
            <p:cNvPr id="25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9525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cxnSpLocks noChangeShapeType="1"/>
              <a:stCxn id="25" idx="0"/>
              <a:endCxn id="2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3437210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2867026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40" name="Group 111"/>
          <p:cNvGrpSpPr>
            <a:grpSpLocks/>
          </p:cNvGrpSpPr>
          <p:nvPr/>
        </p:nvGrpSpPr>
        <p:grpSpPr bwMode="auto">
          <a:xfrm>
            <a:off x="4239221" y="2648546"/>
            <a:ext cx="834628" cy="222052"/>
            <a:chOff x="7918600" y="4832650"/>
            <a:chExt cx="2458447" cy="653855"/>
          </a:xfrm>
        </p:grpSpPr>
        <p:sp>
          <p:nvSpPr>
            <p:cNvPr id="113" name="Alternate Process 11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14" name="Straight Connector 113"/>
            <p:cNvCxnSpPr>
              <a:cxnSpLocks noChangeShapeType="1"/>
              <a:stCxn id="113" idx="0"/>
              <a:endCxn id="113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41" name="Group 126"/>
          <p:cNvGrpSpPr>
            <a:grpSpLocks/>
          </p:cNvGrpSpPr>
          <p:nvPr/>
        </p:nvGrpSpPr>
        <p:grpSpPr bwMode="auto">
          <a:xfrm>
            <a:off x="4231482" y="3240882"/>
            <a:ext cx="834033" cy="222052"/>
            <a:chOff x="7918600" y="4832650"/>
            <a:chExt cx="2458447" cy="653855"/>
          </a:xfrm>
        </p:grpSpPr>
        <p:sp>
          <p:nvSpPr>
            <p:cNvPr id="128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9525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29" name="Straight Connector 128"/>
            <p:cNvCxnSpPr>
              <a:cxnSpLocks noChangeShapeType="1"/>
              <a:stCxn id="128" idx="0"/>
              <a:endCxn id="128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4755828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2867026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44" name="Group 133"/>
          <p:cNvGrpSpPr>
            <a:grpSpLocks/>
          </p:cNvGrpSpPr>
          <p:nvPr/>
        </p:nvGrpSpPr>
        <p:grpSpPr bwMode="auto">
          <a:xfrm>
            <a:off x="5532240" y="2648546"/>
            <a:ext cx="834033" cy="222052"/>
            <a:chOff x="7918600" y="4832650"/>
            <a:chExt cx="2458447" cy="653855"/>
          </a:xfrm>
        </p:grpSpPr>
        <p:sp>
          <p:nvSpPr>
            <p:cNvPr id="135" name="Alternate Process 13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9AF2FF"/>
                </a:gs>
                <a:gs pos="100000">
                  <a:srgbClr val="50BEDC"/>
                </a:gs>
              </a:gsLst>
              <a:lin ang="5400000"/>
            </a:gradFill>
            <a:ln w="38100">
              <a:solidFill>
                <a:srgbClr val="5BB2C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5" idx="0"/>
              <a:endCxn id="13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5BB2CA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45" name="Group 148"/>
          <p:cNvGrpSpPr>
            <a:grpSpLocks/>
          </p:cNvGrpSpPr>
          <p:nvPr/>
        </p:nvGrpSpPr>
        <p:grpSpPr bwMode="auto">
          <a:xfrm>
            <a:off x="5523906" y="3240882"/>
            <a:ext cx="834033" cy="222052"/>
            <a:chOff x="7918600" y="4832650"/>
            <a:chExt cx="2458447" cy="653855"/>
          </a:xfrm>
        </p:grpSpPr>
        <p:sp>
          <p:nvSpPr>
            <p:cNvPr id="15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FFDF70"/>
                </a:gs>
                <a:gs pos="100000">
                  <a:srgbClr val="FFBD00"/>
                </a:gs>
              </a:gsLst>
              <a:lin ang="5400000"/>
            </a:gradFill>
            <a:ln w="9525">
              <a:solidFill>
                <a:srgbClr val="F0A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zh-CN" altLang="zh-CN">
                <a:latin typeface="Arial" pitchFamily="34" charset="0"/>
              </a:endParaRPr>
            </a:p>
          </p:txBody>
        </p:sp>
        <p:cxnSp>
          <p:nvCxnSpPr>
            <p:cNvPr id="151" name="Straight Connector 150"/>
            <p:cNvCxnSpPr>
              <a:cxnSpLocks noChangeShapeType="1"/>
              <a:stCxn id="150" idx="0"/>
              <a:endCxn id="15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2" name="Straight Connector 15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3" name="Straight Connector 15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9525">
              <a:solidFill>
                <a:srgbClr val="F0AC00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6048251" y="2977159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flatMap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20" y="2867026"/>
            <a:ext cx="7739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323630" y="3467101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4642247" y="3467101"/>
            <a:ext cx="8334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5935267" y="3467101"/>
            <a:ext cx="7739" cy="379214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437210" y="3521275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foreach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4755826" y="3521275"/>
            <a:ext cx="611386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foreach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048251" y="3521275"/>
            <a:ext cx="611981" cy="184666"/>
          </a:xfrm>
          <a:prstGeom prst="rect">
            <a:avLst/>
          </a:prstGeom>
          <a:noFill/>
        </p:spPr>
        <p:txBody>
          <a:bodyPr lIns="38405" tIns="0" rIns="38405" bIns="0">
            <a:sp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  <a:sym typeface="Gill Sans" charset="0"/>
              </a:rPr>
              <a:t>foreach</a:t>
            </a:r>
            <a:endParaRPr lang="en-US" sz="1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  <a:sym typeface="Gill Sans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136232" y="2428875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6" y="2433043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8" y="2433043"/>
            <a:ext cx="1003697" cy="186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  <a:sym typeface="Gill Sans" charset="0"/>
              </a:rPr>
              <a:t>RDD @ t+2</a:t>
            </a:r>
          </a:p>
        </p:txBody>
      </p:sp>
      <p:sp>
        <p:nvSpPr>
          <p:cNvPr id="18457" name="Rectangle 155"/>
          <p:cNvSpPr>
            <a:spLocks noChangeArrowheads="1"/>
          </p:cNvSpPr>
          <p:nvPr/>
        </p:nvSpPr>
        <p:spPr bwMode="auto">
          <a:xfrm>
            <a:off x="1143000" y="2591395"/>
            <a:ext cx="18859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alibri" pitchFamily="34" charset="0"/>
              </a:rPr>
              <a:t>tweets </a:t>
            </a:r>
            <a:r>
              <a:rPr lang="en-US" altLang="zh-CN" sz="1600" dirty="0" err="1">
                <a:latin typeface="Calibri" pitchFamily="34" charset="0"/>
              </a:rPr>
              <a:t>DStream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18458" name="Rectangle 155"/>
          <p:cNvSpPr>
            <a:spLocks noChangeArrowheads="1"/>
          </p:cNvSpPr>
          <p:nvPr/>
        </p:nvSpPr>
        <p:spPr bwMode="auto">
          <a:xfrm>
            <a:off x="1143000" y="3191470"/>
            <a:ext cx="1885950" cy="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r>
              <a:rPr lang="en-US" altLang="zh-CN" sz="1600" dirty="0" err="1">
                <a:latin typeface="Calibri" pitchFamily="34" charset="0"/>
              </a:rPr>
              <a:t>hashTags</a:t>
            </a:r>
            <a:r>
              <a:rPr lang="en-US" altLang="zh-CN" sz="1600" dirty="0">
                <a:latin typeface="Calibri" pitchFamily="34" charset="0"/>
              </a:rPr>
              <a:t> </a:t>
            </a:r>
            <a:r>
              <a:rPr lang="en-US" altLang="zh-CN" sz="1600" dirty="0" err="1">
                <a:latin typeface="Calibri" pitchFamily="34" charset="0"/>
              </a:rPr>
              <a:t>DStream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3057525" y="3943350"/>
            <a:ext cx="3257550" cy="51435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Write to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Gill Sans" charset="0"/>
              </a:rPr>
              <a:t>, update analytics UI, do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30661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流处理</a:t>
            </a:r>
            <a:r>
              <a:rPr lang="en-US" altLang="zh-CN" dirty="0"/>
              <a:t>- Spark Streaming </a:t>
            </a:r>
            <a:r>
              <a:rPr lang="zh-CN" altLang="en-US" dirty="0" smtClean="0"/>
              <a:t>性能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1641" tIns="40821" rIns="81641" bIns="40821">
            <a:normAutofit/>
          </a:bodyPr>
          <a:lstStyle/>
          <a:p>
            <a:pPr marL="0" indent="0">
              <a:buNone/>
              <a:defRPr/>
            </a:pPr>
            <a:r>
              <a:rPr lang="en-US" sz="1700" dirty="0">
                <a:sym typeface="Arial" charset="0"/>
              </a:rPr>
              <a:t>Can process </a:t>
            </a:r>
            <a:r>
              <a:rPr lang="en-US" sz="1700" b="1" dirty="0">
                <a:sym typeface="Arial" charset="0"/>
              </a:rPr>
              <a:t>6 GB/sec (60M records/sec</a:t>
            </a:r>
            <a:r>
              <a:rPr lang="en-US" sz="1700" dirty="0">
                <a:sym typeface="Arial" charset="0"/>
              </a:rPr>
              <a:t>) of data on 100 nodes at </a:t>
            </a:r>
            <a:r>
              <a:rPr lang="en-US" sz="1700" b="1" dirty="0">
                <a:sym typeface="Arial" charset="0"/>
              </a:rPr>
              <a:t>sub-second</a:t>
            </a:r>
            <a:r>
              <a:rPr lang="en-US" sz="1700" dirty="0">
                <a:sym typeface="Arial" charset="0"/>
              </a:rPr>
              <a:t> latency</a:t>
            </a:r>
          </a:p>
          <a:p>
            <a:pPr marL="423853" lvl="1" indent="-257169">
              <a:buFont typeface="Arial" charset="0"/>
              <a:buChar char="-"/>
              <a:defRPr/>
            </a:pPr>
            <a:r>
              <a:rPr lang="en-US" dirty="0">
                <a:sym typeface="Arial" charset="0"/>
              </a:rPr>
              <a:t>Tested with 100 </a:t>
            </a:r>
            <a:r>
              <a:rPr lang="en-US" dirty="0" smtClean="0">
                <a:sym typeface="Arial" charset="0"/>
              </a:rPr>
              <a:t>text streams on </a:t>
            </a:r>
            <a:r>
              <a:rPr lang="en-US" dirty="0">
                <a:sym typeface="Arial" charset="0"/>
              </a:rPr>
              <a:t>100 </a:t>
            </a:r>
            <a:r>
              <a:rPr lang="en-US" dirty="0" smtClean="0">
                <a:sym typeface="Arial" charset="0"/>
              </a:rPr>
              <a:t>EC2 instances</a:t>
            </a:r>
            <a:endParaRPr lang="en-US" dirty="0">
              <a:sym typeface="Arial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283839"/>
              </p:ext>
            </p:extLst>
          </p:nvPr>
        </p:nvGraphicFramePr>
        <p:xfrm>
          <a:off x="4572000" y="1628775"/>
          <a:ext cx="3585363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542953"/>
              </p:ext>
            </p:extLst>
          </p:nvPr>
        </p:nvGraphicFramePr>
        <p:xfrm>
          <a:off x="571500" y="1628775"/>
          <a:ext cx="357187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417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流处理</a:t>
            </a:r>
            <a:r>
              <a:rPr lang="en-US" altLang="zh-CN" dirty="0"/>
              <a:t>- Spark Streaming </a:t>
            </a:r>
            <a:r>
              <a:rPr lang="zh-CN" altLang="en-US" dirty="0" smtClean="0"/>
              <a:t>性能对比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1641" tIns="40821" rIns="81641" bIns="40821">
            <a:noAutofit/>
          </a:bodyPr>
          <a:lstStyle/>
          <a:p>
            <a:pPr marL="119060" indent="0">
              <a:lnSpc>
                <a:spcPct val="80000"/>
              </a:lnSpc>
              <a:spcBef>
                <a:spcPts val="1071"/>
              </a:spcBef>
              <a:buNone/>
              <a:defRPr/>
            </a:pPr>
            <a:endParaRPr lang="en-US" sz="2000" dirty="0" smtClean="0">
              <a:sym typeface="Arial" charset="0"/>
            </a:endParaRPr>
          </a:p>
          <a:p>
            <a:pPr lvl="1">
              <a:lnSpc>
                <a:spcPct val="80000"/>
              </a:lnSpc>
              <a:spcBef>
                <a:spcPts val="1071"/>
              </a:spcBef>
              <a:buFont typeface="Arial" charset="0"/>
              <a:buChar char="-"/>
              <a:defRPr/>
            </a:pPr>
            <a:r>
              <a:rPr lang="en-US" sz="1800" dirty="0" smtClean="0">
                <a:sym typeface="Arial" charset="0"/>
              </a:rPr>
              <a:t>Spark </a:t>
            </a:r>
            <a:r>
              <a:rPr lang="en-US" sz="1800" dirty="0">
                <a:sym typeface="Arial" charset="0"/>
              </a:rPr>
              <a:t>Streaming: </a:t>
            </a:r>
            <a:r>
              <a:rPr lang="en-US" sz="1800" b="1" dirty="0">
                <a:sym typeface="Arial" charset="0"/>
              </a:rPr>
              <a:t>670k</a:t>
            </a:r>
            <a:r>
              <a:rPr lang="en-US" sz="1800" dirty="0">
                <a:sym typeface="Arial" charset="0"/>
              </a:rPr>
              <a:t> records/second/node</a:t>
            </a:r>
          </a:p>
          <a:p>
            <a:pPr lvl="1">
              <a:lnSpc>
                <a:spcPct val="80000"/>
              </a:lnSpc>
              <a:spcBef>
                <a:spcPts val="1071"/>
              </a:spcBef>
              <a:buFont typeface="Arial" charset="0"/>
              <a:buChar char="-"/>
              <a:defRPr/>
            </a:pPr>
            <a:r>
              <a:rPr lang="en-US" sz="1800" dirty="0">
                <a:sym typeface="Arial" charset="0"/>
              </a:rPr>
              <a:t>Storm: </a:t>
            </a:r>
            <a:r>
              <a:rPr lang="en-US" sz="1800" b="1" dirty="0">
                <a:sym typeface="Arial" charset="0"/>
              </a:rPr>
              <a:t>115k</a:t>
            </a:r>
            <a:r>
              <a:rPr lang="en-US" sz="1800" dirty="0">
                <a:sym typeface="Arial" charset="0"/>
              </a:rPr>
              <a:t> records/second/node</a:t>
            </a:r>
          </a:p>
          <a:p>
            <a:pPr lvl="1">
              <a:lnSpc>
                <a:spcPct val="80000"/>
              </a:lnSpc>
              <a:spcBef>
                <a:spcPts val="1071"/>
              </a:spcBef>
              <a:buFont typeface="Arial" charset="0"/>
              <a:buChar char="-"/>
              <a:defRPr/>
            </a:pPr>
            <a:r>
              <a:rPr lang="en-US" sz="1800" dirty="0">
                <a:sym typeface="Arial" charset="0"/>
              </a:rPr>
              <a:t>Apache S4: 7.5k </a:t>
            </a:r>
            <a:r>
              <a:rPr lang="en-US" sz="1800" dirty="0" smtClean="0">
                <a:sym typeface="Arial" charset="0"/>
              </a:rPr>
              <a:t>records/second/node</a:t>
            </a:r>
          </a:p>
          <a:p>
            <a:pPr lvl="1">
              <a:lnSpc>
                <a:spcPct val="80000"/>
              </a:lnSpc>
              <a:spcBef>
                <a:spcPts val="1071"/>
              </a:spcBef>
              <a:buFont typeface="Arial" charset="0"/>
              <a:buChar char="-"/>
              <a:defRPr/>
            </a:pPr>
            <a:r>
              <a:rPr lang="zh-CN" altLang="en-US" sz="1800" dirty="0" smtClean="0"/>
              <a:t>商业版软件</a:t>
            </a:r>
            <a:r>
              <a:rPr lang="en-US" altLang="zh-CN" sz="1800" dirty="0" smtClean="0"/>
              <a:t>: </a:t>
            </a:r>
            <a:r>
              <a:rPr lang="en-US" altLang="zh-CN" sz="1800" b="1" dirty="0"/>
              <a:t>100-500k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records/sec/node</a:t>
            </a:r>
            <a:endParaRPr lang="en-US" altLang="zh-CN" sz="1800" dirty="0" smtClean="0">
              <a:sym typeface="Arial" charset="0"/>
            </a:endParaRPr>
          </a:p>
          <a:p>
            <a:pPr lvl="1">
              <a:lnSpc>
                <a:spcPct val="80000"/>
              </a:lnSpc>
              <a:spcBef>
                <a:spcPts val="1071"/>
              </a:spcBef>
              <a:buFont typeface="Arial" charset="0"/>
              <a:buChar char="-"/>
              <a:defRPr/>
            </a:pPr>
            <a:endParaRPr lang="en-US" altLang="zh-CN" sz="18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708159"/>
              </p:ext>
            </p:extLst>
          </p:nvPr>
        </p:nvGraphicFramePr>
        <p:xfrm>
          <a:off x="4860032" y="2571750"/>
          <a:ext cx="3371850" cy="208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71754"/>
              </p:ext>
            </p:extLst>
          </p:nvPr>
        </p:nvGraphicFramePr>
        <p:xfrm>
          <a:off x="755576" y="2571750"/>
          <a:ext cx="3371850" cy="209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7534"/>
            <a:ext cx="8982089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31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 smtClean="0"/>
              <a:t>-</a:t>
            </a:r>
            <a:r>
              <a:rPr lang="en-US" altLang="zh-CN" dirty="0"/>
              <a:t> Spark Streaming</a:t>
            </a:r>
            <a:r>
              <a:rPr lang="zh-CN" altLang="en-US" dirty="0" smtClean="0"/>
              <a:t>技术</a:t>
            </a:r>
            <a:r>
              <a:rPr lang="zh-CN" altLang="en-US" dirty="0"/>
              <a:t>特性总结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733255"/>
              </p:ext>
            </p:extLst>
          </p:nvPr>
        </p:nvGraphicFramePr>
        <p:xfrm>
          <a:off x="611560" y="699542"/>
          <a:ext cx="7992888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706"/>
                <a:gridCol w="6492182"/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开发语言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Scala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结构</a:t>
                      </a:r>
                      <a:endParaRPr lang="zh-CN" altLang="en-US" sz="16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由驱动节点和工作节点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通信</a:t>
                      </a:r>
                      <a:endParaRPr lang="zh-CN" altLang="en-US" sz="16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Akka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事件驱动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stream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提供多种</a:t>
                      </a:r>
                      <a:r>
                        <a:rPr lang="en-US" sz="160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Dstream</a:t>
                      </a:r>
                      <a:r>
                        <a:rPr lang="zh-CN" alt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源数据处理</a:t>
                      </a:r>
                      <a:r>
                        <a:rPr lang="en-US" sz="160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模型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处理单元</a:t>
                      </a:r>
                      <a:endParaRPr lang="zh-CN" altLang="en-US" sz="16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提供大量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API,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代码易读可结合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Spark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批处理和机器学习使用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第三方交互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内置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Kafka,Flume,Socket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等输入方式支持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持久化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HDFS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持久化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,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内存持久化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,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甚至可以保存为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hive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Hbase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表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可靠性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RDD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支持可追踪的计算路径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,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可随时回溯计算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路由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无需配置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多语言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支持本身支持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Java,Python,Scala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Failover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LoadBalance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自动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并行处理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通过</a:t>
                      </a:r>
                      <a:r>
                        <a:rPr lang="en-US" altLang="zh-CN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控制并行度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动态增删节点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不支持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动态部署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管理</a:t>
                      </a:r>
                      <a:endParaRPr lang="zh-CN" alt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支持</a:t>
                      </a:r>
                      <a:endParaRPr lang="zh-CN" alt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Spark  </a:t>
            </a:r>
            <a:r>
              <a:rPr lang="zh-CN" altLang="en-US" dirty="0" smtClean="0"/>
              <a:t>架构</a:t>
            </a:r>
            <a:r>
              <a:rPr lang="zh-CN" altLang="en-US" dirty="0"/>
              <a:t>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9542"/>
            <a:ext cx="7285092" cy="4159250"/>
          </a:xfrm>
        </p:spPr>
      </p:pic>
    </p:spTree>
    <p:extLst>
      <p:ext uri="{BB962C8B-B14F-4D97-AF65-F5344CB8AC3E}">
        <p14:creationId xmlns:p14="http://schemas.microsoft.com/office/powerpoint/2010/main" val="21655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Spark  </a:t>
            </a:r>
            <a:r>
              <a:rPr lang="zh-CN" altLang="en-US" dirty="0" smtClean="0"/>
              <a:t>架构举例 </a:t>
            </a:r>
            <a:r>
              <a:rPr lang="en-US" altLang="zh-CN" dirty="0" err="1" smtClean="0"/>
              <a:t>cont</a:t>
            </a:r>
            <a:endParaRPr lang="zh-CN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3" y="655153"/>
            <a:ext cx="7747617" cy="440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6240" y="813674"/>
            <a:ext cx="701681" cy="285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Kinesis</a:t>
            </a:r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3684269" y="1098688"/>
            <a:ext cx="975768" cy="172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5"/>
          <p:cNvSpPr/>
          <p:nvPr/>
        </p:nvSpPr>
        <p:spPr>
          <a:xfrm>
            <a:off x="6333058" y="543267"/>
            <a:ext cx="2101375" cy="4600233"/>
          </a:xfrm>
          <a:prstGeom prst="roundRect">
            <a:avLst>
              <a:gd name="adj" fmla="val 9818"/>
            </a:avLst>
          </a:prstGeom>
          <a:noFill/>
          <a:ln w="38100" cap="flat" cmpd="sng" algn="ctr">
            <a:solidFill>
              <a:srgbClr val="FF6600"/>
            </a:solidFill>
            <a:prstDash val="lgDash"/>
          </a:ln>
          <a:effectLst/>
        </p:spPr>
        <p:txBody>
          <a:bodyPr anchor="b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6830785" y="2181191"/>
            <a:ext cx="1134516" cy="172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/>
        </p:nvSpPr>
        <p:spPr>
          <a:xfrm>
            <a:off x="6850297" y="3858067"/>
            <a:ext cx="1134516" cy="172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824825" y="774701"/>
            <a:ext cx="1134516" cy="172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09" y="642051"/>
            <a:ext cx="779382" cy="460313"/>
          </a:xfrm>
          <a:prstGeom prst="rect">
            <a:avLst/>
          </a:prstGeom>
        </p:spPr>
      </p:pic>
      <p:pic>
        <p:nvPicPr>
          <p:cNvPr id="12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5" y="1999379"/>
            <a:ext cx="779382" cy="460313"/>
          </a:xfrm>
          <a:prstGeom prst="rect">
            <a:avLst/>
          </a:prstGeom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17" y="3677071"/>
            <a:ext cx="779382" cy="460313"/>
          </a:xfrm>
          <a:prstGeom prst="rect">
            <a:avLst/>
          </a:prstGeom>
        </p:spPr>
      </p:pic>
      <p:sp>
        <p:nvSpPr>
          <p:cNvPr id="14" name="Rectangle 16"/>
          <p:cNvSpPr/>
          <p:nvPr/>
        </p:nvSpPr>
        <p:spPr>
          <a:xfrm>
            <a:off x="559637" y="543267"/>
            <a:ext cx="5773421" cy="270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整体</a:t>
            </a:r>
            <a:r>
              <a:rPr lang="zh-CN" altLang="en-US" dirty="0"/>
              <a:t>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52" y="555526"/>
            <a:ext cx="4580120" cy="232324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017652"/>
            <a:ext cx="6501138" cy="2074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" y="760799"/>
            <a:ext cx="4355976" cy="21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—</a:t>
            </a:r>
            <a:r>
              <a:rPr lang="zh-CN" altLang="en-US" dirty="0"/>
              <a:t>整体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0" r="25043" b="4504"/>
          <a:stretch/>
        </p:blipFill>
        <p:spPr bwMode="auto">
          <a:xfrm>
            <a:off x="467544" y="555526"/>
            <a:ext cx="7848872" cy="444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—</a:t>
            </a:r>
            <a:r>
              <a:rPr lang="zh-CN" altLang="en-US" dirty="0"/>
              <a:t>整体架构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71550"/>
            <a:ext cx="7749035" cy="4159250"/>
          </a:xfrm>
        </p:spPr>
      </p:pic>
    </p:spTree>
    <p:extLst>
      <p:ext uri="{BB962C8B-B14F-4D97-AF65-F5344CB8AC3E}">
        <p14:creationId xmlns:p14="http://schemas.microsoft.com/office/powerpoint/2010/main" val="2645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数据</a:t>
            </a:r>
            <a:r>
              <a:rPr lang="zh-CN" altLang="en-US" sz="1800" dirty="0"/>
              <a:t>时效性要求高</a:t>
            </a:r>
            <a:br>
              <a:rPr lang="zh-CN" altLang="en-US" sz="1800" dirty="0"/>
            </a:br>
            <a:r>
              <a:rPr lang="zh-CN" altLang="en-US" sz="1800" dirty="0" smtClean="0"/>
              <a:t>业务</a:t>
            </a:r>
            <a:r>
              <a:rPr lang="zh-CN" altLang="en-US" sz="1800" dirty="0"/>
              <a:t>营销的时机转瞬即逝</a:t>
            </a:r>
            <a:r>
              <a:rPr lang="en-US" altLang="zh-CN" sz="1800" dirty="0"/>
              <a:t>, </a:t>
            </a:r>
            <a:r>
              <a:rPr lang="zh-CN" altLang="en-US" sz="1800" dirty="0"/>
              <a:t>如何在第一时间分析出用户的需求</a:t>
            </a:r>
            <a:r>
              <a:rPr lang="en-US" altLang="zh-CN" sz="1800" dirty="0"/>
              <a:t>, </a:t>
            </a:r>
            <a:r>
              <a:rPr lang="zh-CN" altLang="en-US" sz="1800" dirty="0"/>
              <a:t>从而针对性的开</a:t>
            </a:r>
            <a:br>
              <a:rPr lang="zh-CN" altLang="en-US" sz="1800" dirty="0"/>
            </a:br>
            <a:r>
              <a:rPr lang="zh-CN" altLang="en-US" sz="1800" dirty="0"/>
              <a:t>展营销活动</a:t>
            </a:r>
            <a:r>
              <a:rPr lang="en-US" altLang="zh-CN" sz="1800" dirty="0"/>
              <a:t>? </a:t>
            </a:r>
            <a:r>
              <a:rPr lang="zh-CN" altLang="en-US" sz="1800" dirty="0"/>
              <a:t>对时效性的高要求决定了数据不可能像传统数据分析业务一样</a:t>
            </a:r>
            <a:r>
              <a:rPr lang="en-US" altLang="zh-CN" sz="1800" dirty="0"/>
              <a:t>, </a:t>
            </a:r>
            <a:r>
              <a:rPr lang="zh-CN" altLang="en-US" sz="1800" dirty="0"/>
              <a:t>以</a:t>
            </a:r>
            <a:br>
              <a:rPr lang="zh-CN" altLang="en-US" sz="1800" dirty="0"/>
            </a:br>
            <a:r>
              <a:rPr lang="zh-CN" altLang="en-US" sz="1800" dirty="0"/>
              <a:t>批量的方式按照数据模型</a:t>
            </a:r>
            <a:r>
              <a:rPr lang="zh-CN" altLang="en-US" sz="1800" dirty="0" smtClean="0"/>
              <a:t>一个一个</a:t>
            </a:r>
            <a:r>
              <a:rPr lang="zh-CN" altLang="en-US" sz="1800" dirty="0"/>
              <a:t>的计算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r>
              <a:rPr lang="zh-CN" altLang="en-US" sz="1800" dirty="0" smtClean="0"/>
              <a:t>原始数据</a:t>
            </a:r>
            <a:r>
              <a:rPr lang="zh-CN" altLang="en-US" sz="1800" dirty="0"/>
              <a:t>量大</a:t>
            </a:r>
            <a:br>
              <a:rPr lang="zh-CN" altLang="en-US" sz="1800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时效性的要求决定必须以实时方式直接处理原始数据</a:t>
            </a:r>
            <a:r>
              <a:rPr lang="en-US" altLang="zh-CN" sz="1800" dirty="0"/>
              <a:t>. </a:t>
            </a:r>
            <a:r>
              <a:rPr lang="zh-CN" altLang="en-US" sz="1800" dirty="0"/>
              <a:t>但原始数据的价值</a:t>
            </a:r>
            <a:r>
              <a:rPr lang="zh-CN" altLang="en-US" sz="1800" dirty="0" smtClean="0"/>
              <a:t>密度往往</a:t>
            </a:r>
            <a:r>
              <a:rPr lang="zh-CN" altLang="en-US" sz="1800" dirty="0"/>
              <a:t>很低</a:t>
            </a:r>
            <a:r>
              <a:rPr lang="en-US" altLang="zh-CN" sz="1800" dirty="0"/>
              <a:t>, </a:t>
            </a:r>
            <a:r>
              <a:rPr lang="zh-CN" altLang="en-US" sz="1800" dirty="0"/>
              <a:t>数据量却很大</a:t>
            </a:r>
            <a:r>
              <a:rPr lang="en-US" altLang="zh-CN" sz="1800" dirty="0"/>
              <a:t>. </a:t>
            </a:r>
            <a:r>
              <a:rPr lang="zh-CN" altLang="en-US" sz="1800" dirty="0"/>
              <a:t>如何以实时方式处理大量数据</a:t>
            </a:r>
            <a:r>
              <a:rPr lang="en-US" altLang="zh-CN" sz="1800" dirty="0"/>
              <a:t>, </a:t>
            </a:r>
            <a:r>
              <a:rPr lang="zh-CN" altLang="en-US" sz="1800" dirty="0"/>
              <a:t>且同时保证数据的</a:t>
            </a:r>
            <a:r>
              <a:rPr lang="zh-CN" altLang="en-US" sz="1800" dirty="0" smtClean="0"/>
              <a:t>准确性</a:t>
            </a:r>
            <a:r>
              <a:rPr lang="en-US" altLang="zh-CN" sz="1800" dirty="0"/>
              <a:t>? </a:t>
            </a:r>
            <a:endParaRPr lang="en-US" altLang="zh-CN" sz="1800" dirty="0" smtClean="0"/>
          </a:p>
          <a:p>
            <a:r>
              <a:rPr lang="zh-CN" altLang="en-US" sz="1800" dirty="0" smtClean="0"/>
              <a:t>数据</a:t>
            </a:r>
            <a:r>
              <a:rPr lang="zh-CN" altLang="en-US" sz="1800" dirty="0"/>
              <a:t>量变化迅速</a:t>
            </a:r>
            <a:br>
              <a:rPr lang="zh-CN" altLang="en-US" sz="1800" dirty="0"/>
            </a:br>
            <a:r>
              <a:rPr lang="zh-CN" altLang="en-US" sz="1800" dirty="0" smtClean="0"/>
              <a:t>越来越</a:t>
            </a:r>
            <a:r>
              <a:rPr lang="zh-CN" altLang="en-US" sz="1800" dirty="0"/>
              <a:t>多的业务数据中都存在着数据量暴增的场景</a:t>
            </a:r>
            <a:r>
              <a:rPr lang="en-US" altLang="zh-CN" sz="1800" dirty="0"/>
              <a:t>, </a:t>
            </a:r>
            <a:r>
              <a:rPr lang="zh-CN" altLang="en-US" sz="1800" dirty="0"/>
              <a:t>如原有</a:t>
            </a:r>
            <a:r>
              <a:rPr lang="zh-CN" altLang="en-US" sz="1800" dirty="0" smtClean="0"/>
              <a:t>的交易明细</a:t>
            </a:r>
            <a:r>
              <a:rPr lang="en-US" altLang="zh-CN" sz="1800" dirty="0" smtClean="0"/>
              <a:t>, </a:t>
            </a:r>
            <a:r>
              <a:rPr lang="zh-CN" altLang="en-US" sz="1800" dirty="0"/>
              <a:t>上网日</a:t>
            </a:r>
            <a:br>
              <a:rPr lang="zh-CN" altLang="en-US" sz="1800" dirty="0"/>
            </a:br>
            <a:r>
              <a:rPr lang="zh-CN" altLang="en-US" sz="1800" dirty="0" smtClean="0"/>
              <a:t>志等</a:t>
            </a:r>
            <a:r>
              <a:rPr lang="en-US" altLang="zh-CN" sz="1800" dirty="0"/>
              <a:t>, </a:t>
            </a:r>
            <a:r>
              <a:rPr lang="zh-CN" altLang="en-US" sz="1800" dirty="0"/>
              <a:t>需要一个保证良好扩展性的实时数据处理</a:t>
            </a:r>
            <a:r>
              <a:rPr lang="zh-CN" altLang="en-US" sz="1800" dirty="0" smtClean="0"/>
              <a:t>系统</a:t>
            </a:r>
            <a:endParaRPr lang="en-US" altLang="zh-CN" sz="1800" dirty="0" smtClean="0"/>
          </a:p>
          <a:p>
            <a:r>
              <a:rPr lang="zh-CN" altLang="en-US" sz="1800" dirty="0" smtClean="0"/>
              <a:t>业务</a:t>
            </a:r>
            <a:r>
              <a:rPr lang="zh-CN" altLang="en-US" sz="1800" dirty="0"/>
              <a:t>生命周期短</a:t>
            </a:r>
            <a:br>
              <a:rPr lang="zh-CN" altLang="en-US" sz="1800" dirty="0"/>
            </a:br>
            <a:r>
              <a:rPr lang="zh-CN" altLang="en-US" sz="1800" dirty="0" smtClean="0"/>
              <a:t>越来越</a:t>
            </a:r>
            <a:r>
              <a:rPr lang="zh-CN" altLang="en-US" sz="1800" dirty="0"/>
              <a:t>多案例表明</a:t>
            </a:r>
            <a:r>
              <a:rPr lang="en-US" altLang="zh-CN" sz="1800" dirty="0"/>
              <a:t>, </a:t>
            </a:r>
            <a:r>
              <a:rPr lang="zh-CN" altLang="en-US" sz="1800" dirty="0"/>
              <a:t>一种营销业务的生命周期越来越短</a:t>
            </a:r>
            <a:r>
              <a:rPr lang="en-US" altLang="zh-CN" sz="1800" dirty="0"/>
              <a:t>, </a:t>
            </a:r>
            <a:r>
              <a:rPr lang="zh-CN" altLang="en-US" sz="1800" dirty="0"/>
              <a:t>两周</a:t>
            </a:r>
            <a:r>
              <a:rPr lang="en-US" altLang="zh-CN" sz="1800" dirty="0"/>
              <a:t>,</a:t>
            </a:r>
            <a:r>
              <a:rPr lang="zh-CN" altLang="en-US" sz="1800" dirty="0"/>
              <a:t>一个月</a:t>
            </a:r>
            <a:r>
              <a:rPr lang="en-US" altLang="zh-CN" sz="1800" dirty="0" smtClean="0"/>
              <a:t>?</a:t>
            </a:r>
            <a:br>
              <a:rPr lang="en-US" altLang="zh-CN" sz="1800" dirty="0" smtClean="0"/>
            </a:br>
            <a:r>
              <a:rPr lang="zh-CN" altLang="en-US" sz="1800" dirty="0" smtClean="0"/>
              <a:t>业务</a:t>
            </a:r>
            <a:r>
              <a:rPr lang="zh-CN" altLang="en-US" sz="1800" dirty="0"/>
              <a:t>发展变化越来越快</a:t>
            </a:r>
            <a:r>
              <a:rPr lang="en-US" altLang="zh-CN" sz="1800" dirty="0"/>
              <a:t>, </a:t>
            </a:r>
            <a:r>
              <a:rPr lang="zh-CN" altLang="en-US" sz="1800" dirty="0" smtClean="0"/>
              <a:t>需要</a:t>
            </a:r>
            <a:r>
              <a:rPr lang="zh-CN" altLang="en-US" sz="1800" dirty="0"/>
              <a:t>一种很好的计算引擎去支撑业务的快速实现</a:t>
            </a:r>
            <a:br>
              <a:rPr lang="zh-CN" altLang="en-US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88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</a:t>
            </a:r>
            <a:r>
              <a:rPr lang="zh-CN" altLang="en-US" dirty="0"/>
              <a:t>实施</a:t>
            </a:r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如何</a:t>
            </a:r>
            <a:r>
              <a:rPr lang="zh-CN" altLang="en-US" sz="2000" dirty="0" smtClean="0"/>
              <a:t>实时</a:t>
            </a:r>
            <a:r>
              <a:rPr lang="zh-CN" altLang="en-US" sz="2000" dirty="0"/>
              <a:t>获取源系统的数据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Kafka</a:t>
            </a:r>
            <a:r>
              <a:rPr lang="zh-CN" altLang="en-US" sz="2000" dirty="0" smtClean="0"/>
              <a:t>分布式消息中间件实时获取源系统数据</a:t>
            </a:r>
            <a:endParaRPr lang="en-US" altLang="zh-CN" sz="2000" dirty="0" smtClean="0"/>
          </a:p>
          <a:p>
            <a:r>
              <a:rPr lang="zh-CN" altLang="en-US" sz="2000" dirty="0" smtClean="0"/>
              <a:t>获取</a:t>
            </a:r>
            <a:r>
              <a:rPr lang="zh-CN" altLang="en-US" sz="2000" dirty="0"/>
              <a:t>流数据后如何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批量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流处理，</a:t>
            </a:r>
            <a:r>
              <a:rPr lang="en-US" altLang="zh-CN" sz="2000" dirty="0" err="1" smtClean="0"/>
              <a:t>SparkStreaming</a:t>
            </a:r>
            <a:r>
              <a:rPr lang="zh-CN" altLang="en-US" sz="2000" dirty="0" smtClean="0"/>
              <a:t>效率最高</a:t>
            </a:r>
            <a:endParaRPr lang="zh-CN" altLang="en-US" sz="2000" dirty="0"/>
          </a:p>
          <a:p>
            <a:r>
              <a:rPr lang="zh-CN" altLang="en-US" sz="2000" dirty="0" smtClean="0"/>
              <a:t>流</a:t>
            </a:r>
            <a:r>
              <a:rPr lang="zh-CN" altLang="en-US" sz="2000" dirty="0"/>
              <a:t>计算完成后，如何落地存储？ 性能如何保障？是否需要做拉链存储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大文件落地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文件存储，小文件落地到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表以提高效率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可建立拉链或快照数据；拉链表逻辑复杂，占用空间低；快照表逻辑简单，占用空间高</a:t>
            </a:r>
            <a:endParaRPr lang="zh-CN" altLang="en-US" sz="2000" dirty="0"/>
          </a:p>
          <a:p>
            <a:r>
              <a:rPr lang="zh-CN" altLang="en-US" sz="2000" dirty="0" smtClean="0"/>
              <a:t>流</a:t>
            </a:r>
            <a:r>
              <a:rPr lang="zh-CN" altLang="en-US" sz="2000" dirty="0"/>
              <a:t>计算完成后，如何将结果推送至源</a:t>
            </a:r>
            <a:r>
              <a:rPr lang="zh-CN" altLang="en-US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批量转存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，并通过现有分发平台分发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实时</a:t>
            </a:r>
            <a:r>
              <a:rPr lang="zh-CN" altLang="en-US" sz="2000" dirty="0" smtClean="0"/>
              <a:t>发布至</a:t>
            </a:r>
            <a:r>
              <a:rPr lang="en-US" altLang="zh-CN" sz="2000" dirty="0" smtClean="0"/>
              <a:t>Kafka,</a:t>
            </a:r>
            <a:r>
              <a:rPr lang="zh-CN" altLang="en-US" sz="2000" dirty="0" smtClean="0"/>
              <a:t>源系统订阅获取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5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流程举例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0" t="3028" r="15723"/>
          <a:stretch/>
        </p:blipFill>
        <p:spPr bwMode="auto">
          <a:xfrm>
            <a:off x="1835696" y="771550"/>
            <a:ext cx="521713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元数据管理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大数据环境下的策略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39" y="699542"/>
            <a:ext cx="5695611" cy="415925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23528" y="580999"/>
            <a:ext cx="2736304" cy="415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/>
              <a:t>分布式存储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支持</a:t>
            </a:r>
            <a:r>
              <a:rPr lang="en-US" altLang="zh-CN" sz="1800" dirty="0" err="1"/>
              <a:t>FailOver</a:t>
            </a:r>
            <a:r>
              <a:rPr lang="zh-CN" altLang="en-US" sz="1800" dirty="0"/>
              <a:t>故障转移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惰性同步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业务和平台元数据隔离（逻辑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物理）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版本控制和生命周期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日志记录和回滚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备份与恢复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66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元数据管理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9702"/>
            <a:ext cx="7749557" cy="2809856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69850"/>
            <a:ext cx="6021365" cy="2979708"/>
          </a:xfr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23528" y="580999"/>
            <a:ext cx="4284476" cy="141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对接行内元数据管理平台</a:t>
            </a:r>
            <a:endParaRPr lang="en-US" altLang="zh-CN" sz="1600" dirty="0" smtClean="0"/>
          </a:p>
          <a:p>
            <a:r>
              <a:rPr lang="zh-CN" altLang="en-US" sz="1600" dirty="0" smtClean="0"/>
              <a:t>源系统元数据和</a:t>
            </a:r>
            <a:r>
              <a:rPr lang="en-US" altLang="zh-CN" sz="1600" dirty="0" smtClean="0"/>
              <a:t>ODS</a:t>
            </a:r>
            <a:r>
              <a:rPr lang="zh-CN" altLang="en-US" sz="1600" dirty="0" smtClean="0"/>
              <a:t>保持同步，定期巡检</a:t>
            </a:r>
            <a:endParaRPr lang="en-US" altLang="zh-CN" sz="1600" dirty="0" smtClean="0"/>
          </a:p>
          <a:p>
            <a:r>
              <a:rPr lang="zh-CN" altLang="en-US" sz="1600" dirty="0" smtClean="0"/>
              <a:t>支持版本控制，保留历史数据</a:t>
            </a:r>
            <a:endParaRPr lang="en-US" altLang="zh-CN" sz="1600" dirty="0" smtClean="0"/>
          </a:p>
          <a:p>
            <a:r>
              <a:rPr lang="en-US" altLang="zh-CN" sz="1600" dirty="0" smtClean="0"/>
              <a:t>ETL</a:t>
            </a:r>
            <a:r>
              <a:rPr lang="zh-CN" altLang="en-US" sz="1600" dirty="0" smtClean="0"/>
              <a:t>处理过程进行元数据管理</a:t>
            </a:r>
            <a:endParaRPr lang="en-US" altLang="zh-CN" sz="1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08004" y="580998"/>
            <a:ext cx="4284476" cy="141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/>
              <a:t>MariaDB</a:t>
            </a:r>
            <a:r>
              <a:rPr lang="zh-CN" altLang="en-US" sz="1600" dirty="0" smtClean="0"/>
              <a:t>分布式存储元数据</a:t>
            </a:r>
            <a:endParaRPr lang="en-US" altLang="zh-CN" sz="1600" dirty="0" smtClean="0"/>
          </a:p>
          <a:p>
            <a:r>
              <a:rPr lang="zh-CN" altLang="en-US" sz="1600" dirty="0" smtClean="0"/>
              <a:t>定期备份，定期发布到行内元数据管理平台</a:t>
            </a:r>
            <a:endParaRPr lang="en-US" altLang="zh-CN" sz="1600" dirty="0" smtClean="0"/>
          </a:p>
          <a:p>
            <a:r>
              <a:rPr lang="zh-CN" altLang="en-US" sz="1600" dirty="0" smtClean="0"/>
              <a:t>完善的前台管理界面</a:t>
            </a:r>
            <a:endParaRPr lang="en-US" altLang="zh-CN" sz="1600" dirty="0" smtClean="0"/>
          </a:p>
          <a:p>
            <a:r>
              <a:rPr lang="zh-CN" altLang="en-US" sz="1600" dirty="0" smtClean="0"/>
              <a:t>完善的元数据实施方法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210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元数据管理</a:t>
            </a:r>
            <a:r>
              <a:rPr lang="en-US" altLang="zh-CN" dirty="0" smtClean="0"/>
              <a:t>-</a:t>
            </a:r>
            <a:r>
              <a:rPr lang="zh-CN" altLang="en-US" dirty="0"/>
              <a:t>平台</a:t>
            </a:r>
            <a:r>
              <a:rPr lang="zh-CN" altLang="en-US" dirty="0" smtClean="0"/>
              <a:t>元数据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i="1" dirty="0" smtClean="0"/>
              <a:t>依赖于各平台厂商</a:t>
            </a:r>
            <a:endParaRPr lang="en-US" altLang="zh-CN" i="1" dirty="0" smtClean="0"/>
          </a:p>
          <a:p>
            <a:r>
              <a:rPr lang="zh-CN" altLang="en-US" dirty="0" smtClean="0"/>
              <a:t>支持集中化管理</a:t>
            </a:r>
            <a:endParaRPr lang="en-US" altLang="zh-CN" dirty="0" smtClean="0"/>
          </a:p>
          <a:p>
            <a:r>
              <a:rPr lang="zh-CN" altLang="en-US" dirty="0" smtClean="0"/>
              <a:t>支持分布式存储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en-US" altLang="zh-CN" dirty="0" err="1"/>
              <a:t>FailOver</a:t>
            </a:r>
            <a:r>
              <a:rPr lang="zh-CN" altLang="en-US" dirty="0"/>
              <a:t>故障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zh-CN" altLang="en-US" dirty="0" smtClean="0"/>
              <a:t>支持备份与恢复</a:t>
            </a:r>
            <a:endParaRPr lang="en-US" altLang="zh-CN" dirty="0" smtClean="0"/>
          </a:p>
          <a:p>
            <a:r>
              <a:rPr lang="zh-CN" altLang="en-US" dirty="0" smtClean="0"/>
              <a:t>易用的前台管理界面</a:t>
            </a:r>
            <a:endParaRPr lang="en-US" altLang="zh-CN" dirty="0" smtClean="0"/>
          </a:p>
          <a:p>
            <a:r>
              <a:rPr lang="zh-CN" altLang="en-US" dirty="0" smtClean="0"/>
              <a:t>提供数据分析，搜索等扩展功能</a:t>
            </a:r>
            <a:endParaRPr lang="en-US" altLang="zh-CN" dirty="0" smtClean="0"/>
          </a:p>
          <a:p>
            <a:r>
              <a:rPr lang="zh-CN" altLang="en-US" dirty="0" smtClean="0"/>
              <a:t>兼容业务元数据存储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3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元数据管理</a:t>
            </a:r>
            <a:r>
              <a:rPr lang="en-US" altLang="zh-CN" dirty="0"/>
              <a:t>-</a:t>
            </a:r>
            <a:r>
              <a:rPr lang="zh-CN" altLang="en-US" dirty="0"/>
              <a:t>平台</a:t>
            </a:r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9542"/>
            <a:ext cx="8333876" cy="4159250"/>
          </a:xfrm>
        </p:spPr>
      </p:pic>
    </p:spTree>
    <p:extLst>
      <p:ext uri="{BB962C8B-B14F-4D97-AF65-F5344CB8AC3E}">
        <p14:creationId xmlns:p14="http://schemas.microsoft.com/office/powerpoint/2010/main" val="1622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元数据管理</a:t>
            </a:r>
            <a:r>
              <a:rPr lang="en-US" altLang="zh-CN" dirty="0"/>
              <a:t>-</a:t>
            </a:r>
            <a:r>
              <a:rPr lang="zh-CN" altLang="en-US" dirty="0"/>
              <a:t>平台元数据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5566"/>
            <a:ext cx="6888230" cy="3528392"/>
          </a:xfrm>
        </p:spPr>
      </p:pic>
    </p:spTree>
    <p:extLst>
      <p:ext uri="{BB962C8B-B14F-4D97-AF65-F5344CB8AC3E}">
        <p14:creationId xmlns:p14="http://schemas.microsoft.com/office/powerpoint/2010/main" val="147455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平台规范</a:t>
            </a:r>
            <a:r>
              <a:rPr lang="en-US" altLang="zh-CN" dirty="0" smtClean="0"/>
              <a:t>- </a:t>
            </a: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FF0000"/>
                </a:solidFill>
              </a:rPr>
              <a:t>以规矩 不成方圆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73528"/>
            <a:ext cx="8363272" cy="77408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平台规范设计，主要站在第三方使用</a:t>
            </a:r>
            <a:r>
              <a:rPr lang="zh-CN" altLang="zh-CN" sz="2000" dirty="0" smtClean="0"/>
              <a:t>者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运维者、管理者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立场，提出大数据平台的使用规范。 </a:t>
            </a:r>
            <a:r>
              <a:rPr lang="zh-CN" altLang="en-US" sz="2000" dirty="0" smtClean="0"/>
              <a:t>具体规范及制度列表如下：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37118" y="1563638"/>
            <a:ext cx="42844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程序开发规范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MR</a:t>
            </a:r>
            <a:r>
              <a:rPr lang="zh-CN" altLang="en-US" sz="1600" dirty="0" smtClean="0"/>
              <a:t>开发规范子集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Hive</a:t>
            </a:r>
            <a:r>
              <a:rPr lang="zh-CN" altLang="en-US" sz="1600" dirty="0" smtClean="0"/>
              <a:t>开发规范子集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Spark</a:t>
            </a:r>
            <a:r>
              <a:rPr lang="zh-CN" altLang="en-US" sz="1600" dirty="0" smtClean="0"/>
              <a:t>开发规范子集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Kafka</a:t>
            </a:r>
            <a:r>
              <a:rPr lang="zh-CN" altLang="en-US" sz="1600" dirty="0" smtClean="0"/>
              <a:t>开发规范子集</a:t>
            </a:r>
            <a:endParaRPr lang="en-US" altLang="zh-CN" sz="1600" dirty="0"/>
          </a:p>
          <a:p>
            <a:r>
              <a:rPr lang="zh-CN" altLang="en-US" sz="2000" dirty="0" smtClean="0"/>
              <a:t>测试规范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功能测试规范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压力测试规范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性能测试规范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疲劳测试规范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异常测试规范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21594" y="1546954"/>
            <a:ext cx="42844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安全生产管理制度</a:t>
            </a:r>
            <a:endParaRPr lang="en-US" altLang="zh-CN" sz="1800" dirty="0" smtClean="0"/>
          </a:p>
          <a:p>
            <a:r>
              <a:rPr lang="zh-CN" altLang="en-US" sz="1800" dirty="0" smtClean="0"/>
              <a:t>上线规范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平台上线规范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应用上线规范</a:t>
            </a:r>
            <a:endParaRPr lang="en-US" altLang="zh-CN" sz="1400" dirty="0"/>
          </a:p>
          <a:p>
            <a:r>
              <a:rPr lang="zh-CN" altLang="en-US" sz="1800" b="1" dirty="0" smtClean="0"/>
              <a:t>平台升级规范</a:t>
            </a:r>
            <a:endParaRPr lang="en-US" altLang="zh-CN" sz="1800" b="1" dirty="0" smtClean="0"/>
          </a:p>
          <a:p>
            <a:r>
              <a:rPr lang="zh-CN" altLang="en-US" sz="1800" dirty="0" smtClean="0"/>
              <a:t>运维手册</a:t>
            </a:r>
            <a:endParaRPr lang="en-US" altLang="zh-CN" sz="1800" dirty="0" smtClean="0"/>
          </a:p>
          <a:p>
            <a:r>
              <a:rPr lang="zh-CN" altLang="en-US" sz="1800" dirty="0" smtClean="0"/>
              <a:t>培训教程</a:t>
            </a:r>
            <a:endParaRPr lang="en-US" altLang="zh-CN" sz="1800" dirty="0" smtClean="0"/>
          </a:p>
          <a:p>
            <a:r>
              <a:rPr lang="zh-CN" altLang="en-US" sz="1800" dirty="0"/>
              <a:t>安全规范</a:t>
            </a:r>
            <a:endParaRPr lang="en-US" altLang="zh-CN" sz="1800" dirty="0"/>
          </a:p>
          <a:p>
            <a:pPr lvl="1"/>
            <a:r>
              <a:rPr lang="zh-CN" altLang="en-US" sz="1400" dirty="0"/>
              <a:t>身份认证规范</a:t>
            </a:r>
            <a:endParaRPr lang="en-US" altLang="zh-CN" sz="1400" dirty="0"/>
          </a:p>
          <a:p>
            <a:pPr lvl="1"/>
            <a:r>
              <a:rPr lang="zh-CN" altLang="en-US" sz="1400" dirty="0"/>
              <a:t>权限管理规范</a:t>
            </a:r>
            <a:endParaRPr lang="en-US" altLang="zh-CN" sz="1400" dirty="0"/>
          </a:p>
          <a:p>
            <a:pPr lvl="1"/>
            <a:r>
              <a:rPr lang="zh-CN" altLang="en-US" sz="1400" dirty="0"/>
              <a:t>审计规范</a:t>
            </a:r>
            <a:endParaRPr lang="en-US" altLang="zh-CN" sz="1400" dirty="0"/>
          </a:p>
          <a:p>
            <a:pPr lvl="1"/>
            <a:r>
              <a:rPr lang="zh-CN" altLang="en-US" sz="1400" dirty="0"/>
              <a:t>加解密规范</a:t>
            </a:r>
            <a:endParaRPr lang="en-US" altLang="zh-CN" sz="1400" dirty="0"/>
          </a:p>
          <a:p>
            <a:endParaRPr lang="en-US" altLang="zh-CN" sz="1400" dirty="0" smtClean="0"/>
          </a:p>
          <a:p>
            <a:pPr lvl="1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7792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223838"/>
            <a:ext cx="82438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10" rIns="91417" bIns="45710"/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/>
              <a:t>平台规范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规范建立及优化阶段举例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80781"/>
              </p:ext>
            </p:extLst>
          </p:nvPr>
        </p:nvGraphicFramePr>
        <p:xfrm>
          <a:off x="422469" y="699542"/>
          <a:ext cx="8216707" cy="4294886"/>
        </p:xfrm>
        <a:graphic>
          <a:graphicData uri="http://schemas.openxmlformats.org/drawingml/2006/table">
            <a:tbl>
              <a:tblPr/>
              <a:tblGrid>
                <a:gridCol w="1445765"/>
                <a:gridCol w="2878111"/>
                <a:gridCol w="2234059"/>
                <a:gridCol w="165877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项目阶段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工作内容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计划时间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完成情况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B3E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第一阶段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工作准备及启动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2015.03.31-2015.04.01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完成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厂商大数据产品讲解与需求讨论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2015.04.02-2015.04.10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完成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需求细化及评审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2015.04.10-2015.04.30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完成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409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概要及详细设计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2015.04.16-2015.05.30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进行中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28589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编码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2015.05.15-2015.07.16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进行中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3732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测试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2015.07.07-2015.08.15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进行中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43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规范建立，初稿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2015.07.07-2015.08.15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第二阶段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24037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需求分析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2015.08.20-2015.08.29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概要及详细设计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2015.08.18-2015.08.29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编码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2015.09.01-2015.10.10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测试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2015.10.13-2015.12.31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规范优化，定版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2015.10.13-2015.12.31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第三阶段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对平台持续优化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2016.01.04-2016.09.30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继续支持应用开发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2016.01.04-2016.09.30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计划中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规范持续优化，版本迭代</a:t>
                      </a:r>
                      <a:endParaRPr kumimoji="0" 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2016.01.04-…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34283" marB="3428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8619" y="184289"/>
            <a:ext cx="82438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10" rIns="91417" bIns="45710"/>
          <a:lstStyle/>
          <a:p>
            <a:r>
              <a:rPr lang="zh-CN" altLang="en-US" sz="2400" dirty="0"/>
              <a:t>平台规范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闭环</a:t>
            </a:r>
            <a:r>
              <a:rPr lang="zh-CN" altLang="en-US" sz="2400" dirty="0" smtClean="0"/>
              <a:t>中所处位置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84213" y="1221581"/>
            <a:ext cx="7488238" cy="3726433"/>
            <a:chOff x="684213" y="951310"/>
            <a:chExt cx="7488238" cy="4006620"/>
          </a:xfrm>
        </p:grpSpPr>
        <p:grpSp>
          <p:nvGrpSpPr>
            <p:cNvPr id="5" name="组合 3"/>
            <p:cNvGrpSpPr>
              <a:grpSpLocks/>
            </p:cNvGrpSpPr>
            <p:nvPr/>
          </p:nvGrpSpPr>
          <p:grpSpPr bwMode="auto">
            <a:xfrm>
              <a:off x="684213" y="2031206"/>
              <a:ext cx="4449762" cy="1782366"/>
              <a:chOff x="1514103" y="2256233"/>
              <a:chExt cx="3715374" cy="2087055"/>
            </a:xfrm>
          </p:grpSpPr>
          <p:pic>
            <p:nvPicPr>
              <p:cNvPr id="6" name="Picture 3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4216743" y="2888675"/>
                <a:ext cx="787159" cy="780127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" name="椭圆 3"/>
              <p:cNvSpPr/>
              <p:nvPr/>
            </p:nvSpPr>
            <p:spPr>
              <a:xfrm>
                <a:off x="4341392" y="3014655"/>
                <a:ext cx="510318" cy="47819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8" name="组合 30"/>
              <p:cNvGrpSpPr>
                <a:grpSpLocks/>
              </p:cNvGrpSpPr>
              <p:nvPr/>
            </p:nvGrpSpPr>
            <p:grpSpPr bwMode="auto">
              <a:xfrm>
                <a:off x="1514103" y="2256233"/>
                <a:ext cx="2404364" cy="2087055"/>
                <a:chOff x="1513352" y="2186383"/>
                <a:chExt cx="2404864" cy="2087748"/>
              </a:xfrm>
              <a:solidFill>
                <a:srgbClr val="92D050"/>
              </a:solidFill>
            </p:grpSpPr>
            <p:sp>
              <p:nvSpPr>
                <p:cNvPr id="13" name="AutoShape 45"/>
                <p:cNvSpPr>
                  <a:spLocks noChangeArrowheads="1"/>
                </p:cNvSpPr>
                <p:nvPr/>
              </p:nvSpPr>
              <p:spPr bwMode="gray">
                <a:xfrm flipH="1">
                  <a:off x="1513352" y="2186383"/>
                  <a:ext cx="2404864" cy="2087748"/>
                </a:xfrm>
                <a:prstGeom prst="roundRect">
                  <a:avLst>
                    <a:gd name="adj" fmla="val 50000"/>
                  </a:avLst>
                </a:prstGeom>
                <a:grpFill/>
                <a:ln w="19050" algn="ctr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633086" y="2404145"/>
                  <a:ext cx="2044644" cy="151170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大数据平台集群容灾</a:t>
                  </a: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方案</a:t>
                  </a:r>
                  <a:endPara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资源隔离方案</a:t>
                  </a:r>
                  <a:endPara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200" dirty="0" err="1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Hbase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二级索引</a:t>
                  </a: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方案</a:t>
                  </a:r>
                  <a:endPara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Hive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应用</a:t>
                  </a: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方案</a:t>
                  </a:r>
                  <a:endPara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安全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方案（身份认证、权限、审计日志、误操作、加解密） </a:t>
                  </a:r>
                </a:p>
              </p:txBody>
            </p:sp>
          </p:grpSp>
          <p:sp>
            <p:nvSpPr>
              <p:cNvPr id="9" name="下箭头 8"/>
              <p:cNvSpPr/>
              <p:nvPr/>
            </p:nvSpPr>
            <p:spPr>
              <a:xfrm>
                <a:off x="4477919" y="3551406"/>
                <a:ext cx="284982" cy="28580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4477441" y="2666167"/>
                <a:ext cx="285752" cy="285752"/>
              </a:xfrm>
              <a:prstGeom prst="downArrow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4943169" y="3109458"/>
                <a:ext cx="286308" cy="285803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980890" y="3141651"/>
                <a:ext cx="285752" cy="285752"/>
              </a:xfrm>
              <a:prstGeom prst="rightArrow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5" name="AutoShape 45"/>
            <p:cNvSpPr>
              <a:spLocks noChangeArrowheads="1"/>
            </p:cNvSpPr>
            <p:nvPr/>
          </p:nvSpPr>
          <p:spPr bwMode="gray">
            <a:xfrm flipH="1">
              <a:off x="2987676" y="951310"/>
              <a:ext cx="2879725" cy="1241822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TextBox 101"/>
            <p:cNvSpPr txBox="1">
              <a:spLocks noChangeArrowheads="1"/>
            </p:cNvSpPr>
            <p:nvPr/>
          </p:nvSpPr>
          <p:spPr bwMode="auto">
            <a:xfrm>
              <a:off x="3492501" y="1221581"/>
              <a:ext cx="2087611" cy="6949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系统监控平台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Manager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ETL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工具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开发插件 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45"/>
            <p:cNvSpPr>
              <a:spLocks noChangeArrowheads="1"/>
            </p:cNvSpPr>
            <p:nvPr/>
          </p:nvSpPr>
          <p:spPr bwMode="gray">
            <a:xfrm flipH="1">
              <a:off x="5292726" y="2031206"/>
              <a:ext cx="2879725" cy="178236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TextBox 101"/>
            <p:cNvSpPr txBox="1">
              <a:spLocks noChangeArrowheads="1"/>
            </p:cNvSpPr>
            <p:nvPr/>
          </p:nvSpPr>
          <p:spPr bwMode="auto">
            <a:xfrm>
              <a:off x="5937250" y="2450306"/>
              <a:ext cx="1803400" cy="1092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制度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规范</a:t>
              </a:r>
              <a:endPara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文档</a:t>
              </a:r>
              <a:endPara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文档</a:t>
              </a:r>
              <a:endPara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维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手册</a:t>
              </a:r>
              <a:endPara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培训教程</a:t>
              </a:r>
              <a:endPara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45"/>
            <p:cNvSpPr>
              <a:spLocks noChangeArrowheads="1"/>
            </p:cNvSpPr>
            <p:nvPr/>
          </p:nvSpPr>
          <p:spPr bwMode="gray">
            <a:xfrm flipH="1">
              <a:off x="2987675" y="3577829"/>
              <a:ext cx="2879725" cy="1380101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TextBox 101"/>
            <p:cNvSpPr txBox="1">
              <a:spLocks noChangeArrowheads="1"/>
            </p:cNvSpPr>
            <p:nvPr/>
          </p:nvSpPr>
          <p:spPr bwMode="auto">
            <a:xfrm>
              <a:off x="3635375" y="3800476"/>
              <a:ext cx="1441450" cy="1092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功能测试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性能测试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压力测试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异常测试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疲劳测试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37"/>
            <p:cNvSpPr txBox="1">
              <a:spLocks noChangeArrowheads="1"/>
            </p:cNvSpPr>
            <p:nvPr/>
          </p:nvSpPr>
          <p:spPr bwMode="auto">
            <a:xfrm>
              <a:off x="3708400" y="2047875"/>
              <a:ext cx="1500188" cy="3385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开发编码</a:t>
              </a:r>
            </a:p>
          </p:txBody>
        </p:sp>
        <p:sp>
          <p:nvSpPr>
            <p:cNvPr id="22" name="TextBox 38"/>
            <p:cNvSpPr txBox="1">
              <a:spLocks noChangeArrowheads="1"/>
            </p:cNvSpPr>
            <p:nvPr/>
          </p:nvSpPr>
          <p:spPr bwMode="auto">
            <a:xfrm>
              <a:off x="3133052" y="2463403"/>
              <a:ext cx="430887" cy="11420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</a:p>
          </p:txBody>
        </p:sp>
        <p:sp>
          <p:nvSpPr>
            <p:cNvPr id="23" name="TextBox 39"/>
            <p:cNvSpPr txBox="1">
              <a:spLocks noChangeArrowheads="1"/>
            </p:cNvSpPr>
            <p:nvPr/>
          </p:nvSpPr>
          <p:spPr bwMode="auto">
            <a:xfrm>
              <a:off x="5292052" y="2409825"/>
              <a:ext cx="430887" cy="11955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文档手册</a:t>
              </a:r>
            </a:p>
          </p:txBody>
        </p:sp>
        <p:sp>
          <p:nvSpPr>
            <p:cNvPr id="24" name="TextBox 40"/>
            <p:cNvSpPr txBox="1">
              <a:spLocks noChangeArrowheads="1"/>
            </p:cNvSpPr>
            <p:nvPr/>
          </p:nvSpPr>
          <p:spPr bwMode="auto">
            <a:xfrm>
              <a:off x="3708400" y="3436144"/>
              <a:ext cx="1500188" cy="3385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什么是流处理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70031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流式处理技术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指针</a:t>
            </a:r>
            <a:r>
              <a:rPr lang="zh-CN" altLang="en-US" b="1" dirty="0"/>
              <a:t>对流式数据</a:t>
            </a:r>
            <a:r>
              <a:rPr lang="zh-CN" altLang="en-US" dirty="0"/>
              <a:t>的一种分布式、 高可用、 低延迟、 具有自身容错性的</a:t>
            </a:r>
            <a:r>
              <a:rPr lang="zh-CN" altLang="en-US" b="1" dirty="0" smtClean="0"/>
              <a:t>实时计算</a:t>
            </a:r>
            <a:r>
              <a:rPr lang="zh-CN" altLang="en-US" dirty="0" smtClean="0"/>
              <a:t>技术</a:t>
            </a:r>
            <a:r>
              <a:rPr lang="zh-CN" altLang="en-US" dirty="0"/>
              <a:t>，它是根据一组</a:t>
            </a:r>
            <a:r>
              <a:rPr lang="zh-CN" altLang="en-US" b="1" dirty="0"/>
              <a:t>处理规则</a:t>
            </a:r>
            <a:r>
              <a:rPr lang="zh-CN" altLang="en-US" dirty="0"/>
              <a:t>来动作的工具。 通过提取和分析来自各种分布式系统的</a:t>
            </a:r>
            <a:r>
              <a:rPr lang="zh-CN" altLang="en-US" dirty="0" smtClean="0"/>
              <a:t>信息</a:t>
            </a:r>
            <a:r>
              <a:rPr lang="zh-CN" altLang="en-US" dirty="0"/>
              <a:t>，来解决企业监控和管理的各种问题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特点：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数据流动的过程中分析和</a:t>
            </a: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</a:t>
            </a:r>
            <a:r>
              <a:rPr lang="zh-CN" altLang="en-US" dirty="0">
                <a:solidFill>
                  <a:srgbClr val="FF0000"/>
                </a:solidFill>
              </a:rPr>
              <a:t>对一定时间段内（</a:t>
            </a:r>
            <a:r>
              <a:rPr lang="en-US" altLang="zh-CN" dirty="0" err="1">
                <a:solidFill>
                  <a:srgbClr val="FF0000"/>
                </a:solidFill>
              </a:rPr>
              <a:t>Δt</a:t>
            </a:r>
            <a:r>
              <a:rPr lang="zh-CN" altLang="en-US" dirty="0">
                <a:solidFill>
                  <a:srgbClr val="FF0000"/>
                </a:solidFill>
              </a:rPr>
              <a:t>）的数据进行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数据触发分析，分析过程始终</a:t>
            </a:r>
            <a:r>
              <a:rPr lang="zh-CN" altLang="en-US" dirty="0" smtClean="0">
                <a:solidFill>
                  <a:srgbClr val="FF0000"/>
                </a:solidFill>
              </a:rPr>
              <a:t>在线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72463"/>
            <a:ext cx="6732240" cy="22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主流框架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8558883"/>
              </p:ext>
            </p:extLst>
          </p:nvPr>
        </p:nvGraphicFramePr>
        <p:xfrm>
          <a:off x="395536" y="699542"/>
          <a:ext cx="8352928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2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en-US" altLang="zh-CN" dirty="0"/>
              <a:t>Storm</a:t>
            </a:r>
            <a:r>
              <a:rPr lang="zh-CN" altLang="en-US" dirty="0"/>
              <a:t>定义及术语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600" dirty="0"/>
              <a:t>Storm</a:t>
            </a:r>
            <a:r>
              <a:rPr lang="zh-CN" altLang="en-US" sz="1600" dirty="0"/>
              <a:t>是一个类似于</a:t>
            </a:r>
            <a:r>
              <a:rPr lang="en-US" altLang="zh-CN" sz="1600" dirty="0"/>
              <a:t>Hadoop</a:t>
            </a:r>
            <a:r>
              <a:rPr lang="zh-CN" altLang="en-US" sz="1600" dirty="0"/>
              <a:t>，可以处理大量数据流的分布式实时计算系统。 就像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Hadoop</a:t>
            </a:r>
            <a:r>
              <a:rPr lang="zh-CN" altLang="en-US" sz="1600" dirty="0"/>
              <a:t>上</a:t>
            </a:r>
            <a:r>
              <a:rPr lang="zh-CN" altLang="en-US" sz="1600" dirty="0" smtClean="0"/>
              <a:t>运行“ 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 Job” </a:t>
            </a:r>
            <a:r>
              <a:rPr lang="zh-CN" altLang="en-US" sz="1600" dirty="0"/>
              <a:t>，类似的在</a:t>
            </a:r>
            <a:r>
              <a:rPr lang="en-US" altLang="zh-CN" sz="1600" dirty="0"/>
              <a:t>Storm</a:t>
            </a:r>
            <a:r>
              <a:rPr lang="zh-CN" altLang="en-US" sz="1600" dirty="0"/>
              <a:t>上运行 “ </a:t>
            </a:r>
            <a:r>
              <a:rPr lang="en-US" altLang="zh-CN" sz="1600" dirty="0"/>
              <a:t>Topologies” </a:t>
            </a:r>
            <a:r>
              <a:rPr lang="zh-CN" altLang="en-US" sz="1600" dirty="0"/>
              <a:t>。 “ </a:t>
            </a:r>
            <a:r>
              <a:rPr lang="en-US" altLang="zh-CN" sz="1600" dirty="0"/>
              <a:t>Job” </a:t>
            </a:r>
            <a:r>
              <a:rPr lang="zh-CN" altLang="en-US" sz="1600" dirty="0"/>
              <a:t>和“ </a:t>
            </a:r>
            <a:r>
              <a:rPr lang="en-US" altLang="zh-CN" sz="1600" dirty="0"/>
              <a:t>Topologies ” </a:t>
            </a:r>
            <a:r>
              <a:rPr lang="zh-CN" altLang="en-US" sz="1600" dirty="0"/>
              <a:t>本身有</a:t>
            </a:r>
            <a:r>
              <a:rPr lang="zh-CN" altLang="en-US" sz="1600" dirty="0" smtClean="0"/>
              <a:t>很大的</a:t>
            </a:r>
            <a:r>
              <a:rPr lang="zh-CN" altLang="en-US" sz="1600" dirty="0"/>
              <a:t>不同， 一个关键的区别是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MapReduce</a:t>
            </a:r>
            <a:r>
              <a:rPr lang="zh-CN" altLang="en-US" sz="1600" dirty="0"/>
              <a:t>的工作最终完成，而</a:t>
            </a:r>
            <a:r>
              <a:rPr lang="en-US" altLang="zh-CN" sz="1600" dirty="0"/>
              <a:t>Topologies </a:t>
            </a:r>
            <a:r>
              <a:rPr lang="zh-CN" altLang="en-US" sz="1600" dirty="0"/>
              <a:t>处理消息永远保持（直到被</a:t>
            </a:r>
            <a:r>
              <a:rPr lang="en-US" altLang="zh-CN" sz="1600" dirty="0" smtClean="0"/>
              <a:t>Kill</a:t>
            </a:r>
            <a:r>
              <a:rPr lang="zh-CN" altLang="en-US" sz="1600" dirty="0" smtClean="0"/>
              <a:t>掉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Storm</a:t>
            </a:r>
            <a:r>
              <a:rPr lang="zh-CN" altLang="en-US" sz="1600" dirty="0"/>
              <a:t>相关</a:t>
            </a:r>
            <a:r>
              <a:rPr lang="zh-CN" altLang="en-US" sz="1600" dirty="0" smtClean="0"/>
              <a:t>术语</a:t>
            </a:r>
            <a:endParaRPr lang="en-US" altLang="zh-CN" sz="1600" dirty="0"/>
          </a:p>
          <a:p>
            <a:pPr lvl="1"/>
            <a:r>
              <a:rPr lang="en-US" altLang="zh-CN" sz="1500" dirty="0"/>
              <a:t>Nimbus</a:t>
            </a:r>
            <a:r>
              <a:rPr lang="zh-CN" altLang="en-US" sz="1500" dirty="0"/>
              <a:t>：主控节点。 负责分配资源、 任务调度</a:t>
            </a:r>
            <a:r>
              <a:rPr lang="zh-CN" altLang="en-US" sz="1500" dirty="0" smtClean="0"/>
              <a:t>等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Supervisor</a:t>
            </a:r>
            <a:r>
              <a:rPr lang="zh-CN" altLang="en-US" sz="1500" dirty="0"/>
              <a:t>：接收任务、 启动进程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Worker</a:t>
            </a:r>
            <a:r>
              <a:rPr lang="zh-CN" altLang="en-US" sz="1500" dirty="0"/>
              <a:t>：运行这些线程的进程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Spout</a:t>
            </a:r>
            <a:r>
              <a:rPr lang="zh-CN" altLang="en-US" sz="1500" dirty="0"/>
              <a:t>：数据源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Tuple</a:t>
            </a:r>
            <a:r>
              <a:rPr lang="zh-CN" altLang="en-US" sz="1500" dirty="0"/>
              <a:t>：被处理的数据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Bolt</a:t>
            </a:r>
            <a:r>
              <a:rPr lang="zh-CN" altLang="en-US" sz="1500" dirty="0"/>
              <a:t>：处理数据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Stream </a:t>
            </a:r>
            <a:r>
              <a:rPr lang="en-US" altLang="zh-CN" sz="1500" dirty="0"/>
              <a:t>Grouping</a:t>
            </a:r>
            <a:r>
              <a:rPr lang="zh-CN" altLang="en-US" sz="1500" dirty="0"/>
              <a:t>：</a:t>
            </a:r>
            <a:r>
              <a:rPr lang="en-US" altLang="zh-CN" sz="1500" dirty="0"/>
              <a:t>Bolt</a:t>
            </a:r>
            <a:r>
              <a:rPr lang="zh-CN" altLang="en-US" sz="1500" dirty="0"/>
              <a:t>接收的输入数据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Topology</a:t>
            </a:r>
            <a:r>
              <a:rPr lang="zh-CN" altLang="en-US" sz="1500" dirty="0"/>
              <a:t>：由</a:t>
            </a:r>
            <a:r>
              <a:rPr lang="en-US" altLang="zh-CN" sz="1500" dirty="0"/>
              <a:t>Stream Grouping</a:t>
            </a:r>
            <a:r>
              <a:rPr lang="zh-CN" altLang="en-US" sz="1500" dirty="0"/>
              <a:t>连接起来的</a:t>
            </a:r>
            <a:r>
              <a:rPr lang="en-US" altLang="zh-CN" sz="1500" dirty="0"/>
              <a:t>Spout</a:t>
            </a:r>
            <a:r>
              <a:rPr lang="zh-CN" altLang="en-US" sz="1500" dirty="0" smtClean="0"/>
              <a:t>和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Bolt</a:t>
            </a:r>
            <a:r>
              <a:rPr lang="zh-CN" altLang="en-US" sz="1500" dirty="0"/>
              <a:t>节点网络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Task</a:t>
            </a:r>
            <a:r>
              <a:rPr lang="zh-CN" altLang="en-US" sz="1500" dirty="0"/>
              <a:t>：运行于</a:t>
            </a:r>
            <a:r>
              <a:rPr lang="en-US" altLang="zh-CN" sz="1500" dirty="0"/>
              <a:t>Spout</a:t>
            </a:r>
            <a:r>
              <a:rPr lang="zh-CN" altLang="en-US" sz="1500" dirty="0"/>
              <a:t>或</a:t>
            </a:r>
            <a:r>
              <a:rPr lang="en-US" altLang="zh-CN" sz="1500" dirty="0"/>
              <a:t>Bolt</a:t>
            </a:r>
            <a:r>
              <a:rPr lang="zh-CN" altLang="en-US" sz="1500" dirty="0"/>
              <a:t>中的 线程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Zookeeper</a:t>
            </a:r>
            <a:r>
              <a:rPr lang="zh-CN" altLang="en-US" sz="1500" dirty="0"/>
              <a:t>：协调</a:t>
            </a:r>
            <a:r>
              <a:rPr lang="en-US" altLang="zh-CN" sz="1500" dirty="0"/>
              <a:t>Nimbus</a:t>
            </a:r>
            <a:r>
              <a:rPr lang="zh-CN" altLang="en-US" sz="1500" dirty="0"/>
              <a:t>和</a:t>
            </a:r>
            <a:r>
              <a:rPr lang="en-US" altLang="zh-CN" sz="1500" dirty="0"/>
              <a:t>Supervisor</a:t>
            </a:r>
            <a:r>
              <a:rPr lang="zh-CN" altLang="en-US" sz="1500" dirty="0"/>
              <a:t>之间的工作</a:t>
            </a:r>
            <a:r>
              <a:rPr lang="zh-CN" altLang="en-US" sz="1500" dirty="0" smtClean="0"/>
              <a:t>，</a:t>
            </a:r>
            <a:br>
              <a:rPr lang="zh-CN" altLang="en-US" sz="1500" dirty="0" smtClean="0"/>
            </a:br>
            <a:r>
              <a:rPr lang="zh-CN" altLang="en-US" sz="1500" dirty="0" smtClean="0"/>
              <a:t>存放</a:t>
            </a:r>
            <a:r>
              <a:rPr lang="zh-CN" altLang="en-US" sz="1500" dirty="0"/>
              <a:t>公共数据</a:t>
            </a:r>
            <a:r>
              <a:rPr lang="zh-CN" altLang="en-US" sz="1500" dirty="0" smtClean="0"/>
              <a:t>。</a:t>
            </a:r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76093"/>
              </p:ext>
            </p:extLst>
          </p:nvPr>
        </p:nvGraphicFramePr>
        <p:xfrm>
          <a:off x="5292080" y="1707654"/>
          <a:ext cx="3528393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131"/>
                <a:gridCol w="1176131"/>
                <a:gridCol w="1176131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Storm</a:t>
                      </a:r>
                      <a:r>
                        <a:rPr lang="zh-CN" altLang="en-US" sz="1400" kern="1200" dirty="0" smtClean="0">
                          <a:effectLst/>
                        </a:rPr>
                        <a:t>与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MapReduce</a:t>
                      </a:r>
                      <a:r>
                        <a:rPr lang="zh-CN" altLang="en-US" sz="1400" kern="1200" dirty="0" smtClean="0">
                          <a:effectLst/>
                        </a:rPr>
                        <a:t>的对比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Hadoop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Storm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系统角色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JobTracker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Nimbus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TaskTracker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Supervisor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 Child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Worker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应用名称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Topology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组件接口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Map/Reducer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Spout/Bolt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-</a:t>
            </a:r>
            <a:r>
              <a:rPr lang="en-US" altLang="zh-CN" dirty="0"/>
              <a:t> Storm</a:t>
            </a:r>
            <a:r>
              <a:rPr lang="zh-CN" altLang="en-US" dirty="0"/>
              <a:t>集群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Storm</a:t>
            </a:r>
            <a:r>
              <a:rPr lang="zh-CN" altLang="en-US" sz="1400" dirty="0"/>
              <a:t>集群采用控制节点和工作节点的主从架构，通过</a:t>
            </a:r>
            <a:r>
              <a:rPr lang="en-US" altLang="zh-CN" sz="1400" dirty="0"/>
              <a:t>Zookeeper</a:t>
            </a:r>
            <a:r>
              <a:rPr lang="zh-CN" altLang="en-US" sz="1400" dirty="0"/>
              <a:t>进行分布式协调。 在</a:t>
            </a:r>
            <a:r>
              <a:rPr lang="en-US" altLang="zh-CN" sz="1400" dirty="0"/>
              <a:t>Storm</a:t>
            </a:r>
            <a:r>
              <a:rPr lang="zh-CN" altLang="en-US" sz="1400" dirty="0"/>
              <a:t>的集群里面有两种节点： </a:t>
            </a:r>
            <a:r>
              <a:rPr lang="zh-CN" altLang="en-US" sz="1400" dirty="0" smtClean="0"/>
              <a:t>控制</a:t>
            </a:r>
            <a:r>
              <a:rPr lang="zh-CN" altLang="en-US" sz="1400" dirty="0"/>
              <a:t>节点</a:t>
            </a:r>
            <a:r>
              <a:rPr lang="en-US" altLang="zh-CN" sz="1400" dirty="0"/>
              <a:t>(master node)</a:t>
            </a:r>
            <a:r>
              <a:rPr lang="zh-CN" altLang="en-US" sz="1400" dirty="0"/>
              <a:t>和工作节点</a:t>
            </a:r>
            <a:r>
              <a:rPr lang="en-US" altLang="zh-CN" sz="1400" dirty="0"/>
              <a:t>(worker node)</a:t>
            </a:r>
            <a:r>
              <a:rPr lang="zh-CN" altLang="en-US" sz="1400" dirty="0"/>
              <a:t>。 控制节点上面运行一个后台程序： </a:t>
            </a:r>
            <a:r>
              <a:rPr lang="en-US" altLang="zh-CN" sz="1400" dirty="0"/>
              <a:t>Nimbus</a:t>
            </a:r>
            <a:r>
              <a:rPr lang="zh-CN" altLang="en-US" sz="1400" dirty="0"/>
              <a:t>， 它的作用类似</a:t>
            </a:r>
            <a:r>
              <a:rPr lang="en-US" altLang="zh-CN" sz="1400" dirty="0"/>
              <a:t>Hadoop</a:t>
            </a:r>
            <a:r>
              <a:rPr lang="zh-CN" altLang="en-US" sz="1400" dirty="0" smtClean="0"/>
              <a:t>里面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JobTracker</a:t>
            </a:r>
            <a:r>
              <a:rPr lang="zh-CN" altLang="en-US" sz="1400" dirty="0"/>
              <a:t>。 </a:t>
            </a:r>
            <a:r>
              <a:rPr lang="en-US" altLang="zh-CN" sz="1400" dirty="0"/>
              <a:t>Nimbus</a:t>
            </a:r>
            <a:r>
              <a:rPr lang="zh-CN" altLang="en-US" sz="1400" dirty="0"/>
              <a:t>负责在集群里面分布代码，分配工作给机器， 并且监控状态</a:t>
            </a:r>
            <a:r>
              <a:rPr lang="zh-CN" altLang="en-US" sz="1400" dirty="0" smtClean="0"/>
              <a:t>。每</a:t>
            </a:r>
            <a:r>
              <a:rPr lang="zh-CN" altLang="en-US" sz="1400" dirty="0"/>
              <a:t>一个工作节点上面运行一个叫做</a:t>
            </a:r>
            <a:r>
              <a:rPr lang="en-US" altLang="zh-CN" sz="1400" dirty="0"/>
              <a:t>Supervisor</a:t>
            </a:r>
            <a:r>
              <a:rPr lang="zh-CN" altLang="en-US" sz="1400" dirty="0"/>
              <a:t>的节点（类似 </a:t>
            </a:r>
            <a:r>
              <a:rPr lang="en-US" altLang="zh-CN" sz="1400" dirty="0" err="1"/>
              <a:t>TaskTracker</a:t>
            </a:r>
            <a:r>
              <a:rPr lang="zh-CN" altLang="en-US" sz="1400" dirty="0"/>
              <a:t>）。 </a:t>
            </a:r>
            <a:r>
              <a:rPr lang="en-US" altLang="zh-CN" sz="1400" dirty="0"/>
              <a:t>Supervisor</a:t>
            </a:r>
            <a:r>
              <a:rPr lang="zh-CN" altLang="en-US" sz="1400" dirty="0"/>
              <a:t>会监听分配给它那台机器的工作</a:t>
            </a:r>
            <a:r>
              <a:rPr lang="zh-CN" altLang="en-US" sz="1400" dirty="0" smtClean="0"/>
              <a:t>，根据</a:t>
            </a:r>
            <a:r>
              <a:rPr lang="zh-CN" altLang="en-US" sz="1400" dirty="0"/>
              <a:t>需要 启动</a:t>
            </a:r>
            <a:r>
              <a:rPr lang="en-US" altLang="zh-CN" sz="1400" dirty="0"/>
              <a:t>/</a:t>
            </a:r>
            <a:r>
              <a:rPr lang="zh-CN" altLang="en-US" sz="1400" dirty="0"/>
              <a:t>关闭工作进程。 每一个工作进程执行一个</a:t>
            </a:r>
            <a:r>
              <a:rPr lang="en-US" altLang="zh-CN" sz="1400" dirty="0"/>
              <a:t>Topology</a:t>
            </a:r>
            <a:r>
              <a:rPr lang="zh-CN" altLang="en-US" sz="1400" dirty="0"/>
              <a:t>（类似 </a:t>
            </a:r>
            <a:r>
              <a:rPr lang="en-US" altLang="zh-CN" sz="1400" dirty="0"/>
              <a:t>Job</a:t>
            </a:r>
            <a:r>
              <a:rPr lang="zh-CN" altLang="en-US" sz="1400" dirty="0"/>
              <a:t>）的一个子集；一个运行的</a:t>
            </a:r>
            <a:r>
              <a:rPr lang="en-US" altLang="zh-CN" sz="1400" dirty="0"/>
              <a:t>Topology</a:t>
            </a:r>
            <a:r>
              <a:rPr lang="zh-CN" altLang="en-US" sz="1400" dirty="0"/>
              <a:t>由</a:t>
            </a:r>
            <a:r>
              <a:rPr lang="zh-CN" altLang="en-US" sz="1400" dirty="0" smtClean="0"/>
              <a:t>运行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23678"/>
            <a:ext cx="7056784" cy="30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</a:t>
            </a:r>
            <a:r>
              <a:rPr lang="en-US" altLang="zh-CN" dirty="0" smtClean="0"/>
              <a:t>--</a:t>
            </a:r>
            <a:r>
              <a:rPr lang="zh-CN" altLang="en-US" dirty="0"/>
              <a:t> </a:t>
            </a:r>
            <a:r>
              <a:rPr lang="en-US" altLang="zh-CN" dirty="0"/>
              <a:t>Storm</a:t>
            </a:r>
            <a:r>
              <a:rPr lang="zh-CN" altLang="en-US" dirty="0"/>
              <a:t>集群数据处理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大数据实时分析从 在</a:t>
            </a:r>
            <a:r>
              <a:rPr lang="en-US" altLang="zh-CN" sz="1800" dirty="0" smtClean="0"/>
              <a:t>Storm</a:t>
            </a:r>
            <a:r>
              <a:rPr lang="zh-CN" altLang="en-US" sz="1800" dirty="0" smtClean="0"/>
              <a:t>集群上建立</a:t>
            </a:r>
            <a:r>
              <a:rPr lang="en-US" altLang="zh-CN" sz="1800" dirty="0" smtClean="0"/>
              <a:t>Topologies</a:t>
            </a:r>
            <a:r>
              <a:rPr lang="zh-CN" altLang="en-US" sz="1800" dirty="0" smtClean="0"/>
              <a:t>计算任务开始。 一个</a:t>
            </a:r>
            <a:r>
              <a:rPr lang="en-US" altLang="zh-CN" sz="1800" dirty="0" smtClean="0"/>
              <a:t>Topology</a:t>
            </a:r>
            <a:r>
              <a:rPr lang="zh-CN" altLang="en-US" sz="1800" dirty="0" smtClean="0"/>
              <a:t>计算任务就像一个</a:t>
            </a:r>
            <a:r>
              <a:rPr lang="en-US" altLang="zh-CN" sz="1800" dirty="0" err="1" smtClean="0"/>
              <a:t>MapReduce</a:t>
            </a:r>
            <a:r>
              <a:rPr lang="zh-CN" altLang="en-US" sz="1800" dirty="0" smtClean="0"/>
              <a:t>任务的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Topology</a:t>
            </a:r>
            <a:r>
              <a:rPr lang="zh-CN" altLang="en-US" sz="1800" dirty="0" smtClean="0"/>
              <a:t>里面的每个处理节点都包含处理逻辑， 而节点之间的连接则表示数据流动的方向。</a:t>
            </a:r>
            <a:br>
              <a:rPr lang="zh-CN" altLang="en-US" sz="1800" dirty="0" smtClean="0"/>
            </a:b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9702"/>
            <a:ext cx="7416824" cy="2821906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923928" y="3723878"/>
            <a:ext cx="2997944" cy="965311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处理输入的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，并产生新的输出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可以执行过滤、 函数操作、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 操作数据库等操作。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197992" y="3126413"/>
            <a:ext cx="3467372" cy="108012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Spout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会从外部数据源读取数据，然后封装成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Tuple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形式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，之后发送到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里的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抽象，一个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是一个没有边界的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tuple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序列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）中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流处理</a:t>
            </a:r>
            <a:r>
              <a:rPr lang="en-US" altLang="zh-CN" dirty="0"/>
              <a:t>- Storm </a:t>
            </a:r>
            <a:r>
              <a:rPr lang="zh-CN" altLang="zh-CN" dirty="0" smtClean="0"/>
              <a:t>Topology</a:t>
            </a:r>
            <a:r>
              <a:rPr lang="zh-CN" altLang="zh-CN" dirty="0"/>
              <a:t>的提交流程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8"/>
            <a:ext cx="634714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2272</Words>
  <Application>Microsoft Office PowerPoint</Application>
  <PresentationFormat>全屏显示(16:9)</PresentationFormat>
  <Paragraphs>397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流处理引擎比较，元数据规范，大数据平台规范</vt:lpstr>
      <vt:lpstr>目录</vt:lpstr>
      <vt:lpstr>流处理-产生背景</vt:lpstr>
      <vt:lpstr>流处理-什么是流处理</vt:lpstr>
      <vt:lpstr>流处理-主流框架</vt:lpstr>
      <vt:lpstr>流处理- Storm定义及术语解释</vt:lpstr>
      <vt:lpstr>流处理- Storm集群架构</vt:lpstr>
      <vt:lpstr>流处理-- Storm集群数据处理过程</vt:lpstr>
      <vt:lpstr>流处理- Storm Topology的提交流程</vt:lpstr>
      <vt:lpstr>流处理-Storm技术特性总结</vt:lpstr>
      <vt:lpstr>流处理– Storm 架构举例</vt:lpstr>
      <vt:lpstr>流处理– Storm 架构举例 cont.</vt:lpstr>
      <vt:lpstr>流处理– Storm 架构举例 cont.</vt:lpstr>
      <vt:lpstr>流处理-Spark </vt:lpstr>
      <vt:lpstr>流处理-Spark Streaming 实时计算框架</vt:lpstr>
      <vt:lpstr>流处理-Spark Streaming 编程模型</vt:lpstr>
      <vt:lpstr>流处理- Spark Streaming 离散流处理</vt:lpstr>
      <vt:lpstr>流处理- Spark Streaming  举例 获取Twitter数据</vt:lpstr>
      <vt:lpstr>流处理- Spark Streaming  举例 获取Twitter数据</vt:lpstr>
      <vt:lpstr>流处理- Spark Streaming  举例 获取Twitter数据</vt:lpstr>
      <vt:lpstr>流处理- Spark Streaming  举例 获取Twitter数据</vt:lpstr>
      <vt:lpstr>流处理- Spark Streaming 性能</vt:lpstr>
      <vt:lpstr>流处理- Spark Streaming 性能对比</vt:lpstr>
      <vt:lpstr>流处理- Spark Streaming技术特性总结</vt:lpstr>
      <vt:lpstr>流处理– Spark  架构举例</vt:lpstr>
      <vt:lpstr>流处理– Spark  架构举例 cont</vt:lpstr>
      <vt:lpstr>流处理—整体流程</vt:lpstr>
      <vt:lpstr>流处理—整体架构-举例</vt:lpstr>
      <vt:lpstr>流处理—整体架构-举例</vt:lpstr>
      <vt:lpstr>流处理-实施建议</vt:lpstr>
      <vt:lpstr>流处理-流程举例</vt:lpstr>
      <vt:lpstr>元数据管理- 大数据环境下的策略</vt:lpstr>
      <vt:lpstr>元数据管理-业务元数据-案例</vt:lpstr>
      <vt:lpstr>元数据管理-平台元数据</vt:lpstr>
      <vt:lpstr>元数据管理-平台元数据-举例</vt:lpstr>
      <vt:lpstr>元数据管理-平台元数据-举例</vt:lpstr>
      <vt:lpstr>平台规范- 不以规矩 不成方圆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corlin</dc:creator>
  <cp:lastModifiedBy>LOGO</cp:lastModifiedBy>
  <cp:revision>196</cp:revision>
  <dcterms:created xsi:type="dcterms:W3CDTF">2015-05-05T08:22:52Z</dcterms:created>
  <dcterms:modified xsi:type="dcterms:W3CDTF">2017-12-13T01:55:24Z</dcterms:modified>
</cp:coreProperties>
</file>