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76" r:id="rId6"/>
    <p:sldId id="277" r:id="rId7"/>
    <p:sldId id="270" r:id="rId8"/>
    <p:sldId id="281" r:id="rId9"/>
    <p:sldId id="259" r:id="rId10"/>
    <p:sldId id="275" r:id="rId11"/>
    <p:sldId id="271" r:id="rId12"/>
    <p:sldId id="279" r:id="rId13"/>
    <p:sldId id="278" r:id="rId14"/>
    <p:sldId id="282" r:id="rId15"/>
    <p:sldId id="266" r:id="rId16"/>
    <p:sldId id="260" r:id="rId17"/>
    <p:sldId id="267" r:id="rId18"/>
    <p:sldId id="263" r:id="rId19"/>
    <p:sldId id="274" r:id="rId20"/>
    <p:sldId id="261" r:id="rId21"/>
    <p:sldId id="273" r:id="rId22"/>
    <p:sldId id="27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6360-932D-0944-B694-1E2EA20CB0C6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CD4C-8B72-BB4C-AF6B-24704D7A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ie.ntu.edu.tw/~cjlin/libsv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 (SVM)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 Xiao</a:t>
            </a:r>
          </a:p>
          <a:p>
            <a:r>
              <a:rPr lang="en-US" dirty="0" smtClean="0"/>
              <a:t>2016/8/29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demonstration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Separable case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5969" y="2505075"/>
            <a:ext cx="3965425" cy="368458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non-separable case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5464" y="2505075"/>
            <a:ext cx="3976659" cy="3684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383151" y="1561514"/>
                <a:ext cx="2575501" cy="677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Points on the correct side of margin: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zh-CN" altLang="en-US" b="0" i="1" smtClean="0">
                        <a:latin typeface="Cambria Math" charset="0"/>
                      </a:rPr>
                      <m:t>＝</m:t>
                    </m:r>
                    <m:r>
                      <a:rPr lang="en-US" altLang="zh-CN" b="0" i="1" smtClean="0">
                        <a:latin typeface="Cambria Math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151" y="1561514"/>
                <a:ext cx="2575501" cy="677878"/>
              </a:xfrm>
              <a:prstGeom prst="rect">
                <a:avLst/>
              </a:prstGeom>
              <a:blipFill rotWithShape="0">
                <a:blip r:embed="rId4"/>
                <a:stretch>
                  <a:fillRect l="-1891" t="-4505" r="-3073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219938" y="6119325"/>
                <a:ext cx="2833817" cy="70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Points on the wrong side of margin: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38" y="6119325"/>
                <a:ext cx="2833817" cy="700192"/>
              </a:xfrm>
              <a:prstGeom prst="rect">
                <a:avLst/>
              </a:prstGeom>
              <a:blipFill rotWithShape="0">
                <a:blip r:embed="rId5"/>
                <a:stretch>
                  <a:fillRect l="-1720" t="-5217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9186203" y="2239392"/>
            <a:ext cx="196948" cy="68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12480" y="4797083"/>
            <a:ext cx="140677" cy="139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003323" y="2926080"/>
            <a:ext cx="281354" cy="2250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255393" y="4471177"/>
            <a:ext cx="281354" cy="2250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mathematical words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the optimization problem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C: nonnegative tuning parameter; M: width of the margin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2272125"/>
            <a:ext cx="6616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Support Vectors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solution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takes the form: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b="0" dirty="0" smtClean="0">
                    <a:ea typeface="Cambria Math" charset="0"/>
                    <a:cs typeface="Cambria Math" charset="0"/>
                  </a:rPr>
                  <a:t>Support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>
                    <a:ea typeface="Cambria Math" charset="0"/>
                    <a:cs typeface="Cambria Math" charset="0"/>
                  </a:rPr>
                  <a:t>Some lie on the margin: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0, 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0&lt;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:r>
                  <a:rPr lang="en-US" b="0" dirty="0" smtClean="0">
                    <a:ea typeface="Cambria Math" charset="0"/>
                    <a:cs typeface="Cambria Math" charset="0"/>
                  </a:rPr>
                  <a:t>Some violate the margin: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&gt;0, 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>
                  <a:ea typeface="Cambria Math" charset="0"/>
                  <a:cs typeface="Cambria Math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1800" i="1" dirty="0" smtClean="0">
                    <a:ea typeface="Cambria Math" charset="0"/>
                    <a:cs typeface="Cambria Math" charset="0"/>
                  </a:rPr>
                  <a:t>Reference: Element of Statistical Learning, 2</a:t>
                </a:r>
                <a:r>
                  <a:rPr lang="en-US" sz="1800" i="1" baseline="30000" dirty="0" smtClean="0">
                    <a:ea typeface="Cambria Math" charset="0"/>
                    <a:cs typeface="Cambria Math" charset="0"/>
                  </a:rPr>
                  <a:t>nd</a:t>
                </a:r>
                <a:r>
                  <a:rPr lang="en-US" sz="1800" i="1" dirty="0" smtClean="0">
                    <a:ea typeface="Cambria Math" charset="0"/>
                    <a:cs typeface="Cambria Math" charset="0"/>
                  </a:rPr>
                  <a:t> edition, Chapter 12</a:t>
                </a:r>
                <a:endParaRPr lang="en-US" sz="1800" b="0" i="1" dirty="0" smtClean="0">
                  <a:ea typeface="Cambria Math" charset="0"/>
                  <a:cs typeface="Cambria Math" charset="0"/>
                </a:endParaRPr>
              </a:p>
              <a:p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tuning parameter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558" y="1690688"/>
            <a:ext cx="4984498" cy="4912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8286" y="223676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Largest 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1797" y="5106572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Smallest 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72862" y="2405575"/>
            <a:ext cx="548640" cy="15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8479056" y="5291238"/>
            <a:ext cx="622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Maximal Margin Classifier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 Vector Classifier</a:t>
            </a:r>
          </a:p>
          <a:p>
            <a:r>
              <a:rPr lang="en-US" dirty="0" smtClean="0"/>
              <a:t>Support Vector Machine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decision boundary is non-linear?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67" y="1881259"/>
            <a:ext cx="6261100" cy="430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7218" y="3151163"/>
            <a:ext cx="19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Kernel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67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Classification with non-linear decision boundary</a:t>
                </a:r>
              </a:p>
              <a:p>
                <a:r>
                  <a:rPr lang="en-US" dirty="0" smtClean="0"/>
                  <a:t>Kernel K(X</a:t>
                </a:r>
                <a:r>
                  <a:rPr lang="en-US" baseline="-25000" dirty="0" smtClean="0"/>
                  <a:t>i </a:t>
                </a:r>
                <a:r>
                  <a:rPr lang="en-US" dirty="0" smtClean="0"/>
                  <a:t>– X</a:t>
                </a:r>
                <a:r>
                  <a:rPr lang="en-US" baseline="-25000" dirty="0" smtClean="0"/>
                  <a:t>i’</a:t>
                </a:r>
                <a:r>
                  <a:rPr lang="en-US" dirty="0" smtClean="0"/>
                  <a:t>): A function that quantifies the similarity of two observations.</a:t>
                </a:r>
              </a:p>
              <a:p>
                <a:r>
                  <a:rPr lang="en-US" dirty="0" smtClean="0"/>
                  <a:t>The score function has the form: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dirty="0" smtClean="0"/>
                  <a:t> Linear Kernel: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3968360"/>
            <a:ext cx="38862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Kernel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1291746"/>
                  </p:ext>
                </p:extLst>
              </p:nvPr>
            </p:nvGraphicFramePr>
            <p:xfrm>
              <a:off x="838200" y="1825625"/>
              <a:ext cx="10515600" cy="366077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185160"/>
                    <a:gridCol w="4417255"/>
                    <a:gridCol w="291318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Type of Kernel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Kernel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Tuning parameter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2503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3082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Polynomial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d, (d &gt; 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566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Radial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64B12275-92AB-D944-A6B3-263B2C6C7F4C}" type="mathplaceholder">
                                  <a:rPr lang="en-US" smtClean="0"/>
                                  <a:t>Type equation here.</a:t>
                                </a:fl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/>
                                <m:t>𝛾</m:t>
                              </m:r>
                            </m:oMath>
                          </a14:m>
                          <a:r>
                            <a:rPr lang="en-US" dirty="0" smtClean="0"/>
                            <a:t>, 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/>
                                <m:t>𝛾</m:t>
                              </m:r>
                              <m:r>
                                <a:rPr lang="en-US" smtClean="0"/>
                                <m:t>&gt;0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1291746"/>
                  </p:ext>
                </p:extLst>
              </p:nvPr>
            </p:nvGraphicFramePr>
            <p:xfrm>
              <a:off x="838200" y="1825625"/>
              <a:ext cx="10515600" cy="366077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185160"/>
                    <a:gridCol w="4417255"/>
                    <a:gridCol w="291318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Type of Kernel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Kernel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Tuning parameter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2503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3082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Polynomial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d, (d &gt; 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566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Radial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2276" t="-285987" r="-66069" b="-1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1297" t="-285987" r="-209" b="-127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91" y="2212743"/>
            <a:ext cx="2810217" cy="98259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994" y="3363131"/>
            <a:ext cx="3526009" cy="88678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994" y="4615041"/>
            <a:ext cx="3927310" cy="7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Kernel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to a new dimension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6471"/>
            <a:ext cx="5157787" cy="358179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Apply SVM, Radial Kernel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83212"/>
            <a:ext cx="5183188" cy="35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deal with more than K classes (K&gt;2)?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vs. one (OVO): </a:t>
                </a:r>
              </a:p>
              <a:p>
                <a:pPr lvl="1"/>
                <a:r>
                  <a:rPr lang="en-US" dirty="0" smtClean="0"/>
                  <a:t>Construct all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SVM, each compares a pair of classes.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to the class which wins the most pairwise competitions. </a:t>
                </a:r>
              </a:p>
              <a:p>
                <a:r>
                  <a:rPr lang="en-US" dirty="0" smtClean="0"/>
                  <a:t>One vs. all (OVA): </a:t>
                </a:r>
              </a:p>
              <a:p>
                <a:pPr lvl="1"/>
                <a:r>
                  <a:rPr lang="en-US" dirty="0" smtClean="0"/>
                  <a:t>Fit K different 2-class SVM classifiers. Each class vs. the rest.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to the class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the largest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</a:p>
          <a:p>
            <a:r>
              <a:rPr lang="en-US" dirty="0" smtClean="0"/>
              <a:t>Support Vector Classifier</a:t>
            </a:r>
          </a:p>
          <a:p>
            <a:r>
              <a:rPr lang="en-US" dirty="0" smtClean="0"/>
              <a:t>Support Vector Machine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deal with </a:t>
            </a:r>
            <a:r>
              <a:rPr lang="en-US" dirty="0" err="1" smtClean="0"/>
              <a:t>inbalanced</a:t>
            </a:r>
            <a:r>
              <a:rPr lang="en-US" dirty="0" smtClean="0"/>
              <a:t> dataset?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Reference: http://</a:t>
            </a:r>
            <a:r>
              <a:rPr lang="en-US" dirty="0" err="1" smtClean="0"/>
              <a:t>machinelearningmastery.com</a:t>
            </a:r>
            <a:r>
              <a:rPr lang="en-US" dirty="0" smtClean="0"/>
              <a:t>/tactics-to-combat-imbalanced-classes-in-your-machine-learning-dataset/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samples on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sample weighting rescales the C parameter, which means that the classifier puts more emphasis on getting these points right. </a:t>
            </a:r>
          </a:p>
        </p:txBody>
      </p:sp>
    </p:spTree>
    <p:extLst>
      <p:ext uri="{BB962C8B-B14F-4D97-AF65-F5344CB8AC3E}">
        <p14:creationId xmlns:p14="http://schemas.microsoft.com/office/powerpoint/2010/main" val="16627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08" y="1755286"/>
            <a:ext cx="9143996" cy="4155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6942" y="6162896"/>
            <a:ext cx="1018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decision function of a weighted dataset, where the size of points is proportional to its weight. </a:t>
            </a:r>
          </a:p>
        </p:txBody>
      </p:sp>
    </p:spTree>
    <p:extLst>
      <p:ext uri="{BB962C8B-B14F-4D97-AF65-F5344CB8AC3E}">
        <p14:creationId xmlns:p14="http://schemas.microsoft.com/office/powerpoint/2010/main" val="2235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 of Statistical Learning, 2</a:t>
            </a:r>
            <a:r>
              <a:rPr lang="en-US" baseline="30000" dirty="0" smtClean="0"/>
              <a:t>nd</a:t>
            </a:r>
            <a:r>
              <a:rPr lang="en-US" dirty="0" smtClean="0"/>
              <a:t> Edition, Chapter 12. </a:t>
            </a:r>
            <a:r>
              <a:rPr lang="en-US" dirty="0" smtClean="0"/>
              <a:t>Hastie, </a:t>
            </a:r>
            <a:r>
              <a:rPr lang="en-US" dirty="0" err="1" smtClean="0"/>
              <a:t>Tibshirani</a:t>
            </a:r>
            <a:r>
              <a:rPr lang="en-US" dirty="0" smtClean="0"/>
              <a:t> and Friedman</a:t>
            </a:r>
            <a:endParaRPr lang="en-US" dirty="0" smtClean="0"/>
          </a:p>
          <a:p>
            <a:r>
              <a:rPr lang="en-US" dirty="0" smtClean="0"/>
              <a:t>An Introduction to Statistical Learning with application in R. Chapter 9. James, Witten, Hastie, </a:t>
            </a:r>
            <a:r>
              <a:rPr lang="en-US" dirty="0" err="1" smtClean="0"/>
              <a:t>Tibshirani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LIBSVM website: </a:t>
            </a:r>
            <a:r>
              <a:rPr lang="en-US" dirty="0" smtClean="0">
                <a:hlinkClick r:id="rId2"/>
              </a:rPr>
              <a:t>https://www.csie.ntu.edu.tw/~cjlin/libsvm/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website: http://</a:t>
            </a:r>
            <a:r>
              <a:rPr lang="en-US" dirty="0" err="1" smtClean="0"/>
              <a:t>scikit-learn.org</a:t>
            </a:r>
            <a:r>
              <a:rPr lang="en-US" dirty="0" smtClean="0"/>
              <a:t>/stable/modules/</a:t>
            </a:r>
            <a:r>
              <a:rPr lang="en-US" smtClean="0"/>
              <a:t>svm.html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 Vector Classifier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 Vector Machine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Find a plane that separate the classes the feature space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15" y="2811389"/>
            <a:ext cx="3979540" cy="40466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96000" y="3052689"/>
                <a:ext cx="41312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Hyperplane: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52689"/>
                <a:ext cx="4131212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212" t="-13971" b="-7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/>
          <p:nvPr/>
        </p:nvCxnSpPr>
        <p:spPr>
          <a:xfrm flipV="1">
            <a:off x="5078437" y="3334043"/>
            <a:ext cx="1017563" cy="844062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303499" y="4586068"/>
                <a:ext cx="30104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Blue dots: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=1, 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Red dots: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1, 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499" y="4586068"/>
                <a:ext cx="3010486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619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806159" y="4678401"/>
                <a:ext cx="2039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159" y="4678401"/>
                <a:ext cx="203981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9383737" y="4789386"/>
            <a:ext cx="604325" cy="20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margin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one hyperplane works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74380"/>
            <a:ext cx="5157787" cy="354597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66642"/>
            <a:ext cx="5183188" cy="35614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08788" y="2813538"/>
            <a:ext cx="108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Support vectors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240086" y="4758390"/>
            <a:ext cx="9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Margin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903655" y="3136703"/>
            <a:ext cx="1205133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672896" y="4428395"/>
            <a:ext cx="567190" cy="453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40086" y="3519626"/>
            <a:ext cx="8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Hyper-plane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0784957" y="3877025"/>
            <a:ext cx="570431" cy="19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behind Maximal Margin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optimization problem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2781300"/>
            <a:ext cx="5727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Maximal Margin Classifier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Overfit</a:t>
            </a:r>
            <a:r>
              <a:rPr lang="en-US" dirty="0" smtClean="0"/>
              <a:t> the training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Cannot exactly separate two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56284" y="2533211"/>
            <a:ext cx="4128236" cy="3586236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1045" t="5394"/>
          <a:stretch/>
        </p:blipFill>
        <p:spPr>
          <a:xfrm>
            <a:off x="1368392" y="2616589"/>
            <a:ext cx="4511903" cy="38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Maximal Margin Classifier</a:t>
            </a:r>
          </a:p>
          <a:p>
            <a:r>
              <a:rPr lang="en-US" dirty="0" smtClean="0"/>
              <a:t>Support Vector Classifier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 Vector Machine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Greater robustness to individual observations</a:t>
            </a:r>
          </a:p>
          <a:p>
            <a:pPr lvl="1"/>
            <a:r>
              <a:rPr lang="en-US" dirty="0" smtClean="0"/>
              <a:t>Better classification of most of the training observations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Allow violation of margin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423</Words>
  <Application>Microsoft Macintosh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Cambria Math</vt:lpstr>
      <vt:lpstr>DengXian</vt:lpstr>
      <vt:lpstr>Arial</vt:lpstr>
      <vt:lpstr>Office Theme</vt:lpstr>
      <vt:lpstr>Support Vector Machine (SVM) Intro</vt:lpstr>
      <vt:lpstr>Table of Contents</vt:lpstr>
      <vt:lpstr>Table of Contents</vt:lpstr>
      <vt:lpstr>Maximal Margin Classifier</vt:lpstr>
      <vt:lpstr>The idea of margin</vt:lpstr>
      <vt:lpstr>Math behind Maximal Margin Classifier</vt:lpstr>
      <vt:lpstr>Limitation of Maximal Margin Classifier</vt:lpstr>
      <vt:lpstr>Table of Contents</vt:lpstr>
      <vt:lpstr>Support Vector Classifier</vt:lpstr>
      <vt:lpstr>Visual demonstration</vt:lpstr>
      <vt:lpstr>In mathematical words…</vt:lpstr>
      <vt:lpstr>Properties of Support Vectors</vt:lpstr>
      <vt:lpstr>Effects of tuning parameter</vt:lpstr>
      <vt:lpstr>Table of Contents</vt:lpstr>
      <vt:lpstr>What if the decision boundary is non-linear?</vt:lpstr>
      <vt:lpstr>Support Vector Machine</vt:lpstr>
      <vt:lpstr>Different types of Kernel</vt:lpstr>
      <vt:lpstr>Radial Kernel</vt:lpstr>
      <vt:lpstr>How to deal with more than K classes (K&gt;2)?</vt:lpstr>
      <vt:lpstr>Extension</vt:lpstr>
      <vt:lpstr>Weighted samples on SVM</vt:lpstr>
      <vt:lpstr>Weighted samples</vt:lpstr>
      <vt:lpstr>Reference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 Xiao</dc:creator>
  <cp:lastModifiedBy>Che Xiao</cp:lastModifiedBy>
  <cp:revision>32</cp:revision>
  <dcterms:created xsi:type="dcterms:W3CDTF">2016-08-27T00:11:36Z</dcterms:created>
  <dcterms:modified xsi:type="dcterms:W3CDTF">2016-08-29T05:20:24Z</dcterms:modified>
</cp:coreProperties>
</file>