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6" r:id="rId9"/>
    <p:sldId id="262" r:id="rId10"/>
    <p:sldId id="265" r:id="rId11"/>
    <p:sldId id="267" r:id="rId12"/>
    <p:sldId id="268" r:id="rId13"/>
    <p:sldId id="269" r:id="rId14"/>
    <p:sldId id="270" r:id="rId15"/>
    <p:sldId id="271" r:id="rId16"/>
    <p:sldId id="272" r:id="rId17"/>
    <p:sldId id="273"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7/25/16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7/25/16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nlinecourses.science.psu.edu/stat510/node/66" TargetMode="External"/><Relationship Id="rId3"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courses.science.psu.edu/stat510/sites/onlinecourses.science.psu.edu.stat510/files/L03/ma_example.png" TargetMode="External"/><Relationship Id="rId4" Type="http://schemas.openxmlformats.org/officeDocument/2006/relationships/hyperlink" Target="https://onlinecourses.science.psu.edu/stat510/sites/onlinecourses.science.psu.edu.stat510/files/L03/arma11_example.png" TargetMode="External"/><Relationship Id="rId1" Type="http://schemas.openxmlformats.org/officeDocument/2006/relationships/slideLayout" Target="../slideLayouts/slideLayout2.xml"/><Relationship Id="rId2" Type="http://schemas.openxmlformats.org/officeDocument/2006/relationships/hyperlink" Target="https://onlinecourses.science.psu.edu/stat510/sites/onlinecourses.science.psu.edu.stat510/files/L03/ar2_example.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hyperlink" Target="https://onlinecourses.science.psu.edu/stat510/node/6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nlinecourses.science.psu.edu/stat510/node/6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Time</a:t>
            </a:r>
            <a:r>
              <a:rPr lang="zh-CN" altLang="en-US" dirty="0" smtClean="0"/>
              <a:t> </a:t>
            </a:r>
            <a:r>
              <a:rPr lang="en-US" altLang="zh-CN" dirty="0" smtClean="0"/>
              <a:t>Series Analysis</a:t>
            </a:r>
            <a:endParaRPr lang="en-US" dirty="0"/>
          </a:p>
        </p:txBody>
      </p:sp>
      <p:sp>
        <p:nvSpPr>
          <p:cNvPr id="3" name="Subtitle 2"/>
          <p:cNvSpPr>
            <a:spLocks noGrp="1"/>
          </p:cNvSpPr>
          <p:nvPr>
            <p:ph type="subTitle" idx="1"/>
          </p:nvPr>
        </p:nvSpPr>
        <p:spPr/>
        <p:txBody>
          <a:bodyPr/>
          <a:lstStyle/>
          <a:p>
            <a:r>
              <a:rPr lang="en-US" dirty="0" smtClean="0"/>
              <a:t>Yingjie Li</a:t>
            </a:r>
          </a:p>
        </p:txBody>
      </p:sp>
    </p:spTree>
    <p:extLst>
      <p:ext uri="{BB962C8B-B14F-4D97-AF65-F5344CB8AC3E}">
        <p14:creationId xmlns:p14="http://schemas.microsoft.com/office/powerpoint/2010/main" val="1822251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Partial Autocorrelation Function (PACF</a:t>
            </a:r>
            <a:r>
              <a:rPr lang="en-US" b="1" dirty="0" smtClean="0"/>
              <a:t>)</a:t>
            </a:r>
            <a:r>
              <a:rPr lang="en-US" altLang="zh-CN" b="1" dirty="0" smtClean="0"/>
              <a:t>—Choose</a:t>
            </a:r>
            <a:r>
              <a:rPr lang="zh-CN" altLang="en-US" b="1" dirty="0" smtClean="0"/>
              <a:t> </a:t>
            </a:r>
            <a:r>
              <a:rPr lang="en-US" altLang="zh-CN" b="1" dirty="0" smtClean="0"/>
              <a:t>p</a:t>
            </a:r>
            <a:endParaRPr lang="en-US" b="1" dirty="0"/>
          </a:p>
        </p:txBody>
      </p:sp>
      <p:sp>
        <p:nvSpPr>
          <p:cNvPr id="3" name="Content Placeholder 2"/>
          <p:cNvSpPr>
            <a:spLocks noGrp="1"/>
          </p:cNvSpPr>
          <p:nvPr>
            <p:ph idx="1"/>
          </p:nvPr>
        </p:nvSpPr>
        <p:spPr/>
        <p:txBody>
          <a:bodyPr/>
          <a:lstStyle/>
          <a:p>
            <a:r>
              <a:rPr lang="en-US" dirty="0"/>
              <a:t>For a time series, the partial autocorrelation between </a:t>
            </a:r>
            <a:r>
              <a:rPr lang="en-US" i="1" dirty="0" err="1"/>
              <a:t>x</a:t>
            </a:r>
            <a:r>
              <a:rPr lang="en-US" i="1" baseline="-25000" dirty="0" err="1"/>
              <a:t>t</a:t>
            </a:r>
            <a:r>
              <a:rPr lang="en-US" dirty="0"/>
              <a:t> and </a:t>
            </a:r>
            <a:r>
              <a:rPr lang="en-US" i="1" dirty="0" err="1"/>
              <a:t>x</a:t>
            </a:r>
            <a:r>
              <a:rPr lang="en-US" i="1" baseline="-25000" dirty="0" err="1"/>
              <a:t>t</a:t>
            </a:r>
            <a:r>
              <a:rPr lang="en-US" i="1" baseline="-25000" dirty="0"/>
              <a:t>-h</a:t>
            </a:r>
            <a:r>
              <a:rPr lang="en-US" dirty="0"/>
              <a:t> is defined as the conditional correlation between </a:t>
            </a:r>
            <a:r>
              <a:rPr lang="en-US" i="1" dirty="0" err="1"/>
              <a:t>x</a:t>
            </a:r>
            <a:r>
              <a:rPr lang="en-US" i="1" baseline="-25000" dirty="0" err="1"/>
              <a:t>t</a:t>
            </a:r>
            <a:r>
              <a:rPr lang="en-US" dirty="0"/>
              <a:t> and </a:t>
            </a:r>
            <a:r>
              <a:rPr lang="en-US" i="1" dirty="0" err="1"/>
              <a:t>x</a:t>
            </a:r>
            <a:r>
              <a:rPr lang="en-US" i="1" baseline="-25000" dirty="0" err="1"/>
              <a:t>t</a:t>
            </a:r>
            <a:r>
              <a:rPr lang="en-US" i="1" baseline="-25000" dirty="0"/>
              <a:t>-h</a:t>
            </a:r>
            <a:r>
              <a:rPr lang="en-US" dirty="0"/>
              <a:t>, conditional on </a:t>
            </a:r>
            <a:r>
              <a:rPr lang="en-US" i="1" dirty="0"/>
              <a:t>x</a:t>
            </a:r>
            <a:r>
              <a:rPr lang="en-US" i="1" baseline="-25000" dirty="0"/>
              <a:t>t-h+1</a:t>
            </a:r>
            <a:r>
              <a:rPr lang="en-US" dirty="0"/>
              <a:t>, ... , </a:t>
            </a:r>
            <a:r>
              <a:rPr lang="en-US" i="1" dirty="0"/>
              <a:t>x</a:t>
            </a:r>
            <a:r>
              <a:rPr lang="en-US" i="1" baseline="-25000" dirty="0"/>
              <a:t>t-1</a:t>
            </a:r>
            <a:r>
              <a:rPr lang="en-US" dirty="0"/>
              <a:t>, the set of observations that come between the time points </a:t>
            </a:r>
            <a:r>
              <a:rPr lang="en-US" i="1" dirty="0"/>
              <a:t>t</a:t>
            </a:r>
            <a:r>
              <a:rPr lang="en-US" dirty="0"/>
              <a:t> and </a:t>
            </a:r>
            <a:r>
              <a:rPr lang="en-US" i="1" dirty="0"/>
              <a:t>t−</a:t>
            </a:r>
            <a:r>
              <a:rPr lang="en-US" i="1" dirty="0" smtClean="0"/>
              <a:t>h</a:t>
            </a:r>
            <a:r>
              <a:rPr lang="en-US" altLang="zh-CN" i="1" dirty="0" smtClean="0"/>
              <a:t>.</a:t>
            </a:r>
          </a:p>
          <a:p>
            <a:r>
              <a:rPr lang="en-US" altLang="zh-CN" b="1" dirty="0" smtClean="0">
                <a:solidFill>
                  <a:srgbClr val="00B0F0"/>
                </a:solidFill>
              </a:rPr>
              <a:t>P</a:t>
            </a:r>
            <a:r>
              <a:rPr lang="en-US" b="1" dirty="0" smtClean="0">
                <a:solidFill>
                  <a:srgbClr val="00B0F0"/>
                </a:solidFill>
              </a:rPr>
              <a:t>ACF </a:t>
            </a:r>
            <a:r>
              <a:rPr lang="en-US" b="1" dirty="0">
                <a:solidFill>
                  <a:srgbClr val="00B0F0"/>
                </a:solidFill>
              </a:rPr>
              <a:t>for General </a:t>
            </a:r>
            <a:r>
              <a:rPr lang="en-US" altLang="zh-CN" b="1" dirty="0" smtClean="0">
                <a:solidFill>
                  <a:srgbClr val="00B0F0"/>
                </a:solidFill>
              </a:rPr>
              <a:t>AR</a:t>
            </a:r>
            <a:r>
              <a:rPr lang="en-US" b="1" dirty="0" smtClean="0">
                <a:solidFill>
                  <a:srgbClr val="00B0F0"/>
                </a:solidFill>
              </a:rPr>
              <a:t>(</a:t>
            </a:r>
            <a:r>
              <a:rPr lang="en-US" altLang="zh-CN" b="1" dirty="0" smtClean="0">
                <a:solidFill>
                  <a:srgbClr val="00B0F0"/>
                </a:solidFill>
              </a:rPr>
              <a:t>p</a:t>
            </a:r>
            <a:r>
              <a:rPr lang="en-US" b="1" dirty="0" smtClean="0">
                <a:solidFill>
                  <a:srgbClr val="00B0F0"/>
                </a:solidFill>
              </a:rPr>
              <a:t>) </a:t>
            </a:r>
            <a:r>
              <a:rPr lang="en-US" b="1" dirty="0">
                <a:solidFill>
                  <a:srgbClr val="00B0F0"/>
                </a:solidFill>
              </a:rPr>
              <a:t>Models</a:t>
            </a:r>
            <a:r>
              <a:rPr lang="en-US" altLang="zh-CN" b="1" dirty="0" smtClean="0">
                <a:solidFill>
                  <a:srgbClr val="00B0F0"/>
                </a:solidFill>
              </a:rPr>
              <a:t>:</a:t>
            </a:r>
            <a:endParaRPr lang="en-US" dirty="0" smtClean="0">
              <a:solidFill>
                <a:srgbClr val="00B0F0"/>
              </a:solidFill>
            </a:endParaRPr>
          </a:p>
          <a:p>
            <a:r>
              <a:rPr lang="en-US" dirty="0" smtClean="0"/>
              <a:t>For </a:t>
            </a:r>
            <a:r>
              <a:rPr lang="en-US" dirty="0"/>
              <a:t>an AR model, the theoretical PACF “shuts off” past the order of the model.  The phrase “shuts off” means that in theory the partial autocorrelations are </a:t>
            </a:r>
            <a:r>
              <a:rPr lang="en-US" dirty="0">
                <a:solidFill>
                  <a:srgbClr val="00B0F0"/>
                </a:solidFill>
              </a:rPr>
              <a:t>equal to 0 beyond that point</a:t>
            </a:r>
            <a:r>
              <a:rPr lang="en-US" dirty="0"/>
              <a:t>.  Put another way, the number of non-zero partial autocorrelations gives the order of the AR model.  By the “order of the model” we mean the most extreme lag of x that is used as a predictor.</a:t>
            </a:r>
            <a:endParaRPr lang="en-US" altLang="zh-CN" i="1" dirty="0" smtClean="0"/>
          </a:p>
          <a:p>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723900"/>
            <a:ext cx="6438900" cy="5410200"/>
          </a:xfrm>
          <a:prstGeom prst="rect">
            <a:avLst/>
          </a:prstGeom>
        </p:spPr>
      </p:pic>
    </p:spTree>
    <p:extLst>
      <p:ext uri="{BB962C8B-B14F-4D97-AF65-F5344CB8AC3E}">
        <p14:creationId xmlns:p14="http://schemas.microsoft.com/office/powerpoint/2010/main" val="8487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1134782"/>
          </a:xfrm>
        </p:spPr>
        <p:txBody>
          <a:bodyPr/>
          <a:lstStyle/>
          <a:p>
            <a:r>
              <a:rPr lang="en-US" sz="3600" b="1" dirty="0"/>
              <a:t>Non-seasonal </a:t>
            </a:r>
            <a:r>
              <a:rPr lang="en-US" sz="3600" b="1" dirty="0" smtClean="0"/>
              <a:t>ARIMA</a:t>
            </a:r>
            <a:r>
              <a:rPr lang="zh-CN" altLang="en-US" sz="3600" b="1" dirty="0" smtClean="0"/>
              <a:t> </a:t>
            </a:r>
            <a:r>
              <a:rPr lang="en-US" sz="3600" b="1" dirty="0" smtClean="0"/>
              <a:t>Models</a:t>
            </a:r>
            <a:br>
              <a:rPr lang="en-US" sz="3600" b="1" dirty="0" smtClean="0"/>
            </a:br>
            <a:r>
              <a:rPr lang="en-US" altLang="zh-CN" sz="3600" b="1" dirty="0" smtClean="0"/>
              <a:t>(ARIMA(p,</a:t>
            </a:r>
            <a:r>
              <a:rPr lang="zh-CN" altLang="en-US" sz="3600" b="1" dirty="0" smtClean="0"/>
              <a:t> </a:t>
            </a:r>
            <a:r>
              <a:rPr lang="en-US" altLang="zh-CN" sz="3600" b="1" dirty="0" smtClean="0"/>
              <a:t>d,</a:t>
            </a:r>
            <a:r>
              <a:rPr lang="zh-CN" altLang="en-US" sz="3600" b="1" dirty="0" smtClean="0"/>
              <a:t> </a:t>
            </a:r>
            <a:r>
              <a:rPr lang="en-US" altLang="zh-CN" sz="3600" b="1" dirty="0" smtClean="0"/>
              <a:t>q))</a:t>
            </a:r>
            <a:endParaRPr lang="en-US" sz="3600" dirty="0"/>
          </a:p>
        </p:txBody>
      </p:sp>
      <p:sp>
        <p:nvSpPr>
          <p:cNvPr id="3" name="Content Placeholder 2"/>
          <p:cNvSpPr>
            <a:spLocks noGrp="1"/>
          </p:cNvSpPr>
          <p:nvPr>
            <p:ph idx="1"/>
          </p:nvPr>
        </p:nvSpPr>
        <p:spPr>
          <a:xfrm>
            <a:off x="646112" y="1587500"/>
            <a:ext cx="9793288" cy="5105400"/>
          </a:xfrm>
        </p:spPr>
        <p:txBody>
          <a:bodyPr>
            <a:normAutofit fontScale="92500" lnSpcReduction="20000"/>
          </a:bodyPr>
          <a:lstStyle/>
          <a:p>
            <a:r>
              <a:rPr lang="en-US" dirty="0"/>
              <a:t>ARIMA models, also called Box-Jenkins models, are models that may possibly include autoregressive terms, moving average terms, and differencing operations</a:t>
            </a:r>
            <a:r>
              <a:rPr lang="en-US" dirty="0" smtClean="0"/>
              <a:t>.</a:t>
            </a:r>
          </a:p>
          <a:p>
            <a:r>
              <a:rPr lang="en-US" altLang="zh-CN" b="1" dirty="0" smtClean="0">
                <a:solidFill>
                  <a:srgbClr val="00B0F0"/>
                </a:solidFill>
              </a:rPr>
              <a:t>1.</a:t>
            </a:r>
            <a:r>
              <a:rPr lang="zh-CN" altLang="en-US" b="1" dirty="0" smtClean="0">
                <a:solidFill>
                  <a:srgbClr val="00B0F0"/>
                </a:solidFill>
              </a:rPr>
              <a:t> </a:t>
            </a:r>
            <a:r>
              <a:rPr lang="en-US" b="1" dirty="0" smtClean="0">
                <a:solidFill>
                  <a:srgbClr val="00B0F0"/>
                </a:solidFill>
              </a:rPr>
              <a:t>Specifying </a:t>
            </a:r>
            <a:r>
              <a:rPr lang="en-US" b="1" dirty="0">
                <a:solidFill>
                  <a:srgbClr val="00B0F0"/>
                </a:solidFill>
              </a:rPr>
              <a:t>the Elements of the </a:t>
            </a:r>
            <a:r>
              <a:rPr lang="en-US" b="1" dirty="0" smtClean="0">
                <a:solidFill>
                  <a:srgbClr val="00B0F0"/>
                </a:solidFill>
              </a:rPr>
              <a:t>Model</a:t>
            </a:r>
          </a:p>
          <a:p>
            <a:r>
              <a:rPr lang="en-US" altLang="zh-CN" b="1" dirty="0" smtClean="0">
                <a:solidFill>
                  <a:srgbClr val="00B0F0"/>
                </a:solidFill>
                <a:hlinkClick r:id="" action="ppaction://hlinkshowjump?jump=nextslide"/>
              </a:rPr>
              <a:t>2.</a:t>
            </a:r>
            <a:r>
              <a:rPr lang="zh-CN" altLang="en-US" b="1" dirty="0" smtClean="0">
                <a:solidFill>
                  <a:srgbClr val="00B0F0"/>
                </a:solidFill>
                <a:hlinkClick r:id="" action="ppaction://hlinkshowjump?jump=nextslide"/>
              </a:rPr>
              <a:t> </a:t>
            </a:r>
            <a:r>
              <a:rPr lang="en-US" b="1" dirty="0" smtClean="0">
                <a:solidFill>
                  <a:srgbClr val="00B0F0"/>
                </a:solidFill>
                <a:hlinkClick r:id="" action="ppaction://hlinkshowjump?jump=nextslide"/>
              </a:rPr>
              <a:t>Identifying </a:t>
            </a:r>
            <a:r>
              <a:rPr lang="en-US" b="1" dirty="0">
                <a:solidFill>
                  <a:srgbClr val="00B0F0"/>
                </a:solidFill>
                <a:hlinkClick r:id="" action="ppaction://hlinkshowjump?jump=nextslide"/>
              </a:rPr>
              <a:t>a Possible </a:t>
            </a:r>
            <a:r>
              <a:rPr lang="en-US" b="1" dirty="0" smtClean="0">
                <a:solidFill>
                  <a:srgbClr val="00B0F0"/>
                </a:solidFill>
                <a:hlinkClick r:id="" action="ppaction://hlinkshowjump?jump=nextslide"/>
              </a:rPr>
              <a:t>Model</a:t>
            </a:r>
            <a:endParaRPr lang="en-US" b="1" dirty="0" smtClean="0">
              <a:solidFill>
                <a:srgbClr val="00B0F0"/>
              </a:solidFill>
            </a:endParaRPr>
          </a:p>
          <a:p>
            <a:r>
              <a:rPr lang="en-US" altLang="zh-CN" b="1" dirty="0" smtClean="0">
                <a:solidFill>
                  <a:srgbClr val="00B0F0"/>
                </a:solidFill>
              </a:rPr>
              <a:t>3.</a:t>
            </a:r>
            <a:r>
              <a:rPr lang="zh-CN" altLang="en-US" b="1" dirty="0" smtClean="0">
                <a:solidFill>
                  <a:srgbClr val="00B0F0"/>
                </a:solidFill>
              </a:rPr>
              <a:t> </a:t>
            </a:r>
            <a:r>
              <a:rPr lang="en-US" b="1" dirty="0" smtClean="0">
                <a:solidFill>
                  <a:srgbClr val="00B0F0"/>
                </a:solidFill>
              </a:rPr>
              <a:t>Estimating </a:t>
            </a:r>
            <a:r>
              <a:rPr lang="en-US" b="1" dirty="0">
                <a:solidFill>
                  <a:srgbClr val="00B0F0"/>
                </a:solidFill>
              </a:rPr>
              <a:t>and Diagnosing a Possible </a:t>
            </a:r>
            <a:r>
              <a:rPr lang="en-US" b="1" dirty="0" smtClean="0">
                <a:solidFill>
                  <a:srgbClr val="00B0F0"/>
                </a:solidFill>
              </a:rPr>
              <a:t>Model</a:t>
            </a:r>
            <a:r>
              <a:rPr lang="en-US" altLang="zh-CN" b="1" dirty="0" smtClean="0">
                <a:solidFill>
                  <a:srgbClr val="00B0F0"/>
                </a:solidFill>
              </a:rPr>
              <a:t>:</a:t>
            </a:r>
          </a:p>
          <a:p>
            <a:r>
              <a:rPr lang="en-US" dirty="0" smtClean="0"/>
              <a:t>Look at the </a:t>
            </a:r>
            <a:r>
              <a:rPr lang="en-US" dirty="0" smtClean="0">
                <a:solidFill>
                  <a:srgbClr val="00B0F0"/>
                </a:solidFill>
              </a:rPr>
              <a:t>significance of the coefficients</a:t>
            </a:r>
            <a:r>
              <a:rPr lang="en-US" dirty="0" smtClean="0"/>
              <a:t>.  In R, p-values aren’t given.  For each coefficient, calculate z = estimated </a:t>
            </a:r>
            <a:r>
              <a:rPr lang="en-US" dirty="0" err="1" smtClean="0"/>
              <a:t>coeff</a:t>
            </a:r>
            <a:r>
              <a:rPr lang="en-US" dirty="0" smtClean="0"/>
              <a:t>. / std. error of </a:t>
            </a:r>
            <a:r>
              <a:rPr lang="en-US" dirty="0" err="1" smtClean="0"/>
              <a:t>coeff</a:t>
            </a:r>
            <a:r>
              <a:rPr lang="en-US" dirty="0" smtClean="0"/>
              <a:t>.  If |z| &gt; 1.96, the estimated coefficient is significantly different from 0.</a:t>
            </a:r>
          </a:p>
          <a:p>
            <a:r>
              <a:rPr lang="en-US" dirty="0" smtClean="0"/>
              <a:t>Look </a:t>
            </a:r>
            <a:r>
              <a:rPr lang="en-US" dirty="0"/>
              <a:t>at the </a:t>
            </a:r>
            <a:r>
              <a:rPr lang="en-US" dirty="0">
                <a:solidFill>
                  <a:srgbClr val="00B0F0"/>
                </a:solidFill>
              </a:rPr>
              <a:t>ACF of the residuals</a:t>
            </a:r>
            <a:r>
              <a:rPr lang="en-US" dirty="0"/>
              <a:t>.  For a good model, all autocorrelations for the residual series should be non-significant.  If this isn’t the case, you need to try a different model.</a:t>
            </a:r>
          </a:p>
          <a:p>
            <a:r>
              <a:rPr lang="en-US" dirty="0"/>
              <a:t>Look at </a:t>
            </a:r>
            <a:r>
              <a:rPr lang="en-US" dirty="0">
                <a:solidFill>
                  <a:srgbClr val="00B0F0"/>
                </a:solidFill>
              </a:rPr>
              <a:t>Box-Pierce (</a:t>
            </a:r>
            <a:r>
              <a:rPr lang="en-US" dirty="0" err="1">
                <a:solidFill>
                  <a:srgbClr val="00B0F0"/>
                </a:solidFill>
              </a:rPr>
              <a:t>Ljung</a:t>
            </a:r>
            <a:r>
              <a:rPr lang="en-US" dirty="0">
                <a:solidFill>
                  <a:srgbClr val="00B0F0"/>
                </a:solidFill>
              </a:rPr>
              <a:t>) tests </a:t>
            </a:r>
            <a:r>
              <a:rPr lang="en-US" dirty="0"/>
              <a:t>for possible residual autocorrelation at various lags (see Lesson 3.2 for a description of this test</a:t>
            </a:r>
            <a:r>
              <a:rPr lang="en-US" dirty="0" smtClean="0"/>
              <a:t>).</a:t>
            </a:r>
            <a:r>
              <a:rPr lang="en-US" altLang="zh-CN" dirty="0" smtClean="0"/>
              <a:t>(</a:t>
            </a:r>
            <a:r>
              <a:rPr lang="en-US" altLang="zh-CN" dirty="0" smtClean="0">
                <a:solidFill>
                  <a:srgbClr val="92D050"/>
                </a:solidFill>
                <a:hlinkClick r:id="" action="ppaction://hlinkshowjump?jump=lastslide"/>
              </a:rPr>
              <a:t>Example)</a:t>
            </a:r>
            <a:endParaRPr lang="en-US" dirty="0">
              <a:solidFill>
                <a:srgbClr val="92D050"/>
              </a:solidFill>
            </a:endParaRPr>
          </a:p>
          <a:p>
            <a:r>
              <a:rPr lang="en-US" dirty="0"/>
              <a:t>If non-constant variance is a concern, look at </a:t>
            </a:r>
            <a:r>
              <a:rPr lang="en-US" dirty="0">
                <a:solidFill>
                  <a:srgbClr val="00B0F0"/>
                </a:solidFill>
              </a:rPr>
              <a:t>a plot of residuals versus fits and/or a time series plot of the residuals</a:t>
            </a:r>
            <a:r>
              <a:rPr lang="en-US" dirty="0" smtClean="0"/>
              <a:t>.</a:t>
            </a:r>
          </a:p>
          <a:p>
            <a:r>
              <a:rPr lang="en-US" altLang="zh-CN" b="1" dirty="0" smtClean="0">
                <a:solidFill>
                  <a:srgbClr val="00B0F0"/>
                </a:solidFill>
              </a:rPr>
              <a:t>4.</a:t>
            </a:r>
            <a:r>
              <a:rPr lang="zh-CN" altLang="en-US" b="1" dirty="0" smtClean="0">
                <a:solidFill>
                  <a:srgbClr val="00B0F0"/>
                </a:solidFill>
              </a:rPr>
              <a:t> </a:t>
            </a:r>
            <a:r>
              <a:rPr lang="en-US" b="1" dirty="0">
                <a:solidFill>
                  <a:srgbClr val="00B0F0"/>
                </a:solidFill>
                <a:hlinkClick r:id="rId2"/>
              </a:rPr>
              <a:t>Forecasting with ARIMA Models</a:t>
            </a:r>
            <a:endParaRPr lang="en-US" b="1" dirty="0" smtClean="0">
              <a:solidFill>
                <a:srgbClr val="00B0F0"/>
              </a:solidFill>
            </a:endParaRPr>
          </a:p>
          <a:p>
            <a:endParaRPr lang="en-US" b="1" dirty="0" smtClean="0"/>
          </a:p>
          <a:p>
            <a:endParaRPr lang="en-US" dirty="0"/>
          </a:p>
        </p:txBody>
      </p:sp>
      <p:sp>
        <p:nvSpPr>
          <p:cNvPr id="4" name="矩形 3">
            <a:hlinkClick r:id="rId3" action="ppaction://hlinksldjump"/>
          </p:cNvPr>
          <p:cNvSpPr/>
          <p:nvPr/>
        </p:nvSpPr>
        <p:spPr>
          <a:xfrm>
            <a:off x="10171193" y="5723235"/>
            <a:ext cx="1755609" cy="523220"/>
          </a:xfrm>
          <a:prstGeom prst="rect">
            <a:avLst/>
          </a:prstGeom>
          <a:noFill/>
        </p:spPr>
        <p:txBody>
          <a:bodyPr wrap="none" lIns="91440" tIns="45720" rIns="91440" bIns="45720">
            <a:spAutoFit/>
          </a:bodyPr>
          <a:lstStyle/>
          <a:p>
            <a:pPr algn="ctr"/>
            <a:r>
              <a:rPr lang="en-US" altLang="zh-CN" sz="2800" dirty="0" smtClean="0">
                <a:ln w="0"/>
                <a:solidFill>
                  <a:schemeClr val="accent1"/>
                </a:solidFill>
                <a:effectLst>
                  <a:outerShdw blurRad="38100" dist="25400" dir="5400000" algn="ctr" rotWithShape="0">
                    <a:srgbClr val="6E747A">
                      <a:alpha val="43000"/>
                    </a:srgbClr>
                  </a:outerShdw>
                </a:effectLst>
              </a:rPr>
              <a:t>Seasonal</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9366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altLang="zh-CN" b="1" dirty="0" smtClean="0"/>
              <a:t>ACF</a:t>
            </a:r>
            <a:r>
              <a:rPr lang="zh-CN" altLang="en-US" b="1" dirty="0" smtClean="0"/>
              <a:t> </a:t>
            </a:r>
            <a:r>
              <a:rPr lang="en-US" altLang="zh-CN" b="1" dirty="0" smtClean="0"/>
              <a:t>and</a:t>
            </a:r>
            <a:r>
              <a:rPr lang="zh-CN" altLang="en-US" b="1" dirty="0" smtClean="0"/>
              <a:t> </a:t>
            </a:r>
            <a:r>
              <a:rPr lang="en-US" altLang="zh-CN" b="1" dirty="0" smtClean="0"/>
              <a:t>PACF</a:t>
            </a:r>
            <a:endParaRPr lang="en-US" b="1" dirty="0"/>
          </a:p>
        </p:txBody>
      </p:sp>
      <p:sp>
        <p:nvSpPr>
          <p:cNvPr id="3" name="Content Placeholder 2"/>
          <p:cNvSpPr>
            <a:spLocks noGrp="1"/>
          </p:cNvSpPr>
          <p:nvPr>
            <p:ph idx="1"/>
          </p:nvPr>
        </p:nvSpPr>
        <p:spPr>
          <a:xfrm>
            <a:off x="646112" y="1168400"/>
            <a:ext cx="9971088" cy="5499100"/>
          </a:xfrm>
        </p:spPr>
        <p:txBody>
          <a:bodyPr>
            <a:normAutofit fontScale="92500" lnSpcReduction="20000"/>
          </a:bodyPr>
          <a:lstStyle/>
          <a:p>
            <a:r>
              <a:rPr lang="en-US" dirty="0"/>
              <a:t>AR models have theoretical PACFs with non-zero values at the AR terms in the model and zero values elsewhere.  The ACF will taper to zero in some fashion.  </a:t>
            </a:r>
            <a:endParaRPr lang="en-US" u="sng" dirty="0"/>
          </a:p>
          <a:p>
            <a:r>
              <a:rPr lang="en-US" dirty="0"/>
              <a:t>An AR(2) has a sinusoidal ACF that converges to 0. (</a:t>
            </a:r>
            <a:r>
              <a:rPr lang="en-US" dirty="0" smtClean="0">
                <a:hlinkClick r:id="rId2"/>
              </a:rPr>
              <a:t>Example)</a:t>
            </a:r>
            <a:endParaRPr lang="en-US" dirty="0" smtClean="0"/>
          </a:p>
          <a:p>
            <a:r>
              <a:rPr lang="en-US" dirty="0"/>
              <a:t>MA models have theoretical ACFs with non-zero values at the MA terms in the model and zero values elsewhere. (</a:t>
            </a:r>
            <a:r>
              <a:rPr lang="en-US" dirty="0" smtClean="0">
                <a:hlinkClick r:id="rId3"/>
              </a:rPr>
              <a:t>Example)</a:t>
            </a:r>
            <a:endParaRPr lang="en-US" dirty="0">
              <a:hlinkClick r:id="rId3"/>
            </a:endParaRPr>
          </a:p>
          <a:p>
            <a:r>
              <a:rPr lang="en-US" dirty="0"/>
              <a:t>ARMA models (including both AR and MA terms) have ACFs and PACFs that both tail off to 0.  These are the trickiest because the order will not be particularly obvious.  Basically you just have to guess that one or two terms of each type may be needed and then see what happens when you estimate the model. (</a:t>
            </a:r>
            <a:r>
              <a:rPr lang="en-US" dirty="0" smtClean="0">
                <a:hlinkClick r:id="rId4"/>
              </a:rPr>
              <a:t>Example)</a:t>
            </a:r>
            <a:endParaRPr lang="en-US" dirty="0">
              <a:hlinkClick r:id="rId4"/>
            </a:endParaRPr>
          </a:p>
          <a:p>
            <a:r>
              <a:rPr lang="en-US" dirty="0"/>
              <a:t>If the ACF and PACF do not tail off, but instead have values that stay close to 1 over many lags, the series is non-stationary and differencing will be needed.  Try a first difference and then look at the ACF and PACF of the differenced data.</a:t>
            </a:r>
          </a:p>
          <a:p>
            <a:r>
              <a:rPr lang="en-US" dirty="0"/>
              <a:t>If all autocorrelations are non-significant, then the series is random (white noise; the ordering matters, but the data are independent and identically distributed.)  You’re done at that point</a:t>
            </a:r>
            <a:r>
              <a:rPr lang="en-US" dirty="0" smtClean="0"/>
              <a:t>.</a:t>
            </a:r>
          </a:p>
          <a:p>
            <a:r>
              <a:rPr lang="en-US" dirty="0"/>
              <a:t>If you have taken first differences and all autocorrelations are non-significant, then the series is called a random walk and you are done.</a:t>
            </a:r>
          </a:p>
        </p:txBody>
      </p:sp>
      <p:sp>
        <p:nvSpPr>
          <p:cNvPr id="4" name="Curved Left Arrow 3">
            <a:hlinkClick r:id="" action="ppaction://hlinkshowjump?jump=previousslide"/>
          </p:cNvPr>
          <p:cNvSpPr/>
          <p:nvPr/>
        </p:nvSpPr>
        <p:spPr>
          <a:xfrm>
            <a:off x="10960100" y="51562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0916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1" y="122518"/>
            <a:ext cx="9404723" cy="1400530"/>
          </a:xfrm>
        </p:spPr>
        <p:txBody>
          <a:bodyPr/>
          <a:lstStyle/>
          <a:p>
            <a:r>
              <a:rPr lang="en-US" sz="3600" b="1" dirty="0" smtClean="0"/>
              <a:t>Seasonal </a:t>
            </a:r>
            <a:r>
              <a:rPr lang="en-US" sz="3600" b="1" dirty="0"/>
              <a:t>ARIMA </a:t>
            </a:r>
            <a:r>
              <a:rPr lang="en-US" sz="3600" b="1" dirty="0" smtClean="0"/>
              <a:t>models</a:t>
            </a:r>
            <a:r>
              <a:rPr lang="zh-CN" altLang="en-US" sz="3600" b="1" dirty="0" smtClean="0"/>
              <a:t> </a:t>
            </a:r>
            <a:r>
              <a:rPr lang="en-US" altLang="zh-CN" sz="3600" b="1" dirty="0" smtClean="0"/>
              <a:t/>
            </a:r>
            <a:br>
              <a:rPr lang="en-US" altLang="zh-CN" sz="3600" b="1" dirty="0" smtClean="0"/>
            </a:br>
            <a:r>
              <a:rPr lang="en-US" altLang="zh-CN" sz="3600" b="1" dirty="0" smtClean="0"/>
              <a:t>(</a:t>
            </a:r>
            <a:r>
              <a:rPr lang="es-ES_tradnl" sz="3600" b="1" dirty="0"/>
              <a:t>ARIMA(p, d, q) × (P, D, </a:t>
            </a:r>
            <a:r>
              <a:rPr lang="es-ES_tradnl" sz="3600" b="1" dirty="0" smtClean="0"/>
              <a:t>Q)S</a:t>
            </a:r>
            <a:r>
              <a:rPr lang="en-US" altLang="zh-CN" sz="3600" b="1" dirty="0" smtClean="0"/>
              <a:t>)</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009" y="1239763"/>
            <a:ext cx="9221526" cy="5516637"/>
          </a:xfrm>
        </p:spPr>
      </p:pic>
      <p:sp>
        <p:nvSpPr>
          <p:cNvPr id="6" name="Rectangle 5"/>
          <p:cNvSpPr/>
          <p:nvPr/>
        </p:nvSpPr>
        <p:spPr>
          <a:xfrm>
            <a:off x="9956800" y="5451595"/>
            <a:ext cx="2235200" cy="584775"/>
          </a:xfrm>
          <a:prstGeom prst="rect">
            <a:avLst/>
          </a:prstGeom>
          <a:noFill/>
        </p:spPr>
        <p:txBody>
          <a:bodyPr wrap="square" lIns="91440" tIns="45720" rIns="91440" bIns="45720">
            <a:spAutoFit/>
          </a:bodyPr>
          <a:lstStyle/>
          <a:p>
            <a:pPr algn="ctr"/>
            <a:r>
              <a:rPr lang="en-US" altLang="zh-CN" sz="3200" dirty="0" smtClean="0">
                <a:ln w="0"/>
                <a:solidFill>
                  <a:schemeClr val="accent1"/>
                </a:solidFill>
                <a:effectLst>
                  <a:outerShdw blurRad="38100" dist="25400" dir="5400000" algn="ctr" rotWithShape="0">
                    <a:srgbClr val="6E747A">
                      <a:alpha val="43000"/>
                    </a:srgbClr>
                  </a:outerShdw>
                </a:effectLst>
                <a:hlinkClick r:id="rId3"/>
              </a:rPr>
              <a:t>Examples</a:t>
            </a:r>
            <a:endParaRPr lang="en-US" altLang="zh-CN"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0284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12370"/>
            <a:ext cx="9404723" cy="1400530"/>
          </a:xfrm>
        </p:spPr>
        <p:txBody>
          <a:bodyPr/>
          <a:lstStyle/>
          <a:p>
            <a:r>
              <a:rPr lang="en-US" sz="3600" b="1" dirty="0"/>
              <a:t>Decomposition </a:t>
            </a:r>
            <a:r>
              <a:rPr lang="en-US" sz="3600" b="1" dirty="0" smtClean="0"/>
              <a:t>Models</a:t>
            </a:r>
            <a:br>
              <a:rPr lang="en-US" sz="3600" b="1" dirty="0" smtClean="0"/>
            </a:br>
            <a:r>
              <a:rPr lang="en-US" sz="3600" b="1" dirty="0" smtClean="0"/>
              <a:t>--</a:t>
            </a:r>
            <a:r>
              <a:rPr lang="en-US" sz="3600" b="1" dirty="0"/>
              <a:t>T</a:t>
            </a:r>
            <a:r>
              <a:rPr lang="en-US" sz="3600" b="1" dirty="0" smtClean="0"/>
              <a:t>rend </a:t>
            </a:r>
            <a:r>
              <a:rPr lang="en-US" sz="3600" b="1" dirty="0"/>
              <a:t>and </a:t>
            </a:r>
            <a:r>
              <a:rPr lang="en-US" sz="3600" b="1" dirty="0" smtClean="0"/>
              <a:t>Seasonal </a:t>
            </a:r>
            <a:r>
              <a:rPr lang="en-US" sz="3600" b="1" dirty="0"/>
              <a:t>factors</a:t>
            </a:r>
          </a:p>
        </p:txBody>
      </p:sp>
      <p:sp>
        <p:nvSpPr>
          <p:cNvPr id="3" name="Content Placeholder 2"/>
          <p:cNvSpPr>
            <a:spLocks noGrp="1"/>
          </p:cNvSpPr>
          <p:nvPr>
            <p:ph idx="1"/>
          </p:nvPr>
        </p:nvSpPr>
        <p:spPr>
          <a:xfrm>
            <a:off x="646112" y="1612900"/>
            <a:ext cx="9403742" cy="4635499"/>
          </a:xfrm>
        </p:spPr>
        <p:txBody>
          <a:bodyPr>
            <a:normAutofit lnSpcReduction="10000"/>
          </a:bodyPr>
          <a:lstStyle/>
          <a:p>
            <a:r>
              <a:rPr lang="en-US" dirty="0"/>
              <a:t>One of the main objectives for a decomposition is to estimate seasonal effects that can be used to create and present seasonally adjusted values.  A seasonally adjusted value removes the seasonal effect from a value so that trends can be seen more clearly</a:t>
            </a:r>
            <a:r>
              <a:rPr lang="en-US" dirty="0" smtClean="0"/>
              <a:t>.</a:t>
            </a:r>
          </a:p>
          <a:p>
            <a:r>
              <a:rPr lang="en-US" b="1" dirty="0">
                <a:solidFill>
                  <a:srgbClr val="00B0F0"/>
                </a:solidFill>
              </a:rPr>
              <a:t>The following two structures are considered for basic decomposition models:</a:t>
            </a:r>
          </a:p>
          <a:p>
            <a:r>
              <a:rPr lang="en-US" dirty="0"/>
              <a:t>1. Additive:  </a:t>
            </a:r>
            <a:r>
              <a:rPr lang="en-US" i="1" dirty="0" err="1"/>
              <a:t>x</a:t>
            </a:r>
            <a:r>
              <a:rPr lang="en-US" i="1" baseline="-25000" dirty="0" err="1"/>
              <a:t>t</a:t>
            </a:r>
            <a:r>
              <a:rPr lang="en-US" dirty="0"/>
              <a:t> = Trend + Seasonal + </a:t>
            </a:r>
            <a:r>
              <a:rPr lang="en-US" dirty="0" smtClean="0"/>
              <a:t>Random; </a:t>
            </a:r>
            <a:r>
              <a:rPr lang="en-US" i="1" dirty="0" err="1" smtClean="0"/>
              <a:t>x</a:t>
            </a:r>
            <a:r>
              <a:rPr lang="en-US" i="1" baseline="-25000" dirty="0" err="1" smtClean="0"/>
              <a:t>t</a:t>
            </a:r>
            <a:r>
              <a:rPr lang="en-US" i="1" dirty="0" smtClean="0"/>
              <a:t> = T</a:t>
            </a:r>
            <a:r>
              <a:rPr lang="en-US" i="1" baseline="-25000" dirty="0" smtClean="0"/>
              <a:t>t</a:t>
            </a:r>
            <a:r>
              <a:rPr lang="en-US" i="1" dirty="0" smtClean="0"/>
              <a:t> + S</a:t>
            </a:r>
            <a:r>
              <a:rPr lang="en-US" i="1" baseline="-25000" dirty="0" smtClean="0"/>
              <a:t>t</a:t>
            </a:r>
            <a:r>
              <a:rPr lang="en-US" i="1" dirty="0" smtClean="0"/>
              <a:t> + I</a:t>
            </a:r>
            <a:r>
              <a:rPr lang="en-US" i="1" baseline="-25000" dirty="0" smtClean="0"/>
              <a:t>t</a:t>
            </a:r>
            <a:endParaRPr lang="en-US" baseline="-25000" dirty="0"/>
          </a:p>
          <a:p>
            <a:r>
              <a:rPr lang="en-US" dirty="0"/>
              <a:t>2. Multiplicative:  </a:t>
            </a:r>
            <a:r>
              <a:rPr lang="en-US" i="1" dirty="0" err="1"/>
              <a:t>x</a:t>
            </a:r>
            <a:r>
              <a:rPr lang="en-US" i="1" baseline="-25000" dirty="0" err="1"/>
              <a:t>t</a:t>
            </a:r>
            <a:r>
              <a:rPr lang="en-US" dirty="0"/>
              <a:t> = Trend * Seasonal * </a:t>
            </a:r>
            <a:r>
              <a:rPr lang="en-US" dirty="0" smtClean="0"/>
              <a:t>Random; </a:t>
            </a:r>
            <a:r>
              <a:rPr lang="en-US" i="1" dirty="0" err="1"/>
              <a:t>x</a:t>
            </a:r>
            <a:r>
              <a:rPr lang="en-US" i="1" baseline="-25000" dirty="0" err="1"/>
              <a:t>t</a:t>
            </a:r>
            <a:r>
              <a:rPr lang="en-US" i="1" dirty="0"/>
              <a:t> = </a:t>
            </a:r>
            <a:r>
              <a:rPr lang="en-US" i="1" dirty="0" smtClean="0"/>
              <a:t>T</a:t>
            </a:r>
            <a:r>
              <a:rPr lang="en-US" i="1" baseline="-25000" dirty="0" smtClean="0"/>
              <a:t>t</a:t>
            </a:r>
            <a:r>
              <a:rPr lang="en-US" i="1" dirty="0" smtClean="0"/>
              <a:t> * S</a:t>
            </a:r>
            <a:r>
              <a:rPr lang="en-US" i="1" baseline="-25000" dirty="0" smtClean="0"/>
              <a:t>t</a:t>
            </a:r>
            <a:r>
              <a:rPr lang="en-US" i="1" dirty="0" smtClean="0"/>
              <a:t> * I</a:t>
            </a:r>
            <a:r>
              <a:rPr lang="en-US" i="1" baseline="-25000" dirty="0" smtClean="0"/>
              <a:t>t</a:t>
            </a:r>
          </a:p>
          <a:p>
            <a:r>
              <a:rPr lang="en-US" b="1" dirty="0">
                <a:solidFill>
                  <a:srgbClr val="00B0F0"/>
                </a:solidFill>
              </a:rPr>
              <a:t>How to Choose Between Additive and Multiplicative </a:t>
            </a:r>
            <a:r>
              <a:rPr lang="en-US" b="1" dirty="0" smtClean="0">
                <a:solidFill>
                  <a:srgbClr val="00B0F0"/>
                </a:solidFill>
              </a:rPr>
              <a:t>Decompositions:</a:t>
            </a:r>
            <a:endParaRPr lang="en-US" dirty="0">
              <a:solidFill>
                <a:srgbClr val="00B0F0"/>
              </a:solidFill>
            </a:endParaRPr>
          </a:p>
          <a:p>
            <a:r>
              <a:rPr lang="en-US" dirty="0" smtClean="0"/>
              <a:t>1. The </a:t>
            </a:r>
            <a:r>
              <a:rPr lang="en-US" dirty="0"/>
              <a:t>additive model is useful when the seasonal variation is relatively constant over </a:t>
            </a:r>
            <a:r>
              <a:rPr lang="en-US" dirty="0" smtClean="0"/>
              <a:t>time.</a:t>
            </a:r>
            <a:endParaRPr lang="en-US" dirty="0"/>
          </a:p>
          <a:p>
            <a:r>
              <a:rPr lang="en-US" dirty="0" smtClean="0"/>
              <a:t>2. The </a:t>
            </a:r>
            <a:r>
              <a:rPr lang="en-US" dirty="0"/>
              <a:t>multiplicative model is useful when the seasonal variation increases over </a:t>
            </a:r>
            <a:r>
              <a:rPr lang="en-US" dirty="0" smtClean="0"/>
              <a:t>time.</a:t>
            </a:r>
            <a:endParaRPr lang="en-US" baseline="-25000" dirty="0"/>
          </a:p>
          <a:p>
            <a:endParaRPr lang="en-US" dirty="0"/>
          </a:p>
          <a:p>
            <a:endParaRPr lang="en-US" dirty="0" smtClean="0"/>
          </a:p>
          <a:p>
            <a:endParaRPr lang="en-US" dirty="0"/>
          </a:p>
        </p:txBody>
      </p:sp>
    </p:spTree>
    <p:extLst>
      <p:ext uri="{BB962C8B-B14F-4D97-AF65-F5344CB8AC3E}">
        <p14:creationId xmlns:p14="http://schemas.microsoft.com/office/powerpoint/2010/main" val="1711474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sz="3600" b="1" dirty="0"/>
              <a:t>Basic Steps in Decomposition</a:t>
            </a:r>
            <a:endParaRPr lang="en-US" sz="3600" dirty="0"/>
          </a:p>
        </p:txBody>
      </p:sp>
      <p:sp>
        <p:nvSpPr>
          <p:cNvPr id="3" name="Content Placeholder 2"/>
          <p:cNvSpPr>
            <a:spLocks noGrp="1"/>
          </p:cNvSpPr>
          <p:nvPr>
            <p:ph idx="1"/>
          </p:nvPr>
        </p:nvSpPr>
        <p:spPr>
          <a:xfrm>
            <a:off x="787400" y="1231900"/>
            <a:ext cx="9664700" cy="5664200"/>
          </a:xfrm>
        </p:spPr>
        <p:txBody>
          <a:bodyPr>
            <a:normAutofit fontScale="85000" lnSpcReduction="10000"/>
          </a:bodyPr>
          <a:lstStyle/>
          <a:p>
            <a:r>
              <a:rPr lang="en-US" b="1" dirty="0">
                <a:solidFill>
                  <a:srgbClr val="00B0F0"/>
                </a:solidFill>
              </a:rPr>
              <a:t>1.  The first step is to estimate the trend.</a:t>
            </a:r>
            <a:r>
              <a:rPr lang="en-US" dirty="0"/>
              <a:t>  Two different approaches could be used for this (with many variations of each).</a:t>
            </a:r>
          </a:p>
          <a:p>
            <a:r>
              <a:rPr lang="en-US" dirty="0"/>
              <a:t>One approach is to estimate the trend with a smoothing procedure such as moving averages. </a:t>
            </a:r>
            <a:r>
              <a:rPr lang="en-US" dirty="0" smtClean="0"/>
              <a:t>With </a:t>
            </a:r>
            <a:r>
              <a:rPr lang="en-US" dirty="0"/>
              <a:t>this approach no equation is used to describe trend.</a:t>
            </a:r>
          </a:p>
          <a:p>
            <a:r>
              <a:rPr lang="en-US" dirty="0"/>
              <a:t>The second approach is to model the trend with a regression equation.</a:t>
            </a:r>
          </a:p>
          <a:p>
            <a:r>
              <a:rPr lang="en-US" b="1" dirty="0">
                <a:solidFill>
                  <a:srgbClr val="00B0F0"/>
                </a:solidFill>
              </a:rPr>
              <a:t>2.  The second step is to “de-trend” the series.</a:t>
            </a:r>
            <a:r>
              <a:rPr lang="en-US" dirty="0"/>
              <a:t>  For an additive decomposition, this is done by subtracting the trend estimates from the series.  For a multiplicative decomposition, this is done by dividing the series by the trend values.</a:t>
            </a:r>
          </a:p>
          <a:p>
            <a:r>
              <a:rPr lang="en-US" b="1" dirty="0">
                <a:solidFill>
                  <a:srgbClr val="00B0F0"/>
                </a:solidFill>
              </a:rPr>
              <a:t>3.  Next, seasonal factors are estimated using the de-trended series. </a:t>
            </a:r>
            <a:r>
              <a:rPr lang="en-US" dirty="0"/>
              <a:t> For monthly data, this entails estimating an effect for each month of the year.  For quarterly data, this entails estimating an effect for each quarter.  The simplest method for estimating these effects is to average the de-trended values for a specific season.  For instance, to get a seasonal effect for January, we average the de-trended values for all Januarys in the series, and so on.  (Minitab uses medians rather than means, by the way.)</a:t>
            </a:r>
          </a:p>
          <a:p>
            <a:r>
              <a:rPr lang="en-US" dirty="0"/>
              <a:t>The seasonal effects are usually adjusted so that they average to 0 for an additive decomposition or they average to 1 for a multiplicative decomposition.</a:t>
            </a:r>
          </a:p>
          <a:p>
            <a:r>
              <a:rPr lang="en-US" b="1" dirty="0">
                <a:solidFill>
                  <a:srgbClr val="00B0F0"/>
                </a:solidFill>
              </a:rPr>
              <a:t>4. The final step is to determine the random (irregular) component.</a:t>
            </a:r>
          </a:p>
          <a:p>
            <a:r>
              <a:rPr lang="en-US" dirty="0"/>
              <a:t>For the additive model, random = series – trend – seasonal.</a:t>
            </a:r>
          </a:p>
          <a:p>
            <a:r>
              <a:rPr lang="en-US" dirty="0"/>
              <a:t>For the multiplicative model, random = series / (trend*seasonal)</a:t>
            </a:r>
          </a:p>
        </p:txBody>
      </p:sp>
      <p:sp>
        <p:nvSpPr>
          <p:cNvPr id="4" name="Rectangle 3"/>
          <p:cNvSpPr/>
          <p:nvPr/>
        </p:nvSpPr>
        <p:spPr>
          <a:xfrm>
            <a:off x="9956800" y="5918199"/>
            <a:ext cx="1700934" cy="523220"/>
          </a:xfrm>
          <a:prstGeom prst="rect">
            <a:avLst/>
          </a:prstGeom>
          <a:noFill/>
        </p:spPr>
        <p:txBody>
          <a:bodyPr wrap="squar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hlinkClick r:id="rId2"/>
              </a:rPr>
              <a:t>Example</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8782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17768"/>
            <a:ext cx="9404723" cy="722032"/>
          </a:xfrm>
        </p:spPr>
        <p:txBody>
          <a:bodyPr/>
          <a:lstStyle/>
          <a:p>
            <a:r>
              <a:rPr lang="en-US" sz="3600" b="1" dirty="0"/>
              <a:t>Single 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9300" y="1111250"/>
                <a:ext cx="9537700" cy="5537200"/>
              </a:xfrm>
            </p:spPr>
            <p:txBody>
              <a:bodyPr>
                <a:normAutofit fontScale="92500" lnSpcReduction="20000"/>
              </a:bodyPr>
              <a:lstStyle/>
              <a:p>
                <a:r>
                  <a:rPr lang="en-US" dirty="0"/>
                  <a:t>If you have a time series that can be described using </a:t>
                </a:r>
                <a:r>
                  <a:rPr lang="en-US" dirty="0" smtClean="0"/>
                  <a:t>an </a:t>
                </a:r>
                <a:r>
                  <a:rPr lang="en-US" dirty="0" smtClean="0">
                    <a:solidFill>
                      <a:srgbClr val="00B0F0"/>
                    </a:solidFill>
                  </a:rPr>
                  <a:t>additive model</a:t>
                </a:r>
                <a:r>
                  <a:rPr lang="en-US" dirty="0" smtClean="0"/>
                  <a:t> </a:t>
                </a:r>
                <a:r>
                  <a:rPr lang="en-US" dirty="0"/>
                  <a:t>with </a:t>
                </a:r>
                <a:r>
                  <a:rPr lang="en-US" dirty="0">
                    <a:solidFill>
                      <a:srgbClr val="00B0F0"/>
                    </a:solidFill>
                  </a:rPr>
                  <a:t>constant level </a:t>
                </a:r>
                <a:r>
                  <a:rPr lang="en-US" dirty="0"/>
                  <a:t>and </a:t>
                </a:r>
                <a:r>
                  <a:rPr lang="en-US" dirty="0">
                    <a:solidFill>
                      <a:srgbClr val="00B0F0"/>
                    </a:solidFill>
                  </a:rPr>
                  <a:t>no seasonality</a:t>
                </a:r>
                <a:r>
                  <a:rPr lang="en-US" dirty="0"/>
                  <a:t>, you can use simple </a:t>
                </a:r>
                <a:r>
                  <a:rPr lang="en-US" dirty="0" smtClean="0"/>
                  <a:t>exponential </a:t>
                </a:r>
                <a:r>
                  <a:rPr lang="en-US" dirty="0"/>
                  <a:t>smoothing to make </a:t>
                </a:r>
                <a:r>
                  <a:rPr lang="en-US" dirty="0">
                    <a:solidFill>
                      <a:srgbClr val="00B0F0"/>
                    </a:solidFill>
                  </a:rPr>
                  <a:t>short-term forecasts</a:t>
                </a:r>
                <a:r>
                  <a:rPr lang="en-US" dirty="0" smtClean="0"/>
                  <a:t>.</a:t>
                </a:r>
                <a:endParaRPr lang="en-US" dirty="0"/>
              </a:p>
              <a:p>
                <a:r>
                  <a:rPr lang="en-US" dirty="0" smtClean="0"/>
                  <a:t>Equation:</a:t>
                </a:r>
              </a:p>
              <a:p>
                <a:r>
                  <a:rPr lang="en-US" dirty="0" smtClean="0"/>
                  <a:t>We </a:t>
                </a:r>
                <a:r>
                  <a:rPr lang="en-US" dirty="0"/>
                  <a:t>forecast the value of x at time </a:t>
                </a:r>
                <a:r>
                  <a:rPr lang="en-US" i="1" dirty="0"/>
                  <a:t>t+1</a:t>
                </a:r>
                <a:r>
                  <a:rPr lang="en-US" dirty="0"/>
                  <a:t> to be a </a:t>
                </a:r>
                <a:r>
                  <a:rPr lang="en-US" dirty="0">
                    <a:solidFill>
                      <a:srgbClr val="00B0F0"/>
                    </a:solidFill>
                  </a:rPr>
                  <a:t>weighted combination</a:t>
                </a:r>
                <a:r>
                  <a:rPr lang="en-US" dirty="0"/>
                  <a:t> of the observed value at time </a:t>
                </a:r>
                <a:r>
                  <a:rPr lang="en-US" i="1" dirty="0"/>
                  <a:t>t </a:t>
                </a:r>
                <a:r>
                  <a:rPr lang="en-US" dirty="0"/>
                  <a:t>and the forecasted value at time </a:t>
                </a:r>
                <a:r>
                  <a:rPr lang="en-US" i="1" dirty="0"/>
                  <a:t>t </a:t>
                </a:r>
                <a:r>
                  <a:rPr lang="en-US" dirty="0"/>
                  <a:t>. Although the method is called a smoothing method, it’s principally used for short run forecasting</a:t>
                </a:r>
                <a:r>
                  <a:rPr lang="en-US" dirty="0" smtClean="0"/>
                  <a:t>.</a:t>
                </a:r>
              </a:p>
              <a:p>
                <a:r>
                  <a:rPr lang="en-US" dirty="0"/>
                  <a:t>The value of </a:t>
                </a:r>
                <a14:m>
                  <m:oMath xmlns:m="http://schemas.openxmlformats.org/officeDocument/2006/math">
                    <m:r>
                      <a:rPr lang="en-US" i="1" smtClean="0">
                        <a:solidFill>
                          <a:srgbClr val="00B0F0"/>
                        </a:solidFill>
                        <a:latin typeface="Cambria Math" charset="0"/>
                        <a:ea typeface="Cambria Math" charset="0"/>
                        <a:cs typeface="Cambria Math" charset="0"/>
                      </a:rPr>
                      <m:t>𝛼</m:t>
                    </m:r>
                  </m:oMath>
                </a14:m>
                <a:r>
                  <a:rPr lang="en-US" dirty="0" smtClean="0"/>
                  <a:t> </a:t>
                </a:r>
                <a:r>
                  <a:rPr lang="en-US" dirty="0"/>
                  <a:t>is called the </a:t>
                </a:r>
                <a:r>
                  <a:rPr lang="en-US" b="1" dirty="0">
                    <a:solidFill>
                      <a:srgbClr val="00B0F0"/>
                    </a:solidFill>
                  </a:rPr>
                  <a:t>smoothing constant</a:t>
                </a:r>
                <a:r>
                  <a:rPr lang="en-US" dirty="0"/>
                  <a:t>.  For whatever reason, </a:t>
                </a:r>
                <a14:m>
                  <m:oMath xmlns:m="http://schemas.openxmlformats.org/officeDocument/2006/math">
                    <m:r>
                      <a:rPr lang="en-US" i="1" smtClean="0">
                        <a:latin typeface="Cambria Math" charset="0"/>
                        <a:ea typeface="Cambria Math" charset="0"/>
                        <a:cs typeface="Cambria Math" charset="0"/>
                      </a:rPr>
                      <m:t>𝛼</m:t>
                    </m:r>
                  </m:oMath>
                </a14:m>
                <a:r>
                  <a:rPr lang="en-US" dirty="0" smtClean="0"/>
                  <a:t> </a:t>
                </a:r>
                <a:r>
                  <a:rPr lang="en-US" dirty="0"/>
                  <a:t>= 0.2 is a popular default choice of programs.  This puts a weight of .2 on the most recent observation and a weight of 1 − .2 = .8 on the most recent forecast. The value of </a:t>
                </a:r>
                <a14:m>
                  <m:oMath xmlns:m="http://schemas.openxmlformats.org/officeDocument/2006/math">
                    <m:r>
                      <a:rPr lang="en-US" i="1">
                        <a:latin typeface="Cambria Math" charset="0"/>
                        <a:ea typeface="Cambria Math" charset="0"/>
                        <a:cs typeface="Cambria Math" charset="0"/>
                      </a:rPr>
                      <m:t>𝛼</m:t>
                    </m:r>
                  </m:oMath>
                </a14:m>
                <a:r>
                  <a:rPr lang="en-US" dirty="0"/>
                  <a:t>; lies between 0 and 1. </a:t>
                </a:r>
                <a:r>
                  <a:rPr lang="en-US" dirty="0" smtClean="0">
                    <a:solidFill>
                      <a:srgbClr val="00B0F0"/>
                    </a:solidFill>
                  </a:rPr>
                  <a:t>Values of </a:t>
                </a:r>
                <a14:m>
                  <m:oMath xmlns:m="http://schemas.openxmlformats.org/officeDocument/2006/math">
                    <m:r>
                      <a:rPr lang="en-US" i="1">
                        <a:solidFill>
                          <a:srgbClr val="00B0F0"/>
                        </a:solidFill>
                        <a:latin typeface="Cambria Math" charset="0"/>
                        <a:ea typeface="Cambria Math" charset="0"/>
                        <a:cs typeface="Cambria Math" charset="0"/>
                      </a:rPr>
                      <m:t>𝛼</m:t>
                    </m:r>
                  </m:oMath>
                </a14:m>
                <a:r>
                  <a:rPr lang="en-US" dirty="0">
                    <a:solidFill>
                      <a:srgbClr val="00B0F0"/>
                    </a:solidFill>
                  </a:rPr>
                  <a:t> that are close to 0 mean that little weight is placed on the most recent observations when making forecasts of future values.</a:t>
                </a:r>
              </a:p>
              <a:p>
                <a:r>
                  <a:rPr lang="en-US" dirty="0"/>
                  <a:t>this method is equivalent to the use of an ARIMA(0,1,1) model with no </a:t>
                </a:r>
                <a:r>
                  <a:rPr lang="en-US" dirty="0" smtClean="0"/>
                  <a:t>constant. The </a:t>
                </a:r>
                <a:r>
                  <a:rPr lang="en-US" dirty="0"/>
                  <a:t>optimal procedure is to fit an ARIMA (0,1,1) model to the observed dataset and use the results to determine the value of α.  This is “optimal” in the sense of creating the best α for the data already observed</a:t>
                </a:r>
                <a:r>
                  <a:rPr lang="en-US" dirty="0" smtClean="0"/>
                  <a:t>.</a:t>
                </a:r>
              </a:p>
              <a:p>
                <a14:m>
                  <m:oMath xmlns:m="http://schemas.openxmlformats.org/officeDocument/2006/math">
                    <m:r>
                      <a:rPr lang="en-US" i="1" smtClean="0">
                        <a:solidFill>
                          <a:srgbClr val="00B0F0"/>
                        </a:solidFill>
                        <a:latin typeface="Cambria Math" charset="0"/>
                        <a:ea typeface="Cambria Math" charset="0"/>
                        <a:cs typeface="Cambria Math" charset="0"/>
                      </a:rPr>
                      <m:t>𝛼</m:t>
                    </m:r>
                    <m:r>
                      <a:rPr lang="en-US" i="1">
                        <a:latin typeface="Cambria Math" charset="0"/>
                        <a:ea typeface="Cambria Math" charset="0"/>
                        <a:cs typeface="Cambria Math" charset="0"/>
                      </a:rPr>
                      <m:t> </m:t>
                    </m:r>
                  </m:oMath>
                </a14:m>
                <a:r>
                  <a:rPr lang="en-US" dirty="0" smtClean="0"/>
                  <a:t>is </a:t>
                </a:r>
                <a:r>
                  <a:rPr lang="en-US" dirty="0"/>
                  <a:t>chosen so as to produce </a:t>
                </a:r>
                <a:r>
                  <a:rPr lang="en-US" dirty="0">
                    <a:solidFill>
                      <a:srgbClr val="00B0F0"/>
                    </a:solidFill>
                  </a:rPr>
                  <a:t>the smallest sums of squares</a:t>
                </a:r>
                <a:r>
                  <a:rPr lang="en-US" dirty="0"/>
                  <a:t> (or mean squares) for </a:t>
                </a:r>
                <a:r>
                  <a:rPr lang="en-US" dirty="0">
                    <a:solidFill>
                      <a:srgbClr val="00B0F0"/>
                    </a:solidFill>
                  </a:rPr>
                  <a:t>the </a:t>
                </a:r>
                <a:r>
                  <a:rPr lang="en-US" dirty="0" smtClean="0">
                    <a:solidFill>
                      <a:srgbClr val="00B0F0"/>
                    </a:solidFill>
                  </a:rPr>
                  <a:t>residuals</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9300" y="1111250"/>
                <a:ext cx="9537700" cy="5537200"/>
              </a:xfrm>
              <a:blipFill rotWithShape="0">
                <a:blip r:embed="rId2"/>
                <a:stretch>
                  <a:fillRect l="-256" t="-1650" r="-767" b="-132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00" y="1911350"/>
            <a:ext cx="2273300" cy="368300"/>
          </a:xfrm>
          <a:prstGeom prst="rect">
            <a:avLst/>
          </a:prstGeom>
        </p:spPr>
      </p:pic>
    </p:spTree>
    <p:extLst>
      <p:ext uri="{BB962C8B-B14F-4D97-AF65-F5344CB8AC3E}">
        <p14:creationId xmlns:p14="http://schemas.microsoft.com/office/powerpoint/2010/main" val="990023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1382"/>
          </a:xfrm>
        </p:spPr>
        <p:txBody>
          <a:bodyPr/>
          <a:lstStyle/>
          <a:p>
            <a:r>
              <a:rPr lang="en-US" sz="3600" b="1" dirty="0"/>
              <a:t>Double Exponential </a:t>
            </a:r>
            <a:r>
              <a:rPr lang="en-US" sz="3600" b="1" dirty="0" smtClean="0"/>
              <a:t>Smoothing(Holt’s)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012" y="1303618"/>
                <a:ext cx="9920288" cy="5313082"/>
              </a:xfrm>
            </p:spPr>
            <p:txBody>
              <a:bodyPr/>
              <a:lstStyle/>
              <a:p>
                <a:r>
                  <a:rPr lang="en-US" dirty="0"/>
                  <a:t>Double exponential smoothing might be used when </a:t>
                </a:r>
                <a:r>
                  <a:rPr lang="en-US" dirty="0">
                    <a:solidFill>
                      <a:srgbClr val="00B0F0"/>
                    </a:solidFill>
                  </a:rPr>
                  <a:t>there's trend </a:t>
                </a:r>
                <a:r>
                  <a:rPr lang="en-US" dirty="0"/>
                  <a:t>(either long run or short run), but </a:t>
                </a:r>
                <a:r>
                  <a:rPr lang="en-US" dirty="0">
                    <a:solidFill>
                      <a:srgbClr val="00B0F0"/>
                    </a:solidFill>
                  </a:rPr>
                  <a:t>no seasonality</a:t>
                </a:r>
                <a:r>
                  <a:rPr lang="en-US" dirty="0"/>
                  <a:t>.</a:t>
                </a:r>
              </a:p>
              <a:p>
                <a:r>
                  <a:rPr lang="en-US" dirty="0" smtClean="0"/>
                  <a:t>Equation: </a:t>
                </a:r>
              </a:p>
              <a:p>
                <a:endParaRPr lang="en-US" dirty="0"/>
              </a:p>
              <a:p>
                <a:r>
                  <a:rPr lang="en-US" dirty="0"/>
                  <a:t>W</a:t>
                </a:r>
                <a:r>
                  <a:rPr lang="en-US" dirty="0" smtClean="0"/>
                  <a:t>here </a:t>
                </a:r>
                <a:r>
                  <a:rPr lang="en-US" dirty="0"/>
                  <a:t>α is the </a:t>
                </a:r>
                <a:r>
                  <a:rPr lang="en-US" i="1" dirty="0"/>
                  <a:t>data smoothing factor</a:t>
                </a:r>
                <a:r>
                  <a:rPr lang="en-US" dirty="0"/>
                  <a:t>, 0 &lt; </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𝛼</m:t>
                    </m:r>
                    <m:r>
                      <a:rPr lang="en-US" i="1">
                        <a:latin typeface="Cambria Math" charset="0"/>
                        <a:ea typeface="Cambria Math" charset="0"/>
                        <a:cs typeface="Cambria Math" charset="0"/>
                      </a:rPr>
                      <m:t> </m:t>
                    </m:r>
                  </m:oMath>
                </a14:m>
                <a:r>
                  <a:rPr lang="en-US" dirty="0"/>
                  <a:t> &lt; 1, and β is the </a:t>
                </a:r>
                <a:r>
                  <a:rPr lang="en-US" i="1" dirty="0"/>
                  <a:t>trend smoothing factor</a:t>
                </a:r>
                <a:r>
                  <a:rPr lang="en-US" dirty="0"/>
                  <a:t>, 0 &lt; </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𝛽</m:t>
                    </m:r>
                    <m:r>
                      <a:rPr lang="en-US" i="1">
                        <a:latin typeface="Cambria Math" charset="0"/>
                        <a:ea typeface="Cambria Math" charset="0"/>
                        <a:cs typeface="Cambria Math" charset="0"/>
                      </a:rPr>
                      <m:t> </m:t>
                    </m:r>
                  </m:oMath>
                </a14:m>
                <a:r>
                  <a:rPr lang="en-US" dirty="0"/>
                  <a:t> &lt; 1</a:t>
                </a:r>
                <a:r>
                  <a:rPr lang="en-US" dirty="0" smtClean="0"/>
                  <a:t>.</a:t>
                </a:r>
              </a:p>
              <a:p>
                <a:r>
                  <a:rPr lang="en-US" dirty="0"/>
                  <a:t>Holt’s exponential smoothing estimates the level and slope at the current time point. Smoothing is controlled by two parameters, </a:t>
                </a:r>
                <a14:m>
                  <m:oMath xmlns:m="http://schemas.openxmlformats.org/officeDocument/2006/math">
                    <m:r>
                      <a:rPr lang="en-US" i="1" smtClean="0">
                        <a:solidFill>
                          <a:srgbClr val="00B0F0"/>
                        </a:solidFill>
                        <a:latin typeface="Cambria Math" charset="0"/>
                        <a:ea typeface="Cambria Math" charset="0"/>
                        <a:cs typeface="Cambria Math" charset="0"/>
                      </a:rPr>
                      <m:t>𝛼</m:t>
                    </m:r>
                  </m:oMath>
                </a14:m>
                <a:r>
                  <a:rPr lang="en-US" dirty="0" smtClean="0"/>
                  <a:t>, </a:t>
                </a:r>
                <a:r>
                  <a:rPr lang="en-US" dirty="0"/>
                  <a:t>for the estimate of </a:t>
                </a:r>
                <a:r>
                  <a:rPr lang="en-US" dirty="0">
                    <a:solidFill>
                      <a:srgbClr val="00B0F0"/>
                    </a:solidFill>
                  </a:rPr>
                  <a:t>the level </a:t>
                </a:r>
                <a:r>
                  <a:rPr lang="en-US" dirty="0"/>
                  <a:t>at the current time point, and </a:t>
                </a:r>
                <a14:m>
                  <m:oMath xmlns:m="http://schemas.openxmlformats.org/officeDocument/2006/math">
                    <m:r>
                      <a:rPr lang="en-US" i="1" smtClean="0">
                        <a:solidFill>
                          <a:srgbClr val="00B0F0"/>
                        </a:solidFill>
                        <a:latin typeface="Cambria Math" charset="0"/>
                        <a:ea typeface="Cambria Math" charset="0"/>
                        <a:cs typeface="Cambria Math" charset="0"/>
                      </a:rPr>
                      <m:t>𝛽</m:t>
                    </m:r>
                  </m:oMath>
                </a14:m>
                <a:r>
                  <a:rPr lang="en-US" dirty="0" smtClean="0"/>
                  <a:t> </a:t>
                </a:r>
                <a:r>
                  <a:rPr lang="en-US" dirty="0"/>
                  <a:t>for the estimate of the slope b of </a:t>
                </a:r>
                <a:r>
                  <a:rPr lang="en-US" dirty="0">
                    <a:solidFill>
                      <a:srgbClr val="00B0F0"/>
                    </a:solidFill>
                  </a:rPr>
                  <a:t>the trend component </a:t>
                </a:r>
                <a:r>
                  <a:rPr lang="en-US" dirty="0"/>
                  <a:t>at the current time point. As with simple exponential smoothing, the </a:t>
                </a:r>
                <a:r>
                  <a:rPr lang="en-US" dirty="0" smtClean="0"/>
                  <a:t>parameters </a:t>
                </a:r>
                <a14:m>
                  <m:oMath xmlns:m="http://schemas.openxmlformats.org/officeDocument/2006/math">
                    <m:r>
                      <a:rPr lang="en-US" i="1">
                        <a:latin typeface="Cambria Math" charset="0"/>
                        <a:ea typeface="Cambria Math" charset="0"/>
                        <a:cs typeface="Cambria Math" charset="0"/>
                      </a:rPr>
                      <m:t>𝛼</m:t>
                    </m:r>
                  </m:oMath>
                </a14:m>
                <a:r>
                  <a:rPr lang="en-US" dirty="0" smtClean="0"/>
                  <a:t> </a:t>
                </a:r>
                <a:r>
                  <a:rPr lang="en-US" dirty="0"/>
                  <a:t>and </a:t>
                </a:r>
                <a14:m>
                  <m:oMath xmlns:m="http://schemas.openxmlformats.org/officeDocument/2006/math">
                    <m:r>
                      <a:rPr lang="en-US" i="1">
                        <a:latin typeface="Cambria Math" charset="0"/>
                        <a:ea typeface="Cambria Math" charset="0"/>
                        <a:cs typeface="Cambria Math" charset="0"/>
                      </a:rPr>
                      <m:t>𝛽</m:t>
                    </m:r>
                  </m:oMath>
                </a14:m>
                <a:r>
                  <a:rPr lang="en-US" dirty="0" smtClean="0"/>
                  <a:t> </a:t>
                </a:r>
                <a:r>
                  <a:rPr lang="en-US" dirty="0"/>
                  <a:t>have values between 0 and 1, and </a:t>
                </a:r>
                <a:r>
                  <a:rPr lang="en-US" dirty="0">
                    <a:solidFill>
                      <a:srgbClr val="00B0F0"/>
                    </a:solidFill>
                  </a:rPr>
                  <a:t>values that are close to 0 mean that little weight is placed on the most recent observations when making forecasts of future values</a:t>
                </a:r>
                <a:r>
                  <a:rPr lang="en-US" dirty="0" smtClean="0"/>
                  <a:t>.</a:t>
                </a:r>
              </a:p>
              <a:p>
                <a:r>
                  <a:rPr lang="en-US" dirty="0"/>
                  <a:t>The procedure is equivalent to fitting an ARIMA(0,2,2) model, with no constant; it can be carried out with an ARIMA(0,2,2) fit.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012" y="1303618"/>
                <a:ext cx="9920288" cy="5313082"/>
              </a:xfrm>
              <a:blipFill rotWithShape="0">
                <a:blip r:embed="rId2"/>
                <a:stretch>
                  <a:fillRect l="-307" t="-689" r="-738" b="-183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356" y="2171700"/>
            <a:ext cx="3098800" cy="635000"/>
          </a:xfrm>
          <a:prstGeom prst="rect">
            <a:avLst/>
          </a:prstGeom>
        </p:spPr>
      </p:pic>
    </p:spTree>
    <p:extLst>
      <p:ext uri="{BB962C8B-B14F-4D97-AF65-F5344CB8AC3E}">
        <p14:creationId xmlns:p14="http://schemas.microsoft.com/office/powerpoint/2010/main" val="200162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5429"/>
            <a:ext cx="9404723" cy="563282"/>
          </a:xfrm>
        </p:spPr>
        <p:txBody>
          <a:bodyPr/>
          <a:lstStyle/>
          <a:p>
            <a:r>
              <a:rPr lang="en-US" sz="3200" b="1" dirty="0"/>
              <a:t>Triple exponential </a:t>
            </a:r>
            <a:r>
              <a:rPr lang="en-US" sz="3200" b="1" dirty="0" smtClean="0"/>
              <a:t>smoothing(Holt-Winters)</a:t>
            </a:r>
            <a:endParaRPr lang="en-US" sz="3200" dirty="0"/>
          </a:p>
        </p:txBody>
      </p:sp>
      <p:sp>
        <p:nvSpPr>
          <p:cNvPr id="3" name="Content Placeholder 2"/>
          <p:cNvSpPr>
            <a:spLocks noGrp="1"/>
          </p:cNvSpPr>
          <p:nvPr>
            <p:ph idx="1"/>
          </p:nvPr>
        </p:nvSpPr>
        <p:spPr>
          <a:xfrm>
            <a:off x="646112" y="588711"/>
            <a:ext cx="9793288" cy="5549900"/>
          </a:xfrm>
        </p:spPr>
        <p:txBody>
          <a:bodyPr/>
          <a:lstStyle/>
          <a:p>
            <a:r>
              <a:rPr lang="en-US" dirty="0"/>
              <a:t>If you have a time series that can be described using </a:t>
            </a:r>
            <a:r>
              <a:rPr lang="en-US" dirty="0">
                <a:solidFill>
                  <a:srgbClr val="00B0F0"/>
                </a:solidFill>
              </a:rPr>
              <a:t>an additive model </a:t>
            </a:r>
            <a:r>
              <a:rPr lang="en-US" dirty="0"/>
              <a:t>with increasing or decreasing </a:t>
            </a:r>
            <a:r>
              <a:rPr lang="en-US" dirty="0">
                <a:solidFill>
                  <a:srgbClr val="00B0F0"/>
                </a:solidFill>
              </a:rPr>
              <a:t>trend</a:t>
            </a:r>
            <a:r>
              <a:rPr lang="en-US" dirty="0"/>
              <a:t> and </a:t>
            </a:r>
            <a:r>
              <a:rPr lang="en-US" dirty="0">
                <a:solidFill>
                  <a:srgbClr val="00B0F0"/>
                </a:solidFill>
              </a:rPr>
              <a:t>seasonality</a:t>
            </a:r>
            <a:r>
              <a:rPr lang="en-US" dirty="0"/>
              <a:t>, you can use Holt-Winters exponential smoothing to make </a:t>
            </a:r>
            <a:r>
              <a:rPr lang="en-US" dirty="0">
                <a:solidFill>
                  <a:srgbClr val="00B0F0"/>
                </a:solidFill>
              </a:rPr>
              <a:t>short-term forecasts</a:t>
            </a:r>
            <a:r>
              <a:rPr lang="en-US" dirty="0" smtClean="0"/>
              <a:t>.</a:t>
            </a:r>
          </a:p>
          <a:p>
            <a:r>
              <a:rPr lang="en-US" dirty="0"/>
              <a:t>Triple exponential smoothing with </a:t>
            </a:r>
            <a:r>
              <a:rPr lang="en-US" dirty="0">
                <a:solidFill>
                  <a:srgbClr val="00B0F0"/>
                </a:solidFill>
              </a:rPr>
              <a:t>multiplicative seasonality</a:t>
            </a:r>
            <a:r>
              <a:rPr lang="en-US" dirty="0"/>
              <a:t> </a:t>
            </a:r>
            <a:r>
              <a:rPr lang="en-US" dirty="0" smtClean="0"/>
              <a:t>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39" y="2159804"/>
            <a:ext cx="9450633" cy="4542089"/>
          </a:xfrm>
          <a:prstGeom prst="rect">
            <a:avLst/>
          </a:prstGeom>
        </p:spPr>
      </p:pic>
    </p:spTree>
    <p:extLst>
      <p:ext uri="{BB962C8B-B14F-4D97-AF65-F5344CB8AC3E}">
        <p14:creationId xmlns:p14="http://schemas.microsoft.com/office/powerpoint/2010/main" val="1824968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550582"/>
          </a:xfrm>
        </p:spPr>
        <p:txBody>
          <a:bodyPr/>
          <a:lstStyle/>
          <a:p>
            <a:r>
              <a:rPr lang="en-US" sz="3200" dirty="0" smtClean="0"/>
              <a:t>Continues: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5130" y="550582"/>
                <a:ext cx="9404723" cy="5697817"/>
              </a:xfrm>
            </p:spPr>
            <p:txBody>
              <a:bodyPr/>
              <a:lstStyle/>
              <a:p>
                <a:r>
                  <a:rPr lang="en-US" dirty="0"/>
                  <a:t>Triple exponential smoothing with </a:t>
                </a:r>
                <a:r>
                  <a:rPr lang="en-US" dirty="0">
                    <a:solidFill>
                      <a:srgbClr val="00B0F0"/>
                    </a:solidFill>
                  </a:rPr>
                  <a:t>additive seasonality </a:t>
                </a:r>
                <a:r>
                  <a:rPr lang="en-US" dirty="0"/>
                  <a:t>is given by</a:t>
                </a:r>
                <a:r>
                  <a:rPr lang="en-US" dirty="0" smtClean="0"/>
                  <a:t>:</a:t>
                </a:r>
              </a:p>
              <a:p>
                <a:endParaRPr lang="en-US" dirty="0" smtClean="0"/>
              </a:p>
              <a:p>
                <a:endParaRPr lang="en-US" dirty="0"/>
              </a:p>
              <a:p>
                <a:endParaRPr lang="en-US" dirty="0" smtClean="0"/>
              </a:p>
              <a:p>
                <a:endParaRPr lang="en-US" dirty="0"/>
              </a:p>
              <a:p>
                <a:r>
                  <a:rPr lang="en-US" dirty="0"/>
                  <a:t>Holt-Winters exponential smoothing estimates the level, slope and seasonal component at the current time point. Smoothing is controlled by three parameters: </a:t>
                </a:r>
                <a14:m>
                  <m:oMath xmlns:m="http://schemas.openxmlformats.org/officeDocument/2006/math">
                    <m:r>
                      <a:rPr lang="en-US" i="1" smtClean="0">
                        <a:solidFill>
                          <a:srgbClr val="00B0F0"/>
                        </a:solidFill>
                        <a:latin typeface="Cambria Math" charset="0"/>
                        <a:ea typeface="Cambria Math" charset="0"/>
                        <a:cs typeface="Cambria Math" charset="0"/>
                      </a:rPr>
                      <m:t>𝛼</m:t>
                    </m:r>
                  </m:oMath>
                </a14:m>
                <a:r>
                  <a:rPr lang="en-US" dirty="0" smtClean="0"/>
                  <a:t>, </a:t>
                </a:r>
                <a14:m>
                  <m:oMath xmlns:m="http://schemas.openxmlformats.org/officeDocument/2006/math">
                    <m:r>
                      <a:rPr lang="en-US" i="1" smtClean="0">
                        <a:solidFill>
                          <a:srgbClr val="00B0F0"/>
                        </a:solidFill>
                        <a:latin typeface="Cambria Math" charset="0"/>
                        <a:ea typeface="Cambria Math" charset="0"/>
                        <a:cs typeface="Cambria Math" charset="0"/>
                      </a:rPr>
                      <m:t>𝛽</m:t>
                    </m:r>
                  </m:oMath>
                </a14:m>
                <a:r>
                  <a:rPr lang="en-US" dirty="0" smtClean="0"/>
                  <a:t>, </a:t>
                </a:r>
                <a:r>
                  <a:rPr lang="en-US" dirty="0"/>
                  <a:t>and </a:t>
                </a:r>
                <a14:m>
                  <m:oMath xmlns:m="http://schemas.openxmlformats.org/officeDocument/2006/math">
                    <m:r>
                      <a:rPr lang="en-US" i="1" smtClean="0">
                        <a:solidFill>
                          <a:srgbClr val="00B0F0"/>
                        </a:solidFill>
                        <a:latin typeface="Cambria Math" charset="0"/>
                        <a:ea typeface="Cambria Math" charset="0"/>
                        <a:cs typeface="Cambria Math" charset="0"/>
                      </a:rPr>
                      <m:t>𝛾</m:t>
                    </m:r>
                  </m:oMath>
                </a14:m>
                <a:r>
                  <a:rPr lang="en-US" dirty="0" smtClean="0"/>
                  <a:t>, </a:t>
                </a:r>
                <a:r>
                  <a:rPr lang="en-US" dirty="0"/>
                  <a:t>for the estimates of the </a:t>
                </a:r>
                <a:r>
                  <a:rPr lang="en-US" dirty="0">
                    <a:solidFill>
                      <a:srgbClr val="00B0F0"/>
                    </a:solidFill>
                  </a:rPr>
                  <a:t>level</a:t>
                </a:r>
                <a:r>
                  <a:rPr lang="en-US" dirty="0"/>
                  <a:t>, slope b of the </a:t>
                </a:r>
                <a:r>
                  <a:rPr lang="en-US" dirty="0">
                    <a:solidFill>
                      <a:srgbClr val="00B0F0"/>
                    </a:solidFill>
                  </a:rPr>
                  <a:t>trend component</a:t>
                </a:r>
                <a:r>
                  <a:rPr lang="en-US" dirty="0"/>
                  <a:t>, and the </a:t>
                </a:r>
                <a:r>
                  <a:rPr lang="en-US" dirty="0">
                    <a:solidFill>
                      <a:srgbClr val="00B0F0"/>
                    </a:solidFill>
                  </a:rPr>
                  <a:t>seasonal component</a:t>
                </a:r>
                <a:r>
                  <a:rPr lang="en-US" dirty="0"/>
                  <a:t>, respectively, at the current time point. The parameters </a:t>
                </a:r>
                <a14:m>
                  <m:oMath xmlns:m="http://schemas.openxmlformats.org/officeDocument/2006/math">
                    <m:r>
                      <a:rPr lang="en-US" i="1">
                        <a:latin typeface="Cambria Math" charset="0"/>
                        <a:ea typeface="Cambria Math" charset="0"/>
                        <a:cs typeface="Cambria Math" charset="0"/>
                      </a:rPr>
                      <m:t>𝛼</m:t>
                    </m:r>
                  </m:oMath>
                </a14:m>
                <a:r>
                  <a:rPr lang="en-US" dirty="0" smtClean="0"/>
                  <a:t>, </a:t>
                </a:r>
                <a14:m>
                  <m:oMath xmlns:m="http://schemas.openxmlformats.org/officeDocument/2006/math">
                    <m:r>
                      <a:rPr lang="en-US" i="1">
                        <a:latin typeface="Cambria Math" charset="0"/>
                        <a:ea typeface="Cambria Math" charset="0"/>
                        <a:cs typeface="Cambria Math" charset="0"/>
                      </a:rPr>
                      <m:t>𝛽</m:t>
                    </m:r>
                  </m:oMath>
                </a14:m>
                <a:r>
                  <a:rPr lang="en-US" dirty="0" smtClean="0"/>
                  <a:t> </a:t>
                </a:r>
                <a:r>
                  <a:rPr lang="en-US" dirty="0"/>
                  <a:t>and </a:t>
                </a:r>
                <a14:m>
                  <m:oMath xmlns:m="http://schemas.openxmlformats.org/officeDocument/2006/math">
                    <m:r>
                      <a:rPr lang="en-US" i="1">
                        <a:latin typeface="Cambria Math" charset="0"/>
                        <a:ea typeface="Cambria Math" charset="0"/>
                        <a:cs typeface="Cambria Math" charset="0"/>
                      </a:rPr>
                      <m:t>𝛾</m:t>
                    </m:r>
                  </m:oMath>
                </a14:m>
                <a:r>
                  <a:rPr lang="en-US" dirty="0" smtClean="0"/>
                  <a:t> </a:t>
                </a:r>
                <a:r>
                  <a:rPr lang="en-US" dirty="0"/>
                  <a:t>all have values between 0 and 1, and </a:t>
                </a:r>
                <a:r>
                  <a:rPr lang="en-US" dirty="0">
                    <a:solidFill>
                      <a:srgbClr val="00B0F0"/>
                    </a:solidFill>
                  </a:rPr>
                  <a:t>values that are close to 0 mean that relatively little weight is placed on the most recent observations when making forecasts of future values</a:t>
                </a:r>
                <a:r>
                  <a:rPr lang="en-US" dirty="0" smtClean="0"/>
                  <a:t>.</a:t>
                </a:r>
              </a:p>
              <a:p>
                <a:r>
                  <a:rPr lang="en-US" b="1" dirty="0">
                    <a:solidFill>
                      <a:srgbClr val="00B0F0"/>
                    </a:solidFill>
                  </a:rPr>
                  <a:t>Diagnosing</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5130" y="550582"/>
                <a:ext cx="9404723" cy="5697817"/>
              </a:xfrm>
              <a:blipFill rotWithShape="0">
                <a:blip r:embed="rId2"/>
                <a:stretch>
                  <a:fillRect l="-324" t="-535" r="-648"/>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101164"/>
            <a:ext cx="4330700" cy="1498600"/>
          </a:xfrm>
          <a:prstGeom prst="rect">
            <a:avLst/>
          </a:prstGeom>
        </p:spPr>
      </p:pic>
    </p:spTree>
    <p:extLst>
      <p:ext uri="{BB962C8B-B14F-4D97-AF65-F5344CB8AC3E}">
        <p14:creationId xmlns:p14="http://schemas.microsoft.com/office/powerpoint/2010/main" val="454583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Main Goals</a:t>
            </a:r>
            <a:endParaRPr lang="en-US" dirty="0"/>
          </a:p>
        </p:txBody>
      </p:sp>
      <p:sp>
        <p:nvSpPr>
          <p:cNvPr id="3" name="Content Placeholder 2"/>
          <p:cNvSpPr>
            <a:spLocks noGrp="1"/>
          </p:cNvSpPr>
          <p:nvPr>
            <p:ph idx="1"/>
          </p:nvPr>
        </p:nvSpPr>
        <p:spPr/>
        <p:txBody>
          <a:bodyPr/>
          <a:lstStyle/>
          <a:p>
            <a:r>
              <a:rPr lang="en-US" dirty="0"/>
              <a:t>(a) </a:t>
            </a:r>
            <a:r>
              <a:rPr lang="en-US" altLang="zh-CN" dirty="0" smtClean="0"/>
              <a:t>I</a:t>
            </a:r>
            <a:r>
              <a:rPr lang="en-US" dirty="0" smtClean="0"/>
              <a:t>dentifying </a:t>
            </a:r>
            <a:r>
              <a:rPr lang="en-US" dirty="0"/>
              <a:t>the nature of the phenomenon represented by the sequence of </a:t>
            </a:r>
            <a:r>
              <a:rPr lang="en-US" dirty="0" smtClean="0"/>
              <a:t>observations</a:t>
            </a:r>
          </a:p>
          <a:p>
            <a:r>
              <a:rPr lang="en-US" dirty="0"/>
              <a:t>(b) </a:t>
            </a:r>
            <a:r>
              <a:rPr lang="en-US" altLang="zh-CN" dirty="0" smtClean="0"/>
              <a:t>F</a:t>
            </a:r>
            <a:r>
              <a:rPr lang="en-US" dirty="0" smtClean="0"/>
              <a:t>orecasting </a:t>
            </a:r>
            <a:r>
              <a:rPr lang="en-US" dirty="0"/>
              <a:t>(predicting future values of the time series variable</a:t>
            </a:r>
            <a:r>
              <a:rPr lang="en-US" dirty="0" smtClean="0"/>
              <a:t>)</a:t>
            </a:r>
          </a:p>
          <a:p>
            <a:endParaRPr lang="en-US" dirty="0" smtClean="0"/>
          </a:p>
          <a:p>
            <a:r>
              <a:rPr lang="en-US" dirty="0"/>
              <a:t>Both of these goals require that the pattern of observed time series data is identified and more or less formally described</a:t>
            </a:r>
          </a:p>
        </p:txBody>
      </p:sp>
    </p:spTree>
    <p:extLst>
      <p:ext uri="{BB962C8B-B14F-4D97-AF65-F5344CB8AC3E}">
        <p14:creationId xmlns:p14="http://schemas.microsoft.com/office/powerpoint/2010/main" val="854704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9591" y="2967335"/>
            <a:ext cx="3252814"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62693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Ljung</a:t>
            </a:r>
            <a:r>
              <a:rPr lang="en-US" dirty="0" smtClean="0"/>
              <a:t>-Box-Pierce Test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688" y="1572419"/>
            <a:ext cx="6121400" cy="1879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688" y="3803370"/>
            <a:ext cx="6125120" cy="1898930"/>
          </a:xfrm>
          <a:prstGeom prst="rect">
            <a:avLst/>
          </a:prstGeom>
        </p:spPr>
      </p:pic>
      <p:sp>
        <p:nvSpPr>
          <p:cNvPr id="3" name="左弧形箭头 2">
            <a:hlinkClick r:id="rId4" action="ppaction://hlinksldjump"/>
          </p:cNvPr>
          <p:cNvSpPr/>
          <p:nvPr/>
        </p:nvSpPr>
        <p:spPr>
          <a:xfrm>
            <a:off x="10541000" y="44577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128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Four Time </a:t>
            </a:r>
            <a:r>
              <a:rPr lang="en-US" b="1" dirty="0"/>
              <a:t>Series </a:t>
            </a:r>
            <a:r>
              <a:rPr lang="en-US" b="1" dirty="0" smtClean="0"/>
              <a:t>Patterns</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solidFill>
                  <a:srgbClr val="00B0F0"/>
                </a:solidFill>
              </a:rPr>
              <a:t>Trend(T): </a:t>
            </a:r>
            <a:r>
              <a:rPr lang="en-US" dirty="0" smtClean="0"/>
              <a:t>A </a:t>
            </a:r>
            <a:r>
              <a:rPr lang="en-US" dirty="0"/>
              <a:t>trend exists when there is a long-term increase or decrease in the data. It does not have to be linear. Sometimes we will refer to a trend “changing direction” when it might go from an increasing trend to a decreasing trend.</a:t>
            </a:r>
          </a:p>
          <a:p>
            <a:r>
              <a:rPr lang="en-US" b="1" dirty="0" smtClean="0">
                <a:solidFill>
                  <a:srgbClr val="00B0F0"/>
                </a:solidFill>
              </a:rPr>
              <a:t>Seasonal(S):</a:t>
            </a:r>
            <a:r>
              <a:rPr lang="en-US" dirty="0" smtClean="0"/>
              <a:t> A </a:t>
            </a:r>
            <a:r>
              <a:rPr lang="en-US" dirty="0"/>
              <a:t>seasonal pattern exists when a series is influenced by seasonal factors (e.g., the quarter of the year, the month, or day of the week). Seasonality is always of a fixed and known period.</a:t>
            </a:r>
          </a:p>
          <a:p>
            <a:r>
              <a:rPr lang="en-US" b="1" dirty="0" smtClean="0">
                <a:solidFill>
                  <a:srgbClr val="00B0F0"/>
                </a:solidFill>
              </a:rPr>
              <a:t>Cyclic(C): </a:t>
            </a:r>
            <a:r>
              <a:rPr lang="en-US" dirty="0" smtClean="0"/>
              <a:t>A </a:t>
            </a:r>
            <a:r>
              <a:rPr lang="en-US" dirty="0"/>
              <a:t>cyclic pattern exists when data </a:t>
            </a:r>
            <a:r>
              <a:rPr lang="en-US" dirty="0" smtClean="0"/>
              <a:t>exhibit</a:t>
            </a:r>
            <a:r>
              <a:rPr lang="en-US" altLang="zh-CN" dirty="0" smtClean="0"/>
              <a:t>s</a:t>
            </a:r>
            <a:r>
              <a:rPr lang="en-US" dirty="0" smtClean="0"/>
              <a:t> </a:t>
            </a:r>
            <a:r>
              <a:rPr lang="en-US" dirty="0"/>
              <a:t>rises and falls that are not of fixed period. The duration of these fluctuations is usually of at least 2 years</a:t>
            </a:r>
            <a:r>
              <a:rPr lang="en-US" dirty="0" smtClean="0"/>
              <a:t>.</a:t>
            </a:r>
          </a:p>
          <a:p>
            <a:r>
              <a:rPr lang="en-US" b="1" dirty="0" smtClean="0">
                <a:solidFill>
                  <a:srgbClr val="00B0F0"/>
                </a:solidFill>
              </a:rPr>
              <a:t>Random(I): </a:t>
            </a:r>
            <a:r>
              <a:rPr lang="en-US" dirty="0"/>
              <a:t>The “Random” term is often called “Irregular” in software for decompositions.</a:t>
            </a:r>
          </a:p>
        </p:txBody>
      </p:sp>
    </p:spTree>
    <p:extLst>
      <p:ext uri="{BB962C8B-B14F-4D97-AF65-F5344CB8AC3E}">
        <p14:creationId xmlns:p14="http://schemas.microsoft.com/office/powerpoint/2010/main" val="1644835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5210" y="647700"/>
            <a:ext cx="9131790" cy="5295900"/>
          </a:xfrm>
          <a:prstGeom prst="rect">
            <a:avLst/>
          </a:prstGeom>
        </p:spPr>
      </p:pic>
    </p:spTree>
    <p:extLst>
      <p:ext uri="{BB962C8B-B14F-4D97-AF65-F5344CB8AC3E}">
        <p14:creationId xmlns:p14="http://schemas.microsoft.com/office/powerpoint/2010/main" val="883541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Models</a:t>
            </a:r>
            <a:endParaRPr lang="en-US" dirty="0"/>
          </a:p>
        </p:txBody>
      </p:sp>
      <p:sp>
        <p:nvSpPr>
          <p:cNvPr id="3" name="Content Placeholder 2"/>
          <p:cNvSpPr>
            <a:spLocks noGrp="1"/>
          </p:cNvSpPr>
          <p:nvPr>
            <p:ph idx="1"/>
          </p:nvPr>
        </p:nvSpPr>
        <p:spPr/>
        <p:txBody>
          <a:bodyPr/>
          <a:lstStyle/>
          <a:p>
            <a:r>
              <a:rPr lang="en-US" dirty="0" smtClean="0"/>
              <a:t>AR(p)</a:t>
            </a:r>
            <a:r>
              <a:rPr lang="en-US" dirty="0"/>
              <a:t>;</a:t>
            </a:r>
            <a:r>
              <a:rPr lang="en-US" dirty="0" smtClean="0"/>
              <a:t> MA(q); ARIMA(p, d, q); </a:t>
            </a:r>
            <a:r>
              <a:rPr lang="es-ES_tradnl" dirty="0"/>
              <a:t>ARIMA(p, d, q) × (P, D, Q)S</a:t>
            </a:r>
            <a:r>
              <a:rPr lang="en-US" dirty="0" smtClean="0"/>
              <a:t>.</a:t>
            </a:r>
          </a:p>
          <a:p>
            <a:r>
              <a:rPr lang="en-US" dirty="0"/>
              <a:t>Decomposition Models</a:t>
            </a:r>
            <a:r>
              <a:rPr lang="en-US" dirty="0" smtClean="0"/>
              <a:t>.</a:t>
            </a:r>
          </a:p>
          <a:p>
            <a:r>
              <a:rPr lang="en-US" dirty="0"/>
              <a:t>Single Exponential Smoothing; </a:t>
            </a:r>
            <a:r>
              <a:rPr lang="en-US" dirty="0" smtClean="0"/>
              <a:t>Double </a:t>
            </a:r>
            <a:r>
              <a:rPr lang="en-US" dirty="0"/>
              <a:t>Exponential Smoothing;  </a:t>
            </a:r>
            <a:r>
              <a:rPr lang="en-US" dirty="0" smtClean="0"/>
              <a:t>  Holt-Winters </a:t>
            </a:r>
            <a:r>
              <a:rPr lang="en-US" dirty="0"/>
              <a:t>Exponential S</a:t>
            </a:r>
            <a:r>
              <a:rPr lang="en-US" dirty="0" smtClean="0"/>
              <a:t>moothing.</a:t>
            </a:r>
          </a:p>
          <a:p>
            <a:endParaRPr lang="en-US" dirty="0"/>
          </a:p>
        </p:txBody>
      </p:sp>
    </p:spTree>
    <p:extLst>
      <p:ext uri="{BB962C8B-B14F-4D97-AF65-F5344CB8AC3E}">
        <p14:creationId xmlns:p14="http://schemas.microsoft.com/office/powerpoint/2010/main" val="1030220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Autoregressive Models (AR(p))</a:t>
            </a:r>
            <a:br>
              <a:rPr lang="en-US" b="1" dirty="0" smtClean="0"/>
            </a:br>
            <a:r>
              <a:rPr lang="en-US" altLang="zh-CN" b="1" dirty="0" smtClean="0"/>
              <a:t>--</a:t>
            </a:r>
            <a:r>
              <a:rPr lang="en-US" b="1" dirty="0" smtClean="0"/>
              <a:t>stationary</a:t>
            </a:r>
            <a:r>
              <a:rPr lang="zh-CN" altLang="en-US" b="1" dirty="0" smtClean="0"/>
              <a:t> </a:t>
            </a:r>
            <a:r>
              <a:rPr lang="en-US" altLang="zh-CN" b="1" dirty="0" smtClean="0"/>
              <a:t>series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t>
                </a:r>
                <a:r>
                  <a:rPr lang="en-US" dirty="0"/>
                  <a:t>AR(</a:t>
                </a:r>
                <a:r>
                  <a:rPr lang="en-US" i="1" dirty="0"/>
                  <a:t>p</a:t>
                </a:r>
                <a:r>
                  <a:rPr lang="en-US" dirty="0"/>
                  <a:t>) model is defined </a:t>
                </a:r>
                <a:r>
                  <a:rPr lang="en-US" dirty="0" smtClean="0"/>
                  <a:t>as:</a:t>
                </a:r>
              </a:p>
              <a:p>
                <a:endParaRPr lang="en-US" dirty="0"/>
              </a:p>
              <a:p>
                <a:endParaRPr lang="en-US" dirty="0" smtClean="0"/>
              </a:p>
              <a:p>
                <a:endParaRPr lang="en-US" dirty="0"/>
              </a:p>
              <a:p>
                <a:r>
                  <a:rPr lang="en-US" dirty="0" smtClean="0"/>
                  <a:t>Where </a:t>
                </a:r>
                <a14:m>
                  <m:oMath xmlns:m="http://schemas.openxmlformats.org/officeDocument/2006/math">
                    <m:sSub>
                      <m:sSubPr>
                        <m:ctrlPr>
                          <a:rPr lang="en-US" i="1">
                            <a:latin typeface="Cambria Math" charset="0"/>
                          </a:rPr>
                        </m:ctrlPr>
                      </m:sSubPr>
                      <m:e>
                        <m:r>
                          <a:rPr lang="en-US" i="1">
                            <a:latin typeface="Cambria Math" charset="0"/>
                          </a:rPr>
                          <m:t>𝜑</m:t>
                        </m:r>
                      </m:e>
                      <m:sub>
                        <m:r>
                          <a:rPr lang="en-US" i="1">
                            <a:latin typeface="Cambria Math" charset="0"/>
                          </a:rPr>
                          <m:t>1</m:t>
                        </m:r>
                      </m:sub>
                    </m:sSub>
                    <m:r>
                      <a:rPr lang="en-US" i="1">
                        <a:latin typeface="Cambria Math" charset="0"/>
                      </a:rPr>
                      <m:t>, …, </m:t>
                    </m:r>
                    <m:sSub>
                      <m:sSubPr>
                        <m:ctrlPr>
                          <a:rPr lang="en-US" i="1">
                            <a:latin typeface="Cambria Math" charset="0"/>
                          </a:rPr>
                        </m:ctrlPr>
                      </m:sSubPr>
                      <m:e>
                        <m:r>
                          <a:rPr lang="en-US" i="1">
                            <a:latin typeface="Cambria Math" charset="0"/>
                          </a:rPr>
                          <m:t>𝜑</m:t>
                        </m:r>
                      </m:e>
                      <m:sub>
                        <m:r>
                          <a:rPr lang="en-US" i="1">
                            <a:latin typeface="Cambria Math" charset="0"/>
                          </a:rPr>
                          <m:t>𝑝</m:t>
                        </m:r>
                      </m:sub>
                    </m:sSub>
                  </m:oMath>
                </a14:m>
                <a:r>
                  <a:rPr lang="en-US" dirty="0" smtClean="0"/>
                  <a:t> </a:t>
                </a:r>
                <a:r>
                  <a:rPr lang="en-US" dirty="0"/>
                  <a:t>are the </a:t>
                </a:r>
                <a:r>
                  <a:rPr lang="en-US" i="1" dirty="0"/>
                  <a:t>parameters</a:t>
                </a:r>
                <a:r>
                  <a:rPr lang="en-US" dirty="0"/>
                  <a:t> of the </a:t>
                </a:r>
                <a:r>
                  <a:rPr lang="en-US" dirty="0" smtClean="0"/>
                  <a:t>model, </a:t>
                </a:r>
                <a14:m>
                  <m:oMath xmlns:m="http://schemas.openxmlformats.org/officeDocument/2006/math">
                    <m:r>
                      <a:rPr lang="en-US" i="1" smtClean="0">
                        <a:latin typeface="Cambria Math" charset="0"/>
                        <a:ea typeface="Cambria Math" charset="0"/>
                        <a:cs typeface="Cambria Math" charset="0"/>
                      </a:rPr>
                      <m:t>𝒸</m:t>
                    </m:r>
                  </m:oMath>
                </a14:m>
                <a:r>
                  <a:rPr lang="en-US" dirty="0" smtClean="0"/>
                  <a:t> </a:t>
                </a:r>
                <a:r>
                  <a:rPr lang="en-US" dirty="0"/>
                  <a:t>is a constant, </a:t>
                </a:r>
                <a:r>
                  <a:rPr lang="en-US" dirty="0" smtClean="0"/>
                  <a:t>and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𝜀</m:t>
                        </m:r>
                      </m:e>
                      <m:sub>
                        <m:r>
                          <a:rPr lang="en-US" b="0" i="1" smtClean="0">
                            <a:latin typeface="Cambria Math" charset="0"/>
                          </a:rPr>
                          <m:t>𝑡</m:t>
                        </m:r>
                      </m:sub>
                    </m:sSub>
                  </m:oMath>
                </a14:m>
                <a:r>
                  <a:rPr lang="en-US" dirty="0" smtClean="0"/>
                  <a:t> is white noise.</a:t>
                </a:r>
              </a:p>
              <a:p>
                <a:r>
                  <a:rPr lang="en-US" dirty="0"/>
                  <a:t>E</a:t>
                </a:r>
                <a:r>
                  <a:rPr lang="en-US" dirty="0" smtClean="0"/>
                  <a:t>ach </a:t>
                </a:r>
                <a:r>
                  <a:rPr lang="en-US" dirty="0"/>
                  <a:t>observation is made up of a random error </a:t>
                </a:r>
                <a:r>
                  <a:rPr lang="en-US" dirty="0" smtClean="0"/>
                  <a:t>component </a:t>
                </a:r>
                <a:r>
                  <a:rPr lang="en-US" dirty="0"/>
                  <a:t>and a linear combination of prior observations.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900" y="2667000"/>
            <a:ext cx="2565400" cy="711200"/>
          </a:xfrm>
          <a:prstGeom prst="rect">
            <a:avLst/>
          </a:prstGeom>
        </p:spPr>
      </p:pic>
    </p:spTree>
    <p:extLst>
      <p:ext uri="{BB962C8B-B14F-4D97-AF65-F5344CB8AC3E}">
        <p14:creationId xmlns:p14="http://schemas.microsoft.com/office/powerpoint/2010/main" val="187606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Moving Average Models (</a:t>
            </a:r>
            <a:r>
              <a:rPr lang="en-US" b="1" dirty="0" smtClean="0"/>
              <a:t>MA(q))</a:t>
            </a:r>
            <a:br>
              <a:rPr lang="en-US" b="1" dirty="0" smtClean="0"/>
            </a:br>
            <a:r>
              <a:rPr lang="en-US" altLang="zh-CN" b="1" dirty="0"/>
              <a:t> --</a:t>
            </a:r>
            <a:r>
              <a:rPr lang="en-US" b="1" dirty="0"/>
              <a:t>stationary</a:t>
            </a:r>
            <a:r>
              <a:rPr lang="zh-CN" altLang="en-US" b="1" dirty="0"/>
              <a:t> </a:t>
            </a:r>
            <a:r>
              <a:rPr lang="en-US" altLang="zh-CN" b="1" dirty="0"/>
              <a:t>series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𝜀</m:t>
                        </m:r>
                      </m:e>
                      <m:sub>
                        <m:r>
                          <a:rPr lang="en-US" b="0" i="1" smtClean="0">
                            <a:latin typeface="Cambria Math" charset="0"/>
                          </a:rPr>
                          <m:t>𝑡</m:t>
                        </m:r>
                      </m:sub>
                    </m:sSub>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𝑁</m:t>
                    </m:r>
                    <m:r>
                      <a:rPr lang="en-US" b="0" i="1" smtClean="0">
                        <a:latin typeface="Cambria Math" charset="0"/>
                        <a:ea typeface="Cambria Math" charset="0"/>
                        <a:cs typeface="Cambria Math" charset="0"/>
                      </a:rPr>
                      <m:t>(0,</m:t>
                    </m:r>
                    <m:sSubSup>
                      <m:sSubSupPr>
                        <m:ctrlPr>
                          <a:rPr lang="en-US" b="0" i="1" smtClean="0">
                            <a:latin typeface="Cambria Math" charset="0"/>
                            <a:ea typeface="Cambria Math" charset="0"/>
                            <a:cs typeface="Cambria Math" charset="0"/>
                          </a:rPr>
                        </m:ctrlPr>
                      </m:sSubSupPr>
                      <m:e>
                        <m:r>
                          <a:rPr lang="en-US" b="0" i="1" smtClean="0">
                            <a:latin typeface="Cambria Math" charset="0"/>
                            <a:ea typeface="Cambria Math" charset="0"/>
                            <a:cs typeface="Cambria Math" charset="0"/>
                          </a:rPr>
                          <m:t>𝜎</m:t>
                        </m:r>
                      </m:e>
                      <m:sub>
                        <m:r>
                          <a:rPr lang="en-US" b="0" i="1" smtClean="0">
                            <a:latin typeface="Cambria Math" charset="0"/>
                            <a:ea typeface="Cambria Math" charset="0"/>
                            <a:cs typeface="Cambria Math" charset="0"/>
                          </a:rPr>
                          <m:t>𝜀</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m:t>
                    </m:r>
                  </m:oMath>
                </a14:m>
                <a:r>
                  <a:rPr lang="en-US" dirty="0" smtClean="0"/>
                  <a:t>, </a:t>
                </a:r>
                <a:r>
                  <a:rPr lang="en-US" dirty="0"/>
                  <a:t>meaning that </a:t>
                </a:r>
                <a:r>
                  <a:rPr lang="en-US" dirty="0" smtClean="0"/>
                  <a:t>the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𝜀</m:t>
                        </m:r>
                      </m:e>
                      <m:sub>
                        <m:r>
                          <a:rPr lang="en-US" i="1">
                            <a:latin typeface="Cambria Math" charset="0"/>
                          </a:rPr>
                          <m:t>𝑡</m:t>
                        </m:r>
                      </m:sub>
                    </m:sSub>
                  </m:oMath>
                </a14:m>
                <a:r>
                  <a:rPr lang="en-US" dirty="0" smtClean="0"/>
                  <a:t> </a:t>
                </a:r>
                <a:r>
                  <a:rPr lang="en-US" dirty="0"/>
                  <a:t>are identically, independently distributed, each with a normal distribution having mean 0 and the same variance</a:t>
                </a:r>
                <a:r>
                  <a:rPr lang="en-US" dirty="0" smtClean="0"/>
                  <a:t>.</a:t>
                </a:r>
              </a:p>
              <a:p>
                <a:r>
                  <a:rPr lang="en-US" dirty="0"/>
                  <a:t>The </a:t>
                </a:r>
                <a:r>
                  <a:rPr lang="en-US" b="1" dirty="0" err="1" smtClean="0"/>
                  <a:t>q</a:t>
                </a:r>
                <a:r>
                  <a:rPr lang="en-US" b="1" baseline="30000" dirty="0" err="1" smtClean="0"/>
                  <a:t>th</a:t>
                </a:r>
                <a:r>
                  <a:rPr lang="en-US" b="1" dirty="0" smtClean="0"/>
                  <a:t> </a:t>
                </a:r>
                <a:r>
                  <a:rPr lang="en-US" b="1" dirty="0"/>
                  <a:t>order moving average</a:t>
                </a:r>
                <a:r>
                  <a:rPr lang="en-US" dirty="0"/>
                  <a:t> model, denoted by MA(q) </a:t>
                </a:r>
                <a:r>
                  <a:rPr lang="en-US" dirty="0" smtClean="0"/>
                  <a:t>is:</a:t>
                </a:r>
              </a:p>
              <a:p>
                <a:r>
                  <a:rPr lang="zh-CN" altLang="en-US" dirty="0" smtClean="0"/>
                  <a:t>                </a:t>
                </a:r>
                <a14:m>
                  <m:oMath xmlns:m="http://schemas.openxmlformats.org/officeDocument/2006/math">
                    <m:sSub>
                      <m:sSubPr>
                        <m:ctrlPr>
                          <a:rPr lang="en-US" b="1" i="1" smtClean="0">
                            <a:solidFill>
                              <a:schemeClr val="tx1"/>
                            </a:solidFill>
                            <a:latin typeface="Cambria Math" charset="0"/>
                          </a:rPr>
                        </m:ctrlPr>
                      </m:sSubPr>
                      <m:e>
                        <m:r>
                          <a:rPr lang="en-US" altLang="zh-CN" b="1" i="1" smtClean="0">
                            <a:solidFill>
                              <a:schemeClr val="tx1"/>
                            </a:solidFill>
                            <a:latin typeface="Cambria Math" charset="0"/>
                          </a:rPr>
                          <m:t>𝑿</m:t>
                        </m:r>
                      </m:e>
                      <m:sub>
                        <m:r>
                          <a:rPr lang="en-US" altLang="zh-CN" b="1" i="1" smtClean="0">
                            <a:solidFill>
                              <a:schemeClr val="tx1"/>
                            </a:solidFill>
                            <a:latin typeface="Cambria Math" charset="0"/>
                          </a:rPr>
                          <m:t>𝒕</m:t>
                        </m:r>
                      </m:sub>
                    </m:sSub>
                    <m:r>
                      <a:rPr lang="en-US" altLang="zh-CN" b="1" i="1" smtClean="0">
                        <a:solidFill>
                          <a:schemeClr val="tx1"/>
                        </a:solidFill>
                        <a:latin typeface="Cambria Math" charset="0"/>
                      </a:rPr>
                      <m:t>=</m:t>
                    </m:r>
                    <m:r>
                      <a:rPr lang="en-US" altLang="zh-CN" b="1" i="1" smtClean="0">
                        <a:solidFill>
                          <a:schemeClr val="tx1"/>
                        </a:solidFill>
                        <a:latin typeface="Cambria Math" charset="0"/>
                        <a:ea typeface="Cambria Math" charset="0"/>
                        <a:cs typeface="Cambria Math" charset="0"/>
                      </a:rPr>
                      <m:t>𝝁</m:t>
                    </m:r>
                    <m:r>
                      <a:rPr lang="en-US" altLang="zh-CN" b="1" i="1" smtClean="0">
                        <a:solidFill>
                          <a:schemeClr val="tx1"/>
                        </a:solidFill>
                        <a:latin typeface="Cambria Math" charset="0"/>
                        <a:ea typeface="Cambria Math" charset="0"/>
                        <a:cs typeface="Cambria Math" charset="0"/>
                      </a:rPr>
                      <m:t>+</m:t>
                    </m:r>
                    <m:sSub>
                      <m:sSubPr>
                        <m:ctrlPr>
                          <a:rPr lang="en-US" b="1" i="1">
                            <a:solidFill>
                              <a:schemeClr val="tx1"/>
                            </a:solidFill>
                            <a:latin typeface="Cambria Math" charset="0"/>
                          </a:rPr>
                        </m:ctrlPr>
                      </m:sSubPr>
                      <m:e>
                        <m:r>
                          <a:rPr lang="en-US" b="1" i="1">
                            <a:solidFill>
                              <a:schemeClr val="tx1"/>
                            </a:solidFill>
                            <a:latin typeface="Cambria Math" charset="0"/>
                            <a:ea typeface="Cambria Math" charset="0"/>
                            <a:cs typeface="Cambria Math" charset="0"/>
                          </a:rPr>
                          <m:t>𝜺</m:t>
                        </m:r>
                      </m:e>
                      <m:sub>
                        <m:r>
                          <a:rPr lang="en-US" b="1" i="1">
                            <a:solidFill>
                              <a:schemeClr val="tx1"/>
                            </a:solidFill>
                            <a:latin typeface="Cambria Math" charset="0"/>
                          </a:rPr>
                          <m:t>𝒕</m:t>
                        </m:r>
                      </m:sub>
                    </m:sSub>
                    <m:r>
                      <a:rPr lang="en-US" altLang="zh-CN" b="1" i="1" smtClean="0">
                        <a:solidFill>
                          <a:schemeClr val="tx1"/>
                        </a:solidFill>
                        <a:latin typeface="Cambria Math" charset="0"/>
                      </a:rPr>
                      <m:t>+</m:t>
                    </m:r>
                    <m:sSub>
                      <m:sSubPr>
                        <m:ctrlPr>
                          <a:rPr lang="en-US" altLang="zh-CN" b="1" i="1" smtClean="0">
                            <a:solidFill>
                              <a:schemeClr val="tx1"/>
                            </a:solidFill>
                            <a:latin typeface="Cambria Math" charset="0"/>
                          </a:rPr>
                        </m:ctrlPr>
                      </m:sSubPr>
                      <m:e>
                        <m:r>
                          <a:rPr lang="en-US" altLang="zh-CN" b="1" i="1" smtClean="0">
                            <a:solidFill>
                              <a:schemeClr val="tx1"/>
                            </a:solidFill>
                            <a:latin typeface="Cambria Math" charset="0"/>
                            <a:ea typeface="Cambria Math" charset="0"/>
                            <a:cs typeface="Cambria Math" charset="0"/>
                          </a:rPr>
                          <m:t>𝜽</m:t>
                        </m:r>
                      </m:e>
                      <m:sub>
                        <m:r>
                          <a:rPr lang="en-US" altLang="zh-CN" b="1" i="1" smtClean="0">
                            <a:solidFill>
                              <a:schemeClr val="tx1"/>
                            </a:solidFill>
                            <a:latin typeface="Cambria Math" charset="0"/>
                          </a:rPr>
                          <m:t>𝟏</m:t>
                        </m:r>
                      </m:sub>
                    </m:sSub>
                    <m:sSub>
                      <m:sSubPr>
                        <m:ctrlPr>
                          <a:rPr lang="en-US" b="1" i="1">
                            <a:solidFill>
                              <a:schemeClr val="tx1"/>
                            </a:solidFill>
                            <a:latin typeface="Cambria Math" charset="0"/>
                          </a:rPr>
                        </m:ctrlPr>
                      </m:sSubPr>
                      <m:e>
                        <m:r>
                          <a:rPr lang="en-US" b="1" i="1">
                            <a:solidFill>
                              <a:schemeClr val="tx1"/>
                            </a:solidFill>
                            <a:latin typeface="Cambria Math" charset="0"/>
                            <a:ea typeface="Cambria Math" charset="0"/>
                            <a:cs typeface="Cambria Math" charset="0"/>
                          </a:rPr>
                          <m:t>𝜺</m:t>
                        </m:r>
                      </m:e>
                      <m:sub>
                        <m:r>
                          <a:rPr lang="en-US" b="1" i="1">
                            <a:solidFill>
                              <a:schemeClr val="tx1"/>
                            </a:solidFill>
                            <a:latin typeface="Cambria Math" charset="0"/>
                          </a:rPr>
                          <m:t>𝒕</m:t>
                        </m:r>
                        <m:r>
                          <a:rPr lang="en-US" altLang="zh-CN" b="1" i="1" smtClean="0">
                            <a:solidFill>
                              <a:schemeClr val="tx1"/>
                            </a:solidFill>
                            <a:latin typeface="Cambria Math" charset="0"/>
                          </a:rPr>
                          <m:t>−</m:t>
                        </m:r>
                        <m:r>
                          <a:rPr lang="en-US" altLang="zh-CN" b="1" i="1" smtClean="0">
                            <a:solidFill>
                              <a:schemeClr val="tx1"/>
                            </a:solidFill>
                            <a:latin typeface="Cambria Math" charset="0"/>
                          </a:rPr>
                          <m:t>𝟏</m:t>
                        </m:r>
                      </m:sub>
                    </m:sSub>
                    <m:r>
                      <a:rPr lang="en-US" altLang="zh-CN" b="1" i="1" smtClean="0">
                        <a:solidFill>
                          <a:schemeClr val="tx1"/>
                        </a:solidFill>
                        <a:latin typeface="Cambria Math" charset="0"/>
                      </a:rPr>
                      <m:t>+</m:t>
                    </m:r>
                    <m:sSub>
                      <m:sSubPr>
                        <m:ctrlPr>
                          <a:rPr lang="en-US" altLang="zh-CN" b="1" i="1" smtClean="0">
                            <a:solidFill>
                              <a:schemeClr val="tx1"/>
                            </a:solidFill>
                            <a:latin typeface="Cambria Math" charset="0"/>
                          </a:rPr>
                        </m:ctrlPr>
                      </m:sSubPr>
                      <m:e>
                        <m:r>
                          <a:rPr lang="en-US" altLang="zh-CN" b="1" i="1" smtClean="0">
                            <a:solidFill>
                              <a:schemeClr val="tx1"/>
                            </a:solidFill>
                            <a:latin typeface="Cambria Math" charset="0"/>
                            <a:ea typeface="Cambria Math" charset="0"/>
                            <a:cs typeface="Cambria Math" charset="0"/>
                          </a:rPr>
                          <m:t>𝜽</m:t>
                        </m:r>
                      </m:e>
                      <m:sub>
                        <m:r>
                          <a:rPr lang="en-US" altLang="zh-CN" b="1" i="1" smtClean="0">
                            <a:solidFill>
                              <a:schemeClr val="tx1"/>
                            </a:solidFill>
                            <a:latin typeface="Cambria Math" charset="0"/>
                          </a:rPr>
                          <m:t>𝟐</m:t>
                        </m:r>
                      </m:sub>
                    </m:sSub>
                    <m:sSub>
                      <m:sSubPr>
                        <m:ctrlPr>
                          <a:rPr lang="en-US" b="1" i="1">
                            <a:solidFill>
                              <a:schemeClr val="tx1"/>
                            </a:solidFill>
                            <a:latin typeface="Cambria Math" charset="0"/>
                          </a:rPr>
                        </m:ctrlPr>
                      </m:sSubPr>
                      <m:e>
                        <m:r>
                          <a:rPr lang="en-US" b="1" i="1">
                            <a:solidFill>
                              <a:schemeClr val="tx1"/>
                            </a:solidFill>
                            <a:latin typeface="Cambria Math" charset="0"/>
                            <a:ea typeface="Cambria Math" charset="0"/>
                            <a:cs typeface="Cambria Math" charset="0"/>
                          </a:rPr>
                          <m:t>𝜺</m:t>
                        </m:r>
                      </m:e>
                      <m:sub>
                        <m:r>
                          <a:rPr lang="en-US" b="1" i="1">
                            <a:solidFill>
                              <a:schemeClr val="tx1"/>
                            </a:solidFill>
                            <a:latin typeface="Cambria Math" charset="0"/>
                          </a:rPr>
                          <m:t>𝒕</m:t>
                        </m:r>
                        <m:r>
                          <a:rPr lang="en-US" altLang="zh-CN" b="1" i="1" smtClean="0">
                            <a:solidFill>
                              <a:schemeClr val="tx1"/>
                            </a:solidFill>
                            <a:latin typeface="Cambria Math" charset="0"/>
                          </a:rPr>
                          <m:t>−</m:t>
                        </m:r>
                        <m:r>
                          <a:rPr lang="en-US" altLang="zh-CN" b="1" i="1" smtClean="0">
                            <a:solidFill>
                              <a:schemeClr val="tx1"/>
                            </a:solidFill>
                            <a:latin typeface="Cambria Math" charset="0"/>
                          </a:rPr>
                          <m:t>𝟐</m:t>
                        </m:r>
                      </m:sub>
                    </m:sSub>
                    <m:r>
                      <a:rPr lang="en-US" altLang="zh-CN" b="1" i="1" smtClean="0">
                        <a:solidFill>
                          <a:schemeClr val="tx1"/>
                        </a:solidFill>
                        <a:latin typeface="Cambria Math" charset="0"/>
                      </a:rPr>
                      <m:t>+…+</m:t>
                    </m:r>
                    <m:sSub>
                      <m:sSubPr>
                        <m:ctrlPr>
                          <a:rPr lang="en-US" altLang="zh-CN" b="1" i="1" smtClean="0">
                            <a:solidFill>
                              <a:schemeClr val="tx1"/>
                            </a:solidFill>
                            <a:latin typeface="Cambria Math" charset="0"/>
                          </a:rPr>
                        </m:ctrlPr>
                      </m:sSubPr>
                      <m:e>
                        <m:r>
                          <a:rPr lang="en-US" altLang="zh-CN" b="1" i="1" smtClean="0">
                            <a:solidFill>
                              <a:schemeClr val="tx1"/>
                            </a:solidFill>
                            <a:latin typeface="Cambria Math" charset="0"/>
                            <a:ea typeface="Cambria Math" charset="0"/>
                            <a:cs typeface="Cambria Math" charset="0"/>
                          </a:rPr>
                          <m:t>𝜽</m:t>
                        </m:r>
                      </m:e>
                      <m:sub>
                        <m:r>
                          <a:rPr lang="en-US" altLang="zh-CN" b="1" i="1" smtClean="0">
                            <a:solidFill>
                              <a:schemeClr val="tx1"/>
                            </a:solidFill>
                            <a:latin typeface="Cambria Math" charset="0"/>
                          </a:rPr>
                          <m:t>𝒒</m:t>
                        </m:r>
                      </m:sub>
                    </m:sSub>
                    <m:sSub>
                      <m:sSubPr>
                        <m:ctrlPr>
                          <a:rPr lang="en-US" b="1" i="1">
                            <a:solidFill>
                              <a:schemeClr val="tx1"/>
                            </a:solidFill>
                            <a:latin typeface="Cambria Math" charset="0"/>
                          </a:rPr>
                        </m:ctrlPr>
                      </m:sSubPr>
                      <m:e>
                        <m:r>
                          <a:rPr lang="en-US" b="1" i="1">
                            <a:solidFill>
                              <a:schemeClr val="tx1"/>
                            </a:solidFill>
                            <a:latin typeface="Cambria Math" charset="0"/>
                            <a:ea typeface="Cambria Math" charset="0"/>
                            <a:cs typeface="Cambria Math" charset="0"/>
                          </a:rPr>
                          <m:t>𝜺</m:t>
                        </m:r>
                      </m:e>
                      <m:sub>
                        <m:r>
                          <a:rPr lang="en-US" b="1" i="1">
                            <a:solidFill>
                              <a:schemeClr val="tx1"/>
                            </a:solidFill>
                            <a:latin typeface="Cambria Math" charset="0"/>
                          </a:rPr>
                          <m:t>𝒕</m:t>
                        </m:r>
                        <m:r>
                          <a:rPr lang="en-US" altLang="zh-CN" b="1" i="1" smtClean="0">
                            <a:solidFill>
                              <a:schemeClr val="tx1"/>
                            </a:solidFill>
                            <a:latin typeface="Cambria Math" charset="0"/>
                          </a:rPr>
                          <m:t>−</m:t>
                        </m:r>
                        <m:r>
                          <a:rPr lang="en-US" altLang="zh-CN" b="1" i="1" smtClean="0">
                            <a:solidFill>
                              <a:schemeClr val="tx1"/>
                            </a:solidFill>
                            <a:latin typeface="Cambria Math" charset="0"/>
                          </a:rPr>
                          <m:t>𝒒</m:t>
                        </m:r>
                      </m:sub>
                    </m:sSub>
                  </m:oMath>
                </a14:m>
                <a:endParaRPr lang="en-US" b="1" dirty="0" smtClean="0">
                  <a:solidFill>
                    <a:schemeClr val="tx1"/>
                  </a:solidFill>
                </a:endParaRPr>
              </a:p>
              <a:p>
                <a:r>
                  <a:rPr lang="en-US" dirty="0"/>
                  <a:t>Where </a:t>
                </a:r>
                <a14:m>
                  <m:oMath xmlns:m="http://schemas.openxmlformats.org/officeDocument/2006/math">
                    <m:sSub>
                      <m:sSubPr>
                        <m:ctrlPr>
                          <a:rPr lang="en-US" i="1">
                            <a:latin typeface="Cambria Math" charset="0"/>
                          </a:rPr>
                        </m:ctrlPr>
                      </m:sSubPr>
                      <m:e>
                        <m:r>
                          <a:rPr lang="en-US" i="1" smtClean="0">
                            <a:latin typeface="Cambria Math" charset="0"/>
                            <a:ea typeface="Cambria Math" charset="0"/>
                            <a:cs typeface="Cambria Math" charset="0"/>
                          </a:rPr>
                          <m:t>𝜃</m:t>
                        </m:r>
                      </m:e>
                      <m:sub>
                        <m:r>
                          <a:rPr lang="en-US" i="1">
                            <a:latin typeface="Cambria Math" charset="0"/>
                          </a:rPr>
                          <m:t>1</m:t>
                        </m:r>
                      </m:sub>
                    </m:sSub>
                    <m:r>
                      <a:rPr lang="en-US" i="1">
                        <a:latin typeface="Cambria Math" charset="0"/>
                      </a:rPr>
                      <m:t>, …, </m:t>
                    </m:r>
                    <m:sSub>
                      <m:sSubPr>
                        <m:ctrlPr>
                          <a:rPr lang="en-US" i="1">
                            <a:latin typeface="Cambria Math" charset="0"/>
                          </a:rPr>
                        </m:ctrlPr>
                      </m:sSubPr>
                      <m:e>
                        <m:r>
                          <a:rPr lang="en-US" i="1" smtClean="0">
                            <a:latin typeface="Cambria Math" charset="0"/>
                            <a:ea typeface="Cambria Math" charset="0"/>
                            <a:cs typeface="Cambria Math" charset="0"/>
                          </a:rPr>
                          <m:t>𝜃</m:t>
                        </m:r>
                      </m:e>
                      <m:sub>
                        <m:r>
                          <a:rPr lang="en-US" altLang="zh-CN" b="0" i="1" smtClean="0">
                            <a:latin typeface="Cambria Math" charset="0"/>
                          </a:rPr>
                          <m:t>𝑞</m:t>
                        </m:r>
                      </m:sub>
                    </m:sSub>
                  </m:oMath>
                </a14:m>
                <a:r>
                  <a:rPr lang="en-US" dirty="0"/>
                  <a:t> are the </a:t>
                </a:r>
                <a:r>
                  <a:rPr lang="en-US" altLang="zh-CN" dirty="0" smtClean="0"/>
                  <a:t>moving</a:t>
                </a:r>
                <a:r>
                  <a:rPr lang="zh-CN" altLang="en-US" dirty="0" smtClean="0"/>
                  <a:t> </a:t>
                </a:r>
                <a:r>
                  <a:rPr lang="en-US" altLang="zh-CN" dirty="0" smtClean="0"/>
                  <a:t>average</a:t>
                </a:r>
                <a:r>
                  <a:rPr lang="zh-CN" altLang="en-US" dirty="0" smtClean="0"/>
                  <a:t> </a:t>
                </a:r>
                <a:r>
                  <a:rPr lang="en-US" i="1" dirty="0" smtClean="0"/>
                  <a:t>parameters</a:t>
                </a:r>
                <a:r>
                  <a:rPr lang="en-US" dirty="0" smtClean="0"/>
                  <a:t> </a:t>
                </a:r>
                <a:r>
                  <a:rPr lang="en-US" dirty="0"/>
                  <a:t>of the model, </a:t>
                </a:r>
                <a14:m>
                  <m:oMath xmlns:m="http://schemas.openxmlformats.org/officeDocument/2006/math">
                    <m:r>
                      <a:rPr lang="en-US" i="1" smtClean="0">
                        <a:latin typeface="Cambria Math" charset="0"/>
                        <a:ea typeface="Cambria Math" charset="0"/>
                        <a:cs typeface="Cambria Math" charset="0"/>
                      </a:rPr>
                      <m:t>𝜇</m:t>
                    </m:r>
                  </m:oMath>
                </a14:m>
                <a:r>
                  <a:rPr lang="en-US" dirty="0" smtClean="0"/>
                  <a:t> </a:t>
                </a:r>
                <a:r>
                  <a:rPr lang="en-US" dirty="0"/>
                  <a:t>is a </a:t>
                </a:r>
                <a:r>
                  <a:rPr lang="en-US" dirty="0" smtClean="0"/>
                  <a:t>constant</a:t>
                </a:r>
                <a:r>
                  <a:rPr lang="en-US" altLang="zh-CN" dirty="0" smtClean="0"/>
                  <a:t>.</a:t>
                </a:r>
                <a:endParaRPr lang="en-US" dirty="0"/>
              </a:p>
              <a:p>
                <a:r>
                  <a:rPr lang="en-US" dirty="0"/>
                  <a:t>E</a:t>
                </a:r>
                <a:r>
                  <a:rPr lang="en-US" dirty="0" smtClean="0"/>
                  <a:t>ach </a:t>
                </a:r>
                <a:r>
                  <a:rPr lang="en-US" dirty="0"/>
                  <a:t>observation is made up of a random error component (random shock, ) and a linear combination of prior random shocks.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24745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Differencing</a:t>
            </a:r>
            <a:r>
              <a:rPr lang="zh-CN" altLang="en-US" b="1" dirty="0" smtClean="0"/>
              <a:t> </a:t>
            </a:r>
            <a:r>
              <a:rPr lang="en-US" altLang="zh-CN" b="1" dirty="0" smtClean="0"/>
              <a: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0481" y="1152983"/>
                <a:ext cx="9879619" cy="5933617"/>
              </a:xfrm>
            </p:spPr>
            <p:txBody>
              <a:bodyPr>
                <a:normAutofit/>
              </a:bodyPr>
              <a:lstStyle/>
              <a:p>
                <a:r>
                  <a:rPr lang="en-US" dirty="0" smtClean="0"/>
                  <a:t>The </a:t>
                </a:r>
                <a:r>
                  <a:rPr lang="en-US" dirty="0"/>
                  <a:t>difference </a:t>
                </a:r>
                <a:r>
                  <a:rPr lang="en-US" i="1" dirty="0" err="1"/>
                  <a:t>x</a:t>
                </a:r>
                <a:r>
                  <a:rPr lang="en-US" i="1" baseline="-25000" dirty="0" err="1"/>
                  <a:t>t</a:t>
                </a:r>
                <a:r>
                  <a:rPr lang="en-US" dirty="0"/>
                  <a:t> - </a:t>
                </a:r>
                <a:r>
                  <a:rPr lang="en-US" i="1" dirty="0"/>
                  <a:t>x</a:t>
                </a:r>
                <a:r>
                  <a:rPr lang="en-US" i="1" baseline="-25000" dirty="0"/>
                  <a:t>t-1</a:t>
                </a:r>
                <a:r>
                  <a:rPr lang="en-US" dirty="0"/>
                  <a:t> can be expressed as (1-B)</a:t>
                </a:r>
                <a:r>
                  <a:rPr lang="en-US" i="1" dirty="0" err="1"/>
                  <a:t>x</a:t>
                </a:r>
                <a:r>
                  <a:rPr lang="en-US" i="1" baseline="-25000" dirty="0" err="1"/>
                  <a:t>t</a:t>
                </a:r>
                <a:r>
                  <a:rPr lang="en-US" dirty="0" err="1"/>
                  <a:t>.</a:t>
                </a:r>
                <a:endParaRPr lang="en-US" dirty="0"/>
              </a:p>
              <a:p>
                <a:r>
                  <a:rPr lang="en-US" dirty="0" smtClean="0"/>
                  <a:t>An alternative notation for a </a:t>
                </a:r>
                <a:r>
                  <a:rPr lang="en-US" dirty="0"/>
                  <a:t>difference </a:t>
                </a:r>
                <a:r>
                  <a:rPr lang="en-US" dirty="0" smtClean="0"/>
                  <a:t>is</a:t>
                </a:r>
                <a:r>
                  <a:rPr lang="en-US" altLang="zh-CN" dirty="0" smtClean="0"/>
                  <a:t>:</a:t>
                </a:r>
                <a:endParaRPr lang="en-US" altLang="zh-CN" i="1" dirty="0" smtClean="0">
                  <a:latin typeface="Cambria Math" charset="0"/>
                  <a:ea typeface="Cambria Math" charset="0"/>
                  <a:cs typeface="Cambria Math" charset="0"/>
                </a:endParaRPr>
              </a:p>
              <a:p>
                <a14:m>
                  <m:oMath xmlns:m="http://schemas.openxmlformats.org/officeDocument/2006/math">
                    <m:r>
                      <a:rPr lang="zh-CN" altLang="en-US" b="0" i="1" smtClean="0">
                        <a:latin typeface="Cambria Math" charset="0"/>
                        <a:ea typeface="Cambria Math" charset="0"/>
                        <a:cs typeface="Cambria Math" charset="0"/>
                      </a:rPr>
                      <m:t>                               </m:t>
                    </m:r>
                    <m:r>
                      <a:rPr lang="en-US" altLang="zh-CN"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=1−</m:t>
                    </m:r>
                    <m:r>
                      <a:rPr lang="en-US" altLang="zh-CN" b="0" i="1" smtClean="0">
                        <a:latin typeface="Cambria Math" charset="0"/>
                        <a:ea typeface="Cambria Math" charset="0"/>
                        <a:cs typeface="Cambria Math" charset="0"/>
                      </a:rPr>
                      <m:t>𝐵</m:t>
                    </m:r>
                  </m:oMath>
                </a14:m>
                <a:endParaRPr lang="en-US" baseline="30000" dirty="0" smtClean="0"/>
              </a:p>
              <a:p>
                <a:r>
                  <a:rPr lang="en-US" altLang="zh-CN" dirty="0" smtClean="0"/>
                  <a:t>Thus:</a:t>
                </a:r>
                <a:r>
                  <a:rPr lang="zh-CN" altLang="en-US" dirty="0" smtClean="0"/>
                  <a:t>          </a:t>
                </a:r>
                <a:endParaRPr lang="en-US" altLang="zh-CN" dirty="0" smtClean="0"/>
              </a:p>
              <a:p>
                <a:r>
                  <a:rPr lang="en-US" dirty="0"/>
                  <a:t>A subscript defines a difference of a lag equal to the subscript.  For instance</a:t>
                </a:r>
                <a:r>
                  <a:rPr lang="en-US" dirty="0" smtClean="0"/>
                  <a:t>,</a:t>
                </a:r>
                <a:endParaRPr lang="en-US" dirty="0"/>
              </a:p>
              <a:p>
                <a:r>
                  <a:rPr lang="en-US" dirty="0"/>
                  <a:t>A superscript says to repeat the differencing the specified number of times.  As an example,</a:t>
                </a:r>
                <a:endParaRPr lang="en-US" dirty="0" smtClean="0"/>
              </a:p>
              <a:p>
                <a:endParaRPr lang="en-US" baseline="30000" dirty="0"/>
              </a:p>
              <a:p>
                <a:r>
                  <a:rPr lang="en-US" dirty="0"/>
                  <a:t>If there’s an obvious upward or downward </a:t>
                </a:r>
                <a:r>
                  <a:rPr lang="en-US" dirty="0">
                    <a:solidFill>
                      <a:srgbClr val="00B0F0"/>
                    </a:solidFill>
                  </a:rPr>
                  <a:t>linear trend</a:t>
                </a:r>
                <a:r>
                  <a:rPr lang="en-US" dirty="0"/>
                  <a:t>, a </a:t>
                </a:r>
                <a:r>
                  <a:rPr lang="en-US" dirty="0">
                    <a:solidFill>
                      <a:srgbClr val="00B0F0"/>
                    </a:solidFill>
                  </a:rPr>
                  <a:t>first difference </a:t>
                </a:r>
                <a:r>
                  <a:rPr lang="en-US" dirty="0"/>
                  <a:t>may be needed.  A </a:t>
                </a:r>
                <a:r>
                  <a:rPr lang="en-US" dirty="0">
                    <a:solidFill>
                      <a:srgbClr val="00B0F0"/>
                    </a:solidFill>
                  </a:rPr>
                  <a:t>quadratic trend </a:t>
                </a:r>
                <a:r>
                  <a:rPr lang="en-US" dirty="0"/>
                  <a:t>might need a </a:t>
                </a:r>
                <a:r>
                  <a:rPr lang="en-US" dirty="0">
                    <a:solidFill>
                      <a:srgbClr val="00B0F0"/>
                    </a:solidFill>
                  </a:rPr>
                  <a:t>2</a:t>
                </a:r>
                <a:r>
                  <a:rPr lang="en-US" baseline="30000" dirty="0">
                    <a:solidFill>
                      <a:srgbClr val="00B0F0"/>
                    </a:solidFill>
                  </a:rPr>
                  <a:t>nd</a:t>
                </a:r>
                <a:r>
                  <a:rPr lang="en-US" dirty="0">
                    <a:solidFill>
                      <a:srgbClr val="00B0F0"/>
                    </a:solidFill>
                  </a:rPr>
                  <a:t> order </a:t>
                </a:r>
                <a:r>
                  <a:rPr lang="en-US" dirty="0" smtClean="0">
                    <a:solidFill>
                      <a:srgbClr val="00B0F0"/>
                    </a:solidFill>
                  </a:rPr>
                  <a:t>difference</a:t>
                </a:r>
                <a:r>
                  <a:rPr lang="en-US" altLang="zh-CN" dirty="0" smtClean="0"/>
                  <a:t>:</a:t>
                </a:r>
              </a:p>
              <a:p>
                <a:r>
                  <a:rPr lang="en-US" i="1" dirty="0" smtClean="0"/>
                  <a:t>Z</a:t>
                </a:r>
                <a:r>
                  <a:rPr lang="de-DE" i="1" baseline="-25000" dirty="0" smtClean="0"/>
                  <a:t>t</a:t>
                </a:r>
                <a:r>
                  <a:rPr lang="de-DE" dirty="0" smtClean="0"/>
                  <a:t> </a:t>
                </a:r>
                <a:r>
                  <a:rPr lang="de-DE" dirty="0"/>
                  <a:t>= (</a:t>
                </a:r>
                <a:r>
                  <a:rPr lang="de-DE" i="1" dirty="0"/>
                  <a:t>x</a:t>
                </a:r>
                <a:r>
                  <a:rPr lang="de-DE" i="1" baseline="-25000" dirty="0"/>
                  <a:t>t</a:t>
                </a:r>
                <a:r>
                  <a:rPr lang="de-DE" i="1" dirty="0"/>
                  <a:t>-x</a:t>
                </a:r>
                <a:r>
                  <a:rPr lang="de-DE" i="1" baseline="-25000" dirty="0"/>
                  <a:t>t-1</a:t>
                </a:r>
                <a:r>
                  <a:rPr lang="de-DE" dirty="0"/>
                  <a:t>) - (</a:t>
                </a:r>
                <a:r>
                  <a:rPr lang="de-DE" i="1" dirty="0"/>
                  <a:t>x</a:t>
                </a:r>
                <a:r>
                  <a:rPr lang="de-DE" i="1" baseline="-25000" dirty="0"/>
                  <a:t>t-1</a:t>
                </a:r>
                <a:r>
                  <a:rPr lang="de-DE" i="1" dirty="0"/>
                  <a:t>-x</a:t>
                </a:r>
                <a:r>
                  <a:rPr lang="de-DE" i="1" baseline="-25000" dirty="0"/>
                  <a:t>t-2</a:t>
                </a:r>
                <a:r>
                  <a:rPr lang="de-DE" dirty="0" smtClean="0"/>
                  <a:t>)</a:t>
                </a:r>
                <a:r>
                  <a:rPr lang="en-US" altLang="zh-CN" dirty="0" smtClean="0"/>
                  <a:t>.</a:t>
                </a:r>
                <a:r>
                  <a:rPr lang="zh-CN" altLang="en-US" dirty="0" smtClean="0"/>
                  <a:t> </a:t>
                </a:r>
                <a:r>
                  <a:rPr lang="en-US" dirty="0"/>
                  <a:t>We </a:t>
                </a:r>
                <a:r>
                  <a:rPr lang="en-US" dirty="0">
                    <a:solidFill>
                      <a:srgbClr val="00B0F0"/>
                    </a:solidFill>
                  </a:rPr>
                  <a:t>rarely</a:t>
                </a:r>
                <a:r>
                  <a:rPr lang="en-US" dirty="0"/>
                  <a:t> want to go much </a:t>
                </a:r>
                <a:r>
                  <a:rPr lang="en-US" dirty="0">
                    <a:solidFill>
                      <a:srgbClr val="00B0F0"/>
                    </a:solidFill>
                  </a:rPr>
                  <a:t>beyond two</a:t>
                </a:r>
                <a:r>
                  <a:rPr lang="en-US" dirty="0"/>
                  <a:t>. </a:t>
                </a:r>
                <a:endParaRPr lang="de-DE" dirty="0" smtClean="0"/>
              </a:p>
              <a:p>
                <a:r>
                  <a:rPr lang="en-US" dirty="0"/>
                  <a:t>For data with a </a:t>
                </a:r>
                <a:r>
                  <a:rPr lang="en-US" dirty="0">
                    <a:solidFill>
                      <a:srgbClr val="00B0F0"/>
                    </a:solidFill>
                  </a:rPr>
                  <a:t>curved</a:t>
                </a:r>
                <a:r>
                  <a:rPr lang="en-US" dirty="0"/>
                  <a:t> upward trend accompanied by </a:t>
                </a:r>
                <a:r>
                  <a:rPr lang="en-US" dirty="0">
                    <a:solidFill>
                      <a:srgbClr val="00B0F0"/>
                    </a:solidFill>
                  </a:rPr>
                  <a:t>increasing variance</a:t>
                </a:r>
                <a:r>
                  <a:rPr lang="en-US" dirty="0"/>
                  <a:t>, you should consider transforming the series with either a </a:t>
                </a:r>
                <a:r>
                  <a:rPr lang="en-US" dirty="0">
                    <a:solidFill>
                      <a:srgbClr val="00B0F0"/>
                    </a:solidFill>
                  </a:rPr>
                  <a:t>logarithm</a:t>
                </a:r>
                <a:r>
                  <a:rPr lang="en-US" dirty="0"/>
                  <a:t> or a </a:t>
                </a:r>
                <a:r>
                  <a:rPr lang="en-US" dirty="0">
                    <a:solidFill>
                      <a:srgbClr val="00B0F0"/>
                    </a:solidFill>
                  </a:rPr>
                  <a:t>square root</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0481" y="1152983"/>
                <a:ext cx="9879619" cy="5933617"/>
              </a:xfrm>
              <a:blipFill rotWithShape="0">
                <a:blip r:embed="rId2"/>
                <a:stretch>
                  <a:fillRect l="-247" t="-513" r="-24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59" y="2402000"/>
            <a:ext cx="2489200" cy="406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138" y="3240723"/>
            <a:ext cx="1859441" cy="38566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599" y="4344832"/>
            <a:ext cx="5088991" cy="387351"/>
          </a:xfrm>
          <a:prstGeom prst="rect">
            <a:avLst/>
          </a:prstGeom>
        </p:spPr>
      </p:pic>
    </p:spTree>
    <p:extLst>
      <p:ext uri="{BB962C8B-B14F-4D97-AF65-F5344CB8AC3E}">
        <p14:creationId xmlns:p14="http://schemas.microsoft.com/office/powerpoint/2010/main" val="672223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Autocorrelation Function (ACF</a:t>
            </a:r>
            <a:r>
              <a:rPr lang="en-US" b="1" dirty="0" smtClean="0"/>
              <a:t>)</a:t>
            </a:r>
            <a:r>
              <a:rPr lang="en-US" altLang="zh-CN" b="1" dirty="0" smtClean="0"/>
              <a:t>—Choose</a:t>
            </a:r>
            <a:r>
              <a:rPr lang="zh-CN" altLang="en-US" b="1" dirty="0" smtClean="0"/>
              <a:t> </a:t>
            </a:r>
            <a:r>
              <a:rPr lang="en-US" altLang="zh-CN" b="1" dirty="0"/>
              <a:t>q</a:t>
            </a:r>
            <a:endParaRPr lang="en-US" dirty="0"/>
          </a:p>
        </p:txBody>
      </p:sp>
      <p:sp>
        <p:nvSpPr>
          <p:cNvPr id="3" name="Content Placeholder 2"/>
          <p:cNvSpPr>
            <a:spLocks noGrp="1"/>
          </p:cNvSpPr>
          <p:nvPr>
            <p:ph idx="1"/>
          </p:nvPr>
        </p:nvSpPr>
        <p:spPr/>
        <p:txBody>
          <a:bodyPr/>
          <a:lstStyle/>
          <a:p>
            <a:r>
              <a:rPr lang="en-US" dirty="0"/>
              <a:t>The sample autocorrelation function (ACF) for a series gives correlations between the series </a:t>
            </a:r>
            <a:r>
              <a:rPr lang="en-US" i="1" dirty="0" err="1"/>
              <a:t>x</a:t>
            </a:r>
            <a:r>
              <a:rPr lang="en-US" i="1" baseline="-25000" dirty="0" err="1"/>
              <a:t>t</a:t>
            </a:r>
            <a:r>
              <a:rPr lang="en-US" i="1" dirty="0"/>
              <a:t> </a:t>
            </a:r>
            <a:r>
              <a:rPr lang="en-US" dirty="0"/>
              <a:t>and lagged values of the series for lags of 1, 2, 3, and so on</a:t>
            </a:r>
            <a:r>
              <a:rPr lang="en-US" dirty="0" smtClean="0"/>
              <a:t>.</a:t>
            </a:r>
          </a:p>
          <a:p>
            <a:r>
              <a:rPr lang="en-US" b="1" dirty="0">
                <a:solidFill>
                  <a:srgbClr val="00B0F0"/>
                </a:solidFill>
              </a:rPr>
              <a:t>ACF for General MA(q) </a:t>
            </a:r>
            <a:r>
              <a:rPr lang="en-US" b="1" dirty="0" smtClean="0">
                <a:solidFill>
                  <a:srgbClr val="00B0F0"/>
                </a:solidFill>
              </a:rPr>
              <a:t>Models</a:t>
            </a:r>
            <a:r>
              <a:rPr lang="en-US" altLang="zh-CN" b="1" dirty="0" smtClean="0">
                <a:solidFill>
                  <a:srgbClr val="00B0F0"/>
                </a:solidFill>
              </a:rPr>
              <a:t>:</a:t>
            </a:r>
            <a:endParaRPr lang="en-US" dirty="0">
              <a:solidFill>
                <a:srgbClr val="00B0F0"/>
              </a:solidFill>
            </a:endParaRPr>
          </a:p>
          <a:p>
            <a:r>
              <a:rPr lang="en-US" dirty="0"/>
              <a:t>A property of MA(q) models in general is that there are nonzero autocorrelations for the first q lags and autocorrelations = 0 for all lags &gt; q.</a:t>
            </a:r>
            <a:endParaRPr lang="en-US" dirty="0" smtClean="0"/>
          </a:p>
          <a:p>
            <a:r>
              <a:rPr lang="en-US" b="1" dirty="0" err="1">
                <a:solidFill>
                  <a:srgbClr val="00B0F0"/>
                </a:solidFill>
              </a:rPr>
              <a:t>Invertibility</a:t>
            </a:r>
            <a:r>
              <a:rPr lang="en-US" b="1" dirty="0">
                <a:solidFill>
                  <a:srgbClr val="00B0F0"/>
                </a:solidFill>
              </a:rPr>
              <a:t> of MA </a:t>
            </a:r>
            <a:r>
              <a:rPr lang="en-US" b="1" dirty="0" smtClean="0">
                <a:solidFill>
                  <a:srgbClr val="00B0F0"/>
                </a:solidFill>
              </a:rPr>
              <a:t>models</a:t>
            </a:r>
            <a:r>
              <a:rPr lang="en-US" altLang="zh-CN" b="1" dirty="0" smtClean="0">
                <a:solidFill>
                  <a:srgbClr val="00B0F0"/>
                </a:solidFill>
              </a:rPr>
              <a:t>:</a:t>
            </a:r>
            <a:endParaRPr lang="en-US" dirty="0">
              <a:solidFill>
                <a:srgbClr val="00B0F0"/>
              </a:solidFill>
            </a:endParaRPr>
          </a:p>
          <a:p>
            <a:r>
              <a:rPr lang="en-US" dirty="0"/>
              <a:t>An MA model is said to be </a:t>
            </a:r>
            <a:r>
              <a:rPr lang="en-US" b="1" dirty="0"/>
              <a:t>invertible</a:t>
            </a:r>
            <a:r>
              <a:rPr lang="en-US" dirty="0"/>
              <a:t> if it is algebraically equivalent to a converging infinite order AR model.  By converging, we mean that the AR coefficients decrease to 0 as we move back in time.</a:t>
            </a:r>
            <a:endParaRPr lang="en-US"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0" y="736600"/>
            <a:ext cx="6223000" cy="5384800"/>
          </a:xfrm>
          <a:prstGeom prst="rect">
            <a:avLst/>
          </a:prstGeom>
        </p:spPr>
      </p:pic>
    </p:spTree>
    <p:extLst>
      <p:ext uri="{BB962C8B-B14F-4D97-AF65-F5344CB8AC3E}">
        <p14:creationId xmlns:p14="http://schemas.microsoft.com/office/powerpoint/2010/main" val="95259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1779</TotalTime>
  <Words>908</Words>
  <Application>Microsoft Macintosh PowerPoint</Application>
  <PresentationFormat>宽屏</PresentationFormat>
  <Paragraphs>118</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Cambria Math</vt:lpstr>
      <vt:lpstr>Century Gothic</vt:lpstr>
      <vt:lpstr>Wingdings 3</vt:lpstr>
      <vt:lpstr>宋体</vt:lpstr>
      <vt:lpstr>Ion</vt:lpstr>
      <vt:lpstr>Time Series Analysis</vt:lpstr>
      <vt:lpstr>Two Main Goals</vt:lpstr>
      <vt:lpstr>Four Time Series Patterns </vt:lpstr>
      <vt:lpstr>PowerPoint 演示文稿</vt:lpstr>
      <vt:lpstr>Types of Models</vt:lpstr>
      <vt:lpstr>Autoregressive Models (AR(p)) --stationary series</vt:lpstr>
      <vt:lpstr>Moving Average Models (MA(q))  --stationary series</vt:lpstr>
      <vt:lpstr>Differencing (d)</vt:lpstr>
      <vt:lpstr>Sample Autocorrelation Function (ACF)—Choose q</vt:lpstr>
      <vt:lpstr>Partial Autocorrelation Function (PACF)—Choose p</vt:lpstr>
      <vt:lpstr>Non-seasonal ARIMA Models (ARIMA(p, d, q))</vt:lpstr>
      <vt:lpstr>ACF and PACF</vt:lpstr>
      <vt:lpstr>Seasonal ARIMA models  (ARIMA(p, d, q) × (P, D, Q)S)</vt:lpstr>
      <vt:lpstr>Decomposition Models --Trend and Seasonal factors</vt:lpstr>
      <vt:lpstr>Basic Steps in Decomposition</vt:lpstr>
      <vt:lpstr>Single Exponential Smoothing</vt:lpstr>
      <vt:lpstr>Double Exponential Smoothing(Holt’s)</vt:lpstr>
      <vt:lpstr>Triple exponential smoothing(Holt-Winters)</vt:lpstr>
      <vt:lpstr>Continues:</vt:lpstr>
      <vt:lpstr>PowerPoint 演示文稿</vt:lpstr>
      <vt:lpstr>Ljung-Box-Pierce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Yingjie Li</dc:creator>
  <cp:lastModifiedBy>Yingjie Li</cp:lastModifiedBy>
  <cp:revision>45</cp:revision>
  <dcterms:created xsi:type="dcterms:W3CDTF">2016-07-24T23:32:37Z</dcterms:created>
  <dcterms:modified xsi:type="dcterms:W3CDTF">2016-07-26T05:15:43Z</dcterms:modified>
</cp:coreProperties>
</file>