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406" r:id="rId2"/>
    <p:sldId id="434" r:id="rId3"/>
    <p:sldId id="436" r:id="rId4"/>
    <p:sldId id="435" r:id="rId5"/>
    <p:sldId id="407" r:id="rId6"/>
    <p:sldId id="408" r:id="rId7"/>
    <p:sldId id="418" r:id="rId8"/>
    <p:sldId id="413" r:id="rId9"/>
    <p:sldId id="419" r:id="rId10"/>
    <p:sldId id="414" r:id="rId11"/>
    <p:sldId id="420" r:id="rId12"/>
    <p:sldId id="409" r:id="rId13"/>
    <p:sldId id="421" r:id="rId14"/>
    <p:sldId id="415" r:id="rId15"/>
    <p:sldId id="422" r:id="rId16"/>
    <p:sldId id="423" r:id="rId17"/>
    <p:sldId id="433" r:id="rId18"/>
    <p:sldId id="427" r:id="rId19"/>
    <p:sldId id="428" r:id="rId20"/>
    <p:sldId id="429" r:id="rId21"/>
    <p:sldId id="430" r:id="rId22"/>
    <p:sldId id="431" r:id="rId23"/>
    <p:sldId id="44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3C2E"/>
    <a:srgbClr val="4F81BD"/>
    <a:srgbClr val="BACE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2" autoAdjust="0"/>
    <p:restoredTop sz="75583" autoAdjust="0"/>
  </p:normalViewPr>
  <p:slideViewPr>
    <p:cSldViewPr snapToGrid="0" snapToObjects="1">
      <p:cViewPr>
        <p:scale>
          <a:sx n="80" d="100"/>
          <a:sy n="80" d="100"/>
        </p:scale>
        <p:origin x="-2008" y="-7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68C7E-9D3D-F64D-B706-500F84D8BCAB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0F282-F42D-6E46-B6FB-4715B8AE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6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5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3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7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1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9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7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46355-793D-A548-BE5A-A4471A726E9E}" type="datetimeFigureOut">
              <a:rPr lang="en-US" smtClean="0"/>
              <a:t>10/19/15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4C623-6160-EC48-A323-877D42593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3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9.emf"/><Relationship Id="rId5" Type="http://schemas.openxmlformats.org/officeDocument/2006/relationships/image" Target="../media/image5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emf"/><Relationship Id="rId12" Type="http://schemas.openxmlformats.org/officeDocument/2006/relationships/image" Target="../media/image24.emf"/><Relationship Id="rId13" Type="http://schemas.openxmlformats.org/officeDocument/2006/relationships/image" Target="../media/image25.emf"/><Relationship Id="rId14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5" Type="http://schemas.openxmlformats.org/officeDocument/2006/relationships/image" Target="../media/image7.emf"/><Relationship Id="rId6" Type="http://schemas.openxmlformats.org/officeDocument/2006/relationships/image" Target="../media/image8.emf"/><Relationship Id="rId7" Type="http://schemas.openxmlformats.org/officeDocument/2006/relationships/image" Target="../media/image17.emf"/><Relationship Id="rId8" Type="http://schemas.openxmlformats.org/officeDocument/2006/relationships/image" Target="../media/image16.emf"/><Relationship Id="rId9" Type="http://schemas.openxmlformats.org/officeDocument/2006/relationships/image" Target="../media/image18.emf"/><Relationship Id="rId10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image" Target="../media/image23.emf"/><Relationship Id="rId13" Type="http://schemas.openxmlformats.org/officeDocument/2006/relationships/image" Target="../media/image29.emf"/><Relationship Id="rId14" Type="http://schemas.openxmlformats.org/officeDocument/2006/relationships/image" Target="../media/image30.emf"/><Relationship Id="rId15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6" Type="http://schemas.openxmlformats.org/officeDocument/2006/relationships/image" Target="../media/image7.emf"/><Relationship Id="rId7" Type="http://schemas.openxmlformats.org/officeDocument/2006/relationships/image" Target="../media/image8.emf"/><Relationship Id="rId8" Type="http://schemas.openxmlformats.org/officeDocument/2006/relationships/image" Target="../media/image16.emf"/><Relationship Id="rId9" Type="http://schemas.openxmlformats.org/officeDocument/2006/relationships/image" Target="../media/image22.emf"/><Relationship Id="rId10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image" Target="../media/image31.emf"/><Relationship Id="rId13" Type="http://schemas.openxmlformats.org/officeDocument/2006/relationships/image" Target="../media/image27.emf"/><Relationship Id="rId14" Type="http://schemas.openxmlformats.org/officeDocument/2006/relationships/image" Target="../media/image32.emf"/><Relationship Id="rId15" Type="http://schemas.openxmlformats.org/officeDocument/2006/relationships/image" Target="../media/image30.emf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Relationship Id="rId9" Type="http://schemas.openxmlformats.org/officeDocument/2006/relationships/image" Target="../media/image16.emf"/><Relationship Id="rId10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emf"/><Relationship Id="rId12" Type="http://schemas.openxmlformats.org/officeDocument/2006/relationships/image" Target="../media/image31.emf"/><Relationship Id="rId13" Type="http://schemas.openxmlformats.org/officeDocument/2006/relationships/image" Target="../media/image33.emf"/><Relationship Id="rId14" Type="http://schemas.openxmlformats.org/officeDocument/2006/relationships/image" Target="../media/image34.emf"/><Relationship Id="rId15" Type="http://schemas.openxmlformats.org/officeDocument/2006/relationships/image" Target="../media/image35.emf"/><Relationship Id="rId16" Type="http://schemas.openxmlformats.org/officeDocument/2006/relationships/image" Target="../media/image36.emf"/><Relationship Id="rId17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4" Type="http://schemas.openxmlformats.org/officeDocument/2006/relationships/image" Target="../media/image40.emf"/><Relationship Id="rId5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emf"/><Relationship Id="rId13" Type="http://schemas.openxmlformats.org/officeDocument/2006/relationships/image" Target="../media/image12.emf"/><Relationship Id="rId1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Example</a:t>
            </a:r>
            <a:endParaRPr lang="en-US" sz="32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32933" y="4165600"/>
            <a:ext cx="727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1:  Node 1  (edge     )	=&gt;   Destination 1: Node 8 (edge     ) 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6775" y="4274512"/>
            <a:ext cx="139700" cy="24130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090" y="4309878"/>
            <a:ext cx="127000" cy="1270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028702" y="4816404"/>
            <a:ext cx="727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2:  Node 2  (edge     )	=&gt;   Destination 1: Node 7 (edge     ) 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2542" y="4976557"/>
            <a:ext cx="127000" cy="177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557" y="4931048"/>
            <a:ext cx="1143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4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09402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0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700129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18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30475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10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584375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73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52119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91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21133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5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96433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24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1F497D"/>
                </a:solidFill>
                <a:latin typeface="Helvetica Neue"/>
                <a:cs typeface="Helvetica Neue"/>
              </a:rPr>
              <a:t>Recursive Code Construction</a:t>
            </a:r>
            <a:endParaRPr lang="en-US" sz="3200" dirty="0">
              <a:solidFill>
                <a:srgbClr val="1F497D"/>
              </a:solidFill>
              <a:latin typeface="Helvetica Neue"/>
              <a:cs typeface="Helvetica Neu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01999"/>
            <a:ext cx="8229600" cy="3174999"/>
          </a:xfrm>
        </p:spPr>
        <p:txBody>
          <a:bodyPr/>
          <a:lstStyle/>
          <a:p>
            <a:r>
              <a:rPr lang="en-US" dirty="0" smtClean="0"/>
              <a:t>Routing solution for the last problem</a:t>
            </a:r>
          </a:p>
          <a:p>
            <a:pPr lvl="1"/>
            <a:r>
              <a:rPr lang="en-US" dirty="0" smtClean="0"/>
              <a:t>All destination edges are source edges</a:t>
            </a:r>
          </a:p>
          <a:p>
            <a:endParaRPr lang="en-US" dirty="0" smtClean="0"/>
          </a:p>
          <a:p>
            <a:r>
              <a:rPr lang="en-US" dirty="0" smtClean="0"/>
              <a:t>Starting from a naive solution for the last problem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778398"/>
              </p:ext>
            </p:extLst>
          </p:nvPr>
        </p:nvGraphicFramePr>
        <p:xfrm>
          <a:off x="778931" y="1500626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2007978"/>
            <a:ext cx="127000" cy="127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2409268"/>
            <a:ext cx="114300" cy="190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779" y="1950828"/>
            <a:ext cx="355600" cy="241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2409268"/>
            <a:ext cx="1143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2409268"/>
            <a:ext cx="1143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482" y="2469031"/>
            <a:ext cx="114300" cy="127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375" y="2409268"/>
            <a:ext cx="393700" cy="241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1167" y="1954038"/>
            <a:ext cx="368300" cy="241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1167" y="2409268"/>
            <a:ext cx="368300" cy="241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634" y="1954038"/>
            <a:ext cx="355600" cy="241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1460" y="1962784"/>
            <a:ext cx="355600" cy="241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6566" y="1950828"/>
            <a:ext cx="635000" cy="241300"/>
          </a:xfrm>
          <a:prstGeom prst="rect">
            <a:avLst/>
          </a:prstGeom>
        </p:spPr>
      </p:pic>
      <p:sp>
        <p:nvSpPr>
          <p:cNvPr id="18" name="Left Arrow 17"/>
          <p:cNvSpPr/>
          <p:nvPr/>
        </p:nvSpPr>
        <p:spPr>
          <a:xfrm>
            <a:off x="2899834" y="2882900"/>
            <a:ext cx="4855633" cy="220134"/>
          </a:xfrm>
          <a:prstGeom prst="leftArrow">
            <a:avLst>
              <a:gd name="adj1" fmla="val 50000"/>
              <a:gd name="adj2" fmla="val 119231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3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008424" y="485369"/>
            <a:ext cx="3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25358" y="1791379"/>
            <a:ext cx="3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836" y="482969"/>
            <a:ext cx="319197" cy="32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57608" y="1773431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8ED"/>
                </a:solidFill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52742" y="478004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10000"/>
                    <a:lumOff val="90000"/>
                  </a:schemeClr>
                </a:solidFill>
              </a:rPr>
              <a:t>6</a:t>
            </a:r>
            <a:endParaRPr lang="en-US" dirty="0">
              <a:solidFill>
                <a:schemeClr val="tx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10383" y="1773314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8ED"/>
                </a:solidFill>
              </a:rP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13988" y="1779874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8E8ED"/>
                </a:solidFill>
              </a:rPr>
              <a:t>7</a:t>
            </a:r>
            <a:endParaRPr lang="en-US" dirty="0">
              <a:solidFill>
                <a:srgbClr val="E8E8ED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14886" y="484239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8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264" y="479526"/>
            <a:ext cx="124877" cy="165058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641" y="1715674"/>
            <a:ext cx="124877" cy="20907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40" y="1169234"/>
            <a:ext cx="124877" cy="16505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082" y="490530"/>
            <a:ext cx="113524" cy="15405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263104" y="3022613"/>
            <a:ext cx="1988405" cy="1024469"/>
            <a:chOff x="1277452" y="3018372"/>
            <a:chExt cx="1988405" cy="1024469"/>
          </a:xfrm>
        </p:grpSpPr>
        <p:grpSp>
          <p:nvGrpSpPr>
            <p:cNvPr id="10" name="Group 9"/>
            <p:cNvGrpSpPr/>
            <p:nvPr/>
          </p:nvGrpSpPr>
          <p:grpSpPr>
            <a:xfrm>
              <a:off x="1277452" y="3018372"/>
              <a:ext cx="1988405" cy="982134"/>
              <a:chOff x="1859695" y="3975100"/>
              <a:chExt cx="1988405" cy="982134"/>
            </a:xfrm>
          </p:grpSpPr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1700" y="4322234"/>
                <a:ext cx="1676400" cy="6350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4751" y="3975100"/>
                <a:ext cx="1181100" cy="22860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9695" y="4364569"/>
                <a:ext cx="127000" cy="495300"/>
              </a:xfrm>
              <a:prstGeom prst="rect">
                <a:avLst/>
              </a:prstGeom>
            </p:spPr>
          </p:pic>
        </p:grpSp>
        <p:sp>
          <p:nvSpPr>
            <p:cNvPr id="3" name="Rounded Rectangle 2"/>
            <p:cNvSpPr/>
            <p:nvPr/>
          </p:nvSpPr>
          <p:spPr>
            <a:xfrm>
              <a:off x="2075814" y="3289306"/>
              <a:ext cx="296333" cy="753535"/>
            </a:xfrm>
            <a:prstGeom prst="roundRect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844007" y="3289306"/>
              <a:ext cx="296333" cy="753535"/>
            </a:xfrm>
            <a:prstGeom prst="roundRect">
              <a:avLst/>
            </a:prstGeom>
            <a:noFill/>
            <a:ln w="190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/>
          <p:cNvCxnSpPr>
            <a:stCxn id="41" idx="2"/>
          </p:cNvCxnSpPr>
          <p:nvPr/>
        </p:nvCxnSpPr>
        <p:spPr>
          <a:xfrm>
            <a:off x="2977826" y="4047082"/>
            <a:ext cx="829491" cy="70908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09324" y="4004747"/>
            <a:ext cx="938836" cy="1126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1513133" y="4004747"/>
            <a:ext cx="1085550" cy="1126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" idx="3"/>
          </p:cNvCxnSpPr>
          <p:nvPr/>
        </p:nvCxnSpPr>
        <p:spPr>
          <a:xfrm flipV="1">
            <a:off x="5005991" y="4047085"/>
            <a:ext cx="1359296" cy="65192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5509311" y="3064947"/>
            <a:ext cx="2338335" cy="982137"/>
            <a:chOff x="5509311" y="2760135"/>
            <a:chExt cx="2338335" cy="982137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0246" y="3064935"/>
              <a:ext cx="2057400" cy="6350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311" y="3107270"/>
              <a:ext cx="127000" cy="495300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37896" y="2760135"/>
              <a:ext cx="1562100" cy="228600"/>
            </a:xfrm>
            <a:prstGeom prst="rect">
              <a:avLst/>
            </a:prstGeom>
          </p:spPr>
        </p:pic>
        <p:sp>
          <p:nvSpPr>
            <p:cNvPr id="120" name="Rounded Rectangle 119"/>
            <p:cNvSpPr/>
            <p:nvPr/>
          </p:nvSpPr>
          <p:spPr>
            <a:xfrm>
              <a:off x="6285912" y="2988735"/>
              <a:ext cx="296333" cy="753535"/>
            </a:xfrm>
            <a:prstGeom prst="roundRect">
              <a:avLst>
                <a:gd name="adj" fmla="val 2381"/>
              </a:avLst>
            </a:prstGeom>
            <a:noFill/>
            <a:ln w="1905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6670779" y="2988737"/>
              <a:ext cx="296333" cy="753535"/>
            </a:xfrm>
            <a:prstGeom prst="roundRect">
              <a:avLst>
                <a:gd name="adj" fmla="val 2381"/>
              </a:avLst>
            </a:prstGeom>
            <a:noFill/>
            <a:ln w="1905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7451829" y="2988737"/>
              <a:ext cx="296333" cy="753535"/>
            </a:xfrm>
            <a:prstGeom prst="roundRect">
              <a:avLst>
                <a:gd name="adj" fmla="val 2381"/>
              </a:avLst>
            </a:prstGeom>
            <a:noFill/>
            <a:ln w="1905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2" name="Right Arrow 131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5</a:t>
            </a:r>
            <a:endParaRPr lang="en-US" dirty="0"/>
          </a:p>
        </p:txBody>
      </p:sp>
      <p:sp>
        <p:nvSpPr>
          <p:cNvPr id="136" name="Rounded Rectangle 135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5848297" y="4450331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663" y="5130813"/>
            <a:ext cx="2971800" cy="838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86692" y="4381513"/>
            <a:ext cx="1119299" cy="634987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885" y="5019688"/>
            <a:ext cx="3226631" cy="4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89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696648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51255" y="2667011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008424" y="485369"/>
            <a:ext cx="3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25358" y="1791379"/>
            <a:ext cx="3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836" y="482969"/>
            <a:ext cx="319197" cy="32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57608" y="1773431"/>
            <a:ext cx="319197" cy="32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52742" y="478004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8E8ED"/>
                </a:solidFill>
              </a:rPr>
              <a:t>6</a:t>
            </a:r>
            <a:endParaRPr lang="en-US" dirty="0">
              <a:solidFill>
                <a:srgbClr val="E8E8ED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10383" y="1773314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8ED"/>
                </a:solidFill>
              </a:rP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13988" y="1779874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8E8ED"/>
                </a:solidFill>
              </a:rPr>
              <a:t>7</a:t>
            </a:r>
            <a:endParaRPr lang="en-US" dirty="0">
              <a:solidFill>
                <a:srgbClr val="E8E8ED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514886" y="484239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8ED"/>
                </a:solidFill>
              </a:rPr>
              <a:t>8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264" y="479526"/>
            <a:ext cx="124877" cy="16505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969" y="1763870"/>
            <a:ext cx="102172" cy="11003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641" y="1715674"/>
            <a:ext cx="124877" cy="20907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440" y="1169234"/>
            <a:ext cx="124877" cy="16505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082" y="490530"/>
            <a:ext cx="113524" cy="154054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061466" y="32596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2829659" y="32596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</p:cNvCxnSpPr>
          <p:nvPr/>
        </p:nvCxnSpPr>
        <p:spPr>
          <a:xfrm>
            <a:off x="2977826" y="4013214"/>
            <a:ext cx="750916" cy="71543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95781" y="3970879"/>
            <a:ext cx="938836" cy="1126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20" idx="2"/>
          </p:cNvCxnSpPr>
          <p:nvPr/>
        </p:nvCxnSpPr>
        <p:spPr>
          <a:xfrm flipV="1">
            <a:off x="5252742" y="4013216"/>
            <a:ext cx="1667216" cy="71543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933" y="3335879"/>
            <a:ext cx="2057400" cy="635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5190" y="3378216"/>
            <a:ext cx="127000" cy="495300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2433" y="3031079"/>
            <a:ext cx="1562100" cy="228600"/>
          </a:xfrm>
          <a:prstGeom prst="rect">
            <a:avLst/>
          </a:prstGeom>
        </p:spPr>
      </p:pic>
      <p:sp>
        <p:nvSpPr>
          <p:cNvPr id="120" name="Rounded Rectangle 119"/>
          <p:cNvSpPr/>
          <p:nvPr/>
        </p:nvSpPr>
        <p:spPr>
          <a:xfrm>
            <a:off x="6771791" y="3259681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122"/>
          <p:cNvSpPr/>
          <p:nvPr/>
        </p:nvSpPr>
        <p:spPr>
          <a:xfrm>
            <a:off x="7156658" y="3259683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2444136" y="3259679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294266" y="3259681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237" y="3386681"/>
            <a:ext cx="1270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2258" y="3318952"/>
            <a:ext cx="1295400" cy="635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2608" y="3005679"/>
            <a:ext cx="774700" cy="165100"/>
          </a:xfrm>
          <a:prstGeom prst="rect">
            <a:avLst/>
          </a:prstGeom>
        </p:spPr>
      </p:pic>
      <p:sp>
        <p:nvSpPr>
          <p:cNvPr id="94" name="Right Arrow 93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4</a:t>
            </a:r>
            <a:endParaRPr lang="en-US" dirty="0"/>
          </a:p>
        </p:txBody>
      </p:sp>
      <p:sp>
        <p:nvSpPr>
          <p:cNvPr id="97" name="Rounded Rectangle 96"/>
          <p:cNvSpPr/>
          <p:nvPr/>
        </p:nvSpPr>
        <p:spPr>
          <a:xfrm>
            <a:off x="6360841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5848297" y="4450331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0758" y="5096945"/>
            <a:ext cx="28575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2105" y="4361416"/>
            <a:ext cx="1416072" cy="637773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099" y="5060950"/>
            <a:ext cx="2971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08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Routing</a:t>
            </a:r>
            <a:endParaRPr lang="en-US" sz="32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1167" y="410633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two edge independent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56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30516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0087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chemeClr val="bg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63280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008424" y="485369"/>
            <a:ext cx="3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25358" y="1791379"/>
            <a:ext cx="3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836" y="482969"/>
            <a:ext cx="319197" cy="32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57608" y="1773431"/>
            <a:ext cx="319197" cy="32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52742" y="478004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8E8ED"/>
                </a:solidFill>
              </a:rPr>
              <a:t>6</a:t>
            </a:r>
            <a:endParaRPr lang="en-US" dirty="0">
              <a:solidFill>
                <a:srgbClr val="E8E8ED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10383" y="1773314"/>
            <a:ext cx="319197" cy="32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13988" y="1779874"/>
            <a:ext cx="319197" cy="32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514886" y="484239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8ED"/>
                </a:solidFill>
              </a:rPr>
              <a:t>8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38" y="1738195"/>
            <a:ext cx="102172" cy="165058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64" y="479526"/>
            <a:ext cx="124877" cy="16505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969" y="1763870"/>
            <a:ext cx="102172" cy="11003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641" y="1715674"/>
            <a:ext cx="124877" cy="20907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2440" y="1169234"/>
            <a:ext cx="124877" cy="16505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8082" y="490530"/>
            <a:ext cx="113524" cy="154054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977826" y="4047082"/>
            <a:ext cx="907294" cy="77258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95782" y="4047082"/>
            <a:ext cx="1314018" cy="10837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5" idx="2"/>
          </p:cNvCxnSpPr>
          <p:nvPr/>
        </p:nvCxnSpPr>
        <p:spPr>
          <a:xfrm flipV="1">
            <a:off x="5028120" y="4047084"/>
            <a:ext cx="2309411" cy="77258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2829659" y="3293547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0505" y="3412082"/>
            <a:ext cx="127000" cy="4953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54974" y="3344350"/>
            <a:ext cx="1295400" cy="6350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9670" y="3050132"/>
            <a:ext cx="787400" cy="1651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0834" y="3412082"/>
            <a:ext cx="127000" cy="495300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7189364" y="3293549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4596" y="3344350"/>
            <a:ext cx="1295400" cy="6350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09800" y="3024731"/>
            <a:ext cx="774700" cy="165100"/>
          </a:xfrm>
          <a:prstGeom prst="rect">
            <a:avLst/>
          </a:prstGeom>
        </p:spPr>
      </p:pic>
      <p:sp>
        <p:nvSpPr>
          <p:cNvPr id="95" name="Right Arrow 94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3</a:t>
            </a:r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848297" y="4450331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4" y="5146689"/>
            <a:ext cx="3200400" cy="838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03583" y="4445014"/>
            <a:ext cx="1091314" cy="619111"/>
          </a:xfrm>
          <a:prstGeom prst="rect">
            <a:avLst/>
          </a:prstGeom>
        </p:spPr>
      </p:pic>
      <p:pic>
        <p:nvPicPr>
          <p:cNvPr id="54" name="Picture 53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099" y="5029200"/>
            <a:ext cx="2971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69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222909" y="2747450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717813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989508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29417" y="678110"/>
            <a:ext cx="968036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637362" y="678110"/>
            <a:ext cx="1585547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2818" y="678110"/>
            <a:ext cx="916219" cy="0"/>
          </a:xfrm>
          <a:prstGeom prst="straightConnector1">
            <a:avLst/>
          </a:prstGeom>
          <a:ln>
            <a:solidFill>
              <a:srgbClr val="E9ECEB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29417" y="1963280"/>
            <a:ext cx="1307945" cy="0"/>
          </a:xfrm>
          <a:prstGeom prst="straightConnector1">
            <a:avLst/>
          </a:prstGeom>
          <a:ln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77271" y="1954813"/>
            <a:ext cx="905729" cy="0"/>
          </a:xfrm>
          <a:prstGeom prst="straightConnector1">
            <a:avLst/>
          </a:prstGeom>
          <a:ln w="28575" cmpd="sng">
            <a:solidFill>
              <a:srgbClr val="008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22909" y="1963280"/>
            <a:ext cx="1256128" cy="0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52" idx="4"/>
            <a:endCxn id="46" idx="0"/>
          </p:cNvCxnSpPr>
          <p:nvPr/>
        </p:nvCxnSpPr>
        <p:spPr>
          <a:xfrm>
            <a:off x="3467408" y="844180"/>
            <a:ext cx="339909" cy="953031"/>
          </a:xfrm>
          <a:prstGeom prst="straightConnector1">
            <a:avLst/>
          </a:prstGeom>
          <a:ln>
            <a:solidFill>
              <a:srgbClr val="4F81BD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9" idx="0"/>
            <a:endCxn id="56" idx="4"/>
          </p:cNvCxnSpPr>
          <p:nvPr/>
        </p:nvCxnSpPr>
        <p:spPr>
          <a:xfrm flipV="1">
            <a:off x="5052955" y="844180"/>
            <a:ext cx="339909" cy="953031"/>
          </a:xfrm>
          <a:prstGeom prst="straightConnector1">
            <a:avLst/>
          </a:prstGeom>
          <a:ln w="28575" cmpd="sng"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1989508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79037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637362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883000" y="179721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297453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222909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6479037" y="512041"/>
            <a:ext cx="339909" cy="332139"/>
          </a:xfrm>
          <a:prstGeom prst="ellipse">
            <a:avLst/>
          </a:prstGeom>
          <a:noFill/>
          <a:ln w="19050" cmpd="sng">
            <a:solidFill>
              <a:srgbClr val="E9EC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2008424" y="485369"/>
            <a:ext cx="3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025358" y="1791379"/>
            <a:ext cx="319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24836" y="482969"/>
            <a:ext cx="319197" cy="32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657608" y="1773431"/>
            <a:ext cx="319197" cy="32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252742" y="478004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E8E8ED"/>
                </a:solidFill>
              </a:rPr>
              <a:t>6</a:t>
            </a:r>
            <a:endParaRPr lang="en-US" dirty="0">
              <a:solidFill>
                <a:srgbClr val="E8E8ED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910383" y="1773314"/>
            <a:ext cx="319197" cy="32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13988" y="1779874"/>
            <a:ext cx="319197" cy="32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6514886" y="484239"/>
            <a:ext cx="31919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8E8ED"/>
                </a:solidFill>
              </a:rPr>
              <a:t>8</a:t>
            </a:r>
          </a:p>
        </p:txBody>
      </p:sp>
      <p:pic>
        <p:nvPicPr>
          <p:cNvPr id="86" name="Pictur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38" y="1738195"/>
            <a:ext cx="102172" cy="165058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640" y="1286609"/>
            <a:ext cx="102172" cy="110039"/>
          </a:xfrm>
          <a:prstGeom prst="rect">
            <a:avLst/>
          </a:prstGeom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64" y="479526"/>
            <a:ext cx="124877" cy="165058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69" y="1763870"/>
            <a:ext cx="102172" cy="11003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8641" y="1715674"/>
            <a:ext cx="124877" cy="209073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440" y="1169234"/>
            <a:ext cx="124877" cy="165058"/>
          </a:xfrm>
          <a:prstGeom prst="rect">
            <a:avLst/>
          </a:prstGeom>
        </p:spPr>
      </p:pic>
      <p:pic>
        <p:nvPicPr>
          <p:cNvPr id="92" name="Picture 9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8082" y="490530"/>
            <a:ext cx="113524" cy="154054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2445734" y="3310481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41" idx="2"/>
          </p:cNvCxnSpPr>
          <p:nvPr/>
        </p:nvCxnSpPr>
        <p:spPr>
          <a:xfrm>
            <a:off x="2593901" y="4064016"/>
            <a:ext cx="1291219" cy="772582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95781" y="3996284"/>
            <a:ext cx="1307345" cy="1151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126" idx="2"/>
          </p:cNvCxnSpPr>
          <p:nvPr/>
        </p:nvCxnSpPr>
        <p:spPr>
          <a:xfrm flipV="1">
            <a:off x="5028120" y="4064018"/>
            <a:ext cx="1920262" cy="77258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0834" y="3429016"/>
            <a:ext cx="127000" cy="495300"/>
          </a:xfrm>
          <a:prstGeom prst="rect">
            <a:avLst/>
          </a:prstGeom>
        </p:spPr>
      </p:pic>
      <p:sp>
        <p:nvSpPr>
          <p:cNvPr id="126" name="Rounded Rectangle 125"/>
          <p:cNvSpPr/>
          <p:nvPr/>
        </p:nvSpPr>
        <p:spPr>
          <a:xfrm>
            <a:off x="6800215" y="3310483"/>
            <a:ext cx="296333" cy="753535"/>
          </a:xfrm>
          <a:prstGeom prst="roundRect">
            <a:avLst>
              <a:gd name="adj" fmla="val 2381"/>
            </a:avLst>
          </a:prstGeom>
          <a:noFill/>
          <a:ln w="1905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0505" y="3429016"/>
            <a:ext cx="127000" cy="4953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54974" y="3361284"/>
            <a:ext cx="1295400" cy="635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04596" y="3361284"/>
            <a:ext cx="1295400" cy="635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5531" y="3090347"/>
            <a:ext cx="762000" cy="1651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90426" y="3067066"/>
            <a:ext cx="787400" cy="165100"/>
          </a:xfrm>
          <a:prstGeom prst="rect">
            <a:avLst/>
          </a:prstGeom>
        </p:spPr>
      </p:pic>
      <p:sp>
        <p:nvSpPr>
          <p:cNvPr id="97" name="Right Arrow 96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848297" y="4450331"/>
            <a:ext cx="197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Coding</a:t>
            </a:r>
            <a:endParaRPr lang="en-US" dirty="0"/>
          </a:p>
        </p:txBody>
      </p:sp>
      <p:pic>
        <p:nvPicPr>
          <p:cNvPr id="53" name="Picture 52" descr="latex-image-1.pdf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08" y="5147748"/>
            <a:ext cx="2984500" cy="8382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03583" y="4476764"/>
            <a:ext cx="1091314" cy="619111"/>
          </a:xfrm>
          <a:prstGeom prst="rect">
            <a:avLst/>
          </a:prstGeom>
        </p:spPr>
      </p:pic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24" y="5013325"/>
            <a:ext cx="2971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3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ounded Rectangle 130"/>
          <p:cNvSpPr/>
          <p:nvPr/>
        </p:nvSpPr>
        <p:spPr>
          <a:xfrm>
            <a:off x="5355812" y="2722049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296333" y="2692412"/>
            <a:ext cx="3386107" cy="3716866"/>
          </a:xfrm>
          <a:prstGeom prst="roundRect">
            <a:avLst>
              <a:gd name="adj" fmla="val 10165"/>
            </a:avLst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989508" y="478004"/>
            <a:ext cx="4844575" cy="1682707"/>
            <a:chOff x="1819590" y="1458590"/>
            <a:chExt cx="5419637" cy="1942079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63034"/>
              <a:ext cx="1013241" cy="0"/>
            </a:xfrm>
            <a:prstGeom prst="straightConnector1">
              <a:avLst/>
            </a:prstGeom>
            <a:ln w="28575" cmpd="sng"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40751" y="1467090"/>
              <a:ext cx="357086" cy="426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426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13424" y="146432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85697" y="295369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0177" y="145859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87179" y="295355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81136" y="296113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465786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cxnSp>
        <p:nvCxnSpPr>
          <p:cNvPr id="17" name="Straight Arrow Connector 16"/>
          <p:cNvCxnSpPr/>
          <p:nvPr/>
        </p:nvCxnSpPr>
        <p:spPr>
          <a:xfrm>
            <a:off x="2336088" y="4038617"/>
            <a:ext cx="1445546" cy="772579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895781" y="3970883"/>
            <a:ext cx="1837923" cy="1151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4443" y="3403615"/>
            <a:ext cx="127000" cy="495300"/>
          </a:xfrm>
          <a:prstGeom prst="rect">
            <a:avLst/>
          </a:prstGeom>
        </p:spPr>
      </p:pic>
      <p:sp>
        <p:nvSpPr>
          <p:cNvPr id="126" name="Rounded Rectangle 125"/>
          <p:cNvSpPr/>
          <p:nvPr/>
        </p:nvSpPr>
        <p:spPr>
          <a:xfrm>
            <a:off x="6756400" y="3230046"/>
            <a:ext cx="465667" cy="753535"/>
          </a:xfrm>
          <a:prstGeom prst="roundRect">
            <a:avLst>
              <a:gd name="adj" fmla="val 2381"/>
            </a:avLst>
          </a:prstGeom>
          <a:noFill/>
          <a:ln w="12700" cmpd="sng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7007" y="3403615"/>
            <a:ext cx="127000" cy="4953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0769" y="3335883"/>
            <a:ext cx="1295400" cy="6350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71704" y="2988747"/>
            <a:ext cx="762000" cy="165100"/>
          </a:xfrm>
          <a:prstGeom prst="rect">
            <a:avLst/>
          </a:prstGeom>
        </p:spPr>
      </p:pic>
      <p:sp>
        <p:nvSpPr>
          <p:cNvPr id="60" name="Rounded Rectangle 59"/>
          <p:cNvSpPr/>
          <p:nvPr/>
        </p:nvSpPr>
        <p:spPr>
          <a:xfrm>
            <a:off x="1823537" y="3285082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/>
          <p:cNvSpPr/>
          <p:nvPr/>
        </p:nvSpPr>
        <p:spPr>
          <a:xfrm>
            <a:off x="2189717" y="3285080"/>
            <a:ext cx="296333" cy="753535"/>
          </a:xfrm>
          <a:prstGeom prst="roundRect">
            <a:avLst/>
          </a:prstGeom>
          <a:noFill/>
          <a:ln w="190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5162" y="3285082"/>
            <a:ext cx="1143000" cy="660400"/>
          </a:xfrm>
          <a:prstGeom prst="rect">
            <a:avLst/>
          </a:prstGeom>
        </p:spPr>
      </p:pic>
      <p:cxnSp>
        <p:nvCxnSpPr>
          <p:cNvPr id="68" name="Straight Arrow Connector 67"/>
          <p:cNvCxnSpPr>
            <a:endCxn id="126" idx="2"/>
          </p:cNvCxnSpPr>
          <p:nvPr/>
        </p:nvCxnSpPr>
        <p:spPr>
          <a:xfrm flipV="1">
            <a:off x="5305634" y="3983581"/>
            <a:ext cx="1683600" cy="8276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89234" y="2963347"/>
            <a:ext cx="495300" cy="190500"/>
          </a:xfrm>
          <a:prstGeom prst="rect">
            <a:avLst/>
          </a:prstGeom>
        </p:spPr>
      </p:pic>
      <p:sp>
        <p:nvSpPr>
          <p:cNvPr id="98" name="Right Arrow 97"/>
          <p:cNvSpPr/>
          <p:nvPr/>
        </p:nvSpPr>
        <p:spPr>
          <a:xfrm>
            <a:off x="4099850" y="2357984"/>
            <a:ext cx="810533" cy="3725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1263104" y="2311400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1</a:t>
            </a:r>
            <a:endParaRPr lang="en-US" dirty="0"/>
          </a:p>
        </p:txBody>
      </p:sp>
      <p:sp>
        <p:nvSpPr>
          <p:cNvPr id="100" name="Rounded Rectangle 99"/>
          <p:cNvSpPr/>
          <p:nvPr/>
        </p:nvSpPr>
        <p:spPr>
          <a:xfrm>
            <a:off x="6267704" y="2353733"/>
            <a:ext cx="1398815" cy="41911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 0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5967310" y="4450331"/>
            <a:ext cx="197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Interference </a:t>
            </a:r>
            <a:r>
              <a:rPr lang="en-US" dirty="0" smtClean="0"/>
              <a:t>Alignment Step</a:t>
            </a:r>
            <a:endParaRPr lang="en-US" dirty="0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74" y="5216525"/>
            <a:ext cx="2857500" cy="838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53230" y="4424243"/>
            <a:ext cx="1552404" cy="699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61231" y="5110791"/>
            <a:ext cx="3248938" cy="9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618070" y="1757437"/>
            <a:ext cx="5428104" cy="1706790"/>
            <a:chOff x="1819590" y="1496407"/>
            <a:chExt cx="5428104" cy="1868067"/>
          </a:xfrm>
        </p:grpSpPr>
        <p:sp>
          <p:nvSpPr>
            <p:cNvPr id="38" name="Oval 37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51" idx="4"/>
              <a:endCxn id="49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0" idx="0"/>
              <a:endCxn id="52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2055664" y="4271618"/>
            <a:ext cx="522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uncovered achieves optimal rate point (1,1)</a:t>
            </a:r>
            <a:endParaRPr lang="en-US"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055" y="3429000"/>
            <a:ext cx="215900" cy="1524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55" y="1687634"/>
            <a:ext cx="215900" cy="1524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468" y="3398747"/>
            <a:ext cx="850900" cy="1651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129" y="2666775"/>
            <a:ext cx="850900" cy="1651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529" y="3445283"/>
            <a:ext cx="850900" cy="1651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932" y="1714629"/>
            <a:ext cx="215900" cy="1524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121" y="2514375"/>
            <a:ext cx="215900" cy="1524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439" y="1363464"/>
            <a:ext cx="2470786" cy="4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84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Random Coding</a:t>
            </a:r>
            <a:endParaRPr lang="en-US" sz="3200" dirty="0">
              <a:latin typeface="Helvetica Neue"/>
              <a:cs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1167" y="4106333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Causing interference at destination 1 from source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0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06516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9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673406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1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008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28725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39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305377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97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0000FF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89268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4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819590" y="1536550"/>
            <a:ext cx="5428104" cy="1904127"/>
            <a:chOff x="1819590" y="1460347"/>
            <a:chExt cx="5428104" cy="1904127"/>
          </a:xfrm>
        </p:grpSpPr>
        <p:sp>
          <p:nvSpPr>
            <p:cNvPr id="4" name="Oval 3"/>
            <p:cNvSpPr/>
            <p:nvPr/>
          </p:nvSpPr>
          <p:spPr>
            <a:xfrm>
              <a:off x="1819590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199847" y="1689540"/>
              <a:ext cx="1082944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63048" y="1689540"/>
              <a:ext cx="177375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817060" y="1689540"/>
              <a:ext cx="1024976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199847" y="3172806"/>
              <a:ext cx="1463201" cy="0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4043305" y="3172806"/>
              <a:ext cx="101324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436803" y="3172806"/>
              <a:ext cx="140523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52" idx="4"/>
              <a:endCxn id="46" idx="0"/>
            </p:cNvCxnSpPr>
            <p:nvPr/>
          </p:nvCxnSpPr>
          <p:spPr>
            <a:xfrm>
              <a:off x="3472920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49" idx="0"/>
              <a:endCxn id="56" idx="4"/>
            </p:cNvCxnSpPr>
            <p:nvPr/>
          </p:nvCxnSpPr>
          <p:spPr>
            <a:xfrm flipV="1">
              <a:off x="5246675" y="1881208"/>
              <a:ext cx="380257" cy="1099931"/>
            </a:xfrm>
            <a:prstGeom prst="straightConnector1">
              <a:avLst/>
            </a:prstGeom>
            <a:ln>
              <a:solidFill>
                <a:srgbClr val="4F81BD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1819590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84203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3663048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056546" y="2981139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282791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36803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6842036" y="1497873"/>
              <a:ext cx="380257" cy="383335"/>
            </a:xfrm>
            <a:prstGeom prst="ellipse">
              <a:avLst/>
            </a:prstGeom>
            <a:noFill/>
            <a:ln w="19050" cmpd="sng">
              <a:solidFill>
                <a:srgbClr val="4F81B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859695" y="1496407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859695" y="2974408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322896" y="150340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704641" y="2983010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479649" y="1497679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096651" y="2982875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890608" y="29806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82141" y="1504874"/>
              <a:ext cx="357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pic>
          <p:nvPicPr>
            <p:cNvPr id="85" name="Picture 8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69566" y="1496407"/>
              <a:ext cx="127000" cy="127000"/>
            </a:xfrm>
            <a:prstGeom prst="rect">
              <a:avLst/>
            </a:prstGeom>
          </p:spPr>
        </p:pic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5266" y="2913026"/>
              <a:ext cx="114300" cy="190500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182" y="2391833"/>
              <a:ext cx="114300" cy="127000"/>
            </a:xfrm>
            <a:prstGeom prst="rect">
              <a:avLst/>
            </a:prstGeom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6167" y="1460347"/>
              <a:ext cx="139700" cy="190500"/>
            </a:xfrm>
            <a:prstGeom prst="rect">
              <a:avLst/>
            </a:prstGeom>
          </p:spPr>
        </p:pic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567" y="2942659"/>
              <a:ext cx="114300" cy="127000"/>
            </a:xfrm>
            <a:prstGeom prst="rect">
              <a:avLst/>
            </a:prstGeom>
          </p:spPr>
        </p:pic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200" y="2887034"/>
              <a:ext cx="139700" cy="241300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3477" y="2256366"/>
              <a:ext cx="139700" cy="190500"/>
            </a:xfrm>
            <a:prstGeom prst="rect">
              <a:avLst/>
            </a:prstGeom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45834" y="1473047"/>
              <a:ext cx="127000" cy="177800"/>
            </a:xfrm>
            <a:prstGeom prst="rect">
              <a:avLst/>
            </a:prstGeom>
          </p:spPr>
        </p:pic>
      </p:grpSp>
      <p:sp>
        <p:nvSpPr>
          <p:cNvPr id="94" name="Title 1"/>
          <p:cNvSpPr txBox="1">
            <a:spLocks/>
          </p:cNvSpPr>
          <p:nvPr/>
        </p:nvSpPr>
        <p:spPr>
          <a:xfrm>
            <a:off x="294951" y="444500"/>
            <a:ext cx="8616271" cy="847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Helvetica Neue"/>
                <a:cs typeface="Helvetica Neue"/>
              </a:rPr>
              <a:t>Destination Reduction</a:t>
            </a:r>
            <a:endParaRPr lang="en-US" sz="3200" dirty="0">
              <a:latin typeface="Helvetica Neue"/>
              <a:cs typeface="Helvetica Neue"/>
            </a:endParaRP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04252"/>
              </p:ext>
            </p:extLst>
          </p:nvPr>
        </p:nvGraphicFramePr>
        <p:xfrm>
          <a:off x="778931" y="3979333"/>
          <a:ext cx="7543802" cy="12560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60786"/>
                <a:gridCol w="979216"/>
                <a:gridCol w="897467"/>
                <a:gridCol w="873275"/>
                <a:gridCol w="1077686"/>
                <a:gridCol w="1077686"/>
                <a:gridCol w="1077686"/>
              </a:tblGrid>
              <a:tr h="338667">
                <a:tc>
                  <a:txBody>
                    <a:bodyPr/>
                    <a:lstStyle/>
                    <a:p>
                      <a:r>
                        <a:rPr lang="en-US" dirty="0" smtClean="0"/>
                        <a:t>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45122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3C2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6" name="Picture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834" y="4501406"/>
            <a:ext cx="127000" cy="12700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534" y="4902696"/>
            <a:ext cx="114300" cy="190500"/>
          </a:xfrm>
          <a:prstGeom prst="rect">
            <a:avLst/>
          </a:prstGeom>
        </p:spPr>
      </p:pic>
      <p:pic>
        <p:nvPicPr>
          <p:cNvPr id="98" name="Picture 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3779" y="4444256"/>
            <a:ext cx="355600" cy="2413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877" y="4902696"/>
            <a:ext cx="114300" cy="190500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867" y="4902696"/>
            <a:ext cx="114300" cy="1905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482" y="4962459"/>
            <a:ext cx="114300" cy="127000"/>
          </a:xfrm>
          <a:prstGeom prst="rect">
            <a:avLst/>
          </a:prstGeom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5375" y="4902696"/>
            <a:ext cx="393700" cy="241300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447466"/>
            <a:ext cx="368300" cy="241300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1167" y="4902696"/>
            <a:ext cx="368300" cy="241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74634" y="4447466"/>
            <a:ext cx="355600" cy="2413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1460" y="4456212"/>
            <a:ext cx="355600" cy="24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96566" y="4444256"/>
            <a:ext cx="6350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01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28157</TotalTime>
  <Words>453</Words>
  <Application>Microsoft Macintosh PowerPoint</Application>
  <PresentationFormat>On-screen Show (4:3)</PresentationFormat>
  <Paragraphs>343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Code Construction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California, Irvine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Viveck Ramesh Cadambe</dc:creator>
  <cp:lastModifiedBy>Weifei Zeng</cp:lastModifiedBy>
  <cp:revision>487</cp:revision>
  <dcterms:created xsi:type="dcterms:W3CDTF">2013-02-11T16:30:18Z</dcterms:created>
  <dcterms:modified xsi:type="dcterms:W3CDTF">2015-10-19T16:30:51Z</dcterms:modified>
</cp:coreProperties>
</file>