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5"/>
  </p:notesMasterIdLst>
  <p:sldIdLst>
    <p:sldId id="450" r:id="rId2"/>
    <p:sldId id="451" r:id="rId3"/>
    <p:sldId id="457" r:id="rId4"/>
    <p:sldId id="406" r:id="rId5"/>
    <p:sldId id="434" r:id="rId6"/>
    <p:sldId id="436" r:id="rId7"/>
    <p:sldId id="435" r:id="rId8"/>
    <p:sldId id="407" r:id="rId9"/>
    <p:sldId id="408" r:id="rId10"/>
    <p:sldId id="418" r:id="rId11"/>
    <p:sldId id="413" r:id="rId12"/>
    <p:sldId id="419" r:id="rId13"/>
    <p:sldId id="409" r:id="rId14"/>
    <p:sldId id="421" r:id="rId15"/>
    <p:sldId id="415" r:id="rId16"/>
    <p:sldId id="422" r:id="rId17"/>
    <p:sldId id="454" r:id="rId18"/>
    <p:sldId id="433" r:id="rId19"/>
    <p:sldId id="456" r:id="rId20"/>
    <p:sldId id="458" r:id="rId21"/>
    <p:sldId id="459" r:id="rId22"/>
    <p:sldId id="460" r:id="rId23"/>
    <p:sldId id="496" r:id="rId24"/>
    <p:sldId id="462" r:id="rId25"/>
    <p:sldId id="463" r:id="rId26"/>
    <p:sldId id="465" r:id="rId27"/>
    <p:sldId id="464" r:id="rId28"/>
    <p:sldId id="467" r:id="rId29"/>
    <p:sldId id="466" r:id="rId30"/>
    <p:sldId id="470" r:id="rId31"/>
    <p:sldId id="475" r:id="rId32"/>
    <p:sldId id="474" r:id="rId33"/>
    <p:sldId id="473" r:id="rId34"/>
    <p:sldId id="472" r:id="rId35"/>
    <p:sldId id="471" r:id="rId36"/>
    <p:sldId id="428" r:id="rId37"/>
    <p:sldId id="497" r:id="rId38"/>
    <p:sldId id="479" r:id="rId39"/>
    <p:sldId id="477" r:id="rId40"/>
    <p:sldId id="478" r:id="rId41"/>
    <p:sldId id="480" r:id="rId42"/>
    <p:sldId id="476" r:id="rId43"/>
    <p:sldId id="429" r:id="rId44"/>
    <p:sldId id="498" r:id="rId45"/>
    <p:sldId id="485" r:id="rId46"/>
    <p:sldId id="484" r:id="rId47"/>
    <p:sldId id="483" r:id="rId48"/>
    <p:sldId id="482" r:id="rId49"/>
    <p:sldId id="481" r:id="rId50"/>
    <p:sldId id="430" r:id="rId51"/>
    <p:sldId id="490" r:id="rId52"/>
    <p:sldId id="489" r:id="rId53"/>
    <p:sldId id="488" r:id="rId54"/>
    <p:sldId id="487" r:id="rId55"/>
    <p:sldId id="486" r:id="rId56"/>
    <p:sldId id="431" r:id="rId57"/>
    <p:sldId id="499" r:id="rId58"/>
    <p:sldId id="495" r:id="rId59"/>
    <p:sldId id="494" r:id="rId60"/>
    <p:sldId id="493" r:id="rId61"/>
    <p:sldId id="492" r:id="rId62"/>
    <p:sldId id="491" r:id="rId63"/>
    <p:sldId id="446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3C2E"/>
    <a:srgbClr val="4F81BD"/>
    <a:srgbClr val="BA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2" autoAdjust="0"/>
    <p:restoredTop sz="75583" autoAdjust="0"/>
  </p:normalViewPr>
  <p:slideViewPr>
    <p:cSldViewPr snapToGrid="0" snapToObjects="1">
      <p:cViewPr>
        <p:scale>
          <a:sx n="100" d="100"/>
          <a:sy n="100" d="100"/>
        </p:scale>
        <p:origin x="-1136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8C7E-9D3D-F64D-B706-500F84D8BCAB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0F282-F42D-6E46-B6FB-4715B8AE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599FD-28F5-A743-B43B-C39FD8693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presentation</a:t>
            </a:r>
            <a:r>
              <a:rPr lang="en-US" baseline="0" dirty="0" smtClean="0"/>
              <a:t> is divided into mainly three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F282-F42D-6E46-B6FB-4715B8AE2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presentation</a:t>
            </a:r>
            <a:r>
              <a:rPr lang="en-US" baseline="0" dirty="0" smtClean="0"/>
              <a:t> is divided into mainly three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0F282-F42D-6E46-B6FB-4715B8AE2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6355-793D-A548-BE5A-A4471A726E9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image" Target="../media/image36.emf"/><Relationship Id="rId13" Type="http://schemas.openxmlformats.org/officeDocument/2006/relationships/image" Target="../media/image37.emf"/><Relationship Id="rId14" Type="http://schemas.openxmlformats.org/officeDocument/2006/relationships/image" Target="../media/image38.emf"/><Relationship Id="rId15" Type="http://schemas.openxmlformats.org/officeDocument/2006/relationships/image" Target="../media/image39.emf"/><Relationship Id="rId16" Type="http://schemas.openxmlformats.org/officeDocument/2006/relationships/image" Target="../media/image40.emf"/><Relationship Id="rId17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19.emf"/><Relationship Id="rId10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image" Target="../media/image36.emf"/><Relationship Id="rId13" Type="http://schemas.openxmlformats.org/officeDocument/2006/relationships/image" Target="../media/image37.emf"/><Relationship Id="rId14" Type="http://schemas.openxmlformats.org/officeDocument/2006/relationships/image" Target="../media/image38.emf"/><Relationship Id="rId15" Type="http://schemas.openxmlformats.org/officeDocument/2006/relationships/image" Target="../media/image39.emf"/><Relationship Id="rId16" Type="http://schemas.openxmlformats.org/officeDocument/2006/relationships/image" Target="../media/image40.emf"/><Relationship Id="rId17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19.emf"/><Relationship Id="rId10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image" Target="../media/image36.emf"/><Relationship Id="rId13" Type="http://schemas.openxmlformats.org/officeDocument/2006/relationships/image" Target="../media/image37.emf"/><Relationship Id="rId14" Type="http://schemas.openxmlformats.org/officeDocument/2006/relationships/image" Target="../media/image38.emf"/><Relationship Id="rId15" Type="http://schemas.openxmlformats.org/officeDocument/2006/relationships/image" Target="../media/image39.emf"/><Relationship Id="rId16" Type="http://schemas.openxmlformats.org/officeDocument/2006/relationships/image" Target="../media/image40.emf"/><Relationship Id="rId17" Type="http://schemas.openxmlformats.org/officeDocument/2006/relationships/image" Target="../media/image41.emf"/><Relationship Id="rId18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9" Type="http://schemas.openxmlformats.org/officeDocument/2006/relationships/image" Target="../media/image19.emf"/><Relationship Id="rId10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3.emf"/><Relationship Id="rId19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4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5.emf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43.emf"/><Relationship Id="rId21" Type="http://schemas.openxmlformats.org/officeDocument/2006/relationships/image" Target="../media/image4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6.emf"/><Relationship Id="rId1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43.emf"/><Relationship Id="rId21" Type="http://schemas.openxmlformats.org/officeDocument/2006/relationships/image" Target="../media/image44.emf"/><Relationship Id="rId22" Type="http://schemas.openxmlformats.org/officeDocument/2006/relationships/image" Target="../media/image47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6.emf"/><Relationship Id="rId1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43.emf"/><Relationship Id="rId21" Type="http://schemas.openxmlformats.org/officeDocument/2006/relationships/image" Target="../media/image44.emf"/><Relationship Id="rId22" Type="http://schemas.openxmlformats.org/officeDocument/2006/relationships/image" Target="../media/image48.emf"/><Relationship Id="rId23" Type="http://schemas.openxmlformats.org/officeDocument/2006/relationships/image" Target="../media/image49.emf"/><Relationship Id="rId24" Type="http://schemas.openxmlformats.org/officeDocument/2006/relationships/image" Target="../media/image47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6.emf"/><Relationship Id="rId1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43.emf"/><Relationship Id="rId21" Type="http://schemas.openxmlformats.org/officeDocument/2006/relationships/image" Target="../media/image44.emf"/><Relationship Id="rId22" Type="http://schemas.openxmlformats.org/officeDocument/2006/relationships/image" Target="../media/image48.emf"/><Relationship Id="rId23" Type="http://schemas.openxmlformats.org/officeDocument/2006/relationships/image" Target="../media/image49.emf"/><Relationship Id="rId24" Type="http://schemas.openxmlformats.org/officeDocument/2006/relationships/image" Target="../media/image47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6.emf"/><Relationship Id="rId1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43.emf"/><Relationship Id="rId21" Type="http://schemas.openxmlformats.org/officeDocument/2006/relationships/image" Target="../media/image44.emf"/><Relationship Id="rId22" Type="http://schemas.openxmlformats.org/officeDocument/2006/relationships/image" Target="../media/image50.emf"/><Relationship Id="rId23" Type="http://schemas.openxmlformats.org/officeDocument/2006/relationships/image" Target="../media/image48.emf"/><Relationship Id="rId24" Type="http://schemas.openxmlformats.org/officeDocument/2006/relationships/image" Target="../media/image49.emf"/><Relationship Id="rId25" Type="http://schemas.openxmlformats.org/officeDocument/2006/relationships/image" Target="../media/image47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6.emf"/><Relationship Id="rId1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0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3.emf"/><Relationship Id="rId19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1.emf"/><Relationship Id="rId21" Type="http://schemas.openxmlformats.org/officeDocument/2006/relationships/image" Target="../media/image50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5.emf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1.emf"/><Relationship Id="rId21" Type="http://schemas.openxmlformats.org/officeDocument/2006/relationships/image" Target="../media/image44.emf"/><Relationship Id="rId22" Type="http://schemas.openxmlformats.org/officeDocument/2006/relationships/image" Target="../media/image52.emf"/><Relationship Id="rId23" Type="http://schemas.openxmlformats.org/officeDocument/2006/relationships/image" Target="../media/image53.emf"/><Relationship Id="rId24" Type="http://schemas.openxmlformats.org/officeDocument/2006/relationships/image" Target="../media/image50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5.emf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1.emf"/><Relationship Id="rId21" Type="http://schemas.openxmlformats.org/officeDocument/2006/relationships/image" Target="../media/image44.emf"/><Relationship Id="rId22" Type="http://schemas.openxmlformats.org/officeDocument/2006/relationships/image" Target="../media/image52.emf"/><Relationship Id="rId23" Type="http://schemas.openxmlformats.org/officeDocument/2006/relationships/image" Target="../media/image53.emf"/><Relationship Id="rId24" Type="http://schemas.openxmlformats.org/officeDocument/2006/relationships/image" Target="../media/image54.emf"/><Relationship Id="rId25" Type="http://schemas.openxmlformats.org/officeDocument/2006/relationships/image" Target="../media/image55.emf"/><Relationship Id="rId26" Type="http://schemas.openxmlformats.org/officeDocument/2006/relationships/image" Target="../media/image50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5.emf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1.emf"/><Relationship Id="rId21" Type="http://schemas.openxmlformats.org/officeDocument/2006/relationships/image" Target="../media/image44.emf"/><Relationship Id="rId22" Type="http://schemas.openxmlformats.org/officeDocument/2006/relationships/image" Target="../media/image52.emf"/><Relationship Id="rId23" Type="http://schemas.openxmlformats.org/officeDocument/2006/relationships/image" Target="../media/image53.emf"/><Relationship Id="rId24" Type="http://schemas.openxmlformats.org/officeDocument/2006/relationships/image" Target="../media/image54.emf"/><Relationship Id="rId25" Type="http://schemas.openxmlformats.org/officeDocument/2006/relationships/image" Target="../media/image55.emf"/><Relationship Id="rId26" Type="http://schemas.openxmlformats.org/officeDocument/2006/relationships/image" Target="../media/image50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5.emf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1.emf"/><Relationship Id="rId21" Type="http://schemas.openxmlformats.org/officeDocument/2006/relationships/image" Target="../media/image56.emf"/><Relationship Id="rId22" Type="http://schemas.openxmlformats.org/officeDocument/2006/relationships/image" Target="../media/image44.emf"/><Relationship Id="rId23" Type="http://schemas.openxmlformats.org/officeDocument/2006/relationships/image" Target="../media/image52.emf"/><Relationship Id="rId24" Type="http://schemas.openxmlformats.org/officeDocument/2006/relationships/image" Target="../media/image53.emf"/><Relationship Id="rId25" Type="http://schemas.openxmlformats.org/officeDocument/2006/relationships/image" Target="../media/image54.emf"/><Relationship Id="rId26" Type="http://schemas.openxmlformats.org/officeDocument/2006/relationships/image" Target="../media/image55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45.emf"/><Relationship Id="rId19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56.emf"/><Relationship Id="rId19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7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56.emf"/><Relationship Id="rId19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8.emf"/><Relationship Id="rId21" Type="http://schemas.openxmlformats.org/officeDocument/2006/relationships/image" Target="../media/image57.emf"/><Relationship Id="rId22" Type="http://schemas.openxmlformats.org/officeDocument/2006/relationships/image" Target="../media/image60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59.emf"/><Relationship Id="rId19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5.emf"/><Relationship Id="rId21" Type="http://schemas.openxmlformats.org/officeDocument/2006/relationships/image" Target="../media/image2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3.emf"/><Relationship Id="rId1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8.emf"/><Relationship Id="rId21" Type="http://schemas.openxmlformats.org/officeDocument/2006/relationships/image" Target="../media/image57.emf"/><Relationship Id="rId22" Type="http://schemas.openxmlformats.org/officeDocument/2006/relationships/image" Target="../media/image60.emf"/><Relationship Id="rId23" Type="http://schemas.openxmlformats.org/officeDocument/2006/relationships/image" Target="../media/image61.emf"/><Relationship Id="rId24" Type="http://schemas.openxmlformats.org/officeDocument/2006/relationships/image" Target="../media/image62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59.emf"/><Relationship Id="rId19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8.emf"/><Relationship Id="rId21" Type="http://schemas.openxmlformats.org/officeDocument/2006/relationships/image" Target="../media/image57.emf"/><Relationship Id="rId22" Type="http://schemas.openxmlformats.org/officeDocument/2006/relationships/image" Target="../media/image60.emf"/><Relationship Id="rId23" Type="http://schemas.openxmlformats.org/officeDocument/2006/relationships/image" Target="../media/image61.emf"/><Relationship Id="rId24" Type="http://schemas.openxmlformats.org/officeDocument/2006/relationships/image" Target="../media/image62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59.emf"/><Relationship Id="rId19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58.emf"/><Relationship Id="rId21" Type="http://schemas.openxmlformats.org/officeDocument/2006/relationships/image" Target="../media/image57.emf"/><Relationship Id="rId22" Type="http://schemas.openxmlformats.org/officeDocument/2006/relationships/image" Target="../media/image63.emf"/><Relationship Id="rId23" Type="http://schemas.openxmlformats.org/officeDocument/2006/relationships/image" Target="../media/image60.emf"/><Relationship Id="rId24" Type="http://schemas.openxmlformats.org/officeDocument/2006/relationships/image" Target="../media/image61.emf"/><Relationship Id="rId25" Type="http://schemas.openxmlformats.org/officeDocument/2006/relationships/image" Target="../media/image62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59.emf"/><Relationship Id="rId19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64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5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64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5.emf"/><Relationship Id="rId21" Type="http://schemas.openxmlformats.org/officeDocument/2006/relationships/image" Target="../media/image60.emf"/><Relationship Id="rId22" Type="http://schemas.openxmlformats.org/officeDocument/2006/relationships/image" Target="../media/image6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64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5.emf"/><Relationship Id="rId21" Type="http://schemas.openxmlformats.org/officeDocument/2006/relationships/image" Target="../media/image60.emf"/><Relationship Id="rId22" Type="http://schemas.openxmlformats.org/officeDocument/2006/relationships/image" Target="../media/image66.emf"/><Relationship Id="rId23" Type="http://schemas.openxmlformats.org/officeDocument/2006/relationships/image" Target="../media/image67.emf"/><Relationship Id="rId24" Type="http://schemas.openxmlformats.org/officeDocument/2006/relationships/image" Target="../media/image68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64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5.emf"/><Relationship Id="rId21" Type="http://schemas.openxmlformats.org/officeDocument/2006/relationships/image" Target="../media/image60.emf"/><Relationship Id="rId22" Type="http://schemas.openxmlformats.org/officeDocument/2006/relationships/image" Target="../media/image66.emf"/><Relationship Id="rId23" Type="http://schemas.openxmlformats.org/officeDocument/2006/relationships/image" Target="../media/image67.emf"/><Relationship Id="rId24" Type="http://schemas.openxmlformats.org/officeDocument/2006/relationships/image" Target="../media/image68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64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9.emf"/><Relationship Id="rId21" Type="http://schemas.openxmlformats.org/officeDocument/2006/relationships/image" Target="../media/image65.emf"/><Relationship Id="rId22" Type="http://schemas.openxmlformats.org/officeDocument/2006/relationships/image" Target="../media/image60.emf"/><Relationship Id="rId23" Type="http://schemas.openxmlformats.org/officeDocument/2006/relationships/image" Target="../media/image66.emf"/><Relationship Id="rId24" Type="http://schemas.openxmlformats.org/officeDocument/2006/relationships/image" Target="../media/image67.emf"/><Relationship Id="rId25" Type="http://schemas.openxmlformats.org/officeDocument/2006/relationships/image" Target="../media/image68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64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9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0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5.emf"/><Relationship Id="rId21" Type="http://schemas.openxmlformats.org/officeDocument/2006/relationships/image" Target="../media/image69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0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5.emf"/><Relationship Id="rId21" Type="http://schemas.openxmlformats.org/officeDocument/2006/relationships/image" Target="../media/image66.emf"/><Relationship Id="rId22" Type="http://schemas.openxmlformats.org/officeDocument/2006/relationships/image" Target="../media/image71.emf"/><Relationship Id="rId23" Type="http://schemas.openxmlformats.org/officeDocument/2006/relationships/image" Target="../media/image69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0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5.emf"/><Relationship Id="rId21" Type="http://schemas.openxmlformats.org/officeDocument/2006/relationships/image" Target="../media/image66.emf"/><Relationship Id="rId22" Type="http://schemas.openxmlformats.org/officeDocument/2006/relationships/image" Target="../media/image67.emf"/><Relationship Id="rId23" Type="http://schemas.openxmlformats.org/officeDocument/2006/relationships/image" Target="../media/image68.emf"/><Relationship Id="rId24" Type="http://schemas.openxmlformats.org/officeDocument/2006/relationships/image" Target="../media/image71.emf"/><Relationship Id="rId25" Type="http://schemas.openxmlformats.org/officeDocument/2006/relationships/image" Target="../media/image69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0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5.emf"/><Relationship Id="rId21" Type="http://schemas.openxmlformats.org/officeDocument/2006/relationships/image" Target="../media/image66.emf"/><Relationship Id="rId22" Type="http://schemas.openxmlformats.org/officeDocument/2006/relationships/image" Target="../media/image67.emf"/><Relationship Id="rId23" Type="http://schemas.openxmlformats.org/officeDocument/2006/relationships/image" Target="../media/image68.emf"/><Relationship Id="rId24" Type="http://schemas.openxmlformats.org/officeDocument/2006/relationships/image" Target="../media/image71.emf"/><Relationship Id="rId25" Type="http://schemas.openxmlformats.org/officeDocument/2006/relationships/image" Target="../media/image69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0.emf"/><Relationship Id="rId19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63.emf"/><Relationship Id="rId21" Type="http://schemas.openxmlformats.org/officeDocument/2006/relationships/image" Target="../media/image65.emf"/><Relationship Id="rId22" Type="http://schemas.openxmlformats.org/officeDocument/2006/relationships/image" Target="../media/image66.emf"/><Relationship Id="rId23" Type="http://schemas.openxmlformats.org/officeDocument/2006/relationships/image" Target="../media/image67.emf"/><Relationship Id="rId24" Type="http://schemas.openxmlformats.org/officeDocument/2006/relationships/image" Target="../media/image68.emf"/><Relationship Id="rId25" Type="http://schemas.openxmlformats.org/officeDocument/2006/relationships/image" Target="../media/image71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0.emf"/><Relationship Id="rId19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5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3.emf"/><Relationship Id="rId19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7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3.emf"/><Relationship Id="rId19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74.emf"/><Relationship Id="rId21" Type="http://schemas.openxmlformats.org/officeDocument/2006/relationships/image" Target="../media/image60.emf"/><Relationship Id="rId22" Type="http://schemas.openxmlformats.org/officeDocument/2006/relationships/image" Target="../media/image75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3.emf"/><Relationship Id="rId19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74.emf"/><Relationship Id="rId21" Type="http://schemas.openxmlformats.org/officeDocument/2006/relationships/image" Target="../media/image60.emf"/><Relationship Id="rId22" Type="http://schemas.openxmlformats.org/officeDocument/2006/relationships/image" Target="../media/image75.emf"/><Relationship Id="rId23" Type="http://schemas.openxmlformats.org/officeDocument/2006/relationships/image" Target="../media/image76.emf"/><Relationship Id="rId24" Type="http://schemas.openxmlformats.org/officeDocument/2006/relationships/image" Target="../media/image77.emf"/><Relationship Id="rId25" Type="http://schemas.openxmlformats.org/officeDocument/2006/relationships/image" Target="../media/image78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3.emf"/><Relationship Id="rId19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74.emf"/><Relationship Id="rId21" Type="http://schemas.openxmlformats.org/officeDocument/2006/relationships/image" Target="../media/image60.emf"/><Relationship Id="rId22" Type="http://schemas.openxmlformats.org/officeDocument/2006/relationships/image" Target="../media/image75.emf"/><Relationship Id="rId23" Type="http://schemas.openxmlformats.org/officeDocument/2006/relationships/image" Target="../media/image76.emf"/><Relationship Id="rId24" Type="http://schemas.openxmlformats.org/officeDocument/2006/relationships/image" Target="../media/image77.emf"/><Relationship Id="rId25" Type="http://schemas.openxmlformats.org/officeDocument/2006/relationships/image" Target="../media/image78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3.emf"/><Relationship Id="rId19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79.emf"/><Relationship Id="rId21" Type="http://schemas.openxmlformats.org/officeDocument/2006/relationships/image" Target="../media/image74.emf"/><Relationship Id="rId22" Type="http://schemas.openxmlformats.org/officeDocument/2006/relationships/image" Target="../media/image60.emf"/><Relationship Id="rId23" Type="http://schemas.openxmlformats.org/officeDocument/2006/relationships/image" Target="../media/image75.emf"/><Relationship Id="rId24" Type="http://schemas.openxmlformats.org/officeDocument/2006/relationships/image" Target="../media/image76.emf"/><Relationship Id="rId25" Type="http://schemas.openxmlformats.org/officeDocument/2006/relationships/image" Target="../media/image77.emf"/><Relationship Id="rId26" Type="http://schemas.openxmlformats.org/officeDocument/2006/relationships/image" Target="../media/image78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73.emf"/><Relationship Id="rId19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4" Type="http://schemas.openxmlformats.org/officeDocument/2006/relationships/image" Target="../media/image82.emf"/><Relationship Id="rId5" Type="http://schemas.openxmlformats.org/officeDocument/2006/relationships/image" Target="../media/image8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20" Type="http://schemas.openxmlformats.org/officeDocument/2006/relationships/image" Target="../media/image29.emf"/><Relationship Id="rId21" Type="http://schemas.openxmlformats.org/officeDocument/2006/relationships/image" Target="../media/image30.emf"/><Relationship Id="rId22" Type="http://schemas.openxmlformats.org/officeDocument/2006/relationships/image" Target="../media/image31.emf"/><Relationship Id="rId23" Type="http://schemas.openxmlformats.org/officeDocument/2006/relationships/image" Target="../media/image32.emf"/><Relationship Id="rId24" Type="http://schemas.openxmlformats.org/officeDocument/2006/relationships/image" Target="../media/image33.emf"/><Relationship Id="rId25" Type="http://schemas.openxmlformats.org/officeDocument/2006/relationships/image" Target="../media/image34.emf"/><Relationship Id="rId26" Type="http://schemas.openxmlformats.org/officeDocument/2006/relationships/image" Target="../media/image35.emf"/><Relationship Id="rId27" Type="http://schemas.openxmlformats.org/officeDocument/2006/relationships/image" Target="../media/image36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Relationship Id="rId15" Type="http://schemas.openxmlformats.org/officeDocument/2006/relationships/image" Target="../media/image20.emf"/><Relationship Id="rId16" Type="http://schemas.openxmlformats.org/officeDocument/2006/relationships/image" Target="../media/image21.emf"/><Relationship Id="rId17" Type="http://schemas.openxmlformats.org/officeDocument/2006/relationships/image" Target="../media/image22.emf"/><Relationship Id="rId18" Type="http://schemas.openxmlformats.org/officeDocument/2006/relationships/image" Target="../media/image27.emf"/><Relationship Id="rId1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457" y="1231900"/>
            <a:ext cx="8572063" cy="19272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  <a:latin typeface="Helvetica Neue"/>
                <a:cs typeface="Helvetica Neue"/>
              </a:rPr>
              <a:t>An Example Illustration</a:t>
            </a:r>
            <a: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  <a:t>:</a:t>
            </a:r>
            <a:b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</a:br>
            <a: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  <a:t/>
            </a:r>
            <a:b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</a:br>
            <a:r>
              <a:rPr lang="en-US" altLang="zh-CN" sz="3600" dirty="0" smtClean="0">
                <a:solidFill>
                  <a:srgbClr val="1F497D"/>
                </a:solidFill>
                <a:latin typeface="Helvetica Neue"/>
                <a:cs typeface="Helvetica Neue"/>
              </a:rPr>
              <a:t>A </a:t>
            </a:r>
            <a:r>
              <a:rPr lang="en-US" altLang="zh-CN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Recursive Coding Algorithm for Two-Unicast-Z Networks</a:t>
            </a:r>
            <a:endParaRPr lang="en-US" sz="3200" cap="none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788833"/>
            <a:ext cx="8016992" cy="1392767"/>
          </a:xfr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sto MT"/>
                <a:cs typeface="Calisto MT"/>
              </a:rPr>
              <a:t>Weifei Zeng</a:t>
            </a:r>
            <a:r>
              <a:rPr lang="en-US" baseline="30000" dirty="0" smtClean="0">
                <a:latin typeface="Calisto MT"/>
                <a:cs typeface="Calisto MT"/>
              </a:rPr>
              <a:t>1</a:t>
            </a:r>
            <a:r>
              <a:rPr lang="en-US" dirty="0" smtClean="0">
                <a:latin typeface="Calisto MT"/>
                <a:cs typeface="Calisto MT"/>
              </a:rPr>
              <a:t>, </a:t>
            </a:r>
            <a:r>
              <a:rPr lang="en-US" dirty="0" err="1" smtClean="0">
                <a:latin typeface="Calisto MT"/>
                <a:cs typeface="Calisto MT"/>
              </a:rPr>
              <a:t>Viveck</a:t>
            </a:r>
            <a:r>
              <a:rPr lang="en-US" dirty="0" smtClean="0">
                <a:latin typeface="Calisto MT"/>
                <a:cs typeface="Calisto MT"/>
              </a:rPr>
              <a:t> R. Cadambe</a:t>
            </a:r>
            <a:r>
              <a:rPr lang="en-US" baseline="30000" dirty="0" smtClean="0">
                <a:latin typeface="Calisto MT"/>
                <a:cs typeface="Calisto MT"/>
              </a:rPr>
              <a:t>2</a:t>
            </a:r>
            <a:r>
              <a:rPr lang="en-US" dirty="0" smtClean="0">
                <a:latin typeface="Calisto MT"/>
                <a:cs typeface="Calisto MT"/>
              </a:rPr>
              <a:t> and Muriel Médard</a:t>
            </a:r>
            <a:r>
              <a:rPr lang="en-US" baseline="30000" dirty="0" smtClean="0">
                <a:latin typeface="Calisto MT"/>
                <a:cs typeface="Calisto MT"/>
              </a:rPr>
              <a:t>1</a:t>
            </a:r>
            <a:endParaRPr lang="en-US" baseline="30000" dirty="0" smtClean="0">
              <a:solidFill>
                <a:srgbClr val="000000"/>
              </a:solidFill>
              <a:latin typeface="Calisto MT"/>
              <a:cs typeface="Calisto MT"/>
            </a:endParaRPr>
          </a:p>
          <a:p>
            <a:endParaRPr lang="en-US" baseline="30000" dirty="0" smtClean="0">
              <a:latin typeface="Calisto MT"/>
              <a:cs typeface="Calisto MT"/>
            </a:endParaRPr>
          </a:p>
          <a:p>
            <a:r>
              <a:rPr lang="en-US" sz="2000" baseline="30000" dirty="0" smtClean="0">
                <a:latin typeface="Calisto MT"/>
                <a:cs typeface="Calisto MT"/>
              </a:rPr>
              <a:t>1</a:t>
            </a:r>
            <a:r>
              <a:rPr lang="en-US" sz="2000" dirty="0" smtClean="0">
                <a:latin typeface="Calisto MT"/>
                <a:cs typeface="Calisto MT"/>
              </a:rPr>
              <a:t>Network </a:t>
            </a:r>
            <a:r>
              <a:rPr lang="en-US" sz="2000" dirty="0">
                <a:latin typeface="Calisto MT"/>
                <a:cs typeface="Calisto MT"/>
              </a:rPr>
              <a:t>Coding and Reliable Communications Group, RLE, MIT</a:t>
            </a:r>
          </a:p>
          <a:p>
            <a:r>
              <a:rPr lang="en-US" sz="2000" baseline="30000" dirty="0" smtClean="0">
                <a:latin typeface="Calisto MT"/>
                <a:cs typeface="Calisto MT"/>
              </a:rPr>
              <a:t>2</a:t>
            </a:r>
            <a:r>
              <a:rPr lang="en-US" sz="2000" dirty="0" smtClean="0">
                <a:latin typeface="Calisto MT"/>
                <a:cs typeface="Calisto MT"/>
              </a:rPr>
              <a:t>Electrical Engineering, Pennsylvania State University</a:t>
            </a:r>
            <a:endParaRPr lang="en-US" sz="2000" dirty="0">
              <a:latin typeface="Calisto MT"/>
              <a:cs typeface="Calisto MT"/>
            </a:endParaRPr>
          </a:p>
          <a:p>
            <a:pPr algn="ctr"/>
            <a:endParaRPr lang="en-US" sz="2000" dirty="0" smtClean="0">
              <a:latin typeface="Calisto MT"/>
              <a:cs typeface="Calisto M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28133" y="3475567"/>
            <a:ext cx="7704667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82390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Stage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36502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Stage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108" name="Picture 107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12" name="Picture 111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14" name="Picture 11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19" name="Picture 118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20" name="Picture 119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21" name="Picture 12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55939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0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30742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0" name="Picture 129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31" name="Picture 13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32" name="Picture 13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33" name="Picture 132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34" name="Picture 133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35" name="Picture 134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36" name="Picture 135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37" name="Picture 136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38" name="Picture 137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39" name="Picture 138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41" name="Picture 140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42" name="Picture 141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43" name="Picture 142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1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87488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12" name="Picture 111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14" name="Picture 113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20" name="Picture 119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21" name="Picture 120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22" name="Picture 121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52546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12" name="Picture 111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14" name="Picture 113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20" name="Picture 119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21" name="Picture 120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22" name="Picture 121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08527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</a:tbl>
          </a:graphicData>
        </a:graphic>
      </p:graphicFrame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112" name="Picture 111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114" name="Picture 113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20" name="Picture 119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21" name="Picture 120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22" name="Picture 121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5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 Result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30089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7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Recursive Code Construction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4300"/>
            <a:ext cx="8229600" cy="25526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Routing solution </a:t>
            </a:r>
            <a:r>
              <a:rPr lang="en-US" dirty="0" smtClean="0"/>
              <a:t>for the last problem  </a:t>
            </a:r>
          </a:p>
          <a:p>
            <a:pPr lvl="1"/>
            <a:r>
              <a:rPr lang="en-US" dirty="0" smtClean="0"/>
              <a:t>All destination edges are source edges (termination condition for destination reduction)</a:t>
            </a:r>
          </a:p>
          <a:p>
            <a:pPr lvl="1"/>
            <a:r>
              <a:rPr lang="en-US" dirty="0" smtClean="0"/>
              <a:t>Routing solution -&gt; </a:t>
            </a:r>
            <a:r>
              <a:rPr lang="en-US" dirty="0" smtClean="0">
                <a:solidFill>
                  <a:srgbClr val="C0504D"/>
                </a:solidFill>
              </a:rPr>
              <a:t>unit vector </a:t>
            </a:r>
            <a:r>
              <a:rPr lang="en-US" dirty="0" smtClean="0"/>
              <a:t>in transfer matrix</a:t>
            </a:r>
          </a:p>
          <a:p>
            <a:endParaRPr lang="en-US" dirty="0" smtClean="0"/>
          </a:p>
        </p:txBody>
      </p:sp>
      <p:sp>
        <p:nvSpPr>
          <p:cNvPr id="18" name="Left Arrow 17"/>
          <p:cNvSpPr/>
          <p:nvPr/>
        </p:nvSpPr>
        <p:spPr>
          <a:xfrm>
            <a:off x="3071755" y="3136900"/>
            <a:ext cx="4855633" cy="220134"/>
          </a:xfrm>
          <a:prstGeom prst="leftArrow">
            <a:avLst>
              <a:gd name="adj1" fmla="val 50000"/>
              <a:gd name="adj2" fmla="val 119231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47346"/>
              </p:ext>
            </p:extLst>
          </p:nvPr>
        </p:nvGraphicFramePr>
        <p:xfrm>
          <a:off x="737069" y="1688571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29" y="2217738"/>
            <a:ext cx="190500" cy="152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38" y="2662238"/>
            <a:ext cx="203200" cy="152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6" y="2217738"/>
            <a:ext cx="495300" cy="1524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6" y="2662238"/>
            <a:ext cx="203200" cy="1524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34" y="2217738"/>
            <a:ext cx="495300" cy="1524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8" y="2217738"/>
            <a:ext cx="812800" cy="1524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217738"/>
            <a:ext cx="495300" cy="1524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88" y="2662238"/>
            <a:ext cx="495300" cy="1524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38" y="2662238"/>
            <a:ext cx="190500" cy="1524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662238"/>
            <a:ext cx="495300" cy="152400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28" y="2090738"/>
            <a:ext cx="406400" cy="3429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38" y="2541588"/>
            <a:ext cx="406400" cy="3429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88" y="1760538"/>
            <a:ext cx="279400" cy="2794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88" y="1282700"/>
            <a:ext cx="457200" cy="279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92" y="1282700"/>
            <a:ext cx="457200" cy="279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4" y="1282700"/>
            <a:ext cx="4572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96" y="1282700"/>
            <a:ext cx="4572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98" y="1282700"/>
            <a:ext cx="457200" cy="2794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88" y="4088871"/>
            <a:ext cx="457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3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Recursive Code Construction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6134"/>
            <a:ext cx="8229600" cy="270086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Recursively work out solutions from 		   to        , using random coding and/or alignment steps.</a:t>
            </a:r>
          </a:p>
          <a:p>
            <a:endParaRPr lang="en-US" dirty="0"/>
          </a:p>
          <a:p>
            <a:r>
              <a:rPr lang="en-US" dirty="0" smtClean="0"/>
              <a:t>For simplicity, for random coding steps involving </a:t>
            </a:r>
            <a:r>
              <a:rPr lang="en-US" dirty="0" smtClean="0">
                <a:solidFill>
                  <a:srgbClr val="C0504D"/>
                </a:solidFill>
              </a:rPr>
              <a:t>only one column</a:t>
            </a:r>
            <a:r>
              <a:rPr lang="en-US" dirty="0" smtClean="0"/>
              <a:t>, we just copy the particular column instead of randomly scale it.</a:t>
            </a:r>
          </a:p>
        </p:txBody>
      </p:sp>
      <p:sp>
        <p:nvSpPr>
          <p:cNvPr id="53" name="Left Arrow 52"/>
          <p:cNvSpPr/>
          <p:nvPr/>
        </p:nvSpPr>
        <p:spPr>
          <a:xfrm>
            <a:off x="3071755" y="3136900"/>
            <a:ext cx="4855633" cy="220134"/>
          </a:xfrm>
          <a:prstGeom prst="leftArrow">
            <a:avLst>
              <a:gd name="adj1" fmla="val 50000"/>
              <a:gd name="adj2" fmla="val 119231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51115"/>
              </p:ext>
            </p:extLst>
          </p:nvPr>
        </p:nvGraphicFramePr>
        <p:xfrm>
          <a:off x="737069" y="1688571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29" y="2217738"/>
            <a:ext cx="190500" cy="15240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38" y="2662238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6" y="2217738"/>
            <a:ext cx="4953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6" y="2662238"/>
            <a:ext cx="2032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34" y="2217738"/>
            <a:ext cx="4953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8" y="2217738"/>
            <a:ext cx="8128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217738"/>
            <a:ext cx="4953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88" y="2662238"/>
            <a:ext cx="4953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38" y="2662238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662238"/>
            <a:ext cx="4953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28" y="2090738"/>
            <a:ext cx="406400" cy="3429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38" y="2541588"/>
            <a:ext cx="406400" cy="3429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88" y="1760538"/>
            <a:ext cx="279400" cy="279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88" y="1282700"/>
            <a:ext cx="457200" cy="279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92" y="1282700"/>
            <a:ext cx="457200" cy="2794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4" y="1282700"/>
            <a:ext cx="457200" cy="279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96" y="1282700"/>
            <a:ext cx="457200" cy="279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98" y="1282700"/>
            <a:ext cx="457200" cy="2794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92" y="3877734"/>
            <a:ext cx="457200" cy="2794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88" y="3877734"/>
            <a:ext cx="457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9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Recall the Notations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Sources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accent2"/>
                </a:solidFill>
              </a:rPr>
              <a:t>two nodes            </a:t>
            </a:r>
            <a:r>
              <a:rPr lang="en-US" dirty="0" smtClean="0"/>
              <a:t>in graph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Destinations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504D"/>
                </a:solidFill>
              </a:rPr>
              <a:t>two sets of edges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Recursive </a:t>
            </a:r>
            <a:r>
              <a:rPr lang="en-US" dirty="0" err="1" smtClean="0">
                <a:solidFill>
                  <a:schemeClr val="tx2"/>
                </a:solidFill>
              </a:rPr>
              <a:t>Subproblems</a:t>
            </a:r>
            <a:r>
              <a:rPr lang="en-US" dirty="0" smtClean="0">
                <a:solidFill>
                  <a:schemeClr val="tx2"/>
                </a:solidFill>
              </a:rPr>
              <a:t> : </a:t>
            </a:r>
            <a:r>
              <a:rPr lang="en-US" dirty="0"/>
              <a:t> </a:t>
            </a:r>
            <a:r>
              <a:rPr lang="en-US" dirty="0" smtClean="0"/>
              <a:t>A sequence of two-unicast-Z problems constructed by the destination reduction algorithm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797050"/>
            <a:ext cx="13335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860550"/>
            <a:ext cx="660400" cy="2032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984500"/>
            <a:ext cx="825500" cy="279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5626100"/>
            <a:ext cx="2857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From Stage i+1 to stage </a:t>
            </a:r>
            <a:r>
              <a:rPr lang="en-US" sz="3200" dirty="0" err="1" smtClean="0">
                <a:solidFill>
                  <a:srgbClr val="1F497D"/>
                </a:solidFill>
                <a:latin typeface="Helvetica Neue"/>
                <a:cs typeface="Helvetica Neue"/>
              </a:rPr>
              <a:t>i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57200" y="3708400"/>
            <a:ext cx="8229600" cy="2768598"/>
          </a:xfrm>
        </p:spPr>
        <p:txBody>
          <a:bodyPr>
            <a:normAutofit/>
          </a:bodyPr>
          <a:lstStyle/>
          <a:p>
            <a:r>
              <a:rPr lang="en-US" dirty="0" smtClean="0"/>
              <a:t>Extract relevant </a:t>
            </a:r>
            <a:r>
              <a:rPr lang="en-US" dirty="0" err="1" smtClean="0"/>
              <a:t>submatrices</a:t>
            </a:r>
            <a:r>
              <a:rPr lang="en-US" dirty="0" smtClean="0"/>
              <a:t> in Lemma 7: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 alignment or random coding steps </a:t>
            </a:r>
            <a:endParaRPr lang="en-US" dirty="0"/>
          </a:p>
        </p:txBody>
      </p:sp>
      <p:sp>
        <p:nvSpPr>
          <p:cNvPr id="28" name="Left Arrow 27"/>
          <p:cNvSpPr/>
          <p:nvPr/>
        </p:nvSpPr>
        <p:spPr>
          <a:xfrm>
            <a:off x="3071755" y="3136900"/>
            <a:ext cx="4855633" cy="220134"/>
          </a:xfrm>
          <a:prstGeom prst="leftArrow">
            <a:avLst>
              <a:gd name="adj1" fmla="val 50000"/>
              <a:gd name="adj2" fmla="val 119231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29429"/>
              </p:ext>
            </p:extLst>
          </p:nvPr>
        </p:nvGraphicFramePr>
        <p:xfrm>
          <a:off x="737069" y="1688571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29" y="2217738"/>
            <a:ext cx="190500" cy="1524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38" y="2662238"/>
            <a:ext cx="203200" cy="1524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6" y="2217738"/>
            <a:ext cx="495300" cy="1524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86" y="2662238"/>
            <a:ext cx="203200" cy="1524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34" y="2217738"/>
            <a:ext cx="495300" cy="1524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8" y="2217738"/>
            <a:ext cx="812800" cy="1524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217738"/>
            <a:ext cx="495300" cy="1524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88" y="2662238"/>
            <a:ext cx="495300" cy="1524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38" y="2662238"/>
            <a:ext cx="190500" cy="15240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88" y="2662238"/>
            <a:ext cx="495300" cy="1524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28" y="2090738"/>
            <a:ext cx="406400" cy="3429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38" y="2541588"/>
            <a:ext cx="406400" cy="3429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88" y="1760538"/>
            <a:ext cx="279400" cy="2794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88" y="1282700"/>
            <a:ext cx="457200" cy="2794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92" y="1282700"/>
            <a:ext cx="457200" cy="2794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94" y="1282700"/>
            <a:ext cx="457200" cy="2794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96" y="1282700"/>
            <a:ext cx="457200" cy="2794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98" y="1282700"/>
            <a:ext cx="457200" cy="279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71" y="4540250"/>
            <a:ext cx="725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9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8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Detailed Stages of the Recursive Coding Algorithm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58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8" y="3179247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7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8" y="3179247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2500" y="4034382"/>
            <a:ext cx="310604" cy="985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738093" y="4047085"/>
            <a:ext cx="700309" cy="972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508" y="5019688"/>
            <a:ext cx="30099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8" y="3179247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1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2500" y="4034382"/>
            <a:ext cx="310604" cy="985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738093" y="4047085"/>
            <a:ext cx="700309" cy="972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508" y="5019688"/>
            <a:ext cx="30099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8" y="3179247"/>
            <a:ext cx="228600" cy="1905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5943600"/>
            <a:ext cx="180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6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2500" y="4034382"/>
            <a:ext cx="310604" cy="985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738093" y="4047085"/>
            <a:ext cx="700309" cy="972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508" y="5019688"/>
            <a:ext cx="30099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8" y="3179247"/>
            <a:ext cx="228600" cy="190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37" y="4810145"/>
            <a:ext cx="1409700" cy="495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67704" y="5286388"/>
            <a:ext cx="2057400" cy="381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2</a:t>
            </a:r>
            <a:endParaRPr lang="en-US" dirty="0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5943600"/>
            <a:ext cx="180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1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2500" y="4034382"/>
            <a:ext cx="310604" cy="985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738093" y="4047085"/>
            <a:ext cx="700309" cy="972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092766" y="4329675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Random Coding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508" y="5019688"/>
            <a:ext cx="30099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8" y="3179247"/>
            <a:ext cx="228600" cy="190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37" y="4810145"/>
            <a:ext cx="1409700" cy="495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67704" y="5286388"/>
            <a:ext cx="2057400" cy="381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2</a:t>
            </a:r>
            <a:endParaRPr lang="en-US" dirty="0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5943600"/>
            <a:ext cx="180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2500" y="4034382"/>
            <a:ext cx="310604" cy="985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738093" y="4047085"/>
            <a:ext cx="700309" cy="972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161889" y="4047085"/>
            <a:ext cx="1203398" cy="65192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8150329" y="3357051"/>
            <a:ext cx="296333" cy="662500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092766" y="4329675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508" y="5019688"/>
            <a:ext cx="30099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38" y="3179247"/>
            <a:ext cx="228600" cy="190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50" y="3168650"/>
            <a:ext cx="3263900" cy="8255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6365287" y="3369747"/>
            <a:ext cx="296333" cy="662500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37" y="4810145"/>
            <a:ext cx="1409700" cy="495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67704" y="5286388"/>
            <a:ext cx="2057400" cy="381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2</a:t>
            </a:r>
            <a:endParaRPr lang="en-US" dirty="0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5943600"/>
            <a:ext cx="180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8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General Procedure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525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C0504D"/>
                </a:solidFill>
              </a:rPr>
              <a:t>Destination Reduction: </a:t>
            </a:r>
            <a:r>
              <a:rPr lang="en-US" dirty="0" smtClean="0"/>
              <a:t>generate </a:t>
            </a:r>
            <a:r>
              <a:rPr lang="en-US" dirty="0" err="1" smtClean="0"/>
              <a:t>subproblem</a:t>
            </a:r>
            <a:r>
              <a:rPr lang="en-US" dirty="0" smtClean="0"/>
              <a:t> sequence based on connectivity to original destinations.</a:t>
            </a:r>
            <a:endParaRPr lang="en-US" dirty="0" smtClean="0">
              <a:solidFill>
                <a:srgbClr val="C0504D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C0504D"/>
                </a:solidFill>
              </a:rPr>
              <a:t>Recursive Coding: </a:t>
            </a:r>
            <a:r>
              <a:rPr lang="en-US" dirty="0" smtClean="0">
                <a:solidFill>
                  <a:srgbClr val="000000"/>
                </a:solidFill>
              </a:rPr>
              <a:t>generate coding solutions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from 		to		  , the original problem.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3416300"/>
            <a:ext cx="2857500" cy="381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4756150"/>
            <a:ext cx="596900" cy="2921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4756150"/>
            <a:ext cx="495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0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30047"/>
            <a:ext cx="228600" cy="1778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3041650"/>
            <a:ext cx="326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8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30047"/>
            <a:ext cx="228600" cy="1778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3041650"/>
            <a:ext cx="326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5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77900" y="4034382"/>
            <a:ext cx="285204" cy="610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262868" y="4047085"/>
            <a:ext cx="175535" cy="651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30047"/>
            <a:ext cx="228600" cy="1778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93" y="4432307"/>
            <a:ext cx="228600" cy="190500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88" y="4454538"/>
            <a:ext cx="228600" cy="190500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288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12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2713" y="4703254"/>
            <a:ext cx="3187700" cy="13970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994400"/>
            <a:ext cx="774700" cy="279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3041650"/>
            <a:ext cx="3263900" cy="825500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6217212" y="2931645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973351" y="2995149"/>
            <a:ext cx="582393" cy="988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77900" y="4034382"/>
            <a:ext cx="285204" cy="610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262868" y="4047085"/>
            <a:ext cx="175535" cy="651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30047"/>
            <a:ext cx="228600" cy="1778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93" y="4432307"/>
            <a:ext cx="228600" cy="190500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88" y="4454538"/>
            <a:ext cx="228600" cy="190500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288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12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2713" y="4703254"/>
            <a:ext cx="3187700" cy="13970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994400"/>
            <a:ext cx="774700" cy="279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75862" y="4946710"/>
            <a:ext cx="1409700" cy="4953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29820" y="5433444"/>
            <a:ext cx="2057400" cy="3810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3041650"/>
            <a:ext cx="3263900" cy="825500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6217212" y="2931645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973351" y="2995149"/>
            <a:ext cx="582393" cy="988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77900" y="4034382"/>
            <a:ext cx="285204" cy="610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262868" y="4047085"/>
            <a:ext cx="175535" cy="651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280712" y="4341362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Random Coding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30047"/>
            <a:ext cx="228600" cy="1778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93" y="4432307"/>
            <a:ext cx="228600" cy="190500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88" y="4454538"/>
            <a:ext cx="228600" cy="190500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288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12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2713" y="4703254"/>
            <a:ext cx="3187700" cy="13970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994400"/>
            <a:ext cx="774700" cy="279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75862" y="4946710"/>
            <a:ext cx="1409700" cy="4953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29820" y="5433444"/>
            <a:ext cx="2057400" cy="3810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3041650"/>
            <a:ext cx="3263900" cy="825500"/>
          </a:xfrm>
          <a:prstGeom prst="rect">
            <a:avLst/>
          </a:prstGeom>
        </p:spPr>
      </p:pic>
      <p:sp>
        <p:nvSpPr>
          <p:cNvPr id="65" name="Oval 64"/>
          <p:cNvSpPr/>
          <p:nvPr/>
        </p:nvSpPr>
        <p:spPr>
          <a:xfrm>
            <a:off x="6217212" y="2931645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973351" y="2995149"/>
            <a:ext cx="582393" cy="988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3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8093" y="329355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05859" y="32808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1" idx="1"/>
          </p:cNvCxnSpPr>
          <p:nvPr/>
        </p:nvCxnSpPr>
        <p:spPr>
          <a:xfrm>
            <a:off x="3054026" y="4034382"/>
            <a:ext cx="753291" cy="6106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77900" y="4034382"/>
            <a:ext cx="285204" cy="610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262868" y="4047085"/>
            <a:ext cx="175535" cy="651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83" idx="2"/>
          </p:cNvCxnSpPr>
          <p:nvPr/>
        </p:nvCxnSpPr>
        <p:spPr>
          <a:xfrm flipV="1">
            <a:off x="5161889" y="3917979"/>
            <a:ext cx="1948465" cy="78102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280712" y="4341362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07317" y="4270388"/>
            <a:ext cx="1333500" cy="7493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818" y="3081882"/>
            <a:ext cx="2781300" cy="9017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30047"/>
            <a:ext cx="228600" cy="1778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92864" y="3058597"/>
            <a:ext cx="3060700" cy="825500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6962187" y="3255479"/>
            <a:ext cx="296333" cy="662500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93" y="4432307"/>
            <a:ext cx="228600" cy="190500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88" y="4454538"/>
            <a:ext cx="228600" cy="190500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1288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812504" y="4572007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280712" y="2931645"/>
            <a:ext cx="582393" cy="1051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909851" y="2995149"/>
            <a:ext cx="582393" cy="988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713" y="4703254"/>
            <a:ext cx="3187700" cy="13970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994400"/>
            <a:ext cx="774700" cy="279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75862" y="4946710"/>
            <a:ext cx="1409700" cy="4953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29820" y="5433444"/>
            <a:ext cx="2057400" cy="3810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360841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pic>
        <p:nvPicPr>
          <p:cNvPr id="149" name="Picture 14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157" name="Picture 15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59" name="Picture 15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60" name="Picture 15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61" name="Picture 16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62" name="Picture 16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696648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51255" y="2667011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360841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pic>
        <p:nvPicPr>
          <p:cNvPr id="149" name="Picture 14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157" name="Picture 15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59" name="Picture 15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60" name="Picture 15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61" name="Picture 16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62" name="Picture 16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9158" y="3145379"/>
            <a:ext cx="3060700" cy="8255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3219450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696648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51255" y="2667011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89966" y="32977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083659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0" idx="1"/>
          </p:cNvCxnSpPr>
          <p:nvPr/>
        </p:nvCxnSpPr>
        <p:spPr>
          <a:xfrm>
            <a:off x="3231826" y="4038614"/>
            <a:ext cx="453070" cy="6476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545736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72533" y="3302031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360841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pic>
        <p:nvPicPr>
          <p:cNvPr id="149" name="Picture 14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157" name="Picture 15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59" name="Picture 15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60" name="Picture 15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61" name="Picture 16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62" name="Picture 16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9158" y="3145379"/>
            <a:ext cx="30607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84896" y="4311650"/>
            <a:ext cx="1676400" cy="7493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3219450"/>
            <a:ext cx="228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4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696648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51255" y="2667011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89966" y="32977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083659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0" idx="1"/>
          </p:cNvCxnSpPr>
          <p:nvPr/>
        </p:nvCxnSpPr>
        <p:spPr>
          <a:xfrm>
            <a:off x="3231826" y="4038614"/>
            <a:ext cx="453070" cy="6476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17600" y="3967681"/>
            <a:ext cx="954769" cy="674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545736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72533" y="3302031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360841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pic>
        <p:nvPicPr>
          <p:cNvPr id="149" name="Picture 14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157" name="Picture 15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59" name="Picture 15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60" name="Picture 15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61" name="Picture 16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62" name="Picture 16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1613" y="4641850"/>
            <a:ext cx="2895600" cy="8382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158" y="3145379"/>
            <a:ext cx="30607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84896" y="4311650"/>
            <a:ext cx="1676400" cy="7493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3219450"/>
            <a:ext cx="228600" cy="190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2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Example Graph</a:t>
            </a:r>
            <a:endParaRPr lang="en-US" sz="32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5033" y="4165600"/>
            <a:ext cx="72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1:  Node  		 =&gt; 		Destination 1: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20802" y="4816404"/>
            <a:ext cx="72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2:  Node   		 =&gt;   		Destination 2: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4292600"/>
            <a:ext cx="215900" cy="1778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953000"/>
            <a:ext cx="228600" cy="177800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93" y="4229100"/>
            <a:ext cx="1168400" cy="2921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70450"/>
            <a:ext cx="1168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696648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51255" y="2667011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89966" y="32977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083659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0" idx="1"/>
          </p:cNvCxnSpPr>
          <p:nvPr/>
        </p:nvCxnSpPr>
        <p:spPr>
          <a:xfrm>
            <a:off x="3231826" y="4038614"/>
            <a:ext cx="453070" cy="6476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17600" y="3967681"/>
            <a:ext cx="954769" cy="674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545736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72533" y="3302031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360841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pic>
        <p:nvPicPr>
          <p:cNvPr id="149" name="Picture 14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157" name="Picture 15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59" name="Picture 15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60" name="Picture 15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61" name="Picture 16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62" name="Picture 16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1613" y="4641850"/>
            <a:ext cx="2895600" cy="8382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158" y="3145379"/>
            <a:ext cx="30607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84896" y="4311650"/>
            <a:ext cx="1676400" cy="7493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3219450"/>
            <a:ext cx="228600" cy="190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55991" y="4686300"/>
            <a:ext cx="1409700" cy="495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43741" y="5181600"/>
            <a:ext cx="2057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2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696648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51255" y="2667011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89966" y="32977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083659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0" idx="1"/>
          </p:cNvCxnSpPr>
          <p:nvPr/>
        </p:nvCxnSpPr>
        <p:spPr>
          <a:xfrm>
            <a:off x="3231826" y="4038614"/>
            <a:ext cx="453070" cy="6476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17600" y="3967681"/>
            <a:ext cx="954769" cy="674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545736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72533" y="3302031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360841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431215" y="4316968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Random Coding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149" name="Picture 14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157" name="Picture 15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59" name="Picture 15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60" name="Picture 15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61" name="Picture 16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62" name="Picture 16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1613" y="4641850"/>
            <a:ext cx="2895600" cy="8382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158" y="3145379"/>
            <a:ext cx="30607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84896" y="4311650"/>
            <a:ext cx="1676400" cy="7493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3219450"/>
            <a:ext cx="228600" cy="190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55991" y="4686300"/>
            <a:ext cx="1409700" cy="495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43741" y="5181600"/>
            <a:ext cx="2057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696648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51255" y="2667011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489966" y="32977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083659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  <a:endCxn id="10" idx="1"/>
          </p:cNvCxnSpPr>
          <p:nvPr/>
        </p:nvCxnSpPr>
        <p:spPr>
          <a:xfrm>
            <a:off x="3231826" y="4038614"/>
            <a:ext cx="453070" cy="6476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17600" y="3967681"/>
            <a:ext cx="954769" cy="674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" idx="3"/>
            <a:endCxn id="120" idx="2"/>
          </p:cNvCxnSpPr>
          <p:nvPr/>
        </p:nvCxnSpPr>
        <p:spPr>
          <a:xfrm flipV="1">
            <a:off x="5361296" y="4038616"/>
            <a:ext cx="1914262" cy="647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7127391" y="3285081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7636889" y="3297779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545736" y="32850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72533" y="3302031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360841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431215" y="4316968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149" name="Picture 14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150" name="Picture 14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157" name="Picture 15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159" name="Picture 15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160" name="Picture 15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161" name="Picture 16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162" name="Picture 16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164" name="Picture 16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1613" y="4641850"/>
            <a:ext cx="2895600" cy="8382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158" y="3145379"/>
            <a:ext cx="30607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84896" y="4311650"/>
            <a:ext cx="1676400" cy="7493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3219450"/>
            <a:ext cx="228600" cy="1905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74" y="3142181"/>
            <a:ext cx="1993900" cy="825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55991" y="4686300"/>
            <a:ext cx="1409700" cy="495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343741" y="5181600"/>
            <a:ext cx="2057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3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6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30516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6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30516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1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30516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4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30516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2766" y="5372100"/>
            <a:ext cx="23114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89569" y="4868870"/>
            <a:ext cx="1409700" cy="4953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5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30516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092766" y="4476234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Random Coding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2766" y="5372100"/>
            <a:ext cx="23114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89569" y="4868870"/>
            <a:ext cx="1409700" cy="4953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5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30516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3"/>
            <a:endCxn id="65" idx="2"/>
          </p:cNvCxnSpPr>
          <p:nvPr/>
        </p:nvCxnSpPr>
        <p:spPr>
          <a:xfrm flipV="1">
            <a:off x="5127647" y="4047084"/>
            <a:ext cx="2540084" cy="6947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7519564" y="3293549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6092766" y="4476234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72097" y="3142181"/>
            <a:ext cx="2197100" cy="8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92766" y="5372100"/>
            <a:ext cx="2311400" cy="419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89569" y="4868870"/>
            <a:ext cx="1409700" cy="4953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2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Routing does not achieve rate pair (1, 1)</a:t>
            </a:r>
            <a:endParaRPr lang="en-US" sz="32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1167" y="410633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two edge independent paths</a:t>
            </a:r>
            <a:endParaRPr lang="en-US" dirty="0"/>
          </a:p>
        </p:txBody>
      </p: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47450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17813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54813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72097" y="3142181"/>
            <a:ext cx="2197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47450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17813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54813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72097" y="3142181"/>
            <a:ext cx="2197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2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47450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17813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54813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6293" y="5810250"/>
            <a:ext cx="2400300" cy="3048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72097" y="3142181"/>
            <a:ext cx="2197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35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47450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17813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54813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2766" y="5372100"/>
            <a:ext cx="2311400" cy="4191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89569" y="4868870"/>
            <a:ext cx="1409700" cy="4953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6293" y="5810250"/>
            <a:ext cx="2400300" cy="304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72097" y="3142181"/>
            <a:ext cx="2197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1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47450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17813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54813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3219450"/>
            <a:ext cx="228600" cy="190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2766" y="5372100"/>
            <a:ext cx="2311400" cy="4191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89569" y="4868870"/>
            <a:ext cx="1409700" cy="4953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6293" y="5810250"/>
            <a:ext cx="2400300" cy="3048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092766" y="4476234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Random Coding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72097" y="3142181"/>
            <a:ext cx="2197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9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47450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17813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54813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8" idx="3"/>
            <a:endCxn id="126" idx="2"/>
          </p:cNvCxnSpPr>
          <p:nvPr/>
        </p:nvCxnSpPr>
        <p:spPr>
          <a:xfrm flipV="1">
            <a:off x="5127647" y="4064018"/>
            <a:ext cx="1871535" cy="6778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6851015" y="3310483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3219450"/>
            <a:ext cx="228600" cy="19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26066" y="3142181"/>
            <a:ext cx="1993900" cy="8255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" y="3142181"/>
            <a:ext cx="1993900" cy="825500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2643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135392" y="330624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94147" y="4367220"/>
            <a:ext cx="1333500" cy="7493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9371" y="4660900"/>
            <a:ext cx="3238500" cy="83820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H="1">
            <a:off x="895783" y="4034382"/>
            <a:ext cx="806018" cy="626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939725" y="4047084"/>
            <a:ext cx="854422" cy="6947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092766" y="4476234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2766" y="5372100"/>
            <a:ext cx="2311400" cy="4191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89569" y="4868870"/>
            <a:ext cx="1409700" cy="4953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669385" y="5869563"/>
            <a:ext cx="27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Fails alignment condition 1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6293" y="5810250"/>
            <a:ext cx="2400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4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989508" y="512040"/>
            <a:ext cx="4829438" cy="1617309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63034"/>
              <a:ext cx="1013241" cy="0"/>
            </a:xfrm>
            <a:prstGeom prst="straightConnector1">
              <a:avLst/>
            </a:prstGeom>
            <a:ln w="28575" cmpd="sng"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Arrow 97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0</a:t>
            </a:r>
            <a:endParaRPr lang="en-US" dirty="0"/>
          </a:p>
        </p:txBody>
      </p: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692412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989508" y="512040"/>
            <a:ext cx="4829438" cy="1617309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63034"/>
              <a:ext cx="1013241" cy="0"/>
            </a:xfrm>
            <a:prstGeom prst="straightConnector1">
              <a:avLst/>
            </a:prstGeom>
            <a:ln w="28575" cmpd="sng"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ight Arrow 97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0</a:t>
            </a:r>
            <a:endParaRPr lang="en-US" dirty="0"/>
          </a:p>
        </p:txBody>
      </p: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219450"/>
            <a:ext cx="228600" cy="1905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3288" y="3119982"/>
            <a:ext cx="199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692412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989508" y="512040"/>
            <a:ext cx="4829438" cy="1617309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63034"/>
              <a:ext cx="1013241" cy="0"/>
            </a:xfrm>
            <a:prstGeom prst="straightConnector1">
              <a:avLst/>
            </a:prstGeom>
            <a:ln w="28575" cmpd="sng"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63" idx="2"/>
            <a:endCxn id="16" idx="1"/>
          </p:cNvCxnSpPr>
          <p:nvPr/>
        </p:nvCxnSpPr>
        <p:spPr>
          <a:xfrm>
            <a:off x="2160084" y="4038615"/>
            <a:ext cx="1561004" cy="74611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476404" y="3285082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011917" y="328508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0</a:t>
            </a:r>
            <a:endParaRPr lang="en-US" dirty="0"/>
          </a:p>
        </p:txBody>
      </p: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219450"/>
            <a:ext cx="228600" cy="1905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3288" y="3119982"/>
            <a:ext cx="1993900" cy="82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21088" y="4429125"/>
            <a:ext cx="1587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4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692412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989508" y="512040"/>
            <a:ext cx="4829438" cy="1617309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63034"/>
              <a:ext cx="1013241" cy="0"/>
            </a:xfrm>
            <a:prstGeom prst="straightConnector1">
              <a:avLst/>
            </a:prstGeom>
            <a:ln w="28575" cmpd="sng"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63" idx="2"/>
            <a:endCxn id="16" idx="1"/>
          </p:cNvCxnSpPr>
          <p:nvPr/>
        </p:nvCxnSpPr>
        <p:spPr>
          <a:xfrm>
            <a:off x="2160084" y="4038615"/>
            <a:ext cx="1561004" cy="74611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 flipH="1">
            <a:off x="2021568" y="3958182"/>
            <a:ext cx="589553" cy="746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476404" y="3285082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011917" y="328508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0</a:t>
            </a:r>
            <a:endParaRPr lang="en-US" dirty="0"/>
          </a:p>
        </p:txBody>
      </p: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219450"/>
            <a:ext cx="228600" cy="1905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3288" y="3119982"/>
            <a:ext cx="1993900" cy="82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21088" y="4429125"/>
            <a:ext cx="1587500" cy="7112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3768" y="4704391"/>
            <a:ext cx="2895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1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Random </a:t>
            </a:r>
            <a:r>
              <a:rPr lang="en-US" sz="3200" dirty="0">
                <a:latin typeface="Helvetica Neue"/>
                <a:cs typeface="Helvetica Neue"/>
              </a:rPr>
              <a:t>c</a:t>
            </a:r>
            <a:r>
              <a:rPr lang="en-US" sz="3200" dirty="0" smtClean="0">
                <a:latin typeface="Helvetica Neue"/>
                <a:cs typeface="Helvetica Neue"/>
              </a:rPr>
              <a:t>oding does not achieve (1, 1)</a:t>
            </a:r>
            <a:endParaRPr lang="en-US" sz="32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1167" y="410633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Causing interference at destination 1 from source 2</a:t>
            </a:r>
            <a:endParaRPr lang="en-US" dirty="0"/>
          </a:p>
        </p:txBody>
      </p: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0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692412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989508" y="512040"/>
            <a:ext cx="4829438" cy="1617309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63034"/>
              <a:ext cx="1013241" cy="0"/>
            </a:xfrm>
            <a:prstGeom prst="straightConnector1">
              <a:avLst/>
            </a:prstGeom>
            <a:ln w="28575" cmpd="sng"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63" idx="2"/>
            <a:endCxn id="16" idx="1"/>
          </p:cNvCxnSpPr>
          <p:nvPr/>
        </p:nvCxnSpPr>
        <p:spPr>
          <a:xfrm>
            <a:off x="2160084" y="4038615"/>
            <a:ext cx="1561004" cy="74611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 flipH="1">
            <a:off x="2021568" y="3958182"/>
            <a:ext cx="589553" cy="746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476404" y="3285082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011917" y="328508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0</a:t>
            </a:r>
            <a:endParaRPr lang="en-US" dirty="0"/>
          </a:p>
        </p:txBody>
      </p: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219450"/>
            <a:ext cx="228600" cy="1905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3288" y="3119982"/>
            <a:ext cx="1993900" cy="82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21088" y="4429125"/>
            <a:ext cx="1587500" cy="7112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3768" y="4704391"/>
            <a:ext cx="2895600" cy="838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83472" y="5174291"/>
            <a:ext cx="20574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99202" y="5140325"/>
            <a:ext cx="1231900" cy="431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59451" y="4704391"/>
            <a:ext cx="2349500" cy="4318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562818" y="5869563"/>
            <a:ext cx="30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Fulfill all alignment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692412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989508" y="512040"/>
            <a:ext cx="4829438" cy="1617309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63034"/>
              <a:ext cx="1013241" cy="0"/>
            </a:xfrm>
            <a:prstGeom prst="straightConnector1">
              <a:avLst/>
            </a:prstGeom>
            <a:ln w="28575" cmpd="sng"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63" idx="2"/>
            <a:endCxn id="16" idx="1"/>
          </p:cNvCxnSpPr>
          <p:nvPr/>
        </p:nvCxnSpPr>
        <p:spPr>
          <a:xfrm>
            <a:off x="2160084" y="4038615"/>
            <a:ext cx="1561004" cy="74611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 flipH="1">
            <a:off x="2021568" y="3958182"/>
            <a:ext cx="589553" cy="746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476404" y="3285082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011917" y="328508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267704" y="4335059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Alignment Step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219450"/>
            <a:ext cx="228600" cy="1905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3288" y="3119982"/>
            <a:ext cx="1993900" cy="82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21088" y="4429125"/>
            <a:ext cx="1587500" cy="7112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3768" y="4704391"/>
            <a:ext cx="2895600" cy="838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83472" y="5174291"/>
            <a:ext cx="20574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99202" y="5140325"/>
            <a:ext cx="1231900" cy="431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59451" y="4704391"/>
            <a:ext cx="2349500" cy="4318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562818" y="5869563"/>
            <a:ext cx="30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Fulfill all alignment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692412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989508" y="512040"/>
            <a:ext cx="4829438" cy="1617309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63034"/>
              <a:ext cx="1013241" cy="0"/>
            </a:xfrm>
            <a:prstGeom prst="straightConnector1">
              <a:avLst/>
            </a:prstGeom>
            <a:ln w="28575" cmpd="sng"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63" idx="2"/>
            <a:endCxn id="16" idx="1"/>
          </p:cNvCxnSpPr>
          <p:nvPr/>
        </p:nvCxnSpPr>
        <p:spPr>
          <a:xfrm>
            <a:off x="2160084" y="4038615"/>
            <a:ext cx="1561004" cy="74611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 flipH="1">
            <a:off x="2021568" y="3958182"/>
            <a:ext cx="589553" cy="746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6756401" y="3268147"/>
            <a:ext cx="355600" cy="715436"/>
          </a:xfrm>
          <a:prstGeom prst="roundRect">
            <a:avLst>
              <a:gd name="adj" fmla="val 2381"/>
            </a:avLst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476404" y="3285082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011917" y="328508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6" idx="3"/>
            <a:endCxn id="126" idx="2"/>
          </p:cNvCxnSpPr>
          <p:nvPr/>
        </p:nvCxnSpPr>
        <p:spPr>
          <a:xfrm flipV="1">
            <a:off x="5308588" y="3983583"/>
            <a:ext cx="1625613" cy="801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ight Arrow 97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267704" y="4335059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Alignment Step</a:t>
            </a:r>
            <a:endParaRPr lang="en-US" dirty="0"/>
          </a:p>
        </p:txBody>
      </p:sp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614610"/>
            <a:ext cx="190500" cy="1524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68" y="189978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1" y="606159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96" y="1909249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9" y="1899780"/>
            <a:ext cx="2032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69" y="62731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2" y="580759"/>
            <a:ext cx="165100" cy="1905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45" y="1879557"/>
            <a:ext cx="165100" cy="1905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88" y="1761050"/>
            <a:ext cx="1905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474910"/>
            <a:ext cx="1905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13" y="1210749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38" y="474910"/>
            <a:ext cx="2032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38" y="1763199"/>
            <a:ext cx="190500" cy="1524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5" y="1210749"/>
            <a:ext cx="190500" cy="1524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97" y="1756849"/>
            <a:ext cx="203200" cy="1524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66" y="487610"/>
            <a:ext cx="190500" cy="1524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897331" y="2772849"/>
            <a:ext cx="12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 for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219450"/>
            <a:ext cx="228600" cy="1905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3288" y="3119982"/>
            <a:ext cx="19939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07066" y="3094582"/>
            <a:ext cx="1587500" cy="850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1088" y="4429125"/>
            <a:ext cx="1587500" cy="7112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1613" y="5791200"/>
            <a:ext cx="18034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3768" y="4704391"/>
            <a:ext cx="2895600" cy="838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83472" y="5174291"/>
            <a:ext cx="2057400" cy="381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99202" y="5140325"/>
            <a:ext cx="1231900" cy="431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59451" y="4704391"/>
            <a:ext cx="2349500" cy="4318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5562818" y="5869563"/>
            <a:ext cx="30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Fulfill all alignment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2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618070" y="1758776"/>
            <a:ext cx="5402703" cy="1705451"/>
            <a:chOff x="1819590" y="1497873"/>
            <a:chExt cx="5402703" cy="1866601"/>
          </a:xfrm>
        </p:grpSpPr>
        <p:sp>
          <p:nvSpPr>
            <p:cNvPr id="38" name="Oval 37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1" idx="4"/>
              <a:endCxn id="49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0" idx="0"/>
              <a:endCxn id="52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055664" y="4271618"/>
            <a:ext cx="521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code uncovered achieves optimal rate point (1,1)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55" y="3429000"/>
            <a:ext cx="215900" cy="1524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55" y="1687634"/>
            <a:ext cx="2159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468" y="3398747"/>
            <a:ext cx="850900" cy="1651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29" y="2666775"/>
            <a:ext cx="850900" cy="1651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529" y="3445283"/>
            <a:ext cx="850900" cy="1651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32" y="1714629"/>
            <a:ext cx="215900" cy="1524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121" y="2514375"/>
            <a:ext cx="215900" cy="152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439" y="1363464"/>
            <a:ext cx="2470786" cy="401709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Recursive Coding Result</a:t>
            </a:r>
            <a:endParaRPr lang="en-US" sz="3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78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 Result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26994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73464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1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74076"/>
            <a:ext cx="5402703" cy="1866601"/>
            <a:chOff x="1819590" y="1497873"/>
            <a:chExt cx="5402703" cy="1866601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99961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0917"/>
                <a:gridCol w="1142419"/>
                <a:gridCol w="1047045"/>
                <a:gridCol w="1018821"/>
                <a:gridCol w="1257300"/>
                <a:gridCol w="1257300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24" y="1695893"/>
            <a:ext cx="190500" cy="1524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3185509"/>
            <a:ext cx="190500" cy="1524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92" y="1708593"/>
            <a:ext cx="190500" cy="1524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77" y="3187700"/>
            <a:ext cx="203200" cy="1524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87" y="3187700"/>
            <a:ext cx="203200" cy="1524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2" y="1701800"/>
            <a:ext cx="190500" cy="1524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43" y="1672104"/>
            <a:ext cx="165100" cy="190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07" y="3147409"/>
            <a:ext cx="165100" cy="1905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3365500"/>
            <a:ext cx="190500" cy="1524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92300"/>
            <a:ext cx="190500" cy="1524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70" y="2444750"/>
            <a:ext cx="190500" cy="1524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866900"/>
            <a:ext cx="203200" cy="152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3365500"/>
            <a:ext cx="190500" cy="1524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489200"/>
            <a:ext cx="190500" cy="152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3352800"/>
            <a:ext cx="203200" cy="152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1879600"/>
            <a:ext cx="1905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91" y="4508500"/>
            <a:ext cx="190500" cy="1524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4953000"/>
            <a:ext cx="2032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38" y="4508500"/>
            <a:ext cx="495300" cy="1524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48" y="4953000"/>
            <a:ext cx="203200" cy="152400"/>
          </a:xfrm>
          <a:prstGeom prst="rect">
            <a:avLst/>
          </a:prstGeom>
        </p:spPr>
      </p:pic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96" y="4508500"/>
            <a:ext cx="495300" cy="1524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508500"/>
            <a:ext cx="812800" cy="152400"/>
          </a:xfrm>
          <a:prstGeom prst="rect">
            <a:avLst/>
          </a:prstGeom>
        </p:spPr>
      </p:pic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508500"/>
            <a:ext cx="495300" cy="1524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4953000"/>
            <a:ext cx="495300" cy="1524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4953000"/>
            <a:ext cx="190500" cy="1524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50" y="4953000"/>
            <a:ext cx="495300" cy="152400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90" y="4381500"/>
            <a:ext cx="406400" cy="342900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832350"/>
            <a:ext cx="406400" cy="342900"/>
          </a:xfrm>
          <a:prstGeom prst="rect">
            <a:avLst/>
          </a:prstGeom>
        </p:spPr>
      </p:pic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513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32981</TotalTime>
  <Words>687</Words>
  <Application>Microsoft Macintosh PowerPoint</Application>
  <PresentationFormat>On-screen Show (4:3)</PresentationFormat>
  <Paragraphs>289</Paragraphs>
  <Slides>63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An Example Illustration:  A Recursive Coding Algorithm for Two-Unicast-Z Networks</vt:lpstr>
      <vt:lpstr>Recall the Notations</vt:lpstr>
      <vt:lpstr>General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Code Construction</vt:lpstr>
      <vt:lpstr>Recursive Code Construction</vt:lpstr>
      <vt:lpstr>From Stage i+1 to stage i</vt:lpstr>
      <vt:lpstr>Detailed Stages of the Recursive Coding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Viveck Ramesh Cadambe</dc:creator>
  <cp:lastModifiedBy>Weifei Zeng</cp:lastModifiedBy>
  <cp:revision>548</cp:revision>
  <dcterms:created xsi:type="dcterms:W3CDTF">2013-02-11T16:30:18Z</dcterms:created>
  <dcterms:modified xsi:type="dcterms:W3CDTF">2015-11-16T04:42:15Z</dcterms:modified>
</cp:coreProperties>
</file>