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65" r:id="rId4"/>
    <p:sldId id="257" r:id="rId5"/>
    <p:sldId id="277" r:id="rId6"/>
    <p:sldId id="278" r:id="rId7"/>
    <p:sldId id="269" r:id="rId8"/>
    <p:sldId id="271" r:id="rId9"/>
    <p:sldId id="279" r:id="rId10"/>
    <p:sldId id="281" r:id="rId11"/>
    <p:sldId id="275" r:id="rId12"/>
    <p:sldId id="280" r:id="rId13"/>
    <p:sldId id="282" r:id="rId14"/>
    <p:sldId id="274" r:id="rId15"/>
    <p:sldId id="263"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88" autoAdjust="0"/>
    <p:restoredTop sz="70052"/>
  </p:normalViewPr>
  <p:slideViewPr>
    <p:cSldViewPr>
      <p:cViewPr varScale="1">
        <p:scale>
          <a:sx n="67" d="100"/>
          <a:sy n="67" d="100"/>
        </p:scale>
        <p:origin x="116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7E0A7-F60A-E34D-8053-C966C0F0A7CF}" type="datetimeFigureOut">
              <a:rPr lang="en-US" smtClean="0"/>
              <a:t>4/17/16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1D2D-931F-724E-A2BE-CF4A808D80CC}" type="slidenum">
              <a:rPr lang="en-US" smtClean="0"/>
              <a:t>‹#›</a:t>
            </a:fld>
            <a:endParaRPr lang="en-US"/>
          </a:p>
        </p:txBody>
      </p:sp>
    </p:spTree>
    <p:extLst>
      <p:ext uri="{BB962C8B-B14F-4D97-AF65-F5344CB8AC3E}">
        <p14:creationId xmlns:p14="http://schemas.microsoft.com/office/powerpoint/2010/main" val="97092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2</a:t>
            </a:fld>
            <a:endParaRPr lang="en-US"/>
          </a:p>
        </p:txBody>
      </p:sp>
    </p:spTree>
    <p:extLst>
      <p:ext uri="{BB962C8B-B14F-4D97-AF65-F5344CB8AC3E}">
        <p14:creationId xmlns:p14="http://schemas.microsoft.com/office/powerpoint/2010/main" val="1302539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13</a:t>
            </a:fld>
            <a:endParaRPr lang="en-US"/>
          </a:p>
        </p:txBody>
      </p:sp>
    </p:spTree>
    <p:extLst>
      <p:ext uri="{BB962C8B-B14F-4D97-AF65-F5344CB8AC3E}">
        <p14:creationId xmlns:p14="http://schemas.microsoft.com/office/powerpoint/2010/main" val="813274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14</a:t>
            </a:fld>
            <a:endParaRPr lang="en-US"/>
          </a:p>
        </p:txBody>
      </p:sp>
    </p:spTree>
    <p:extLst>
      <p:ext uri="{BB962C8B-B14F-4D97-AF65-F5344CB8AC3E}">
        <p14:creationId xmlns:p14="http://schemas.microsoft.com/office/powerpoint/2010/main" val="81174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3</a:t>
            </a:fld>
            <a:endParaRPr lang="en-US"/>
          </a:p>
        </p:txBody>
      </p:sp>
    </p:spTree>
    <p:extLst>
      <p:ext uri="{BB962C8B-B14F-4D97-AF65-F5344CB8AC3E}">
        <p14:creationId xmlns:p14="http://schemas.microsoft.com/office/powerpoint/2010/main" val="120446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Our goal is to process the datasets extracting the most important information from them and then draw the relationships between happening of crimes and these factors.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4</a:t>
            </a:fld>
            <a:endParaRPr lang="en-US"/>
          </a:p>
        </p:txBody>
      </p:sp>
    </p:spTree>
    <p:extLst>
      <p:ext uri="{BB962C8B-B14F-4D97-AF65-F5344CB8AC3E}">
        <p14:creationId xmlns:p14="http://schemas.microsoft.com/office/powerpoint/2010/main" val="121035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7</a:t>
            </a:fld>
            <a:endParaRPr lang="en-US"/>
          </a:p>
        </p:txBody>
      </p:sp>
    </p:spTree>
    <p:extLst>
      <p:ext uri="{BB962C8B-B14F-4D97-AF65-F5344CB8AC3E}">
        <p14:creationId xmlns:p14="http://schemas.microsoft.com/office/powerpoint/2010/main" val="52103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8</a:t>
            </a:fld>
            <a:endParaRPr lang="en-US"/>
          </a:p>
        </p:txBody>
      </p:sp>
    </p:spTree>
    <p:extLst>
      <p:ext uri="{BB962C8B-B14F-4D97-AF65-F5344CB8AC3E}">
        <p14:creationId xmlns:p14="http://schemas.microsoft.com/office/powerpoint/2010/main" val="1655035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find the best parameters for these classification algorithms, I used cross-validation method for the parameter tuning. As can be seen below, throw this way, the best kernel parameter for SVM and the best alpha parameter for Naïve Bayes were found.</a:t>
            </a:r>
          </a:p>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9</a:t>
            </a:fld>
            <a:endParaRPr lang="en-US"/>
          </a:p>
        </p:txBody>
      </p:sp>
    </p:spTree>
    <p:extLst>
      <p:ext uri="{BB962C8B-B14F-4D97-AF65-F5344CB8AC3E}">
        <p14:creationId xmlns:p14="http://schemas.microsoft.com/office/powerpoint/2010/main" val="113188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evaluate the accurate performance, Confusion Matrix was used here. As shown below, the accuracy of Linear SVC classifier was better than Naïve Bayes. </a:t>
            </a:r>
          </a:p>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10</a:t>
            </a:fld>
            <a:endParaRPr lang="en-US"/>
          </a:p>
        </p:txBody>
      </p:sp>
    </p:spTree>
    <p:extLst>
      <p:ext uri="{BB962C8B-B14F-4D97-AF65-F5344CB8AC3E}">
        <p14:creationId xmlns:p14="http://schemas.microsoft.com/office/powerpoint/2010/main" val="103031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can see that several interesting things from the result. Firstly, the overwhelming number of tweets are Negatives. Secondly, Donald Trump was more popular than the other candidates. Last, although Trump was more popular, Hilary was more possible win the election. </a:t>
            </a:r>
          </a:p>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11</a:t>
            </a:fld>
            <a:endParaRPr lang="en-US"/>
          </a:p>
        </p:txBody>
      </p:sp>
    </p:spTree>
    <p:extLst>
      <p:ext uri="{BB962C8B-B14F-4D97-AF65-F5344CB8AC3E}">
        <p14:creationId xmlns:p14="http://schemas.microsoft.com/office/powerpoint/2010/main" val="14644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1D2D-931F-724E-A2BE-CF4A808D80CC}" type="slidenum">
              <a:rPr lang="en-US" smtClean="0"/>
              <a:t>12</a:t>
            </a:fld>
            <a:endParaRPr lang="en-US"/>
          </a:p>
        </p:txBody>
      </p:sp>
    </p:spTree>
    <p:extLst>
      <p:ext uri="{BB962C8B-B14F-4D97-AF65-F5344CB8AC3E}">
        <p14:creationId xmlns:p14="http://schemas.microsoft.com/office/powerpoint/2010/main" val="166947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E28CE87-BC04-384D-AE7A-896766E125AB}" type="datetimeFigureOut">
              <a:rPr lang="en-US" altLang="en-US"/>
              <a:pPr/>
              <a:t>4/17/16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851D9A9-B466-5E4F-B49D-8FAB3A40F89A}" type="slidenum">
              <a:rPr lang="en-US" altLang="en-US"/>
              <a:pPr/>
              <a:t>‹#›</a:t>
            </a:fld>
            <a:endParaRPr lang="en-US" altLang="en-US"/>
          </a:p>
        </p:txBody>
      </p:sp>
    </p:spTree>
    <p:extLst>
      <p:ext uri="{BB962C8B-B14F-4D97-AF65-F5344CB8AC3E}">
        <p14:creationId xmlns:p14="http://schemas.microsoft.com/office/powerpoint/2010/main" val="179707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2DB6064-3E15-CE4C-B5F7-18736BC5772B}" type="datetimeFigureOut">
              <a:rPr lang="en-US" altLang="en-US"/>
              <a:pPr/>
              <a:t>4/17/16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4CB3943-FF44-2941-8D88-855C671CB62E}" type="slidenum">
              <a:rPr lang="en-US" altLang="en-US"/>
              <a:pPr/>
              <a:t>‹#›</a:t>
            </a:fld>
            <a:endParaRPr lang="en-US" altLang="en-US"/>
          </a:p>
        </p:txBody>
      </p:sp>
    </p:spTree>
    <p:extLst>
      <p:ext uri="{BB962C8B-B14F-4D97-AF65-F5344CB8AC3E}">
        <p14:creationId xmlns:p14="http://schemas.microsoft.com/office/powerpoint/2010/main" val="15578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F0B8B48-1CAC-584B-BA7B-DB10A98DCAC4}" type="datetimeFigureOut">
              <a:rPr lang="en-US" altLang="en-US"/>
              <a:pPr/>
              <a:t>4/17/16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92D2634-33E4-D74D-8D19-5D683ADA0527}" type="slidenum">
              <a:rPr lang="en-US" altLang="en-US"/>
              <a:pPr/>
              <a:t>‹#›</a:t>
            </a:fld>
            <a:endParaRPr lang="en-US" altLang="en-US"/>
          </a:p>
        </p:txBody>
      </p:sp>
    </p:spTree>
    <p:extLst>
      <p:ext uri="{BB962C8B-B14F-4D97-AF65-F5344CB8AC3E}">
        <p14:creationId xmlns:p14="http://schemas.microsoft.com/office/powerpoint/2010/main" val="23160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10FB431-9B82-AC4F-A9C9-49D7C541FAB1}" type="datetimeFigureOut">
              <a:rPr lang="en-US" altLang="en-US"/>
              <a:pPr/>
              <a:t>4/17/16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7ED9C29-4115-6B43-8F67-6F3C539903D6}" type="slidenum">
              <a:rPr lang="en-US" altLang="en-US"/>
              <a:pPr/>
              <a:t>‹#›</a:t>
            </a:fld>
            <a:endParaRPr lang="en-US" altLang="en-US"/>
          </a:p>
        </p:txBody>
      </p:sp>
    </p:spTree>
    <p:extLst>
      <p:ext uri="{BB962C8B-B14F-4D97-AF65-F5344CB8AC3E}">
        <p14:creationId xmlns:p14="http://schemas.microsoft.com/office/powerpoint/2010/main" val="175691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1834C9C-9303-0A47-A141-D098170A6AC2}" type="datetimeFigureOut">
              <a:rPr lang="en-US" altLang="en-US"/>
              <a:pPr/>
              <a:t>4/17/16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9BCFE53-487E-6A4B-8E12-70021C13F830}" type="slidenum">
              <a:rPr lang="en-US" altLang="en-US"/>
              <a:pPr/>
              <a:t>‹#›</a:t>
            </a:fld>
            <a:endParaRPr lang="en-US" altLang="en-US"/>
          </a:p>
        </p:txBody>
      </p:sp>
    </p:spTree>
    <p:extLst>
      <p:ext uri="{BB962C8B-B14F-4D97-AF65-F5344CB8AC3E}">
        <p14:creationId xmlns:p14="http://schemas.microsoft.com/office/powerpoint/2010/main" val="106531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3EF427CA-7FE7-7848-BD0D-C52322A10A09}" type="datetimeFigureOut">
              <a:rPr lang="en-US" altLang="en-US"/>
              <a:pPr/>
              <a:t>4/17/16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79A01008-F722-F644-85DD-66C38F7F25F6}" type="slidenum">
              <a:rPr lang="en-US" altLang="en-US"/>
              <a:pPr/>
              <a:t>‹#›</a:t>
            </a:fld>
            <a:endParaRPr lang="en-US" altLang="en-US"/>
          </a:p>
        </p:txBody>
      </p:sp>
    </p:spTree>
    <p:extLst>
      <p:ext uri="{BB962C8B-B14F-4D97-AF65-F5344CB8AC3E}">
        <p14:creationId xmlns:p14="http://schemas.microsoft.com/office/powerpoint/2010/main" val="71934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81F1A30-2482-284C-A916-6FB51C556357}" type="datetimeFigureOut">
              <a:rPr lang="en-US" altLang="en-US"/>
              <a:pPr/>
              <a:t>4/17/16</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0254A4C5-A7AA-F444-B433-7F7921E6AD25}" type="slidenum">
              <a:rPr lang="en-US" altLang="en-US"/>
              <a:pPr/>
              <a:t>‹#›</a:t>
            </a:fld>
            <a:endParaRPr lang="en-US" altLang="en-US"/>
          </a:p>
        </p:txBody>
      </p:sp>
    </p:spTree>
    <p:extLst>
      <p:ext uri="{BB962C8B-B14F-4D97-AF65-F5344CB8AC3E}">
        <p14:creationId xmlns:p14="http://schemas.microsoft.com/office/powerpoint/2010/main" val="84681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CD4D6FF-9093-0842-AC1E-513E3371F5C7}" type="datetimeFigureOut">
              <a:rPr lang="en-US" altLang="en-US"/>
              <a:pPr/>
              <a:t>4/17/16</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1E661A86-7328-6342-9217-30D0FD964854}" type="slidenum">
              <a:rPr lang="en-US" altLang="en-US"/>
              <a:pPr/>
              <a:t>‹#›</a:t>
            </a:fld>
            <a:endParaRPr lang="en-US" altLang="en-US"/>
          </a:p>
        </p:txBody>
      </p:sp>
    </p:spTree>
    <p:extLst>
      <p:ext uri="{BB962C8B-B14F-4D97-AF65-F5344CB8AC3E}">
        <p14:creationId xmlns:p14="http://schemas.microsoft.com/office/powerpoint/2010/main" val="141482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44BC40A-B4B1-DA43-8BCF-A7ACB63C2D29}" type="datetimeFigureOut">
              <a:rPr lang="en-US" altLang="en-US"/>
              <a:pPr/>
              <a:t>4/17/16</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20935350-7BB6-3546-A4DF-9BEC9C54B4C4}" type="slidenum">
              <a:rPr lang="en-US" altLang="en-US"/>
              <a:pPr/>
              <a:t>‹#›</a:t>
            </a:fld>
            <a:endParaRPr lang="en-US" altLang="en-US"/>
          </a:p>
        </p:txBody>
      </p:sp>
    </p:spTree>
    <p:extLst>
      <p:ext uri="{BB962C8B-B14F-4D97-AF65-F5344CB8AC3E}">
        <p14:creationId xmlns:p14="http://schemas.microsoft.com/office/powerpoint/2010/main" val="130756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B068EA9-25E7-8545-94F7-78976A716F04}" type="datetimeFigureOut">
              <a:rPr lang="en-US" altLang="en-US"/>
              <a:pPr/>
              <a:t>4/17/16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556846D5-F530-0246-9E99-329644A345CD}" type="slidenum">
              <a:rPr lang="en-US" altLang="en-US"/>
              <a:pPr/>
              <a:t>‹#›</a:t>
            </a:fld>
            <a:endParaRPr lang="en-US" altLang="en-US"/>
          </a:p>
        </p:txBody>
      </p:sp>
    </p:spTree>
    <p:extLst>
      <p:ext uri="{BB962C8B-B14F-4D97-AF65-F5344CB8AC3E}">
        <p14:creationId xmlns:p14="http://schemas.microsoft.com/office/powerpoint/2010/main" val="55599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DE11BAB-4CDE-0642-916F-01A2CEE5B1BE}" type="datetimeFigureOut">
              <a:rPr lang="en-US" altLang="en-US"/>
              <a:pPr/>
              <a:t>4/17/16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AB6A54B0-27C7-1240-B4A9-059D366195D1}" type="slidenum">
              <a:rPr lang="en-US" altLang="en-US"/>
              <a:pPr/>
              <a:t>‹#›</a:t>
            </a:fld>
            <a:endParaRPr lang="en-US" altLang="en-US"/>
          </a:p>
        </p:txBody>
      </p:sp>
    </p:spTree>
    <p:extLst>
      <p:ext uri="{BB962C8B-B14F-4D97-AF65-F5344CB8AC3E}">
        <p14:creationId xmlns:p14="http://schemas.microsoft.com/office/powerpoint/2010/main" val="324763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fld id="{3740A29D-975A-1B4C-BA02-D2CD729A5E62}" type="datetimeFigureOut">
              <a:rPr lang="en-US" altLang="en-US"/>
              <a:pPr/>
              <a:t>4/17/16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charset="0"/>
              </a:defRPr>
            </a:lvl1pPr>
          </a:lstStyle>
          <a:p>
            <a:fld id="{4AC17BAF-90D7-1D4B-8007-996332C2294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AU" dirty="0" smtClean="0"/>
              <a:t>2016 </a:t>
            </a:r>
            <a:r>
              <a:rPr lang="en-AU" dirty="0"/>
              <a:t>president election prediction using twitter </a:t>
            </a:r>
            <a:r>
              <a:rPr lang="en-AU" dirty="0" smtClean="0"/>
              <a:t>data</a:t>
            </a:r>
            <a:endParaRPr lang="en-US" dirty="0"/>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anose="020B0604020202020204" pitchFamily="34" charset="0"/>
              <a:buNone/>
              <a:defRPr/>
            </a:pPr>
            <a:r>
              <a:rPr lang="en-US" dirty="0" err="1" smtClean="0">
                <a:latin typeface="David" pitchFamily="34" charset="-79"/>
                <a:cs typeface="David" pitchFamily="34" charset="-79"/>
              </a:rPr>
              <a:t>Weifeng</a:t>
            </a:r>
            <a:r>
              <a:rPr lang="en-US" dirty="0" smtClean="0">
                <a:latin typeface="David" pitchFamily="34" charset="-79"/>
                <a:cs typeface="David" pitchFamily="34" charset="-79"/>
              </a:rPr>
              <a:t> </a:t>
            </a:r>
            <a:r>
              <a:rPr lang="en-US" dirty="0" smtClean="0">
                <a:latin typeface="David" pitchFamily="34" charset="-79"/>
                <a:cs typeface="David" pitchFamily="34" charset="-79"/>
              </a:rPr>
              <a:t>Li</a:t>
            </a:r>
            <a:endParaRPr lang="zh-CN" altLang="en-US" dirty="0" smtClean="0">
              <a:latin typeface="David" pitchFamily="34" charset="-79"/>
              <a:cs typeface="David" pitchFamily="34"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1270000"/>
            <a:ext cx="7061200" cy="4318000"/>
          </a:xfrm>
          <a:prstGeom prst="rect">
            <a:avLst/>
          </a:prstGeom>
        </p:spPr>
      </p:pic>
    </p:spTree>
    <p:extLst>
      <p:ext uri="{BB962C8B-B14F-4D97-AF65-F5344CB8AC3E}">
        <p14:creationId xmlns:p14="http://schemas.microsoft.com/office/powerpoint/2010/main" val="190789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dirty="0" smtClean="0">
                <a:latin typeface="David" charset="0"/>
                <a:cs typeface="David" charset="0"/>
              </a:rPr>
              <a:t>Results(1)</a:t>
            </a:r>
            <a:endParaRPr lang="en-US" altLang="en-US" dirty="0">
              <a:latin typeface="David" charset="0"/>
              <a:cs typeface="David"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143000"/>
            <a:ext cx="6686550" cy="5194273"/>
          </a:xfrm>
          <a:prstGeom prst="rect">
            <a:avLst/>
          </a:prstGeom>
        </p:spPr>
      </p:pic>
    </p:spTree>
    <p:extLst>
      <p:ext uri="{BB962C8B-B14F-4D97-AF65-F5344CB8AC3E}">
        <p14:creationId xmlns:p14="http://schemas.microsoft.com/office/powerpoint/2010/main" val="1500474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dirty="0" smtClean="0">
                <a:latin typeface="David" charset="0"/>
                <a:cs typeface="David" charset="0"/>
              </a:rPr>
              <a:t>Results(2)</a:t>
            </a:r>
            <a:endParaRPr lang="en-US" altLang="en-US" dirty="0">
              <a:latin typeface="David" charset="0"/>
              <a:cs typeface="David"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17638"/>
            <a:ext cx="7620000" cy="4864100"/>
          </a:xfrm>
          <a:prstGeom prst="rect">
            <a:avLst/>
          </a:prstGeom>
        </p:spPr>
      </p:pic>
    </p:spTree>
    <p:extLst>
      <p:ext uri="{BB962C8B-B14F-4D97-AF65-F5344CB8AC3E}">
        <p14:creationId xmlns:p14="http://schemas.microsoft.com/office/powerpoint/2010/main" val="420687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dirty="0" smtClean="0">
                <a:latin typeface="David" charset="0"/>
                <a:cs typeface="David" charset="0"/>
              </a:rPr>
              <a:t>Results(3)</a:t>
            </a:r>
            <a:endParaRPr lang="en-US" altLang="en-US" dirty="0">
              <a:latin typeface="David" charset="0"/>
              <a:cs typeface="David"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19200"/>
            <a:ext cx="7315200" cy="5486400"/>
          </a:xfrm>
          <a:prstGeom prst="rect">
            <a:avLst/>
          </a:prstGeom>
        </p:spPr>
      </p:pic>
    </p:spTree>
    <p:extLst>
      <p:ext uri="{BB962C8B-B14F-4D97-AF65-F5344CB8AC3E}">
        <p14:creationId xmlns:p14="http://schemas.microsoft.com/office/powerpoint/2010/main" val="951426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smtClean="0">
                <a:latin typeface="David" charset="0"/>
                <a:cs typeface="David" charset="0"/>
              </a:rPr>
              <a:t>Conclusion &amp; Future work</a:t>
            </a:r>
            <a:endParaRPr lang="en-US" altLang="en-US" dirty="0">
              <a:latin typeface="David" charset="0"/>
              <a:cs typeface="David" charset="0"/>
            </a:endParaRPr>
          </a:p>
        </p:txBody>
      </p:sp>
      <p:sp>
        <p:nvSpPr>
          <p:cNvPr id="5123" name="Content Placeholder 2"/>
          <p:cNvSpPr>
            <a:spLocks noGrp="1"/>
          </p:cNvSpPr>
          <p:nvPr>
            <p:ph idx="1"/>
          </p:nvPr>
        </p:nvSpPr>
        <p:spPr/>
        <p:txBody>
          <a:bodyPr/>
          <a:lstStyle/>
          <a:p>
            <a:r>
              <a:rPr lang="en-US" altLang="en-US" sz="2800" dirty="0" smtClean="0"/>
              <a:t>Designed and implemented a complete data-mining system.</a:t>
            </a:r>
          </a:p>
          <a:p>
            <a:r>
              <a:rPr lang="en-US" altLang="en-US" sz="2800" dirty="0" smtClean="0"/>
              <a:t>Getting familiar with the process of data-mining especially sentimental data-mining using twitter data.</a:t>
            </a:r>
          </a:p>
          <a:p>
            <a:r>
              <a:rPr lang="en-US" altLang="en-US" sz="2800" dirty="0" smtClean="0"/>
              <a:t>Getting familiar with several classification algorithms and related parameter tuning and model evaluation methods.</a:t>
            </a:r>
          </a:p>
          <a:p>
            <a:r>
              <a:rPr lang="en-US" altLang="en-US" sz="2800" dirty="0" smtClean="0"/>
              <a:t>Give me some instructions for future work.</a:t>
            </a:r>
            <a:endParaRPr lang="en-US" altLang="en-US" sz="2800" dirty="0"/>
          </a:p>
        </p:txBody>
      </p:sp>
    </p:spTree>
    <p:extLst>
      <p:ext uri="{BB962C8B-B14F-4D97-AF65-F5344CB8AC3E}">
        <p14:creationId xmlns:p14="http://schemas.microsoft.com/office/powerpoint/2010/main" val="400000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533400" y="2971800"/>
            <a:ext cx="8229600" cy="914400"/>
          </a:xfrm>
        </p:spPr>
        <p:txBody>
          <a:bodyPr/>
          <a:lstStyle/>
          <a:p>
            <a:pPr marL="0" indent="0" algn="ctr" eaLnBrk="1" hangingPunct="1">
              <a:buFont typeface="Arial" charset="0"/>
              <a:buNone/>
            </a:pPr>
            <a:r>
              <a:rPr lang="en-US" altLang="en-US" sz="4000">
                <a:latin typeface="David" charset="0"/>
                <a:cs typeface="David"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zh-CN" dirty="0">
                <a:latin typeface="David" charset="0"/>
                <a:cs typeface="David" charset="0"/>
              </a:rPr>
              <a:t>Introduction</a:t>
            </a:r>
            <a:endParaRPr lang="en-US" altLang="en-US" dirty="0">
              <a:latin typeface="David" charset="0"/>
              <a:cs typeface="David" charset="0"/>
            </a:endParaRPr>
          </a:p>
        </p:txBody>
      </p:sp>
      <p:sp>
        <p:nvSpPr>
          <p:cNvPr id="5123" name="Content Placeholder 2"/>
          <p:cNvSpPr>
            <a:spLocks noGrp="1"/>
          </p:cNvSpPr>
          <p:nvPr>
            <p:ph idx="1"/>
          </p:nvPr>
        </p:nvSpPr>
        <p:spPr/>
        <p:txBody>
          <a:bodyPr/>
          <a:lstStyle/>
          <a:p>
            <a:r>
              <a:rPr lang="en-US" altLang="zh-CN" sz="2400" dirty="0" smtClean="0"/>
              <a:t>Data selection.</a:t>
            </a:r>
            <a:endParaRPr lang="zh-CN" altLang="en-US" sz="2400" dirty="0" smtClean="0"/>
          </a:p>
          <a:p>
            <a:r>
              <a:rPr lang="en-US" altLang="zh-CN" sz="2400" dirty="0" smtClean="0"/>
              <a:t>Building a complete data Ming System.</a:t>
            </a:r>
            <a:endParaRPr lang="zh-CN" altLang="en-US" sz="2400" dirty="0" smtClean="0"/>
          </a:p>
          <a:p>
            <a:r>
              <a:rPr lang="en-AU" sz="2400" dirty="0" smtClean="0"/>
              <a:t>Naïve </a:t>
            </a:r>
            <a:r>
              <a:rPr lang="en-AU" sz="2400" dirty="0"/>
              <a:t>Bayes algorithm and Support vector machine Model(SVM</a:t>
            </a:r>
            <a:r>
              <a:rPr lang="en-AU" sz="2400" dirty="0" smtClean="0"/>
              <a:t>). </a:t>
            </a:r>
          </a:p>
          <a:p>
            <a:r>
              <a:rPr lang="en-AU" sz="2400" dirty="0" smtClean="0"/>
              <a:t>Parameter tunning and Model evaluation.</a:t>
            </a:r>
          </a:p>
          <a:p>
            <a:r>
              <a:rPr lang="en-AU" sz="2400" dirty="0" smtClean="0"/>
              <a:t>Visualization (Excel, Python graphing Library ,Word Cloud.)</a:t>
            </a:r>
            <a:endParaRPr lang="en-US" sz="2400" dirty="0"/>
          </a:p>
          <a:p>
            <a:endParaRPr lang="en-US" altLang="en-US" sz="2400" dirty="0"/>
          </a:p>
        </p:txBody>
      </p:sp>
    </p:spTree>
    <p:extLst>
      <p:ext uri="{BB962C8B-B14F-4D97-AF65-F5344CB8AC3E}">
        <p14:creationId xmlns:p14="http://schemas.microsoft.com/office/powerpoint/2010/main" val="1137949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dirty="0" err="1">
                <a:latin typeface="David" charset="0"/>
                <a:cs typeface="David" charset="0"/>
              </a:rPr>
              <a:t>DataSet</a:t>
            </a:r>
            <a:endParaRPr lang="en-US" altLang="en-US" dirty="0">
              <a:latin typeface="David" charset="0"/>
              <a:cs typeface="David"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00474762"/>
              </p:ext>
            </p:extLst>
          </p:nvPr>
        </p:nvGraphicFramePr>
        <p:xfrm>
          <a:off x="762000" y="1600200"/>
          <a:ext cx="7620000" cy="3902075"/>
        </p:xfrm>
        <a:graphic>
          <a:graphicData uri="http://schemas.openxmlformats.org/drawingml/2006/table">
            <a:tbl>
              <a:tblPr firstRow="1" firstCol="1" bandRow="1">
                <a:tableStyleId>{5C22544A-7EE6-4342-B048-85BDC9FD1C3A}</a:tableStyleId>
              </a:tblPr>
              <a:tblGrid>
                <a:gridCol w="1169329"/>
                <a:gridCol w="1641707"/>
                <a:gridCol w="763205"/>
                <a:gridCol w="921559"/>
                <a:gridCol w="3124200"/>
              </a:tblGrid>
              <a:tr h="243880">
                <a:tc>
                  <a:txBody>
                    <a:bodyPr/>
                    <a:lstStyle/>
                    <a:p>
                      <a:pPr marL="0" marR="0">
                        <a:spcBef>
                          <a:spcPts val="0"/>
                        </a:spcBef>
                        <a:spcAft>
                          <a:spcPts val="0"/>
                        </a:spcAft>
                      </a:pPr>
                      <a:r>
                        <a:rPr lang="en-US" sz="1600" dirty="0">
                          <a:effectLst/>
                        </a:rPr>
                        <a:t>Data</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a:effectLst/>
                        </a:rPr>
                        <a:t>Description</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a:effectLst/>
                        </a:rPr>
                        <a:t>Format</a:t>
                      </a:r>
                      <a:endParaRPr lang="en-US" sz="16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a:effectLst/>
                        </a:rPr>
                        <a:t>Size</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a:effectLst/>
                        </a:rPr>
                        <a:t>source</a:t>
                      </a:r>
                      <a:endParaRPr lang="en-US" sz="1600">
                        <a:effectLst/>
                        <a:latin typeface="Times New Roman" panose="02020603050405020304" pitchFamily="18" charset="0"/>
                        <a:ea typeface="Batang" panose="02030600000101010101" pitchFamily="18" charset="-127"/>
                      </a:endParaRPr>
                    </a:p>
                  </a:txBody>
                  <a:tcPr marL="68580" marR="68580" marT="0" marB="0"/>
                </a:tc>
              </a:tr>
              <a:tr h="1219398">
                <a:tc>
                  <a:txBody>
                    <a:bodyPr/>
                    <a:lstStyle/>
                    <a:p>
                      <a:pPr marL="0" marR="0">
                        <a:spcBef>
                          <a:spcPts val="0"/>
                        </a:spcBef>
                        <a:spcAft>
                          <a:spcPts val="0"/>
                        </a:spcAft>
                      </a:pPr>
                      <a:r>
                        <a:rPr lang="en-US" sz="1600" dirty="0" smtClean="0">
                          <a:effectLst/>
                          <a:latin typeface="+mn-lt"/>
                          <a:ea typeface="+mn-ea"/>
                        </a:rPr>
                        <a:t>Twitter</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smtClean="0">
                          <a:effectLst/>
                        </a:rPr>
                        <a:t>Tweeter</a:t>
                      </a:r>
                      <a:r>
                        <a:rPr lang="en-US" sz="1600" baseline="0" dirty="0" smtClean="0">
                          <a:effectLst/>
                        </a:rPr>
                        <a:t> data related to 2016 presidential election</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smtClean="0">
                          <a:effectLst/>
                        </a:rPr>
                        <a:t>JSON</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smtClean="0">
                          <a:effectLst/>
                          <a:latin typeface="Times New Roman" panose="02020603050405020304" pitchFamily="18" charset="0"/>
                          <a:ea typeface="Batang" panose="02030600000101010101" pitchFamily="18" charset="-127"/>
                        </a:rPr>
                        <a:t>100,000</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smtClean="0">
                          <a:effectLst/>
                          <a:latin typeface="Times New Roman" panose="02020603050405020304" pitchFamily="18" charset="0"/>
                          <a:ea typeface="Batang" panose="02030600000101010101" pitchFamily="18" charset="-127"/>
                        </a:rPr>
                        <a:t>Using tweeter API(</a:t>
                      </a:r>
                      <a:r>
                        <a:rPr lang="en-US" sz="1600" dirty="0" err="1" smtClean="0">
                          <a:effectLst/>
                          <a:latin typeface="Times New Roman" panose="02020603050405020304" pitchFamily="18" charset="0"/>
                          <a:ea typeface="Batang" panose="02030600000101010101" pitchFamily="18" charset="-127"/>
                        </a:rPr>
                        <a:t>tweepy</a:t>
                      </a:r>
                      <a:r>
                        <a:rPr lang="en-US" sz="1600" dirty="0" smtClean="0">
                          <a:effectLst/>
                          <a:latin typeface="Times New Roman" panose="02020603050405020304" pitchFamily="18" charset="0"/>
                          <a:ea typeface="Batang" panose="02030600000101010101" pitchFamily="18" charset="-127"/>
                        </a:rPr>
                        <a:t>)</a:t>
                      </a:r>
                      <a:endParaRPr lang="en-US" sz="1600" dirty="0">
                        <a:effectLst/>
                        <a:latin typeface="Times New Roman" panose="02020603050405020304" pitchFamily="18" charset="0"/>
                        <a:ea typeface="Batang" panose="02030600000101010101" pitchFamily="18" charset="-127"/>
                      </a:endParaRPr>
                    </a:p>
                  </a:txBody>
                  <a:tcPr marL="68580" marR="68580" marT="0" marB="0"/>
                </a:tc>
              </a:tr>
              <a:tr h="2438797">
                <a:tc>
                  <a:txBody>
                    <a:bodyPr/>
                    <a:lstStyle/>
                    <a:p>
                      <a:pPr marL="0" marR="0">
                        <a:spcBef>
                          <a:spcPts val="0"/>
                        </a:spcBef>
                        <a:spcAft>
                          <a:spcPts val="0"/>
                        </a:spcAft>
                      </a:pPr>
                      <a:r>
                        <a:rPr lang="en-US" sz="1600" dirty="0">
                          <a:effectLst/>
                        </a:rPr>
                        <a:t> </a:t>
                      </a:r>
                      <a:r>
                        <a:rPr lang="en-US" sz="1600" dirty="0" smtClean="0">
                          <a:effectLst/>
                        </a:rPr>
                        <a:t>Twitter analysis </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smtClean="0">
                          <a:effectLst/>
                          <a:latin typeface="Times New Roman" panose="02020603050405020304" pitchFamily="18" charset="0"/>
                          <a:ea typeface="Batang" panose="02030600000101010101" pitchFamily="18" charset="-127"/>
                        </a:rPr>
                        <a:t>Twitter</a:t>
                      </a:r>
                      <a:r>
                        <a:rPr lang="en-US" sz="1600" baseline="0" dirty="0" smtClean="0">
                          <a:effectLst/>
                          <a:latin typeface="Times New Roman" panose="02020603050405020304" pitchFamily="18" charset="0"/>
                          <a:ea typeface="Batang" panose="02030600000101010101" pitchFamily="18" charset="-127"/>
                        </a:rPr>
                        <a:t> Sentiment Analysis results</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a:effectLst/>
                        </a:rPr>
                        <a:t>.csv</a:t>
                      </a:r>
                      <a:endParaRPr lang="en-US" sz="160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smtClean="0">
                          <a:effectLst/>
                        </a:rPr>
                        <a:t>13,871</a:t>
                      </a:r>
                      <a:endParaRPr lang="en-US" sz="1600" dirty="0">
                        <a:effectLst/>
                        <a:latin typeface="Times New Roman" panose="02020603050405020304" pitchFamily="18" charset="0"/>
                        <a:ea typeface="Batang" panose="02030600000101010101" pitchFamily="18" charset="-127"/>
                      </a:endParaRPr>
                    </a:p>
                  </a:txBody>
                  <a:tcPr marL="68580" marR="68580" marT="0" marB="0"/>
                </a:tc>
                <a:tc>
                  <a:txBody>
                    <a:bodyPr/>
                    <a:lstStyle/>
                    <a:p>
                      <a:pPr marL="0" marR="0">
                        <a:spcBef>
                          <a:spcPts val="0"/>
                        </a:spcBef>
                        <a:spcAft>
                          <a:spcPts val="0"/>
                        </a:spcAft>
                      </a:pPr>
                      <a:r>
                        <a:rPr lang="en-US" sz="1600" dirty="0" smtClean="0">
                          <a:effectLst/>
                        </a:rPr>
                        <a:t>https://</a:t>
                      </a:r>
                      <a:r>
                        <a:rPr lang="en-US" sz="1600" dirty="0" err="1" smtClean="0">
                          <a:effectLst/>
                        </a:rPr>
                        <a:t>www.kaggle.com</a:t>
                      </a:r>
                      <a:r>
                        <a:rPr lang="en-US" sz="1600" dirty="0" smtClean="0">
                          <a:effectLst/>
                        </a:rPr>
                        <a:t>/</a:t>
                      </a:r>
                      <a:r>
                        <a:rPr lang="en-US" sz="1600" dirty="0" err="1" smtClean="0">
                          <a:effectLst/>
                        </a:rPr>
                        <a:t>crowdflower</a:t>
                      </a:r>
                      <a:r>
                        <a:rPr lang="en-US" sz="1600" dirty="0" smtClean="0">
                          <a:effectLst/>
                        </a:rPr>
                        <a:t>/first-</a:t>
                      </a:r>
                      <a:r>
                        <a:rPr lang="en-US" sz="1600" dirty="0" err="1" smtClean="0">
                          <a:effectLst/>
                        </a:rPr>
                        <a:t>gop</a:t>
                      </a:r>
                      <a:r>
                        <a:rPr lang="en-US" sz="1600" dirty="0" smtClean="0">
                          <a:effectLst/>
                        </a:rPr>
                        <a:t>-debate-twitter-sentiment</a:t>
                      </a:r>
                      <a:endParaRPr lang="en-US" sz="1600" dirty="0">
                        <a:effectLst/>
                        <a:latin typeface="Times New Roman" panose="02020603050405020304" pitchFamily="18" charset="0"/>
                        <a:ea typeface="Batang" panose="02030600000101010101" pitchFamily="18" charset="-127"/>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dirty="0">
                <a:latin typeface="David" charset="0"/>
                <a:cs typeface="David" charset="0"/>
              </a:rPr>
              <a:t>Sample </a:t>
            </a:r>
            <a:r>
              <a:rPr lang="en-US" altLang="en-US" dirty="0" smtClean="0">
                <a:latin typeface="David" charset="0"/>
                <a:cs typeface="David" charset="0"/>
              </a:rPr>
              <a:t>data(twitter)</a:t>
            </a:r>
            <a:endParaRPr lang="en-US" altLang="en-US" dirty="0">
              <a:latin typeface="David" charset="0"/>
              <a:cs typeface="David"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547" y="1417638"/>
            <a:ext cx="7080905" cy="5181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David" charset="0"/>
                <a:cs typeface="David" charset="0"/>
              </a:rPr>
              <a:t>Sample </a:t>
            </a:r>
            <a:r>
              <a:rPr lang="en-US" altLang="en-US" dirty="0" smtClean="0">
                <a:latin typeface="David" charset="0"/>
                <a:cs typeface="David" charset="0"/>
              </a:rPr>
              <a:t>data(</a:t>
            </a:r>
            <a:r>
              <a:rPr lang="en-US" altLang="en-US" dirty="0">
                <a:latin typeface="David" charset="0"/>
                <a:cs typeface="David" charset="0"/>
              </a:rPr>
              <a:t>twitter</a:t>
            </a:r>
            <a:r>
              <a:rPr lang="en-US" altLang="en-US" dirty="0" smtClean="0">
                <a:latin typeface="David" charset="0"/>
                <a:cs typeface="David" charset="0"/>
              </a:rPr>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8714904"/>
              </p:ext>
            </p:extLst>
          </p:nvPr>
        </p:nvGraphicFramePr>
        <p:xfrm>
          <a:off x="1142999" y="2743200"/>
          <a:ext cx="6858002" cy="1516380"/>
        </p:xfrm>
        <a:graphic>
          <a:graphicData uri="http://schemas.openxmlformats.org/drawingml/2006/table">
            <a:tbl>
              <a:tblPr firstRow="1" firstCol="1" bandRow="1"/>
              <a:tblGrid>
                <a:gridCol w="1437968"/>
                <a:gridCol w="1700673"/>
                <a:gridCol w="1244396"/>
                <a:gridCol w="1244396"/>
                <a:gridCol w="1230569"/>
              </a:tblGrid>
              <a:tr h="114300">
                <a:tc>
                  <a:txBody>
                    <a:bodyPr/>
                    <a:lstStyle/>
                    <a:p>
                      <a:pPr>
                        <a:spcAft>
                          <a:spcPts val="0"/>
                        </a:spcAft>
                      </a:pPr>
                      <a:r>
                        <a:rPr lang="en-US" sz="750" b="1">
                          <a:solidFill>
                            <a:srgbClr val="FFFFFF"/>
                          </a:solidFill>
                          <a:effectLst/>
                          <a:latin typeface="Helvetica" charset="0"/>
                          <a:ea typeface="宋体" charset="0"/>
                        </a:rPr>
                        <a:t>Id</a:t>
                      </a:r>
                      <a:endParaRPr lang="en-US" sz="1200">
                        <a:effectLst/>
                        <a:latin typeface="Times New Roman" charset="0"/>
                        <a:ea typeface="宋体"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78726"/>
                    </a:solidFill>
                  </a:tcPr>
                </a:tc>
                <a:tc>
                  <a:txBody>
                    <a:bodyPr/>
                    <a:lstStyle/>
                    <a:p>
                      <a:pPr>
                        <a:spcAft>
                          <a:spcPts val="0"/>
                        </a:spcAft>
                      </a:pPr>
                      <a:r>
                        <a:rPr lang="en-US" sz="750" b="1">
                          <a:solidFill>
                            <a:srgbClr val="FFFFFF"/>
                          </a:solidFill>
                          <a:effectLst/>
                          <a:latin typeface="Helvetica" charset="0"/>
                          <a:ea typeface="宋体" charset="0"/>
                        </a:rPr>
                        <a:t>candidate</a:t>
                      </a:r>
                      <a:endParaRPr lang="en-US" sz="1200">
                        <a:effectLst/>
                        <a:latin typeface="Times New Roman" charset="0"/>
                        <a:ea typeface="宋体"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78726"/>
                    </a:solidFill>
                  </a:tcPr>
                </a:tc>
                <a:tc>
                  <a:txBody>
                    <a:bodyPr/>
                    <a:lstStyle/>
                    <a:p>
                      <a:pPr>
                        <a:spcAft>
                          <a:spcPts val="0"/>
                        </a:spcAft>
                      </a:pPr>
                      <a:r>
                        <a:rPr lang="en-US" sz="750" b="1">
                          <a:solidFill>
                            <a:srgbClr val="FFFFFF"/>
                          </a:solidFill>
                          <a:effectLst/>
                          <a:latin typeface="Helvetica" charset="0"/>
                          <a:ea typeface="宋体" charset="0"/>
                        </a:rPr>
                        <a:t>text</a:t>
                      </a:r>
                      <a:endParaRPr lang="en-US" sz="1200">
                        <a:effectLst/>
                        <a:latin typeface="Times New Roman" charset="0"/>
                        <a:ea typeface="宋体"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78726"/>
                    </a:solidFill>
                  </a:tcPr>
                </a:tc>
                <a:tc>
                  <a:txBody>
                    <a:bodyPr/>
                    <a:lstStyle/>
                    <a:p>
                      <a:pPr>
                        <a:spcAft>
                          <a:spcPts val="0"/>
                        </a:spcAft>
                      </a:pPr>
                      <a:r>
                        <a:rPr lang="en-US" sz="750" b="1">
                          <a:solidFill>
                            <a:srgbClr val="FFFFFF"/>
                          </a:solidFill>
                          <a:effectLst/>
                          <a:latin typeface="Helvetica" charset="0"/>
                          <a:ea typeface="宋体" charset="0"/>
                        </a:rPr>
                        <a:t>Time</a:t>
                      </a:r>
                      <a:endParaRPr lang="en-US" sz="1200">
                        <a:effectLst/>
                        <a:latin typeface="Times New Roman" charset="0"/>
                        <a:ea typeface="宋体"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78726"/>
                    </a:solidFill>
                  </a:tcPr>
                </a:tc>
                <a:tc>
                  <a:txBody>
                    <a:bodyPr/>
                    <a:lstStyle/>
                    <a:p>
                      <a:pPr>
                        <a:spcAft>
                          <a:spcPts val="0"/>
                        </a:spcAft>
                      </a:pPr>
                      <a:r>
                        <a:rPr lang="en-US" sz="750" b="1">
                          <a:solidFill>
                            <a:srgbClr val="FFFFFF"/>
                          </a:solidFill>
                          <a:effectLst/>
                          <a:latin typeface="Helvetica" charset="0"/>
                          <a:ea typeface="宋体" charset="0"/>
                        </a:rPr>
                        <a:t>Place</a:t>
                      </a:r>
                      <a:endParaRPr lang="en-US" sz="1200">
                        <a:effectLst/>
                        <a:latin typeface="Times New Roman" charset="0"/>
                        <a:ea typeface="宋体"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78726"/>
                    </a:solidFill>
                  </a:tcPr>
                </a:tc>
              </a:tr>
              <a:tr h="171450">
                <a:tc>
                  <a:txBody>
                    <a:bodyPr/>
                    <a:lstStyle/>
                    <a:p>
                      <a:pPr>
                        <a:spcAft>
                          <a:spcPts val="0"/>
                        </a:spcAft>
                      </a:pPr>
                      <a:r>
                        <a:rPr lang="en-US" sz="700" dirty="0">
                          <a:solidFill>
                            <a:srgbClr val="FFFFFF"/>
                          </a:solidFill>
                          <a:effectLst/>
                          <a:latin typeface="Menlo" charset="0"/>
                          <a:ea typeface="宋体" charset="0"/>
                        </a:rPr>
                        <a:t>710277894539513857</a:t>
                      </a:r>
                      <a:endParaRPr lang="en-US" sz="1200" dirty="0">
                        <a:effectLst/>
                        <a:latin typeface="Times New Roman" charset="0"/>
                        <a:ea typeface="宋体" charset="0"/>
                      </a:endParaRPr>
                    </a:p>
                  </a:txBody>
                  <a:tcPr marL="38100" marR="38100" marT="38100" marB="38100">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7F7F7F"/>
                    </a:solidFill>
                  </a:tcPr>
                </a:tc>
                <a:tc>
                  <a:txBody>
                    <a:bodyPr/>
                    <a:lstStyle/>
                    <a:p>
                      <a:pPr>
                        <a:spcAft>
                          <a:spcPts val="0"/>
                        </a:spcAft>
                      </a:pPr>
                      <a:r>
                        <a:rPr lang="en-US" sz="700">
                          <a:solidFill>
                            <a:srgbClr val="000000"/>
                          </a:solidFill>
                          <a:effectLst/>
                          <a:latin typeface="Helvetica" charset="0"/>
                          <a:ea typeface="宋体" charset="0"/>
                        </a:rPr>
                        <a:t>Hilary Clinton</a:t>
                      </a:r>
                      <a:endParaRPr lang="en-US" sz="1200">
                        <a:effectLst/>
                        <a:latin typeface="Times New Roman" charset="0"/>
                        <a:ea typeface="宋体" charset="0"/>
                      </a:endParaRPr>
                    </a:p>
                  </a:txBody>
                  <a:tcPr marL="38100" marR="38100" marT="38100" marB="38100">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FFFFFF"/>
                    </a:solidFill>
                  </a:tcPr>
                </a:tc>
                <a:tc>
                  <a:txBody>
                    <a:bodyPr/>
                    <a:lstStyle/>
                    <a:p>
                      <a:pPr>
                        <a:spcAft>
                          <a:spcPts val="0"/>
                        </a:spcAft>
                      </a:pPr>
                      <a:r>
                        <a:rPr lang="en-US" sz="700">
                          <a:solidFill>
                            <a:srgbClr val="000000"/>
                          </a:solidFill>
                          <a:effectLst/>
                          <a:latin typeface="Helvetica" charset="0"/>
                          <a:ea typeface="宋体" charset="0"/>
                        </a:rPr>
                        <a:t>RT @NancyLeeGrahn: How did everyone feel about the Climate Change question last night? Exactly. #GOPDebate</a:t>
                      </a:r>
                      <a:endParaRPr lang="en-US" sz="1200">
                        <a:effectLst/>
                        <a:latin typeface="Times New Roman" charset="0"/>
                        <a:ea typeface="宋体" charset="0"/>
                      </a:endParaRPr>
                    </a:p>
                  </a:txBody>
                  <a:tcPr marL="38100" marR="38100" marT="38100" marB="38100">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A9A9A9"/>
                      </a:solidFill>
                      <a:prstDash val="solid"/>
                      <a:round/>
                      <a:headEnd type="none" w="med" len="med"/>
                      <a:tailEnd type="none" w="med" len="med"/>
                    </a:lnB>
                    <a:solidFill>
                      <a:srgbClr val="FFFFFF"/>
                    </a:solidFill>
                  </a:tcPr>
                </a:tc>
                <a:tc>
                  <a:txBody>
                    <a:bodyPr/>
                    <a:lstStyle/>
                    <a:p>
                      <a:pPr>
                        <a:spcAft>
                          <a:spcPts val="0"/>
                        </a:spcAft>
                      </a:pPr>
                      <a:r>
                        <a:rPr lang="en-US" sz="700">
                          <a:solidFill>
                            <a:srgbClr val="000000"/>
                          </a:solidFill>
                          <a:effectLst/>
                          <a:latin typeface="Helvetica" charset="0"/>
                          <a:ea typeface="宋体" charset="0"/>
                        </a:rPr>
                        <a:t>Thu Mar 17 01:33:41 +0000 2016</a:t>
                      </a:r>
                      <a:endParaRPr lang="en-US" sz="1200">
                        <a:effectLst/>
                        <a:latin typeface="Times New Roman" charset="0"/>
                        <a:ea typeface="宋体" charset="0"/>
                      </a:endParaRPr>
                    </a:p>
                  </a:txBody>
                  <a:tcPr marL="38100" marR="38100" marT="38100" marB="38100">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FFFFFF"/>
                    </a:solidFill>
                  </a:tcPr>
                </a:tc>
                <a:tc>
                  <a:txBody>
                    <a:bodyPr/>
                    <a:lstStyle/>
                    <a:p>
                      <a:pPr>
                        <a:spcAft>
                          <a:spcPts val="0"/>
                        </a:spcAft>
                      </a:pPr>
                      <a:r>
                        <a:rPr lang="en-US" sz="700">
                          <a:solidFill>
                            <a:srgbClr val="000000"/>
                          </a:solidFill>
                          <a:effectLst/>
                          <a:latin typeface="Helvetica" charset="0"/>
                          <a:ea typeface="宋体" charset="0"/>
                        </a:rPr>
                        <a:t>"Atlanta, GA"</a:t>
                      </a:r>
                      <a:endParaRPr lang="en-US" sz="1200">
                        <a:effectLst/>
                        <a:latin typeface="Times New Roman" charset="0"/>
                        <a:ea typeface="宋体" charset="0"/>
                      </a:endParaRPr>
                    </a:p>
                  </a:txBody>
                  <a:tcPr marL="38100" marR="38100" marT="38100" marB="38100">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FFFFFF"/>
                    </a:solidFill>
                  </a:tcPr>
                </a:tc>
              </a:tr>
              <a:tr h="238125">
                <a:tc>
                  <a:txBody>
                    <a:bodyPr/>
                    <a:lstStyle/>
                    <a:p>
                      <a:pPr>
                        <a:spcAft>
                          <a:spcPts val="0"/>
                        </a:spcAft>
                      </a:pPr>
                      <a:r>
                        <a:rPr lang="en-US" sz="700">
                          <a:solidFill>
                            <a:srgbClr val="000000"/>
                          </a:solidFill>
                          <a:effectLst/>
                          <a:latin typeface="Menlo" charset="0"/>
                          <a:ea typeface="宋体" charset="0"/>
                        </a:rPr>
                        <a:t>710277896791859200</a:t>
                      </a:r>
                      <a:endParaRPr lang="en-US" sz="1200">
                        <a:effectLst/>
                        <a:latin typeface="Times New Roman" charset="0"/>
                        <a:ea typeface="宋体" charset="0"/>
                      </a:endParaRPr>
                    </a:p>
                  </a:txBody>
                  <a:tcPr marL="47625" marR="47625" marT="0" marB="0" anchor="ctr">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CBCBCB"/>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FFFFFF"/>
                    </a:solidFill>
                  </a:tcPr>
                </a:tc>
                <a:tc>
                  <a:txBody>
                    <a:bodyPr/>
                    <a:lstStyle/>
                    <a:p>
                      <a:pPr>
                        <a:spcAft>
                          <a:spcPts val="0"/>
                        </a:spcAft>
                      </a:pPr>
                      <a:r>
                        <a:rPr lang="en-US" sz="700">
                          <a:solidFill>
                            <a:srgbClr val="000000"/>
                          </a:solidFill>
                          <a:effectLst/>
                          <a:latin typeface="Helvetica" charset="0"/>
                          <a:ea typeface="宋体" charset="0"/>
                        </a:rPr>
                        <a:t>Donald Trump</a:t>
                      </a:r>
                      <a:endParaRPr lang="en-US" sz="1200">
                        <a:effectLst/>
                        <a:latin typeface="Times New Roman" charset="0"/>
                        <a:ea typeface="宋体" charset="0"/>
                      </a:endParaRPr>
                    </a:p>
                  </a:txBody>
                  <a:tcPr marL="47625" marR="47625" marT="0" marB="0" anchor="ctr">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CBCBCB"/>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EFEFEF"/>
                    </a:solidFill>
                  </a:tcPr>
                </a:tc>
                <a:tc>
                  <a:txBody>
                    <a:bodyPr/>
                    <a:lstStyle/>
                    <a:p>
                      <a:pPr>
                        <a:spcAft>
                          <a:spcPts val="0"/>
                        </a:spcAft>
                      </a:pPr>
                      <a:r>
                        <a:rPr lang="en-US" sz="700">
                          <a:solidFill>
                            <a:srgbClr val="000000"/>
                          </a:solidFill>
                          <a:effectLst/>
                          <a:latin typeface="Helvetica" charset="0"/>
                          <a:ea typeface="宋体" charset="0"/>
                        </a:rPr>
                        <a:t>RT @DanScavino: #GOPDebate w/ @realDonaldTrump delivered the highest ratings in the history of presidential debates. #Trump2016 http://t.coâ€¦</a:t>
                      </a:r>
                      <a:endParaRPr lang="en-US" sz="1200">
                        <a:effectLst/>
                        <a:latin typeface="Times New Roman" charset="0"/>
                        <a:ea typeface="宋体" charset="0"/>
                      </a:endParaRPr>
                    </a:p>
                  </a:txBody>
                  <a:tcPr marL="38100" marR="38100" marT="38100" marB="38100">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A9A9A9"/>
                      </a:solidFill>
                      <a:prstDash val="solid"/>
                      <a:round/>
                      <a:headEnd type="none" w="med" len="med"/>
                      <a:tailEnd type="none" w="med" len="med"/>
                    </a:lnT>
                    <a:lnB w="12700" cap="flat" cmpd="sng" algn="ctr">
                      <a:solidFill>
                        <a:srgbClr val="A9A9A9"/>
                      </a:solidFill>
                      <a:prstDash val="solid"/>
                      <a:round/>
                      <a:headEnd type="none" w="med" len="med"/>
                      <a:tailEnd type="none" w="med" len="med"/>
                    </a:lnB>
                    <a:solidFill>
                      <a:srgbClr val="EFEFEF"/>
                    </a:solidFill>
                  </a:tcPr>
                </a:tc>
                <a:tc>
                  <a:txBody>
                    <a:bodyPr/>
                    <a:lstStyle/>
                    <a:p>
                      <a:pPr>
                        <a:spcAft>
                          <a:spcPts val="0"/>
                        </a:spcAft>
                      </a:pPr>
                      <a:r>
                        <a:rPr lang="en-US" sz="700">
                          <a:solidFill>
                            <a:srgbClr val="000000"/>
                          </a:solidFill>
                          <a:effectLst/>
                          <a:latin typeface="Helvetica" charset="0"/>
                          <a:ea typeface="宋体" charset="0"/>
                        </a:rPr>
                        <a:t>Thu Mar 17 01:33:41 +0000 2016</a:t>
                      </a:r>
                      <a:endParaRPr lang="en-US" sz="1200">
                        <a:effectLst/>
                        <a:latin typeface="Times New Roman" charset="0"/>
                        <a:ea typeface="宋体" charset="0"/>
                      </a:endParaRPr>
                    </a:p>
                  </a:txBody>
                  <a:tcPr marL="47625" marR="47625" marT="0" marB="0" anchor="ctr">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CBCBCB"/>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EFEFEF"/>
                    </a:solidFill>
                  </a:tcPr>
                </a:tc>
                <a:tc>
                  <a:txBody>
                    <a:bodyPr/>
                    <a:lstStyle/>
                    <a:p>
                      <a:pPr>
                        <a:spcAft>
                          <a:spcPts val="0"/>
                        </a:spcAft>
                      </a:pPr>
                      <a:r>
                        <a:rPr lang="en-US" sz="700" dirty="0">
                          <a:solidFill>
                            <a:srgbClr val="000000"/>
                          </a:solidFill>
                          <a:effectLst/>
                          <a:latin typeface="Helvetica" charset="0"/>
                          <a:ea typeface="宋体" charset="0"/>
                        </a:rPr>
                        <a:t>"Atlanta, GA"</a:t>
                      </a:r>
                      <a:endParaRPr lang="en-US" sz="1200" dirty="0">
                        <a:effectLst/>
                        <a:latin typeface="Times New Roman" charset="0"/>
                        <a:ea typeface="宋体" charset="0"/>
                      </a:endParaRPr>
                    </a:p>
                  </a:txBody>
                  <a:tcPr marL="47625" marR="47625" marT="0" marB="0" anchor="ctr">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CBCBCB"/>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EFEFEF"/>
                    </a:solidFill>
                  </a:tcPr>
                </a:tc>
              </a:tr>
            </a:tbl>
          </a:graphicData>
        </a:graphic>
      </p:graphicFrame>
    </p:spTree>
    <p:extLst>
      <p:ext uri="{BB962C8B-B14F-4D97-AF65-F5344CB8AC3E}">
        <p14:creationId xmlns:p14="http://schemas.microsoft.com/office/powerpoint/2010/main" val="1007277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David" charset="0"/>
                <a:cs typeface="David" charset="0"/>
              </a:rPr>
              <a:t>Sample </a:t>
            </a:r>
            <a:r>
              <a:rPr lang="en-US" altLang="en-US" dirty="0" smtClean="0">
                <a:latin typeface="David" charset="0"/>
                <a:cs typeface="David" charset="0"/>
              </a:rPr>
              <a:t>data(</a:t>
            </a:r>
            <a:r>
              <a:rPr lang="en-US" altLang="en-US" dirty="0" err="1" smtClean="0">
                <a:latin typeface="David" charset="0"/>
                <a:cs typeface="David" charset="0"/>
              </a:rPr>
              <a:t>Kaggle</a:t>
            </a:r>
            <a:r>
              <a:rPr lang="en-US" altLang="en-US" dirty="0" smtClean="0">
                <a:latin typeface="David" charset="0"/>
                <a:cs typeface="David" charset="0"/>
              </a:rPr>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307398"/>
              </p:ext>
            </p:extLst>
          </p:nvPr>
        </p:nvGraphicFramePr>
        <p:xfrm>
          <a:off x="762000" y="2057400"/>
          <a:ext cx="7620000" cy="1999265"/>
        </p:xfrm>
        <a:graphic>
          <a:graphicData uri="http://schemas.openxmlformats.org/drawingml/2006/table">
            <a:tbl>
              <a:tblPr/>
              <a:tblGrid>
                <a:gridCol w="1422821"/>
                <a:gridCol w="1928716"/>
                <a:gridCol w="1422821"/>
                <a:gridCol w="1422821"/>
                <a:gridCol w="1422821"/>
              </a:tblGrid>
              <a:tr h="149025">
                <a:tc>
                  <a:txBody>
                    <a:bodyPr/>
                    <a:lstStyle/>
                    <a:p>
                      <a:r>
                        <a:rPr lang="en-US" sz="800" b="1">
                          <a:solidFill>
                            <a:srgbClr val="FFFFFF"/>
                          </a:solidFill>
                          <a:effectLst/>
                          <a:latin typeface="Helvetica" charset="0"/>
                        </a:rPr>
                        <a:t>Id</a:t>
                      </a:r>
                      <a:endParaRPr lang="en-US" sz="800">
                        <a:effectLst/>
                      </a:endParaRPr>
                    </a:p>
                  </a:txBody>
                  <a:tcPr marL="22585" marR="22585" marT="22585" marB="22585">
                    <a:lnL w="12700" cap="flat" cmpd="sng" algn="ctr">
                      <a:solidFill>
                        <a:srgbClr val="90BA95"/>
                      </a:solidFill>
                      <a:prstDash val="solid"/>
                      <a:round/>
                      <a:headEnd type="none" w="med" len="med"/>
                      <a:tailEnd type="none" w="med" len="med"/>
                    </a:lnL>
                    <a:lnR w="12700" cap="flat" cmpd="sng" algn="ctr">
                      <a:solidFill>
                        <a:srgbClr val="B081AC"/>
                      </a:solidFill>
                      <a:prstDash val="solid"/>
                      <a:round/>
                      <a:headEnd type="none" w="med" len="med"/>
                      <a:tailEnd type="none" w="med" len="med"/>
                    </a:lnR>
                    <a:lnT w="12700" cap="flat" cmpd="sng" algn="ctr">
                      <a:solidFill>
                        <a:srgbClr val="90BA95"/>
                      </a:solidFill>
                      <a:prstDash val="solid"/>
                      <a:round/>
                      <a:headEnd type="none" w="med" len="med"/>
                      <a:tailEnd type="none" w="med" len="med"/>
                    </a:lnT>
                    <a:lnB w="12700" cap="flat" cmpd="sng" algn="ctr">
                      <a:solidFill>
                        <a:srgbClr val="A9A9A9"/>
                      </a:solidFill>
                      <a:prstDash val="solid"/>
                      <a:round/>
                      <a:headEnd type="none" w="med" len="med"/>
                      <a:tailEnd type="none" w="med" len="med"/>
                    </a:lnB>
                    <a:solidFill>
                      <a:srgbClr val="578726"/>
                    </a:solidFill>
                  </a:tcPr>
                </a:tc>
                <a:tc>
                  <a:txBody>
                    <a:bodyPr/>
                    <a:lstStyle/>
                    <a:p>
                      <a:r>
                        <a:rPr lang="en-US" sz="800" b="1">
                          <a:solidFill>
                            <a:srgbClr val="FFFFFF"/>
                          </a:solidFill>
                          <a:effectLst/>
                          <a:latin typeface="Helvetica" charset="0"/>
                        </a:rPr>
                        <a:t>candidate</a:t>
                      </a:r>
                      <a:endParaRPr lang="en-US" sz="800">
                        <a:effectLst/>
                      </a:endParaRPr>
                    </a:p>
                  </a:txBody>
                  <a:tcPr marL="22585" marR="22585" marT="22585" marB="22585">
                    <a:lnL w="12700" cap="flat" cmpd="sng" algn="ctr">
                      <a:solidFill>
                        <a:srgbClr val="B081AC"/>
                      </a:solidFill>
                      <a:prstDash val="solid"/>
                      <a:round/>
                      <a:headEnd type="none" w="med" len="med"/>
                      <a:tailEnd type="none" w="med" len="med"/>
                    </a:lnL>
                    <a:lnR w="12700" cap="flat" cmpd="sng" algn="ctr">
                      <a:solidFill>
                        <a:srgbClr val="B081AC"/>
                      </a:solidFill>
                      <a:prstDash val="solid"/>
                      <a:round/>
                      <a:headEnd type="none" w="med" len="med"/>
                      <a:tailEnd type="none" w="med" len="med"/>
                    </a:lnR>
                    <a:lnT w="12700" cap="flat" cmpd="sng" algn="ctr">
                      <a:solidFill>
                        <a:srgbClr val="B081AC"/>
                      </a:solidFill>
                      <a:prstDash val="solid"/>
                      <a:round/>
                      <a:headEnd type="none" w="med" len="med"/>
                      <a:tailEnd type="none" w="med" len="med"/>
                    </a:lnT>
                    <a:lnB w="12700" cap="flat" cmpd="sng" algn="ctr">
                      <a:solidFill>
                        <a:srgbClr val="A9A9A9"/>
                      </a:solidFill>
                      <a:prstDash val="solid"/>
                      <a:round/>
                      <a:headEnd type="none" w="med" len="med"/>
                      <a:tailEnd type="none" w="med" len="med"/>
                    </a:lnB>
                    <a:solidFill>
                      <a:srgbClr val="578726"/>
                    </a:solidFill>
                  </a:tcPr>
                </a:tc>
                <a:tc>
                  <a:txBody>
                    <a:bodyPr/>
                    <a:lstStyle/>
                    <a:p>
                      <a:r>
                        <a:rPr lang="en-US" sz="800" b="1">
                          <a:solidFill>
                            <a:srgbClr val="FFFFFF"/>
                          </a:solidFill>
                          <a:effectLst/>
                          <a:latin typeface="Helvetica" charset="0"/>
                        </a:rPr>
                        <a:t>text</a:t>
                      </a:r>
                      <a:endParaRPr lang="en-US" sz="800">
                        <a:effectLst/>
                      </a:endParaRPr>
                    </a:p>
                  </a:txBody>
                  <a:tcPr marL="22585" marR="22585" marT="22585" marB="22585">
                    <a:lnL w="12700" cap="flat" cmpd="sng" algn="ctr">
                      <a:solidFill>
                        <a:srgbClr val="B081AC"/>
                      </a:solidFill>
                      <a:prstDash val="solid"/>
                      <a:round/>
                      <a:headEnd type="none" w="med" len="med"/>
                      <a:tailEnd type="none" w="med" len="med"/>
                    </a:lnL>
                    <a:lnR w="12700" cap="flat" cmpd="sng" algn="ctr">
                      <a:solidFill>
                        <a:srgbClr val="B081AC"/>
                      </a:solidFill>
                      <a:prstDash val="solid"/>
                      <a:round/>
                      <a:headEnd type="none" w="med" len="med"/>
                      <a:tailEnd type="none" w="med" len="med"/>
                    </a:lnR>
                    <a:lnT w="12700" cap="flat" cmpd="sng" algn="ctr">
                      <a:solidFill>
                        <a:srgbClr val="B081AC"/>
                      </a:solidFill>
                      <a:prstDash val="solid"/>
                      <a:round/>
                      <a:headEnd type="none" w="med" len="med"/>
                      <a:tailEnd type="none" w="med" len="med"/>
                    </a:lnT>
                    <a:lnB w="12700" cap="flat" cmpd="sng" algn="ctr">
                      <a:solidFill>
                        <a:srgbClr val="A9A9A9"/>
                      </a:solidFill>
                      <a:prstDash val="solid"/>
                      <a:round/>
                      <a:headEnd type="none" w="med" len="med"/>
                      <a:tailEnd type="none" w="med" len="med"/>
                    </a:lnB>
                    <a:solidFill>
                      <a:srgbClr val="578726"/>
                    </a:solidFill>
                  </a:tcPr>
                </a:tc>
                <a:tc>
                  <a:txBody>
                    <a:bodyPr/>
                    <a:lstStyle/>
                    <a:p>
                      <a:r>
                        <a:rPr lang="en-US" sz="800" b="1">
                          <a:solidFill>
                            <a:srgbClr val="FFFFFF"/>
                          </a:solidFill>
                          <a:effectLst/>
                          <a:latin typeface="Helvetica" charset="0"/>
                        </a:rPr>
                        <a:t>sentiment</a:t>
                      </a:r>
                      <a:endParaRPr lang="en-US" sz="800">
                        <a:effectLst/>
                      </a:endParaRPr>
                    </a:p>
                  </a:txBody>
                  <a:tcPr marL="22585" marR="22585" marT="22585" marB="22585">
                    <a:lnL w="12700" cap="flat" cmpd="sng" algn="ctr">
                      <a:solidFill>
                        <a:srgbClr val="B081AC"/>
                      </a:solidFill>
                      <a:prstDash val="solid"/>
                      <a:round/>
                      <a:headEnd type="none" w="med" len="med"/>
                      <a:tailEnd type="none" w="med" len="med"/>
                    </a:lnL>
                    <a:lnR w="12700" cap="flat" cmpd="sng" algn="ctr">
                      <a:solidFill>
                        <a:srgbClr val="902CCD"/>
                      </a:solidFill>
                      <a:prstDash val="solid"/>
                      <a:round/>
                      <a:headEnd type="none" w="med" len="med"/>
                      <a:tailEnd type="none" w="med" len="med"/>
                    </a:lnR>
                    <a:lnT w="12700" cap="flat" cmpd="sng" algn="ctr">
                      <a:solidFill>
                        <a:srgbClr val="B081AC"/>
                      </a:solidFill>
                      <a:prstDash val="solid"/>
                      <a:round/>
                      <a:headEnd type="none" w="med" len="med"/>
                      <a:tailEnd type="none" w="med" len="med"/>
                    </a:lnT>
                    <a:lnB w="12700" cap="flat" cmpd="sng" algn="ctr">
                      <a:solidFill>
                        <a:srgbClr val="A9A9A9"/>
                      </a:solidFill>
                      <a:prstDash val="solid"/>
                      <a:round/>
                      <a:headEnd type="none" w="med" len="med"/>
                      <a:tailEnd type="none" w="med" len="med"/>
                    </a:lnB>
                    <a:solidFill>
                      <a:srgbClr val="578726"/>
                    </a:solidFill>
                  </a:tcPr>
                </a:tc>
                <a:tc>
                  <a:txBody>
                    <a:bodyPr/>
                    <a:lstStyle/>
                    <a:p>
                      <a:r>
                        <a:rPr lang="en-US" sz="800" b="1">
                          <a:solidFill>
                            <a:srgbClr val="FFFFFF"/>
                          </a:solidFill>
                          <a:effectLst/>
                          <a:latin typeface="Helvetica" charset="0"/>
                        </a:rPr>
                        <a:t>confident</a:t>
                      </a:r>
                      <a:endParaRPr lang="en-US" sz="800">
                        <a:effectLst/>
                      </a:endParaRPr>
                    </a:p>
                  </a:txBody>
                  <a:tcPr marL="22585" marR="22585" marT="22585" marB="22585">
                    <a:lnL w="12700" cap="flat" cmpd="sng" algn="ctr">
                      <a:solidFill>
                        <a:srgbClr val="902CCD"/>
                      </a:solidFill>
                      <a:prstDash val="solid"/>
                      <a:round/>
                      <a:headEnd type="none" w="med" len="med"/>
                      <a:tailEnd type="none" w="med" len="med"/>
                    </a:lnL>
                    <a:lnR w="12700" cap="flat" cmpd="sng" algn="ctr">
                      <a:solidFill>
                        <a:srgbClr val="902CCD"/>
                      </a:solidFill>
                      <a:prstDash val="solid"/>
                      <a:round/>
                      <a:headEnd type="none" w="med" len="med"/>
                      <a:tailEnd type="none" w="med" len="med"/>
                    </a:lnR>
                    <a:lnT w="12700" cap="flat" cmpd="sng" algn="ctr">
                      <a:solidFill>
                        <a:srgbClr val="902CCD"/>
                      </a:solidFill>
                      <a:prstDash val="solid"/>
                      <a:round/>
                      <a:headEnd type="none" w="med" len="med"/>
                      <a:tailEnd type="none" w="med" len="med"/>
                    </a:lnT>
                    <a:lnB w="12700" cap="flat" cmpd="sng" algn="ctr">
                      <a:solidFill>
                        <a:srgbClr val="A9A9A9"/>
                      </a:solidFill>
                      <a:prstDash val="solid"/>
                      <a:round/>
                      <a:headEnd type="none" w="med" len="med"/>
                      <a:tailEnd type="none" w="med" len="med"/>
                    </a:lnB>
                    <a:solidFill>
                      <a:srgbClr val="578726"/>
                    </a:solidFill>
                  </a:tcPr>
                </a:tc>
              </a:tr>
              <a:tr h="666512">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solidFill>
                            <a:srgbClr val="FFFFFF"/>
                          </a:solidFill>
                          <a:effectLst/>
                          <a:latin typeface="Menlo" charset="0"/>
                          <a:ea typeface="宋体" charset="0"/>
                        </a:rPr>
                        <a:t>710277894539513857</a:t>
                      </a:r>
                      <a:endParaRPr lang="en-US" sz="1400" dirty="0" smtClean="0">
                        <a:effectLst/>
                        <a:latin typeface="Times New Roman" charset="0"/>
                        <a:ea typeface="宋体" charset="0"/>
                      </a:endParaRPr>
                    </a:p>
                    <a:p>
                      <a:pPr algn="r"/>
                      <a:endParaRPr lang="en-US" sz="800" dirty="0">
                        <a:effectLst/>
                      </a:endParaRPr>
                    </a:p>
                  </a:txBody>
                  <a:tcPr marL="22585" marR="22585" marT="22585" marB="22585">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A9A9A9"/>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7F7F7F"/>
                    </a:solidFill>
                  </a:tcPr>
                </a:tc>
                <a:tc>
                  <a:txBody>
                    <a:bodyPr/>
                    <a:lstStyle/>
                    <a:p>
                      <a:r>
                        <a:rPr lang="en-US" sz="800" dirty="0">
                          <a:solidFill>
                            <a:srgbClr val="000000"/>
                          </a:solidFill>
                          <a:effectLst/>
                          <a:latin typeface="Helvetica" charset="0"/>
                        </a:rPr>
                        <a:t>No candidate mentioned</a:t>
                      </a:r>
                      <a:endParaRPr lang="en-US" sz="800" dirty="0">
                        <a:effectLst/>
                      </a:endParaRPr>
                    </a:p>
                  </a:txBody>
                  <a:tcPr marL="22585" marR="22585" marT="22585" marB="22585">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A9A9A9"/>
                      </a:solidFill>
                      <a:prstDash val="solid"/>
                      <a:round/>
                      <a:headEnd type="none" w="med" len="med"/>
                      <a:tailEnd type="none" w="med" len="med"/>
                    </a:lnT>
                    <a:lnB w="12700" cap="flat" cmpd="sng" algn="ctr">
                      <a:solidFill>
                        <a:srgbClr val="CBCBCB"/>
                      </a:solidFill>
                      <a:prstDash val="solid"/>
                      <a:round/>
                      <a:headEnd type="none" w="med" len="med"/>
                      <a:tailEnd type="none" w="med" len="med"/>
                    </a:lnB>
                  </a:tcPr>
                </a:tc>
                <a:tc>
                  <a:txBody>
                    <a:bodyPr/>
                    <a:lstStyle/>
                    <a:p>
                      <a:r>
                        <a:rPr lang="en-US" sz="800">
                          <a:solidFill>
                            <a:srgbClr val="000000"/>
                          </a:solidFill>
                          <a:effectLst/>
                          <a:latin typeface="Helvetica" charset="0"/>
                        </a:rPr>
                        <a:t>RT @NancyLeeGrahn: How did everyone feel about the Climate Change question last night? Exactly. #GOPDebate</a:t>
                      </a:r>
                      <a:endParaRPr lang="en-US" sz="800">
                        <a:effectLst/>
                      </a:endParaRPr>
                    </a:p>
                  </a:txBody>
                  <a:tcPr marL="22585" marR="22585" marT="22585" marB="22585">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A9A9A9"/>
                      </a:solidFill>
                      <a:prstDash val="solid"/>
                      <a:round/>
                      <a:headEnd type="none" w="med" len="med"/>
                      <a:tailEnd type="none" w="med" len="med"/>
                    </a:lnT>
                    <a:lnB w="12700" cap="flat" cmpd="sng" algn="ctr">
                      <a:solidFill>
                        <a:srgbClr val="A9A9A9"/>
                      </a:solidFill>
                      <a:prstDash val="solid"/>
                      <a:round/>
                      <a:headEnd type="none" w="med" len="med"/>
                      <a:tailEnd type="none" w="med" len="med"/>
                    </a:lnB>
                  </a:tcPr>
                </a:tc>
                <a:tc>
                  <a:txBody>
                    <a:bodyPr/>
                    <a:lstStyle/>
                    <a:p>
                      <a:r>
                        <a:rPr lang="en-US" sz="800">
                          <a:solidFill>
                            <a:srgbClr val="000000"/>
                          </a:solidFill>
                          <a:effectLst/>
                          <a:latin typeface="Helvetica" charset="0"/>
                        </a:rPr>
                        <a:t>Neutral</a:t>
                      </a:r>
                      <a:endParaRPr lang="en-US" sz="800">
                        <a:effectLst/>
                      </a:endParaRPr>
                    </a:p>
                  </a:txBody>
                  <a:tcPr marL="22585" marR="22585" marT="22585" marB="22585">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A9A9A9"/>
                      </a:solidFill>
                      <a:prstDash val="solid"/>
                      <a:round/>
                      <a:headEnd type="none" w="med" len="med"/>
                      <a:tailEnd type="none" w="med" len="med"/>
                    </a:lnT>
                    <a:lnB w="12700" cap="flat" cmpd="sng" algn="ctr">
                      <a:solidFill>
                        <a:srgbClr val="CBCBCB"/>
                      </a:solidFill>
                      <a:prstDash val="solid"/>
                      <a:round/>
                      <a:headEnd type="none" w="med" len="med"/>
                      <a:tailEnd type="none" w="med" len="med"/>
                    </a:lnB>
                  </a:tcPr>
                </a:tc>
                <a:tc>
                  <a:txBody>
                    <a:bodyPr/>
                    <a:lstStyle/>
                    <a:p>
                      <a:pPr algn="l"/>
                      <a:r>
                        <a:rPr lang="en-US" sz="800" dirty="0">
                          <a:solidFill>
                            <a:srgbClr val="000000"/>
                          </a:solidFill>
                          <a:effectLst/>
                          <a:latin typeface="Helvetica" charset="0"/>
                        </a:rPr>
                        <a:t>0.6578</a:t>
                      </a:r>
                      <a:endParaRPr lang="en-US" sz="800" dirty="0">
                        <a:effectLst/>
                      </a:endParaRPr>
                    </a:p>
                  </a:txBody>
                  <a:tcPr marL="22585" marR="22585" marT="22585" marB="22585">
                    <a:lnL w="12700" cap="flat" cmpd="sng" algn="ctr">
                      <a:solidFill>
                        <a:srgbClr val="A9A9A9"/>
                      </a:solidFill>
                      <a:prstDash val="solid"/>
                      <a:round/>
                      <a:headEnd type="none" w="med" len="med"/>
                      <a:tailEnd type="none" w="med" len="med"/>
                    </a:lnL>
                    <a:lnR w="12700" cap="flat" cmpd="sng" algn="ctr">
                      <a:solidFill>
                        <a:srgbClr val="A9A9A9"/>
                      </a:solidFill>
                      <a:prstDash val="solid"/>
                      <a:round/>
                      <a:headEnd type="none" w="med" len="med"/>
                      <a:tailEnd type="none" w="med" len="med"/>
                    </a:lnR>
                    <a:lnT w="12700" cap="flat" cmpd="sng" algn="ctr">
                      <a:solidFill>
                        <a:srgbClr val="A9A9A9"/>
                      </a:solidFill>
                      <a:prstDash val="solid"/>
                      <a:round/>
                      <a:headEnd type="none" w="med" len="med"/>
                      <a:tailEnd type="none" w="med" len="med"/>
                    </a:lnT>
                    <a:lnB w="12700" cap="flat" cmpd="sng" algn="ctr">
                      <a:solidFill>
                        <a:srgbClr val="CBCBCB"/>
                      </a:solidFill>
                      <a:prstDash val="solid"/>
                      <a:round/>
                      <a:headEnd type="none" w="med" len="med"/>
                      <a:tailEnd type="none" w="med" len="med"/>
                    </a:lnB>
                  </a:tcPr>
                </a:tc>
              </a:tr>
              <a:tr h="1165663">
                <a:tc>
                  <a:txBody>
                    <a:bodyPr/>
                    <a:lstStyle/>
                    <a:p>
                      <a:pPr>
                        <a:spcAft>
                          <a:spcPts val="0"/>
                        </a:spcAft>
                      </a:pPr>
                      <a:r>
                        <a:rPr lang="en-US" sz="1400" kern="1200" dirty="0" smtClean="0">
                          <a:solidFill>
                            <a:schemeClr val="tx1"/>
                          </a:solidFill>
                          <a:effectLst/>
                          <a:latin typeface="Times New Roman" charset="0"/>
                          <a:ea typeface="宋体" charset="0"/>
                          <a:cs typeface="+mn-cs"/>
                        </a:rPr>
                        <a:t>710277894539513857</a:t>
                      </a:r>
                      <a:endParaRPr lang="en-US" sz="1400" kern="1200" dirty="0">
                        <a:solidFill>
                          <a:schemeClr val="tx1"/>
                        </a:solidFill>
                        <a:effectLst/>
                        <a:latin typeface="Times New Roman" charset="0"/>
                        <a:ea typeface="宋体" charset="0"/>
                        <a:cs typeface="+mn-cs"/>
                      </a:endParaRPr>
                    </a:p>
                  </a:txBody>
                  <a:tcPr marL="28231" marR="28231" marT="0" marB="0" anchor="ctr">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CBCBCB"/>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7F7F7F"/>
                    </a:solidFill>
                  </a:tcPr>
                </a:tc>
                <a:tc>
                  <a:txBody>
                    <a:bodyPr/>
                    <a:lstStyle/>
                    <a:p>
                      <a:r>
                        <a:rPr lang="en-US" sz="800">
                          <a:solidFill>
                            <a:srgbClr val="000000"/>
                          </a:solidFill>
                          <a:effectLst/>
                          <a:latin typeface="Helvetica" charset="0"/>
                        </a:rPr>
                        <a:t>Donald Trump</a:t>
                      </a:r>
                      <a:endParaRPr lang="en-US" sz="800">
                        <a:effectLst/>
                      </a:endParaRPr>
                    </a:p>
                  </a:txBody>
                  <a:tcPr marL="28231" marR="28231" marT="0" marB="0" anchor="ctr">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CBCBCB"/>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EFEFEF"/>
                    </a:solidFill>
                  </a:tcPr>
                </a:tc>
                <a:tc>
                  <a:txBody>
                    <a:bodyPr/>
                    <a:lstStyle/>
                    <a:p>
                      <a:r>
                        <a:rPr lang="en-US" sz="800">
                          <a:solidFill>
                            <a:srgbClr val="000000"/>
                          </a:solidFill>
                          <a:effectLst/>
                          <a:latin typeface="Helvetica" charset="0"/>
                        </a:rPr>
                        <a:t>RT @DanScavino: #GOPDebate w/ @realDonaldTrump delivered the highest ratings in the history of presidential debates. #Trump2016 http://t.coâ€¦</a:t>
                      </a:r>
                      <a:endParaRPr lang="en-US" sz="800">
                        <a:effectLst/>
                      </a:endParaRPr>
                    </a:p>
                  </a:txBody>
                  <a:tcPr marL="22585" marR="22585" marT="22585" marB="22585">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A9A9A9"/>
                      </a:solidFill>
                      <a:prstDash val="solid"/>
                      <a:round/>
                      <a:headEnd type="none" w="med" len="med"/>
                      <a:tailEnd type="none" w="med" len="med"/>
                    </a:lnT>
                    <a:lnB w="12700" cap="flat" cmpd="sng" algn="ctr">
                      <a:solidFill>
                        <a:srgbClr val="A9A9A9"/>
                      </a:solidFill>
                      <a:prstDash val="solid"/>
                      <a:round/>
                      <a:headEnd type="none" w="med" len="med"/>
                      <a:tailEnd type="none" w="med" len="med"/>
                    </a:lnB>
                    <a:solidFill>
                      <a:srgbClr val="EFEFEF"/>
                    </a:solidFill>
                  </a:tcPr>
                </a:tc>
                <a:tc>
                  <a:txBody>
                    <a:bodyPr/>
                    <a:lstStyle/>
                    <a:p>
                      <a:r>
                        <a:rPr lang="en-US" sz="800">
                          <a:solidFill>
                            <a:srgbClr val="000000"/>
                          </a:solidFill>
                          <a:effectLst/>
                          <a:latin typeface="Helvetica" charset="0"/>
                        </a:rPr>
                        <a:t>Positive</a:t>
                      </a:r>
                      <a:endParaRPr lang="en-US" sz="800">
                        <a:effectLst/>
                      </a:endParaRPr>
                    </a:p>
                  </a:txBody>
                  <a:tcPr marL="28231" marR="28231" marT="0" marB="0" anchor="ctr">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CBCBCB"/>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EFEFEF"/>
                    </a:solidFill>
                  </a:tcPr>
                </a:tc>
                <a:tc>
                  <a:txBody>
                    <a:bodyPr/>
                    <a:lstStyle/>
                    <a:p>
                      <a:pPr algn="just"/>
                      <a:r>
                        <a:rPr lang="en-US" sz="800" kern="1200" dirty="0">
                          <a:solidFill>
                            <a:srgbClr val="000000"/>
                          </a:solidFill>
                          <a:effectLst/>
                          <a:latin typeface="Helvetica" charset="0"/>
                          <a:ea typeface="+mn-ea"/>
                          <a:cs typeface="+mn-cs"/>
                        </a:rPr>
                        <a:t>0.7045</a:t>
                      </a:r>
                    </a:p>
                  </a:txBody>
                  <a:tcPr marL="28231" marR="28231" marT="0" marB="0" anchor="ctr">
                    <a:lnL w="12700" cap="flat" cmpd="sng" algn="ctr">
                      <a:solidFill>
                        <a:srgbClr val="CBCBCB"/>
                      </a:solidFill>
                      <a:prstDash val="solid"/>
                      <a:round/>
                      <a:headEnd type="none" w="med" len="med"/>
                      <a:tailEnd type="none" w="med" len="med"/>
                    </a:lnL>
                    <a:lnR w="12700" cap="flat" cmpd="sng" algn="ctr">
                      <a:solidFill>
                        <a:srgbClr val="CBCBCB"/>
                      </a:solidFill>
                      <a:prstDash val="solid"/>
                      <a:round/>
                      <a:headEnd type="none" w="med" len="med"/>
                      <a:tailEnd type="none" w="med" len="med"/>
                    </a:lnR>
                    <a:lnT w="12700" cap="flat" cmpd="sng" algn="ctr">
                      <a:solidFill>
                        <a:srgbClr val="CBCBCB"/>
                      </a:solidFill>
                      <a:prstDash val="solid"/>
                      <a:round/>
                      <a:headEnd type="none" w="med" len="med"/>
                      <a:tailEnd type="none" w="med" len="med"/>
                    </a:lnT>
                    <a:lnB w="12700" cap="flat" cmpd="sng" algn="ctr">
                      <a:solidFill>
                        <a:srgbClr val="CBCBCB"/>
                      </a:solidFill>
                      <a:prstDash val="solid"/>
                      <a:round/>
                      <a:headEnd type="none" w="med" len="med"/>
                      <a:tailEnd type="none" w="med" len="med"/>
                    </a:lnB>
                    <a:solidFill>
                      <a:srgbClr val="EFEFEF"/>
                    </a:solidFill>
                  </a:tcPr>
                </a:tc>
              </a:tr>
            </a:tbl>
          </a:graphicData>
        </a:graphic>
      </p:graphicFrame>
    </p:spTree>
    <p:extLst>
      <p:ext uri="{BB962C8B-B14F-4D97-AF65-F5344CB8AC3E}">
        <p14:creationId xmlns:p14="http://schemas.microsoft.com/office/powerpoint/2010/main" val="35756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smtClean="0">
                <a:latin typeface="David" charset="0"/>
                <a:cs typeface="David" charset="0"/>
              </a:rPr>
              <a:t>Problem Definition</a:t>
            </a:r>
            <a:endParaRPr lang="en-US" altLang="en-US" dirty="0">
              <a:latin typeface="David" charset="0"/>
              <a:cs typeface="David" charset="0"/>
            </a:endParaRPr>
          </a:p>
        </p:txBody>
      </p:sp>
      <p:sp>
        <p:nvSpPr>
          <p:cNvPr id="5123" name="Content Placeholder 2"/>
          <p:cNvSpPr>
            <a:spLocks noGrp="1"/>
          </p:cNvSpPr>
          <p:nvPr>
            <p:ph idx="1"/>
          </p:nvPr>
        </p:nvSpPr>
        <p:spPr/>
        <p:txBody>
          <a:bodyPr/>
          <a:lstStyle/>
          <a:p>
            <a:pPr lvl="0"/>
            <a:r>
              <a:rPr lang="en-US" sz="2400" dirty="0"/>
              <a:t>Firstly, using sentimental analysis, based on the twitter data, the popularities of each candidate will be come up with. In this phase, </a:t>
            </a:r>
            <a:r>
              <a:rPr lang="en-US" sz="2400" dirty="0" smtClean="0"/>
              <a:t>two algorithms </a:t>
            </a:r>
            <a:r>
              <a:rPr lang="en-US" sz="2400" dirty="0"/>
              <a:t>Naïve Bayes and SVM will be used as the classifier and performance of them will be evaluated at the end.</a:t>
            </a:r>
          </a:p>
          <a:p>
            <a:pPr lvl="0"/>
            <a:r>
              <a:rPr lang="en-US" sz="2400" dirty="0"/>
              <a:t>Secondly, I will do the parameter tuning for the algorithms </a:t>
            </a:r>
            <a:r>
              <a:rPr lang="en-US" sz="2400" dirty="0" smtClean="0"/>
              <a:t>to </a:t>
            </a:r>
            <a:r>
              <a:rPr lang="en-US" sz="2400" dirty="0"/>
              <a:t>find the best parameters for each </a:t>
            </a:r>
            <a:r>
              <a:rPr lang="en-US" sz="2400" dirty="0" smtClean="0"/>
              <a:t>algorithm.</a:t>
            </a:r>
            <a:endParaRPr lang="en-US" sz="2400" dirty="0"/>
          </a:p>
          <a:p>
            <a:pPr lvl="0"/>
            <a:r>
              <a:rPr lang="en-US" sz="2400" dirty="0"/>
              <a:t>Third, I will evaluate the performance of each algorithm. </a:t>
            </a:r>
            <a:r>
              <a:rPr lang="en-AU" sz="2400" dirty="0"/>
              <a:t>To do this, Confusion Matrix was used here . </a:t>
            </a:r>
            <a:endParaRPr lang="en-US" sz="2400" dirty="0"/>
          </a:p>
          <a:p>
            <a:pPr lvl="0"/>
            <a:r>
              <a:rPr lang="en-US" sz="2400" dirty="0"/>
              <a:t>Besides, I will use Latent </a:t>
            </a:r>
            <a:r>
              <a:rPr lang="en-US" sz="2400" dirty="0" err="1"/>
              <a:t>Dirichlet</a:t>
            </a:r>
            <a:r>
              <a:rPr lang="en-US" sz="2400" dirty="0"/>
              <a:t> allocation(LDA) model extracting frequent topics related to 2016 presidential election using twitter data set. For better illustration of the results, I will visualize the results in World Cloud. </a:t>
            </a:r>
          </a:p>
        </p:txBody>
      </p:sp>
    </p:spTree>
    <p:extLst>
      <p:ext uri="{BB962C8B-B14F-4D97-AF65-F5344CB8AC3E}">
        <p14:creationId xmlns:p14="http://schemas.microsoft.com/office/powerpoint/2010/main" val="648031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smtClean="0">
                <a:latin typeface="David" charset="0"/>
                <a:cs typeface="David" charset="0"/>
              </a:rPr>
              <a:t>Design &amp; Implementation</a:t>
            </a:r>
            <a:endParaRPr lang="en-US" altLang="en-US" dirty="0">
              <a:latin typeface="David" charset="0"/>
              <a:cs typeface="David" charset="0"/>
            </a:endParaRPr>
          </a:p>
        </p:txBody>
      </p:sp>
      <p:pic>
        <p:nvPicPr>
          <p:cNvPr id="4" name="Picture 3"/>
          <p:cNvPicPr>
            <a:picLocks noChangeAspect="1"/>
          </p:cNvPicPr>
          <p:nvPr/>
        </p:nvPicPr>
        <p:blipFill>
          <a:blip r:embed="rId3"/>
          <a:stretch>
            <a:fillRect/>
          </a:stretch>
        </p:blipFill>
        <p:spPr>
          <a:xfrm>
            <a:off x="152400" y="1828800"/>
            <a:ext cx="8699500" cy="4343400"/>
          </a:xfrm>
          <a:prstGeom prst="rect">
            <a:avLst/>
          </a:prstGeom>
        </p:spPr>
      </p:pic>
    </p:spTree>
    <p:extLst>
      <p:ext uri="{BB962C8B-B14F-4D97-AF65-F5344CB8AC3E}">
        <p14:creationId xmlns:p14="http://schemas.microsoft.com/office/powerpoint/2010/main" val="1034514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tuning</a:t>
            </a:r>
            <a:endParaRPr lang="en-US" dirty="0"/>
          </a:p>
        </p:txBody>
      </p:sp>
      <p:pic>
        <p:nvPicPr>
          <p:cNvPr id="7" name="Content Placeholder 6"/>
          <p:cNvPicPr>
            <a:picLocks noGrp="1"/>
          </p:cNvPicPr>
          <p:nvPr>
            <p:ph idx="1"/>
          </p:nvPr>
        </p:nvPicPr>
        <p:blipFill>
          <a:blip r:embed="rId3"/>
          <a:stretch>
            <a:fillRect/>
          </a:stretch>
        </p:blipFill>
        <p:spPr>
          <a:xfrm>
            <a:off x="457200" y="2493423"/>
            <a:ext cx="8229600" cy="2739517"/>
          </a:xfrm>
          <a:prstGeom prst="rect">
            <a:avLst/>
          </a:prstGeom>
        </p:spPr>
      </p:pic>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589</Words>
  <Application>Microsoft Macintosh PowerPoint</Application>
  <PresentationFormat>On-screen Show (4:3)</PresentationFormat>
  <Paragraphs>89</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Batang</vt:lpstr>
      <vt:lpstr>Calibri</vt:lpstr>
      <vt:lpstr>David</vt:lpstr>
      <vt:lpstr>Helvetica</vt:lpstr>
      <vt:lpstr>Menlo</vt:lpstr>
      <vt:lpstr>Times New Roman</vt:lpstr>
      <vt:lpstr>宋体</vt:lpstr>
      <vt:lpstr>Arial</vt:lpstr>
      <vt:lpstr>Office Theme</vt:lpstr>
      <vt:lpstr>2016 president election prediction using twitter data</vt:lpstr>
      <vt:lpstr>Introduction</vt:lpstr>
      <vt:lpstr>DataSet</vt:lpstr>
      <vt:lpstr>Sample data(twitter)</vt:lpstr>
      <vt:lpstr>Sample data(twitter)</vt:lpstr>
      <vt:lpstr>Sample data(Kaggle)</vt:lpstr>
      <vt:lpstr>Problem Definition</vt:lpstr>
      <vt:lpstr>Design &amp; Implementation</vt:lpstr>
      <vt:lpstr>Parameter tuning</vt:lpstr>
      <vt:lpstr>Model Evaluation</vt:lpstr>
      <vt:lpstr>Results(1)</vt:lpstr>
      <vt:lpstr>Results(2)</vt:lpstr>
      <vt:lpstr>Results(3)</vt:lpstr>
      <vt:lpstr>Conclusion &amp;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 of Chicago</dc:title>
  <dc:creator>Microsoft Office User</dc:creator>
  <cp:lastModifiedBy>Microsoft Office User</cp:lastModifiedBy>
  <cp:revision>58</cp:revision>
  <dcterms:created xsi:type="dcterms:W3CDTF">2015-12-01T14:50:15Z</dcterms:created>
  <dcterms:modified xsi:type="dcterms:W3CDTF">2016-04-18T01:59:56Z</dcterms:modified>
</cp:coreProperties>
</file>