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4"/>
  </p:notesMasterIdLst>
  <p:handoutMasterIdLst>
    <p:handoutMasterId r:id="rId5"/>
  </p:handoutMasterIdLst>
  <p:sldIdLst>
    <p:sldId id="256" r:id="rId3"/>
  </p:sldIdLst>
  <p:sldSz cx="21945600" cy="32918400"/>
  <p:notesSz cx="7315200" cy="9601200"/>
  <p:defaultTextStyle>
    <a:defPPr>
      <a:defRPr lang="en-US"/>
    </a:defPPr>
    <a:lvl1pPr algn="l" rtl="0" eaLnBrk="0" fontAlgn="base" hangingPunct="0">
      <a:spcBef>
        <a:spcPct val="0"/>
      </a:spcBef>
      <a:spcAft>
        <a:spcPct val="0"/>
      </a:spcAft>
      <a:defRPr sz="1500" kern="1200">
        <a:solidFill>
          <a:schemeClr val="tx1"/>
        </a:solidFill>
        <a:latin typeface="Times New Roman" charset="0"/>
        <a:ea typeface="+mn-ea"/>
        <a:cs typeface="+mn-cs"/>
      </a:defRPr>
    </a:lvl1pPr>
    <a:lvl2pPr marL="457200" algn="l" rtl="0" eaLnBrk="0" fontAlgn="base" hangingPunct="0">
      <a:spcBef>
        <a:spcPct val="0"/>
      </a:spcBef>
      <a:spcAft>
        <a:spcPct val="0"/>
      </a:spcAft>
      <a:defRPr sz="1500" kern="1200">
        <a:solidFill>
          <a:schemeClr val="tx1"/>
        </a:solidFill>
        <a:latin typeface="Times New Roman" charset="0"/>
        <a:ea typeface="+mn-ea"/>
        <a:cs typeface="+mn-cs"/>
      </a:defRPr>
    </a:lvl2pPr>
    <a:lvl3pPr marL="914400" algn="l" rtl="0" eaLnBrk="0" fontAlgn="base" hangingPunct="0">
      <a:spcBef>
        <a:spcPct val="0"/>
      </a:spcBef>
      <a:spcAft>
        <a:spcPct val="0"/>
      </a:spcAft>
      <a:defRPr sz="1500" kern="1200">
        <a:solidFill>
          <a:schemeClr val="tx1"/>
        </a:solidFill>
        <a:latin typeface="Times New Roman" charset="0"/>
        <a:ea typeface="+mn-ea"/>
        <a:cs typeface="+mn-cs"/>
      </a:defRPr>
    </a:lvl3pPr>
    <a:lvl4pPr marL="1371600" algn="l" rtl="0" eaLnBrk="0" fontAlgn="base" hangingPunct="0">
      <a:spcBef>
        <a:spcPct val="0"/>
      </a:spcBef>
      <a:spcAft>
        <a:spcPct val="0"/>
      </a:spcAft>
      <a:defRPr sz="1500" kern="1200">
        <a:solidFill>
          <a:schemeClr val="tx1"/>
        </a:solidFill>
        <a:latin typeface="Times New Roman" charset="0"/>
        <a:ea typeface="+mn-ea"/>
        <a:cs typeface="+mn-cs"/>
      </a:defRPr>
    </a:lvl4pPr>
    <a:lvl5pPr marL="1828800" algn="l" rtl="0" eaLnBrk="0" fontAlgn="base" hangingPunct="0">
      <a:spcBef>
        <a:spcPct val="0"/>
      </a:spcBef>
      <a:spcAft>
        <a:spcPct val="0"/>
      </a:spcAft>
      <a:defRPr sz="1500" kern="1200">
        <a:solidFill>
          <a:schemeClr val="tx1"/>
        </a:solidFill>
        <a:latin typeface="Times New Roman" charset="0"/>
        <a:ea typeface="+mn-ea"/>
        <a:cs typeface="+mn-cs"/>
      </a:defRPr>
    </a:lvl5pPr>
    <a:lvl6pPr marL="2286000" algn="l" defTabSz="914400" rtl="0" eaLnBrk="1" latinLnBrk="0" hangingPunct="1">
      <a:defRPr sz="1500" kern="1200">
        <a:solidFill>
          <a:schemeClr val="tx1"/>
        </a:solidFill>
        <a:latin typeface="Times New Roman" charset="0"/>
        <a:ea typeface="+mn-ea"/>
        <a:cs typeface="+mn-cs"/>
      </a:defRPr>
    </a:lvl6pPr>
    <a:lvl7pPr marL="2743200" algn="l" defTabSz="914400" rtl="0" eaLnBrk="1" latinLnBrk="0" hangingPunct="1">
      <a:defRPr sz="1500" kern="1200">
        <a:solidFill>
          <a:schemeClr val="tx1"/>
        </a:solidFill>
        <a:latin typeface="Times New Roman" charset="0"/>
        <a:ea typeface="+mn-ea"/>
        <a:cs typeface="+mn-cs"/>
      </a:defRPr>
    </a:lvl7pPr>
    <a:lvl8pPr marL="3200400" algn="l" defTabSz="914400" rtl="0" eaLnBrk="1" latinLnBrk="0" hangingPunct="1">
      <a:defRPr sz="1500" kern="1200">
        <a:solidFill>
          <a:schemeClr val="tx1"/>
        </a:solidFill>
        <a:latin typeface="Times New Roman" charset="0"/>
        <a:ea typeface="+mn-ea"/>
        <a:cs typeface="+mn-cs"/>
      </a:defRPr>
    </a:lvl8pPr>
    <a:lvl9pPr marL="3657600" algn="l" defTabSz="914400" rtl="0" eaLnBrk="1" latinLnBrk="0" hangingPunct="1">
      <a:defRPr sz="15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691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66"/>
    <a:srgbClr val="C5B7FF"/>
    <a:srgbClr val="FF9933"/>
    <a:srgbClr val="FF0000"/>
    <a:srgbClr val="009999"/>
    <a:srgbClr val="A6BAD8"/>
    <a:srgbClr val="0000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10" autoAdjust="0"/>
    <p:restoredTop sz="95313" autoAdjust="0"/>
  </p:normalViewPr>
  <p:slideViewPr>
    <p:cSldViewPr>
      <p:cViewPr>
        <p:scale>
          <a:sx n="52" d="100"/>
          <a:sy n="52" d="100"/>
        </p:scale>
        <p:origin x="1008" y="-6408"/>
      </p:cViewPr>
      <p:guideLst>
        <p:guide orient="horz" pos="10368"/>
        <p:guide pos="69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696" y="20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27" tIns="48314" rIns="96627" bIns="48314" numCol="1" anchor="t" anchorCtr="0" compatLnSpc="1">
            <a:prstTxWarp prst="textNoShape">
              <a:avLst/>
            </a:prstTxWarp>
          </a:bodyPr>
          <a:lstStyle>
            <a:lvl1pPr defTabSz="966788">
              <a:defRPr sz="1300">
                <a:latin typeface="Times New Roman" pitchFamily="18" charset="0"/>
              </a:defRPr>
            </a:lvl1pPr>
          </a:lstStyle>
          <a:p>
            <a:pPr>
              <a:defRPr/>
            </a:pPr>
            <a:endParaRPr lang="en-US"/>
          </a:p>
        </p:txBody>
      </p:sp>
      <p:sp>
        <p:nvSpPr>
          <p:cNvPr id="5123" name="Rectangle 1027"/>
          <p:cNvSpPr>
            <a:spLocks noGrp="1" noChangeArrowheads="1"/>
          </p:cNvSpPr>
          <p:nvPr>
            <p:ph type="dt" sz="quarter" idx="1"/>
          </p:nvPr>
        </p:nvSpPr>
        <p:spPr bwMode="auto">
          <a:xfrm>
            <a:off x="4144963" y="0"/>
            <a:ext cx="3170237" cy="479425"/>
          </a:xfrm>
          <a:prstGeom prst="rect">
            <a:avLst/>
          </a:prstGeom>
          <a:noFill/>
          <a:ln w="9525">
            <a:noFill/>
            <a:miter lim="800000"/>
            <a:headEnd/>
            <a:tailEnd/>
          </a:ln>
        </p:spPr>
        <p:txBody>
          <a:bodyPr vert="horz" wrap="square" lIns="96627" tIns="48314" rIns="96627" bIns="48314" numCol="1" anchor="t" anchorCtr="0" compatLnSpc="1">
            <a:prstTxWarp prst="textNoShape">
              <a:avLst/>
            </a:prstTxWarp>
          </a:bodyPr>
          <a:lstStyle>
            <a:lvl1pPr algn="r" defTabSz="966788">
              <a:defRPr sz="1300">
                <a:latin typeface="Times New Roman" pitchFamily="18" charset="0"/>
              </a:defRPr>
            </a:lvl1pPr>
          </a:lstStyle>
          <a:p>
            <a:pPr>
              <a:defRPr/>
            </a:pPr>
            <a:endParaRPr lang="en-US"/>
          </a:p>
        </p:txBody>
      </p:sp>
      <p:sp>
        <p:nvSpPr>
          <p:cNvPr id="5124" name="Rectangle 1028"/>
          <p:cNvSpPr>
            <a:spLocks noGrp="1" noChangeArrowheads="1"/>
          </p:cNvSpPr>
          <p:nvPr>
            <p:ph type="ftr" sz="quarter" idx="2"/>
          </p:nvPr>
        </p:nvSpPr>
        <p:spPr bwMode="auto">
          <a:xfrm>
            <a:off x="0" y="9121775"/>
            <a:ext cx="3170238" cy="479425"/>
          </a:xfrm>
          <a:prstGeom prst="rect">
            <a:avLst/>
          </a:prstGeom>
          <a:noFill/>
          <a:ln w="9525">
            <a:noFill/>
            <a:miter lim="800000"/>
            <a:headEnd/>
            <a:tailEnd/>
          </a:ln>
        </p:spPr>
        <p:txBody>
          <a:bodyPr vert="horz" wrap="square" lIns="96627" tIns="48314" rIns="96627" bIns="48314" numCol="1" anchor="b" anchorCtr="0" compatLnSpc="1">
            <a:prstTxWarp prst="textNoShape">
              <a:avLst/>
            </a:prstTxWarp>
          </a:bodyPr>
          <a:lstStyle>
            <a:lvl1pPr defTabSz="966788">
              <a:defRPr sz="1300">
                <a:latin typeface="Times New Roman" pitchFamily="18" charset="0"/>
              </a:defRPr>
            </a:lvl1pPr>
          </a:lstStyle>
          <a:p>
            <a:pPr>
              <a:defRPr/>
            </a:pPr>
            <a:endParaRPr lang="en-US"/>
          </a:p>
        </p:txBody>
      </p:sp>
      <p:sp>
        <p:nvSpPr>
          <p:cNvPr id="5125" name="Rectangle 1029"/>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p:spPr>
        <p:txBody>
          <a:bodyPr vert="horz" wrap="square" lIns="96627" tIns="48314" rIns="96627" bIns="48314" numCol="1" anchor="b" anchorCtr="0" compatLnSpc="1">
            <a:prstTxWarp prst="textNoShape">
              <a:avLst/>
            </a:prstTxWarp>
          </a:bodyPr>
          <a:lstStyle>
            <a:lvl1pPr algn="r" defTabSz="966788">
              <a:defRPr sz="1300">
                <a:ea typeface="Times New Roman" charset="0"/>
                <a:cs typeface="Times New Roman" charset="0"/>
              </a:defRPr>
            </a:lvl1pPr>
          </a:lstStyle>
          <a:p>
            <a:fld id="{321D894C-4B65-124D-AAFD-73C16CBAC94F}" type="slidenum">
              <a:rPr lang="ar-SA" altLang="en-US"/>
              <a:pPr/>
              <a:t>‹#›</a:t>
            </a:fld>
            <a:endParaRPr lang="en-US" altLang="en-US"/>
          </a:p>
        </p:txBody>
      </p:sp>
    </p:spTree>
    <p:extLst>
      <p:ext uri="{BB962C8B-B14F-4D97-AF65-F5344CB8AC3E}">
        <p14:creationId xmlns:p14="http://schemas.microsoft.com/office/powerpoint/2010/main" val="1734575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4144963" y="0"/>
            <a:ext cx="3170237" cy="479425"/>
          </a:xfrm>
          <a:prstGeom prst="rect">
            <a:avLst/>
          </a:prstGeom>
          <a:noFill/>
          <a:ln w="9525">
            <a:noFill/>
            <a:miter lim="800000"/>
            <a:headEnd/>
            <a:tailEnd/>
          </a:ln>
        </p:spPr>
        <p:txBody>
          <a:bodyPr vert="horz" wrap="square" lIns="17035" tIns="8518" rIns="17035" bIns="8518" numCol="1" anchor="t" anchorCtr="0" compatLnSpc="1">
            <a:prstTxWarp prst="textNoShape">
              <a:avLst/>
            </a:prstTxWarp>
          </a:bodyPr>
          <a:lstStyle>
            <a:lvl1pPr algn="r" defTabSz="169863">
              <a:defRPr sz="200">
                <a:latin typeface="Times New Roman" pitchFamily="18" charset="0"/>
              </a:defRPr>
            </a:lvl1pPr>
          </a:lstStyle>
          <a:p>
            <a:pPr>
              <a:defRPr/>
            </a:pPr>
            <a:endParaRPr lang="en-US"/>
          </a:p>
        </p:txBody>
      </p:sp>
      <p:sp>
        <p:nvSpPr>
          <p:cNvPr id="15363" name="Rectangle 3"/>
          <p:cNvSpPr>
            <a:spLocks noGrp="1" noChangeArrowheads="1"/>
          </p:cNvSpPr>
          <p:nvPr>
            <p:ph type="dt" idx="1"/>
          </p:nvPr>
        </p:nvSpPr>
        <p:spPr bwMode="auto">
          <a:xfrm>
            <a:off x="1588" y="0"/>
            <a:ext cx="3170237" cy="479425"/>
          </a:xfrm>
          <a:prstGeom prst="rect">
            <a:avLst/>
          </a:prstGeom>
          <a:noFill/>
          <a:ln w="9525">
            <a:noFill/>
            <a:miter lim="800000"/>
            <a:headEnd/>
            <a:tailEnd/>
          </a:ln>
        </p:spPr>
        <p:txBody>
          <a:bodyPr vert="horz" wrap="square" lIns="17035" tIns="8518" rIns="17035" bIns="8518" numCol="1" anchor="t" anchorCtr="0" compatLnSpc="1">
            <a:prstTxWarp prst="textNoShape">
              <a:avLst/>
            </a:prstTxWarp>
          </a:bodyPr>
          <a:lstStyle>
            <a:lvl1pPr defTabSz="169863">
              <a:defRPr sz="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457450" y="720725"/>
            <a:ext cx="24003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17035" tIns="8518" rIns="17035" bIns="85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4144963" y="9120188"/>
            <a:ext cx="3170237" cy="479425"/>
          </a:xfrm>
          <a:prstGeom prst="rect">
            <a:avLst/>
          </a:prstGeom>
          <a:noFill/>
          <a:ln w="9525">
            <a:noFill/>
            <a:miter lim="800000"/>
            <a:headEnd/>
            <a:tailEnd/>
          </a:ln>
        </p:spPr>
        <p:txBody>
          <a:bodyPr vert="horz" wrap="square" lIns="17035" tIns="8518" rIns="17035" bIns="8518" numCol="1" anchor="b" anchorCtr="0" compatLnSpc="1">
            <a:prstTxWarp prst="textNoShape">
              <a:avLst/>
            </a:prstTxWarp>
          </a:bodyPr>
          <a:lstStyle>
            <a:lvl1pPr algn="r" defTabSz="169863">
              <a:defRPr sz="200">
                <a:latin typeface="Times New Roman" pitchFamily="18" charset="0"/>
              </a:defRPr>
            </a:lvl1pPr>
          </a:lstStyle>
          <a:p>
            <a:pPr>
              <a:defRPr/>
            </a:pPr>
            <a:endParaRPr lang="en-US"/>
          </a:p>
        </p:txBody>
      </p:sp>
      <p:sp>
        <p:nvSpPr>
          <p:cNvPr id="15367" name="Rectangle 7"/>
          <p:cNvSpPr>
            <a:spLocks noGrp="1" noChangeArrowheads="1"/>
          </p:cNvSpPr>
          <p:nvPr>
            <p:ph type="sldNum" sz="quarter" idx="5"/>
          </p:nvPr>
        </p:nvSpPr>
        <p:spPr bwMode="auto">
          <a:xfrm>
            <a:off x="1588" y="9120188"/>
            <a:ext cx="3170237" cy="479425"/>
          </a:xfrm>
          <a:prstGeom prst="rect">
            <a:avLst/>
          </a:prstGeom>
          <a:noFill/>
          <a:ln w="9525">
            <a:noFill/>
            <a:miter lim="800000"/>
            <a:headEnd/>
            <a:tailEnd/>
          </a:ln>
        </p:spPr>
        <p:txBody>
          <a:bodyPr vert="horz" wrap="square" lIns="17035" tIns="8518" rIns="17035" bIns="8518" numCol="1" anchor="b" anchorCtr="0" compatLnSpc="1">
            <a:prstTxWarp prst="textNoShape">
              <a:avLst/>
            </a:prstTxWarp>
          </a:bodyPr>
          <a:lstStyle>
            <a:lvl1pPr defTabSz="169863">
              <a:defRPr sz="200">
                <a:ea typeface="Times New Roman" charset="0"/>
                <a:cs typeface="Times New Roman" charset="0"/>
              </a:defRPr>
            </a:lvl1pPr>
          </a:lstStyle>
          <a:p>
            <a:fld id="{B73726EC-C544-7242-90A7-A26C21A417D2}" type="slidenum">
              <a:rPr lang="ar-SA" altLang="en-US"/>
              <a:pPr/>
              <a:t>‹#›</a:t>
            </a:fld>
            <a:endParaRPr lang="en-US" altLang="en-US"/>
          </a:p>
        </p:txBody>
      </p:sp>
    </p:spTree>
    <p:extLst>
      <p:ext uri="{BB962C8B-B14F-4D97-AF65-F5344CB8AC3E}">
        <p14:creationId xmlns:p14="http://schemas.microsoft.com/office/powerpoint/2010/main" val="7568985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69863">
              <a:defRPr sz="1500">
                <a:solidFill>
                  <a:schemeClr val="tx1"/>
                </a:solidFill>
                <a:latin typeface="Times New Roman" charset="0"/>
              </a:defRPr>
            </a:lvl1pPr>
            <a:lvl2pPr marL="742950" indent="-285750" defTabSz="169863">
              <a:defRPr sz="1500">
                <a:solidFill>
                  <a:schemeClr val="tx1"/>
                </a:solidFill>
                <a:latin typeface="Times New Roman" charset="0"/>
              </a:defRPr>
            </a:lvl2pPr>
            <a:lvl3pPr marL="1143000" indent="-228600" defTabSz="169863">
              <a:defRPr sz="1500">
                <a:solidFill>
                  <a:schemeClr val="tx1"/>
                </a:solidFill>
                <a:latin typeface="Times New Roman" charset="0"/>
              </a:defRPr>
            </a:lvl3pPr>
            <a:lvl4pPr marL="1600200" indent="-228600" defTabSz="169863">
              <a:defRPr sz="1500">
                <a:solidFill>
                  <a:schemeClr val="tx1"/>
                </a:solidFill>
                <a:latin typeface="Times New Roman" charset="0"/>
              </a:defRPr>
            </a:lvl4pPr>
            <a:lvl5pPr marL="2057400" indent="-228600" defTabSz="169863">
              <a:defRPr sz="1500">
                <a:solidFill>
                  <a:schemeClr val="tx1"/>
                </a:solidFill>
                <a:latin typeface="Times New Roman" charset="0"/>
              </a:defRPr>
            </a:lvl5pPr>
            <a:lvl6pPr marL="2514600" indent="-228600" defTabSz="169863" eaLnBrk="0" fontAlgn="base" hangingPunct="0">
              <a:spcBef>
                <a:spcPct val="0"/>
              </a:spcBef>
              <a:spcAft>
                <a:spcPct val="0"/>
              </a:spcAft>
              <a:defRPr sz="1500">
                <a:solidFill>
                  <a:schemeClr val="tx1"/>
                </a:solidFill>
                <a:latin typeface="Times New Roman" charset="0"/>
              </a:defRPr>
            </a:lvl6pPr>
            <a:lvl7pPr marL="2971800" indent="-228600" defTabSz="169863" eaLnBrk="0" fontAlgn="base" hangingPunct="0">
              <a:spcBef>
                <a:spcPct val="0"/>
              </a:spcBef>
              <a:spcAft>
                <a:spcPct val="0"/>
              </a:spcAft>
              <a:defRPr sz="1500">
                <a:solidFill>
                  <a:schemeClr val="tx1"/>
                </a:solidFill>
                <a:latin typeface="Times New Roman" charset="0"/>
              </a:defRPr>
            </a:lvl7pPr>
            <a:lvl8pPr marL="3429000" indent="-228600" defTabSz="169863" eaLnBrk="0" fontAlgn="base" hangingPunct="0">
              <a:spcBef>
                <a:spcPct val="0"/>
              </a:spcBef>
              <a:spcAft>
                <a:spcPct val="0"/>
              </a:spcAft>
              <a:defRPr sz="1500">
                <a:solidFill>
                  <a:schemeClr val="tx1"/>
                </a:solidFill>
                <a:latin typeface="Times New Roman" charset="0"/>
              </a:defRPr>
            </a:lvl8pPr>
            <a:lvl9pPr marL="3886200" indent="-228600" defTabSz="169863" eaLnBrk="0" fontAlgn="base" hangingPunct="0">
              <a:spcBef>
                <a:spcPct val="0"/>
              </a:spcBef>
              <a:spcAft>
                <a:spcPct val="0"/>
              </a:spcAft>
              <a:defRPr sz="1500">
                <a:solidFill>
                  <a:schemeClr val="tx1"/>
                </a:solidFill>
                <a:latin typeface="Times New Roman" charset="0"/>
              </a:defRPr>
            </a:lvl9pPr>
          </a:lstStyle>
          <a:p>
            <a:fld id="{609A21DF-05FC-8446-A5A3-2544F89F951B}" type="slidenum">
              <a:rPr lang="ar-SA" altLang="en-US" sz="200"/>
              <a:pPr/>
              <a:t>1</a:t>
            </a:fld>
            <a:endParaRPr lang="en-US" altLang="en-US" sz="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973594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3292475" y="18653125"/>
            <a:ext cx="153606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9798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99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459200" y="0"/>
            <a:ext cx="5486400" cy="329184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16306800" cy="3291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2906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387975"/>
            <a:ext cx="16459200" cy="11460163"/>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2743200" y="17289463"/>
            <a:ext cx="16459200" cy="79486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B59529-A806-F149-96AE-5262ADE69324}" type="datetimeFigureOut">
              <a:rPr lang="en-US" smtClean="0"/>
              <a:t>3/22/16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1738110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59529-A806-F149-96AE-5262ADE69324}" type="datetimeFigureOut">
              <a:rPr lang="en-US" smtClean="0"/>
              <a:t>3/22/16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406011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013" y="8207375"/>
            <a:ext cx="18927762" cy="1369218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1497013" y="22029738"/>
            <a:ext cx="18927762" cy="72009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B59529-A806-F149-96AE-5262ADE69324}" type="datetimeFigureOut">
              <a:rPr lang="en-US" smtClean="0"/>
              <a:t>3/22/16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1269400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08125" y="8763000"/>
            <a:ext cx="9388475" cy="20886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49000" y="8763000"/>
            <a:ext cx="9388475" cy="20886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B59529-A806-F149-96AE-5262ADE69324}" type="datetimeFigureOut">
              <a:rPr lang="en-US" smtClean="0"/>
              <a:t>3/22/16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114760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1752600"/>
            <a:ext cx="18927763" cy="63627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511300" y="8069263"/>
            <a:ext cx="9283700"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2023725"/>
            <a:ext cx="9283700" cy="17686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09325" y="8069263"/>
            <a:ext cx="9329738" cy="3954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109325" y="12023725"/>
            <a:ext cx="9329738" cy="17686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B59529-A806-F149-96AE-5262ADE69324}" type="datetimeFigureOut">
              <a:rPr lang="en-US" smtClean="0"/>
              <a:t>3/22/16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217871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B59529-A806-F149-96AE-5262ADE69324}" type="datetimeFigureOut">
              <a:rPr lang="en-US" smtClean="0"/>
              <a:t>3/22/16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337745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59529-A806-F149-96AE-5262ADE69324}" type="datetimeFigureOut">
              <a:rPr lang="en-US" smtClean="0"/>
              <a:t>3/22/16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524305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2193925"/>
            <a:ext cx="7078663" cy="7681913"/>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9329738" y="4740275"/>
            <a:ext cx="11109325" cy="2339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1300" y="9875838"/>
            <a:ext cx="7078663" cy="18295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59529-A806-F149-96AE-5262ADE69324}" type="datetimeFigureOut">
              <a:rPr lang="en-US" smtClean="0"/>
              <a:t>3/22/16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29242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8664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2193925"/>
            <a:ext cx="7078663" cy="7681913"/>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9329738" y="4740275"/>
            <a:ext cx="11109325" cy="23393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11300" y="9875838"/>
            <a:ext cx="7078663" cy="182959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59529-A806-F149-96AE-5262ADE69324}" type="datetimeFigureOut">
              <a:rPr lang="en-US" smtClean="0"/>
              <a:t>3/22/16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1265122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59529-A806-F149-96AE-5262ADE69324}" type="datetimeFigureOut">
              <a:rPr lang="en-US" smtClean="0"/>
              <a:t>3/22/16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124666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5138" y="1752600"/>
            <a:ext cx="4732337" cy="278971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08125" y="1752600"/>
            <a:ext cx="14044613" cy="278971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B59529-A806-F149-96AE-5262ADE69324}" type="datetimeFigureOut">
              <a:rPr lang="en-US" smtClean="0"/>
              <a:t>3/22/16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085A2-E834-444F-BA3B-4875AAA02D91}" type="slidenum">
              <a:rPr lang="en-US" smtClean="0"/>
              <a:t>‹#›</a:t>
            </a:fld>
            <a:endParaRPr lang="en-US"/>
          </a:p>
        </p:txBody>
      </p:sp>
    </p:spTree>
    <p:extLst>
      <p:ext uri="{BB962C8B-B14F-4D97-AF65-F5344CB8AC3E}">
        <p14:creationId xmlns:p14="http://schemas.microsoft.com/office/powerpoint/2010/main" val="191030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0" y="13952538"/>
            <a:ext cx="186531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956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0" y="0"/>
            <a:ext cx="10896600" cy="3291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49000" y="0"/>
            <a:ext cx="10896600" cy="3291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80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6963" y="7369175"/>
            <a:ext cx="9696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6963" y="10439400"/>
            <a:ext cx="9696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7425" y="7369175"/>
            <a:ext cx="970121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147425" y="10439400"/>
            <a:ext cx="970121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77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42426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759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8580438" y="1311275"/>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49241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302125" y="2941638"/>
            <a:ext cx="131667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4302125" y="25763538"/>
            <a:ext cx="131667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8068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3CCCC"/>
            </a:gs>
            <a:gs pos="100000">
              <a:srgbClr val="C7F1F1"/>
            </a:gs>
          </a:gsLst>
          <a:lin ang="2700000" scaled="1"/>
        </a:gra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0" y="0"/>
            <a:ext cx="21945600" cy="3291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03888" tIns="151943" rIns="303888" bIns="15194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38475" rtl="0" eaLnBrk="0" fontAlgn="base" hangingPunct="0">
        <a:spcBef>
          <a:spcPct val="0"/>
        </a:spcBef>
        <a:spcAft>
          <a:spcPct val="0"/>
        </a:spcAft>
        <a:defRPr sz="14600">
          <a:solidFill>
            <a:schemeClr val="tx2"/>
          </a:solidFill>
          <a:latin typeface="+mj-lt"/>
          <a:ea typeface="+mj-ea"/>
          <a:cs typeface="+mj-cs"/>
        </a:defRPr>
      </a:lvl1pPr>
      <a:lvl2pPr algn="ctr" defTabSz="3038475" rtl="0" eaLnBrk="0" fontAlgn="base" hangingPunct="0">
        <a:spcBef>
          <a:spcPct val="0"/>
        </a:spcBef>
        <a:spcAft>
          <a:spcPct val="0"/>
        </a:spcAft>
        <a:defRPr sz="14600">
          <a:solidFill>
            <a:schemeClr val="tx2"/>
          </a:solidFill>
          <a:latin typeface="Times New Roman" pitchFamily="18" charset="0"/>
        </a:defRPr>
      </a:lvl2pPr>
      <a:lvl3pPr algn="ctr" defTabSz="3038475" rtl="0" eaLnBrk="0" fontAlgn="base" hangingPunct="0">
        <a:spcBef>
          <a:spcPct val="0"/>
        </a:spcBef>
        <a:spcAft>
          <a:spcPct val="0"/>
        </a:spcAft>
        <a:defRPr sz="14600">
          <a:solidFill>
            <a:schemeClr val="tx2"/>
          </a:solidFill>
          <a:latin typeface="Times New Roman" pitchFamily="18" charset="0"/>
        </a:defRPr>
      </a:lvl3pPr>
      <a:lvl4pPr algn="ctr" defTabSz="3038475" rtl="0" eaLnBrk="0" fontAlgn="base" hangingPunct="0">
        <a:spcBef>
          <a:spcPct val="0"/>
        </a:spcBef>
        <a:spcAft>
          <a:spcPct val="0"/>
        </a:spcAft>
        <a:defRPr sz="14600">
          <a:solidFill>
            <a:schemeClr val="tx2"/>
          </a:solidFill>
          <a:latin typeface="Times New Roman" pitchFamily="18" charset="0"/>
        </a:defRPr>
      </a:lvl4pPr>
      <a:lvl5pPr algn="ctr" defTabSz="3038475" rtl="0" eaLnBrk="0" fontAlgn="base" hangingPunct="0">
        <a:spcBef>
          <a:spcPct val="0"/>
        </a:spcBef>
        <a:spcAft>
          <a:spcPct val="0"/>
        </a:spcAft>
        <a:defRPr sz="14600">
          <a:solidFill>
            <a:schemeClr val="tx2"/>
          </a:solidFill>
          <a:latin typeface="Times New Roman" pitchFamily="18" charset="0"/>
        </a:defRPr>
      </a:lvl5pPr>
      <a:lvl6pPr marL="457200" algn="ctr" defTabSz="3038475" rtl="0" eaLnBrk="0" fontAlgn="base" hangingPunct="0">
        <a:spcBef>
          <a:spcPct val="0"/>
        </a:spcBef>
        <a:spcAft>
          <a:spcPct val="0"/>
        </a:spcAft>
        <a:defRPr sz="14600">
          <a:solidFill>
            <a:schemeClr val="tx2"/>
          </a:solidFill>
          <a:latin typeface="Times New Roman" pitchFamily="18" charset="0"/>
        </a:defRPr>
      </a:lvl6pPr>
      <a:lvl7pPr marL="914400" algn="ctr" defTabSz="3038475" rtl="0" eaLnBrk="0" fontAlgn="base" hangingPunct="0">
        <a:spcBef>
          <a:spcPct val="0"/>
        </a:spcBef>
        <a:spcAft>
          <a:spcPct val="0"/>
        </a:spcAft>
        <a:defRPr sz="14600">
          <a:solidFill>
            <a:schemeClr val="tx2"/>
          </a:solidFill>
          <a:latin typeface="Times New Roman" pitchFamily="18" charset="0"/>
        </a:defRPr>
      </a:lvl7pPr>
      <a:lvl8pPr marL="1371600" algn="ctr" defTabSz="3038475" rtl="0" eaLnBrk="0" fontAlgn="base" hangingPunct="0">
        <a:spcBef>
          <a:spcPct val="0"/>
        </a:spcBef>
        <a:spcAft>
          <a:spcPct val="0"/>
        </a:spcAft>
        <a:defRPr sz="14600">
          <a:solidFill>
            <a:schemeClr val="tx2"/>
          </a:solidFill>
          <a:latin typeface="Times New Roman" pitchFamily="18" charset="0"/>
        </a:defRPr>
      </a:lvl8pPr>
      <a:lvl9pPr marL="1828800" algn="ctr" defTabSz="3038475" rtl="0" eaLnBrk="0" fontAlgn="base" hangingPunct="0">
        <a:spcBef>
          <a:spcPct val="0"/>
        </a:spcBef>
        <a:spcAft>
          <a:spcPct val="0"/>
        </a:spcAft>
        <a:defRPr sz="14600">
          <a:solidFill>
            <a:schemeClr val="tx2"/>
          </a:solidFill>
          <a:latin typeface="Times New Roman" pitchFamily="18" charset="0"/>
        </a:defRPr>
      </a:lvl9pPr>
    </p:titleStyle>
    <p:bodyStyle>
      <a:lvl1pPr marL="1138238" indent="-1138238" algn="l" defTabSz="3038475" rtl="0" eaLnBrk="0" fontAlgn="base" hangingPunct="0">
        <a:spcBef>
          <a:spcPct val="20000"/>
        </a:spcBef>
        <a:spcAft>
          <a:spcPct val="0"/>
        </a:spcAft>
        <a:buChar char="•"/>
        <a:defRPr sz="10600">
          <a:solidFill>
            <a:schemeClr val="tx1"/>
          </a:solidFill>
          <a:latin typeface="+mn-lt"/>
          <a:ea typeface="+mn-ea"/>
          <a:cs typeface="+mn-cs"/>
        </a:defRPr>
      </a:lvl1pPr>
      <a:lvl2pPr marL="2468563" indent="-949325" algn="l" defTabSz="3038475" rtl="0" eaLnBrk="0" fontAlgn="base" hangingPunct="0">
        <a:spcBef>
          <a:spcPct val="20000"/>
        </a:spcBef>
        <a:spcAft>
          <a:spcPct val="0"/>
        </a:spcAft>
        <a:buChar char="–"/>
        <a:defRPr sz="9300">
          <a:solidFill>
            <a:schemeClr val="tx1"/>
          </a:solidFill>
          <a:latin typeface="+mn-lt"/>
        </a:defRPr>
      </a:lvl2pPr>
      <a:lvl3pPr marL="3797300" indent="-758825" algn="l" defTabSz="3038475" rtl="0" eaLnBrk="0" fontAlgn="base" hangingPunct="0">
        <a:spcBef>
          <a:spcPct val="20000"/>
        </a:spcBef>
        <a:spcAft>
          <a:spcPct val="0"/>
        </a:spcAft>
        <a:buChar char="•"/>
        <a:defRPr sz="8000">
          <a:solidFill>
            <a:schemeClr val="tx1"/>
          </a:solidFill>
          <a:latin typeface="+mn-lt"/>
        </a:defRPr>
      </a:lvl3pPr>
      <a:lvl4pPr marL="5318125" indent="-758825" algn="l" defTabSz="3038475" rtl="0" eaLnBrk="0" fontAlgn="base" hangingPunct="0">
        <a:spcBef>
          <a:spcPct val="20000"/>
        </a:spcBef>
        <a:spcAft>
          <a:spcPct val="0"/>
        </a:spcAft>
        <a:buChar char="–"/>
        <a:defRPr sz="6600">
          <a:solidFill>
            <a:schemeClr val="tx1"/>
          </a:solidFill>
          <a:latin typeface="+mn-lt"/>
        </a:defRPr>
      </a:lvl4pPr>
      <a:lvl5pPr marL="6837363" indent="-760413" algn="l" defTabSz="3038475" rtl="0" eaLnBrk="0" fontAlgn="base" hangingPunct="0">
        <a:spcBef>
          <a:spcPct val="20000"/>
        </a:spcBef>
        <a:spcAft>
          <a:spcPct val="0"/>
        </a:spcAft>
        <a:buChar char="»"/>
        <a:defRPr sz="6600">
          <a:solidFill>
            <a:schemeClr val="tx1"/>
          </a:solidFill>
          <a:latin typeface="+mn-lt"/>
        </a:defRPr>
      </a:lvl5pPr>
      <a:lvl6pPr marL="7294563" indent="-760413" algn="l" defTabSz="3038475" rtl="0" eaLnBrk="0" fontAlgn="base" hangingPunct="0">
        <a:spcBef>
          <a:spcPct val="20000"/>
        </a:spcBef>
        <a:spcAft>
          <a:spcPct val="0"/>
        </a:spcAft>
        <a:buChar char="»"/>
        <a:defRPr sz="6600">
          <a:solidFill>
            <a:schemeClr val="tx1"/>
          </a:solidFill>
          <a:latin typeface="+mn-lt"/>
        </a:defRPr>
      </a:lvl6pPr>
      <a:lvl7pPr marL="7751763" indent="-760413" algn="l" defTabSz="3038475" rtl="0" eaLnBrk="0" fontAlgn="base" hangingPunct="0">
        <a:spcBef>
          <a:spcPct val="20000"/>
        </a:spcBef>
        <a:spcAft>
          <a:spcPct val="0"/>
        </a:spcAft>
        <a:buChar char="»"/>
        <a:defRPr sz="6600">
          <a:solidFill>
            <a:schemeClr val="tx1"/>
          </a:solidFill>
          <a:latin typeface="+mn-lt"/>
        </a:defRPr>
      </a:lvl7pPr>
      <a:lvl8pPr marL="8208963" indent="-760413" algn="l" defTabSz="3038475" rtl="0" eaLnBrk="0" fontAlgn="base" hangingPunct="0">
        <a:spcBef>
          <a:spcPct val="20000"/>
        </a:spcBef>
        <a:spcAft>
          <a:spcPct val="0"/>
        </a:spcAft>
        <a:buChar char="»"/>
        <a:defRPr sz="6600">
          <a:solidFill>
            <a:schemeClr val="tx1"/>
          </a:solidFill>
          <a:latin typeface="+mn-lt"/>
        </a:defRPr>
      </a:lvl8pPr>
      <a:lvl9pPr marL="8666163" indent="-760413" algn="l" defTabSz="3038475" rtl="0" eaLnBrk="0" fontAlgn="base" hangingPunct="0">
        <a:spcBef>
          <a:spcPct val="20000"/>
        </a:spcBef>
        <a:spcAft>
          <a:spcPct val="0"/>
        </a:spcAft>
        <a:buChar char="»"/>
        <a:defRPr sz="6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125" y="1752600"/>
            <a:ext cx="18929350" cy="63627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08125" y="8763000"/>
            <a:ext cx="18929350" cy="208867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08125" y="30510163"/>
            <a:ext cx="4938713" cy="1752600"/>
          </a:xfrm>
          <a:prstGeom prst="rect">
            <a:avLst/>
          </a:prstGeom>
        </p:spPr>
        <p:txBody>
          <a:bodyPr vert="horz" lIns="91440" tIns="45720" rIns="91440" bIns="45720" rtlCol="0" anchor="ctr"/>
          <a:lstStyle>
            <a:lvl1pPr algn="l">
              <a:defRPr sz="1200">
                <a:solidFill>
                  <a:schemeClr val="tx1">
                    <a:tint val="75000"/>
                  </a:schemeClr>
                </a:solidFill>
              </a:defRPr>
            </a:lvl1pPr>
          </a:lstStyle>
          <a:p>
            <a:fld id="{BEB59529-A806-F149-96AE-5262ADE69324}" type="datetimeFigureOut">
              <a:rPr lang="en-US" smtClean="0"/>
              <a:t>3/22/16</a:t>
            </a:fld>
            <a:endParaRPr lang="en-US"/>
          </a:p>
        </p:txBody>
      </p:sp>
      <p:sp>
        <p:nvSpPr>
          <p:cNvPr id="5" name="Footer Placeholder 4"/>
          <p:cNvSpPr>
            <a:spLocks noGrp="1"/>
          </p:cNvSpPr>
          <p:nvPr>
            <p:ph type="ftr" sz="quarter" idx="3"/>
          </p:nvPr>
        </p:nvSpPr>
        <p:spPr>
          <a:xfrm>
            <a:off x="7269163" y="30510163"/>
            <a:ext cx="7407275" cy="1752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8763" y="30510163"/>
            <a:ext cx="4938712" cy="1752600"/>
          </a:xfrm>
          <a:prstGeom prst="rect">
            <a:avLst/>
          </a:prstGeom>
        </p:spPr>
        <p:txBody>
          <a:bodyPr vert="horz" lIns="91440" tIns="45720" rIns="91440" bIns="45720" rtlCol="0" anchor="ctr"/>
          <a:lstStyle>
            <a:lvl1pPr algn="r">
              <a:defRPr sz="1200">
                <a:solidFill>
                  <a:schemeClr val="tx1">
                    <a:tint val="75000"/>
                  </a:schemeClr>
                </a:solidFill>
              </a:defRPr>
            </a:lvl1pPr>
          </a:lstStyle>
          <a:p>
            <a:fld id="{C47085A2-E834-444F-BA3B-4875AAA02D91}" type="slidenum">
              <a:rPr lang="en-US" smtClean="0"/>
              <a:t>‹#›</a:t>
            </a:fld>
            <a:endParaRPr lang="en-US"/>
          </a:p>
        </p:txBody>
      </p:sp>
    </p:spTree>
    <p:extLst>
      <p:ext uri="{BB962C8B-B14F-4D97-AF65-F5344CB8AC3E}">
        <p14:creationId xmlns:p14="http://schemas.microsoft.com/office/powerpoint/2010/main" val="639806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2030"/>
          <p:cNvSpPr>
            <a:spLocks noChangeArrowheads="1"/>
          </p:cNvSpPr>
          <p:nvPr/>
        </p:nvSpPr>
        <p:spPr bwMode="auto">
          <a:xfrm>
            <a:off x="555625" y="4495800"/>
            <a:ext cx="10264775" cy="8305800"/>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4080" name="Text Box 2032"/>
          <p:cNvSpPr txBox="1">
            <a:spLocks noChangeArrowheads="1"/>
          </p:cNvSpPr>
          <p:nvPr/>
        </p:nvSpPr>
        <p:spPr bwMode="auto">
          <a:xfrm>
            <a:off x="990600" y="4724400"/>
            <a:ext cx="2043113" cy="630237"/>
          </a:xfrm>
          <a:prstGeom prst="rect">
            <a:avLst/>
          </a:prstGeom>
          <a:noFill/>
          <a:ln w="9525">
            <a:noFill/>
            <a:miter lim="800000"/>
            <a:headEnd/>
            <a:tailEnd/>
          </a:ln>
          <a:effectLst/>
        </p:spPr>
        <p:txBody>
          <a:bodyPr wrap="none" lIns="66476" tIns="33238" rIns="66476" bIns="33238">
            <a:spAutoFit/>
          </a:bodyPr>
          <a:lstStyle/>
          <a:p>
            <a:pPr defTabSz="665163">
              <a:defRPr/>
            </a:pPr>
            <a:r>
              <a:rPr lang="en-US" sz="3700" b="1" dirty="0">
                <a:solidFill>
                  <a:srgbClr val="800000"/>
                </a:solidFill>
                <a:effectLst>
                  <a:outerShdw blurRad="38100" dist="38100" dir="2700000" algn="tl">
                    <a:srgbClr val="C0C0C0"/>
                  </a:outerShdw>
                </a:effectLst>
                <a:latin typeface="Arial" charset="0"/>
              </a:rPr>
              <a:t>Abstract</a:t>
            </a:r>
          </a:p>
        </p:txBody>
      </p:sp>
      <p:sp>
        <p:nvSpPr>
          <p:cNvPr id="4081" name="Rectangle 2033"/>
          <p:cNvSpPr>
            <a:spLocks noChangeArrowheads="1"/>
          </p:cNvSpPr>
          <p:nvPr/>
        </p:nvSpPr>
        <p:spPr bwMode="auto">
          <a:xfrm>
            <a:off x="2819400" y="336550"/>
            <a:ext cx="18211800" cy="2003425"/>
          </a:xfrm>
          <a:prstGeom prst="rect">
            <a:avLst/>
          </a:prstGeom>
          <a:noFill/>
          <a:ln w="9525">
            <a:noFill/>
            <a:miter lim="800000"/>
            <a:headEnd/>
            <a:tailEnd/>
          </a:ln>
          <a:effectLst/>
        </p:spPr>
        <p:txBody>
          <a:bodyPr lIns="94326" tIns="47164" rIns="94326" bIns="47164" anchor="ct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pPr algn="ctr"/>
            <a:r>
              <a:rPr lang="en-US" sz="4400" b="1" dirty="0" smtClean="0">
                <a:solidFill>
                  <a:srgbClr val="800000"/>
                </a:solidFill>
                <a:effectLst>
                  <a:outerShdw blurRad="38100" dist="38100" dir="2700000" algn="tl">
                    <a:srgbClr val="C0C0C0"/>
                  </a:outerShdw>
                </a:effectLst>
                <a:latin typeface="Arial Black" charset="0"/>
              </a:rPr>
              <a:t>2016 </a:t>
            </a:r>
            <a:r>
              <a:rPr lang="en-US" sz="4400" b="1" dirty="0">
                <a:solidFill>
                  <a:srgbClr val="800000"/>
                </a:solidFill>
                <a:effectLst>
                  <a:outerShdw blurRad="38100" dist="38100" dir="2700000" algn="tl">
                    <a:srgbClr val="C0C0C0"/>
                  </a:outerShdw>
                </a:effectLst>
                <a:latin typeface="Arial Black" charset="0"/>
              </a:rPr>
              <a:t>Presidential Election Prediction using Twitter</a:t>
            </a:r>
            <a:endParaRPr lang="en-US" altLang="en-US" sz="4400" b="1" dirty="0">
              <a:solidFill>
                <a:srgbClr val="800000"/>
              </a:solidFill>
              <a:effectLst>
                <a:outerShdw blurRad="38100" dist="38100" dir="2700000" algn="tl">
                  <a:srgbClr val="C0C0C0"/>
                </a:outerShdw>
              </a:effectLst>
              <a:latin typeface="Arial Black" charset="0"/>
            </a:endParaRPr>
          </a:p>
        </p:txBody>
      </p:sp>
      <p:sp>
        <p:nvSpPr>
          <p:cNvPr id="4082" name="Rectangle 2034"/>
          <p:cNvSpPr>
            <a:spLocks noChangeArrowheads="1"/>
          </p:cNvSpPr>
          <p:nvPr/>
        </p:nvSpPr>
        <p:spPr bwMode="auto">
          <a:xfrm>
            <a:off x="1752600" y="2089150"/>
            <a:ext cx="18897600" cy="1774825"/>
          </a:xfrm>
          <a:prstGeom prst="rect">
            <a:avLst/>
          </a:prstGeom>
          <a:noFill/>
          <a:ln w="9525">
            <a:noFill/>
            <a:miter lim="800000"/>
            <a:headEnd/>
            <a:tailEnd/>
          </a:ln>
          <a:effectLst/>
        </p:spPr>
        <p:txBody>
          <a:bodyPr lIns="94326" tIns="47164" rIns="94326" bIns="47164" anchor="ctr"/>
          <a:lstStyle>
            <a:lvl1pPr defTabSz="665163">
              <a:defRPr sz="1500">
                <a:solidFill>
                  <a:schemeClr val="tx1"/>
                </a:solidFill>
                <a:latin typeface="Times New Roman" charset="0"/>
              </a:defRPr>
            </a:lvl1pPr>
            <a:lvl2pPr marL="742950" indent="-285750" defTabSz="665163">
              <a:defRPr sz="1500">
                <a:solidFill>
                  <a:schemeClr val="tx1"/>
                </a:solidFill>
                <a:latin typeface="Times New Roman" charset="0"/>
              </a:defRPr>
            </a:lvl2pPr>
            <a:lvl3pPr marL="1143000" indent="-228600" defTabSz="665163">
              <a:defRPr sz="1500">
                <a:solidFill>
                  <a:schemeClr val="tx1"/>
                </a:solidFill>
                <a:latin typeface="Times New Roman" charset="0"/>
              </a:defRPr>
            </a:lvl3pPr>
            <a:lvl4pPr marL="1600200" indent="-228600" defTabSz="665163">
              <a:defRPr sz="1500">
                <a:solidFill>
                  <a:schemeClr val="tx1"/>
                </a:solidFill>
                <a:latin typeface="Times New Roman" charset="0"/>
              </a:defRPr>
            </a:lvl4pPr>
            <a:lvl5pPr marL="2057400" indent="-228600" defTabSz="665163">
              <a:defRPr sz="1500">
                <a:solidFill>
                  <a:schemeClr val="tx1"/>
                </a:solidFill>
                <a:latin typeface="Times New Roman" charset="0"/>
              </a:defRPr>
            </a:lvl5pPr>
            <a:lvl6pPr marL="2514600" indent="-228600" defTabSz="665163" eaLnBrk="0" fontAlgn="base" hangingPunct="0">
              <a:spcBef>
                <a:spcPct val="0"/>
              </a:spcBef>
              <a:spcAft>
                <a:spcPct val="0"/>
              </a:spcAft>
              <a:defRPr sz="1500">
                <a:solidFill>
                  <a:schemeClr val="tx1"/>
                </a:solidFill>
                <a:latin typeface="Times New Roman" charset="0"/>
              </a:defRPr>
            </a:lvl6pPr>
            <a:lvl7pPr marL="2971800" indent="-228600" defTabSz="665163" eaLnBrk="0" fontAlgn="base" hangingPunct="0">
              <a:spcBef>
                <a:spcPct val="0"/>
              </a:spcBef>
              <a:spcAft>
                <a:spcPct val="0"/>
              </a:spcAft>
              <a:defRPr sz="1500">
                <a:solidFill>
                  <a:schemeClr val="tx1"/>
                </a:solidFill>
                <a:latin typeface="Times New Roman" charset="0"/>
              </a:defRPr>
            </a:lvl7pPr>
            <a:lvl8pPr marL="3429000" indent="-228600" defTabSz="665163" eaLnBrk="0" fontAlgn="base" hangingPunct="0">
              <a:spcBef>
                <a:spcPct val="0"/>
              </a:spcBef>
              <a:spcAft>
                <a:spcPct val="0"/>
              </a:spcAft>
              <a:defRPr sz="1500">
                <a:solidFill>
                  <a:schemeClr val="tx1"/>
                </a:solidFill>
                <a:latin typeface="Times New Roman" charset="0"/>
              </a:defRPr>
            </a:lvl8pPr>
            <a:lvl9pPr marL="3886200" indent="-228600" defTabSz="665163" eaLnBrk="0" fontAlgn="base" hangingPunct="0">
              <a:spcBef>
                <a:spcPct val="0"/>
              </a:spcBef>
              <a:spcAft>
                <a:spcPct val="0"/>
              </a:spcAft>
              <a:defRPr sz="1500">
                <a:solidFill>
                  <a:schemeClr val="tx1"/>
                </a:solidFill>
                <a:latin typeface="Times New Roman" charset="0"/>
              </a:defRPr>
            </a:lvl9pPr>
          </a:lstStyle>
          <a:p>
            <a:pPr algn="ctr"/>
            <a:r>
              <a:rPr lang="en-US" altLang="en-US" sz="3200" b="1" dirty="0" err="1" smtClean="0">
                <a:solidFill>
                  <a:srgbClr val="0000FF"/>
                </a:solidFill>
                <a:effectLst>
                  <a:outerShdw blurRad="38100" dist="38100" dir="2700000" algn="tl">
                    <a:srgbClr val="C0C0C0"/>
                  </a:outerShdw>
                </a:effectLst>
                <a:latin typeface="Arial" charset="0"/>
              </a:rPr>
              <a:t>Weifeng</a:t>
            </a:r>
            <a:r>
              <a:rPr lang="en-US" altLang="en-US" sz="3200" b="1" dirty="0" smtClean="0">
                <a:solidFill>
                  <a:srgbClr val="0000FF"/>
                </a:solidFill>
                <a:effectLst>
                  <a:outerShdw blurRad="38100" dist="38100" dir="2700000" algn="tl">
                    <a:srgbClr val="C0C0C0"/>
                  </a:outerShdw>
                </a:effectLst>
                <a:latin typeface="Arial" charset="0"/>
              </a:rPr>
              <a:t> Li </a:t>
            </a:r>
          </a:p>
          <a:p>
            <a:pPr algn="ctr"/>
            <a:r>
              <a:rPr lang="en-US" altLang="en-US" sz="3200" b="1" dirty="0" smtClean="0">
                <a:solidFill>
                  <a:srgbClr val="0000FF"/>
                </a:solidFill>
                <a:effectLst>
                  <a:outerShdw blurRad="38100" dist="38100" dir="2700000" algn="tl">
                    <a:srgbClr val="C0C0C0"/>
                  </a:outerShdw>
                </a:effectLst>
                <a:latin typeface="Arial" charset="0"/>
              </a:rPr>
              <a:t>Department </a:t>
            </a:r>
            <a:r>
              <a:rPr lang="en-US" altLang="en-US" sz="3200" b="1" dirty="0">
                <a:solidFill>
                  <a:srgbClr val="0000FF"/>
                </a:solidFill>
                <a:effectLst>
                  <a:outerShdw blurRad="38100" dist="38100" dir="2700000" algn="tl">
                    <a:srgbClr val="C0C0C0"/>
                  </a:outerShdw>
                </a:effectLst>
                <a:latin typeface="Arial" charset="0"/>
              </a:rPr>
              <a:t>of </a:t>
            </a:r>
            <a:r>
              <a:rPr lang="en-US" altLang="en-US" sz="3200" b="1" dirty="0" smtClean="0">
                <a:solidFill>
                  <a:srgbClr val="0000FF"/>
                </a:solidFill>
                <a:effectLst>
                  <a:outerShdw blurRad="38100" dist="38100" dir="2700000" algn="tl">
                    <a:srgbClr val="C0C0C0"/>
                  </a:outerShdw>
                </a:effectLst>
                <a:latin typeface="Arial" charset="0"/>
              </a:rPr>
              <a:t>Computer Science and Engineering</a:t>
            </a:r>
            <a:endParaRPr lang="en-US" altLang="en-US" sz="3200" b="1" dirty="0">
              <a:solidFill>
                <a:srgbClr val="0000FF"/>
              </a:solidFill>
              <a:effectLst>
                <a:outerShdw blurRad="38100" dist="38100" dir="2700000" algn="tl">
                  <a:srgbClr val="C0C0C0"/>
                </a:outerShdw>
              </a:effectLst>
              <a:latin typeface="Arial" charset="0"/>
            </a:endParaRPr>
          </a:p>
          <a:p>
            <a:pPr algn="ctr"/>
            <a:r>
              <a:rPr lang="en-US" altLang="en-US" sz="3200" b="1" dirty="0">
                <a:solidFill>
                  <a:srgbClr val="0000FF"/>
                </a:solidFill>
                <a:effectLst>
                  <a:outerShdw blurRad="38100" dist="38100" dir="2700000" algn="tl">
                    <a:srgbClr val="C0C0C0"/>
                  </a:outerShdw>
                </a:effectLst>
                <a:latin typeface="Arial" charset="0"/>
              </a:rPr>
              <a:t>University of Bridgeport, Bridgeport, CT </a:t>
            </a:r>
          </a:p>
        </p:txBody>
      </p:sp>
      <p:sp>
        <p:nvSpPr>
          <p:cNvPr id="1033" name="Text Box 2160"/>
          <p:cNvSpPr txBox="1">
            <a:spLocks noChangeArrowheads="1"/>
          </p:cNvSpPr>
          <p:nvPr/>
        </p:nvSpPr>
        <p:spPr bwMode="auto">
          <a:xfrm>
            <a:off x="762000" y="5334000"/>
            <a:ext cx="9906000" cy="74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980" tIns="27990" rIns="55980" bIns="27990"/>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r>
              <a:rPr lang="en-US" sz="2800" dirty="0" smtClean="0"/>
              <a:t>Nowadays</a:t>
            </a:r>
            <a:r>
              <a:rPr lang="en-US" sz="2800" dirty="0"/>
              <a:t>, data of social medial websites are getting more and more popular to be used as one of the most important data source for the data mining from which we can find the useful and interesting patterns. In this project, base on twitter data set that I collect using twitter API, I performed the sentimental mining and topic modeling. In the data collection phase, I used keywords such as the </a:t>
            </a:r>
            <a:r>
              <a:rPr lang="en-US" sz="2800" dirty="0" smtClean="0"/>
              <a:t>candidates’ </a:t>
            </a:r>
            <a:r>
              <a:rPr lang="en-US" sz="2800" dirty="0"/>
              <a:t>name to </a:t>
            </a:r>
            <a:r>
              <a:rPr lang="en-US" sz="2800" dirty="0" smtClean="0"/>
              <a:t>filter </a:t>
            </a:r>
            <a:r>
              <a:rPr lang="en-US" sz="2800" dirty="0" smtClean="0"/>
              <a:t>the </a:t>
            </a:r>
            <a:r>
              <a:rPr lang="en-US" sz="2800" dirty="0"/>
              <a:t>related data decreasing the noise to the most extend. To accomplish the sentimental mining, I chose Naïve Bayes algorithm and </a:t>
            </a:r>
            <a:r>
              <a:rPr lang="en-US" sz="2800" dirty="0" smtClean="0"/>
              <a:t>Support vector machine Model(SVM) two </a:t>
            </a:r>
            <a:r>
              <a:rPr lang="en-US" sz="2800" dirty="0"/>
              <a:t>of the most commonly used algorithms that can be used as the classifier in the sentimental analysis. Then </a:t>
            </a:r>
            <a:r>
              <a:rPr lang="en-US" sz="2800" dirty="0" smtClean="0"/>
              <a:t>I trained these classifiers using a data set which was also from twitter and was related to 2016 presidential election from </a:t>
            </a:r>
            <a:r>
              <a:rPr lang="en-US" sz="2800" dirty="0" err="1" smtClean="0"/>
              <a:t>Kaggle</a:t>
            </a:r>
            <a:r>
              <a:rPr lang="en-US" sz="2800" dirty="0"/>
              <a:t> </a:t>
            </a:r>
            <a:r>
              <a:rPr lang="en-US" sz="2800" dirty="0" smtClean="0"/>
              <a:t>and made the predication using twitter data set that I collected</a:t>
            </a:r>
            <a:r>
              <a:rPr lang="en-US" sz="2800" dirty="0" smtClean="0"/>
              <a:t>. </a:t>
            </a:r>
            <a:r>
              <a:rPr lang="en-US" sz="2800" dirty="0"/>
              <a:t>Besides, Latent </a:t>
            </a:r>
            <a:r>
              <a:rPr lang="en-US" sz="2800" dirty="0" err="1"/>
              <a:t>Dirichlet</a:t>
            </a:r>
            <a:r>
              <a:rPr lang="en-US" sz="2800" dirty="0"/>
              <a:t> Allocation model was used to fulfil the topic modeling analysis finding the most frequent topics from the data of presidential election related tweets. At last, I evaluated the performance of each classification algorithm.</a:t>
            </a:r>
          </a:p>
        </p:txBody>
      </p:sp>
      <p:sp>
        <p:nvSpPr>
          <p:cNvPr id="1034" name="Rectangle 2169"/>
          <p:cNvSpPr>
            <a:spLocks noChangeArrowheads="1"/>
          </p:cNvSpPr>
          <p:nvPr/>
        </p:nvSpPr>
        <p:spPr bwMode="auto">
          <a:xfrm>
            <a:off x="555625" y="457200"/>
            <a:ext cx="20867688" cy="3733800"/>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35" name="Rectangle 2435"/>
          <p:cNvSpPr>
            <a:spLocks noChangeArrowheads="1"/>
          </p:cNvSpPr>
          <p:nvPr/>
        </p:nvSpPr>
        <p:spPr bwMode="auto">
          <a:xfrm>
            <a:off x="0" y="14965363"/>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36" name="Rectangle 2442"/>
          <p:cNvSpPr>
            <a:spLocks noChangeArrowheads="1"/>
          </p:cNvSpPr>
          <p:nvPr/>
        </p:nvSpPr>
        <p:spPr bwMode="auto">
          <a:xfrm>
            <a:off x="0" y="14965363"/>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37" name="Rectangle 2450"/>
          <p:cNvSpPr>
            <a:spLocks noChangeArrowheads="1"/>
          </p:cNvSpPr>
          <p:nvPr/>
        </p:nvSpPr>
        <p:spPr bwMode="auto">
          <a:xfrm>
            <a:off x="0" y="14965363"/>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pic>
        <p:nvPicPr>
          <p:cNvPr id="1038" name="Picture 2456" descr="ub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784225"/>
            <a:ext cx="205740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2677"/>
          <p:cNvSpPr>
            <a:spLocks noChangeArrowheads="1"/>
          </p:cNvSpPr>
          <p:nvPr/>
        </p:nvSpPr>
        <p:spPr bwMode="auto">
          <a:xfrm>
            <a:off x="0" y="0"/>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40" name="Rectangle 2678"/>
          <p:cNvSpPr>
            <a:spLocks noChangeArrowheads="1"/>
          </p:cNvSpPr>
          <p:nvPr/>
        </p:nvSpPr>
        <p:spPr bwMode="auto">
          <a:xfrm>
            <a:off x="0" y="1273175"/>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43" name="Rectangle 66"/>
          <p:cNvSpPr>
            <a:spLocks noChangeArrowheads="1"/>
          </p:cNvSpPr>
          <p:nvPr/>
        </p:nvSpPr>
        <p:spPr bwMode="auto">
          <a:xfrm>
            <a:off x="0" y="15563850"/>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44" name="Rectangle 2030"/>
          <p:cNvSpPr>
            <a:spLocks noChangeArrowheads="1"/>
          </p:cNvSpPr>
          <p:nvPr/>
        </p:nvSpPr>
        <p:spPr bwMode="auto">
          <a:xfrm>
            <a:off x="11125200" y="4495799"/>
            <a:ext cx="10264775" cy="15011401"/>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45" name="Rectangle 2030"/>
          <p:cNvSpPr>
            <a:spLocks noChangeArrowheads="1"/>
          </p:cNvSpPr>
          <p:nvPr/>
        </p:nvSpPr>
        <p:spPr bwMode="auto">
          <a:xfrm>
            <a:off x="555625" y="13254513"/>
            <a:ext cx="10264775" cy="6576182"/>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66" name="Text Box 2032"/>
          <p:cNvSpPr txBox="1">
            <a:spLocks noChangeArrowheads="1"/>
          </p:cNvSpPr>
          <p:nvPr/>
        </p:nvSpPr>
        <p:spPr bwMode="auto">
          <a:xfrm>
            <a:off x="617838" y="20802600"/>
            <a:ext cx="9753600" cy="636587"/>
          </a:xfrm>
          <a:prstGeom prst="rect">
            <a:avLst/>
          </a:prstGeom>
          <a:noFill/>
          <a:ln w="9525">
            <a:noFill/>
            <a:miter lim="800000"/>
            <a:headEnd/>
            <a:tailEnd/>
          </a:ln>
          <a:effectLst/>
        </p:spPr>
        <p:txBody>
          <a:bodyPr lIns="66476" tIns="33238" rIns="66476" bIns="33238">
            <a:spAutoFit/>
          </a:bodyPr>
          <a:lstStyle/>
          <a:p>
            <a:pPr defTabSz="665163">
              <a:defRPr/>
            </a:pPr>
            <a:r>
              <a:rPr lang="en-US" sz="3700" b="1" dirty="0">
                <a:solidFill>
                  <a:srgbClr val="800000"/>
                </a:solidFill>
                <a:effectLst>
                  <a:outerShdw blurRad="38100" dist="38100" dir="2700000" algn="tl">
                    <a:srgbClr val="C0C0C0"/>
                  </a:outerShdw>
                </a:effectLst>
                <a:latin typeface="Arial" charset="0"/>
              </a:rPr>
              <a:t>Design and </a:t>
            </a:r>
            <a:r>
              <a:rPr lang="en-US" sz="3700" b="1" dirty="0" smtClean="0">
                <a:solidFill>
                  <a:srgbClr val="800000"/>
                </a:solidFill>
                <a:effectLst>
                  <a:outerShdw blurRad="38100" dist="38100" dir="2700000" algn="tl">
                    <a:srgbClr val="C0C0C0"/>
                  </a:outerShdw>
                </a:effectLst>
                <a:latin typeface="Arial" charset="0"/>
              </a:rPr>
              <a:t>Implementation</a:t>
            </a:r>
            <a:endParaRPr lang="en-US" sz="3700" b="1" dirty="0">
              <a:solidFill>
                <a:srgbClr val="800000"/>
              </a:solidFill>
              <a:effectLst>
                <a:outerShdw blurRad="38100" dist="38100" dir="2700000" algn="tl">
                  <a:srgbClr val="C0C0C0"/>
                </a:outerShdw>
              </a:effectLst>
              <a:latin typeface="Arial" charset="0"/>
            </a:endParaRPr>
          </a:p>
        </p:txBody>
      </p:sp>
      <p:sp>
        <p:nvSpPr>
          <p:cNvPr id="1049" name="Rectangle 62"/>
          <p:cNvSpPr>
            <a:spLocks noChangeArrowheads="1"/>
          </p:cNvSpPr>
          <p:nvPr/>
        </p:nvSpPr>
        <p:spPr bwMode="auto">
          <a:xfrm>
            <a:off x="0" y="0"/>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51" name="Rectangle 65"/>
          <p:cNvSpPr>
            <a:spLocks noChangeArrowheads="1"/>
          </p:cNvSpPr>
          <p:nvPr/>
        </p:nvSpPr>
        <p:spPr bwMode="auto">
          <a:xfrm>
            <a:off x="0" y="0"/>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53" name="TextBox 77"/>
          <p:cNvSpPr txBox="1">
            <a:spLocks noChangeArrowheads="1"/>
          </p:cNvSpPr>
          <p:nvPr/>
        </p:nvSpPr>
        <p:spPr bwMode="auto">
          <a:xfrm>
            <a:off x="13258800" y="10298113"/>
            <a:ext cx="533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55" name="Rectangle 2030"/>
          <p:cNvSpPr>
            <a:spLocks noChangeArrowheads="1"/>
          </p:cNvSpPr>
          <p:nvPr/>
        </p:nvSpPr>
        <p:spPr bwMode="auto">
          <a:xfrm>
            <a:off x="11125199" y="27014051"/>
            <a:ext cx="10264775" cy="4971554"/>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81" name="Text Box 2032"/>
          <p:cNvSpPr txBox="1">
            <a:spLocks noChangeArrowheads="1"/>
          </p:cNvSpPr>
          <p:nvPr/>
        </p:nvSpPr>
        <p:spPr bwMode="auto">
          <a:xfrm>
            <a:off x="11430000" y="27051000"/>
            <a:ext cx="2971800" cy="636587"/>
          </a:xfrm>
          <a:prstGeom prst="rect">
            <a:avLst/>
          </a:prstGeom>
          <a:noFill/>
          <a:ln w="9525">
            <a:noFill/>
            <a:miter lim="800000"/>
            <a:headEnd/>
            <a:tailEnd/>
          </a:ln>
          <a:effectLst/>
        </p:spPr>
        <p:txBody>
          <a:bodyPr lIns="66476" tIns="33238" rIns="66476" bIns="33238">
            <a:spAutoFit/>
          </a:bodyPr>
          <a:lstStyle/>
          <a:p>
            <a:pPr defTabSz="665163">
              <a:defRPr/>
            </a:pPr>
            <a:r>
              <a:rPr lang="en-US" sz="3700" b="1" dirty="0">
                <a:solidFill>
                  <a:srgbClr val="800000"/>
                </a:solidFill>
                <a:effectLst>
                  <a:outerShdw blurRad="38100" dist="38100" dir="2700000" algn="tl">
                    <a:srgbClr val="C0C0C0"/>
                  </a:outerShdw>
                </a:effectLst>
                <a:latin typeface="Arial" charset="0"/>
              </a:rPr>
              <a:t>Conclusion</a:t>
            </a:r>
          </a:p>
        </p:txBody>
      </p:sp>
      <p:sp>
        <p:nvSpPr>
          <p:cNvPr id="1058" name="Rectangle 2030"/>
          <p:cNvSpPr>
            <a:spLocks noChangeArrowheads="1"/>
          </p:cNvSpPr>
          <p:nvPr/>
        </p:nvSpPr>
        <p:spPr bwMode="auto">
          <a:xfrm>
            <a:off x="555625" y="20316258"/>
            <a:ext cx="10264775" cy="11669346"/>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1059" name="Rectangle 2030"/>
          <p:cNvSpPr>
            <a:spLocks noChangeArrowheads="1"/>
          </p:cNvSpPr>
          <p:nvPr/>
        </p:nvSpPr>
        <p:spPr bwMode="auto">
          <a:xfrm>
            <a:off x="11125200" y="19812000"/>
            <a:ext cx="10264775" cy="6973450"/>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altLang="en-US"/>
          </a:p>
        </p:txBody>
      </p:sp>
      <p:sp>
        <p:nvSpPr>
          <p:cNvPr id="37" name="Text Box 2160"/>
          <p:cNvSpPr txBox="1">
            <a:spLocks noChangeArrowheads="1"/>
          </p:cNvSpPr>
          <p:nvPr/>
        </p:nvSpPr>
        <p:spPr bwMode="auto">
          <a:xfrm>
            <a:off x="762000" y="14323343"/>
            <a:ext cx="9906000" cy="494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980" tIns="27990" rIns="55980" bIns="27990"/>
          <a:lstStyle>
            <a:lvl1pPr>
              <a:defRPr sz="1500">
                <a:solidFill>
                  <a:schemeClr val="tx1"/>
                </a:solidFill>
                <a:latin typeface="Times New Roman" charset="0"/>
              </a:defRPr>
            </a:lvl1pPr>
            <a:lvl2pPr marL="742950" indent="-285750">
              <a:defRPr sz="1500">
                <a:solidFill>
                  <a:schemeClr val="tx1"/>
                </a:solidFill>
                <a:latin typeface="Times New Roman" charset="0"/>
              </a:defRPr>
            </a:lvl2pPr>
            <a:lvl3pPr marL="1143000" indent="-228600">
              <a:defRPr sz="1500">
                <a:solidFill>
                  <a:schemeClr val="tx1"/>
                </a:solidFill>
                <a:latin typeface="Times New Roman" charset="0"/>
              </a:defRPr>
            </a:lvl3pPr>
            <a:lvl4pPr marL="1600200" indent="-228600">
              <a:defRPr sz="1500">
                <a:solidFill>
                  <a:schemeClr val="tx1"/>
                </a:solidFill>
                <a:latin typeface="Times New Roman" charset="0"/>
              </a:defRPr>
            </a:lvl4pPr>
            <a:lvl5pPr marL="2057400" indent="-228600">
              <a:defRPr sz="1500">
                <a:solidFill>
                  <a:schemeClr val="tx1"/>
                </a:solidFill>
                <a:latin typeface="Times New Roman" charset="0"/>
              </a:defRPr>
            </a:lvl5pPr>
            <a:lvl6pPr marL="2514600" indent="-228600" eaLnBrk="0" fontAlgn="base" hangingPunct="0">
              <a:spcBef>
                <a:spcPct val="0"/>
              </a:spcBef>
              <a:spcAft>
                <a:spcPct val="0"/>
              </a:spcAft>
              <a:defRPr sz="1500">
                <a:solidFill>
                  <a:schemeClr val="tx1"/>
                </a:solidFill>
                <a:latin typeface="Times New Roman" charset="0"/>
              </a:defRPr>
            </a:lvl6pPr>
            <a:lvl7pPr marL="2971800" indent="-228600" eaLnBrk="0" fontAlgn="base" hangingPunct="0">
              <a:spcBef>
                <a:spcPct val="0"/>
              </a:spcBef>
              <a:spcAft>
                <a:spcPct val="0"/>
              </a:spcAft>
              <a:defRPr sz="1500">
                <a:solidFill>
                  <a:schemeClr val="tx1"/>
                </a:solidFill>
                <a:latin typeface="Times New Roman" charset="0"/>
              </a:defRPr>
            </a:lvl7pPr>
            <a:lvl8pPr marL="3429000" indent="-228600" eaLnBrk="0" fontAlgn="base" hangingPunct="0">
              <a:spcBef>
                <a:spcPct val="0"/>
              </a:spcBef>
              <a:spcAft>
                <a:spcPct val="0"/>
              </a:spcAft>
              <a:defRPr sz="1500">
                <a:solidFill>
                  <a:schemeClr val="tx1"/>
                </a:solidFill>
                <a:latin typeface="Times New Roman" charset="0"/>
              </a:defRPr>
            </a:lvl8pPr>
            <a:lvl9pPr marL="3886200" indent="-228600" eaLnBrk="0" fontAlgn="base" hangingPunct="0">
              <a:spcBef>
                <a:spcPct val="0"/>
              </a:spcBef>
              <a:spcAft>
                <a:spcPct val="0"/>
              </a:spcAft>
              <a:defRPr sz="1500">
                <a:solidFill>
                  <a:schemeClr val="tx1"/>
                </a:solidFill>
                <a:latin typeface="Times New Roman" charset="0"/>
              </a:defRPr>
            </a:lvl9pPr>
          </a:lstStyle>
          <a:p>
            <a:endParaRPr lang="en-US" sz="2800" dirty="0" smtClean="0"/>
          </a:p>
          <a:p>
            <a:endParaRPr lang="en-US" sz="2800" dirty="0" smtClean="0"/>
          </a:p>
          <a:p>
            <a:endParaRPr lang="en-US" sz="2800" dirty="0" smtClean="0"/>
          </a:p>
          <a:p>
            <a:endParaRPr lang="en-US" sz="2800" dirty="0" smtClean="0"/>
          </a:p>
        </p:txBody>
      </p:sp>
      <p:sp>
        <p:nvSpPr>
          <p:cNvPr id="56" name="Text Box 2032"/>
          <p:cNvSpPr txBox="1">
            <a:spLocks noChangeArrowheads="1"/>
          </p:cNvSpPr>
          <p:nvPr/>
        </p:nvSpPr>
        <p:spPr bwMode="auto">
          <a:xfrm>
            <a:off x="675588" y="13320687"/>
            <a:ext cx="4648200" cy="636512"/>
          </a:xfrm>
          <a:prstGeom prst="rect">
            <a:avLst/>
          </a:prstGeom>
          <a:noFill/>
          <a:ln w="9525">
            <a:noFill/>
            <a:miter lim="800000"/>
            <a:headEnd/>
            <a:tailEnd/>
          </a:ln>
          <a:effectLst/>
        </p:spPr>
        <p:txBody>
          <a:bodyPr wrap="square" lIns="66476" tIns="33238" rIns="66476" bIns="33238">
            <a:spAutoFit/>
          </a:bodyPr>
          <a:lstStyle/>
          <a:p>
            <a:pPr defTabSz="665163">
              <a:defRPr/>
            </a:pPr>
            <a:r>
              <a:rPr lang="en-US" sz="3700" b="1" dirty="0" smtClean="0">
                <a:solidFill>
                  <a:srgbClr val="800000"/>
                </a:solidFill>
                <a:effectLst>
                  <a:outerShdw blurRad="38100" dist="38100" dir="2700000" algn="tl">
                    <a:srgbClr val="C0C0C0"/>
                  </a:outerShdw>
                </a:effectLst>
                <a:latin typeface="Arial" charset="0"/>
              </a:rPr>
              <a:t>Problem Definition</a:t>
            </a:r>
            <a:endParaRPr lang="en-US" sz="3700" b="1" dirty="0">
              <a:solidFill>
                <a:srgbClr val="800000"/>
              </a:solidFill>
              <a:effectLst>
                <a:outerShdw blurRad="38100" dist="38100" dir="2700000" algn="tl">
                  <a:srgbClr val="C0C0C0"/>
                </a:outerShdw>
              </a:effectLst>
              <a:latin typeface="Arial" charset="0"/>
            </a:endParaRPr>
          </a:p>
        </p:txBody>
      </p:sp>
      <p:sp>
        <p:nvSpPr>
          <p:cNvPr id="4065" name="TextBox 4064"/>
          <p:cNvSpPr txBox="1"/>
          <p:nvPr/>
        </p:nvSpPr>
        <p:spPr>
          <a:xfrm>
            <a:off x="609600" y="25397928"/>
            <a:ext cx="10036175" cy="523220"/>
          </a:xfrm>
          <a:prstGeom prst="rect">
            <a:avLst/>
          </a:prstGeom>
          <a:noFill/>
        </p:spPr>
        <p:txBody>
          <a:bodyPr wrap="square" rtlCol="0">
            <a:spAutoFit/>
          </a:bodyPr>
          <a:lstStyle/>
          <a:p>
            <a:r>
              <a:rPr lang="en-US" sz="2800" dirty="0" smtClean="0"/>
              <a:t> </a:t>
            </a:r>
            <a:r>
              <a:rPr lang="en-US" dirty="0" smtClean="0"/>
              <a:t> </a:t>
            </a:r>
            <a:endParaRPr lang="en-US" dirty="0"/>
          </a:p>
        </p:txBody>
      </p:sp>
      <p:sp>
        <p:nvSpPr>
          <p:cNvPr id="4075" name="TextBox 4074"/>
          <p:cNvSpPr txBox="1"/>
          <p:nvPr/>
        </p:nvSpPr>
        <p:spPr>
          <a:xfrm>
            <a:off x="11255375" y="27584400"/>
            <a:ext cx="10029482" cy="4401205"/>
          </a:xfrm>
          <a:prstGeom prst="rect">
            <a:avLst/>
          </a:prstGeom>
          <a:noFill/>
        </p:spPr>
        <p:txBody>
          <a:bodyPr wrap="square" rtlCol="0">
            <a:spAutoFit/>
          </a:bodyPr>
          <a:lstStyle/>
          <a:p>
            <a:r>
              <a:rPr lang="en-US" sz="2800" dirty="0"/>
              <a:t>As social media such as twitter has not been systematically studied yet, with the development of science and technology especially in big data and machine learning area, more and more new methodologies and algorithms can be used to find the interesting patterns from social media. I use semantic analysis and topic modeling methods mining the twitter data set and find the similar result comparing with the result from other data set such as polls and final contribution data set. The result show that, we can find more useful and interesting pattern and information from social media data mining.</a:t>
            </a:r>
          </a:p>
        </p:txBody>
      </p:sp>
      <p:sp>
        <p:nvSpPr>
          <p:cNvPr id="2" name="TextBox 1"/>
          <p:cNvSpPr txBox="1"/>
          <p:nvPr/>
        </p:nvSpPr>
        <p:spPr>
          <a:xfrm>
            <a:off x="673529" y="14006487"/>
            <a:ext cx="9883775" cy="5262979"/>
          </a:xfrm>
          <a:prstGeom prst="rect">
            <a:avLst/>
          </a:prstGeom>
          <a:noFill/>
        </p:spPr>
        <p:txBody>
          <a:bodyPr wrap="square" rtlCol="0">
            <a:spAutoFit/>
          </a:bodyPr>
          <a:lstStyle/>
          <a:p>
            <a:r>
              <a:rPr lang="en-US" sz="2800" dirty="0"/>
              <a:t>Firstly, using sentimental analysis, based on the tweeter data, the popularities of each candidate will be come up with. In this phase, two calcific algorithms Naïve Bayes and Random Forest will be used as the classifier and performance of them will be evaluated at the end</a:t>
            </a:r>
            <a:r>
              <a:rPr lang="en-US" sz="2800" dirty="0" smtClean="0"/>
              <a:t>.</a:t>
            </a:r>
            <a:endParaRPr lang="en-US" sz="2800" dirty="0"/>
          </a:p>
          <a:p>
            <a:r>
              <a:rPr lang="en-US" sz="2800" dirty="0"/>
              <a:t>Secondly, I will compare the results of the analysis of tweeter data with the results of polls and contributions to see if they are comparable and if they roughly have the same trend</a:t>
            </a:r>
            <a:r>
              <a:rPr lang="en-US" sz="2800" dirty="0" smtClean="0"/>
              <a:t>.</a:t>
            </a:r>
            <a:endParaRPr lang="en-US" sz="2800" dirty="0"/>
          </a:p>
          <a:p>
            <a:r>
              <a:rPr lang="en-US" sz="2800" dirty="0"/>
              <a:t>Besides, I will use Latent </a:t>
            </a:r>
            <a:r>
              <a:rPr lang="en-US" sz="2800" dirty="0" err="1"/>
              <a:t>Dirichlet</a:t>
            </a:r>
            <a:r>
              <a:rPr lang="en-US" sz="2800" dirty="0"/>
              <a:t> allocation(LDA) model extracting frequent topics related to 2016 presidential election using tweeter data set. For better illustration of the results, I will visualize the results in World Cloud. </a:t>
            </a:r>
          </a:p>
        </p:txBody>
      </p:sp>
      <p:pic>
        <p:nvPicPr>
          <p:cNvPr id="3" name="Picture 2"/>
          <p:cNvPicPr>
            <a:picLocks noChangeAspect="1"/>
          </p:cNvPicPr>
          <p:nvPr/>
        </p:nvPicPr>
        <p:blipFill>
          <a:blip r:embed="rId4"/>
          <a:stretch>
            <a:fillRect/>
          </a:stretch>
        </p:blipFill>
        <p:spPr>
          <a:xfrm>
            <a:off x="11503883" y="5218676"/>
            <a:ext cx="9326262" cy="6860047"/>
          </a:xfrm>
          <a:prstGeom prst="rect">
            <a:avLst/>
          </a:prstGeom>
        </p:spPr>
      </p:pic>
      <p:pic>
        <p:nvPicPr>
          <p:cNvPr id="10" name="Picture 9"/>
          <p:cNvPicPr>
            <a:picLocks noChangeAspect="1"/>
          </p:cNvPicPr>
          <p:nvPr/>
        </p:nvPicPr>
        <p:blipFill>
          <a:blip r:embed="rId5"/>
          <a:stretch>
            <a:fillRect/>
          </a:stretch>
        </p:blipFill>
        <p:spPr>
          <a:xfrm>
            <a:off x="11914016" y="22339300"/>
            <a:ext cx="8712200" cy="4330700"/>
          </a:xfrm>
          <a:prstGeom prst="rect">
            <a:avLst/>
          </a:prstGeom>
        </p:spPr>
      </p:pic>
      <p:pic>
        <p:nvPicPr>
          <p:cNvPr id="12" name="Picture 11"/>
          <p:cNvPicPr>
            <a:picLocks noChangeAspect="1"/>
          </p:cNvPicPr>
          <p:nvPr/>
        </p:nvPicPr>
        <p:blipFill>
          <a:blip r:embed="rId6"/>
          <a:stretch>
            <a:fillRect/>
          </a:stretch>
        </p:blipFill>
        <p:spPr>
          <a:xfrm>
            <a:off x="869950" y="24282646"/>
            <a:ext cx="9461500" cy="3149600"/>
          </a:xfrm>
          <a:prstGeom prst="rect">
            <a:avLst/>
          </a:prstGeom>
        </p:spPr>
      </p:pic>
      <p:sp>
        <p:nvSpPr>
          <p:cNvPr id="44" name="Text Box 2032"/>
          <p:cNvSpPr txBox="1">
            <a:spLocks noChangeArrowheads="1"/>
          </p:cNvSpPr>
          <p:nvPr/>
        </p:nvSpPr>
        <p:spPr bwMode="auto">
          <a:xfrm>
            <a:off x="11248768" y="20040600"/>
            <a:ext cx="9753600" cy="636587"/>
          </a:xfrm>
          <a:prstGeom prst="rect">
            <a:avLst/>
          </a:prstGeom>
          <a:noFill/>
          <a:ln w="9525">
            <a:noFill/>
            <a:miter lim="800000"/>
            <a:headEnd/>
            <a:tailEnd/>
          </a:ln>
          <a:effectLst/>
        </p:spPr>
        <p:txBody>
          <a:bodyPr lIns="66476" tIns="33238" rIns="66476" bIns="33238">
            <a:spAutoFit/>
          </a:bodyPr>
          <a:lstStyle/>
          <a:p>
            <a:pPr defTabSz="665163">
              <a:defRPr/>
            </a:pPr>
            <a:r>
              <a:rPr lang="en-US" sz="3700" b="1" dirty="0" smtClean="0">
                <a:solidFill>
                  <a:srgbClr val="800000"/>
                </a:solidFill>
                <a:effectLst>
                  <a:outerShdw blurRad="38100" dist="38100" dir="2700000" algn="tl">
                    <a:srgbClr val="C0C0C0"/>
                  </a:outerShdw>
                </a:effectLst>
                <a:latin typeface="Arial" charset="0"/>
              </a:rPr>
              <a:t>Performance Evaluation</a:t>
            </a:r>
            <a:endParaRPr lang="en-US" sz="3700" b="1" dirty="0">
              <a:solidFill>
                <a:srgbClr val="800000"/>
              </a:solidFill>
              <a:effectLst>
                <a:outerShdw blurRad="38100" dist="38100" dir="2700000" algn="tl">
                  <a:srgbClr val="C0C0C0"/>
                </a:outerShdw>
              </a:effectLst>
              <a:latin typeface="Arial" charset="0"/>
            </a:endParaRPr>
          </a:p>
        </p:txBody>
      </p:sp>
      <p:sp>
        <p:nvSpPr>
          <p:cNvPr id="13" name="TextBox 12"/>
          <p:cNvSpPr txBox="1"/>
          <p:nvPr/>
        </p:nvSpPr>
        <p:spPr>
          <a:xfrm>
            <a:off x="11430000" y="20865405"/>
            <a:ext cx="9572368" cy="1384995"/>
          </a:xfrm>
          <a:prstGeom prst="rect">
            <a:avLst/>
          </a:prstGeom>
          <a:noFill/>
        </p:spPr>
        <p:txBody>
          <a:bodyPr wrap="square" rtlCol="0">
            <a:spAutoFit/>
          </a:bodyPr>
          <a:lstStyle/>
          <a:p>
            <a:r>
              <a:rPr lang="en-US" sz="2800" dirty="0" smtClean="0"/>
              <a:t>To evaluate the accurate performance, Confusion Matrix was used here. As shown below, the accuracy of Linear SVC classifier was better than Naïve Bayes. </a:t>
            </a:r>
            <a:endParaRPr lang="en-US" sz="2800" dirty="0"/>
          </a:p>
        </p:txBody>
      </p:sp>
      <p:pic>
        <p:nvPicPr>
          <p:cNvPr id="14" name="Picture 13"/>
          <p:cNvPicPr>
            <a:picLocks noChangeAspect="1"/>
          </p:cNvPicPr>
          <p:nvPr/>
        </p:nvPicPr>
        <p:blipFill>
          <a:blip r:embed="rId7"/>
          <a:stretch>
            <a:fillRect/>
          </a:stretch>
        </p:blipFill>
        <p:spPr>
          <a:xfrm>
            <a:off x="11530656" y="13487400"/>
            <a:ext cx="9563100" cy="5537200"/>
          </a:xfrm>
          <a:prstGeom prst="rect">
            <a:avLst/>
          </a:prstGeom>
        </p:spPr>
      </p:pic>
      <p:sp>
        <p:nvSpPr>
          <p:cNvPr id="48" name="TextBox 47"/>
          <p:cNvSpPr txBox="1"/>
          <p:nvPr/>
        </p:nvSpPr>
        <p:spPr>
          <a:xfrm>
            <a:off x="759082" y="21863607"/>
            <a:ext cx="9572368" cy="1815882"/>
          </a:xfrm>
          <a:prstGeom prst="rect">
            <a:avLst/>
          </a:prstGeom>
          <a:noFill/>
        </p:spPr>
        <p:txBody>
          <a:bodyPr wrap="square" rtlCol="0">
            <a:spAutoFit/>
          </a:bodyPr>
          <a:lstStyle/>
          <a:p>
            <a:r>
              <a:rPr lang="en-US" sz="2800" dirty="0" smtClean="0"/>
              <a:t>To find the best parameters for these classification algorithms, I used cross-validation method for the parameter tuning. As can be seen below, throw this way, the best kernel parameter for SVM and the best alpha parameter for Naïve Bayes were found.</a:t>
            </a:r>
            <a:endParaRPr lang="en-US" sz="2800" dirty="0"/>
          </a:p>
        </p:txBody>
      </p:sp>
      <p:sp>
        <p:nvSpPr>
          <p:cNvPr id="54" name="Text Box 2032"/>
          <p:cNvSpPr txBox="1">
            <a:spLocks noChangeArrowheads="1"/>
          </p:cNvSpPr>
          <p:nvPr/>
        </p:nvSpPr>
        <p:spPr bwMode="auto">
          <a:xfrm>
            <a:off x="709226" y="27862212"/>
            <a:ext cx="9753600" cy="636588"/>
          </a:xfrm>
          <a:prstGeom prst="rect">
            <a:avLst/>
          </a:prstGeom>
          <a:noFill/>
          <a:ln w="9525">
            <a:noFill/>
            <a:miter lim="800000"/>
            <a:headEnd/>
            <a:tailEnd/>
          </a:ln>
          <a:effectLst/>
        </p:spPr>
        <p:txBody>
          <a:bodyPr lIns="66476" tIns="33238" rIns="66476" bIns="33238">
            <a:spAutoFit/>
          </a:bodyPr>
          <a:lstStyle/>
          <a:p>
            <a:pPr defTabSz="665163">
              <a:defRPr/>
            </a:pPr>
            <a:r>
              <a:rPr lang="en-US" sz="3700" b="1" dirty="0" smtClean="0">
                <a:solidFill>
                  <a:srgbClr val="800000"/>
                </a:solidFill>
                <a:effectLst>
                  <a:outerShdw blurRad="38100" dist="38100" dir="2700000" algn="tl">
                    <a:srgbClr val="C0C0C0"/>
                  </a:outerShdw>
                </a:effectLst>
                <a:latin typeface="Arial" charset="0"/>
              </a:rPr>
              <a:t>Result</a:t>
            </a:r>
            <a:endParaRPr lang="en-US" sz="3700" b="1" dirty="0">
              <a:solidFill>
                <a:srgbClr val="800000"/>
              </a:solidFill>
              <a:effectLst>
                <a:outerShdw blurRad="38100" dist="38100" dir="2700000" algn="tl">
                  <a:srgbClr val="C0C0C0"/>
                </a:outerShdw>
              </a:effectLst>
              <a:latin typeface="Arial" charset="0"/>
            </a:endParaRPr>
          </a:p>
        </p:txBody>
      </p:sp>
      <p:sp>
        <p:nvSpPr>
          <p:cNvPr id="57" name="TextBox 56"/>
          <p:cNvSpPr txBox="1"/>
          <p:nvPr/>
        </p:nvSpPr>
        <p:spPr>
          <a:xfrm>
            <a:off x="831507" y="28766631"/>
            <a:ext cx="9539931" cy="2246769"/>
          </a:xfrm>
          <a:prstGeom prst="rect">
            <a:avLst/>
          </a:prstGeom>
          <a:noFill/>
        </p:spPr>
        <p:txBody>
          <a:bodyPr wrap="square" rtlCol="0">
            <a:spAutoFit/>
          </a:bodyPr>
          <a:lstStyle/>
          <a:p>
            <a:r>
              <a:rPr lang="en-US" sz="2800" dirty="0" smtClean="0"/>
              <a:t>We can see that several interesting things from the result. Firstly, the overwhelming number of tweets are Negatives. Secondly, Donald Trump was more popular than the other candidates. Last, although Trump was more popular, Hilary was more possible win the election. </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60388" rtl="0" eaLnBrk="0" fontAlgn="base" latinLnBrk="0" hangingPunct="0">
          <a:lnSpc>
            <a:spcPct val="100000"/>
          </a:lnSpc>
          <a:spcBef>
            <a:spcPct val="0"/>
          </a:spcBef>
          <a:spcAft>
            <a:spcPct val="0"/>
          </a:spcAft>
          <a:buClrTx/>
          <a:buSzTx/>
          <a:buFontTx/>
          <a:buNone/>
          <a:tabLst/>
          <a:defRPr kumimoji="0" lang="en-US" sz="1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60388" rtl="0" eaLnBrk="0" fontAlgn="base" latinLnBrk="0" hangingPunct="0">
          <a:lnSpc>
            <a:spcPct val="100000"/>
          </a:lnSpc>
          <a:spcBef>
            <a:spcPct val="0"/>
          </a:spcBef>
          <a:spcAft>
            <a:spcPct val="0"/>
          </a:spcAft>
          <a:buClrTx/>
          <a:buSzTx/>
          <a:buFontTx/>
          <a:buNone/>
          <a:tabLst/>
          <a:defRPr kumimoji="0" lang="en-US" sz="1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4161</TotalTime>
  <Words>589</Words>
  <Application>Microsoft Macintosh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 Black</vt:lpstr>
      <vt:lpstr>Calibri</vt:lpstr>
      <vt:lpstr>Calibri Light</vt:lpstr>
      <vt:lpstr>Times New Roman</vt:lpstr>
      <vt:lpstr>Arial</vt:lpstr>
      <vt:lpstr>Blank Presentation</vt:lpstr>
      <vt:lpstr>Custom Design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63</cp:revision>
  <cp:lastPrinted>1998-09-03T21:09:00Z</cp:lastPrinted>
  <dcterms:created xsi:type="dcterms:W3CDTF">2015-11-26T02:53:22Z</dcterms:created>
  <dcterms:modified xsi:type="dcterms:W3CDTF">2016-03-23T00:58:37Z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