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7" r:id="rId2"/>
    <p:sldId id="258" r:id="rId3"/>
    <p:sldId id="274" r:id="rId4"/>
    <p:sldId id="259" r:id="rId5"/>
    <p:sldId id="276" r:id="rId6"/>
    <p:sldId id="277" r:id="rId7"/>
    <p:sldId id="275" r:id="rId8"/>
    <p:sldId id="284" r:id="rId9"/>
    <p:sldId id="260" r:id="rId10"/>
    <p:sldId id="261" r:id="rId11"/>
    <p:sldId id="262" r:id="rId12"/>
    <p:sldId id="263" r:id="rId13"/>
    <p:sldId id="278" r:id="rId14"/>
    <p:sldId id="279" r:id="rId15"/>
    <p:sldId id="280" r:id="rId16"/>
    <p:sldId id="266" r:id="rId17"/>
    <p:sldId id="285" r:id="rId18"/>
    <p:sldId id="267" r:id="rId19"/>
    <p:sldId id="268" r:id="rId20"/>
    <p:sldId id="281" r:id="rId21"/>
    <p:sldId id="269" r:id="rId22"/>
    <p:sldId id="282" r:id="rId23"/>
    <p:sldId id="272" r:id="rId24"/>
    <p:sldId id="271"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3300"/>
    <a:srgbClr val="92D050"/>
    <a:srgbClr val="00B0F0"/>
    <a:srgbClr val="9DC3E6"/>
    <a:srgbClr val="FFC000"/>
    <a:srgbClr val="D9D9D9"/>
    <a:srgbClr val="99CCFF"/>
    <a:srgbClr val="D2C8E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8" autoAdjust="0"/>
    <p:restoredTop sz="78865" autoAdjust="0"/>
  </p:normalViewPr>
  <p:slideViewPr>
    <p:cSldViewPr snapToGrid="0">
      <p:cViewPr varScale="1">
        <p:scale>
          <a:sx n="82" d="100"/>
          <a:sy n="82" d="100"/>
        </p:scale>
        <p:origin x="-1504" y="-10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93C515-71B6-3C48-9410-CE186608D377}" type="datetimeFigureOut">
              <a:rPr lang="en-US" smtClean="0"/>
              <a:t>6/30/17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8D36E7-2C42-6D49-9BA2-4F238CFD21BA}" type="slidenum">
              <a:rPr lang="en-US" smtClean="0"/>
              <a:t>‹#›</a:t>
            </a:fld>
            <a:endParaRPr lang="en-US"/>
          </a:p>
        </p:txBody>
      </p:sp>
    </p:spTree>
    <p:extLst>
      <p:ext uri="{BB962C8B-B14F-4D97-AF65-F5344CB8AC3E}">
        <p14:creationId xmlns:p14="http://schemas.microsoft.com/office/powerpoint/2010/main" val="3342839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B4823-C9B9-437E-992A-28264B884E27}" type="datetimeFigureOut">
              <a:rPr lang="en-US" smtClean="0"/>
              <a:t>6/30/17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415A7-86D3-4E87-B7D3-37AAB08049AE}" type="slidenum">
              <a:rPr lang="en-US" smtClean="0"/>
              <a:t>‹#›</a:t>
            </a:fld>
            <a:endParaRPr lang="en-US"/>
          </a:p>
        </p:txBody>
      </p:sp>
    </p:spTree>
    <p:extLst>
      <p:ext uri="{BB962C8B-B14F-4D97-AF65-F5344CB8AC3E}">
        <p14:creationId xmlns:p14="http://schemas.microsoft.com/office/powerpoint/2010/main" val="19411001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Good morning,</a:t>
            </a:r>
            <a:r>
              <a:rPr lang="en-US" baseline="0" dirty="0" smtClean="0"/>
              <a:t> everyone. Thanks for the introduction.</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solidFill>
                  <a:srgbClr val="000000"/>
                </a:solidFill>
              </a:rPr>
              <a:pPr>
                <a:defRPr/>
              </a:pPr>
              <a:t>1</a:t>
            </a:fld>
            <a:endParaRPr lang="en-US">
              <a:solidFill>
                <a:srgbClr val="000000"/>
              </a:solidFill>
            </a:endParaRPr>
          </a:p>
        </p:txBody>
      </p:sp>
    </p:spTree>
    <p:extLst>
      <p:ext uri="{BB962C8B-B14F-4D97-AF65-F5344CB8AC3E}">
        <p14:creationId xmlns:p14="http://schemas.microsoft.com/office/powerpoint/2010/main" val="399516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SpGEMM</a:t>
            </a:r>
            <a:r>
              <a:rPr lang="en-US" baseline="0" dirty="0" smtClean="0"/>
              <a:t> processes many NON-ZERO values grouped by their column or row indices. As we know, many real-world sparse matrices follow power-low distribution, which causes these grouped values are also power-law distributed, which we can see from this figure. In addition, a majority of them are very short. (Actually, you might notice that yesterday one speaker from OSU also mentioned that they can efficiently solve short segments by using so-called ESC method, which we also use and will be discussed later.) </a:t>
            </a:r>
          </a:p>
          <a:p>
            <a:pPr marL="171450" indent="-171450">
              <a:buFont typeface="Arial" panose="020B0604020202020204" pitchFamily="34" charset="0"/>
              <a:buChar char="•"/>
            </a:pPr>
            <a:r>
              <a:rPr lang="en-US" baseline="0" dirty="0" smtClean="0"/>
              <a:t>SAC processes lots of substrings of DNA sequences. Some algorithms need to split the substrings in each iteration, leading to many short segments.</a:t>
            </a:r>
            <a:endParaRPr lang="en-US" dirty="0"/>
          </a:p>
        </p:txBody>
      </p:sp>
      <p:sp>
        <p:nvSpPr>
          <p:cNvPr id="4" name="Slide Number Placeholder 3"/>
          <p:cNvSpPr>
            <a:spLocks noGrp="1"/>
          </p:cNvSpPr>
          <p:nvPr>
            <p:ph type="sldNum" sz="quarter" idx="10"/>
          </p:nvPr>
        </p:nvSpPr>
        <p:spPr/>
        <p:txBody>
          <a:bodyPr/>
          <a:lstStyle/>
          <a:p>
            <a:fld id="{38E415A7-86D3-4E87-B7D3-37AAB08049AE}" type="slidenum">
              <a:rPr lang="en-US" smtClean="0"/>
              <a:t>3</a:t>
            </a:fld>
            <a:endParaRPr lang="en-US"/>
          </a:p>
        </p:txBody>
      </p:sp>
    </p:spTree>
    <p:extLst>
      <p:ext uri="{BB962C8B-B14F-4D97-AF65-F5344CB8AC3E}">
        <p14:creationId xmlns:p14="http://schemas.microsoft.com/office/powerpoint/2010/main" val="21111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a:t>
            </a:r>
            <a:endParaRPr lang="en-US" dirty="0"/>
          </a:p>
        </p:txBody>
      </p:sp>
      <p:sp>
        <p:nvSpPr>
          <p:cNvPr id="4" name="Slide Number Placeholder 3"/>
          <p:cNvSpPr>
            <a:spLocks noGrp="1"/>
          </p:cNvSpPr>
          <p:nvPr>
            <p:ph type="sldNum" sz="quarter" idx="10"/>
          </p:nvPr>
        </p:nvSpPr>
        <p:spPr/>
        <p:txBody>
          <a:bodyPr/>
          <a:lstStyle/>
          <a:p>
            <a:fld id="{38E415A7-86D3-4E87-B7D3-37AAB08049AE}" type="slidenum">
              <a:rPr lang="en-US" smtClean="0"/>
              <a:t>7</a:t>
            </a:fld>
            <a:endParaRPr lang="en-US"/>
          </a:p>
        </p:txBody>
      </p:sp>
    </p:spTree>
    <p:extLst>
      <p:ext uri="{BB962C8B-B14F-4D97-AF65-F5344CB8AC3E}">
        <p14:creationId xmlns:p14="http://schemas.microsoft.com/office/powerpoint/2010/main" val="47132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Binning</a:t>
            </a:r>
          </a:p>
          <a:p>
            <a:pPr marL="171450" indent="-171450">
              <a:buFont typeface="Arial" panose="020B0604020202020204" pitchFamily="34" charset="0"/>
              <a:buChar char="•"/>
            </a:pPr>
            <a:r>
              <a:rPr lang="en-US" dirty="0" smtClean="0"/>
              <a:t>Different</a:t>
            </a:r>
            <a:r>
              <a:rPr lang="en-US" baseline="0" dirty="0" smtClean="0"/>
              <a:t> parallel strategies, warp-level (e.g., sub-warp), block-level, grid-level</a:t>
            </a:r>
            <a:endParaRPr lang="en-US" dirty="0" smtClean="0"/>
          </a:p>
          <a:p>
            <a:pPr marL="171450" indent="-171450">
              <a:buFont typeface="Arial" panose="020B0604020202020204" pitchFamily="34" charset="0"/>
              <a:buChar char="•"/>
            </a:pPr>
            <a:r>
              <a:rPr lang="en-US" dirty="0" smtClean="0"/>
              <a:t>Grid</a:t>
            </a:r>
            <a:r>
              <a:rPr lang="en-US" baseline="0" dirty="0" smtClean="0"/>
              <a:t> bin solution reuses the previous kernels of register or </a:t>
            </a:r>
            <a:r>
              <a:rPr lang="en-US" baseline="0" dirty="0" err="1" smtClean="0"/>
              <a:t>smem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8E415A7-86D3-4E87-B7D3-37AAB08049AE}" type="slidenum">
              <a:rPr lang="en-US" smtClean="0"/>
              <a:t>9</a:t>
            </a:fld>
            <a:endParaRPr lang="en-US"/>
          </a:p>
        </p:txBody>
      </p:sp>
    </p:spTree>
    <p:extLst>
      <p:ext uri="{BB962C8B-B14F-4D97-AF65-F5344CB8AC3E}">
        <p14:creationId xmlns:p14="http://schemas.microsoft.com/office/powerpoint/2010/main" val="134059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proposed</a:t>
            </a:r>
            <a:r>
              <a:rPr lang="en-US" baseline="0" dirty="0" smtClean="0"/>
              <a:t> primitive pattern follows this form: two data items are bound to each thread, </a:t>
            </a:r>
            <a:r>
              <a:rPr lang="en-US" baseline="0" dirty="0" err="1" smtClean="0"/>
              <a:t>tmask</a:t>
            </a:r>
            <a:r>
              <a:rPr lang="en-US" baseline="0" dirty="0" smtClean="0"/>
              <a:t> tells which thread is the destination thread, </a:t>
            </a:r>
            <a:r>
              <a:rPr lang="en-US" baseline="0" dirty="0" err="1" smtClean="0"/>
              <a:t>swbit</a:t>
            </a:r>
            <a:r>
              <a:rPr lang="en-US" baseline="0" dirty="0" smtClean="0"/>
              <a:t> tells which thread needs to swap registers to avoid register conflict.</a:t>
            </a:r>
            <a:endParaRPr lang="en-US" dirty="0"/>
          </a:p>
        </p:txBody>
      </p:sp>
      <p:sp>
        <p:nvSpPr>
          <p:cNvPr id="4" name="Slide Number Placeholder 3"/>
          <p:cNvSpPr>
            <a:spLocks noGrp="1"/>
          </p:cNvSpPr>
          <p:nvPr>
            <p:ph type="sldNum" sz="quarter" idx="10"/>
          </p:nvPr>
        </p:nvSpPr>
        <p:spPr/>
        <p:txBody>
          <a:bodyPr/>
          <a:lstStyle/>
          <a:p>
            <a:fld id="{38E415A7-86D3-4E87-B7D3-37AAB08049AE}" type="slidenum">
              <a:rPr lang="en-US" smtClean="0"/>
              <a:t>11</a:t>
            </a:fld>
            <a:endParaRPr lang="en-US"/>
          </a:p>
        </p:txBody>
      </p:sp>
    </p:spTree>
    <p:extLst>
      <p:ext uri="{BB962C8B-B14F-4D97-AF65-F5344CB8AC3E}">
        <p14:creationId xmlns:p14="http://schemas.microsoft.com/office/powerpoint/2010/main" val="3526718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1:30s</a:t>
            </a:r>
            <a:endParaRPr lang="en-US" dirty="0"/>
          </a:p>
        </p:txBody>
      </p:sp>
      <p:sp>
        <p:nvSpPr>
          <p:cNvPr id="4" name="Slide Number Placeholder 3"/>
          <p:cNvSpPr>
            <a:spLocks noGrp="1"/>
          </p:cNvSpPr>
          <p:nvPr>
            <p:ph type="sldNum" sz="quarter" idx="10"/>
          </p:nvPr>
        </p:nvSpPr>
        <p:spPr/>
        <p:txBody>
          <a:bodyPr/>
          <a:lstStyle/>
          <a:p>
            <a:fld id="{38E415A7-86D3-4E87-B7D3-37AAB08049AE}" type="slidenum">
              <a:rPr lang="en-US" smtClean="0"/>
              <a:t>18</a:t>
            </a:fld>
            <a:endParaRPr lang="en-US"/>
          </a:p>
        </p:txBody>
      </p:sp>
    </p:spTree>
    <p:extLst>
      <p:ext uri="{BB962C8B-B14F-4D97-AF65-F5344CB8AC3E}">
        <p14:creationId xmlns:p14="http://schemas.microsoft.com/office/powerpoint/2010/main" val="1810837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Before</a:t>
            </a:r>
            <a:r>
              <a:rPr lang="en-US" baseline="0" dirty="0" smtClean="0"/>
              <a:t> talking about the complete segmented sort kernels, I want to first share two slides about how we tune the performance by using different number of data items to different number of threads.</a:t>
            </a:r>
          </a:p>
          <a:p>
            <a:pPr marL="171450" indent="-171450">
              <a:buFont typeface="Arial" panose="020B0604020202020204" pitchFamily="34" charset="0"/>
              <a:buChar char="•"/>
            </a:pPr>
            <a:r>
              <a:rPr lang="en-US" baseline="0" dirty="0" smtClean="0"/>
              <a:t>X-axis = different data items per thread, y-axis = performance in throughput (higher is better)</a:t>
            </a:r>
          </a:p>
          <a:p>
            <a:pPr marL="171450" indent="-171450">
              <a:buFont typeface="Arial" panose="020B0604020202020204" pitchFamily="34" charset="0"/>
              <a:buChar char="•"/>
            </a:pPr>
            <a:r>
              <a:rPr lang="en-US" baseline="0" dirty="0" smtClean="0"/>
              <a:t>In addition, we vary the number of blocks and different data access patterns.</a:t>
            </a:r>
          </a:p>
          <a:p>
            <a:endParaRPr lang="en-US" dirty="0" smtClean="0"/>
          </a:p>
          <a:p>
            <a:r>
              <a:rPr lang="en-US" dirty="0" smtClean="0"/>
              <a:t>If we bind more data items</a:t>
            </a:r>
            <a:r>
              <a:rPr lang="en-US" baseline="0" dirty="0" smtClean="0"/>
              <a:t> in one thread, coalesced access is more required, which is shown in the dashed lines.</a:t>
            </a:r>
          </a:p>
          <a:p>
            <a:r>
              <a:rPr lang="en-US" baseline="0" dirty="0" smtClean="0"/>
              <a:t>Also, the performance is sensitive to how many data items are bound to each thread.</a:t>
            </a:r>
          </a:p>
          <a:p>
            <a:endParaRPr lang="en-US" baseline="0" dirty="0" smtClean="0"/>
          </a:p>
        </p:txBody>
      </p:sp>
      <p:sp>
        <p:nvSpPr>
          <p:cNvPr id="4" name="Slide Number Placeholder 3"/>
          <p:cNvSpPr>
            <a:spLocks noGrp="1"/>
          </p:cNvSpPr>
          <p:nvPr>
            <p:ph type="sldNum" sz="quarter" idx="10"/>
          </p:nvPr>
        </p:nvSpPr>
        <p:spPr/>
        <p:txBody>
          <a:bodyPr/>
          <a:lstStyle/>
          <a:p>
            <a:fld id="{38E415A7-86D3-4E87-B7D3-37AAB08049AE}" type="slidenum">
              <a:rPr lang="en-US" smtClean="0"/>
              <a:t>19</a:t>
            </a:fld>
            <a:endParaRPr lang="en-US"/>
          </a:p>
        </p:txBody>
      </p:sp>
    </p:spTree>
    <p:extLst>
      <p:ext uri="{BB962C8B-B14F-4D97-AF65-F5344CB8AC3E}">
        <p14:creationId xmlns:p14="http://schemas.microsoft.com/office/powerpoint/2010/main" val="320895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a:t>
            </a:r>
            <a:r>
              <a:rPr lang="en-US" baseline="0" dirty="0" smtClean="0"/>
              <a:t>, the coalesced access is more essential for the performance, which is shown in the dashed lines.</a:t>
            </a:r>
          </a:p>
          <a:p>
            <a:r>
              <a:rPr lang="en-US" baseline="0" dirty="0" smtClean="0"/>
              <a:t>Also, the performance is not that sensitive to how many data items are bound to each thread. This is because that Pascal has more registers for each thread to use, since Pascal shrinks its core numbers in each streaming multiprocessor.</a:t>
            </a:r>
          </a:p>
          <a:p>
            <a:endParaRPr lang="en-US" dirty="0"/>
          </a:p>
        </p:txBody>
      </p:sp>
      <p:sp>
        <p:nvSpPr>
          <p:cNvPr id="4" name="Slide Number Placeholder 3"/>
          <p:cNvSpPr>
            <a:spLocks noGrp="1"/>
          </p:cNvSpPr>
          <p:nvPr>
            <p:ph type="sldNum" sz="quarter" idx="10"/>
          </p:nvPr>
        </p:nvSpPr>
        <p:spPr/>
        <p:txBody>
          <a:bodyPr/>
          <a:lstStyle/>
          <a:p>
            <a:fld id="{38E415A7-86D3-4E87-B7D3-37AAB08049AE}" type="slidenum">
              <a:rPr lang="en-US" smtClean="0"/>
              <a:t>20</a:t>
            </a:fld>
            <a:endParaRPr lang="en-US"/>
          </a:p>
        </p:txBody>
      </p:sp>
    </p:spTree>
    <p:extLst>
      <p:ext uri="{BB962C8B-B14F-4D97-AF65-F5344CB8AC3E}">
        <p14:creationId xmlns:p14="http://schemas.microsoft.com/office/powerpoint/2010/main" val="398128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summary</a:t>
            </a:r>
            <a:endParaRPr lang="en-US" dirty="0"/>
          </a:p>
        </p:txBody>
      </p:sp>
      <p:sp>
        <p:nvSpPr>
          <p:cNvPr id="4" name="Slide Number Placeholder 3"/>
          <p:cNvSpPr>
            <a:spLocks noGrp="1"/>
          </p:cNvSpPr>
          <p:nvPr>
            <p:ph type="sldNum" sz="quarter" idx="10"/>
          </p:nvPr>
        </p:nvSpPr>
        <p:spPr/>
        <p:txBody>
          <a:bodyPr/>
          <a:lstStyle/>
          <a:p>
            <a:fld id="{38E415A7-86D3-4E87-B7D3-37AAB08049AE}" type="slidenum">
              <a:rPr lang="en-US" smtClean="0"/>
              <a:t>22</a:t>
            </a:fld>
            <a:endParaRPr lang="en-US"/>
          </a:p>
        </p:txBody>
      </p:sp>
    </p:spTree>
    <p:extLst>
      <p:ext uri="{BB962C8B-B14F-4D97-AF65-F5344CB8AC3E}">
        <p14:creationId xmlns:p14="http://schemas.microsoft.com/office/powerpoint/2010/main" val="356517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1826112"/>
            <a:ext cx="8305800" cy="1143000"/>
          </a:xfrm>
        </p:spPr>
        <p:txBody>
          <a:bodyPr/>
          <a:lstStyle>
            <a:lvl1pPr>
              <a:defRPr>
                <a:solidFill>
                  <a:srgbClr val="67183B"/>
                </a:solidFill>
              </a:defRPr>
            </a:lvl1pPr>
          </a:lstStyle>
          <a:p>
            <a:r>
              <a:rPr lang="en-US"/>
              <a:t>Click to edit Master title style</a:t>
            </a:r>
          </a:p>
        </p:txBody>
      </p:sp>
      <p:sp>
        <p:nvSpPr>
          <p:cNvPr id="3075" name="Rectangle 3"/>
          <p:cNvSpPr>
            <a:spLocks noGrp="1" noChangeArrowheads="1"/>
          </p:cNvSpPr>
          <p:nvPr>
            <p:ph type="subTitle" idx="1"/>
          </p:nvPr>
        </p:nvSpPr>
        <p:spPr>
          <a:xfrm>
            <a:off x="648586" y="2994403"/>
            <a:ext cx="7239000" cy="914400"/>
          </a:xfrm>
        </p:spPr>
        <p:txBody>
          <a:bodyPr/>
          <a:lstStyle>
            <a:lvl1pPr marL="0" indent="0">
              <a:buFontTx/>
              <a:buNone/>
              <a:defRPr sz="2000"/>
            </a:lvl1pPr>
          </a:lstStyle>
          <a:p>
            <a:r>
              <a:rPr lang="en-US"/>
              <a:t>Click to edit Master subtitle style</a:t>
            </a:r>
          </a:p>
        </p:txBody>
      </p:sp>
    </p:spTree>
    <p:extLst>
      <p:ext uri="{BB962C8B-B14F-4D97-AF65-F5344CB8AC3E}">
        <p14:creationId xmlns:p14="http://schemas.microsoft.com/office/powerpoint/2010/main" val="81829527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bwMode="auto">
          <a:xfrm>
            <a:off x="-1" y="0"/>
            <a:ext cx="9144001" cy="768743"/>
          </a:xfrm>
          <a:prstGeom prst="rect">
            <a:avLst/>
          </a:prstGeom>
          <a:solidFill>
            <a:srgbClr val="66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 name="Title 1"/>
          <p:cNvSpPr>
            <a:spLocks noGrp="1"/>
          </p:cNvSpPr>
          <p:nvPr>
            <p:ph type="title"/>
          </p:nvPr>
        </p:nvSpPr>
        <p:spPr>
          <a:xfrm>
            <a:off x="685800" y="5396"/>
            <a:ext cx="7772400" cy="762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5800" y="865848"/>
            <a:ext cx="7772400" cy="54378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F1B2E7-F8C6-904F-87A5-2B1A8A8E22EB}" type="slidenum">
              <a:rPr lang="en-US">
                <a:solidFill>
                  <a:srgbClr val="000000"/>
                </a:solidFill>
              </a:rPr>
              <a:pPr>
                <a:defRPr/>
              </a:pPr>
              <a:t>‹#›</a:t>
            </a:fld>
            <a:endParaRPr lang="en-US">
              <a:solidFill>
                <a:srgbClr val="000000"/>
              </a:solidFill>
            </a:endParaRPr>
          </a:p>
        </p:txBody>
      </p:sp>
      <p:sp>
        <p:nvSpPr>
          <p:cNvPr id="7" name="Footer Placeholder 1"/>
          <p:cNvSpPr>
            <a:spLocks noGrp="1"/>
          </p:cNvSpPr>
          <p:nvPr>
            <p:ph type="ftr" sz="quarter" idx="3"/>
          </p:nvPr>
        </p:nvSpPr>
        <p:spPr>
          <a:xfrm>
            <a:off x="4388406" y="6480372"/>
            <a:ext cx="3086100" cy="265379"/>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defRPr>
            </a:lvl1pPr>
          </a:lstStyle>
          <a:p>
            <a:r>
              <a:rPr lang="it-IT" smtClean="0"/>
              <a:t>ACM ICS 2017, Chicago, IL, USA</a:t>
            </a:r>
            <a:endParaRPr lang="en-US" dirty="0"/>
          </a:p>
        </p:txBody>
      </p:sp>
    </p:spTree>
    <p:extLst>
      <p:ext uri="{BB962C8B-B14F-4D97-AF65-F5344CB8AC3E}">
        <p14:creationId xmlns:p14="http://schemas.microsoft.com/office/powerpoint/2010/main" val="398981859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74388" y="1381123"/>
            <a:ext cx="859536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32353188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3048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685800" y="1219200"/>
            <a:ext cx="7772400" cy="5084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686800" y="6066328"/>
            <a:ext cx="457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pitchFamily="-65" charset="0"/>
                <a:ea typeface="ＭＳ Ｐゴシック" pitchFamily="-65" charset="-128"/>
                <a:cs typeface="ＭＳ Ｐゴシック" pitchFamily="-65" charset="-128"/>
              </a:defRPr>
            </a:lvl1pPr>
          </a:lstStyle>
          <a:p>
            <a:pPr eaLnBrk="0" fontAlgn="base" hangingPunct="0">
              <a:spcBef>
                <a:spcPct val="0"/>
              </a:spcBef>
              <a:spcAft>
                <a:spcPct val="0"/>
              </a:spcAft>
              <a:defRPr/>
            </a:pPr>
            <a:fld id="{CE65E26F-1C5D-5C45-A8CC-5DBAC5DE36B9}"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pic>
        <p:nvPicPr>
          <p:cNvPr id="1032" name="Picture 13" descr="vt_maroon_invent"/>
          <p:cNvPicPr>
            <a:picLocks noChangeAspect="1" noChangeArrowheads="1"/>
          </p:cNvPicPr>
          <p:nvPr userDrawn="1"/>
        </p:nvPicPr>
        <p:blipFill>
          <a:blip r:embed="rId5"/>
          <a:srcRect/>
          <a:stretch>
            <a:fillRect/>
          </a:stretch>
        </p:blipFill>
        <p:spPr bwMode="auto">
          <a:xfrm>
            <a:off x="0" y="6487450"/>
            <a:ext cx="1410511" cy="361024"/>
          </a:xfrm>
          <a:prstGeom prst="rect">
            <a:avLst/>
          </a:prstGeom>
          <a:noFill/>
          <a:ln w="9525">
            <a:noFill/>
            <a:miter lim="800000"/>
            <a:headEnd/>
            <a:tailEnd/>
          </a:ln>
        </p:spPr>
      </p:pic>
      <p:sp>
        <p:nvSpPr>
          <p:cNvPr id="1036" name="Line 12"/>
          <p:cNvSpPr>
            <a:spLocks noChangeShapeType="1"/>
          </p:cNvSpPr>
          <p:nvPr/>
        </p:nvSpPr>
        <p:spPr bwMode="auto">
          <a:xfrm>
            <a:off x="228600" y="6418332"/>
            <a:ext cx="8686800" cy="0"/>
          </a:xfrm>
          <a:prstGeom prst="line">
            <a:avLst/>
          </a:prstGeom>
          <a:noFill/>
          <a:ln w="3175">
            <a:solidFill>
              <a:schemeClr val="tx1"/>
            </a:solidFill>
            <a:round/>
            <a:headEnd/>
            <a:tailEnd/>
          </a:ln>
          <a:effectLst/>
        </p:spPr>
        <p:txBody>
          <a:bodyPr>
            <a:prstTxWarp prst="textNoShape">
              <a:avLst/>
            </a:prstTxWarp>
          </a:bodyPr>
          <a:lstStyle/>
          <a:p>
            <a:pPr eaLnBrk="0" fontAlgn="base" hangingPunct="0">
              <a:spcBef>
                <a:spcPct val="0"/>
              </a:spcBef>
              <a:spcAft>
                <a:spcPct val="0"/>
              </a:spcAft>
              <a:defRPr/>
            </a:pPr>
            <a:endParaRPr lang="en-US" sz="2400">
              <a:solidFill>
                <a:srgbClr val="000000"/>
              </a:solidFill>
            </a:endParaRPr>
          </a:p>
        </p:txBody>
      </p:sp>
      <p:sp>
        <p:nvSpPr>
          <p:cNvPr id="2" name="Footer Placeholder 1"/>
          <p:cNvSpPr>
            <a:spLocks noGrp="1"/>
          </p:cNvSpPr>
          <p:nvPr>
            <p:ph type="ftr" sz="quarter" idx="3"/>
          </p:nvPr>
        </p:nvSpPr>
        <p:spPr>
          <a:xfrm>
            <a:off x="4614982" y="6480372"/>
            <a:ext cx="3086100" cy="265379"/>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defRPr>
            </a:lvl1pPr>
          </a:lstStyle>
          <a:p>
            <a:r>
              <a:rPr lang="it-IT" smtClean="0"/>
              <a:t>ACM ICS 2017, Chicago, IL, USA</a:t>
            </a:r>
            <a:endParaRPr 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102442" y="6532969"/>
            <a:ext cx="1271937" cy="241373"/>
          </a:xfrm>
          <a:prstGeom prst="rect">
            <a:avLst/>
          </a:prstGeom>
        </p:spPr>
      </p:pic>
      <p:pic>
        <p:nvPicPr>
          <p:cNvPr id="5" name="Picture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31973" y="6449009"/>
            <a:ext cx="400323" cy="399465"/>
          </a:xfrm>
          <a:prstGeom prst="rect">
            <a:avLst/>
          </a:prstGeom>
        </p:spPr>
      </p:pic>
    </p:spTree>
    <p:extLst>
      <p:ext uri="{BB962C8B-B14F-4D97-AF65-F5344CB8AC3E}">
        <p14:creationId xmlns:p14="http://schemas.microsoft.com/office/powerpoint/2010/main" val="4120608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2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2pPr>
      <a:lvl3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3pPr>
      <a:lvl4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4pPr>
      <a:lvl5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5pPr>
      <a:lvl6pPr marL="4572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6pPr>
      <a:lvl7pPr marL="9144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7pPr>
      <a:lvl8pPr marL="13716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8pPr>
      <a:lvl9pPr marL="18288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9pPr>
    </p:titleStyle>
    <p:bodyStyle>
      <a:lvl1pPr marL="342900" indent="-342900" algn="l" rtl="0" eaLnBrk="0" fontAlgn="base" hangingPunct="0">
        <a:spcBef>
          <a:spcPct val="20000"/>
        </a:spcBef>
        <a:spcAft>
          <a:spcPct val="0"/>
        </a:spcAft>
        <a:buChar char="•"/>
        <a:defRPr sz="24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2pPr>
      <a:lvl3pPr marL="1143000" indent="-228600" algn="l" rtl="0" eaLnBrk="0" fontAlgn="base" hangingPunct="0">
        <a:spcBef>
          <a:spcPct val="20000"/>
        </a:spcBef>
        <a:spcAft>
          <a:spcPct val="0"/>
        </a:spcAft>
        <a:buChar char="•"/>
        <a:defRPr>
          <a:solidFill>
            <a:schemeClr val="bg2"/>
          </a:solidFill>
          <a:latin typeface="Calibri" panose="020F0502020204030204" pitchFamily="34" charset="0"/>
          <a:ea typeface="+mn-ea"/>
        </a:defRPr>
      </a:lvl3pPr>
      <a:lvl4pPr marL="1600200" indent="-228600" algn="l" rtl="0" eaLnBrk="0" fontAlgn="base" hangingPunct="0">
        <a:spcBef>
          <a:spcPct val="20000"/>
        </a:spcBef>
        <a:spcAft>
          <a:spcPct val="0"/>
        </a:spcAft>
        <a:buChar char="–"/>
        <a:defRPr>
          <a:solidFill>
            <a:srgbClr val="930035"/>
          </a:solidFill>
          <a:latin typeface="Calibri" panose="020F0502020204030204" pitchFamily="34" charset="0"/>
          <a:ea typeface="+mn-ea"/>
        </a:defRPr>
      </a:lvl4pPr>
      <a:lvl5pPr marL="2057400" indent="-228600" algn="l" rtl="0" eaLnBrk="0" fontAlgn="base" hangingPunct="0">
        <a:spcBef>
          <a:spcPct val="20000"/>
        </a:spcBef>
        <a:spcAft>
          <a:spcPct val="0"/>
        </a:spcAft>
        <a:buChar char="»"/>
        <a:defRPr>
          <a:solidFill>
            <a:srgbClr val="F26B17"/>
          </a:solidFill>
          <a:latin typeface="Calibri" panose="020F0502020204030204" pitchFamily="34" charset="0"/>
          <a:ea typeface="+mn-ea"/>
        </a:defRPr>
      </a:lvl5pPr>
      <a:lvl6pPr marL="2514600" indent="-228600" algn="l" rtl="0" fontAlgn="base">
        <a:spcBef>
          <a:spcPct val="20000"/>
        </a:spcBef>
        <a:spcAft>
          <a:spcPct val="0"/>
        </a:spcAft>
        <a:buChar char="»"/>
        <a:defRPr>
          <a:solidFill>
            <a:srgbClr val="F26B17"/>
          </a:solidFill>
          <a:latin typeface="+mn-lt"/>
          <a:ea typeface="+mn-ea"/>
        </a:defRPr>
      </a:lvl6pPr>
      <a:lvl7pPr marL="2971800" indent="-228600" algn="l" rtl="0" fontAlgn="base">
        <a:spcBef>
          <a:spcPct val="20000"/>
        </a:spcBef>
        <a:spcAft>
          <a:spcPct val="0"/>
        </a:spcAft>
        <a:buChar char="»"/>
        <a:defRPr>
          <a:solidFill>
            <a:srgbClr val="F26B17"/>
          </a:solidFill>
          <a:latin typeface="+mn-lt"/>
          <a:ea typeface="+mn-ea"/>
        </a:defRPr>
      </a:lvl7pPr>
      <a:lvl8pPr marL="3429000" indent="-228600" algn="l" rtl="0" fontAlgn="base">
        <a:spcBef>
          <a:spcPct val="20000"/>
        </a:spcBef>
        <a:spcAft>
          <a:spcPct val="0"/>
        </a:spcAft>
        <a:buChar char="»"/>
        <a:defRPr>
          <a:solidFill>
            <a:srgbClr val="F26B17"/>
          </a:solidFill>
          <a:latin typeface="+mn-lt"/>
          <a:ea typeface="+mn-ea"/>
        </a:defRPr>
      </a:lvl8pPr>
      <a:lvl9pPr marL="3886200" indent="-228600" algn="l" rtl="0" fontAlgn="base">
        <a:spcBef>
          <a:spcPct val="20000"/>
        </a:spcBef>
        <a:spcAft>
          <a:spcPct val="0"/>
        </a:spcAft>
        <a:buChar char="»"/>
        <a:defRPr>
          <a:solidFill>
            <a:srgbClr val="F26B17"/>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16.png"/><Relationship Id="rId8" Type="http://schemas.openxmlformats.org/officeDocument/2006/relationships/image" Target="../media/image33.png"/><Relationship Id="rId9"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ctrTitle"/>
          </p:nvPr>
        </p:nvSpPr>
        <p:spPr>
          <a:xfrm>
            <a:off x="733265" y="978489"/>
            <a:ext cx="7726037" cy="1811360"/>
          </a:xfrm>
        </p:spPr>
        <p:txBody>
          <a:bodyPr/>
          <a:lstStyle/>
          <a:p>
            <a:pPr eaLnBrk="1" hangingPunct="1"/>
            <a:r>
              <a:rPr lang="en-US" sz="4800" b="1" dirty="0"/>
              <a:t>Fast Segmented Sort on GPUs</a:t>
            </a:r>
          </a:p>
        </p:txBody>
      </p:sp>
      <p:cxnSp>
        <p:nvCxnSpPr>
          <p:cNvPr id="7" name="Straight Connector 6"/>
          <p:cNvCxnSpPr/>
          <p:nvPr/>
        </p:nvCxnSpPr>
        <p:spPr bwMode="auto">
          <a:xfrm>
            <a:off x="457200" y="6216847"/>
            <a:ext cx="822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006" y="4415333"/>
            <a:ext cx="2268372" cy="1156138"/>
          </a:xfrm>
          <a:prstGeom prst="rect">
            <a:avLst/>
          </a:prstGeom>
        </p:spPr>
      </p:pic>
      <p:sp>
        <p:nvSpPr>
          <p:cNvPr id="22" name="Footer Placeholder 4"/>
          <p:cNvSpPr txBox="1">
            <a:spLocks/>
          </p:cNvSpPr>
          <p:nvPr/>
        </p:nvSpPr>
        <p:spPr>
          <a:xfrm>
            <a:off x="2734972" y="6423139"/>
            <a:ext cx="3750255" cy="26537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Calibri" panose="020F0502020204030204" pitchFamily="34" charset="0"/>
              </a:rPr>
              <a:t>ACM ICS 2017, Chicago, IL, USA</a:t>
            </a:r>
            <a:endParaRPr lang="en-US" dirty="0">
              <a:latin typeface="Calibri" panose="020F0502020204030204"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2516" y="4069513"/>
            <a:ext cx="1466723" cy="184777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8727" y="4497521"/>
            <a:ext cx="2672255" cy="956546"/>
          </a:xfrm>
          <a:prstGeom prst="rect">
            <a:avLst/>
          </a:prstGeom>
        </p:spPr>
      </p:pic>
      <p:sp>
        <p:nvSpPr>
          <p:cNvPr id="12" name="TextBox 11"/>
          <p:cNvSpPr txBox="1"/>
          <p:nvPr/>
        </p:nvSpPr>
        <p:spPr>
          <a:xfrm>
            <a:off x="1109225" y="2707986"/>
            <a:ext cx="6995248" cy="461665"/>
          </a:xfrm>
          <a:prstGeom prst="rect">
            <a:avLst/>
          </a:prstGeom>
          <a:noFill/>
        </p:spPr>
        <p:txBody>
          <a:bodyPr wrap="none" rtlCol="0">
            <a:spAutoFit/>
          </a:bodyPr>
          <a:lstStyle/>
          <a:p>
            <a:r>
              <a:rPr lang="en-US" sz="2400" b="1" dirty="0">
                <a:latin typeface="Calibri" panose="020F0502020204030204" pitchFamily="34" charset="0"/>
              </a:rPr>
              <a:t>Kaixi Hou†</a:t>
            </a:r>
            <a:r>
              <a:rPr lang="en-US" sz="2400" dirty="0" smtClean="0">
                <a:latin typeface="Calibri" panose="020F0502020204030204" pitchFamily="34" charset="0"/>
              </a:rPr>
              <a:t>, </a:t>
            </a:r>
            <a:r>
              <a:rPr lang="en-US" sz="2400" dirty="0" err="1" smtClean="0">
                <a:latin typeface="Calibri" panose="020F0502020204030204" pitchFamily="34" charset="0"/>
              </a:rPr>
              <a:t>Weifeng</a:t>
            </a:r>
            <a:r>
              <a:rPr lang="en-US" sz="2400" dirty="0">
                <a:latin typeface="Calibri" panose="020F0502020204030204" pitchFamily="34" charset="0"/>
              </a:rPr>
              <a:t> Liu‡, </a:t>
            </a:r>
            <a:r>
              <a:rPr lang="en-US" sz="2400" dirty="0" err="1" smtClean="0">
                <a:latin typeface="Calibri" panose="020F0502020204030204" pitchFamily="34" charset="0"/>
              </a:rPr>
              <a:t>Hao</a:t>
            </a:r>
            <a:r>
              <a:rPr lang="en-US" sz="2400" dirty="0">
                <a:latin typeface="Calibri" panose="020F0502020204030204" pitchFamily="34" charset="0"/>
              </a:rPr>
              <a:t> Wang†, </a:t>
            </a:r>
            <a:r>
              <a:rPr lang="en-US" sz="2400" dirty="0" smtClean="0">
                <a:latin typeface="Calibri" panose="020F0502020204030204" pitchFamily="34" charset="0"/>
              </a:rPr>
              <a:t>Wu-</a:t>
            </a:r>
            <a:r>
              <a:rPr lang="en-US" sz="2400" dirty="0" err="1" smtClean="0">
                <a:latin typeface="Calibri" panose="020F0502020204030204" pitchFamily="34" charset="0"/>
              </a:rPr>
              <a:t>chun</a:t>
            </a:r>
            <a:r>
              <a:rPr lang="en-US" sz="2400" dirty="0">
                <a:latin typeface="Calibri" panose="020F0502020204030204" pitchFamily="34" charset="0"/>
              </a:rPr>
              <a:t> Feng†</a:t>
            </a:r>
          </a:p>
        </p:txBody>
      </p:sp>
      <p:sp>
        <p:nvSpPr>
          <p:cNvPr id="13" name="Rectangle 12"/>
          <p:cNvSpPr/>
          <p:nvPr/>
        </p:nvSpPr>
        <p:spPr>
          <a:xfrm>
            <a:off x="1287900" y="3412370"/>
            <a:ext cx="3910814" cy="369332"/>
          </a:xfrm>
          <a:prstGeom prst="rect">
            <a:avLst/>
          </a:prstGeom>
        </p:spPr>
        <p:txBody>
          <a:bodyPr wrap="none">
            <a:spAutoFit/>
          </a:bodyPr>
          <a:lstStyle/>
          <a:p>
            <a:r>
              <a:rPr lang="en-US" dirty="0">
                <a:latin typeface="Calibri" panose="020F0502020204030204" pitchFamily="34" charset="0"/>
              </a:rPr>
              <a:t> </a:t>
            </a:r>
            <a:r>
              <a:rPr lang="en-US" dirty="0" smtClean="0">
                <a:latin typeface="Calibri" panose="020F0502020204030204" pitchFamily="34" charset="0"/>
              </a:rPr>
              <a:t>†{</a:t>
            </a:r>
            <a:r>
              <a:rPr lang="en-US" dirty="0" err="1">
                <a:latin typeface="Calibri" panose="020F0502020204030204" pitchFamily="34" charset="0"/>
              </a:rPr>
              <a:t>kaixihou</a:t>
            </a:r>
            <a:r>
              <a:rPr lang="en-US" dirty="0">
                <a:latin typeface="Calibri" panose="020F0502020204030204" pitchFamily="34" charset="0"/>
              </a:rPr>
              <a:t>, hwang121, </a:t>
            </a:r>
            <a:r>
              <a:rPr lang="en-US" dirty="0" err="1">
                <a:latin typeface="Calibri" panose="020F0502020204030204" pitchFamily="34" charset="0"/>
              </a:rPr>
              <a:t>wfeng</a:t>
            </a:r>
            <a:r>
              <a:rPr lang="en-US" dirty="0">
                <a:latin typeface="Calibri" panose="020F0502020204030204" pitchFamily="34" charset="0"/>
              </a:rPr>
              <a:t>}@vt.edu</a:t>
            </a:r>
          </a:p>
        </p:txBody>
      </p:sp>
      <p:sp>
        <p:nvSpPr>
          <p:cNvPr id="14" name="Rectangle 13"/>
          <p:cNvSpPr/>
          <p:nvPr/>
        </p:nvSpPr>
        <p:spPr>
          <a:xfrm>
            <a:off x="5336894" y="3412370"/>
            <a:ext cx="2517036" cy="369332"/>
          </a:xfrm>
          <a:prstGeom prst="rect">
            <a:avLst/>
          </a:prstGeom>
        </p:spPr>
        <p:txBody>
          <a:bodyPr wrap="none">
            <a:spAutoFit/>
          </a:bodyPr>
          <a:lstStyle/>
          <a:p>
            <a:r>
              <a:rPr lang="en-US" dirty="0" smtClean="0">
                <a:latin typeface="Calibri" panose="020F0502020204030204" pitchFamily="34" charset="0"/>
              </a:rPr>
              <a:t>‡ weifeng.liu@nbi.ku.dk</a:t>
            </a:r>
            <a:endParaRPr lang="en-US" dirty="0">
              <a:latin typeface="Calibri" panose="020F0502020204030204" pitchFamily="34" charset="0"/>
            </a:endParaRPr>
          </a:p>
        </p:txBody>
      </p:sp>
    </p:spTree>
    <p:extLst>
      <p:ext uri="{BB962C8B-B14F-4D97-AF65-F5344CB8AC3E}">
        <p14:creationId xmlns:p14="http://schemas.microsoft.com/office/powerpoint/2010/main" val="25884130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Register-based Sort</a:t>
            </a:r>
            <a:endParaRPr lang="en-US" dirty="0"/>
          </a:p>
        </p:txBody>
      </p:sp>
      <p:sp>
        <p:nvSpPr>
          <p:cNvPr id="3" name="Content Placeholder 2"/>
          <p:cNvSpPr>
            <a:spLocks noGrp="1"/>
          </p:cNvSpPr>
          <p:nvPr>
            <p:ph idx="1"/>
          </p:nvPr>
        </p:nvSpPr>
        <p:spPr>
          <a:xfrm>
            <a:off x="685799" y="865848"/>
            <a:ext cx="8184931" cy="5437848"/>
          </a:xfrm>
        </p:spPr>
        <p:txBody>
          <a:bodyPr/>
          <a:lstStyle/>
          <a:p>
            <a:r>
              <a:rPr lang="en-US" b="1" dirty="0" smtClean="0"/>
              <a:t>Sorting networks </a:t>
            </a:r>
            <a:r>
              <a:rPr lang="en-US" dirty="0" smtClean="0"/>
              <a:t>usually serve as building blocks of efficient parallel sort</a:t>
            </a:r>
          </a:p>
          <a:p>
            <a:r>
              <a:rPr lang="en-US" dirty="0" smtClean="0"/>
              <a:t>How to bind the data items (operands) to different threads?</a:t>
            </a:r>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10</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8" name="Group 7"/>
          <p:cNvGrpSpPr/>
          <p:nvPr/>
        </p:nvGrpSpPr>
        <p:grpSpPr>
          <a:xfrm>
            <a:off x="374781" y="2909948"/>
            <a:ext cx="4659687" cy="2554008"/>
            <a:chOff x="374781" y="2909948"/>
            <a:chExt cx="4659687" cy="2554008"/>
          </a:xfrm>
        </p:grpSpPr>
        <p:grpSp>
          <p:nvGrpSpPr>
            <p:cNvPr id="106" name="Group 105"/>
            <p:cNvGrpSpPr/>
            <p:nvPr/>
          </p:nvGrpSpPr>
          <p:grpSpPr>
            <a:xfrm>
              <a:off x="907284" y="3014159"/>
              <a:ext cx="3481122" cy="2361791"/>
              <a:chOff x="8780371" y="2367705"/>
              <a:chExt cx="1671044" cy="1378653"/>
            </a:xfrm>
          </p:grpSpPr>
          <p:cxnSp>
            <p:nvCxnSpPr>
              <p:cNvPr id="107" name="Straight Connector 106"/>
              <p:cNvCxnSpPr/>
              <p:nvPr/>
            </p:nvCxnSpPr>
            <p:spPr bwMode="auto">
              <a:xfrm>
                <a:off x="8780371" y="2387503"/>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08" name="Straight Connector 107"/>
              <p:cNvCxnSpPr/>
              <p:nvPr/>
            </p:nvCxnSpPr>
            <p:spPr bwMode="auto">
              <a:xfrm>
                <a:off x="8780371" y="2578392"/>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09" name="Straight Connector 108"/>
              <p:cNvCxnSpPr/>
              <p:nvPr/>
            </p:nvCxnSpPr>
            <p:spPr bwMode="auto">
              <a:xfrm>
                <a:off x="8780371" y="2769281"/>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0" name="Straight Connector 109"/>
              <p:cNvCxnSpPr/>
              <p:nvPr/>
            </p:nvCxnSpPr>
            <p:spPr bwMode="auto">
              <a:xfrm>
                <a:off x="8780371" y="2960170"/>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1" name="Straight Connector 110"/>
              <p:cNvCxnSpPr/>
              <p:nvPr/>
            </p:nvCxnSpPr>
            <p:spPr bwMode="auto">
              <a:xfrm>
                <a:off x="8780371" y="3151059"/>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2" name="Straight Connector 111"/>
              <p:cNvCxnSpPr/>
              <p:nvPr/>
            </p:nvCxnSpPr>
            <p:spPr bwMode="auto">
              <a:xfrm>
                <a:off x="8780371" y="3341948"/>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3" name="Straight Connector 112"/>
              <p:cNvCxnSpPr/>
              <p:nvPr/>
            </p:nvCxnSpPr>
            <p:spPr bwMode="auto">
              <a:xfrm>
                <a:off x="8780371" y="3532837"/>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4" name="Straight Connector 113"/>
              <p:cNvCxnSpPr/>
              <p:nvPr/>
            </p:nvCxnSpPr>
            <p:spPr bwMode="auto">
              <a:xfrm>
                <a:off x="8780371" y="3723725"/>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15" name="Oval 114"/>
              <p:cNvSpPr/>
              <p:nvPr/>
            </p:nvSpPr>
            <p:spPr bwMode="auto">
              <a:xfrm>
                <a:off x="8866190"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6" name="Oval 115"/>
              <p:cNvSpPr/>
              <p:nvPr/>
            </p:nvSpPr>
            <p:spPr bwMode="auto">
              <a:xfrm>
                <a:off x="8866190"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7" name="Oval 116"/>
              <p:cNvSpPr/>
              <p:nvPr/>
            </p:nvSpPr>
            <p:spPr bwMode="auto">
              <a:xfrm>
                <a:off x="8866190"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8" name="Oval 117"/>
              <p:cNvSpPr/>
              <p:nvPr/>
            </p:nvSpPr>
            <p:spPr bwMode="auto">
              <a:xfrm>
                <a:off x="8866190"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9" name="Oval 118"/>
              <p:cNvSpPr/>
              <p:nvPr/>
            </p:nvSpPr>
            <p:spPr bwMode="auto">
              <a:xfrm>
                <a:off x="8866190"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0" name="Oval 119"/>
              <p:cNvSpPr/>
              <p:nvPr/>
            </p:nvSpPr>
            <p:spPr bwMode="auto">
              <a:xfrm>
                <a:off x="8866190"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1" name="Oval 120"/>
              <p:cNvSpPr/>
              <p:nvPr/>
            </p:nvSpPr>
            <p:spPr bwMode="auto">
              <a:xfrm>
                <a:off x="8866190"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2" name="Oval 121"/>
              <p:cNvSpPr/>
              <p:nvPr/>
            </p:nvSpPr>
            <p:spPr bwMode="auto">
              <a:xfrm>
                <a:off x="8866190"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3" name="Oval 122"/>
              <p:cNvSpPr/>
              <p:nvPr/>
            </p:nvSpPr>
            <p:spPr bwMode="auto">
              <a:xfrm>
                <a:off x="9045366"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4" name="Oval 123"/>
              <p:cNvSpPr/>
              <p:nvPr/>
            </p:nvSpPr>
            <p:spPr bwMode="auto">
              <a:xfrm>
                <a:off x="9045366"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5" name="Oval 124"/>
              <p:cNvSpPr/>
              <p:nvPr/>
            </p:nvSpPr>
            <p:spPr bwMode="auto">
              <a:xfrm>
                <a:off x="9045366"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6" name="Oval 125"/>
              <p:cNvSpPr/>
              <p:nvPr/>
            </p:nvSpPr>
            <p:spPr bwMode="auto">
              <a:xfrm>
                <a:off x="9045366"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7" name="Oval 126"/>
              <p:cNvSpPr/>
              <p:nvPr/>
            </p:nvSpPr>
            <p:spPr bwMode="auto">
              <a:xfrm>
                <a:off x="9159666"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8" name="Oval 127"/>
              <p:cNvSpPr/>
              <p:nvPr/>
            </p:nvSpPr>
            <p:spPr bwMode="auto">
              <a:xfrm>
                <a:off x="9159666"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9" name="Oval 128"/>
              <p:cNvSpPr/>
              <p:nvPr/>
            </p:nvSpPr>
            <p:spPr bwMode="auto">
              <a:xfrm>
                <a:off x="9159666"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0" name="Oval 129"/>
              <p:cNvSpPr/>
              <p:nvPr/>
            </p:nvSpPr>
            <p:spPr bwMode="auto">
              <a:xfrm>
                <a:off x="9159666"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1" name="Oval 130"/>
              <p:cNvSpPr/>
              <p:nvPr/>
            </p:nvSpPr>
            <p:spPr bwMode="auto">
              <a:xfrm>
                <a:off x="9475471"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2" name="Oval 131"/>
              <p:cNvSpPr/>
              <p:nvPr/>
            </p:nvSpPr>
            <p:spPr bwMode="auto">
              <a:xfrm>
                <a:off x="9475471"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3" name="Oval 132"/>
              <p:cNvSpPr/>
              <p:nvPr/>
            </p:nvSpPr>
            <p:spPr bwMode="auto">
              <a:xfrm>
                <a:off x="9597706"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4" name="Oval 133"/>
              <p:cNvSpPr/>
              <p:nvPr/>
            </p:nvSpPr>
            <p:spPr bwMode="auto">
              <a:xfrm>
                <a:off x="9597706"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35" name="Straight Connector 134"/>
              <p:cNvCxnSpPr>
                <a:stCxn id="115" idx="4"/>
                <a:endCxn id="116" idx="0"/>
              </p:cNvCxnSpPr>
              <p:nvPr/>
            </p:nvCxnSpPr>
            <p:spPr bwMode="auto">
              <a:xfrm>
                <a:off x="8886972" y="2413425"/>
                <a:ext cx="0" cy="14199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6" name="Straight Connector 135"/>
              <p:cNvCxnSpPr>
                <a:stCxn id="117" idx="4"/>
                <a:endCxn id="118" idx="0"/>
              </p:cNvCxnSpPr>
              <p:nvPr/>
            </p:nvCxnSpPr>
            <p:spPr bwMode="auto">
              <a:xfrm>
                <a:off x="8886972" y="2792025"/>
                <a:ext cx="0" cy="1415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7" name="Straight Connector 136"/>
              <p:cNvCxnSpPr>
                <a:stCxn id="119" idx="4"/>
                <a:endCxn id="120" idx="0"/>
              </p:cNvCxnSpPr>
              <p:nvPr/>
            </p:nvCxnSpPr>
            <p:spPr bwMode="auto">
              <a:xfrm>
                <a:off x="8886972" y="3169467"/>
                <a:ext cx="0" cy="14910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8" name="Straight Connector 137"/>
              <p:cNvCxnSpPr>
                <a:stCxn id="121" idx="4"/>
                <a:endCxn id="122" idx="0"/>
              </p:cNvCxnSpPr>
              <p:nvPr/>
            </p:nvCxnSpPr>
            <p:spPr bwMode="auto">
              <a:xfrm>
                <a:off x="8886972" y="3554669"/>
                <a:ext cx="0" cy="14596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9" name="Straight Connector 138"/>
              <p:cNvCxnSpPr>
                <a:stCxn id="123" idx="4"/>
                <a:endCxn id="124" idx="0"/>
              </p:cNvCxnSpPr>
              <p:nvPr/>
            </p:nvCxnSpPr>
            <p:spPr bwMode="auto">
              <a:xfrm>
                <a:off x="9066148" y="2413425"/>
                <a:ext cx="0" cy="5201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40" name="Straight Connector 139"/>
              <p:cNvCxnSpPr>
                <a:stCxn id="127" idx="4"/>
                <a:endCxn id="128" idx="0"/>
              </p:cNvCxnSpPr>
              <p:nvPr/>
            </p:nvCxnSpPr>
            <p:spPr bwMode="auto">
              <a:xfrm>
                <a:off x="9180448" y="2601138"/>
                <a:ext cx="0" cy="145167"/>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41" name="Straight Connector 140"/>
              <p:cNvCxnSpPr>
                <a:stCxn id="129" idx="4"/>
                <a:endCxn id="130" idx="0"/>
              </p:cNvCxnSpPr>
              <p:nvPr/>
            </p:nvCxnSpPr>
            <p:spPr bwMode="auto">
              <a:xfrm>
                <a:off x="9180448" y="3364290"/>
                <a:ext cx="0" cy="14465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42" name="Straight Connector 141"/>
              <p:cNvCxnSpPr>
                <a:stCxn id="125" idx="4"/>
                <a:endCxn id="126" idx="0"/>
              </p:cNvCxnSpPr>
              <p:nvPr/>
            </p:nvCxnSpPr>
            <p:spPr bwMode="auto">
              <a:xfrm>
                <a:off x="9066148" y="3169467"/>
                <a:ext cx="0" cy="53117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43" name="Oval 142"/>
              <p:cNvSpPr/>
              <p:nvPr/>
            </p:nvSpPr>
            <p:spPr bwMode="auto">
              <a:xfrm>
                <a:off x="9310494"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4" name="Oval 143"/>
              <p:cNvSpPr/>
              <p:nvPr/>
            </p:nvSpPr>
            <p:spPr bwMode="auto">
              <a:xfrm>
                <a:off x="9310494"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5" name="Oval 144"/>
              <p:cNvSpPr/>
              <p:nvPr/>
            </p:nvSpPr>
            <p:spPr bwMode="auto">
              <a:xfrm>
                <a:off x="9310494"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6" name="Oval 145"/>
              <p:cNvSpPr/>
              <p:nvPr/>
            </p:nvSpPr>
            <p:spPr bwMode="auto">
              <a:xfrm>
                <a:off x="9310494"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7" name="Oval 146"/>
              <p:cNvSpPr/>
              <p:nvPr/>
            </p:nvSpPr>
            <p:spPr bwMode="auto">
              <a:xfrm>
                <a:off x="9310494"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8" name="Oval 147"/>
              <p:cNvSpPr/>
              <p:nvPr/>
            </p:nvSpPr>
            <p:spPr bwMode="auto">
              <a:xfrm>
                <a:off x="9310494"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9" name="Oval 148"/>
              <p:cNvSpPr/>
              <p:nvPr/>
            </p:nvSpPr>
            <p:spPr bwMode="auto">
              <a:xfrm>
                <a:off x="9310494"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0" name="Oval 149"/>
              <p:cNvSpPr/>
              <p:nvPr/>
            </p:nvSpPr>
            <p:spPr bwMode="auto">
              <a:xfrm>
                <a:off x="9310494"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51" name="Straight Connector 150"/>
              <p:cNvCxnSpPr>
                <a:stCxn id="143" idx="4"/>
                <a:endCxn id="144" idx="0"/>
              </p:cNvCxnSpPr>
              <p:nvPr/>
            </p:nvCxnSpPr>
            <p:spPr bwMode="auto">
              <a:xfrm>
                <a:off x="9331276" y="2413425"/>
                <a:ext cx="0" cy="14199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2" name="Straight Connector 151"/>
              <p:cNvCxnSpPr>
                <a:stCxn id="145" idx="4"/>
                <a:endCxn id="146" idx="0"/>
              </p:cNvCxnSpPr>
              <p:nvPr/>
            </p:nvCxnSpPr>
            <p:spPr bwMode="auto">
              <a:xfrm>
                <a:off x="9331276" y="2792025"/>
                <a:ext cx="0" cy="1415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3" name="Straight Connector 152"/>
              <p:cNvCxnSpPr>
                <a:stCxn id="147" idx="4"/>
                <a:endCxn id="148" idx="0"/>
              </p:cNvCxnSpPr>
              <p:nvPr/>
            </p:nvCxnSpPr>
            <p:spPr bwMode="auto">
              <a:xfrm>
                <a:off x="9331276" y="3169467"/>
                <a:ext cx="0" cy="14910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4" name="Straight Connector 153"/>
              <p:cNvCxnSpPr>
                <a:stCxn id="149" idx="4"/>
                <a:endCxn id="150" idx="0"/>
              </p:cNvCxnSpPr>
              <p:nvPr/>
            </p:nvCxnSpPr>
            <p:spPr bwMode="auto">
              <a:xfrm>
                <a:off x="9331276" y="3554669"/>
                <a:ext cx="0" cy="14596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55" name="Oval 154"/>
              <p:cNvSpPr/>
              <p:nvPr/>
            </p:nvSpPr>
            <p:spPr bwMode="auto">
              <a:xfrm>
                <a:off x="9722116"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6" name="Oval 155"/>
              <p:cNvSpPr/>
              <p:nvPr/>
            </p:nvSpPr>
            <p:spPr bwMode="auto">
              <a:xfrm>
                <a:off x="9722116"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7" name="Oval 156"/>
              <p:cNvSpPr/>
              <p:nvPr/>
            </p:nvSpPr>
            <p:spPr bwMode="auto">
              <a:xfrm>
                <a:off x="9843425"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8" name="Oval 157"/>
              <p:cNvSpPr/>
              <p:nvPr/>
            </p:nvSpPr>
            <p:spPr bwMode="auto">
              <a:xfrm>
                <a:off x="9843425"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59" name="Straight Connector 158"/>
              <p:cNvCxnSpPr>
                <a:stCxn id="131" idx="4"/>
                <a:endCxn id="132" idx="0"/>
              </p:cNvCxnSpPr>
              <p:nvPr/>
            </p:nvCxnSpPr>
            <p:spPr bwMode="auto">
              <a:xfrm>
                <a:off x="9496253" y="2413425"/>
                <a:ext cx="0" cy="128721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0" name="Straight Connector 159"/>
              <p:cNvCxnSpPr>
                <a:stCxn id="133" idx="4"/>
                <a:endCxn id="134" idx="0"/>
              </p:cNvCxnSpPr>
              <p:nvPr/>
            </p:nvCxnSpPr>
            <p:spPr bwMode="auto">
              <a:xfrm>
                <a:off x="9618488" y="2601138"/>
                <a:ext cx="0" cy="9078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1" name="Straight Connector 160"/>
              <p:cNvCxnSpPr>
                <a:stCxn id="155" idx="4"/>
                <a:endCxn id="156" idx="0"/>
              </p:cNvCxnSpPr>
              <p:nvPr/>
            </p:nvCxnSpPr>
            <p:spPr bwMode="auto">
              <a:xfrm>
                <a:off x="9742898" y="2792025"/>
                <a:ext cx="0" cy="526545"/>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2" name="Straight Connector 161"/>
              <p:cNvCxnSpPr>
                <a:stCxn id="157" idx="4"/>
                <a:endCxn id="158" idx="0"/>
              </p:cNvCxnSpPr>
              <p:nvPr/>
            </p:nvCxnSpPr>
            <p:spPr bwMode="auto">
              <a:xfrm>
                <a:off x="9864207" y="2979256"/>
                <a:ext cx="0" cy="14449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63" name="Oval 162"/>
              <p:cNvSpPr/>
              <p:nvPr/>
            </p:nvSpPr>
            <p:spPr bwMode="auto">
              <a:xfrm>
                <a:off x="10016298"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4" name="Oval 163"/>
              <p:cNvSpPr/>
              <p:nvPr/>
            </p:nvSpPr>
            <p:spPr bwMode="auto">
              <a:xfrm>
                <a:off x="10016298"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5" name="Oval 164"/>
              <p:cNvSpPr/>
              <p:nvPr/>
            </p:nvSpPr>
            <p:spPr bwMode="auto">
              <a:xfrm>
                <a:off x="10016298"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6" name="Oval 165"/>
              <p:cNvSpPr/>
              <p:nvPr/>
            </p:nvSpPr>
            <p:spPr bwMode="auto">
              <a:xfrm>
                <a:off x="10016298"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7" name="Oval 166"/>
              <p:cNvSpPr/>
              <p:nvPr/>
            </p:nvSpPr>
            <p:spPr bwMode="auto">
              <a:xfrm>
                <a:off x="10130598"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8" name="Oval 167"/>
              <p:cNvSpPr/>
              <p:nvPr/>
            </p:nvSpPr>
            <p:spPr bwMode="auto">
              <a:xfrm>
                <a:off x="10130598"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9" name="Oval 168"/>
              <p:cNvSpPr/>
              <p:nvPr/>
            </p:nvSpPr>
            <p:spPr bwMode="auto">
              <a:xfrm>
                <a:off x="10130598"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0" name="Oval 169"/>
              <p:cNvSpPr/>
              <p:nvPr/>
            </p:nvSpPr>
            <p:spPr bwMode="auto">
              <a:xfrm>
                <a:off x="10130598"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71" name="Straight Connector 170"/>
              <p:cNvCxnSpPr>
                <a:stCxn id="163" idx="4"/>
                <a:endCxn id="164" idx="0"/>
              </p:cNvCxnSpPr>
              <p:nvPr/>
            </p:nvCxnSpPr>
            <p:spPr bwMode="auto">
              <a:xfrm>
                <a:off x="10037080" y="2413425"/>
                <a:ext cx="0" cy="33288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2" name="Straight Connector 171"/>
              <p:cNvCxnSpPr>
                <a:stCxn id="167" idx="4"/>
                <a:endCxn id="168" idx="0"/>
              </p:cNvCxnSpPr>
              <p:nvPr/>
            </p:nvCxnSpPr>
            <p:spPr bwMode="auto">
              <a:xfrm>
                <a:off x="10151380" y="2601138"/>
                <a:ext cx="0" cy="332398"/>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3" name="Straight Connector 172"/>
              <p:cNvCxnSpPr>
                <a:stCxn id="169" idx="4"/>
                <a:endCxn id="170" idx="0"/>
              </p:cNvCxnSpPr>
              <p:nvPr/>
            </p:nvCxnSpPr>
            <p:spPr bwMode="auto">
              <a:xfrm>
                <a:off x="10151380" y="3364290"/>
                <a:ext cx="0" cy="336348"/>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4" name="Straight Connector 173"/>
              <p:cNvCxnSpPr>
                <a:stCxn id="165" idx="4"/>
                <a:endCxn id="166" idx="0"/>
              </p:cNvCxnSpPr>
              <p:nvPr/>
            </p:nvCxnSpPr>
            <p:spPr bwMode="auto">
              <a:xfrm>
                <a:off x="10037080" y="3169467"/>
                <a:ext cx="0" cy="339482"/>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75" name="Oval 174"/>
              <p:cNvSpPr/>
              <p:nvPr/>
            </p:nvSpPr>
            <p:spPr bwMode="auto">
              <a:xfrm>
                <a:off x="10336891"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6" name="Oval 175"/>
              <p:cNvSpPr/>
              <p:nvPr/>
            </p:nvSpPr>
            <p:spPr bwMode="auto">
              <a:xfrm>
                <a:off x="10336891"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7" name="Oval 176"/>
              <p:cNvSpPr/>
              <p:nvPr/>
            </p:nvSpPr>
            <p:spPr bwMode="auto">
              <a:xfrm>
                <a:off x="10336891"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8" name="Oval 177"/>
              <p:cNvSpPr/>
              <p:nvPr/>
            </p:nvSpPr>
            <p:spPr bwMode="auto">
              <a:xfrm>
                <a:off x="10336891"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9" name="Oval 178"/>
              <p:cNvSpPr/>
              <p:nvPr/>
            </p:nvSpPr>
            <p:spPr bwMode="auto">
              <a:xfrm>
                <a:off x="10336891"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0" name="Oval 179"/>
              <p:cNvSpPr/>
              <p:nvPr/>
            </p:nvSpPr>
            <p:spPr bwMode="auto">
              <a:xfrm>
                <a:off x="10336891"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1" name="Oval 180"/>
              <p:cNvSpPr/>
              <p:nvPr/>
            </p:nvSpPr>
            <p:spPr bwMode="auto">
              <a:xfrm>
                <a:off x="10336891"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2" name="Oval 181"/>
              <p:cNvSpPr/>
              <p:nvPr/>
            </p:nvSpPr>
            <p:spPr bwMode="auto">
              <a:xfrm>
                <a:off x="10336891"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83" name="Straight Connector 182"/>
              <p:cNvCxnSpPr>
                <a:stCxn id="175" idx="4"/>
                <a:endCxn id="176" idx="0"/>
              </p:cNvCxnSpPr>
              <p:nvPr/>
            </p:nvCxnSpPr>
            <p:spPr bwMode="auto">
              <a:xfrm>
                <a:off x="10357673" y="2413425"/>
                <a:ext cx="0" cy="14199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84" name="Straight Connector 183"/>
              <p:cNvCxnSpPr>
                <a:stCxn id="177" idx="4"/>
                <a:endCxn id="178" idx="0"/>
              </p:cNvCxnSpPr>
              <p:nvPr/>
            </p:nvCxnSpPr>
            <p:spPr bwMode="auto">
              <a:xfrm>
                <a:off x="10357673" y="2792025"/>
                <a:ext cx="0" cy="1415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85" name="Straight Connector 184"/>
              <p:cNvCxnSpPr>
                <a:stCxn id="179" idx="4"/>
                <a:endCxn id="180" idx="0"/>
              </p:cNvCxnSpPr>
              <p:nvPr/>
            </p:nvCxnSpPr>
            <p:spPr bwMode="auto">
              <a:xfrm>
                <a:off x="10357673" y="3169467"/>
                <a:ext cx="0" cy="14910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86" name="Straight Connector 185"/>
              <p:cNvCxnSpPr>
                <a:stCxn id="181" idx="4"/>
                <a:endCxn id="182" idx="0"/>
              </p:cNvCxnSpPr>
              <p:nvPr/>
            </p:nvCxnSpPr>
            <p:spPr bwMode="auto">
              <a:xfrm>
                <a:off x="10357673" y="3554669"/>
                <a:ext cx="0" cy="14596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grpSp>
        <p:sp>
          <p:nvSpPr>
            <p:cNvPr id="187" name="Rounded Rectangle 186"/>
            <p:cNvSpPr/>
            <p:nvPr/>
          </p:nvSpPr>
          <p:spPr>
            <a:xfrm rot="16200000">
              <a:off x="-644697" y="4076250"/>
              <a:ext cx="2319178" cy="280222"/>
            </a:xfrm>
            <a:prstGeom prst="roundRect">
              <a:avLst>
                <a:gd name="adj" fmla="val 28426"/>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ea typeface="+mn-ea"/>
                  <a:cs typeface="+mn-cs"/>
                </a:rPr>
                <a:t>unsorted</a:t>
              </a:r>
            </a:p>
          </p:txBody>
        </p:sp>
        <p:sp>
          <p:nvSpPr>
            <p:cNvPr id="188" name="Rounded Rectangle 187"/>
            <p:cNvSpPr/>
            <p:nvPr/>
          </p:nvSpPr>
          <p:spPr>
            <a:xfrm rot="16200000">
              <a:off x="3734768" y="4067060"/>
              <a:ext cx="2319178" cy="280222"/>
            </a:xfrm>
            <a:prstGeom prst="roundRect">
              <a:avLst>
                <a:gd name="adj" fmla="val 28426"/>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ea typeface="+mn-ea"/>
                  <a:cs typeface="+mn-cs"/>
                </a:rPr>
                <a:t>sorted</a:t>
              </a:r>
            </a:p>
          </p:txBody>
        </p:sp>
        <p:sp>
          <p:nvSpPr>
            <p:cNvPr id="189" name="TextBox 188"/>
            <p:cNvSpPr txBox="1"/>
            <p:nvPr/>
          </p:nvSpPr>
          <p:spPr>
            <a:xfrm>
              <a:off x="738097" y="2919573"/>
              <a:ext cx="191836" cy="307777"/>
            </a:xfrm>
            <a:prstGeom prst="rect">
              <a:avLst/>
            </a:prstGeom>
            <a:solidFill>
              <a:srgbClr val="70AD47">
                <a:lumMod val="50000"/>
              </a:srgbClr>
            </a:solidFill>
            <a:ln>
              <a:solidFill>
                <a:sysClr val="window" lastClr="FFFFFF"/>
              </a:solidFill>
            </a:ln>
          </p:spPr>
          <p:txBody>
            <a:bodyPr wrap="square" lIns="0" tIns="0" rIns="0" bIns="0" rtlCol="0">
              <a:spAutoFit/>
            </a:bodyPr>
            <a:lstStyle>
              <a:defPPr>
                <a:defRPr lang="en-US"/>
              </a:defPPr>
              <a:lvl1pPr algn="ctr">
                <a:defRPr sz="20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rPr>
                <a:t>7</a:t>
              </a:r>
            </a:p>
          </p:txBody>
        </p:sp>
        <p:sp>
          <p:nvSpPr>
            <p:cNvPr id="190" name="TextBox 189"/>
            <p:cNvSpPr txBox="1"/>
            <p:nvPr/>
          </p:nvSpPr>
          <p:spPr>
            <a:xfrm>
              <a:off x="738097" y="3239088"/>
              <a:ext cx="191836" cy="307777"/>
            </a:xfrm>
            <a:prstGeom prst="rect">
              <a:avLst/>
            </a:prstGeom>
            <a:solidFill>
              <a:srgbClr val="B8D6A0"/>
            </a:solidFill>
            <a:ln>
              <a:solidFill>
                <a:sysClr val="window" lastClr="FFFFFF"/>
              </a:solidFill>
            </a:ln>
          </p:spPr>
          <p:txBody>
            <a:bodyPr wrap="square" lIns="0" tIns="0" rIns="0" bIns="0" rtlCol="0">
              <a:spAutoFit/>
            </a:bodyPr>
            <a:lstStyle>
              <a:defPPr>
                <a:defRPr lang="en-US"/>
              </a:defPPr>
              <a:lvl1pPr algn="ctr">
                <a:defRPr sz="20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rPr>
                <a:t>3</a:t>
              </a:r>
            </a:p>
          </p:txBody>
        </p:sp>
        <p:sp>
          <p:nvSpPr>
            <p:cNvPr id="191" name="TextBox 190"/>
            <p:cNvSpPr txBox="1"/>
            <p:nvPr/>
          </p:nvSpPr>
          <p:spPr>
            <a:xfrm>
              <a:off x="738097" y="3558603"/>
              <a:ext cx="191836" cy="307777"/>
            </a:xfrm>
            <a:prstGeom prst="rect">
              <a:avLst/>
            </a:prstGeom>
            <a:solidFill>
              <a:srgbClr val="D7E9C8"/>
            </a:solidFill>
            <a:ln>
              <a:solidFill>
                <a:sysClr val="window" lastClr="FFFFFF"/>
              </a:solidFill>
            </a:ln>
          </p:spPr>
          <p:txBody>
            <a:bodyPr wrap="square" lIns="0" tIns="0" rIns="0" bIns="0" rtlCol="0">
              <a:spAutoFit/>
            </a:bodyPr>
            <a:lstStyle>
              <a:defPPr>
                <a:defRPr lang="en-US"/>
              </a:defPPr>
              <a:lvl1pPr algn="ctr">
                <a:defRPr sz="20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rPr>
                <a:t>1</a:t>
              </a:r>
            </a:p>
          </p:txBody>
        </p:sp>
        <p:sp>
          <p:nvSpPr>
            <p:cNvPr id="192" name="TextBox 191"/>
            <p:cNvSpPr txBox="1"/>
            <p:nvPr/>
          </p:nvSpPr>
          <p:spPr>
            <a:xfrm>
              <a:off x="738097" y="3878118"/>
              <a:ext cx="191836" cy="307777"/>
            </a:xfrm>
            <a:prstGeom prst="rect">
              <a:avLst/>
            </a:prstGeom>
            <a:solidFill>
              <a:srgbClr val="70AD47">
                <a:lumMod val="40000"/>
                <a:lumOff val="60000"/>
              </a:srgbClr>
            </a:solidFill>
            <a:ln>
              <a:solidFill>
                <a:sysClr val="window" lastClr="FFFFFF"/>
              </a:solidFill>
            </a:ln>
          </p:spPr>
          <p:txBody>
            <a:bodyPr wrap="square" lIns="0" tIns="0" rIns="0" bIns="0" rtlCol="0">
              <a:spAutoFit/>
            </a:bodyPr>
            <a:lstStyle>
              <a:defPPr>
                <a:defRPr lang="en-US"/>
              </a:defPPr>
              <a:lvl1pPr algn="ctr">
                <a:defRPr sz="20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rPr>
                <a:t>2</a:t>
              </a:r>
            </a:p>
          </p:txBody>
        </p:sp>
        <p:sp>
          <p:nvSpPr>
            <p:cNvPr id="193" name="TextBox 192"/>
            <p:cNvSpPr txBox="1"/>
            <p:nvPr/>
          </p:nvSpPr>
          <p:spPr>
            <a:xfrm>
              <a:off x="738097" y="4197633"/>
              <a:ext cx="191836" cy="307777"/>
            </a:xfrm>
            <a:prstGeom prst="rect">
              <a:avLst/>
            </a:prstGeom>
            <a:solidFill>
              <a:srgbClr val="5E913B"/>
            </a:solidFill>
            <a:ln>
              <a:solidFill>
                <a:sysClr val="window" lastClr="FFFFFF"/>
              </a:solidFill>
            </a:ln>
          </p:spPr>
          <p:txBody>
            <a:bodyPr wrap="square" lIns="0" tIns="0" rIns="0" bIns="0" rtlCol="0">
              <a:spAutoFit/>
            </a:bodyPr>
            <a:lstStyle>
              <a:defPPr>
                <a:defRPr lang="en-US"/>
              </a:defPPr>
              <a:lvl1pPr algn="ctr">
                <a:defRPr sz="20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rPr>
                <a:t>6</a:t>
              </a:r>
            </a:p>
          </p:txBody>
        </p:sp>
        <p:sp>
          <p:nvSpPr>
            <p:cNvPr id="194" name="TextBox 193"/>
            <p:cNvSpPr txBox="1"/>
            <p:nvPr/>
          </p:nvSpPr>
          <p:spPr>
            <a:xfrm>
              <a:off x="738097" y="4517148"/>
              <a:ext cx="191836" cy="307777"/>
            </a:xfrm>
            <a:prstGeom prst="rect">
              <a:avLst/>
            </a:prstGeom>
            <a:solidFill>
              <a:srgbClr val="70AD47">
                <a:lumMod val="20000"/>
                <a:lumOff val="80000"/>
              </a:srgbClr>
            </a:solidFill>
            <a:ln>
              <a:solidFill>
                <a:sysClr val="window" lastClr="FFFFFF"/>
              </a:solidFill>
            </a:ln>
          </p:spPr>
          <p:txBody>
            <a:bodyPr wrap="square" lIns="0" tIns="0" rIns="0" bIns="0" rtlCol="0">
              <a:spAutoFit/>
            </a:bodyPr>
            <a:lstStyle>
              <a:defPPr>
                <a:defRPr lang="en-US"/>
              </a:defPPr>
              <a:lvl1pPr algn="ctr">
                <a:defRPr sz="20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rPr>
                <a:t>0</a:t>
              </a:r>
            </a:p>
          </p:txBody>
        </p:sp>
        <p:sp>
          <p:nvSpPr>
            <p:cNvPr id="195" name="TextBox 194"/>
            <p:cNvSpPr txBox="1"/>
            <p:nvPr/>
          </p:nvSpPr>
          <p:spPr>
            <a:xfrm>
              <a:off x="738097" y="4836663"/>
              <a:ext cx="191836" cy="307777"/>
            </a:xfrm>
            <a:prstGeom prst="rect">
              <a:avLst/>
            </a:prstGeom>
            <a:solidFill>
              <a:srgbClr val="70AD47"/>
            </a:solidFill>
            <a:ln>
              <a:solidFill>
                <a:sysClr val="window" lastClr="FFFFFF"/>
              </a:solidFill>
            </a:ln>
          </p:spPr>
          <p:txBody>
            <a:bodyPr wrap="square" lIns="0" tIns="0" rIns="0" bIns="0" rtlCol="0">
              <a:spAutoFit/>
            </a:bodyPr>
            <a:lstStyle>
              <a:defPPr>
                <a:defRPr lang="en-US"/>
              </a:defPPr>
              <a:lvl1pPr algn="ctr">
                <a:defRPr sz="20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rPr>
                <a:t>5</a:t>
              </a:r>
            </a:p>
          </p:txBody>
        </p:sp>
        <p:sp>
          <p:nvSpPr>
            <p:cNvPr id="196" name="TextBox 195"/>
            <p:cNvSpPr txBox="1"/>
            <p:nvPr/>
          </p:nvSpPr>
          <p:spPr>
            <a:xfrm>
              <a:off x="738097" y="5156179"/>
              <a:ext cx="191836" cy="307777"/>
            </a:xfrm>
            <a:prstGeom prst="rect">
              <a:avLst/>
            </a:prstGeom>
            <a:solidFill>
              <a:srgbClr val="70AD47">
                <a:lumMod val="60000"/>
                <a:lumOff val="40000"/>
              </a:srgbClr>
            </a:solidFill>
            <a:ln>
              <a:solidFill>
                <a:sysClr val="window" lastClr="FFFFFF"/>
              </a:solidFill>
            </a:ln>
          </p:spPr>
          <p:txBody>
            <a:bodyPr wrap="square" lIns="0" tIns="0" rIns="0" bIns="0" rtlCol="0">
              <a:spAutoFit/>
            </a:bodyPr>
            <a:lstStyle>
              <a:defPPr>
                <a:defRPr lang="en-US"/>
              </a:defPPr>
              <a:lvl1pPr algn="ctr">
                <a:defRPr sz="20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rPr>
                <a:t>4</a:t>
              </a:r>
            </a:p>
          </p:txBody>
        </p:sp>
        <p:sp>
          <p:nvSpPr>
            <p:cNvPr id="197" name="TextBox 196"/>
            <p:cNvSpPr txBox="1"/>
            <p:nvPr/>
          </p:nvSpPr>
          <p:spPr>
            <a:xfrm>
              <a:off x="4461172" y="2909948"/>
              <a:ext cx="191836" cy="307777"/>
            </a:xfrm>
            <a:prstGeom prst="rect">
              <a:avLst/>
            </a:prstGeom>
            <a:solidFill>
              <a:srgbClr val="70AD47">
                <a:lumMod val="20000"/>
                <a:lumOff val="80000"/>
              </a:srgbClr>
            </a:solidFill>
            <a:ln>
              <a:solidFill>
                <a:sysClr val="window" lastClr="FFFFFF"/>
              </a:solid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rPr>
                <a:t>0</a:t>
              </a:r>
            </a:p>
          </p:txBody>
        </p:sp>
        <p:sp>
          <p:nvSpPr>
            <p:cNvPr id="198" name="TextBox 197"/>
            <p:cNvSpPr txBox="1"/>
            <p:nvPr/>
          </p:nvSpPr>
          <p:spPr>
            <a:xfrm>
              <a:off x="4461172" y="3229463"/>
              <a:ext cx="191836" cy="307777"/>
            </a:xfrm>
            <a:prstGeom prst="rect">
              <a:avLst/>
            </a:prstGeom>
            <a:solidFill>
              <a:srgbClr val="D7E9C8"/>
            </a:solidFill>
            <a:ln>
              <a:solidFill>
                <a:sysClr val="window" lastClr="FFFFFF"/>
              </a:solid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rPr>
                <a:t>1</a:t>
              </a:r>
            </a:p>
          </p:txBody>
        </p:sp>
        <p:sp>
          <p:nvSpPr>
            <p:cNvPr id="199" name="TextBox 198"/>
            <p:cNvSpPr txBox="1"/>
            <p:nvPr/>
          </p:nvSpPr>
          <p:spPr>
            <a:xfrm>
              <a:off x="4461172" y="3548978"/>
              <a:ext cx="191836" cy="307777"/>
            </a:xfrm>
            <a:prstGeom prst="rect">
              <a:avLst/>
            </a:prstGeom>
            <a:solidFill>
              <a:srgbClr val="70AD47">
                <a:lumMod val="40000"/>
                <a:lumOff val="60000"/>
              </a:srgbClr>
            </a:solidFill>
            <a:ln>
              <a:solidFill>
                <a:sysClr val="window" lastClr="FFFFFF"/>
              </a:solid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rPr>
                <a:t>2</a:t>
              </a:r>
            </a:p>
          </p:txBody>
        </p:sp>
        <p:sp>
          <p:nvSpPr>
            <p:cNvPr id="200" name="TextBox 199"/>
            <p:cNvSpPr txBox="1"/>
            <p:nvPr/>
          </p:nvSpPr>
          <p:spPr>
            <a:xfrm>
              <a:off x="4461172" y="3868493"/>
              <a:ext cx="191836" cy="307777"/>
            </a:xfrm>
            <a:prstGeom prst="rect">
              <a:avLst/>
            </a:prstGeom>
            <a:solidFill>
              <a:srgbClr val="B8D6A0"/>
            </a:solidFill>
            <a:ln>
              <a:solidFill>
                <a:sysClr val="window" lastClr="FFFFFF"/>
              </a:solid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rPr>
                <a:t>3</a:t>
              </a:r>
            </a:p>
          </p:txBody>
        </p:sp>
        <p:sp>
          <p:nvSpPr>
            <p:cNvPr id="201" name="TextBox 200"/>
            <p:cNvSpPr txBox="1"/>
            <p:nvPr/>
          </p:nvSpPr>
          <p:spPr>
            <a:xfrm>
              <a:off x="4461172" y="4188008"/>
              <a:ext cx="191836" cy="307777"/>
            </a:xfrm>
            <a:prstGeom prst="rect">
              <a:avLst/>
            </a:prstGeom>
            <a:solidFill>
              <a:srgbClr val="70AD47">
                <a:lumMod val="60000"/>
                <a:lumOff val="40000"/>
              </a:srgbClr>
            </a:solidFill>
            <a:ln>
              <a:solidFill>
                <a:sysClr val="window" lastClr="FFFFFF"/>
              </a:solid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rPr>
                <a:t>4</a:t>
              </a:r>
            </a:p>
          </p:txBody>
        </p:sp>
        <p:sp>
          <p:nvSpPr>
            <p:cNvPr id="202" name="TextBox 201"/>
            <p:cNvSpPr txBox="1"/>
            <p:nvPr/>
          </p:nvSpPr>
          <p:spPr>
            <a:xfrm>
              <a:off x="4461172" y="4507523"/>
              <a:ext cx="191836" cy="307777"/>
            </a:xfrm>
            <a:prstGeom prst="rect">
              <a:avLst/>
            </a:prstGeom>
            <a:solidFill>
              <a:srgbClr val="70AD47"/>
            </a:solidFill>
            <a:ln>
              <a:solidFill>
                <a:sysClr val="window" lastClr="FFFFFF"/>
              </a:solid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rPr>
                <a:t>5</a:t>
              </a:r>
            </a:p>
          </p:txBody>
        </p:sp>
        <p:sp>
          <p:nvSpPr>
            <p:cNvPr id="203" name="TextBox 202"/>
            <p:cNvSpPr txBox="1"/>
            <p:nvPr/>
          </p:nvSpPr>
          <p:spPr>
            <a:xfrm>
              <a:off x="4461172" y="4827038"/>
              <a:ext cx="191836" cy="307777"/>
            </a:xfrm>
            <a:prstGeom prst="rect">
              <a:avLst/>
            </a:prstGeom>
            <a:solidFill>
              <a:srgbClr val="5E913B"/>
            </a:solidFill>
            <a:ln>
              <a:solidFill>
                <a:sysClr val="window" lastClr="FFFFFF"/>
              </a:solid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rPr>
                <a:t>6</a:t>
              </a:r>
            </a:p>
          </p:txBody>
        </p:sp>
        <p:sp>
          <p:nvSpPr>
            <p:cNvPr id="204" name="TextBox 203"/>
            <p:cNvSpPr txBox="1"/>
            <p:nvPr/>
          </p:nvSpPr>
          <p:spPr>
            <a:xfrm>
              <a:off x="4461172" y="5146554"/>
              <a:ext cx="191836" cy="307777"/>
            </a:xfrm>
            <a:prstGeom prst="rect">
              <a:avLst/>
            </a:prstGeom>
            <a:solidFill>
              <a:srgbClr val="70AD47">
                <a:lumMod val="50000"/>
              </a:srgbClr>
            </a:solidFill>
            <a:ln>
              <a:solidFill>
                <a:sysClr val="window" lastClr="FFFFFF"/>
              </a:solid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Calibri" panose="020F0502020204030204"/>
                </a:rPr>
                <a:t>7</a:t>
              </a:r>
            </a:p>
          </p:txBody>
        </p:sp>
      </p:grpSp>
      <p:sp>
        <p:nvSpPr>
          <p:cNvPr id="7" name="Rectangle 6"/>
          <p:cNvSpPr/>
          <p:nvPr/>
        </p:nvSpPr>
        <p:spPr bwMode="auto">
          <a:xfrm>
            <a:off x="113118" y="2742165"/>
            <a:ext cx="5142185" cy="2870359"/>
          </a:xfrm>
          <a:prstGeom prst="rect">
            <a:avLst/>
          </a:prstGeom>
          <a:solidFill>
            <a:schemeClr val="bg1">
              <a:alpha val="8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19" name="Group 18"/>
          <p:cNvGrpSpPr/>
          <p:nvPr/>
        </p:nvGrpSpPr>
        <p:grpSpPr>
          <a:xfrm>
            <a:off x="1334205" y="2833605"/>
            <a:ext cx="2052320" cy="2610413"/>
            <a:chOff x="1334205" y="2833605"/>
            <a:chExt cx="2052320" cy="2610413"/>
          </a:xfrm>
        </p:grpSpPr>
        <p:sp>
          <p:nvSpPr>
            <p:cNvPr id="10" name="Rectangle 9"/>
            <p:cNvSpPr/>
            <p:nvPr/>
          </p:nvSpPr>
          <p:spPr bwMode="auto">
            <a:xfrm>
              <a:off x="1355834" y="2833605"/>
              <a:ext cx="525518" cy="1358479"/>
            </a:xfrm>
            <a:prstGeom prst="rect">
              <a:avLst/>
            </a:pr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2" name="Straight Connector 11"/>
            <p:cNvCxnSpPr/>
            <p:nvPr/>
          </p:nvCxnSpPr>
          <p:spPr bwMode="auto">
            <a:xfrm>
              <a:off x="1878966" y="2833605"/>
              <a:ext cx="1507559" cy="4142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5" name="Straight Connector 204"/>
            <p:cNvCxnSpPr/>
            <p:nvPr/>
          </p:nvCxnSpPr>
          <p:spPr bwMode="auto">
            <a:xfrm>
              <a:off x="1341835" y="2844666"/>
              <a:ext cx="1025701" cy="4008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6" name="Straight Connector 205"/>
            <p:cNvCxnSpPr/>
            <p:nvPr/>
          </p:nvCxnSpPr>
          <p:spPr bwMode="auto">
            <a:xfrm>
              <a:off x="1334205" y="4205931"/>
              <a:ext cx="1006743" cy="123808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7" name="Straight Connector 206"/>
            <p:cNvCxnSpPr/>
            <p:nvPr/>
          </p:nvCxnSpPr>
          <p:spPr bwMode="auto">
            <a:xfrm>
              <a:off x="1869318" y="4195055"/>
              <a:ext cx="1505167" cy="1238574"/>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6" name="Picture 5"/>
            <p:cNvPicPr>
              <a:picLocks noChangeAspect="1"/>
            </p:cNvPicPr>
            <p:nvPr/>
          </p:nvPicPr>
          <p:blipFill>
            <a:blip r:embed="rId2"/>
            <a:stretch>
              <a:fillRect/>
            </a:stretch>
          </p:blipFill>
          <p:spPr>
            <a:xfrm>
              <a:off x="2351156" y="3248710"/>
              <a:ext cx="1019788" cy="2195308"/>
            </a:xfrm>
            <a:prstGeom prst="rect">
              <a:avLst/>
            </a:prstGeom>
            <a:ln>
              <a:solidFill>
                <a:schemeClr val="tx1"/>
              </a:solidFill>
              <a:prstDash val="dash"/>
            </a:ln>
            <a:effectLst>
              <a:outerShdw blurRad="50800" dist="190500" dir="13500000" algn="br" rotWithShape="0">
                <a:prstClr val="black">
                  <a:alpha val="40000"/>
                </a:prstClr>
              </a:outerShdw>
            </a:effectLst>
          </p:spPr>
        </p:pic>
      </p:grpSp>
      <p:sp>
        <p:nvSpPr>
          <p:cNvPr id="210" name="Rounded Rectangle 209"/>
          <p:cNvSpPr/>
          <p:nvPr/>
        </p:nvSpPr>
        <p:spPr bwMode="auto">
          <a:xfrm>
            <a:off x="6295686" y="2282638"/>
            <a:ext cx="2684345" cy="1092451"/>
          </a:xfrm>
          <a:prstGeom prst="roundRect">
            <a:avLst>
              <a:gd name="adj" fmla="val 7046"/>
            </a:avLst>
          </a:prstGeom>
          <a:gradFill flip="none" rotWithShape="1">
            <a:gsLst>
              <a:gs pos="0">
                <a:srgbClr val="FFD243">
                  <a:tint val="66000"/>
                  <a:satMod val="160000"/>
                </a:srgbClr>
              </a:gs>
              <a:gs pos="50000">
                <a:srgbClr val="FFD243">
                  <a:tint val="44500"/>
                  <a:satMod val="160000"/>
                </a:srgbClr>
              </a:gs>
              <a:gs pos="100000">
                <a:srgbClr val="FFD243">
                  <a:tint val="23500"/>
                  <a:satMod val="160000"/>
                </a:srgbClr>
              </a:gs>
            </a:gsLst>
            <a:lin ang="8100000" scaled="1"/>
            <a:tileRect/>
          </a:gra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pPr>
            <a:r>
              <a:rPr lang="en-US" dirty="0" smtClean="0">
                <a:latin typeface="Arial" pitchFamily="-65" charset="0"/>
                <a:ea typeface="ＭＳ Ｐゴシック" pitchFamily="-65" charset="-128"/>
                <a:cs typeface="ＭＳ Ｐゴシック" pitchFamily="-65" charset="-128"/>
              </a:rPr>
              <a:t>Each thread uses too many registers (</a:t>
            </a:r>
            <a:r>
              <a:rPr lang="en-US" b="1" dirty="0" smtClean="0">
                <a:latin typeface="Arial" pitchFamily="-65" charset="0"/>
                <a:ea typeface="ＭＳ Ｐゴシック" pitchFamily="-65" charset="-128"/>
                <a:cs typeface="ＭＳ Ｐゴシック" pitchFamily="-65" charset="-128"/>
              </a:rPr>
              <a:t>high register pressure</a:t>
            </a:r>
            <a:r>
              <a:rPr lang="en-US" dirty="0" smtClean="0">
                <a:latin typeface="Arial" pitchFamily="-65" charset="0"/>
                <a:ea typeface="ＭＳ Ｐゴシック" pitchFamily="-65" charset="-128"/>
                <a:cs typeface="ＭＳ Ｐゴシック" pitchFamily="-65" charset="-128"/>
              </a:rPr>
              <a:t>)</a:t>
            </a:r>
            <a:endParaRPr kumimoji="0" lang="en-US"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11" name="Group 10"/>
          <p:cNvGrpSpPr/>
          <p:nvPr/>
        </p:nvGrpSpPr>
        <p:grpSpPr>
          <a:xfrm>
            <a:off x="3820546" y="4683147"/>
            <a:ext cx="2218064" cy="1275610"/>
            <a:chOff x="3820546" y="4683147"/>
            <a:chExt cx="2218064" cy="1275610"/>
          </a:xfrm>
        </p:grpSpPr>
        <p:grpSp>
          <p:nvGrpSpPr>
            <p:cNvPr id="22" name="Group 21"/>
            <p:cNvGrpSpPr/>
            <p:nvPr/>
          </p:nvGrpSpPr>
          <p:grpSpPr>
            <a:xfrm>
              <a:off x="4285206" y="4683147"/>
              <a:ext cx="1753404" cy="1275610"/>
              <a:chOff x="5620018" y="4683147"/>
              <a:chExt cx="1753404" cy="1275610"/>
            </a:xfrm>
          </p:grpSpPr>
          <p:grpSp>
            <p:nvGrpSpPr>
              <p:cNvPr id="262" name="Group 261"/>
              <p:cNvGrpSpPr/>
              <p:nvPr/>
            </p:nvGrpSpPr>
            <p:grpSpPr>
              <a:xfrm>
                <a:off x="5620018" y="4683147"/>
                <a:ext cx="1188720" cy="1275610"/>
                <a:chOff x="6098877" y="1058166"/>
                <a:chExt cx="1188720" cy="1275610"/>
              </a:xfrm>
            </p:grpSpPr>
            <p:sp>
              <p:nvSpPr>
                <p:cNvPr id="263" name="Rectangle 262"/>
                <p:cNvSpPr/>
                <p:nvPr/>
              </p:nvSpPr>
              <p:spPr>
                <a:xfrm>
                  <a:off x="6098877" y="2022880"/>
                  <a:ext cx="1188720" cy="310896"/>
                </a:xfrm>
                <a:prstGeom prst="rect">
                  <a:avLst/>
                </a:prstGeom>
                <a:solidFill>
                  <a:sysClr val="window" lastClr="FFFFFF">
                    <a:lumMod val="6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64" name="Rectangle 263"/>
                <p:cNvSpPr/>
                <p:nvPr/>
              </p:nvSpPr>
              <p:spPr>
                <a:xfrm>
                  <a:off x="6098877" y="1711743"/>
                  <a:ext cx="1188720" cy="310896"/>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65" name="Rectangle 264"/>
                <p:cNvSpPr/>
                <p:nvPr/>
              </p:nvSpPr>
              <p:spPr>
                <a:xfrm>
                  <a:off x="6098877" y="1400607"/>
                  <a:ext cx="1188720" cy="310896"/>
                </a:xfrm>
                <a:prstGeom prst="rect">
                  <a:avLst/>
                </a:prstGeom>
                <a:solidFill>
                  <a:sysClr val="window" lastClr="FFFFFF">
                    <a:lumMod val="8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66" name="Rectangle 265"/>
                <p:cNvSpPr/>
                <p:nvPr/>
              </p:nvSpPr>
              <p:spPr>
                <a:xfrm>
                  <a:off x="6098877" y="1089471"/>
                  <a:ext cx="1188720" cy="310896"/>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67" name="Straight Connector 266"/>
                <p:cNvCxnSpPr/>
                <p:nvPr/>
              </p:nvCxnSpPr>
              <p:spPr bwMode="auto">
                <a:xfrm>
                  <a:off x="6497320" y="1206054"/>
                  <a:ext cx="626111"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68" name="Straight Connector 267"/>
                <p:cNvCxnSpPr/>
                <p:nvPr/>
              </p:nvCxnSpPr>
              <p:spPr bwMode="auto">
                <a:xfrm>
                  <a:off x="6497320" y="1533069"/>
                  <a:ext cx="626111"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69" name="Straight Connector 268"/>
                <p:cNvCxnSpPr/>
                <p:nvPr/>
              </p:nvCxnSpPr>
              <p:spPr bwMode="auto">
                <a:xfrm>
                  <a:off x="6497320" y="1860084"/>
                  <a:ext cx="626111"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70" name="Straight Connector 269"/>
                <p:cNvCxnSpPr/>
                <p:nvPr/>
              </p:nvCxnSpPr>
              <p:spPr bwMode="auto">
                <a:xfrm>
                  <a:off x="6497320" y="2187097"/>
                  <a:ext cx="626111"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271" name="Oval 270"/>
                <p:cNvSpPr/>
                <p:nvPr/>
              </p:nvSpPr>
              <p:spPr bwMode="auto">
                <a:xfrm>
                  <a:off x="6645310" y="1159266"/>
                  <a:ext cx="86586" cy="9144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72" name="Oval 271"/>
                <p:cNvSpPr/>
                <p:nvPr/>
              </p:nvSpPr>
              <p:spPr bwMode="auto">
                <a:xfrm>
                  <a:off x="6645310" y="2147546"/>
                  <a:ext cx="86586" cy="9144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73" name="Oval 272"/>
                <p:cNvSpPr/>
                <p:nvPr/>
              </p:nvSpPr>
              <p:spPr bwMode="auto">
                <a:xfrm>
                  <a:off x="6883420" y="1493020"/>
                  <a:ext cx="86586" cy="9144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74" name="Oval 273"/>
                <p:cNvSpPr/>
                <p:nvPr/>
              </p:nvSpPr>
              <p:spPr bwMode="auto">
                <a:xfrm>
                  <a:off x="6883420" y="1819161"/>
                  <a:ext cx="86586" cy="9144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275" name="Straight Connector 274"/>
                <p:cNvCxnSpPr>
                  <a:stCxn id="273" idx="4"/>
                  <a:endCxn id="274" idx="0"/>
                </p:cNvCxnSpPr>
                <p:nvPr/>
              </p:nvCxnSpPr>
              <p:spPr bwMode="auto">
                <a:xfrm>
                  <a:off x="6926713" y="1584460"/>
                  <a:ext cx="0" cy="23470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76" name="Straight Connector 275"/>
                <p:cNvCxnSpPr>
                  <a:stCxn id="271" idx="4"/>
                  <a:endCxn id="272" idx="0"/>
                </p:cNvCxnSpPr>
                <p:nvPr/>
              </p:nvCxnSpPr>
              <p:spPr bwMode="auto">
                <a:xfrm>
                  <a:off x="6688603" y="1250706"/>
                  <a:ext cx="0" cy="89684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277" name="Rectangle 276"/>
                <p:cNvSpPr/>
                <p:nvPr/>
              </p:nvSpPr>
              <p:spPr>
                <a:xfrm>
                  <a:off x="6176219" y="1058166"/>
                  <a:ext cx="303032"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rg0</a:t>
                  </a:r>
                </a:p>
              </p:txBody>
            </p:sp>
            <p:sp>
              <p:nvSpPr>
                <p:cNvPr id="278" name="Rectangle 277"/>
                <p:cNvSpPr/>
                <p:nvPr/>
              </p:nvSpPr>
              <p:spPr>
                <a:xfrm>
                  <a:off x="6176219" y="1390366"/>
                  <a:ext cx="303032"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rg0</a:t>
                  </a:r>
                </a:p>
              </p:txBody>
            </p:sp>
            <p:sp>
              <p:nvSpPr>
                <p:cNvPr id="279" name="Rectangle 278"/>
                <p:cNvSpPr/>
                <p:nvPr/>
              </p:nvSpPr>
              <p:spPr>
                <a:xfrm>
                  <a:off x="6176219" y="1722566"/>
                  <a:ext cx="303032"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rg0</a:t>
                  </a:r>
                </a:p>
              </p:txBody>
            </p:sp>
            <p:sp>
              <p:nvSpPr>
                <p:cNvPr id="280" name="Rectangle 279"/>
                <p:cNvSpPr/>
                <p:nvPr/>
              </p:nvSpPr>
              <p:spPr>
                <a:xfrm>
                  <a:off x="6176219" y="2054766"/>
                  <a:ext cx="303032"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rg0</a:t>
                  </a:r>
                </a:p>
              </p:txBody>
            </p:sp>
          </p:grpSp>
          <p:sp>
            <p:nvSpPr>
              <p:cNvPr id="281" name="TextBox 280"/>
              <p:cNvSpPr txBox="1"/>
              <p:nvPr/>
            </p:nvSpPr>
            <p:spPr>
              <a:xfrm>
                <a:off x="6889315" y="4723250"/>
                <a:ext cx="484107" cy="276999"/>
              </a:xfrm>
              <a:prstGeom prst="rect">
                <a:avLst/>
              </a:prstGeom>
              <a:noFill/>
            </p:spPr>
            <p:txBody>
              <a:bodyPr wrap="none" lIns="0" tIns="0" rIns="0" bIns="0" rtlCol="0">
                <a:spAutoFit/>
              </a:bodyPr>
              <a:lstStyle/>
              <a:p>
                <a:r>
                  <a:rPr lang="en-US" dirty="0" err="1" smtClean="0">
                    <a:solidFill>
                      <a:prstClr val="black"/>
                    </a:solidFill>
                    <a:latin typeface="Calibri" panose="020F0502020204030204"/>
                  </a:rPr>
                  <a:t>tid</a:t>
                </a:r>
                <a:r>
                  <a:rPr lang="en-US" dirty="0" smtClean="0">
                    <a:solidFill>
                      <a:prstClr val="black"/>
                    </a:solidFill>
                    <a:latin typeface="Calibri" panose="020F0502020204030204"/>
                  </a:rPr>
                  <a:t>=0</a:t>
                </a:r>
                <a:endParaRPr lang="en-US" dirty="0">
                  <a:solidFill>
                    <a:prstClr val="black"/>
                  </a:solidFill>
                  <a:latin typeface="Calibri" panose="020F0502020204030204"/>
                </a:endParaRPr>
              </a:p>
            </p:txBody>
          </p:sp>
          <p:sp>
            <p:nvSpPr>
              <p:cNvPr id="282" name="TextBox 281"/>
              <p:cNvSpPr txBox="1"/>
              <p:nvPr/>
            </p:nvSpPr>
            <p:spPr>
              <a:xfrm>
                <a:off x="6889315" y="5040415"/>
                <a:ext cx="484107" cy="276999"/>
              </a:xfrm>
              <a:prstGeom prst="rect">
                <a:avLst/>
              </a:prstGeom>
              <a:noFill/>
            </p:spPr>
            <p:txBody>
              <a:bodyPr wrap="none" lIns="0" tIns="0" rIns="0" bIns="0" rtlCol="0">
                <a:spAutoFit/>
              </a:bodyPr>
              <a:lstStyle/>
              <a:p>
                <a:r>
                  <a:rPr lang="en-US" dirty="0" err="1" smtClean="0">
                    <a:solidFill>
                      <a:prstClr val="black"/>
                    </a:solidFill>
                    <a:latin typeface="Calibri" panose="020F0502020204030204"/>
                  </a:rPr>
                  <a:t>tid</a:t>
                </a:r>
                <a:r>
                  <a:rPr lang="en-US" dirty="0" smtClean="0">
                    <a:solidFill>
                      <a:prstClr val="black"/>
                    </a:solidFill>
                    <a:latin typeface="Calibri" panose="020F0502020204030204"/>
                  </a:rPr>
                  <a:t>=1</a:t>
                </a:r>
                <a:endParaRPr lang="en-US" dirty="0">
                  <a:solidFill>
                    <a:prstClr val="black"/>
                  </a:solidFill>
                  <a:latin typeface="Calibri" panose="020F0502020204030204"/>
                </a:endParaRPr>
              </a:p>
            </p:txBody>
          </p:sp>
          <p:sp>
            <p:nvSpPr>
              <p:cNvPr id="283" name="TextBox 282"/>
              <p:cNvSpPr txBox="1"/>
              <p:nvPr/>
            </p:nvSpPr>
            <p:spPr>
              <a:xfrm>
                <a:off x="6889315" y="5357580"/>
                <a:ext cx="484107" cy="276999"/>
              </a:xfrm>
              <a:prstGeom prst="rect">
                <a:avLst/>
              </a:prstGeom>
              <a:noFill/>
            </p:spPr>
            <p:txBody>
              <a:bodyPr wrap="none" lIns="0" tIns="0" rIns="0" bIns="0" rtlCol="0">
                <a:spAutoFit/>
              </a:bodyPr>
              <a:lstStyle/>
              <a:p>
                <a:r>
                  <a:rPr lang="en-US" dirty="0" err="1" smtClean="0">
                    <a:solidFill>
                      <a:prstClr val="black"/>
                    </a:solidFill>
                    <a:latin typeface="Calibri" panose="020F0502020204030204"/>
                  </a:rPr>
                  <a:t>tid</a:t>
                </a:r>
                <a:r>
                  <a:rPr lang="en-US" dirty="0" smtClean="0">
                    <a:solidFill>
                      <a:prstClr val="black"/>
                    </a:solidFill>
                    <a:latin typeface="Calibri" panose="020F0502020204030204"/>
                  </a:rPr>
                  <a:t>=2</a:t>
                </a:r>
                <a:endParaRPr lang="en-US" dirty="0">
                  <a:solidFill>
                    <a:prstClr val="black"/>
                  </a:solidFill>
                  <a:latin typeface="Calibri" panose="020F0502020204030204"/>
                </a:endParaRPr>
              </a:p>
            </p:txBody>
          </p:sp>
          <p:sp>
            <p:nvSpPr>
              <p:cNvPr id="284" name="TextBox 283"/>
              <p:cNvSpPr txBox="1"/>
              <p:nvPr/>
            </p:nvSpPr>
            <p:spPr>
              <a:xfrm>
                <a:off x="6889315" y="5674744"/>
                <a:ext cx="484107" cy="276999"/>
              </a:xfrm>
              <a:prstGeom prst="rect">
                <a:avLst/>
              </a:prstGeom>
              <a:noFill/>
            </p:spPr>
            <p:txBody>
              <a:bodyPr wrap="none" lIns="0" tIns="0" rIns="0" bIns="0" rtlCol="0">
                <a:spAutoFit/>
              </a:bodyPr>
              <a:lstStyle/>
              <a:p>
                <a:r>
                  <a:rPr lang="en-US" dirty="0" err="1" smtClean="0">
                    <a:solidFill>
                      <a:prstClr val="black"/>
                    </a:solidFill>
                    <a:latin typeface="Calibri" panose="020F0502020204030204"/>
                  </a:rPr>
                  <a:t>tid</a:t>
                </a:r>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grpSp>
        <p:sp>
          <p:nvSpPr>
            <p:cNvPr id="208" name="Down Arrow 207"/>
            <p:cNvSpPr/>
            <p:nvPr/>
          </p:nvSpPr>
          <p:spPr>
            <a:xfrm rot="-2700000">
              <a:off x="3820546" y="4809001"/>
              <a:ext cx="217450" cy="640080"/>
            </a:xfrm>
            <a:prstGeom prst="downArrow">
              <a:avLst/>
            </a:prstGeom>
            <a:solidFill>
              <a:srgbClr val="9900C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 name="Group 8"/>
          <p:cNvGrpSpPr/>
          <p:nvPr/>
        </p:nvGrpSpPr>
        <p:grpSpPr>
          <a:xfrm>
            <a:off x="3624825" y="2202210"/>
            <a:ext cx="2421772" cy="1273599"/>
            <a:chOff x="3624825" y="2202210"/>
            <a:chExt cx="2421772" cy="1273599"/>
          </a:xfrm>
        </p:grpSpPr>
        <p:grpSp>
          <p:nvGrpSpPr>
            <p:cNvPr id="21" name="Group 20"/>
            <p:cNvGrpSpPr/>
            <p:nvPr/>
          </p:nvGrpSpPr>
          <p:grpSpPr>
            <a:xfrm>
              <a:off x="4285206" y="2202210"/>
              <a:ext cx="1761391" cy="1273599"/>
              <a:chOff x="6127569" y="2202210"/>
              <a:chExt cx="1761391" cy="1273599"/>
            </a:xfrm>
          </p:grpSpPr>
          <p:grpSp>
            <p:nvGrpSpPr>
              <p:cNvPr id="222" name="Group 221"/>
              <p:cNvGrpSpPr/>
              <p:nvPr/>
            </p:nvGrpSpPr>
            <p:grpSpPr>
              <a:xfrm>
                <a:off x="6127569" y="2202210"/>
                <a:ext cx="1188720" cy="1273599"/>
                <a:chOff x="1094631" y="1089471"/>
                <a:chExt cx="1188720" cy="1273599"/>
              </a:xfrm>
            </p:grpSpPr>
            <p:sp>
              <p:nvSpPr>
                <p:cNvPr id="223" name="Rectangle 222"/>
                <p:cNvSpPr/>
                <p:nvPr/>
              </p:nvSpPr>
              <p:spPr>
                <a:xfrm>
                  <a:off x="1094631" y="1120773"/>
                  <a:ext cx="1188720" cy="1239571"/>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24" name="Straight Connector 223"/>
                <p:cNvCxnSpPr/>
                <p:nvPr/>
              </p:nvCxnSpPr>
              <p:spPr bwMode="auto">
                <a:xfrm>
                  <a:off x="1493075" y="1237359"/>
                  <a:ext cx="626111"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25" name="Straight Connector 224"/>
                <p:cNvCxnSpPr/>
                <p:nvPr/>
              </p:nvCxnSpPr>
              <p:spPr bwMode="auto">
                <a:xfrm>
                  <a:off x="1493075" y="1564374"/>
                  <a:ext cx="626111"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26" name="Straight Connector 225"/>
                <p:cNvCxnSpPr/>
                <p:nvPr/>
              </p:nvCxnSpPr>
              <p:spPr bwMode="auto">
                <a:xfrm>
                  <a:off x="1493075" y="1891389"/>
                  <a:ext cx="626111"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27" name="Straight Connector 226"/>
                <p:cNvCxnSpPr/>
                <p:nvPr/>
              </p:nvCxnSpPr>
              <p:spPr bwMode="auto">
                <a:xfrm>
                  <a:off x="1493075" y="2218402"/>
                  <a:ext cx="626111"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228" name="Oval 227"/>
                <p:cNvSpPr/>
                <p:nvPr/>
              </p:nvSpPr>
              <p:spPr bwMode="auto">
                <a:xfrm>
                  <a:off x="1641065" y="1190571"/>
                  <a:ext cx="86586" cy="9144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29" name="Oval 228"/>
                <p:cNvSpPr/>
                <p:nvPr/>
              </p:nvSpPr>
              <p:spPr bwMode="auto">
                <a:xfrm>
                  <a:off x="1641065" y="2178851"/>
                  <a:ext cx="86586" cy="9144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30" name="Oval 229"/>
                <p:cNvSpPr/>
                <p:nvPr/>
              </p:nvSpPr>
              <p:spPr bwMode="auto">
                <a:xfrm>
                  <a:off x="1879175" y="1524325"/>
                  <a:ext cx="86586" cy="9144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31" name="Oval 230"/>
                <p:cNvSpPr/>
                <p:nvPr/>
              </p:nvSpPr>
              <p:spPr bwMode="auto">
                <a:xfrm>
                  <a:off x="1879175" y="1850466"/>
                  <a:ext cx="86586" cy="9144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232" name="Straight Connector 231"/>
                <p:cNvCxnSpPr>
                  <a:stCxn id="230" idx="4"/>
                  <a:endCxn id="231" idx="0"/>
                </p:cNvCxnSpPr>
                <p:nvPr/>
              </p:nvCxnSpPr>
              <p:spPr bwMode="auto">
                <a:xfrm>
                  <a:off x="1922468" y="1615765"/>
                  <a:ext cx="0" cy="23470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33" name="Straight Connector 232"/>
                <p:cNvCxnSpPr>
                  <a:stCxn id="228" idx="4"/>
                  <a:endCxn id="229" idx="0"/>
                </p:cNvCxnSpPr>
                <p:nvPr/>
              </p:nvCxnSpPr>
              <p:spPr bwMode="auto">
                <a:xfrm>
                  <a:off x="1684358" y="1282011"/>
                  <a:ext cx="0" cy="89684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234" name="Rectangle 233"/>
                <p:cNvSpPr/>
                <p:nvPr/>
              </p:nvSpPr>
              <p:spPr>
                <a:xfrm>
                  <a:off x="1171974" y="1089471"/>
                  <a:ext cx="303032"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rg0</a:t>
                  </a:r>
                </a:p>
              </p:txBody>
            </p:sp>
            <p:sp>
              <p:nvSpPr>
                <p:cNvPr id="235" name="Rectangle 234"/>
                <p:cNvSpPr/>
                <p:nvPr/>
              </p:nvSpPr>
              <p:spPr>
                <a:xfrm>
                  <a:off x="1171974" y="1421671"/>
                  <a:ext cx="303032"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rg1</a:t>
                  </a:r>
                </a:p>
              </p:txBody>
            </p:sp>
            <p:sp>
              <p:nvSpPr>
                <p:cNvPr id="236" name="Rectangle 235"/>
                <p:cNvSpPr/>
                <p:nvPr/>
              </p:nvSpPr>
              <p:spPr>
                <a:xfrm>
                  <a:off x="1171974" y="1753871"/>
                  <a:ext cx="303032"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rg2</a:t>
                  </a:r>
                </a:p>
              </p:txBody>
            </p:sp>
            <p:sp>
              <p:nvSpPr>
                <p:cNvPr id="237" name="Rectangle 236"/>
                <p:cNvSpPr/>
                <p:nvPr/>
              </p:nvSpPr>
              <p:spPr>
                <a:xfrm>
                  <a:off x="1171974" y="2086071"/>
                  <a:ext cx="303032"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rg3</a:t>
                  </a:r>
                </a:p>
              </p:txBody>
            </p:sp>
          </p:grpSp>
          <p:sp>
            <p:nvSpPr>
              <p:cNvPr id="238" name="TextBox 237"/>
              <p:cNvSpPr txBox="1"/>
              <p:nvPr/>
            </p:nvSpPr>
            <p:spPr>
              <a:xfrm>
                <a:off x="7404853" y="2714306"/>
                <a:ext cx="484107" cy="276999"/>
              </a:xfrm>
              <a:prstGeom prst="rect">
                <a:avLst/>
              </a:prstGeom>
              <a:noFill/>
            </p:spPr>
            <p:txBody>
              <a:bodyPr wrap="none" lIns="0" tIns="0" rIns="0" bIns="0" rtlCol="0">
                <a:spAutoFit/>
              </a:bodyPr>
              <a:lstStyle/>
              <a:p>
                <a:r>
                  <a:rPr lang="en-US" dirty="0" err="1">
                    <a:solidFill>
                      <a:prstClr val="black"/>
                    </a:solidFill>
                    <a:latin typeface="Calibri" panose="020F0502020204030204"/>
                  </a:rPr>
                  <a:t>t</a:t>
                </a:r>
                <a:r>
                  <a:rPr lang="en-US" dirty="0" err="1" smtClean="0">
                    <a:solidFill>
                      <a:prstClr val="black"/>
                    </a:solidFill>
                    <a:latin typeface="Calibri" panose="020F0502020204030204"/>
                  </a:rPr>
                  <a:t>id</a:t>
                </a:r>
                <a:r>
                  <a:rPr lang="en-US"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9" name="Down Arrow 208"/>
            <p:cNvSpPr/>
            <p:nvPr/>
          </p:nvSpPr>
          <p:spPr>
            <a:xfrm rot="-7500000">
              <a:off x="3836140" y="2862537"/>
              <a:ext cx="217450" cy="640080"/>
            </a:xfrm>
            <a:prstGeom prst="downArrow">
              <a:avLst/>
            </a:prstGeom>
            <a:solidFill>
              <a:srgbClr val="9900C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11" name="Rounded Rectangle 210"/>
          <p:cNvSpPr/>
          <p:nvPr/>
        </p:nvSpPr>
        <p:spPr bwMode="auto">
          <a:xfrm>
            <a:off x="6308968" y="4829967"/>
            <a:ext cx="2684345" cy="1092451"/>
          </a:xfrm>
          <a:prstGeom prst="roundRect">
            <a:avLst>
              <a:gd name="adj" fmla="val 7046"/>
            </a:avLst>
          </a:prstGeom>
          <a:gradFill flip="none" rotWithShape="1">
            <a:gsLst>
              <a:gs pos="0">
                <a:srgbClr val="FFD243">
                  <a:tint val="66000"/>
                  <a:satMod val="160000"/>
                </a:srgbClr>
              </a:gs>
              <a:gs pos="50000">
                <a:srgbClr val="FFD243">
                  <a:tint val="44500"/>
                  <a:satMod val="160000"/>
                </a:srgbClr>
              </a:gs>
              <a:gs pos="100000">
                <a:srgbClr val="FFD243">
                  <a:tint val="23500"/>
                  <a:satMod val="160000"/>
                </a:srgbClr>
              </a:gs>
            </a:gsLst>
            <a:lin ang="8100000" scaled="1"/>
            <a:tileRect/>
          </a:gra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pPr>
            <a:r>
              <a:rPr lang="en-US" dirty="0" smtClean="0">
                <a:latin typeface="Arial" pitchFamily="-65" charset="0"/>
                <a:ea typeface="ＭＳ Ｐゴシック" pitchFamily="-65" charset="-128"/>
                <a:cs typeface="ＭＳ Ｐゴシック" pitchFamily="-65" charset="-128"/>
              </a:rPr>
              <a:t>Each comparison is performed twice (</a:t>
            </a:r>
            <a:r>
              <a:rPr lang="en-US" b="1" dirty="0" smtClean="0">
                <a:latin typeface="Arial" pitchFamily="-65" charset="0"/>
                <a:ea typeface="ＭＳ Ｐゴシック" pitchFamily="-65" charset="-128"/>
                <a:cs typeface="ＭＳ Ｐゴシック" pitchFamily="-65" charset="-128"/>
              </a:rPr>
              <a:t>wasted computing resources</a:t>
            </a:r>
            <a:r>
              <a:rPr lang="en-US" dirty="0" smtClean="0">
                <a:latin typeface="Arial" pitchFamily="-65" charset="0"/>
                <a:ea typeface="ＭＳ Ｐゴシック" pitchFamily="-65" charset="-128"/>
                <a:cs typeface="ＭＳ Ｐゴシック" pitchFamily="-65" charset="-128"/>
              </a:rPr>
              <a:t>)</a:t>
            </a:r>
            <a:endParaRPr kumimoji="0" lang="en-US"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12" name="Rounded Rectangle 211"/>
          <p:cNvSpPr/>
          <p:nvPr/>
        </p:nvSpPr>
        <p:spPr bwMode="auto">
          <a:xfrm>
            <a:off x="3697895" y="3726914"/>
            <a:ext cx="5358312" cy="793857"/>
          </a:xfrm>
          <a:prstGeom prst="roundRect">
            <a:avLst>
              <a:gd name="adj" fmla="val 4625"/>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kumimoji="0" lang="en-US" i="0" u="none" strike="noStrike" cap="none" normalizeH="0" baseline="0" dirty="0" smtClean="0">
                <a:ln>
                  <a:noFill/>
                </a:ln>
                <a:solidFill>
                  <a:schemeClr val="bg1"/>
                </a:solidFill>
                <a:effectLst/>
                <a:latin typeface="Arial Black" panose="020B0A04020102020204" pitchFamily="34" charset="0"/>
                <a:ea typeface="ＭＳ Ｐゴシック" pitchFamily="-65" charset="-128"/>
                <a:cs typeface="ＭＳ Ｐゴシック" pitchFamily="-65" charset="-128"/>
              </a:rPr>
              <a:t>Both need to figure out data</a:t>
            </a:r>
            <a:r>
              <a:rPr kumimoji="0" lang="en-US" i="0" u="none" strike="noStrike" cap="none" normalizeH="0" dirty="0" smtClean="0">
                <a:ln>
                  <a:noFill/>
                </a:ln>
                <a:solidFill>
                  <a:schemeClr val="bg1"/>
                </a:solidFill>
                <a:effectLst/>
                <a:latin typeface="Arial Black" panose="020B0A04020102020204" pitchFamily="34" charset="0"/>
                <a:ea typeface="ＭＳ Ｐゴシック" pitchFamily="-65" charset="-128"/>
                <a:cs typeface="ＭＳ Ｐゴシック" pitchFamily="-65" charset="-128"/>
              </a:rPr>
              <a:t> exchange patterns among registers and threads</a:t>
            </a:r>
            <a:endParaRPr kumimoji="0" lang="en-US" i="1" u="none" strike="noStrike" cap="none" normalizeH="0" baseline="0" dirty="0">
              <a:ln>
                <a:noFill/>
              </a:ln>
              <a:solidFill>
                <a:schemeClr val="bg1"/>
              </a:solidFill>
              <a:effectLst/>
              <a:latin typeface="Arial Black" panose="020B0A04020102020204" pitchFamily="34"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381499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2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0"/>
                                        </p:tgtEl>
                                        <p:attrNameLst>
                                          <p:attrName>style.visibility</p:attrName>
                                        </p:attrNameLst>
                                      </p:cBhvr>
                                      <p:to>
                                        <p:strVal val="visible"/>
                                      </p:to>
                                    </p:set>
                                    <p:animEffect transition="in" filter="fade">
                                      <p:cBhvr>
                                        <p:cTn id="30" dur="500"/>
                                        <p:tgtEl>
                                          <p:spTgt spid="2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1"/>
                                        </p:tgtEl>
                                        <p:attrNameLst>
                                          <p:attrName>style.visibility</p:attrName>
                                        </p:attrNameLst>
                                      </p:cBhvr>
                                      <p:to>
                                        <p:strVal val="visible"/>
                                      </p:to>
                                    </p:set>
                                    <p:animEffect transition="in" filter="fade">
                                      <p:cBhvr>
                                        <p:cTn id="40" dur="500"/>
                                        <p:tgtEl>
                                          <p:spTgt spid="2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2"/>
                                        </p:tgtEl>
                                        <p:attrNameLst>
                                          <p:attrName>style.visibility</p:attrName>
                                        </p:attrNameLst>
                                      </p:cBhvr>
                                      <p:to>
                                        <p:strVal val="visible"/>
                                      </p:to>
                                    </p:set>
                                    <p:animEffect transition="in" filter="fade">
                                      <p:cBhvr>
                                        <p:cTn id="45"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0" grpId="0" animBg="1"/>
      <p:bldP spid="211" grpId="0" animBg="1"/>
      <p:bldP spid="2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Register-based Sort</a:t>
            </a:r>
            <a:endParaRPr lang="en-US" dirty="0"/>
          </a:p>
        </p:txBody>
      </p:sp>
      <p:sp>
        <p:nvSpPr>
          <p:cNvPr id="3" name="Content Placeholder 2"/>
          <p:cNvSpPr>
            <a:spLocks noGrp="1"/>
          </p:cNvSpPr>
          <p:nvPr>
            <p:ph idx="1"/>
          </p:nvPr>
        </p:nvSpPr>
        <p:spPr/>
        <p:txBody>
          <a:bodyPr/>
          <a:lstStyle/>
          <a:p>
            <a:r>
              <a:rPr lang="en-US" dirty="0" smtClean="0"/>
              <a:t>Propose </a:t>
            </a:r>
            <a:r>
              <a:rPr lang="en-US" b="1" dirty="0" smtClean="0">
                <a:solidFill>
                  <a:srgbClr val="FF0000"/>
                </a:solidFill>
              </a:rPr>
              <a:t>a general way </a:t>
            </a:r>
            <a:r>
              <a:rPr lang="en-US" dirty="0" smtClean="0"/>
              <a:t>to solve the data-thread binding problem at GPU </a:t>
            </a:r>
            <a:r>
              <a:rPr lang="en-US" dirty="0"/>
              <a:t>register </a:t>
            </a:r>
            <a:r>
              <a:rPr lang="en-US" dirty="0" smtClean="0"/>
              <a:t>level</a:t>
            </a:r>
          </a:p>
          <a:p>
            <a:r>
              <a:rPr lang="en-US" b="1" dirty="0" smtClean="0"/>
              <a:t>Primitive pattern</a:t>
            </a:r>
            <a:endParaRPr lang="en-US" b="1"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11</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sp>
        <p:nvSpPr>
          <p:cNvPr id="110" name="Rectangle 109"/>
          <p:cNvSpPr/>
          <p:nvPr/>
        </p:nvSpPr>
        <p:spPr>
          <a:xfrm>
            <a:off x="1754640" y="2468838"/>
            <a:ext cx="4385752" cy="400110"/>
          </a:xfrm>
          <a:prstGeom prst="rect">
            <a:avLst/>
          </a:prstGeom>
        </p:spPr>
        <p:txBody>
          <a:bodyPr wrap="none">
            <a:spAutoFit/>
          </a:bodyPr>
          <a:lstStyle/>
          <a:p>
            <a:r>
              <a:rPr lang="en-US" sz="2000" b="1" dirty="0" smtClean="0">
                <a:solidFill>
                  <a:prstClr val="black"/>
                </a:solidFill>
                <a:latin typeface="Calibri" panose="020F0502020204030204"/>
              </a:rPr>
              <a:t>_</a:t>
            </a:r>
            <a:r>
              <a:rPr lang="en-US" sz="2000" b="1" dirty="0" err="1" smtClean="0">
                <a:solidFill>
                  <a:prstClr val="black"/>
                </a:solidFill>
                <a:latin typeface="Calibri" panose="020F0502020204030204"/>
              </a:rPr>
              <a:t>exch_primitive</a:t>
            </a:r>
            <a:r>
              <a:rPr lang="en-US" sz="2000" b="1" dirty="0" smtClean="0">
                <a:solidFill>
                  <a:prstClr val="black"/>
                </a:solidFill>
                <a:latin typeface="Calibri" panose="020F0502020204030204"/>
              </a:rPr>
              <a:t>(rg0, rg1, </a:t>
            </a:r>
            <a:r>
              <a:rPr lang="en-US" sz="2000" b="1" dirty="0" err="1" smtClean="0">
                <a:solidFill>
                  <a:prstClr val="black"/>
                </a:solidFill>
                <a:latin typeface="Calibri" panose="020F0502020204030204"/>
              </a:rPr>
              <a:t>tmask</a:t>
            </a:r>
            <a:r>
              <a:rPr lang="en-US" sz="2000" b="1" dirty="0" smtClean="0">
                <a:solidFill>
                  <a:prstClr val="black"/>
                </a:solidFill>
                <a:latin typeface="Calibri" panose="020F0502020204030204"/>
              </a:rPr>
              <a:t>, </a:t>
            </a:r>
            <a:r>
              <a:rPr lang="en-US" sz="2000" b="1" dirty="0" err="1" smtClean="0">
                <a:solidFill>
                  <a:prstClr val="black"/>
                </a:solidFill>
                <a:latin typeface="Calibri" panose="020F0502020204030204"/>
              </a:rPr>
              <a:t>swbit</a:t>
            </a:r>
            <a:r>
              <a:rPr lang="en-US" sz="2000" b="1" dirty="0" smtClean="0">
                <a:solidFill>
                  <a:prstClr val="black"/>
                </a:solidFill>
                <a:latin typeface="Calibri" panose="020F0502020204030204"/>
              </a:rPr>
              <a:t>) </a:t>
            </a:r>
            <a:endParaRPr lang="en-US" sz="2000" b="1" dirty="0">
              <a:solidFill>
                <a:prstClr val="black"/>
              </a:solidFill>
              <a:latin typeface="Calibri" panose="020F0502020204030204"/>
            </a:endParaRPr>
          </a:p>
        </p:txBody>
      </p:sp>
      <p:grpSp>
        <p:nvGrpSpPr>
          <p:cNvPr id="176" name="Group 175"/>
          <p:cNvGrpSpPr/>
          <p:nvPr/>
        </p:nvGrpSpPr>
        <p:grpSpPr>
          <a:xfrm>
            <a:off x="3978831" y="1908086"/>
            <a:ext cx="3986119" cy="543648"/>
            <a:chOff x="4388406" y="1755686"/>
            <a:chExt cx="3986119" cy="543648"/>
          </a:xfrm>
        </p:grpSpPr>
        <p:grpSp>
          <p:nvGrpSpPr>
            <p:cNvPr id="174" name="Group 173"/>
            <p:cNvGrpSpPr/>
            <p:nvPr/>
          </p:nvGrpSpPr>
          <p:grpSpPr>
            <a:xfrm>
              <a:off x="4388406" y="1807368"/>
              <a:ext cx="374094" cy="491966"/>
              <a:chOff x="4388406" y="1807368"/>
              <a:chExt cx="374094" cy="491966"/>
            </a:xfrm>
          </p:grpSpPr>
          <p:cxnSp>
            <p:nvCxnSpPr>
              <p:cNvPr id="168" name="Straight Connector 167"/>
              <p:cNvCxnSpPr/>
              <p:nvPr/>
            </p:nvCxnSpPr>
            <p:spPr bwMode="auto">
              <a:xfrm flipH="1">
                <a:off x="4388406" y="1933574"/>
                <a:ext cx="0" cy="36576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0" name="Straight Connector 169"/>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3" name="Straight Connector 172"/>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75" name="TextBox 174"/>
            <p:cNvSpPr txBox="1"/>
            <p:nvPr/>
          </p:nvSpPr>
          <p:spPr>
            <a:xfrm>
              <a:off x="4759881" y="1755686"/>
              <a:ext cx="3614644" cy="338554"/>
            </a:xfrm>
            <a:prstGeom prst="rect">
              <a:avLst/>
            </a:prstGeom>
            <a:noFill/>
          </p:spPr>
          <p:txBody>
            <a:bodyPr wrap="none" rtlCol="0">
              <a:spAutoFit/>
            </a:bodyPr>
            <a:lstStyle/>
            <a:p>
              <a:r>
                <a:rPr lang="en-US" sz="1600" dirty="0" smtClean="0">
                  <a:latin typeface="Calibri" panose="020F0502020204030204" pitchFamily="34" charset="0"/>
                </a:rPr>
                <a:t>Two data items are bound to each thread</a:t>
              </a:r>
              <a:endParaRPr lang="en-US" sz="1600" dirty="0">
                <a:latin typeface="Calibri" panose="020F0502020204030204" pitchFamily="34" charset="0"/>
              </a:endParaRPr>
            </a:p>
          </p:txBody>
        </p:sp>
      </p:grpSp>
      <p:grpSp>
        <p:nvGrpSpPr>
          <p:cNvPr id="177" name="Group 176"/>
          <p:cNvGrpSpPr/>
          <p:nvPr/>
        </p:nvGrpSpPr>
        <p:grpSpPr>
          <a:xfrm>
            <a:off x="4843078" y="2827894"/>
            <a:ext cx="3181411" cy="398790"/>
            <a:chOff x="4388406" y="1695450"/>
            <a:chExt cx="3181411" cy="398790"/>
          </a:xfrm>
        </p:grpSpPr>
        <p:grpSp>
          <p:nvGrpSpPr>
            <p:cNvPr id="178" name="Group 177"/>
            <p:cNvGrpSpPr/>
            <p:nvPr/>
          </p:nvGrpSpPr>
          <p:grpSpPr>
            <a:xfrm>
              <a:off x="4388406" y="1695450"/>
              <a:ext cx="374094" cy="364331"/>
              <a:chOff x="4388406" y="1695450"/>
              <a:chExt cx="374094" cy="364331"/>
            </a:xfrm>
          </p:grpSpPr>
          <p:cxnSp>
            <p:nvCxnSpPr>
              <p:cNvPr id="180" name="Straight Connector 179"/>
              <p:cNvCxnSpPr/>
              <p:nvPr/>
            </p:nvCxnSpPr>
            <p:spPr bwMode="auto">
              <a:xfrm flipH="1">
                <a:off x="4388406" y="1695450"/>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2" name="Straight Connector 181"/>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79" name="TextBox 178"/>
            <p:cNvSpPr txBox="1"/>
            <p:nvPr/>
          </p:nvSpPr>
          <p:spPr>
            <a:xfrm>
              <a:off x="4759881" y="1755686"/>
              <a:ext cx="2809936" cy="338554"/>
            </a:xfrm>
            <a:prstGeom prst="rect">
              <a:avLst/>
            </a:prstGeom>
            <a:noFill/>
          </p:spPr>
          <p:txBody>
            <a:bodyPr wrap="none" rtlCol="0">
              <a:spAutoFit/>
            </a:bodyPr>
            <a:lstStyle/>
            <a:p>
              <a:r>
                <a:rPr lang="en-US" sz="1600" dirty="0" smtClean="0">
                  <a:latin typeface="Calibri" panose="020F0502020204030204" pitchFamily="34" charset="0"/>
                </a:rPr>
                <a:t>Tells how threads communicate</a:t>
              </a:r>
              <a:endParaRPr lang="en-US" sz="1600" dirty="0">
                <a:latin typeface="Calibri" panose="020F0502020204030204" pitchFamily="34" charset="0"/>
              </a:endParaRPr>
            </a:p>
          </p:txBody>
        </p:sp>
      </p:grpSp>
      <p:grpSp>
        <p:nvGrpSpPr>
          <p:cNvPr id="183" name="Group 182"/>
          <p:cNvGrpSpPr/>
          <p:nvPr/>
        </p:nvGrpSpPr>
        <p:grpSpPr>
          <a:xfrm>
            <a:off x="5626656" y="2174786"/>
            <a:ext cx="3367103" cy="360768"/>
            <a:chOff x="4388406" y="1755686"/>
            <a:chExt cx="3367103" cy="360768"/>
          </a:xfrm>
        </p:grpSpPr>
        <p:grpSp>
          <p:nvGrpSpPr>
            <p:cNvPr id="184" name="Group 183"/>
            <p:cNvGrpSpPr/>
            <p:nvPr/>
          </p:nvGrpSpPr>
          <p:grpSpPr>
            <a:xfrm>
              <a:off x="4388406" y="1807368"/>
              <a:ext cx="374094" cy="309086"/>
              <a:chOff x="4388406" y="1807368"/>
              <a:chExt cx="374094" cy="309086"/>
            </a:xfrm>
          </p:grpSpPr>
          <p:cxnSp>
            <p:nvCxnSpPr>
              <p:cNvPr id="186" name="Straight Connector 185"/>
              <p:cNvCxnSpPr/>
              <p:nvPr/>
            </p:nvCxnSpPr>
            <p:spPr bwMode="auto">
              <a:xfrm flipH="1">
                <a:off x="4388406" y="1933574"/>
                <a:ext cx="0" cy="18288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7" name="Straight Connector 186"/>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8" name="Straight Connector 187"/>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85" name="TextBox 184"/>
            <p:cNvSpPr txBox="1"/>
            <p:nvPr/>
          </p:nvSpPr>
          <p:spPr>
            <a:xfrm>
              <a:off x="4759881" y="1755686"/>
              <a:ext cx="2995628" cy="338554"/>
            </a:xfrm>
            <a:prstGeom prst="rect">
              <a:avLst/>
            </a:prstGeom>
            <a:noFill/>
          </p:spPr>
          <p:txBody>
            <a:bodyPr wrap="none" rtlCol="0">
              <a:spAutoFit/>
            </a:bodyPr>
            <a:lstStyle/>
            <a:p>
              <a:r>
                <a:rPr lang="en-US" sz="1600" dirty="0" smtClean="0">
                  <a:latin typeface="Calibri" panose="020F0502020204030204" pitchFamily="34" charset="0"/>
                </a:rPr>
                <a:t>Tells which thread swaps registers</a:t>
              </a:r>
              <a:endParaRPr lang="en-US" sz="1600" dirty="0">
                <a:latin typeface="Calibri" panose="020F0502020204030204" pitchFamily="34" charset="0"/>
              </a:endParaRPr>
            </a:p>
          </p:txBody>
        </p:sp>
      </p:grpSp>
      <p:grpSp>
        <p:nvGrpSpPr>
          <p:cNvPr id="6" name="Group 5"/>
          <p:cNvGrpSpPr/>
          <p:nvPr/>
        </p:nvGrpSpPr>
        <p:grpSpPr>
          <a:xfrm>
            <a:off x="1297939" y="3445234"/>
            <a:ext cx="2956916" cy="1537983"/>
            <a:chOff x="1297939" y="3445234"/>
            <a:chExt cx="2956916" cy="1537983"/>
          </a:xfrm>
        </p:grpSpPr>
        <p:sp>
          <p:nvSpPr>
            <p:cNvPr id="189" name="Rounded Rectangle 188"/>
            <p:cNvSpPr/>
            <p:nvPr/>
          </p:nvSpPr>
          <p:spPr bwMode="auto">
            <a:xfrm>
              <a:off x="1297939" y="3445234"/>
              <a:ext cx="2956916" cy="1537983"/>
            </a:xfrm>
            <a:prstGeom prst="roundRect">
              <a:avLst>
                <a:gd name="adj" fmla="val 8616"/>
              </a:avLst>
            </a:prstGeom>
            <a:solidFill>
              <a:srgbClr val="CC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85" name="Rectangle 84"/>
            <p:cNvSpPr/>
            <p:nvPr/>
          </p:nvSpPr>
          <p:spPr>
            <a:xfrm>
              <a:off x="1891628" y="4411249"/>
              <a:ext cx="1721386" cy="388208"/>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 name="Rectangle 85"/>
            <p:cNvSpPr/>
            <p:nvPr/>
          </p:nvSpPr>
          <p:spPr>
            <a:xfrm>
              <a:off x="1891628" y="4026012"/>
              <a:ext cx="1721385" cy="385237"/>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87" name="Straight Connector 86"/>
            <p:cNvCxnSpPr/>
            <p:nvPr/>
          </p:nvCxnSpPr>
          <p:spPr bwMode="auto">
            <a:xfrm>
              <a:off x="3010291" y="4124817"/>
              <a:ext cx="36576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88" name="Straight Connector 87"/>
            <p:cNvCxnSpPr/>
            <p:nvPr/>
          </p:nvCxnSpPr>
          <p:spPr bwMode="auto">
            <a:xfrm>
              <a:off x="3010291" y="4315706"/>
              <a:ext cx="36576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89" name="Straight Connector 88"/>
            <p:cNvCxnSpPr/>
            <p:nvPr/>
          </p:nvCxnSpPr>
          <p:spPr bwMode="auto">
            <a:xfrm>
              <a:off x="3010291" y="4506595"/>
              <a:ext cx="36576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90" name="Straight Connector 89"/>
            <p:cNvCxnSpPr/>
            <p:nvPr/>
          </p:nvCxnSpPr>
          <p:spPr bwMode="auto">
            <a:xfrm>
              <a:off x="3010291" y="4697484"/>
              <a:ext cx="36576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91" name="Oval 90"/>
            <p:cNvSpPr/>
            <p:nvPr/>
          </p:nvSpPr>
          <p:spPr bwMode="auto">
            <a:xfrm>
              <a:off x="3111846" y="410501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92" name="Oval 91"/>
            <p:cNvSpPr/>
            <p:nvPr/>
          </p:nvSpPr>
          <p:spPr bwMode="auto">
            <a:xfrm>
              <a:off x="3111846" y="467085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93" name="Oval 92"/>
            <p:cNvSpPr/>
            <p:nvPr/>
          </p:nvSpPr>
          <p:spPr bwMode="auto">
            <a:xfrm>
              <a:off x="3226146" y="4292732"/>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94" name="Oval 93"/>
            <p:cNvSpPr/>
            <p:nvPr/>
          </p:nvSpPr>
          <p:spPr bwMode="auto">
            <a:xfrm>
              <a:off x="3226146" y="448361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95" name="Straight Connector 94"/>
            <p:cNvCxnSpPr>
              <a:stCxn id="91" idx="4"/>
              <a:endCxn id="92" idx="0"/>
            </p:cNvCxnSpPr>
            <p:nvPr/>
          </p:nvCxnSpPr>
          <p:spPr bwMode="auto">
            <a:xfrm>
              <a:off x="3132628" y="4150739"/>
              <a:ext cx="0" cy="5201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96" name="Straight Connector 95"/>
            <p:cNvCxnSpPr>
              <a:stCxn id="93" idx="4"/>
              <a:endCxn id="94" idx="0"/>
            </p:cNvCxnSpPr>
            <p:nvPr/>
          </p:nvCxnSpPr>
          <p:spPr bwMode="auto">
            <a:xfrm>
              <a:off x="3246928" y="4338452"/>
              <a:ext cx="0" cy="145167"/>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97" name="TextBox 96"/>
            <p:cNvSpPr txBox="1"/>
            <p:nvPr/>
          </p:nvSpPr>
          <p:spPr>
            <a:xfrm>
              <a:off x="2546125" y="4004917"/>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rg0</a:t>
              </a:r>
              <a:endParaRPr lang="en-US" sz="1400" dirty="0">
                <a:solidFill>
                  <a:prstClr val="black"/>
                </a:solidFill>
                <a:latin typeface="Calibri" panose="020F0502020204030204"/>
              </a:endParaRPr>
            </a:p>
          </p:txBody>
        </p:sp>
        <p:sp>
          <p:nvSpPr>
            <p:cNvPr id="98" name="TextBox 97"/>
            <p:cNvSpPr txBox="1"/>
            <p:nvPr/>
          </p:nvSpPr>
          <p:spPr>
            <a:xfrm>
              <a:off x="2546125" y="4197949"/>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rg1</a:t>
              </a:r>
              <a:endParaRPr lang="en-US" sz="1400" dirty="0">
                <a:solidFill>
                  <a:prstClr val="black"/>
                </a:solidFill>
                <a:latin typeface="Calibri" panose="020F0502020204030204"/>
              </a:endParaRPr>
            </a:p>
          </p:txBody>
        </p:sp>
        <p:sp>
          <p:nvSpPr>
            <p:cNvPr id="99" name="TextBox 98"/>
            <p:cNvSpPr txBox="1"/>
            <p:nvPr/>
          </p:nvSpPr>
          <p:spPr>
            <a:xfrm>
              <a:off x="2546125" y="4390981"/>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rg0</a:t>
              </a:r>
              <a:endParaRPr lang="en-US" sz="1400" dirty="0">
                <a:solidFill>
                  <a:prstClr val="black"/>
                </a:solidFill>
                <a:latin typeface="Calibri" panose="020F0502020204030204"/>
              </a:endParaRPr>
            </a:p>
          </p:txBody>
        </p:sp>
        <p:sp>
          <p:nvSpPr>
            <p:cNvPr id="100" name="TextBox 99"/>
            <p:cNvSpPr txBox="1"/>
            <p:nvPr/>
          </p:nvSpPr>
          <p:spPr>
            <a:xfrm>
              <a:off x="2546125" y="4584013"/>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rg1</a:t>
              </a:r>
              <a:endParaRPr lang="en-US" sz="1400" dirty="0">
                <a:solidFill>
                  <a:prstClr val="black"/>
                </a:solidFill>
                <a:latin typeface="Calibri" panose="020F0502020204030204"/>
              </a:endParaRPr>
            </a:p>
          </p:txBody>
        </p:sp>
        <p:sp>
          <p:nvSpPr>
            <p:cNvPr id="101" name="TextBox 100"/>
            <p:cNvSpPr txBox="1"/>
            <p:nvPr/>
          </p:nvSpPr>
          <p:spPr>
            <a:xfrm>
              <a:off x="2027299" y="4153582"/>
              <a:ext cx="457943" cy="172420"/>
            </a:xfrm>
            <a:prstGeom prst="rect">
              <a:avLst/>
            </a:prstGeom>
            <a:noFill/>
          </p:spPr>
          <p:txBody>
            <a:bodyPr wrap="square" lIns="0" tIns="0" rIns="0" bIns="0" rtlCol="0">
              <a:spAutoFit/>
            </a:bodyPr>
            <a:lstStyle/>
            <a:p>
              <a:pPr algn="ctr">
                <a:lnSpc>
                  <a:spcPts val="1300"/>
                </a:lnSpc>
              </a:pPr>
              <a:r>
                <a:rPr lang="en-US" sz="1400" dirty="0" err="1" smtClean="0">
                  <a:solidFill>
                    <a:prstClr val="black"/>
                  </a:solidFill>
                  <a:latin typeface="Calibri" panose="020F0502020204030204"/>
                </a:rPr>
                <a:t>tid</a:t>
              </a:r>
              <a:r>
                <a:rPr lang="en-US" sz="1400" dirty="0" smtClean="0">
                  <a:solidFill>
                    <a:prstClr val="black"/>
                  </a:solidFill>
                  <a:latin typeface="Calibri" panose="020F0502020204030204"/>
                </a:rPr>
                <a:t>=0</a:t>
              </a:r>
              <a:endParaRPr lang="en-US" sz="1400" dirty="0">
                <a:solidFill>
                  <a:prstClr val="black"/>
                </a:solidFill>
                <a:latin typeface="Calibri" panose="020F0502020204030204"/>
              </a:endParaRPr>
            </a:p>
          </p:txBody>
        </p:sp>
        <p:sp>
          <p:nvSpPr>
            <p:cNvPr id="111" name="TextBox 110"/>
            <p:cNvSpPr txBox="1"/>
            <p:nvPr/>
          </p:nvSpPr>
          <p:spPr>
            <a:xfrm>
              <a:off x="1962741" y="4503496"/>
              <a:ext cx="589366" cy="172420"/>
            </a:xfrm>
            <a:prstGeom prst="rect">
              <a:avLst/>
            </a:prstGeom>
            <a:noFill/>
          </p:spPr>
          <p:txBody>
            <a:bodyPr wrap="square" lIns="0" tIns="0" rIns="0" bIns="0" rtlCol="0">
              <a:spAutoFit/>
            </a:bodyPr>
            <a:lstStyle/>
            <a:p>
              <a:pPr algn="ctr">
                <a:lnSpc>
                  <a:spcPts val="1300"/>
                </a:lnSpc>
              </a:pPr>
              <a:r>
                <a:rPr lang="en-US" sz="1400" dirty="0" err="1" smtClean="0">
                  <a:solidFill>
                    <a:prstClr val="black"/>
                  </a:solidFill>
                  <a:latin typeface="Calibri" panose="020F0502020204030204"/>
                </a:rPr>
                <a:t>tid</a:t>
              </a:r>
              <a:r>
                <a:rPr lang="en-US" sz="1400" dirty="0" smtClean="0">
                  <a:solidFill>
                    <a:prstClr val="black"/>
                  </a:solidFill>
                  <a:latin typeface="Calibri" panose="020F0502020204030204"/>
                </a:rPr>
                <a:t>=1</a:t>
              </a:r>
              <a:endParaRPr lang="en-US" sz="1400" b="1" dirty="0" smtClean="0">
                <a:solidFill>
                  <a:prstClr val="black"/>
                </a:solidFill>
                <a:latin typeface="Calibri" panose="020F0502020204030204"/>
              </a:endParaRPr>
            </a:p>
          </p:txBody>
        </p:sp>
        <p:sp>
          <p:nvSpPr>
            <p:cNvPr id="135" name="TextBox 134"/>
            <p:cNvSpPr txBox="1"/>
            <p:nvPr/>
          </p:nvSpPr>
          <p:spPr>
            <a:xfrm>
              <a:off x="2809383" y="4000557"/>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4</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36" name="TextBox 135"/>
            <p:cNvSpPr txBox="1"/>
            <p:nvPr/>
          </p:nvSpPr>
          <p:spPr>
            <a:xfrm>
              <a:off x="2809383" y="4193589"/>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3</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37" name="TextBox 136"/>
            <p:cNvSpPr txBox="1"/>
            <p:nvPr/>
          </p:nvSpPr>
          <p:spPr>
            <a:xfrm>
              <a:off x="2809383" y="4386621"/>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2</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38" name="TextBox 137"/>
            <p:cNvSpPr txBox="1"/>
            <p:nvPr/>
          </p:nvSpPr>
          <p:spPr>
            <a:xfrm>
              <a:off x="2809383" y="4579653"/>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1</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39" name="TextBox 138"/>
            <p:cNvSpPr txBox="1"/>
            <p:nvPr/>
          </p:nvSpPr>
          <p:spPr>
            <a:xfrm>
              <a:off x="3398033" y="3997738"/>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1</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40" name="TextBox 139"/>
            <p:cNvSpPr txBox="1"/>
            <p:nvPr/>
          </p:nvSpPr>
          <p:spPr>
            <a:xfrm>
              <a:off x="3398033" y="4190770"/>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2</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41" name="TextBox 140"/>
            <p:cNvSpPr txBox="1"/>
            <p:nvPr/>
          </p:nvSpPr>
          <p:spPr>
            <a:xfrm>
              <a:off x="3398033" y="4383802"/>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3</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42" name="TextBox 141"/>
            <p:cNvSpPr txBox="1"/>
            <p:nvPr/>
          </p:nvSpPr>
          <p:spPr>
            <a:xfrm>
              <a:off x="3398033" y="4576834"/>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4</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62" name="Rectangle 161"/>
            <p:cNvSpPr/>
            <p:nvPr/>
          </p:nvSpPr>
          <p:spPr>
            <a:xfrm>
              <a:off x="1440098" y="3526664"/>
              <a:ext cx="2738570" cy="338554"/>
            </a:xfrm>
            <a:prstGeom prst="rect">
              <a:avLst/>
            </a:prstGeom>
          </p:spPr>
          <p:txBody>
            <a:bodyPr wrap="none">
              <a:spAutoFit/>
            </a:bodyPr>
            <a:lstStyle/>
            <a:p>
              <a:r>
                <a:rPr lang="en-US" sz="1600" i="1" dirty="0" smtClean="0">
                  <a:solidFill>
                    <a:prstClr val="black"/>
                  </a:solidFill>
                  <a:latin typeface="Calibri" panose="020F0502020204030204"/>
                </a:rPr>
                <a:t>_</a:t>
              </a:r>
              <a:r>
                <a:rPr lang="en-US" sz="1600" i="1" dirty="0" err="1" smtClean="0">
                  <a:solidFill>
                    <a:prstClr val="black"/>
                  </a:solidFill>
                  <a:latin typeface="Calibri" panose="020F0502020204030204"/>
                </a:rPr>
                <a:t>exch_primtive</a:t>
              </a:r>
              <a:r>
                <a:rPr lang="en-US" sz="1600" i="1" dirty="0" smtClean="0">
                  <a:solidFill>
                    <a:prstClr val="black"/>
                  </a:solidFill>
                  <a:latin typeface="Calibri" panose="020F0502020204030204"/>
                </a:rPr>
                <a:t>(rg0,rg1,</a:t>
              </a:r>
              <a:r>
                <a:rPr lang="en-US" sz="1600" b="1" i="1" dirty="0" smtClean="0">
                  <a:solidFill>
                    <a:prstClr val="black"/>
                  </a:solidFill>
                  <a:latin typeface="Calibri" panose="020F0502020204030204"/>
                </a:rPr>
                <a:t>0x1</a:t>
              </a:r>
              <a:r>
                <a:rPr lang="en-US" sz="1600" i="1" dirty="0" smtClean="0">
                  <a:solidFill>
                    <a:prstClr val="black"/>
                  </a:solidFill>
                  <a:latin typeface="Calibri" panose="020F0502020204030204"/>
                </a:rPr>
                <a:t>,</a:t>
              </a:r>
              <a:r>
                <a:rPr lang="en-US" sz="1600" b="1" i="1" dirty="0" smtClean="0">
                  <a:solidFill>
                    <a:prstClr val="black"/>
                  </a:solidFill>
                  <a:latin typeface="Calibri" panose="020F0502020204030204"/>
                </a:rPr>
                <a:t>0</a:t>
              </a:r>
              <a:r>
                <a:rPr lang="en-US" sz="1600" i="1" dirty="0" smtClean="0">
                  <a:solidFill>
                    <a:prstClr val="black"/>
                  </a:solidFill>
                  <a:latin typeface="Calibri" panose="020F0502020204030204"/>
                </a:rPr>
                <a:t>) </a:t>
              </a:r>
              <a:endParaRPr lang="en-US" sz="1600" i="1" dirty="0">
                <a:solidFill>
                  <a:prstClr val="black"/>
                </a:solidFill>
                <a:latin typeface="Calibri" panose="020F0502020204030204"/>
              </a:endParaRPr>
            </a:p>
          </p:txBody>
        </p:sp>
      </p:grpSp>
      <p:grpSp>
        <p:nvGrpSpPr>
          <p:cNvPr id="7" name="Group 6"/>
          <p:cNvGrpSpPr/>
          <p:nvPr/>
        </p:nvGrpSpPr>
        <p:grpSpPr>
          <a:xfrm>
            <a:off x="4516801" y="3423755"/>
            <a:ext cx="3684223" cy="1559462"/>
            <a:chOff x="4516801" y="3423755"/>
            <a:chExt cx="3684223" cy="1559462"/>
          </a:xfrm>
        </p:grpSpPr>
        <p:sp>
          <p:nvSpPr>
            <p:cNvPr id="105" name="Rounded Rectangle 104"/>
            <p:cNvSpPr/>
            <p:nvPr/>
          </p:nvSpPr>
          <p:spPr>
            <a:xfrm>
              <a:off x="4516801" y="3423755"/>
              <a:ext cx="3684223" cy="1559462"/>
            </a:xfrm>
            <a:prstGeom prst="roundRect">
              <a:avLst>
                <a:gd name="adj" fmla="val 10022"/>
              </a:avLst>
            </a:prstGeom>
            <a:solidFill>
              <a:srgbClr val="99CCFF"/>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5334163" y="3480058"/>
              <a:ext cx="2125197" cy="338554"/>
            </a:xfrm>
            <a:prstGeom prst="rect">
              <a:avLst/>
            </a:prstGeom>
          </p:spPr>
          <p:txBody>
            <a:bodyPr wrap="none">
              <a:spAutoFit/>
            </a:bodyPr>
            <a:lstStyle/>
            <a:p>
              <a:r>
                <a:rPr lang="en-US" sz="1600" i="1" dirty="0" smtClean="0">
                  <a:solidFill>
                    <a:prstClr val="black"/>
                  </a:solidFill>
                  <a:latin typeface="Calibri" panose="020F0502020204030204"/>
                </a:rPr>
                <a:t>Implementation Details</a:t>
              </a:r>
              <a:endParaRPr lang="en-US" sz="1600" i="1" dirty="0">
                <a:solidFill>
                  <a:prstClr val="black"/>
                </a:solidFill>
                <a:latin typeface="Calibri" panose="020F0502020204030204"/>
              </a:endParaRPr>
            </a:p>
          </p:txBody>
        </p:sp>
      </p:grpSp>
      <p:sp>
        <p:nvSpPr>
          <p:cNvPr id="191" name="Rounded Rectangle 190"/>
          <p:cNvSpPr/>
          <p:nvPr/>
        </p:nvSpPr>
        <p:spPr>
          <a:xfrm>
            <a:off x="1297939" y="5153837"/>
            <a:ext cx="6922135" cy="1111897"/>
          </a:xfrm>
          <a:prstGeom prst="roundRect">
            <a:avLst>
              <a:gd name="adj" fmla="val 10022"/>
            </a:avLst>
          </a:prstGeom>
          <a:solidFill>
            <a:srgbClr val="99CCFF"/>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 name="TextBox 103"/>
          <p:cNvSpPr txBox="1"/>
          <p:nvPr/>
        </p:nvSpPr>
        <p:spPr>
          <a:xfrm>
            <a:off x="1663780" y="5188516"/>
            <a:ext cx="6701329" cy="1077218"/>
          </a:xfrm>
          <a:prstGeom prst="rect">
            <a:avLst/>
          </a:prstGeom>
          <a:noFill/>
        </p:spPr>
        <p:txBody>
          <a:bodyPr wrap="square" rtlCol="0">
            <a:spAutoFit/>
          </a:bodyPr>
          <a:lstStyle/>
          <a:p>
            <a:r>
              <a:rPr lang="en-US" sz="1600" dirty="0">
                <a:solidFill>
                  <a:prstClr val="black"/>
                </a:solidFill>
                <a:latin typeface="Calibri" panose="020F0502020204030204"/>
              </a:rPr>
              <a:t>① _</a:t>
            </a:r>
            <a:r>
              <a:rPr lang="en-US" sz="1600" dirty="0" err="1" smtClean="0">
                <a:solidFill>
                  <a:prstClr val="black"/>
                </a:solidFill>
                <a:latin typeface="Calibri" panose="020F0502020204030204"/>
              </a:rPr>
              <a:t>shuf_xor</a:t>
            </a:r>
            <a:r>
              <a:rPr lang="en-US" sz="1600" dirty="0" smtClean="0">
                <a:solidFill>
                  <a:prstClr val="black"/>
                </a:solidFill>
                <a:latin typeface="Calibri" panose="020F0502020204030204"/>
              </a:rPr>
              <a:t>(</a:t>
            </a:r>
            <a:r>
              <a:rPr lang="en-US" sz="1600" i="1" dirty="0" smtClean="0">
                <a:solidFill>
                  <a:prstClr val="black"/>
                </a:solidFill>
                <a:latin typeface="Calibri" panose="020F0502020204030204"/>
              </a:rPr>
              <a:t>rg1</a:t>
            </a:r>
            <a:r>
              <a:rPr lang="en-US" sz="1600" dirty="0" smtClean="0">
                <a:solidFill>
                  <a:prstClr val="black"/>
                </a:solidFill>
                <a:latin typeface="Calibri" panose="020F0502020204030204"/>
              </a:rPr>
              <a:t>, </a:t>
            </a:r>
            <a:r>
              <a:rPr lang="en-US" sz="1600" b="1" dirty="0" smtClean="0">
                <a:solidFill>
                  <a:prstClr val="black"/>
                </a:solidFill>
                <a:latin typeface="Calibri" panose="020F0502020204030204"/>
              </a:rPr>
              <a:t>0x1</a:t>
            </a:r>
            <a:r>
              <a:rPr lang="en-US" sz="1600" dirty="0" smtClean="0">
                <a:solidFill>
                  <a:prstClr val="black"/>
                </a:solidFill>
                <a:latin typeface="Calibri" panose="020F0502020204030204"/>
              </a:rPr>
              <a:t>);  // Shuffle data in </a:t>
            </a:r>
            <a:r>
              <a:rPr lang="en-US" sz="1600" i="1" dirty="0" smtClean="0">
                <a:solidFill>
                  <a:prstClr val="black"/>
                </a:solidFill>
                <a:latin typeface="Calibri" panose="020F0502020204030204"/>
              </a:rPr>
              <a:t>rg1</a:t>
            </a:r>
          </a:p>
          <a:p>
            <a:r>
              <a:rPr lang="en-US" sz="1600" dirty="0">
                <a:solidFill>
                  <a:prstClr val="black"/>
                </a:solidFill>
                <a:latin typeface="Calibri" panose="020F0502020204030204"/>
              </a:rPr>
              <a:t>② </a:t>
            </a:r>
            <a:r>
              <a:rPr lang="en-US" sz="1600" dirty="0" err="1" smtClean="0">
                <a:solidFill>
                  <a:prstClr val="black"/>
                </a:solidFill>
                <a:latin typeface="Calibri" panose="020F0502020204030204"/>
              </a:rPr>
              <a:t>cmp_swp</a:t>
            </a:r>
            <a:r>
              <a:rPr lang="en-US" sz="1600" dirty="0" smtClean="0">
                <a:solidFill>
                  <a:prstClr val="black"/>
                </a:solidFill>
                <a:latin typeface="Calibri" panose="020F0502020204030204"/>
              </a:rPr>
              <a:t>(</a:t>
            </a:r>
            <a:r>
              <a:rPr lang="en-US" sz="1600" i="1" dirty="0" smtClean="0">
                <a:solidFill>
                  <a:prstClr val="black"/>
                </a:solidFill>
                <a:latin typeface="Calibri" panose="020F0502020204030204"/>
              </a:rPr>
              <a:t>rg0</a:t>
            </a:r>
            <a:r>
              <a:rPr lang="en-US" sz="1600" dirty="0" smtClean="0">
                <a:solidFill>
                  <a:prstClr val="black"/>
                </a:solidFill>
                <a:latin typeface="Calibri" panose="020F0502020204030204"/>
              </a:rPr>
              <a:t>, </a:t>
            </a:r>
            <a:r>
              <a:rPr lang="en-US" sz="1600" i="1" dirty="0">
                <a:solidFill>
                  <a:prstClr val="black"/>
                </a:solidFill>
                <a:latin typeface="Calibri" panose="020F0502020204030204"/>
              </a:rPr>
              <a:t>rg1</a:t>
            </a:r>
            <a:r>
              <a:rPr lang="en-US" sz="1600" dirty="0" smtClean="0">
                <a:solidFill>
                  <a:prstClr val="black"/>
                </a:solidFill>
                <a:latin typeface="Calibri" panose="020F0502020204030204"/>
              </a:rPr>
              <a:t>);      // Compare data of </a:t>
            </a:r>
            <a:r>
              <a:rPr lang="en-US" sz="1600" i="1" dirty="0" smtClean="0">
                <a:solidFill>
                  <a:prstClr val="black"/>
                </a:solidFill>
                <a:latin typeface="Calibri" panose="020F0502020204030204"/>
              </a:rPr>
              <a:t>rg0</a:t>
            </a:r>
            <a:r>
              <a:rPr lang="en-US" sz="1600" dirty="0" smtClean="0">
                <a:solidFill>
                  <a:prstClr val="black"/>
                </a:solidFill>
                <a:latin typeface="Calibri" panose="020F0502020204030204"/>
              </a:rPr>
              <a:t> &amp; </a:t>
            </a:r>
            <a:r>
              <a:rPr lang="en-US" sz="1600" i="1" dirty="0" smtClean="0">
                <a:solidFill>
                  <a:prstClr val="black"/>
                </a:solidFill>
                <a:latin typeface="Calibri" panose="020F0502020204030204"/>
              </a:rPr>
              <a:t>rg1</a:t>
            </a:r>
            <a:r>
              <a:rPr lang="en-US" sz="1600" dirty="0" smtClean="0">
                <a:solidFill>
                  <a:prstClr val="black"/>
                </a:solidFill>
                <a:latin typeface="Calibri" panose="020F0502020204030204"/>
              </a:rPr>
              <a:t> locally</a:t>
            </a:r>
          </a:p>
          <a:p>
            <a:r>
              <a:rPr lang="en-US" sz="1600" dirty="0">
                <a:solidFill>
                  <a:prstClr val="black"/>
                </a:solidFill>
                <a:latin typeface="Calibri" panose="020F0502020204030204"/>
              </a:rPr>
              <a:t>③ </a:t>
            </a:r>
            <a:r>
              <a:rPr lang="en-US" sz="1600" dirty="0" smtClean="0">
                <a:solidFill>
                  <a:prstClr val="black"/>
                </a:solidFill>
                <a:latin typeface="Calibri" panose="020F0502020204030204"/>
              </a:rPr>
              <a:t>if( </a:t>
            </a:r>
            <a:r>
              <a:rPr lang="en-US" sz="1600" dirty="0" err="1" smtClean="0">
                <a:solidFill>
                  <a:prstClr val="black"/>
                </a:solidFill>
                <a:latin typeface="Calibri" panose="020F0502020204030204"/>
              </a:rPr>
              <a:t>bfe</a:t>
            </a:r>
            <a:r>
              <a:rPr lang="en-US" sz="1600" dirty="0" smtClean="0">
                <a:solidFill>
                  <a:prstClr val="black"/>
                </a:solidFill>
                <a:latin typeface="Calibri" panose="020F0502020204030204"/>
              </a:rPr>
              <a:t>(tid,</a:t>
            </a:r>
            <a:r>
              <a:rPr lang="en-US" sz="1600" b="1" dirty="0" smtClean="0">
                <a:solidFill>
                  <a:prstClr val="black"/>
                </a:solidFill>
                <a:latin typeface="Calibri" panose="020F0502020204030204"/>
              </a:rPr>
              <a:t>0</a:t>
            </a:r>
            <a:r>
              <a:rPr lang="en-US" sz="1600" dirty="0" smtClean="0">
                <a:solidFill>
                  <a:prstClr val="black"/>
                </a:solidFill>
                <a:latin typeface="Calibri" panose="020F0502020204030204"/>
              </a:rPr>
              <a:t>) ) </a:t>
            </a:r>
            <a:r>
              <a:rPr lang="en-US" sz="1600" dirty="0" err="1" smtClean="0">
                <a:solidFill>
                  <a:prstClr val="black"/>
                </a:solidFill>
                <a:latin typeface="Calibri" panose="020F0502020204030204"/>
              </a:rPr>
              <a:t>swp</a:t>
            </a:r>
            <a:r>
              <a:rPr lang="en-US" sz="1600" dirty="0" smtClean="0">
                <a:solidFill>
                  <a:prstClr val="black"/>
                </a:solidFill>
                <a:latin typeface="Calibri" panose="020F0502020204030204"/>
              </a:rPr>
              <a:t>(</a:t>
            </a:r>
            <a:r>
              <a:rPr lang="en-US" sz="1600" i="1" dirty="0" smtClean="0">
                <a:solidFill>
                  <a:prstClr val="black"/>
                </a:solidFill>
                <a:latin typeface="Calibri" panose="020F0502020204030204"/>
              </a:rPr>
              <a:t>rg0</a:t>
            </a:r>
            <a:r>
              <a:rPr lang="en-US" sz="1600" dirty="0" smtClean="0">
                <a:solidFill>
                  <a:prstClr val="black"/>
                </a:solidFill>
                <a:latin typeface="Calibri" panose="020F0502020204030204"/>
              </a:rPr>
              <a:t>, </a:t>
            </a:r>
            <a:r>
              <a:rPr lang="en-US" sz="1600" i="1" dirty="0">
                <a:solidFill>
                  <a:prstClr val="black"/>
                </a:solidFill>
                <a:latin typeface="Calibri" panose="020F0502020204030204"/>
              </a:rPr>
              <a:t>rg1</a:t>
            </a:r>
            <a:r>
              <a:rPr lang="en-US" sz="1600" dirty="0" smtClean="0">
                <a:solidFill>
                  <a:prstClr val="black"/>
                </a:solidFill>
                <a:latin typeface="Calibri" panose="020F0502020204030204"/>
              </a:rPr>
              <a:t>);   // Swap data of </a:t>
            </a:r>
            <a:r>
              <a:rPr lang="en-US" sz="1600" i="1" dirty="0" smtClean="0">
                <a:solidFill>
                  <a:prstClr val="black"/>
                </a:solidFill>
                <a:latin typeface="Calibri" panose="020F0502020204030204"/>
              </a:rPr>
              <a:t>rg0</a:t>
            </a:r>
            <a:r>
              <a:rPr lang="en-US" sz="1600" dirty="0" smtClean="0">
                <a:solidFill>
                  <a:prstClr val="black"/>
                </a:solidFill>
                <a:latin typeface="Calibri" panose="020F0502020204030204"/>
              </a:rPr>
              <a:t> &amp; </a:t>
            </a:r>
            <a:r>
              <a:rPr lang="en-US" sz="1600" i="1" dirty="0" smtClean="0">
                <a:solidFill>
                  <a:prstClr val="black"/>
                </a:solidFill>
                <a:latin typeface="Calibri" panose="020F0502020204030204"/>
              </a:rPr>
              <a:t>rg1</a:t>
            </a:r>
            <a:r>
              <a:rPr lang="en-US" sz="1600" dirty="0" smtClean="0">
                <a:solidFill>
                  <a:prstClr val="black"/>
                </a:solidFill>
                <a:latin typeface="Calibri" panose="020F0502020204030204"/>
              </a:rPr>
              <a:t> if </a:t>
            </a:r>
            <a:r>
              <a:rPr lang="en-US" sz="1600" b="1" dirty="0" smtClean="0">
                <a:solidFill>
                  <a:prstClr val="black"/>
                </a:solidFill>
                <a:latin typeface="Calibri" panose="020F0502020204030204"/>
              </a:rPr>
              <a:t>0</a:t>
            </a:r>
            <a:r>
              <a:rPr lang="en-US" sz="1600" dirty="0" smtClean="0">
                <a:solidFill>
                  <a:prstClr val="black"/>
                </a:solidFill>
                <a:latin typeface="Calibri" panose="020F0502020204030204"/>
              </a:rPr>
              <a:t> bit of </a:t>
            </a:r>
            <a:r>
              <a:rPr lang="en-US" sz="1600" dirty="0" err="1" smtClean="0">
                <a:solidFill>
                  <a:prstClr val="black"/>
                </a:solidFill>
                <a:latin typeface="Calibri" panose="020F0502020204030204"/>
              </a:rPr>
              <a:t>tid</a:t>
            </a:r>
            <a:r>
              <a:rPr lang="en-US" sz="1600" dirty="0" smtClean="0">
                <a:solidFill>
                  <a:prstClr val="black"/>
                </a:solidFill>
                <a:latin typeface="Calibri" panose="020F0502020204030204"/>
              </a:rPr>
              <a:t> is set</a:t>
            </a:r>
          </a:p>
          <a:p>
            <a:r>
              <a:rPr lang="en-US" sz="1600" dirty="0" smtClean="0">
                <a:solidFill>
                  <a:prstClr val="black"/>
                </a:solidFill>
                <a:latin typeface="Calibri" panose="020F0502020204030204"/>
              </a:rPr>
              <a:t>④ </a:t>
            </a:r>
            <a:r>
              <a:rPr lang="en-US" sz="1600" dirty="0">
                <a:solidFill>
                  <a:prstClr val="black"/>
                </a:solidFill>
                <a:latin typeface="Calibri" panose="020F0502020204030204"/>
              </a:rPr>
              <a:t>_</a:t>
            </a:r>
            <a:r>
              <a:rPr lang="en-US" sz="1600" dirty="0" err="1" smtClean="0">
                <a:solidFill>
                  <a:prstClr val="black"/>
                </a:solidFill>
                <a:latin typeface="Calibri" panose="020F0502020204030204"/>
              </a:rPr>
              <a:t>shuf_xor</a:t>
            </a:r>
            <a:r>
              <a:rPr lang="en-US" sz="1600" dirty="0" smtClean="0">
                <a:solidFill>
                  <a:prstClr val="black"/>
                </a:solidFill>
                <a:latin typeface="Calibri" panose="020F0502020204030204"/>
              </a:rPr>
              <a:t>(</a:t>
            </a:r>
            <a:r>
              <a:rPr lang="en-US" sz="1600" i="1" dirty="0">
                <a:solidFill>
                  <a:prstClr val="black"/>
                </a:solidFill>
                <a:latin typeface="Calibri" panose="020F0502020204030204"/>
              </a:rPr>
              <a:t>rg1</a:t>
            </a:r>
            <a:r>
              <a:rPr lang="en-US" sz="1600" dirty="0" smtClean="0">
                <a:solidFill>
                  <a:prstClr val="black"/>
                </a:solidFill>
                <a:latin typeface="Calibri" panose="020F0502020204030204"/>
              </a:rPr>
              <a:t>, </a:t>
            </a:r>
            <a:r>
              <a:rPr lang="en-US" sz="1600" b="1" dirty="0" smtClean="0">
                <a:solidFill>
                  <a:prstClr val="black"/>
                </a:solidFill>
                <a:latin typeface="Calibri" panose="020F0502020204030204"/>
              </a:rPr>
              <a:t>0x1</a:t>
            </a:r>
            <a:r>
              <a:rPr lang="en-US" sz="1600" dirty="0" smtClean="0">
                <a:solidFill>
                  <a:prstClr val="black"/>
                </a:solidFill>
                <a:latin typeface="Calibri" panose="020F0502020204030204"/>
              </a:rPr>
              <a:t>);  // Shuffle data in </a:t>
            </a:r>
            <a:r>
              <a:rPr lang="en-US" sz="1600" i="1" dirty="0" smtClean="0">
                <a:solidFill>
                  <a:prstClr val="black"/>
                </a:solidFill>
                <a:latin typeface="Calibri" panose="020F0502020204030204"/>
              </a:rPr>
              <a:t>rg1</a:t>
            </a:r>
          </a:p>
        </p:txBody>
      </p:sp>
      <p:grpSp>
        <p:nvGrpSpPr>
          <p:cNvPr id="11" name="Group 10"/>
          <p:cNvGrpSpPr/>
          <p:nvPr/>
        </p:nvGrpSpPr>
        <p:grpSpPr>
          <a:xfrm>
            <a:off x="5368105" y="3873557"/>
            <a:ext cx="1145904" cy="1085390"/>
            <a:chOff x="5368105" y="3873557"/>
            <a:chExt cx="1145904" cy="1085390"/>
          </a:xfrm>
        </p:grpSpPr>
        <p:sp>
          <p:nvSpPr>
            <p:cNvPr id="107" name="Rectangle 106"/>
            <p:cNvSpPr/>
            <p:nvPr/>
          </p:nvSpPr>
          <p:spPr>
            <a:xfrm>
              <a:off x="5870498" y="4651170"/>
              <a:ext cx="423514" cy="307777"/>
            </a:xfrm>
            <a:prstGeom prst="rect">
              <a:avLst/>
            </a:prstGeom>
          </p:spPr>
          <p:txBody>
            <a:bodyPr wrap="none">
              <a:spAutoFit/>
            </a:bodyPr>
            <a:lstStyle/>
            <a:p>
              <a:r>
                <a:rPr lang="en-US" sz="1400" dirty="0">
                  <a:solidFill>
                    <a:prstClr val="black"/>
                  </a:solidFill>
                  <a:latin typeface="Calibri" panose="020F0502020204030204"/>
                </a:rPr>
                <a:t>②</a:t>
              </a:r>
            </a:p>
          </p:txBody>
        </p:sp>
        <p:sp>
          <p:nvSpPr>
            <p:cNvPr id="103" name="Right Arrow 102"/>
            <p:cNvSpPr/>
            <p:nvPr/>
          </p:nvSpPr>
          <p:spPr bwMode="auto">
            <a:xfrm>
              <a:off x="5368105" y="4185297"/>
              <a:ext cx="272387" cy="148307"/>
            </a:xfrm>
            <a:prstGeom prst="rightArrow">
              <a:avLst/>
            </a:prstGeom>
            <a:solidFill>
              <a:sysClr val="window" lastClr="FFFFFF"/>
            </a:solidFill>
            <a:ln w="9525"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0" name="Rectangle 119"/>
            <p:cNvSpPr/>
            <p:nvPr/>
          </p:nvSpPr>
          <p:spPr>
            <a:xfrm>
              <a:off x="5663642" y="4261889"/>
              <a:ext cx="827473" cy="388208"/>
            </a:xfrm>
            <a:prstGeom prst="rect">
              <a:avLst/>
            </a:prstGeom>
            <a:solidFill>
              <a:sysClr val="window" lastClr="FFFFFF">
                <a:lumMod val="75000"/>
              </a:sysClr>
            </a:solidFill>
            <a:ln w="12700" cap="flat" cmpd="sng" algn="ctr">
              <a:solidFill>
                <a:sysClr val="window" lastClr="FFFFF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5663643" y="3876652"/>
              <a:ext cx="823962" cy="385237"/>
            </a:xfrm>
            <a:prstGeom prst="rect">
              <a:avLst/>
            </a:prstGeom>
            <a:solidFill>
              <a:sysClr val="window" lastClr="FFFFFF">
                <a:lumMod val="95000"/>
              </a:sysClr>
            </a:solidFill>
            <a:ln w="12700" cap="flat" cmpd="sng" algn="ctr">
              <a:solidFill>
                <a:sysClr val="window" lastClr="FFFFF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22" name="Straight Connector 121"/>
            <p:cNvCxnSpPr/>
            <p:nvPr/>
          </p:nvCxnSpPr>
          <p:spPr bwMode="auto">
            <a:xfrm>
              <a:off x="5892454" y="3984303"/>
              <a:ext cx="36576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23" name="Straight Connector 122"/>
            <p:cNvCxnSpPr/>
            <p:nvPr/>
          </p:nvCxnSpPr>
          <p:spPr bwMode="auto">
            <a:xfrm>
              <a:off x="5892454" y="4175192"/>
              <a:ext cx="36576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24" name="Straight Connector 123"/>
            <p:cNvCxnSpPr/>
            <p:nvPr/>
          </p:nvCxnSpPr>
          <p:spPr bwMode="auto">
            <a:xfrm>
              <a:off x="5892454" y="4366081"/>
              <a:ext cx="36576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25" name="Straight Connector 124"/>
            <p:cNvCxnSpPr/>
            <p:nvPr/>
          </p:nvCxnSpPr>
          <p:spPr bwMode="auto">
            <a:xfrm>
              <a:off x="5892454" y="4556970"/>
              <a:ext cx="36576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26" name="Oval 125"/>
            <p:cNvSpPr/>
            <p:nvPr/>
          </p:nvSpPr>
          <p:spPr bwMode="auto">
            <a:xfrm>
              <a:off x="5994009" y="39645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7" name="Oval 126"/>
            <p:cNvSpPr/>
            <p:nvPr/>
          </p:nvSpPr>
          <p:spPr bwMode="auto">
            <a:xfrm>
              <a:off x="5994009" y="4158851"/>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8" name="Oval 127"/>
            <p:cNvSpPr/>
            <p:nvPr/>
          </p:nvSpPr>
          <p:spPr bwMode="auto">
            <a:xfrm>
              <a:off x="6108309" y="4533223"/>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9" name="Oval 128"/>
            <p:cNvSpPr/>
            <p:nvPr/>
          </p:nvSpPr>
          <p:spPr bwMode="auto">
            <a:xfrm>
              <a:off x="6108309" y="43431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30" name="Straight Connector 129"/>
            <p:cNvCxnSpPr>
              <a:stCxn id="126" idx="4"/>
              <a:endCxn id="127" idx="0"/>
            </p:cNvCxnSpPr>
            <p:nvPr/>
          </p:nvCxnSpPr>
          <p:spPr bwMode="auto">
            <a:xfrm>
              <a:off x="6014791" y="4010225"/>
              <a:ext cx="0" cy="148626"/>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1" name="Straight Connector 130"/>
            <p:cNvCxnSpPr>
              <a:stCxn id="128" idx="0"/>
              <a:endCxn id="129" idx="0"/>
            </p:cNvCxnSpPr>
            <p:nvPr/>
          </p:nvCxnSpPr>
          <p:spPr bwMode="auto">
            <a:xfrm flipV="1">
              <a:off x="6129091" y="4343105"/>
              <a:ext cx="0" cy="190118"/>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43" name="TextBox 142"/>
            <p:cNvSpPr txBox="1"/>
            <p:nvPr/>
          </p:nvSpPr>
          <p:spPr>
            <a:xfrm>
              <a:off x="5671273" y="3873557"/>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4</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44" name="TextBox 143"/>
            <p:cNvSpPr txBox="1"/>
            <p:nvPr/>
          </p:nvSpPr>
          <p:spPr>
            <a:xfrm>
              <a:off x="5671273" y="4066589"/>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1</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45" name="TextBox 144"/>
            <p:cNvSpPr txBox="1"/>
            <p:nvPr/>
          </p:nvSpPr>
          <p:spPr>
            <a:xfrm>
              <a:off x="5671273" y="4259621"/>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2</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46" name="TextBox 145"/>
            <p:cNvSpPr txBox="1"/>
            <p:nvPr/>
          </p:nvSpPr>
          <p:spPr>
            <a:xfrm>
              <a:off x="5671273" y="4452653"/>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3</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47" name="TextBox 146"/>
            <p:cNvSpPr txBox="1"/>
            <p:nvPr/>
          </p:nvSpPr>
          <p:spPr>
            <a:xfrm>
              <a:off x="6274523" y="3873557"/>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1</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48" name="TextBox 147"/>
            <p:cNvSpPr txBox="1"/>
            <p:nvPr/>
          </p:nvSpPr>
          <p:spPr>
            <a:xfrm>
              <a:off x="6274523" y="4066589"/>
              <a:ext cx="23948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4</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49" name="TextBox 148"/>
            <p:cNvSpPr txBox="1"/>
            <p:nvPr/>
          </p:nvSpPr>
          <p:spPr>
            <a:xfrm>
              <a:off x="6274523" y="4259621"/>
              <a:ext cx="20706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2</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50" name="TextBox 149"/>
            <p:cNvSpPr txBox="1"/>
            <p:nvPr/>
          </p:nvSpPr>
          <p:spPr>
            <a:xfrm>
              <a:off x="6274523" y="4452653"/>
              <a:ext cx="19954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3</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grpSp>
      <p:grpSp>
        <p:nvGrpSpPr>
          <p:cNvPr id="10" name="Group 9"/>
          <p:cNvGrpSpPr/>
          <p:nvPr/>
        </p:nvGrpSpPr>
        <p:grpSpPr>
          <a:xfrm>
            <a:off x="4830159" y="3873612"/>
            <a:ext cx="897477" cy="1085335"/>
            <a:chOff x="4830159" y="3873612"/>
            <a:chExt cx="897477" cy="1085335"/>
          </a:xfrm>
        </p:grpSpPr>
        <p:grpSp>
          <p:nvGrpSpPr>
            <p:cNvPr id="8" name="Group 7"/>
            <p:cNvGrpSpPr/>
            <p:nvPr/>
          </p:nvGrpSpPr>
          <p:grpSpPr>
            <a:xfrm>
              <a:off x="4830159" y="3873612"/>
              <a:ext cx="505070" cy="803643"/>
              <a:chOff x="4830159" y="3873612"/>
              <a:chExt cx="505070" cy="803643"/>
            </a:xfrm>
          </p:grpSpPr>
          <p:sp>
            <p:nvSpPr>
              <p:cNvPr id="112" name="Rectangle 111"/>
              <p:cNvSpPr/>
              <p:nvPr/>
            </p:nvSpPr>
            <p:spPr>
              <a:xfrm>
                <a:off x="4833669" y="4258849"/>
                <a:ext cx="501267" cy="401808"/>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4830159" y="3873612"/>
                <a:ext cx="505070" cy="385237"/>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15" name="Curved Connector 114"/>
              <p:cNvCxnSpPr>
                <a:stCxn id="117" idx="3"/>
                <a:endCxn id="119" idx="3"/>
              </p:cNvCxnSpPr>
              <p:nvPr/>
            </p:nvCxnSpPr>
            <p:spPr>
              <a:xfrm>
                <a:off x="5311786" y="4183469"/>
                <a:ext cx="4145" cy="386064"/>
              </a:xfrm>
              <a:prstGeom prst="curvedConnector3">
                <a:avLst>
                  <a:gd name="adj1" fmla="val 5002292"/>
                </a:avLst>
              </a:prstGeom>
              <a:noFill/>
              <a:ln w="12700" cap="flat" cmpd="sng" algn="ctr">
                <a:solidFill>
                  <a:sysClr val="windowText" lastClr="000000"/>
                </a:solidFill>
                <a:prstDash val="solid"/>
                <a:miter lim="800000"/>
                <a:headEnd type="arrow" w="med" len="med"/>
                <a:tailEnd type="arrow" w="med" len="med"/>
              </a:ln>
              <a:effectLst/>
            </p:spPr>
          </p:cxnSp>
          <p:sp>
            <p:nvSpPr>
              <p:cNvPr id="116" name="TextBox 115"/>
              <p:cNvSpPr txBox="1"/>
              <p:nvPr/>
            </p:nvSpPr>
            <p:spPr>
              <a:xfrm>
                <a:off x="4877861" y="3882715"/>
                <a:ext cx="450300"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g0(</a:t>
                </a:r>
                <a:r>
                  <a:rPr lang="en-US" sz="1400" b="1" dirty="0" smtClean="0">
                    <a:solidFill>
                      <a:prstClr val="black"/>
                    </a:solidFill>
                    <a:latin typeface="Calibri" panose="020F0502020204030204"/>
                  </a:rPr>
                  <a:t>4</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17" name="TextBox 116"/>
              <p:cNvSpPr txBox="1"/>
              <p:nvPr/>
            </p:nvSpPr>
            <p:spPr>
              <a:xfrm>
                <a:off x="4877861" y="4075747"/>
                <a:ext cx="433925"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rg1(</a:t>
                </a:r>
                <a:r>
                  <a:rPr lang="en-US" sz="1400" b="1" dirty="0" smtClean="0">
                    <a:solidFill>
                      <a:prstClr val="black"/>
                    </a:solidFill>
                    <a:latin typeface="Calibri" panose="020F0502020204030204"/>
                  </a:rPr>
                  <a:t>3</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18" name="TextBox 117"/>
              <p:cNvSpPr txBox="1"/>
              <p:nvPr/>
            </p:nvSpPr>
            <p:spPr>
              <a:xfrm>
                <a:off x="4877861" y="4268779"/>
                <a:ext cx="450300"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rg0(</a:t>
                </a:r>
                <a:r>
                  <a:rPr lang="en-US" sz="1400" b="1" dirty="0" smtClean="0">
                    <a:solidFill>
                      <a:prstClr val="black"/>
                    </a:solidFill>
                    <a:latin typeface="Calibri" panose="020F0502020204030204"/>
                  </a:rPr>
                  <a:t>2</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19" name="TextBox 118"/>
              <p:cNvSpPr txBox="1"/>
              <p:nvPr/>
            </p:nvSpPr>
            <p:spPr>
              <a:xfrm>
                <a:off x="4877861" y="4461811"/>
                <a:ext cx="438070"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g1(</a:t>
                </a:r>
                <a:r>
                  <a:rPr lang="en-US" sz="1400" b="1" dirty="0" smtClean="0">
                    <a:solidFill>
                      <a:prstClr val="black"/>
                    </a:solidFill>
                    <a:latin typeface="Calibri" panose="020F0502020204030204"/>
                  </a:rPr>
                  <a:t>1</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grpSp>
        <p:sp>
          <p:nvSpPr>
            <p:cNvPr id="106" name="Rectangle 105"/>
            <p:cNvSpPr/>
            <p:nvPr/>
          </p:nvSpPr>
          <p:spPr>
            <a:xfrm>
              <a:off x="5304122" y="4651170"/>
              <a:ext cx="423514" cy="307777"/>
            </a:xfrm>
            <a:prstGeom prst="rect">
              <a:avLst/>
            </a:prstGeom>
          </p:spPr>
          <p:txBody>
            <a:bodyPr wrap="none">
              <a:spAutoFit/>
            </a:bodyPr>
            <a:lstStyle/>
            <a:p>
              <a:r>
                <a:rPr lang="en-US" sz="1400" dirty="0">
                  <a:solidFill>
                    <a:prstClr val="black"/>
                  </a:solidFill>
                  <a:latin typeface="Calibri" panose="020F0502020204030204"/>
                </a:rPr>
                <a:t>①</a:t>
              </a:r>
            </a:p>
          </p:txBody>
        </p:sp>
      </p:grpSp>
      <p:grpSp>
        <p:nvGrpSpPr>
          <p:cNvPr id="12" name="Group 11"/>
          <p:cNvGrpSpPr/>
          <p:nvPr/>
        </p:nvGrpSpPr>
        <p:grpSpPr>
          <a:xfrm>
            <a:off x="6474069" y="3866561"/>
            <a:ext cx="633524" cy="1092386"/>
            <a:chOff x="6474069" y="3866561"/>
            <a:chExt cx="633524" cy="1092386"/>
          </a:xfrm>
        </p:grpSpPr>
        <p:sp>
          <p:nvSpPr>
            <p:cNvPr id="102" name="Right Arrow 101"/>
            <p:cNvSpPr/>
            <p:nvPr/>
          </p:nvSpPr>
          <p:spPr bwMode="auto">
            <a:xfrm>
              <a:off x="6547840" y="4185297"/>
              <a:ext cx="279676" cy="148307"/>
            </a:xfrm>
            <a:prstGeom prst="rightArrow">
              <a:avLst/>
            </a:prstGeom>
            <a:solidFill>
              <a:sysClr val="window" lastClr="FFFFFF"/>
            </a:solidFill>
            <a:ln w="9525"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2" name="Rectangle 131"/>
            <p:cNvSpPr/>
            <p:nvPr/>
          </p:nvSpPr>
          <p:spPr>
            <a:xfrm>
              <a:off x="6858818" y="4251798"/>
              <a:ext cx="248775" cy="420596"/>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6855309" y="3866561"/>
              <a:ext cx="251364" cy="387253"/>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51" name="Curved Connector 150"/>
            <p:cNvCxnSpPr>
              <a:stCxn id="149" idx="3"/>
              <a:endCxn id="150" idx="3"/>
            </p:cNvCxnSpPr>
            <p:nvPr/>
          </p:nvCxnSpPr>
          <p:spPr>
            <a:xfrm flipH="1">
              <a:off x="6474069" y="4367343"/>
              <a:ext cx="7521" cy="193032"/>
            </a:xfrm>
            <a:prstGeom prst="curvedConnector3">
              <a:avLst>
                <a:gd name="adj1" fmla="val -2026326"/>
              </a:avLst>
            </a:prstGeom>
            <a:noFill/>
            <a:ln w="12700" cap="flat" cmpd="sng" algn="ctr">
              <a:solidFill>
                <a:sysClr val="windowText" lastClr="000000"/>
              </a:solidFill>
              <a:prstDash val="solid"/>
              <a:miter lim="800000"/>
              <a:headEnd type="arrow" w="med" len="med"/>
              <a:tailEnd type="arrow" w="med" len="med"/>
            </a:ln>
            <a:effectLst/>
          </p:spPr>
        </p:cxnSp>
        <p:sp>
          <p:nvSpPr>
            <p:cNvPr id="152" name="TextBox 151"/>
            <p:cNvSpPr txBox="1"/>
            <p:nvPr/>
          </p:nvSpPr>
          <p:spPr>
            <a:xfrm>
              <a:off x="6879385" y="3869155"/>
              <a:ext cx="19852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1</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53" name="TextBox 152"/>
            <p:cNvSpPr txBox="1"/>
            <p:nvPr/>
          </p:nvSpPr>
          <p:spPr>
            <a:xfrm>
              <a:off x="6879385" y="4062187"/>
              <a:ext cx="19852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4</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54" name="TextBox 153"/>
            <p:cNvSpPr txBox="1"/>
            <p:nvPr/>
          </p:nvSpPr>
          <p:spPr>
            <a:xfrm>
              <a:off x="6879385" y="4255219"/>
              <a:ext cx="20706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3</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55" name="TextBox 154"/>
            <p:cNvSpPr txBox="1"/>
            <p:nvPr/>
          </p:nvSpPr>
          <p:spPr>
            <a:xfrm>
              <a:off x="6879385" y="4448251"/>
              <a:ext cx="19954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smtClean="0">
                  <a:solidFill>
                    <a:prstClr val="black"/>
                  </a:solidFill>
                  <a:latin typeface="Calibri" panose="020F0502020204030204"/>
                </a:rPr>
                <a:t>2</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08" name="Rectangle 107"/>
            <p:cNvSpPr/>
            <p:nvPr/>
          </p:nvSpPr>
          <p:spPr>
            <a:xfrm>
              <a:off x="6477248" y="4651170"/>
              <a:ext cx="423514" cy="307777"/>
            </a:xfrm>
            <a:prstGeom prst="rect">
              <a:avLst/>
            </a:prstGeom>
          </p:spPr>
          <p:txBody>
            <a:bodyPr wrap="none">
              <a:spAutoFit/>
            </a:bodyPr>
            <a:lstStyle/>
            <a:p>
              <a:r>
                <a:rPr lang="en-US" sz="1400" dirty="0">
                  <a:solidFill>
                    <a:prstClr val="black"/>
                  </a:solidFill>
                  <a:latin typeface="Calibri" panose="020F0502020204030204"/>
                </a:rPr>
                <a:t>③</a:t>
              </a:r>
            </a:p>
          </p:txBody>
        </p:sp>
      </p:grpSp>
      <p:grpSp>
        <p:nvGrpSpPr>
          <p:cNvPr id="13" name="Group 12"/>
          <p:cNvGrpSpPr/>
          <p:nvPr/>
        </p:nvGrpSpPr>
        <p:grpSpPr>
          <a:xfrm>
            <a:off x="7077912" y="3871947"/>
            <a:ext cx="685304" cy="1087000"/>
            <a:chOff x="7077912" y="3871947"/>
            <a:chExt cx="685304" cy="1087000"/>
          </a:xfrm>
        </p:grpSpPr>
        <p:sp>
          <p:nvSpPr>
            <p:cNvPr id="114" name="Right Arrow 113"/>
            <p:cNvSpPr/>
            <p:nvPr/>
          </p:nvSpPr>
          <p:spPr bwMode="auto">
            <a:xfrm>
              <a:off x="7163853" y="4185895"/>
              <a:ext cx="284120" cy="148307"/>
            </a:xfrm>
            <a:prstGeom prst="rightArrow">
              <a:avLst/>
            </a:prstGeom>
            <a:solidFill>
              <a:sysClr val="window" lastClr="FFFFFF"/>
            </a:solidFill>
            <a:ln w="9525"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34" name="Curved Connector 133"/>
            <p:cNvCxnSpPr>
              <a:stCxn id="153" idx="3"/>
              <a:endCxn id="155" idx="3"/>
            </p:cNvCxnSpPr>
            <p:nvPr/>
          </p:nvCxnSpPr>
          <p:spPr>
            <a:xfrm>
              <a:off x="7077912" y="4169909"/>
              <a:ext cx="1019" cy="386064"/>
            </a:xfrm>
            <a:prstGeom prst="curvedConnector3">
              <a:avLst>
                <a:gd name="adj1" fmla="val 16691658"/>
              </a:avLst>
            </a:prstGeom>
            <a:noFill/>
            <a:ln w="12700" cap="flat" cmpd="sng" algn="ctr">
              <a:solidFill>
                <a:sysClr val="windowText" lastClr="000000"/>
              </a:solidFill>
              <a:prstDash val="solid"/>
              <a:miter lim="800000"/>
              <a:headEnd type="arrow" w="med" len="med"/>
              <a:tailEnd type="arrow" w="med" len="med"/>
            </a:ln>
            <a:effectLst/>
          </p:spPr>
        </p:cxnSp>
        <p:sp>
          <p:nvSpPr>
            <p:cNvPr id="156" name="Rectangle 155"/>
            <p:cNvSpPr/>
            <p:nvPr/>
          </p:nvSpPr>
          <p:spPr>
            <a:xfrm>
              <a:off x="7514441" y="4257184"/>
              <a:ext cx="248775" cy="420596"/>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7510932" y="3871947"/>
              <a:ext cx="251364" cy="387253"/>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 name="TextBox 157"/>
            <p:cNvSpPr txBox="1"/>
            <p:nvPr/>
          </p:nvSpPr>
          <p:spPr>
            <a:xfrm>
              <a:off x="7535008" y="3874541"/>
              <a:ext cx="19852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1</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59" name="TextBox 158"/>
            <p:cNvSpPr txBox="1"/>
            <p:nvPr/>
          </p:nvSpPr>
          <p:spPr>
            <a:xfrm>
              <a:off x="7535008" y="4067573"/>
              <a:ext cx="19852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2</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60" name="TextBox 159"/>
            <p:cNvSpPr txBox="1"/>
            <p:nvPr/>
          </p:nvSpPr>
          <p:spPr>
            <a:xfrm>
              <a:off x="7535008" y="4260605"/>
              <a:ext cx="20706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3</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61" name="TextBox 160"/>
            <p:cNvSpPr txBox="1"/>
            <p:nvPr/>
          </p:nvSpPr>
          <p:spPr>
            <a:xfrm>
              <a:off x="7535008" y="4453637"/>
              <a:ext cx="199546"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a:t>
              </a:r>
              <a:r>
                <a:rPr lang="en-US" sz="1400" b="1" dirty="0">
                  <a:solidFill>
                    <a:prstClr val="black"/>
                  </a:solidFill>
                  <a:latin typeface="Calibri" panose="020F0502020204030204"/>
                </a:rPr>
                <a:t>4</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sp>
          <p:nvSpPr>
            <p:cNvPr id="109" name="Rectangle 108"/>
            <p:cNvSpPr/>
            <p:nvPr/>
          </p:nvSpPr>
          <p:spPr>
            <a:xfrm>
              <a:off x="7104699" y="4651170"/>
              <a:ext cx="423514" cy="307777"/>
            </a:xfrm>
            <a:prstGeom prst="rect">
              <a:avLst/>
            </a:prstGeom>
          </p:spPr>
          <p:txBody>
            <a:bodyPr wrap="none">
              <a:spAutoFit/>
            </a:bodyPr>
            <a:lstStyle/>
            <a:p>
              <a:r>
                <a:rPr lang="en-US" sz="1400" dirty="0">
                  <a:solidFill>
                    <a:prstClr val="black"/>
                  </a:solidFill>
                  <a:latin typeface="Calibri" panose="020F0502020204030204"/>
                </a:rPr>
                <a:t>④</a:t>
              </a:r>
            </a:p>
          </p:txBody>
        </p:sp>
      </p:grpSp>
    </p:spTree>
    <p:extLst>
      <p:ext uri="{BB962C8B-B14F-4D97-AF65-F5344CB8AC3E}">
        <p14:creationId xmlns:p14="http://schemas.microsoft.com/office/powerpoint/2010/main" val="46180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fade">
                                      <p:cBhvr>
                                        <p:cTn id="10" dur="500"/>
                                        <p:tgtEl>
                                          <p:spTgt spid="1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6"/>
                                        </p:tgtEl>
                                        <p:attrNameLst>
                                          <p:attrName>style.visibility</p:attrName>
                                        </p:attrNameLst>
                                      </p:cBhvr>
                                      <p:to>
                                        <p:strVal val="visible"/>
                                      </p:to>
                                    </p:set>
                                    <p:animEffect transition="in" filter="wipe(left)">
                                      <p:cBhvr>
                                        <p:cTn id="15" dur="500"/>
                                        <p:tgtEl>
                                          <p:spTgt spid="176"/>
                                        </p:tgtEl>
                                      </p:cBhvr>
                                    </p:animEffect>
                                  </p:childTnLst>
                                </p:cTn>
                              </p:par>
                              <p:par>
                                <p:cTn id="16" presetID="22" presetClass="entr" presetSubtype="8" fill="hold" nodeType="withEffect">
                                  <p:stCondLst>
                                    <p:cond delay="0"/>
                                  </p:stCondLst>
                                  <p:childTnLst>
                                    <p:set>
                                      <p:cBhvr>
                                        <p:cTn id="17" dur="1" fill="hold">
                                          <p:stCondLst>
                                            <p:cond delay="0"/>
                                          </p:stCondLst>
                                        </p:cTn>
                                        <p:tgtEl>
                                          <p:spTgt spid="177"/>
                                        </p:tgtEl>
                                        <p:attrNameLst>
                                          <p:attrName>style.visibility</p:attrName>
                                        </p:attrNameLst>
                                      </p:cBhvr>
                                      <p:to>
                                        <p:strVal val="visible"/>
                                      </p:to>
                                    </p:set>
                                    <p:animEffect transition="in" filter="wipe(left)">
                                      <p:cBhvr>
                                        <p:cTn id="18" dur="500"/>
                                        <p:tgtEl>
                                          <p:spTgt spid="177"/>
                                        </p:tgtEl>
                                      </p:cBhvr>
                                    </p:animEffect>
                                  </p:childTnLst>
                                </p:cTn>
                              </p:par>
                              <p:par>
                                <p:cTn id="19" presetID="22" presetClass="entr" presetSubtype="8"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animEffect transition="in" filter="wipe(left)">
                                      <p:cBhvr>
                                        <p:cTn id="21" dur="500"/>
                                        <p:tgtEl>
                                          <p:spTgt spid="18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1"/>
                                        </p:tgtEl>
                                        <p:attrNameLst>
                                          <p:attrName>style.visibility</p:attrName>
                                        </p:attrNameLst>
                                      </p:cBhvr>
                                      <p:to>
                                        <p:strVal val="visible"/>
                                      </p:to>
                                    </p:set>
                                    <p:animEffect transition="in" filter="fade">
                                      <p:cBhvr>
                                        <p:cTn id="34" dur="500"/>
                                        <p:tgtEl>
                                          <p:spTgt spid="19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04">
                                            <p:txEl>
                                              <p:pRg st="0" end="0"/>
                                            </p:txEl>
                                          </p:spTgt>
                                        </p:tgtEl>
                                        <p:attrNameLst>
                                          <p:attrName>style.visibility</p:attrName>
                                        </p:attrNameLst>
                                      </p:cBhvr>
                                      <p:to>
                                        <p:strVal val="visible"/>
                                      </p:to>
                                    </p:set>
                                    <p:animEffect transition="in" filter="fade">
                                      <p:cBhvr>
                                        <p:cTn id="42" dur="500"/>
                                        <p:tgtEl>
                                          <p:spTgt spid="10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par>
                                <p:cTn id="48" presetID="10" presetClass="entr" presetSubtype="0" fill="hold" nodeType="withEffect">
                                  <p:stCondLst>
                                    <p:cond delay="0"/>
                                  </p:stCondLst>
                                  <p:childTnLst>
                                    <p:set>
                                      <p:cBhvr>
                                        <p:cTn id="49" dur="1" fill="hold">
                                          <p:stCondLst>
                                            <p:cond delay="0"/>
                                          </p:stCondLst>
                                        </p:cTn>
                                        <p:tgtEl>
                                          <p:spTgt spid="104">
                                            <p:txEl>
                                              <p:pRg st="1" end="1"/>
                                            </p:txEl>
                                          </p:spTgt>
                                        </p:tgtEl>
                                        <p:attrNameLst>
                                          <p:attrName>style.visibility</p:attrName>
                                        </p:attrNameLst>
                                      </p:cBhvr>
                                      <p:to>
                                        <p:strVal val="visible"/>
                                      </p:to>
                                    </p:set>
                                    <p:animEffect transition="in" filter="fade">
                                      <p:cBhvr>
                                        <p:cTn id="50" dur="500"/>
                                        <p:tgtEl>
                                          <p:spTgt spid="104">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par>
                                <p:cTn id="56" presetID="10" presetClass="entr" presetSubtype="0" fill="hold" nodeType="withEffect">
                                  <p:stCondLst>
                                    <p:cond delay="0"/>
                                  </p:stCondLst>
                                  <p:childTnLst>
                                    <p:set>
                                      <p:cBhvr>
                                        <p:cTn id="57" dur="1" fill="hold">
                                          <p:stCondLst>
                                            <p:cond delay="0"/>
                                          </p:stCondLst>
                                        </p:cTn>
                                        <p:tgtEl>
                                          <p:spTgt spid="104">
                                            <p:txEl>
                                              <p:pRg st="2" end="2"/>
                                            </p:txEl>
                                          </p:spTgt>
                                        </p:tgtEl>
                                        <p:attrNameLst>
                                          <p:attrName>style.visibility</p:attrName>
                                        </p:attrNameLst>
                                      </p:cBhvr>
                                      <p:to>
                                        <p:strVal val="visible"/>
                                      </p:to>
                                    </p:set>
                                    <p:animEffect transition="in" filter="fade">
                                      <p:cBhvr>
                                        <p:cTn id="58" dur="500"/>
                                        <p:tgtEl>
                                          <p:spTgt spid="10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10" presetClass="entr" presetSubtype="0" fill="hold" nodeType="withEffect">
                                  <p:stCondLst>
                                    <p:cond delay="0"/>
                                  </p:stCondLst>
                                  <p:childTnLst>
                                    <p:set>
                                      <p:cBhvr>
                                        <p:cTn id="65" dur="1" fill="hold">
                                          <p:stCondLst>
                                            <p:cond delay="0"/>
                                          </p:stCondLst>
                                        </p:cTn>
                                        <p:tgtEl>
                                          <p:spTgt spid="104">
                                            <p:txEl>
                                              <p:pRg st="3" end="3"/>
                                            </p:txEl>
                                          </p:spTgt>
                                        </p:tgtEl>
                                        <p:attrNameLst>
                                          <p:attrName>style.visibility</p:attrName>
                                        </p:attrNameLst>
                                      </p:cBhvr>
                                      <p:to>
                                        <p:strVal val="visible"/>
                                      </p:to>
                                    </p:set>
                                    <p:animEffect transition="in" filter="fade">
                                      <p:cBhvr>
                                        <p:cTn id="66" dur="500"/>
                                        <p:tgtEl>
                                          <p:spTgt spid="1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Register-based Sort</a:t>
            </a:r>
          </a:p>
        </p:txBody>
      </p:sp>
      <p:sp>
        <p:nvSpPr>
          <p:cNvPr id="3" name="Content Placeholder 2"/>
          <p:cNvSpPr>
            <a:spLocks noGrp="1"/>
          </p:cNvSpPr>
          <p:nvPr>
            <p:ph idx="1"/>
          </p:nvPr>
        </p:nvSpPr>
        <p:spPr/>
        <p:txBody>
          <a:bodyPr/>
          <a:lstStyle/>
          <a:p>
            <a:r>
              <a:rPr lang="en-US" dirty="0" smtClean="0"/>
              <a:t>Other patterns, then, can be solved by transformation and the primitive patterns</a:t>
            </a:r>
          </a:p>
          <a:p>
            <a:r>
              <a:rPr lang="en-US" b="1" dirty="0" smtClean="0"/>
              <a:t>Intersecting Pattern</a:t>
            </a:r>
            <a:endParaRPr lang="en-US" b="1"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12</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sp>
        <p:nvSpPr>
          <p:cNvPr id="203" name="Rectangle 202"/>
          <p:cNvSpPr/>
          <p:nvPr/>
        </p:nvSpPr>
        <p:spPr>
          <a:xfrm>
            <a:off x="1383165" y="2468838"/>
            <a:ext cx="4937377" cy="400110"/>
          </a:xfrm>
          <a:prstGeom prst="rect">
            <a:avLst/>
          </a:prstGeom>
        </p:spPr>
        <p:txBody>
          <a:bodyPr wrap="none">
            <a:spAutoFit/>
          </a:bodyPr>
          <a:lstStyle/>
          <a:p>
            <a:r>
              <a:rPr lang="en-US" sz="2000" b="1" dirty="0" smtClean="0">
                <a:solidFill>
                  <a:prstClr val="black"/>
                </a:solidFill>
                <a:latin typeface="Calibri" panose="020F0502020204030204"/>
              </a:rPr>
              <a:t>_</a:t>
            </a:r>
            <a:r>
              <a:rPr lang="en-US" sz="2000" b="1" dirty="0" err="1" smtClean="0">
                <a:solidFill>
                  <a:prstClr val="black"/>
                </a:solidFill>
                <a:latin typeface="Calibri" panose="020F0502020204030204"/>
              </a:rPr>
              <a:t>exch_intxn</a:t>
            </a:r>
            <a:r>
              <a:rPr lang="en-US" sz="2000" b="1" dirty="0" smtClean="0">
                <a:solidFill>
                  <a:prstClr val="black"/>
                </a:solidFill>
                <a:latin typeface="Calibri" panose="020F0502020204030204"/>
              </a:rPr>
              <a:t>(</a:t>
            </a:r>
            <a:r>
              <a:rPr lang="en-US" sz="2000" b="1" dirty="0">
                <a:solidFill>
                  <a:prstClr val="black"/>
                </a:solidFill>
                <a:latin typeface="Calibri" panose="020F0502020204030204"/>
              </a:rPr>
              <a:t>rg0, </a:t>
            </a:r>
            <a:r>
              <a:rPr lang="en-US" sz="2000" b="1" dirty="0" smtClean="0">
                <a:solidFill>
                  <a:prstClr val="black"/>
                </a:solidFill>
                <a:latin typeface="Calibri" panose="020F0502020204030204"/>
              </a:rPr>
              <a:t>rg1, …, rgk-1, </a:t>
            </a:r>
            <a:r>
              <a:rPr lang="en-US" sz="2000" b="1" dirty="0" err="1" smtClean="0">
                <a:solidFill>
                  <a:prstClr val="black"/>
                </a:solidFill>
                <a:latin typeface="Calibri" panose="020F0502020204030204"/>
              </a:rPr>
              <a:t>tmask</a:t>
            </a:r>
            <a:r>
              <a:rPr lang="en-US" sz="2000" b="1" dirty="0" smtClean="0">
                <a:solidFill>
                  <a:prstClr val="black"/>
                </a:solidFill>
                <a:latin typeface="Calibri" panose="020F0502020204030204"/>
              </a:rPr>
              <a:t>, </a:t>
            </a:r>
            <a:r>
              <a:rPr lang="en-US" sz="2000" b="1" dirty="0" err="1" smtClean="0">
                <a:solidFill>
                  <a:prstClr val="black"/>
                </a:solidFill>
                <a:latin typeface="Calibri" panose="020F0502020204030204"/>
              </a:rPr>
              <a:t>swbit</a:t>
            </a:r>
            <a:r>
              <a:rPr lang="en-US" sz="2000" b="1" dirty="0" smtClean="0">
                <a:solidFill>
                  <a:prstClr val="black"/>
                </a:solidFill>
                <a:latin typeface="Calibri" panose="020F0502020204030204"/>
              </a:rPr>
              <a:t>) </a:t>
            </a:r>
            <a:endParaRPr lang="en-US" sz="2000" b="1" dirty="0">
              <a:solidFill>
                <a:prstClr val="black"/>
              </a:solidFill>
              <a:latin typeface="Calibri" panose="020F0502020204030204"/>
            </a:endParaRPr>
          </a:p>
        </p:txBody>
      </p:sp>
      <p:grpSp>
        <p:nvGrpSpPr>
          <p:cNvPr id="204" name="Group 203"/>
          <p:cNvGrpSpPr/>
          <p:nvPr/>
        </p:nvGrpSpPr>
        <p:grpSpPr>
          <a:xfrm>
            <a:off x="3607356" y="1908086"/>
            <a:ext cx="4880915" cy="543648"/>
            <a:chOff x="4388406" y="1755686"/>
            <a:chExt cx="4880915" cy="543648"/>
          </a:xfrm>
        </p:grpSpPr>
        <p:grpSp>
          <p:nvGrpSpPr>
            <p:cNvPr id="205" name="Group 204"/>
            <p:cNvGrpSpPr/>
            <p:nvPr/>
          </p:nvGrpSpPr>
          <p:grpSpPr>
            <a:xfrm>
              <a:off x="4388406" y="1807368"/>
              <a:ext cx="374094" cy="491966"/>
              <a:chOff x="4388406" y="1807368"/>
              <a:chExt cx="374094" cy="491966"/>
            </a:xfrm>
          </p:grpSpPr>
          <p:cxnSp>
            <p:nvCxnSpPr>
              <p:cNvPr id="207" name="Straight Connector 206"/>
              <p:cNvCxnSpPr/>
              <p:nvPr/>
            </p:nvCxnSpPr>
            <p:spPr bwMode="auto">
              <a:xfrm flipH="1">
                <a:off x="4388406" y="1933574"/>
                <a:ext cx="0" cy="36576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8" name="Straight Connector 207"/>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9" name="Straight Connector 208"/>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06" name="TextBox 205"/>
            <p:cNvSpPr txBox="1"/>
            <p:nvPr/>
          </p:nvSpPr>
          <p:spPr>
            <a:xfrm>
              <a:off x="4759881" y="1755686"/>
              <a:ext cx="4509440" cy="338554"/>
            </a:xfrm>
            <a:prstGeom prst="rect">
              <a:avLst/>
            </a:prstGeom>
            <a:noFill/>
          </p:spPr>
          <p:txBody>
            <a:bodyPr wrap="none" rtlCol="0">
              <a:spAutoFit/>
            </a:bodyPr>
            <a:lstStyle/>
            <a:p>
              <a:r>
                <a:rPr lang="en-US" sz="1600" dirty="0" smtClean="0">
                  <a:latin typeface="Calibri" panose="020F0502020204030204" pitchFamily="34" charset="0"/>
                </a:rPr>
                <a:t>Any number of data items are bound to each thread</a:t>
              </a:r>
              <a:endParaRPr lang="en-US" sz="1600" dirty="0">
                <a:latin typeface="Calibri" panose="020F0502020204030204" pitchFamily="34" charset="0"/>
              </a:endParaRPr>
            </a:p>
          </p:txBody>
        </p:sp>
      </p:grpSp>
      <p:grpSp>
        <p:nvGrpSpPr>
          <p:cNvPr id="210" name="Group 209"/>
          <p:cNvGrpSpPr/>
          <p:nvPr/>
        </p:nvGrpSpPr>
        <p:grpSpPr>
          <a:xfrm>
            <a:off x="4976428" y="2827894"/>
            <a:ext cx="3181411" cy="398790"/>
            <a:chOff x="4388406" y="1695450"/>
            <a:chExt cx="3181411" cy="398790"/>
          </a:xfrm>
        </p:grpSpPr>
        <p:grpSp>
          <p:nvGrpSpPr>
            <p:cNvPr id="211" name="Group 210"/>
            <p:cNvGrpSpPr/>
            <p:nvPr/>
          </p:nvGrpSpPr>
          <p:grpSpPr>
            <a:xfrm>
              <a:off x="4388406" y="1695450"/>
              <a:ext cx="374094" cy="364331"/>
              <a:chOff x="4388406" y="1695450"/>
              <a:chExt cx="374094" cy="364331"/>
            </a:xfrm>
          </p:grpSpPr>
          <p:cxnSp>
            <p:nvCxnSpPr>
              <p:cNvPr id="213" name="Straight Connector 212"/>
              <p:cNvCxnSpPr/>
              <p:nvPr/>
            </p:nvCxnSpPr>
            <p:spPr bwMode="auto">
              <a:xfrm flipH="1">
                <a:off x="4388406" y="1695450"/>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4" name="Straight Connector 213"/>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5" name="Straight Connector 214"/>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12" name="TextBox 211"/>
            <p:cNvSpPr txBox="1"/>
            <p:nvPr/>
          </p:nvSpPr>
          <p:spPr>
            <a:xfrm>
              <a:off x="4759881" y="1755686"/>
              <a:ext cx="2809936" cy="338554"/>
            </a:xfrm>
            <a:prstGeom prst="rect">
              <a:avLst/>
            </a:prstGeom>
            <a:noFill/>
          </p:spPr>
          <p:txBody>
            <a:bodyPr wrap="none" rtlCol="0">
              <a:spAutoFit/>
            </a:bodyPr>
            <a:lstStyle/>
            <a:p>
              <a:r>
                <a:rPr lang="en-US" sz="1600" dirty="0" smtClean="0">
                  <a:latin typeface="Calibri" panose="020F0502020204030204" pitchFamily="34" charset="0"/>
                </a:rPr>
                <a:t>Tells how threads communicate</a:t>
              </a:r>
              <a:endParaRPr lang="en-US" sz="1600" dirty="0">
                <a:latin typeface="Calibri" panose="020F0502020204030204" pitchFamily="34" charset="0"/>
              </a:endParaRPr>
            </a:p>
          </p:txBody>
        </p:sp>
      </p:grpSp>
      <p:grpSp>
        <p:nvGrpSpPr>
          <p:cNvPr id="216" name="Group 215"/>
          <p:cNvGrpSpPr/>
          <p:nvPr/>
        </p:nvGrpSpPr>
        <p:grpSpPr>
          <a:xfrm>
            <a:off x="5750481" y="2174786"/>
            <a:ext cx="3367103" cy="360768"/>
            <a:chOff x="4388406" y="1755686"/>
            <a:chExt cx="3367103" cy="360768"/>
          </a:xfrm>
        </p:grpSpPr>
        <p:grpSp>
          <p:nvGrpSpPr>
            <p:cNvPr id="217" name="Group 216"/>
            <p:cNvGrpSpPr/>
            <p:nvPr/>
          </p:nvGrpSpPr>
          <p:grpSpPr>
            <a:xfrm>
              <a:off x="4388406" y="1807368"/>
              <a:ext cx="374094" cy="309086"/>
              <a:chOff x="4388406" y="1807368"/>
              <a:chExt cx="374094" cy="309086"/>
            </a:xfrm>
          </p:grpSpPr>
          <p:cxnSp>
            <p:nvCxnSpPr>
              <p:cNvPr id="219" name="Straight Connector 218"/>
              <p:cNvCxnSpPr/>
              <p:nvPr/>
            </p:nvCxnSpPr>
            <p:spPr bwMode="auto">
              <a:xfrm flipH="1">
                <a:off x="4388406" y="1933574"/>
                <a:ext cx="0" cy="18288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20" name="Straight Connector 219"/>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21" name="Straight Connector 220"/>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18" name="TextBox 217"/>
            <p:cNvSpPr txBox="1"/>
            <p:nvPr/>
          </p:nvSpPr>
          <p:spPr>
            <a:xfrm>
              <a:off x="4759881" y="1755686"/>
              <a:ext cx="2995628" cy="338554"/>
            </a:xfrm>
            <a:prstGeom prst="rect">
              <a:avLst/>
            </a:prstGeom>
            <a:noFill/>
          </p:spPr>
          <p:txBody>
            <a:bodyPr wrap="none" rtlCol="0">
              <a:spAutoFit/>
            </a:bodyPr>
            <a:lstStyle/>
            <a:p>
              <a:r>
                <a:rPr lang="en-US" sz="1600" dirty="0" smtClean="0">
                  <a:latin typeface="Calibri" panose="020F0502020204030204" pitchFamily="34" charset="0"/>
                </a:rPr>
                <a:t>Tells which thread swaps registers</a:t>
              </a:r>
              <a:endParaRPr lang="en-US" sz="1600" dirty="0">
                <a:latin typeface="Calibri" panose="020F0502020204030204" pitchFamily="34" charset="0"/>
              </a:endParaRPr>
            </a:p>
          </p:txBody>
        </p:sp>
      </p:grpSp>
      <p:sp>
        <p:nvSpPr>
          <p:cNvPr id="222" name="Rounded Rectangle 221"/>
          <p:cNvSpPr/>
          <p:nvPr/>
        </p:nvSpPr>
        <p:spPr bwMode="auto">
          <a:xfrm>
            <a:off x="692400" y="3628467"/>
            <a:ext cx="2054861" cy="2298341"/>
          </a:xfrm>
          <a:prstGeom prst="roundRect">
            <a:avLst>
              <a:gd name="adj" fmla="val 8616"/>
            </a:avLst>
          </a:prstGeom>
          <a:solidFill>
            <a:srgbClr val="CC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224" name="Group 223"/>
          <p:cNvGrpSpPr/>
          <p:nvPr/>
        </p:nvGrpSpPr>
        <p:grpSpPr>
          <a:xfrm>
            <a:off x="1063509" y="3920830"/>
            <a:ext cx="1325916" cy="1834958"/>
            <a:chOff x="1641575" y="3958018"/>
            <a:chExt cx="1325916" cy="1834958"/>
          </a:xfrm>
        </p:grpSpPr>
        <p:sp>
          <p:nvSpPr>
            <p:cNvPr id="105" name="Rectangle 104"/>
            <p:cNvSpPr/>
            <p:nvPr/>
          </p:nvSpPr>
          <p:spPr>
            <a:xfrm>
              <a:off x="1641575" y="4867770"/>
              <a:ext cx="1325880" cy="910139"/>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641611" y="3990047"/>
              <a:ext cx="1325880" cy="887645"/>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08" name="Straight Connector 107"/>
            <p:cNvCxnSpPr/>
            <p:nvPr/>
          </p:nvCxnSpPr>
          <p:spPr bwMode="auto">
            <a:xfrm>
              <a:off x="2277817" y="4085538"/>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09" name="Straight Connector 108"/>
            <p:cNvCxnSpPr/>
            <p:nvPr/>
          </p:nvCxnSpPr>
          <p:spPr bwMode="auto">
            <a:xfrm>
              <a:off x="2277817" y="4276427"/>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0" name="Straight Connector 109"/>
            <p:cNvCxnSpPr/>
            <p:nvPr/>
          </p:nvCxnSpPr>
          <p:spPr bwMode="auto">
            <a:xfrm>
              <a:off x="2277817" y="4591146"/>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1" name="Straight Connector 110"/>
            <p:cNvCxnSpPr/>
            <p:nvPr/>
          </p:nvCxnSpPr>
          <p:spPr bwMode="auto">
            <a:xfrm>
              <a:off x="2277817" y="4782035"/>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2" name="Straight Connector 111"/>
            <p:cNvCxnSpPr/>
            <p:nvPr/>
          </p:nvCxnSpPr>
          <p:spPr bwMode="auto">
            <a:xfrm>
              <a:off x="2277817" y="4972924"/>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3" name="Straight Connector 112"/>
            <p:cNvCxnSpPr/>
            <p:nvPr/>
          </p:nvCxnSpPr>
          <p:spPr bwMode="auto">
            <a:xfrm>
              <a:off x="2277817" y="5163813"/>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4" name="Straight Connector 113"/>
            <p:cNvCxnSpPr/>
            <p:nvPr/>
          </p:nvCxnSpPr>
          <p:spPr bwMode="auto">
            <a:xfrm>
              <a:off x="2277817" y="5499170"/>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15" name="Straight Connector 114"/>
            <p:cNvCxnSpPr/>
            <p:nvPr/>
          </p:nvCxnSpPr>
          <p:spPr bwMode="auto">
            <a:xfrm>
              <a:off x="2277817" y="5690058"/>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16" name="Oval 115"/>
            <p:cNvSpPr/>
            <p:nvPr/>
          </p:nvSpPr>
          <p:spPr bwMode="auto">
            <a:xfrm>
              <a:off x="2390097" y="406574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7" name="Oval 116"/>
            <p:cNvSpPr/>
            <p:nvPr/>
          </p:nvSpPr>
          <p:spPr bwMode="auto">
            <a:xfrm>
              <a:off x="2390097" y="5666971"/>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8" name="Oval 117"/>
            <p:cNvSpPr/>
            <p:nvPr/>
          </p:nvSpPr>
          <p:spPr bwMode="auto">
            <a:xfrm>
              <a:off x="2512332" y="4253453"/>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9" name="Oval 118"/>
            <p:cNvSpPr/>
            <p:nvPr/>
          </p:nvSpPr>
          <p:spPr bwMode="auto">
            <a:xfrm>
              <a:off x="2512332" y="5475282"/>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0" name="Oval 119"/>
            <p:cNvSpPr/>
            <p:nvPr/>
          </p:nvSpPr>
          <p:spPr bwMode="auto">
            <a:xfrm>
              <a:off x="2636742" y="45681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1" name="Oval 120"/>
            <p:cNvSpPr/>
            <p:nvPr/>
          </p:nvSpPr>
          <p:spPr bwMode="auto">
            <a:xfrm>
              <a:off x="2636742" y="514043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2" name="Oval 121"/>
            <p:cNvSpPr/>
            <p:nvPr/>
          </p:nvSpPr>
          <p:spPr bwMode="auto">
            <a:xfrm>
              <a:off x="2758051" y="4755401"/>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23" name="Oval 122"/>
            <p:cNvSpPr/>
            <p:nvPr/>
          </p:nvSpPr>
          <p:spPr bwMode="auto">
            <a:xfrm>
              <a:off x="2758051" y="4945612"/>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24" name="Straight Connector 123"/>
            <p:cNvCxnSpPr>
              <a:stCxn id="116" idx="4"/>
              <a:endCxn id="117" idx="0"/>
            </p:cNvCxnSpPr>
            <p:nvPr/>
          </p:nvCxnSpPr>
          <p:spPr bwMode="auto">
            <a:xfrm>
              <a:off x="2410879" y="4111460"/>
              <a:ext cx="0" cy="15555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25" name="Straight Connector 124"/>
            <p:cNvCxnSpPr>
              <a:stCxn id="118" idx="4"/>
              <a:endCxn id="119" idx="0"/>
            </p:cNvCxnSpPr>
            <p:nvPr/>
          </p:nvCxnSpPr>
          <p:spPr bwMode="auto">
            <a:xfrm>
              <a:off x="2533114" y="4299173"/>
              <a:ext cx="0" cy="117610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26" name="Straight Connector 125"/>
            <p:cNvCxnSpPr>
              <a:stCxn id="120" idx="4"/>
              <a:endCxn id="121" idx="0"/>
            </p:cNvCxnSpPr>
            <p:nvPr/>
          </p:nvCxnSpPr>
          <p:spPr bwMode="auto">
            <a:xfrm>
              <a:off x="2657524" y="4613890"/>
              <a:ext cx="0" cy="526545"/>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27" name="Straight Connector 126"/>
            <p:cNvCxnSpPr>
              <a:stCxn id="122" idx="4"/>
              <a:endCxn id="123" idx="0"/>
            </p:cNvCxnSpPr>
            <p:nvPr/>
          </p:nvCxnSpPr>
          <p:spPr bwMode="auto">
            <a:xfrm>
              <a:off x="2778833" y="4801121"/>
              <a:ext cx="0" cy="14449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28" name="TextBox 127"/>
            <p:cNvSpPr txBox="1"/>
            <p:nvPr/>
          </p:nvSpPr>
          <p:spPr>
            <a:xfrm>
              <a:off x="1895794" y="3958018"/>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129" name="TextBox 128"/>
            <p:cNvSpPr txBox="1"/>
            <p:nvPr/>
          </p:nvSpPr>
          <p:spPr>
            <a:xfrm>
              <a:off x="1895794" y="4151050"/>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130" name="TextBox 129"/>
            <p:cNvSpPr txBox="1"/>
            <p:nvPr/>
          </p:nvSpPr>
          <p:spPr>
            <a:xfrm>
              <a:off x="1895794" y="4477432"/>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131" name="TextBox 130"/>
            <p:cNvSpPr txBox="1"/>
            <p:nvPr/>
          </p:nvSpPr>
          <p:spPr>
            <a:xfrm>
              <a:off x="1895794" y="4670464"/>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sp>
          <p:nvSpPr>
            <p:cNvPr id="132" name="TextBox 131"/>
            <p:cNvSpPr txBox="1"/>
            <p:nvPr/>
          </p:nvSpPr>
          <p:spPr>
            <a:xfrm>
              <a:off x="1895794" y="4858739"/>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133" name="TextBox 132"/>
            <p:cNvSpPr txBox="1"/>
            <p:nvPr/>
          </p:nvSpPr>
          <p:spPr>
            <a:xfrm>
              <a:off x="1895794" y="5051771"/>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134" name="TextBox 133"/>
            <p:cNvSpPr txBox="1"/>
            <p:nvPr/>
          </p:nvSpPr>
          <p:spPr>
            <a:xfrm>
              <a:off x="1895794" y="5384498"/>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135" name="TextBox 134"/>
            <p:cNvSpPr txBox="1"/>
            <p:nvPr/>
          </p:nvSpPr>
          <p:spPr>
            <a:xfrm>
              <a:off x="1895794" y="5577532"/>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grpSp>
          <p:nvGrpSpPr>
            <p:cNvPr id="136" name="Group 135"/>
            <p:cNvGrpSpPr/>
            <p:nvPr/>
          </p:nvGrpSpPr>
          <p:grpSpPr>
            <a:xfrm>
              <a:off x="1930873" y="4421031"/>
              <a:ext cx="155136" cy="27432"/>
              <a:chOff x="2574659" y="4357225"/>
              <a:chExt cx="155136" cy="27432"/>
            </a:xfrm>
          </p:grpSpPr>
          <p:sp>
            <p:nvSpPr>
              <p:cNvPr id="137" name="Oval 136"/>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8" name="Oval 137"/>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9" name="Oval 138"/>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40" name="Group 139"/>
            <p:cNvGrpSpPr/>
            <p:nvPr/>
          </p:nvGrpSpPr>
          <p:grpSpPr>
            <a:xfrm>
              <a:off x="1917157" y="5335135"/>
              <a:ext cx="155136" cy="27432"/>
              <a:chOff x="2574659" y="4357225"/>
              <a:chExt cx="155136" cy="27432"/>
            </a:xfrm>
          </p:grpSpPr>
          <p:sp>
            <p:nvSpPr>
              <p:cNvPr id="141" name="Oval 140"/>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2" name="Oval 141"/>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3" name="Oval 142"/>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46" name="Group 145"/>
            <p:cNvGrpSpPr/>
            <p:nvPr/>
          </p:nvGrpSpPr>
          <p:grpSpPr>
            <a:xfrm>
              <a:off x="2658182" y="4416674"/>
              <a:ext cx="155136" cy="27432"/>
              <a:chOff x="2574659" y="4357225"/>
              <a:chExt cx="155136" cy="27432"/>
            </a:xfrm>
          </p:grpSpPr>
          <p:sp>
            <p:nvSpPr>
              <p:cNvPr id="147" name="Oval 146"/>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8" name="Oval 147"/>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9" name="Oval 148"/>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50" name="Group 149"/>
            <p:cNvGrpSpPr/>
            <p:nvPr/>
          </p:nvGrpSpPr>
          <p:grpSpPr>
            <a:xfrm>
              <a:off x="2634535" y="5326233"/>
              <a:ext cx="155136" cy="27432"/>
              <a:chOff x="2574659" y="4357225"/>
              <a:chExt cx="155136" cy="27432"/>
            </a:xfrm>
          </p:grpSpPr>
          <p:sp>
            <p:nvSpPr>
              <p:cNvPr id="151" name="Oval 150"/>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2" name="Oval 151"/>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3" name="Oval 152"/>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sp>
          <p:nvSpPr>
            <p:cNvPr id="201" name="TextBox 200"/>
            <p:cNvSpPr txBox="1"/>
            <p:nvPr/>
          </p:nvSpPr>
          <p:spPr>
            <a:xfrm>
              <a:off x="1711535" y="4308952"/>
              <a:ext cx="252392"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t0</a:t>
              </a:r>
              <a:endParaRPr lang="en-US" sz="1400" i="1" dirty="0">
                <a:solidFill>
                  <a:prstClr val="black"/>
                </a:solidFill>
                <a:latin typeface="Calibri" panose="020F0502020204030204"/>
              </a:endParaRPr>
            </a:p>
          </p:txBody>
        </p:sp>
        <p:sp>
          <p:nvSpPr>
            <p:cNvPr id="202" name="TextBox 201"/>
            <p:cNvSpPr txBox="1"/>
            <p:nvPr/>
          </p:nvSpPr>
          <p:spPr>
            <a:xfrm>
              <a:off x="1718019" y="5181198"/>
              <a:ext cx="252392"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t1</a:t>
              </a:r>
              <a:endParaRPr lang="en-US" sz="1400" i="1" dirty="0">
                <a:solidFill>
                  <a:prstClr val="black"/>
                </a:solidFill>
                <a:latin typeface="Calibri" panose="020F0502020204030204"/>
              </a:endParaRPr>
            </a:p>
          </p:txBody>
        </p:sp>
      </p:grpSp>
      <p:grpSp>
        <p:nvGrpSpPr>
          <p:cNvPr id="8" name="Group 7"/>
          <p:cNvGrpSpPr/>
          <p:nvPr/>
        </p:nvGrpSpPr>
        <p:grpSpPr>
          <a:xfrm>
            <a:off x="2800485" y="5468038"/>
            <a:ext cx="1336106" cy="888675"/>
            <a:chOff x="2800485" y="5468038"/>
            <a:chExt cx="1336106" cy="888675"/>
          </a:xfrm>
        </p:grpSpPr>
        <p:sp>
          <p:nvSpPr>
            <p:cNvPr id="226" name="Rounded Rectangle 225"/>
            <p:cNvSpPr/>
            <p:nvPr/>
          </p:nvSpPr>
          <p:spPr>
            <a:xfrm>
              <a:off x="2800485" y="5468038"/>
              <a:ext cx="1336106" cy="888675"/>
            </a:xfrm>
            <a:prstGeom prst="roundRect">
              <a:avLst>
                <a:gd name="adj" fmla="val 10022"/>
              </a:avLst>
            </a:prstGeom>
            <a:solidFill>
              <a:srgbClr val="99CCFF"/>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2871670" y="5610446"/>
              <a:ext cx="1254655" cy="718145"/>
            </a:xfrm>
            <a:prstGeom prst="rect">
              <a:avLst/>
            </a:prstGeom>
          </p:spPr>
          <p:txBody>
            <a:bodyPr wrap="square" lIns="0" tIns="0" rIns="0" bIns="0">
              <a:spAutoFit/>
            </a:bodyPr>
            <a:lstStyle/>
            <a:p>
              <a:pPr>
                <a:lnSpc>
                  <a:spcPts val="1400"/>
                </a:lnSpc>
              </a:pPr>
              <a:r>
                <a:rPr lang="en-US" sz="1600" dirty="0">
                  <a:solidFill>
                    <a:prstClr val="black"/>
                  </a:solidFill>
                  <a:latin typeface="Calibri" panose="020F0502020204030204"/>
                </a:rPr>
                <a:t>if(</a:t>
              </a:r>
              <a:r>
                <a:rPr lang="en-US" sz="1400" dirty="0" err="1">
                  <a:solidFill>
                    <a:prstClr val="black"/>
                  </a:solidFill>
                  <a:latin typeface="Calibri" panose="020F0502020204030204"/>
                </a:rPr>
                <a:t>bfe</a:t>
              </a:r>
              <a:r>
                <a:rPr lang="en-US" sz="1400" dirty="0">
                  <a:solidFill>
                    <a:prstClr val="black"/>
                  </a:solidFill>
                  <a:latin typeface="Calibri" panose="020F0502020204030204"/>
                </a:rPr>
                <a:t>(</a:t>
              </a:r>
              <a:r>
                <a:rPr lang="en-US" sz="1400" dirty="0" err="1">
                  <a:solidFill>
                    <a:prstClr val="black"/>
                  </a:solidFill>
                  <a:latin typeface="Calibri" panose="020F0502020204030204"/>
                </a:rPr>
                <a:t>tid,</a:t>
              </a:r>
              <a:r>
                <a:rPr lang="en-US" sz="1400" b="1" dirty="0" err="1">
                  <a:solidFill>
                    <a:prstClr val="black"/>
                  </a:solidFill>
                  <a:latin typeface="Calibri" panose="020F0502020204030204"/>
                </a:rPr>
                <a:t>swbit</a:t>
              </a:r>
              <a:r>
                <a:rPr lang="en-US" sz="1400" dirty="0">
                  <a:solidFill>
                    <a:prstClr val="black"/>
                  </a:solidFill>
                  <a:latin typeface="Calibri" panose="020F0502020204030204"/>
                </a:rPr>
                <a:t>)</a:t>
              </a:r>
              <a:r>
                <a:rPr lang="en-US" sz="1600" dirty="0">
                  <a:solidFill>
                    <a:prstClr val="black"/>
                  </a:solidFill>
                  <a:latin typeface="Calibri" panose="020F0502020204030204"/>
                </a:rPr>
                <a:t>)</a:t>
              </a:r>
              <a:endParaRPr lang="en-US" sz="1600" dirty="0" smtClean="0">
                <a:solidFill>
                  <a:prstClr val="black"/>
                </a:solidFill>
                <a:latin typeface="Calibri" panose="020F0502020204030204"/>
              </a:endParaRPr>
            </a:p>
            <a:p>
              <a:pPr>
                <a:lnSpc>
                  <a:spcPts val="1400"/>
                </a:lnSpc>
              </a:pPr>
              <a:r>
                <a:rPr lang="en-US" sz="1600" dirty="0" err="1" smtClean="0">
                  <a:solidFill>
                    <a:prstClr val="black"/>
                  </a:solidFill>
                  <a:latin typeface="Calibri" panose="020F0502020204030204"/>
                </a:rPr>
                <a:t>swp</a:t>
              </a:r>
              <a:r>
                <a:rPr lang="en-US" sz="1600" dirty="0" smtClean="0">
                  <a:solidFill>
                    <a:prstClr val="black"/>
                  </a:solidFill>
                  <a:latin typeface="Calibri" panose="020F0502020204030204"/>
                </a:rPr>
                <a:t>(</a:t>
              </a:r>
              <a:r>
                <a:rPr lang="en-US" sz="1600" i="1" dirty="0" smtClean="0">
                  <a:solidFill>
                    <a:prstClr val="black"/>
                  </a:solidFill>
                  <a:latin typeface="Calibri" panose="020F0502020204030204"/>
                </a:rPr>
                <a:t>rg0</a:t>
              </a:r>
              <a:r>
                <a:rPr lang="en-US" sz="1600" dirty="0" smtClean="0">
                  <a:solidFill>
                    <a:prstClr val="black"/>
                  </a:solidFill>
                  <a:latin typeface="Calibri" panose="020F0502020204030204"/>
                </a:rPr>
                <a:t>,</a:t>
              </a:r>
              <a:r>
                <a:rPr lang="en-US" sz="1600" i="1" dirty="0" smtClean="0">
                  <a:solidFill>
                    <a:prstClr val="black"/>
                  </a:solidFill>
                  <a:latin typeface="Calibri" panose="020F0502020204030204"/>
                </a:rPr>
                <a:t>rgk-2</a:t>
              </a:r>
              <a:r>
                <a:rPr lang="en-US" sz="1600" dirty="0" smtClean="0">
                  <a:solidFill>
                    <a:prstClr val="black"/>
                  </a:solidFill>
                  <a:latin typeface="Calibri" panose="020F0502020204030204"/>
                </a:rPr>
                <a:t>)</a:t>
              </a:r>
            </a:p>
            <a:p>
              <a:pPr>
                <a:lnSpc>
                  <a:spcPts val="1400"/>
                </a:lnSpc>
              </a:pPr>
              <a:r>
                <a:rPr lang="en-US" sz="1600" dirty="0" err="1">
                  <a:solidFill>
                    <a:prstClr val="black"/>
                  </a:solidFill>
                  <a:latin typeface="Calibri" panose="020F0502020204030204"/>
                </a:rPr>
                <a:t>s</a:t>
              </a:r>
              <a:r>
                <a:rPr lang="en-US" sz="1600" dirty="0" err="1" smtClean="0">
                  <a:solidFill>
                    <a:prstClr val="black"/>
                  </a:solidFill>
                  <a:latin typeface="Calibri" panose="020F0502020204030204"/>
                </a:rPr>
                <a:t>wp</a:t>
              </a:r>
              <a:r>
                <a:rPr lang="en-US" sz="1600" dirty="0" smtClean="0">
                  <a:solidFill>
                    <a:prstClr val="black"/>
                  </a:solidFill>
                  <a:latin typeface="Calibri" panose="020F0502020204030204"/>
                </a:rPr>
                <a:t>(</a:t>
              </a:r>
              <a:r>
                <a:rPr lang="en-US" sz="1600" i="1" dirty="0" smtClean="0">
                  <a:solidFill>
                    <a:prstClr val="black"/>
                  </a:solidFill>
                  <a:latin typeface="Calibri" panose="020F0502020204030204"/>
                </a:rPr>
                <a:t>rg1</a:t>
              </a:r>
              <a:r>
                <a:rPr lang="en-US" sz="1600" dirty="0" smtClean="0">
                  <a:solidFill>
                    <a:prstClr val="black"/>
                  </a:solidFill>
                  <a:latin typeface="Calibri" panose="020F0502020204030204"/>
                </a:rPr>
                <a:t>,</a:t>
              </a:r>
              <a:r>
                <a:rPr lang="en-US" sz="1600" i="1" dirty="0" smtClean="0">
                  <a:solidFill>
                    <a:prstClr val="black"/>
                  </a:solidFill>
                  <a:latin typeface="Calibri" panose="020F0502020204030204"/>
                </a:rPr>
                <a:t>rgk-1</a:t>
              </a:r>
              <a:r>
                <a:rPr lang="en-US" sz="1600" dirty="0" smtClean="0">
                  <a:solidFill>
                    <a:prstClr val="black"/>
                  </a:solidFill>
                  <a:latin typeface="Calibri" panose="020F0502020204030204"/>
                </a:rPr>
                <a:t>)</a:t>
              </a:r>
            </a:p>
            <a:p>
              <a:pPr>
                <a:lnSpc>
                  <a:spcPts val="1400"/>
                </a:lnSpc>
              </a:pPr>
              <a:r>
                <a:rPr lang="en-US" sz="1600" dirty="0" smtClean="0">
                  <a:solidFill>
                    <a:prstClr val="black"/>
                  </a:solidFill>
                  <a:latin typeface="Calibri" panose="020F0502020204030204"/>
                </a:rPr>
                <a:t>…</a:t>
              </a:r>
            </a:p>
          </p:txBody>
        </p:sp>
      </p:grpSp>
      <p:grpSp>
        <p:nvGrpSpPr>
          <p:cNvPr id="7" name="Group 6"/>
          <p:cNvGrpSpPr/>
          <p:nvPr/>
        </p:nvGrpSpPr>
        <p:grpSpPr>
          <a:xfrm>
            <a:off x="6457528" y="4105570"/>
            <a:ext cx="2428520" cy="1477328"/>
            <a:chOff x="6457528" y="4105570"/>
            <a:chExt cx="2428520" cy="1477328"/>
          </a:xfrm>
        </p:grpSpPr>
        <p:sp>
          <p:nvSpPr>
            <p:cNvPr id="227" name="Right Arrow 226"/>
            <p:cNvSpPr/>
            <p:nvPr/>
          </p:nvSpPr>
          <p:spPr bwMode="auto">
            <a:xfrm>
              <a:off x="6457528" y="4505755"/>
              <a:ext cx="849034" cy="470486"/>
            </a:xfrm>
            <a:prstGeom prst="rightArrow">
              <a:avLst/>
            </a:prstGeom>
            <a:solidFill>
              <a:sysClr val="window" lastClr="FFFFFF"/>
            </a:solidFill>
            <a:ln w="9525"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29" name="TextBox 228"/>
            <p:cNvSpPr txBox="1"/>
            <p:nvPr/>
          </p:nvSpPr>
          <p:spPr>
            <a:xfrm>
              <a:off x="7284163" y="4105570"/>
              <a:ext cx="1601885" cy="1477328"/>
            </a:xfrm>
            <a:prstGeom prst="rect">
              <a:avLst/>
            </a:prstGeom>
            <a:noFill/>
          </p:spPr>
          <p:txBody>
            <a:bodyPr wrap="square" rtlCol="0">
              <a:spAutoFit/>
            </a:bodyPr>
            <a:lstStyle/>
            <a:p>
              <a:pPr algn="ctr"/>
              <a:r>
                <a:rPr lang="en-US" dirty="0" smtClean="0">
                  <a:solidFill>
                    <a:prstClr val="black"/>
                  </a:solidFill>
                  <a:latin typeface="Calibri" panose="020F0502020204030204"/>
                </a:rPr>
                <a:t>Applying </a:t>
              </a:r>
              <a:r>
                <a:rPr lang="en-US" b="1" dirty="0" smtClean="0">
                  <a:solidFill>
                    <a:prstClr val="black"/>
                  </a:solidFill>
                  <a:latin typeface="Calibri" panose="020F0502020204030204"/>
                </a:rPr>
                <a:t>primitive patterns </a:t>
              </a:r>
              <a:r>
                <a:rPr lang="en-US" dirty="0" smtClean="0">
                  <a:solidFill>
                    <a:prstClr val="black"/>
                  </a:solidFill>
                  <a:latin typeface="Calibri" panose="020F0502020204030204"/>
                </a:rPr>
                <a:t>on related pairs</a:t>
              </a:r>
            </a:p>
            <a:p>
              <a:pPr algn="ctr"/>
              <a:endParaRPr lang="en-US" dirty="0"/>
            </a:p>
          </p:txBody>
        </p:sp>
      </p:grpSp>
      <p:grpSp>
        <p:nvGrpSpPr>
          <p:cNvPr id="6" name="Group 5"/>
          <p:cNvGrpSpPr/>
          <p:nvPr/>
        </p:nvGrpSpPr>
        <p:grpSpPr>
          <a:xfrm>
            <a:off x="2663821" y="3628467"/>
            <a:ext cx="3574992" cy="2298341"/>
            <a:chOff x="2663821" y="3628467"/>
            <a:chExt cx="3574992" cy="2298341"/>
          </a:xfrm>
        </p:grpSpPr>
        <p:sp>
          <p:nvSpPr>
            <p:cNvPr id="223" name="Rounded Rectangle 222"/>
            <p:cNvSpPr/>
            <p:nvPr/>
          </p:nvSpPr>
          <p:spPr bwMode="auto">
            <a:xfrm>
              <a:off x="4183952" y="3628467"/>
              <a:ext cx="2054861" cy="2298341"/>
            </a:xfrm>
            <a:prstGeom prst="roundRect">
              <a:avLst>
                <a:gd name="adj" fmla="val 8616"/>
              </a:avLst>
            </a:prstGeom>
            <a:solidFill>
              <a:srgbClr val="D2C8E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07" name="Right Arrow 106"/>
            <p:cNvSpPr/>
            <p:nvPr/>
          </p:nvSpPr>
          <p:spPr bwMode="auto">
            <a:xfrm>
              <a:off x="3040247" y="4471938"/>
              <a:ext cx="849034" cy="470486"/>
            </a:xfrm>
            <a:prstGeom prst="rightArrow">
              <a:avLst/>
            </a:prstGeom>
            <a:solidFill>
              <a:sysClr val="window" lastClr="FFFFFF"/>
            </a:solidFill>
            <a:ln w="9525"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nvGrpSpPr>
            <p:cNvPr id="225" name="Group 224"/>
            <p:cNvGrpSpPr/>
            <p:nvPr/>
          </p:nvGrpSpPr>
          <p:grpSpPr>
            <a:xfrm>
              <a:off x="4614666" y="3920830"/>
              <a:ext cx="1158965" cy="1834958"/>
              <a:chOff x="4500127" y="3612658"/>
              <a:chExt cx="1158965" cy="1834958"/>
            </a:xfrm>
          </p:grpSpPr>
          <p:sp>
            <p:nvSpPr>
              <p:cNvPr id="154" name="Rectangle 153"/>
              <p:cNvSpPr/>
              <p:nvPr/>
            </p:nvSpPr>
            <p:spPr>
              <a:xfrm>
                <a:off x="4500611" y="4522410"/>
                <a:ext cx="1158481" cy="910139"/>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4500127" y="3644687"/>
                <a:ext cx="1158481" cy="887645"/>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56" name="Straight Connector 155"/>
              <p:cNvCxnSpPr/>
              <p:nvPr/>
            </p:nvCxnSpPr>
            <p:spPr bwMode="auto">
              <a:xfrm>
                <a:off x="4961385" y="3740178"/>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7" name="Straight Connector 156"/>
              <p:cNvCxnSpPr/>
              <p:nvPr/>
            </p:nvCxnSpPr>
            <p:spPr bwMode="auto">
              <a:xfrm>
                <a:off x="4961385" y="3931067"/>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8" name="Straight Connector 157"/>
              <p:cNvCxnSpPr/>
              <p:nvPr/>
            </p:nvCxnSpPr>
            <p:spPr bwMode="auto">
              <a:xfrm>
                <a:off x="4961385" y="4245786"/>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9" name="Straight Connector 158"/>
              <p:cNvCxnSpPr/>
              <p:nvPr/>
            </p:nvCxnSpPr>
            <p:spPr bwMode="auto">
              <a:xfrm>
                <a:off x="4961385" y="4436675"/>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0" name="Straight Connector 159"/>
              <p:cNvCxnSpPr/>
              <p:nvPr/>
            </p:nvCxnSpPr>
            <p:spPr bwMode="auto">
              <a:xfrm>
                <a:off x="4961385" y="4627564"/>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1" name="Straight Connector 160"/>
              <p:cNvCxnSpPr/>
              <p:nvPr/>
            </p:nvCxnSpPr>
            <p:spPr bwMode="auto">
              <a:xfrm>
                <a:off x="4961385" y="4818453"/>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2" name="Straight Connector 161"/>
              <p:cNvCxnSpPr/>
              <p:nvPr/>
            </p:nvCxnSpPr>
            <p:spPr bwMode="auto">
              <a:xfrm>
                <a:off x="4961385" y="5153810"/>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3" name="Straight Connector 162"/>
              <p:cNvCxnSpPr/>
              <p:nvPr/>
            </p:nvCxnSpPr>
            <p:spPr bwMode="auto">
              <a:xfrm>
                <a:off x="4961385" y="5344698"/>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64" name="Oval 163"/>
              <p:cNvSpPr/>
              <p:nvPr/>
            </p:nvSpPr>
            <p:spPr bwMode="auto">
              <a:xfrm>
                <a:off x="5073665" y="372038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5" name="Oval 164"/>
              <p:cNvSpPr/>
              <p:nvPr/>
            </p:nvSpPr>
            <p:spPr bwMode="auto">
              <a:xfrm>
                <a:off x="5073665" y="479535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6" name="Oval 165"/>
              <p:cNvSpPr/>
              <p:nvPr/>
            </p:nvSpPr>
            <p:spPr bwMode="auto">
              <a:xfrm>
                <a:off x="5195900" y="3908093"/>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7" name="Oval 166"/>
              <p:cNvSpPr/>
              <p:nvPr/>
            </p:nvSpPr>
            <p:spPr bwMode="auto">
              <a:xfrm>
                <a:off x="5195900" y="460365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8" name="Oval 167"/>
              <p:cNvSpPr/>
              <p:nvPr/>
            </p:nvSpPr>
            <p:spPr bwMode="auto">
              <a:xfrm>
                <a:off x="5320310" y="422281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9" name="Oval 168"/>
              <p:cNvSpPr/>
              <p:nvPr/>
            </p:nvSpPr>
            <p:spPr bwMode="auto">
              <a:xfrm>
                <a:off x="5320310" y="531895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0" name="Oval 169"/>
              <p:cNvSpPr/>
              <p:nvPr/>
            </p:nvSpPr>
            <p:spPr bwMode="auto">
              <a:xfrm>
                <a:off x="5441619" y="4410041"/>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1" name="Oval 170"/>
              <p:cNvSpPr/>
              <p:nvPr/>
            </p:nvSpPr>
            <p:spPr bwMode="auto">
              <a:xfrm>
                <a:off x="5441619" y="513366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72" name="Straight Connector 171"/>
              <p:cNvCxnSpPr>
                <a:stCxn id="164" idx="4"/>
                <a:endCxn id="165" idx="0"/>
              </p:cNvCxnSpPr>
              <p:nvPr/>
            </p:nvCxnSpPr>
            <p:spPr bwMode="auto">
              <a:xfrm>
                <a:off x="5094447" y="3766100"/>
                <a:ext cx="0" cy="1029256"/>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3" name="Straight Connector 172"/>
              <p:cNvCxnSpPr>
                <a:stCxn id="166" idx="4"/>
                <a:endCxn id="167" idx="0"/>
              </p:cNvCxnSpPr>
              <p:nvPr/>
            </p:nvCxnSpPr>
            <p:spPr bwMode="auto">
              <a:xfrm>
                <a:off x="5216682" y="3953813"/>
                <a:ext cx="0" cy="649845"/>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4" name="Straight Connector 173"/>
              <p:cNvCxnSpPr>
                <a:stCxn id="168" idx="4"/>
                <a:endCxn id="169" idx="0"/>
              </p:cNvCxnSpPr>
              <p:nvPr/>
            </p:nvCxnSpPr>
            <p:spPr bwMode="auto">
              <a:xfrm>
                <a:off x="5341092" y="4268530"/>
                <a:ext cx="0" cy="1050426"/>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5" name="Straight Connector 174"/>
              <p:cNvCxnSpPr>
                <a:stCxn id="170" idx="4"/>
                <a:endCxn id="171" idx="0"/>
              </p:cNvCxnSpPr>
              <p:nvPr/>
            </p:nvCxnSpPr>
            <p:spPr bwMode="auto">
              <a:xfrm>
                <a:off x="5462401" y="4455761"/>
                <a:ext cx="0" cy="677904"/>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76" name="TextBox 175"/>
              <p:cNvSpPr txBox="1"/>
              <p:nvPr/>
            </p:nvSpPr>
            <p:spPr>
              <a:xfrm>
                <a:off x="4579362" y="3612658"/>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177" name="TextBox 176"/>
              <p:cNvSpPr txBox="1"/>
              <p:nvPr/>
            </p:nvSpPr>
            <p:spPr>
              <a:xfrm>
                <a:off x="4579362" y="3805690"/>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178" name="TextBox 177"/>
              <p:cNvSpPr txBox="1"/>
              <p:nvPr/>
            </p:nvSpPr>
            <p:spPr>
              <a:xfrm>
                <a:off x="4579362" y="4132072"/>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179" name="TextBox 178"/>
              <p:cNvSpPr txBox="1"/>
              <p:nvPr/>
            </p:nvSpPr>
            <p:spPr>
              <a:xfrm>
                <a:off x="4579362" y="4325104"/>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sp>
            <p:nvSpPr>
              <p:cNvPr id="180" name="TextBox 179"/>
              <p:cNvSpPr txBox="1"/>
              <p:nvPr/>
            </p:nvSpPr>
            <p:spPr>
              <a:xfrm>
                <a:off x="4579362" y="4513379"/>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181" name="TextBox 180"/>
              <p:cNvSpPr txBox="1"/>
              <p:nvPr/>
            </p:nvSpPr>
            <p:spPr>
              <a:xfrm>
                <a:off x="4579362" y="4706411"/>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182" name="TextBox 181"/>
              <p:cNvSpPr txBox="1"/>
              <p:nvPr/>
            </p:nvSpPr>
            <p:spPr>
              <a:xfrm>
                <a:off x="4579362" y="5039138"/>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183" name="TextBox 182"/>
              <p:cNvSpPr txBox="1"/>
              <p:nvPr/>
            </p:nvSpPr>
            <p:spPr>
              <a:xfrm>
                <a:off x="4579362" y="5232172"/>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grpSp>
            <p:nvGrpSpPr>
              <p:cNvPr id="184" name="Group 183"/>
              <p:cNvGrpSpPr/>
              <p:nvPr/>
            </p:nvGrpSpPr>
            <p:grpSpPr>
              <a:xfrm>
                <a:off x="4614441" y="4075671"/>
                <a:ext cx="155136" cy="27432"/>
                <a:chOff x="2574659" y="4357225"/>
                <a:chExt cx="155136" cy="27432"/>
              </a:xfrm>
            </p:grpSpPr>
            <p:sp>
              <p:nvSpPr>
                <p:cNvPr id="185" name="Oval 184"/>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6" name="Oval 185"/>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7" name="Oval 186"/>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88" name="Group 187"/>
              <p:cNvGrpSpPr/>
              <p:nvPr/>
            </p:nvGrpSpPr>
            <p:grpSpPr>
              <a:xfrm>
                <a:off x="4600725" y="4989775"/>
                <a:ext cx="155136" cy="27432"/>
                <a:chOff x="2574659" y="4357225"/>
                <a:chExt cx="155136" cy="27432"/>
              </a:xfrm>
            </p:grpSpPr>
            <p:sp>
              <p:nvSpPr>
                <p:cNvPr id="189" name="Oval 188"/>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0" name="Oval 189"/>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1" name="Oval 190"/>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92" name="Group 191"/>
              <p:cNvGrpSpPr/>
              <p:nvPr/>
            </p:nvGrpSpPr>
            <p:grpSpPr>
              <a:xfrm>
                <a:off x="5341750" y="4071314"/>
                <a:ext cx="155136" cy="27432"/>
                <a:chOff x="2574659" y="4357225"/>
                <a:chExt cx="155136" cy="27432"/>
              </a:xfrm>
            </p:grpSpPr>
            <p:sp>
              <p:nvSpPr>
                <p:cNvPr id="193" name="Oval 192"/>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4" name="Oval 193"/>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5" name="Oval 194"/>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96" name="Group 195"/>
              <p:cNvGrpSpPr/>
              <p:nvPr/>
            </p:nvGrpSpPr>
            <p:grpSpPr>
              <a:xfrm>
                <a:off x="5139508" y="4980873"/>
                <a:ext cx="155136" cy="27432"/>
                <a:chOff x="2574659" y="4357225"/>
                <a:chExt cx="155136" cy="27432"/>
              </a:xfrm>
            </p:grpSpPr>
            <p:sp>
              <p:nvSpPr>
                <p:cNvPr id="197" name="Oval 196"/>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8" name="Oval 197"/>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9" name="Oval 198"/>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sp>
          <p:nvSpPr>
            <p:cNvPr id="230" name="TextBox 229"/>
            <p:cNvSpPr txBox="1"/>
            <p:nvPr/>
          </p:nvSpPr>
          <p:spPr>
            <a:xfrm>
              <a:off x="2663821" y="3731558"/>
              <a:ext cx="1601885" cy="646331"/>
            </a:xfrm>
            <a:prstGeom prst="rect">
              <a:avLst/>
            </a:prstGeom>
            <a:noFill/>
          </p:spPr>
          <p:txBody>
            <a:bodyPr wrap="square" rtlCol="0">
              <a:spAutoFit/>
            </a:bodyPr>
            <a:lstStyle/>
            <a:p>
              <a:pPr algn="ctr"/>
              <a:r>
                <a:rPr lang="en-US" dirty="0" smtClean="0">
                  <a:solidFill>
                    <a:prstClr val="black"/>
                  </a:solidFill>
                  <a:latin typeface="Calibri" panose="020F0502020204030204"/>
                </a:rPr>
                <a:t>Transforming via </a:t>
              </a:r>
              <a:r>
                <a:rPr lang="en-US" dirty="0">
                  <a:solidFill>
                    <a:prstClr val="black"/>
                  </a:solidFill>
                  <a:latin typeface="Calibri" panose="020F0502020204030204"/>
                </a:rPr>
                <a:t>swapping</a:t>
              </a:r>
            </a:p>
          </p:txBody>
        </p:sp>
      </p:grpSp>
    </p:spTree>
    <p:extLst>
      <p:ext uri="{BB962C8B-B14F-4D97-AF65-F5344CB8AC3E}">
        <p14:creationId xmlns:p14="http://schemas.microsoft.com/office/powerpoint/2010/main" val="19572914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3"/>
                                        </p:tgtEl>
                                        <p:attrNameLst>
                                          <p:attrName>style.visibility</p:attrName>
                                        </p:attrNameLst>
                                      </p:cBhvr>
                                      <p:to>
                                        <p:strVal val="visible"/>
                                      </p:to>
                                    </p:set>
                                    <p:animEffect transition="in" filter="fade">
                                      <p:cBhvr>
                                        <p:cTn id="10" dur="500"/>
                                        <p:tgtEl>
                                          <p:spTgt spid="20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animEffect transition="in" filter="wipe(left)">
                                      <p:cBhvr>
                                        <p:cTn id="15" dur="500"/>
                                        <p:tgtEl>
                                          <p:spTgt spid="204"/>
                                        </p:tgtEl>
                                      </p:cBhvr>
                                    </p:animEffect>
                                  </p:childTnLst>
                                </p:cTn>
                              </p:par>
                              <p:par>
                                <p:cTn id="16" presetID="22" presetClass="entr" presetSubtype="8" fill="hold" nodeType="withEffect">
                                  <p:stCondLst>
                                    <p:cond delay="0"/>
                                  </p:stCondLst>
                                  <p:childTnLst>
                                    <p:set>
                                      <p:cBhvr>
                                        <p:cTn id="17" dur="1" fill="hold">
                                          <p:stCondLst>
                                            <p:cond delay="0"/>
                                          </p:stCondLst>
                                        </p:cTn>
                                        <p:tgtEl>
                                          <p:spTgt spid="216"/>
                                        </p:tgtEl>
                                        <p:attrNameLst>
                                          <p:attrName>style.visibility</p:attrName>
                                        </p:attrNameLst>
                                      </p:cBhvr>
                                      <p:to>
                                        <p:strVal val="visible"/>
                                      </p:to>
                                    </p:set>
                                    <p:animEffect transition="in" filter="wipe(left)">
                                      <p:cBhvr>
                                        <p:cTn id="18" dur="500"/>
                                        <p:tgtEl>
                                          <p:spTgt spid="216"/>
                                        </p:tgtEl>
                                      </p:cBhvr>
                                    </p:animEffect>
                                  </p:childTnLst>
                                </p:cTn>
                              </p:par>
                              <p:par>
                                <p:cTn id="19" presetID="22" presetClass="entr" presetSubtype="8" fill="hold" nodeType="withEffect">
                                  <p:stCondLst>
                                    <p:cond delay="0"/>
                                  </p:stCondLst>
                                  <p:childTnLst>
                                    <p:set>
                                      <p:cBhvr>
                                        <p:cTn id="20" dur="1" fill="hold">
                                          <p:stCondLst>
                                            <p:cond delay="0"/>
                                          </p:stCondLst>
                                        </p:cTn>
                                        <p:tgtEl>
                                          <p:spTgt spid="210"/>
                                        </p:tgtEl>
                                        <p:attrNameLst>
                                          <p:attrName>style.visibility</p:attrName>
                                        </p:attrNameLst>
                                      </p:cBhvr>
                                      <p:to>
                                        <p:strVal val="visible"/>
                                      </p:to>
                                    </p:set>
                                    <p:animEffect transition="in" filter="wipe(left)">
                                      <p:cBhvr>
                                        <p:cTn id="21" dur="500"/>
                                        <p:tgtEl>
                                          <p:spTgt spid="2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2"/>
                                        </p:tgtEl>
                                        <p:attrNameLst>
                                          <p:attrName>style.visibility</p:attrName>
                                        </p:attrNameLst>
                                      </p:cBhvr>
                                      <p:to>
                                        <p:strVal val="visible"/>
                                      </p:to>
                                    </p:set>
                                    <p:animEffect transition="in" filter="fade">
                                      <p:cBhvr>
                                        <p:cTn id="26" dur="500"/>
                                        <p:tgtEl>
                                          <p:spTgt spid="222"/>
                                        </p:tgtEl>
                                      </p:cBhvr>
                                    </p:animEffect>
                                  </p:childTnLst>
                                </p:cTn>
                              </p:par>
                              <p:par>
                                <p:cTn id="27" presetID="10" presetClass="entr" presetSubtype="0" fill="hold" nodeType="withEffect">
                                  <p:stCondLst>
                                    <p:cond delay="0"/>
                                  </p:stCondLst>
                                  <p:childTnLst>
                                    <p:set>
                                      <p:cBhvr>
                                        <p:cTn id="28" dur="1" fill="hold">
                                          <p:stCondLst>
                                            <p:cond delay="0"/>
                                          </p:stCondLst>
                                        </p:cTn>
                                        <p:tgtEl>
                                          <p:spTgt spid="224"/>
                                        </p:tgtEl>
                                        <p:attrNameLst>
                                          <p:attrName>style.visibility</p:attrName>
                                        </p:attrNameLst>
                                      </p:cBhvr>
                                      <p:to>
                                        <p:strVal val="visible"/>
                                      </p:to>
                                    </p:set>
                                    <p:animEffect transition="in" filter="fade">
                                      <p:cBhvr>
                                        <p:cTn id="29" dur="500"/>
                                        <p:tgtEl>
                                          <p:spTgt spid="2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2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Register-based Sort</a:t>
            </a:r>
          </a:p>
        </p:txBody>
      </p:sp>
      <p:sp>
        <p:nvSpPr>
          <p:cNvPr id="3" name="Content Placeholder 2"/>
          <p:cNvSpPr>
            <a:spLocks noGrp="1"/>
          </p:cNvSpPr>
          <p:nvPr>
            <p:ph idx="1"/>
          </p:nvPr>
        </p:nvSpPr>
        <p:spPr/>
        <p:txBody>
          <a:bodyPr/>
          <a:lstStyle/>
          <a:p>
            <a:r>
              <a:rPr lang="en-US" dirty="0" smtClean="0"/>
              <a:t>Other patterns, then, can be solved by transformation and the primitive patterns</a:t>
            </a:r>
          </a:p>
          <a:p>
            <a:r>
              <a:rPr lang="en-US" b="1" dirty="0" smtClean="0"/>
              <a:t>Parallel Pattern</a:t>
            </a:r>
            <a:endParaRPr lang="en-US" b="1"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13</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sp>
        <p:nvSpPr>
          <p:cNvPr id="203" name="Rectangle 202"/>
          <p:cNvSpPr/>
          <p:nvPr/>
        </p:nvSpPr>
        <p:spPr>
          <a:xfrm>
            <a:off x="1383165" y="2468838"/>
            <a:ext cx="4934108" cy="400110"/>
          </a:xfrm>
          <a:prstGeom prst="rect">
            <a:avLst/>
          </a:prstGeom>
        </p:spPr>
        <p:txBody>
          <a:bodyPr wrap="none">
            <a:spAutoFit/>
          </a:bodyPr>
          <a:lstStyle/>
          <a:p>
            <a:r>
              <a:rPr lang="en-US" sz="2000" b="1" dirty="0" smtClean="0">
                <a:solidFill>
                  <a:prstClr val="black"/>
                </a:solidFill>
                <a:latin typeface="Calibri" panose="020F0502020204030204"/>
              </a:rPr>
              <a:t>_</a:t>
            </a:r>
            <a:r>
              <a:rPr lang="en-US" sz="2000" b="1" dirty="0" err="1" smtClean="0">
                <a:solidFill>
                  <a:prstClr val="black"/>
                </a:solidFill>
                <a:latin typeface="Calibri" panose="020F0502020204030204"/>
              </a:rPr>
              <a:t>exch_paral</a:t>
            </a:r>
            <a:r>
              <a:rPr lang="en-US" sz="2000" b="1" dirty="0" smtClean="0">
                <a:solidFill>
                  <a:prstClr val="black"/>
                </a:solidFill>
                <a:latin typeface="Calibri" panose="020F0502020204030204"/>
              </a:rPr>
              <a:t>(rg0</a:t>
            </a:r>
            <a:r>
              <a:rPr lang="en-US" sz="2000" b="1" dirty="0">
                <a:solidFill>
                  <a:prstClr val="black"/>
                </a:solidFill>
                <a:latin typeface="Calibri" panose="020F0502020204030204"/>
              </a:rPr>
              <a:t>, </a:t>
            </a:r>
            <a:r>
              <a:rPr lang="en-US" sz="2000" b="1" dirty="0" smtClean="0">
                <a:solidFill>
                  <a:prstClr val="black"/>
                </a:solidFill>
                <a:latin typeface="Calibri" panose="020F0502020204030204"/>
              </a:rPr>
              <a:t>rg1, …, rgk-1, </a:t>
            </a:r>
            <a:r>
              <a:rPr lang="en-US" sz="2000" b="1" dirty="0" err="1" smtClean="0">
                <a:solidFill>
                  <a:prstClr val="black"/>
                </a:solidFill>
                <a:latin typeface="Calibri" panose="020F0502020204030204"/>
              </a:rPr>
              <a:t>tmask</a:t>
            </a:r>
            <a:r>
              <a:rPr lang="en-US" sz="2000" b="1" dirty="0" smtClean="0">
                <a:solidFill>
                  <a:prstClr val="black"/>
                </a:solidFill>
                <a:latin typeface="Calibri" panose="020F0502020204030204"/>
              </a:rPr>
              <a:t>, </a:t>
            </a:r>
            <a:r>
              <a:rPr lang="en-US" sz="2000" b="1" dirty="0" err="1" smtClean="0">
                <a:solidFill>
                  <a:prstClr val="black"/>
                </a:solidFill>
                <a:latin typeface="Calibri" panose="020F0502020204030204"/>
              </a:rPr>
              <a:t>swbit</a:t>
            </a:r>
            <a:r>
              <a:rPr lang="en-US" sz="2000" b="1" dirty="0" smtClean="0">
                <a:solidFill>
                  <a:prstClr val="black"/>
                </a:solidFill>
                <a:latin typeface="Calibri" panose="020F0502020204030204"/>
              </a:rPr>
              <a:t>) </a:t>
            </a:r>
            <a:endParaRPr lang="en-US" sz="2000" b="1" dirty="0">
              <a:solidFill>
                <a:prstClr val="black"/>
              </a:solidFill>
              <a:latin typeface="Calibri" panose="020F0502020204030204"/>
            </a:endParaRPr>
          </a:p>
        </p:txBody>
      </p:sp>
      <p:grpSp>
        <p:nvGrpSpPr>
          <p:cNvPr id="204" name="Group 203"/>
          <p:cNvGrpSpPr/>
          <p:nvPr/>
        </p:nvGrpSpPr>
        <p:grpSpPr>
          <a:xfrm>
            <a:off x="3607356" y="1908086"/>
            <a:ext cx="4880915" cy="543648"/>
            <a:chOff x="4388406" y="1755686"/>
            <a:chExt cx="4880915" cy="543648"/>
          </a:xfrm>
        </p:grpSpPr>
        <p:grpSp>
          <p:nvGrpSpPr>
            <p:cNvPr id="205" name="Group 204"/>
            <p:cNvGrpSpPr/>
            <p:nvPr/>
          </p:nvGrpSpPr>
          <p:grpSpPr>
            <a:xfrm>
              <a:off x="4388406" y="1807368"/>
              <a:ext cx="374094" cy="491966"/>
              <a:chOff x="4388406" y="1807368"/>
              <a:chExt cx="374094" cy="491966"/>
            </a:xfrm>
          </p:grpSpPr>
          <p:cxnSp>
            <p:nvCxnSpPr>
              <p:cNvPr id="207" name="Straight Connector 206"/>
              <p:cNvCxnSpPr/>
              <p:nvPr/>
            </p:nvCxnSpPr>
            <p:spPr bwMode="auto">
              <a:xfrm flipH="1">
                <a:off x="4388406" y="1933574"/>
                <a:ext cx="0" cy="36576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8" name="Straight Connector 207"/>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9" name="Straight Connector 208"/>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06" name="TextBox 205"/>
            <p:cNvSpPr txBox="1"/>
            <p:nvPr/>
          </p:nvSpPr>
          <p:spPr>
            <a:xfrm>
              <a:off x="4759881" y="1755686"/>
              <a:ext cx="4509440" cy="338554"/>
            </a:xfrm>
            <a:prstGeom prst="rect">
              <a:avLst/>
            </a:prstGeom>
            <a:noFill/>
          </p:spPr>
          <p:txBody>
            <a:bodyPr wrap="none" rtlCol="0">
              <a:spAutoFit/>
            </a:bodyPr>
            <a:lstStyle/>
            <a:p>
              <a:r>
                <a:rPr lang="en-US" sz="1600" dirty="0" smtClean="0">
                  <a:latin typeface="Calibri" panose="020F0502020204030204" pitchFamily="34" charset="0"/>
                </a:rPr>
                <a:t>Any number of data items are bound to each thread</a:t>
              </a:r>
              <a:endParaRPr lang="en-US" sz="1600" dirty="0">
                <a:latin typeface="Calibri" panose="020F0502020204030204" pitchFamily="34" charset="0"/>
              </a:endParaRPr>
            </a:p>
          </p:txBody>
        </p:sp>
      </p:grpSp>
      <p:grpSp>
        <p:nvGrpSpPr>
          <p:cNvPr id="210" name="Group 209"/>
          <p:cNvGrpSpPr/>
          <p:nvPr/>
        </p:nvGrpSpPr>
        <p:grpSpPr>
          <a:xfrm>
            <a:off x="4976428" y="2827894"/>
            <a:ext cx="3181411" cy="398790"/>
            <a:chOff x="4388406" y="1695450"/>
            <a:chExt cx="3181411" cy="398790"/>
          </a:xfrm>
        </p:grpSpPr>
        <p:grpSp>
          <p:nvGrpSpPr>
            <p:cNvPr id="211" name="Group 210"/>
            <p:cNvGrpSpPr/>
            <p:nvPr/>
          </p:nvGrpSpPr>
          <p:grpSpPr>
            <a:xfrm>
              <a:off x="4388406" y="1695450"/>
              <a:ext cx="374094" cy="364331"/>
              <a:chOff x="4388406" y="1695450"/>
              <a:chExt cx="374094" cy="364331"/>
            </a:xfrm>
          </p:grpSpPr>
          <p:cxnSp>
            <p:nvCxnSpPr>
              <p:cNvPr id="213" name="Straight Connector 212"/>
              <p:cNvCxnSpPr/>
              <p:nvPr/>
            </p:nvCxnSpPr>
            <p:spPr bwMode="auto">
              <a:xfrm flipH="1">
                <a:off x="4388406" y="1695450"/>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4" name="Straight Connector 213"/>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5" name="Straight Connector 214"/>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12" name="TextBox 211"/>
            <p:cNvSpPr txBox="1"/>
            <p:nvPr/>
          </p:nvSpPr>
          <p:spPr>
            <a:xfrm>
              <a:off x="4759881" y="1755686"/>
              <a:ext cx="2809936" cy="338554"/>
            </a:xfrm>
            <a:prstGeom prst="rect">
              <a:avLst/>
            </a:prstGeom>
            <a:noFill/>
          </p:spPr>
          <p:txBody>
            <a:bodyPr wrap="none" rtlCol="0">
              <a:spAutoFit/>
            </a:bodyPr>
            <a:lstStyle/>
            <a:p>
              <a:r>
                <a:rPr lang="en-US" sz="1600" dirty="0" smtClean="0">
                  <a:latin typeface="Calibri" panose="020F0502020204030204" pitchFamily="34" charset="0"/>
                </a:rPr>
                <a:t>Tells how threads communicate</a:t>
              </a:r>
              <a:endParaRPr lang="en-US" sz="1600" dirty="0">
                <a:latin typeface="Calibri" panose="020F0502020204030204" pitchFamily="34" charset="0"/>
              </a:endParaRPr>
            </a:p>
          </p:txBody>
        </p:sp>
      </p:grpSp>
      <p:grpSp>
        <p:nvGrpSpPr>
          <p:cNvPr id="216" name="Group 215"/>
          <p:cNvGrpSpPr/>
          <p:nvPr/>
        </p:nvGrpSpPr>
        <p:grpSpPr>
          <a:xfrm>
            <a:off x="5750481" y="2174786"/>
            <a:ext cx="3367103" cy="360768"/>
            <a:chOff x="4388406" y="1755686"/>
            <a:chExt cx="3367103" cy="360768"/>
          </a:xfrm>
        </p:grpSpPr>
        <p:grpSp>
          <p:nvGrpSpPr>
            <p:cNvPr id="217" name="Group 216"/>
            <p:cNvGrpSpPr/>
            <p:nvPr/>
          </p:nvGrpSpPr>
          <p:grpSpPr>
            <a:xfrm>
              <a:off x="4388406" y="1807368"/>
              <a:ext cx="374094" cy="309086"/>
              <a:chOff x="4388406" y="1807368"/>
              <a:chExt cx="374094" cy="309086"/>
            </a:xfrm>
          </p:grpSpPr>
          <p:cxnSp>
            <p:nvCxnSpPr>
              <p:cNvPr id="219" name="Straight Connector 218"/>
              <p:cNvCxnSpPr/>
              <p:nvPr/>
            </p:nvCxnSpPr>
            <p:spPr bwMode="auto">
              <a:xfrm flipH="1">
                <a:off x="4388406" y="1933574"/>
                <a:ext cx="0" cy="18288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20" name="Straight Connector 219"/>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21" name="Straight Connector 220"/>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18" name="TextBox 217"/>
            <p:cNvSpPr txBox="1"/>
            <p:nvPr/>
          </p:nvSpPr>
          <p:spPr>
            <a:xfrm>
              <a:off x="4759881" y="1755686"/>
              <a:ext cx="2995628" cy="338554"/>
            </a:xfrm>
            <a:prstGeom prst="rect">
              <a:avLst/>
            </a:prstGeom>
            <a:noFill/>
          </p:spPr>
          <p:txBody>
            <a:bodyPr wrap="none" rtlCol="0">
              <a:spAutoFit/>
            </a:bodyPr>
            <a:lstStyle/>
            <a:p>
              <a:r>
                <a:rPr lang="en-US" sz="1600" dirty="0" smtClean="0">
                  <a:latin typeface="Calibri" panose="020F0502020204030204" pitchFamily="34" charset="0"/>
                </a:rPr>
                <a:t>Tells which thread swaps registers</a:t>
              </a:r>
              <a:endParaRPr lang="en-US" sz="1600" dirty="0">
                <a:latin typeface="Calibri" panose="020F0502020204030204" pitchFamily="34" charset="0"/>
              </a:endParaRPr>
            </a:p>
          </p:txBody>
        </p:sp>
      </p:grpSp>
      <p:grpSp>
        <p:nvGrpSpPr>
          <p:cNvPr id="9" name="Group 8"/>
          <p:cNvGrpSpPr/>
          <p:nvPr/>
        </p:nvGrpSpPr>
        <p:grpSpPr>
          <a:xfrm>
            <a:off x="2800485" y="5468038"/>
            <a:ext cx="1336106" cy="888675"/>
            <a:chOff x="2800485" y="5468038"/>
            <a:chExt cx="1336106" cy="888675"/>
          </a:xfrm>
        </p:grpSpPr>
        <p:sp>
          <p:nvSpPr>
            <p:cNvPr id="226" name="Rounded Rectangle 225"/>
            <p:cNvSpPr/>
            <p:nvPr/>
          </p:nvSpPr>
          <p:spPr>
            <a:xfrm>
              <a:off x="2800485" y="5468038"/>
              <a:ext cx="1336106" cy="888675"/>
            </a:xfrm>
            <a:prstGeom prst="roundRect">
              <a:avLst>
                <a:gd name="adj" fmla="val 10022"/>
              </a:avLst>
            </a:prstGeom>
            <a:solidFill>
              <a:srgbClr val="99CCFF"/>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2871670" y="5610446"/>
              <a:ext cx="1254655" cy="727379"/>
            </a:xfrm>
            <a:prstGeom prst="rect">
              <a:avLst/>
            </a:prstGeom>
          </p:spPr>
          <p:txBody>
            <a:bodyPr wrap="square" lIns="0" tIns="0" rIns="0" bIns="0">
              <a:spAutoFit/>
            </a:bodyPr>
            <a:lstStyle/>
            <a:p>
              <a:pPr lvl="0">
                <a:lnSpc>
                  <a:spcPts val="1400"/>
                </a:lnSpc>
              </a:pPr>
              <a:r>
                <a:rPr lang="en-US" sz="1600" dirty="0">
                  <a:solidFill>
                    <a:prstClr val="black"/>
                  </a:solidFill>
                  <a:latin typeface="Calibri" panose="020F0502020204030204"/>
                </a:rPr>
                <a:t>if(</a:t>
              </a:r>
              <a:r>
                <a:rPr lang="en-US" sz="1400" dirty="0" err="1">
                  <a:solidFill>
                    <a:prstClr val="black"/>
                  </a:solidFill>
                  <a:latin typeface="Calibri" panose="020F0502020204030204"/>
                </a:rPr>
                <a:t>bfe</a:t>
              </a:r>
              <a:r>
                <a:rPr lang="en-US" sz="1400" dirty="0">
                  <a:solidFill>
                    <a:prstClr val="black"/>
                  </a:solidFill>
                  <a:latin typeface="Calibri" panose="020F0502020204030204"/>
                </a:rPr>
                <a:t>(</a:t>
              </a:r>
              <a:r>
                <a:rPr lang="en-US" sz="1400" dirty="0" err="1">
                  <a:solidFill>
                    <a:prstClr val="black"/>
                  </a:solidFill>
                  <a:latin typeface="Calibri" panose="020F0502020204030204"/>
                </a:rPr>
                <a:t>tid,</a:t>
              </a:r>
              <a:r>
                <a:rPr lang="en-US" sz="1400" b="1" dirty="0" err="1">
                  <a:solidFill>
                    <a:prstClr val="black"/>
                  </a:solidFill>
                  <a:latin typeface="Calibri" panose="020F0502020204030204"/>
                </a:rPr>
                <a:t>swbit</a:t>
              </a:r>
              <a:r>
                <a:rPr lang="en-US" sz="1400" dirty="0">
                  <a:solidFill>
                    <a:prstClr val="black"/>
                  </a:solidFill>
                  <a:latin typeface="Calibri" panose="020F0502020204030204"/>
                </a:rPr>
                <a:t>)</a:t>
              </a:r>
              <a:r>
                <a:rPr lang="en-US" sz="1600" dirty="0">
                  <a:solidFill>
                    <a:prstClr val="black"/>
                  </a:solidFill>
                  <a:latin typeface="Calibri" panose="020F0502020204030204"/>
                </a:rPr>
                <a:t>)</a:t>
              </a:r>
            </a:p>
            <a:p>
              <a:pPr lvl="0">
                <a:lnSpc>
                  <a:spcPts val="1400"/>
                </a:lnSpc>
              </a:pPr>
              <a:r>
                <a:rPr lang="en-US" sz="1600" dirty="0" err="1">
                  <a:solidFill>
                    <a:prstClr val="black"/>
                  </a:solidFill>
                  <a:latin typeface="Calibri" panose="020F0502020204030204"/>
                </a:rPr>
                <a:t>swp</a:t>
              </a:r>
              <a:r>
                <a:rPr lang="en-US" sz="1600" dirty="0">
                  <a:solidFill>
                    <a:prstClr val="black"/>
                  </a:solidFill>
                  <a:latin typeface="Calibri" panose="020F0502020204030204"/>
                </a:rPr>
                <a:t>(</a:t>
              </a:r>
              <a:r>
                <a:rPr lang="en-US" sz="1600" i="1" dirty="0">
                  <a:solidFill>
                    <a:prstClr val="black"/>
                  </a:solidFill>
                  <a:latin typeface="Calibri" panose="020F0502020204030204"/>
                </a:rPr>
                <a:t>rg0</a:t>
              </a:r>
              <a:r>
                <a:rPr lang="en-US" sz="1600" dirty="0">
                  <a:solidFill>
                    <a:prstClr val="black"/>
                  </a:solidFill>
                  <a:latin typeface="Calibri" panose="020F0502020204030204"/>
                </a:rPr>
                <a:t>,</a:t>
              </a:r>
              <a:r>
                <a:rPr lang="en-US" sz="1600" i="1" dirty="0">
                  <a:solidFill>
                    <a:prstClr val="black"/>
                  </a:solidFill>
                  <a:latin typeface="Calibri" panose="020F0502020204030204"/>
                </a:rPr>
                <a:t>rg1</a:t>
              </a:r>
              <a:r>
                <a:rPr lang="en-US" sz="1600" dirty="0">
                  <a:solidFill>
                    <a:prstClr val="black"/>
                  </a:solidFill>
                  <a:latin typeface="Calibri" panose="020F0502020204030204"/>
                </a:rPr>
                <a:t>)</a:t>
              </a:r>
            </a:p>
            <a:p>
              <a:pPr lvl="0">
                <a:lnSpc>
                  <a:spcPts val="1400"/>
                </a:lnSpc>
              </a:pPr>
              <a:r>
                <a:rPr lang="en-US" sz="1600" dirty="0" err="1">
                  <a:solidFill>
                    <a:prstClr val="black"/>
                  </a:solidFill>
                  <a:latin typeface="Calibri" panose="020F0502020204030204"/>
                </a:rPr>
                <a:t>swp</a:t>
              </a:r>
              <a:r>
                <a:rPr lang="en-US" sz="1600" dirty="0">
                  <a:solidFill>
                    <a:prstClr val="black"/>
                  </a:solidFill>
                  <a:latin typeface="Calibri" panose="020F0502020204030204"/>
                </a:rPr>
                <a:t>(</a:t>
              </a:r>
              <a:r>
                <a:rPr lang="en-US" sz="1600" i="1" dirty="0">
                  <a:solidFill>
                    <a:prstClr val="black"/>
                  </a:solidFill>
                  <a:latin typeface="Calibri" panose="020F0502020204030204"/>
                </a:rPr>
                <a:t>rg2</a:t>
              </a:r>
              <a:r>
                <a:rPr lang="en-US" sz="1600" dirty="0">
                  <a:solidFill>
                    <a:prstClr val="black"/>
                  </a:solidFill>
                  <a:latin typeface="Calibri" panose="020F0502020204030204"/>
                </a:rPr>
                <a:t>,</a:t>
              </a:r>
              <a:r>
                <a:rPr lang="en-US" sz="1600" i="1" dirty="0">
                  <a:solidFill>
                    <a:prstClr val="black"/>
                  </a:solidFill>
                  <a:latin typeface="Calibri" panose="020F0502020204030204"/>
                </a:rPr>
                <a:t>rg3</a:t>
              </a:r>
              <a:r>
                <a:rPr lang="en-US" sz="1600" dirty="0">
                  <a:solidFill>
                    <a:prstClr val="black"/>
                  </a:solidFill>
                  <a:latin typeface="Calibri" panose="020F0502020204030204"/>
                </a:rPr>
                <a:t>)</a:t>
              </a:r>
            </a:p>
            <a:p>
              <a:pPr lvl="0">
                <a:lnSpc>
                  <a:spcPts val="1400"/>
                </a:lnSpc>
              </a:pPr>
              <a:r>
                <a:rPr lang="en-US" sz="1600" dirty="0">
                  <a:solidFill>
                    <a:prstClr val="black"/>
                  </a:solidFill>
                  <a:latin typeface="Calibri" panose="020F0502020204030204"/>
                </a:rPr>
                <a:t>…</a:t>
              </a:r>
            </a:p>
          </p:txBody>
        </p:sp>
      </p:grpSp>
      <p:grpSp>
        <p:nvGrpSpPr>
          <p:cNvPr id="10" name="Group 9"/>
          <p:cNvGrpSpPr/>
          <p:nvPr/>
        </p:nvGrpSpPr>
        <p:grpSpPr>
          <a:xfrm>
            <a:off x="6457528" y="4105570"/>
            <a:ext cx="2428520" cy="1477328"/>
            <a:chOff x="6457528" y="4105570"/>
            <a:chExt cx="2428520" cy="1477328"/>
          </a:xfrm>
        </p:grpSpPr>
        <p:sp>
          <p:nvSpPr>
            <p:cNvPr id="227" name="Right Arrow 226"/>
            <p:cNvSpPr/>
            <p:nvPr/>
          </p:nvSpPr>
          <p:spPr bwMode="auto">
            <a:xfrm>
              <a:off x="6457528" y="4505755"/>
              <a:ext cx="849034" cy="470486"/>
            </a:xfrm>
            <a:prstGeom prst="rightArrow">
              <a:avLst/>
            </a:prstGeom>
            <a:solidFill>
              <a:sysClr val="window" lastClr="FFFFFF"/>
            </a:solidFill>
            <a:ln w="9525"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29" name="TextBox 228"/>
            <p:cNvSpPr txBox="1"/>
            <p:nvPr/>
          </p:nvSpPr>
          <p:spPr>
            <a:xfrm>
              <a:off x="7284163" y="4105570"/>
              <a:ext cx="1601885" cy="1477328"/>
            </a:xfrm>
            <a:prstGeom prst="rect">
              <a:avLst/>
            </a:prstGeom>
            <a:noFill/>
          </p:spPr>
          <p:txBody>
            <a:bodyPr wrap="square" rtlCol="0">
              <a:spAutoFit/>
            </a:bodyPr>
            <a:lstStyle/>
            <a:p>
              <a:pPr algn="ctr"/>
              <a:r>
                <a:rPr lang="en-US" dirty="0" smtClean="0">
                  <a:solidFill>
                    <a:prstClr val="black"/>
                  </a:solidFill>
                  <a:latin typeface="Calibri" panose="020F0502020204030204"/>
                </a:rPr>
                <a:t>Applying </a:t>
              </a:r>
              <a:r>
                <a:rPr lang="en-US" b="1" dirty="0" smtClean="0">
                  <a:solidFill>
                    <a:prstClr val="black"/>
                  </a:solidFill>
                  <a:latin typeface="Calibri" panose="020F0502020204030204"/>
                </a:rPr>
                <a:t>primitive patterns </a:t>
              </a:r>
              <a:r>
                <a:rPr lang="en-US" dirty="0" smtClean="0">
                  <a:solidFill>
                    <a:prstClr val="black"/>
                  </a:solidFill>
                  <a:latin typeface="Calibri" panose="020F0502020204030204"/>
                </a:rPr>
                <a:t>on related pairs</a:t>
              </a:r>
            </a:p>
            <a:p>
              <a:pPr algn="ctr"/>
              <a:endParaRPr lang="en-US" dirty="0"/>
            </a:p>
          </p:txBody>
        </p:sp>
      </p:grpSp>
      <p:grpSp>
        <p:nvGrpSpPr>
          <p:cNvPr id="8" name="Group 7"/>
          <p:cNvGrpSpPr/>
          <p:nvPr/>
        </p:nvGrpSpPr>
        <p:grpSpPr>
          <a:xfrm>
            <a:off x="2663821" y="3628467"/>
            <a:ext cx="3574992" cy="2298341"/>
            <a:chOff x="2663821" y="3628467"/>
            <a:chExt cx="3574992" cy="2298341"/>
          </a:xfrm>
        </p:grpSpPr>
        <p:sp>
          <p:nvSpPr>
            <p:cNvPr id="223" name="Rounded Rectangle 222"/>
            <p:cNvSpPr/>
            <p:nvPr/>
          </p:nvSpPr>
          <p:spPr bwMode="auto">
            <a:xfrm>
              <a:off x="4183952" y="3628467"/>
              <a:ext cx="2054861" cy="2298341"/>
            </a:xfrm>
            <a:prstGeom prst="roundRect">
              <a:avLst>
                <a:gd name="adj" fmla="val 8616"/>
              </a:avLst>
            </a:prstGeom>
            <a:solidFill>
              <a:srgbClr val="D2C8E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07" name="Right Arrow 106"/>
            <p:cNvSpPr/>
            <p:nvPr/>
          </p:nvSpPr>
          <p:spPr bwMode="auto">
            <a:xfrm>
              <a:off x="3040247" y="4471938"/>
              <a:ext cx="849034" cy="470486"/>
            </a:xfrm>
            <a:prstGeom prst="rightArrow">
              <a:avLst/>
            </a:prstGeom>
            <a:solidFill>
              <a:sysClr val="window" lastClr="FFFFFF"/>
            </a:solidFill>
            <a:ln w="9525"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nvGrpSpPr>
            <p:cNvPr id="225" name="Group 224"/>
            <p:cNvGrpSpPr/>
            <p:nvPr/>
          </p:nvGrpSpPr>
          <p:grpSpPr>
            <a:xfrm>
              <a:off x="4614666" y="3920830"/>
              <a:ext cx="1158965" cy="1834958"/>
              <a:chOff x="4500127" y="3612658"/>
              <a:chExt cx="1158965" cy="1834958"/>
            </a:xfrm>
          </p:grpSpPr>
          <p:sp>
            <p:nvSpPr>
              <p:cNvPr id="154" name="Rectangle 153"/>
              <p:cNvSpPr/>
              <p:nvPr/>
            </p:nvSpPr>
            <p:spPr>
              <a:xfrm>
                <a:off x="4500611" y="4522410"/>
                <a:ext cx="1158481" cy="910139"/>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4500127" y="3644687"/>
                <a:ext cx="1158481" cy="887645"/>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56" name="Straight Connector 155"/>
              <p:cNvCxnSpPr/>
              <p:nvPr/>
            </p:nvCxnSpPr>
            <p:spPr bwMode="auto">
              <a:xfrm>
                <a:off x="4961385" y="3740178"/>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7" name="Straight Connector 156"/>
              <p:cNvCxnSpPr/>
              <p:nvPr/>
            </p:nvCxnSpPr>
            <p:spPr bwMode="auto">
              <a:xfrm>
                <a:off x="4961385" y="3931067"/>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8" name="Straight Connector 157"/>
              <p:cNvCxnSpPr/>
              <p:nvPr/>
            </p:nvCxnSpPr>
            <p:spPr bwMode="auto">
              <a:xfrm>
                <a:off x="4961385" y="4245786"/>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9" name="Straight Connector 158"/>
              <p:cNvCxnSpPr/>
              <p:nvPr/>
            </p:nvCxnSpPr>
            <p:spPr bwMode="auto">
              <a:xfrm>
                <a:off x="4961385" y="4436675"/>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0" name="Straight Connector 159"/>
              <p:cNvCxnSpPr/>
              <p:nvPr/>
            </p:nvCxnSpPr>
            <p:spPr bwMode="auto">
              <a:xfrm>
                <a:off x="4961385" y="4627564"/>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1" name="Straight Connector 160"/>
              <p:cNvCxnSpPr/>
              <p:nvPr/>
            </p:nvCxnSpPr>
            <p:spPr bwMode="auto">
              <a:xfrm>
                <a:off x="4961385" y="4818453"/>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2" name="Straight Connector 161"/>
              <p:cNvCxnSpPr/>
              <p:nvPr/>
            </p:nvCxnSpPr>
            <p:spPr bwMode="auto">
              <a:xfrm>
                <a:off x="4961385" y="5153810"/>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3" name="Straight Connector 162"/>
              <p:cNvCxnSpPr/>
              <p:nvPr/>
            </p:nvCxnSpPr>
            <p:spPr bwMode="auto">
              <a:xfrm>
                <a:off x="4961385" y="5344698"/>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64" name="Oval 163"/>
              <p:cNvSpPr/>
              <p:nvPr/>
            </p:nvSpPr>
            <p:spPr bwMode="auto">
              <a:xfrm>
                <a:off x="5073665" y="372038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5" name="Oval 164"/>
              <p:cNvSpPr/>
              <p:nvPr/>
            </p:nvSpPr>
            <p:spPr bwMode="auto">
              <a:xfrm>
                <a:off x="5073665" y="479535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6" name="Oval 165"/>
              <p:cNvSpPr/>
              <p:nvPr/>
            </p:nvSpPr>
            <p:spPr bwMode="auto">
              <a:xfrm>
                <a:off x="5195900" y="3908093"/>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7" name="Oval 166"/>
              <p:cNvSpPr/>
              <p:nvPr/>
            </p:nvSpPr>
            <p:spPr bwMode="auto">
              <a:xfrm>
                <a:off x="5195900" y="460365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8" name="Oval 167"/>
              <p:cNvSpPr/>
              <p:nvPr/>
            </p:nvSpPr>
            <p:spPr bwMode="auto">
              <a:xfrm>
                <a:off x="5320310" y="422281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9" name="Oval 168"/>
              <p:cNvSpPr/>
              <p:nvPr/>
            </p:nvSpPr>
            <p:spPr bwMode="auto">
              <a:xfrm>
                <a:off x="5320310" y="531895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0" name="Oval 169"/>
              <p:cNvSpPr/>
              <p:nvPr/>
            </p:nvSpPr>
            <p:spPr bwMode="auto">
              <a:xfrm>
                <a:off x="5441619" y="4410041"/>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1" name="Oval 170"/>
              <p:cNvSpPr/>
              <p:nvPr/>
            </p:nvSpPr>
            <p:spPr bwMode="auto">
              <a:xfrm>
                <a:off x="5441619" y="513366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72" name="Straight Connector 171"/>
              <p:cNvCxnSpPr>
                <a:stCxn id="164" idx="4"/>
                <a:endCxn id="165" idx="0"/>
              </p:cNvCxnSpPr>
              <p:nvPr/>
            </p:nvCxnSpPr>
            <p:spPr bwMode="auto">
              <a:xfrm>
                <a:off x="5094447" y="3766100"/>
                <a:ext cx="0" cy="1029256"/>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3" name="Straight Connector 172"/>
              <p:cNvCxnSpPr>
                <a:stCxn id="166" idx="4"/>
                <a:endCxn id="167" idx="0"/>
              </p:cNvCxnSpPr>
              <p:nvPr/>
            </p:nvCxnSpPr>
            <p:spPr bwMode="auto">
              <a:xfrm>
                <a:off x="5216682" y="3953813"/>
                <a:ext cx="0" cy="649845"/>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4" name="Straight Connector 173"/>
              <p:cNvCxnSpPr>
                <a:stCxn id="168" idx="4"/>
                <a:endCxn id="169" idx="0"/>
              </p:cNvCxnSpPr>
              <p:nvPr/>
            </p:nvCxnSpPr>
            <p:spPr bwMode="auto">
              <a:xfrm>
                <a:off x="5341092" y="4268530"/>
                <a:ext cx="0" cy="1050426"/>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5" name="Straight Connector 174"/>
              <p:cNvCxnSpPr>
                <a:stCxn id="170" idx="4"/>
                <a:endCxn id="171" idx="0"/>
              </p:cNvCxnSpPr>
              <p:nvPr/>
            </p:nvCxnSpPr>
            <p:spPr bwMode="auto">
              <a:xfrm>
                <a:off x="5462401" y="4455761"/>
                <a:ext cx="0" cy="677904"/>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76" name="TextBox 175"/>
              <p:cNvSpPr txBox="1"/>
              <p:nvPr/>
            </p:nvSpPr>
            <p:spPr>
              <a:xfrm>
                <a:off x="4579362" y="3612658"/>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177" name="TextBox 176"/>
              <p:cNvSpPr txBox="1"/>
              <p:nvPr/>
            </p:nvSpPr>
            <p:spPr>
              <a:xfrm>
                <a:off x="4579362" y="3805690"/>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178" name="TextBox 177"/>
              <p:cNvSpPr txBox="1"/>
              <p:nvPr/>
            </p:nvSpPr>
            <p:spPr>
              <a:xfrm>
                <a:off x="4579362" y="4132072"/>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179" name="TextBox 178"/>
              <p:cNvSpPr txBox="1"/>
              <p:nvPr/>
            </p:nvSpPr>
            <p:spPr>
              <a:xfrm>
                <a:off x="4579362" y="4325104"/>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sp>
            <p:nvSpPr>
              <p:cNvPr id="180" name="TextBox 179"/>
              <p:cNvSpPr txBox="1"/>
              <p:nvPr/>
            </p:nvSpPr>
            <p:spPr>
              <a:xfrm>
                <a:off x="4579362" y="4513379"/>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181" name="TextBox 180"/>
              <p:cNvSpPr txBox="1"/>
              <p:nvPr/>
            </p:nvSpPr>
            <p:spPr>
              <a:xfrm>
                <a:off x="4579362" y="4706411"/>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182" name="TextBox 181"/>
              <p:cNvSpPr txBox="1"/>
              <p:nvPr/>
            </p:nvSpPr>
            <p:spPr>
              <a:xfrm>
                <a:off x="4579362" y="5039138"/>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183" name="TextBox 182"/>
              <p:cNvSpPr txBox="1"/>
              <p:nvPr/>
            </p:nvSpPr>
            <p:spPr>
              <a:xfrm>
                <a:off x="4579362" y="5232172"/>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grpSp>
            <p:nvGrpSpPr>
              <p:cNvPr id="184" name="Group 183"/>
              <p:cNvGrpSpPr/>
              <p:nvPr/>
            </p:nvGrpSpPr>
            <p:grpSpPr>
              <a:xfrm>
                <a:off x="4614441" y="4075671"/>
                <a:ext cx="155136" cy="27432"/>
                <a:chOff x="2574659" y="4357225"/>
                <a:chExt cx="155136" cy="27432"/>
              </a:xfrm>
            </p:grpSpPr>
            <p:sp>
              <p:nvSpPr>
                <p:cNvPr id="185" name="Oval 184"/>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6" name="Oval 185"/>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7" name="Oval 186"/>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88" name="Group 187"/>
              <p:cNvGrpSpPr/>
              <p:nvPr/>
            </p:nvGrpSpPr>
            <p:grpSpPr>
              <a:xfrm>
                <a:off x="4600725" y="4989775"/>
                <a:ext cx="155136" cy="27432"/>
                <a:chOff x="2574659" y="4357225"/>
                <a:chExt cx="155136" cy="27432"/>
              </a:xfrm>
            </p:grpSpPr>
            <p:sp>
              <p:nvSpPr>
                <p:cNvPr id="189" name="Oval 188"/>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0" name="Oval 189"/>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1" name="Oval 190"/>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92" name="Group 191"/>
              <p:cNvGrpSpPr/>
              <p:nvPr/>
            </p:nvGrpSpPr>
            <p:grpSpPr>
              <a:xfrm>
                <a:off x="5341750" y="4071314"/>
                <a:ext cx="155136" cy="27432"/>
                <a:chOff x="2574659" y="4357225"/>
                <a:chExt cx="155136" cy="27432"/>
              </a:xfrm>
            </p:grpSpPr>
            <p:sp>
              <p:nvSpPr>
                <p:cNvPr id="193" name="Oval 192"/>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4" name="Oval 193"/>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5" name="Oval 194"/>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96" name="Group 195"/>
              <p:cNvGrpSpPr/>
              <p:nvPr/>
            </p:nvGrpSpPr>
            <p:grpSpPr>
              <a:xfrm>
                <a:off x="5139508" y="4980873"/>
                <a:ext cx="155136" cy="27432"/>
                <a:chOff x="2574659" y="4357225"/>
                <a:chExt cx="155136" cy="27432"/>
              </a:xfrm>
            </p:grpSpPr>
            <p:sp>
              <p:nvSpPr>
                <p:cNvPr id="197" name="Oval 196"/>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8" name="Oval 197"/>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9" name="Oval 198"/>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sp>
          <p:nvSpPr>
            <p:cNvPr id="230" name="TextBox 229"/>
            <p:cNvSpPr txBox="1"/>
            <p:nvPr/>
          </p:nvSpPr>
          <p:spPr>
            <a:xfrm>
              <a:off x="2663821" y="3731558"/>
              <a:ext cx="1601885" cy="646331"/>
            </a:xfrm>
            <a:prstGeom prst="rect">
              <a:avLst/>
            </a:prstGeom>
            <a:noFill/>
          </p:spPr>
          <p:txBody>
            <a:bodyPr wrap="square" rtlCol="0">
              <a:spAutoFit/>
            </a:bodyPr>
            <a:lstStyle/>
            <a:p>
              <a:pPr algn="ctr"/>
              <a:r>
                <a:rPr lang="en-US" dirty="0" smtClean="0">
                  <a:solidFill>
                    <a:prstClr val="black"/>
                  </a:solidFill>
                  <a:latin typeface="Calibri" panose="020F0502020204030204"/>
                </a:rPr>
                <a:t>Transforming via </a:t>
              </a:r>
              <a:r>
                <a:rPr lang="en-US" dirty="0">
                  <a:solidFill>
                    <a:prstClr val="black"/>
                  </a:solidFill>
                  <a:latin typeface="Calibri" panose="020F0502020204030204"/>
                </a:rPr>
                <a:t>swapping</a:t>
              </a:r>
            </a:p>
          </p:txBody>
        </p:sp>
      </p:grpSp>
      <p:grpSp>
        <p:nvGrpSpPr>
          <p:cNvPr id="7" name="Group 6"/>
          <p:cNvGrpSpPr/>
          <p:nvPr/>
        </p:nvGrpSpPr>
        <p:grpSpPr>
          <a:xfrm>
            <a:off x="692400" y="3628467"/>
            <a:ext cx="2054861" cy="2298341"/>
            <a:chOff x="692400" y="3628467"/>
            <a:chExt cx="2054861" cy="2298341"/>
          </a:xfrm>
        </p:grpSpPr>
        <p:sp>
          <p:nvSpPr>
            <p:cNvPr id="222" name="Rounded Rectangle 221"/>
            <p:cNvSpPr/>
            <p:nvPr/>
          </p:nvSpPr>
          <p:spPr bwMode="auto">
            <a:xfrm>
              <a:off x="692400" y="3628467"/>
              <a:ext cx="2054861" cy="2298341"/>
            </a:xfrm>
            <a:prstGeom prst="roundRect">
              <a:avLst>
                <a:gd name="adj" fmla="val 8616"/>
              </a:avLst>
            </a:prstGeom>
            <a:solidFill>
              <a:srgbClr val="CC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6" name="Group 5"/>
            <p:cNvGrpSpPr/>
            <p:nvPr/>
          </p:nvGrpSpPr>
          <p:grpSpPr>
            <a:xfrm>
              <a:off x="1081782" y="3904072"/>
              <a:ext cx="1326364" cy="1834958"/>
              <a:chOff x="2480924" y="2327112"/>
              <a:chExt cx="1326364" cy="1834958"/>
            </a:xfrm>
          </p:grpSpPr>
          <p:sp>
            <p:nvSpPr>
              <p:cNvPr id="276" name="Rectangle 275"/>
              <p:cNvSpPr/>
              <p:nvPr/>
            </p:nvSpPr>
            <p:spPr>
              <a:xfrm>
                <a:off x="2481408" y="3236864"/>
                <a:ext cx="1325880" cy="910139"/>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77" name="Rectangle 276"/>
              <p:cNvSpPr/>
              <p:nvPr/>
            </p:nvSpPr>
            <p:spPr>
              <a:xfrm>
                <a:off x="2480924" y="2359141"/>
                <a:ext cx="1325880" cy="887645"/>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78" name="Straight Connector 277"/>
              <p:cNvCxnSpPr/>
              <p:nvPr/>
            </p:nvCxnSpPr>
            <p:spPr bwMode="auto">
              <a:xfrm>
                <a:off x="3103074" y="2454632"/>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79" name="Straight Connector 278"/>
              <p:cNvCxnSpPr/>
              <p:nvPr/>
            </p:nvCxnSpPr>
            <p:spPr bwMode="auto">
              <a:xfrm>
                <a:off x="3103074" y="2645521"/>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80" name="Straight Connector 279"/>
              <p:cNvCxnSpPr/>
              <p:nvPr/>
            </p:nvCxnSpPr>
            <p:spPr bwMode="auto">
              <a:xfrm>
                <a:off x="3103074" y="2960240"/>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81" name="Straight Connector 280"/>
              <p:cNvCxnSpPr/>
              <p:nvPr/>
            </p:nvCxnSpPr>
            <p:spPr bwMode="auto">
              <a:xfrm>
                <a:off x="3103074" y="3151129"/>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82" name="Straight Connector 281"/>
              <p:cNvCxnSpPr/>
              <p:nvPr/>
            </p:nvCxnSpPr>
            <p:spPr bwMode="auto">
              <a:xfrm>
                <a:off x="3103074" y="3342018"/>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83" name="Straight Connector 282"/>
              <p:cNvCxnSpPr/>
              <p:nvPr/>
            </p:nvCxnSpPr>
            <p:spPr bwMode="auto">
              <a:xfrm>
                <a:off x="3103074" y="3532907"/>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84" name="Straight Connector 283"/>
              <p:cNvCxnSpPr/>
              <p:nvPr/>
            </p:nvCxnSpPr>
            <p:spPr bwMode="auto">
              <a:xfrm>
                <a:off x="3103074" y="3868264"/>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85" name="Straight Connector 284"/>
              <p:cNvCxnSpPr/>
              <p:nvPr/>
            </p:nvCxnSpPr>
            <p:spPr bwMode="auto">
              <a:xfrm>
                <a:off x="3103074" y="4059152"/>
                <a:ext cx="64008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286" name="Oval 285"/>
              <p:cNvSpPr/>
              <p:nvPr/>
            </p:nvSpPr>
            <p:spPr bwMode="auto">
              <a:xfrm>
                <a:off x="3215354" y="2434834"/>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87" name="Oval 286"/>
              <p:cNvSpPr/>
              <p:nvPr/>
            </p:nvSpPr>
            <p:spPr bwMode="auto">
              <a:xfrm>
                <a:off x="3215354" y="331691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88" name="Oval 287"/>
              <p:cNvSpPr/>
              <p:nvPr/>
            </p:nvSpPr>
            <p:spPr bwMode="auto">
              <a:xfrm>
                <a:off x="3337589" y="26225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89" name="Oval 288"/>
              <p:cNvSpPr/>
              <p:nvPr/>
            </p:nvSpPr>
            <p:spPr bwMode="auto">
              <a:xfrm>
                <a:off x="3337589" y="351099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90" name="Oval 289"/>
              <p:cNvSpPr/>
              <p:nvPr/>
            </p:nvSpPr>
            <p:spPr bwMode="auto">
              <a:xfrm>
                <a:off x="3461999" y="2937264"/>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91" name="Oval 290"/>
              <p:cNvSpPr/>
              <p:nvPr/>
            </p:nvSpPr>
            <p:spPr bwMode="auto">
              <a:xfrm>
                <a:off x="3461999" y="384290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92" name="Oval 291"/>
              <p:cNvSpPr/>
              <p:nvPr/>
            </p:nvSpPr>
            <p:spPr bwMode="auto">
              <a:xfrm>
                <a:off x="3583308" y="312449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93" name="Oval 292"/>
              <p:cNvSpPr/>
              <p:nvPr/>
            </p:nvSpPr>
            <p:spPr bwMode="auto">
              <a:xfrm>
                <a:off x="3583308" y="403861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294" name="Straight Connector 293"/>
              <p:cNvCxnSpPr>
                <a:stCxn id="286" idx="4"/>
                <a:endCxn id="287" idx="0"/>
              </p:cNvCxnSpPr>
              <p:nvPr/>
            </p:nvCxnSpPr>
            <p:spPr bwMode="auto">
              <a:xfrm>
                <a:off x="3236136" y="2480554"/>
                <a:ext cx="0" cy="83636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95" name="Straight Connector 294"/>
              <p:cNvCxnSpPr>
                <a:stCxn id="288" idx="4"/>
                <a:endCxn id="289" idx="0"/>
              </p:cNvCxnSpPr>
              <p:nvPr/>
            </p:nvCxnSpPr>
            <p:spPr bwMode="auto">
              <a:xfrm>
                <a:off x="3358371" y="2668267"/>
                <a:ext cx="0" cy="84273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96" name="Straight Connector 295"/>
              <p:cNvCxnSpPr>
                <a:stCxn id="290" idx="4"/>
                <a:endCxn id="291" idx="0"/>
              </p:cNvCxnSpPr>
              <p:nvPr/>
            </p:nvCxnSpPr>
            <p:spPr bwMode="auto">
              <a:xfrm>
                <a:off x="3482781" y="2982984"/>
                <a:ext cx="0" cy="859922"/>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97" name="Straight Connector 296"/>
              <p:cNvCxnSpPr>
                <a:stCxn id="292" idx="4"/>
                <a:endCxn id="293" idx="0"/>
              </p:cNvCxnSpPr>
              <p:nvPr/>
            </p:nvCxnSpPr>
            <p:spPr bwMode="auto">
              <a:xfrm>
                <a:off x="3604090" y="3170215"/>
                <a:ext cx="0" cy="86840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298" name="TextBox 297"/>
              <p:cNvSpPr txBox="1"/>
              <p:nvPr/>
            </p:nvSpPr>
            <p:spPr>
              <a:xfrm>
                <a:off x="2721051" y="2327112"/>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299" name="TextBox 298"/>
              <p:cNvSpPr txBox="1"/>
              <p:nvPr/>
            </p:nvSpPr>
            <p:spPr>
              <a:xfrm>
                <a:off x="2721051" y="2520144"/>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300" name="TextBox 299"/>
              <p:cNvSpPr txBox="1"/>
              <p:nvPr/>
            </p:nvSpPr>
            <p:spPr>
              <a:xfrm>
                <a:off x="2721051" y="2846526"/>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301" name="TextBox 300"/>
              <p:cNvSpPr txBox="1"/>
              <p:nvPr/>
            </p:nvSpPr>
            <p:spPr>
              <a:xfrm>
                <a:off x="2721051" y="3039558"/>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sp>
            <p:nvSpPr>
              <p:cNvPr id="302" name="TextBox 301"/>
              <p:cNvSpPr txBox="1"/>
              <p:nvPr/>
            </p:nvSpPr>
            <p:spPr>
              <a:xfrm>
                <a:off x="2721051" y="3227833"/>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303" name="TextBox 302"/>
              <p:cNvSpPr txBox="1"/>
              <p:nvPr/>
            </p:nvSpPr>
            <p:spPr>
              <a:xfrm>
                <a:off x="2721051" y="3420865"/>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304" name="TextBox 303"/>
              <p:cNvSpPr txBox="1"/>
              <p:nvPr/>
            </p:nvSpPr>
            <p:spPr>
              <a:xfrm>
                <a:off x="2721051" y="3753592"/>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305" name="TextBox 304"/>
              <p:cNvSpPr txBox="1"/>
              <p:nvPr/>
            </p:nvSpPr>
            <p:spPr>
              <a:xfrm>
                <a:off x="2721051" y="3946626"/>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grpSp>
            <p:nvGrpSpPr>
              <p:cNvPr id="306" name="Group 305"/>
              <p:cNvGrpSpPr/>
              <p:nvPr/>
            </p:nvGrpSpPr>
            <p:grpSpPr>
              <a:xfrm>
                <a:off x="2756130" y="2790125"/>
                <a:ext cx="155136" cy="27432"/>
                <a:chOff x="2574659" y="4357225"/>
                <a:chExt cx="155136" cy="27432"/>
              </a:xfrm>
            </p:grpSpPr>
            <p:sp>
              <p:nvSpPr>
                <p:cNvPr id="307" name="Oval 306"/>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308" name="Oval 307"/>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309" name="Oval 308"/>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310" name="Group 309"/>
              <p:cNvGrpSpPr/>
              <p:nvPr/>
            </p:nvGrpSpPr>
            <p:grpSpPr>
              <a:xfrm>
                <a:off x="2742414" y="3704229"/>
                <a:ext cx="155136" cy="27432"/>
                <a:chOff x="2574659" y="4357225"/>
                <a:chExt cx="155136" cy="27432"/>
              </a:xfrm>
            </p:grpSpPr>
            <p:sp>
              <p:nvSpPr>
                <p:cNvPr id="311" name="Oval 310"/>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312" name="Oval 311"/>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313" name="Oval 312"/>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314" name="Group 313"/>
              <p:cNvGrpSpPr/>
              <p:nvPr/>
            </p:nvGrpSpPr>
            <p:grpSpPr>
              <a:xfrm>
                <a:off x="3423910" y="2785768"/>
                <a:ext cx="155136" cy="27432"/>
                <a:chOff x="2574659" y="4357225"/>
                <a:chExt cx="155136" cy="27432"/>
              </a:xfrm>
            </p:grpSpPr>
            <p:sp>
              <p:nvSpPr>
                <p:cNvPr id="315" name="Oval 314"/>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316" name="Oval 315"/>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317" name="Oval 316"/>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318" name="Group 317"/>
              <p:cNvGrpSpPr/>
              <p:nvPr/>
            </p:nvGrpSpPr>
            <p:grpSpPr>
              <a:xfrm>
                <a:off x="3274052" y="3695327"/>
                <a:ext cx="155136" cy="27432"/>
                <a:chOff x="2574659" y="4357225"/>
                <a:chExt cx="155136" cy="27432"/>
              </a:xfrm>
            </p:grpSpPr>
            <p:sp>
              <p:nvSpPr>
                <p:cNvPr id="319" name="Oval 318"/>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320" name="Oval 319"/>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321" name="Oval 320"/>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sp>
            <p:nvSpPr>
              <p:cNvPr id="322" name="TextBox 321"/>
              <p:cNvSpPr txBox="1"/>
              <p:nvPr/>
            </p:nvSpPr>
            <p:spPr>
              <a:xfrm>
                <a:off x="2560575" y="2701178"/>
                <a:ext cx="252392"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t0</a:t>
                </a:r>
                <a:endParaRPr lang="en-US" sz="1400" i="1" dirty="0">
                  <a:solidFill>
                    <a:prstClr val="black"/>
                  </a:solidFill>
                  <a:latin typeface="Calibri" panose="020F0502020204030204"/>
                </a:endParaRPr>
              </a:p>
            </p:txBody>
          </p:sp>
          <p:sp>
            <p:nvSpPr>
              <p:cNvPr id="323" name="TextBox 322"/>
              <p:cNvSpPr txBox="1"/>
              <p:nvPr/>
            </p:nvSpPr>
            <p:spPr>
              <a:xfrm>
                <a:off x="2567059" y="3573424"/>
                <a:ext cx="252392"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t1</a:t>
                </a:r>
                <a:endParaRPr lang="en-US" sz="1400" i="1" dirty="0">
                  <a:solidFill>
                    <a:prstClr val="black"/>
                  </a:solidFill>
                  <a:latin typeface="Calibri" panose="020F0502020204030204"/>
                </a:endParaRPr>
              </a:p>
            </p:txBody>
          </p:sp>
        </p:grpSp>
      </p:grpSp>
    </p:spTree>
    <p:extLst>
      <p:ext uri="{BB962C8B-B14F-4D97-AF65-F5344CB8AC3E}">
        <p14:creationId xmlns:p14="http://schemas.microsoft.com/office/powerpoint/2010/main" val="995013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3"/>
                                        </p:tgtEl>
                                        <p:attrNameLst>
                                          <p:attrName>style.visibility</p:attrName>
                                        </p:attrNameLst>
                                      </p:cBhvr>
                                      <p:to>
                                        <p:strVal val="visible"/>
                                      </p:to>
                                    </p:set>
                                    <p:animEffect transition="in" filter="fade">
                                      <p:cBhvr>
                                        <p:cTn id="10" dur="500"/>
                                        <p:tgtEl>
                                          <p:spTgt spid="20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animEffect transition="in" filter="wipe(left)">
                                      <p:cBhvr>
                                        <p:cTn id="15" dur="500"/>
                                        <p:tgtEl>
                                          <p:spTgt spid="204"/>
                                        </p:tgtEl>
                                      </p:cBhvr>
                                    </p:animEffect>
                                  </p:childTnLst>
                                </p:cTn>
                              </p:par>
                              <p:par>
                                <p:cTn id="16" presetID="22" presetClass="entr" presetSubtype="8" fill="hold" nodeType="withEffect">
                                  <p:stCondLst>
                                    <p:cond delay="0"/>
                                  </p:stCondLst>
                                  <p:childTnLst>
                                    <p:set>
                                      <p:cBhvr>
                                        <p:cTn id="17" dur="1" fill="hold">
                                          <p:stCondLst>
                                            <p:cond delay="0"/>
                                          </p:stCondLst>
                                        </p:cTn>
                                        <p:tgtEl>
                                          <p:spTgt spid="216"/>
                                        </p:tgtEl>
                                        <p:attrNameLst>
                                          <p:attrName>style.visibility</p:attrName>
                                        </p:attrNameLst>
                                      </p:cBhvr>
                                      <p:to>
                                        <p:strVal val="visible"/>
                                      </p:to>
                                    </p:set>
                                    <p:animEffect transition="in" filter="wipe(left)">
                                      <p:cBhvr>
                                        <p:cTn id="18" dur="500"/>
                                        <p:tgtEl>
                                          <p:spTgt spid="216"/>
                                        </p:tgtEl>
                                      </p:cBhvr>
                                    </p:animEffect>
                                  </p:childTnLst>
                                </p:cTn>
                              </p:par>
                              <p:par>
                                <p:cTn id="19" presetID="22" presetClass="entr" presetSubtype="8" fill="hold" nodeType="withEffect">
                                  <p:stCondLst>
                                    <p:cond delay="0"/>
                                  </p:stCondLst>
                                  <p:childTnLst>
                                    <p:set>
                                      <p:cBhvr>
                                        <p:cTn id="20" dur="1" fill="hold">
                                          <p:stCondLst>
                                            <p:cond delay="0"/>
                                          </p:stCondLst>
                                        </p:cTn>
                                        <p:tgtEl>
                                          <p:spTgt spid="210"/>
                                        </p:tgtEl>
                                        <p:attrNameLst>
                                          <p:attrName>style.visibility</p:attrName>
                                        </p:attrNameLst>
                                      </p:cBhvr>
                                      <p:to>
                                        <p:strVal val="visible"/>
                                      </p:to>
                                    </p:set>
                                    <p:animEffect transition="in" filter="wipe(left)">
                                      <p:cBhvr>
                                        <p:cTn id="21" dur="500"/>
                                        <p:tgtEl>
                                          <p:spTgt spid="2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Register-based Sort</a:t>
            </a:r>
          </a:p>
        </p:txBody>
      </p:sp>
      <p:sp>
        <p:nvSpPr>
          <p:cNvPr id="3" name="Content Placeholder 2"/>
          <p:cNvSpPr>
            <a:spLocks noGrp="1"/>
          </p:cNvSpPr>
          <p:nvPr>
            <p:ph idx="1"/>
          </p:nvPr>
        </p:nvSpPr>
        <p:spPr>
          <a:xfrm>
            <a:off x="685800" y="865848"/>
            <a:ext cx="8001000" cy="5437848"/>
          </a:xfrm>
        </p:spPr>
        <p:txBody>
          <a:bodyPr/>
          <a:lstStyle/>
          <a:p>
            <a:r>
              <a:rPr lang="en-US" dirty="0" smtClean="0"/>
              <a:t>Also, we can solve patterns without thread communication</a:t>
            </a:r>
          </a:p>
          <a:p>
            <a:pPr lvl="1"/>
            <a:r>
              <a:rPr lang="en-US" dirty="0" smtClean="0"/>
              <a:t>“Communication” only occurs between registers</a:t>
            </a:r>
          </a:p>
          <a:p>
            <a:r>
              <a:rPr lang="en-US" b="1" dirty="0" smtClean="0"/>
              <a:t>Local Pattern</a:t>
            </a:r>
            <a:endParaRPr lang="en-US" b="1"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14</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sp>
        <p:nvSpPr>
          <p:cNvPr id="7" name="Rectangle 6"/>
          <p:cNvSpPr/>
          <p:nvPr/>
        </p:nvSpPr>
        <p:spPr>
          <a:xfrm>
            <a:off x="1383165" y="2468838"/>
            <a:ext cx="4131644" cy="400110"/>
          </a:xfrm>
          <a:prstGeom prst="rect">
            <a:avLst/>
          </a:prstGeom>
        </p:spPr>
        <p:txBody>
          <a:bodyPr wrap="none">
            <a:spAutoFit/>
          </a:bodyPr>
          <a:lstStyle/>
          <a:p>
            <a:r>
              <a:rPr lang="en-US" sz="2000" b="1" dirty="0">
                <a:solidFill>
                  <a:prstClr val="black"/>
                </a:solidFill>
                <a:latin typeface="Calibri" panose="020F0502020204030204"/>
              </a:rPr>
              <a:t>_</a:t>
            </a:r>
            <a:r>
              <a:rPr lang="en-US" sz="2000" b="1" dirty="0" err="1">
                <a:solidFill>
                  <a:prstClr val="black"/>
                </a:solidFill>
                <a:latin typeface="Calibri" panose="020F0502020204030204"/>
              </a:rPr>
              <a:t>exch_local</a:t>
            </a:r>
            <a:r>
              <a:rPr lang="en-US" sz="2000" b="1" dirty="0">
                <a:solidFill>
                  <a:prstClr val="black"/>
                </a:solidFill>
                <a:latin typeface="Calibri" panose="020F0502020204030204"/>
              </a:rPr>
              <a:t>(rg0, rg1</a:t>
            </a:r>
            <a:r>
              <a:rPr lang="en-US" sz="2000" b="1" dirty="0" smtClean="0">
                <a:solidFill>
                  <a:prstClr val="black"/>
                </a:solidFill>
                <a:latin typeface="Calibri" panose="020F0502020204030204"/>
              </a:rPr>
              <a:t>, …, rgk-1, </a:t>
            </a:r>
            <a:r>
              <a:rPr lang="en-US" sz="2000" b="1" dirty="0" err="1" smtClean="0">
                <a:solidFill>
                  <a:prstClr val="black"/>
                </a:solidFill>
                <a:latin typeface="Calibri" panose="020F0502020204030204"/>
              </a:rPr>
              <a:t>rmask</a:t>
            </a:r>
            <a:r>
              <a:rPr lang="en-US" sz="2000" b="1" dirty="0" smtClean="0">
                <a:solidFill>
                  <a:prstClr val="black"/>
                </a:solidFill>
                <a:latin typeface="Calibri" panose="020F0502020204030204"/>
              </a:rPr>
              <a:t>)</a:t>
            </a:r>
            <a:endParaRPr lang="en-US" sz="2000" b="1" dirty="0">
              <a:solidFill>
                <a:prstClr val="black"/>
              </a:solidFill>
              <a:latin typeface="Calibri" panose="020F0502020204030204"/>
            </a:endParaRPr>
          </a:p>
        </p:txBody>
      </p:sp>
      <p:grpSp>
        <p:nvGrpSpPr>
          <p:cNvPr id="8" name="Group 7"/>
          <p:cNvGrpSpPr/>
          <p:nvPr/>
        </p:nvGrpSpPr>
        <p:grpSpPr>
          <a:xfrm>
            <a:off x="3607356" y="1908086"/>
            <a:ext cx="4880915" cy="543648"/>
            <a:chOff x="4388406" y="1755686"/>
            <a:chExt cx="4880915" cy="543648"/>
          </a:xfrm>
        </p:grpSpPr>
        <p:grpSp>
          <p:nvGrpSpPr>
            <p:cNvPr id="9" name="Group 8"/>
            <p:cNvGrpSpPr/>
            <p:nvPr/>
          </p:nvGrpSpPr>
          <p:grpSpPr>
            <a:xfrm>
              <a:off x="4388406" y="1807368"/>
              <a:ext cx="374094" cy="491966"/>
              <a:chOff x="4388406" y="1807368"/>
              <a:chExt cx="374094" cy="491966"/>
            </a:xfrm>
          </p:grpSpPr>
          <p:cxnSp>
            <p:nvCxnSpPr>
              <p:cNvPr id="11" name="Straight Connector 10"/>
              <p:cNvCxnSpPr/>
              <p:nvPr/>
            </p:nvCxnSpPr>
            <p:spPr bwMode="auto">
              <a:xfrm flipH="1">
                <a:off x="4388406" y="1933574"/>
                <a:ext cx="0" cy="36576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0" name="TextBox 9"/>
            <p:cNvSpPr txBox="1"/>
            <p:nvPr/>
          </p:nvSpPr>
          <p:spPr>
            <a:xfrm>
              <a:off x="4759881" y="1755686"/>
              <a:ext cx="4509440" cy="338554"/>
            </a:xfrm>
            <a:prstGeom prst="rect">
              <a:avLst/>
            </a:prstGeom>
            <a:noFill/>
          </p:spPr>
          <p:txBody>
            <a:bodyPr wrap="none" rtlCol="0">
              <a:spAutoFit/>
            </a:bodyPr>
            <a:lstStyle/>
            <a:p>
              <a:r>
                <a:rPr lang="en-US" sz="1600" dirty="0" smtClean="0">
                  <a:latin typeface="Calibri" panose="020F0502020204030204" pitchFamily="34" charset="0"/>
                </a:rPr>
                <a:t>Any number of data items are bound to each thread</a:t>
              </a:r>
              <a:endParaRPr lang="en-US" sz="1600" dirty="0">
                <a:latin typeface="Calibri" panose="020F0502020204030204" pitchFamily="34" charset="0"/>
              </a:endParaRPr>
            </a:p>
          </p:txBody>
        </p:sp>
      </p:grpSp>
      <p:grpSp>
        <p:nvGrpSpPr>
          <p:cNvPr id="14" name="Group 13"/>
          <p:cNvGrpSpPr/>
          <p:nvPr/>
        </p:nvGrpSpPr>
        <p:grpSpPr>
          <a:xfrm>
            <a:off x="4892348" y="2827894"/>
            <a:ext cx="4224902" cy="398790"/>
            <a:chOff x="4388406" y="1695450"/>
            <a:chExt cx="4224902" cy="398790"/>
          </a:xfrm>
        </p:grpSpPr>
        <p:grpSp>
          <p:nvGrpSpPr>
            <p:cNvPr id="15" name="Group 14"/>
            <p:cNvGrpSpPr/>
            <p:nvPr/>
          </p:nvGrpSpPr>
          <p:grpSpPr>
            <a:xfrm>
              <a:off x="4388406" y="1695450"/>
              <a:ext cx="374094" cy="364331"/>
              <a:chOff x="4388406" y="1695450"/>
              <a:chExt cx="374094" cy="364331"/>
            </a:xfrm>
          </p:grpSpPr>
          <p:cxnSp>
            <p:nvCxnSpPr>
              <p:cNvPr id="17" name="Straight Connector 16"/>
              <p:cNvCxnSpPr/>
              <p:nvPr/>
            </p:nvCxnSpPr>
            <p:spPr bwMode="auto">
              <a:xfrm flipH="1">
                <a:off x="4388406" y="1695450"/>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4388406" y="1933575"/>
                <a:ext cx="37409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H="1">
                <a:off x="4759881" y="1807368"/>
                <a:ext cx="0" cy="2524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6" name="TextBox 15"/>
            <p:cNvSpPr txBox="1"/>
            <p:nvPr/>
          </p:nvSpPr>
          <p:spPr>
            <a:xfrm>
              <a:off x="4759881" y="1755686"/>
              <a:ext cx="3853427" cy="338554"/>
            </a:xfrm>
            <a:prstGeom prst="rect">
              <a:avLst/>
            </a:prstGeom>
            <a:noFill/>
          </p:spPr>
          <p:txBody>
            <a:bodyPr wrap="none" rtlCol="0">
              <a:spAutoFit/>
            </a:bodyPr>
            <a:lstStyle/>
            <a:p>
              <a:r>
                <a:rPr lang="en-US" sz="1600" dirty="0" smtClean="0">
                  <a:latin typeface="Calibri" panose="020F0502020204030204" pitchFamily="34" charset="0"/>
                </a:rPr>
                <a:t>Tells how registers compare with each other</a:t>
              </a:r>
              <a:endParaRPr lang="en-US" sz="1600" dirty="0">
                <a:latin typeface="Calibri" panose="020F0502020204030204" pitchFamily="34" charset="0"/>
              </a:endParaRPr>
            </a:p>
          </p:txBody>
        </p:sp>
      </p:grpSp>
      <p:grpSp>
        <p:nvGrpSpPr>
          <p:cNvPr id="20" name="Group 19"/>
          <p:cNvGrpSpPr/>
          <p:nvPr/>
        </p:nvGrpSpPr>
        <p:grpSpPr>
          <a:xfrm>
            <a:off x="3551207" y="3628467"/>
            <a:ext cx="2054861" cy="2298341"/>
            <a:chOff x="3551207" y="3628467"/>
            <a:chExt cx="2054861" cy="2298341"/>
          </a:xfrm>
        </p:grpSpPr>
        <p:sp>
          <p:nvSpPr>
            <p:cNvPr id="6" name="Rounded Rectangle 5"/>
            <p:cNvSpPr/>
            <p:nvPr/>
          </p:nvSpPr>
          <p:spPr bwMode="auto">
            <a:xfrm>
              <a:off x="3551207" y="3628467"/>
              <a:ext cx="2054861" cy="2298341"/>
            </a:xfrm>
            <a:prstGeom prst="roundRect">
              <a:avLst>
                <a:gd name="adj" fmla="val 8616"/>
              </a:avLst>
            </a:prstGeom>
            <a:solidFill>
              <a:srgbClr val="CC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122" name="Group 121"/>
            <p:cNvGrpSpPr/>
            <p:nvPr/>
          </p:nvGrpSpPr>
          <p:grpSpPr>
            <a:xfrm>
              <a:off x="4075085" y="3931019"/>
              <a:ext cx="1006324" cy="1834958"/>
              <a:chOff x="3579227" y="1792889"/>
              <a:chExt cx="1006324" cy="1834958"/>
            </a:xfrm>
          </p:grpSpPr>
          <p:sp>
            <p:nvSpPr>
              <p:cNvPr id="74" name="Rectangle 73"/>
              <p:cNvSpPr/>
              <p:nvPr/>
            </p:nvSpPr>
            <p:spPr>
              <a:xfrm>
                <a:off x="3579711" y="2702641"/>
                <a:ext cx="1005840" cy="910139"/>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5" name="Rectangle 74"/>
              <p:cNvSpPr/>
              <p:nvPr/>
            </p:nvSpPr>
            <p:spPr>
              <a:xfrm>
                <a:off x="3579227" y="1824918"/>
                <a:ext cx="1005840" cy="887645"/>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76" name="Straight Connector 75"/>
              <p:cNvCxnSpPr/>
              <p:nvPr/>
            </p:nvCxnSpPr>
            <p:spPr bwMode="auto">
              <a:xfrm>
                <a:off x="4224145" y="1920409"/>
                <a:ext cx="27432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77" name="Straight Connector 76"/>
              <p:cNvCxnSpPr/>
              <p:nvPr/>
            </p:nvCxnSpPr>
            <p:spPr bwMode="auto">
              <a:xfrm>
                <a:off x="4224145" y="2111298"/>
                <a:ext cx="27432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78" name="Straight Connector 77"/>
              <p:cNvCxnSpPr/>
              <p:nvPr/>
            </p:nvCxnSpPr>
            <p:spPr bwMode="auto">
              <a:xfrm>
                <a:off x="4224145" y="2426017"/>
                <a:ext cx="27432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79" name="Straight Connector 78"/>
              <p:cNvCxnSpPr/>
              <p:nvPr/>
            </p:nvCxnSpPr>
            <p:spPr bwMode="auto">
              <a:xfrm>
                <a:off x="4224145" y="2616906"/>
                <a:ext cx="27432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80" name="Straight Connector 79"/>
              <p:cNvCxnSpPr/>
              <p:nvPr/>
            </p:nvCxnSpPr>
            <p:spPr bwMode="auto">
              <a:xfrm>
                <a:off x="4224145" y="2807795"/>
                <a:ext cx="27432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81" name="Straight Connector 80"/>
              <p:cNvCxnSpPr/>
              <p:nvPr/>
            </p:nvCxnSpPr>
            <p:spPr bwMode="auto">
              <a:xfrm>
                <a:off x="4224145" y="2998684"/>
                <a:ext cx="27432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82" name="Straight Connector 81"/>
              <p:cNvCxnSpPr/>
              <p:nvPr/>
            </p:nvCxnSpPr>
            <p:spPr bwMode="auto">
              <a:xfrm>
                <a:off x="4224145" y="3334041"/>
                <a:ext cx="27432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83" name="Straight Connector 82"/>
              <p:cNvCxnSpPr/>
              <p:nvPr/>
            </p:nvCxnSpPr>
            <p:spPr bwMode="auto">
              <a:xfrm>
                <a:off x="4224145" y="3524929"/>
                <a:ext cx="274320"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84" name="Oval 83"/>
              <p:cNvSpPr/>
              <p:nvPr/>
            </p:nvSpPr>
            <p:spPr bwMode="auto">
              <a:xfrm>
                <a:off x="4345274" y="1900611"/>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85" name="Oval 84"/>
              <p:cNvSpPr/>
              <p:nvPr/>
            </p:nvSpPr>
            <p:spPr bwMode="auto">
              <a:xfrm>
                <a:off x="4345274" y="20929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86" name="Oval 85"/>
              <p:cNvSpPr/>
              <p:nvPr/>
            </p:nvSpPr>
            <p:spPr bwMode="auto">
              <a:xfrm>
                <a:off x="4345274" y="24026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87" name="Oval 86"/>
              <p:cNvSpPr/>
              <p:nvPr/>
            </p:nvSpPr>
            <p:spPr bwMode="auto">
              <a:xfrm>
                <a:off x="4345274" y="259815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88" name="Oval 87"/>
              <p:cNvSpPr/>
              <p:nvPr/>
            </p:nvSpPr>
            <p:spPr bwMode="auto">
              <a:xfrm>
                <a:off x="4345274" y="3311091"/>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89" name="Oval 88"/>
              <p:cNvSpPr/>
              <p:nvPr/>
            </p:nvSpPr>
            <p:spPr bwMode="auto">
              <a:xfrm>
                <a:off x="4345274" y="3505531"/>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90" name="Oval 89"/>
              <p:cNvSpPr/>
              <p:nvPr/>
            </p:nvSpPr>
            <p:spPr bwMode="auto">
              <a:xfrm>
                <a:off x="4345274" y="27839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91" name="Oval 90"/>
              <p:cNvSpPr/>
              <p:nvPr/>
            </p:nvSpPr>
            <p:spPr bwMode="auto">
              <a:xfrm>
                <a:off x="4345274" y="2977333"/>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92" name="Straight Connector 91"/>
              <p:cNvCxnSpPr/>
              <p:nvPr/>
            </p:nvCxnSpPr>
            <p:spPr bwMode="auto">
              <a:xfrm>
                <a:off x="4366056" y="1946331"/>
                <a:ext cx="0" cy="148986"/>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93" name="Straight Connector 92"/>
              <p:cNvCxnSpPr>
                <a:stCxn id="86" idx="4"/>
                <a:endCxn id="87" idx="0"/>
              </p:cNvCxnSpPr>
              <p:nvPr/>
            </p:nvCxnSpPr>
            <p:spPr bwMode="auto">
              <a:xfrm>
                <a:off x="4366056" y="2448369"/>
                <a:ext cx="0" cy="14978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94" name="Straight Connector 93"/>
              <p:cNvCxnSpPr>
                <a:stCxn id="88" idx="4"/>
                <a:endCxn id="89" idx="0"/>
              </p:cNvCxnSpPr>
              <p:nvPr/>
            </p:nvCxnSpPr>
            <p:spPr bwMode="auto">
              <a:xfrm>
                <a:off x="4366056" y="3356811"/>
                <a:ext cx="0" cy="14872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95" name="Straight Connector 94"/>
              <p:cNvCxnSpPr>
                <a:stCxn id="90" idx="4"/>
                <a:endCxn id="91" idx="0"/>
              </p:cNvCxnSpPr>
              <p:nvPr/>
            </p:nvCxnSpPr>
            <p:spPr bwMode="auto">
              <a:xfrm>
                <a:off x="4366056" y="2829667"/>
                <a:ext cx="0" cy="147666"/>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96" name="TextBox 95"/>
              <p:cNvSpPr txBox="1"/>
              <p:nvPr/>
            </p:nvSpPr>
            <p:spPr>
              <a:xfrm>
                <a:off x="3842122" y="1792889"/>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97" name="TextBox 96"/>
              <p:cNvSpPr txBox="1"/>
              <p:nvPr/>
            </p:nvSpPr>
            <p:spPr>
              <a:xfrm>
                <a:off x="3842122" y="1985921"/>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98" name="TextBox 97"/>
              <p:cNvSpPr txBox="1"/>
              <p:nvPr/>
            </p:nvSpPr>
            <p:spPr>
              <a:xfrm>
                <a:off x="3842122" y="2312303"/>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99" name="TextBox 98"/>
              <p:cNvSpPr txBox="1"/>
              <p:nvPr/>
            </p:nvSpPr>
            <p:spPr>
              <a:xfrm>
                <a:off x="3842122" y="2505335"/>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sp>
            <p:nvSpPr>
              <p:cNvPr id="100" name="TextBox 99"/>
              <p:cNvSpPr txBox="1"/>
              <p:nvPr/>
            </p:nvSpPr>
            <p:spPr>
              <a:xfrm>
                <a:off x="3842122" y="2693610"/>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0</a:t>
                </a:r>
                <a:endParaRPr lang="en-US" sz="1400" i="1" dirty="0">
                  <a:solidFill>
                    <a:prstClr val="black"/>
                  </a:solidFill>
                  <a:latin typeface="Calibri" panose="020F0502020204030204"/>
                </a:endParaRPr>
              </a:p>
            </p:txBody>
          </p:sp>
          <p:sp>
            <p:nvSpPr>
              <p:cNvPr id="101" name="TextBox 100"/>
              <p:cNvSpPr txBox="1"/>
              <p:nvPr/>
            </p:nvSpPr>
            <p:spPr>
              <a:xfrm>
                <a:off x="3842122" y="2886642"/>
                <a:ext cx="432681"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rg</a:t>
                </a:r>
                <a:r>
                  <a:rPr lang="en-US" sz="1400" i="1" dirty="0" smtClean="0">
                    <a:solidFill>
                      <a:prstClr val="black"/>
                    </a:solidFill>
                    <a:latin typeface="Calibri" panose="020F0502020204030204"/>
                  </a:rPr>
                  <a:t>1</a:t>
                </a:r>
                <a:endParaRPr lang="en-US" sz="1400" i="1" dirty="0">
                  <a:solidFill>
                    <a:prstClr val="black"/>
                  </a:solidFill>
                  <a:latin typeface="Calibri" panose="020F0502020204030204"/>
                </a:endParaRPr>
              </a:p>
            </p:txBody>
          </p:sp>
          <p:sp>
            <p:nvSpPr>
              <p:cNvPr id="102" name="TextBox 101"/>
              <p:cNvSpPr txBox="1"/>
              <p:nvPr/>
            </p:nvSpPr>
            <p:spPr>
              <a:xfrm>
                <a:off x="3842122" y="3219369"/>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k-2</a:t>
                </a:r>
                <a:endParaRPr lang="en-US" sz="1400" i="1" dirty="0">
                  <a:solidFill>
                    <a:prstClr val="black"/>
                  </a:solidFill>
                  <a:latin typeface="Calibri" panose="020F0502020204030204"/>
                </a:endParaRPr>
              </a:p>
            </p:txBody>
          </p:sp>
          <p:sp>
            <p:nvSpPr>
              <p:cNvPr id="103" name="TextBox 102"/>
              <p:cNvSpPr txBox="1"/>
              <p:nvPr/>
            </p:nvSpPr>
            <p:spPr>
              <a:xfrm>
                <a:off x="3842122" y="3412403"/>
                <a:ext cx="432681" cy="215444"/>
              </a:xfrm>
              <a:prstGeom prst="rect">
                <a:avLst/>
              </a:prstGeom>
              <a:noFill/>
            </p:spPr>
            <p:txBody>
              <a:bodyPr wrap="square" lIns="0" tIns="0" rIns="0" bIns="0" rtlCol="0">
                <a:spAutoFit/>
              </a:bodyPr>
              <a:lstStyle/>
              <a:p>
                <a:r>
                  <a:rPr lang="en-US" sz="1400" dirty="0">
                    <a:solidFill>
                      <a:prstClr val="black"/>
                    </a:solidFill>
                    <a:latin typeface="Calibri" panose="020F0502020204030204"/>
                  </a:rPr>
                  <a:t>r</a:t>
                </a:r>
                <a:r>
                  <a:rPr lang="en-US" sz="1400" dirty="0" smtClean="0">
                    <a:solidFill>
                      <a:prstClr val="black"/>
                    </a:solidFill>
                    <a:latin typeface="Calibri" panose="020F0502020204030204"/>
                  </a:rPr>
                  <a:t>g</a:t>
                </a:r>
                <a:r>
                  <a:rPr lang="en-US" sz="1400" i="1" dirty="0" smtClean="0">
                    <a:solidFill>
                      <a:prstClr val="black"/>
                    </a:solidFill>
                    <a:latin typeface="Calibri" panose="020F0502020204030204"/>
                  </a:rPr>
                  <a:t>k-1</a:t>
                </a:r>
                <a:endParaRPr lang="en-US" sz="1400" i="1" dirty="0">
                  <a:solidFill>
                    <a:prstClr val="black"/>
                  </a:solidFill>
                  <a:latin typeface="Calibri" panose="020F0502020204030204"/>
                </a:endParaRPr>
              </a:p>
            </p:txBody>
          </p:sp>
          <p:grpSp>
            <p:nvGrpSpPr>
              <p:cNvPr id="104" name="Group 103"/>
              <p:cNvGrpSpPr/>
              <p:nvPr/>
            </p:nvGrpSpPr>
            <p:grpSpPr>
              <a:xfrm>
                <a:off x="3877201" y="2255902"/>
                <a:ext cx="155136" cy="27432"/>
                <a:chOff x="2574659" y="4357225"/>
                <a:chExt cx="155136" cy="27432"/>
              </a:xfrm>
            </p:grpSpPr>
            <p:sp>
              <p:nvSpPr>
                <p:cNvPr id="105" name="Oval 104"/>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06" name="Oval 105"/>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07" name="Oval 106"/>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08" name="Group 107"/>
              <p:cNvGrpSpPr/>
              <p:nvPr/>
            </p:nvGrpSpPr>
            <p:grpSpPr>
              <a:xfrm>
                <a:off x="3863485" y="3170006"/>
                <a:ext cx="155136" cy="27432"/>
                <a:chOff x="2574659" y="4357225"/>
                <a:chExt cx="155136" cy="27432"/>
              </a:xfrm>
            </p:grpSpPr>
            <p:sp>
              <p:nvSpPr>
                <p:cNvPr id="109" name="Oval 108"/>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0" name="Oval 109"/>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1" name="Oval 110"/>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12" name="Group 111"/>
              <p:cNvGrpSpPr/>
              <p:nvPr/>
            </p:nvGrpSpPr>
            <p:grpSpPr>
              <a:xfrm>
                <a:off x="4287010" y="2251545"/>
                <a:ext cx="155136" cy="27432"/>
                <a:chOff x="2574659" y="4357225"/>
                <a:chExt cx="155136" cy="27432"/>
              </a:xfrm>
            </p:grpSpPr>
            <p:sp>
              <p:nvSpPr>
                <p:cNvPr id="113" name="Oval 112"/>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4" name="Oval 113"/>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5" name="Oval 114"/>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grpSp>
            <p:nvGrpSpPr>
              <p:cNvPr id="116" name="Group 115"/>
              <p:cNvGrpSpPr/>
              <p:nvPr/>
            </p:nvGrpSpPr>
            <p:grpSpPr>
              <a:xfrm>
                <a:off x="4295113" y="3161104"/>
                <a:ext cx="155136" cy="27432"/>
                <a:chOff x="2574659" y="4357225"/>
                <a:chExt cx="155136" cy="27432"/>
              </a:xfrm>
            </p:grpSpPr>
            <p:sp>
              <p:nvSpPr>
                <p:cNvPr id="117" name="Oval 116"/>
                <p:cNvSpPr/>
                <p:nvPr/>
              </p:nvSpPr>
              <p:spPr bwMode="auto">
                <a:xfrm>
                  <a:off x="2574659"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8" name="Oval 117"/>
                <p:cNvSpPr/>
                <p:nvPr/>
              </p:nvSpPr>
              <p:spPr bwMode="auto">
                <a:xfrm>
                  <a:off x="2640546"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19" name="Oval 118"/>
                <p:cNvSpPr/>
                <p:nvPr/>
              </p:nvSpPr>
              <p:spPr bwMode="auto">
                <a:xfrm>
                  <a:off x="2702363" y="4357225"/>
                  <a:ext cx="27432" cy="27432"/>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grpSp>
          <p:sp>
            <p:nvSpPr>
              <p:cNvPr id="120" name="TextBox 119"/>
              <p:cNvSpPr txBox="1"/>
              <p:nvPr/>
            </p:nvSpPr>
            <p:spPr>
              <a:xfrm>
                <a:off x="3631725" y="2143823"/>
                <a:ext cx="252392"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t0</a:t>
                </a:r>
                <a:endParaRPr lang="en-US" sz="1400" i="1" dirty="0">
                  <a:solidFill>
                    <a:prstClr val="black"/>
                  </a:solidFill>
                  <a:latin typeface="Calibri" panose="020F0502020204030204"/>
                </a:endParaRPr>
              </a:p>
            </p:txBody>
          </p:sp>
          <p:sp>
            <p:nvSpPr>
              <p:cNvPr id="121" name="TextBox 120"/>
              <p:cNvSpPr txBox="1"/>
              <p:nvPr/>
            </p:nvSpPr>
            <p:spPr>
              <a:xfrm>
                <a:off x="3638209" y="3016069"/>
                <a:ext cx="252392"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t1</a:t>
                </a:r>
                <a:endParaRPr lang="en-US" sz="1400" i="1" dirty="0">
                  <a:solidFill>
                    <a:prstClr val="black"/>
                  </a:solidFill>
                  <a:latin typeface="Calibri" panose="020F0502020204030204"/>
                </a:endParaRPr>
              </a:p>
            </p:txBody>
          </p:sp>
        </p:grpSp>
      </p:grpSp>
    </p:spTree>
    <p:extLst>
      <p:ext uri="{BB962C8B-B14F-4D97-AF65-F5344CB8AC3E}">
        <p14:creationId xmlns:p14="http://schemas.microsoft.com/office/powerpoint/2010/main" val="7426045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Register-based </a:t>
            </a:r>
            <a:r>
              <a:rPr lang="en-US" dirty="0" smtClean="0"/>
              <a:t>Sort: An Example</a:t>
            </a:r>
            <a:endParaRPr lang="en-US" dirty="0"/>
          </a:p>
        </p:txBody>
      </p:sp>
      <p:sp>
        <p:nvSpPr>
          <p:cNvPr id="3" name="Content Placeholder 2"/>
          <p:cNvSpPr>
            <a:spLocks noGrp="1"/>
          </p:cNvSpPr>
          <p:nvPr>
            <p:ph idx="1"/>
          </p:nvPr>
        </p:nvSpPr>
        <p:spPr/>
        <p:txBody>
          <a:bodyPr/>
          <a:lstStyle/>
          <a:p>
            <a:r>
              <a:rPr lang="en-US" dirty="0" smtClean="0"/>
              <a:t>Represent the sorting network by using our generalized patterns</a:t>
            </a:r>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15</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sp>
        <p:nvSpPr>
          <p:cNvPr id="122" name="TextBox 121"/>
          <p:cNvSpPr txBox="1"/>
          <p:nvPr/>
        </p:nvSpPr>
        <p:spPr>
          <a:xfrm>
            <a:off x="1883191" y="2025468"/>
            <a:ext cx="5976034" cy="271869"/>
          </a:xfrm>
          <a:prstGeom prst="rect">
            <a:avLst/>
          </a:prstGeom>
          <a:noFill/>
        </p:spPr>
        <p:txBody>
          <a:bodyPr wrap="square" rtlCol="0">
            <a:spAutoFit/>
          </a:bodyPr>
          <a:lstStyle/>
          <a:p>
            <a:pPr algn="ctr">
              <a:lnSpc>
                <a:spcPts val="1400"/>
              </a:lnSpc>
            </a:pPr>
            <a:r>
              <a:rPr lang="en-US" sz="2800" b="1" dirty="0" err="1" smtClean="0">
                <a:solidFill>
                  <a:prstClr val="black"/>
                </a:solidFill>
                <a:latin typeface="Calibri" panose="020F0502020204030204"/>
              </a:rPr>
              <a:t>reg_sort</a:t>
            </a:r>
            <a:r>
              <a:rPr lang="en-US" sz="2800" b="1" dirty="0" smtClean="0">
                <a:solidFill>
                  <a:prstClr val="black"/>
                </a:solidFill>
                <a:latin typeface="Calibri" panose="020F0502020204030204"/>
              </a:rPr>
              <a:t>(data items=8, thread </a:t>
            </a:r>
            <a:r>
              <a:rPr lang="en-US" sz="2800" b="1" dirty="0" err="1" smtClean="0">
                <a:solidFill>
                  <a:prstClr val="black"/>
                </a:solidFill>
                <a:latin typeface="Calibri" panose="020F0502020204030204"/>
              </a:rPr>
              <a:t>num</a:t>
            </a:r>
            <a:r>
              <a:rPr lang="en-US" sz="2800" b="1" dirty="0" smtClean="0">
                <a:solidFill>
                  <a:prstClr val="black"/>
                </a:solidFill>
                <a:latin typeface="Calibri" panose="020F0502020204030204"/>
              </a:rPr>
              <a:t>=4)</a:t>
            </a:r>
            <a:endParaRPr lang="en-US" sz="2800" dirty="0">
              <a:solidFill>
                <a:prstClr val="black"/>
              </a:solidFill>
              <a:latin typeface="Calibri" panose="020F0502020204030204"/>
            </a:endParaRPr>
          </a:p>
        </p:txBody>
      </p:sp>
      <p:sp>
        <p:nvSpPr>
          <p:cNvPr id="125" name="Rounded Rectangle 124"/>
          <p:cNvSpPr/>
          <p:nvPr/>
        </p:nvSpPr>
        <p:spPr>
          <a:xfrm>
            <a:off x="5514916" y="3080959"/>
            <a:ext cx="3270880" cy="1986174"/>
          </a:xfrm>
          <a:prstGeom prst="roundRect">
            <a:avLst>
              <a:gd name="adj" fmla="val 6613"/>
            </a:avLst>
          </a:prstGeom>
          <a:solidFill>
            <a:srgbClr val="99CCFF"/>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5560871" y="3070432"/>
            <a:ext cx="3102324" cy="1996700"/>
          </a:xfrm>
          <a:prstGeom prst="rect">
            <a:avLst/>
          </a:prstGeom>
        </p:spPr>
        <p:txBody>
          <a:bodyPr wrap="none">
            <a:spAutoFit/>
          </a:bodyPr>
          <a:lstStyle/>
          <a:p>
            <a:pPr marL="0" marR="0" lvl="0" indent="0" defTabSz="914400" eaLnBrk="1" fontAlgn="auto" latinLnBrk="0" hangingPunct="1">
              <a:lnSpc>
                <a:spcPts val="25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panose="020F0502020204030204"/>
              </a:rPr>
              <a:t>①_</a:t>
            </a:r>
            <a:r>
              <a:rPr kumimoji="0" lang="en-US" sz="1800" b="1" i="0" u="none" strike="noStrike" kern="0" cap="none" spc="0" normalizeH="0" baseline="0" noProof="0" dirty="0" err="1" smtClean="0">
                <a:ln>
                  <a:noFill/>
                </a:ln>
                <a:solidFill>
                  <a:prstClr val="black"/>
                </a:solidFill>
                <a:effectLst/>
                <a:uLnTx/>
                <a:uFillTx/>
                <a:latin typeface="Calibri" panose="020F0502020204030204"/>
              </a:rPr>
              <a:t>exch_local</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rg0</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rg1</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p>
          <a:p>
            <a:pPr marL="0" marR="0" lvl="0" indent="0" defTabSz="914400" eaLnBrk="1" fontAlgn="auto" latinLnBrk="0" hangingPunct="1">
              <a:lnSpc>
                <a:spcPts val="25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panose="020F0502020204030204"/>
              </a:rPr>
              <a:t>②_</a:t>
            </a:r>
            <a:r>
              <a:rPr kumimoji="0" lang="en-US" sz="1800" b="1" i="0" u="none" strike="noStrike" kern="0" cap="none" spc="0" normalizeH="0" baseline="0" noProof="0" dirty="0" err="1" smtClean="0">
                <a:ln>
                  <a:noFill/>
                </a:ln>
                <a:solidFill>
                  <a:prstClr val="black"/>
                </a:solidFill>
                <a:effectLst/>
                <a:uLnTx/>
                <a:uFillTx/>
                <a:latin typeface="Calibri" panose="020F0502020204030204"/>
              </a:rPr>
              <a:t>exch_intxn</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rg0</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rg1</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1" i="0" u="none" strike="noStrike" kern="0" cap="none" spc="0" normalizeH="0" baseline="0" noProof="0" dirty="0" smtClean="0">
                <a:ln>
                  <a:noFill/>
                </a:ln>
                <a:solidFill>
                  <a:prstClr val="black"/>
                </a:solidFill>
                <a:effectLst/>
                <a:uLnTx/>
                <a:uFillTx/>
                <a:latin typeface="Calibri" panose="020F0502020204030204"/>
              </a:rPr>
              <a:t>0x1</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1" i="0" u="none" strike="noStrike" kern="0" cap="none" spc="0" normalizeH="0" baseline="0" noProof="0" dirty="0" smtClean="0">
                <a:ln>
                  <a:noFill/>
                </a:ln>
                <a:solidFill>
                  <a:prstClr val="black"/>
                </a:solidFill>
                <a:effectLst/>
                <a:uLnTx/>
                <a:uFillTx/>
                <a:latin typeface="Calibri" panose="020F0502020204030204"/>
              </a:rPr>
              <a:t>0</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p>
          <a:p>
            <a:pPr marL="0" marR="0" lvl="0" indent="0" defTabSz="914400" eaLnBrk="1" fontAlgn="auto" latinLnBrk="0" hangingPunct="1">
              <a:lnSpc>
                <a:spcPts val="25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panose="020F0502020204030204"/>
              </a:rPr>
              <a:t>③_</a:t>
            </a:r>
            <a:r>
              <a:rPr kumimoji="0" lang="en-US" sz="1800" b="1" i="0" u="none" strike="noStrike" kern="0" cap="none" spc="0" normalizeH="0" baseline="0" noProof="0" dirty="0" err="1" smtClean="0">
                <a:ln>
                  <a:noFill/>
                </a:ln>
                <a:solidFill>
                  <a:prstClr val="black"/>
                </a:solidFill>
                <a:effectLst/>
                <a:uLnTx/>
                <a:uFillTx/>
                <a:latin typeface="Calibri" panose="020F0502020204030204"/>
              </a:rPr>
              <a:t>exch_local</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rg0</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rg1</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p>
          <a:p>
            <a:pPr marL="0" marR="0" lvl="0" indent="0" defTabSz="914400" eaLnBrk="1" fontAlgn="auto" latinLnBrk="0" hangingPunct="1">
              <a:lnSpc>
                <a:spcPts val="25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panose="020F0502020204030204"/>
              </a:rPr>
              <a:t>④_</a:t>
            </a:r>
            <a:r>
              <a:rPr kumimoji="0" lang="en-US" sz="1800" b="1" i="0" u="none" strike="noStrike" kern="0" cap="none" spc="0" normalizeH="0" baseline="0" noProof="0" dirty="0" err="1" smtClean="0">
                <a:ln>
                  <a:noFill/>
                </a:ln>
                <a:solidFill>
                  <a:prstClr val="black"/>
                </a:solidFill>
                <a:effectLst/>
                <a:uLnTx/>
                <a:uFillTx/>
                <a:latin typeface="Calibri" panose="020F0502020204030204"/>
              </a:rPr>
              <a:t>exch_intxn</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rg0</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rg1</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1" i="0" u="none" strike="noStrike" kern="0" cap="none" spc="0" normalizeH="0" baseline="0" noProof="0" dirty="0" smtClean="0">
                <a:ln>
                  <a:noFill/>
                </a:ln>
                <a:solidFill>
                  <a:prstClr val="black"/>
                </a:solidFill>
                <a:effectLst/>
                <a:uLnTx/>
                <a:uFillTx/>
                <a:latin typeface="Calibri" panose="020F0502020204030204"/>
              </a:rPr>
              <a:t>0x3</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1" i="0" u="none" strike="noStrike" kern="0" cap="none" spc="0" normalizeH="0" baseline="0" noProof="0" dirty="0" smtClean="0">
                <a:ln>
                  <a:noFill/>
                </a:ln>
                <a:solidFill>
                  <a:prstClr val="black"/>
                </a:solidFill>
                <a:effectLst/>
                <a:uLnTx/>
                <a:uFillTx/>
                <a:latin typeface="Calibri" panose="020F0502020204030204"/>
              </a:rPr>
              <a:t>1</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p>
          <a:p>
            <a:pPr marL="0" marR="0" lvl="0" indent="0" defTabSz="914400" eaLnBrk="1" fontAlgn="auto" latinLnBrk="0" hangingPunct="1">
              <a:lnSpc>
                <a:spcPts val="25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panose="020F0502020204030204"/>
              </a:rPr>
              <a:t>⑤_</a:t>
            </a:r>
            <a:r>
              <a:rPr kumimoji="0" lang="en-US" sz="1800" b="1" i="0" u="none" strike="noStrike" kern="0" cap="none" spc="0" normalizeH="0" baseline="0" noProof="0" dirty="0" err="1" smtClean="0">
                <a:ln>
                  <a:noFill/>
                </a:ln>
                <a:solidFill>
                  <a:prstClr val="black"/>
                </a:solidFill>
                <a:effectLst/>
                <a:uLnTx/>
                <a:uFillTx/>
                <a:latin typeface="Calibri" panose="020F0502020204030204"/>
              </a:rPr>
              <a:t>exch_paral</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rg0</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rg1</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1" i="0" u="none" strike="noStrike" kern="0" cap="none" spc="0" normalizeH="0" baseline="0" noProof="0" dirty="0" smtClean="0">
                <a:ln>
                  <a:noFill/>
                </a:ln>
                <a:solidFill>
                  <a:prstClr val="black"/>
                </a:solidFill>
                <a:effectLst/>
                <a:uLnTx/>
                <a:uFillTx/>
                <a:latin typeface="Calibri" panose="020F0502020204030204"/>
              </a:rPr>
              <a:t>0x1</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1" i="0" u="none" strike="noStrike" kern="0" cap="none" spc="0" normalizeH="0" baseline="0" noProof="0" dirty="0" smtClean="0">
                <a:ln>
                  <a:noFill/>
                </a:ln>
                <a:solidFill>
                  <a:prstClr val="black"/>
                </a:solidFill>
                <a:effectLst/>
                <a:uLnTx/>
                <a:uFillTx/>
                <a:latin typeface="Calibri" panose="020F0502020204030204"/>
              </a:rPr>
              <a:t>0</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p>
          <a:p>
            <a:pPr marL="0" marR="0" lvl="0" indent="0" defTabSz="914400" eaLnBrk="1" fontAlgn="auto" latinLnBrk="0" hangingPunct="1">
              <a:lnSpc>
                <a:spcPts val="25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panose="020F0502020204030204"/>
              </a:rPr>
              <a:t>⑥_</a:t>
            </a:r>
            <a:r>
              <a:rPr kumimoji="0" lang="en-US" sz="1800" b="1" i="0" u="none" strike="noStrike" kern="0" cap="none" spc="0" normalizeH="0" baseline="0" noProof="0" dirty="0" err="1" smtClean="0">
                <a:ln>
                  <a:noFill/>
                </a:ln>
                <a:solidFill>
                  <a:prstClr val="black"/>
                </a:solidFill>
                <a:effectLst/>
                <a:uLnTx/>
                <a:uFillTx/>
                <a:latin typeface="Calibri" panose="020F0502020204030204"/>
              </a:rPr>
              <a:t>exch_local</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r>
              <a:rPr kumimoji="0" lang="en-US" sz="1800" b="0" i="1" u="none" strike="noStrike" kern="0" cap="none" spc="0" normalizeH="0" baseline="0" noProof="0" dirty="0" smtClean="0">
                <a:ln>
                  <a:noFill/>
                </a:ln>
                <a:solidFill>
                  <a:prstClr val="black"/>
                </a:solidFill>
                <a:effectLst/>
                <a:uLnTx/>
                <a:uFillTx/>
                <a:latin typeface="Calibri" panose="020F0502020204030204"/>
              </a:rPr>
              <a:t>rg0</a:t>
            </a:r>
            <a:r>
              <a:rPr kumimoji="0" lang="en-US" sz="1800" b="0" i="0" u="none" strike="noStrike" kern="0" cap="none" spc="0" normalizeH="0" baseline="0" noProof="0" dirty="0" smtClean="0">
                <a:ln>
                  <a:noFill/>
                </a:ln>
                <a:solidFill>
                  <a:prstClr val="black"/>
                </a:solidFill>
                <a:effectLst/>
                <a:uLnTx/>
                <a:uFillTx/>
                <a:latin typeface="Calibri" panose="020F0502020204030204"/>
              </a:rPr>
              <a:t>, </a:t>
            </a:r>
            <a:r>
              <a:rPr kumimoji="0" lang="en-US" sz="1800" b="0" i="1" u="none" strike="noStrike" kern="0" cap="none" spc="0" normalizeH="0" baseline="0" noProof="0" dirty="0" smtClean="0">
                <a:ln>
                  <a:noFill/>
                </a:ln>
                <a:solidFill>
                  <a:prstClr val="black"/>
                </a:solidFill>
                <a:effectLst/>
                <a:uLnTx/>
                <a:uFillTx/>
                <a:latin typeface="Calibri" panose="020F0502020204030204"/>
              </a:rPr>
              <a:t>rg1</a:t>
            </a: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grpSp>
        <p:nvGrpSpPr>
          <p:cNvPr id="6" name="Group 5"/>
          <p:cNvGrpSpPr/>
          <p:nvPr/>
        </p:nvGrpSpPr>
        <p:grpSpPr>
          <a:xfrm>
            <a:off x="659052" y="2772257"/>
            <a:ext cx="4389120" cy="2616481"/>
            <a:chOff x="659052" y="2772257"/>
            <a:chExt cx="4389120" cy="2616481"/>
          </a:xfrm>
        </p:grpSpPr>
        <p:sp>
          <p:nvSpPr>
            <p:cNvPr id="118" name="Rectangle 117"/>
            <p:cNvSpPr/>
            <p:nvPr/>
          </p:nvSpPr>
          <p:spPr>
            <a:xfrm>
              <a:off x="659052" y="4748658"/>
              <a:ext cx="4389120" cy="640080"/>
            </a:xfrm>
            <a:prstGeom prst="rect">
              <a:avLst/>
            </a:prstGeom>
            <a:solidFill>
              <a:sysClr val="window" lastClr="FFFFFF">
                <a:lumMod val="6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659052" y="4089857"/>
              <a:ext cx="4389120" cy="640080"/>
            </a:xfrm>
            <a:prstGeom prst="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659052" y="3431057"/>
              <a:ext cx="4389120" cy="640080"/>
            </a:xfrm>
            <a:prstGeom prst="rect">
              <a:avLst/>
            </a:prstGeom>
            <a:solidFill>
              <a:sysClr val="window" lastClr="FFFFFF">
                <a:lumMod val="8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659052" y="2772257"/>
              <a:ext cx="4389120" cy="640080"/>
            </a:xfrm>
            <a:prstGeom prst="rect">
              <a:avLst/>
            </a:prstGeom>
            <a:solidFill>
              <a:sysClr val="window" lastClr="FFFFFF">
                <a:lumMod val="9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7" name="Rectangle 206"/>
            <p:cNvSpPr/>
            <p:nvPr/>
          </p:nvSpPr>
          <p:spPr>
            <a:xfrm>
              <a:off x="748529" y="2983180"/>
              <a:ext cx="193964" cy="276999"/>
            </a:xfrm>
            <a:prstGeom prst="rect">
              <a:avLst/>
            </a:prstGeom>
          </p:spPr>
          <p:txBody>
            <a:bodyPr wrap="none" lIns="0" tIns="0" rIns="0" bIns="0">
              <a:spAutoFit/>
            </a:bodyPr>
            <a:lstStyle/>
            <a:p>
              <a:r>
                <a:rPr lang="en-US" dirty="0" smtClean="0">
                  <a:solidFill>
                    <a:prstClr val="black"/>
                  </a:solidFill>
                  <a:latin typeface="Calibri" panose="020F0502020204030204"/>
                </a:rPr>
                <a:t>t0</a:t>
              </a:r>
              <a:endParaRPr lang="en-US" dirty="0">
                <a:solidFill>
                  <a:prstClr val="black"/>
                </a:solidFill>
                <a:latin typeface="Calibri" panose="020F0502020204030204"/>
              </a:endParaRPr>
            </a:p>
          </p:txBody>
        </p:sp>
        <p:sp>
          <p:nvSpPr>
            <p:cNvPr id="216" name="Rectangle 215"/>
            <p:cNvSpPr/>
            <p:nvPr/>
          </p:nvSpPr>
          <p:spPr>
            <a:xfrm>
              <a:off x="748529" y="3638180"/>
              <a:ext cx="193964" cy="276999"/>
            </a:xfrm>
            <a:prstGeom prst="rect">
              <a:avLst/>
            </a:prstGeom>
          </p:spPr>
          <p:txBody>
            <a:bodyPr wrap="none" lIns="0" tIns="0" rIns="0" bIns="0">
              <a:spAutoFit/>
            </a:bodyPr>
            <a:lstStyle/>
            <a:p>
              <a:r>
                <a:rPr lang="en-US" dirty="0" smtClean="0">
                  <a:solidFill>
                    <a:prstClr val="black"/>
                  </a:solidFill>
                  <a:latin typeface="Calibri" panose="020F0502020204030204"/>
                </a:rPr>
                <a:t>t1</a:t>
              </a:r>
              <a:endParaRPr lang="en-US" dirty="0">
                <a:solidFill>
                  <a:prstClr val="black"/>
                </a:solidFill>
                <a:latin typeface="Calibri" panose="020F0502020204030204"/>
              </a:endParaRPr>
            </a:p>
          </p:txBody>
        </p:sp>
        <p:sp>
          <p:nvSpPr>
            <p:cNvPr id="217" name="Rectangle 216"/>
            <p:cNvSpPr/>
            <p:nvPr/>
          </p:nvSpPr>
          <p:spPr>
            <a:xfrm>
              <a:off x="748529" y="4293180"/>
              <a:ext cx="193964" cy="276999"/>
            </a:xfrm>
            <a:prstGeom prst="rect">
              <a:avLst/>
            </a:prstGeom>
          </p:spPr>
          <p:txBody>
            <a:bodyPr wrap="none" lIns="0" tIns="0" rIns="0" bIns="0">
              <a:spAutoFit/>
            </a:bodyPr>
            <a:lstStyle/>
            <a:p>
              <a:r>
                <a:rPr lang="en-US" dirty="0" smtClean="0">
                  <a:solidFill>
                    <a:prstClr val="black"/>
                  </a:solidFill>
                  <a:latin typeface="Calibri" panose="020F0502020204030204"/>
                </a:rPr>
                <a:t>t2</a:t>
              </a:r>
              <a:endParaRPr lang="en-US" dirty="0">
                <a:solidFill>
                  <a:prstClr val="black"/>
                </a:solidFill>
                <a:latin typeface="Calibri" panose="020F0502020204030204"/>
              </a:endParaRPr>
            </a:p>
          </p:txBody>
        </p:sp>
        <p:sp>
          <p:nvSpPr>
            <p:cNvPr id="218" name="Rectangle 217"/>
            <p:cNvSpPr/>
            <p:nvPr/>
          </p:nvSpPr>
          <p:spPr>
            <a:xfrm>
              <a:off x="748529" y="4948179"/>
              <a:ext cx="193964" cy="276999"/>
            </a:xfrm>
            <a:prstGeom prst="rect">
              <a:avLst/>
            </a:prstGeom>
          </p:spPr>
          <p:txBody>
            <a:bodyPr wrap="none" lIns="0" tIns="0" rIns="0" bIns="0">
              <a:spAutoFit/>
            </a:bodyPr>
            <a:lstStyle/>
            <a:p>
              <a:r>
                <a:rPr lang="en-US" dirty="0" smtClean="0">
                  <a:solidFill>
                    <a:prstClr val="black"/>
                  </a:solidFill>
                  <a:latin typeface="Calibri" panose="020F0502020204030204"/>
                </a:rPr>
                <a:t>t3</a:t>
              </a:r>
              <a:endParaRPr lang="en-US" dirty="0">
                <a:solidFill>
                  <a:prstClr val="black"/>
                </a:solidFill>
                <a:latin typeface="Calibri" panose="020F0502020204030204"/>
              </a:endParaRPr>
            </a:p>
          </p:txBody>
        </p:sp>
      </p:grpSp>
      <p:grpSp>
        <p:nvGrpSpPr>
          <p:cNvPr id="7" name="Group 6"/>
          <p:cNvGrpSpPr/>
          <p:nvPr/>
        </p:nvGrpSpPr>
        <p:grpSpPr>
          <a:xfrm>
            <a:off x="1011879" y="2806010"/>
            <a:ext cx="306275" cy="2593323"/>
            <a:chOff x="1011879" y="2806010"/>
            <a:chExt cx="306275" cy="2593323"/>
          </a:xfrm>
        </p:grpSpPr>
        <p:sp>
          <p:nvSpPr>
            <p:cNvPr id="208" name="Rectangle 207"/>
            <p:cNvSpPr/>
            <p:nvPr/>
          </p:nvSpPr>
          <p:spPr>
            <a:xfrm>
              <a:off x="1015122" y="2806010"/>
              <a:ext cx="303032" cy="276999"/>
            </a:xfrm>
            <a:prstGeom prst="rect">
              <a:avLst/>
            </a:prstGeom>
          </p:spPr>
          <p:txBody>
            <a:bodyPr wrap="none" lIns="0" tIns="0" rIns="0" bIns="0">
              <a:spAutoFit/>
            </a:bodyPr>
            <a:lstStyle/>
            <a:p>
              <a:r>
                <a:rPr lang="en-US" dirty="0" smtClean="0">
                  <a:solidFill>
                    <a:prstClr val="black"/>
                  </a:solidFill>
                  <a:latin typeface="Calibri" panose="020F0502020204030204"/>
                </a:rPr>
                <a:t>rg0</a:t>
              </a:r>
              <a:endParaRPr lang="en-US" dirty="0">
                <a:solidFill>
                  <a:prstClr val="black"/>
                </a:solidFill>
                <a:latin typeface="Calibri" panose="020F0502020204030204"/>
              </a:endParaRPr>
            </a:p>
          </p:txBody>
        </p:sp>
        <p:sp>
          <p:nvSpPr>
            <p:cNvPr id="209" name="Rectangle 208"/>
            <p:cNvSpPr/>
            <p:nvPr/>
          </p:nvSpPr>
          <p:spPr>
            <a:xfrm>
              <a:off x="1015122" y="3138210"/>
              <a:ext cx="303032" cy="276999"/>
            </a:xfrm>
            <a:prstGeom prst="rect">
              <a:avLst/>
            </a:prstGeom>
          </p:spPr>
          <p:txBody>
            <a:bodyPr wrap="none" lIns="0" tIns="0" rIns="0" bIns="0">
              <a:spAutoFit/>
            </a:bodyPr>
            <a:lstStyle/>
            <a:p>
              <a:r>
                <a:rPr lang="en-US" dirty="0" smtClean="0">
                  <a:solidFill>
                    <a:prstClr val="black"/>
                  </a:solidFill>
                  <a:latin typeface="Calibri" panose="020F0502020204030204"/>
                </a:rPr>
                <a:t>rg1</a:t>
              </a:r>
              <a:endParaRPr lang="en-US" dirty="0">
                <a:solidFill>
                  <a:prstClr val="black"/>
                </a:solidFill>
                <a:latin typeface="Calibri" panose="020F0502020204030204"/>
              </a:endParaRPr>
            </a:p>
          </p:txBody>
        </p:sp>
        <p:sp>
          <p:nvSpPr>
            <p:cNvPr id="210" name="Rectangle 209"/>
            <p:cNvSpPr/>
            <p:nvPr/>
          </p:nvSpPr>
          <p:spPr>
            <a:xfrm>
              <a:off x="1015122" y="3470410"/>
              <a:ext cx="303032" cy="276999"/>
            </a:xfrm>
            <a:prstGeom prst="rect">
              <a:avLst/>
            </a:prstGeom>
          </p:spPr>
          <p:txBody>
            <a:bodyPr wrap="none" lIns="0" tIns="0" rIns="0" bIns="0">
              <a:spAutoFit/>
            </a:bodyPr>
            <a:lstStyle/>
            <a:p>
              <a:r>
                <a:rPr lang="en-US" dirty="0" smtClean="0">
                  <a:solidFill>
                    <a:prstClr val="black"/>
                  </a:solidFill>
                  <a:latin typeface="Calibri" panose="020F0502020204030204"/>
                </a:rPr>
                <a:t>rg0</a:t>
              </a:r>
              <a:endParaRPr lang="en-US" dirty="0">
                <a:solidFill>
                  <a:prstClr val="black"/>
                </a:solidFill>
                <a:latin typeface="Calibri" panose="020F0502020204030204"/>
              </a:endParaRPr>
            </a:p>
          </p:txBody>
        </p:sp>
        <p:sp>
          <p:nvSpPr>
            <p:cNvPr id="211" name="Rectangle 210"/>
            <p:cNvSpPr/>
            <p:nvPr/>
          </p:nvSpPr>
          <p:spPr>
            <a:xfrm>
              <a:off x="1015122" y="3802610"/>
              <a:ext cx="303032" cy="276999"/>
            </a:xfrm>
            <a:prstGeom prst="rect">
              <a:avLst/>
            </a:prstGeom>
          </p:spPr>
          <p:txBody>
            <a:bodyPr wrap="none" lIns="0" tIns="0" rIns="0" bIns="0">
              <a:spAutoFit/>
            </a:bodyPr>
            <a:lstStyle/>
            <a:p>
              <a:r>
                <a:rPr lang="en-US" dirty="0" smtClean="0">
                  <a:solidFill>
                    <a:prstClr val="black"/>
                  </a:solidFill>
                  <a:latin typeface="Calibri" panose="020F0502020204030204"/>
                </a:rPr>
                <a:t>rg1</a:t>
              </a:r>
              <a:endParaRPr lang="en-US" dirty="0">
                <a:solidFill>
                  <a:prstClr val="black"/>
                </a:solidFill>
                <a:latin typeface="Calibri" panose="020F0502020204030204"/>
              </a:endParaRPr>
            </a:p>
          </p:txBody>
        </p:sp>
        <p:sp>
          <p:nvSpPr>
            <p:cNvPr id="212" name="Rectangle 211"/>
            <p:cNvSpPr/>
            <p:nvPr/>
          </p:nvSpPr>
          <p:spPr>
            <a:xfrm>
              <a:off x="1011879" y="4125734"/>
              <a:ext cx="303032" cy="276999"/>
            </a:xfrm>
            <a:prstGeom prst="rect">
              <a:avLst/>
            </a:prstGeom>
          </p:spPr>
          <p:txBody>
            <a:bodyPr wrap="none" lIns="0" tIns="0" rIns="0" bIns="0">
              <a:spAutoFit/>
            </a:bodyPr>
            <a:lstStyle/>
            <a:p>
              <a:r>
                <a:rPr lang="en-US" dirty="0" smtClean="0">
                  <a:solidFill>
                    <a:prstClr val="black"/>
                  </a:solidFill>
                  <a:latin typeface="Calibri" panose="020F0502020204030204"/>
                </a:rPr>
                <a:t>rg0</a:t>
              </a:r>
              <a:endParaRPr lang="en-US" dirty="0">
                <a:solidFill>
                  <a:prstClr val="black"/>
                </a:solidFill>
                <a:latin typeface="Calibri" panose="020F0502020204030204"/>
              </a:endParaRPr>
            </a:p>
          </p:txBody>
        </p:sp>
        <p:sp>
          <p:nvSpPr>
            <p:cNvPr id="213" name="Rectangle 212"/>
            <p:cNvSpPr/>
            <p:nvPr/>
          </p:nvSpPr>
          <p:spPr>
            <a:xfrm>
              <a:off x="1011879" y="4457934"/>
              <a:ext cx="303032" cy="276999"/>
            </a:xfrm>
            <a:prstGeom prst="rect">
              <a:avLst/>
            </a:prstGeom>
          </p:spPr>
          <p:txBody>
            <a:bodyPr wrap="none" lIns="0" tIns="0" rIns="0" bIns="0">
              <a:spAutoFit/>
            </a:bodyPr>
            <a:lstStyle/>
            <a:p>
              <a:r>
                <a:rPr lang="en-US" dirty="0" smtClean="0">
                  <a:solidFill>
                    <a:prstClr val="black"/>
                  </a:solidFill>
                  <a:latin typeface="Calibri" panose="020F0502020204030204"/>
                </a:rPr>
                <a:t>rg1</a:t>
              </a:r>
              <a:endParaRPr lang="en-US" dirty="0">
                <a:solidFill>
                  <a:prstClr val="black"/>
                </a:solidFill>
                <a:latin typeface="Calibri" panose="020F0502020204030204"/>
              </a:endParaRPr>
            </a:p>
          </p:txBody>
        </p:sp>
        <p:sp>
          <p:nvSpPr>
            <p:cNvPr id="214" name="Rectangle 213"/>
            <p:cNvSpPr/>
            <p:nvPr/>
          </p:nvSpPr>
          <p:spPr>
            <a:xfrm>
              <a:off x="1011879" y="4790134"/>
              <a:ext cx="303032" cy="276999"/>
            </a:xfrm>
            <a:prstGeom prst="rect">
              <a:avLst/>
            </a:prstGeom>
          </p:spPr>
          <p:txBody>
            <a:bodyPr wrap="none" lIns="0" tIns="0" rIns="0" bIns="0">
              <a:spAutoFit/>
            </a:bodyPr>
            <a:lstStyle/>
            <a:p>
              <a:r>
                <a:rPr lang="en-US" dirty="0" smtClean="0">
                  <a:solidFill>
                    <a:prstClr val="black"/>
                  </a:solidFill>
                  <a:latin typeface="Calibri" panose="020F0502020204030204"/>
                </a:rPr>
                <a:t>rg0</a:t>
              </a:r>
              <a:endParaRPr lang="en-US" dirty="0">
                <a:solidFill>
                  <a:prstClr val="black"/>
                </a:solidFill>
                <a:latin typeface="Calibri" panose="020F0502020204030204"/>
              </a:endParaRPr>
            </a:p>
          </p:txBody>
        </p:sp>
        <p:sp>
          <p:nvSpPr>
            <p:cNvPr id="215" name="Rectangle 214"/>
            <p:cNvSpPr/>
            <p:nvPr/>
          </p:nvSpPr>
          <p:spPr>
            <a:xfrm>
              <a:off x="1011879" y="5122334"/>
              <a:ext cx="303032" cy="276999"/>
            </a:xfrm>
            <a:prstGeom prst="rect">
              <a:avLst/>
            </a:prstGeom>
          </p:spPr>
          <p:txBody>
            <a:bodyPr wrap="none" lIns="0" tIns="0" rIns="0" bIns="0">
              <a:spAutoFit/>
            </a:bodyPr>
            <a:lstStyle/>
            <a:p>
              <a:r>
                <a:rPr lang="en-US" dirty="0" smtClean="0">
                  <a:solidFill>
                    <a:prstClr val="black"/>
                  </a:solidFill>
                  <a:latin typeface="Calibri" panose="020F0502020204030204"/>
                </a:rPr>
                <a:t>rg1</a:t>
              </a:r>
              <a:endParaRPr lang="en-US" dirty="0">
                <a:solidFill>
                  <a:prstClr val="black"/>
                </a:solidFill>
                <a:latin typeface="Calibri" panose="020F0502020204030204"/>
              </a:endParaRPr>
            </a:p>
          </p:txBody>
        </p:sp>
      </p:grpSp>
      <p:sp>
        <p:nvSpPr>
          <p:cNvPr id="219" name="Rectangle 218"/>
          <p:cNvSpPr/>
          <p:nvPr/>
        </p:nvSpPr>
        <p:spPr>
          <a:xfrm>
            <a:off x="1307804" y="2456986"/>
            <a:ext cx="490840" cy="369332"/>
          </a:xfrm>
          <a:prstGeom prst="rect">
            <a:avLst/>
          </a:prstGeom>
        </p:spPr>
        <p:txBody>
          <a:bodyPr wrap="none">
            <a:spAutoFit/>
          </a:bodyPr>
          <a:lstStyle/>
          <a:p>
            <a:r>
              <a:rPr lang="en-US" dirty="0">
                <a:solidFill>
                  <a:prstClr val="black"/>
                </a:solidFill>
                <a:latin typeface="Calibri" panose="020F0502020204030204"/>
              </a:rPr>
              <a:t>①</a:t>
            </a:r>
          </a:p>
        </p:txBody>
      </p:sp>
      <p:sp>
        <p:nvSpPr>
          <p:cNvPr id="220" name="Rectangle 219"/>
          <p:cNvSpPr/>
          <p:nvPr/>
        </p:nvSpPr>
        <p:spPr>
          <a:xfrm>
            <a:off x="1802874" y="2456986"/>
            <a:ext cx="490840" cy="369332"/>
          </a:xfrm>
          <a:prstGeom prst="rect">
            <a:avLst/>
          </a:prstGeom>
        </p:spPr>
        <p:txBody>
          <a:bodyPr wrap="none">
            <a:spAutoFit/>
          </a:bodyPr>
          <a:lstStyle/>
          <a:p>
            <a:r>
              <a:rPr lang="en-US" dirty="0">
                <a:solidFill>
                  <a:prstClr val="black"/>
                </a:solidFill>
                <a:latin typeface="Calibri" panose="020F0502020204030204"/>
              </a:rPr>
              <a:t>②</a:t>
            </a:r>
          </a:p>
        </p:txBody>
      </p:sp>
      <p:sp>
        <p:nvSpPr>
          <p:cNvPr id="221" name="Rectangle 220"/>
          <p:cNvSpPr/>
          <p:nvPr/>
        </p:nvSpPr>
        <p:spPr>
          <a:xfrm>
            <a:off x="2233379" y="2456986"/>
            <a:ext cx="490840" cy="369332"/>
          </a:xfrm>
          <a:prstGeom prst="rect">
            <a:avLst/>
          </a:prstGeom>
        </p:spPr>
        <p:txBody>
          <a:bodyPr wrap="none">
            <a:spAutoFit/>
          </a:bodyPr>
          <a:lstStyle/>
          <a:p>
            <a:r>
              <a:rPr lang="en-US" dirty="0">
                <a:solidFill>
                  <a:prstClr val="black"/>
                </a:solidFill>
                <a:latin typeface="Calibri" panose="020F0502020204030204"/>
              </a:rPr>
              <a:t>③</a:t>
            </a:r>
          </a:p>
        </p:txBody>
      </p:sp>
      <p:sp>
        <p:nvSpPr>
          <p:cNvPr id="222" name="Rectangle 221"/>
          <p:cNvSpPr/>
          <p:nvPr/>
        </p:nvSpPr>
        <p:spPr>
          <a:xfrm>
            <a:off x="3011969" y="2456986"/>
            <a:ext cx="490840" cy="369332"/>
          </a:xfrm>
          <a:prstGeom prst="rect">
            <a:avLst/>
          </a:prstGeom>
        </p:spPr>
        <p:txBody>
          <a:bodyPr wrap="none">
            <a:spAutoFit/>
          </a:bodyPr>
          <a:lstStyle/>
          <a:p>
            <a:r>
              <a:rPr lang="en-US" dirty="0">
                <a:solidFill>
                  <a:prstClr val="black"/>
                </a:solidFill>
                <a:latin typeface="Calibri" panose="020F0502020204030204"/>
              </a:rPr>
              <a:t>④</a:t>
            </a:r>
          </a:p>
        </p:txBody>
      </p:sp>
      <p:sp>
        <p:nvSpPr>
          <p:cNvPr id="223" name="Rectangle 222"/>
          <p:cNvSpPr/>
          <p:nvPr/>
        </p:nvSpPr>
        <p:spPr>
          <a:xfrm>
            <a:off x="3828444" y="2456986"/>
            <a:ext cx="490840" cy="369332"/>
          </a:xfrm>
          <a:prstGeom prst="rect">
            <a:avLst/>
          </a:prstGeom>
        </p:spPr>
        <p:txBody>
          <a:bodyPr wrap="none">
            <a:spAutoFit/>
          </a:bodyPr>
          <a:lstStyle/>
          <a:p>
            <a:r>
              <a:rPr lang="en-US" dirty="0">
                <a:solidFill>
                  <a:prstClr val="black"/>
                </a:solidFill>
                <a:latin typeface="Calibri" panose="020F0502020204030204"/>
              </a:rPr>
              <a:t>⑤</a:t>
            </a:r>
          </a:p>
        </p:txBody>
      </p:sp>
      <p:sp>
        <p:nvSpPr>
          <p:cNvPr id="224" name="Rectangle 223"/>
          <p:cNvSpPr/>
          <p:nvPr/>
        </p:nvSpPr>
        <p:spPr>
          <a:xfrm>
            <a:off x="4407801" y="2456986"/>
            <a:ext cx="490840" cy="369332"/>
          </a:xfrm>
          <a:prstGeom prst="rect">
            <a:avLst/>
          </a:prstGeom>
        </p:spPr>
        <p:txBody>
          <a:bodyPr wrap="none">
            <a:spAutoFit/>
          </a:bodyPr>
          <a:lstStyle/>
          <a:p>
            <a:r>
              <a:rPr lang="en-US" dirty="0">
                <a:solidFill>
                  <a:prstClr val="black"/>
                </a:solidFill>
                <a:latin typeface="Calibri" panose="020F0502020204030204"/>
              </a:rPr>
              <a:t>⑥</a:t>
            </a:r>
          </a:p>
        </p:txBody>
      </p:sp>
      <p:cxnSp>
        <p:nvCxnSpPr>
          <p:cNvPr id="225" name="Straight Connector 224"/>
          <p:cNvCxnSpPr/>
          <p:nvPr/>
        </p:nvCxnSpPr>
        <p:spPr>
          <a:xfrm flipH="1">
            <a:off x="1770504" y="2558169"/>
            <a:ext cx="0" cy="2834640"/>
          </a:xfrm>
          <a:prstGeom prst="line">
            <a:avLst/>
          </a:prstGeom>
          <a:noFill/>
          <a:ln w="19050" cap="flat" cmpd="sng" algn="ctr">
            <a:solidFill>
              <a:sysClr val="windowText" lastClr="000000"/>
            </a:solidFill>
            <a:prstDash val="dash"/>
            <a:miter lim="800000"/>
          </a:ln>
          <a:effectLst/>
        </p:spPr>
      </p:cxnSp>
      <p:cxnSp>
        <p:nvCxnSpPr>
          <p:cNvPr id="226" name="Straight Connector 225"/>
          <p:cNvCxnSpPr/>
          <p:nvPr/>
        </p:nvCxnSpPr>
        <p:spPr>
          <a:xfrm flipH="1">
            <a:off x="2292557" y="2558169"/>
            <a:ext cx="0" cy="2834640"/>
          </a:xfrm>
          <a:prstGeom prst="line">
            <a:avLst/>
          </a:prstGeom>
          <a:noFill/>
          <a:ln w="19050" cap="flat" cmpd="sng" algn="ctr">
            <a:solidFill>
              <a:sysClr val="windowText" lastClr="000000"/>
            </a:solidFill>
            <a:prstDash val="dash"/>
            <a:miter lim="800000"/>
          </a:ln>
          <a:effectLst/>
        </p:spPr>
      </p:cxnSp>
      <p:cxnSp>
        <p:nvCxnSpPr>
          <p:cNvPr id="227" name="Straight Connector 226"/>
          <p:cNvCxnSpPr/>
          <p:nvPr/>
        </p:nvCxnSpPr>
        <p:spPr>
          <a:xfrm flipH="1">
            <a:off x="2701118" y="2558169"/>
            <a:ext cx="0" cy="2834640"/>
          </a:xfrm>
          <a:prstGeom prst="line">
            <a:avLst/>
          </a:prstGeom>
          <a:noFill/>
          <a:ln w="19050" cap="flat" cmpd="sng" algn="ctr">
            <a:solidFill>
              <a:sysClr val="windowText" lastClr="000000"/>
            </a:solidFill>
            <a:prstDash val="dash"/>
            <a:miter lim="800000"/>
          </a:ln>
          <a:effectLst/>
        </p:spPr>
      </p:cxnSp>
      <p:cxnSp>
        <p:nvCxnSpPr>
          <p:cNvPr id="228" name="Straight Connector 227"/>
          <p:cNvCxnSpPr/>
          <p:nvPr/>
        </p:nvCxnSpPr>
        <p:spPr>
          <a:xfrm flipH="1">
            <a:off x="3771161" y="2558169"/>
            <a:ext cx="0" cy="2834640"/>
          </a:xfrm>
          <a:prstGeom prst="line">
            <a:avLst/>
          </a:prstGeom>
          <a:noFill/>
          <a:ln w="19050" cap="flat" cmpd="sng" algn="ctr">
            <a:solidFill>
              <a:sysClr val="windowText" lastClr="000000"/>
            </a:solidFill>
            <a:prstDash val="dash"/>
            <a:miter lim="800000"/>
          </a:ln>
          <a:effectLst/>
        </p:spPr>
      </p:cxnSp>
      <p:cxnSp>
        <p:nvCxnSpPr>
          <p:cNvPr id="229" name="Straight Connector 228"/>
          <p:cNvCxnSpPr/>
          <p:nvPr/>
        </p:nvCxnSpPr>
        <p:spPr>
          <a:xfrm flipH="1">
            <a:off x="4413191" y="2558169"/>
            <a:ext cx="0" cy="2834640"/>
          </a:xfrm>
          <a:prstGeom prst="line">
            <a:avLst/>
          </a:prstGeom>
          <a:noFill/>
          <a:ln w="19050" cap="flat" cmpd="sng" algn="ctr">
            <a:solidFill>
              <a:sysClr val="windowText" lastClr="000000"/>
            </a:solidFill>
            <a:prstDash val="dash"/>
            <a:miter lim="800000"/>
          </a:ln>
          <a:effectLst/>
        </p:spPr>
      </p:cxnSp>
      <p:sp>
        <p:nvSpPr>
          <p:cNvPr id="230" name="Rectangle 229"/>
          <p:cNvSpPr/>
          <p:nvPr/>
        </p:nvSpPr>
        <p:spPr>
          <a:xfrm>
            <a:off x="501204" y="5438384"/>
            <a:ext cx="8071296" cy="1015663"/>
          </a:xfrm>
          <a:prstGeom prst="rect">
            <a:avLst/>
          </a:prstGeom>
        </p:spPr>
        <p:txBody>
          <a:bodyPr wrap="square">
            <a:spAutoFit/>
          </a:bodyPr>
          <a:lstStyle/>
          <a:p>
            <a:pPr eaLnBrk="0" hangingPunct="0">
              <a:spcBef>
                <a:spcPts val="1200"/>
              </a:spcBef>
              <a:defRPr/>
            </a:pPr>
            <a:r>
              <a:rPr lang="en-US" altLang="zh-CN" sz="2000" kern="0" noProof="1" smtClean="0">
                <a:solidFill>
                  <a:srgbClr val="212121"/>
                </a:solidFill>
                <a:latin typeface="Arial Rounded MT Bold" panose="020F0704030504030204" pitchFamily="34" charset="0"/>
                <a:sym typeface="Verdana" pitchFamily="34" charset="0"/>
              </a:rPr>
              <a:t>Read our paper and see more details of </a:t>
            </a:r>
            <a:r>
              <a:rPr lang="en-US" altLang="zh-CN" sz="2000" kern="0" noProof="1" smtClean="0">
                <a:solidFill>
                  <a:srgbClr val="7030A0"/>
                </a:solidFill>
                <a:latin typeface="Arial Rounded MT Bold" panose="020F0704030504030204" pitchFamily="34" charset="0"/>
                <a:sym typeface="Verdana" pitchFamily="34" charset="0"/>
              </a:rPr>
              <a:t>(1) how to automatically decide which patterns to use, (2) how to order the patterns, (3) how to compute the parameters (e.g., tmask)</a:t>
            </a:r>
            <a:endParaRPr lang="en-US" altLang="zh-CN" sz="2000" kern="0" noProof="1">
              <a:solidFill>
                <a:srgbClr val="7030A0"/>
              </a:solidFill>
              <a:latin typeface="Arial Rounded MT Bold" panose="020F0704030504030204" pitchFamily="34" charset="0"/>
              <a:sym typeface="Verdana" pitchFamily="34" charset="0"/>
            </a:endParaRPr>
          </a:p>
        </p:txBody>
      </p:sp>
      <p:grpSp>
        <p:nvGrpSpPr>
          <p:cNvPr id="126" name="Group 125"/>
          <p:cNvGrpSpPr/>
          <p:nvPr/>
        </p:nvGrpSpPr>
        <p:grpSpPr>
          <a:xfrm>
            <a:off x="1331153" y="2904856"/>
            <a:ext cx="3481122" cy="2361791"/>
            <a:chOff x="8780371" y="2367705"/>
            <a:chExt cx="1671044" cy="1378653"/>
          </a:xfrm>
        </p:grpSpPr>
        <p:cxnSp>
          <p:nvCxnSpPr>
            <p:cNvPr id="127" name="Straight Connector 126"/>
            <p:cNvCxnSpPr/>
            <p:nvPr/>
          </p:nvCxnSpPr>
          <p:spPr bwMode="auto">
            <a:xfrm>
              <a:off x="8780371" y="2387503"/>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28" name="Straight Connector 127"/>
            <p:cNvCxnSpPr/>
            <p:nvPr/>
          </p:nvCxnSpPr>
          <p:spPr bwMode="auto">
            <a:xfrm>
              <a:off x="8780371" y="2578392"/>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29" name="Straight Connector 128"/>
            <p:cNvCxnSpPr/>
            <p:nvPr/>
          </p:nvCxnSpPr>
          <p:spPr bwMode="auto">
            <a:xfrm>
              <a:off x="8780371" y="2769281"/>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0" name="Straight Connector 129"/>
            <p:cNvCxnSpPr/>
            <p:nvPr/>
          </p:nvCxnSpPr>
          <p:spPr bwMode="auto">
            <a:xfrm>
              <a:off x="8780371" y="2960170"/>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1" name="Straight Connector 130"/>
            <p:cNvCxnSpPr/>
            <p:nvPr/>
          </p:nvCxnSpPr>
          <p:spPr bwMode="auto">
            <a:xfrm>
              <a:off x="8780371" y="3151059"/>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2" name="Straight Connector 131"/>
            <p:cNvCxnSpPr/>
            <p:nvPr/>
          </p:nvCxnSpPr>
          <p:spPr bwMode="auto">
            <a:xfrm>
              <a:off x="8780371" y="3341948"/>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3" name="Straight Connector 132"/>
            <p:cNvCxnSpPr/>
            <p:nvPr/>
          </p:nvCxnSpPr>
          <p:spPr bwMode="auto">
            <a:xfrm>
              <a:off x="8780371" y="3532837"/>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34" name="Straight Connector 133"/>
            <p:cNvCxnSpPr/>
            <p:nvPr/>
          </p:nvCxnSpPr>
          <p:spPr bwMode="auto">
            <a:xfrm>
              <a:off x="8780371" y="3723725"/>
              <a:ext cx="1671044" cy="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35" name="Oval 134"/>
            <p:cNvSpPr/>
            <p:nvPr/>
          </p:nvSpPr>
          <p:spPr bwMode="auto">
            <a:xfrm>
              <a:off x="8866190"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6" name="Oval 135"/>
            <p:cNvSpPr/>
            <p:nvPr/>
          </p:nvSpPr>
          <p:spPr bwMode="auto">
            <a:xfrm>
              <a:off x="8866190"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7" name="Oval 136"/>
            <p:cNvSpPr/>
            <p:nvPr/>
          </p:nvSpPr>
          <p:spPr bwMode="auto">
            <a:xfrm>
              <a:off x="8866190"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8" name="Oval 137"/>
            <p:cNvSpPr/>
            <p:nvPr/>
          </p:nvSpPr>
          <p:spPr bwMode="auto">
            <a:xfrm>
              <a:off x="8866190"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39" name="Oval 138"/>
            <p:cNvSpPr/>
            <p:nvPr/>
          </p:nvSpPr>
          <p:spPr bwMode="auto">
            <a:xfrm>
              <a:off x="8866190"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0" name="Oval 139"/>
            <p:cNvSpPr/>
            <p:nvPr/>
          </p:nvSpPr>
          <p:spPr bwMode="auto">
            <a:xfrm>
              <a:off x="8866190"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1" name="Oval 140"/>
            <p:cNvSpPr/>
            <p:nvPr/>
          </p:nvSpPr>
          <p:spPr bwMode="auto">
            <a:xfrm>
              <a:off x="8866190"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2" name="Oval 141"/>
            <p:cNvSpPr/>
            <p:nvPr/>
          </p:nvSpPr>
          <p:spPr bwMode="auto">
            <a:xfrm>
              <a:off x="8866190"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3" name="Oval 142"/>
            <p:cNvSpPr/>
            <p:nvPr/>
          </p:nvSpPr>
          <p:spPr bwMode="auto">
            <a:xfrm>
              <a:off x="9045366"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4" name="Oval 143"/>
            <p:cNvSpPr/>
            <p:nvPr/>
          </p:nvSpPr>
          <p:spPr bwMode="auto">
            <a:xfrm>
              <a:off x="9045366"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5" name="Oval 144"/>
            <p:cNvSpPr/>
            <p:nvPr/>
          </p:nvSpPr>
          <p:spPr bwMode="auto">
            <a:xfrm>
              <a:off x="9045366"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6" name="Oval 145"/>
            <p:cNvSpPr/>
            <p:nvPr/>
          </p:nvSpPr>
          <p:spPr bwMode="auto">
            <a:xfrm>
              <a:off x="9045366"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7" name="Oval 146"/>
            <p:cNvSpPr/>
            <p:nvPr/>
          </p:nvSpPr>
          <p:spPr bwMode="auto">
            <a:xfrm>
              <a:off x="9159666"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8" name="Oval 147"/>
            <p:cNvSpPr/>
            <p:nvPr/>
          </p:nvSpPr>
          <p:spPr bwMode="auto">
            <a:xfrm>
              <a:off x="9159666"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49" name="Oval 148"/>
            <p:cNvSpPr/>
            <p:nvPr/>
          </p:nvSpPr>
          <p:spPr bwMode="auto">
            <a:xfrm>
              <a:off x="9159666"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0" name="Oval 149"/>
            <p:cNvSpPr/>
            <p:nvPr/>
          </p:nvSpPr>
          <p:spPr bwMode="auto">
            <a:xfrm>
              <a:off x="9159666"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1" name="Oval 150"/>
            <p:cNvSpPr/>
            <p:nvPr/>
          </p:nvSpPr>
          <p:spPr bwMode="auto">
            <a:xfrm>
              <a:off x="9475471"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2" name="Oval 151"/>
            <p:cNvSpPr/>
            <p:nvPr/>
          </p:nvSpPr>
          <p:spPr bwMode="auto">
            <a:xfrm>
              <a:off x="9475471"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3" name="Oval 152"/>
            <p:cNvSpPr/>
            <p:nvPr/>
          </p:nvSpPr>
          <p:spPr bwMode="auto">
            <a:xfrm>
              <a:off x="9597706"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54" name="Oval 153"/>
            <p:cNvSpPr/>
            <p:nvPr/>
          </p:nvSpPr>
          <p:spPr bwMode="auto">
            <a:xfrm>
              <a:off x="9597706"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55" name="Straight Connector 154"/>
            <p:cNvCxnSpPr>
              <a:stCxn id="135" idx="4"/>
              <a:endCxn id="136" idx="0"/>
            </p:cNvCxnSpPr>
            <p:nvPr/>
          </p:nvCxnSpPr>
          <p:spPr bwMode="auto">
            <a:xfrm>
              <a:off x="8886972" y="2413425"/>
              <a:ext cx="0" cy="14199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6" name="Straight Connector 155"/>
            <p:cNvCxnSpPr>
              <a:stCxn id="137" idx="4"/>
              <a:endCxn id="138" idx="0"/>
            </p:cNvCxnSpPr>
            <p:nvPr/>
          </p:nvCxnSpPr>
          <p:spPr bwMode="auto">
            <a:xfrm>
              <a:off x="8886972" y="2792025"/>
              <a:ext cx="0" cy="1415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7" name="Straight Connector 156"/>
            <p:cNvCxnSpPr>
              <a:stCxn id="139" idx="4"/>
              <a:endCxn id="140" idx="0"/>
            </p:cNvCxnSpPr>
            <p:nvPr/>
          </p:nvCxnSpPr>
          <p:spPr bwMode="auto">
            <a:xfrm>
              <a:off x="8886972" y="3169467"/>
              <a:ext cx="0" cy="14910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8" name="Straight Connector 157"/>
            <p:cNvCxnSpPr>
              <a:stCxn id="141" idx="4"/>
              <a:endCxn id="142" idx="0"/>
            </p:cNvCxnSpPr>
            <p:nvPr/>
          </p:nvCxnSpPr>
          <p:spPr bwMode="auto">
            <a:xfrm>
              <a:off x="8886972" y="3554669"/>
              <a:ext cx="0" cy="14596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59" name="Straight Connector 158"/>
            <p:cNvCxnSpPr>
              <a:stCxn id="143" idx="4"/>
              <a:endCxn id="144" idx="0"/>
            </p:cNvCxnSpPr>
            <p:nvPr/>
          </p:nvCxnSpPr>
          <p:spPr bwMode="auto">
            <a:xfrm>
              <a:off x="9066148" y="2413425"/>
              <a:ext cx="0" cy="5201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0" name="Straight Connector 159"/>
            <p:cNvCxnSpPr>
              <a:stCxn id="147" idx="4"/>
              <a:endCxn id="148" idx="0"/>
            </p:cNvCxnSpPr>
            <p:nvPr/>
          </p:nvCxnSpPr>
          <p:spPr bwMode="auto">
            <a:xfrm>
              <a:off x="9180448" y="2601138"/>
              <a:ext cx="0" cy="145167"/>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1" name="Straight Connector 160"/>
            <p:cNvCxnSpPr>
              <a:stCxn id="149" idx="4"/>
              <a:endCxn id="150" idx="0"/>
            </p:cNvCxnSpPr>
            <p:nvPr/>
          </p:nvCxnSpPr>
          <p:spPr bwMode="auto">
            <a:xfrm>
              <a:off x="9180448" y="3364290"/>
              <a:ext cx="0" cy="14465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62" name="Straight Connector 161"/>
            <p:cNvCxnSpPr>
              <a:stCxn id="145" idx="4"/>
              <a:endCxn id="146" idx="0"/>
            </p:cNvCxnSpPr>
            <p:nvPr/>
          </p:nvCxnSpPr>
          <p:spPr bwMode="auto">
            <a:xfrm>
              <a:off x="9066148" y="3169467"/>
              <a:ext cx="0" cy="53117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63" name="Oval 162"/>
            <p:cNvSpPr/>
            <p:nvPr/>
          </p:nvSpPr>
          <p:spPr bwMode="auto">
            <a:xfrm>
              <a:off x="9310494"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4" name="Oval 163"/>
            <p:cNvSpPr/>
            <p:nvPr/>
          </p:nvSpPr>
          <p:spPr bwMode="auto">
            <a:xfrm>
              <a:off x="9310494"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5" name="Oval 164"/>
            <p:cNvSpPr/>
            <p:nvPr/>
          </p:nvSpPr>
          <p:spPr bwMode="auto">
            <a:xfrm>
              <a:off x="9310494"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6" name="Oval 165"/>
            <p:cNvSpPr/>
            <p:nvPr/>
          </p:nvSpPr>
          <p:spPr bwMode="auto">
            <a:xfrm>
              <a:off x="9310494"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7" name="Oval 166"/>
            <p:cNvSpPr/>
            <p:nvPr/>
          </p:nvSpPr>
          <p:spPr bwMode="auto">
            <a:xfrm>
              <a:off x="9310494"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8" name="Oval 167"/>
            <p:cNvSpPr/>
            <p:nvPr/>
          </p:nvSpPr>
          <p:spPr bwMode="auto">
            <a:xfrm>
              <a:off x="9310494"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69" name="Oval 168"/>
            <p:cNvSpPr/>
            <p:nvPr/>
          </p:nvSpPr>
          <p:spPr bwMode="auto">
            <a:xfrm>
              <a:off x="9310494"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0" name="Oval 169"/>
            <p:cNvSpPr/>
            <p:nvPr/>
          </p:nvSpPr>
          <p:spPr bwMode="auto">
            <a:xfrm>
              <a:off x="9310494"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71" name="Straight Connector 170"/>
            <p:cNvCxnSpPr>
              <a:stCxn id="163" idx="4"/>
              <a:endCxn id="164" idx="0"/>
            </p:cNvCxnSpPr>
            <p:nvPr/>
          </p:nvCxnSpPr>
          <p:spPr bwMode="auto">
            <a:xfrm>
              <a:off x="9331276" y="2413425"/>
              <a:ext cx="0" cy="14199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2" name="Straight Connector 171"/>
            <p:cNvCxnSpPr>
              <a:stCxn id="165" idx="4"/>
              <a:endCxn id="166" idx="0"/>
            </p:cNvCxnSpPr>
            <p:nvPr/>
          </p:nvCxnSpPr>
          <p:spPr bwMode="auto">
            <a:xfrm>
              <a:off x="9331276" y="2792025"/>
              <a:ext cx="0" cy="1415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3" name="Straight Connector 172"/>
            <p:cNvCxnSpPr>
              <a:stCxn id="167" idx="4"/>
              <a:endCxn id="168" idx="0"/>
            </p:cNvCxnSpPr>
            <p:nvPr/>
          </p:nvCxnSpPr>
          <p:spPr bwMode="auto">
            <a:xfrm>
              <a:off x="9331276" y="3169467"/>
              <a:ext cx="0" cy="14910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74" name="Straight Connector 173"/>
            <p:cNvCxnSpPr>
              <a:stCxn id="169" idx="4"/>
              <a:endCxn id="170" idx="0"/>
            </p:cNvCxnSpPr>
            <p:nvPr/>
          </p:nvCxnSpPr>
          <p:spPr bwMode="auto">
            <a:xfrm>
              <a:off x="9331276" y="3554669"/>
              <a:ext cx="0" cy="14596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75" name="Oval 174"/>
            <p:cNvSpPr/>
            <p:nvPr/>
          </p:nvSpPr>
          <p:spPr bwMode="auto">
            <a:xfrm>
              <a:off x="9722116"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6" name="Oval 175"/>
            <p:cNvSpPr/>
            <p:nvPr/>
          </p:nvSpPr>
          <p:spPr bwMode="auto">
            <a:xfrm>
              <a:off x="9722116"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7" name="Oval 176"/>
            <p:cNvSpPr/>
            <p:nvPr/>
          </p:nvSpPr>
          <p:spPr bwMode="auto">
            <a:xfrm>
              <a:off x="9843425"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78" name="Oval 177"/>
            <p:cNvSpPr/>
            <p:nvPr/>
          </p:nvSpPr>
          <p:spPr bwMode="auto">
            <a:xfrm>
              <a:off x="9843425"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79" name="Straight Connector 178"/>
            <p:cNvCxnSpPr>
              <a:stCxn id="151" idx="4"/>
              <a:endCxn id="152" idx="0"/>
            </p:cNvCxnSpPr>
            <p:nvPr/>
          </p:nvCxnSpPr>
          <p:spPr bwMode="auto">
            <a:xfrm>
              <a:off x="9496253" y="2413425"/>
              <a:ext cx="0" cy="128721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80" name="Straight Connector 179"/>
            <p:cNvCxnSpPr>
              <a:stCxn id="153" idx="4"/>
              <a:endCxn id="154" idx="0"/>
            </p:cNvCxnSpPr>
            <p:nvPr/>
          </p:nvCxnSpPr>
          <p:spPr bwMode="auto">
            <a:xfrm>
              <a:off x="9618488" y="2601138"/>
              <a:ext cx="0" cy="9078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81" name="Straight Connector 180"/>
            <p:cNvCxnSpPr>
              <a:stCxn id="175" idx="4"/>
              <a:endCxn id="176" idx="0"/>
            </p:cNvCxnSpPr>
            <p:nvPr/>
          </p:nvCxnSpPr>
          <p:spPr bwMode="auto">
            <a:xfrm>
              <a:off x="9742898" y="2792025"/>
              <a:ext cx="0" cy="526545"/>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82" name="Straight Connector 181"/>
            <p:cNvCxnSpPr>
              <a:stCxn id="177" idx="4"/>
              <a:endCxn id="178" idx="0"/>
            </p:cNvCxnSpPr>
            <p:nvPr/>
          </p:nvCxnSpPr>
          <p:spPr bwMode="auto">
            <a:xfrm>
              <a:off x="9864207" y="2979256"/>
              <a:ext cx="0" cy="14449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83" name="Oval 182"/>
            <p:cNvSpPr/>
            <p:nvPr/>
          </p:nvSpPr>
          <p:spPr bwMode="auto">
            <a:xfrm>
              <a:off x="10016298"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4" name="Oval 183"/>
            <p:cNvSpPr/>
            <p:nvPr/>
          </p:nvSpPr>
          <p:spPr bwMode="auto">
            <a:xfrm>
              <a:off x="10016298"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5" name="Oval 184"/>
            <p:cNvSpPr/>
            <p:nvPr/>
          </p:nvSpPr>
          <p:spPr bwMode="auto">
            <a:xfrm>
              <a:off x="10016298"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6" name="Oval 185"/>
            <p:cNvSpPr/>
            <p:nvPr/>
          </p:nvSpPr>
          <p:spPr bwMode="auto">
            <a:xfrm>
              <a:off x="10016298"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7" name="Oval 186"/>
            <p:cNvSpPr/>
            <p:nvPr/>
          </p:nvSpPr>
          <p:spPr bwMode="auto">
            <a:xfrm>
              <a:off x="10130598"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8" name="Oval 187"/>
            <p:cNvSpPr/>
            <p:nvPr/>
          </p:nvSpPr>
          <p:spPr bwMode="auto">
            <a:xfrm>
              <a:off x="10130598"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89" name="Oval 188"/>
            <p:cNvSpPr/>
            <p:nvPr/>
          </p:nvSpPr>
          <p:spPr bwMode="auto">
            <a:xfrm>
              <a:off x="10130598"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0" name="Oval 189"/>
            <p:cNvSpPr/>
            <p:nvPr/>
          </p:nvSpPr>
          <p:spPr bwMode="auto">
            <a:xfrm>
              <a:off x="10130598"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191" name="Straight Connector 190"/>
            <p:cNvCxnSpPr>
              <a:stCxn id="183" idx="4"/>
              <a:endCxn id="184" idx="0"/>
            </p:cNvCxnSpPr>
            <p:nvPr/>
          </p:nvCxnSpPr>
          <p:spPr bwMode="auto">
            <a:xfrm>
              <a:off x="10037080" y="2413425"/>
              <a:ext cx="0" cy="332880"/>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92" name="Straight Connector 191"/>
            <p:cNvCxnSpPr>
              <a:stCxn id="187" idx="4"/>
              <a:endCxn id="188" idx="0"/>
            </p:cNvCxnSpPr>
            <p:nvPr/>
          </p:nvCxnSpPr>
          <p:spPr bwMode="auto">
            <a:xfrm>
              <a:off x="10151380" y="2601138"/>
              <a:ext cx="0" cy="332398"/>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93" name="Straight Connector 192"/>
            <p:cNvCxnSpPr>
              <a:stCxn id="189" idx="4"/>
              <a:endCxn id="190" idx="0"/>
            </p:cNvCxnSpPr>
            <p:nvPr/>
          </p:nvCxnSpPr>
          <p:spPr bwMode="auto">
            <a:xfrm>
              <a:off x="10151380" y="3364290"/>
              <a:ext cx="0" cy="336348"/>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194" name="Straight Connector 193"/>
            <p:cNvCxnSpPr>
              <a:stCxn id="185" idx="4"/>
              <a:endCxn id="186" idx="0"/>
            </p:cNvCxnSpPr>
            <p:nvPr/>
          </p:nvCxnSpPr>
          <p:spPr bwMode="auto">
            <a:xfrm>
              <a:off x="10037080" y="3169467"/>
              <a:ext cx="0" cy="339482"/>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sp>
          <p:nvSpPr>
            <p:cNvPr id="195" name="Oval 194"/>
            <p:cNvSpPr/>
            <p:nvPr/>
          </p:nvSpPr>
          <p:spPr bwMode="auto">
            <a:xfrm>
              <a:off x="10336891" y="23677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6" name="Oval 195"/>
            <p:cNvSpPr/>
            <p:nvPr/>
          </p:nvSpPr>
          <p:spPr bwMode="auto">
            <a:xfrm>
              <a:off x="10336891" y="255541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7" name="Oval 196"/>
            <p:cNvSpPr/>
            <p:nvPr/>
          </p:nvSpPr>
          <p:spPr bwMode="auto">
            <a:xfrm>
              <a:off x="10336891" y="2746305"/>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8" name="Oval 197"/>
            <p:cNvSpPr/>
            <p:nvPr/>
          </p:nvSpPr>
          <p:spPr bwMode="auto">
            <a:xfrm>
              <a:off x="10336891" y="2933536"/>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199" name="Oval 198"/>
            <p:cNvSpPr/>
            <p:nvPr/>
          </p:nvSpPr>
          <p:spPr bwMode="auto">
            <a:xfrm>
              <a:off x="10336891" y="3123747"/>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00" name="Oval 199"/>
            <p:cNvSpPr/>
            <p:nvPr/>
          </p:nvSpPr>
          <p:spPr bwMode="auto">
            <a:xfrm>
              <a:off x="10336891" y="3318570"/>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01" name="Oval 200"/>
            <p:cNvSpPr/>
            <p:nvPr/>
          </p:nvSpPr>
          <p:spPr bwMode="auto">
            <a:xfrm>
              <a:off x="10336891" y="3508949"/>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sp>
          <p:nvSpPr>
            <p:cNvPr id="202" name="Oval 201"/>
            <p:cNvSpPr/>
            <p:nvPr/>
          </p:nvSpPr>
          <p:spPr bwMode="auto">
            <a:xfrm>
              <a:off x="10336891" y="3700638"/>
              <a:ext cx="41564" cy="45720"/>
            </a:xfrm>
            <a:prstGeom prst="ellipse">
              <a:avLst/>
            </a:prstGeom>
            <a:solidFill>
              <a:sysClr val="windowText" lastClr="00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pitchFamily="-65" charset="0"/>
                <a:ea typeface="ＭＳ Ｐゴシック" pitchFamily="-65" charset="-128"/>
                <a:cs typeface="ＭＳ Ｐゴシック" pitchFamily="-65" charset="-128"/>
              </a:endParaRPr>
            </a:p>
          </p:txBody>
        </p:sp>
        <p:cxnSp>
          <p:nvCxnSpPr>
            <p:cNvPr id="203" name="Straight Connector 202"/>
            <p:cNvCxnSpPr>
              <a:stCxn id="195" idx="4"/>
              <a:endCxn id="196" idx="0"/>
            </p:cNvCxnSpPr>
            <p:nvPr/>
          </p:nvCxnSpPr>
          <p:spPr bwMode="auto">
            <a:xfrm>
              <a:off x="10357673" y="2413425"/>
              <a:ext cx="0" cy="14199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04" name="Straight Connector 203"/>
            <p:cNvCxnSpPr>
              <a:stCxn id="197" idx="4"/>
              <a:endCxn id="198" idx="0"/>
            </p:cNvCxnSpPr>
            <p:nvPr/>
          </p:nvCxnSpPr>
          <p:spPr bwMode="auto">
            <a:xfrm>
              <a:off x="10357673" y="2792025"/>
              <a:ext cx="0" cy="141511"/>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05" name="Straight Connector 204"/>
            <p:cNvCxnSpPr>
              <a:stCxn id="199" idx="4"/>
              <a:endCxn id="200" idx="0"/>
            </p:cNvCxnSpPr>
            <p:nvPr/>
          </p:nvCxnSpPr>
          <p:spPr bwMode="auto">
            <a:xfrm>
              <a:off x="10357673" y="3169467"/>
              <a:ext cx="0" cy="149103"/>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cxnSp>
          <p:nvCxnSpPr>
            <p:cNvPr id="206" name="Straight Connector 205"/>
            <p:cNvCxnSpPr>
              <a:stCxn id="201" idx="4"/>
              <a:endCxn id="202" idx="0"/>
            </p:cNvCxnSpPr>
            <p:nvPr/>
          </p:nvCxnSpPr>
          <p:spPr bwMode="auto">
            <a:xfrm>
              <a:off x="10357673" y="3554669"/>
              <a:ext cx="0" cy="145969"/>
            </a:xfrm>
            <a:prstGeom prst="line">
              <a:avLst/>
            </a:prstGeom>
            <a:solidFill>
              <a:srgbClr val="5B9BD5"/>
            </a:solidFill>
            <a:ln w="9525" cap="flat" cmpd="sng" algn="ctr">
              <a:solidFill>
                <a:sysClr val="windowText" lastClr="000000"/>
              </a:solidFill>
              <a:prstDash val="solid"/>
              <a:round/>
              <a:headEnd type="none" w="med" len="med"/>
              <a:tailEnd type="none" w="med" len="med"/>
            </a:ln>
            <a:effectLst/>
          </p:spPr>
        </p:cxnSp>
      </p:grpSp>
    </p:spTree>
    <p:extLst>
      <p:ext uri="{BB962C8B-B14F-4D97-AF65-F5344CB8AC3E}">
        <p14:creationId xmlns:p14="http://schemas.microsoft.com/office/powerpoint/2010/main" val="1105463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500"/>
                                        <p:tgtEl>
                                          <p:spTgt spid="1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9"/>
                                        </p:tgtEl>
                                        <p:attrNameLst>
                                          <p:attrName>style.visibility</p:attrName>
                                        </p:attrNameLst>
                                      </p:cBhvr>
                                      <p:to>
                                        <p:strVal val="visible"/>
                                      </p:to>
                                    </p:set>
                                    <p:animEffect transition="in" filter="fade">
                                      <p:cBhvr>
                                        <p:cTn id="32" dur="500"/>
                                        <p:tgtEl>
                                          <p:spTgt spid="219"/>
                                        </p:tgtEl>
                                      </p:cBhvr>
                                    </p:animEffect>
                                  </p:childTnLst>
                                </p:cTn>
                              </p:par>
                              <p:par>
                                <p:cTn id="33" presetID="10" presetClass="entr" presetSubtype="0" fill="hold" nodeType="withEffect">
                                  <p:stCondLst>
                                    <p:cond delay="0"/>
                                  </p:stCondLst>
                                  <p:childTnLst>
                                    <p:set>
                                      <p:cBhvr>
                                        <p:cTn id="34" dur="1" fill="hold">
                                          <p:stCondLst>
                                            <p:cond delay="0"/>
                                          </p:stCondLst>
                                        </p:cTn>
                                        <p:tgtEl>
                                          <p:spTgt spid="225"/>
                                        </p:tgtEl>
                                        <p:attrNameLst>
                                          <p:attrName>style.visibility</p:attrName>
                                        </p:attrNameLst>
                                      </p:cBhvr>
                                      <p:to>
                                        <p:strVal val="visible"/>
                                      </p:to>
                                    </p:set>
                                    <p:animEffect transition="in" filter="fade">
                                      <p:cBhvr>
                                        <p:cTn id="35" dur="500"/>
                                        <p:tgtEl>
                                          <p:spTgt spid="225"/>
                                        </p:tgtEl>
                                      </p:cBhvr>
                                    </p:animEffect>
                                  </p:childTnLst>
                                </p:cTn>
                              </p:par>
                              <p:par>
                                <p:cTn id="36" presetID="10" presetClass="entr" presetSubtype="0" fill="hold" nodeType="withEffect">
                                  <p:stCondLst>
                                    <p:cond delay="0"/>
                                  </p:stCondLst>
                                  <p:childTnLst>
                                    <p:set>
                                      <p:cBhvr>
                                        <p:cTn id="37" dur="1" fill="hold">
                                          <p:stCondLst>
                                            <p:cond delay="0"/>
                                          </p:stCondLst>
                                        </p:cTn>
                                        <p:tgtEl>
                                          <p:spTgt spid="124">
                                            <p:txEl>
                                              <p:pRg st="0" end="0"/>
                                            </p:txEl>
                                          </p:spTgt>
                                        </p:tgtEl>
                                        <p:attrNameLst>
                                          <p:attrName>style.visibility</p:attrName>
                                        </p:attrNameLst>
                                      </p:cBhvr>
                                      <p:to>
                                        <p:strVal val="visible"/>
                                      </p:to>
                                    </p:set>
                                    <p:animEffect transition="in" filter="fade">
                                      <p:cBhvr>
                                        <p:cTn id="38" dur="500"/>
                                        <p:tgtEl>
                                          <p:spTgt spid="12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0"/>
                                        </p:tgtEl>
                                        <p:attrNameLst>
                                          <p:attrName>style.visibility</p:attrName>
                                        </p:attrNameLst>
                                      </p:cBhvr>
                                      <p:to>
                                        <p:strVal val="visible"/>
                                      </p:to>
                                    </p:set>
                                    <p:animEffect transition="in" filter="fade">
                                      <p:cBhvr>
                                        <p:cTn id="43" dur="500"/>
                                        <p:tgtEl>
                                          <p:spTgt spid="220"/>
                                        </p:tgtEl>
                                      </p:cBhvr>
                                    </p:animEffect>
                                  </p:childTnLst>
                                </p:cTn>
                              </p:par>
                              <p:par>
                                <p:cTn id="44" presetID="10" presetClass="entr" presetSubtype="0" fill="hold" nodeType="withEffect">
                                  <p:stCondLst>
                                    <p:cond delay="0"/>
                                  </p:stCondLst>
                                  <p:childTnLst>
                                    <p:set>
                                      <p:cBhvr>
                                        <p:cTn id="45" dur="1" fill="hold">
                                          <p:stCondLst>
                                            <p:cond delay="0"/>
                                          </p:stCondLst>
                                        </p:cTn>
                                        <p:tgtEl>
                                          <p:spTgt spid="226"/>
                                        </p:tgtEl>
                                        <p:attrNameLst>
                                          <p:attrName>style.visibility</p:attrName>
                                        </p:attrNameLst>
                                      </p:cBhvr>
                                      <p:to>
                                        <p:strVal val="visible"/>
                                      </p:to>
                                    </p:set>
                                    <p:animEffect transition="in" filter="fade">
                                      <p:cBhvr>
                                        <p:cTn id="46" dur="500"/>
                                        <p:tgtEl>
                                          <p:spTgt spid="226"/>
                                        </p:tgtEl>
                                      </p:cBhvr>
                                    </p:animEffect>
                                  </p:childTnLst>
                                </p:cTn>
                              </p:par>
                              <p:par>
                                <p:cTn id="47" presetID="10" presetClass="entr" presetSubtype="0" fill="hold" nodeType="withEffect">
                                  <p:stCondLst>
                                    <p:cond delay="0"/>
                                  </p:stCondLst>
                                  <p:childTnLst>
                                    <p:set>
                                      <p:cBhvr>
                                        <p:cTn id="48" dur="1" fill="hold">
                                          <p:stCondLst>
                                            <p:cond delay="0"/>
                                          </p:stCondLst>
                                        </p:cTn>
                                        <p:tgtEl>
                                          <p:spTgt spid="124">
                                            <p:txEl>
                                              <p:pRg st="1" end="1"/>
                                            </p:txEl>
                                          </p:spTgt>
                                        </p:tgtEl>
                                        <p:attrNameLst>
                                          <p:attrName>style.visibility</p:attrName>
                                        </p:attrNameLst>
                                      </p:cBhvr>
                                      <p:to>
                                        <p:strVal val="visible"/>
                                      </p:to>
                                    </p:set>
                                    <p:animEffect transition="in" filter="fade">
                                      <p:cBhvr>
                                        <p:cTn id="49" dur="500"/>
                                        <p:tgtEl>
                                          <p:spTgt spid="12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21"/>
                                        </p:tgtEl>
                                        <p:attrNameLst>
                                          <p:attrName>style.visibility</p:attrName>
                                        </p:attrNameLst>
                                      </p:cBhvr>
                                      <p:to>
                                        <p:strVal val="visible"/>
                                      </p:to>
                                    </p:set>
                                    <p:animEffect transition="in" filter="fade">
                                      <p:cBhvr>
                                        <p:cTn id="54" dur="500"/>
                                        <p:tgtEl>
                                          <p:spTgt spid="221"/>
                                        </p:tgtEl>
                                      </p:cBhvr>
                                    </p:animEffect>
                                  </p:childTnLst>
                                </p:cTn>
                              </p:par>
                              <p:par>
                                <p:cTn id="55" presetID="10" presetClass="entr" presetSubtype="0" fill="hold" nodeType="withEffect">
                                  <p:stCondLst>
                                    <p:cond delay="0"/>
                                  </p:stCondLst>
                                  <p:childTnLst>
                                    <p:set>
                                      <p:cBhvr>
                                        <p:cTn id="56" dur="1" fill="hold">
                                          <p:stCondLst>
                                            <p:cond delay="0"/>
                                          </p:stCondLst>
                                        </p:cTn>
                                        <p:tgtEl>
                                          <p:spTgt spid="227"/>
                                        </p:tgtEl>
                                        <p:attrNameLst>
                                          <p:attrName>style.visibility</p:attrName>
                                        </p:attrNameLst>
                                      </p:cBhvr>
                                      <p:to>
                                        <p:strVal val="visible"/>
                                      </p:to>
                                    </p:set>
                                    <p:animEffect transition="in" filter="fade">
                                      <p:cBhvr>
                                        <p:cTn id="57" dur="500"/>
                                        <p:tgtEl>
                                          <p:spTgt spid="227"/>
                                        </p:tgtEl>
                                      </p:cBhvr>
                                    </p:animEffect>
                                  </p:childTnLst>
                                </p:cTn>
                              </p:par>
                              <p:par>
                                <p:cTn id="58" presetID="10" presetClass="entr" presetSubtype="0" fill="hold" nodeType="withEffect">
                                  <p:stCondLst>
                                    <p:cond delay="0"/>
                                  </p:stCondLst>
                                  <p:childTnLst>
                                    <p:set>
                                      <p:cBhvr>
                                        <p:cTn id="59" dur="1" fill="hold">
                                          <p:stCondLst>
                                            <p:cond delay="0"/>
                                          </p:stCondLst>
                                        </p:cTn>
                                        <p:tgtEl>
                                          <p:spTgt spid="124">
                                            <p:txEl>
                                              <p:pRg st="2" end="2"/>
                                            </p:txEl>
                                          </p:spTgt>
                                        </p:tgtEl>
                                        <p:attrNameLst>
                                          <p:attrName>style.visibility</p:attrName>
                                        </p:attrNameLst>
                                      </p:cBhvr>
                                      <p:to>
                                        <p:strVal val="visible"/>
                                      </p:to>
                                    </p:set>
                                    <p:animEffect transition="in" filter="fade">
                                      <p:cBhvr>
                                        <p:cTn id="60" dur="500"/>
                                        <p:tgtEl>
                                          <p:spTgt spid="124">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22"/>
                                        </p:tgtEl>
                                        <p:attrNameLst>
                                          <p:attrName>style.visibility</p:attrName>
                                        </p:attrNameLst>
                                      </p:cBhvr>
                                      <p:to>
                                        <p:strVal val="visible"/>
                                      </p:to>
                                    </p:set>
                                    <p:animEffect transition="in" filter="fade">
                                      <p:cBhvr>
                                        <p:cTn id="65" dur="500"/>
                                        <p:tgtEl>
                                          <p:spTgt spid="222"/>
                                        </p:tgtEl>
                                      </p:cBhvr>
                                    </p:animEffect>
                                  </p:childTnLst>
                                </p:cTn>
                              </p:par>
                              <p:par>
                                <p:cTn id="66" presetID="10" presetClass="entr" presetSubtype="0" fill="hold" nodeType="withEffect">
                                  <p:stCondLst>
                                    <p:cond delay="0"/>
                                  </p:stCondLst>
                                  <p:childTnLst>
                                    <p:set>
                                      <p:cBhvr>
                                        <p:cTn id="67" dur="1" fill="hold">
                                          <p:stCondLst>
                                            <p:cond delay="0"/>
                                          </p:stCondLst>
                                        </p:cTn>
                                        <p:tgtEl>
                                          <p:spTgt spid="228"/>
                                        </p:tgtEl>
                                        <p:attrNameLst>
                                          <p:attrName>style.visibility</p:attrName>
                                        </p:attrNameLst>
                                      </p:cBhvr>
                                      <p:to>
                                        <p:strVal val="visible"/>
                                      </p:to>
                                    </p:set>
                                    <p:animEffect transition="in" filter="fade">
                                      <p:cBhvr>
                                        <p:cTn id="68" dur="500"/>
                                        <p:tgtEl>
                                          <p:spTgt spid="228"/>
                                        </p:tgtEl>
                                      </p:cBhvr>
                                    </p:animEffect>
                                  </p:childTnLst>
                                </p:cTn>
                              </p:par>
                              <p:par>
                                <p:cTn id="69" presetID="10" presetClass="entr" presetSubtype="0" fill="hold" nodeType="withEffect">
                                  <p:stCondLst>
                                    <p:cond delay="0"/>
                                  </p:stCondLst>
                                  <p:childTnLst>
                                    <p:set>
                                      <p:cBhvr>
                                        <p:cTn id="70" dur="1" fill="hold">
                                          <p:stCondLst>
                                            <p:cond delay="0"/>
                                          </p:stCondLst>
                                        </p:cTn>
                                        <p:tgtEl>
                                          <p:spTgt spid="124">
                                            <p:txEl>
                                              <p:pRg st="3" end="3"/>
                                            </p:txEl>
                                          </p:spTgt>
                                        </p:tgtEl>
                                        <p:attrNameLst>
                                          <p:attrName>style.visibility</p:attrName>
                                        </p:attrNameLst>
                                      </p:cBhvr>
                                      <p:to>
                                        <p:strVal val="visible"/>
                                      </p:to>
                                    </p:set>
                                    <p:animEffect transition="in" filter="fade">
                                      <p:cBhvr>
                                        <p:cTn id="71" dur="500"/>
                                        <p:tgtEl>
                                          <p:spTgt spid="124">
                                            <p:txEl>
                                              <p:pRg st="3" end="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3"/>
                                        </p:tgtEl>
                                        <p:attrNameLst>
                                          <p:attrName>style.visibility</p:attrName>
                                        </p:attrNameLst>
                                      </p:cBhvr>
                                      <p:to>
                                        <p:strVal val="visible"/>
                                      </p:to>
                                    </p:set>
                                    <p:animEffect transition="in" filter="fade">
                                      <p:cBhvr>
                                        <p:cTn id="76" dur="500"/>
                                        <p:tgtEl>
                                          <p:spTgt spid="223"/>
                                        </p:tgtEl>
                                      </p:cBhvr>
                                    </p:animEffect>
                                  </p:childTnLst>
                                </p:cTn>
                              </p:par>
                              <p:par>
                                <p:cTn id="77" presetID="10" presetClass="entr" presetSubtype="0" fill="hold"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nodeType="withEffect">
                                  <p:stCondLst>
                                    <p:cond delay="0"/>
                                  </p:stCondLst>
                                  <p:childTnLst>
                                    <p:set>
                                      <p:cBhvr>
                                        <p:cTn id="81" dur="1" fill="hold">
                                          <p:stCondLst>
                                            <p:cond delay="0"/>
                                          </p:stCondLst>
                                        </p:cTn>
                                        <p:tgtEl>
                                          <p:spTgt spid="124">
                                            <p:txEl>
                                              <p:pRg st="4" end="4"/>
                                            </p:txEl>
                                          </p:spTgt>
                                        </p:tgtEl>
                                        <p:attrNameLst>
                                          <p:attrName>style.visibility</p:attrName>
                                        </p:attrNameLst>
                                      </p:cBhvr>
                                      <p:to>
                                        <p:strVal val="visible"/>
                                      </p:to>
                                    </p:set>
                                    <p:animEffect transition="in" filter="fade">
                                      <p:cBhvr>
                                        <p:cTn id="82" dur="500"/>
                                        <p:tgtEl>
                                          <p:spTgt spid="124">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24"/>
                                        </p:tgtEl>
                                        <p:attrNameLst>
                                          <p:attrName>style.visibility</p:attrName>
                                        </p:attrNameLst>
                                      </p:cBhvr>
                                      <p:to>
                                        <p:strVal val="visible"/>
                                      </p:to>
                                    </p:set>
                                    <p:animEffect transition="in" filter="fade">
                                      <p:cBhvr>
                                        <p:cTn id="87" dur="500"/>
                                        <p:tgtEl>
                                          <p:spTgt spid="224"/>
                                        </p:tgtEl>
                                      </p:cBhvr>
                                    </p:animEffect>
                                  </p:childTnLst>
                                </p:cTn>
                              </p:par>
                              <p:par>
                                <p:cTn id="88" presetID="10" presetClass="entr" presetSubtype="0" fill="hold" nodeType="withEffect">
                                  <p:stCondLst>
                                    <p:cond delay="0"/>
                                  </p:stCondLst>
                                  <p:childTnLst>
                                    <p:set>
                                      <p:cBhvr>
                                        <p:cTn id="89" dur="1" fill="hold">
                                          <p:stCondLst>
                                            <p:cond delay="0"/>
                                          </p:stCondLst>
                                        </p:cTn>
                                        <p:tgtEl>
                                          <p:spTgt spid="124">
                                            <p:txEl>
                                              <p:pRg st="5" end="5"/>
                                            </p:txEl>
                                          </p:spTgt>
                                        </p:tgtEl>
                                        <p:attrNameLst>
                                          <p:attrName>style.visibility</p:attrName>
                                        </p:attrNameLst>
                                      </p:cBhvr>
                                      <p:to>
                                        <p:strVal val="visible"/>
                                      </p:to>
                                    </p:set>
                                    <p:animEffect transition="in" filter="fade">
                                      <p:cBhvr>
                                        <p:cTn id="90" dur="500"/>
                                        <p:tgtEl>
                                          <p:spTgt spid="124">
                                            <p:txEl>
                                              <p:pRg st="5" end="5"/>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30"/>
                                        </p:tgtEl>
                                        <p:attrNameLst>
                                          <p:attrName>style.visibility</p:attrName>
                                        </p:attrNameLst>
                                      </p:cBhvr>
                                      <p:to>
                                        <p:strVal val="visible"/>
                                      </p:to>
                                    </p:set>
                                    <p:animEffect transition="in" filter="fade">
                                      <p:cBhvr>
                                        <p:cTn id="95"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5" grpId="0" animBg="1"/>
      <p:bldP spid="219" grpId="0"/>
      <p:bldP spid="220" grpId="0"/>
      <p:bldP spid="221" grpId="0"/>
      <p:bldP spid="222" grpId="0"/>
      <p:bldP spid="223" grpId="0"/>
      <p:bldP spid="224" grpId="0"/>
      <p:bldP spid="2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Techniques &amp; Optimizations</a:t>
            </a:r>
            <a:endParaRPr lang="en-US" dirty="0"/>
          </a:p>
        </p:txBody>
      </p:sp>
      <p:sp>
        <p:nvSpPr>
          <p:cNvPr id="3" name="Content Placeholder 2"/>
          <p:cNvSpPr>
            <a:spLocks noGrp="1"/>
          </p:cNvSpPr>
          <p:nvPr>
            <p:ph idx="1"/>
          </p:nvPr>
        </p:nvSpPr>
        <p:spPr/>
        <p:txBody>
          <a:bodyPr/>
          <a:lstStyle/>
          <a:p>
            <a:r>
              <a:rPr lang="en-US" dirty="0" smtClean="0"/>
              <a:t>A hierarchical binning</a:t>
            </a:r>
          </a:p>
          <a:p>
            <a:pPr lvl="1"/>
            <a:r>
              <a:rPr lang="en-US" dirty="0" smtClean="0"/>
              <a:t>Using warp vote function __</a:t>
            </a:r>
            <a:r>
              <a:rPr lang="en-US" dirty="0" err="1" smtClean="0"/>
              <a:t>balloc</a:t>
            </a:r>
            <a:r>
              <a:rPr lang="en-US" dirty="0" smtClean="0"/>
              <a:t>() and __</a:t>
            </a:r>
            <a:r>
              <a:rPr lang="en-US" dirty="0" err="1" smtClean="0"/>
              <a:t>popc</a:t>
            </a:r>
            <a:r>
              <a:rPr lang="en-US" dirty="0" smtClean="0"/>
              <a:t>() at warp level</a:t>
            </a:r>
          </a:p>
          <a:p>
            <a:pPr lvl="1"/>
            <a:r>
              <a:rPr lang="en-US" dirty="0" smtClean="0"/>
              <a:t>Using shared memory at thread-block level</a:t>
            </a:r>
          </a:p>
          <a:p>
            <a:r>
              <a:rPr lang="en-US" dirty="0" smtClean="0"/>
              <a:t>Better locality by optimizing access pattern</a:t>
            </a:r>
          </a:p>
          <a:p>
            <a:pPr lvl="1"/>
            <a:r>
              <a:rPr lang="en-US" dirty="0" smtClean="0"/>
              <a:t>Transforming striped write to coalesced memory access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smtClean="0"/>
              <a:t>Shared memory based merge solution</a:t>
            </a:r>
          </a:p>
          <a:p>
            <a:pPr lvl="1"/>
            <a:r>
              <a:rPr lang="en-US" i="1" dirty="0" err="1" smtClean="0"/>
              <a:t>MergePath</a:t>
            </a:r>
            <a:r>
              <a:rPr lang="en-US" i="1" dirty="0" smtClean="0"/>
              <a:t> algorithm [`12] </a:t>
            </a:r>
            <a:r>
              <a:rPr lang="en-US" dirty="0" smtClean="0"/>
              <a:t>for load balance</a:t>
            </a:r>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16</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6" name="Group 5"/>
          <p:cNvGrpSpPr/>
          <p:nvPr/>
        </p:nvGrpSpPr>
        <p:grpSpPr>
          <a:xfrm>
            <a:off x="1179561" y="3236105"/>
            <a:ext cx="943399" cy="1733535"/>
            <a:chOff x="1179561" y="3456818"/>
            <a:chExt cx="943399" cy="1733535"/>
          </a:xfrm>
        </p:grpSpPr>
        <p:grpSp>
          <p:nvGrpSpPr>
            <p:cNvPr id="114" name="Group 113"/>
            <p:cNvGrpSpPr/>
            <p:nvPr/>
          </p:nvGrpSpPr>
          <p:grpSpPr>
            <a:xfrm>
              <a:off x="1495885" y="3776162"/>
              <a:ext cx="548640" cy="1097280"/>
              <a:chOff x="640080" y="731520"/>
              <a:chExt cx="548640" cy="1097280"/>
            </a:xfrm>
          </p:grpSpPr>
          <p:sp>
            <p:nvSpPr>
              <p:cNvPr id="115" name="Rectangle 114"/>
              <p:cNvSpPr/>
              <p:nvPr/>
            </p:nvSpPr>
            <p:spPr>
              <a:xfrm>
                <a:off x="64008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1</a:t>
                </a:r>
              </a:p>
            </p:txBody>
          </p:sp>
          <p:sp>
            <p:nvSpPr>
              <p:cNvPr id="116" name="Rectangle 115"/>
              <p:cNvSpPr/>
              <p:nvPr/>
            </p:nvSpPr>
            <p:spPr>
              <a:xfrm>
                <a:off x="91440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2</a:t>
                </a:r>
              </a:p>
            </p:txBody>
          </p:sp>
          <p:sp>
            <p:nvSpPr>
              <p:cNvPr id="117" name="Rectangle 116"/>
              <p:cNvSpPr/>
              <p:nvPr/>
            </p:nvSpPr>
            <p:spPr>
              <a:xfrm>
                <a:off x="64008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3</a:t>
                </a:r>
              </a:p>
            </p:txBody>
          </p:sp>
          <p:sp>
            <p:nvSpPr>
              <p:cNvPr id="118" name="Rectangle 117"/>
              <p:cNvSpPr/>
              <p:nvPr/>
            </p:nvSpPr>
            <p:spPr>
              <a:xfrm>
                <a:off x="91440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4</a:t>
                </a:r>
              </a:p>
            </p:txBody>
          </p:sp>
          <p:sp>
            <p:nvSpPr>
              <p:cNvPr id="119" name="Rectangle 118"/>
              <p:cNvSpPr/>
              <p:nvPr/>
            </p:nvSpPr>
            <p:spPr>
              <a:xfrm>
                <a:off x="64008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5</a:t>
                </a:r>
              </a:p>
            </p:txBody>
          </p:sp>
          <p:sp>
            <p:nvSpPr>
              <p:cNvPr id="120" name="Rectangle 119"/>
              <p:cNvSpPr/>
              <p:nvPr/>
            </p:nvSpPr>
            <p:spPr>
              <a:xfrm>
                <a:off x="91440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6</a:t>
                </a:r>
              </a:p>
            </p:txBody>
          </p:sp>
          <p:sp>
            <p:nvSpPr>
              <p:cNvPr id="121" name="Rectangle 120"/>
              <p:cNvSpPr/>
              <p:nvPr/>
            </p:nvSpPr>
            <p:spPr>
              <a:xfrm>
                <a:off x="64008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7</a:t>
                </a:r>
              </a:p>
            </p:txBody>
          </p:sp>
          <p:sp>
            <p:nvSpPr>
              <p:cNvPr id="122" name="Rectangle 121"/>
              <p:cNvSpPr/>
              <p:nvPr/>
            </p:nvSpPr>
            <p:spPr>
              <a:xfrm>
                <a:off x="91440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8</a:t>
                </a:r>
              </a:p>
            </p:txBody>
          </p:sp>
        </p:grpSp>
        <p:sp>
          <p:nvSpPr>
            <p:cNvPr id="187" name="TextBox 186"/>
            <p:cNvSpPr txBox="1"/>
            <p:nvPr/>
          </p:nvSpPr>
          <p:spPr>
            <a:xfrm>
              <a:off x="1516513" y="4913354"/>
              <a:ext cx="495328" cy="276999"/>
            </a:xfrm>
            <a:prstGeom prst="rect">
              <a:avLst/>
            </a:prstGeom>
            <a:noFill/>
          </p:spPr>
          <p:txBody>
            <a:bodyPr wrap="none" lIns="0" tIns="0" rIns="0" bIns="0" rtlCol="0">
              <a:spAutoFit/>
            </a:bodyPr>
            <a:lstStyle/>
            <a:p>
              <a:r>
                <a:rPr lang="en-US" dirty="0" smtClean="0">
                  <a:solidFill>
                    <a:prstClr val="black"/>
                  </a:solidFill>
                  <a:latin typeface="Calibri" panose="020F0502020204030204"/>
                </a:rPr>
                <a:t>input</a:t>
              </a:r>
              <a:endParaRPr lang="en-US" dirty="0">
                <a:solidFill>
                  <a:prstClr val="black"/>
                </a:solidFill>
                <a:latin typeface="Calibri" panose="020F0502020204030204"/>
              </a:endParaRPr>
            </a:p>
          </p:txBody>
        </p:sp>
        <p:sp>
          <p:nvSpPr>
            <p:cNvPr id="189" name="Rectangle 188"/>
            <p:cNvSpPr/>
            <p:nvPr/>
          </p:nvSpPr>
          <p:spPr>
            <a:xfrm>
              <a:off x="1427507" y="3463916"/>
              <a:ext cx="421077" cy="307777"/>
            </a:xfrm>
            <a:prstGeom prst="rect">
              <a:avLst/>
            </a:prstGeom>
          </p:spPr>
          <p:txBody>
            <a:bodyPr wrap="none">
              <a:spAutoFit/>
            </a:bodyPr>
            <a:lstStyle/>
            <a:p>
              <a:r>
                <a:rPr lang="en-US" sz="1400" dirty="0" smtClean="0">
                  <a:solidFill>
                    <a:prstClr val="black"/>
                  </a:solidFill>
                  <a:latin typeface="Calibri" panose="020F0502020204030204"/>
                </a:rPr>
                <a:t>rg0</a:t>
              </a:r>
              <a:endParaRPr lang="en-US" sz="1400" dirty="0">
                <a:solidFill>
                  <a:prstClr val="black"/>
                </a:solidFill>
                <a:latin typeface="Calibri" panose="020F0502020204030204"/>
              </a:endParaRPr>
            </a:p>
          </p:txBody>
        </p:sp>
        <p:sp>
          <p:nvSpPr>
            <p:cNvPr id="190" name="Rectangle 189"/>
            <p:cNvSpPr/>
            <p:nvPr/>
          </p:nvSpPr>
          <p:spPr>
            <a:xfrm>
              <a:off x="1701883" y="3456818"/>
              <a:ext cx="421077" cy="307777"/>
            </a:xfrm>
            <a:prstGeom prst="rect">
              <a:avLst/>
            </a:prstGeom>
          </p:spPr>
          <p:txBody>
            <a:bodyPr wrap="none">
              <a:spAutoFit/>
            </a:bodyPr>
            <a:lstStyle/>
            <a:p>
              <a:r>
                <a:rPr lang="en-US" sz="1400" dirty="0">
                  <a:solidFill>
                    <a:prstClr val="black"/>
                  </a:solidFill>
                  <a:latin typeface="Calibri" panose="020F0502020204030204"/>
                </a:rPr>
                <a:t>rg1</a:t>
              </a:r>
            </a:p>
          </p:txBody>
        </p:sp>
        <p:sp>
          <p:nvSpPr>
            <p:cNvPr id="191" name="Rectangle 190"/>
            <p:cNvSpPr/>
            <p:nvPr/>
          </p:nvSpPr>
          <p:spPr>
            <a:xfrm>
              <a:off x="1179561" y="3760408"/>
              <a:ext cx="336952" cy="307777"/>
            </a:xfrm>
            <a:prstGeom prst="rect">
              <a:avLst/>
            </a:prstGeom>
          </p:spPr>
          <p:txBody>
            <a:bodyPr wrap="none">
              <a:spAutoFit/>
            </a:bodyPr>
            <a:lstStyle/>
            <a:p>
              <a:r>
                <a:rPr lang="en-US" sz="1400" dirty="0" smtClean="0">
                  <a:solidFill>
                    <a:prstClr val="black"/>
                  </a:solidFill>
                  <a:latin typeface="Calibri" panose="020F0502020204030204"/>
                </a:rPr>
                <a:t>t0</a:t>
              </a:r>
              <a:endParaRPr lang="en-US" sz="1400" dirty="0">
                <a:solidFill>
                  <a:prstClr val="black"/>
                </a:solidFill>
                <a:latin typeface="Calibri" panose="020F0502020204030204"/>
              </a:endParaRPr>
            </a:p>
          </p:txBody>
        </p:sp>
        <p:sp>
          <p:nvSpPr>
            <p:cNvPr id="192" name="Rectangle 191"/>
            <p:cNvSpPr/>
            <p:nvPr/>
          </p:nvSpPr>
          <p:spPr>
            <a:xfrm>
              <a:off x="1179561" y="4037837"/>
              <a:ext cx="336952" cy="307777"/>
            </a:xfrm>
            <a:prstGeom prst="rect">
              <a:avLst/>
            </a:prstGeom>
          </p:spPr>
          <p:txBody>
            <a:bodyPr wrap="none">
              <a:spAutoFit/>
            </a:bodyPr>
            <a:lstStyle/>
            <a:p>
              <a:r>
                <a:rPr lang="en-US" sz="1400" dirty="0" smtClean="0">
                  <a:solidFill>
                    <a:prstClr val="black"/>
                  </a:solidFill>
                  <a:latin typeface="Calibri" panose="020F0502020204030204"/>
                </a:rPr>
                <a:t>t1</a:t>
              </a:r>
              <a:endParaRPr lang="en-US" sz="1400" dirty="0">
                <a:solidFill>
                  <a:prstClr val="black"/>
                </a:solidFill>
                <a:latin typeface="Calibri" panose="020F0502020204030204"/>
              </a:endParaRPr>
            </a:p>
          </p:txBody>
        </p:sp>
        <p:sp>
          <p:nvSpPr>
            <p:cNvPr id="193" name="Rectangle 192"/>
            <p:cNvSpPr/>
            <p:nvPr/>
          </p:nvSpPr>
          <p:spPr>
            <a:xfrm>
              <a:off x="1179561" y="4315266"/>
              <a:ext cx="336952" cy="307777"/>
            </a:xfrm>
            <a:prstGeom prst="rect">
              <a:avLst/>
            </a:prstGeom>
          </p:spPr>
          <p:txBody>
            <a:bodyPr wrap="none">
              <a:spAutoFit/>
            </a:bodyPr>
            <a:lstStyle/>
            <a:p>
              <a:r>
                <a:rPr lang="en-US" sz="1400" dirty="0" smtClean="0">
                  <a:solidFill>
                    <a:prstClr val="black"/>
                  </a:solidFill>
                  <a:latin typeface="Calibri" panose="020F0502020204030204"/>
                </a:rPr>
                <a:t>t2</a:t>
              </a:r>
              <a:endParaRPr lang="en-US" sz="1400" dirty="0">
                <a:solidFill>
                  <a:prstClr val="black"/>
                </a:solidFill>
                <a:latin typeface="Calibri" panose="020F0502020204030204"/>
              </a:endParaRPr>
            </a:p>
          </p:txBody>
        </p:sp>
        <p:sp>
          <p:nvSpPr>
            <p:cNvPr id="194" name="Rectangle 193"/>
            <p:cNvSpPr/>
            <p:nvPr/>
          </p:nvSpPr>
          <p:spPr>
            <a:xfrm>
              <a:off x="1179561" y="4592695"/>
              <a:ext cx="336952" cy="307777"/>
            </a:xfrm>
            <a:prstGeom prst="rect">
              <a:avLst/>
            </a:prstGeom>
          </p:spPr>
          <p:txBody>
            <a:bodyPr wrap="none">
              <a:spAutoFit/>
            </a:bodyPr>
            <a:lstStyle/>
            <a:p>
              <a:r>
                <a:rPr lang="en-US" sz="1400" dirty="0" smtClean="0">
                  <a:solidFill>
                    <a:prstClr val="black"/>
                  </a:solidFill>
                  <a:latin typeface="Calibri" panose="020F0502020204030204"/>
                </a:rPr>
                <a:t>t3</a:t>
              </a:r>
              <a:endParaRPr lang="en-US" sz="1400" dirty="0">
                <a:solidFill>
                  <a:prstClr val="black"/>
                </a:solidFill>
                <a:latin typeface="Calibri" panose="020F0502020204030204"/>
              </a:endParaRPr>
            </a:p>
          </p:txBody>
        </p:sp>
      </p:grpSp>
      <p:grpSp>
        <p:nvGrpSpPr>
          <p:cNvPr id="7" name="Group 6"/>
          <p:cNvGrpSpPr/>
          <p:nvPr/>
        </p:nvGrpSpPr>
        <p:grpSpPr>
          <a:xfrm>
            <a:off x="2111961" y="2972067"/>
            <a:ext cx="5683240" cy="1997573"/>
            <a:chOff x="2111961" y="3192780"/>
            <a:chExt cx="5683240" cy="1997573"/>
          </a:xfrm>
        </p:grpSpPr>
        <p:sp>
          <p:nvSpPr>
            <p:cNvPr id="112" name="Rounded Rectangle 111"/>
            <p:cNvSpPr/>
            <p:nvPr/>
          </p:nvSpPr>
          <p:spPr>
            <a:xfrm>
              <a:off x="5052001" y="3192780"/>
              <a:ext cx="2743200" cy="1997573"/>
            </a:xfrm>
            <a:prstGeom prst="roundRect">
              <a:avLst>
                <a:gd name="adj" fmla="val 8903"/>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 name="Rounded Rectangle 112"/>
            <p:cNvSpPr/>
            <p:nvPr/>
          </p:nvSpPr>
          <p:spPr>
            <a:xfrm>
              <a:off x="2223833" y="3192780"/>
              <a:ext cx="2743200" cy="1997573"/>
            </a:xfrm>
            <a:prstGeom prst="roundRect">
              <a:avLst>
                <a:gd name="adj" fmla="val 8903"/>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23" name="Group 122"/>
            <p:cNvGrpSpPr/>
            <p:nvPr/>
          </p:nvGrpSpPr>
          <p:grpSpPr>
            <a:xfrm>
              <a:off x="2314696" y="3761823"/>
              <a:ext cx="654330" cy="1125959"/>
              <a:chOff x="1253151" y="729139"/>
              <a:chExt cx="654330" cy="1125959"/>
            </a:xfrm>
          </p:grpSpPr>
          <p:grpSp>
            <p:nvGrpSpPr>
              <p:cNvPr id="124" name="Group 123"/>
              <p:cNvGrpSpPr/>
              <p:nvPr/>
            </p:nvGrpSpPr>
            <p:grpSpPr>
              <a:xfrm>
                <a:off x="1306836" y="729139"/>
                <a:ext cx="548640" cy="1097280"/>
                <a:chOff x="640080" y="731520"/>
                <a:chExt cx="548640" cy="1097280"/>
              </a:xfrm>
            </p:grpSpPr>
            <p:sp>
              <p:nvSpPr>
                <p:cNvPr id="127" name="Rectangle 126"/>
                <p:cNvSpPr/>
                <p:nvPr/>
              </p:nvSpPr>
              <p:spPr>
                <a:xfrm>
                  <a:off x="64008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1</a:t>
                  </a:r>
                </a:p>
              </p:txBody>
            </p:sp>
            <p:sp>
              <p:nvSpPr>
                <p:cNvPr id="128" name="Rectangle 127"/>
                <p:cNvSpPr/>
                <p:nvPr/>
              </p:nvSpPr>
              <p:spPr>
                <a:xfrm>
                  <a:off x="91440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2</a:t>
                  </a:r>
                </a:p>
              </p:txBody>
            </p:sp>
            <p:sp>
              <p:nvSpPr>
                <p:cNvPr id="129" name="Rectangle 128"/>
                <p:cNvSpPr/>
                <p:nvPr/>
              </p:nvSpPr>
              <p:spPr>
                <a:xfrm>
                  <a:off x="64008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4</a:t>
                  </a:r>
                </a:p>
              </p:txBody>
            </p:sp>
            <p:sp>
              <p:nvSpPr>
                <p:cNvPr id="130" name="Rectangle 129"/>
                <p:cNvSpPr/>
                <p:nvPr/>
              </p:nvSpPr>
              <p:spPr>
                <a:xfrm>
                  <a:off x="91440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3</a:t>
                  </a:r>
                </a:p>
              </p:txBody>
            </p:sp>
            <p:sp>
              <p:nvSpPr>
                <p:cNvPr id="131" name="Rectangle 130"/>
                <p:cNvSpPr/>
                <p:nvPr/>
              </p:nvSpPr>
              <p:spPr>
                <a:xfrm>
                  <a:off x="64008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5</a:t>
                  </a:r>
                </a:p>
              </p:txBody>
            </p:sp>
            <p:sp>
              <p:nvSpPr>
                <p:cNvPr id="132" name="Rectangle 131"/>
                <p:cNvSpPr/>
                <p:nvPr/>
              </p:nvSpPr>
              <p:spPr>
                <a:xfrm>
                  <a:off x="91440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6</a:t>
                  </a:r>
                </a:p>
              </p:txBody>
            </p:sp>
            <p:sp>
              <p:nvSpPr>
                <p:cNvPr id="133" name="Rectangle 132"/>
                <p:cNvSpPr/>
                <p:nvPr/>
              </p:nvSpPr>
              <p:spPr>
                <a:xfrm>
                  <a:off x="64008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8</a:t>
                  </a:r>
                </a:p>
              </p:txBody>
            </p:sp>
            <p:sp>
              <p:nvSpPr>
                <p:cNvPr id="134" name="Rectangle 133"/>
                <p:cNvSpPr/>
                <p:nvPr/>
              </p:nvSpPr>
              <p:spPr>
                <a:xfrm>
                  <a:off x="91440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7</a:t>
                  </a:r>
                </a:p>
              </p:txBody>
            </p:sp>
          </p:grpSp>
          <p:sp>
            <p:nvSpPr>
              <p:cNvPr id="125" name="Rounded Rectangle 124"/>
              <p:cNvSpPr/>
              <p:nvPr/>
            </p:nvSpPr>
            <p:spPr>
              <a:xfrm>
                <a:off x="1253151" y="973931"/>
                <a:ext cx="654330" cy="333376"/>
              </a:xfrm>
              <a:prstGeom prst="roundRect">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6" name="Rounded Rectangle 125"/>
              <p:cNvSpPr/>
              <p:nvPr/>
            </p:nvSpPr>
            <p:spPr>
              <a:xfrm>
                <a:off x="1253151" y="1521722"/>
                <a:ext cx="654330" cy="333376"/>
              </a:xfrm>
              <a:prstGeom prst="roundRect">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35" name="TextBox 134"/>
            <p:cNvSpPr txBox="1"/>
            <p:nvPr/>
          </p:nvSpPr>
          <p:spPr>
            <a:xfrm>
              <a:off x="2397338" y="3466478"/>
              <a:ext cx="490775" cy="276999"/>
            </a:xfrm>
            <a:prstGeom prst="rect">
              <a:avLst/>
            </a:prstGeom>
            <a:noFill/>
          </p:spPr>
          <p:txBody>
            <a:bodyPr wrap="none" lIns="0" tIns="0" rIns="0" bIns="0" rtlCol="0">
              <a:spAutoFit/>
            </a:bodyPr>
            <a:lstStyle/>
            <a:p>
              <a:r>
                <a:rPr lang="en-US" i="1" dirty="0" smtClean="0">
                  <a:solidFill>
                    <a:prstClr val="black"/>
                  </a:solidFill>
                  <a:latin typeface="Calibri" panose="020F0502020204030204"/>
                </a:rPr>
                <a:t>swap</a:t>
              </a:r>
              <a:endParaRPr lang="en-US" i="1" dirty="0">
                <a:solidFill>
                  <a:prstClr val="black"/>
                </a:solidFill>
                <a:latin typeface="Calibri" panose="020F0502020204030204"/>
              </a:endParaRPr>
            </a:p>
          </p:txBody>
        </p:sp>
        <p:grpSp>
          <p:nvGrpSpPr>
            <p:cNvPr id="136" name="Group 135"/>
            <p:cNvGrpSpPr/>
            <p:nvPr/>
          </p:nvGrpSpPr>
          <p:grpSpPr>
            <a:xfrm>
              <a:off x="3303747" y="3776162"/>
              <a:ext cx="548640" cy="1097280"/>
              <a:chOff x="640080" y="731520"/>
              <a:chExt cx="548640" cy="1097280"/>
            </a:xfrm>
          </p:grpSpPr>
          <p:sp>
            <p:nvSpPr>
              <p:cNvPr id="137" name="Rectangle 136"/>
              <p:cNvSpPr/>
              <p:nvPr/>
            </p:nvSpPr>
            <p:spPr>
              <a:xfrm>
                <a:off x="64008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1</a:t>
                </a:r>
              </a:p>
            </p:txBody>
          </p:sp>
          <p:sp>
            <p:nvSpPr>
              <p:cNvPr id="138" name="Rectangle 137"/>
              <p:cNvSpPr/>
              <p:nvPr/>
            </p:nvSpPr>
            <p:spPr>
              <a:xfrm>
                <a:off x="91440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3</a:t>
                </a:r>
              </a:p>
            </p:txBody>
          </p:sp>
          <p:sp>
            <p:nvSpPr>
              <p:cNvPr id="139" name="Rectangle 138"/>
              <p:cNvSpPr/>
              <p:nvPr/>
            </p:nvSpPr>
            <p:spPr>
              <a:xfrm>
                <a:off x="64008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4</a:t>
                </a:r>
              </a:p>
            </p:txBody>
          </p:sp>
          <p:sp>
            <p:nvSpPr>
              <p:cNvPr id="140" name="Rectangle 139"/>
              <p:cNvSpPr/>
              <p:nvPr/>
            </p:nvSpPr>
            <p:spPr>
              <a:xfrm>
                <a:off x="91440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2</a:t>
                </a:r>
              </a:p>
            </p:txBody>
          </p:sp>
          <p:sp>
            <p:nvSpPr>
              <p:cNvPr id="141" name="Rectangle 140"/>
              <p:cNvSpPr/>
              <p:nvPr/>
            </p:nvSpPr>
            <p:spPr>
              <a:xfrm>
                <a:off x="64008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5</a:t>
                </a:r>
              </a:p>
            </p:txBody>
          </p:sp>
          <p:sp>
            <p:nvSpPr>
              <p:cNvPr id="142" name="Rectangle 141"/>
              <p:cNvSpPr/>
              <p:nvPr/>
            </p:nvSpPr>
            <p:spPr>
              <a:xfrm>
                <a:off x="91440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7</a:t>
                </a:r>
              </a:p>
            </p:txBody>
          </p:sp>
          <p:sp>
            <p:nvSpPr>
              <p:cNvPr id="143" name="Rectangle 142"/>
              <p:cNvSpPr/>
              <p:nvPr/>
            </p:nvSpPr>
            <p:spPr>
              <a:xfrm>
                <a:off x="64008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8</a:t>
                </a:r>
              </a:p>
            </p:txBody>
          </p:sp>
          <p:sp>
            <p:nvSpPr>
              <p:cNvPr id="144" name="Rectangle 143"/>
              <p:cNvSpPr/>
              <p:nvPr/>
            </p:nvSpPr>
            <p:spPr>
              <a:xfrm>
                <a:off x="91440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6</a:t>
                </a:r>
              </a:p>
            </p:txBody>
          </p:sp>
        </p:grpSp>
        <p:cxnSp>
          <p:nvCxnSpPr>
            <p:cNvPr id="145" name="Curved Connector 144"/>
            <p:cNvCxnSpPr>
              <a:stCxn id="138" idx="3"/>
              <a:endCxn id="140" idx="3"/>
            </p:cNvCxnSpPr>
            <p:nvPr/>
          </p:nvCxnSpPr>
          <p:spPr>
            <a:xfrm>
              <a:off x="3852387" y="3913322"/>
              <a:ext cx="12700" cy="274320"/>
            </a:xfrm>
            <a:prstGeom prst="curvedConnector3">
              <a:avLst>
                <a:gd name="adj1" fmla="val 1800000"/>
              </a:avLst>
            </a:prstGeom>
            <a:noFill/>
            <a:ln w="12700" cap="flat" cmpd="sng" algn="ctr">
              <a:solidFill>
                <a:srgbClr val="C00000"/>
              </a:solidFill>
              <a:prstDash val="solid"/>
              <a:miter lim="800000"/>
              <a:headEnd type="triangle"/>
              <a:tailEnd type="triangle"/>
            </a:ln>
            <a:effectLst/>
          </p:spPr>
        </p:cxnSp>
        <p:cxnSp>
          <p:nvCxnSpPr>
            <p:cNvPr id="146" name="Curved Connector 145"/>
            <p:cNvCxnSpPr>
              <a:stCxn id="142" idx="3"/>
              <a:endCxn id="144" idx="3"/>
            </p:cNvCxnSpPr>
            <p:nvPr/>
          </p:nvCxnSpPr>
          <p:spPr>
            <a:xfrm>
              <a:off x="3852387" y="4461962"/>
              <a:ext cx="12700" cy="274320"/>
            </a:xfrm>
            <a:prstGeom prst="curvedConnector3">
              <a:avLst>
                <a:gd name="adj1" fmla="val 1800000"/>
              </a:avLst>
            </a:prstGeom>
            <a:noFill/>
            <a:ln w="12700" cap="flat" cmpd="sng" algn="ctr">
              <a:solidFill>
                <a:srgbClr val="C00000"/>
              </a:solidFill>
              <a:prstDash val="solid"/>
              <a:miter lim="800000"/>
              <a:headEnd type="triangle"/>
              <a:tailEnd type="triangle"/>
            </a:ln>
            <a:effectLst/>
          </p:spPr>
        </p:cxnSp>
        <p:sp>
          <p:nvSpPr>
            <p:cNvPr id="147" name="TextBox 146"/>
            <p:cNvSpPr txBox="1"/>
            <p:nvPr/>
          </p:nvSpPr>
          <p:spPr>
            <a:xfrm>
              <a:off x="2917021" y="4937694"/>
              <a:ext cx="1286378" cy="172420"/>
            </a:xfrm>
            <a:prstGeom prst="rect">
              <a:avLst/>
            </a:prstGeom>
            <a:noFill/>
          </p:spPr>
          <p:txBody>
            <a:bodyPr wrap="none" lIns="0" tIns="0" rIns="0" bIns="0" rtlCol="0">
              <a:spAutoFit/>
            </a:bodyPr>
            <a:lstStyle/>
            <a:p>
              <a:pPr algn="ctr">
                <a:lnSpc>
                  <a:spcPts val="1300"/>
                </a:lnSpc>
              </a:pPr>
              <a:r>
                <a:rPr lang="en-US" sz="1400" dirty="0" err="1" smtClean="0">
                  <a:solidFill>
                    <a:prstClr val="black"/>
                  </a:solidFill>
                  <a:latin typeface="Calibri" panose="020F0502020204030204"/>
                </a:rPr>
                <a:t>shuf_xor</a:t>
              </a:r>
              <a:r>
                <a:rPr lang="en-US" sz="1400" dirty="0" smtClean="0">
                  <a:solidFill>
                    <a:prstClr val="black"/>
                  </a:solidFill>
                  <a:latin typeface="Calibri" panose="020F0502020204030204"/>
                </a:rPr>
                <a:t>(rg1,0x1)</a:t>
              </a:r>
              <a:endParaRPr lang="en-US" sz="1400" dirty="0">
                <a:solidFill>
                  <a:prstClr val="black"/>
                </a:solidFill>
                <a:latin typeface="Calibri" panose="020F0502020204030204"/>
              </a:endParaRPr>
            </a:p>
          </p:txBody>
        </p:sp>
        <p:grpSp>
          <p:nvGrpSpPr>
            <p:cNvPr id="148" name="Group 147"/>
            <p:cNvGrpSpPr/>
            <p:nvPr/>
          </p:nvGrpSpPr>
          <p:grpSpPr>
            <a:xfrm>
              <a:off x="4249143" y="3765521"/>
              <a:ext cx="654330" cy="1118562"/>
              <a:chOff x="3187598" y="729137"/>
              <a:chExt cx="654330" cy="1118562"/>
            </a:xfrm>
          </p:grpSpPr>
          <p:grpSp>
            <p:nvGrpSpPr>
              <p:cNvPr id="149" name="Group 148"/>
              <p:cNvGrpSpPr/>
              <p:nvPr/>
            </p:nvGrpSpPr>
            <p:grpSpPr>
              <a:xfrm>
                <a:off x="3240443" y="729137"/>
                <a:ext cx="548640" cy="1097280"/>
                <a:chOff x="640080" y="731520"/>
                <a:chExt cx="548640" cy="1097280"/>
              </a:xfrm>
            </p:grpSpPr>
            <p:sp>
              <p:nvSpPr>
                <p:cNvPr id="152" name="Rectangle 151"/>
                <p:cNvSpPr/>
                <p:nvPr/>
              </p:nvSpPr>
              <p:spPr>
                <a:xfrm>
                  <a:off x="64008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1</a:t>
                  </a:r>
                </a:p>
              </p:txBody>
            </p:sp>
            <p:sp>
              <p:nvSpPr>
                <p:cNvPr id="153" name="Rectangle 152"/>
                <p:cNvSpPr/>
                <p:nvPr/>
              </p:nvSpPr>
              <p:spPr>
                <a:xfrm>
                  <a:off x="91440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3</a:t>
                  </a:r>
                </a:p>
              </p:txBody>
            </p:sp>
            <p:sp>
              <p:nvSpPr>
                <p:cNvPr id="154" name="Rectangle 153"/>
                <p:cNvSpPr/>
                <p:nvPr/>
              </p:nvSpPr>
              <p:spPr>
                <a:xfrm>
                  <a:off x="64008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2</a:t>
                  </a:r>
                </a:p>
              </p:txBody>
            </p:sp>
            <p:sp>
              <p:nvSpPr>
                <p:cNvPr id="155" name="Rectangle 154"/>
                <p:cNvSpPr/>
                <p:nvPr/>
              </p:nvSpPr>
              <p:spPr>
                <a:xfrm>
                  <a:off x="91440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4</a:t>
                  </a:r>
                </a:p>
              </p:txBody>
            </p:sp>
            <p:sp>
              <p:nvSpPr>
                <p:cNvPr id="156" name="Rectangle 155"/>
                <p:cNvSpPr/>
                <p:nvPr/>
              </p:nvSpPr>
              <p:spPr>
                <a:xfrm>
                  <a:off x="64008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5</a:t>
                  </a:r>
                </a:p>
              </p:txBody>
            </p:sp>
            <p:sp>
              <p:nvSpPr>
                <p:cNvPr id="157" name="Rectangle 156"/>
                <p:cNvSpPr/>
                <p:nvPr/>
              </p:nvSpPr>
              <p:spPr>
                <a:xfrm>
                  <a:off x="91440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7</a:t>
                  </a:r>
                </a:p>
              </p:txBody>
            </p:sp>
            <p:sp>
              <p:nvSpPr>
                <p:cNvPr id="158" name="Rectangle 157"/>
                <p:cNvSpPr/>
                <p:nvPr/>
              </p:nvSpPr>
              <p:spPr>
                <a:xfrm>
                  <a:off x="64008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6</a:t>
                  </a:r>
                </a:p>
              </p:txBody>
            </p:sp>
            <p:sp>
              <p:nvSpPr>
                <p:cNvPr id="159" name="Rectangle 158"/>
                <p:cNvSpPr/>
                <p:nvPr/>
              </p:nvSpPr>
              <p:spPr>
                <a:xfrm>
                  <a:off x="91440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8</a:t>
                  </a:r>
                </a:p>
              </p:txBody>
            </p:sp>
          </p:grpSp>
          <p:sp>
            <p:nvSpPr>
              <p:cNvPr id="150" name="Rounded Rectangle 149"/>
              <p:cNvSpPr/>
              <p:nvPr/>
            </p:nvSpPr>
            <p:spPr>
              <a:xfrm>
                <a:off x="3187598" y="973931"/>
                <a:ext cx="654330" cy="333376"/>
              </a:xfrm>
              <a:prstGeom prst="roundRect">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 name="Rounded Rectangle 150"/>
              <p:cNvSpPr/>
              <p:nvPr/>
            </p:nvSpPr>
            <p:spPr>
              <a:xfrm>
                <a:off x="3187598" y="1514323"/>
                <a:ext cx="654330" cy="333376"/>
              </a:xfrm>
              <a:prstGeom prst="roundRect">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0" name="Group 159"/>
            <p:cNvGrpSpPr/>
            <p:nvPr/>
          </p:nvGrpSpPr>
          <p:grpSpPr>
            <a:xfrm>
              <a:off x="5119729" y="3765521"/>
              <a:ext cx="654330" cy="1118562"/>
              <a:chOff x="4134384" y="729137"/>
              <a:chExt cx="654330" cy="1118562"/>
            </a:xfrm>
          </p:grpSpPr>
          <p:grpSp>
            <p:nvGrpSpPr>
              <p:cNvPr id="161" name="Group 160"/>
              <p:cNvGrpSpPr/>
              <p:nvPr/>
            </p:nvGrpSpPr>
            <p:grpSpPr>
              <a:xfrm>
                <a:off x="4187229" y="729137"/>
                <a:ext cx="548640" cy="1097280"/>
                <a:chOff x="640080" y="731520"/>
                <a:chExt cx="548640" cy="1097280"/>
              </a:xfrm>
            </p:grpSpPr>
            <p:sp>
              <p:nvSpPr>
                <p:cNvPr id="164" name="Rectangle 163"/>
                <p:cNvSpPr/>
                <p:nvPr/>
              </p:nvSpPr>
              <p:spPr>
                <a:xfrm>
                  <a:off x="64008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1</a:t>
                  </a:r>
                </a:p>
              </p:txBody>
            </p:sp>
            <p:sp>
              <p:nvSpPr>
                <p:cNvPr id="165" name="Rectangle 164"/>
                <p:cNvSpPr/>
                <p:nvPr/>
              </p:nvSpPr>
              <p:spPr>
                <a:xfrm>
                  <a:off x="91440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3</a:t>
                  </a:r>
                </a:p>
              </p:txBody>
            </p:sp>
            <p:sp>
              <p:nvSpPr>
                <p:cNvPr id="166" name="Rectangle 165"/>
                <p:cNvSpPr/>
                <p:nvPr/>
              </p:nvSpPr>
              <p:spPr>
                <a:xfrm>
                  <a:off x="64008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2</a:t>
                  </a:r>
                </a:p>
              </p:txBody>
            </p:sp>
            <p:sp>
              <p:nvSpPr>
                <p:cNvPr id="167" name="Rectangle 166"/>
                <p:cNvSpPr/>
                <p:nvPr/>
              </p:nvSpPr>
              <p:spPr>
                <a:xfrm>
                  <a:off x="91440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4</a:t>
                  </a:r>
                </a:p>
              </p:txBody>
            </p:sp>
            <p:sp>
              <p:nvSpPr>
                <p:cNvPr id="168" name="Rectangle 167"/>
                <p:cNvSpPr/>
                <p:nvPr/>
              </p:nvSpPr>
              <p:spPr>
                <a:xfrm>
                  <a:off x="64008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7</a:t>
                  </a:r>
                </a:p>
              </p:txBody>
            </p:sp>
            <p:sp>
              <p:nvSpPr>
                <p:cNvPr id="169" name="Rectangle 168"/>
                <p:cNvSpPr/>
                <p:nvPr/>
              </p:nvSpPr>
              <p:spPr>
                <a:xfrm>
                  <a:off x="91440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5</a:t>
                  </a:r>
                </a:p>
              </p:txBody>
            </p:sp>
            <p:sp>
              <p:nvSpPr>
                <p:cNvPr id="170" name="Rectangle 169"/>
                <p:cNvSpPr/>
                <p:nvPr/>
              </p:nvSpPr>
              <p:spPr>
                <a:xfrm>
                  <a:off x="64008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8</a:t>
                  </a:r>
                </a:p>
              </p:txBody>
            </p:sp>
            <p:sp>
              <p:nvSpPr>
                <p:cNvPr id="171" name="Rectangle 170"/>
                <p:cNvSpPr/>
                <p:nvPr/>
              </p:nvSpPr>
              <p:spPr>
                <a:xfrm>
                  <a:off x="91440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6</a:t>
                  </a:r>
                </a:p>
              </p:txBody>
            </p:sp>
          </p:grpSp>
          <p:sp>
            <p:nvSpPr>
              <p:cNvPr id="162" name="Rounded Rectangle 161"/>
              <p:cNvSpPr/>
              <p:nvPr/>
            </p:nvSpPr>
            <p:spPr>
              <a:xfrm>
                <a:off x="4134384" y="1247146"/>
                <a:ext cx="654330" cy="333376"/>
              </a:xfrm>
              <a:prstGeom prst="roundRect">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3" name="Rounded Rectangle 162"/>
              <p:cNvSpPr/>
              <p:nvPr/>
            </p:nvSpPr>
            <p:spPr>
              <a:xfrm>
                <a:off x="4134384" y="1514323"/>
                <a:ext cx="654330" cy="333376"/>
              </a:xfrm>
              <a:prstGeom prst="roundRect">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2" name="TextBox 171"/>
            <p:cNvSpPr txBox="1"/>
            <p:nvPr/>
          </p:nvSpPr>
          <p:spPr>
            <a:xfrm>
              <a:off x="4330920" y="3466478"/>
              <a:ext cx="490775" cy="276999"/>
            </a:xfrm>
            <a:prstGeom prst="rect">
              <a:avLst/>
            </a:prstGeom>
            <a:noFill/>
          </p:spPr>
          <p:txBody>
            <a:bodyPr wrap="none" lIns="0" tIns="0" rIns="0" bIns="0" rtlCol="0">
              <a:spAutoFit/>
            </a:bodyPr>
            <a:lstStyle/>
            <a:p>
              <a:r>
                <a:rPr lang="en-US" i="1" dirty="0" smtClean="0">
                  <a:solidFill>
                    <a:prstClr val="black"/>
                  </a:solidFill>
                  <a:latin typeface="Calibri" panose="020F0502020204030204"/>
                </a:rPr>
                <a:t>swap</a:t>
              </a:r>
              <a:endParaRPr lang="en-US" i="1" dirty="0">
                <a:solidFill>
                  <a:prstClr val="black"/>
                </a:solidFill>
                <a:latin typeface="Calibri" panose="020F0502020204030204"/>
              </a:endParaRPr>
            </a:p>
          </p:txBody>
        </p:sp>
        <p:sp>
          <p:nvSpPr>
            <p:cNvPr id="173" name="TextBox 172"/>
            <p:cNvSpPr txBox="1"/>
            <p:nvPr/>
          </p:nvSpPr>
          <p:spPr>
            <a:xfrm>
              <a:off x="5203054" y="3466478"/>
              <a:ext cx="490775" cy="276999"/>
            </a:xfrm>
            <a:prstGeom prst="rect">
              <a:avLst/>
            </a:prstGeom>
            <a:noFill/>
          </p:spPr>
          <p:txBody>
            <a:bodyPr wrap="none" lIns="0" tIns="0" rIns="0" bIns="0" rtlCol="0">
              <a:spAutoFit/>
            </a:bodyPr>
            <a:lstStyle/>
            <a:p>
              <a:r>
                <a:rPr lang="en-US" i="1" dirty="0" smtClean="0">
                  <a:solidFill>
                    <a:prstClr val="black"/>
                  </a:solidFill>
                  <a:latin typeface="Calibri" panose="020F0502020204030204"/>
                </a:rPr>
                <a:t>swap</a:t>
              </a:r>
              <a:endParaRPr lang="en-US" i="1" dirty="0">
                <a:solidFill>
                  <a:prstClr val="black"/>
                </a:solidFill>
                <a:latin typeface="Calibri" panose="020F0502020204030204"/>
              </a:endParaRPr>
            </a:p>
          </p:txBody>
        </p:sp>
        <p:grpSp>
          <p:nvGrpSpPr>
            <p:cNvPr id="174" name="Group 173"/>
            <p:cNvGrpSpPr/>
            <p:nvPr/>
          </p:nvGrpSpPr>
          <p:grpSpPr>
            <a:xfrm>
              <a:off x="6119994" y="3776162"/>
              <a:ext cx="548640" cy="1097280"/>
              <a:chOff x="640080" y="731520"/>
              <a:chExt cx="548640" cy="1097280"/>
            </a:xfrm>
          </p:grpSpPr>
          <p:sp>
            <p:nvSpPr>
              <p:cNvPr id="175" name="Rectangle 174"/>
              <p:cNvSpPr/>
              <p:nvPr/>
            </p:nvSpPr>
            <p:spPr>
              <a:xfrm>
                <a:off x="64008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1</a:t>
                </a:r>
              </a:p>
            </p:txBody>
          </p:sp>
          <p:sp>
            <p:nvSpPr>
              <p:cNvPr id="176" name="Rectangle 175"/>
              <p:cNvSpPr/>
              <p:nvPr/>
            </p:nvSpPr>
            <p:spPr>
              <a:xfrm>
                <a:off x="91440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5</a:t>
                </a:r>
              </a:p>
            </p:txBody>
          </p:sp>
          <p:sp>
            <p:nvSpPr>
              <p:cNvPr id="177" name="Rectangle 176"/>
              <p:cNvSpPr/>
              <p:nvPr/>
            </p:nvSpPr>
            <p:spPr>
              <a:xfrm>
                <a:off x="64008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2</a:t>
                </a:r>
              </a:p>
            </p:txBody>
          </p:sp>
          <p:sp>
            <p:nvSpPr>
              <p:cNvPr id="178" name="Rectangle 177"/>
              <p:cNvSpPr/>
              <p:nvPr/>
            </p:nvSpPr>
            <p:spPr>
              <a:xfrm>
                <a:off x="91440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6</a:t>
                </a:r>
              </a:p>
            </p:txBody>
          </p:sp>
          <p:sp>
            <p:nvSpPr>
              <p:cNvPr id="179" name="Rectangle 178"/>
              <p:cNvSpPr/>
              <p:nvPr/>
            </p:nvSpPr>
            <p:spPr>
              <a:xfrm>
                <a:off x="64008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7</a:t>
                </a:r>
              </a:p>
            </p:txBody>
          </p:sp>
          <p:sp>
            <p:nvSpPr>
              <p:cNvPr id="180" name="Rectangle 179"/>
              <p:cNvSpPr/>
              <p:nvPr/>
            </p:nvSpPr>
            <p:spPr>
              <a:xfrm>
                <a:off x="91440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3</a:t>
                </a:r>
              </a:p>
            </p:txBody>
          </p:sp>
          <p:sp>
            <p:nvSpPr>
              <p:cNvPr id="181" name="Rectangle 180"/>
              <p:cNvSpPr/>
              <p:nvPr/>
            </p:nvSpPr>
            <p:spPr>
              <a:xfrm>
                <a:off x="64008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8</a:t>
                </a:r>
              </a:p>
            </p:txBody>
          </p:sp>
          <p:sp>
            <p:nvSpPr>
              <p:cNvPr id="182" name="Rectangle 181"/>
              <p:cNvSpPr/>
              <p:nvPr/>
            </p:nvSpPr>
            <p:spPr>
              <a:xfrm>
                <a:off x="91440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4</a:t>
                </a:r>
              </a:p>
            </p:txBody>
          </p:sp>
        </p:grpSp>
        <p:cxnSp>
          <p:nvCxnSpPr>
            <p:cNvPr id="183" name="Curved Connector 182"/>
            <p:cNvCxnSpPr>
              <a:stCxn id="176" idx="3"/>
              <a:endCxn id="180" idx="3"/>
            </p:cNvCxnSpPr>
            <p:nvPr/>
          </p:nvCxnSpPr>
          <p:spPr>
            <a:xfrm>
              <a:off x="6668634" y="3913322"/>
              <a:ext cx="12700" cy="548640"/>
            </a:xfrm>
            <a:prstGeom prst="curvedConnector3">
              <a:avLst>
                <a:gd name="adj1" fmla="val 1800000"/>
              </a:avLst>
            </a:prstGeom>
            <a:noFill/>
            <a:ln w="12700" cap="flat" cmpd="sng" algn="ctr">
              <a:solidFill>
                <a:srgbClr val="C00000"/>
              </a:solidFill>
              <a:prstDash val="solid"/>
              <a:miter lim="800000"/>
              <a:headEnd type="triangle"/>
              <a:tailEnd type="triangle"/>
            </a:ln>
            <a:effectLst/>
          </p:spPr>
        </p:cxnSp>
        <p:cxnSp>
          <p:nvCxnSpPr>
            <p:cNvPr id="184" name="Curved Connector 183"/>
            <p:cNvCxnSpPr>
              <a:stCxn id="178" idx="3"/>
              <a:endCxn id="182" idx="3"/>
            </p:cNvCxnSpPr>
            <p:nvPr/>
          </p:nvCxnSpPr>
          <p:spPr>
            <a:xfrm>
              <a:off x="6668634" y="4187642"/>
              <a:ext cx="12700" cy="548640"/>
            </a:xfrm>
            <a:prstGeom prst="curvedConnector3">
              <a:avLst>
                <a:gd name="adj1" fmla="val 1800000"/>
              </a:avLst>
            </a:prstGeom>
            <a:noFill/>
            <a:ln w="12700" cap="flat" cmpd="sng" algn="ctr">
              <a:solidFill>
                <a:srgbClr val="C00000"/>
              </a:solidFill>
              <a:prstDash val="solid"/>
              <a:miter lim="800000"/>
              <a:headEnd type="triangle"/>
              <a:tailEnd type="triangle"/>
            </a:ln>
            <a:effectLst/>
          </p:spPr>
        </p:cxnSp>
        <p:sp>
          <p:nvSpPr>
            <p:cNvPr id="185" name="TextBox 184"/>
            <p:cNvSpPr txBox="1"/>
            <p:nvPr/>
          </p:nvSpPr>
          <p:spPr>
            <a:xfrm>
              <a:off x="5765944" y="4874417"/>
              <a:ext cx="1286378" cy="215444"/>
            </a:xfrm>
            <a:prstGeom prst="rect">
              <a:avLst/>
            </a:prstGeom>
            <a:noFill/>
          </p:spPr>
          <p:txBody>
            <a:bodyPr wrap="none" lIns="0" tIns="0" rIns="0" bIns="0" rtlCol="0">
              <a:spAutoFit/>
            </a:bodyPr>
            <a:lstStyle/>
            <a:p>
              <a:r>
                <a:rPr lang="en-US" sz="1400" dirty="0" err="1" smtClean="0">
                  <a:solidFill>
                    <a:prstClr val="black"/>
                  </a:solidFill>
                  <a:latin typeface="Calibri" panose="020F0502020204030204"/>
                </a:rPr>
                <a:t>shuf_xor</a:t>
              </a:r>
              <a:r>
                <a:rPr lang="en-US" sz="1400" dirty="0" smtClean="0">
                  <a:solidFill>
                    <a:prstClr val="black"/>
                  </a:solidFill>
                  <a:latin typeface="Calibri" panose="020F0502020204030204"/>
                </a:rPr>
                <a:t>(rg1,0x2)</a:t>
              </a:r>
              <a:endParaRPr lang="en-US" sz="1400" dirty="0">
                <a:solidFill>
                  <a:prstClr val="black"/>
                </a:solidFill>
                <a:latin typeface="Calibri" panose="020F0502020204030204"/>
              </a:endParaRPr>
            </a:p>
          </p:txBody>
        </p:sp>
        <p:sp>
          <p:nvSpPr>
            <p:cNvPr id="186" name="TextBox 185"/>
            <p:cNvSpPr txBox="1"/>
            <p:nvPr/>
          </p:nvSpPr>
          <p:spPr>
            <a:xfrm>
              <a:off x="7197172" y="3466478"/>
              <a:ext cx="490775" cy="276999"/>
            </a:xfrm>
            <a:prstGeom prst="rect">
              <a:avLst/>
            </a:prstGeom>
            <a:noFill/>
          </p:spPr>
          <p:txBody>
            <a:bodyPr wrap="none" lIns="0" tIns="0" rIns="0" bIns="0" rtlCol="0">
              <a:spAutoFit/>
            </a:bodyPr>
            <a:lstStyle/>
            <a:p>
              <a:r>
                <a:rPr lang="en-US" i="1" dirty="0" smtClean="0">
                  <a:solidFill>
                    <a:prstClr val="black"/>
                  </a:solidFill>
                  <a:latin typeface="Calibri" panose="020F0502020204030204"/>
                </a:rPr>
                <a:t>swap</a:t>
              </a:r>
              <a:endParaRPr lang="en-US" i="1" dirty="0">
                <a:solidFill>
                  <a:prstClr val="black"/>
                </a:solidFill>
                <a:latin typeface="Calibri" panose="020F0502020204030204"/>
              </a:endParaRPr>
            </a:p>
          </p:txBody>
        </p:sp>
        <p:sp>
          <p:nvSpPr>
            <p:cNvPr id="188" name="Right Arrow 187"/>
            <p:cNvSpPr/>
            <p:nvPr/>
          </p:nvSpPr>
          <p:spPr>
            <a:xfrm>
              <a:off x="2111961" y="3491115"/>
              <a:ext cx="207748" cy="161986"/>
            </a:xfrm>
            <a:prstGeom prst="rightArrow">
              <a:avLst/>
            </a:prstGeom>
            <a:solidFill>
              <a:sysClr val="window" lastClr="FFFFFF"/>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 name="TextBox 194"/>
            <p:cNvSpPr txBox="1"/>
            <p:nvPr/>
          </p:nvSpPr>
          <p:spPr>
            <a:xfrm>
              <a:off x="3151080" y="3466478"/>
              <a:ext cx="881203" cy="276999"/>
            </a:xfrm>
            <a:prstGeom prst="rect">
              <a:avLst/>
            </a:prstGeom>
            <a:noFill/>
          </p:spPr>
          <p:txBody>
            <a:bodyPr wrap="none" lIns="0" tIns="0" rIns="0" bIns="0" rtlCol="0">
              <a:spAutoFit/>
            </a:bodyPr>
            <a:lstStyle/>
            <a:p>
              <a:r>
                <a:rPr lang="en-US" i="1" dirty="0" smtClean="0">
                  <a:solidFill>
                    <a:prstClr val="black"/>
                  </a:solidFill>
                  <a:latin typeface="Calibri" panose="020F0502020204030204"/>
                </a:rPr>
                <a:t>exchange</a:t>
              </a:r>
              <a:endParaRPr lang="en-US" i="1" dirty="0">
                <a:solidFill>
                  <a:prstClr val="black"/>
                </a:solidFill>
                <a:latin typeface="Calibri" panose="020F0502020204030204"/>
              </a:endParaRPr>
            </a:p>
          </p:txBody>
        </p:sp>
        <p:sp>
          <p:nvSpPr>
            <p:cNvPr id="196" name="TextBox 195"/>
            <p:cNvSpPr txBox="1"/>
            <p:nvPr/>
          </p:nvSpPr>
          <p:spPr>
            <a:xfrm>
              <a:off x="5994490" y="3466478"/>
              <a:ext cx="881203" cy="276999"/>
            </a:xfrm>
            <a:prstGeom prst="rect">
              <a:avLst/>
            </a:prstGeom>
            <a:noFill/>
          </p:spPr>
          <p:txBody>
            <a:bodyPr wrap="none" lIns="0" tIns="0" rIns="0" bIns="0" rtlCol="0">
              <a:spAutoFit/>
            </a:bodyPr>
            <a:lstStyle/>
            <a:p>
              <a:r>
                <a:rPr lang="en-US" i="1" dirty="0" smtClean="0">
                  <a:solidFill>
                    <a:prstClr val="black"/>
                  </a:solidFill>
                  <a:latin typeface="Calibri" panose="020F0502020204030204"/>
                </a:rPr>
                <a:t>exchange</a:t>
              </a:r>
              <a:endParaRPr lang="en-US" i="1" dirty="0">
                <a:solidFill>
                  <a:prstClr val="black"/>
                </a:solidFill>
                <a:latin typeface="Calibri" panose="020F0502020204030204"/>
              </a:endParaRPr>
            </a:p>
          </p:txBody>
        </p:sp>
        <p:grpSp>
          <p:nvGrpSpPr>
            <p:cNvPr id="197" name="Group 196"/>
            <p:cNvGrpSpPr/>
            <p:nvPr/>
          </p:nvGrpSpPr>
          <p:grpSpPr>
            <a:xfrm>
              <a:off x="7106227" y="3765521"/>
              <a:ext cx="654330" cy="1118562"/>
              <a:chOff x="6319002" y="698506"/>
              <a:chExt cx="654330" cy="1118562"/>
            </a:xfrm>
          </p:grpSpPr>
          <p:grpSp>
            <p:nvGrpSpPr>
              <p:cNvPr id="198" name="Group 197"/>
              <p:cNvGrpSpPr/>
              <p:nvPr/>
            </p:nvGrpSpPr>
            <p:grpSpPr>
              <a:xfrm>
                <a:off x="6371847" y="698506"/>
                <a:ext cx="548640" cy="1097280"/>
                <a:chOff x="640080" y="731520"/>
                <a:chExt cx="548640" cy="1097280"/>
              </a:xfrm>
            </p:grpSpPr>
            <p:sp>
              <p:nvSpPr>
                <p:cNvPr id="201" name="Rectangle 200"/>
                <p:cNvSpPr/>
                <p:nvPr/>
              </p:nvSpPr>
              <p:spPr>
                <a:xfrm>
                  <a:off x="64008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1</a:t>
                  </a:r>
                </a:p>
              </p:txBody>
            </p:sp>
            <p:sp>
              <p:nvSpPr>
                <p:cNvPr id="202" name="Rectangle 201"/>
                <p:cNvSpPr/>
                <p:nvPr/>
              </p:nvSpPr>
              <p:spPr>
                <a:xfrm>
                  <a:off x="914400" y="73152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5</a:t>
                  </a:r>
                </a:p>
              </p:txBody>
            </p:sp>
            <p:sp>
              <p:nvSpPr>
                <p:cNvPr id="203" name="Rectangle 202"/>
                <p:cNvSpPr/>
                <p:nvPr/>
              </p:nvSpPr>
              <p:spPr>
                <a:xfrm>
                  <a:off x="64008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2</a:t>
                  </a:r>
                </a:p>
              </p:txBody>
            </p:sp>
            <p:sp>
              <p:nvSpPr>
                <p:cNvPr id="204" name="Rectangle 203"/>
                <p:cNvSpPr/>
                <p:nvPr/>
              </p:nvSpPr>
              <p:spPr>
                <a:xfrm>
                  <a:off x="914400" y="100584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6</a:t>
                  </a:r>
                </a:p>
              </p:txBody>
            </p:sp>
            <p:sp>
              <p:nvSpPr>
                <p:cNvPr id="205" name="Rectangle 204"/>
                <p:cNvSpPr/>
                <p:nvPr/>
              </p:nvSpPr>
              <p:spPr>
                <a:xfrm>
                  <a:off x="64008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3</a:t>
                  </a:r>
                </a:p>
              </p:txBody>
            </p:sp>
            <p:sp>
              <p:nvSpPr>
                <p:cNvPr id="206" name="Rectangle 205"/>
                <p:cNvSpPr/>
                <p:nvPr/>
              </p:nvSpPr>
              <p:spPr>
                <a:xfrm>
                  <a:off x="914400" y="128016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7</a:t>
                  </a:r>
                </a:p>
              </p:txBody>
            </p:sp>
            <p:sp>
              <p:nvSpPr>
                <p:cNvPr id="207" name="Rectangle 206"/>
                <p:cNvSpPr/>
                <p:nvPr/>
              </p:nvSpPr>
              <p:spPr>
                <a:xfrm>
                  <a:off x="64008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4</a:t>
                  </a:r>
                </a:p>
              </p:txBody>
            </p:sp>
            <p:sp>
              <p:nvSpPr>
                <p:cNvPr id="208" name="Rectangle 207"/>
                <p:cNvSpPr/>
                <p:nvPr/>
              </p:nvSpPr>
              <p:spPr>
                <a:xfrm>
                  <a:off x="914400" y="1554480"/>
                  <a:ext cx="274320" cy="274320"/>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8</a:t>
                  </a:r>
                </a:p>
              </p:txBody>
            </p:sp>
          </p:grpSp>
          <p:sp>
            <p:nvSpPr>
              <p:cNvPr id="199" name="Rounded Rectangle 198"/>
              <p:cNvSpPr/>
              <p:nvPr/>
            </p:nvSpPr>
            <p:spPr>
              <a:xfrm>
                <a:off x="6319002" y="1216515"/>
                <a:ext cx="654330" cy="333376"/>
              </a:xfrm>
              <a:prstGeom prst="roundRect">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 name="Rounded Rectangle 199"/>
              <p:cNvSpPr/>
              <p:nvPr/>
            </p:nvSpPr>
            <p:spPr>
              <a:xfrm>
                <a:off x="6319002" y="1483692"/>
                <a:ext cx="654330" cy="333376"/>
              </a:xfrm>
              <a:prstGeom prst="roundRect">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9" name="TextBox 208"/>
            <p:cNvSpPr txBox="1"/>
            <p:nvPr/>
          </p:nvSpPr>
          <p:spPr>
            <a:xfrm>
              <a:off x="7134472" y="4878698"/>
              <a:ext cx="641201" cy="276999"/>
            </a:xfrm>
            <a:prstGeom prst="rect">
              <a:avLst/>
            </a:prstGeom>
            <a:noFill/>
          </p:spPr>
          <p:txBody>
            <a:bodyPr wrap="none" lIns="0" tIns="0" rIns="0" bIns="0" rtlCol="0">
              <a:spAutoFit/>
            </a:bodyPr>
            <a:lstStyle/>
            <a:p>
              <a:r>
                <a:rPr lang="en-US" dirty="0" smtClean="0">
                  <a:solidFill>
                    <a:prstClr val="black"/>
                  </a:solidFill>
                  <a:latin typeface="Calibri" panose="020F0502020204030204"/>
                </a:rPr>
                <a:t>output</a:t>
              </a:r>
              <a:endParaRPr lang="en-US" dirty="0">
                <a:solidFill>
                  <a:prstClr val="black"/>
                </a:solidFill>
                <a:latin typeface="Calibri" panose="020F0502020204030204"/>
              </a:endParaRPr>
            </a:p>
          </p:txBody>
        </p:sp>
        <p:sp>
          <p:nvSpPr>
            <p:cNvPr id="210" name="TextBox 209"/>
            <p:cNvSpPr txBox="1"/>
            <p:nvPr/>
          </p:nvSpPr>
          <p:spPr>
            <a:xfrm>
              <a:off x="3152892" y="3192840"/>
              <a:ext cx="785471" cy="276999"/>
            </a:xfrm>
            <a:prstGeom prst="rect">
              <a:avLst/>
            </a:prstGeom>
            <a:noFill/>
          </p:spPr>
          <p:txBody>
            <a:bodyPr wrap="none" lIns="0" tIns="0" rIns="0" bIns="0" rtlCol="0">
              <a:spAutoFit/>
            </a:bodyPr>
            <a:lstStyle/>
            <a:p>
              <a:r>
                <a:rPr lang="en-US" dirty="0" smtClean="0">
                  <a:solidFill>
                    <a:prstClr val="black"/>
                  </a:solidFill>
                  <a:latin typeface="Calibri" panose="020F0502020204030204"/>
                </a:rPr>
                <a:t>Stride=1</a:t>
              </a:r>
              <a:endParaRPr lang="en-US" dirty="0">
                <a:solidFill>
                  <a:prstClr val="black"/>
                </a:solidFill>
                <a:latin typeface="Calibri" panose="020F0502020204030204"/>
              </a:endParaRPr>
            </a:p>
          </p:txBody>
        </p:sp>
        <p:sp>
          <p:nvSpPr>
            <p:cNvPr id="211" name="TextBox 210"/>
            <p:cNvSpPr txBox="1"/>
            <p:nvPr/>
          </p:nvSpPr>
          <p:spPr>
            <a:xfrm>
              <a:off x="5984279" y="3192840"/>
              <a:ext cx="785471" cy="276999"/>
            </a:xfrm>
            <a:prstGeom prst="rect">
              <a:avLst/>
            </a:prstGeom>
            <a:noFill/>
          </p:spPr>
          <p:txBody>
            <a:bodyPr wrap="none" lIns="0" tIns="0" rIns="0" bIns="0" rtlCol="0">
              <a:spAutoFit/>
            </a:bodyPr>
            <a:lstStyle/>
            <a:p>
              <a:r>
                <a:rPr lang="en-US" dirty="0" smtClean="0">
                  <a:solidFill>
                    <a:prstClr val="black"/>
                  </a:solidFill>
                  <a:latin typeface="Calibri" panose="020F0502020204030204"/>
                </a:rPr>
                <a:t>Stride=2</a:t>
              </a:r>
              <a:endParaRPr lang="en-US" dirty="0">
                <a:solidFill>
                  <a:prstClr val="black"/>
                </a:solidFill>
                <a:latin typeface="Calibri" panose="020F0502020204030204"/>
              </a:endParaRPr>
            </a:p>
          </p:txBody>
        </p:sp>
        <p:sp>
          <p:nvSpPr>
            <p:cNvPr id="212" name="Right Arrow 211"/>
            <p:cNvSpPr/>
            <p:nvPr/>
          </p:nvSpPr>
          <p:spPr>
            <a:xfrm>
              <a:off x="2917600" y="3491115"/>
              <a:ext cx="207748" cy="161986"/>
            </a:xfrm>
            <a:prstGeom prst="rightArrow">
              <a:avLst/>
            </a:prstGeom>
            <a:solidFill>
              <a:sysClr val="window" lastClr="FFFFFF"/>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3" name="Right Arrow 212"/>
            <p:cNvSpPr/>
            <p:nvPr/>
          </p:nvSpPr>
          <p:spPr>
            <a:xfrm>
              <a:off x="4041395" y="3491115"/>
              <a:ext cx="207748" cy="161986"/>
            </a:xfrm>
            <a:prstGeom prst="rightArrow">
              <a:avLst/>
            </a:prstGeom>
            <a:solidFill>
              <a:sysClr val="window" lastClr="FFFFFF"/>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4" name="Right Arrow 213"/>
            <p:cNvSpPr/>
            <p:nvPr/>
          </p:nvSpPr>
          <p:spPr>
            <a:xfrm>
              <a:off x="4911771" y="3491115"/>
              <a:ext cx="207748" cy="161986"/>
            </a:xfrm>
            <a:prstGeom prst="rightArrow">
              <a:avLst/>
            </a:prstGeom>
            <a:solidFill>
              <a:sysClr val="window" lastClr="FFFFFF"/>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5" name="Right Arrow 214"/>
            <p:cNvSpPr/>
            <p:nvPr/>
          </p:nvSpPr>
          <p:spPr>
            <a:xfrm>
              <a:off x="5730582" y="3491115"/>
              <a:ext cx="207748" cy="161986"/>
            </a:xfrm>
            <a:prstGeom prst="rightArrow">
              <a:avLst/>
            </a:prstGeom>
            <a:solidFill>
              <a:sysClr val="window" lastClr="FFFFFF"/>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 name="Right Arrow 215"/>
            <p:cNvSpPr/>
            <p:nvPr/>
          </p:nvSpPr>
          <p:spPr>
            <a:xfrm>
              <a:off x="6925301" y="3491115"/>
              <a:ext cx="207748" cy="161986"/>
            </a:xfrm>
            <a:prstGeom prst="rightArrow">
              <a:avLst/>
            </a:prstGeom>
            <a:solidFill>
              <a:sysClr val="window" lastClr="FFFFFF"/>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 name="Group 8"/>
          <p:cNvGrpSpPr/>
          <p:nvPr/>
        </p:nvGrpSpPr>
        <p:grpSpPr>
          <a:xfrm>
            <a:off x="780290" y="2802444"/>
            <a:ext cx="1843185" cy="1893517"/>
            <a:chOff x="780290" y="3023157"/>
            <a:chExt cx="1843185" cy="1893517"/>
          </a:xfrm>
        </p:grpSpPr>
        <p:sp>
          <p:nvSpPr>
            <p:cNvPr id="217" name="Rounded Rectangular Callout 216"/>
            <p:cNvSpPr/>
            <p:nvPr/>
          </p:nvSpPr>
          <p:spPr bwMode="auto">
            <a:xfrm>
              <a:off x="780290" y="3023157"/>
              <a:ext cx="1843185" cy="465724"/>
            </a:xfrm>
            <a:prstGeom prst="wedgeRoundRectCallout">
              <a:avLst>
                <a:gd name="adj1" fmla="val 2823"/>
                <a:gd name="adj2" fmla="val 91701"/>
                <a:gd name="adj3" fmla="val 16667"/>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US" dirty="0" smtClean="0">
                  <a:latin typeface="Arial" pitchFamily="-65" charset="0"/>
                  <a:ea typeface="ＭＳ Ｐゴシック" pitchFamily="-65" charset="-128"/>
                  <a:cs typeface="ＭＳ Ｐゴシック" pitchFamily="-65" charset="-128"/>
                </a:rPr>
                <a:t>Striped-access</a:t>
              </a:r>
            </a:p>
          </p:txBody>
        </p:sp>
        <p:sp>
          <p:nvSpPr>
            <p:cNvPr id="8" name="Rounded Rectangle 7"/>
            <p:cNvSpPr/>
            <p:nvPr/>
          </p:nvSpPr>
          <p:spPr bwMode="auto">
            <a:xfrm>
              <a:off x="1475632" y="3722457"/>
              <a:ext cx="321289" cy="1194217"/>
            </a:xfrm>
            <a:prstGeom prst="roundRect">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grpSp>
        <p:nvGrpSpPr>
          <p:cNvPr id="218" name="Group 217"/>
          <p:cNvGrpSpPr/>
          <p:nvPr/>
        </p:nvGrpSpPr>
        <p:grpSpPr>
          <a:xfrm>
            <a:off x="6435107" y="2823464"/>
            <a:ext cx="2174146" cy="1893517"/>
            <a:chOff x="780290" y="3023157"/>
            <a:chExt cx="2174146" cy="1893517"/>
          </a:xfrm>
        </p:grpSpPr>
        <p:sp>
          <p:nvSpPr>
            <p:cNvPr id="219" name="Rounded Rectangular Callout 218"/>
            <p:cNvSpPr/>
            <p:nvPr/>
          </p:nvSpPr>
          <p:spPr bwMode="auto">
            <a:xfrm>
              <a:off x="780290" y="3023157"/>
              <a:ext cx="2174146" cy="465724"/>
            </a:xfrm>
            <a:prstGeom prst="wedgeRoundRectCallout">
              <a:avLst>
                <a:gd name="adj1" fmla="val -9263"/>
                <a:gd name="adj2" fmla="val 93958"/>
                <a:gd name="adj3" fmla="val 16667"/>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US" dirty="0" smtClean="0">
                  <a:latin typeface="Arial" pitchFamily="-65" charset="0"/>
                  <a:ea typeface="ＭＳ Ｐゴシック" pitchFamily="-65" charset="-128"/>
                  <a:cs typeface="ＭＳ Ｐゴシック" pitchFamily="-65" charset="-128"/>
                </a:rPr>
                <a:t>Coalesced-access</a:t>
              </a:r>
            </a:p>
          </p:txBody>
        </p:sp>
        <p:sp>
          <p:nvSpPr>
            <p:cNvPr id="220" name="Rounded Rectangle 219"/>
            <p:cNvSpPr/>
            <p:nvPr/>
          </p:nvSpPr>
          <p:spPr bwMode="auto">
            <a:xfrm>
              <a:off x="1475632" y="3722457"/>
              <a:ext cx="321289" cy="1194217"/>
            </a:xfrm>
            <a:prstGeom prst="roundRect">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spTree>
    <p:extLst>
      <p:ext uri="{BB962C8B-B14F-4D97-AF65-F5344CB8AC3E}">
        <p14:creationId xmlns:p14="http://schemas.microsoft.com/office/powerpoint/2010/main" val="2234635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8"/>
                                        </p:tgtEl>
                                        <p:attrNameLst>
                                          <p:attrName>style.visibility</p:attrName>
                                        </p:attrNameLst>
                                      </p:cBhvr>
                                      <p:to>
                                        <p:strVal val="visible"/>
                                      </p:to>
                                    </p:set>
                                    <p:animEffect transition="in" filter="fade">
                                      <p:cBhvr>
                                        <p:cTn id="41" dur="500"/>
                                        <p:tgtEl>
                                          <p:spTgt spid="2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Introduction</a:t>
            </a:r>
          </a:p>
          <a:p>
            <a:r>
              <a:rPr lang="en-US" dirty="0" smtClean="0">
                <a:solidFill>
                  <a:schemeClr val="bg1">
                    <a:lumMod val="65000"/>
                  </a:schemeClr>
                </a:solidFill>
              </a:rPr>
              <a:t>Motivation</a:t>
            </a:r>
          </a:p>
          <a:p>
            <a:endParaRPr lang="en-US" dirty="0">
              <a:solidFill>
                <a:schemeClr val="bg1">
                  <a:lumMod val="65000"/>
                </a:schemeClr>
              </a:solidFill>
            </a:endParaRPr>
          </a:p>
          <a:p>
            <a:r>
              <a:rPr lang="en-US" dirty="0" smtClean="0">
                <a:solidFill>
                  <a:schemeClr val="bg1">
                    <a:lumMod val="65000"/>
                  </a:schemeClr>
                </a:solidFill>
              </a:rPr>
              <a:t>Our Method</a:t>
            </a:r>
          </a:p>
          <a:p>
            <a:pPr lvl="1"/>
            <a:r>
              <a:rPr lang="en-US" dirty="0" smtClean="0">
                <a:solidFill>
                  <a:schemeClr val="bg1">
                    <a:lumMod val="65000"/>
                  </a:schemeClr>
                </a:solidFill>
              </a:rPr>
              <a:t>GPU </a:t>
            </a:r>
            <a:r>
              <a:rPr lang="en-US" dirty="0" err="1" smtClean="0">
                <a:solidFill>
                  <a:schemeClr val="bg1">
                    <a:lumMod val="65000"/>
                  </a:schemeClr>
                </a:solidFill>
              </a:rPr>
              <a:t>SegSort</a:t>
            </a:r>
            <a:r>
              <a:rPr lang="en-US" dirty="0" smtClean="0">
                <a:solidFill>
                  <a:schemeClr val="bg1">
                    <a:lumMod val="65000"/>
                  </a:schemeClr>
                </a:solidFill>
              </a:rPr>
              <a:t> Mechanism</a:t>
            </a:r>
          </a:p>
          <a:p>
            <a:pPr lvl="1"/>
            <a:r>
              <a:rPr lang="en-US" dirty="0" smtClean="0">
                <a:solidFill>
                  <a:schemeClr val="bg1">
                    <a:lumMod val="65000"/>
                  </a:schemeClr>
                </a:solidFill>
              </a:rPr>
              <a:t>GPU Register-based Sort</a:t>
            </a:r>
          </a:p>
          <a:p>
            <a:pPr lvl="1"/>
            <a:r>
              <a:rPr lang="en-US" dirty="0" smtClean="0">
                <a:solidFill>
                  <a:schemeClr val="bg1">
                    <a:lumMod val="65000"/>
                  </a:schemeClr>
                </a:solidFill>
              </a:rPr>
              <a:t>Other Techniques &amp; Opt.</a:t>
            </a:r>
          </a:p>
          <a:p>
            <a:endParaRPr lang="en-US" dirty="0"/>
          </a:p>
          <a:p>
            <a:endParaRPr lang="en-US" dirty="0" smtClean="0"/>
          </a:p>
          <a:p>
            <a:r>
              <a:rPr lang="en-US" dirty="0" smtClean="0"/>
              <a:t>Evaluation</a:t>
            </a:r>
          </a:p>
          <a:p>
            <a:pPr lvl="1"/>
            <a:r>
              <a:rPr lang="en-US" dirty="0" smtClean="0"/>
              <a:t>Kernel Performance</a:t>
            </a:r>
          </a:p>
          <a:p>
            <a:pPr lvl="1"/>
            <a:r>
              <a:rPr lang="en-US" dirty="0" smtClean="0"/>
              <a:t>Kernel in Real Applications</a:t>
            </a:r>
          </a:p>
          <a:p>
            <a:pPr lvl="1"/>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17</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cxnSp>
        <p:nvCxnSpPr>
          <p:cNvPr id="6" name="Straight Connector 5"/>
          <p:cNvCxnSpPr/>
          <p:nvPr/>
        </p:nvCxnSpPr>
        <p:spPr bwMode="auto">
          <a:xfrm>
            <a:off x="678505" y="1999648"/>
            <a:ext cx="7680960" cy="0"/>
          </a:xfrm>
          <a:prstGeom prst="line">
            <a:avLst/>
          </a:prstGeom>
          <a:solidFill>
            <a:schemeClr val="accent1"/>
          </a:solidFill>
          <a:ln w="9525" cap="flat" cmpd="sng" algn="ctr">
            <a:solidFill>
              <a:schemeClr val="tx1"/>
            </a:solidFill>
            <a:prstDash val="lgDashDot"/>
            <a:round/>
            <a:headEnd type="none" w="med" len="med"/>
            <a:tailEnd type="none" w="med" len="med"/>
          </a:ln>
          <a:effectLst/>
        </p:spPr>
      </p:cxnSp>
      <p:cxnSp>
        <p:nvCxnSpPr>
          <p:cNvPr id="7" name="Straight Connector 6"/>
          <p:cNvCxnSpPr/>
          <p:nvPr/>
        </p:nvCxnSpPr>
        <p:spPr bwMode="auto">
          <a:xfrm>
            <a:off x="678505" y="4275140"/>
            <a:ext cx="7680960" cy="0"/>
          </a:xfrm>
          <a:prstGeom prst="line">
            <a:avLst/>
          </a:prstGeom>
          <a:solidFill>
            <a:schemeClr val="accent1"/>
          </a:solidFill>
          <a:ln w="9525" cap="flat" cmpd="sng" algn="ctr">
            <a:solidFill>
              <a:schemeClr val="tx1"/>
            </a:solidFill>
            <a:prstDash val="lgDashDot"/>
            <a:round/>
            <a:headEnd type="none" w="med" len="med"/>
            <a:tailEnd type="none" w="med" len="med"/>
          </a:ln>
          <a:effectLst/>
        </p:spPr>
      </p:cxnSp>
      <p:pic>
        <p:nvPicPr>
          <p:cNvPr id="152" name="Picture 151"/>
          <p:cNvPicPr>
            <a:picLocks noChangeAspect="1"/>
          </p:cNvPicPr>
          <p:nvPr/>
        </p:nvPicPr>
        <p:blipFill>
          <a:blip r:embed="rId2">
            <a:duotone>
              <a:schemeClr val="bg2">
                <a:shade val="45000"/>
                <a:satMod val="135000"/>
              </a:schemeClr>
              <a:prstClr val="white"/>
            </a:duotone>
          </a:blip>
          <a:stretch>
            <a:fillRect/>
          </a:stretch>
        </p:blipFill>
        <p:spPr>
          <a:xfrm>
            <a:off x="4682085" y="869035"/>
            <a:ext cx="2498741" cy="1065977"/>
          </a:xfrm>
          <a:prstGeom prst="rect">
            <a:avLst/>
          </a:prstGeom>
        </p:spPr>
      </p:pic>
      <p:pic>
        <p:nvPicPr>
          <p:cNvPr id="153" name="Picture 152"/>
          <p:cNvPicPr>
            <a:picLocks noChangeAspect="1"/>
          </p:cNvPicPr>
          <p:nvPr/>
        </p:nvPicPr>
        <p:blipFill>
          <a:blip r:embed="rId3">
            <a:duotone>
              <a:schemeClr val="bg2">
                <a:shade val="45000"/>
                <a:satMod val="135000"/>
              </a:schemeClr>
              <a:prstClr val="white"/>
            </a:duotone>
          </a:blip>
          <a:stretch>
            <a:fillRect/>
          </a:stretch>
        </p:blipFill>
        <p:spPr>
          <a:xfrm>
            <a:off x="7169476" y="832294"/>
            <a:ext cx="1189989" cy="1118128"/>
          </a:xfrm>
          <a:prstGeom prst="rect">
            <a:avLst/>
          </a:prstGeom>
        </p:spPr>
      </p:pic>
      <p:pic>
        <p:nvPicPr>
          <p:cNvPr id="296" name="Picture 295"/>
          <p:cNvPicPr>
            <a:picLocks noChangeAspect="1"/>
          </p:cNvPicPr>
          <p:nvPr/>
        </p:nvPicPr>
        <p:blipFill>
          <a:blip r:embed="rId4">
            <a:duotone>
              <a:schemeClr val="bg2">
                <a:shade val="45000"/>
                <a:satMod val="135000"/>
              </a:schemeClr>
              <a:prstClr val="white"/>
            </a:duotone>
          </a:blip>
          <a:stretch>
            <a:fillRect/>
          </a:stretch>
        </p:blipFill>
        <p:spPr>
          <a:xfrm>
            <a:off x="5672089" y="2350893"/>
            <a:ext cx="2275383" cy="1435838"/>
          </a:xfrm>
          <a:prstGeom prst="rect">
            <a:avLst/>
          </a:prstGeom>
        </p:spPr>
      </p:pic>
      <p:pic>
        <p:nvPicPr>
          <p:cNvPr id="298" name="Picture 297"/>
          <p:cNvPicPr>
            <a:picLocks noChangeAspect="1"/>
          </p:cNvPicPr>
          <p:nvPr/>
        </p:nvPicPr>
        <p:blipFill>
          <a:blip r:embed="rId5"/>
          <a:stretch>
            <a:fillRect/>
          </a:stretch>
        </p:blipFill>
        <p:spPr>
          <a:xfrm>
            <a:off x="5610876" y="4792179"/>
            <a:ext cx="1027086" cy="1310918"/>
          </a:xfrm>
          <a:prstGeom prst="rect">
            <a:avLst/>
          </a:prstGeom>
        </p:spPr>
      </p:pic>
      <p:pic>
        <p:nvPicPr>
          <p:cNvPr id="299" name="Picture 298"/>
          <p:cNvPicPr>
            <a:picLocks noChangeAspect="1"/>
          </p:cNvPicPr>
          <p:nvPr/>
        </p:nvPicPr>
        <p:blipFill>
          <a:blip r:embed="rId6"/>
          <a:stretch>
            <a:fillRect/>
          </a:stretch>
        </p:blipFill>
        <p:spPr>
          <a:xfrm>
            <a:off x="6752262" y="4763550"/>
            <a:ext cx="1604528" cy="1368176"/>
          </a:xfrm>
          <a:prstGeom prst="rect">
            <a:avLst/>
          </a:prstGeom>
        </p:spPr>
      </p:pic>
    </p:spTree>
    <p:extLst>
      <p:ext uri="{BB962C8B-B14F-4D97-AF65-F5344CB8AC3E}">
        <p14:creationId xmlns:p14="http://schemas.microsoft.com/office/powerpoint/2010/main" val="562703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Platforms</a:t>
            </a:r>
            <a:endParaRPr lang="en-US" dirty="0"/>
          </a:p>
        </p:txBody>
      </p:sp>
      <p:sp>
        <p:nvSpPr>
          <p:cNvPr id="3" name="Content Placeholder 2"/>
          <p:cNvSpPr>
            <a:spLocks noGrp="1"/>
          </p:cNvSpPr>
          <p:nvPr>
            <p:ph idx="1"/>
          </p:nvPr>
        </p:nvSpPr>
        <p:spPr>
          <a:xfrm>
            <a:off x="685799" y="865848"/>
            <a:ext cx="8163911" cy="5437848"/>
          </a:xfrm>
        </p:spPr>
        <p:txBody>
          <a:bodyPr/>
          <a:lstStyle/>
          <a:p>
            <a:r>
              <a:rPr lang="en-US" altLang="zh-CN" b="1" u="sng" noProof="1">
                <a:solidFill>
                  <a:srgbClr val="008000"/>
                </a:solidFill>
                <a:sym typeface="Verdana" pitchFamily="34" charset="0"/>
              </a:rPr>
              <a:t>nVidia </a:t>
            </a:r>
            <a:r>
              <a:rPr lang="en-US" altLang="zh-CN" b="1" u="sng" noProof="1" smtClean="0">
                <a:solidFill>
                  <a:srgbClr val="008000"/>
                </a:solidFill>
                <a:sym typeface="Verdana" pitchFamily="34" charset="0"/>
              </a:rPr>
              <a:t>Tesla K80 (Kepler-GK210)</a:t>
            </a:r>
            <a:r>
              <a:rPr lang="en-US" altLang="zh-CN" noProof="1" smtClean="0">
                <a:solidFill>
                  <a:srgbClr val="212121"/>
                </a:solidFill>
                <a:sym typeface="Verdana" pitchFamily="34" charset="0"/>
              </a:rPr>
              <a:t>, 2496 </a:t>
            </a:r>
            <a:r>
              <a:rPr lang="en-US" altLang="zh-CN" noProof="1">
                <a:solidFill>
                  <a:srgbClr val="212121"/>
                </a:solidFill>
                <a:sym typeface="Verdana" pitchFamily="34" charset="0"/>
              </a:rPr>
              <a:t>CUDA cores @ </a:t>
            </a:r>
            <a:r>
              <a:rPr lang="en-US" altLang="zh-CN" noProof="1" smtClean="0">
                <a:solidFill>
                  <a:srgbClr val="212121"/>
                </a:solidFill>
                <a:sym typeface="Verdana" pitchFamily="34" charset="0"/>
              </a:rPr>
              <a:t>824 MHz</a:t>
            </a:r>
            <a:r>
              <a:rPr lang="en-US" altLang="zh-CN" noProof="1">
                <a:solidFill>
                  <a:srgbClr val="212121"/>
                </a:solidFill>
                <a:sym typeface="Verdana" pitchFamily="34" charset="0"/>
              </a:rPr>
              <a:t>, </a:t>
            </a:r>
            <a:r>
              <a:rPr lang="en-US" altLang="zh-CN" noProof="1" smtClean="0">
                <a:solidFill>
                  <a:srgbClr val="212121"/>
                </a:solidFill>
                <a:sym typeface="Verdana" pitchFamily="34" charset="0"/>
              </a:rPr>
              <a:t>240 </a:t>
            </a:r>
            <a:r>
              <a:rPr lang="en-US" altLang="zh-CN" noProof="1">
                <a:solidFill>
                  <a:srgbClr val="212121"/>
                </a:solidFill>
                <a:sym typeface="Verdana" pitchFamily="34" charset="0"/>
              </a:rPr>
              <a:t>GB/s </a:t>
            </a:r>
            <a:r>
              <a:rPr lang="en-US" altLang="zh-CN" noProof="1" smtClean="0">
                <a:solidFill>
                  <a:srgbClr val="212121"/>
                </a:solidFill>
                <a:sym typeface="Verdana" pitchFamily="34" charset="0"/>
              </a:rPr>
              <a:t>bandwidth</a:t>
            </a:r>
          </a:p>
          <a:p>
            <a:r>
              <a:rPr lang="en-US" altLang="zh-CN" b="1" u="sng" noProof="1">
                <a:solidFill>
                  <a:srgbClr val="FF0000"/>
                </a:solidFill>
                <a:sym typeface="Verdana" pitchFamily="34" charset="0"/>
              </a:rPr>
              <a:t>nVidia </a:t>
            </a:r>
            <a:r>
              <a:rPr lang="en-US" altLang="zh-CN" b="1" u="sng" noProof="1" smtClean="0">
                <a:solidFill>
                  <a:srgbClr val="FF0000"/>
                </a:solidFill>
                <a:sym typeface="Verdana" pitchFamily="34" charset="0"/>
              </a:rPr>
              <a:t>TitanX (Pascal-GP102)</a:t>
            </a:r>
            <a:r>
              <a:rPr lang="en-US" altLang="zh-CN" noProof="1" smtClean="0">
                <a:solidFill>
                  <a:srgbClr val="212121"/>
                </a:solidFill>
                <a:sym typeface="Verdana" pitchFamily="34" charset="0"/>
              </a:rPr>
              <a:t>, 3584 </a:t>
            </a:r>
            <a:r>
              <a:rPr lang="en-US" altLang="zh-CN" noProof="1">
                <a:solidFill>
                  <a:srgbClr val="212121"/>
                </a:solidFill>
                <a:sym typeface="Verdana" pitchFamily="34" charset="0"/>
              </a:rPr>
              <a:t>CUDA cores @ </a:t>
            </a:r>
            <a:r>
              <a:rPr lang="en-US" altLang="zh-CN" noProof="1" smtClean="0">
                <a:solidFill>
                  <a:srgbClr val="212121"/>
                </a:solidFill>
                <a:sym typeface="Verdana" pitchFamily="34" charset="0"/>
              </a:rPr>
              <a:t>1531 MHz</a:t>
            </a:r>
            <a:r>
              <a:rPr lang="en-US" altLang="zh-CN" noProof="1">
                <a:solidFill>
                  <a:srgbClr val="212121"/>
                </a:solidFill>
                <a:sym typeface="Verdana" pitchFamily="34" charset="0"/>
              </a:rPr>
              <a:t>, </a:t>
            </a:r>
            <a:r>
              <a:rPr lang="en-US" altLang="zh-CN" noProof="1" smtClean="0">
                <a:solidFill>
                  <a:srgbClr val="212121"/>
                </a:solidFill>
                <a:sym typeface="Verdana" pitchFamily="34" charset="0"/>
              </a:rPr>
              <a:t>480 </a:t>
            </a:r>
            <a:r>
              <a:rPr lang="en-US" altLang="zh-CN" noProof="1">
                <a:solidFill>
                  <a:srgbClr val="212121"/>
                </a:solidFill>
                <a:sym typeface="Verdana" pitchFamily="34" charset="0"/>
              </a:rPr>
              <a:t>GB/s </a:t>
            </a:r>
            <a:r>
              <a:rPr lang="en-US" altLang="zh-CN" noProof="1" smtClean="0">
                <a:solidFill>
                  <a:srgbClr val="212121"/>
                </a:solidFill>
                <a:sym typeface="Verdana" pitchFamily="34" charset="0"/>
              </a:rPr>
              <a:t>bandwidth</a:t>
            </a:r>
          </a:p>
          <a:p>
            <a:r>
              <a:rPr lang="en-US" noProof="1" smtClean="0">
                <a:solidFill>
                  <a:srgbClr val="212121"/>
                </a:solidFill>
                <a:sym typeface="Verdana" pitchFamily="34" charset="0"/>
              </a:rPr>
              <a:t>We compare our </a:t>
            </a:r>
            <a:r>
              <a:rPr lang="en-US" b="1" u="sng" noProof="1" smtClean="0">
                <a:sym typeface="Verdana" pitchFamily="34" charset="0"/>
              </a:rPr>
              <a:t>SegSort</a:t>
            </a:r>
            <a:r>
              <a:rPr lang="en-US" noProof="1" smtClean="0">
                <a:solidFill>
                  <a:srgbClr val="212121"/>
                </a:solidFill>
                <a:sym typeface="Verdana" pitchFamily="34" charset="0"/>
              </a:rPr>
              <a:t> to other tools from libraries of</a:t>
            </a:r>
          </a:p>
          <a:p>
            <a:pPr marL="746125" lvl="1" indent="-288925">
              <a:buFont typeface="+mj-lt"/>
              <a:buAutoNum type="alphaLcPeriod"/>
            </a:pPr>
            <a:r>
              <a:rPr lang="it-IT" dirty="0" smtClean="0">
                <a:solidFill>
                  <a:srgbClr val="7030A0"/>
                </a:solidFill>
              </a:rPr>
              <a:t>ModernGPU </a:t>
            </a:r>
            <a:r>
              <a:rPr lang="en-US" noProof="1" smtClean="0">
                <a:solidFill>
                  <a:srgbClr val="9900CC"/>
                </a:solidFill>
                <a:sym typeface="Verdana" pitchFamily="34" charset="0"/>
              </a:rPr>
              <a:t>v.2.0 </a:t>
            </a:r>
            <a:r>
              <a:rPr lang="it-IT" dirty="0" smtClean="0">
                <a:solidFill>
                  <a:srgbClr val="FF0000"/>
                </a:solidFill>
              </a:rPr>
              <a:t>(boundary checking, global sort based)</a:t>
            </a:r>
          </a:p>
          <a:p>
            <a:pPr marL="746125" lvl="1" indent="-288925" fontAlgn="t">
              <a:buFont typeface="+mj-lt"/>
              <a:buAutoNum type="alphaLcPeriod"/>
            </a:pPr>
            <a:r>
              <a:rPr lang="en-US" dirty="0" smtClean="0">
                <a:solidFill>
                  <a:srgbClr val="7030A0"/>
                </a:solidFill>
              </a:rPr>
              <a:t>CUSP* </a:t>
            </a:r>
            <a:r>
              <a:rPr lang="en-US" noProof="1" smtClean="0">
                <a:solidFill>
                  <a:srgbClr val="9900CC"/>
                </a:solidFill>
                <a:sym typeface="Verdana" pitchFamily="34" charset="0"/>
              </a:rPr>
              <a:t>v.0.5.0 </a:t>
            </a:r>
            <a:r>
              <a:rPr lang="en-US" dirty="0" smtClean="0">
                <a:solidFill>
                  <a:srgbClr val="FF0000"/>
                </a:solidFill>
              </a:rPr>
              <a:t>(global sort based)</a:t>
            </a:r>
            <a:endParaRPr lang="en-US" dirty="0">
              <a:solidFill>
                <a:srgbClr val="FF0000"/>
              </a:solidFill>
            </a:endParaRPr>
          </a:p>
          <a:p>
            <a:pPr marL="746125" lvl="1" indent="-288925">
              <a:buFont typeface="+mj-lt"/>
              <a:buAutoNum type="alphaLcPeriod"/>
            </a:pPr>
            <a:r>
              <a:rPr lang="en-US" dirty="0" smtClean="0">
                <a:solidFill>
                  <a:srgbClr val="7030A0"/>
                </a:solidFill>
              </a:rPr>
              <a:t>CUB </a:t>
            </a:r>
            <a:r>
              <a:rPr lang="en-US" noProof="1" smtClean="0">
                <a:solidFill>
                  <a:srgbClr val="9900CC"/>
                </a:solidFill>
                <a:sym typeface="Verdana" pitchFamily="34" charset="0"/>
              </a:rPr>
              <a:t>v.1.6.4 </a:t>
            </a:r>
            <a:r>
              <a:rPr lang="en-US" dirty="0" smtClean="0">
                <a:solidFill>
                  <a:srgbClr val="FF0000"/>
                </a:solidFill>
              </a:rPr>
              <a:t>(segment per block)</a:t>
            </a:r>
          </a:p>
          <a:p>
            <a:pPr lvl="1"/>
            <a:r>
              <a:rPr lang="en-US" noProof="1">
                <a:solidFill>
                  <a:srgbClr val="0070C0"/>
                </a:solidFill>
                <a:sym typeface="Verdana" pitchFamily="34" charset="0"/>
              </a:rPr>
              <a:t>Generating datasets to mimic different segment </a:t>
            </a:r>
            <a:r>
              <a:rPr lang="en-US" noProof="1" smtClean="0">
                <a:solidFill>
                  <a:srgbClr val="0070C0"/>
                </a:solidFill>
                <a:sym typeface="Verdana" pitchFamily="34" charset="0"/>
              </a:rPr>
              <a:t>distributions</a:t>
            </a:r>
            <a:endParaRPr lang="en-US" noProof="1">
              <a:solidFill>
                <a:srgbClr val="0070C0"/>
              </a:solidFill>
              <a:sym typeface="Verdana" pitchFamily="34" charset="0"/>
            </a:endParaRPr>
          </a:p>
          <a:p>
            <a:r>
              <a:rPr lang="en-US" dirty="0" smtClean="0"/>
              <a:t>We compare </a:t>
            </a:r>
            <a:r>
              <a:rPr lang="en-US" dirty="0">
                <a:solidFill>
                  <a:srgbClr val="C00000"/>
                </a:solidFill>
              </a:rPr>
              <a:t>SAC</a:t>
            </a:r>
            <a:r>
              <a:rPr lang="en-US" dirty="0"/>
              <a:t> and </a:t>
            </a:r>
            <a:r>
              <a:rPr lang="en-US" dirty="0" err="1" smtClean="0">
                <a:solidFill>
                  <a:srgbClr val="C00000"/>
                </a:solidFill>
              </a:rPr>
              <a:t>SpGEMM</a:t>
            </a:r>
            <a:r>
              <a:rPr lang="en-US" dirty="0" smtClean="0"/>
              <a:t> optimized by our </a:t>
            </a:r>
            <a:r>
              <a:rPr lang="en-US" b="1" u="sng" dirty="0" err="1" smtClean="0"/>
              <a:t>SegSort</a:t>
            </a:r>
            <a:r>
              <a:rPr lang="en-US" dirty="0" smtClean="0"/>
              <a:t> to</a:t>
            </a:r>
          </a:p>
          <a:p>
            <a:pPr marL="746125" lvl="1" indent="-288925">
              <a:buFont typeface="+mj-lt"/>
              <a:buAutoNum type="alphaLcPeriod"/>
            </a:pPr>
            <a:r>
              <a:rPr lang="en-US" dirty="0" err="1" smtClean="0">
                <a:solidFill>
                  <a:srgbClr val="7030A0"/>
                </a:solidFill>
              </a:rPr>
              <a:t>cuDPP</a:t>
            </a:r>
            <a:r>
              <a:rPr lang="en-US" dirty="0" smtClean="0">
                <a:solidFill>
                  <a:srgbClr val="9900CC"/>
                </a:solidFill>
              </a:rPr>
              <a:t> v.2.3 </a:t>
            </a:r>
            <a:r>
              <a:rPr lang="en-US" dirty="0" smtClean="0"/>
              <a:t>for SAC</a:t>
            </a:r>
          </a:p>
          <a:p>
            <a:pPr marL="746125" lvl="1" indent="-288925">
              <a:buFont typeface="+mj-lt"/>
              <a:buAutoNum type="alphaLcPeriod"/>
            </a:pPr>
            <a:r>
              <a:rPr lang="en-US" dirty="0" err="1" smtClean="0">
                <a:solidFill>
                  <a:srgbClr val="7030A0"/>
                </a:solidFill>
              </a:rPr>
              <a:t>cuSPARSE</a:t>
            </a:r>
            <a:r>
              <a:rPr lang="en-US" dirty="0" smtClean="0"/>
              <a:t> </a:t>
            </a:r>
            <a:r>
              <a:rPr lang="en-US" dirty="0">
                <a:solidFill>
                  <a:srgbClr val="9900CC"/>
                </a:solidFill>
              </a:rPr>
              <a:t>[`16]</a:t>
            </a:r>
            <a:r>
              <a:rPr lang="en-US" dirty="0"/>
              <a:t>, </a:t>
            </a:r>
            <a:r>
              <a:rPr lang="en-US" dirty="0">
                <a:solidFill>
                  <a:srgbClr val="7030A0"/>
                </a:solidFill>
              </a:rPr>
              <a:t>CUSP</a:t>
            </a:r>
            <a:r>
              <a:rPr lang="en-US" dirty="0"/>
              <a:t> </a:t>
            </a:r>
            <a:r>
              <a:rPr lang="en-US" dirty="0">
                <a:solidFill>
                  <a:srgbClr val="9900CC"/>
                </a:solidFill>
              </a:rPr>
              <a:t>[`14]</a:t>
            </a:r>
            <a:r>
              <a:rPr lang="en-US" dirty="0"/>
              <a:t>, </a:t>
            </a:r>
            <a:r>
              <a:rPr lang="en-US" dirty="0" err="1">
                <a:solidFill>
                  <a:srgbClr val="7030A0"/>
                </a:solidFill>
              </a:rPr>
              <a:t>bhSPARSE</a:t>
            </a:r>
            <a:r>
              <a:rPr lang="en-US" dirty="0"/>
              <a:t> </a:t>
            </a:r>
            <a:r>
              <a:rPr lang="en-US" dirty="0" smtClean="0">
                <a:solidFill>
                  <a:srgbClr val="9900CC"/>
                </a:solidFill>
              </a:rPr>
              <a:t>[`14] </a:t>
            </a:r>
            <a:r>
              <a:rPr lang="en-US" dirty="0" smtClean="0"/>
              <a:t>for </a:t>
            </a:r>
            <a:r>
              <a:rPr lang="en-US" dirty="0" err="1" smtClean="0"/>
              <a:t>SpGEMM</a:t>
            </a:r>
            <a:endParaRPr lang="en-US" dirty="0" smtClean="0"/>
          </a:p>
          <a:p>
            <a:pPr lvl="1"/>
            <a:r>
              <a:rPr lang="en-US" dirty="0" smtClean="0">
                <a:solidFill>
                  <a:srgbClr val="0070C0"/>
                </a:solidFill>
              </a:rPr>
              <a:t>Using real input datasets from NCBI library and UF matrix collection</a:t>
            </a:r>
            <a:endParaRPr lang="en-US" dirty="0">
              <a:solidFill>
                <a:srgbClr val="0070C0"/>
              </a:solidFill>
            </a:endParaRPr>
          </a:p>
          <a:p>
            <a:endParaRPr lang="en-US" dirty="0"/>
          </a:p>
          <a:p>
            <a:endParaRPr lang="en-US" dirty="0">
              <a:solidFill>
                <a:srgbClr val="9900CC"/>
              </a:solidFill>
            </a:endParaRPr>
          </a:p>
          <a:p>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18</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sp>
        <p:nvSpPr>
          <p:cNvPr id="7" name="TextBox 6"/>
          <p:cNvSpPr txBox="1"/>
          <p:nvPr/>
        </p:nvSpPr>
        <p:spPr>
          <a:xfrm>
            <a:off x="126124" y="6066328"/>
            <a:ext cx="8723586" cy="338554"/>
          </a:xfrm>
          <a:prstGeom prst="rect">
            <a:avLst/>
          </a:prstGeom>
          <a:noFill/>
        </p:spPr>
        <p:txBody>
          <a:bodyPr wrap="square" rtlCol="0">
            <a:spAutoFit/>
          </a:bodyPr>
          <a:lstStyle/>
          <a:p>
            <a:r>
              <a:rPr lang="en-US" sz="1600" dirty="0" smtClean="0">
                <a:latin typeface="Calibri" panose="020F0502020204030204" pitchFamily="34" charset="0"/>
              </a:rPr>
              <a:t>* CUSP performs segmented sort by using THRUST sort twice. We extract this as a stand-alone function. </a:t>
            </a:r>
            <a:endParaRPr lang="en-US" sz="1600" dirty="0">
              <a:latin typeface="Calibri" panose="020F0502020204030204" pitchFamily="34" charset="0"/>
            </a:endParaRPr>
          </a:p>
        </p:txBody>
      </p:sp>
    </p:spTree>
    <p:extLst>
      <p:ext uri="{BB962C8B-B14F-4D97-AF65-F5344CB8AC3E}">
        <p14:creationId xmlns:p14="http://schemas.microsoft.com/office/powerpoint/2010/main" val="19470862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Performance Tuning</a:t>
            </a:r>
            <a:endParaRPr lang="en-US" dirty="0"/>
          </a:p>
        </p:txBody>
      </p:sp>
      <p:sp>
        <p:nvSpPr>
          <p:cNvPr id="3" name="Content Placeholder 2"/>
          <p:cNvSpPr>
            <a:spLocks noGrp="1"/>
          </p:cNvSpPr>
          <p:nvPr>
            <p:ph idx="1"/>
          </p:nvPr>
        </p:nvSpPr>
        <p:spPr/>
        <p:txBody>
          <a:bodyPr/>
          <a:lstStyle/>
          <a:p>
            <a:r>
              <a:rPr lang="en-US" dirty="0" smtClean="0"/>
              <a:t>Binding different number of data items to threads (</a:t>
            </a:r>
            <a:r>
              <a:rPr lang="en-US" b="1" dirty="0" err="1" smtClean="0"/>
              <a:t>reg_sort</a:t>
            </a:r>
            <a:r>
              <a:rPr lang="en-US" dirty="0" smtClean="0"/>
              <a:t>)</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19</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6" name="Group 5"/>
          <p:cNvGrpSpPr/>
          <p:nvPr/>
        </p:nvGrpSpPr>
        <p:grpSpPr>
          <a:xfrm>
            <a:off x="459736" y="1799449"/>
            <a:ext cx="8224527" cy="4574575"/>
            <a:chOff x="459736" y="1799449"/>
            <a:chExt cx="8224527" cy="4574575"/>
          </a:xfrm>
        </p:grpSpPr>
        <p:pic>
          <p:nvPicPr>
            <p:cNvPr id="7" name="Picture 6"/>
            <p:cNvPicPr>
              <a:picLocks noChangeAspect="1"/>
            </p:cNvPicPr>
            <p:nvPr/>
          </p:nvPicPr>
          <p:blipFill>
            <a:blip r:embed="rId3"/>
            <a:stretch>
              <a:fillRect/>
            </a:stretch>
          </p:blipFill>
          <p:spPr>
            <a:xfrm>
              <a:off x="1001935" y="1799449"/>
              <a:ext cx="6962127" cy="2231897"/>
            </a:xfrm>
            <a:prstGeom prst="rect">
              <a:avLst/>
            </a:prstGeom>
          </p:spPr>
        </p:pic>
        <p:pic>
          <p:nvPicPr>
            <p:cNvPr id="8" name="Picture 7"/>
            <p:cNvPicPr>
              <a:picLocks noChangeAspect="1"/>
            </p:cNvPicPr>
            <p:nvPr/>
          </p:nvPicPr>
          <p:blipFill>
            <a:blip r:embed="rId4"/>
            <a:stretch>
              <a:fillRect/>
            </a:stretch>
          </p:blipFill>
          <p:spPr>
            <a:xfrm>
              <a:off x="459736" y="4143743"/>
              <a:ext cx="8224527" cy="2230281"/>
            </a:xfrm>
            <a:prstGeom prst="rect">
              <a:avLst/>
            </a:prstGeom>
          </p:spPr>
        </p:pic>
      </p:grpSp>
      <p:grpSp>
        <p:nvGrpSpPr>
          <p:cNvPr id="11" name="Group 10"/>
          <p:cNvGrpSpPr/>
          <p:nvPr/>
        </p:nvGrpSpPr>
        <p:grpSpPr>
          <a:xfrm>
            <a:off x="121170" y="1739053"/>
            <a:ext cx="8534471" cy="4634971"/>
            <a:chOff x="149792" y="1739054"/>
            <a:chExt cx="8534471" cy="4634971"/>
          </a:xfrm>
        </p:grpSpPr>
        <p:sp>
          <p:nvSpPr>
            <p:cNvPr id="9" name="Rectangle 8"/>
            <p:cNvSpPr/>
            <p:nvPr/>
          </p:nvSpPr>
          <p:spPr bwMode="auto">
            <a:xfrm>
              <a:off x="2551518" y="1739054"/>
              <a:ext cx="6132745" cy="4634970"/>
            </a:xfrm>
            <a:prstGeom prst="rect">
              <a:avLst/>
            </a:prstGeom>
            <a:solidFill>
              <a:schemeClr val="bg1">
                <a:alpha val="8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0" name="Rectangle 9"/>
            <p:cNvSpPr/>
            <p:nvPr/>
          </p:nvSpPr>
          <p:spPr bwMode="auto">
            <a:xfrm>
              <a:off x="149792" y="4090629"/>
              <a:ext cx="2399190" cy="2283396"/>
            </a:xfrm>
            <a:prstGeom prst="rect">
              <a:avLst/>
            </a:prstGeom>
            <a:solidFill>
              <a:schemeClr val="bg1">
                <a:alpha val="8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pic>
        <p:nvPicPr>
          <p:cNvPr id="12" name="Picture 11"/>
          <p:cNvPicPr>
            <a:picLocks noChangeAspect="1"/>
          </p:cNvPicPr>
          <p:nvPr/>
        </p:nvPicPr>
        <p:blipFill>
          <a:blip r:embed="rId5"/>
          <a:stretch>
            <a:fillRect/>
          </a:stretch>
        </p:blipFill>
        <p:spPr>
          <a:xfrm>
            <a:off x="3535623" y="2005611"/>
            <a:ext cx="4873985" cy="3977256"/>
          </a:xfrm>
          <a:prstGeom prst="rect">
            <a:avLst/>
          </a:prstGeom>
          <a:ln>
            <a:noFill/>
          </a:ln>
          <a:effectLst>
            <a:outerShdw blurRad="292100" dist="139700" dir="2700000" algn="tl" rotWithShape="0">
              <a:srgbClr val="333333">
                <a:alpha val="65000"/>
              </a:srgbClr>
            </a:outerShdw>
          </a:effectLst>
        </p:spPr>
      </p:pic>
      <p:sp>
        <p:nvSpPr>
          <p:cNvPr id="13" name="Rectangle 12"/>
          <p:cNvSpPr/>
          <p:nvPr/>
        </p:nvSpPr>
        <p:spPr>
          <a:xfrm>
            <a:off x="3753890" y="1225387"/>
            <a:ext cx="1636217" cy="461665"/>
          </a:xfrm>
          <a:prstGeom prst="rect">
            <a:avLst/>
          </a:prstGeom>
        </p:spPr>
        <p:txBody>
          <a:bodyPr wrap="none">
            <a:spAutoFit/>
          </a:bodyPr>
          <a:lstStyle/>
          <a:p>
            <a:r>
              <a:rPr lang="en-US" sz="2400" b="1" dirty="0">
                <a:solidFill>
                  <a:srgbClr val="00B050"/>
                </a:solidFill>
                <a:latin typeface="Calibri" panose="020F0502020204030204" pitchFamily="34" charset="0"/>
              </a:rPr>
              <a:t>Kepler GPU</a:t>
            </a:r>
          </a:p>
        </p:txBody>
      </p:sp>
      <p:grpSp>
        <p:nvGrpSpPr>
          <p:cNvPr id="19" name="Group 18"/>
          <p:cNvGrpSpPr/>
          <p:nvPr/>
        </p:nvGrpSpPr>
        <p:grpSpPr>
          <a:xfrm>
            <a:off x="42962" y="1804988"/>
            <a:ext cx="2419251" cy="1709737"/>
            <a:chOff x="42962" y="1804988"/>
            <a:chExt cx="2419251" cy="1709737"/>
          </a:xfrm>
        </p:grpSpPr>
        <p:sp>
          <p:nvSpPr>
            <p:cNvPr id="14" name="Rectangle 13"/>
            <p:cNvSpPr/>
            <p:nvPr/>
          </p:nvSpPr>
          <p:spPr bwMode="auto">
            <a:xfrm>
              <a:off x="2162175" y="1804988"/>
              <a:ext cx="300038" cy="17097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5" name="Left Brace 14"/>
            <p:cNvSpPr/>
            <p:nvPr/>
          </p:nvSpPr>
          <p:spPr bwMode="auto">
            <a:xfrm>
              <a:off x="849535" y="1860480"/>
              <a:ext cx="152400" cy="685202"/>
            </a:xfrm>
            <a:prstGeom prst="leftBrace">
              <a:avLst>
                <a:gd name="adj1" fmla="val 55207"/>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6" name="TextBox 15"/>
            <p:cNvSpPr txBox="1"/>
            <p:nvPr/>
          </p:nvSpPr>
          <p:spPr>
            <a:xfrm>
              <a:off x="135401" y="1913254"/>
              <a:ext cx="732462" cy="523220"/>
            </a:xfrm>
            <a:prstGeom prst="rect">
              <a:avLst/>
            </a:prstGeom>
            <a:noFill/>
          </p:spPr>
          <p:txBody>
            <a:bodyPr wrap="square" rtlCol="0">
              <a:spAutoFit/>
            </a:bodyPr>
            <a:lstStyle/>
            <a:p>
              <a:pPr algn="ctr"/>
              <a:r>
                <a:rPr lang="en-US" sz="1400" dirty="0" smtClean="0">
                  <a:latin typeface="Calibri" panose="020F0502020204030204" pitchFamily="34" charset="0"/>
                </a:rPr>
                <a:t>Striped access</a:t>
              </a:r>
              <a:endParaRPr lang="en-US" sz="1400" dirty="0">
                <a:latin typeface="Calibri" panose="020F0502020204030204" pitchFamily="34" charset="0"/>
              </a:endParaRPr>
            </a:p>
          </p:txBody>
        </p:sp>
        <p:sp>
          <p:nvSpPr>
            <p:cNvPr id="17" name="Left Brace 16"/>
            <p:cNvSpPr/>
            <p:nvPr/>
          </p:nvSpPr>
          <p:spPr bwMode="auto">
            <a:xfrm>
              <a:off x="839911" y="2747310"/>
              <a:ext cx="152400" cy="685202"/>
            </a:xfrm>
            <a:prstGeom prst="leftBrace">
              <a:avLst>
                <a:gd name="adj1" fmla="val 55207"/>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8" name="TextBox 17"/>
            <p:cNvSpPr txBox="1"/>
            <p:nvPr/>
          </p:nvSpPr>
          <p:spPr>
            <a:xfrm>
              <a:off x="42962" y="2794935"/>
              <a:ext cx="917340" cy="523220"/>
            </a:xfrm>
            <a:prstGeom prst="rect">
              <a:avLst/>
            </a:prstGeom>
            <a:noFill/>
          </p:spPr>
          <p:txBody>
            <a:bodyPr wrap="square" rtlCol="0">
              <a:spAutoFit/>
            </a:bodyPr>
            <a:lstStyle/>
            <a:p>
              <a:pPr algn="ctr"/>
              <a:r>
                <a:rPr lang="en-US" sz="1400" dirty="0" smtClean="0">
                  <a:latin typeface="Calibri" panose="020F0502020204030204" pitchFamily="34" charset="0"/>
                </a:rPr>
                <a:t>Coalesced access</a:t>
              </a:r>
              <a:endParaRPr lang="en-US" sz="1400" dirty="0">
                <a:latin typeface="Calibri" panose="020F0502020204030204" pitchFamily="34" charset="0"/>
              </a:endParaRPr>
            </a:p>
          </p:txBody>
        </p:sp>
      </p:grpSp>
    </p:spTree>
    <p:extLst>
      <p:ext uri="{BB962C8B-B14F-4D97-AF65-F5344CB8AC3E}">
        <p14:creationId xmlns:p14="http://schemas.microsoft.com/office/powerpoint/2010/main" val="13014073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Segmented Sort (</a:t>
            </a:r>
            <a:r>
              <a:rPr lang="en-US" i="1" dirty="0" err="1" smtClean="0"/>
              <a:t>SegSort</a:t>
            </a:r>
            <a:r>
              <a:rPr lang="en-US" dirty="0" smtClean="0"/>
              <a:t>)</a:t>
            </a:r>
            <a:endParaRPr lang="en-US" dirty="0"/>
          </a:p>
        </p:txBody>
      </p:sp>
      <p:sp>
        <p:nvSpPr>
          <p:cNvPr id="3" name="Content Placeholder 2"/>
          <p:cNvSpPr>
            <a:spLocks noGrp="1"/>
          </p:cNvSpPr>
          <p:nvPr>
            <p:ph idx="1"/>
          </p:nvPr>
        </p:nvSpPr>
        <p:spPr/>
        <p:txBody>
          <a:bodyPr/>
          <a:lstStyle/>
          <a:p>
            <a:r>
              <a:rPr lang="en-US" dirty="0" smtClean="0"/>
              <a:t>Perform a segment-by-segment </a:t>
            </a:r>
            <a:r>
              <a:rPr lang="en-US" dirty="0"/>
              <a:t>sort </a:t>
            </a:r>
            <a:r>
              <a:rPr lang="en-US" dirty="0" smtClean="0"/>
              <a:t>on a </a:t>
            </a:r>
            <a:r>
              <a:rPr lang="en-US" dirty="0"/>
              <a:t>given array composed of multiple </a:t>
            </a:r>
            <a:r>
              <a:rPr lang="en-US" dirty="0" smtClean="0"/>
              <a:t>segments</a:t>
            </a:r>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2</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42" name="Group 41"/>
          <p:cNvGrpSpPr/>
          <p:nvPr/>
        </p:nvGrpSpPr>
        <p:grpSpPr>
          <a:xfrm>
            <a:off x="1363870" y="3220546"/>
            <a:ext cx="5227082" cy="457200"/>
            <a:chOff x="1363870" y="3220546"/>
            <a:chExt cx="5227082" cy="457200"/>
          </a:xfrm>
        </p:grpSpPr>
        <p:grpSp>
          <p:nvGrpSpPr>
            <p:cNvPr id="7" name="Group 6"/>
            <p:cNvGrpSpPr/>
            <p:nvPr/>
          </p:nvGrpSpPr>
          <p:grpSpPr>
            <a:xfrm>
              <a:off x="2755730" y="3220546"/>
              <a:ext cx="3835222" cy="457200"/>
              <a:chOff x="1267154" y="3101839"/>
              <a:chExt cx="3835222" cy="457200"/>
            </a:xfrm>
          </p:grpSpPr>
          <p:sp>
            <p:nvSpPr>
              <p:cNvPr id="8" name="Rectangle 7"/>
              <p:cNvSpPr/>
              <p:nvPr/>
            </p:nvSpPr>
            <p:spPr>
              <a:xfrm>
                <a:off x="1351879" y="3101839"/>
                <a:ext cx="457200" cy="457200"/>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Calibri" panose="020F0502020204030204" pitchFamily="34" charset="0"/>
                  </a:rPr>
                  <a:t>4</a:t>
                </a:r>
              </a:p>
            </p:txBody>
          </p:sp>
          <p:sp>
            <p:nvSpPr>
              <p:cNvPr id="9" name="Rectangle 8"/>
              <p:cNvSpPr/>
              <p:nvPr/>
            </p:nvSpPr>
            <p:spPr>
              <a:xfrm>
                <a:off x="1809079" y="3101839"/>
                <a:ext cx="457200" cy="457200"/>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1</a:t>
                </a:r>
                <a:endParaRPr lang="en-US" sz="2800" dirty="0">
                  <a:solidFill>
                    <a:schemeClr val="tx1"/>
                  </a:solidFill>
                  <a:latin typeface="Calibri" panose="020F0502020204030204" pitchFamily="34" charset="0"/>
                </a:endParaRPr>
              </a:p>
            </p:txBody>
          </p:sp>
          <p:sp>
            <p:nvSpPr>
              <p:cNvPr id="10" name="Rectangle 9"/>
              <p:cNvSpPr/>
              <p:nvPr/>
            </p:nvSpPr>
            <p:spPr>
              <a:xfrm>
                <a:off x="2266279" y="3101839"/>
                <a:ext cx="457200" cy="457200"/>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2</a:t>
                </a:r>
                <a:endParaRPr lang="en-US" sz="2800" dirty="0">
                  <a:solidFill>
                    <a:schemeClr val="tx1"/>
                  </a:solidFill>
                  <a:latin typeface="Calibri" panose="020F0502020204030204" pitchFamily="34" charset="0"/>
                </a:endParaRPr>
              </a:p>
            </p:txBody>
          </p:sp>
          <p:sp>
            <p:nvSpPr>
              <p:cNvPr id="11" name="Rectangle 10"/>
              <p:cNvSpPr/>
              <p:nvPr/>
            </p:nvSpPr>
            <p:spPr>
              <a:xfrm>
                <a:off x="2723479" y="3101839"/>
                <a:ext cx="457200" cy="457200"/>
              </a:xfrm>
              <a:prstGeom prst="rect">
                <a:avLst/>
              </a:prstGeom>
              <a:solidFill>
                <a:srgbClr val="92D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11</a:t>
                </a:r>
                <a:endParaRPr lang="en-US" sz="2800" dirty="0">
                  <a:solidFill>
                    <a:schemeClr val="tx1"/>
                  </a:solidFill>
                  <a:latin typeface="Calibri" panose="020F0502020204030204" pitchFamily="34" charset="0"/>
                </a:endParaRPr>
              </a:p>
            </p:txBody>
          </p:sp>
          <p:sp>
            <p:nvSpPr>
              <p:cNvPr id="12" name="Rectangle 11"/>
              <p:cNvSpPr/>
              <p:nvPr/>
            </p:nvSpPr>
            <p:spPr>
              <a:xfrm>
                <a:off x="3180679" y="3101839"/>
                <a:ext cx="457200" cy="457200"/>
              </a:xfrm>
              <a:prstGeom prst="rect">
                <a:avLst/>
              </a:prstGeom>
              <a:solidFill>
                <a:srgbClr val="92D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8</a:t>
                </a:r>
                <a:endParaRPr lang="en-US" sz="2800" dirty="0">
                  <a:solidFill>
                    <a:schemeClr val="tx1"/>
                  </a:solidFill>
                  <a:latin typeface="Calibri" panose="020F0502020204030204" pitchFamily="34" charset="0"/>
                </a:endParaRPr>
              </a:p>
            </p:txBody>
          </p:sp>
          <p:sp>
            <p:nvSpPr>
              <p:cNvPr id="13" name="Rectangle 12"/>
              <p:cNvSpPr/>
              <p:nvPr/>
            </p:nvSpPr>
            <p:spPr>
              <a:xfrm>
                <a:off x="3637879" y="3101839"/>
                <a:ext cx="457200" cy="457200"/>
              </a:xfrm>
              <a:prstGeom prst="rect">
                <a:avLst/>
              </a:prstGeom>
              <a:solidFill>
                <a:srgbClr val="00B0F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Calibri" panose="020F0502020204030204" pitchFamily="34" charset="0"/>
                  </a:rPr>
                  <a:t>1</a:t>
                </a:r>
              </a:p>
            </p:txBody>
          </p:sp>
          <p:sp>
            <p:nvSpPr>
              <p:cNvPr id="14" name="Rectangle 13"/>
              <p:cNvSpPr/>
              <p:nvPr/>
            </p:nvSpPr>
            <p:spPr>
              <a:xfrm>
                <a:off x="4095079" y="3101839"/>
                <a:ext cx="457200" cy="457200"/>
              </a:xfrm>
              <a:prstGeom prst="rect">
                <a:avLst/>
              </a:prstGeom>
              <a:solidFill>
                <a:srgbClr val="00B0F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6</a:t>
                </a:r>
                <a:endParaRPr lang="en-US" sz="2800" dirty="0">
                  <a:solidFill>
                    <a:schemeClr val="tx1"/>
                  </a:solidFill>
                  <a:latin typeface="Calibri" panose="020F0502020204030204" pitchFamily="34" charset="0"/>
                </a:endParaRPr>
              </a:p>
            </p:txBody>
          </p:sp>
          <p:sp>
            <p:nvSpPr>
              <p:cNvPr id="15" name="Rectangle 14"/>
              <p:cNvSpPr/>
              <p:nvPr/>
            </p:nvSpPr>
            <p:spPr>
              <a:xfrm>
                <a:off x="4552279" y="3101839"/>
                <a:ext cx="457200" cy="457200"/>
              </a:xfrm>
              <a:prstGeom prst="rect">
                <a:avLst/>
              </a:prstGeom>
              <a:solidFill>
                <a:srgbClr val="FFC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5</a:t>
                </a:r>
                <a:endParaRPr lang="en-US" sz="2800" dirty="0">
                  <a:solidFill>
                    <a:schemeClr val="tx1"/>
                  </a:solidFill>
                  <a:latin typeface="Calibri" panose="020F0502020204030204" pitchFamily="34" charset="0"/>
                </a:endParaRPr>
              </a:p>
            </p:txBody>
          </p:sp>
          <p:sp>
            <p:nvSpPr>
              <p:cNvPr id="16" name="Double Bracket 15"/>
              <p:cNvSpPr/>
              <p:nvPr/>
            </p:nvSpPr>
            <p:spPr>
              <a:xfrm>
                <a:off x="1267154" y="3137592"/>
                <a:ext cx="3835222" cy="397712"/>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endParaRPr>
              </a:p>
            </p:txBody>
          </p:sp>
        </p:grpSp>
        <p:sp>
          <p:nvSpPr>
            <p:cNvPr id="22" name="TextBox 21"/>
            <p:cNvSpPr txBox="1"/>
            <p:nvPr/>
          </p:nvSpPr>
          <p:spPr>
            <a:xfrm>
              <a:off x="1363870" y="3295257"/>
              <a:ext cx="1238202" cy="369332"/>
            </a:xfrm>
            <a:prstGeom prst="rect">
              <a:avLst/>
            </a:prstGeom>
            <a:noFill/>
          </p:spPr>
          <p:txBody>
            <a:bodyPr wrap="square" lIns="0" tIns="0" rIns="0" bIns="0" rtlCol="0">
              <a:spAutoFit/>
            </a:bodyPr>
            <a:lstStyle/>
            <a:p>
              <a:pPr algn="r"/>
              <a:r>
                <a:rPr lang="en-US" sz="2400" dirty="0">
                  <a:latin typeface="Calibri" panose="020F0502020204030204" pitchFamily="34" charset="0"/>
                </a:rPr>
                <a:t>i</a:t>
              </a:r>
              <a:r>
                <a:rPr lang="en-US" sz="2400" dirty="0" smtClean="0">
                  <a:latin typeface="Calibri" panose="020F0502020204030204" pitchFamily="34" charset="0"/>
                </a:rPr>
                <a:t>nput =</a:t>
              </a:r>
              <a:endParaRPr lang="en-US" sz="2400" dirty="0">
                <a:latin typeface="Calibri" panose="020F0502020204030204" pitchFamily="34" charset="0"/>
              </a:endParaRPr>
            </a:p>
          </p:txBody>
        </p:sp>
      </p:grpSp>
      <p:grpSp>
        <p:nvGrpSpPr>
          <p:cNvPr id="43" name="Group 42"/>
          <p:cNvGrpSpPr/>
          <p:nvPr/>
        </p:nvGrpSpPr>
        <p:grpSpPr>
          <a:xfrm>
            <a:off x="3069055" y="2651812"/>
            <a:ext cx="3200400" cy="568734"/>
            <a:chOff x="3069055" y="2651812"/>
            <a:chExt cx="3200400" cy="568734"/>
          </a:xfrm>
        </p:grpSpPr>
        <p:cxnSp>
          <p:nvCxnSpPr>
            <p:cNvPr id="24" name="Straight Connector 23"/>
            <p:cNvCxnSpPr>
              <a:stCxn id="17" idx="2"/>
              <a:endCxn id="8" idx="0"/>
            </p:cNvCxnSpPr>
            <p:nvPr/>
          </p:nvCxnSpPr>
          <p:spPr>
            <a:xfrm flipH="1">
              <a:off x="3069055" y="2651812"/>
              <a:ext cx="134" cy="568734"/>
            </a:xfrm>
            <a:prstGeom prst="line">
              <a:avLst/>
            </a:prstGeom>
            <a:ln w="19050">
              <a:solidFill>
                <a:srgbClr val="7030A0"/>
              </a:solidFill>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Connector 24"/>
            <p:cNvCxnSpPr>
              <a:stCxn id="18" idx="2"/>
              <a:endCxn id="11" idx="0"/>
            </p:cNvCxnSpPr>
            <p:nvPr/>
          </p:nvCxnSpPr>
          <p:spPr>
            <a:xfrm>
              <a:off x="3526389" y="2651812"/>
              <a:ext cx="914266" cy="568734"/>
            </a:xfrm>
            <a:prstGeom prst="line">
              <a:avLst/>
            </a:prstGeom>
            <a:ln w="19050">
              <a:solidFill>
                <a:srgbClr val="7030A0"/>
              </a:solidFill>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 name="Straight Connector 25"/>
            <p:cNvCxnSpPr>
              <a:stCxn id="19" idx="2"/>
              <a:endCxn id="13" idx="0"/>
            </p:cNvCxnSpPr>
            <p:nvPr/>
          </p:nvCxnSpPr>
          <p:spPr>
            <a:xfrm>
              <a:off x="3983589" y="2651812"/>
              <a:ext cx="1371466" cy="568734"/>
            </a:xfrm>
            <a:prstGeom prst="line">
              <a:avLst/>
            </a:prstGeom>
            <a:ln w="19050">
              <a:solidFill>
                <a:srgbClr val="7030A0"/>
              </a:solidFill>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Straight Connector 26"/>
            <p:cNvCxnSpPr>
              <a:stCxn id="20" idx="2"/>
              <a:endCxn id="15" idx="0"/>
            </p:cNvCxnSpPr>
            <p:nvPr/>
          </p:nvCxnSpPr>
          <p:spPr>
            <a:xfrm>
              <a:off x="4440789" y="2651812"/>
              <a:ext cx="1828666" cy="568734"/>
            </a:xfrm>
            <a:prstGeom prst="line">
              <a:avLst/>
            </a:prstGeom>
            <a:ln w="19050">
              <a:solidFill>
                <a:srgbClr val="7030A0"/>
              </a:solidFill>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41" name="Group 40"/>
          <p:cNvGrpSpPr/>
          <p:nvPr/>
        </p:nvGrpSpPr>
        <p:grpSpPr>
          <a:xfrm>
            <a:off x="1014116" y="2194612"/>
            <a:ext cx="3758814" cy="457200"/>
            <a:chOff x="1014116" y="2194612"/>
            <a:chExt cx="3758814" cy="457200"/>
          </a:xfrm>
        </p:grpSpPr>
        <p:sp>
          <p:nvSpPr>
            <p:cNvPr id="21" name="TextBox 20"/>
            <p:cNvSpPr txBox="1"/>
            <p:nvPr/>
          </p:nvSpPr>
          <p:spPr>
            <a:xfrm>
              <a:off x="1014116" y="2269323"/>
              <a:ext cx="1587956" cy="369332"/>
            </a:xfrm>
            <a:prstGeom prst="rect">
              <a:avLst/>
            </a:prstGeom>
            <a:noFill/>
          </p:spPr>
          <p:txBody>
            <a:bodyPr wrap="square" lIns="0" tIns="0" rIns="0" bIns="0" rtlCol="0">
              <a:spAutoFit/>
            </a:bodyPr>
            <a:lstStyle/>
            <a:p>
              <a:pPr algn="r"/>
              <a:r>
                <a:rPr lang="en-US" sz="2400" dirty="0" err="1" smtClean="0">
                  <a:latin typeface="Calibri" panose="020F0502020204030204" pitchFamily="34" charset="0"/>
                </a:rPr>
                <a:t>seg_ptr</a:t>
              </a:r>
              <a:r>
                <a:rPr lang="en-US" sz="2400" dirty="0" smtClean="0">
                  <a:latin typeface="Calibri" panose="020F0502020204030204" pitchFamily="34" charset="0"/>
                </a:rPr>
                <a:t> =</a:t>
              </a:r>
              <a:endParaRPr lang="en-US" sz="2400" dirty="0">
                <a:latin typeface="Calibri" panose="020F0502020204030204" pitchFamily="34" charset="0"/>
              </a:endParaRPr>
            </a:p>
          </p:txBody>
        </p:sp>
        <p:grpSp>
          <p:nvGrpSpPr>
            <p:cNvPr id="6" name="Group 5"/>
            <p:cNvGrpSpPr/>
            <p:nvPr/>
          </p:nvGrpSpPr>
          <p:grpSpPr>
            <a:xfrm>
              <a:off x="2745220" y="2194612"/>
              <a:ext cx="2027710" cy="457200"/>
              <a:chOff x="2753980" y="2194612"/>
              <a:chExt cx="2027710" cy="457200"/>
            </a:xfrm>
          </p:grpSpPr>
          <p:sp>
            <p:nvSpPr>
              <p:cNvPr id="17" name="Rectangle 16"/>
              <p:cNvSpPr/>
              <p:nvPr/>
            </p:nvSpPr>
            <p:spPr>
              <a:xfrm>
                <a:off x="2849349" y="2194612"/>
                <a:ext cx="457200" cy="457200"/>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Calibri" panose="020F0502020204030204" pitchFamily="34" charset="0"/>
                  </a:rPr>
                  <a:t>0</a:t>
                </a:r>
              </a:p>
            </p:txBody>
          </p:sp>
          <p:sp>
            <p:nvSpPr>
              <p:cNvPr id="18" name="Rectangle 17"/>
              <p:cNvSpPr/>
              <p:nvPr/>
            </p:nvSpPr>
            <p:spPr>
              <a:xfrm>
                <a:off x="3306549" y="2194612"/>
                <a:ext cx="457200" cy="457200"/>
              </a:xfrm>
              <a:prstGeom prst="rect">
                <a:avLst/>
              </a:prstGeom>
              <a:solidFill>
                <a:srgbClr val="92D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Calibri" panose="020F0502020204030204" pitchFamily="34" charset="0"/>
                  </a:rPr>
                  <a:t>3</a:t>
                </a:r>
              </a:p>
            </p:txBody>
          </p:sp>
          <p:sp>
            <p:nvSpPr>
              <p:cNvPr id="19" name="Rectangle 18"/>
              <p:cNvSpPr/>
              <p:nvPr/>
            </p:nvSpPr>
            <p:spPr>
              <a:xfrm>
                <a:off x="3763749" y="2194612"/>
                <a:ext cx="457200" cy="457200"/>
              </a:xfrm>
              <a:prstGeom prst="rect">
                <a:avLst/>
              </a:prstGeom>
              <a:solidFill>
                <a:srgbClr val="00B0F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Calibri" panose="020F0502020204030204" pitchFamily="34" charset="0"/>
                  </a:rPr>
                  <a:t>5</a:t>
                </a:r>
              </a:p>
            </p:txBody>
          </p:sp>
          <p:sp>
            <p:nvSpPr>
              <p:cNvPr id="20" name="Rectangle 19"/>
              <p:cNvSpPr/>
              <p:nvPr/>
            </p:nvSpPr>
            <p:spPr>
              <a:xfrm>
                <a:off x="4220949" y="2194612"/>
                <a:ext cx="457200" cy="457200"/>
              </a:xfrm>
              <a:prstGeom prst="rect">
                <a:avLst/>
              </a:prstGeom>
              <a:solidFill>
                <a:srgbClr val="FFC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Calibri" panose="020F0502020204030204" pitchFamily="34" charset="0"/>
                  </a:rPr>
                  <a:t>7</a:t>
                </a:r>
              </a:p>
            </p:txBody>
          </p:sp>
          <p:sp>
            <p:nvSpPr>
              <p:cNvPr id="28" name="Double Bracket 27"/>
              <p:cNvSpPr/>
              <p:nvPr/>
            </p:nvSpPr>
            <p:spPr>
              <a:xfrm>
                <a:off x="2753980" y="2228781"/>
                <a:ext cx="2027710" cy="397712"/>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endParaRPr>
              </a:p>
            </p:txBody>
          </p:sp>
        </p:grpSp>
      </p:grpSp>
      <p:grpSp>
        <p:nvGrpSpPr>
          <p:cNvPr id="45" name="Group 44"/>
          <p:cNvGrpSpPr/>
          <p:nvPr/>
        </p:nvGrpSpPr>
        <p:grpSpPr>
          <a:xfrm>
            <a:off x="1363870" y="5026918"/>
            <a:ext cx="5216572" cy="457200"/>
            <a:chOff x="1363870" y="5026918"/>
            <a:chExt cx="5216572" cy="457200"/>
          </a:xfrm>
        </p:grpSpPr>
        <p:sp>
          <p:nvSpPr>
            <p:cNvPr id="23" name="TextBox 22"/>
            <p:cNvSpPr txBox="1"/>
            <p:nvPr/>
          </p:nvSpPr>
          <p:spPr>
            <a:xfrm>
              <a:off x="1363870" y="5101629"/>
              <a:ext cx="1238202" cy="369332"/>
            </a:xfrm>
            <a:prstGeom prst="rect">
              <a:avLst/>
            </a:prstGeom>
            <a:noFill/>
          </p:spPr>
          <p:txBody>
            <a:bodyPr wrap="square" lIns="0" tIns="0" rIns="0" bIns="0" rtlCol="0">
              <a:spAutoFit/>
            </a:bodyPr>
            <a:lstStyle/>
            <a:p>
              <a:pPr algn="r"/>
              <a:r>
                <a:rPr lang="en-US" sz="2400" dirty="0">
                  <a:latin typeface="Calibri" panose="020F0502020204030204" pitchFamily="34" charset="0"/>
                </a:rPr>
                <a:t>o</a:t>
              </a:r>
              <a:r>
                <a:rPr lang="en-US" sz="2400" dirty="0" smtClean="0">
                  <a:latin typeface="Calibri" panose="020F0502020204030204" pitchFamily="34" charset="0"/>
                </a:rPr>
                <a:t>utput =</a:t>
              </a:r>
              <a:endParaRPr lang="en-US" sz="2400" dirty="0">
                <a:latin typeface="Calibri" panose="020F0502020204030204" pitchFamily="34" charset="0"/>
              </a:endParaRPr>
            </a:p>
          </p:txBody>
        </p:sp>
        <p:grpSp>
          <p:nvGrpSpPr>
            <p:cNvPr id="29" name="Group 28"/>
            <p:cNvGrpSpPr/>
            <p:nvPr/>
          </p:nvGrpSpPr>
          <p:grpSpPr>
            <a:xfrm>
              <a:off x="2745220" y="5026918"/>
              <a:ext cx="3835222" cy="457200"/>
              <a:chOff x="6325988" y="3064502"/>
              <a:chExt cx="3835222" cy="457200"/>
            </a:xfrm>
          </p:grpSpPr>
          <p:sp>
            <p:nvSpPr>
              <p:cNvPr id="30" name="Rectangle 29"/>
              <p:cNvSpPr/>
              <p:nvPr/>
            </p:nvSpPr>
            <p:spPr>
              <a:xfrm>
                <a:off x="6410713" y="3064502"/>
                <a:ext cx="457200" cy="457200"/>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1</a:t>
                </a:r>
                <a:endParaRPr lang="en-US" sz="2800" dirty="0">
                  <a:solidFill>
                    <a:schemeClr val="tx1"/>
                  </a:solidFill>
                  <a:latin typeface="Calibri" panose="020F0502020204030204" pitchFamily="34" charset="0"/>
                </a:endParaRPr>
              </a:p>
            </p:txBody>
          </p:sp>
          <p:sp>
            <p:nvSpPr>
              <p:cNvPr id="31" name="Rectangle 30"/>
              <p:cNvSpPr/>
              <p:nvPr/>
            </p:nvSpPr>
            <p:spPr>
              <a:xfrm>
                <a:off x="6867913" y="3064502"/>
                <a:ext cx="457200" cy="457200"/>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Calibri" panose="020F0502020204030204" pitchFamily="34" charset="0"/>
                  </a:rPr>
                  <a:t>2</a:t>
                </a:r>
              </a:p>
            </p:txBody>
          </p:sp>
          <p:sp>
            <p:nvSpPr>
              <p:cNvPr id="32" name="Rectangle 31"/>
              <p:cNvSpPr/>
              <p:nvPr/>
            </p:nvSpPr>
            <p:spPr>
              <a:xfrm>
                <a:off x="7325113" y="3064502"/>
                <a:ext cx="457200" cy="457200"/>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Calibri" panose="020F0502020204030204" pitchFamily="34" charset="0"/>
                  </a:rPr>
                  <a:t>4</a:t>
                </a:r>
              </a:p>
            </p:txBody>
          </p:sp>
          <p:sp>
            <p:nvSpPr>
              <p:cNvPr id="33" name="Rectangle 32"/>
              <p:cNvSpPr/>
              <p:nvPr/>
            </p:nvSpPr>
            <p:spPr>
              <a:xfrm>
                <a:off x="7782313" y="3064502"/>
                <a:ext cx="457200" cy="457200"/>
              </a:xfrm>
              <a:prstGeom prst="rect">
                <a:avLst/>
              </a:prstGeom>
              <a:solidFill>
                <a:srgbClr val="92D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8</a:t>
                </a:r>
                <a:endParaRPr lang="en-US" sz="2800" dirty="0">
                  <a:solidFill>
                    <a:schemeClr val="tx1"/>
                  </a:solidFill>
                  <a:latin typeface="Calibri" panose="020F0502020204030204" pitchFamily="34" charset="0"/>
                </a:endParaRPr>
              </a:p>
            </p:txBody>
          </p:sp>
          <p:sp>
            <p:nvSpPr>
              <p:cNvPr id="34" name="Rectangle 33"/>
              <p:cNvSpPr/>
              <p:nvPr/>
            </p:nvSpPr>
            <p:spPr>
              <a:xfrm>
                <a:off x="8239513" y="3064502"/>
                <a:ext cx="457200" cy="457200"/>
              </a:xfrm>
              <a:prstGeom prst="rect">
                <a:avLst/>
              </a:prstGeom>
              <a:solidFill>
                <a:srgbClr val="92D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11</a:t>
                </a:r>
                <a:endParaRPr lang="en-US" sz="2800" dirty="0">
                  <a:solidFill>
                    <a:schemeClr val="tx1"/>
                  </a:solidFill>
                  <a:latin typeface="Calibri" panose="020F0502020204030204" pitchFamily="34" charset="0"/>
                </a:endParaRPr>
              </a:p>
            </p:txBody>
          </p:sp>
          <p:sp>
            <p:nvSpPr>
              <p:cNvPr id="35" name="Rectangle 34"/>
              <p:cNvSpPr/>
              <p:nvPr/>
            </p:nvSpPr>
            <p:spPr>
              <a:xfrm>
                <a:off x="8696713" y="3064502"/>
                <a:ext cx="457200" cy="457200"/>
              </a:xfrm>
              <a:prstGeom prst="rect">
                <a:avLst/>
              </a:prstGeom>
              <a:solidFill>
                <a:srgbClr val="00B0F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latin typeface="Calibri" panose="020F0502020204030204" pitchFamily="34" charset="0"/>
                  </a:rPr>
                  <a:t>1</a:t>
                </a:r>
              </a:p>
            </p:txBody>
          </p:sp>
          <p:sp>
            <p:nvSpPr>
              <p:cNvPr id="36" name="Rectangle 35"/>
              <p:cNvSpPr/>
              <p:nvPr/>
            </p:nvSpPr>
            <p:spPr>
              <a:xfrm>
                <a:off x="9153913" y="3064502"/>
                <a:ext cx="457200" cy="457200"/>
              </a:xfrm>
              <a:prstGeom prst="rect">
                <a:avLst/>
              </a:prstGeom>
              <a:solidFill>
                <a:srgbClr val="00B0F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6</a:t>
                </a:r>
                <a:endParaRPr lang="en-US" sz="2800" dirty="0">
                  <a:solidFill>
                    <a:schemeClr val="tx1"/>
                  </a:solidFill>
                  <a:latin typeface="Calibri" panose="020F0502020204030204" pitchFamily="34" charset="0"/>
                </a:endParaRPr>
              </a:p>
            </p:txBody>
          </p:sp>
          <p:sp>
            <p:nvSpPr>
              <p:cNvPr id="37" name="Rectangle 36"/>
              <p:cNvSpPr/>
              <p:nvPr/>
            </p:nvSpPr>
            <p:spPr>
              <a:xfrm>
                <a:off x="9611113" y="3064502"/>
                <a:ext cx="457200" cy="457200"/>
              </a:xfrm>
              <a:prstGeom prst="rect">
                <a:avLst/>
              </a:prstGeom>
              <a:solidFill>
                <a:srgbClr val="FFC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chemeClr val="tx1"/>
                    </a:solidFill>
                    <a:latin typeface="Calibri" panose="020F0502020204030204" pitchFamily="34" charset="0"/>
                  </a:rPr>
                  <a:t>5</a:t>
                </a:r>
                <a:endParaRPr lang="en-US" sz="2800" dirty="0">
                  <a:solidFill>
                    <a:schemeClr val="tx1"/>
                  </a:solidFill>
                  <a:latin typeface="Calibri" panose="020F0502020204030204" pitchFamily="34" charset="0"/>
                </a:endParaRPr>
              </a:p>
            </p:txBody>
          </p:sp>
          <p:sp>
            <p:nvSpPr>
              <p:cNvPr id="38" name="Double Bracket 37"/>
              <p:cNvSpPr/>
              <p:nvPr/>
            </p:nvSpPr>
            <p:spPr>
              <a:xfrm>
                <a:off x="6325988" y="3101839"/>
                <a:ext cx="3835222" cy="397712"/>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endParaRPr>
              </a:p>
            </p:txBody>
          </p:sp>
        </p:grpSp>
      </p:grpSp>
      <p:grpSp>
        <p:nvGrpSpPr>
          <p:cNvPr id="44" name="Group 43"/>
          <p:cNvGrpSpPr/>
          <p:nvPr/>
        </p:nvGrpSpPr>
        <p:grpSpPr>
          <a:xfrm>
            <a:off x="4402287" y="4038725"/>
            <a:ext cx="3255893" cy="566933"/>
            <a:chOff x="4402287" y="4038725"/>
            <a:chExt cx="3255893" cy="566933"/>
          </a:xfrm>
        </p:grpSpPr>
        <p:sp>
          <p:nvSpPr>
            <p:cNvPr id="39" name="Right Arrow 38"/>
            <p:cNvSpPr/>
            <p:nvPr/>
          </p:nvSpPr>
          <p:spPr>
            <a:xfrm rot="5400000">
              <a:off x="4265145" y="4175867"/>
              <a:ext cx="566933" cy="2926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15945" y="4066789"/>
              <a:ext cx="2542235" cy="430887"/>
            </a:xfrm>
            <a:prstGeom prst="rect">
              <a:avLst/>
            </a:prstGeom>
            <a:noFill/>
          </p:spPr>
          <p:txBody>
            <a:bodyPr wrap="square" lIns="0" tIns="0" rIns="0" bIns="0" rtlCol="0">
              <a:spAutoFit/>
            </a:bodyPr>
            <a:lstStyle/>
            <a:p>
              <a:r>
                <a:rPr lang="en-US" sz="2800" dirty="0" smtClean="0">
                  <a:latin typeface="Calibri" panose="020F0502020204030204" pitchFamily="34" charset="0"/>
                </a:rPr>
                <a:t>Segmented sort</a:t>
              </a:r>
              <a:endParaRPr lang="en-US" sz="2800" dirty="0">
                <a:latin typeface="Calibri" panose="020F0502020204030204" pitchFamily="34" charset="0"/>
              </a:endParaRPr>
            </a:p>
          </p:txBody>
        </p:sp>
      </p:grpSp>
    </p:spTree>
    <p:extLst>
      <p:ext uri="{BB962C8B-B14F-4D97-AF65-F5344CB8AC3E}">
        <p14:creationId xmlns:p14="http://schemas.microsoft.com/office/powerpoint/2010/main" val="710598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Performance Tuning</a:t>
            </a:r>
            <a:endParaRPr lang="en-US" dirty="0"/>
          </a:p>
        </p:txBody>
      </p:sp>
      <p:sp>
        <p:nvSpPr>
          <p:cNvPr id="3" name="Content Placeholder 2"/>
          <p:cNvSpPr>
            <a:spLocks noGrp="1"/>
          </p:cNvSpPr>
          <p:nvPr>
            <p:ph idx="1"/>
          </p:nvPr>
        </p:nvSpPr>
        <p:spPr/>
        <p:txBody>
          <a:bodyPr/>
          <a:lstStyle/>
          <a:p>
            <a:r>
              <a:rPr lang="en-US" dirty="0"/>
              <a:t>Binding different number of data items to threads (</a:t>
            </a:r>
            <a:r>
              <a:rPr lang="en-US" b="1" dirty="0" err="1"/>
              <a:t>reg_sort</a:t>
            </a:r>
            <a:r>
              <a:rPr lang="en-US" dirty="0" smtClean="0"/>
              <a:t>)</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20</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8" name="Group 7"/>
          <p:cNvGrpSpPr/>
          <p:nvPr/>
        </p:nvGrpSpPr>
        <p:grpSpPr>
          <a:xfrm>
            <a:off x="377772" y="1782373"/>
            <a:ext cx="8306491" cy="4619775"/>
            <a:chOff x="377772" y="1782373"/>
            <a:chExt cx="8306491" cy="4619775"/>
          </a:xfrm>
        </p:grpSpPr>
        <p:pic>
          <p:nvPicPr>
            <p:cNvPr id="6" name="Picture 5"/>
            <p:cNvPicPr>
              <a:picLocks noChangeAspect="1"/>
            </p:cNvPicPr>
            <p:nvPr/>
          </p:nvPicPr>
          <p:blipFill>
            <a:blip r:embed="rId3"/>
            <a:stretch>
              <a:fillRect/>
            </a:stretch>
          </p:blipFill>
          <p:spPr>
            <a:xfrm>
              <a:off x="966273" y="1782373"/>
              <a:ext cx="6976407" cy="2248973"/>
            </a:xfrm>
            <a:prstGeom prst="rect">
              <a:avLst/>
            </a:prstGeom>
          </p:spPr>
        </p:pic>
        <p:pic>
          <p:nvPicPr>
            <p:cNvPr id="13" name="Picture 12"/>
            <p:cNvPicPr>
              <a:picLocks noChangeAspect="1"/>
            </p:cNvPicPr>
            <p:nvPr/>
          </p:nvPicPr>
          <p:blipFill>
            <a:blip r:embed="rId4"/>
            <a:stretch>
              <a:fillRect/>
            </a:stretch>
          </p:blipFill>
          <p:spPr>
            <a:xfrm>
              <a:off x="377772" y="4161465"/>
              <a:ext cx="8306491" cy="2240683"/>
            </a:xfrm>
            <a:prstGeom prst="rect">
              <a:avLst/>
            </a:prstGeom>
          </p:spPr>
        </p:pic>
      </p:grpSp>
      <p:grpSp>
        <p:nvGrpSpPr>
          <p:cNvPr id="11" name="Group 10"/>
          <p:cNvGrpSpPr/>
          <p:nvPr/>
        </p:nvGrpSpPr>
        <p:grpSpPr>
          <a:xfrm>
            <a:off x="149792" y="1739054"/>
            <a:ext cx="8534471" cy="4634971"/>
            <a:chOff x="149792" y="1739054"/>
            <a:chExt cx="8534471" cy="4634971"/>
          </a:xfrm>
        </p:grpSpPr>
        <p:sp>
          <p:nvSpPr>
            <p:cNvPr id="9" name="Rectangle 8"/>
            <p:cNvSpPr/>
            <p:nvPr/>
          </p:nvSpPr>
          <p:spPr bwMode="auto">
            <a:xfrm>
              <a:off x="2551518" y="1739054"/>
              <a:ext cx="6132745" cy="4634970"/>
            </a:xfrm>
            <a:prstGeom prst="rect">
              <a:avLst/>
            </a:prstGeom>
            <a:solidFill>
              <a:schemeClr val="bg1">
                <a:alpha val="8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0" name="Rectangle 9"/>
            <p:cNvSpPr/>
            <p:nvPr/>
          </p:nvSpPr>
          <p:spPr bwMode="auto">
            <a:xfrm>
              <a:off x="149792" y="4090629"/>
              <a:ext cx="2399190" cy="2283396"/>
            </a:xfrm>
            <a:prstGeom prst="rect">
              <a:avLst/>
            </a:prstGeom>
            <a:solidFill>
              <a:schemeClr val="bg1">
                <a:alpha val="8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pic>
        <p:nvPicPr>
          <p:cNvPr id="7" name="Picture 6"/>
          <p:cNvPicPr>
            <a:picLocks noChangeAspect="1"/>
          </p:cNvPicPr>
          <p:nvPr/>
        </p:nvPicPr>
        <p:blipFill>
          <a:blip r:embed="rId5"/>
          <a:stretch>
            <a:fillRect/>
          </a:stretch>
        </p:blipFill>
        <p:spPr>
          <a:xfrm>
            <a:off x="3752666" y="2142358"/>
            <a:ext cx="4818565" cy="3881765"/>
          </a:xfrm>
          <a:prstGeom prst="rect">
            <a:avLst/>
          </a:prstGeom>
          <a:ln>
            <a:noFill/>
          </a:ln>
          <a:effectLst>
            <a:outerShdw blurRad="292100" dist="139700" dir="2700000" algn="tl" rotWithShape="0">
              <a:srgbClr val="333333">
                <a:alpha val="65000"/>
              </a:srgbClr>
            </a:outerShdw>
          </a:effectLst>
        </p:spPr>
      </p:pic>
      <p:sp>
        <p:nvSpPr>
          <p:cNvPr id="12" name="Rectangle 11"/>
          <p:cNvSpPr/>
          <p:nvPr/>
        </p:nvSpPr>
        <p:spPr>
          <a:xfrm>
            <a:off x="3771845" y="1269868"/>
            <a:ext cx="1600310" cy="461665"/>
          </a:xfrm>
          <a:prstGeom prst="rect">
            <a:avLst/>
          </a:prstGeom>
        </p:spPr>
        <p:txBody>
          <a:bodyPr wrap="none">
            <a:spAutoFit/>
          </a:bodyPr>
          <a:lstStyle/>
          <a:p>
            <a:r>
              <a:rPr lang="en-US" sz="2400" b="1" dirty="0" smtClean="0">
                <a:solidFill>
                  <a:srgbClr val="FF0000"/>
                </a:solidFill>
                <a:latin typeface="Calibri" panose="020F0502020204030204" pitchFamily="34" charset="0"/>
              </a:rPr>
              <a:t>Pascal </a:t>
            </a:r>
            <a:r>
              <a:rPr lang="en-US" sz="2400" b="1" dirty="0">
                <a:solidFill>
                  <a:srgbClr val="FF0000"/>
                </a:solidFill>
                <a:latin typeface="Calibri" panose="020F0502020204030204" pitchFamily="34" charset="0"/>
              </a:rPr>
              <a:t>GPU</a:t>
            </a:r>
          </a:p>
        </p:txBody>
      </p:sp>
      <p:grpSp>
        <p:nvGrpSpPr>
          <p:cNvPr id="14" name="Group 13"/>
          <p:cNvGrpSpPr/>
          <p:nvPr/>
        </p:nvGrpSpPr>
        <p:grpSpPr>
          <a:xfrm>
            <a:off x="76303" y="1804988"/>
            <a:ext cx="2419251" cy="1709737"/>
            <a:chOff x="42962" y="1804988"/>
            <a:chExt cx="2419251" cy="1709737"/>
          </a:xfrm>
        </p:grpSpPr>
        <p:sp>
          <p:nvSpPr>
            <p:cNvPr id="15" name="Rectangle 14"/>
            <p:cNvSpPr/>
            <p:nvPr/>
          </p:nvSpPr>
          <p:spPr bwMode="auto">
            <a:xfrm>
              <a:off x="2162175" y="1804988"/>
              <a:ext cx="300038" cy="17097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6" name="Left Brace 15"/>
            <p:cNvSpPr/>
            <p:nvPr/>
          </p:nvSpPr>
          <p:spPr bwMode="auto">
            <a:xfrm>
              <a:off x="849535" y="1860480"/>
              <a:ext cx="152400" cy="685202"/>
            </a:xfrm>
            <a:prstGeom prst="leftBrace">
              <a:avLst>
                <a:gd name="adj1" fmla="val 55207"/>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7" name="TextBox 16"/>
            <p:cNvSpPr txBox="1"/>
            <p:nvPr/>
          </p:nvSpPr>
          <p:spPr>
            <a:xfrm>
              <a:off x="135401" y="1913254"/>
              <a:ext cx="732462" cy="523220"/>
            </a:xfrm>
            <a:prstGeom prst="rect">
              <a:avLst/>
            </a:prstGeom>
            <a:noFill/>
          </p:spPr>
          <p:txBody>
            <a:bodyPr wrap="square" rtlCol="0">
              <a:spAutoFit/>
            </a:bodyPr>
            <a:lstStyle/>
            <a:p>
              <a:pPr algn="ctr"/>
              <a:r>
                <a:rPr lang="en-US" sz="1400" dirty="0" smtClean="0">
                  <a:latin typeface="Calibri" panose="020F0502020204030204" pitchFamily="34" charset="0"/>
                </a:rPr>
                <a:t>Striped access</a:t>
              </a:r>
              <a:endParaRPr lang="en-US" sz="1400" dirty="0">
                <a:latin typeface="Calibri" panose="020F0502020204030204" pitchFamily="34" charset="0"/>
              </a:endParaRPr>
            </a:p>
          </p:txBody>
        </p:sp>
        <p:sp>
          <p:nvSpPr>
            <p:cNvPr id="18" name="Left Brace 17"/>
            <p:cNvSpPr/>
            <p:nvPr/>
          </p:nvSpPr>
          <p:spPr bwMode="auto">
            <a:xfrm>
              <a:off x="839911" y="2747310"/>
              <a:ext cx="152400" cy="685202"/>
            </a:xfrm>
            <a:prstGeom prst="leftBrace">
              <a:avLst>
                <a:gd name="adj1" fmla="val 55207"/>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9" name="TextBox 18"/>
            <p:cNvSpPr txBox="1"/>
            <p:nvPr/>
          </p:nvSpPr>
          <p:spPr>
            <a:xfrm>
              <a:off x="42962" y="2794935"/>
              <a:ext cx="917340" cy="523220"/>
            </a:xfrm>
            <a:prstGeom prst="rect">
              <a:avLst/>
            </a:prstGeom>
            <a:noFill/>
          </p:spPr>
          <p:txBody>
            <a:bodyPr wrap="square" rtlCol="0">
              <a:spAutoFit/>
            </a:bodyPr>
            <a:lstStyle/>
            <a:p>
              <a:pPr algn="ctr"/>
              <a:r>
                <a:rPr lang="en-US" sz="1400" dirty="0" smtClean="0">
                  <a:latin typeface="Calibri" panose="020F0502020204030204" pitchFamily="34" charset="0"/>
                </a:rPr>
                <a:t>Coalesced access</a:t>
              </a:r>
              <a:endParaRPr lang="en-US" sz="1400" dirty="0">
                <a:latin typeface="Calibri" panose="020F0502020204030204" pitchFamily="34" charset="0"/>
              </a:endParaRPr>
            </a:p>
          </p:txBody>
        </p:sp>
      </p:grpSp>
    </p:spTree>
    <p:extLst>
      <p:ext uri="{BB962C8B-B14F-4D97-AF65-F5344CB8AC3E}">
        <p14:creationId xmlns:p14="http://schemas.microsoft.com/office/powerpoint/2010/main" val="10422690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SegSort</a:t>
            </a:r>
            <a:r>
              <a:rPr lang="en-US" dirty="0" smtClean="0"/>
              <a:t> Performance</a:t>
            </a:r>
            <a:endParaRPr lang="en-US" dirty="0"/>
          </a:p>
        </p:txBody>
      </p:sp>
      <p:sp>
        <p:nvSpPr>
          <p:cNvPr id="3" name="Content Placeholder 2"/>
          <p:cNvSpPr>
            <a:spLocks noGrp="1"/>
          </p:cNvSpPr>
          <p:nvPr>
            <p:ph idx="1"/>
          </p:nvPr>
        </p:nvSpPr>
        <p:spPr/>
        <p:txBody>
          <a:bodyPr/>
          <a:lstStyle/>
          <a:p>
            <a:r>
              <a:rPr lang="en-US" dirty="0" smtClean="0"/>
              <a:t>Fixing </a:t>
            </a:r>
            <a:r>
              <a:rPr lang="en-US" dirty="0"/>
              <a:t>total data </a:t>
            </a:r>
            <a:r>
              <a:rPr lang="en-US" dirty="0" smtClean="0"/>
              <a:t>size w/ variable segment number and size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Our </a:t>
            </a:r>
            <a:r>
              <a:rPr lang="en-US" dirty="0" err="1" smtClean="0"/>
              <a:t>SegSort</a:t>
            </a:r>
            <a:r>
              <a:rPr lang="en-US" dirty="0" smtClean="0"/>
              <a:t> is proficient in solving a large amount of segments, achieving </a:t>
            </a:r>
            <a:r>
              <a:rPr lang="en-US" dirty="0"/>
              <a:t>an average of </a:t>
            </a:r>
            <a:r>
              <a:rPr lang="en-US" dirty="0" smtClean="0"/>
              <a:t>3.2x speedups over the better performed baseline </a:t>
            </a:r>
            <a:r>
              <a:rPr lang="en-US" dirty="0" err="1" smtClean="0"/>
              <a:t>mgpu-segsort</a:t>
            </a:r>
            <a:r>
              <a:rPr lang="en-US" dirty="0" smtClean="0"/>
              <a:t> on Pascal</a:t>
            </a:r>
          </a:p>
          <a:p>
            <a:pPr lvl="1"/>
            <a:r>
              <a:rPr lang="en-US" dirty="0" smtClean="0"/>
              <a:t>The performance of </a:t>
            </a:r>
            <a:r>
              <a:rPr lang="en-US" dirty="0" err="1" smtClean="0"/>
              <a:t>SegSorts</a:t>
            </a:r>
            <a:r>
              <a:rPr lang="en-US" dirty="0" smtClean="0"/>
              <a:t>, evolved from global sort, is more affected by the total array size</a:t>
            </a:r>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21</a:t>
            </a:fld>
            <a:endParaRPr lang="en-US">
              <a:solidFill>
                <a:srgbClr val="000000"/>
              </a:solidFill>
            </a:endParaRPr>
          </a:p>
        </p:txBody>
      </p:sp>
      <p:sp>
        <p:nvSpPr>
          <p:cNvPr id="5" name="Footer Placeholder 4"/>
          <p:cNvSpPr>
            <a:spLocks noGrp="1"/>
          </p:cNvSpPr>
          <p:nvPr>
            <p:ph type="ftr" sz="quarter" idx="3"/>
          </p:nvPr>
        </p:nvSpPr>
        <p:spPr/>
        <p:txBody>
          <a:bodyPr/>
          <a:lstStyle/>
          <a:p>
            <a:r>
              <a:rPr lang="it-IT" dirty="0" smtClean="0"/>
              <a:t>ACM ICS 2017, Chicago, IL, USA</a:t>
            </a:r>
            <a:endParaRPr lang="en-US" dirty="0"/>
          </a:p>
        </p:txBody>
      </p:sp>
      <p:grpSp>
        <p:nvGrpSpPr>
          <p:cNvPr id="28" name="Group 27"/>
          <p:cNvGrpSpPr/>
          <p:nvPr/>
        </p:nvGrpSpPr>
        <p:grpSpPr>
          <a:xfrm>
            <a:off x="157296" y="1341337"/>
            <a:ext cx="8877190" cy="3530127"/>
            <a:chOff x="157296" y="1425416"/>
            <a:chExt cx="8877190" cy="3530127"/>
          </a:xfrm>
        </p:grpSpPr>
        <p:pic>
          <p:nvPicPr>
            <p:cNvPr id="7" name="Picture 6"/>
            <p:cNvPicPr>
              <a:picLocks noChangeAspect="1"/>
            </p:cNvPicPr>
            <p:nvPr/>
          </p:nvPicPr>
          <p:blipFill>
            <a:blip r:embed="rId2"/>
            <a:stretch>
              <a:fillRect/>
            </a:stretch>
          </p:blipFill>
          <p:spPr>
            <a:xfrm>
              <a:off x="643441" y="1775381"/>
              <a:ext cx="4080405" cy="2926080"/>
            </a:xfrm>
            <a:prstGeom prst="rect">
              <a:avLst/>
            </a:prstGeom>
          </p:spPr>
        </p:pic>
        <p:pic>
          <p:nvPicPr>
            <p:cNvPr id="8" name="Picture 7"/>
            <p:cNvPicPr>
              <a:picLocks noChangeAspect="1"/>
            </p:cNvPicPr>
            <p:nvPr/>
          </p:nvPicPr>
          <p:blipFill>
            <a:blip r:embed="rId3"/>
            <a:stretch>
              <a:fillRect/>
            </a:stretch>
          </p:blipFill>
          <p:spPr>
            <a:xfrm>
              <a:off x="4723846" y="1775381"/>
              <a:ext cx="4167650" cy="2926080"/>
            </a:xfrm>
            <a:prstGeom prst="rect">
              <a:avLst/>
            </a:prstGeom>
          </p:spPr>
        </p:pic>
        <p:pic>
          <p:nvPicPr>
            <p:cNvPr id="9" name="Picture 8"/>
            <p:cNvPicPr>
              <a:picLocks noChangeAspect="1"/>
            </p:cNvPicPr>
            <p:nvPr/>
          </p:nvPicPr>
          <p:blipFill>
            <a:blip r:embed="rId4"/>
            <a:stretch>
              <a:fillRect/>
            </a:stretch>
          </p:blipFill>
          <p:spPr>
            <a:xfrm>
              <a:off x="157296" y="1974880"/>
              <a:ext cx="342900" cy="2305050"/>
            </a:xfrm>
            <a:prstGeom prst="rect">
              <a:avLst/>
            </a:prstGeom>
          </p:spPr>
        </p:pic>
        <p:pic>
          <p:nvPicPr>
            <p:cNvPr id="10" name="Picture 9"/>
            <p:cNvPicPr>
              <a:picLocks noChangeAspect="1"/>
            </p:cNvPicPr>
            <p:nvPr/>
          </p:nvPicPr>
          <p:blipFill>
            <a:blip r:embed="rId5"/>
            <a:stretch>
              <a:fillRect/>
            </a:stretch>
          </p:blipFill>
          <p:spPr>
            <a:xfrm>
              <a:off x="500196" y="1425416"/>
              <a:ext cx="8415204" cy="338218"/>
            </a:xfrm>
            <a:prstGeom prst="rect">
              <a:avLst/>
            </a:prstGeom>
          </p:spPr>
        </p:pic>
        <p:sp>
          <p:nvSpPr>
            <p:cNvPr id="12" name="Rectangle 11"/>
            <p:cNvSpPr/>
            <p:nvPr/>
          </p:nvSpPr>
          <p:spPr>
            <a:xfrm>
              <a:off x="2193014" y="1905102"/>
              <a:ext cx="1298753" cy="369332"/>
            </a:xfrm>
            <a:prstGeom prst="rect">
              <a:avLst/>
            </a:prstGeom>
          </p:spPr>
          <p:txBody>
            <a:bodyPr wrap="none">
              <a:spAutoFit/>
            </a:bodyPr>
            <a:lstStyle/>
            <a:p>
              <a:r>
                <a:rPr lang="en-US" b="1" dirty="0">
                  <a:solidFill>
                    <a:srgbClr val="00B050"/>
                  </a:solidFill>
                  <a:latin typeface="Calibri" panose="020F0502020204030204" pitchFamily="34" charset="0"/>
                </a:rPr>
                <a:t>Kepler GPU</a:t>
              </a:r>
            </a:p>
          </p:txBody>
        </p:sp>
        <p:sp>
          <p:nvSpPr>
            <p:cNvPr id="13" name="Rectangle 12"/>
            <p:cNvSpPr/>
            <p:nvPr/>
          </p:nvSpPr>
          <p:spPr>
            <a:xfrm>
              <a:off x="6570572" y="1930301"/>
              <a:ext cx="1248034" cy="369332"/>
            </a:xfrm>
            <a:prstGeom prst="rect">
              <a:avLst/>
            </a:prstGeom>
          </p:spPr>
          <p:txBody>
            <a:bodyPr wrap="none">
              <a:spAutoFit/>
            </a:bodyPr>
            <a:lstStyle/>
            <a:p>
              <a:r>
                <a:rPr lang="en-US" b="1" dirty="0" smtClean="0">
                  <a:solidFill>
                    <a:srgbClr val="FF0000"/>
                  </a:solidFill>
                  <a:latin typeface="Calibri" panose="020F0502020204030204" pitchFamily="34" charset="0"/>
                </a:rPr>
                <a:t>Pascal </a:t>
              </a:r>
              <a:r>
                <a:rPr lang="en-US" b="1" dirty="0">
                  <a:solidFill>
                    <a:srgbClr val="FF0000"/>
                  </a:solidFill>
                  <a:latin typeface="Calibri" panose="020F0502020204030204" pitchFamily="34" charset="0"/>
                </a:rPr>
                <a:t>GPU</a:t>
              </a:r>
            </a:p>
          </p:txBody>
        </p:sp>
        <p:sp>
          <p:nvSpPr>
            <p:cNvPr id="6" name="TextBox 5"/>
            <p:cNvSpPr txBox="1"/>
            <p:nvPr/>
          </p:nvSpPr>
          <p:spPr>
            <a:xfrm>
              <a:off x="872956" y="4381450"/>
              <a:ext cx="710451" cy="307777"/>
            </a:xfrm>
            <a:prstGeom prst="rect">
              <a:avLst/>
            </a:prstGeom>
            <a:noFill/>
          </p:spPr>
          <p:txBody>
            <a:bodyPr wrap="none" rtlCol="0">
              <a:spAutoFit/>
            </a:bodyPr>
            <a:lstStyle/>
            <a:p>
              <a:r>
                <a:rPr lang="en-US" sz="1400" dirty="0" smtClean="0">
                  <a:latin typeface="Calibri" panose="020F0502020204030204" pitchFamily="34" charset="0"/>
                </a:rPr>
                <a:t>(268m)</a:t>
              </a:r>
              <a:endParaRPr lang="en-US" sz="1400" dirty="0">
                <a:latin typeface="Calibri" panose="020F0502020204030204" pitchFamily="34" charset="0"/>
              </a:endParaRPr>
            </a:p>
          </p:txBody>
        </p:sp>
        <p:sp>
          <p:nvSpPr>
            <p:cNvPr id="11" name="Rectangle 10"/>
            <p:cNvSpPr/>
            <p:nvPr/>
          </p:nvSpPr>
          <p:spPr bwMode="auto">
            <a:xfrm>
              <a:off x="2017986" y="4452314"/>
              <a:ext cx="1597573" cy="24914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4" name="Rectangle 13"/>
            <p:cNvSpPr/>
            <p:nvPr/>
          </p:nvSpPr>
          <p:spPr bwMode="auto">
            <a:xfrm>
              <a:off x="6303703" y="4499338"/>
              <a:ext cx="1597573" cy="24914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6" name="TextBox 15"/>
            <p:cNvSpPr txBox="1"/>
            <p:nvPr/>
          </p:nvSpPr>
          <p:spPr>
            <a:xfrm>
              <a:off x="1587948" y="4381450"/>
              <a:ext cx="649537" cy="307777"/>
            </a:xfrm>
            <a:prstGeom prst="rect">
              <a:avLst/>
            </a:prstGeom>
            <a:noFill/>
          </p:spPr>
          <p:txBody>
            <a:bodyPr wrap="none" rtlCol="0">
              <a:spAutoFit/>
            </a:bodyPr>
            <a:lstStyle/>
            <a:p>
              <a:r>
                <a:rPr lang="en-US" sz="1400" dirty="0" smtClean="0">
                  <a:latin typeface="Calibri" panose="020F0502020204030204" pitchFamily="34" charset="0"/>
                </a:rPr>
                <a:t>(671k)</a:t>
              </a:r>
              <a:endParaRPr lang="en-US" sz="1400" dirty="0">
                <a:latin typeface="Calibri" panose="020F0502020204030204" pitchFamily="34" charset="0"/>
              </a:endParaRPr>
            </a:p>
          </p:txBody>
        </p:sp>
        <p:sp>
          <p:nvSpPr>
            <p:cNvPr id="17" name="TextBox 16"/>
            <p:cNvSpPr txBox="1"/>
            <p:nvPr/>
          </p:nvSpPr>
          <p:spPr>
            <a:xfrm>
              <a:off x="2242026" y="4381450"/>
              <a:ext cx="649537" cy="307777"/>
            </a:xfrm>
            <a:prstGeom prst="rect">
              <a:avLst/>
            </a:prstGeom>
            <a:noFill/>
          </p:spPr>
          <p:txBody>
            <a:bodyPr wrap="none" rtlCol="0">
              <a:spAutoFit/>
            </a:bodyPr>
            <a:lstStyle/>
            <a:p>
              <a:r>
                <a:rPr lang="en-US" sz="1400" dirty="0" smtClean="0">
                  <a:latin typeface="Calibri" panose="020F0502020204030204" pitchFamily="34" charset="0"/>
                </a:rPr>
                <a:t>(336k)</a:t>
              </a:r>
              <a:endParaRPr lang="en-US" sz="1400" dirty="0">
                <a:latin typeface="Calibri" panose="020F0502020204030204" pitchFamily="34" charset="0"/>
              </a:endParaRPr>
            </a:p>
          </p:txBody>
        </p:sp>
        <p:sp>
          <p:nvSpPr>
            <p:cNvPr id="18" name="TextBox 17"/>
            <p:cNvSpPr txBox="1"/>
            <p:nvPr/>
          </p:nvSpPr>
          <p:spPr>
            <a:xfrm>
              <a:off x="3550182" y="4381450"/>
              <a:ext cx="649537" cy="307777"/>
            </a:xfrm>
            <a:prstGeom prst="rect">
              <a:avLst/>
            </a:prstGeom>
            <a:noFill/>
          </p:spPr>
          <p:txBody>
            <a:bodyPr wrap="none" rtlCol="0">
              <a:spAutoFit/>
            </a:bodyPr>
            <a:lstStyle/>
            <a:p>
              <a:r>
                <a:rPr lang="en-US" sz="1400" dirty="0" smtClean="0">
                  <a:latin typeface="Calibri" panose="020F0502020204030204" pitchFamily="34" charset="0"/>
                </a:rPr>
                <a:t>(168k)</a:t>
              </a:r>
              <a:endParaRPr lang="en-US" sz="1400" dirty="0">
                <a:latin typeface="Calibri" panose="020F0502020204030204" pitchFamily="34" charset="0"/>
              </a:endParaRPr>
            </a:p>
          </p:txBody>
        </p:sp>
        <p:sp>
          <p:nvSpPr>
            <p:cNvPr id="19" name="TextBox 18"/>
            <p:cNvSpPr txBox="1"/>
            <p:nvPr/>
          </p:nvSpPr>
          <p:spPr>
            <a:xfrm>
              <a:off x="2896104" y="4381450"/>
              <a:ext cx="649537" cy="307777"/>
            </a:xfrm>
            <a:prstGeom prst="rect">
              <a:avLst/>
            </a:prstGeom>
            <a:noFill/>
          </p:spPr>
          <p:txBody>
            <a:bodyPr wrap="none" rtlCol="0">
              <a:spAutoFit/>
            </a:bodyPr>
            <a:lstStyle/>
            <a:p>
              <a:r>
                <a:rPr lang="en-US" sz="1400" dirty="0" smtClean="0">
                  <a:latin typeface="Calibri" panose="020F0502020204030204" pitchFamily="34" charset="0"/>
                </a:rPr>
                <a:t>(224k)</a:t>
              </a:r>
              <a:endParaRPr lang="en-US" sz="1400" dirty="0">
                <a:latin typeface="Calibri" panose="020F0502020204030204" pitchFamily="34" charset="0"/>
              </a:endParaRPr>
            </a:p>
          </p:txBody>
        </p:sp>
        <p:sp>
          <p:nvSpPr>
            <p:cNvPr id="20" name="TextBox 19"/>
            <p:cNvSpPr txBox="1"/>
            <p:nvPr/>
          </p:nvSpPr>
          <p:spPr>
            <a:xfrm>
              <a:off x="4204259" y="4381450"/>
              <a:ext cx="649537" cy="307777"/>
            </a:xfrm>
            <a:prstGeom prst="rect">
              <a:avLst/>
            </a:prstGeom>
            <a:noFill/>
          </p:spPr>
          <p:txBody>
            <a:bodyPr wrap="none" rtlCol="0">
              <a:spAutoFit/>
            </a:bodyPr>
            <a:lstStyle/>
            <a:p>
              <a:r>
                <a:rPr lang="en-US" sz="1400" dirty="0" smtClean="0">
                  <a:latin typeface="Calibri" panose="020F0502020204030204" pitchFamily="34" charset="0"/>
                </a:rPr>
                <a:t>(134k)</a:t>
              </a:r>
              <a:endParaRPr lang="en-US" sz="1400" dirty="0">
                <a:latin typeface="Calibri" panose="020F0502020204030204" pitchFamily="34" charset="0"/>
              </a:endParaRPr>
            </a:p>
          </p:txBody>
        </p:sp>
        <p:sp>
          <p:nvSpPr>
            <p:cNvPr id="21" name="TextBox 20"/>
            <p:cNvSpPr txBox="1"/>
            <p:nvPr/>
          </p:nvSpPr>
          <p:spPr>
            <a:xfrm>
              <a:off x="5127216" y="4364648"/>
              <a:ext cx="710451" cy="307777"/>
            </a:xfrm>
            <a:prstGeom prst="rect">
              <a:avLst/>
            </a:prstGeom>
            <a:noFill/>
          </p:spPr>
          <p:txBody>
            <a:bodyPr wrap="none" rtlCol="0">
              <a:spAutoFit/>
            </a:bodyPr>
            <a:lstStyle/>
            <a:p>
              <a:r>
                <a:rPr lang="en-US" sz="1400" dirty="0" smtClean="0">
                  <a:latin typeface="Calibri" panose="020F0502020204030204" pitchFamily="34" charset="0"/>
                </a:rPr>
                <a:t>(268m)</a:t>
              </a:r>
              <a:endParaRPr lang="en-US" sz="1400" dirty="0">
                <a:latin typeface="Calibri" panose="020F0502020204030204" pitchFamily="34" charset="0"/>
              </a:endParaRPr>
            </a:p>
          </p:txBody>
        </p:sp>
        <p:sp>
          <p:nvSpPr>
            <p:cNvPr id="22" name="TextBox 21"/>
            <p:cNvSpPr txBox="1"/>
            <p:nvPr/>
          </p:nvSpPr>
          <p:spPr>
            <a:xfrm>
              <a:off x="5827494" y="4364648"/>
              <a:ext cx="649537" cy="307777"/>
            </a:xfrm>
            <a:prstGeom prst="rect">
              <a:avLst/>
            </a:prstGeom>
            <a:noFill/>
          </p:spPr>
          <p:txBody>
            <a:bodyPr wrap="none" rtlCol="0">
              <a:spAutoFit/>
            </a:bodyPr>
            <a:lstStyle/>
            <a:p>
              <a:r>
                <a:rPr lang="en-US" sz="1400" dirty="0" smtClean="0">
                  <a:latin typeface="Calibri" panose="020F0502020204030204" pitchFamily="34" charset="0"/>
                </a:rPr>
                <a:t>(671k)</a:t>
              </a:r>
              <a:endParaRPr lang="en-US" sz="1400" dirty="0">
                <a:latin typeface="Calibri" panose="020F0502020204030204" pitchFamily="34" charset="0"/>
              </a:endParaRPr>
            </a:p>
          </p:txBody>
        </p:sp>
        <p:sp>
          <p:nvSpPr>
            <p:cNvPr id="23" name="TextBox 22"/>
            <p:cNvSpPr txBox="1"/>
            <p:nvPr/>
          </p:nvSpPr>
          <p:spPr>
            <a:xfrm>
              <a:off x="6466858" y="4364648"/>
              <a:ext cx="649537" cy="307777"/>
            </a:xfrm>
            <a:prstGeom prst="rect">
              <a:avLst/>
            </a:prstGeom>
            <a:noFill/>
          </p:spPr>
          <p:txBody>
            <a:bodyPr wrap="none" rtlCol="0">
              <a:spAutoFit/>
            </a:bodyPr>
            <a:lstStyle/>
            <a:p>
              <a:r>
                <a:rPr lang="en-US" sz="1400" dirty="0" smtClean="0">
                  <a:latin typeface="Calibri" panose="020F0502020204030204" pitchFamily="34" charset="0"/>
                </a:rPr>
                <a:t>(336k)</a:t>
              </a:r>
              <a:endParaRPr lang="en-US" sz="1400" dirty="0">
                <a:latin typeface="Calibri" panose="020F0502020204030204" pitchFamily="34" charset="0"/>
              </a:endParaRPr>
            </a:p>
          </p:txBody>
        </p:sp>
        <p:sp>
          <p:nvSpPr>
            <p:cNvPr id="24" name="TextBox 23"/>
            <p:cNvSpPr txBox="1"/>
            <p:nvPr/>
          </p:nvSpPr>
          <p:spPr>
            <a:xfrm>
              <a:off x="7745586" y="4364648"/>
              <a:ext cx="649537" cy="307777"/>
            </a:xfrm>
            <a:prstGeom prst="rect">
              <a:avLst/>
            </a:prstGeom>
            <a:noFill/>
          </p:spPr>
          <p:txBody>
            <a:bodyPr wrap="none" rtlCol="0">
              <a:spAutoFit/>
            </a:bodyPr>
            <a:lstStyle/>
            <a:p>
              <a:r>
                <a:rPr lang="en-US" sz="1400" dirty="0" smtClean="0">
                  <a:latin typeface="Calibri" panose="020F0502020204030204" pitchFamily="34" charset="0"/>
                </a:rPr>
                <a:t>(168k)</a:t>
              </a:r>
              <a:endParaRPr lang="en-US" sz="1400" dirty="0">
                <a:latin typeface="Calibri" panose="020F0502020204030204" pitchFamily="34" charset="0"/>
              </a:endParaRPr>
            </a:p>
          </p:txBody>
        </p:sp>
        <p:sp>
          <p:nvSpPr>
            <p:cNvPr id="25" name="TextBox 24"/>
            <p:cNvSpPr txBox="1"/>
            <p:nvPr/>
          </p:nvSpPr>
          <p:spPr>
            <a:xfrm>
              <a:off x="7106222" y="4364648"/>
              <a:ext cx="649537" cy="307777"/>
            </a:xfrm>
            <a:prstGeom prst="rect">
              <a:avLst/>
            </a:prstGeom>
            <a:noFill/>
          </p:spPr>
          <p:txBody>
            <a:bodyPr wrap="none" rtlCol="0">
              <a:spAutoFit/>
            </a:bodyPr>
            <a:lstStyle/>
            <a:p>
              <a:r>
                <a:rPr lang="en-US" sz="1400" dirty="0" smtClean="0">
                  <a:latin typeface="Calibri" panose="020F0502020204030204" pitchFamily="34" charset="0"/>
                </a:rPr>
                <a:t>(224k)</a:t>
              </a:r>
              <a:endParaRPr lang="en-US" sz="1400" dirty="0">
                <a:latin typeface="Calibri" panose="020F0502020204030204" pitchFamily="34" charset="0"/>
              </a:endParaRPr>
            </a:p>
          </p:txBody>
        </p:sp>
        <p:sp>
          <p:nvSpPr>
            <p:cNvPr id="26" name="TextBox 25"/>
            <p:cNvSpPr txBox="1"/>
            <p:nvPr/>
          </p:nvSpPr>
          <p:spPr>
            <a:xfrm>
              <a:off x="8384949" y="4364648"/>
              <a:ext cx="649537" cy="307777"/>
            </a:xfrm>
            <a:prstGeom prst="rect">
              <a:avLst/>
            </a:prstGeom>
            <a:noFill/>
          </p:spPr>
          <p:txBody>
            <a:bodyPr wrap="none" rtlCol="0">
              <a:spAutoFit/>
            </a:bodyPr>
            <a:lstStyle/>
            <a:p>
              <a:r>
                <a:rPr lang="en-US" sz="1400" dirty="0" smtClean="0">
                  <a:latin typeface="Calibri" panose="020F0502020204030204" pitchFamily="34" charset="0"/>
                </a:rPr>
                <a:t>(134k)</a:t>
              </a:r>
              <a:endParaRPr lang="en-US" sz="1400" dirty="0">
                <a:latin typeface="Calibri" panose="020F0502020204030204" pitchFamily="34" charset="0"/>
              </a:endParaRPr>
            </a:p>
          </p:txBody>
        </p:sp>
        <p:sp>
          <p:nvSpPr>
            <p:cNvPr id="27" name="Rectangle 26"/>
            <p:cNvSpPr/>
            <p:nvPr/>
          </p:nvSpPr>
          <p:spPr>
            <a:xfrm>
              <a:off x="3517122" y="4586211"/>
              <a:ext cx="3211328" cy="369332"/>
            </a:xfrm>
            <a:prstGeom prst="rect">
              <a:avLst/>
            </a:prstGeom>
          </p:spPr>
          <p:txBody>
            <a:bodyPr wrap="none">
              <a:spAutoFit/>
            </a:bodyPr>
            <a:lstStyle/>
            <a:p>
              <a:r>
                <a:rPr lang="en-US" dirty="0" smtClean="0">
                  <a:latin typeface="Calibri" panose="020F0502020204030204" pitchFamily="34" charset="0"/>
                </a:rPr>
                <a:t>Segment size (segment number)</a:t>
              </a:r>
              <a:endParaRPr lang="en-US" dirty="0">
                <a:latin typeface="Calibri" panose="020F0502020204030204" pitchFamily="34" charset="0"/>
              </a:endParaRPr>
            </a:p>
          </p:txBody>
        </p:sp>
      </p:grpSp>
      <p:sp>
        <p:nvSpPr>
          <p:cNvPr id="29" name="Rounded Rectangle 28"/>
          <p:cNvSpPr/>
          <p:nvPr/>
        </p:nvSpPr>
        <p:spPr bwMode="auto">
          <a:xfrm>
            <a:off x="5482441" y="1890801"/>
            <a:ext cx="945141" cy="1766799"/>
          </a:xfrm>
          <a:prstGeom prst="roundRect">
            <a:avLst>
              <a:gd name="adj" fmla="val 9919"/>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0" name="Rounded Rectangle 29"/>
          <p:cNvSpPr/>
          <p:nvPr/>
        </p:nvSpPr>
        <p:spPr bwMode="auto">
          <a:xfrm>
            <a:off x="5387590" y="3491959"/>
            <a:ext cx="3503906" cy="669218"/>
          </a:xfrm>
          <a:prstGeom prst="roundRect">
            <a:avLst>
              <a:gd name="adj" fmla="val 9919"/>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1" name="Rounded Rectangle 30"/>
          <p:cNvSpPr/>
          <p:nvPr/>
        </p:nvSpPr>
        <p:spPr bwMode="auto">
          <a:xfrm>
            <a:off x="1163940" y="3499960"/>
            <a:ext cx="3503906" cy="669218"/>
          </a:xfrm>
          <a:prstGeom prst="roundRect">
            <a:avLst>
              <a:gd name="adj" fmla="val 9919"/>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37934979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SegSort</a:t>
            </a:r>
            <a:r>
              <a:rPr lang="en-US" dirty="0"/>
              <a:t> Performance</a:t>
            </a:r>
          </a:p>
        </p:txBody>
      </p:sp>
      <p:sp>
        <p:nvSpPr>
          <p:cNvPr id="3" name="Content Placeholder 2"/>
          <p:cNvSpPr>
            <a:spLocks noGrp="1"/>
          </p:cNvSpPr>
          <p:nvPr>
            <p:ph idx="1"/>
          </p:nvPr>
        </p:nvSpPr>
        <p:spPr/>
        <p:txBody>
          <a:bodyPr/>
          <a:lstStyle/>
          <a:p>
            <a:r>
              <a:rPr lang="en-US" dirty="0"/>
              <a:t>Fixing total data size w</a:t>
            </a:r>
            <a:r>
              <a:rPr lang="en-US" dirty="0" smtClean="0"/>
              <a:t>/ segments of power-law </a:t>
            </a:r>
            <a:r>
              <a:rPr lang="en-US" dirty="0" err="1" smtClean="0"/>
              <a:t>distribut</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22</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17" name="Group 16"/>
          <p:cNvGrpSpPr/>
          <p:nvPr/>
        </p:nvGrpSpPr>
        <p:grpSpPr>
          <a:xfrm>
            <a:off x="3108315" y="1751462"/>
            <a:ext cx="913247" cy="2054121"/>
            <a:chOff x="294290" y="2360224"/>
            <a:chExt cx="913247" cy="2449096"/>
          </a:xfrm>
        </p:grpSpPr>
        <p:pic>
          <p:nvPicPr>
            <p:cNvPr id="6" name="Picture 5"/>
            <p:cNvPicPr>
              <a:picLocks noChangeAspect="1"/>
            </p:cNvPicPr>
            <p:nvPr/>
          </p:nvPicPr>
          <p:blipFill>
            <a:blip r:embed="rId3"/>
            <a:stretch>
              <a:fillRect/>
            </a:stretch>
          </p:blipFill>
          <p:spPr>
            <a:xfrm rot="5400000">
              <a:off x="-538748" y="3362054"/>
              <a:ext cx="2449096" cy="445436"/>
            </a:xfrm>
            <a:prstGeom prst="rect">
              <a:avLst/>
            </a:prstGeom>
          </p:spPr>
        </p:pic>
        <p:sp>
          <p:nvSpPr>
            <p:cNvPr id="11" name="Rectangle 10"/>
            <p:cNvSpPr/>
            <p:nvPr/>
          </p:nvSpPr>
          <p:spPr bwMode="auto">
            <a:xfrm>
              <a:off x="294290" y="2360224"/>
              <a:ext cx="304800" cy="2449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 name="TextBox 11"/>
            <p:cNvSpPr txBox="1"/>
            <p:nvPr/>
          </p:nvSpPr>
          <p:spPr>
            <a:xfrm>
              <a:off x="766554" y="2360224"/>
              <a:ext cx="439544" cy="311913"/>
            </a:xfrm>
            <a:prstGeom prst="rect">
              <a:avLst/>
            </a:prstGeom>
            <a:noFill/>
          </p:spPr>
          <p:txBody>
            <a:bodyPr wrap="none" rtlCol="0">
              <a:spAutoFit/>
            </a:bodyPr>
            <a:lstStyle/>
            <a:p>
              <a:r>
                <a:rPr lang="en-US" sz="1100" b="1" dirty="0" smtClean="0">
                  <a:latin typeface="Calibri" panose="020F0502020204030204" pitchFamily="34" charset="0"/>
                </a:rPr>
                <a:t>64.0</a:t>
              </a:r>
              <a:endParaRPr lang="en-US" sz="1100" b="1" dirty="0">
                <a:latin typeface="Calibri" panose="020F0502020204030204" pitchFamily="34" charset="0"/>
              </a:endParaRPr>
            </a:p>
          </p:txBody>
        </p:sp>
        <p:sp>
          <p:nvSpPr>
            <p:cNvPr id="13" name="TextBox 12"/>
            <p:cNvSpPr txBox="1"/>
            <p:nvPr/>
          </p:nvSpPr>
          <p:spPr>
            <a:xfrm>
              <a:off x="756049" y="3415493"/>
              <a:ext cx="439544" cy="311913"/>
            </a:xfrm>
            <a:prstGeom prst="rect">
              <a:avLst/>
            </a:prstGeom>
            <a:noFill/>
          </p:spPr>
          <p:txBody>
            <a:bodyPr wrap="none" rtlCol="0">
              <a:spAutoFit/>
            </a:bodyPr>
            <a:lstStyle/>
            <a:p>
              <a:r>
                <a:rPr lang="en-US" sz="1100" b="1" dirty="0" smtClean="0">
                  <a:latin typeface="Calibri" panose="020F0502020204030204" pitchFamily="34" charset="0"/>
                </a:rPr>
                <a:t>33.0</a:t>
              </a:r>
              <a:endParaRPr lang="en-US" sz="1100" b="1" dirty="0">
                <a:latin typeface="Calibri" panose="020F0502020204030204" pitchFamily="34" charset="0"/>
              </a:endParaRPr>
            </a:p>
          </p:txBody>
        </p:sp>
        <p:sp>
          <p:nvSpPr>
            <p:cNvPr id="14" name="TextBox 13"/>
            <p:cNvSpPr txBox="1"/>
            <p:nvPr/>
          </p:nvSpPr>
          <p:spPr>
            <a:xfrm>
              <a:off x="840129" y="4491786"/>
              <a:ext cx="367408" cy="311913"/>
            </a:xfrm>
            <a:prstGeom prst="rect">
              <a:avLst/>
            </a:prstGeom>
            <a:noFill/>
          </p:spPr>
          <p:txBody>
            <a:bodyPr wrap="none" rtlCol="0">
              <a:spAutoFit/>
            </a:bodyPr>
            <a:lstStyle/>
            <a:p>
              <a:r>
                <a:rPr lang="en-US" sz="1100" b="1" dirty="0" smtClean="0">
                  <a:latin typeface="Calibri" panose="020F0502020204030204" pitchFamily="34" charset="0"/>
                </a:rPr>
                <a:t>1.9</a:t>
              </a:r>
              <a:endParaRPr lang="en-US" sz="1100" b="1" dirty="0">
                <a:latin typeface="Calibri" panose="020F0502020204030204" pitchFamily="34" charset="0"/>
              </a:endParaRPr>
            </a:p>
          </p:txBody>
        </p:sp>
        <p:sp>
          <p:nvSpPr>
            <p:cNvPr id="15" name="TextBox 14"/>
            <p:cNvSpPr txBox="1"/>
            <p:nvPr/>
          </p:nvSpPr>
          <p:spPr>
            <a:xfrm>
              <a:off x="756049" y="2887859"/>
              <a:ext cx="439544" cy="311913"/>
            </a:xfrm>
            <a:prstGeom prst="rect">
              <a:avLst/>
            </a:prstGeom>
            <a:noFill/>
          </p:spPr>
          <p:txBody>
            <a:bodyPr wrap="none" rtlCol="0">
              <a:spAutoFit/>
            </a:bodyPr>
            <a:lstStyle/>
            <a:p>
              <a:r>
                <a:rPr lang="en-US" sz="1100" b="1" dirty="0" smtClean="0">
                  <a:latin typeface="Calibri" panose="020F0502020204030204" pitchFamily="34" charset="0"/>
                </a:rPr>
                <a:t>48.5</a:t>
              </a:r>
              <a:endParaRPr lang="en-US" sz="1100" b="1" dirty="0">
                <a:latin typeface="Calibri" panose="020F0502020204030204" pitchFamily="34" charset="0"/>
              </a:endParaRPr>
            </a:p>
          </p:txBody>
        </p:sp>
        <p:sp>
          <p:nvSpPr>
            <p:cNvPr id="16" name="TextBox 15"/>
            <p:cNvSpPr txBox="1"/>
            <p:nvPr/>
          </p:nvSpPr>
          <p:spPr>
            <a:xfrm>
              <a:off x="756049" y="3953641"/>
              <a:ext cx="439544" cy="311913"/>
            </a:xfrm>
            <a:prstGeom prst="rect">
              <a:avLst/>
            </a:prstGeom>
            <a:noFill/>
          </p:spPr>
          <p:txBody>
            <a:bodyPr wrap="none" rtlCol="0">
              <a:spAutoFit/>
            </a:bodyPr>
            <a:lstStyle/>
            <a:p>
              <a:r>
                <a:rPr lang="en-US" sz="1100" b="1" dirty="0" smtClean="0">
                  <a:latin typeface="Calibri" panose="020F0502020204030204" pitchFamily="34" charset="0"/>
                </a:rPr>
                <a:t>17.4</a:t>
              </a:r>
              <a:endParaRPr lang="en-US" sz="1100" b="1" dirty="0">
                <a:latin typeface="Calibri" panose="020F0502020204030204" pitchFamily="34" charset="0"/>
              </a:endParaRPr>
            </a:p>
          </p:txBody>
        </p:sp>
      </p:grpSp>
      <p:pic>
        <p:nvPicPr>
          <p:cNvPr id="8" name="Picture 7"/>
          <p:cNvPicPr>
            <a:picLocks noChangeAspect="1"/>
          </p:cNvPicPr>
          <p:nvPr/>
        </p:nvPicPr>
        <p:blipFill>
          <a:blip r:embed="rId4"/>
          <a:stretch>
            <a:fillRect/>
          </a:stretch>
        </p:blipFill>
        <p:spPr>
          <a:xfrm>
            <a:off x="1641715" y="1889739"/>
            <a:ext cx="1713132" cy="2390283"/>
          </a:xfrm>
          <a:prstGeom prst="rect">
            <a:avLst/>
          </a:prstGeom>
        </p:spPr>
      </p:pic>
      <p:grpSp>
        <p:nvGrpSpPr>
          <p:cNvPr id="18" name="Group 17"/>
          <p:cNvGrpSpPr/>
          <p:nvPr/>
        </p:nvGrpSpPr>
        <p:grpSpPr>
          <a:xfrm>
            <a:off x="209032" y="2478113"/>
            <a:ext cx="978221" cy="3054927"/>
            <a:chOff x="356171" y="2478113"/>
            <a:chExt cx="978221" cy="3054927"/>
          </a:xfrm>
        </p:grpSpPr>
        <p:sp>
          <p:nvSpPr>
            <p:cNvPr id="28" name="Rectangle 27"/>
            <p:cNvSpPr/>
            <p:nvPr/>
          </p:nvSpPr>
          <p:spPr>
            <a:xfrm>
              <a:off x="356171" y="2478113"/>
              <a:ext cx="978221" cy="646331"/>
            </a:xfrm>
            <a:prstGeom prst="rect">
              <a:avLst/>
            </a:prstGeom>
          </p:spPr>
          <p:txBody>
            <a:bodyPr wrap="square">
              <a:spAutoFit/>
            </a:bodyPr>
            <a:lstStyle/>
            <a:p>
              <a:pPr algn="ctr"/>
              <a:r>
                <a:rPr lang="en-US" b="1" dirty="0">
                  <a:solidFill>
                    <a:srgbClr val="00B050"/>
                  </a:solidFill>
                  <a:latin typeface="Calibri" panose="020F0502020204030204" pitchFamily="34" charset="0"/>
                </a:rPr>
                <a:t>Kepler GPU</a:t>
              </a:r>
            </a:p>
          </p:txBody>
        </p:sp>
        <p:sp>
          <p:nvSpPr>
            <p:cNvPr id="29" name="Rectangle 28"/>
            <p:cNvSpPr/>
            <p:nvPr/>
          </p:nvSpPr>
          <p:spPr>
            <a:xfrm>
              <a:off x="394543" y="4886709"/>
              <a:ext cx="901476" cy="646331"/>
            </a:xfrm>
            <a:prstGeom prst="rect">
              <a:avLst/>
            </a:prstGeom>
          </p:spPr>
          <p:txBody>
            <a:bodyPr wrap="square">
              <a:spAutoFit/>
            </a:bodyPr>
            <a:lstStyle/>
            <a:p>
              <a:pPr algn="ctr"/>
              <a:r>
                <a:rPr lang="en-US" b="1" dirty="0" smtClean="0">
                  <a:solidFill>
                    <a:srgbClr val="FF0000"/>
                  </a:solidFill>
                  <a:latin typeface="Calibri" panose="020F0502020204030204" pitchFamily="34" charset="0"/>
                </a:rPr>
                <a:t>Pascal </a:t>
              </a:r>
              <a:r>
                <a:rPr lang="en-US" b="1" dirty="0">
                  <a:solidFill>
                    <a:srgbClr val="FF0000"/>
                  </a:solidFill>
                  <a:latin typeface="Calibri" panose="020F0502020204030204" pitchFamily="34" charset="0"/>
                </a:rPr>
                <a:t>GPU</a:t>
              </a:r>
            </a:p>
          </p:txBody>
        </p:sp>
      </p:grpSp>
      <p:grpSp>
        <p:nvGrpSpPr>
          <p:cNvPr id="19" name="Group 18"/>
          <p:cNvGrpSpPr/>
          <p:nvPr/>
        </p:nvGrpSpPr>
        <p:grpSpPr>
          <a:xfrm>
            <a:off x="3113445" y="3899321"/>
            <a:ext cx="934268" cy="2054121"/>
            <a:chOff x="294290" y="2360224"/>
            <a:chExt cx="934268" cy="2449096"/>
          </a:xfrm>
        </p:grpSpPr>
        <p:pic>
          <p:nvPicPr>
            <p:cNvPr id="20" name="Picture 19"/>
            <p:cNvPicPr>
              <a:picLocks noChangeAspect="1"/>
            </p:cNvPicPr>
            <p:nvPr/>
          </p:nvPicPr>
          <p:blipFill>
            <a:blip r:embed="rId3"/>
            <a:stretch>
              <a:fillRect/>
            </a:stretch>
          </p:blipFill>
          <p:spPr>
            <a:xfrm rot="5400000">
              <a:off x="-538748" y="3362054"/>
              <a:ext cx="2449096" cy="445436"/>
            </a:xfrm>
            <a:prstGeom prst="rect">
              <a:avLst/>
            </a:prstGeom>
          </p:spPr>
        </p:pic>
        <p:sp>
          <p:nvSpPr>
            <p:cNvPr id="21" name="Rectangle 20"/>
            <p:cNvSpPr/>
            <p:nvPr/>
          </p:nvSpPr>
          <p:spPr bwMode="auto">
            <a:xfrm>
              <a:off x="294290" y="2360224"/>
              <a:ext cx="304800" cy="2449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2" name="TextBox 21"/>
            <p:cNvSpPr txBox="1"/>
            <p:nvPr/>
          </p:nvSpPr>
          <p:spPr>
            <a:xfrm>
              <a:off x="787575" y="2360224"/>
              <a:ext cx="439544" cy="311913"/>
            </a:xfrm>
            <a:prstGeom prst="rect">
              <a:avLst/>
            </a:prstGeom>
            <a:noFill/>
          </p:spPr>
          <p:txBody>
            <a:bodyPr wrap="none" rtlCol="0">
              <a:spAutoFit/>
            </a:bodyPr>
            <a:lstStyle/>
            <a:p>
              <a:r>
                <a:rPr lang="en-US" sz="1100" b="1" dirty="0" smtClean="0">
                  <a:latin typeface="Calibri" panose="020F0502020204030204" pitchFamily="34" charset="0"/>
                </a:rPr>
                <a:t>87.0</a:t>
              </a:r>
              <a:endParaRPr lang="en-US" sz="1100" b="1" dirty="0">
                <a:latin typeface="Calibri" panose="020F0502020204030204" pitchFamily="34" charset="0"/>
              </a:endParaRPr>
            </a:p>
          </p:txBody>
        </p:sp>
        <p:sp>
          <p:nvSpPr>
            <p:cNvPr id="23" name="TextBox 22"/>
            <p:cNvSpPr txBox="1"/>
            <p:nvPr/>
          </p:nvSpPr>
          <p:spPr>
            <a:xfrm>
              <a:off x="777070" y="3415493"/>
              <a:ext cx="439544" cy="311913"/>
            </a:xfrm>
            <a:prstGeom prst="rect">
              <a:avLst/>
            </a:prstGeom>
            <a:noFill/>
          </p:spPr>
          <p:txBody>
            <a:bodyPr wrap="none" rtlCol="0">
              <a:spAutoFit/>
            </a:bodyPr>
            <a:lstStyle/>
            <a:p>
              <a:r>
                <a:rPr lang="en-US" sz="1100" b="1" dirty="0" smtClean="0">
                  <a:latin typeface="Calibri" panose="020F0502020204030204" pitchFamily="34" charset="0"/>
                </a:rPr>
                <a:t>47.8</a:t>
              </a:r>
              <a:endParaRPr lang="en-US" sz="1100" b="1" dirty="0">
                <a:latin typeface="Calibri" panose="020F0502020204030204" pitchFamily="34" charset="0"/>
              </a:endParaRPr>
            </a:p>
          </p:txBody>
        </p:sp>
        <p:sp>
          <p:nvSpPr>
            <p:cNvPr id="24" name="TextBox 23"/>
            <p:cNvSpPr txBox="1"/>
            <p:nvPr/>
          </p:nvSpPr>
          <p:spPr>
            <a:xfrm>
              <a:off x="861150" y="4491786"/>
              <a:ext cx="367408" cy="311913"/>
            </a:xfrm>
            <a:prstGeom prst="rect">
              <a:avLst/>
            </a:prstGeom>
            <a:noFill/>
          </p:spPr>
          <p:txBody>
            <a:bodyPr wrap="none" rtlCol="0">
              <a:spAutoFit/>
            </a:bodyPr>
            <a:lstStyle/>
            <a:p>
              <a:r>
                <a:rPr lang="en-US" sz="1100" b="1" dirty="0" smtClean="0">
                  <a:latin typeface="Calibri" panose="020F0502020204030204" pitchFamily="34" charset="0"/>
                </a:rPr>
                <a:t>8.5</a:t>
              </a:r>
              <a:endParaRPr lang="en-US" sz="1100" b="1" dirty="0">
                <a:latin typeface="Calibri" panose="020F0502020204030204" pitchFamily="34" charset="0"/>
              </a:endParaRPr>
            </a:p>
          </p:txBody>
        </p:sp>
        <p:sp>
          <p:nvSpPr>
            <p:cNvPr id="25" name="TextBox 24"/>
            <p:cNvSpPr txBox="1"/>
            <p:nvPr/>
          </p:nvSpPr>
          <p:spPr>
            <a:xfrm>
              <a:off x="777070" y="2887859"/>
              <a:ext cx="439544" cy="311913"/>
            </a:xfrm>
            <a:prstGeom prst="rect">
              <a:avLst/>
            </a:prstGeom>
            <a:noFill/>
          </p:spPr>
          <p:txBody>
            <a:bodyPr wrap="none" rtlCol="0">
              <a:spAutoFit/>
            </a:bodyPr>
            <a:lstStyle/>
            <a:p>
              <a:r>
                <a:rPr lang="en-US" sz="1100" b="1" dirty="0" smtClean="0">
                  <a:latin typeface="Calibri" panose="020F0502020204030204" pitchFamily="34" charset="0"/>
                </a:rPr>
                <a:t>67.4</a:t>
              </a:r>
              <a:endParaRPr lang="en-US" sz="1100" b="1" dirty="0">
                <a:latin typeface="Calibri" panose="020F0502020204030204" pitchFamily="34" charset="0"/>
              </a:endParaRPr>
            </a:p>
          </p:txBody>
        </p:sp>
        <p:sp>
          <p:nvSpPr>
            <p:cNvPr id="26" name="TextBox 25"/>
            <p:cNvSpPr txBox="1"/>
            <p:nvPr/>
          </p:nvSpPr>
          <p:spPr>
            <a:xfrm>
              <a:off x="777070" y="3953641"/>
              <a:ext cx="439544" cy="311913"/>
            </a:xfrm>
            <a:prstGeom prst="rect">
              <a:avLst/>
            </a:prstGeom>
            <a:noFill/>
          </p:spPr>
          <p:txBody>
            <a:bodyPr wrap="none" rtlCol="0">
              <a:spAutoFit/>
            </a:bodyPr>
            <a:lstStyle/>
            <a:p>
              <a:r>
                <a:rPr lang="en-US" sz="1100" b="1" dirty="0" smtClean="0">
                  <a:latin typeface="Calibri" panose="020F0502020204030204" pitchFamily="34" charset="0"/>
                </a:rPr>
                <a:t>28.2</a:t>
              </a:r>
              <a:endParaRPr lang="en-US" sz="1100" b="1" dirty="0">
                <a:latin typeface="Calibri" panose="020F0502020204030204" pitchFamily="34" charset="0"/>
              </a:endParaRPr>
            </a:p>
          </p:txBody>
        </p:sp>
      </p:grpSp>
      <p:pic>
        <p:nvPicPr>
          <p:cNvPr id="10" name="Picture 9"/>
          <p:cNvPicPr>
            <a:picLocks noChangeAspect="1"/>
          </p:cNvPicPr>
          <p:nvPr/>
        </p:nvPicPr>
        <p:blipFill>
          <a:blip r:embed="rId5"/>
          <a:stretch>
            <a:fillRect/>
          </a:stretch>
        </p:blipFill>
        <p:spPr>
          <a:xfrm>
            <a:off x="1651083" y="3973928"/>
            <a:ext cx="1677320" cy="2428620"/>
          </a:xfrm>
          <a:prstGeom prst="rect">
            <a:avLst/>
          </a:prstGeom>
        </p:spPr>
      </p:pic>
      <p:grpSp>
        <p:nvGrpSpPr>
          <p:cNvPr id="31" name="Group 30"/>
          <p:cNvGrpSpPr/>
          <p:nvPr/>
        </p:nvGrpSpPr>
        <p:grpSpPr>
          <a:xfrm>
            <a:off x="5624549" y="1758937"/>
            <a:ext cx="911808" cy="2054121"/>
            <a:chOff x="294290" y="2360224"/>
            <a:chExt cx="911808" cy="2449096"/>
          </a:xfrm>
        </p:grpSpPr>
        <p:pic>
          <p:nvPicPr>
            <p:cNvPr id="32" name="Picture 31"/>
            <p:cNvPicPr>
              <a:picLocks noChangeAspect="1"/>
            </p:cNvPicPr>
            <p:nvPr/>
          </p:nvPicPr>
          <p:blipFill>
            <a:blip r:embed="rId3"/>
            <a:stretch>
              <a:fillRect/>
            </a:stretch>
          </p:blipFill>
          <p:spPr>
            <a:xfrm rot="5400000">
              <a:off x="-538748" y="3362054"/>
              <a:ext cx="2449096" cy="445436"/>
            </a:xfrm>
            <a:prstGeom prst="rect">
              <a:avLst/>
            </a:prstGeom>
          </p:spPr>
        </p:pic>
        <p:sp>
          <p:nvSpPr>
            <p:cNvPr id="33" name="Rectangle 32"/>
            <p:cNvSpPr/>
            <p:nvPr/>
          </p:nvSpPr>
          <p:spPr bwMode="auto">
            <a:xfrm>
              <a:off x="294290" y="2360224"/>
              <a:ext cx="304800" cy="2449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4" name="TextBox 33"/>
            <p:cNvSpPr txBox="1"/>
            <p:nvPr/>
          </p:nvSpPr>
          <p:spPr>
            <a:xfrm>
              <a:off x="766554" y="2360224"/>
              <a:ext cx="439544" cy="311913"/>
            </a:xfrm>
            <a:prstGeom prst="rect">
              <a:avLst/>
            </a:prstGeom>
            <a:noFill/>
          </p:spPr>
          <p:txBody>
            <a:bodyPr wrap="none" rtlCol="0">
              <a:spAutoFit/>
            </a:bodyPr>
            <a:lstStyle/>
            <a:p>
              <a:r>
                <a:rPr lang="en-US" sz="1100" b="1" dirty="0" smtClean="0">
                  <a:latin typeface="Calibri" panose="020F0502020204030204" pitchFamily="34" charset="0"/>
                </a:rPr>
                <a:t>13.0</a:t>
              </a:r>
              <a:endParaRPr lang="en-US" sz="1100" b="1" dirty="0">
                <a:latin typeface="Calibri" panose="020F0502020204030204" pitchFamily="34" charset="0"/>
              </a:endParaRPr>
            </a:p>
          </p:txBody>
        </p:sp>
        <p:sp>
          <p:nvSpPr>
            <p:cNvPr id="35" name="TextBox 34"/>
            <p:cNvSpPr txBox="1"/>
            <p:nvPr/>
          </p:nvSpPr>
          <p:spPr>
            <a:xfrm>
              <a:off x="756049" y="3415493"/>
              <a:ext cx="367408" cy="311913"/>
            </a:xfrm>
            <a:prstGeom prst="rect">
              <a:avLst/>
            </a:prstGeom>
            <a:noFill/>
          </p:spPr>
          <p:txBody>
            <a:bodyPr wrap="none" rtlCol="0">
              <a:spAutoFit/>
            </a:bodyPr>
            <a:lstStyle/>
            <a:p>
              <a:r>
                <a:rPr lang="en-US" sz="1100" b="1" dirty="0" smtClean="0">
                  <a:latin typeface="Calibri" panose="020F0502020204030204" pitchFamily="34" charset="0"/>
                </a:rPr>
                <a:t>8.3</a:t>
              </a:r>
              <a:endParaRPr lang="en-US" sz="1100" b="1" dirty="0">
                <a:latin typeface="Calibri" panose="020F0502020204030204" pitchFamily="34" charset="0"/>
              </a:endParaRPr>
            </a:p>
          </p:txBody>
        </p:sp>
        <p:sp>
          <p:nvSpPr>
            <p:cNvPr id="36" name="TextBox 35"/>
            <p:cNvSpPr txBox="1"/>
            <p:nvPr/>
          </p:nvSpPr>
          <p:spPr>
            <a:xfrm>
              <a:off x="766559" y="4491786"/>
              <a:ext cx="367408" cy="311913"/>
            </a:xfrm>
            <a:prstGeom prst="rect">
              <a:avLst/>
            </a:prstGeom>
            <a:noFill/>
          </p:spPr>
          <p:txBody>
            <a:bodyPr wrap="none" rtlCol="0">
              <a:spAutoFit/>
            </a:bodyPr>
            <a:lstStyle/>
            <a:p>
              <a:r>
                <a:rPr lang="en-US" sz="1100" b="1" dirty="0" smtClean="0">
                  <a:latin typeface="Calibri" panose="020F0502020204030204" pitchFamily="34" charset="0"/>
                </a:rPr>
                <a:t>3.5</a:t>
              </a:r>
              <a:endParaRPr lang="en-US" sz="1100" b="1" dirty="0">
                <a:latin typeface="Calibri" panose="020F0502020204030204" pitchFamily="34" charset="0"/>
              </a:endParaRPr>
            </a:p>
          </p:txBody>
        </p:sp>
        <p:sp>
          <p:nvSpPr>
            <p:cNvPr id="37" name="TextBox 36"/>
            <p:cNvSpPr txBox="1"/>
            <p:nvPr/>
          </p:nvSpPr>
          <p:spPr>
            <a:xfrm>
              <a:off x="756049" y="2887859"/>
              <a:ext cx="439544" cy="311913"/>
            </a:xfrm>
            <a:prstGeom prst="rect">
              <a:avLst/>
            </a:prstGeom>
            <a:noFill/>
          </p:spPr>
          <p:txBody>
            <a:bodyPr wrap="none" rtlCol="0">
              <a:spAutoFit/>
            </a:bodyPr>
            <a:lstStyle/>
            <a:p>
              <a:r>
                <a:rPr lang="en-US" sz="1100" b="1" dirty="0" smtClean="0">
                  <a:latin typeface="Calibri" panose="020F0502020204030204" pitchFamily="34" charset="0"/>
                </a:rPr>
                <a:t>10.6</a:t>
              </a:r>
              <a:endParaRPr lang="en-US" sz="1100" b="1" dirty="0">
                <a:latin typeface="Calibri" panose="020F0502020204030204" pitchFamily="34" charset="0"/>
              </a:endParaRPr>
            </a:p>
          </p:txBody>
        </p:sp>
        <p:sp>
          <p:nvSpPr>
            <p:cNvPr id="38" name="TextBox 37"/>
            <p:cNvSpPr txBox="1"/>
            <p:nvPr/>
          </p:nvSpPr>
          <p:spPr>
            <a:xfrm>
              <a:off x="756049" y="3953641"/>
              <a:ext cx="367408" cy="311913"/>
            </a:xfrm>
            <a:prstGeom prst="rect">
              <a:avLst/>
            </a:prstGeom>
            <a:noFill/>
          </p:spPr>
          <p:txBody>
            <a:bodyPr wrap="none" rtlCol="0">
              <a:spAutoFit/>
            </a:bodyPr>
            <a:lstStyle/>
            <a:p>
              <a:r>
                <a:rPr lang="en-US" sz="1100" b="1" dirty="0" smtClean="0">
                  <a:latin typeface="Calibri" panose="020F0502020204030204" pitchFamily="34" charset="0"/>
                </a:rPr>
                <a:t>5.9</a:t>
              </a:r>
              <a:endParaRPr lang="en-US" sz="1100" b="1" dirty="0">
                <a:latin typeface="Calibri" panose="020F0502020204030204" pitchFamily="34" charset="0"/>
              </a:endParaRPr>
            </a:p>
          </p:txBody>
        </p:sp>
      </p:grpSp>
      <p:grpSp>
        <p:nvGrpSpPr>
          <p:cNvPr id="39" name="Group 38"/>
          <p:cNvGrpSpPr/>
          <p:nvPr/>
        </p:nvGrpSpPr>
        <p:grpSpPr>
          <a:xfrm>
            <a:off x="5629679" y="3906796"/>
            <a:ext cx="932829" cy="2054121"/>
            <a:chOff x="294290" y="2360224"/>
            <a:chExt cx="932829" cy="2449096"/>
          </a:xfrm>
        </p:grpSpPr>
        <p:pic>
          <p:nvPicPr>
            <p:cNvPr id="40" name="Picture 39"/>
            <p:cNvPicPr>
              <a:picLocks noChangeAspect="1"/>
            </p:cNvPicPr>
            <p:nvPr/>
          </p:nvPicPr>
          <p:blipFill>
            <a:blip r:embed="rId3"/>
            <a:stretch>
              <a:fillRect/>
            </a:stretch>
          </p:blipFill>
          <p:spPr>
            <a:xfrm rot="5400000">
              <a:off x="-538748" y="3362054"/>
              <a:ext cx="2449096" cy="445436"/>
            </a:xfrm>
            <a:prstGeom prst="rect">
              <a:avLst/>
            </a:prstGeom>
          </p:spPr>
        </p:pic>
        <p:sp>
          <p:nvSpPr>
            <p:cNvPr id="41" name="Rectangle 40"/>
            <p:cNvSpPr/>
            <p:nvPr/>
          </p:nvSpPr>
          <p:spPr bwMode="auto">
            <a:xfrm>
              <a:off x="294290" y="2360224"/>
              <a:ext cx="304800" cy="2449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42" name="TextBox 41"/>
            <p:cNvSpPr txBox="1"/>
            <p:nvPr/>
          </p:nvSpPr>
          <p:spPr>
            <a:xfrm>
              <a:off x="787575" y="2360224"/>
              <a:ext cx="439544" cy="311913"/>
            </a:xfrm>
            <a:prstGeom prst="rect">
              <a:avLst/>
            </a:prstGeom>
            <a:noFill/>
          </p:spPr>
          <p:txBody>
            <a:bodyPr wrap="none" rtlCol="0">
              <a:spAutoFit/>
            </a:bodyPr>
            <a:lstStyle/>
            <a:p>
              <a:r>
                <a:rPr lang="en-US" sz="1100" b="1" dirty="0" smtClean="0">
                  <a:latin typeface="Calibri" panose="020F0502020204030204" pitchFamily="34" charset="0"/>
                </a:rPr>
                <a:t>17.0</a:t>
              </a:r>
              <a:endParaRPr lang="en-US" sz="1100" b="1" dirty="0">
                <a:latin typeface="Calibri" panose="020F0502020204030204" pitchFamily="34" charset="0"/>
              </a:endParaRPr>
            </a:p>
          </p:txBody>
        </p:sp>
        <p:sp>
          <p:nvSpPr>
            <p:cNvPr id="43" name="TextBox 42"/>
            <p:cNvSpPr txBox="1"/>
            <p:nvPr/>
          </p:nvSpPr>
          <p:spPr>
            <a:xfrm>
              <a:off x="777070" y="3415493"/>
              <a:ext cx="439544" cy="311913"/>
            </a:xfrm>
            <a:prstGeom prst="rect">
              <a:avLst/>
            </a:prstGeom>
            <a:noFill/>
          </p:spPr>
          <p:txBody>
            <a:bodyPr wrap="none" rtlCol="0">
              <a:spAutoFit/>
            </a:bodyPr>
            <a:lstStyle/>
            <a:p>
              <a:r>
                <a:rPr lang="en-US" sz="1100" b="1" dirty="0" smtClean="0">
                  <a:latin typeface="Calibri" panose="020F0502020204030204" pitchFamily="34" charset="0"/>
                </a:rPr>
                <a:t>10.5</a:t>
              </a:r>
              <a:endParaRPr lang="en-US" sz="1100" b="1" dirty="0">
                <a:latin typeface="Calibri" panose="020F0502020204030204" pitchFamily="34" charset="0"/>
              </a:endParaRPr>
            </a:p>
          </p:txBody>
        </p:sp>
        <p:sp>
          <p:nvSpPr>
            <p:cNvPr id="44" name="TextBox 43"/>
            <p:cNvSpPr txBox="1"/>
            <p:nvPr/>
          </p:nvSpPr>
          <p:spPr>
            <a:xfrm>
              <a:off x="777070" y="4491786"/>
              <a:ext cx="367408" cy="311913"/>
            </a:xfrm>
            <a:prstGeom prst="rect">
              <a:avLst/>
            </a:prstGeom>
            <a:noFill/>
          </p:spPr>
          <p:txBody>
            <a:bodyPr wrap="none" rtlCol="0">
              <a:spAutoFit/>
            </a:bodyPr>
            <a:lstStyle/>
            <a:p>
              <a:r>
                <a:rPr lang="en-US" sz="1100" b="1" dirty="0" smtClean="0">
                  <a:latin typeface="Calibri" panose="020F0502020204030204" pitchFamily="34" charset="0"/>
                </a:rPr>
                <a:t>4.0</a:t>
              </a:r>
              <a:endParaRPr lang="en-US" sz="1100" b="1" dirty="0">
                <a:latin typeface="Calibri" panose="020F0502020204030204" pitchFamily="34" charset="0"/>
              </a:endParaRPr>
            </a:p>
          </p:txBody>
        </p:sp>
        <p:sp>
          <p:nvSpPr>
            <p:cNvPr id="45" name="TextBox 44"/>
            <p:cNvSpPr txBox="1"/>
            <p:nvPr/>
          </p:nvSpPr>
          <p:spPr>
            <a:xfrm>
              <a:off x="777070" y="2887859"/>
              <a:ext cx="439544" cy="311913"/>
            </a:xfrm>
            <a:prstGeom prst="rect">
              <a:avLst/>
            </a:prstGeom>
            <a:noFill/>
          </p:spPr>
          <p:txBody>
            <a:bodyPr wrap="none" rtlCol="0">
              <a:spAutoFit/>
            </a:bodyPr>
            <a:lstStyle/>
            <a:p>
              <a:r>
                <a:rPr lang="en-US" sz="1100" b="1" dirty="0" smtClean="0">
                  <a:latin typeface="Calibri" panose="020F0502020204030204" pitchFamily="34" charset="0"/>
                </a:rPr>
                <a:t>13.7</a:t>
              </a:r>
              <a:endParaRPr lang="en-US" sz="1100" b="1" dirty="0">
                <a:latin typeface="Calibri" panose="020F0502020204030204" pitchFamily="34" charset="0"/>
              </a:endParaRPr>
            </a:p>
          </p:txBody>
        </p:sp>
        <p:sp>
          <p:nvSpPr>
            <p:cNvPr id="46" name="TextBox 45"/>
            <p:cNvSpPr txBox="1"/>
            <p:nvPr/>
          </p:nvSpPr>
          <p:spPr>
            <a:xfrm>
              <a:off x="777070" y="3953641"/>
              <a:ext cx="367408" cy="311913"/>
            </a:xfrm>
            <a:prstGeom prst="rect">
              <a:avLst/>
            </a:prstGeom>
            <a:noFill/>
          </p:spPr>
          <p:txBody>
            <a:bodyPr wrap="none" rtlCol="0">
              <a:spAutoFit/>
            </a:bodyPr>
            <a:lstStyle/>
            <a:p>
              <a:r>
                <a:rPr lang="en-US" sz="1100" b="1" dirty="0" smtClean="0">
                  <a:latin typeface="Calibri" panose="020F0502020204030204" pitchFamily="34" charset="0"/>
                </a:rPr>
                <a:t>7.2</a:t>
              </a:r>
              <a:endParaRPr lang="en-US" sz="1100" b="1" dirty="0">
                <a:latin typeface="Calibri" panose="020F0502020204030204" pitchFamily="34" charset="0"/>
              </a:endParaRPr>
            </a:p>
          </p:txBody>
        </p:sp>
      </p:grpSp>
      <p:pic>
        <p:nvPicPr>
          <p:cNvPr id="7" name="Picture 6"/>
          <p:cNvPicPr>
            <a:picLocks noChangeAspect="1"/>
          </p:cNvPicPr>
          <p:nvPr/>
        </p:nvPicPr>
        <p:blipFill>
          <a:blip r:embed="rId6"/>
          <a:stretch>
            <a:fillRect/>
          </a:stretch>
        </p:blipFill>
        <p:spPr>
          <a:xfrm>
            <a:off x="4156059" y="1887691"/>
            <a:ext cx="1701650" cy="2151738"/>
          </a:xfrm>
          <a:prstGeom prst="rect">
            <a:avLst/>
          </a:prstGeom>
        </p:spPr>
      </p:pic>
      <p:pic>
        <p:nvPicPr>
          <p:cNvPr id="9" name="Picture 8"/>
          <p:cNvPicPr>
            <a:picLocks noChangeAspect="1"/>
          </p:cNvPicPr>
          <p:nvPr/>
        </p:nvPicPr>
        <p:blipFill>
          <a:blip r:embed="rId7"/>
          <a:stretch>
            <a:fillRect/>
          </a:stretch>
        </p:blipFill>
        <p:spPr>
          <a:xfrm>
            <a:off x="4151792" y="4028337"/>
            <a:ext cx="1709764" cy="2182252"/>
          </a:xfrm>
          <a:prstGeom prst="rect">
            <a:avLst/>
          </a:prstGeom>
        </p:spPr>
      </p:pic>
      <p:sp>
        <p:nvSpPr>
          <p:cNvPr id="48" name="Rectangle 47"/>
          <p:cNvSpPr/>
          <p:nvPr/>
        </p:nvSpPr>
        <p:spPr bwMode="auto">
          <a:xfrm>
            <a:off x="1954234" y="6140633"/>
            <a:ext cx="1291202" cy="26052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51" name="Group 50"/>
          <p:cNvGrpSpPr/>
          <p:nvPr/>
        </p:nvGrpSpPr>
        <p:grpSpPr>
          <a:xfrm>
            <a:off x="8046956" y="1773962"/>
            <a:ext cx="839677" cy="2054121"/>
            <a:chOff x="294290" y="2360224"/>
            <a:chExt cx="839677" cy="2449096"/>
          </a:xfrm>
        </p:grpSpPr>
        <p:pic>
          <p:nvPicPr>
            <p:cNvPr id="52" name="Picture 51"/>
            <p:cNvPicPr>
              <a:picLocks noChangeAspect="1"/>
            </p:cNvPicPr>
            <p:nvPr/>
          </p:nvPicPr>
          <p:blipFill>
            <a:blip r:embed="rId3"/>
            <a:stretch>
              <a:fillRect/>
            </a:stretch>
          </p:blipFill>
          <p:spPr>
            <a:xfrm rot="5400000">
              <a:off x="-538748" y="3362054"/>
              <a:ext cx="2449096" cy="445436"/>
            </a:xfrm>
            <a:prstGeom prst="rect">
              <a:avLst/>
            </a:prstGeom>
          </p:spPr>
        </p:pic>
        <p:sp>
          <p:nvSpPr>
            <p:cNvPr id="53" name="Rectangle 52"/>
            <p:cNvSpPr/>
            <p:nvPr/>
          </p:nvSpPr>
          <p:spPr bwMode="auto">
            <a:xfrm>
              <a:off x="294290" y="2360224"/>
              <a:ext cx="304800" cy="2449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4" name="TextBox 53"/>
            <p:cNvSpPr txBox="1"/>
            <p:nvPr/>
          </p:nvSpPr>
          <p:spPr>
            <a:xfrm>
              <a:off x="766554" y="2360224"/>
              <a:ext cx="367408" cy="311913"/>
            </a:xfrm>
            <a:prstGeom prst="rect">
              <a:avLst/>
            </a:prstGeom>
            <a:noFill/>
          </p:spPr>
          <p:txBody>
            <a:bodyPr wrap="none" rtlCol="0">
              <a:spAutoFit/>
            </a:bodyPr>
            <a:lstStyle/>
            <a:p>
              <a:r>
                <a:rPr lang="en-US" sz="1100" b="1" dirty="0" smtClean="0">
                  <a:latin typeface="Calibri" panose="020F0502020204030204" pitchFamily="34" charset="0"/>
                </a:rPr>
                <a:t>3.0</a:t>
              </a:r>
              <a:endParaRPr lang="en-US" sz="1100" b="1" dirty="0">
                <a:latin typeface="Calibri" panose="020F0502020204030204" pitchFamily="34" charset="0"/>
              </a:endParaRPr>
            </a:p>
          </p:txBody>
        </p:sp>
        <p:sp>
          <p:nvSpPr>
            <p:cNvPr id="55" name="TextBox 54"/>
            <p:cNvSpPr txBox="1"/>
            <p:nvPr/>
          </p:nvSpPr>
          <p:spPr>
            <a:xfrm>
              <a:off x="756049" y="3415493"/>
              <a:ext cx="367408" cy="311913"/>
            </a:xfrm>
            <a:prstGeom prst="rect">
              <a:avLst/>
            </a:prstGeom>
            <a:noFill/>
          </p:spPr>
          <p:txBody>
            <a:bodyPr wrap="none" rtlCol="0">
              <a:spAutoFit/>
            </a:bodyPr>
            <a:lstStyle/>
            <a:p>
              <a:r>
                <a:rPr lang="en-US" sz="1100" b="1" dirty="0" smtClean="0">
                  <a:latin typeface="Calibri" panose="020F0502020204030204" pitchFamily="34" charset="0"/>
                </a:rPr>
                <a:t>2.0</a:t>
              </a:r>
              <a:endParaRPr lang="en-US" sz="1100" b="1" dirty="0">
                <a:latin typeface="Calibri" panose="020F0502020204030204" pitchFamily="34" charset="0"/>
              </a:endParaRPr>
            </a:p>
          </p:txBody>
        </p:sp>
        <p:sp>
          <p:nvSpPr>
            <p:cNvPr id="56" name="TextBox 55"/>
            <p:cNvSpPr txBox="1"/>
            <p:nvPr/>
          </p:nvSpPr>
          <p:spPr>
            <a:xfrm>
              <a:off x="766559" y="4491786"/>
              <a:ext cx="367408" cy="311913"/>
            </a:xfrm>
            <a:prstGeom prst="rect">
              <a:avLst/>
            </a:prstGeom>
            <a:noFill/>
          </p:spPr>
          <p:txBody>
            <a:bodyPr wrap="none" rtlCol="0">
              <a:spAutoFit/>
            </a:bodyPr>
            <a:lstStyle/>
            <a:p>
              <a:r>
                <a:rPr lang="en-US" sz="1100" b="1" dirty="0" smtClean="0">
                  <a:latin typeface="Calibri" panose="020F0502020204030204" pitchFamily="34" charset="0"/>
                </a:rPr>
                <a:t>1.0</a:t>
              </a:r>
              <a:endParaRPr lang="en-US" sz="1100" b="1" dirty="0">
                <a:latin typeface="Calibri" panose="020F0502020204030204" pitchFamily="34" charset="0"/>
              </a:endParaRPr>
            </a:p>
          </p:txBody>
        </p:sp>
        <p:sp>
          <p:nvSpPr>
            <p:cNvPr id="57" name="TextBox 56"/>
            <p:cNvSpPr txBox="1"/>
            <p:nvPr/>
          </p:nvSpPr>
          <p:spPr>
            <a:xfrm>
              <a:off x="756049" y="2887859"/>
              <a:ext cx="367408" cy="311913"/>
            </a:xfrm>
            <a:prstGeom prst="rect">
              <a:avLst/>
            </a:prstGeom>
            <a:noFill/>
          </p:spPr>
          <p:txBody>
            <a:bodyPr wrap="none" rtlCol="0">
              <a:spAutoFit/>
            </a:bodyPr>
            <a:lstStyle/>
            <a:p>
              <a:r>
                <a:rPr lang="en-US" sz="1100" b="1" dirty="0" smtClean="0">
                  <a:latin typeface="Calibri" panose="020F0502020204030204" pitchFamily="34" charset="0"/>
                </a:rPr>
                <a:t>2.5</a:t>
              </a:r>
              <a:endParaRPr lang="en-US" sz="1100" b="1" dirty="0">
                <a:latin typeface="Calibri" panose="020F0502020204030204" pitchFamily="34" charset="0"/>
              </a:endParaRPr>
            </a:p>
          </p:txBody>
        </p:sp>
        <p:sp>
          <p:nvSpPr>
            <p:cNvPr id="58" name="TextBox 57"/>
            <p:cNvSpPr txBox="1"/>
            <p:nvPr/>
          </p:nvSpPr>
          <p:spPr>
            <a:xfrm>
              <a:off x="756049" y="3953641"/>
              <a:ext cx="367408" cy="311913"/>
            </a:xfrm>
            <a:prstGeom prst="rect">
              <a:avLst/>
            </a:prstGeom>
            <a:noFill/>
          </p:spPr>
          <p:txBody>
            <a:bodyPr wrap="none" rtlCol="0">
              <a:spAutoFit/>
            </a:bodyPr>
            <a:lstStyle/>
            <a:p>
              <a:r>
                <a:rPr lang="en-US" sz="1100" b="1" dirty="0" smtClean="0">
                  <a:latin typeface="Calibri" panose="020F0502020204030204" pitchFamily="34" charset="0"/>
                </a:rPr>
                <a:t>1.5</a:t>
              </a:r>
              <a:endParaRPr lang="en-US" sz="1100" b="1" dirty="0">
                <a:latin typeface="Calibri" panose="020F0502020204030204" pitchFamily="34" charset="0"/>
              </a:endParaRPr>
            </a:p>
          </p:txBody>
        </p:sp>
      </p:grpSp>
      <p:grpSp>
        <p:nvGrpSpPr>
          <p:cNvPr id="59" name="Group 58"/>
          <p:cNvGrpSpPr/>
          <p:nvPr/>
        </p:nvGrpSpPr>
        <p:grpSpPr>
          <a:xfrm>
            <a:off x="8052086" y="3921821"/>
            <a:ext cx="860693" cy="2054121"/>
            <a:chOff x="294290" y="2360224"/>
            <a:chExt cx="860693" cy="2449096"/>
          </a:xfrm>
        </p:grpSpPr>
        <p:pic>
          <p:nvPicPr>
            <p:cNvPr id="60" name="Picture 59"/>
            <p:cNvPicPr>
              <a:picLocks noChangeAspect="1"/>
            </p:cNvPicPr>
            <p:nvPr/>
          </p:nvPicPr>
          <p:blipFill>
            <a:blip r:embed="rId3"/>
            <a:stretch>
              <a:fillRect/>
            </a:stretch>
          </p:blipFill>
          <p:spPr>
            <a:xfrm rot="5400000">
              <a:off x="-538748" y="3362054"/>
              <a:ext cx="2449096" cy="445436"/>
            </a:xfrm>
            <a:prstGeom prst="rect">
              <a:avLst/>
            </a:prstGeom>
          </p:spPr>
        </p:pic>
        <p:sp>
          <p:nvSpPr>
            <p:cNvPr id="61" name="Rectangle 60"/>
            <p:cNvSpPr/>
            <p:nvPr/>
          </p:nvSpPr>
          <p:spPr bwMode="auto">
            <a:xfrm>
              <a:off x="294290" y="2360224"/>
              <a:ext cx="304800" cy="2449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62" name="TextBox 61"/>
            <p:cNvSpPr txBox="1"/>
            <p:nvPr/>
          </p:nvSpPr>
          <p:spPr>
            <a:xfrm>
              <a:off x="787575" y="2360224"/>
              <a:ext cx="367408" cy="311913"/>
            </a:xfrm>
            <a:prstGeom prst="rect">
              <a:avLst/>
            </a:prstGeom>
            <a:noFill/>
          </p:spPr>
          <p:txBody>
            <a:bodyPr wrap="none" rtlCol="0">
              <a:spAutoFit/>
            </a:bodyPr>
            <a:lstStyle/>
            <a:p>
              <a:r>
                <a:rPr lang="en-US" sz="1100" b="1" dirty="0" smtClean="0">
                  <a:latin typeface="Calibri" panose="020F0502020204030204" pitchFamily="34" charset="0"/>
                </a:rPr>
                <a:t>4.0</a:t>
              </a:r>
              <a:endParaRPr lang="en-US" sz="1100" b="1" dirty="0">
                <a:latin typeface="Calibri" panose="020F0502020204030204" pitchFamily="34" charset="0"/>
              </a:endParaRPr>
            </a:p>
          </p:txBody>
        </p:sp>
        <p:sp>
          <p:nvSpPr>
            <p:cNvPr id="63" name="TextBox 62"/>
            <p:cNvSpPr txBox="1"/>
            <p:nvPr/>
          </p:nvSpPr>
          <p:spPr>
            <a:xfrm>
              <a:off x="777070" y="3415493"/>
              <a:ext cx="367408" cy="311913"/>
            </a:xfrm>
            <a:prstGeom prst="rect">
              <a:avLst/>
            </a:prstGeom>
            <a:noFill/>
          </p:spPr>
          <p:txBody>
            <a:bodyPr wrap="none" rtlCol="0">
              <a:spAutoFit/>
            </a:bodyPr>
            <a:lstStyle/>
            <a:p>
              <a:r>
                <a:rPr lang="en-US" sz="1100" b="1" dirty="0" smtClean="0">
                  <a:latin typeface="Calibri" panose="020F0502020204030204" pitchFamily="34" charset="0"/>
                </a:rPr>
                <a:t>2.5</a:t>
              </a:r>
              <a:endParaRPr lang="en-US" sz="1100" b="1" dirty="0">
                <a:latin typeface="Calibri" panose="020F0502020204030204" pitchFamily="34" charset="0"/>
              </a:endParaRPr>
            </a:p>
          </p:txBody>
        </p:sp>
        <p:sp>
          <p:nvSpPr>
            <p:cNvPr id="64" name="TextBox 63"/>
            <p:cNvSpPr txBox="1"/>
            <p:nvPr/>
          </p:nvSpPr>
          <p:spPr>
            <a:xfrm>
              <a:off x="777070" y="4491786"/>
              <a:ext cx="367408" cy="311913"/>
            </a:xfrm>
            <a:prstGeom prst="rect">
              <a:avLst/>
            </a:prstGeom>
            <a:noFill/>
          </p:spPr>
          <p:txBody>
            <a:bodyPr wrap="none" rtlCol="0">
              <a:spAutoFit/>
            </a:bodyPr>
            <a:lstStyle/>
            <a:p>
              <a:r>
                <a:rPr lang="en-US" sz="1100" b="1" dirty="0" smtClean="0">
                  <a:latin typeface="Calibri" panose="020F0502020204030204" pitchFamily="34" charset="0"/>
                </a:rPr>
                <a:t>1.0</a:t>
              </a:r>
              <a:endParaRPr lang="en-US" sz="1100" b="1" dirty="0">
                <a:latin typeface="Calibri" panose="020F0502020204030204" pitchFamily="34" charset="0"/>
              </a:endParaRPr>
            </a:p>
          </p:txBody>
        </p:sp>
        <p:sp>
          <p:nvSpPr>
            <p:cNvPr id="65" name="TextBox 64"/>
            <p:cNvSpPr txBox="1"/>
            <p:nvPr/>
          </p:nvSpPr>
          <p:spPr>
            <a:xfrm>
              <a:off x="777070" y="2887859"/>
              <a:ext cx="367408" cy="311913"/>
            </a:xfrm>
            <a:prstGeom prst="rect">
              <a:avLst/>
            </a:prstGeom>
            <a:noFill/>
          </p:spPr>
          <p:txBody>
            <a:bodyPr wrap="none" rtlCol="0">
              <a:spAutoFit/>
            </a:bodyPr>
            <a:lstStyle/>
            <a:p>
              <a:r>
                <a:rPr lang="en-US" sz="1100" b="1" dirty="0" smtClean="0">
                  <a:latin typeface="Calibri" panose="020F0502020204030204" pitchFamily="34" charset="0"/>
                </a:rPr>
                <a:t>3.2</a:t>
              </a:r>
              <a:endParaRPr lang="en-US" sz="1100" b="1" dirty="0">
                <a:latin typeface="Calibri" panose="020F0502020204030204" pitchFamily="34" charset="0"/>
              </a:endParaRPr>
            </a:p>
          </p:txBody>
        </p:sp>
        <p:sp>
          <p:nvSpPr>
            <p:cNvPr id="66" name="TextBox 65"/>
            <p:cNvSpPr txBox="1"/>
            <p:nvPr/>
          </p:nvSpPr>
          <p:spPr>
            <a:xfrm>
              <a:off x="777070" y="3953641"/>
              <a:ext cx="367408" cy="311913"/>
            </a:xfrm>
            <a:prstGeom prst="rect">
              <a:avLst/>
            </a:prstGeom>
            <a:noFill/>
          </p:spPr>
          <p:txBody>
            <a:bodyPr wrap="none" rtlCol="0">
              <a:spAutoFit/>
            </a:bodyPr>
            <a:lstStyle/>
            <a:p>
              <a:r>
                <a:rPr lang="en-US" sz="1100" b="1" dirty="0" smtClean="0">
                  <a:latin typeface="Calibri" panose="020F0502020204030204" pitchFamily="34" charset="0"/>
                </a:rPr>
                <a:t>1.7</a:t>
              </a:r>
              <a:endParaRPr lang="en-US" sz="1100" b="1" dirty="0">
                <a:latin typeface="Calibri" panose="020F0502020204030204" pitchFamily="34" charset="0"/>
              </a:endParaRPr>
            </a:p>
          </p:txBody>
        </p:sp>
      </p:grpSp>
      <p:pic>
        <p:nvPicPr>
          <p:cNvPr id="49" name="Picture 48"/>
          <p:cNvPicPr>
            <a:picLocks noChangeAspect="1"/>
          </p:cNvPicPr>
          <p:nvPr/>
        </p:nvPicPr>
        <p:blipFill>
          <a:blip r:embed="rId8"/>
          <a:stretch>
            <a:fillRect/>
          </a:stretch>
        </p:blipFill>
        <p:spPr>
          <a:xfrm>
            <a:off x="6595616" y="1907133"/>
            <a:ext cx="1674079" cy="2131713"/>
          </a:xfrm>
          <a:prstGeom prst="rect">
            <a:avLst/>
          </a:prstGeom>
        </p:spPr>
      </p:pic>
      <p:pic>
        <p:nvPicPr>
          <p:cNvPr id="50" name="Picture 49"/>
          <p:cNvPicPr>
            <a:picLocks noChangeAspect="1"/>
          </p:cNvPicPr>
          <p:nvPr/>
        </p:nvPicPr>
        <p:blipFill>
          <a:blip r:embed="rId9"/>
          <a:stretch>
            <a:fillRect/>
          </a:stretch>
        </p:blipFill>
        <p:spPr>
          <a:xfrm>
            <a:off x="6584182" y="4030126"/>
            <a:ext cx="1710088" cy="2180463"/>
          </a:xfrm>
          <a:prstGeom prst="rect">
            <a:avLst/>
          </a:prstGeom>
        </p:spPr>
      </p:pic>
      <p:grpSp>
        <p:nvGrpSpPr>
          <p:cNvPr id="27" name="Group 26"/>
          <p:cNvGrpSpPr/>
          <p:nvPr/>
        </p:nvGrpSpPr>
        <p:grpSpPr>
          <a:xfrm>
            <a:off x="2152554" y="1476635"/>
            <a:ext cx="6256435" cy="369332"/>
            <a:chOff x="2425815" y="1476635"/>
            <a:chExt cx="6256435" cy="369332"/>
          </a:xfrm>
        </p:grpSpPr>
        <p:sp>
          <p:nvSpPr>
            <p:cNvPr id="30" name="Rectangle 29"/>
            <p:cNvSpPr/>
            <p:nvPr/>
          </p:nvSpPr>
          <p:spPr>
            <a:xfrm>
              <a:off x="2425815" y="1476635"/>
              <a:ext cx="900503" cy="369332"/>
            </a:xfrm>
            <a:prstGeom prst="rect">
              <a:avLst/>
            </a:prstGeom>
          </p:spPr>
          <p:txBody>
            <a:bodyPr wrap="none">
              <a:spAutoFit/>
            </a:bodyPr>
            <a:lstStyle/>
            <a:p>
              <a:r>
                <a:rPr lang="en-US" b="1" dirty="0">
                  <a:solidFill>
                    <a:srgbClr val="7030A0"/>
                  </a:solidFill>
                  <a:latin typeface="Calibri" panose="020F0502020204030204" pitchFamily="34" charset="0"/>
                </a:rPr>
                <a:t>v</a:t>
              </a:r>
              <a:r>
                <a:rPr lang="en-US" b="1" dirty="0" smtClean="0">
                  <a:solidFill>
                    <a:srgbClr val="7030A0"/>
                  </a:solidFill>
                  <a:latin typeface="Calibri" panose="020F0502020204030204" pitchFamily="34" charset="0"/>
                </a:rPr>
                <a:t>s. CUB</a:t>
              </a:r>
              <a:endParaRPr lang="en-US" b="1" dirty="0">
                <a:solidFill>
                  <a:srgbClr val="7030A0"/>
                </a:solidFill>
                <a:latin typeface="Calibri" panose="020F0502020204030204" pitchFamily="34" charset="0"/>
              </a:endParaRPr>
            </a:p>
          </p:txBody>
        </p:sp>
        <p:sp>
          <p:nvSpPr>
            <p:cNvPr id="47" name="Rectangle 46"/>
            <p:cNvSpPr/>
            <p:nvPr/>
          </p:nvSpPr>
          <p:spPr>
            <a:xfrm>
              <a:off x="4870974" y="1476635"/>
              <a:ext cx="1003095" cy="369332"/>
            </a:xfrm>
            <a:prstGeom prst="rect">
              <a:avLst/>
            </a:prstGeom>
          </p:spPr>
          <p:txBody>
            <a:bodyPr wrap="none">
              <a:spAutoFit/>
            </a:bodyPr>
            <a:lstStyle/>
            <a:p>
              <a:r>
                <a:rPr lang="en-US" b="1" dirty="0">
                  <a:solidFill>
                    <a:srgbClr val="7030A0"/>
                  </a:solidFill>
                  <a:latin typeface="Calibri" panose="020F0502020204030204" pitchFamily="34" charset="0"/>
                </a:rPr>
                <a:t>v</a:t>
              </a:r>
              <a:r>
                <a:rPr lang="en-US" b="1" dirty="0" smtClean="0">
                  <a:solidFill>
                    <a:srgbClr val="7030A0"/>
                  </a:solidFill>
                  <a:latin typeface="Calibri" panose="020F0502020204030204" pitchFamily="34" charset="0"/>
                </a:rPr>
                <a:t>s. CUSP</a:t>
              </a:r>
              <a:endParaRPr lang="en-US" b="1" dirty="0">
                <a:solidFill>
                  <a:srgbClr val="7030A0"/>
                </a:solidFill>
                <a:latin typeface="Calibri" panose="020F0502020204030204" pitchFamily="34" charset="0"/>
              </a:endParaRPr>
            </a:p>
          </p:txBody>
        </p:sp>
        <p:sp>
          <p:nvSpPr>
            <p:cNvPr id="67" name="Rectangle 66"/>
            <p:cNvSpPr/>
            <p:nvPr/>
          </p:nvSpPr>
          <p:spPr>
            <a:xfrm>
              <a:off x="6993070" y="1476635"/>
              <a:ext cx="1689180" cy="369332"/>
            </a:xfrm>
            <a:prstGeom prst="rect">
              <a:avLst/>
            </a:prstGeom>
          </p:spPr>
          <p:txBody>
            <a:bodyPr wrap="none">
              <a:spAutoFit/>
            </a:bodyPr>
            <a:lstStyle/>
            <a:p>
              <a:r>
                <a:rPr lang="en-US" b="1" dirty="0">
                  <a:solidFill>
                    <a:srgbClr val="7030A0"/>
                  </a:solidFill>
                  <a:latin typeface="Calibri" panose="020F0502020204030204" pitchFamily="34" charset="0"/>
                </a:rPr>
                <a:t>v</a:t>
              </a:r>
              <a:r>
                <a:rPr lang="en-US" b="1" dirty="0" smtClean="0">
                  <a:solidFill>
                    <a:srgbClr val="7030A0"/>
                  </a:solidFill>
                  <a:latin typeface="Calibri" panose="020F0502020204030204" pitchFamily="34" charset="0"/>
                </a:rPr>
                <a:t>s. </a:t>
              </a:r>
              <a:r>
                <a:rPr lang="en-US" b="1" dirty="0" err="1" smtClean="0">
                  <a:solidFill>
                    <a:srgbClr val="7030A0"/>
                  </a:solidFill>
                  <a:latin typeface="Calibri" panose="020F0502020204030204" pitchFamily="34" charset="0"/>
                </a:rPr>
                <a:t>ModernGPU</a:t>
              </a:r>
              <a:endParaRPr lang="en-US" b="1" dirty="0">
                <a:solidFill>
                  <a:srgbClr val="7030A0"/>
                </a:solidFill>
                <a:latin typeface="Calibri" panose="020F0502020204030204" pitchFamily="34" charset="0"/>
              </a:endParaRPr>
            </a:p>
          </p:txBody>
        </p:sp>
      </p:grpSp>
      <p:grpSp>
        <p:nvGrpSpPr>
          <p:cNvPr id="75" name="Group 74"/>
          <p:cNvGrpSpPr/>
          <p:nvPr/>
        </p:nvGrpSpPr>
        <p:grpSpPr>
          <a:xfrm>
            <a:off x="1582569" y="6113140"/>
            <a:ext cx="2432175" cy="369332"/>
            <a:chOff x="1855830" y="6113140"/>
            <a:chExt cx="2432175" cy="369332"/>
          </a:xfrm>
        </p:grpSpPr>
        <p:cxnSp>
          <p:nvCxnSpPr>
            <p:cNvPr id="69" name="Straight Arrow Connector 68"/>
            <p:cNvCxnSpPr/>
            <p:nvPr/>
          </p:nvCxnSpPr>
          <p:spPr bwMode="auto">
            <a:xfrm>
              <a:off x="1855830" y="6143225"/>
              <a:ext cx="2432175" cy="0"/>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sp>
          <p:nvSpPr>
            <p:cNvPr id="70" name="TextBox 69"/>
            <p:cNvSpPr txBox="1"/>
            <p:nvPr/>
          </p:nvSpPr>
          <p:spPr>
            <a:xfrm>
              <a:off x="2157484" y="6113140"/>
              <a:ext cx="1865191" cy="369332"/>
            </a:xfrm>
            <a:prstGeom prst="rect">
              <a:avLst/>
            </a:prstGeom>
            <a:noFill/>
          </p:spPr>
          <p:txBody>
            <a:bodyPr wrap="none" rtlCol="0">
              <a:spAutoFit/>
            </a:bodyPr>
            <a:lstStyle/>
            <a:p>
              <a:r>
                <a:rPr lang="en-US" dirty="0" smtClean="0">
                  <a:latin typeface="Calibri" panose="020F0502020204030204" pitchFamily="34" charset="0"/>
                </a:rPr>
                <a:t>Larger max length</a:t>
              </a:r>
              <a:endParaRPr lang="en-US" dirty="0">
                <a:latin typeface="Calibri" panose="020F0502020204030204" pitchFamily="34" charset="0"/>
              </a:endParaRPr>
            </a:p>
          </p:txBody>
        </p:sp>
      </p:grpSp>
      <p:grpSp>
        <p:nvGrpSpPr>
          <p:cNvPr id="74" name="Group 73"/>
          <p:cNvGrpSpPr/>
          <p:nvPr/>
        </p:nvGrpSpPr>
        <p:grpSpPr>
          <a:xfrm>
            <a:off x="1123038" y="3800869"/>
            <a:ext cx="411017" cy="2339764"/>
            <a:chOff x="1396299" y="3800869"/>
            <a:chExt cx="411017" cy="2339764"/>
          </a:xfrm>
        </p:grpSpPr>
        <p:cxnSp>
          <p:nvCxnSpPr>
            <p:cNvPr id="71" name="Straight Arrow Connector 70"/>
            <p:cNvCxnSpPr/>
            <p:nvPr/>
          </p:nvCxnSpPr>
          <p:spPr bwMode="auto">
            <a:xfrm flipV="1">
              <a:off x="1807316" y="3800869"/>
              <a:ext cx="0" cy="2204419"/>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sp>
          <p:nvSpPr>
            <p:cNvPr id="72" name="TextBox 71"/>
            <p:cNvSpPr txBox="1"/>
            <p:nvPr/>
          </p:nvSpPr>
          <p:spPr>
            <a:xfrm rot="16200000">
              <a:off x="484511" y="4859513"/>
              <a:ext cx="2192908" cy="369332"/>
            </a:xfrm>
            <a:prstGeom prst="rect">
              <a:avLst/>
            </a:prstGeom>
            <a:noFill/>
          </p:spPr>
          <p:txBody>
            <a:bodyPr wrap="none" rtlCol="0">
              <a:spAutoFit/>
            </a:bodyPr>
            <a:lstStyle/>
            <a:p>
              <a:r>
                <a:rPr lang="en-US" dirty="0" smtClean="0">
                  <a:latin typeface="Calibri" panose="020F0502020204030204" pitchFamily="34" charset="0"/>
                </a:rPr>
                <a:t>More small segments</a:t>
              </a:r>
              <a:endParaRPr lang="en-US" dirty="0">
                <a:latin typeface="Calibri" panose="020F0502020204030204" pitchFamily="34" charset="0"/>
              </a:endParaRPr>
            </a:p>
          </p:txBody>
        </p:sp>
      </p:grpSp>
      <p:sp>
        <p:nvSpPr>
          <p:cNvPr id="68" name="TextBox 67"/>
          <p:cNvSpPr txBox="1"/>
          <p:nvPr/>
        </p:nvSpPr>
        <p:spPr>
          <a:xfrm rot="16200000">
            <a:off x="1067985" y="3136196"/>
            <a:ext cx="747320" cy="369332"/>
          </a:xfrm>
          <a:prstGeom prst="rect">
            <a:avLst/>
          </a:prstGeom>
          <a:noFill/>
        </p:spPr>
        <p:txBody>
          <a:bodyPr wrap="none" rtlCol="0">
            <a:spAutoFit/>
          </a:bodyPr>
          <a:lstStyle/>
          <a:p>
            <a:r>
              <a:rPr lang="en-US" b="1" dirty="0" smtClean="0">
                <a:latin typeface="Calibri" panose="020F0502020204030204" pitchFamily="34" charset="0"/>
              </a:rPr>
              <a:t>Alpha</a:t>
            </a:r>
            <a:endParaRPr lang="en-US" b="1" dirty="0">
              <a:latin typeface="Calibri" panose="020F0502020204030204" pitchFamily="34" charset="0"/>
            </a:endParaRPr>
          </a:p>
        </p:txBody>
      </p:sp>
      <p:sp>
        <p:nvSpPr>
          <p:cNvPr id="73" name="TextBox 72"/>
          <p:cNvSpPr txBox="1"/>
          <p:nvPr/>
        </p:nvSpPr>
        <p:spPr>
          <a:xfrm>
            <a:off x="4287908" y="6111040"/>
            <a:ext cx="1983235" cy="369332"/>
          </a:xfrm>
          <a:prstGeom prst="rect">
            <a:avLst/>
          </a:prstGeom>
          <a:noFill/>
        </p:spPr>
        <p:txBody>
          <a:bodyPr wrap="none" rtlCol="0">
            <a:spAutoFit/>
          </a:bodyPr>
          <a:lstStyle/>
          <a:p>
            <a:r>
              <a:rPr lang="en-US" b="1" dirty="0" smtClean="0">
                <a:latin typeface="Calibri" panose="020F0502020204030204" pitchFamily="34" charset="0"/>
              </a:rPr>
              <a:t>Max Segment Size</a:t>
            </a:r>
            <a:endParaRPr lang="en-US" b="1" dirty="0">
              <a:latin typeface="Calibri" panose="020F0502020204030204" pitchFamily="34" charset="0"/>
            </a:endParaRPr>
          </a:p>
        </p:txBody>
      </p:sp>
      <p:sp>
        <p:nvSpPr>
          <p:cNvPr id="76" name="Rounded Rectangular Callout 75"/>
          <p:cNvSpPr/>
          <p:nvPr/>
        </p:nvSpPr>
        <p:spPr bwMode="auto">
          <a:xfrm>
            <a:off x="2327226" y="3214355"/>
            <a:ext cx="4392583" cy="1069339"/>
          </a:xfrm>
          <a:prstGeom prst="wedgeRoundRectCallout">
            <a:avLst>
              <a:gd name="adj1" fmla="val -46959"/>
              <a:gd name="adj2" fmla="val 62363"/>
              <a:gd name="adj3" fmla="val 16667"/>
            </a:avLst>
          </a:prstGeom>
          <a:gradFill flip="none" rotWithShape="1">
            <a:gsLst>
              <a:gs pos="0">
                <a:srgbClr val="9900CC">
                  <a:tint val="66000"/>
                  <a:satMod val="160000"/>
                </a:srgbClr>
              </a:gs>
              <a:gs pos="50000">
                <a:srgbClr val="9900CC">
                  <a:tint val="44500"/>
                  <a:satMod val="160000"/>
                </a:srgbClr>
              </a:gs>
              <a:gs pos="100000">
                <a:srgbClr val="9900CC">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smtClean="0">
                <a:latin typeface="Arial" pitchFamily="-65" charset="0"/>
                <a:ea typeface="ＭＳ Ｐゴシック" pitchFamily="-65" charset="-128"/>
                <a:cs typeface="ＭＳ Ｐゴシック" pitchFamily="-65" charset="-128"/>
              </a:rPr>
              <a:t>CUB is limited by processing only 65536 segments</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smtClean="0">
                <a:latin typeface="Arial" pitchFamily="-65" charset="0"/>
                <a:ea typeface="ＭＳ Ｐゴシック" pitchFamily="-65" charset="-128"/>
                <a:cs typeface="ＭＳ Ｐゴシック" pitchFamily="-65" charset="-128"/>
              </a:rPr>
              <a:t>We can achieve up to 87x speedups </a:t>
            </a:r>
          </a:p>
        </p:txBody>
      </p:sp>
      <p:sp>
        <p:nvSpPr>
          <p:cNvPr id="77" name="Rounded Rectangular Callout 76"/>
          <p:cNvSpPr/>
          <p:nvPr/>
        </p:nvSpPr>
        <p:spPr bwMode="auto">
          <a:xfrm>
            <a:off x="997987" y="3209164"/>
            <a:ext cx="4392583" cy="1069339"/>
          </a:xfrm>
          <a:prstGeom prst="wedgeRoundRectCallout">
            <a:avLst>
              <a:gd name="adj1" fmla="val 40376"/>
              <a:gd name="adj2" fmla="val 64329"/>
              <a:gd name="adj3" fmla="val 16667"/>
            </a:avLst>
          </a:prstGeom>
          <a:gradFill flip="none" rotWithShape="1">
            <a:gsLst>
              <a:gs pos="0">
                <a:srgbClr val="9900CC">
                  <a:tint val="66000"/>
                  <a:satMod val="160000"/>
                </a:srgbClr>
              </a:gs>
              <a:gs pos="50000">
                <a:srgbClr val="9900CC">
                  <a:tint val="44500"/>
                  <a:satMod val="160000"/>
                </a:srgbClr>
              </a:gs>
              <a:gs pos="100000">
                <a:srgbClr val="9900CC">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smtClean="0">
                <a:latin typeface="Arial" pitchFamily="-65" charset="0"/>
                <a:ea typeface="ＭＳ Ｐゴシック" pitchFamily="-65" charset="-128"/>
                <a:cs typeface="ＭＳ Ｐゴシック" pitchFamily="-65" charset="-128"/>
              </a:rPr>
              <a:t>CUSP conducts global sort twice</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smtClean="0">
                <a:latin typeface="Arial" pitchFamily="-65" charset="0"/>
                <a:ea typeface="ＭＳ Ｐゴシック" pitchFamily="-65" charset="-128"/>
                <a:cs typeface="ＭＳ Ｐゴシック" pitchFamily="-65" charset="-128"/>
              </a:rPr>
              <a:t>We can achieve up to 17x speedups </a:t>
            </a:r>
          </a:p>
        </p:txBody>
      </p:sp>
      <p:sp>
        <p:nvSpPr>
          <p:cNvPr id="78" name="Rounded Rectangular Callout 77"/>
          <p:cNvSpPr/>
          <p:nvPr/>
        </p:nvSpPr>
        <p:spPr bwMode="auto">
          <a:xfrm>
            <a:off x="3716721" y="3185320"/>
            <a:ext cx="4392583" cy="1069339"/>
          </a:xfrm>
          <a:prstGeom prst="wedgeRoundRectCallout">
            <a:avLst>
              <a:gd name="adj1" fmla="val 40376"/>
              <a:gd name="adj2" fmla="val 64329"/>
              <a:gd name="adj3" fmla="val 16667"/>
            </a:avLst>
          </a:prstGeom>
          <a:gradFill flip="none" rotWithShape="1">
            <a:gsLst>
              <a:gs pos="0">
                <a:srgbClr val="9900CC">
                  <a:tint val="66000"/>
                  <a:satMod val="160000"/>
                </a:srgbClr>
              </a:gs>
              <a:gs pos="50000">
                <a:srgbClr val="9900CC">
                  <a:tint val="44500"/>
                  <a:satMod val="160000"/>
                </a:srgbClr>
              </a:gs>
              <a:gs pos="100000">
                <a:srgbClr val="9900CC">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err="1" smtClean="0">
                <a:latin typeface="Arial" pitchFamily="-65" charset="0"/>
                <a:ea typeface="ＭＳ Ｐゴシック" pitchFamily="-65" charset="-128"/>
                <a:cs typeface="ＭＳ Ｐゴシック" pitchFamily="-65" charset="-128"/>
              </a:rPr>
              <a:t>ModernGPU</a:t>
            </a:r>
            <a:r>
              <a:rPr lang="en-US" dirty="0" smtClean="0">
                <a:latin typeface="Arial" pitchFamily="-65" charset="0"/>
                <a:ea typeface="ＭＳ Ｐゴシック" pitchFamily="-65" charset="-128"/>
                <a:cs typeface="ＭＳ Ｐゴシック" pitchFamily="-65" charset="-128"/>
              </a:rPr>
              <a:t> has runtime boundary checking overhead</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smtClean="0">
                <a:latin typeface="Arial" pitchFamily="-65" charset="0"/>
                <a:ea typeface="ＭＳ Ｐゴシック" pitchFamily="-65" charset="-128"/>
                <a:cs typeface="ＭＳ Ｐゴシック" pitchFamily="-65" charset="-128"/>
              </a:rPr>
              <a:t>We can achieve up to 4x speedups </a:t>
            </a:r>
          </a:p>
        </p:txBody>
      </p:sp>
      <p:sp>
        <p:nvSpPr>
          <p:cNvPr id="79" name="Rounded Rectangle 78"/>
          <p:cNvSpPr/>
          <p:nvPr/>
        </p:nvSpPr>
        <p:spPr bwMode="auto">
          <a:xfrm>
            <a:off x="247404" y="1476635"/>
            <a:ext cx="1286651" cy="297326"/>
          </a:xfrm>
          <a:prstGeom prst="round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Speedups</a:t>
            </a:r>
            <a:endParaRPr kumimoji="0" lang="en-US"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2110655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wipe(down)">
                                      <p:cBhvr>
                                        <p:cTn id="30" dur="500"/>
                                        <p:tgtEl>
                                          <p:spTgt spid="74"/>
                                        </p:tgtEl>
                                      </p:cBhvr>
                                    </p:animEffect>
                                  </p:childTnLst>
                                </p:cTn>
                              </p:par>
                              <p:par>
                                <p:cTn id="31" presetID="22" presetClass="entr" presetSubtype="8"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wipe(left)">
                                      <p:cBhvr>
                                        <p:cTn id="33" dur="500"/>
                                        <p:tgtEl>
                                          <p:spTgt spid="7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xit" presetSubtype="0" fill="hold" grpId="1" nodeType="withEffect">
                                  <p:stCondLst>
                                    <p:cond delay="0"/>
                                  </p:stCondLst>
                                  <p:childTnLst>
                                    <p:animEffect transition="out" filter="fade">
                                      <p:cBhvr>
                                        <p:cTn id="68" dur="500"/>
                                        <p:tgtEl>
                                          <p:spTgt spid="76"/>
                                        </p:tgtEl>
                                      </p:cBhvr>
                                    </p:animEffect>
                                    <p:set>
                                      <p:cBhvr>
                                        <p:cTn id="69" dur="1" fill="hold">
                                          <p:stCondLst>
                                            <p:cond delay="499"/>
                                          </p:stCondLst>
                                        </p:cTn>
                                        <p:tgtEl>
                                          <p:spTgt spid="76"/>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left)">
                                      <p:cBhvr>
                                        <p:cTn id="74" dur="500"/>
                                        <p:tgtEl>
                                          <p:spTgt spid="7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par>
                                <p:cTn id="80" presetID="10" presetClass="entr" presetSubtype="0" fill="hold"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500"/>
                                        <p:tgtEl>
                                          <p:spTgt spid="51"/>
                                        </p:tgtEl>
                                      </p:cBhvr>
                                    </p:animEffect>
                                  </p:childTnLst>
                                </p:cTn>
                              </p:par>
                              <p:par>
                                <p:cTn id="86" presetID="10" presetClass="entr" presetSubtype="0" fill="hold"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xit" presetSubtype="0" fill="hold" grpId="1" nodeType="withEffect">
                                  <p:stCondLst>
                                    <p:cond delay="0"/>
                                  </p:stCondLst>
                                  <p:childTnLst>
                                    <p:animEffect transition="out" filter="fade">
                                      <p:cBhvr>
                                        <p:cTn id="90" dur="500"/>
                                        <p:tgtEl>
                                          <p:spTgt spid="77"/>
                                        </p:tgtEl>
                                      </p:cBhvr>
                                    </p:animEffect>
                                    <p:set>
                                      <p:cBhvr>
                                        <p:cTn id="91" dur="1" fill="hold">
                                          <p:stCondLst>
                                            <p:cond delay="499"/>
                                          </p:stCondLst>
                                        </p:cTn>
                                        <p:tgtEl>
                                          <p:spTgt spid="77"/>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wipe(left)">
                                      <p:cBhvr>
                                        <p:cTn id="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3" grpId="0"/>
      <p:bldP spid="76" grpId="0" animBg="1"/>
      <p:bldP spid="76" grpId="1" animBg="1"/>
      <p:bldP spid="77" grpId="0" animBg="1"/>
      <p:bldP spid="77" grpId="1" animBg="1"/>
      <p:bldP spid="78" grpId="0" animBg="1"/>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SegSort</a:t>
            </a:r>
            <a:r>
              <a:rPr lang="en-US" dirty="0" smtClean="0"/>
              <a:t> in Real-world Applications</a:t>
            </a:r>
            <a:endParaRPr lang="en-US" dirty="0"/>
          </a:p>
        </p:txBody>
      </p:sp>
      <p:sp>
        <p:nvSpPr>
          <p:cNvPr id="3" name="Content Placeholder 2"/>
          <p:cNvSpPr>
            <a:spLocks noGrp="1"/>
          </p:cNvSpPr>
          <p:nvPr>
            <p:ph idx="1"/>
          </p:nvPr>
        </p:nvSpPr>
        <p:spPr>
          <a:xfrm>
            <a:off x="685800" y="865848"/>
            <a:ext cx="8001000" cy="5437848"/>
          </a:xfrm>
        </p:spPr>
        <p:txBody>
          <a:bodyPr/>
          <a:lstStyle/>
          <a:p>
            <a:r>
              <a:rPr lang="en-US" b="1" dirty="0" smtClean="0"/>
              <a:t>Suffix Array</a:t>
            </a:r>
            <a:r>
              <a:rPr lang="en-US" dirty="0"/>
              <a:t>:</a:t>
            </a:r>
            <a:r>
              <a:rPr lang="en-US" dirty="0" smtClean="0"/>
              <a:t> store lexicographically sorted indices of all suffixes of a given sequence</a:t>
            </a:r>
          </a:p>
          <a:p>
            <a:r>
              <a:rPr lang="en-US" dirty="0" smtClean="0"/>
              <a:t>Our method is based on the </a:t>
            </a:r>
            <a:r>
              <a:rPr lang="en-US" i="1" dirty="0" smtClean="0"/>
              <a:t>prefix doubling</a:t>
            </a:r>
            <a:r>
              <a:rPr lang="en-US" dirty="0" smtClean="0"/>
              <a:t> algorithm [`93]</a:t>
            </a:r>
          </a:p>
          <a:p>
            <a:pPr lvl="1"/>
            <a:r>
              <a:rPr lang="en-US" dirty="0" smtClean="0"/>
              <a:t>Deducing the orders of </a:t>
            </a:r>
            <a:r>
              <a:rPr lang="en-US" b="1" i="1" dirty="0" smtClean="0"/>
              <a:t>2h</a:t>
            </a:r>
            <a:r>
              <a:rPr lang="en-US" dirty="0" smtClean="0"/>
              <a:t> strings from the calculated orders of </a:t>
            </a:r>
            <a:r>
              <a:rPr lang="en-US" b="1" i="1" dirty="0" smtClean="0"/>
              <a:t>h</a:t>
            </a:r>
            <a:r>
              <a:rPr lang="en-US" dirty="0" smtClean="0"/>
              <a:t> strings</a:t>
            </a:r>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23</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11" name="Group 10"/>
          <p:cNvGrpSpPr/>
          <p:nvPr/>
        </p:nvGrpSpPr>
        <p:grpSpPr>
          <a:xfrm>
            <a:off x="845176" y="2808721"/>
            <a:ext cx="7086460" cy="3486207"/>
            <a:chOff x="1037397" y="2746379"/>
            <a:chExt cx="7086460" cy="3486207"/>
          </a:xfrm>
        </p:grpSpPr>
        <p:pic>
          <p:nvPicPr>
            <p:cNvPr id="7" name="Picture 6"/>
            <p:cNvPicPr>
              <a:picLocks noChangeAspect="1"/>
            </p:cNvPicPr>
            <p:nvPr/>
          </p:nvPicPr>
          <p:blipFill>
            <a:blip r:embed="rId2"/>
            <a:stretch>
              <a:fillRect/>
            </a:stretch>
          </p:blipFill>
          <p:spPr>
            <a:xfrm>
              <a:off x="1037397" y="2746379"/>
              <a:ext cx="3558926" cy="3486207"/>
            </a:xfrm>
            <a:prstGeom prst="rect">
              <a:avLst/>
            </a:prstGeom>
          </p:spPr>
        </p:pic>
        <p:pic>
          <p:nvPicPr>
            <p:cNvPr id="8" name="Picture 7"/>
            <p:cNvPicPr>
              <a:picLocks noChangeAspect="1"/>
            </p:cNvPicPr>
            <p:nvPr/>
          </p:nvPicPr>
          <p:blipFill>
            <a:blip r:embed="rId3"/>
            <a:stretch>
              <a:fillRect/>
            </a:stretch>
          </p:blipFill>
          <p:spPr>
            <a:xfrm>
              <a:off x="4603176" y="2746379"/>
              <a:ext cx="3520681" cy="3486207"/>
            </a:xfrm>
            <a:prstGeom prst="rect">
              <a:avLst/>
            </a:prstGeom>
          </p:spPr>
        </p:pic>
        <p:sp>
          <p:nvSpPr>
            <p:cNvPr id="9" name="Rectangle 8"/>
            <p:cNvSpPr/>
            <p:nvPr/>
          </p:nvSpPr>
          <p:spPr>
            <a:xfrm>
              <a:off x="2128039" y="3470409"/>
              <a:ext cx="978221" cy="646331"/>
            </a:xfrm>
            <a:prstGeom prst="rect">
              <a:avLst/>
            </a:prstGeom>
          </p:spPr>
          <p:txBody>
            <a:bodyPr wrap="square">
              <a:spAutoFit/>
            </a:bodyPr>
            <a:lstStyle/>
            <a:p>
              <a:pPr algn="ctr"/>
              <a:r>
                <a:rPr lang="en-US" b="1" dirty="0">
                  <a:solidFill>
                    <a:srgbClr val="00B050"/>
                  </a:solidFill>
                  <a:latin typeface="Calibri" panose="020F0502020204030204" pitchFamily="34" charset="0"/>
                </a:rPr>
                <a:t>Kepler GPU</a:t>
              </a:r>
            </a:p>
          </p:txBody>
        </p:sp>
        <p:sp>
          <p:nvSpPr>
            <p:cNvPr id="10" name="Rectangle 9"/>
            <p:cNvSpPr/>
            <p:nvPr/>
          </p:nvSpPr>
          <p:spPr>
            <a:xfrm>
              <a:off x="5725465" y="3470409"/>
              <a:ext cx="901476" cy="646331"/>
            </a:xfrm>
            <a:prstGeom prst="rect">
              <a:avLst/>
            </a:prstGeom>
          </p:spPr>
          <p:txBody>
            <a:bodyPr wrap="square">
              <a:spAutoFit/>
            </a:bodyPr>
            <a:lstStyle/>
            <a:p>
              <a:pPr algn="ctr"/>
              <a:r>
                <a:rPr lang="en-US" b="1" dirty="0" smtClean="0">
                  <a:solidFill>
                    <a:srgbClr val="FF0000"/>
                  </a:solidFill>
                  <a:latin typeface="Calibri" panose="020F0502020204030204" pitchFamily="34" charset="0"/>
                </a:rPr>
                <a:t>Pascal </a:t>
              </a:r>
              <a:r>
                <a:rPr lang="en-US" b="1" dirty="0">
                  <a:solidFill>
                    <a:srgbClr val="FF0000"/>
                  </a:solidFill>
                  <a:latin typeface="Calibri" panose="020F0502020204030204" pitchFamily="34" charset="0"/>
                </a:rPr>
                <a:t>GPU</a:t>
              </a:r>
            </a:p>
          </p:txBody>
        </p:sp>
      </p:grpSp>
    </p:spTree>
    <p:extLst>
      <p:ext uri="{BB962C8B-B14F-4D97-AF65-F5344CB8AC3E}">
        <p14:creationId xmlns:p14="http://schemas.microsoft.com/office/powerpoint/2010/main" val="1862478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SegSort</a:t>
            </a:r>
            <a:r>
              <a:rPr lang="en-US" dirty="0"/>
              <a:t> in Real-world Applications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65848"/>
                <a:ext cx="8458200" cy="5437848"/>
              </a:xfrm>
            </p:spPr>
            <p:txBody>
              <a:bodyPr/>
              <a:lstStyle/>
              <a:p>
                <a:r>
                  <a:rPr lang="en-US" dirty="0" smtClean="0"/>
                  <a:t>Sparse Matrix-Matrix Multiplication (</a:t>
                </a:r>
                <a:r>
                  <a:rPr lang="en-US" dirty="0" err="1" smtClean="0"/>
                  <a:t>SpGEMM</a:t>
                </a:r>
                <a:r>
                  <a:rPr lang="en-US" dirty="0" smtClean="0"/>
                  <a:t>): multiply a sparse matrix </a:t>
                </a:r>
                <a:r>
                  <a:rPr lang="en-US" i="1" dirty="0" smtClean="0"/>
                  <a:t>A</a:t>
                </a:r>
                <a:r>
                  <a:rPr lang="en-US" dirty="0" smtClean="0"/>
                  <a:t> with another sparse matrix </a:t>
                </a:r>
                <a:r>
                  <a:rPr lang="en-US" i="1" dirty="0" smtClean="0"/>
                  <a:t>B</a:t>
                </a:r>
                <a:r>
                  <a:rPr lang="en-US" dirty="0" smtClean="0"/>
                  <a:t> and obtains a resulting sparse matrix </a:t>
                </a:r>
                <a:r>
                  <a:rPr lang="en-US" i="1" dirty="0" smtClean="0"/>
                  <a:t>C</a:t>
                </a:r>
              </a:p>
              <a:p>
                <a:r>
                  <a:rPr lang="en-US" dirty="0" smtClean="0"/>
                  <a:t>Our method is using the </a:t>
                </a:r>
                <a:r>
                  <a:rPr lang="en-US" i="1" dirty="0"/>
                  <a:t>E</a:t>
                </a:r>
                <a:r>
                  <a:rPr lang="en-US" i="1" dirty="0" smtClean="0"/>
                  <a:t>xpansion</a:t>
                </a:r>
                <a:r>
                  <a:rPr lang="en-US" dirty="0" smtClean="0"/>
                  <a:t>, </a:t>
                </a:r>
                <a:r>
                  <a:rPr lang="en-US" b="1" i="1" dirty="0" err="1" smtClean="0"/>
                  <a:t>Seg</a:t>
                </a:r>
                <a:r>
                  <a:rPr lang="en-US" b="1" i="1" dirty="0" smtClean="0"/>
                  <a:t>-Sorting</a:t>
                </a:r>
                <a:r>
                  <a:rPr lang="en-US" dirty="0" smtClean="0"/>
                  <a:t> and </a:t>
                </a:r>
                <a:r>
                  <a:rPr lang="en-US" i="1" dirty="0"/>
                  <a:t>C</a:t>
                </a:r>
                <a:r>
                  <a:rPr lang="en-US" i="1" dirty="0" smtClean="0"/>
                  <a:t>ompression</a:t>
                </a:r>
                <a:r>
                  <a:rPr lang="en-US" dirty="0" smtClean="0"/>
                  <a:t> (ESSC) algorithm [`12]</a:t>
                </a:r>
              </a:p>
              <a:p>
                <a:pPr lvl="1"/>
                <a:r>
                  <a:rPr lang="en-US" dirty="0" smtClean="0"/>
                  <a:t>Sorting an intermediate sparse matrix </a:t>
                </a:r>
                <a14:m>
                  <m:oMath xmlns:m="http://schemas.openxmlformats.org/officeDocument/2006/math" xmlns="">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oMath>
                </a14:m>
                <a:r>
                  <a:rPr lang="en-US" dirty="0" smtClean="0"/>
                  <a:t> by its indices of rows and columns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65848"/>
                <a:ext cx="8458200" cy="5437848"/>
              </a:xfrm>
              <a:blipFill>
                <a:blip r:embed="rId2"/>
                <a:stretch>
                  <a:fillRect l="-1154" t="-10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24</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14" name="Group 13"/>
          <p:cNvGrpSpPr/>
          <p:nvPr/>
        </p:nvGrpSpPr>
        <p:grpSpPr>
          <a:xfrm>
            <a:off x="367406" y="2258302"/>
            <a:ext cx="8547994" cy="4036626"/>
            <a:chOff x="298003" y="2289108"/>
            <a:chExt cx="8547994" cy="4036626"/>
          </a:xfrm>
        </p:grpSpPr>
        <p:sp>
          <p:nvSpPr>
            <p:cNvPr id="13" name="Rectangle 12"/>
            <p:cNvSpPr/>
            <p:nvPr/>
          </p:nvSpPr>
          <p:spPr bwMode="auto">
            <a:xfrm>
              <a:off x="298003" y="2289108"/>
              <a:ext cx="8547994" cy="5044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pic>
          <p:nvPicPr>
            <p:cNvPr id="9" name="Picture 8"/>
            <p:cNvPicPr>
              <a:picLocks noChangeAspect="1"/>
            </p:cNvPicPr>
            <p:nvPr/>
          </p:nvPicPr>
          <p:blipFill>
            <a:blip r:embed="rId3"/>
            <a:stretch>
              <a:fillRect/>
            </a:stretch>
          </p:blipFill>
          <p:spPr>
            <a:xfrm>
              <a:off x="1610291" y="2311146"/>
              <a:ext cx="6200486" cy="349141"/>
            </a:xfrm>
            <a:prstGeom prst="rect">
              <a:avLst/>
            </a:prstGeom>
          </p:spPr>
        </p:pic>
        <p:grpSp>
          <p:nvGrpSpPr>
            <p:cNvPr id="12" name="Group 11"/>
            <p:cNvGrpSpPr/>
            <p:nvPr/>
          </p:nvGrpSpPr>
          <p:grpSpPr>
            <a:xfrm>
              <a:off x="456502" y="2726491"/>
              <a:ext cx="8301031" cy="3599243"/>
              <a:chOff x="433156" y="2467085"/>
              <a:chExt cx="8301031" cy="3599243"/>
            </a:xfrm>
          </p:grpSpPr>
          <p:pic>
            <p:nvPicPr>
              <p:cNvPr id="7" name="Picture 6"/>
              <p:cNvPicPr>
                <a:picLocks noChangeAspect="1"/>
              </p:cNvPicPr>
              <p:nvPr/>
            </p:nvPicPr>
            <p:blipFill>
              <a:blip r:embed="rId4"/>
              <a:stretch>
                <a:fillRect/>
              </a:stretch>
            </p:blipFill>
            <p:spPr>
              <a:xfrm>
                <a:off x="433156" y="2503889"/>
                <a:ext cx="4138844" cy="3562439"/>
              </a:xfrm>
              <a:prstGeom prst="rect">
                <a:avLst/>
              </a:prstGeom>
            </p:spPr>
          </p:pic>
          <p:pic>
            <p:nvPicPr>
              <p:cNvPr id="8" name="Picture 7"/>
              <p:cNvPicPr>
                <a:picLocks noChangeAspect="1"/>
              </p:cNvPicPr>
              <p:nvPr/>
            </p:nvPicPr>
            <p:blipFill>
              <a:blip r:embed="rId5"/>
              <a:stretch>
                <a:fillRect/>
              </a:stretch>
            </p:blipFill>
            <p:spPr>
              <a:xfrm>
                <a:off x="4570906" y="2467085"/>
                <a:ext cx="4163281" cy="3550017"/>
              </a:xfrm>
              <a:prstGeom prst="rect">
                <a:avLst/>
              </a:prstGeom>
            </p:spPr>
          </p:pic>
          <p:sp>
            <p:nvSpPr>
              <p:cNvPr id="10" name="Rectangle 9"/>
              <p:cNvSpPr/>
              <p:nvPr/>
            </p:nvSpPr>
            <p:spPr>
              <a:xfrm>
                <a:off x="1913161" y="2655483"/>
                <a:ext cx="978221" cy="646331"/>
              </a:xfrm>
              <a:prstGeom prst="rect">
                <a:avLst/>
              </a:prstGeom>
            </p:spPr>
            <p:txBody>
              <a:bodyPr wrap="square">
                <a:spAutoFit/>
              </a:bodyPr>
              <a:lstStyle/>
              <a:p>
                <a:pPr algn="ctr"/>
                <a:r>
                  <a:rPr lang="en-US" b="1" dirty="0">
                    <a:solidFill>
                      <a:srgbClr val="00B050"/>
                    </a:solidFill>
                    <a:latin typeface="Calibri" panose="020F0502020204030204" pitchFamily="34" charset="0"/>
                  </a:rPr>
                  <a:t>Kepler GPU</a:t>
                </a:r>
              </a:p>
            </p:txBody>
          </p:sp>
          <p:sp>
            <p:nvSpPr>
              <p:cNvPr id="11" name="Rectangle 10"/>
              <p:cNvSpPr/>
              <p:nvPr/>
            </p:nvSpPr>
            <p:spPr>
              <a:xfrm>
                <a:off x="6082817" y="2655483"/>
                <a:ext cx="901476" cy="646331"/>
              </a:xfrm>
              <a:prstGeom prst="rect">
                <a:avLst/>
              </a:prstGeom>
            </p:spPr>
            <p:txBody>
              <a:bodyPr wrap="square">
                <a:spAutoFit/>
              </a:bodyPr>
              <a:lstStyle/>
              <a:p>
                <a:pPr algn="ctr"/>
                <a:r>
                  <a:rPr lang="en-US" b="1" dirty="0" smtClean="0">
                    <a:solidFill>
                      <a:srgbClr val="FF0000"/>
                    </a:solidFill>
                    <a:latin typeface="Calibri" panose="020F0502020204030204" pitchFamily="34" charset="0"/>
                  </a:rPr>
                  <a:t>Pascal </a:t>
                </a:r>
                <a:r>
                  <a:rPr lang="en-US" b="1" dirty="0">
                    <a:solidFill>
                      <a:srgbClr val="FF0000"/>
                    </a:solidFill>
                    <a:latin typeface="Calibri" panose="020F0502020204030204" pitchFamily="34" charset="0"/>
                  </a:rPr>
                  <a:t>GPU</a:t>
                </a:r>
              </a:p>
            </p:txBody>
          </p:sp>
        </p:grpSp>
      </p:grpSp>
    </p:spTree>
    <p:extLst>
      <p:ext uri="{BB962C8B-B14F-4D97-AF65-F5344CB8AC3E}">
        <p14:creationId xmlns:p14="http://schemas.microsoft.com/office/powerpoint/2010/main" val="3136836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identified the importance of segmented sort on various applications, and proposed efficient approaches on GPUs</a:t>
            </a:r>
          </a:p>
          <a:p>
            <a:r>
              <a:rPr lang="en-US" dirty="0" smtClean="0"/>
              <a:t>Our GPU segmented sort method outperforms other state-of-the-art approaches in libraries of CUB, CUSP, </a:t>
            </a:r>
            <a:r>
              <a:rPr lang="en-US" dirty="0" err="1" smtClean="0"/>
              <a:t>ModernGPU</a:t>
            </a:r>
            <a:endParaRPr lang="en-US" dirty="0"/>
          </a:p>
          <a:p>
            <a:r>
              <a:rPr lang="en-US" dirty="0" smtClean="0"/>
              <a:t>We can see that the capacity of registers is important for segmented sort in modern GPUs</a:t>
            </a:r>
          </a:p>
          <a:p>
            <a:r>
              <a:rPr lang="en-US" dirty="0" smtClean="0"/>
              <a:t>Please visit our GIT repo </a:t>
            </a:r>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25</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11" name="Group 10"/>
          <p:cNvGrpSpPr/>
          <p:nvPr/>
        </p:nvGrpSpPr>
        <p:grpSpPr>
          <a:xfrm>
            <a:off x="4108458" y="3870696"/>
            <a:ext cx="3865493" cy="610800"/>
            <a:chOff x="2612530" y="4596952"/>
            <a:chExt cx="3865493" cy="610800"/>
          </a:xfrm>
        </p:grpSpPr>
        <p:pic>
          <p:nvPicPr>
            <p:cNvPr id="1026" name="Picture 2" descr="@vtsy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223" y="4596952"/>
              <a:ext cx="610800" cy="61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612530" y="4801217"/>
              <a:ext cx="335220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https://github.com/vtsynergy</a:t>
              </a:r>
            </a:p>
          </p:txBody>
        </p:sp>
      </p:grpSp>
      <p:grpSp>
        <p:nvGrpSpPr>
          <p:cNvPr id="10" name="Group 9"/>
          <p:cNvGrpSpPr/>
          <p:nvPr/>
        </p:nvGrpSpPr>
        <p:grpSpPr>
          <a:xfrm>
            <a:off x="1301471" y="4963458"/>
            <a:ext cx="6541058" cy="790583"/>
            <a:chOff x="1301471" y="4963458"/>
            <a:chExt cx="6541058" cy="790583"/>
          </a:xfrm>
        </p:grpSpPr>
        <p:grpSp>
          <p:nvGrpSpPr>
            <p:cNvPr id="8" name="Group 7"/>
            <p:cNvGrpSpPr/>
            <p:nvPr/>
          </p:nvGrpSpPr>
          <p:grpSpPr>
            <a:xfrm>
              <a:off x="1301471" y="4963458"/>
              <a:ext cx="6541058" cy="790583"/>
              <a:chOff x="1541397" y="5045709"/>
              <a:chExt cx="6541058" cy="790583"/>
            </a:xfrm>
          </p:grpSpPr>
          <p:sp>
            <p:nvSpPr>
              <p:cNvPr id="6" name="Rounded Rectangle 5"/>
              <p:cNvSpPr/>
              <p:nvPr/>
            </p:nvSpPr>
            <p:spPr bwMode="auto">
              <a:xfrm>
                <a:off x="1541397" y="5045709"/>
                <a:ext cx="6541058" cy="790583"/>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3200" b="1" dirty="0" smtClean="0">
                    <a:latin typeface="Arial" pitchFamily="-65" charset="0"/>
                    <a:ea typeface="ＭＳ Ｐゴシック" pitchFamily="-65" charset="-128"/>
                    <a:cs typeface="ＭＳ Ｐゴシック" pitchFamily="-65" charset="-128"/>
                  </a:rPr>
                  <a:t>     Thank you!</a:t>
                </a:r>
              </a:p>
            </p:txBody>
          </p:sp>
          <p:sp>
            <p:nvSpPr>
              <p:cNvPr id="7" name="TextBox 6"/>
              <p:cNvSpPr txBox="1"/>
              <p:nvPr/>
            </p:nvSpPr>
            <p:spPr>
              <a:xfrm>
                <a:off x="4908457" y="5441000"/>
                <a:ext cx="2888868" cy="369332"/>
              </a:xfrm>
              <a:prstGeom prst="rect">
                <a:avLst/>
              </a:prstGeom>
              <a:noFill/>
            </p:spPr>
            <p:txBody>
              <a:bodyPr wrap="none" rtlCol="0">
                <a:spAutoFit/>
              </a:bodyPr>
              <a:lstStyle/>
              <a:p>
                <a:r>
                  <a:rPr lang="en-US" dirty="0" smtClean="0">
                    <a:latin typeface="Calibri" panose="020F0502020204030204" pitchFamily="34" charset="0"/>
                  </a:rPr>
                  <a:t>More from </a:t>
                </a:r>
                <a:r>
                  <a:rPr lang="en-US" b="1" dirty="0" smtClean="0">
                    <a:latin typeface="Calibri" panose="020F0502020204030204" pitchFamily="34" charset="0"/>
                  </a:rPr>
                  <a:t>synergy.cs.vt.edu</a:t>
                </a:r>
                <a:endParaRPr lang="en-US" b="1" dirty="0">
                  <a:latin typeface="Calibri" panose="020F0502020204030204" pitchFamily="34" charset="0"/>
                </a:endParaRPr>
              </a:p>
            </p:txBody>
          </p:sp>
        </p:grpSp>
        <p:sp>
          <p:nvSpPr>
            <p:cNvPr id="12" name="TextBox 11"/>
            <p:cNvSpPr txBox="1"/>
            <p:nvPr/>
          </p:nvSpPr>
          <p:spPr>
            <a:xfrm>
              <a:off x="4797893" y="5112982"/>
              <a:ext cx="2630144" cy="369332"/>
            </a:xfrm>
            <a:prstGeom prst="rect">
              <a:avLst/>
            </a:prstGeom>
            <a:noFill/>
          </p:spPr>
          <p:txBody>
            <a:bodyPr wrap="none" rtlCol="0">
              <a:spAutoFit/>
            </a:bodyPr>
            <a:lstStyle/>
            <a:p>
              <a:r>
                <a:rPr lang="en-US" dirty="0" smtClean="0">
                  <a:latin typeface="Calibri" panose="020F0502020204030204" pitchFamily="34" charset="0"/>
                </a:rPr>
                <a:t>Email to </a:t>
              </a:r>
              <a:r>
                <a:rPr lang="en-US" b="1" dirty="0" smtClean="0">
                  <a:latin typeface="Calibri" panose="020F0502020204030204" pitchFamily="34" charset="0"/>
                </a:rPr>
                <a:t>kaixihou@vt.edu</a:t>
              </a:r>
              <a:endParaRPr lang="en-US" b="1" dirty="0">
                <a:latin typeface="Calibri" panose="020F0502020204030204" pitchFamily="34" charset="0"/>
              </a:endParaRPr>
            </a:p>
          </p:txBody>
        </p:sp>
      </p:grpSp>
    </p:spTree>
    <p:extLst>
      <p:ext uri="{BB962C8B-B14F-4D97-AF65-F5344CB8AC3E}">
        <p14:creationId xmlns:p14="http://schemas.microsoft.com/office/powerpoint/2010/main" val="2342044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Segmented Sort?</a:t>
            </a:r>
            <a:endParaRPr lang="en-US" dirty="0"/>
          </a:p>
        </p:txBody>
      </p:sp>
      <p:sp>
        <p:nvSpPr>
          <p:cNvPr id="3" name="Content Placeholder 2"/>
          <p:cNvSpPr>
            <a:spLocks noGrp="1"/>
          </p:cNvSpPr>
          <p:nvPr>
            <p:ph idx="1"/>
          </p:nvPr>
        </p:nvSpPr>
        <p:spPr>
          <a:xfrm>
            <a:off x="685800" y="865848"/>
            <a:ext cx="7459717" cy="5437848"/>
          </a:xfrm>
        </p:spPr>
        <p:txBody>
          <a:bodyPr/>
          <a:lstStyle/>
          <a:p>
            <a:r>
              <a:rPr lang="en-US" dirty="0" smtClean="0"/>
              <a:t>Many applications need to process (e.g., sort) a </a:t>
            </a:r>
            <a:r>
              <a:rPr lang="en-US" dirty="0"/>
              <a:t>large amount of independent </a:t>
            </a:r>
            <a:r>
              <a:rPr lang="en-US" dirty="0" smtClean="0"/>
              <a:t>arrays, due to: (1</a:t>
            </a:r>
            <a:r>
              <a:rPr lang="en-US" dirty="0"/>
              <a:t>) dataset </a:t>
            </a:r>
            <a:r>
              <a:rPr lang="en-US" dirty="0" smtClean="0"/>
              <a:t>properties, (2) algorithm characteristics</a:t>
            </a:r>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3</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7" name="Group 6"/>
          <p:cNvGrpSpPr/>
          <p:nvPr/>
        </p:nvGrpSpPr>
        <p:grpSpPr>
          <a:xfrm>
            <a:off x="668545" y="2047935"/>
            <a:ext cx="3719861" cy="4055399"/>
            <a:chOff x="662154" y="2206427"/>
            <a:chExt cx="3719861" cy="4055399"/>
          </a:xfrm>
        </p:grpSpPr>
        <p:pic>
          <p:nvPicPr>
            <p:cNvPr id="6" name="Picture 5"/>
            <p:cNvPicPr>
              <a:picLocks noChangeAspect="1"/>
            </p:cNvPicPr>
            <p:nvPr/>
          </p:nvPicPr>
          <p:blipFill>
            <a:blip r:embed="rId3"/>
            <a:stretch>
              <a:fillRect/>
            </a:stretch>
          </p:blipFill>
          <p:spPr>
            <a:xfrm>
              <a:off x="662154" y="2206427"/>
              <a:ext cx="3649813" cy="3429404"/>
            </a:xfrm>
            <a:prstGeom prst="rect">
              <a:avLst/>
            </a:prstGeom>
          </p:spPr>
        </p:pic>
        <p:sp>
          <p:nvSpPr>
            <p:cNvPr id="10" name="Rounded Rectangle 9"/>
            <p:cNvSpPr/>
            <p:nvPr/>
          </p:nvSpPr>
          <p:spPr bwMode="auto">
            <a:xfrm>
              <a:off x="908008" y="5649960"/>
              <a:ext cx="3474007" cy="611866"/>
            </a:xfrm>
            <a:prstGeom prst="roundRect">
              <a:avLst/>
            </a:prstGeom>
            <a:gradFill flip="none" rotWithShape="1">
              <a:gsLst>
                <a:gs pos="0">
                  <a:srgbClr val="FFD243">
                    <a:tint val="66000"/>
                    <a:satMod val="160000"/>
                  </a:srgbClr>
                </a:gs>
                <a:gs pos="50000">
                  <a:srgbClr val="FFD243">
                    <a:tint val="44500"/>
                    <a:satMod val="160000"/>
                  </a:srgbClr>
                </a:gs>
                <a:gs pos="100000">
                  <a:srgbClr val="FFD243">
                    <a:tint val="23500"/>
                    <a:satMod val="160000"/>
                  </a:srgbClr>
                </a:gs>
              </a:gsLst>
              <a:lin ang="8100000" scaled="1"/>
              <a:tileRect/>
            </a:gra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lang="en-US" dirty="0" smtClean="0">
                  <a:latin typeface="Arial" pitchFamily="-65" charset="0"/>
                  <a:ea typeface="ＭＳ Ｐゴシック" pitchFamily="-65" charset="-128"/>
                  <a:cs typeface="ＭＳ Ｐゴシック" pitchFamily="-65" charset="-128"/>
                </a:rPr>
                <a:t>Segment statistics </a:t>
              </a:r>
              <a:r>
                <a:rPr lang="en-US" dirty="0">
                  <a:latin typeface="Arial" pitchFamily="-65" charset="0"/>
                  <a:ea typeface="ＭＳ Ｐゴシック" pitchFamily="-65" charset="-128"/>
                  <a:cs typeface="ＭＳ Ｐゴシック" pitchFamily="-65" charset="-128"/>
                </a:rPr>
                <a:t>from squaring </a:t>
              </a:r>
              <a:r>
                <a:rPr lang="en-US" dirty="0" smtClean="0">
                  <a:latin typeface="Arial" pitchFamily="-65" charset="0"/>
                  <a:ea typeface="ＭＳ Ｐゴシック" pitchFamily="-65" charset="-128"/>
                  <a:cs typeface="ＭＳ Ｐゴシック" pitchFamily="-65" charset="-128"/>
                </a:rPr>
                <a:t>one matrix </a:t>
              </a:r>
              <a:r>
                <a:rPr lang="en-US" dirty="0">
                  <a:latin typeface="Arial" pitchFamily="-65" charset="0"/>
                  <a:ea typeface="ＭＳ Ｐゴシック" pitchFamily="-65" charset="-128"/>
                  <a:cs typeface="ＭＳ Ｐゴシック" pitchFamily="-65" charset="-128"/>
                </a:rPr>
                <a:t>in </a:t>
              </a:r>
              <a:r>
                <a:rPr lang="en-US" dirty="0" err="1" smtClean="0">
                  <a:latin typeface="Arial" pitchFamily="-65" charset="0"/>
                  <a:ea typeface="ＭＳ Ｐゴシック" pitchFamily="-65" charset="-128"/>
                  <a:cs typeface="ＭＳ Ｐゴシック" pitchFamily="-65" charset="-128"/>
                </a:rPr>
                <a:t>SpGEMM</a:t>
              </a:r>
              <a:r>
                <a:rPr lang="en-US" dirty="0" smtClean="0">
                  <a:latin typeface="Arial" pitchFamily="-65" charset="0"/>
                  <a:ea typeface="ＭＳ Ｐゴシック" pitchFamily="-65" charset="-128"/>
                  <a:cs typeface="ＭＳ Ｐゴシック" pitchFamily="-65" charset="-128"/>
                </a:rPr>
                <a:t>*</a:t>
              </a:r>
              <a:endParaRPr kumimoji="0" lang="en-US"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grpSp>
      <p:grpSp>
        <p:nvGrpSpPr>
          <p:cNvPr id="8" name="Group 7"/>
          <p:cNvGrpSpPr/>
          <p:nvPr/>
        </p:nvGrpSpPr>
        <p:grpSpPr>
          <a:xfrm>
            <a:off x="4843983" y="2047935"/>
            <a:ext cx="3690753" cy="4055399"/>
            <a:chOff x="4791066" y="2206426"/>
            <a:chExt cx="3690753" cy="4055399"/>
          </a:xfrm>
        </p:grpSpPr>
        <p:pic>
          <p:nvPicPr>
            <p:cNvPr id="9" name="Picture 8"/>
            <p:cNvPicPr>
              <a:picLocks noChangeAspect="1"/>
            </p:cNvPicPr>
            <p:nvPr/>
          </p:nvPicPr>
          <p:blipFill>
            <a:blip r:embed="rId4"/>
            <a:stretch>
              <a:fillRect/>
            </a:stretch>
          </p:blipFill>
          <p:spPr>
            <a:xfrm>
              <a:off x="4791066" y="2206426"/>
              <a:ext cx="3614217" cy="3415066"/>
            </a:xfrm>
            <a:prstGeom prst="rect">
              <a:avLst/>
            </a:prstGeom>
          </p:spPr>
        </p:pic>
        <p:sp>
          <p:nvSpPr>
            <p:cNvPr id="11" name="Rounded Rectangle 10"/>
            <p:cNvSpPr/>
            <p:nvPr/>
          </p:nvSpPr>
          <p:spPr bwMode="auto">
            <a:xfrm>
              <a:off x="5007812" y="5649959"/>
              <a:ext cx="3474007" cy="611866"/>
            </a:xfrm>
            <a:prstGeom prst="roundRect">
              <a:avLst/>
            </a:prstGeom>
            <a:gradFill flip="none" rotWithShape="1">
              <a:gsLst>
                <a:gs pos="0">
                  <a:srgbClr val="FFD243">
                    <a:tint val="66000"/>
                    <a:satMod val="160000"/>
                  </a:srgbClr>
                </a:gs>
                <a:gs pos="50000">
                  <a:srgbClr val="FFD243">
                    <a:tint val="44500"/>
                    <a:satMod val="160000"/>
                  </a:srgbClr>
                </a:gs>
                <a:gs pos="100000">
                  <a:srgbClr val="FFD243">
                    <a:tint val="23500"/>
                    <a:satMod val="160000"/>
                  </a:srgbClr>
                </a:gs>
              </a:gsLst>
              <a:lin ang="8100000" scaled="1"/>
              <a:tileRect/>
            </a:gra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lang="en-US" dirty="0" smtClean="0">
                  <a:latin typeface="Arial" pitchFamily="-65" charset="0"/>
                  <a:ea typeface="ＭＳ Ｐゴシック" pitchFamily="-65" charset="-128"/>
                  <a:cs typeface="ＭＳ Ｐゴシック" pitchFamily="-65" charset="-128"/>
                </a:rPr>
                <a:t>Segment statistics </a:t>
              </a:r>
              <a:r>
                <a:rPr lang="en-US" dirty="0">
                  <a:latin typeface="Arial" pitchFamily="-65" charset="0"/>
                  <a:ea typeface="ＭＳ Ｐゴシック" pitchFamily="-65" charset="-128"/>
                  <a:cs typeface="ＭＳ Ｐゴシック" pitchFamily="-65" charset="-128"/>
                </a:rPr>
                <a:t>from </a:t>
              </a:r>
              <a:r>
                <a:rPr lang="en-US" dirty="0" smtClean="0">
                  <a:latin typeface="Arial" pitchFamily="-65" charset="0"/>
                  <a:ea typeface="ＭＳ Ｐゴシック" pitchFamily="-65" charset="-128"/>
                  <a:cs typeface="ＭＳ Ｐゴシック" pitchFamily="-65" charset="-128"/>
                </a:rPr>
                <a:t>1</a:t>
              </a:r>
              <a:r>
                <a:rPr lang="en-US" baseline="30000" dirty="0" smtClean="0">
                  <a:latin typeface="Arial" pitchFamily="-65" charset="0"/>
                  <a:ea typeface="ＭＳ Ｐゴシック" pitchFamily="-65" charset="-128"/>
                  <a:cs typeface="ＭＳ Ｐゴシック" pitchFamily="-65" charset="-128"/>
                </a:rPr>
                <a:t>st</a:t>
              </a:r>
              <a:r>
                <a:rPr lang="en-US" dirty="0" smtClean="0">
                  <a:latin typeface="Arial" pitchFamily="-65" charset="0"/>
                  <a:ea typeface="ＭＳ Ｐゴシック" pitchFamily="-65" charset="-128"/>
                  <a:cs typeface="ＭＳ Ｐゴシック" pitchFamily="-65" charset="-128"/>
                </a:rPr>
                <a:t> iteration in SAC*</a:t>
              </a:r>
              <a:endParaRPr kumimoji="0" lang="en-US"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grpSp>
      <p:sp>
        <p:nvSpPr>
          <p:cNvPr id="13" name="Rectangle 12"/>
          <p:cNvSpPr>
            <a:spLocks noChangeArrowheads="1"/>
          </p:cNvSpPr>
          <p:nvPr/>
        </p:nvSpPr>
        <p:spPr bwMode="auto">
          <a:xfrm rot="21179109">
            <a:off x="1128875" y="3682573"/>
            <a:ext cx="3040805" cy="355115"/>
          </a:xfrm>
          <a:prstGeom prst="rect">
            <a:avLst/>
          </a:prstGeom>
          <a:noFill/>
          <a:ln w="28575" cap="rnd" cmpd="sng">
            <a:solidFill>
              <a:srgbClr val="FF0000"/>
            </a:solidFill>
            <a:prstDash val="solid"/>
            <a:bevel/>
            <a:headEnd/>
            <a:tailEnd/>
          </a:ln>
        </p:spPr>
        <p:txBody>
          <a:bodyPr wrap="none" anchor="ctr"/>
          <a:lstStyle>
            <a:defPPr>
              <a:defRPr lang="da-DK"/>
            </a:defPPr>
            <a:lvl1pPr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sz="2400"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sz="2400"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sz="2400"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sz="2400" kern="1200">
                <a:solidFill>
                  <a:schemeClr val="tx1"/>
                </a:solidFill>
                <a:latin typeface="Verdana" pitchFamily="34" charset="0"/>
                <a:ea typeface="ＭＳ Ｐゴシック" pitchFamily="34" charset="-128"/>
                <a:cs typeface="+mn-cs"/>
              </a:defRPr>
            </a:lvl9pPr>
          </a:lstStyle>
          <a:p>
            <a:pPr algn="ctr" eaLnBrk="0" hangingPunct="0">
              <a:buSzPct val="100000"/>
            </a:pPr>
            <a:r>
              <a:rPr lang="en-US" altLang="zh-CN" sz="2000" dirty="0" smtClean="0">
                <a:solidFill>
                  <a:srgbClr val="FF0000"/>
                </a:solidFill>
                <a:latin typeface="Arial Black"/>
                <a:cs typeface="Arial Black"/>
                <a:sym typeface="Verdana" pitchFamily="34" charset="0"/>
              </a:rPr>
              <a:t>Affected by datasets</a:t>
            </a:r>
          </a:p>
        </p:txBody>
      </p:sp>
      <p:sp>
        <p:nvSpPr>
          <p:cNvPr id="14" name="Rectangle 13"/>
          <p:cNvSpPr>
            <a:spLocks noChangeArrowheads="1"/>
          </p:cNvSpPr>
          <p:nvPr/>
        </p:nvSpPr>
        <p:spPr bwMode="auto">
          <a:xfrm rot="21179109">
            <a:off x="5277331" y="3582724"/>
            <a:ext cx="3040805" cy="355115"/>
          </a:xfrm>
          <a:prstGeom prst="rect">
            <a:avLst/>
          </a:prstGeom>
          <a:noFill/>
          <a:ln w="28575" cap="rnd" cmpd="sng">
            <a:solidFill>
              <a:srgbClr val="FF0000"/>
            </a:solidFill>
            <a:prstDash val="solid"/>
            <a:bevel/>
            <a:headEnd/>
            <a:tailEnd/>
          </a:ln>
        </p:spPr>
        <p:txBody>
          <a:bodyPr wrap="none" anchor="ctr"/>
          <a:lstStyle>
            <a:defPPr>
              <a:defRPr lang="da-DK"/>
            </a:defPPr>
            <a:lvl1pPr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sz="2400"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sz="2400"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sz="2400"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sz="2400" kern="1200">
                <a:solidFill>
                  <a:schemeClr val="tx1"/>
                </a:solidFill>
                <a:latin typeface="Verdana" pitchFamily="34" charset="0"/>
                <a:ea typeface="ＭＳ Ｐゴシック" pitchFamily="34" charset="-128"/>
                <a:cs typeface="+mn-cs"/>
              </a:defRPr>
            </a:lvl9pPr>
          </a:lstStyle>
          <a:p>
            <a:pPr algn="ctr" eaLnBrk="0" hangingPunct="0">
              <a:buSzPct val="100000"/>
            </a:pPr>
            <a:r>
              <a:rPr lang="en-US" altLang="zh-CN" sz="2000" dirty="0" smtClean="0">
                <a:solidFill>
                  <a:srgbClr val="FF0000"/>
                </a:solidFill>
                <a:latin typeface="Arial Black"/>
                <a:cs typeface="Arial Black"/>
                <a:sym typeface="Verdana" pitchFamily="34" charset="0"/>
              </a:rPr>
              <a:t>Affected by algorithm</a:t>
            </a:r>
          </a:p>
        </p:txBody>
      </p:sp>
      <p:sp>
        <p:nvSpPr>
          <p:cNvPr id="16" name="Rounded Rectangle 15"/>
          <p:cNvSpPr/>
          <p:nvPr/>
        </p:nvSpPr>
        <p:spPr bwMode="auto">
          <a:xfrm>
            <a:off x="1604459" y="3229291"/>
            <a:ext cx="6541058" cy="1261677"/>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1" dirty="0">
                <a:latin typeface="Arial" pitchFamily="-65" charset="0"/>
                <a:ea typeface="ＭＳ Ｐゴシック" pitchFamily="-65" charset="-128"/>
                <a:cs typeface="ＭＳ Ｐゴシック" pitchFamily="-65" charset="-128"/>
              </a:rPr>
              <a:t>W</a:t>
            </a:r>
            <a:r>
              <a:rPr kumimoji="0" lang="en-US" sz="2400" b="1" i="0" u="none" strike="noStrike" cap="none" normalizeH="0" dirty="0" smtClean="0">
                <a:ln>
                  <a:noFill/>
                </a:ln>
                <a:solidFill>
                  <a:schemeClr val="tx1"/>
                </a:solidFill>
                <a:effectLst/>
                <a:latin typeface="Arial" pitchFamily="-65" charset="0"/>
                <a:ea typeface="ＭＳ Ｐゴシック" pitchFamily="-65" charset="-128"/>
                <a:cs typeface="ＭＳ Ｐゴシック" pitchFamily="-65" charset="-128"/>
              </a:rPr>
              <a:t>e need an efficient way to deal with the large amount of independent short arrays.</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5" name="TextBox 14"/>
          <p:cNvSpPr txBox="1"/>
          <p:nvPr/>
        </p:nvSpPr>
        <p:spPr>
          <a:xfrm>
            <a:off x="126124" y="6066328"/>
            <a:ext cx="8723586" cy="338554"/>
          </a:xfrm>
          <a:prstGeom prst="rect">
            <a:avLst/>
          </a:prstGeom>
          <a:noFill/>
        </p:spPr>
        <p:txBody>
          <a:bodyPr wrap="square" rtlCol="0">
            <a:spAutoFit/>
          </a:bodyPr>
          <a:lstStyle/>
          <a:p>
            <a:r>
              <a:rPr lang="en-US" sz="1600" dirty="0" smtClean="0">
                <a:latin typeface="Calibri" panose="020F0502020204030204" pitchFamily="34" charset="0"/>
              </a:rPr>
              <a:t>* </a:t>
            </a:r>
            <a:r>
              <a:rPr lang="en-US" sz="1600" dirty="0" err="1" smtClean="0">
                <a:latin typeface="Calibri" panose="020F0502020204030204" pitchFamily="34" charset="0"/>
              </a:rPr>
              <a:t>SpGEMM</a:t>
            </a:r>
            <a:r>
              <a:rPr lang="en-US" sz="1600" dirty="0" smtClean="0">
                <a:latin typeface="Calibri" panose="020F0502020204030204" pitchFamily="34" charset="0"/>
              </a:rPr>
              <a:t>: Sparse General Matrix-Matrix Multiplication; SAC: Suffix Array Construction</a:t>
            </a:r>
            <a:endParaRPr lang="en-US" sz="1600" dirty="0">
              <a:latin typeface="Calibri" panose="020F0502020204030204" pitchFamily="34" charset="0"/>
            </a:endParaRPr>
          </a:p>
        </p:txBody>
      </p:sp>
    </p:spTree>
    <p:extLst>
      <p:ext uri="{BB962C8B-B14F-4D97-AF65-F5344CB8AC3E}">
        <p14:creationId xmlns:p14="http://schemas.microsoft.com/office/powerpoint/2010/main" val="2445117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Segmented Sort</a:t>
            </a:r>
            <a:endParaRPr lang="en-US" dirty="0"/>
          </a:p>
        </p:txBody>
      </p:sp>
      <p:sp>
        <p:nvSpPr>
          <p:cNvPr id="3" name="Content Placeholder 2"/>
          <p:cNvSpPr>
            <a:spLocks noGrp="1"/>
          </p:cNvSpPr>
          <p:nvPr>
            <p:ph idx="1"/>
          </p:nvPr>
        </p:nvSpPr>
        <p:spPr/>
        <p:txBody>
          <a:bodyPr/>
          <a:lstStyle/>
          <a:p>
            <a:r>
              <a:rPr lang="en-US" dirty="0" smtClean="0"/>
              <a:t>Global sort has received much more fanfare!</a:t>
            </a:r>
          </a:p>
          <a:p>
            <a:r>
              <a:rPr lang="en-US" dirty="0" smtClean="0"/>
              <a:t>Many tools are evolved from global sort; however, there are also problems</a:t>
            </a:r>
          </a:p>
          <a:p>
            <a:pPr lvl="1"/>
            <a:r>
              <a:rPr lang="en-US" dirty="0" smtClean="0"/>
              <a:t>Problem 1: </a:t>
            </a:r>
            <a:r>
              <a:rPr lang="en-US" b="1" dirty="0" smtClean="0">
                <a:solidFill>
                  <a:srgbClr val="FF0000"/>
                </a:solidFill>
              </a:rPr>
              <a:t>Time complexity</a:t>
            </a:r>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4</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17" name="Group 16"/>
          <p:cNvGrpSpPr/>
          <p:nvPr/>
        </p:nvGrpSpPr>
        <p:grpSpPr>
          <a:xfrm>
            <a:off x="942455" y="2387172"/>
            <a:ext cx="3664942" cy="1647959"/>
            <a:chOff x="1289295" y="2387172"/>
            <a:chExt cx="3664942" cy="1647959"/>
          </a:xfrm>
        </p:grpSpPr>
        <p:sp>
          <p:nvSpPr>
            <p:cNvPr id="7" name="Rectangle 6"/>
            <p:cNvSpPr/>
            <p:nvPr/>
          </p:nvSpPr>
          <p:spPr bwMode="auto">
            <a:xfrm>
              <a:off x="128929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8" name="Rectangle 7"/>
            <p:cNvSpPr/>
            <p:nvPr/>
          </p:nvSpPr>
          <p:spPr bwMode="auto">
            <a:xfrm>
              <a:off x="165505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 name="Rectangle 8"/>
            <p:cNvSpPr/>
            <p:nvPr/>
          </p:nvSpPr>
          <p:spPr bwMode="auto">
            <a:xfrm>
              <a:off x="202081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0" name="Rectangle 9"/>
            <p:cNvSpPr/>
            <p:nvPr/>
          </p:nvSpPr>
          <p:spPr bwMode="auto">
            <a:xfrm>
              <a:off x="238657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1" name="Rectangle 10"/>
            <p:cNvSpPr/>
            <p:nvPr/>
          </p:nvSpPr>
          <p:spPr bwMode="auto">
            <a:xfrm>
              <a:off x="275233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 name="Rectangle 11"/>
            <p:cNvSpPr/>
            <p:nvPr/>
          </p:nvSpPr>
          <p:spPr bwMode="auto">
            <a:xfrm>
              <a:off x="311809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3" name="Rectangle 12"/>
            <p:cNvSpPr/>
            <p:nvPr/>
          </p:nvSpPr>
          <p:spPr bwMode="auto">
            <a:xfrm>
              <a:off x="348385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4" name="Rectangle 13"/>
            <p:cNvSpPr/>
            <p:nvPr/>
          </p:nvSpPr>
          <p:spPr bwMode="auto">
            <a:xfrm>
              <a:off x="384961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5" name="Rectangle 14"/>
            <p:cNvSpPr/>
            <p:nvPr/>
          </p:nvSpPr>
          <p:spPr bwMode="auto">
            <a:xfrm>
              <a:off x="421537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6" name="Rectangle 15"/>
            <p:cNvSpPr/>
            <p:nvPr/>
          </p:nvSpPr>
          <p:spPr bwMode="auto">
            <a:xfrm>
              <a:off x="4581135" y="299440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8" name="Left Brace 17"/>
            <p:cNvSpPr/>
            <p:nvPr/>
          </p:nvSpPr>
          <p:spPr bwMode="auto">
            <a:xfrm rot="5400000">
              <a:off x="467257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9" name="Left Brace 18"/>
            <p:cNvSpPr/>
            <p:nvPr/>
          </p:nvSpPr>
          <p:spPr bwMode="auto">
            <a:xfrm rot="5400000">
              <a:off x="430681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0" name="Left Brace 19"/>
            <p:cNvSpPr/>
            <p:nvPr/>
          </p:nvSpPr>
          <p:spPr bwMode="auto">
            <a:xfrm rot="5400000">
              <a:off x="394105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1" name="Left Brace 20"/>
            <p:cNvSpPr/>
            <p:nvPr/>
          </p:nvSpPr>
          <p:spPr bwMode="auto">
            <a:xfrm rot="5400000">
              <a:off x="357476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2" name="Left Brace 21"/>
            <p:cNvSpPr/>
            <p:nvPr/>
          </p:nvSpPr>
          <p:spPr bwMode="auto">
            <a:xfrm rot="5400000">
              <a:off x="320900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3" name="Left Brace 22"/>
            <p:cNvSpPr/>
            <p:nvPr/>
          </p:nvSpPr>
          <p:spPr bwMode="auto">
            <a:xfrm rot="5400000">
              <a:off x="284377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4" name="Left Brace 23"/>
            <p:cNvSpPr/>
            <p:nvPr/>
          </p:nvSpPr>
          <p:spPr bwMode="auto">
            <a:xfrm rot="5400000">
              <a:off x="247801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5" name="Left Brace 24"/>
            <p:cNvSpPr/>
            <p:nvPr/>
          </p:nvSpPr>
          <p:spPr bwMode="auto">
            <a:xfrm rot="5400000">
              <a:off x="211225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6" name="Left Brace 25"/>
            <p:cNvSpPr/>
            <p:nvPr/>
          </p:nvSpPr>
          <p:spPr bwMode="auto">
            <a:xfrm rot="5400000">
              <a:off x="174649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7" name="Left Brace 26"/>
            <p:cNvSpPr/>
            <p:nvPr/>
          </p:nvSpPr>
          <p:spPr bwMode="auto">
            <a:xfrm rot="5400000">
              <a:off x="1380735" y="2676987"/>
              <a:ext cx="182880" cy="365760"/>
            </a:xfrm>
            <a:prstGeom prst="leftBrace">
              <a:avLst>
                <a:gd name="adj1" fmla="val 19253"/>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8" name="Left Brace 27"/>
            <p:cNvSpPr/>
            <p:nvPr/>
          </p:nvSpPr>
          <p:spPr bwMode="auto">
            <a:xfrm rot="16200000">
              <a:off x="2988277" y="1681482"/>
              <a:ext cx="274320" cy="3657600"/>
            </a:xfrm>
            <a:prstGeom prst="leftBrace">
              <a:avLst>
                <a:gd name="adj1" fmla="val 41431"/>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0" name="TextBox 29"/>
            <p:cNvSpPr txBox="1"/>
            <p:nvPr/>
          </p:nvSpPr>
          <p:spPr>
            <a:xfrm>
              <a:off x="1317325"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31" name="TextBox 30"/>
            <p:cNvSpPr txBox="1"/>
            <p:nvPr/>
          </p:nvSpPr>
          <p:spPr>
            <a:xfrm>
              <a:off x="1681865"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32" name="TextBox 31"/>
            <p:cNvSpPr txBox="1"/>
            <p:nvPr/>
          </p:nvSpPr>
          <p:spPr>
            <a:xfrm>
              <a:off x="2046405"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33" name="TextBox 32"/>
            <p:cNvSpPr txBox="1"/>
            <p:nvPr/>
          </p:nvSpPr>
          <p:spPr>
            <a:xfrm>
              <a:off x="2410945"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34" name="TextBox 33"/>
            <p:cNvSpPr txBox="1"/>
            <p:nvPr/>
          </p:nvSpPr>
          <p:spPr>
            <a:xfrm>
              <a:off x="2775485"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35" name="TextBox 34"/>
            <p:cNvSpPr txBox="1"/>
            <p:nvPr/>
          </p:nvSpPr>
          <p:spPr>
            <a:xfrm>
              <a:off x="3140025"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36" name="TextBox 35"/>
            <p:cNvSpPr txBox="1"/>
            <p:nvPr/>
          </p:nvSpPr>
          <p:spPr>
            <a:xfrm>
              <a:off x="3504565"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37" name="TextBox 36"/>
            <p:cNvSpPr txBox="1"/>
            <p:nvPr/>
          </p:nvSpPr>
          <p:spPr>
            <a:xfrm>
              <a:off x="3869105"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38" name="TextBox 37"/>
            <p:cNvSpPr txBox="1"/>
            <p:nvPr/>
          </p:nvSpPr>
          <p:spPr>
            <a:xfrm>
              <a:off x="4233645"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39" name="TextBox 38"/>
            <p:cNvSpPr txBox="1"/>
            <p:nvPr/>
          </p:nvSpPr>
          <p:spPr>
            <a:xfrm>
              <a:off x="4598182" y="2387172"/>
              <a:ext cx="309700"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sp>
          <p:nvSpPr>
            <p:cNvPr id="40" name="TextBox 39"/>
            <p:cNvSpPr txBox="1"/>
            <p:nvPr/>
          </p:nvSpPr>
          <p:spPr>
            <a:xfrm>
              <a:off x="2950692" y="3665799"/>
              <a:ext cx="333746"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grpSp>
      <p:grpSp>
        <p:nvGrpSpPr>
          <p:cNvPr id="45" name="Group 44"/>
          <p:cNvGrpSpPr/>
          <p:nvPr/>
        </p:nvGrpSpPr>
        <p:grpSpPr>
          <a:xfrm>
            <a:off x="5219299" y="2993871"/>
            <a:ext cx="3657603" cy="1040728"/>
            <a:chOff x="5324401" y="2993871"/>
            <a:chExt cx="3657603" cy="1040728"/>
          </a:xfrm>
        </p:grpSpPr>
        <p:sp>
          <p:nvSpPr>
            <p:cNvPr id="6" name="Rectangle 5"/>
            <p:cNvSpPr/>
            <p:nvPr/>
          </p:nvSpPr>
          <p:spPr bwMode="auto">
            <a:xfrm>
              <a:off x="5324404" y="2993871"/>
              <a:ext cx="365760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9" name="Left Brace 28"/>
            <p:cNvSpPr/>
            <p:nvPr/>
          </p:nvSpPr>
          <p:spPr bwMode="auto">
            <a:xfrm rot="16200000">
              <a:off x="7016041" y="1686208"/>
              <a:ext cx="274320" cy="3657600"/>
            </a:xfrm>
            <a:prstGeom prst="leftBrace">
              <a:avLst>
                <a:gd name="adj1" fmla="val 41431"/>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41" name="TextBox 40"/>
            <p:cNvSpPr txBox="1"/>
            <p:nvPr/>
          </p:nvSpPr>
          <p:spPr>
            <a:xfrm>
              <a:off x="7000330" y="3665267"/>
              <a:ext cx="333746" cy="369332"/>
            </a:xfrm>
            <a:prstGeom prst="rect">
              <a:avLst/>
            </a:prstGeom>
            <a:noFill/>
          </p:spPr>
          <p:txBody>
            <a:bodyPr wrap="none" rtlCol="0">
              <a:spAutoFit/>
            </a:bodyPr>
            <a:lstStyle/>
            <a:p>
              <a:r>
                <a:rPr lang="en-US" dirty="0" smtClean="0">
                  <a:latin typeface="Calibri" panose="020F0502020204030204" pitchFamily="34" charset="0"/>
                </a:rPr>
                <a:t>N</a:t>
              </a:r>
              <a:endParaRPr lang="en-US" dirty="0">
                <a:latin typeface="Calibri" panose="020F0502020204030204" pitchFamily="34" charset="0"/>
              </a:endParaRPr>
            </a:p>
          </p:txBody>
        </p:sp>
      </p:grpSp>
      <mc:AlternateContent xmlns:mc="http://schemas.openxmlformats.org/markup-compatibility/2006" xmlns:a14="http://schemas.microsoft.com/office/drawing/2010/main">
        <mc:Choice Requires="a14">
          <p:sp>
            <p:nvSpPr>
              <p:cNvPr id="42" name="Rounded Rectangle 41"/>
              <p:cNvSpPr/>
              <p:nvPr/>
            </p:nvSpPr>
            <p:spPr bwMode="auto">
              <a:xfrm>
                <a:off x="5094228" y="4330460"/>
                <a:ext cx="3931920" cy="731520"/>
              </a:xfrm>
              <a:prstGeom prst="roundRect">
                <a:avLst/>
              </a:prstGeom>
              <a:gradFill flip="none" rotWithShape="1">
                <a:gsLst>
                  <a:gs pos="0">
                    <a:srgbClr val="FFD243">
                      <a:tint val="66000"/>
                      <a:satMod val="160000"/>
                    </a:srgbClr>
                  </a:gs>
                  <a:gs pos="50000">
                    <a:srgbClr val="FFD243">
                      <a:tint val="44500"/>
                      <a:satMod val="160000"/>
                    </a:srgbClr>
                  </a:gs>
                  <a:gs pos="100000">
                    <a:srgbClr val="FFD243">
                      <a:tint val="23500"/>
                      <a:satMod val="160000"/>
                    </a:srgbClr>
                  </a:gs>
                </a:gsLst>
                <a:lin ang="8100000" scaled="1"/>
                <a:tileRect/>
              </a:gra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pPr>
                <a:r>
                  <a:rPr lang="en-US" dirty="0" smtClean="0">
                    <a:latin typeface="Arial" pitchFamily="-65" charset="0"/>
                    <a:ea typeface="ＭＳ Ｐゴシック" pitchFamily="-65" charset="-128"/>
                    <a:cs typeface="ＭＳ Ｐゴシック" pitchFamily="-65" charset="-128"/>
                  </a:rPr>
                  <a:t>The complexity of the global sort is </a:t>
                </a:r>
                <a14:m>
                  <m:oMath xmlns:m="http://schemas.openxmlformats.org/officeDocument/2006/math" xmlns="">
                    <m:r>
                      <a:rPr lang="en-US" b="1" i="1" smtClean="0">
                        <a:latin typeface="Cambria Math" panose="02040503050406030204" pitchFamily="18" charset="0"/>
                        <a:ea typeface="ＭＳ Ｐゴシック" pitchFamily="-65" charset="-128"/>
                        <a:cs typeface="ＭＳ Ｐゴシック" pitchFamily="-65" charset="-128"/>
                      </a:rPr>
                      <m:t>𝑶</m:t>
                    </m:r>
                    <m:r>
                      <a:rPr lang="en-US" b="1" i="1" smtClean="0">
                        <a:latin typeface="Cambria Math" panose="02040503050406030204" pitchFamily="18" charset="0"/>
                        <a:ea typeface="ＭＳ Ｐゴシック" pitchFamily="-65" charset="-128"/>
                        <a:cs typeface="ＭＳ Ｐゴシック" pitchFamily="-65" charset="-128"/>
                      </a:rPr>
                      <m:t>(</m:t>
                    </m:r>
                    <m:r>
                      <a:rPr lang="en-US" b="1" i="1" smtClean="0">
                        <a:latin typeface="Cambria Math" panose="02040503050406030204" pitchFamily="18" charset="0"/>
                        <a:ea typeface="ＭＳ Ｐゴシック" pitchFamily="-65" charset="-128"/>
                        <a:cs typeface="ＭＳ Ｐゴシック" pitchFamily="-65" charset="-128"/>
                      </a:rPr>
                      <m:t>𝑵𝒍𝒐𝒈𝑵</m:t>
                    </m:r>
                    <m:r>
                      <a:rPr lang="en-US" b="1" i="1" smtClean="0">
                        <a:latin typeface="Cambria Math" panose="02040503050406030204" pitchFamily="18" charset="0"/>
                        <a:ea typeface="ＭＳ Ｐゴシック" pitchFamily="-65" charset="-128"/>
                        <a:cs typeface="ＭＳ Ｐゴシック" pitchFamily="-65" charset="-128"/>
                      </a:rPr>
                      <m:t>)</m:t>
                    </m:r>
                  </m:oMath>
                </a14:m>
                <a:r>
                  <a:rPr kumimoji="0" lang="en-US"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t>
                </a:r>
                <a:endParaRPr kumimoji="0" lang="en-US"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mc:Choice>
        <mc:Fallback xmlns="">
          <p:sp>
            <p:nvSpPr>
              <p:cNvPr id="42" name="Rounded Rectangle 41"/>
              <p:cNvSpPr>
                <a:spLocks noRot="1" noChangeAspect="1" noMove="1" noResize="1" noEditPoints="1" noAdjustHandles="1" noChangeArrowheads="1" noChangeShapeType="1" noTextEdit="1"/>
              </p:cNvSpPr>
              <p:nvPr/>
            </p:nvSpPr>
            <p:spPr bwMode="auto">
              <a:xfrm>
                <a:off x="5094228" y="4330460"/>
                <a:ext cx="3931920" cy="731520"/>
              </a:xfrm>
              <a:prstGeom prst="roundRect">
                <a:avLst/>
              </a:prstGeom>
              <a:blipFill>
                <a:blip r:embed="rId2"/>
                <a:stretch>
                  <a:fillRect b="-7500"/>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ounded Rectangle 42"/>
              <p:cNvSpPr/>
              <p:nvPr/>
            </p:nvSpPr>
            <p:spPr bwMode="auto">
              <a:xfrm>
                <a:off x="800072" y="4330460"/>
                <a:ext cx="3931920" cy="731520"/>
              </a:xfrm>
              <a:prstGeom prst="roundRect">
                <a:avLst/>
              </a:prstGeom>
              <a:gradFill flip="none" rotWithShape="1">
                <a:gsLst>
                  <a:gs pos="0">
                    <a:srgbClr val="FFD243">
                      <a:tint val="66000"/>
                      <a:satMod val="160000"/>
                    </a:srgbClr>
                  </a:gs>
                  <a:gs pos="50000">
                    <a:srgbClr val="FFD243">
                      <a:tint val="44500"/>
                      <a:satMod val="160000"/>
                    </a:srgbClr>
                  </a:gs>
                  <a:gs pos="100000">
                    <a:srgbClr val="FFD243">
                      <a:tint val="23500"/>
                      <a:satMod val="160000"/>
                    </a:srgbClr>
                  </a:gs>
                </a:gsLst>
                <a:lin ang="8100000" scaled="1"/>
                <a:tileRect/>
              </a:gra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pPr>
                <a:r>
                  <a:rPr lang="en-US" dirty="0" smtClean="0">
                    <a:latin typeface="Arial" pitchFamily="-65" charset="0"/>
                    <a:ea typeface="ＭＳ Ｐゴシック" pitchFamily="-65" charset="-128"/>
                    <a:cs typeface="ＭＳ Ｐゴシック" pitchFamily="-65" charset="-128"/>
                  </a:rPr>
                  <a:t>The complexity of this </a:t>
                </a:r>
                <a:r>
                  <a:rPr lang="en-US" dirty="0" err="1" smtClean="0">
                    <a:latin typeface="Arial" pitchFamily="-65" charset="0"/>
                    <a:ea typeface="ＭＳ Ｐゴシック" pitchFamily="-65" charset="-128"/>
                    <a:cs typeface="ＭＳ Ｐゴシック" pitchFamily="-65" charset="-128"/>
                  </a:rPr>
                  <a:t>segsort</a:t>
                </a:r>
                <a:r>
                  <a:rPr lang="en-US" dirty="0" smtClean="0">
                    <a:latin typeface="Arial" pitchFamily="-65" charset="0"/>
                    <a:ea typeface="ＭＳ Ｐゴシック" pitchFamily="-65" charset="-128"/>
                    <a:cs typeface="ＭＳ Ｐゴシック" pitchFamily="-65" charset="-128"/>
                  </a:rPr>
                  <a:t> is </a:t>
                </a:r>
                <a14:m>
                  <m:oMath xmlns:m="http://schemas.openxmlformats.org/officeDocument/2006/math" xmlns="">
                    <m:r>
                      <a:rPr lang="en-US" b="1" i="1" smtClean="0">
                        <a:latin typeface="Cambria Math" panose="02040503050406030204" pitchFamily="18" charset="0"/>
                        <a:ea typeface="ＭＳ Ｐゴシック" pitchFamily="-65" charset="-128"/>
                        <a:cs typeface="ＭＳ Ｐゴシック" pitchFamily="-65" charset="-128"/>
                      </a:rPr>
                      <m:t>𝑶</m:t>
                    </m:r>
                    <m:d>
                      <m:dPr>
                        <m:ctrlPr>
                          <a:rPr lang="en-US" b="1" i="1" smtClean="0">
                            <a:latin typeface="Cambria Math" panose="02040503050406030204" pitchFamily="18" charset="0"/>
                            <a:ea typeface="ＭＳ Ｐゴシック" pitchFamily="-65" charset="-128"/>
                            <a:cs typeface="ＭＳ Ｐゴシック" pitchFamily="-65" charset="-128"/>
                          </a:rPr>
                        </m:ctrlPr>
                      </m:dPr>
                      <m:e>
                        <m:f>
                          <m:fPr>
                            <m:ctrlPr>
                              <a:rPr lang="en-US" b="1" i="1" smtClean="0">
                                <a:latin typeface="Cambria Math" panose="02040503050406030204" pitchFamily="18" charset="0"/>
                                <a:ea typeface="ＭＳ Ｐゴシック" pitchFamily="-65" charset="-128"/>
                              </a:rPr>
                            </m:ctrlPr>
                          </m:fPr>
                          <m:num>
                            <m:r>
                              <a:rPr lang="en-US" b="1" i="1" smtClean="0">
                                <a:latin typeface="Cambria Math" panose="02040503050406030204" pitchFamily="18" charset="0"/>
                                <a:ea typeface="ＭＳ Ｐゴシック" pitchFamily="-65" charset="-128"/>
                              </a:rPr>
                              <m:t>𝑵</m:t>
                            </m:r>
                          </m:num>
                          <m:den>
                            <m:r>
                              <a:rPr lang="en-US" b="1" i="1" smtClean="0">
                                <a:latin typeface="Cambria Math" panose="02040503050406030204" pitchFamily="18" charset="0"/>
                                <a:ea typeface="ＭＳ Ｐゴシック" pitchFamily="-65" charset="-128"/>
                              </a:rPr>
                              <m:t>𝒏</m:t>
                            </m:r>
                          </m:den>
                        </m:f>
                        <m:r>
                          <a:rPr lang="en-US" b="1" i="1" smtClean="0">
                            <a:latin typeface="Cambria Math" panose="02040503050406030204" pitchFamily="18" charset="0"/>
                            <a:ea typeface="ＭＳ Ｐゴシック" pitchFamily="-65" charset="-128"/>
                          </a:rPr>
                          <m:t>𝒏𝒍𝒐𝒈𝒏</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𝑶</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𝑵𝒍𝒐𝒈𝒏</m:t>
                    </m:r>
                    <m:r>
                      <a:rPr lang="en-US" b="1" i="1" smtClean="0">
                        <a:latin typeface="Cambria Math" panose="02040503050406030204" pitchFamily="18" charset="0"/>
                        <a:ea typeface="Cambria Math" panose="02040503050406030204" pitchFamily="18" charset="0"/>
                      </a:rPr>
                      <m:t>)</m:t>
                    </m:r>
                  </m:oMath>
                </a14:m>
                <a:r>
                  <a:rPr kumimoji="0" lang="en-US"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t>
                </a:r>
                <a:endParaRPr kumimoji="0" lang="en-US"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mc:Choice>
        <mc:Fallback xmlns="">
          <p:sp>
            <p:nvSpPr>
              <p:cNvPr id="43" name="Rounded Rectangle 42"/>
              <p:cNvSpPr>
                <a:spLocks noRot="1" noChangeAspect="1" noMove="1" noResize="1" noEditPoints="1" noAdjustHandles="1" noChangeArrowheads="1" noChangeShapeType="1" noTextEdit="1"/>
              </p:cNvSpPr>
              <p:nvPr/>
            </p:nvSpPr>
            <p:spPr bwMode="auto">
              <a:xfrm>
                <a:off x="800072" y="4330460"/>
                <a:ext cx="3931920" cy="731520"/>
              </a:xfrm>
              <a:prstGeom prst="roundRect">
                <a:avLst/>
              </a:prstGeom>
              <a:blipFill>
                <a:blip r:embed="rId3"/>
                <a:stretch>
                  <a:fillRect t="-7500" b="-7500"/>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
        <p:nvSpPr>
          <p:cNvPr id="44" name="TextBox 43"/>
          <p:cNvSpPr txBox="1"/>
          <p:nvPr/>
        </p:nvSpPr>
        <p:spPr>
          <a:xfrm>
            <a:off x="126124" y="6066328"/>
            <a:ext cx="8723586" cy="338554"/>
          </a:xfrm>
          <a:prstGeom prst="rect">
            <a:avLst/>
          </a:prstGeom>
          <a:noFill/>
        </p:spPr>
        <p:txBody>
          <a:bodyPr wrap="square" rtlCol="0">
            <a:spAutoFit/>
          </a:bodyPr>
          <a:lstStyle/>
          <a:p>
            <a:r>
              <a:rPr lang="en-US" sz="1600" dirty="0" smtClean="0">
                <a:latin typeface="Calibri" panose="020F0502020204030204" pitchFamily="34" charset="0"/>
              </a:rPr>
              <a:t>* For generality, the sorting algorithms are all comparison-based.</a:t>
            </a:r>
            <a:endParaRPr lang="en-US" sz="1600" dirty="0">
              <a:latin typeface="Calibri" panose="020F0502020204030204" pitchFamily="34" charset="0"/>
            </a:endParaRPr>
          </a:p>
        </p:txBody>
      </p:sp>
      <p:sp>
        <p:nvSpPr>
          <p:cNvPr id="46" name="Rounded Rectangle 45"/>
          <p:cNvSpPr/>
          <p:nvPr/>
        </p:nvSpPr>
        <p:spPr bwMode="auto">
          <a:xfrm>
            <a:off x="695518" y="5272471"/>
            <a:ext cx="8278473" cy="759806"/>
          </a:xfrm>
          <a:prstGeom prst="roundRect">
            <a:avLst>
              <a:gd name="adj" fmla="val 4625"/>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2000" i="0" u="none" strike="noStrike" cap="none" normalizeH="0" baseline="0" dirty="0" err="1" smtClean="0">
                <a:ln>
                  <a:noFill/>
                </a:ln>
                <a:solidFill>
                  <a:schemeClr val="bg1"/>
                </a:solidFill>
                <a:effectLst/>
                <a:latin typeface="Arial Black" panose="020B0A04020102020204" pitchFamily="34" charset="0"/>
                <a:ea typeface="ＭＳ Ｐゴシック" pitchFamily="-65" charset="-128"/>
                <a:cs typeface="ＭＳ Ｐゴシック" pitchFamily="-65" charset="-128"/>
              </a:rPr>
              <a:t>SegSort</a:t>
            </a:r>
            <a:r>
              <a:rPr kumimoji="0" lang="en-US" sz="2000" i="0" u="none" strike="noStrike" cap="none" normalizeH="0" baseline="0" dirty="0" smtClean="0">
                <a:ln>
                  <a:noFill/>
                </a:ln>
                <a:solidFill>
                  <a:schemeClr val="bg1"/>
                </a:solidFill>
                <a:effectLst/>
                <a:latin typeface="Arial Black" panose="020B0A04020102020204" pitchFamily="34" charset="0"/>
                <a:ea typeface="ＭＳ Ｐゴシック" pitchFamily="-65" charset="-128"/>
                <a:cs typeface="ＭＳ Ｐゴシック" pitchFamily="-65" charset="-128"/>
              </a:rPr>
              <a:t>,</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 evolved from global sort, </a:t>
            </a:r>
            <a:r>
              <a:rPr lang="en-US" sz="2000" dirty="0">
                <a:solidFill>
                  <a:schemeClr val="bg1"/>
                </a:solidFill>
                <a:latin typeface="Arial Black" panose="020B0A04020102020204" pitchFamily="34" charset="0"/>
                <a:ea typeface="ＭＳ Ｐゴシック" pitchFamily="-65" charset="-128"/>
                <a:cs typeface="ＭＳ Ｐゴシック" pitchFamily="-65" charset="-128"/>
              </a:rPr>
              <a:t>usually </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exhibits higher complexity, e.g., </a:t>
            </a:r>
            <a:r>
              <a:rPr lang="en-US" sz="2000" dirty="0" err="1" smtClean="0">
                <a:solidFill>
                  <a:schemeClr val="bg1"/>
                </a:solidFill>
                <a:latin typeface="Arial Black" panose="020B0A04020102020204" pitchFamily="34" charset="0"/>
                <a:ea typeface="ＭＳ Ｐゴシック" pitchFamily="-65" charset="-128"/>
                <a:cs typeface="ＭＳ Ｐゴシック" pitchFamily="-65" charset="-128"/>
              </a:rPr>
              <a:t>segsort</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 from </a:t>
            </a:r>
            <a:r>
              <a:rPr lang="en-US" sz="2000" i="1" dirty="0" err="1" smtClean="0">
                <a:solidFill>
                  <a:schemeClr val="bg1"/>
                </a:solidFill>
                <a:latin typeface="Arial Black" panose="020B0A04020102020204" pitchFamily="34" charset="0"/>
                <a:ea typeface="ＭＳ Ｐゴシック" pitchFamily="-65" charset="-128"/>
                <a:cs typeface="ＭＳ Ｐゴシック" pitchFamily="-65" charset="-128"/>
              </a:rPr>
              <a:t>modernGPU</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 and </a:t>
            </a:r>
            <a:r>
              <a:rPr lang="en-US" sz="2000" i="1" dirty="0" smtClean="0">
                <a:solidFill>
                  <a:schemeClr val="bg1"/>
                </a:solidFill>
                <a:latin typeface="Arial Black" panose="020B0A04020102020204" pitchFamily="34" charset="0"/>
                <a:ea typeface="ＭＳ Ｐゴシック" pitchFamily="-65" charset="-128"/>
                <a:cs typeface="ＭＳ Ｐゴシック" pitchFamily="-65" charset="-128"/>
              </a:rPr>
              <a:t>CUSP</a:t>
            </a:r>
            <a:endParaRPr kumimoji="0" lang="en-US" sz="2000" i="1" u="none" strike="noStrike" cap="none" normalizeH="0" baseline="0" dirty="0">
              <a:ln>
                <a:noFill/>
              </a:ln>
              <a:solidFill>
                <a:schemeClr val="bg1"/>
              </a:solidFill>
              <a:effectLst/>
              <a:latin typeface="Arial Black" panose="020B0A04020102020204" pitchFamily="34" charset="0"/>
              <a:ea typeface="ＭＳ Ｐゴシック" pitchFamily="-65" charset="-128"/>
              <a:cs typeface="ＭＳ Ｐゴシック" pitchFamily="-65" charset="-128"/>
            </a:endParaRPr>
          </a:p>
        </p:txBody>
      </p:sp>
      <p:sp>
        <p:nvSpPr>
          <p:cNvPr id="47" name="TextBox 46"/>
          <p:cNvSpPr txBox="1"/>
          <p:nvPr/>
        </p:nvSpPr>
        <p:spPr>
          <a:xfrm>
            <a:off x="126124" y="2983754"/>
            <a:ext cx="692676" cy="369332"/>
          </a:xfrm>
          <a:prstGeom prst="rect">
            <a:avLst/>
          </a:prstGeom>
          <a:noFill/>
        </p:spPr>
        <p:txBody>
          <a:bodyPr wrap="square" lIns="0" tIns="0" rIns="0" bIns="0" rtlCol="0">
            <a:spAutoFit/>
          </a:bodyPr>
          <a:lstStyle/>
          <a:p>
            <a:pPr algn="r"/>
            <a:r>
              <a:rPr lang="en-US" sz="2400" dirty="0" smtClean="0">
                <a:latin typeface="Calibri" panose="020F0502020204030204" pitchFamily="34" charset="0"/>
              </a:rPr>
              <a:t>input</a:t>
            </a:r>
            <a:endParaRPr lang="en-US" sz="2400" dirty="0">
              <a:latin typeface="Calibri" panose="020F0502020204030204" pitchFamily="34" charset="0"/>
            </a:endParaRPr>
          </a:p>
        </p:txBody>
      </p:sp>
      <p:grpSp>
        <p:nvGrpSpPr>
          <p:cNvPr id="50" name="Group 49"/>
          <p:cNvGrpSpPr/>
          <p:nvPr/>
        </p:nvGrpSpPr>
        <p:grpSpPr>
          <a:xfrm>
            <a:off x="4417175" y="3650225"/>
            <a:ext cx="1103187" cy="626230"/>
            <a:chOff x="4417175" y="3650225"/>
            <a:chExt cx="1103187" cy="626230"/>
          </a:xfrm>
        </p:grpSpPr>
        <p:sp>
          <p:nvSpPr>
            <p:cNvPr id="48" name="Right Arrow 47"/>
            <p:cNvSpPr/>
            <p:nvPr/>
          </p:nvSpPr>
          <p:spPr bwMode="auto">
            <a:xfrm>
              <a:off x="4636212" y="3650225"/>
              <a:ext cx="560401" cy="265625"/>
            </a:xfrm>
            <a:prstGeom prst="rightArrow">
              <a:avLst/>
            </a:prstGeom>
            <a:solidFill>
              <a:schemeClr val="bg1"/>
            </a:solid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3300"/>
                </a:solidFill>
                <a:effectLst/>
                <a:latin typeface="Arial" pitchFamily="-65" charset="0"/>
                <a:ea typeface="ＭＳ Ｐゴシック" pitchFamily="-65" charset="-128"/>
                <a:cs typeface="ＭＳ Ｐゴシック" pitchFamily="-65" charset="-128"/>
              </a:endParaRPr>
            </a:p>
          </p:txBody>
        </p:sp>
        <p:sp>
          <p:nvSpPr>
            <p:cNvPr id="49" name="TextBox 48"/>
            <p:cNvSpPr txBox="1"/>
            <p:nvPr/>
          </p:nvSpPr>
          <p:spPr>
            <a:xfrm>
              <a:off x="4417175" y="3907123"/>
              <a:ext cx="1103187" cy="369332"/>
            </a:xfrm>
            <a:prstGeom prst="rect">
              <a:avLst/>
            </a:prstGeom>
            <a:noFill/>
          </p:spPr>
          <p:txBody>
            <a:bodyPr wrap="none" rtlCol="0">
              <a:spAutoFit/>
            </a:bodyPr>
            <a:lstStyle/>
            <a:p>
              <a:r>
                <a:rPr lang="en-US" dirty="0" smtClean="0">
                  <a:solidFill>
                    <a:srgbClr val="FF3300"/>
                  </a:solidFill>
                  <a:latin typeface="Calibri" panose="020F0502020204030204" pitchFamily="34" charset="0"/>
                </a:rPr>
                <a:t>solved by</a:t>
              </a:r>
              <a:endParaRPr lang="en-US" dirty="0">
                <a:solidFill>
                  <a:srgbClr val="FF3300"/>
                </a:solidFill>
                <a:latin typeface="Calibri" panose="020F0502020204030204" pitchFamily="34" charset="0"/>
              </a:endParaRPr>
            </a:p>
          </p:txBody>
        </p:sp>
      </p:grpSp>
    </p:spTree>
    <p:extLst>
      <p:ext uri="{BB962C8B-B14F-4D97-AF65-F5344CB8AC3E}">
        <p14:creationId xmlns:p14="http://schemas.microsoft.com/office/powerpoint/2010/main" val="279908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up)">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up)">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P spid="46" grpId="0" animBg="1"/>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Segmented Sort</a:t>
            </a:r>
            <a:endParaRPr lang="en-US" dirty="0"/>
          </a:p>
        </p:txBody>
      </p:sp>
      <p:sp>
        <p:nvSpPr>
          <p:cNvPr id="3" name="Content Placeholder 2"/>
          <p:cNvSpPr>
            <a:spLocks noGrp="1"/>
          </p:cNvSpPr>
          <p:nvPr>
            <p:ph idx="1"/>
          </p:nvPr>
        </p:nvSpPr>
        <p:spPr/>
        <p:txBody>
          <a:bodyPr/>
          <a:lstStyle/>
          <a:p>
            <a:r>
              <a:rPr lang="en-US" dirty="0"/>
              <a:t>Global sort has received much more fanfare!</a:t>
            </a:r>
          </a:p>
          <a:p>
            <a:r>
              <a:rPr lang="en-US" dirty="0"/>
              <a:t>Many tools are evolved from global sort; however, there are also problems</a:t>
            </a:r>
          </a:p>
          <a:p>
            <a:pPr lvl="1"/>
            <a:r>
              <a:rPr lang="en-US" dirty="0"/>
              <a:t>Problem 1: Time complexity</a:t>
            </a:r>
          </a:p>
          <a:p>
            <a:pPr lvl="1"/>
            <a:r>
              <a:rPr lang="en-US" dirty="0" smtClean="0"/>
              <a:t>Problem 2: </a:t>
            </a:r>
            <a:r>
              <a:rPr lang="en-US" b="1" dirty="0" smtClean="0">
                <a:solidFill>
                  <a:srgbClr val="FF0000"/>
                </a:solidFill>
              </a:rPr>
              <a:t>Runtime boundary checking overhead</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5</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23" name="Group 22"/>
          <p:cNvGrpSpPr/>
          <p:nvPr/>
        </p:nvGrpSpPr>
        <p:grpSpPr>
          <a:xfrm>
            <a:off x="1689007" y="3258204"/>
            <a:ext cx="3749041" cy="1280160"/>
            <a:chOff x="1689007" y="3258204"/>
            <a:chExt cx="3749041" cy="1280160"/>
          </a:xfrm>
        </p:grpSpPr>
        <p:sp>
          <p:nvSpPr>
            <p:cNvPr id="16" name="Rectangle 15"/>
            <p:cNvSpPr/>
            <p:nvPr/>
          </p:nvSpPr>
          <p:spPr bwMode="auto">
            <a:xfrm>
              <a:off x="1689007" y="3258204"/>
              <a:ext cx="914400" cy="1280160"/>
            </a:xfrm>
            <a:prstGeom prst="rect">
              <a:avLst/>
            </a:prstGeom>
            <a:solidFill>
              <a:srgbClr val="C4EECB"/>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8" name="Rectangle 17"/>
            <p:cNvSpPr/>
            <p:nvPr/>
          </p:nvSpPr>
          <p:spPr bwMode="auto">
            <a:xfrm>
              <a:off x="2633887" y="3258204"/>
              <a:ext cx="914400" cy="1280160"/>
            </a:xfrm>
            <a:prstGeom prst="rect">
              <a:avLst/>
            </a:prstGeom>
            <a:solidFill>
              <a:srgbClr val="C6E2EC"/>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9" name="Rectangle 18"/>
            <p:cNvSpPr/>
            <p:nvPr/>
          </p:nvSpPr>
          <p:spPr bwMode="auto">
            <a:xfrm>
              <a:off x="3578767" y="3258204"/>
              <a:ext cx="914400" cy="1280160"/>
            </a:xfrm>
            <a:prstGeom prst="rect">
              <a:avLst/>
            </a:prstGeom>
            <a:solidFill>
              <a:srgbClr val="EDC5EA"/>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0" name="Rectangle 19"/>
            <p:cNvSpPr/>
            <p:nvPr/>
          </p:nvSpPr>
          <p:spPr bwMode="auto">
            <a:xfrm>
              <a:off x="4523648" y="3258204"/>
              <a:ext cx="914400" cy="1280160"/>
            </a:xfrm>
            <a:prstGeom prst="rect">
              <a:avLst/>
            </a:prstGeom>
            <a:solidFill>
              <a:srgbClr val="D2C8EC"/>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1" name="TextBox 20"/>
            <p:cNvSpPr txBox="1"/>
            <p:nvPr/>
          </p:nvSpPr>
          <p:spPr>
            <a:xfrm>
              <a:off x="2442601" y="4076699"/>
              <a:ext cx="2211371" cy="461665"/>
            </a:xfrm>
            <a:prstGeom prst="rect">
              <a:avLst/>
            </a:prstGeom>
            <a:noFill/>
          </p:spPr>
          <p:txBody>
            <a:bodyPr wrap="square" rtlCol="0">
              <a:spAutoFit/>
            </a:bodyPr>
            <a:lstStyle/>
            <a:p>
              <a:pPr algn="ctr"/>
              <a:r>
                <a:rPr lang="en-US" sz="2400" dirty="0">
                  <a:latin typeface="Calibri" panose="020F0502020204030204" pitchFamily="34" charset="0"/>
                </a:rPr>
                <a:t>t</a:t>
              </a:r>
              <a:r>
                <a:rPr lang="en-US" sz="2400" dirty="0" smtClean="0">
                  <a:latin typeface="Calibri" panose="020F0502020204030204" pitchFamily="34" charset="0"/>
                </a:rPr>
                <a:t>hread blocks</a:t>
              </a:r>
              <a:endParaRPr lang="en-US" sz="2400" dirty="0">
                <a:latin typeface="Calibri" panose="020F0502020204030204" pitchFamily="34" charset="0"/>
              </a:endParaRPr>
            </a:p>
          </p:txBody>
        </p:sp>
      </p:grpSp>
      <p:grpSp>
        <p:nvGrpSpPr>
          <p:cNvPr id="17" name="Group 16"/>
          <p:cNvGrpSpPr/>
          <p:nvPr/>
        </p:nvGrpSpPr>
        <p:grpSpPr>
          <a:xfrm>
            <a:off x="685800" y="3414812"/>
            <a:ext cx="4660808" cy="369332"/>
            <a:chOff x="685800" y="3414812"/>
            <a:chExt cx="4660808" cy="369332"/>
          </a:xfrm>
        </p:grpSpPr>
        <p:sp>
          <p:nvSpPr>
            <p:cNvPr id="6" name="Rectangle 5"/>
            <p:cNvSpPr/>
            <p:nvPr/>
          </p:nvSpPr>
          <p:spPr bwMode="auto">
            <a:xfrm>
              <a:off x="168900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7" name="Rectangle 6"/>
            <p:cNvSpPr/>
            <p:nvPr/>
          </p:nvSpPr>
          <p:spPr bwMode="auto">
            <a:xfrm>
              <a:off x="205476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8" name="Rectangle 7"/>
            <p:cNvSpPr/>
            <p:nvPr/>
          </p:nvSpPr>
          <p:spPr bwMode="auto">
            <a:xfrm>
              <a:off x="242052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 name="Rectangle 8"/>
            <p:cNvSpPr/>
            <p:nvPr/>
          </p:nvSpPr>
          <p:spPr bwMode="auto">
            <a:xfrm>
              <a:off x="278628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0" name="Rectangle 9"/>
            <p:cNvSpPr/>
            <p:nvPr/>
          </p:nvSpPr>
          <p:spPr bwMode="auto">
            <a:xfrm>
              <a:off x="315204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1" name="Rectangle 10"/>
            <p:cNvSpPr/>
            <p:nvPr/>
          </p:nvSpPr>
          <p:spPr bwMode="auto">
            <a:xfrm>
              <a:off x="351780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 name="Rectangle 11"/>
            <p:cNvSpPr/>
            <p:nvPr/>
          </p:nvSpPr>
          <p:spPr bwMode="auto">
            <a:xfrm>
              <a:off x="388356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3" name="Rectangle 12"/>
            <p:cNvSpPr/>
            <p:nvPr/>
          </p:nvSpPr>
          <p:spPr bwMode="auto">
            <a:xfrm>
              <a:off x="424932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4" name="Rectangle 13"/>
            <p:cNvSpPr/>
            <p:nvPr/>
          </p:nvSpPr>
          <p:spPr bwMode="auto">
            <a:xfrm>
              <a:off x="461508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5" name="Rectangle 14"/>
            <p:cNvSpPr/>
            <p:nvPr/>
          </p:nvSpPr>
          <p:spPr bwMode="auto">
            <a:xfrm>
              <a:off x="498084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2" name="TextBox 21"/>
            <p:cNvSpPr txBox="1"/>
            <p:nvPr/>
          </p:nvSpPr>
          <p:spPr>
            <a:xfrm>
              <a:off x="685800" y="3414812"/>
              <a:ext cx="759368" cy="369332"/>
            </a:xfrm>
            <a:prstGeom prst="rect">
              <a:avLst/>
            </a:prstGeom>
            <a:noFill/>
          </p:spPr>
          <p:txBody>
            <a:bodyPr wrap="square" lIns="0" tIns="0" rIns="0" bIns="0" rtlCol="0">
              <a:spAutoFit/>
            </a:bodyPr>
            <a:lstStyle/>
            <a:p>
              <a:pPr algn="r"/>
              <a:r>
                <a:rPr lang="en-US" sz="2400" dirty="0" smtClean="0">
                  <a:latin typeface="Calibri" panose="020F0502020204030204" pitchFamily="34" charset="0"/>
                </a:rPr>
                <a:t>input</a:t>
              </a:r>
              <a:endParaRPr lang="en-US" sz="2400" dirty="0">
                <a:latin typeface="Calibri" panose="020F0502020204030204" pitchFamily="34" charset="0"/>
              </a:endParaRPr>
            </a:p>
          </p:txBody>
        </p:sp>
      </p:grpSp>
      <p:sp>
        <p:nvSpPr>
          <p:cNvPr id="24" name="Rounded Rectangular Callout 23"/>
          <p:cNvSpPr/>
          <p:nvPr/>
        </p:nvSpPr>
        <p:spPr bwMode="auto">
          <a:xfrm>
            <a:off x="5639320" y="3858039"/>
            <a:ext cx="3399577" cy="924166"/>
          </a:xfrm>
          <a:prstGeom prst="wedgeRoundRectCallout">
            <a:avLst>
              <a:gd name="adj1" fmla="val -68049"/>
              <a:gd name="adj2" fmla="val -52672"/>
              <a:gd name="adj3" fmla="val 16667"/>
            </a:avLst>
          </a:prstGeom>
          <a:gradFill flip="none" rotWithShape="1">
            <a:gsLst>
              <a:gs pos="0">
                <a:srgbClr val="FFD243">
                  <a:tint val="66000"/>
                  <a:satMod val="160000"/>
                </a:srgbClr>
              </a:gs>
              <a:gs pos="50000">
                <a:srgbClr val="FFD243">
                  <a:tint val="44500"/>
                  <a:satMod val="160000"/>
                </a:srgbClr>
              </a:gs>
              <a:gs pos="100000">
                <a:srgbClr val="FFD243">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Every thread needs to check boundary of segments for</a:t>
            </a:r>
            <a:r>
              <a:rPr kumimoji="0" lang="en-US" b="0" i="0" u="none" strike="noStrike" cap="none" normalizeH="0" dirty="0" smtClean="0">
                <a:ln>
                  <a:noFill/>
                </a:ln>
                <a:solidFill>
                  <a:schemeClr val="tx1"/>
                </a:solidFill>
                <a:effectLst/>
                <a:latin typeface="Arial" pitchFamily="-65" charset="0"/>
                <a:ea typeface="ＭＳ Ｐゴシック" pitchFamily="-65" charset="-128"/>
                <a:cs typeface="ＭＳ Ｐゴシック" pitchFamily="-65" charset="-128"/>
              </a:rPr>
              <a:t> every comparison</a:t>
            </a:r>
            <a:endParaRPr kumimoji="0" lang="en-US"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5" name="Rounded Rectangle 24"/>
          <p:cNvSpPr/>
          <p:nvPr/>
        </p:nvSpPr>
        <p:spPr bwMode="auto">
          <a:xfrm>
            <a:off x="115614" y="5272470"/>
            <a:ext cx="8858377" cy="793857"/>
          </a:xfrm>
          <a:prstGeom prst="roundRect">
            <a:avLst>
              <a:gd name="adj" fmla="val 4625"/>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kumimoji="0" lang="en-US" sz="2000" i="0" u="none" strike="noStrike" cap="none" normalizeH="0" baseline="0" dirty="0" smtClean="0">
                <a:ln>
                  <a:noFill/>
                </a:ln>
                <a:solidFill>
                  <a:schemeClr val="bg1"/>
                </a:solidFill>
                <a:effectLst/>
                <a:latin typeface="Arial Black" panose="020B0A04020102020204" pitchFamily="34" charset="0"/>
                <a:ea typeface="ＭＳ Ｐゴシック" pitchFamily="-65" charset="-128"/>
                <a:cs typeface="ＭＳ Ｐゴシック" pitchFamily="-65" charset="-128"/>
              </a:rPr>
              <a:t>Some </a:t>
            </a:r>
            <a:r>
              <a:rPr kumimoji="0" lang="en-US" sz="2000" i="0" u="none" strike="noStrike" cap="none" normalizeH="0" baseline="0" dirty="0" err="1" smtClean="0">
                <a:ln>
                  <a:noFill/>
                </a:ln>
                <a:solidFill>
                  <a:schemeClr val="bg1"/>
                </a:solidFill>
                <a:effectLst/>
                <a:latin typeface="Arial Black" panose="020B0A04020102020204" pitchFamily="34" charset="0"/>
                <a:ea typeface="ＭＳ Ｐゴシック" pitchFamily="-65" charset="-128"/>
                <a:cs typeface="ＭＳ Ｐゴシック" pitchFamily="-65" charset="-128"/>
              </a:rPr>
              <a:t>SegSort</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 needs to perform runtime boundary checking, causing additional overhead, e.g., </a:t>
            </a:r>
            <a:r>
              <a:rPr lang="en-US" sz="2000" dirty="0" err="1" smtClean="0">
                <a:solidFill>
                  <a:schemeClr val="bg1"/>
                </a:solidFill>
                <a:latin typeface="Arial Black" panose="020B0A04020102020204" pitchFamily="34" charset="0"/>
                <a:ea typeface="ＭＳ Ｐゴシック" pitchFamily="-65" charset="-128"/>
                <a:cs typeface="ＭＳ Ｐゴシック" pitchFamily="-65" charset="-128"/>
              </a:rPr>
              <a:t>segsort</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 from </a:t>
            </a:r>
            <a:r>
              <a:rPr lang="en-US" sz="2000" i="1" dirty="0" err="1" smtClean="0">
                <a:solidFill>
                  <a:schemeClr val="bg1"/>
                </a:solidFill>
                <a:latin typeface="Arial Black" panose="020B0A04020102020204" pitchFamily="34" charset="0"/>
                <a:ea typeface="ＭＳ Ｐゴシック" pitchFamily="-65" charset="-128"/>
                <a:cs typeface="ＭＳ Ｐゴシック" pitchFamily="-65" charset="-128"/>
              </a:rPr>
              <a:t>modernGPU</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 </a:t>
            </a:r>
            <a:endParaRPr kumimoji="0" lang="en-US" sz="2000" i="1" u="none" strike="noStrike" cap="none" normalizeH="0" baseline="0" dirty="0">
              <a:ln>
                <a:noFill/>
              </a:ln>
              <a:solidFill>
                <a:schemeClr val="bg1"/>
              </a:solidFill>
              <a:effectLst/>
              <a:latin typeface="Arial Black" panose="020B0A04020102020204" pitchFamily="34"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1955317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Segmented Sort</a:t>
            </a:r>
            <a:endParaRPr lang="en-US" dirty="0"/>
          </a:p>
        </p:txBody>
      </p:sp>
      <p:sp>
        <p:nvSpPr>
          <p:cNvPr id="3" name="Content Placeholder 2"/>
          <p:cNvSpPr>
            <a:spLocks noGrp="1"/>
          </p:cNvSpPr>
          <p:nvPr>
            <p:ph idx="1"/>
          </p:nvPr>
        </p:nvSpPr>
        <p:spPr/>
        <p:txBody>
          <a:bodyPr/>
          <a:lstStyle/>
          <a:p>
            <a:r>
              <a:rPr lang="en-US" dirty="0"/>
              <a:t>Global sort has received much more fanfare!</a:t>
            </a:r>
          </a:p>
          <a:p>
            <a:r>
              <a:rPr lang="en-US" dirty="0"/>
              <a:t>Many tools are evolved from global sort; however, there are also problems</a:t>
            </a:r>
          </a:p>
          <a:p>
            <a:pPr lvl="1"/>
            <a:r>
              <a:rPr lang="en-US" dirty="0"/>
              <a:t>Problem 1: Time complexity</a:t>
            </a:r>
          </a:p>
          <a:p>
            <a:pPr lvl="1"/>
            <a:r>
              <a:rPr lang="en-US" dirty="0"/>
              <a:t>Problem 2: Runtime boundary checking overhead</a:t>
            </a:r>
          </a:p>
          <a:p>
            <a:pPr lvl="1"/>
            <a:r>
              <a:rPr lang="en-US" dirty="0" smtClean="0"/>
              <a:t>Problem 3: </a:t>
            </a:r>
            <a:r>
              <a:rPr lang="en-US" b="1" dirty="0" smtClean="0">
                <a:solidFill>
                  <a:srgbClr val="FF0000"/>
                </a:solidFill>
              </a:rPr>
              <a:t>Underutilized resources</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6</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grpSp>
        <p:nvGrpSpPr>
          <p:cNvPr id="28" name="Group 27"/>
          <p:cNvGrpSpPr/>
          <p:nvPr/>
        </p:nvGrpSpPr>
        <p:grpSpPr>
          <a:xfrm>
            <a:off x="685800" y="3414812"/>
            <a:ext cx="4660808" cy="369332"/>
            <a:chOff x="685800" y="3414812"/>
            <a:chExt cx="4660808" cy="369332"/>
          </a:xfrm>
        </p:grpSpPr>
        <p:sp>
          <p:nvSpPr>
            <p:cNvPr id="6" name="Rectangle 5"/>
            <p:cNvSpPr/>
            <p:nvPr/>
          </p:nvSpPr>
          <p:spPr bwMode="auto">
            <a:xfrm>
              <a:off x="168900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7" name="Rectangle 6"/>
            <p:cNvSpPr/>
            <p:nvPr/>
          </p:nvSpPr>
          <p:spPr bwMode="auto">
            <a:xfrm>
              <a:off x="205476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8" name="Rectangle 7"/>
            <p:cNvSpPr/>
            <p:nvPr/>
          </p:nvSpPr>
          <p:spPr bwMode="auto">
            <a:xfrm>
              <a:off x="242052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 name="Rectangle 8"/>
            <p:cNvSpPr/>
            <p:nvPr/>
          </p:nvSpPr>
          <p:spPr bwMode="auto">
            <a:xfrm>
              <a:off x="278628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0" name="Rectangle 9"/>
            <p:cNvSpPr/>
            <p:nvPr/>
          </p:nvSpPr>
          <p:spPr bwMode="auto">
            <a:xfrm>
              <a:off x="315204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1" name="Rectangle 10"/>
            <p:cNvSpPr/>
            <p:nvPr/>
          </p:nvSpPr>
          <p:spPr bwMode="auto">
            <a:xfrm>
              <a:off x="351780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 name="Rectangle 11"/>
            <p:cNvSpPr/>
            <p:nvPr/>
          </p:nvSpPr>
          <p:spPr bwMode="auto">
            <a:xfrm>
              <a:off x="388356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3" name="Rectangle 12"/>
            <p:cNvSpPr/>
            <p:nvPr/>
          </p:nvSpPr>
          <p:spPr bwMode="auto">
            <a:xfrm>
              <a:off x="424932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4" name="Rectangle 13"/>
            <p:cNvSpPr/>
            <p:nvPr/>
          </p:nvSpPr>
          <p:spPr bwMode="auto">
            <a:xfrm>
              <a:off x="461508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5" name="Rectangle 14"/>
            <p:cNvSpPr/>
            <p:nvPr/>
          </p:nvSpPr>
          <p:spPr bwMode="auto">
            <a:xfrm>
              <a:off x="4980848" y="3414813"/>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6" name="TextBox 15"/>
            <p:cNvSpPr txBox="1"/>
            <p:nvPr/>
          </p:nvSpPr>
          <p:spPr>
            <a:xfrm>
              <a:off x="685800" y="3414812"/>
              <a:ext cx="759368" cy="369332"/>
            </a:xfrm>
            <a:prstGeom prst="rect">
              <a:avLst/>
            </a:prstGeom>
            <a:noFill/>
          </p:spPr>
          <p:txBody>
            <a:bodyPr wrap="square" lIns="0" tIns="0" rIns="0" bIns="0" rtlCol="0">
              <a:spAutoFit/>
            </a:bodyPr>
            <a:lstStyle/>
            <a:p>
              <a:pPr algn="r"/>
              <a:r>
                <a:rPr lang="en-US" sz="2400" dirty="0" smtClean="0">
                  <a:latin typeface="Calibri" panose="020F0502020204030204" pitchFamily="34" charset="0"/>
                </a:rPr>
                <a:t>input</a:t>
              </a:r>
              <a:endParaRPr lang="en-US" sz="2400" dirty="0">
                <a:latin typeface="Calibri" panose="020F0502020204030204" pitchFamily="34" charset="0"/>
              </a:endParaRPr>
            </a:p>
          </p:txBody>
        </p:sp>
      </p:grpSp>
      <p:grpSp>
        <p:nvGrpSpPr>
          <p:cNvPr id="34" name="Group 33"/>
          <p:cNvGrpSpPr/>
          <p:nvPr/>
        </p:nvGrpSpPr>
        <p:grpSpPr>
          <a:xfrm>
            <a:off x="1689007" y="3930501"/>
            <a:ext cx="4867078" cy="1238484"/>
            <a:chOff x="1689007" y="3930501"/>
            <a:chExt cx="4867078" cy="1238484"/>
          </a:xfrm>
        </p:grpSpPr>
        <p:grpSp>
          <p:nvGrpSpPr>
            <p:cNvPr id="31" name="Group 30"/>
            <p:cNvGrpSpPr/>
            <p:nvPr/>
          </p:nvGrpSpPr>
          <p:grpSpPr>
            <a:xfrm>
              <a:off x="1689007" y="4214644"/>
              <a:ext cx="3749041" cy="954341"/>
              <a:chOff x="1689007" y="4214644"/>
              <a:chExt cx="3749041" cy="954341"/>
            </a:xfrm>
          </p:grpSpPr>
          <p:sp>
            <p:nvSpPr>
              <p:cNvPr id="17" name="Rectangle 16"/>
              <p:cNvSpPr/>
              <p:nvPr/>
            </p:nvSpPr>
            <p:spPr bwMode="auto">
              <a:xfrm>
                <a:off x="1689007" y="4214644"/>
                <a:ext cx="914400" cy="914400"/>
              </a:xfrm>
              <a:prstGeom prst="rect">
                <a:avLst/>
              </a:prstGeom>
              <a:solidFill>
                <a:srgbClr val="C4EECB"/>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8" name="Rectangle 17"/>
              <p:cNvSpPr/>
              <p:nvPr/>
            </p:nvSpPr>
            <p:spPr bwMode="auto">
              <a:xfrm>
                <a:off x="2633887" y="4214644"/>
                <a:ext cx="914400" cy="914400"/>
              </a:xfrm>
              <a:prstGeom prst="rect">
                <a:avLst/>
              </a:prstGeom>
              <a:solidFill>
                <a:srgbClr val="C6E2EC"/>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9" name="Rectangle 18"/>
              <p:cNvSpPr/>
              <p:nvPr/>
            </p:nvSpPr>
            <p:spPr bwMode="auto">
              <a:xfrm>
                <a:off x="3578767" y="4214644"/>
                <a:ext cx="914400" cy="914400"/>
              </a:xfrm>
              <a:prstGeom prst="rect">
                <a:avLst/>
              </a:prstGeom>
              <a:solidFill>
                <a:srgbClr val="EDC5EA"/>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0" name="Rectangle 19"/>
              <p:cNvSpPr/>
              <p:nvPr/>
            </p:nvSpPr>
            <p:spPr bwMode="auto">
              <a:xfrm>
                <a:off x="4523648" y="4214644"/>
                <a:ext cx="914400" cy="914400"/>
              </a:xfrm>
              <a:prstGeom prst="rect">
                <a:avLst/>
              </a:prstGeom>
              <a:solidFill>
                <a:srgbClr val="D2C8EC"/>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1" name="TextBox 20"/>
              <p:cNvSpPr txBox="1"/>
              <p:nvPr/>
            </p:nvSpPr>
            <p:spPr>
              <a:xfrm>
                <a:off x="2442601" y="4707320"/>
                <a:ext cx="2211371" cy="461665"/>
              </a:xfrm>
              <a:prstGeom prst="rect">
                <a:avLst/>
              </a:prstGeom>
              <a:noFill/>
            </p:spPr>
            <p:txBody>
              <a:bodyPr wrap="square" rtlCol="0">
                <a:spAutoFit/>
              </a:bodyPr>
              <a:lstStyle/>
              <a:p>
                <a:pPr algn="ctr"/>
                <a:r>
                  <a:rPr lang="en-US" sz="2400" dirty="0">
                    <a:latin typeface="Calibri" panose="020F0502020204030204" pitchFamily="34" charset="0"/>
                  </a:rPr>
                  <a:t>t</a:t>
                </a:r>
                <a:r>
                  <a:rPr lang="en-US" sz="2400" dirty="0" smtClean="0">
                    <a:latin typeface="Calibri" panose="020F0502020204030204" pitchFamily="34" charset="0"/>
                  </a:rPr>
                  <a:t>hread blocks</a:t>
                </a:r>
                <a:endParaRPr lang="en-US" sz="2400" dirty="0">
                  <a:latin typeface="Calibri" panose="020F0502020204030204" pitchFamily="34" charset="0"/>
                </a:endParaRPr>
              </a:p>
            </p:txBody>
          </p:sp>
        </p:grpSp>
        <p:sp>
          <p:nvSpPr>
            <p:cNvPr id="26" name="TextBox 25"/>
            <p:cNvSpPr txBox="1"/>
            <p:nvPr/>
          </p:nvSpPr>
          <p:spPr>
            <a:xfrm>
              <a:off x="5525034" y="3930501"/>
              <a:ext cx="1031051" cy="1107996"/>
            </a:xfrm>
            <a:prstGeom prst="rect">
              <a:avLst/>
            </a:prstGeom>
            <a:noFill/>
          </p:spPr>
          <p:txBody>
            <a:bodyPr wrap="none" rtlCol="0">
              <a:spAutoFit/>
            </a:bodyPr>
            <a:lstStyle/>
            <a:p>
              <a:r>
                <a:rPr lang="en-US" sz="6600" dirty="0" smtClean="0"/>
                <a:t>…</a:t>
              </a:r>
              <a:endParaRPr lang="en-US" sz="6600" dirty="0"/>
            </a:p>
          </p:txBody>
        </p:sp>
      </p:grpSp>
      <p:sp>
        <p:nvSpPr>
          <p:cNvPr id="27" name="Rounded Rectangular Callout 26"/>
          <p:cNvSpPr/>
          <p:nvPr/>
        </p:nvSpPr>
        <p:spPr bwMode="auto">
          <a:xfrm>
            <a:off x="5707915" y="3318490"/>
            <a:ext cx="3399577" cy="924166"/>
          </a:xfrm>
          <a:prstGeom prst="wedgeRoundRectCallout">
            <a:avLst>
              <a:gd name="adj1" fmla="val -64957"/>
              <a:gd name="adj2" fmla="val 83801"/>
              <a:gd name="adj3" fmla="val 16667"/>
            </a:avLst>
          </a:prstGeom>
          <a:gradFill flip="none" rotWithShape="1">
            <a:gsLst>
              <a:gs pos="0">
                <a:srgbClr val="FFD243">
                  <a:tint val="66000"/>
                  <a:satMod val="160000"/>
                </a:srgbClr>
              </a:gs>
              <a:gs pos="50000">
                <a:srgbClr val="FFD243">
                  <a:tint val="44500"/>
                  <a:satMod val="160000"/>
                </a:srgbClr>
              </a:gs>
              <a:gs pos="100000">
                <a:srgbClr val="FFD243">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Many threads</a:t>
            </a:r>
            <a:r>
              <a:rPr kumimoji="0" lang="en-US" b="0" i="0" u="none" strike="noStrike" cap="none" normalizeH="0" dirty="0" smtClean="0">
                <a:ln>
                  <a:noFill/>
                </a:ln>
                <a:solidFill>
                  <a:schemeClr val="tx1"/>
                </a:solidFill>
                <a:effectLst/>
                <a:latin typeface="Arial" pitchFamily="-65" charset="0"/>
                <a:ea typeface="ＭＳ Ｐゴシック" pitchFamily="-65" charset="-128"/>
                <a:cs typeface="ＭＳ Ｐゴシック" pitchFamily="-65" charset="-128"/>
              </a:rPr>
              <a:t> might be idle, especially when the segments are generally short</a:t>
            </a:r>
            <a:endParaRPr kumimoji="0" lang="en-US"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32" name="Group 31"/>
          <p:cNvGrpSpPr/>
          <p:nvPr/>
        </p:nvGrpSpPr>
        <p:grpSpPr>
          <a:xfrm>
            <a:off x="1838249" y="3780573"/>
            <a:ext cx="3133752" cy="890943"/>
            <a:chOff x="1838249" y="3780573"/>
            <a:chExt cx="3133752" cy="890943"/>
          </a:xfrm>
        </p:grpSpPr>
        <p:sp>
          <p:nvSpPr>
            <p:cNvPr id="22" name="Rectangle 21"/>
            <p:cNvSpPr/>
            <p:nvPr/>
          </p:nvSpPr>
          <p:spPr bwMode="auto">
            <a:xfrm>
              <a:off x="1838249" y="4305756"/>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3" name="Rectangle 22"/>
            <p:cNvSpPr/>
            <p:nvPr/>
          </p:nvSpPr>
          <p:spPr bwMode="auto">
            <a:xfrm>
              <a:off x="2751812" y="4305756"/>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4" name="Rectangle 23"/>
            <p:cNvSpPr/>
            <p:nvPr/>
          </p:nvSpPr>
          <p:spPr bwMode="auto">
            <a:xfrm>
              <a:off x="3698790" y="4305756"/>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5" name="Rectangle 24"/>
            <p:cNvSpPr/>
            <p:nvPr/>
          </p:nvSpPr>
          <p:spPr bwMode="auto">
            <a:xfrm>
              <a:off x="4606241" y="4305756"/>
              <a:ext cx="365760" cy="365760"/>
            </a:xfrm>
            <a:prstGeom prst="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29" name="Straight Arrow Connector 28"/>
            <p:cNvCxnSpPr>
              <a:stCxn id="6" idx="2"/>
              <a:endCxn id="22" idx="0"/>
            </p:cNvCxnSpPr>
            <p:nvPr/>
          </p:nvCxnSpPr>
          <p:spPr bwMode="auto">
            <a:xfrm>
              <a:off x="1871888" y="3780573"/>
              <a:ext cx="149241" cy="525183"/>
            </a:xfrm>
            <a:prstGeom prst="straightConnector1">
              <a:avLst/>
            </a:prstGeom>
            <a:solidFill>
              <a:schemeClr val="accent1"/>
            </a:solidFill>
            <a:ln w="19050" cap="flat" cmpd="sng" algn="ctr">
              <a:solidFill>
                <a:srgbClr val="7030A0"/>
              </a:solidFill>
              <a:prstDash val="dash"/>
              <a:round/>
              <a:headEnd type="none" w="med" len="med"/>
              <a:tailEnd type="triangle"/>
            </a:ln>
            <a:effectLst/>
          </p:spPr>
        </p:cxnSp>
        <p:cxnSp>
          <p:nvCxnSpPr>
            <p:cNvPr id="30" name="Straight Arrow Connector 29"/>
            <p:cNvCxnSpPr>
              <a:stCxn id="7" idx="2"/>
              <a:endCxn id="23" idx="0"/>
            </p:cNvCxnSpPr>
            <p:nvPr/>
          </p:nvCxnSpPr>
          <p:spPr bwMode="auto">
            <a:xfrm>
              <a:off x="2237648" y="3780573"/>
              <a:ext cx="697044" cy="525183"/>
            </a:xfrm>
            <a:prstGeom prst="straightConnector1">
              <a:avLst/>
            </a:prstGeom>
            <a:solidFill>
              <a:schemeClr val="accent1"/>
            </a:solidFill>
            <a:ln w="19050" cap="flat" cmpd="sng" algn="ctr">
              <a:solidFill>
                <a:srgbClr val="7030A0"/>
              </a:solidFill>
              <a:prstDash val="dash"/>
              <a:round/>
              <a:headEnd type="none" w="med" len="med"/>
              <a:tailEnd type="triangle"/>
            </a:ln>
            <a:effectLst/>
          </p:spPr>
        </p:cxnSp>
        <p:cxnSp>
          <p:nvCxnSpPr>
            <p:cNvPr id="33" name="Straight Arrow Connector 32"/>
            <p:cNvCxnSpPr>
              <a:stCxn id="8" idx="2"/>
              <a:endCxn id="24" idx="0"/>
            </p:cNvCxnSpPr>
            <p:nvPr/>
          </p:nvCxnSpPr>
          <p:spPr bwMode="auto">
            <a:xfrm>
              <a:off x="2603408" y="3780573"/>
              <a:ext cx="1278262" cy="525183"/>
            </a:xfrm>
            <a:prstGeom prst="straightConnector1">
              <a:avLst/>
            </a:prstGeom>
            <a:solidFill>
              <a:schemeClr val="accent1"/>
            </a:solidFill>
            <a:ln w="19050" cap="flat" cmpd="sng" algn="ctr">
              <a:solidFill>
                <a:srgbClr val="7030A0"/>
              </a:solidFill>
              <a:prstDash val="dash"/>
              <a:round/>
              <a:headEnd type="none" w="med" len="med"/>
              <a:tailEnd type="triangle"/>
            </a:ln>
            <a:effectLst/>
          </p:spPr>
        </p:cxnSp>
        <p:cxnSp>
          <p:nvCxnSpPr>
            <p:cNvPr id="36" name="Straight Arrow Connector 35"/>
            <p:cNvCxnSpPr>
              <a:stCxn id="9" idx="2"/>
              <a:endCxn id="25" idx="0"/>
            </p:cNvCxnSpPr>
            <p:nvPr/>
          </p:nvCxnSpPr>
          <p:spPr bwMode="auto">
            <a:xfrm>
              <a:off x="2969168" y="3780573"/>
              <a:ext cx="1819953" cy="525183"/>
            </a:xfrm>
            <a:prstGeom prst="straightConnector1">
              <a:avLst/>
            </a:prstGeom>
            <a:solidFill>
              <a:schemeClr val="accent1"/>
            </a:solidFill>
            <a:ln w="19050" cap="flat" cmpd="sng" algn="ctr">
              <a:solidFill>
                <a:srgbClr val="7030A0"/>
              </a:solidFill>
              <a:prstDash val="dash"/>
              <a:round/>
              <a:headEnd type="none" w="med" len="med"/>
              <a:tailEnd type="triangle"/>
            </a:ln>
            <a:effectLst/>
          </p:spPr>
        </p:cxnSp>
      </p:grpSp>
      <p:sp>
        <p:nvSpPr>
          <p:cNvPr id="40" name="Rounded Rectangle 39"/>
          <p:cNvSpPr/>
          <p:nvPr/>
        </p:nvSpPr>
        <p:spPr bwMode="auto">
          <a:xfrm>
            <a:off x="115614" y="5272470"/>
            <a:ext cx="8858377" cy="793857"/>
          </a:xfrm>
          <a:prstGeom prst="roundRect">
            <a:avLst>
              <a:gd name="adj" fmla="val 4625"/>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kumimoji="0" lang="en-US" sz="2000" i="0" u="none" strike="noStrike" cap="none" normalizeH="0" baseline="0" dirty="0" smtClean="0">
                <a:ln>
                  <a:noFill/>
                </a:ln>
                <a:solidFill>
                  <a:schemeClr val="bg1"/>
                </a:solidFill>
                <a:effectLst/>
                <a:latin typeface="Arial Black" panose="020B0A04020102020204" pitchFamily="34" charset="0"/>
                <a:ea typeface="ＭＳ Ｐゴシック" pitchFamily="-65" charset="-128"/>
                <a:cs typeface="ＭＳ Ｐゴシック" pitchFamily="-65" charset="-128"/>
              </a:rPr>
              <a:t>Some </a:t>
            </a:r>
            <a:r>
              <a:rPr kumimoji="0" lang="en-US" sz="2000" i="0" u="none" strike="noStrike" cap="none" normalizeH="0" baseline="0" dirty="0" err="1" smtClean="0">
                <a:ln>
                  <a:noFill/>
                </a:ln>
                <a:solidFill>
                  <a:schemeClr val="bg1"/>
                </a:solidFill>
                <a:effectLst/>
                <a:latin typeface="Arial Black" panose="020B0A04020102020204" pitchFamily="34" charset="0"/>
                <a:ea typeface="ＭＳ Ｐゴシック" pitchFamily="-65" charset="-128"/>
                <a:cs typeface="ＭＳ Ｐゴシック" pitchFamily="-65" charset="-128"/>
              </a:rPr>
              <a:t>SegSort</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 simply assigns each segment to each thread block, leading to idle resources, e.g., </a:t>
            </a:r>
            <a:r>
              <a:rPr lang="en-US" sz="2000" dirty="0" err="1" smtClean="0">
                <a:solidFill>
                  <a:schemeClr val="bg1"/>
                </a:solidFill>
                <a:latin typeface="Arial Black" panose="020B0A04020102020204" pitchFamily="34" charset="0"/>
                <a:ea typeface="ＭＳ Ｐゴシック" pitchFamily="-65" charset="-128"/>
                <a:cs typeface="ＭＳ Ｐゴシック" pitchFamily="-65" charset="-128"/>
              </a:rPr>
              <a:t>segsort</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 from </a:t>
            </a:r>
            <a:r>
              <a:rPr lang="en-US" sz="2000" i="1" dirty="0" smtClean="0">
                <a:solidFill>
                  <a:schemeClr val="bg1"/>
                </a:solidFill>
                <a:latin typeface="Arial Black" panose="020B0A04020102020204" pitchFamily="34" charset="0"/>
                <a:ea typeface="ＭＳ Ｐゴシック" pitchFamily="-65" charset="-128"/>
                <a:cs typeface="ＭＳ Ｐゴシック" pitchFamily="-65" charset="-128"/>
              </a:rPr>
              <a:t>CUB</a:t>
            </a:r>
            <a:r>
              <a:rPr lang="en-US" sz="2000" dirty="0" smtClean="0">
                <a:solidFill>
                  <a:schemeClr val="bg1"/>
                </a:solidFill>
                <a:latin typeface="Arial Black" panose="020B0A04020102020204" pitchFamily="34" charset="0"/>
                <a:ea typeface="ＭＳ Ｐゴシック" pitchFamily="-65" charset="-128"/>
                <a:cs typeface="ＭＳ Ｐゴシック" pitchFamily="-65" charset="-128"/>
              </a:rPr>
              <a:t> </a:t>
            </a:r>
            <a:endParaRPr kumimoji="0" lang="en-US" sz="2000" i="1" u="none" strike="noStrike" cap="none" normalizeH="0" baseline="0" dirty="0">
              <a:ln>
                <a:noFill/>
              </a:ln>
              <a:solidFill>
                <a:schemeClr val="bg1"/>
              </a:solidFill>
              <a:effectLst/>
              <a:latin typeface="Arial Black" panose="020B0A04020102020204" pitchFamily="34"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35256944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Segmented Sort (this work)</a:t>
            </a:r>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7</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pic>
        <p:nvPicPr>
          <p:cNvPr id="76" name="Picture 75"/>
          <p:cNvPicPr>
            <a:picLocks noChangeAspect="1"/>
          </p:cNvPicPr>
          <p:nvPr/>
        </p:nvPicPr>
        <p:blipFill>
          <a:blip r:embed="rId3"/>
          <a:stretch>
            <a:fillRect/>
          </a:stretch>
        </p:blipFill>
        <p:spPr>
          <a:xfrm>
            <a:off x="242498" y="1924151"/>
            <a:ext cx="2445230" cy="1607326"/>
          </a:xfrm>
          <a:prstGeom prst="rect">
            <a:avLst/>
          </a:prstGeom>
        </p:spPr>
      </p:pic>
      <p:pic>
        <p:nvPicPr>
          <p:cNvPr id="92" name="Picture 91"/>
          <p:cNvPicPr>
            <a:picLocks noChangeAspect="1"/>
          </p:cNvPicPr>
          <p:nvPr/>
        </p:nvPicPr>
        <p:blipFill>
          <a:blip r:embed="rId4"/>
          <a:stretch>
            <a:fillRect/>
          </a:stretch>
        </p:blipFill>
        <p:spPr>
          <a:xfrm>
            <a:off x="3125767" y="2265620"/>
            <a:ext cx="2717985" cy="1030809"/>
          </a:xfrm>
          <a:prstGeom prst="rect">
            <a:avLst/>
          </a:prstGeom>
        </p:spPr>
      </p:pic>
      <p:pic>
        <p:nvPicPr>
          <p:cNvPr id="116" name="Picture 115"/>
          <p:cNvPicPr>
            <a:picLocks noChangeAspect="1"/>
          </p:cNvPicPr>
          <p:nvPr/>
        </p:nvPicPr>
        <p:blipFill>
          <a:blip r:embed="rId5"/>
          <a:stretch>
            <a:fillRect/>
          </a:stretch>
        </p:blipFill>
        <p:spPr>
          <a:xfrm>
            <a:off x="6067917" y="1924152"/>
            <a:ext cx="2813178" cy="1417987"/>
          </a:xfrm>
          <a:prstGeom prst="rect">
            <a:avLst/>
          </a:prstGeom>
        </p:spPr>
      </p:pic>
      <p:grpSp>
        <p:nvGrpSpPr>
          <p:cNvPr id="3" name="Group 2"/>
          <p:cNvGrpSpPr/>
          <p:nvPr/>
        </p:nvGrpSpPr>
        <p:grpSpPr>
          <a:xfrm>
            <a:off x="103099" y="1481959"/>
            <a:ext cx="8917393" cy="2238703"/>
            <a:chOff x="103099" y="1481959"/>
            <a:chExt cx="8917393" cy="2238703"/>
          </a:xfrm>
        </p:grpSpPr>
        <p:sp>
          <p:nvSpPr>
            <p:cNvPr id="120" name="Rectangle 119"/>
            <p:cNvSpPr/>
            <p:nvPr/>
          </p:nvSpPr>
          <p:spPr bwMode="auto">
            <a:xfrm>
              <a:off x="103099" y="1481959"/>
              <a:ext cx="8917393" cy="2238703"/>
            </a:xfrm>
            <a:prstGeom prst="rect">
              <a:avLst/>
            </a:prstGeom>
            <a:solidFill>
              <a:schemeClr val="bg1">
                <a:alpha val="7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17" name="Rectangle 116"/>
            <p:cNvSpPr>
              <a:spLocks noChangeArrowheads="1"/>
            </p:cNvSpPr>
            <p:nvPr/>
          </p:nvSpPr>
          <p:spPr bwMode="auto">
            <a:xfrm rot="21179109">
              <a:off x="254365" y="2630915"/>
              <a:ext cx="2622854" cy="355115"/>
            </a:xfrm>
            <a:prstGeom prst="rect">
              <a:avLst/>
            </a:prstGeom>
            <a:noFill/>
            <a:ln w="28575" cap="rnd" cmpd="sng">
              <a:solidFill>
                <a:srgbClr val="FF0000"/>
              </a:solidFill>
              <a:prstDash val="solid"/>
              <a:bevel/>
              <a:headEnd/>
              <a:tailEnd/>
            </a:ln>
          </p:spPr>
          <p:txBody>
            <a:bodyPr wrap="none" anchor="ctr"/>
            <a:lstStyle>
              <a:defPPr>
                <a:defRPr lang="da-DK"/>
              </a:defPPr>
              <a:lvl1pPr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sz="2400"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sz="2400"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sz="2400"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sz="2400" kern="1200">
                  <a:solidFill>
                    <a:schemeClr val="tx1"/>
                  </a:solidFill>
                  <a:latin typeface="Verdana" pitchFamily="34" charset="0"/>
                  <a:ea typeface="ＭＳ Ｐゴシック" pitchFamily="34" charset="-128"/>
                  <a:cs typeface="+mn-cs"/>
                </a:defRPr>
              </a:lvl9pPr>
            </a:lstStyle>
            <a:p>
              <a:pPr algn="ctr" eaLnBrk="0" hangingPunct="0">
                <a:buSzPct val="100000"/>
              </a:pPr>
              <a:r>
                <a:rPr lang="en-US" altLang="zh-CN" sz="2000" dirty="0" smtClean="0">
                  <a:solidFill>
                    <a:srgbClr val="FF0000"/>
                  </a:solidFill>
                  <a:latin typeface="Arial Black"/>
                  <a:cs typeface="Arial Black"/>
                  <a:sym typeface="Verdana" pitchFamily="34" charset="0"/>
                </a:rPr>
                <a:t>High complexity</a:t>
              </a:r>
            </a:p>
          </p:txBody>
        </p:sp>
        <p:sp>
          <p:nvSpPr>
            <p:cNvPr id="118" name="Rectangle 117"/>
            <p:cNvSpPr>
              <a:spLocks noChangeArrowheads="1"/>
            </p:cNvSpPr>
            <p:nvPr/>
          </p:nvSpPr>
          <p:spPr bwMode="auto">
            <a:xfrm rot="21179109">
              <a:off x="3249564" y="2630915"/>
              <a:ext cx="2722089" cy="355115"/>
            </a:xfrm>
            <a:prstGeom prst="rect">
              <a:avLst/>
            </a:prstGeom>
            <a:noFill/>
            <a:ln w="28575" cap="rnd" cmpd="sng">
              <a:solidFill>
                <a:srgbClr val="FF0000"/>
              </a:solidFill>
              <a:prstDash val="solid"/>
              <a:bevel/>
              <a:headEnd/>
              <a:tailEnd/>
            </a:ln>
          </p:spPr>
          <p:txBody>
            <a:bodyPr wrap="none" anchor="ctr"/>
            <a:lstStyle>
              <a:defPPr>
                <a:defRPr lang="da-DK"/>
              </a:defPPr>
              <a:lvl1pPr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sz="2400"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sz="2400"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sz="2400"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sz="2400" kern="1200">
                  <a:solidFill>
                    <a:schemeClr val="tx1"/>
                  </a:solidFill>
                  <a:latin typeface="Verdana" pitchFamily="34" charset="0"/>
                  <a:ea typeface="ＭＳ Ｐゴシック" pitchFamily="34" charset="-128"/>
                  <a:cs typeface="+mn-cs"/>
                </a:defRPr>
              </a:lvl9pPr>
            </a:lstStyle>
            <a:p>
              <a:pPr algn="ctr" eaLnBrk="0" hangingPunct="0">
                <a:buSzPct val="100000"/>
              </a:pPr>
              <a:r>
                <a:rPr lang="en-US" altLang="zh-CN" sz="2000" dirty="0" smtClean="0">
                  <a:solidFill>
                    <a:srgbClr val="FF0000"/>
                  </a:solidFill>
                  <a:latin typeface="Arial Black"/>
                  <a:cs typeface="Arial Black"/>
                  <a:sym typeface="Verdana" pitchFamily="34" charset="0"/>
                </a:rPr>
                <a:t>Checking overhead</a:t>
              </a:r>
            </a:p>
          </p:txBody>
        </p:sp>
        <p:sp>
          <p:nvSpPr>
            <p:cNvPr id="119" name="Rectangle 118"/>
            <p:cNvSpPr>
              <a:spLocks noChangeArrowheads="1"/>
            </p:cNvSpPr>
            <p:nvPr/>
          </p:nvSpPr>
          <p:spPr bwMode="auto">
            <a:xfrm rot="21179109">
              <a:off x="6218811" y="2630915"/>
              <a:ext cx="2722089" cy="355115"/>
            </a:xfrm>
            <a:prstGeom prst="rect">
              <a:avLst/>
            </a:prstGeom>
            <a:noFill/>
            <a:ln w="28575" cap="rnd" cmpd="sng">
              <a:solidFill>
                <a:srgbClr val="FF0000"/>
              </a:solidFill>
              <a:prstDash val="solid"/>
              <a:bevel/>
              <a:headEnd/>
              <a:tailEnd/>
            </a:ln>
          </p:spPr>
          <p:txBody>
            <a:bodyPr wrap="none" anchor="ctr"/>
            <a:lstStyle>
              <a:defPPr>
                <a:defRPr lang="da-DK"/>
              </a:defPPr>
              <a:lvl1pPr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sz="2400"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sz="2400"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sz="2400"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sz="2400" kern="1200">
                  <a:solidFill>
                    <a:schemeClr val="tx1"/>
                  </a:solidFill>
                  <a:latin typeface="Verdana" pitchFamily="34" charset="0"/>
                  <a:ea typeface="ＭＳ Ｐゴシック" pitchFamily="34" charset="-128"/>
                  <a:cs typeface="+mn-cs"/>
                </a:defRPr>
              </a:lvl9pPr>
            </a:lstStyle>
            <a:p>
              <a:pPr algn="ctr" eaLnBrk="0" hangingPunct="0">
                <a:buSzPct val="100000"/>
              </a:pPr>
              <a:r>
                <a:rPr lang="en-US" altLang="zh-CN" sz="2000" dirty="0" smtClean="0">
                  <a:solidFill>
                    <a:srgbClr val="FF0000"/>
                  </a:solidFill>
                  <a:latin typeface="Arial Black"/>
                  <a:cs typeface="Arial Black"/>
                  <a:sym typeface="Verdana" pitchFamily="34" charset="0"/>
                </a:rPr>
                <a:t>Idle resources</a:t>
              </a:r>
            </a:p>
          </p:txBody>
        </p:sp>
      </p:grpSp>
      <p:sp>
        <p:nvSpPr>
          <p:cNvPr id="121" name="Rounded Rectangle 120"/>
          <p:cNvSpPr/>
          <p:nvPr/>
        </p:nvSpPr>
        <p:spPr bwMode="auto">
          <a:xfrm>
            <a:off x="685800" y="3973669"/>
            <a:ext cx="7974321" cy="2013046"/>
          </a:xfrm>
          <a:prstGeom prst="roundRect">
            <a:avLst>
              <a:gd name="adj" fmla="val 9937"/>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1" dirty="0" smtClean="0">
                <a:latin typeface="Arial" pitchFamily="-65" charset="0"/>
                <a:ea typeface="ＭＳ Ｐゴシック" pitchFamily="-65" charset="-128"/>
                <a:cs typeface="ＭＳ Ｐゴシック" pitchFamily="-65" charset="-128"/>
              </a:rPr>
              <a:t>We propose an adaptive segmented sort mechanism for GPUs: (1) differentiated methods for different segments, (2) an algorithm supporting variable data-thread binding and thread communication.</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2674804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up)">
                                      <p:cBhvr>
                                        <p:cTn id="1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Introduction</a:t>
            </a:r>
          </a:p>
          <a:p>
            <a:r>
              <a:rPr lang="en-US" dirty="0" smtClean="0">
                <a:solidFill>
                  <a:schemeClr val="bg1">
                    <a:lumMod val="65000"/>
                  </a:schemeClr>
                </a:solidFill>
              </a:rPr>
              <a:t>Motivation</a:t>
            </a:r>
          </a:p>
          <a:p>
            <a:endParaRPr lang="en-US" dirty="0"/>
          </a:p>
          <a:p>
            <a:r>
              <a:rPr lang="en-US" dirty="0" smtClean="0"/>
              <a:t>Our Method</a:t>
            </a:r>
          </a:p>
          <a:p>
            <a:pPr lvl="1"/>
            <a:r>
              <a:rPr lang="en-US" dirty="0" smtClean="0"/>
              <a:t>GPU </a:t>
            </a:r>
            <a:r>
              <a:rPr lang="en-US" dirty="0" err="1" smtClean="0"/>
              <a:t>SegSort</a:t>
            </a:r>
            <a:r>
              <a:rPr lang="en-US" dirty="0" smtClean="0"/>
              <a:t> Mechanism</a:t>
            </a:r>
          </a:p>
          <a:p>
            <a:pPr lvl="1"/>
            <a:r>
              <a:rPr lang="en-US" dirty="0" smtClean="0"/>
              <a:t>GPU Register-based Sort</a:t>
            </a:r>
          </a:p>
          <a:p>
            <a:pPr lvl="1"/>
            <a:r>
              <a:rPr lang="en-US" dirty="0" smtClean="0"/>
              <a:t>Other Techniques &amp; Opt.</a:t>
            </a:r>
          </a:p>
          <a:p>
            <a:endParaRPr lang="en-US" dirty="0"/>
          </a:p>
          <a:p>
            <a:endParaRPr lang="en-US" dirty="0" smtClean="0"/>
          </a:p>
          <a:p>
            <a:r>
              <a:rPr lang="en-US" dirty="0" smtClean="0">
                <a:solidFill>
                  <a:schemeClr val="bg1">
                    <a:lumMod val="65000"/>
                  </a:schemeClr>
                </a:solidFill>
              </a:rPr>
              <a:t>Evaluation</a:t>
            </a:r>
          </a:p>
          <a:p>
            <a:pPr lvl="1"/>
            <a:r>
              <a:rPr lang="en-US" dirty="0" smtClean="0">
                <a:solidFill>
                  <a:schemeClr val="bg1">
                    <a:lumMod val="65000"/>
                  </a:schemeClr>
                </a:solidFill>
              </a:rPr>
              <a:t>Kernel Performance</a:t>
            </a:r>
          </a:p>
          <a:p>
            <a:pPr lvl="1"/>
            <a:r>
              <a:rPr lang="en-US" dirty="0" smtClean="0">
                <a:solidFill>
                  <a:schemeClr val="bg1">
                    <a:lumMod val="65000"/>
                  </a:schemeClr>
                </a:solidFill>
              </a:rPr>
              <a:t>Kernel in Real Applications</a:t>
            </a:r>
          </a:p>
          <a:p>
            <a:pPr lvl="1"/>
            <a:endParaRPr lang="en-US" dirty="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8</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cxnSp>
        <p:nvCxnSpPr>
          <p:cNvPr id="6" name="Straight Connector 5"/>
          <p:cNvCxnSpPr/>
          <p:nvPr/>
        </p:nvCxnSpPr>
        <p:spPr bwMode="auto">
          <a:xfrm>
            <a:off x="678505" y="1999648"/>
            <a:ext cx="7680960" cy="0"/>
          </a:xfrm>
          <a:prstGeom prst="line">
            <a:avLst/>
          </a:prstGeom>
          <a:solidFill>
            <a:schemeClr val="accent1"/>
          </a:solidFill>
          <a:ln w="9525" cap="flat" cmpd="sng" algn="ctr">
            <a:solidFill>
              <a:schemeClr val="tx1"/>
            </a:solidFill>
            <a:prstDash val="lgDashDot"/>
            <a:round/>
            <a:headEnd type="none" w="med" len="med"/>
            <a:tailEnd type="none" w="med" len="med"/>
          </a:ln>
          <a:effectLst/>
        </p:spPr>
      </p:cxnSp>
      <p:cxnSp>
        <p:nvCxnSpPr>
          <p:cNvPr id="7" name="Straight Connector 6"/>
          <p:cNvCxnSpPr/>
          <p:nvPr/>
        </p:nvCxnSpPr>
        <p:spPr bwMode="auto">
          <a:xfrm>
            <a:off x="678505" y="4275140"/>
            <a:ext cx="7680960" cy="0"/>
          </a:xfrm>
          <a:prstGeom prst="line">
            <a:avLst/>
          </a:prstGeom>
          <a:solidFill>
            <a:schemeClr val="accent1"/>
          </a:solidFill>
          <a:ln w="9525" cap="flat" cmpd="sng" algn="ctr">
            <a:solidFill>
              <a:schemeClr val="tx1"/>
            </a:solidFill>
            <a:prstDash val="lgDashDot"/>
            <a:round/>
            <a:headEnd type="none" w="med" len="med"/>
            <a:tailEnd type="none" w="med" len="med"/>
          </a:ln>
          <a:effectLst/>
        </p:spPr>
      </p:cxnSp>
      <p:pic>
        <p:nvPicPr>
          <p:cNvPr id="152" name="Picture 151"/>
          <p:cNvPicPr>
            <a:picLocks noChangeAspect="1"/>
          </p:cNvPicPr>
          <p:nvPr/>
        </p:nvPicPr>
        <p:blipFill>
          <a:blip r:embed="rId2">
            <a:duotone>
              <a:schemeClr val="bg2">
                <a:shade val="45000"/>
                <a:satMod val="135000"/>
              </a:schemeClr>
              <a:prstClr val="white"/>
            </a:duotone>
          </a:blip>
          <a:stretch>
            <a:fillRect/>
          </a:stretch>
        </p:blipFill>
        <p:spPr>
          <a:xfrm>
            <a:off x="4682085" y="869035"/>
            <a:ext cx="2498741" cy="1065977"/>
          </a:xfrm>
          <a:prstGeom prst="rect">
            <a:avLst/>
          </a:prstGeom>
        </p:spPr>
      </p:pic>
      <p:pic>
        <p:nvPicPr>
          <p:cNvPr id="153" name="Picture 152"/>
          <p:cNvPicPr>
            <a:picLocks noChangeAspect="1"/>
          </p:cNvPicPr>
          <p:nvPr/>
        </p:nvPicPr>
        <p:blipFill>
          <a:blip r:embed="rId3">
            <a:duotone>
              <a:schemeClr val="bg2">
                <a:shade val="45000"/>
                <a:satMod val="135000"/>
              </a:schemeClr>
              <a:prstClr val="white"/>
            </a:duotone>
          </a:blip>
          <a:stretch>
            <a:fillRect/>
          </a:stretch>
        </p:blipFill>
        <p:spPr>
          <a:xfrm>
            <a:off x="7169476" y="832294"/>
            <a:ext cx="1189989" cy="1118128"/>
          </a:xfrm>
          <a:prstGeom prst="rect">
            <a:avLst/>
          </a:prstGeom>
        </p:spPr>
      </p:pic>
      <p:pic>
        <p:nvPicPr>
          <p:cNvPr id="296" name="Picture 295"/>
          <p:cNvPicPr>
            <a:picLocks noChangeAspect="1"/>
          </p:cNvPicPr>
          <p:nvPr/>
        </p:nvPicPr>
        <p:blipFill>
          <a:blip r:embed="rId4"/>
          <a:stretch>
            <a:fillRect/>
          </a:stretch>
        </p:blipFill>
        <p:spPr>
          <a:xfrm>
            <a:off x="5672089" y="2350893"/>
            <a:ext cx="2275383" cy="1435838"/>
          </a:xfrm>
          <a:prstGeom prst="rect">
            <a:avLst/>
          </a:prstGeom>
        </p:spPr>
      </p:pic>
      <p:pic>
        <p:nvPicPr>
          <p:cNvPr id="298" name="Picture 297"/>
          <p:cNvPicPr>
            <a:picLocks noChangeAspect="1"/>
          </p:cNvPicPr>
          <p:nvPr/>
        </p:nvPicPr>
        <p:blipFill>
          <a:blip r:embed="rId5">
            <a:duotone>
              <a:schemeClr val="bg2">
                <a:shade val="45000"/>
                <a:satMod val="135000"/>
              </a:schemeClr>
              <a:prstClr val="white"/>
            </a:duotone>
          </a:blip>
          <a:stretch>
            <a:fillRect/>
          </a:stretch>
        </p:blipFill>
        <p:spPr>
          <a:xfrm>
            <a:off x="5610876" y="4792179"/>
            <a:ext cx="1027086" cy="1310918"/>
          </a:xfrm>
          <a:prstGeom prst="rect">
            <a:avLst/>
          </a:prstGeom>
        </p:spPr>
      </p:pic>
      <p:pic>
        <p:nvPicPr>
          <p:cNvPr id="299" name="Picture 298"/>
          <p:cNvPicPr>
            <a:picLocks noChangeAspect="1"/>
          </p:cNvPicPr>
          <p:nvPr/>
        </p:nvPicPr>
        <p:blipFill>
          <a:blip r:embed="rId6">
            <a:duotone>
              <a:schemeClr val="bg2">
                <a:shade val="45000"/>
                <a:satMod val="135000"/>
              </a:schemeClr>
              <a:prstClr val="white"/>
            </a:duotone>
          </a:blip>
          <a:stretch>
            <a:fillRect/>
          </a:stretch>
        </p:blipFill>
        <p:spPr>
          <a:xfrm>
            <a:off x="6752262" y="4763550"/>
            <a:ext cx="1604528" cy="1368176"/>
          </a:xfrm>
          <a:prstGeom prst="rect">
            <a:avLst/>
          </a:prstGeom>
        </p:spPr>
      </p:pic>
    </p:spTree>
    <p:extLst>
      <p:ext uri="{BB962C8B-B14F-4D97-AF65-F5344CB8AC3E}">
        <p14:creationId xmlns:p14="http://schemas.microsoft.com/office/powerpoint/2010/main" val="8244364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Adaptive GPU </a:t>
            </a:r>
            <a:r>
              <a:rPr lang="en-US" dirty="0" err="1"/>
              <a:t>SegSort</a:t>
            </a:r>
            <a:r>
              <a:rPr lang="en-US" dirty="0"/>
              <a:t> Mechanism</a:t>
            </a:r>
          </a:p>
        </p:txBody>
      </p:sp>
      <p:sp>
        <p:nvSpPr>
          <p:cNvPr id="3" name="Content Placeholder 2"/>
          <p:cNvSpPr>
            <a:spLocks noGrp="1"/>
          </p:cNvSpPr>
          <p:nvPr>
            <p:ph idx="1"/>
          </p:nvPr>
        </p:nvSpPr>
        <p:spPr/>
        <p:txBody>
          <a:bodyPr/>
          <a:lstStyle/>
          <a:p>
            <a:r>
              <a:rPr lang="en-US" dirty="0" smtClean="0"/>
              <a:t>Overview of our proposed GPU </a:t>
            </a:r>
            <a:r>
              <a:rPr lang="en-US" dirty="0" err="1" smtClean="0"/>
              <a:t>SegSort</a:t>
            </a:r>
            <a:r>
              <a:rPr lang="en-US" dirty="0" smtClean="0"/>
              <a:t> design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pPr>
              <a:defRPr/>
            </a:pPr>
            <a:fld id="{00F1B2E7-F8C6-904F-87A5-2B1A8A8E22EB}" type="slidenum">
              <a:rPr lang="en-US" smtClean="0">
                <a:solidFill>
                  <a:srgbClr val="000000"/>
                </a:solidFill>
              </a:rPr>
              <a:pPr>
                <a:defRPr/>
              </a:pPr>
              <a:t>9</a:t>
            </a:fld>
            <a:endParaRPr lang="en-US">
              <a:solidFill>
                <a:srgbClr val="000000"/>
              </a:solidFill>
            </a:endParaRPr>
          </a:p>
        </p:txBody>
      </p:sp>
      <p:sp>
        <p:nvSpPr>
          <p:cNvPr id="5" name="Footer Placeholder 4"/>
          <p:cNvSpPr>
            <a:spLocks noGrp="1"/>
          </p:cNvSpPr>
          <p:nvPr>
            <p:ph type="ftr" sz="quarter" idx="3"/>
          </p:nvPr>
        </p:nvSpPr>
        <p:spPr/>
        <p:txBody>
          <a:bodyPr/>
          <a:lstStyle/>
          <a:p>
            <a:r>
              <a:rPr lang="it-IT" smtClean="0"/>
              <a:t>ACM ICS 2017, Chicago, IL, USA</a:t>
            </a:r>
            <a:endParaRPr lang="en-US" dirty="0"/>
          </a:p>
        </p:txBody>
      </p:sp>
      <p:sp>
        <p:nvSpPr>
          <p:cNvPr id="155" name="Flowchart: Alternate Process 154"/>
          <p:cNvSpPr/>
          <p:nvPr/>
        </p:nvSpPr>
        <p:spPr>
          <a:xfrm>
            <a:off x="1415118" y="3207615"/>
            <a:ext cx="6311826" cy="1289603"/>
          </a:xfrm>
          <a:prstGeom prst="flowChartAlternateProcess">
            <a:avLst/>
          </a:prstGeom>
          <a:solidFill>
            <a:sysClr val="window" lastClr="FFFFFF"/>
          </a:solidFill>
          <a:ln w="9525"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2985972" y="1746170"/>
            <a:ext cx="2765123" cy="233011"/>
            <a:chOff x="2985972" y="1746170"/>
            <a:chExt cx="2765123" cy="233011"/>
          </a:xfrm>
        </p:grpSpPr>
        <p:sp>
          <p:nvSpPr>
            <p:cNvPr id="160" name="Flowchart: Alternate Process 159"/>
            <p:cNvSpPr/>
            <p:nvPr/>
          </p:nvSpPr>
          <p:spPr>
            <a:xfrm>
              <a:off x="2985972" y="1758538"/>
              <a:ext cx="2765123" cy="220643"/>
            </a:xfrm>
            <a:prstGeom prst="flowChartAlternateProcess">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 name="TextBox 164"/>
            <p:cNvSpPr txBox="1"/>
            <p:nvPr/>
          </p:nvSpPr>
          <p:spPr>
            <a:xfrm>
              <a:off x="3124683" y="1746170"/>
              <a:ext cx="2560569" cy="220510"/>
            </a:xfrm>
            <a:prstGeom prst="rect">
              <a:avLst/>
            </a:prstGeom>
            <a:noFill/>
          </p:spPr>
          <p:txBody>
            <a:bodyPr wrap="square" lIns="0" tIns="0" rIns="0" bIns="0" rtlCol="0">
              <a:spAutoFit/>
            </a:bodyPr>
            <a:lstStyle/>
            <a:p>
              <a:pPr algn="ctr">
                <a:lnSpc>
                  <a:spcPts val="1800"/>
                </a:lnSpc>
              </a:pPr>
              <a:r>
                <a:rPr lang="en-US" sz="1400" dirty="0" smtClean="0">
                  <a:solidFill>
                    <a:prstClr val="black"/>
                  </a:solidFill>
                  <a:latin typeface="Calibri" panose="020F0502020204030204"/>
                </a:rPr>
                <a:t>Segments (</a:t>
              </a:r>
              <a:r>
                <a:rPr lang="en-US" sz="1400" i="1" dirty="0" err="1" smtClean="0">
                  <a:solidFill>
                    <a:prstClr val="black"/>
                  </a:solidFill>
                  <a:latin typeface="Calibri" panose="020F0502020204030204"/>
                </a:rPr>
                <a:t>seg_ptr</a:t>
              </a:r>
              <a:r>
                <a:rPr lang="en-US" sz="1400" i="1" dirty="0" smtClean="0">
                  <a:solidFill>
                    <a:prstClr val="black"/>
                  </a:solidFill>
                  <a:latin typeface="Calibri" panose="020F0502020204030204"/>
                </a:rPr>
                <a:t> &amp; input</a:t>
              </a:r>
              <a:r>
                <a:rPr lang="en-US" sz="1400" dirty="0" smtClean="0">
                  <a:solidFill>
                    <a:prstClr val="black"/>
                  </a:solidFill>
                  <a:latin typeface="Calibri" panose="020F0502020204030204"/>
                </a:rPr>
                <a:t>)</a:t>
              </a:r>
              <a:endParaRPr lang="en-US" sz="1400" dirty="0">
                <a:solidFill>
                  <a:prstClr val="black"/>
                </a:solidFill>
                <a:latin typeface="Calibri" panose="020F0502020204030204"/>
              </a:endParaRPr>
            </a:p>
          </p:txBody>
        </p:sp>
      </p:grpSp>
      <p:grpSp>
        <p:nvGrpSpPr>
          <p:cNvPr id="13" name="Group 12"/>
          <p:cNvGrpSpPr/>
          <p:nvPr/>
        </p:nvGrpSpPr>
        <p:grpSpPr>
          <a:xfrm>
            <a:off x="6492594" y="3286035"/>
            <a:ext cx="1179931" cy="1184315"/>
            <a:chOff x="6492594" y="3286035"/>
            <a:chExt cx="1179931" cy="1184315"/>
          </a:xfrm>
        </p:grpSpPr>
        <p:sp>
          <p:nvSpPr>
            <p:cNvPr id="158" name="Flowchart: Alternate Process 157"/>
            <p:cNvSpPr/>
            <p:nvPr/>
          </p:nvSpPr>
          <p:spPr>
            <a:xfrm>
              <a:off x="7123304" y="3851405"/>
              <a:ext cx="549221" cy="453677"/>
            </a:xfrm>
            <a:prstGeom prst="flowChartAlternateProcess">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 name="Flowchart: Alternate Process 158"/>
            <p:cNvSpPr/>
            <p:nvPr/>
          </p:nvSpPr>
          <p:spPr>
            <a:xfrm>
              <a:off x="6492594" y="3851405"/>
              <a:ext cx="549221" cy="453677"/>
            </a:xfrm>
            <a:prstGeom prst="flowChartAlternateProcess">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09" name="Group 208"/>
            <p:cNvGrpSpPr/>
            <p:nvPr/>
          </p:nvGrpSpPr>
          <p:grpSpPr>
            <a:xfrm>
              <a:off x="6843533" y="3286035"/>
              <a:ext cx="662693" cy="375162"/>
              <a:chOff x="2824951" y="1834670"/>
              <a:chExt cx="662693" cy="375162"/>
            </a:xfrm>
          </p:grpSpPr>
          <p:sp>
            <p:nvSpPr>
              <p:cNvPr id="210" name="Flowchart: Process 209"/>
              <p:cNvSpPr/>
              <p:nvPr/>
            </p:nvSpPr>
            <p:spPr>
              <a:xfrm>
                <a:off x="2824951" y="1834670"/>
                <a:ext cx="73743" cy="375162"/>
              </a:xfrm>
              <a:prstGeom prst="flowChartProcess">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 name="TextBox 210"/>
              <p:cNvSpPr txBox="1"/>
              <p:nvPr/>
            </p:nvSpPr>
            <p:spPr>
              <a:xfrm>
                <a:off x="3021182"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sp>
            <p:nvSpPr>
              <p:cNvPr id="212" name="Flowchart: Process 211"/>
              <p:cNvSpPr/>
              <p:nvPr/>
            </p:nvSpPr>
            <p:spPr>
              <a:xfrm>
                <a:off x="2927040" y="1834670"/>
                <a:ext cx="73743" cy="375162"/>
              </a:xfrm>
              <a:prstGeom prst="flowChartProcess">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3" name="Flowchart: Process 212"/>
              <p:cNvSpPr/>
              <p:nvPr/>
            </p:nvSpPr>
            <p:spPr>
              <a:xfrm>
                <a:off x="3207342" y="1834670"/>
                <a:ext cx="73743" cy="375162"/>
              </a:xfrm>
              <a:prstGeom prst="flowChartProcess">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4" name="TextBox 213"/>
              <p:cNvSpPr txBox="1"/>
              <p:nvPr/>
            </p:nvSpPr>
            <p:spPr>
              <a:xfrm>
                <a:off x="3306970"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grpSp>
        <p:sp>
          <p:nvSpPr>
            <p:cNvPr id="228" name="Flowchart: Process 227"/>
            <p:cNvSpPr/>
            <p:nvPr/>
          </p:nvSpPr>
          <p:spPr>
            <a:xfrm>
              <a:off x="6517234" y="3884885"/>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9" name="Flowchart: Process 228"/>
            <p:cNvSpPr/>
            <p:nvPr/>
          </p:nvSpPr>
          <p:spPr>
            <a:xfrm>
              <a:off x="6792804" y="3884885"/>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0" name="TextBox 229"/>
            <p:cNvSpPr txBox="1"/>
            <p:nvPr/>
          </p:nvSpPr>
          <p:spPr>
            <a:xfrm>
              <a:off x="6526916" y="4037242"/>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sp>
          <p:nvSpPr>
            <p:cNvPr id="231" name="TextBox 230"/>
            <p:cNvSpPr txBox="1"/>
            <p:nvPr/>
          </p:nvSpPr>
          <p:spPr>
            <a:xfrm>
              <a:off x="6806715" y="4037242"/>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sp>
          <p:nvSpPr>
            <p:cNvPr id="232" name="Flowchart: Process 231"/>
            <p:cNvSpPr/>
            <p:nvPr/>
          </p:nvSpPr>
          <p:spPr>
            <a:xfrm>
              <a:off x="7150084" y="3884885"/>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3" name="Flowchart: Process 232"/>
            <p:cNvSpPr/>
            <p:nvPr/>
          </p:nvSpPr>
          <p:spPr>
            <a:xfrm>
              <a:off x="7425654" y="3884885"/>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4" name="TextBox 233"/>
            <p:cNvSpPr txBox="1"/>
            <p:nvPr/>
          </p:nvSpPr>
          <p:spPr>
            <a:xfrm>
              <a:off x="7159766" y="4037242"/>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sp>
          <p:nvSpPr>
            <p:cNvPr id="235" name="TextBox 234"/>
            <p:cNvSpPr txBox="1"/>
            <p:nvPr/>
          </p:nvSpPr>
          <p:spPr>
            <a:xfrm>
              <a:off x="7439565" y="4037242"/>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sp>
          <p:nvSpPr>
            <p:cNvPr id="236" name="TextBox 235"/>
            <p:cNvSpPr txBox="1"/>
            <p:nvPr/>
          </p:nvSpPr>
          <p:spPr>
            <a:xfrm>
              <a:off x="6728365" y="4254906"/>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b</a:t>
              </a:r>
              <a:endParaRPr lang="en-US" sz="1400" dirty="0">
                <a:solidFill>
                  <a:prstClr val="black"/>
                </a:solidFill>
                <a:latin typeface="Calibri" panose="020F0502020204030204"/>
              </a:endParaRPr>
            </a:p>
          </p:txBody>
        </p:sp>
        <p:sp>
          <p:nvSpPr>
            <p:cNvPr id="237" name="TextBox 236"/>
            <p:cNvSpPr txBox="1"/>
            <p:nvPr/>
          </p:nvSpPr>
          <p:spPr>
            <a:xfrm>
              <a:off x="7378684" y="4254906"/>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b</a:t>
              </a:r>
              <a:endParaRPr lang="en-US" sz="1400" dirty="0">
                <a:solidFill>
                  <a:prstClr val="black"/>
                </a:solidFill>
                <a:latin typeface="Calibri" panose="020F0502020204030204"/>
              </a:endParaRPr>
            </a:p>
          </p:txBody>
        </p:sp>
        <p:cxnSp>
          <p:nvCxnSpPr>
            <p:cNvPr id="245" name="Curved Connector 244"/>
            <p:cNvCxnSpPr>
              <a:stCxn id="210" idx="2"/>
              <a:endCxn id="159" idx="0"/>
            </p:cNvCxnSpPr>
            <p:nvPr/>
          </p:nvCxnSpPr>
          <p:spPr>
            <a:xfrm rot="5400000">
              <a:off x="6728701" y="3699701"/>
              <a:ext cx="190208" cy="113200"/>
            </a:xfrm>
            <a:prstGeom prst="curvedConnector3">
              <a:avLst/>
            </a:prstGeom>
            <a:noFill/>
            <a:ln w="9525" cap="flat" cmpd="sng" algn="ctr">
              <a:solidFill>
                <a:sysClr val="windowText" lastClr="000000"/>
              </a:solidFill>
              <a:prstDash val="solid"/>
              <a:miter lim="800000"/>
              <a:tailEnd type="triangle"/>
            </a:ln>
            <a:effectLst/>
          </p:spPr>
        </p:cxnSp>
        <p:cxnSp>
          <p:nvCxnSpPr>
            <p:cNvPr id="246" name="Curved Connector 245"/>
            <p:cNvCxnSpPr>
              <a:stCxn id="210" idx="2"/>
              <a:endCxn id="158" idx="0"/>
            </p:cNvCxnSpPr>
            <p:nvPr/>
          </p:nvCxnSpPr>
          <p:spPr>
            <a:xfrm rot="16200000" flipH="1">
              <a:off x="7044056" y="3497546"/>
              <a:ext cx="190208" cy="517510"/>
            </a:xfrm>
            <a:prstGeom prst="curvedConnector3">
              <a:avLst/>
            </a:prstGeom>
            <a:noFill/>
            <a:ln w="9525" cap="flat" cmpd="sng" algn="ctr">
              <a:solidFill>
                <a:sysClr val="windowText" lastClr="000000"/>
              </a:solidFill>
              <a:prstDash val="solid"/>
              <a:miter lim="800000"/>
              <a:tailEnd type="triangle"/>
            </a:ln>
            <a:effectLst/>
          </p:spPr>
        </p:cxnSp>
      </p:grpSp>
      <p:grpSp>
        <p:nvGrpSpPr>
          <p:cNvPr id="7" name="Group 6"/>
          <p:cNvGrpSpPr/>
          <p:nvPr/>
        </p:nvGrpSpPr>
        <p:grpSpPr>
          <a:xfrm>
            <a:off x="1415118" y="2417350"/>
            <a:ext cx="6190168" cy="761555"/>
            <a:chOff x="1415118" y="2417350"/>
            <a:chExt cx="6190168" cy="761555"/>
          </a:xfrm>
        </p:grpSpPr>
        <p:sp>
          <p:nvSpPr>
            <p:cNvPr id="151" name="TextBox 150"/>
            <p:cNvSpPr txBox="1"/>
            <p:nvPr/>
          </p:nvSpPr>
          <p:spPr>
            <a:xfrm>
              <a:off x="1415118" y="2931345"/>
              <a:ext cx="793905" cy="246221"/>
            </a:xfrm>
            <a:prstGeom prst="rect">
              <a:avLst/>
            </a:prstGeom>
            <a:noFill/>
          </p:spPr>
          <p:txBody>
            <a:bodyPr wrap="square" lIns="0" tIns="0" rIns="0" bIns="0" rtlCol="0">
              <a:spAutoFit/>
            </a:bodyPr>
            <a:lstStyle/>
            <a:p>
              <a:r>
                <a:rPr lang="en-US" sz="1600" dirty="0">
                  <a:solidFill>
                    <a:prstClr val="black"/>
                  </a:solidFill>
                  <a:latin typeface="Calibri" panose="020F0502020204030204"/>
                </a:rPr>
                <a:t>u</a:t>
              </a:r>
              <a:r>
                <a:rPr lang="en-US" sz="1600" dirty="0" smtClean="0">
                  <a:solidFill>
                    <a:prstClr val="black"/>
                  </a:solidFill>
                  <a:latin typeface="Calibri" panose="020F0502020204030204"/>
                </a:rPr>
                <a:t>nit-bin</a:t>
              </a:r>
              <a:endParaRPr lang="en-US" sz="1600" dirty="0">
                <a:solidFill>
                  <a:prstClr val="black"/>
                </a:solidFill>
                <a:latin typeface="Calibri" panose="020F0502020204030204"/>
              </a:endParaRPr>
            </a:p>
          </p:txBody>
        </p:sp>
        <p:sp>
          <p:nvSpPr>
            <p:cNvPr id="152" name="TextBox 151"/>
            <p:cNvSpPr txBox="1"/>
            <p:nvPr/>
          </p:nvSpPr>
          <p:spPr>
            <a:xfrm>
              <a:off x="3069976" y="2932684"/>
              <a:ext cx="992073" cy="246221"/>
            </a:xfrm>
            <a:prstGeom prst="rect">
              <a:avLst/>
            </a:prstGeom>
            <a:solidFill>
              <a:sysClr val="window" lastClr="FFFFFF"/>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Calibri" panose="020F0502020204030204"/>
                </a:rPr>
                <a:t>warp-bin</a:t>
              </a:r>
            </a:p>
          </p:txBody>
        </p:sp>
        <p:sp>
          <p:nvSpPr>
            <p:cNvPr id="153" name="TextBox 152"/>
            <p:cNvSpPr txBox="1"/>
            <p:nvPr/>
          </p:nvSpPr>
          <p:spPr>
            <a:xfrm>
              <a:off x="5306618" y="2931345"/>
              <a:ext cx="1171575" cy="246221"/>
            </a:xfrm>
            <a:prstGeom prst="rect">
              <a:avLst/>
            </a:prstGeom>
            <a:noFill/>
          </p:spPr>
          <p:txBody>
            <a:bodyPr wrap="square" lIns="0" tIns="0" rIns="0" bIns="0" rtlCol="0">
              <a:spAutoFit/>
            </a:bodyPr>
            <a:lstStyle/>
            <a:p>
              <a:r>
                <a:rPr lang="en-US" sz="1600" dirty="0">
                  <a:solidFill>
                    <a:prstClr val="black"/>
                  </a:solidFill>
                  <a:latin typeface="Calibri" panose="020F0502020204030204"/>
                </a:rPr>
                <a:t>b</a:t>
              </a:r>
              <a:r>
                <a:rPr lang="en-US" sz="1600" dirty="0" smtClean="0">
                  <a:solidFill>
                    <a:prstClr val="black"/>
                  </a:solidFill>
                  <a:latin typeface="Calibri" panose="020F0502020204030204"/>
                </a:rPr>
                <a:t>lock-bin</a:t>
              </a:r>
              <a:endParaRPr lang="en-US" sz="1600" dirty="0">
                <a:solidFill>
                  <a:prstClr val="black"/>
                </a:solidFill>
                <a:latin typeface="Calibri" panose="020F0502020204030204"/>
              </a:endParaRPr>
            </a:p>
          </p:txBody>
        </p:sp>
        <p:sp>
          <p:nvSpPr>
            <p:cNvPr id="154" name="TextBox 153"/>
            <p:cNvSpPr txBox="1"/>
            <p:nvPr/>
          </p:nvSpPr>
          <p:spPr>
            <a:xfrm>
              <a:off x="6795099" y="2931345"/>
              <a:ext cx="810187" cy="246221"/>
            </a:xfrm>
            <a:prstGeom prst="rect">
              <a:avLst/>
            </a:prstGeom>
            <a:noFill/>
          </p:spPr>
          <p:txBody>
            <a:bodyPr wrap="square" lIns="0" tIns="0" rIns="0" bIns="0" rtlCol="0">
              <a:spAutoFit/>
            </a:bodyPr>
            <a:lstStyle/>
            <a:p>
              <a:r>
                <a:rPr lang="en-US" sz="1600" dirty="0">
                  <a:solidFill>
                    <a:prstClr val="black"/>
                  </a:solidFill>
                  <a:latin typeface="Calibri" panose="020F0502020204030204"/>
                </a:rPr>
                <a:t>g</a:t>
              </a:r>
              <a:r>
                <a:rPr lang="en-US" sz="1600" dirty="0" smtClean="0">
                  <a:solidFill>
                    <a:prstClr val="black"/>
                  </a:solidFill>
                  <a:latin typeface="Calibri" panose="020F0502020204030204"/>
                </a:rPr>
                <a:t>rid-bin</a:t>
              </a:r>
              <a:endParaRPr lang="en-US" sz="1600" dirty="0">
                <a:solidFill>
                  <a:prstClr val="black"/>
                </a:solidFill>
                <a:latin typeface="Calibri" panose="020F0502020204030204"/>
              </a:endParaRPr>
            </a:p>
          </p:txBody>
        </p:sp>
        <p:sp>
          <p:nvSpPr>
            <p:cNvPr id="161" name="Flowchart: Magnetic Disk 160"/>
            <p:cNvSpPr/>
            <p:nvPr/>
          </p:nvSpPr>
          <p:spPr>
            <a:xfrm>
              <a:off x="3609806" y="2427059"/>
              <a:ext cx="548640" cy="548640"/>
            </a:xfrm>
            <a:prstGeom prst="flowChartMagneticDisk">
              <a:avLst/>
            </a:prstGeom>
            <a:solidFill>
              <a:srgbClr val="92D050"/>
            </a:solidFill>
            <a:ln w="12700" cap="flat" cmpd="sng" algn="ctr">
              <a:solidFill>
                <a:sysClr val="window" lastClr="FFFF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62" name="Flowchart: Magnetic Disk 161"/>
            <p:cNvSpPr/>
            <p:nvPr/>
          </p:nvSpPr>
          <p:spPr>
            <a:xfrm>
              <a:off x="1420444" y="2423116"/>
              <a:ext cx="548640" cy="548640"/>
            </a:xfrm>
            <a:prstGeom prst="flowChartMagneticDisk">
              <a:avLst/>
            </a:prstGeom>
            <a:solidFill>
              <a:sysClr val="window" lastClr="FFFFFF">
                <a:lumMod val="75000"/>
              </a:sysClr>
            </a:solidFill>
            <a:ln w="12700" cap="flat" cmpd="sng" algn="ctr">
              <a:solidFill>
                <a:sysClr val="window" lastClr="FFFF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63" name="Flowchart: Magnetic Disk 162"/>
            <p:cNvSpPr/>
            <p:nvPr/>
          </p:nvSpPr>
          <p:spPr>
            <a:xfrm>
              <a:off x="5560349" y="2434913"/>
              <a:ext cx="548640" cy="548640"/>
            </a:xfrm>
            <a:prstGeom prst="flowChartMagneticDisk">
              <a:avLst/>
            </a:prstGeom>
            <a:solidFill>
              <a:srgbClr val="FFC000"/>
            </a:solidFill>
            <a:ln w="12700" cap="flat" cmpd="sng" algn="ctr">
              <a:solidFill>
                <a:sysClr val="window" lastClr="FFFF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64" name="Flowchart: Magnetic Disk 163"/>
            <p:cNvSpPr/>
            <p:nvPr/>
          </p:nvSpPr>
          <p:spPr>
            <a:xfrm>
              <a:off x="6814486" y="2423381"/>
              <a:ext cx="646964" cy="560172"/>
            </a:xfrm>
            <a:prstGeom prst="flowChartMagneticDisk">
              <a:avLst/>
            </a:prstGeom>
            <a:solidFill>
              <a:srgbClr val="00B0F0"/>
            </a:solidFill>
            <a:ln w="12700" cap="flat" cmpd="sng" algn="ctr">
              <a:solidFill>
                <a:sysClr val="window" lastClr="FFFF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grpSp>
          <p:nvGrpSpPr>
            <p:cNvPr id="166" name="Group 165"/>
            <p:cNvGrpSpPr/>
            <p:nvPr/>
          </p:nvGrpSpPr>
          <p:grpSpPr>
            <a:xfrm rot="16200000">
              <a:off x="3408801" y="2598238"/>
              <a:ext cx="45720" cy="201168"/>
              <a:chOff x="3988247" y="2570292"/>
              <a:chExt cx="73152" cy="339587"/>
            </a:xfrm>
          </p:grpSpPr>
          <p:sp>
            <p:nvSpPr>
              <p:cNvPr id="167" name="Oval 166"/>
              <p:cNvSpPr/>
              <p:nvPr/>
            </p:nvSpPr>
            <p:spPr>
              <a:xfrm>
                <a:off x="3988247" y="2570292"/>
                <a:ext cx="73152" cy="73152"/>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 name="Oval 167"/>
              <p:cNvSpPr/>
              <p:nvPr/>
            </p:nvSpPr>
            <p:spPr>
              <a:xfrm>
                <a:off x="3988247" y="2708852"/>
                <a:ext cx="73152" cy="73152"/>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9" name="Oval 168"/>
              <p:cNvSpPr/>
              <p:nvPr/>
            </p:nvSpPr>
            <p:spPr>
              <a:xfrm>
                <a:off x="3988247" y="2836727"/>
                <a:ext cx="73152" cy="73152"/>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0" name="Flowchart: Magnetic Disk 169"/>
            <p:cNvSpPr/>
            <p:nvPr/>
          </p:nvSpPr>
          <p:spPr>
            <a:xfrm>
              <a:off x="2726089" y="2427059"/>
              <a:ext cx="548640" cy="548640"/>
            </a:xfrm>
            <a:prstGeom prst="flowChartMagneticDisk">
              <a:avLst/>
            </a:prstGeom>
            <a:solidFill>
              <a:srgbClr val="92D050"/>
            </a:solidFill>
            <a:ln w="12700" cap="flat" cmpd="sng" algn="ctr">
              <a:solidFill>
                <a:sysClr val="window" lastClr="FFFF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71" name="Flowchart: Magnetic Disk 170"/>
            <p:cNvSpPr/>
            <p:nvPr/>
          </p:nvSpPr>
          <p:spPr>
            <a:xfrm>
              <a:off x="4433371" y="2417350"/>
              <a:ext cx="548640" cy="548640"/>
            </a:xfrm>
            <a:prstGeom prst="flowChartMagneticDisk">
              <a:avLst/>
            </a:prstGeom>
            <a:solidFill>
              <a:srgbClr val="FFC000"/>
            </a:solidFill>
            <a:ln w="12700" cap="flat" cmpd="sng" algn="ctr">
              <a:solidFill>
                <a:sysClr val="window" lastClr="FFFF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grpSp>
          <p:nvGrpSpPr>
            <p:cNvPr id="175" name="Group 174"/>
            <p:cNvGrpSpPr/>
            <p:nvPr/>
          </p:nvGrpSpPr>
          <p:grpSpPr>
            <a:xfrm rot="16200000">
              <a:off x="5271078" y="2613999"/>
              <a:ext cx="45720" cy="201168"/>
              <a:chOff x="3988247" y="2570292"/>
              <a:chExt cx="73152" cy="339587"/>
            </a:xfrm>
          </p:grpSpPr>
          <p:sp>
            <p:nvSpPr>
              <p:cNvPr id="176" name="Oval 175"/>
              <p:cNvSpPr/>
              <p:nvPr/>
            </p:nvSpPr>
            <p:spPr>
              <a:xfrm>
                <a:off x="3988247" y="2570292"/>
                <a:ext cx="73152" cy="73152"/>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7" name="Oval 176"/>
              <p:cNvSpPr/>
              <p:nvPr/>
            </p:nvSpPr>
            <p:spPr>
              <a:xfrm>
                <a:off x="3988247" y="2708852"/>
                <a:ext cx="73152" cy="73152"/>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8" name="Oval 177"/>
              <p:cNvSpPr/>
              <p:nvPr/>
            </p:nvSpPr>
            <p:spPr>
              <a:xfrm>
                <a:off x="3988247" y="2836727"/>
                <a:ext cx="73152" cy="73152"/>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62" name="Flowchart: Magnetic Disk 261"/>
            <p:cNvSpPr/>
            <p:nvPr/>
          </p:nvSpPr>
          <p:spPr>
            <a:xfrm>
              <a:off x="2092929" y="2428747"/>
              <a:ext cx="548640" cy="548640"/>
            </a:xfrm>
            <a:prstGeom prst="flowChartMagneticDisk">
              <a:avLst/>
            </a:prstGeom>
            <a:solidFill>
              <a:srgbClr val="92D050"/>
            </a:solidFill>
            <a:ln w="12700" cap="flat" cmpd="sng" algn="ctr">
              <a:solidFill>
                <a:sysClr val="window" lastClr="FFFF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grpSp>
      <p:grpSp>
        <p:nvGrpSpPr>
          <p:cNvPr id="8" name="Group 7"/>
          <p:cNvGrpSpPr/>
          <p:nvPr/>
        </p:nvGrpSpPr>
        <p:grpSpPr>
          <a:xfrm>
            <a:off x="1694764" y="1979181"/>
            <a:ext cx="5443204" cy="455732"/>
            <a:chOff x="1694764" y="1979181"/>
            <a:chExt cx="5443204" cy="455732"/>
          </a:xfrm>
        </p:grpSpPr>
        <p:cxnSp>
          <p:nvCxnSpPr>
            <p:cNvPr id="179" name="Straight Arrow Connector 178"/>
            <p:cNvCxnSpPr>
              <a:stCxn id="160" idx="2"/>
              <a:endCxn id="162" idx="1"/>
            </p:cNvCxnSpPr>
            <p:nvPr/>
          </p:nvCxnSpPr>
          <p:spPr>
            <a:xfrm flipH="1">
              <a:off x="1694764" y="1979181"/>
              <a:ext cx="2673770" cy="443935"/>
            </a:xfrm>
            <a:prstGeom prst="straightConnector1">
              <a:avLst/>
            </a:prstGeom>
            <a:noFill/>
            <a:ln w="12700" cap="flat" cmpd="sng" algn="ctr">
              <a:solidFill>
                <a:sysClr val="windowText" lastClr="000000"/>
              </a:solidFill>
              <a:prstDash val="solid"/>
              <a:miter lim="800000"/>
              <a:tailEnd type="triangle"/>
            </a:ln>
            <a:effectLst/>
          </p:spPr>
        </p:cxnSp>
        <p:cxnSp>
          <p:nvCxnSpPr>
            <p:cNvPr id="180" name="Straight Arrow Connector 179"/>
            <p:cNvCxnSpPr>
              <a:stCxn id="160" idx="2"/>
              <a:endCxn id="170" idx="1"/>
            </p:cNvCxnSpPr>
            <p:nvPr/>
          </p:nvCxnSpPr>
          <p:spPr>
            <a:xfrm flipH="1">
              <a:off x="3000409" y="1979181"/>
              <a:ext cx="1368125" cy="447878"/>
            </a:xfrm>
            <a:prstGeom prst="straightConnector1">
              <a:avLst/>
            </a:prstGeom>
            <a:noFill/>
            <a:ln w="12700" cap="flat" cmpd="sng" algn="ctr">
              <a:solidFill>
                <a:sysClr val="windowText" lastClr="000000"/>
              </a:solidFill>
              <a:prstDash val="solid"/>
              <a:miter lim="800000"/>
              <a:tailEnd type="triangle"/>
            </a:ln>
            <a:effectLst/>
          </p:spPr>
        </p:cxnSp>
        <p:cxnSp>
          <p:nvCxnSpPr>
            <p:cNvPr id="181" name="Straight Arrow Connector 180"/>
            <p:cNvCxnSpPr>
              <a:stCxn id="160" idx="2"/>
              <a:endCxn id="161" idx="1"/>
            </p:cNvCxnSpPr>
            <p:nvPr/>
          </p:nvCxnSpPr>
          <p:spPr>
            <a:xfrm flipH="1">
              <a:off x="3884126" y="1979181"/>
              <a:ext cx="484408" cy="447878"/>
            </a:xfrm>
            <a:prstGeom prst="straightConnector1">
              <a:avLst/>
            </a:prstGeom>
            <a:noFill/>
            <a:ln w="12700" cap="flat" cmpd="sng" algn="ctr">
              <a:solidFill>
                <a:sysClr val="windowText" lastClr="000000"/>
              </a:solidFill>
              <a:prstDash val="solid"/>
              <a:miter lim="800000"/>
              <a:tailEnd type="triangle"/>
            </a:ln>
            <a:effectLst/>
          </p:spPr>
        </p:cxnSp>
        <p:cxnSp>
          <p:nvCxnSpPr>
            <p:cNvPr id="182" name="Straight Arrow Connector 181"/>
            <p:cNvCxnSpPr>
              <a:stCxn id="160" idx="2"/>
              <a:endCxn id="171" idx="1"/>
            </p:cNvCxnSpPr>
            <p:nvPr/>
          </p:nvCxnSpPr>
          <p:spPr>
            <a:xfrm>
              <a:off x="4368534" y="1979181"/>
              <a:ext cx="339157" cy="438169"/>
            </a:xfrm>
            <a:prstGeom prst="straightConnector1">
              <a:avLst/>
            </a:prstGeom>
            <a:noFill/>
            <a:ln w="12700" cap="flat" cmpd="sng" algn="ctr">
              <a:solidFill>
                <a:sysClr val="windowText" lastClr="000000"/>
              </a:solidFill>
              <a:prstDash val="solid"/>
              <a:miter lim="800000"/>
              <a:tailEnd type="triangle"/>
            </a:ln>
            <a:effectLst/>
          </p:spPr>
        </p:cxnSp>
        <p:cxnSp>
          <p:nvCxnSpPr>
            <p:cNvPr id="183" name="Straight Arrow Connector 182"/>
            <p:cNvCxnSpPr>
              <a:stCxn id="160" idx="2"/>
              <a:endCxn id="163" idx="1"/>
            </p:cNvCxnSpPr>
            <p:nvPr/>
          </p:nvCxnSpPr>
          <p:spPr>
            <a:xfrm>
              <a:off x="4368534" y="1979181"/>
              <a:ext cx="1466135" cy="455732"/>
            </a:xfrm>
            <a:prstGeom prst="straightConnector1">
              <a:avLst/>
            </a:prstGeom>
            <a:noFill/>
            <a:ln w="12700" cap="flat" cmpd="sng" algn="ctr">
              <a:solidFill>
                <a:sysClr val="windowText" lastClr="000000"/>
              </a:solidFill>
              <a:prstDash val="solid"/>
              <a:miter lim="800000"/>
              <a:tailEnd type="triangle"/>
            </a:ln>
            <a:effectLst/>
          </p:spPr>
        </p:cxnSp>
        <p:cxnSp>
          <p:nvCxnSpPr>
            <p:cNvPr id="184" name="Straight Arrow Connector 183"/>
            <p:cNvCxnSpPr>
              <a:stCxn id="160" idx="2"/>
              <a:endCxn id="164" idx="1"/>
            </p:cNvCxnSpPr>
            <p:nvPr/>
          </p:nvCxnSpPr>
          <p:spPr>
            <a:xfrm>
              <a:off x="4368534" y="1979181"/>
              <a:ext cx="2769434" cy="444200"/>
            </a:xfrm>
            <a:prstGeom prst="straightConnector1">
              <a:avLst/>
            </a:prstGeom>
            <a:noFill/>
            <a:ln w="12700" cap="flat" cmpd="sng" algn="ctr">
              <a:solidFill>
                <a:sysClr val="windowText" lastClr="000000"/>
              </a:solidFill>
              <a:prstDash val="solid"/>
              <a:miter lim="800000"/>
              <a:tailEnd type="triangle"/>
            </a:ln>
            <a:effectLst/>
          </p:spPr>
        </p:cxnSp>
        <p:cxnSp>
          <p:nvCxnSpPr>
            <p:cNvPr id="263" name="Straight Arrow Connector 262"/>
            <p:cNvCxnSpPr>
              <a:stCxn id="160" idx="2"/>
              <a:endCxn id="262" idx="1"/>
            </p:cNvCxnSpPr>
            <p:nvPr/>
          </p:nvCxnSpPr>
          <p:spPr>
            <a:xfrm flipH="1">
              <a:off x="2367249" y="1979181"/>
              <a:ext cx="2001285" cy="449566"/>
            </a:xfrm>
            <a:prstGeom prst="straightConnector1">
              <a:avLst/>
            </a:prstGeom>
            <a:noFill/>
            <a:ln w="12700" cap="flat" cmpd="sng" algn="ctr">
              <a:solidFill>
                <a:sysClr val="windowText" lastClr="000000"/>
              </a:solidFill>
              <a:prstDash val="solid"/>
              <a:miter lim="800000"/>
              <a:tailEnd type="triangle"/>
            </a:ln>
            <a:effectLst/>
          </p:spPr>
        </p:cxnSp>
      </p:grpSp>
      <p:grpSp>
        <p:nvGrpSpPr>
          <p:cNvPr id="10" name="Group 9"/>
          <p:cNvGrpSpPr/>
          <p:nvPr/>
        </p:nvGrpSpPr>
        <p:grpSpPr>
          <a:xfrm>
            <a:off x="1983331" y="3288332"/>
            <a:ext cx="2271507" cy="1182018"/>
            <a:chOff x="1983331" y="3288332"/>
            <a:chExt cx="2271507" cy="1182018"/>
          </a:xfrm>
        </p:grpSpPr>
        <p:sp>
          <p:nvSpPr>
            <p:cNvPr id="172" name="Flowchart: Process 171"/>
            <p:cNvSpPr/>
            <p:nvPr/>
          </p:nvSpPr>
          <p:spPr>
            <a:xfrm>
              <a:off x="2767281" y="3884885"/>
              <a:ext cx="9144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 name="TextBox 172"/>
            <p:cNvSpPr txBox="1"/>
            <p:nvPr/>
          </p:nvSpPr>
          <p:spPr>
            <a:xfrm>
              <a:off x="2879032" y="4254906"/>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grpSp>
          <p:nvGrpSpPr>
            <p:cNvPr id="185" name="Group 184"/>
            <p:cNvGrpSpPr/>
            <p:nvPr/>
          </p:nvGrpSpPr>
          <p:grpSpPr>
            <a:xfrm>
              <a:off x="2709289" y="3293236"/>
              <a:ext cx="662693" cy="375162"/>
              <a:chOff x="2824951" y="1834670"/>
              <a:chExt cx="662693" cy="375162"/>
            </a:xfrm>
          </p:grpSpPr>
          <p:sp>
            <p:nvSpPr>
              <p:cNvPr id="186" name="Flowchart: Process 185"/>
              <p:cNvSpPr/>
              <p:nvPr/>
            </p:nvSpPr>
            <p:spPr>
              <a:xfrm>
                <a:off x="2824951" y="1834670"/>
                <a:ext cx="73743" cy="375162"/>
              </a:xfrm>
              <a:prstGeom prst="flowChartProcess">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 name="TextBox 186"/>
              <p:cNvSpPr txBox="1"/>
              <p:nvPr/>
            </p:nvSpPr>
            <p:spPr>
              <a:xfrm>
                <a:off x="3021182"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sp>
            <p:nvSpPr>
              <p:cNvPr id="188" name="Flowchart: Process 187"/>
              <p:cNvSpPr/>
              <p:nvPr/>
            </p:nvSpPr>
            <p:spPr>
              <a:xfrm>
                <a:off x="2927040" y="1834670"/>
                <a:ext cx="73743" cy="375162"/>
              </a:xfrm>
              <a:prstGeom prst="flowChartProcess">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 name="Flowchart: Process 188"/>
              <p:cNvSpPr/>
              <p:nvPr/>
            </p:nvSpPr>
            <p:spPr>
              <a:xfrm>
                <a:off x="3207342" y="1834670"/>
                <a:ext cx="73743" cy="375162"/>
              </a:xfrm>
              <a:prstGeom prst="flowChartProcess">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 name="TextBox 189"/>
              <p:cNvSpPr txBox="1"/>
              <p:nvPr/>
            </p:nvSpPr>
            <p:spPr>
              <a:xfrm>
                <a:off x="3306970"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grpSp>
        <p:grpSp>
          <p:nvGrpSpPr>
            <p:cNvPr id="191" name="Group 190"/>
            <p:cNvGrpSpPr/>
            <p:nvPr/>
          </p:nvGrpSpPr>
          <p:grpSpPr>
            <a:xfrm>
              <a:off x="3592145" y="3288332"/>
              <a:ext cx="662693" cy="375162"/>
              <a:chOff x="2824951" y="1834670"/>
              <a:chExt cx="662693" cy="375162"/>
            </a:xfrm>
          </p:grpSpPr>
          <p:sp>
            <p:nvSpPr>
              <p:cNvPr id="192" name="Flowchart: Process 191"/>
              <p:cNvSpPr/>
              <p:nvPr/>
            </p:nvSpPr>
            <p:spPr>
              <a:xfrm>
                <a:off x="2824951" y="1834670"/>
                <a:ext cx="73743" cy="375162"/>
              </a:xfrm>
              <a:prstGeom prst="flowChartProcess">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3" name="TextBox 192"/>
              <p:cNvSpPr txBox="1"/>
              <p:nvPr/>
            </p:nvSpPr>
            <p:spPr>
              <a:xfrm>
                <a:off x="3021182"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sp>
            <p:nvSpPr>
              <p:cNvPr id="194" name="Flowchart: Process 193"/>
              <p:cNvSpPr/>
              <p:nvPr/>
            </p:nvSpPr>
            <p:spPr>
              <a:xfrm>
                <a:off x="2927040" y="1834670"/>
                <a:ext cx="73743" cy="375162"/>
              </a:xfrm>
              <a:prstGeom prst="flowChartProcess">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 name="Flowchart: Process 194"/>
              <p:cNvSpPr/>
              <p:nvPr/>
            </p:nvSpPr>
            <p:spPr>
              <a:xfrm>
                <a:off x="3207342" y="1834670"/>
                <a:ext cx="73743" cy="375162"/>
              </a:xfrm>
              <a:prstGeom prst="flowChartProcess">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 name="TextBox 195"/>
              <p:cNvSpPr txBox="1"/>
              <p:nvPr/>
            </p:nvSpPr>
            <p:spPr>
              <a:xfrm>
                <a:off x="3306970"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grpSp>
        <p:sp>
          <p:nvSpPr>
            <p:cNvPr id="215" name="Flowchart: Process 214"/>
            <p:cNvSpPr/>
            <p:nvPr/>
          </p:nvSpPr>
          <p:spPr>
            <a:xfrm>
              <a:off x="2858721" y="3884885"/>
              <a:ext cx="9144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 name="Flowchart: Process 215"/>
            <p:cNvSpPr/>
            <p:nvPr/>
          </p:nvSpPr>
          <p:spPr>
            <a:xfrm>
              <a:off x="2950161" y="3884885"/>
              <a:ext cx="9144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 name="Flowchart: Process 216"/>
            <p:cNvSpPr/>
            <p:nvPr/>
          </p:nvSpPr>
          <p:spPr>
            <a:xfrm>
              <a:off x="3041601" y="3884885"/>
              <a:ext cx="9144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 name="Flowchart: Process 217"/>
            <p:cNvSpPr/>
            <p:nvPr/>
          </p:nvSpPr>
          <p:spPr>
            <a:xfrm>
              <a:off x="3682018" y="3884885"/>
              <a:ext cx="36576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3" name="TextBox 222"/>
            <p:cNvSpPr txBox="1"/>
            <p:nvPr/>
          </p:nvSpPr>
          <p:spPr>
            <a:xfrm>
              <a:off x="3786505" y="4254906"/>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cxnSp>
          <p:nvCxnSpPr>
            <p:cNvPr id="238" name="Curved Connector 237"/>
            <p:cNvCxnSpPr>
              <a:stCxn id="186" idx="2"/>
              <a:endCxn id="172" idx="0"/>
            </p:cNvCxnSpPr>
            <p:nvPr/>
          </p:nvCxnSpPr>
          <p:spPr>
            <a:xfrm rot="16200000" flipH="1">
              <a:off x="2671338" y="3743221"/>
              <a:ext cx="216487" cy="66840"/>
            </a:xfrm>
            <a:prstGeom prst="curvedConnector3">
              <a:avLst/>
            </a:prstGeom>
            <a:noFill/>
            <a:ln w="9525" cap="flat" cmpd="sng" algn="ctr">
              <a:solidFill>
                <a:sysClr val="windowText" lastClr="000000"/>
              </a:solidFill>
              <a:prstDash val="solid"/>
              <a:miter lim="800000"/>
              <a:tailEnd type="triangle"/>
            </a:ln>
            <a:effectLst/>
          </p:spPr>
        </p:cxnSp>
        <p:cxnSp>
          <p:nvCxnSpPr>
            <p:cNvPr id="239" name="Curved Connector 238"/>
            <p:cNvCxnSpPr>
              <a:stCxn id="188" idx="2"/>
              <a:endCxn id="215" idx="0"/>
            </p:cNvCxnSpPr>
            <p:nvPr/>
          </p:nvCxnSpPr>
          <p:spPr>
            <a:xfrm rot="16200000" flipH="1">
              <a:off x="2768102" y="3748545"/>
              <a:ext cx="216487" cy="56191"/>
            </a:xfrm>
            <a:prstGeom prst="curvedConnector3">
              <a:avLst/>
            </a:prstGeom>
            <a:noFill/>
            <a:ln w="9525" cap="flat" cmpd="sng" algn="ctr">
              <a:solidFill>
                <a:sysClr val="windowText" lastClr="000000"/>
              </a:solidFill>
              <a:prstDash val="solid"/>
              <a:miter lim="800000"/>
              <a:tailEnd type="triangle"/>
            </a:ln>
            <a:effectLst/>
          </p:spPr>
        </p:cxnSp>
        <p:cxnSp>
          <p:nvCxnSpPr>
            <p:cNvPr id="240" name="Curved Connector 239"/>
            <p:cNvCxnSpPr>
              <a:stCxn id="192" idx="2"/>
              <a:endCxn id="218" idx="0"/>
            </p:cNvCxnSpPr>
            <p:nvPr/>
          </p:nvCxnSpPr>
          <p:spPr>
            <a:xfrm rot="16200000" flipH="1">
              <a:off x="3636262" y="3656248"/>
              <a:ext cx="221391" cy="235881"/>
            </a:xfrm>
            <a:prstGeom prst="curvedConnector3">
              <a:avLst/>
            </a:prstGeom>
            <a:noFill/>
            <a:ln w="9525" cap="flat" cmpd="sng" algn="ctr">
              <a:solidFill>
                <a:sysClr val="windowText" lastClr="000000"/>
              </a:solidFill>
              <a:prstDash val="solid"/>
              <a:miter lim="800000"/>
              <a:tailEnd type="triangle"/>
            </a:ln>
            <a:effectLst/>
          </p:spPr>
        </p:cxnSp>
        <p:sp>
          <p:nvSpPr>
            <p:cNvPr id="249" name="Flowchart: Process 248"/>
            <p:cNvSpPr/>
            <p:nvPr/>
          </p:nvSpPr>
          <p:spPr>
            <a:xfrm>
              <a:off x="2041323" y="3884885"/>
              <a:ext cx="91440" cy="367758"/>
            </a:xfrm>
            <a:prstGeom prst="flowChartProcess">
              <a:avLst/>
            </a:prstGeom>
            <a:solidFill>
              <a:sysClr val="window" lastClr="FFFFFF"/>
            </a:solidFill>
            <a:ln w="95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0" name="TextBox 249"/>
            <p:cNvSpPr txBox="1"/>
            <p:nvPr/>
          </p:nvSpPr>
          <p:spPr>
            <a:xfrm>
              <a:off x="2057039" y="4215739"/>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a:t>
              </a:r>
              <a:endParaRPr lang="en-US" sz="1400" dirty="0">
                <a:solidFill>
                  <a:prstClr val="black"/>
                </a:solidFill>
                <a:latin typeface="Calibri" panose="020F0502020204030204"/>
              </a:endParaRPr>
            </a:p>
          </p:txBody>
        </p:sp>
        <p:grpSp>
          <p:nvGrpSpPr>
            <p:cNvPr id="251" name="Group 250"/>
            <p:cNvGrpSpPr/>
            <p:nvPr/>
          </p:nvGrpSpPr>
          <p:grpSpPr>
            <a:xfrm>
              <a:off x="1983331" y="3293236"/>
              <a:ext cx="662693" cy="375162"/>
              <a:chOff x="2824951" y="1834670"/>
              <a:chExt cx="662693" cy="375162"/>
            </a:xfrm>
          </p:grpSpPr>
          <p:sp>
            <p:nvSpPr>
              <p:cNvPr id="252" name="Flowchart: Process 251"/>
              <p:cNvSpPr/>
              <p:nvPr/>
            </p:nvSpPr>
            <p:spPr>
              <a:xfrm>
                <a:off x="2824951" y="1834670"/>
                <a:ext cx="73743" cy="375162"/>
              </a:xfrm>
              <a:prstGeom prst="flowChartProcess">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3" name="TextBox 252"/>
              <p:cNvSpPr txBox="1"/>
              <p:nvPr/>
            </p:nvSpPr>
            <p:spPr>
              <a:xfrm>
                <a:off x="3021182"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sp>
            <p:nvSpPr>
              <p:cNvPr id="254" name="Flowchart: Process 253"/>
              <p:cNvSpPr/>
              <p:nvPr/>
            </p:nvSpPr>
            <p:spPr>
              <a:xfrm>
                <a:off x="2927040" y="1834670"/>
                <a:ext cx="73743" cy="375162"/>
              </a:xfrm>
              <a:prstGeom prst="flowChartProcess">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5" name="Flowchart: Process 254"/>
              <p:cNvSpPr/>
              <p:nvPr/>
            </p:nvSpPr>
            <p:spPr>
              <a:xfrm>
                <a:off x="3207342" y="1834670"/>
                <a:ext cx="73743" cy="375162"/>
              </a:xfrm>
              <a:prstGeom prst="flowChartProcess">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6" name="TextBox 255"/>
              <p:cNvSpPr txBox="1"/>
              <p:nvPr/>
            </p:nvSpPr>
            <p:spPr>
              <a:xfrm>
                <a:off x="3306970"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grpSp>
        <p:sp>
          <p:nvSpPr>
            <p:cNvPr id="257" name="Flowchart: Process 256"/>
            <p:cNvSpPr/>
            <p:nvPr/>
          </p:nvSpPr>
          <p:spPr>
            <a:xfrm>
              <a:off x="2132763" y="3884885"/>
              <a:ext cx="91440" cy="367758"/>
            </a:xfrm>
            <a:prstGeom prst="flowChartProcess">
              <a:avLst/>
            </a:prstGeom>
            <a:solidFill>
              <a:sysClr val="window" lastClr="FFFFFF"/>
            </a:solidFill>
            <a:ln w="95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8" name="Flowchart: Process 257"/>
            <p:cNvSpPr/>
            <p:nvPr/>
          </p:nvSpPr>
          <p:spPr>
            <a:xfrm>
              <a:off x="2224203" y="3884885"/>
              <a:ext cx="91440" cy="367758"/>
            </a:xfrm>
            <a:prstGeom prst="flowChartProcess">
              <a:avLst/>
            </a:prstGeom>
            <a:solidFill>
              <a:sysClr val="window" lastClr="FFFFFF"/>
            </a:solidFill>
            <a:ln w="95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9" name="Flowchart: Process 258"/>
            <p:cNvSpPr/>
            <p:nvPr/>
          </p:nvSpPr>
          <p:spPr>
            <a:xfrm>
              <a:off x="2315643" y="3884885"/>
              <a:ext cx="91440" cy="367758"/>
            </a:xfrm>
            <a:prstGeom prst="flowChartProcess">
              <a:avLst/>
            </a:prstGeom>
            <a:solidFill>
              <a:sysClr val="window" lastClr="FFFFFF"/>
            </a:solidFill>
            <a:ln w="952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60" name="Curved Connector 259"/>
            <p:cNvCxnSpPr>
              <a:stCxn id="252" idx="2"/>
              <a:endCxn id="249" idx="0"/>
            </p:cNvCxnSpPr>
            <p:nvPr/>
          </p:nvCxnSpPr>
          <p:spPr>
            <a:xfrm rot="16200000" flipH="1">
              <a:off x="1945380" y="3743221"/>
              <a:ext cx="216487" cy="66840"/>
            </a:xfrm>
            <a:prstGeom prst="curvedConnector3">
              <a:avLst/>
            </a:prstGeom>
            <a:noFill/>
            <a:ln w="9525" cap="flat" cmpd="sng" algn="ctr">
              <a:solidFill>
                <a:sysClr val="windowText" lastClr="000000"/>
              </a:solidFill>
              <a:prstDash val="solid"/>
              <a:miter lim="800000"/>
              <a:tailEnd type="triangle"/>
            </a:ln>
            <a:effectLst/>
          </p:spPr>
        </p:cxnSp>
        <p:cxnSp>
          <p:nvCxnSpPr>
            <p:cNvPr id="261" name="Curved Connector 260"/>
            <p:cNvCxnSpPr>
              <a:stCxn id="254" idx="2"/>
              <a:endCxn id="257" idx="0"/>
            </p:cNvCxnSpPr>
            <p:nvPr/>
          </p:nvCxnSpPr>
          <p:spPr>
            <a:xfrm rot="16200000" flipH="1">
              <a:off x="2042144" y="3748545"/>
              <a:ext cx="216487" cy="56191"/>
            </a:xfrm>
            <a:prstGeom prst="curvedConnector3">
              <a:avLst/>
            </a:prstGeom>
            <a:noFill/>
            <a:ln w="9525" cap="flat" cmpd="sng" algn="ctr">
              <a:solidFill>
                <a:sysClr val="windowText" lastClr="000000"/>
              </a:solidFill>
              <a:prstDash val="solid"/>
              <a:miter lim="800000"/>
              <a:tailEnd type="triangle"/>
            </a:ln>
            <a:effectLst/>
          </p:spPr>
        </p:cxnSp>
        <p:sp>
          <p:nvSpPr>
            <p:cNvPr id="264" name="Freeform 263"/>
            <p:cNvSpPr/>
            <p:nvPr/>
          </p:nvSpPr>
          <p:spPr>
            <a:xfrm>
              <a:off x="2063571" y="3959777"/>
              <a:ext cx="45719" cy="217974"/>
            </a:xfrm>
            <a:custGeom>
              <a:avLst/>
              <a:gdLst>
                <a:gd name="connsiteX0" fmla="*/ 42866 w 288134"/>
                <a:gd name="connsiteY0" fmla="*/ 0 h 635794"/>
                <a:gd name="connsiteX1" fmla="*/ 280991 w 288134"/>
                <a:gd name="connsiteY1" fmla="*/ 211932 h 635794"/>
                <a:gd name="connsiteX2" fmla="*/ 3 w 288134"/>
                <a:gd name="connsiteY2" fmla="*/ 414338 h 635794"/>
                <a:gd name="connsiteX3" fmla="*/ 288134 w 288134"/>
                <a:gd name="connsiteY3" fmla="*/ 635794 h 635794"/>
                <a:gd name="connsiteX4" fmla="*/ 288134 w 288134"/>
                <a:gd name="connsiteY4" fmla="*/ 635794 h 635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134" h="635794">
                  <a:moveTo>
                    <a:pt x="42866" y="0"/>
                  </a:moveTo>
                  <a:cubicBezTo>
                    <a:pt x="165500" y="71438"/>
                    <a:pt x="288135" y="142876"/>
                    <a:pt x="280991" y="211932"/>
                  </a:cubicBezTo>
                  <a:cubicBezTo>
                    <a:pt x="273847" y="280988"/>
                    <a:pt x="-1188" y="343694"/>
                    <a:pt x="3" y="414338"/>
                  </a:cubicBezTo>
                  <a:cubicBezTo>
                    <a:pt x="1193" y="484982"/>
                    <a:pt x="288134" y="635794"/>
                    <a:pt x="288134" y="635794"/>
                  </a:cubicBezTo>
                  <a:lnTo>
                    <a:pt x="288134" y="635794"/>
                  </a:lnTo>
                </a:path>
              </a:pathLst>
            </a:cu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65" name="Freeform 264"/>
            <p:cNvSpPr/>
            <p:nvPr/>
          </p:nvSpPr>
          <p:spPr>
            <a:xfrm>
              <a:off x="2153266" y="3960703"/>
              <a:ext cx="45719" cy="217974"/>
            </a:xfrm>
            <a:custGeom>
              <a:avLst/>
              <a:gdLst>
                <a:gd name="connsiteX0" fmla="*/ 42866 w 288134"/>
                <a:gd name="connsiteY0" fmla="*/ 0 h 635794"/>
                <a:gd name="connsiteX1" fmla="*/ 280991 w 288134"/>
                <a:gd name="connsiteY1" fmla="*/ 211932 h 635794"/>
                <a:gd name="connsiteX2" fmla="*/ 3 w 288134"/>
                <a:gd name="connsiteY2" fmla="*/ 414338 h 635794"/>
                <a:gd name="connsiteX3" fmla="*/ 288134 w 288134"/>
                <a:gd name="connsiteY3" fmla="*/ 635794 h 635794"/>
                <a:gd name="connsiteX4" fmla="*/ 288134 w 288134"/>
                <a:gd name="connsiteY4" fmla="*/ 635794 h 635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134" h="635794">
                  <a:moveTo>
                    <a:pt x="42866" y="0"/>
                  </a:moveTo>
                  <a:cubicBezTo>
                    <a:pt x="165500" y="71438"/>
                    <a:pt x="288135" y="142876"/>
                    <a:pt x="280991" y="211932"/>
                  </a:cubicBezTo>
                  <a:cubicBezTo>
                    <a:pt x="273847" y="280988"/>
                    <a:pt x="-1188" y="343694"/>
                    <a:pt x="3" y="414338"/>
                  </a:cubicBezTo>
                  <a:cubicBezTo>
                    <a:pt x="1193" y="484982"/>
                    <a:pt x="288134" y="635794"/>
                    <a:pt x="288134" y="635794"/>
                  </a:cubicBezTo>
                  <a:lnTo>
                    <a:pt x="288134" y="635794"/>
                  </a:lnTo>
                </a:path>
              </a:pathLst>
            </a:cu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66" name="Freeform 265"/>
            <p:cNvSpPr/>
            <p:nvPr/>
          </p:nvSpPr>
          <p:spPr>
            <a:xfrm>
              <a:off x="2244775" y="3960407"/>
              <a:ext cx="45719" cy="217974"/>
            </a:xfrm>
            <a:custGeom>
              <a:avLst/>
              <a:gdLst>
                <a:gd name="connsiteX0" fmla="*/ 42866 w 288134"/>
                <a:gd name="connsiteY0" fmla="*/ 0 h 635794"/>
                <a:gd name="connsiteX1" fmla="*/ 280991 w 288134"/>
                <a:gd name="connsiteY1" fmla="*/ 211932 h 635794"/>
                <a:gd name="connsiteX2" fmla="*/ 3 w 288134"/>
                <a:gd name="connsiteY2" fmla="*/ 414338 h 635794"/>
                <a:gd name="connsiteX3" fmla="*/ 288134 w 288134"/>
                <a:gd name="connsiteY3" fmla="*/ 635794 h 635794"/>
                <a:gd name="connsiteX4" fmla="*/ 288134 w 288134"/>
                <a:gd name="connsiteY4" fmla="*/ 635794 h 635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134" h="635794">
                  <a:moveTo>
                    <a:pt x="42866" y="0"/>
                  </a:moveTo>
                  <a:cubicBezTo>
                    <a:pt x="165500" y="71438"/>
                    <a:pt x="288135" y="142876"/>
                    <a:pt x="280991" y="211932"/>
                  </a:cubicBezTo>
                  <a:cubicBezTo>
                    <a:pt x="273847" y="280988"/>
                    <a:pt x="-1188" y="343694"/>
                    <a:pt x="3" y="414338"/>
                  </a:cubicBezTo>
                  <a:cubicBezTo>
                    <a:pt x="1193" y="484982"/>
                    <a:pt x="288134" y="635794"/>
                    <a:pt x="288134" y="635794"/>
                  </a:cubicBezTo>
                  <a:lnTo>
                    <a:pt x="288134" y="635794"/>
                  </a:lnTo>
                </a:path>
              </a:pathLst>
            </a:cu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67" name="Freeform 266"/>
            <p:cNvSpPr/>
            <p:nvPr/>
          </p:nvSpPr>
          <p:spPr>
            <a:xfrm>
              <a:off x="2339753" y="3968349"/>
              <a:ext cx="45719" cy="217974"/>
            </a:xfrm>
            <a:custGeom>
              <a:avLst/>
              <a:gdLst>
                <a:gd name="connsiteX0" fmla="*/ 42866 w 288134"/>
                <a:gd name="connsiteY0" fmla="*/ 0 h 635794"/>
                <a:gd name="connsiteX1" fmla="*/ 280991 w 288134"/>
                <a:gd name="connsiteY1" fmla="*/ 211932 h 635794"/>
                <a:gd name="connsiteX2" fmla="*/ 3 w 288134"/>
                <a:gd name="connsiteY2" fmla="*/ 414338 h 635794"/>
                <a:gd name="connsiteX3" fmla="*/ 288134 w 288134"/>
                <a:gd name="connsiteY3" fmla="*/ 635794 h 635794"/>
                <a:gd name="connsiteX4" fmla="*/ 288134 w 288134"/>
                <a:gd name="connsiteY4" fmla="*/ 635794 h 635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134" h="635794">
                  <a:moveTo>
                    <a:pt x="42866" y="0"/>
                  </a:moveTo>
                  <a:cubicBezTo>
                    <a:pt x="165500" y="71438"/>
                    <a:pt x="288135" y="142876"/>
                    <a:pt x="280991" y="211932"/>
                  </a:cubicBezTo>
                  <a:cubicBezTo>
                    <a:pt x="273847" y="280988"/>
                    <a:pt x="-1188" y="343694"/>
                    <a:pt x="3" y="414338"/>
                  </a:cubicBezTo>
                  <a:cubicBezTo>
                    <a:pt x="1193" y="484982"/>
                    <a:pt x="288134" y="635794"/>
                    <a:pt x="288134" y="635794"/>
                  </a:cubicBezTo>
                  <a:lnTo>
                    <a:pt x="288134" y="635794"/>
                  </a:lnTo>
                </a:path>
              </a:pathLst>
            </a:cu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68" name="TextBox 267"/>
            <p:cNvSpPr txBox="1"/>
            <p:nvPr/>
          </p:nvSpPr>
          <p:spPr>
            <a:xfrm>
              <a:off x="2163281" y="4215739"/>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a:t>
              </a:r>
              <a:endParaRPr lang="en-US" sz="1400" dirty="0">
                <a:solidFill>
                  <a:prstClr val="black"/>
                </a:solidFill>
                <a:latin typeface="Calibri" panose="020F0502020204030204"/>
              </a:endParaRPr>
            </a:p>
          </p:txBody>
        </p:sp>
        <p:sp>
          <p:nvSpPr>
            <p:cNvPr id="269" name="TextBox 268"/>
            <p:cNvSpPr txBox="1"/>
            <p:nvPr/>
          </p:nvSpPr>
          <p:spPr>
            <a:xfrm>
              <a:off x="2263345" y="4215739"/>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a:t>
              </a:r>
              <a:endParaRPr lang="en-US" sz="1400" dirty="0">
                <a:solidFill>
                  <a:prstClr val="black"/>
                </a:solidFill>
                <a:latin typeface="Calibri" panose="020F0502020204030204"/>
              </a:endParaRPr>
            </a:p>
          </p:txBody>
        </p:sp>
        <p:sp>
          <p:nvSpPr>
            <p:cNvPr id="270" name="TextBox 269"/>
            <p:cNvSpPr txBox="1"/>
            <p:nvPr/>
          </p:nvSpPr>
          <p:spPr>
            <a:xfrm>
              <a:off x="2356877" y="4215739"/>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t</a:t>
              </a:r>
              <a:endParaRPr lang="en-US" sz="1400" dirty="0">
                <a:solidFill>
                  <a:prstClr val="black"/>
                </a:solidFill>
                <a:latin typeface="Calibri" panose="020F0502020204030204"/>
              </a:endParaRPr>
            </a:p>
          </p:txBody>
        </p:sp>
      </p:grpSp>
      <p:sp>
        <p:nvSpPr>
          <p:cNvPr id="271" name="TextBox 270"/>
          <p:cNvSpPr txBox="1"/>
          <p:nvPr/>
        </p:nvSpPr>
        <p:spPr>
          <a:xfrm>
            <a:off x="7262269" y="1127066"/>
            <a:ext cx="1278821" cy="830997"/>
          </a:xfrm>
          <a:prstGeom prst="rect">
            <a:avLst/>
          </a:prstGeom>
          <a:noFill/>
        </p:spPr>
        <p:txBody>
          <a:bodyPr wrap="square" lIns="0" tIns="0" rIns="0" bIns="0" rtlCol="0">
            <a:spAutoFit/>
          </a:bodyPr>
          <a:lstStyle/>
          <a:p>
            <a:r>
              <a:rPr lang="en-US" b="1" dirty="0" smtClean="0">
                <a:solidFill>
                  <a:prstClr val="black"/>
                </a:solidFill>
                <a:latin typeface="Calibri" panose="020F0502020204030204"/>
              </a:rPr>
              <a:t>t = thread</a:t>
            </a:r>
          </a:p>
          <a:p>
            <a:r>
              <a:rPr lang="en-US" b="1" dirty="0" smtClean="0">
                <a:solidFill>
                  <a:prstClr val="black"/>
                </a:solidFill>
                <a:latin typeface="Calibri" panose="020F0502020204030204"/>
              </a:rPr>
              <a:t>w = warp</a:t>
            </a:r>
          </a:p>
          <a:p>
            <a:r>
              <a:rPr lang="en-US" b="1" dirty="0" smtClean="0">
                <a:solidFill>
                  <a:prstClr val="black"/>
                </a:solidFill>
                <a:latin typeface="Calibri" panose="020F0502020204030204"/>
              </a:rPr>
              <a:t>b = block</a:t>
            </a:r>
            <a:endParaRPr lang="en-US" b="1" dirty="0">
              <a:solidFill>
                <a:prstClr val="black"/>
              </a:solidFill>
              <a:latin typeface="Calibri" panose="020F0502020204030204"/>
            </a:endParaRPr>
          </a:p>
        </p:txBody>
      </p:sp>
      <p:grpSp>
        <p:nvGrpSpPr>
          <p:cNvPr id="12" name="Group 11"/>
          <p:cNvGrpSpPr/>
          <p:nvPr/>
        </p:nvGrpSpPr>
        <p:grpSpPr>
          <a:xfrm>
            <a:off x="4433501" y="3277433"/>
            <a:ext cx="1978962" cy="1192917"/>
            <a:chOff x="4433501" y="3277433"/>
            <a:chExt cx="1978962" cy="1192917"/>
          </a:xfrm>
        </p:grpSpPr>
        <p:sp>
          <p:nvSpPr>
            <p:cNvPr id="156" name="Flowchart: Alternate Process 155"/>
            <p:cNvSpPr/>
            <p:nvPr/>
          </p:nvSpPr>
          <p:spPr>
            <a:xfrm>
              <a:off x="5340974" y="3851405"/>
              <a:ext cx="1071489" cy="453677"/>
            </a:xfrm>
            <a:prstGeom prst="flowChartAlternateProcess">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7" name="Flowchart: Alternate Process 156"/>
            <p:cNvSpPr/>
            <p:nvPr/>
          </p:nvSpPr>
          <p:spPr>
            <a:xfrm>
              <a:off x="4433501" y="3851405"/>
              <a:ext cx="549221" cy="453677"/>
            </a:xfrm>
            <a:prstGeom prst="flowChartAlternateProcess">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97" name="Group 196"/>
            <p:cNvGrpSpPr/>
            <p:nvPr/>
          </p:nvGrpSpPr>
          <p:grpSpPr>
            <a:xfrm>
              <a:off x="4434325" y="3277433"/>
              <a:ext cx="662693" cy="375162"/>
              <a:chOff x="2824951" y="1834670"/>
              <a:chExt cx="662693" cy="375162"/>
            </a:xfrm>
          </p:grpSpPr>
          <p:sp>
            <p:nvSpPr>
              <p:cNvPr id="198" name="Flowchart: Process 197"/>
              <p:cNvSpPr/>
              <p:nvPr/>
            </p:nvSpPr>
            <p:spPr>
              <a:xfrm>
                <a:off x="2824951" y="1834670"/>
                <a:ext cx="73743" cy="375162"/>
              </a:xfrm>
              <a:prstGeom prst="flowChartProcess">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9" name="TextBox 198"/>
              <p:cNvSpPr txBox="1"/>
              <p:nvPr/>
            </p:nvSpPr>
            <p:spPr>
              <a:xfrm>
                <a:off x="3021182"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sp>
            <p:nvSpPr>
              <p:cNvPr id="200" name="Flowchart: Process 199"/>
              <p:cNvSpPr/>
              <p:nvPr/>
            </p:nvSpPr>
            <p:spPr>
              <a:xfrm>
                <a:off x="2927040" y="1834670"/>
                <a:ext cx="73743" cy="375162"/>
              </a:xfrm>
              <a:prstGeom prst="flowChartProcess">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 name="Flowchart: Process 200"/>
              <p:cNvSpPr/>
              <p:nvPr/>
            </p:nvSpPr>
            <p:spPr>
              <a:xfrm>
                <a:off x="3207342" y="1834670"/>
                <a:ext cx="73743" cy="375162"/>
              </a:xfrm>
              <a:prstGeom prst="flowChartProcess">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 name="TextBox 201"/>
              <p:cNvSpPr txBox="1"/>
              <p:nvPr/>
            </p:nvSpPr>
            <p:spPr>
              <a:xfrm>
                <a:off x="3306970"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grpSp>
        <p:grpSp>
          <p:nvGrpSpPr>
            <p:cNvPr id="203" name="Group 202"/>
            <p:cNvGrpSpPr/>
            <p:nvPr/>
          </p:nvGrpSpPr>
          <p:grpSpPr>
            <a:xfrm>
              <a:off x="5597780" y="3279927"/>
              <a:ext cx="662693" cy="375162"/>
              <a:chOff x="2824951" y="1834670"/>
              <a:chExt cx="662693" cy="375162"/>
            </a:xfrm>
          </p:grpSpPr>
          <p:sp>
            <p:nvSpPr>
              <p:cNvPr id="204" name="Flowchart: Process 203"/>
              <p:cNvSpPr/>
              <p:nvPr/>
            </p:nvSpPr>
            <p:spPr>
              <a:xfrm>
                <a:off x="2824951" y="1834670"/>
                <a:ext cx="73743" cy="375162"/>
              </a:xfrm>
              <a:prstGeom prst="flowChartProcess">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5" name="TextBox 204"/>
              <p:cNvSpPr txBox="1"/>
              <p:nvPr/>
            </p:nvSpPr>
            <p:spPr>
              <a:xfrm>
                <a:off x="3021182"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sp>
            <p:nvSpPr>
              <p:cNvPr id="206" name="Flowchart: Process 205"/>
              <p:cNvSpPr/>
              <p:nvPr/>
            </p:nvSpPr>
            <p:spPr>
              <a:xfrm>
                <a:off x="2927040" y="1834670"/>
                <a:ext cx="73743" cy="375162"/>
              </a:xfrm>
              <a:prstGeom prst="flowChartProcess">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7" name="Flowchart: Process 206"/>
              <p:cNvSpPr/>
              <p:nvPr/>
            </p:nvSpPr>
            <p:spPr>
              <a:xfrm>
                <a:off x="3207342" y="1834670"/>
                <a:ext cx="73743" cy="375162"/>
              </a:xfrm>
              <a:prstGeom prst="flowChartProcess">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8" name="TextBox 207"/>
              <p:cNvSpPr txBox="1"/>
              <p:nvPr/>
            </p:nvSpPr>
            <p:spPr>
              <a:xfrm>
                <a:off x="3306970" y="1836504"/>
                <a:ext cx="18067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a:t>
                </a:r>
              </a:p>
            </p:txBody>
          </p:sp>
        </p:grpSp>
        <p:sp>
          <p:nvSpPr>
            <p:cNvPr id="219" name="Flowchart: Process 218"/>
            <p:cNvSpPr/>
            <p:nvPr/>
          </p:nvSpPr>
          <p:spPr>
            <a:xfrm>
              <a:off x="4448926" y="3884885"/>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0" name="Flowchart: Process 219"/>
            <p:cNvSpPr/>
            <p:nvPr/>
          </p:nvSpPr>
          <p:spPr>
            <a:xfrm>
              <a:off x="4724496" y="3884885"/>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 name="Flowchart: Process 220"/>
            <p:cNvSpPr/>
            <p:nvPr/>
          </p:nvSpPr>
          <p:spPr>
            <a:xfrm>
              <a:off x="5900832" y="3884885"/>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2" name="Flowchart: Process 221"/>
            <p:cNvSpPr/>
            <p:nvPr/>
          </p:nvSpPr>
          <p:spPr>
            <a:xfrm>
              <a:off x="6156205" y="3884885"/>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 name="TextBox 223"/>
            <p:cNvSpPr txBox="1"/>
            <p:nvPr/>
          </p:nvSpPr>
          <p:spPr>
            <a:xfrm>
              <a:off x="4459424" y="4037242"/>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sp>
          <p:nvSpPr>
            <p:cNvPr id="225" name="TextBox 224"/>
            <p:cNvSpPr txBox="1"/>
            <p:nvPr/>
          </p:nvSpPr>
          <p:spPr>
            <a:xfrm>
              <a:off x="4752180" y="4037242"/>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sp>
          <p:nvSpPr>
            <p:cNvPr id="226" name="TextBox 225"/>
            <p:cNvSpPr txBox="1"/>
            <p:nvPr/>
          </p:nvSpPr>
          <p:spPr>
            <a:xfrm>
              <a:off x="5909369" y="4037242"/>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sp>
          <p:nvSpPr>
            <p:cNvPr id="227" name="TextBox 226"/>
            <p:cNvSpPr txBox="1"/>
            <p:nvPr/>
          </p:nvSpPr>
          <p:spPr>
            <a:xfrm>
              <a:off x="6170116" y="4037242"/>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cxnSp>
          <p:nvCxnSpPr>
            <p:cNvPr id="241" name="Curved Connector 240"/>
            <p:cNvCxnSpPr>
              <a:stCxn id="198" idx="2"/>
              <a:endCxn id="219" idx="0"/>
            </p:cNvCxnSpPr>
            <p:nvPr/>
          </p:nvCxnSpPr>
          <p:spPr>
            <a:xfrm rot="16200000" flipH="1">
              <a:off x="4401066" y="3722725"/>
              <a:ext cx="232290" cy="92029"/>
            </a:xfrm>
            <a:prstGeom prst="curvedConnector3">
              <a:avLst/>
            </a:prstGeom>
            <a:noFill/>
            <a:ln w="9525" cap="flat" cmpd="sng" algn="ctr">
              <a:solidFill>
                <a:sysClr val="windowText" lastClr="000000"/>
              </a:solidFill>
              <a:prstDash val="solid"/>
              <a:miter lim="800000"/>
              <a:tailEnd type="triangle"/>
            </a:ln>
            <a:effectLst/>
          </p:spPr>
        </p:cxnSp>
        <p:cxnSp>
          <p:nvCxnSpPr>
            <p:cNvPr id="242" name="Curved Connector 241"/>
            <p:cNvCxnSpPr>
              <a:stCxn id="198" idx="2"/>
              <a:endCxn id="220" idx="0"/>
            </p:cNvCxnSpPr>
            <p:nvPr/>
          </p:nvCxnSpPr>
          <p:spPr>
            <a:xfrm rot="16200000" flipH="1">
              <a:off x="4538851" y="3584940"/>
              <a:ext cx="232290" cy="367599"/>
            </a:xfrm>
            <a:prstGeom prst="curvedConnector3">
              <a:avLst/>
            </a:prstGeom>
            <a:noFill/>
            <a:ln w="9525" cap="flat" cmpd="sng" algn="ctr">
              <a:solidFill>
                <a:sysClr val="windowText" lastClr="000000"/>
              </a:solidFill>
              <a:prstDash val="solid"/>
              <a:miter lim="800000"/>
              <a:tailEnd type="triangle"/>
            </a:ln>
            <a:effectLst/>
          </p:spPr>
        </p:cxnSp>
        <p:cxnSp>
          <p:nvCxnSpPr>
            <p:cNvPr id="243" name="Curved Connector 242"/>
            <p:cNvCxnSpPr>
              <a:stCxn id="204" idx="2"/>
              <a:endCxn id="221" idx="0"/>
            </p:cNvCxnSpPr>
            <p:nvPr/>
          </p:nvCxnSpPr>
          <p:spPr>
            <a:xfrm rot="16200000" flipH="1">
              <a:off x="5709994" y="3579747"/>
              <a:ext cx="229796" cy="380480"/>
            </a:xfrm>
            <a:prstGeom prst="curvedConnector3">
              <a:avLst/>
            </a:prstGeom>
            <a:noFill/>
            <a:ln w="9525" cap="flat" cmpd="sng" algn="ctr">
              <a:solidFill>
                <a:sysClr val="windowText" lastClr="000000"/>
              </a:solidFill>
              <a:prstDash val="solid"/>
              <a:miter lim="800000"/>
              <a:tailEnd type="triangle"/>
            </a:ln>
            <a:effectLst/>
          </p:spPr>
        </p:cxnSp>
        <p:cxnSp>
          <p:nvCxnSpPr>
            <p:cNvPr id="244" name="Curved Connector 243"/>
            <p:cNvCxnSpPr>
              <a:stCxn id="204" idx="2"/>
              <a:endCxn id="222" idx="0"/>
            </p:cNvCxnSpPr>
            <p:nvPr/>
          </p:nvCxnSpPr>
          <p:spPr>
            <a:xfrm rot="16200000" flipH="1">
              <a:off x="5837680" y="3452060"/>
              <a:ext cx="229796" cy="635853"/>
            </a:xfrm>
            <a:prstGeom prst="curvedConnector3">
              <a:avLst/>
            </a:prstGeom>
            <a:noFill/>
            <a:ln w="9525" cap="flat" cmpd="sng" algn="ctr">
              <a:solidFill>
                <a:sysClr val="windowText" lastClr="000000"/>
              </a:solidFill>
              <a:prstDash val="solid"/>
              <a:miter lim="800000"/>
              <a:tailEnd type="triangle"/>
            </a:ln>
            <a:effectLst/>
          </p:spPr>
        </p:cxnSp>
        <p:sp>
          <p:nvSpPr>
            <p:cNvPr id="247" name="TextBox 246"/>
            <p:cNvSpPr txBox="1"/>
            <p:nvPr/>
          </p:nvSpPr>
          <p:spPr>
            <a:xfrm>
              <a:off x="4647679" y="4254906"/>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b</a:t>
              </a:r>
              <a:endParaRPr lang="en-US" sz="1400" dirty="0">
                <a:solidFill>
                  <a:prstClr val="black"/>
                </a:solidFill>
                <a:latin typeface="Calibri" panose="020F0502020204030204"/>
              </a:endParaRPr>
            </a:p>
          </p:txBody>
        </p:sp>
        <p:sp>
          <p:nvSpPr>
            <p:cNvPr id="248" name="TextBox 247"/>
            <p:cNvSpPr txBox="1"/>
            <p:nvPr/>
          </p:nvSpPr>
          <p:spPr>
            <a:xfrm>
              <a:off x="5863948" y="4254906"/>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b</a:t>
              </a:r>
              <a:endParaRPr lang="en-US" sz="1400" dirty="0">
                <a:solidFill>
                  <a:prstClr val="black"/>
                </a:solidFill>
                <a:latin typeface="Calibri" panose="020F0502020204030204"/>
              </a:endParaRPr>
            </a:p>
          </p:txBody>
        </p:sp>
        <p:sp>
          <p:nvSpPr>
            <p:cNvPr id="272" name="Flowchart: Process 271"/>
            <p:cNvSpPr/>
            <p:nvPr/>
          </p:nvSpPr>
          <p:spPr>
            <a:xfrm>
              <a:off x="5390088" y="3889641"/>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73" name="Flowchart: Process 272"/>
            <p:cNvSpPr/>
            <p:nvPr/>
          </p:nvSpPr>
          <p:spPr>
            <a:xfrm>
              <a:off x="5645460" y="3889641"/>
              <a:ext cx="228600" cy="367758"/>
            </a:xfrm>
            <a:prstGeom prst="flowChartProcess">
              <a:avLst/>
            </a:prstGeom>
            <a:solidFill>
              <a:sysClr val="window" lastClr="FFFFFF"/>
            </a:solid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74" name="TextBox 273"/>
            <p:cNvSpPr txBox="1"/>
            <p:nvPr/>
          </p:nvSpPr>
          <p:spPr>
            <a:xfrm>
              <a:off x="5656947" y="4037236"/>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sp>
          <p:nvSpPr>
            <p:cNvPr id="275" name="TextBox 274"/>
            <p:cNvSpPr txBox="1"/>
            <p:nvPr/>
          </p:nvSpPr>
          <p:spPr>
            <a:xfrm>
              <a:off x="5395004" y="4041995"/>
              <a:ext cx="205007" cy="215444"/>
            </a:xfrm>
            <a:prstGeom prst="rect">
              <a:avLst/>
            </a:prstGeom>
            <a:noFill/>
          </p:spPr>
          <p:txBody>
            <a:bodyPr wrap="square" lIns="0" tIns="0" rIns="0" bIns="0" rtlCol="0">
              <a:spAutoFit/>
            </a:bodyPr>
            <a:lstStyle/>
            <a:p>
              <a:r>
                <a:rPr lang="en-US" sz="1400" dirty="0" smtClean="0">
                  <a:solidFill>
                    <a:prstClr val="black"/>
                  </a:solidFill>
                  <a:latin typeface="Calibri" panose="020F0502020204030204"/>
                </a:rPr>
                <a:t>w</a:t>
              </a:r>
              <a:endParaRPr lang="en-US" sz="1400" dirty="0">
                <a:solidFill>
                  <a:prstClr val="black"/>
                </a:solidFill>
                <a:latin typeface="Calibri" panose="020F0502020204030204"/>
              </a:endParaRPr>
            </a:p>
          </p:txBody>
        </p:sp>
        <p:cxnSp>
          <p:nvCxnSpPr>
            <p:cNvPr id="276" name="Curved Connector 275"/>
            <p:cNvCxnSpPr>
              <a:stCxn id="204" idx="2"/>
              <a:endCxn id="272" idx="0"/>
            </p:cNvCxnSpPr>
            <p:nvPr/>
          </p:nvCxnSpPr>
          <p:spPr>
            <a:xfrm rot="5400000">
              <a:off x="5452244" y="3707233"/>
              <a:ext cx="234552" cy="130264"/>
            </a:xfrm>
            <a:prstGeom prst="curvedConnector3">
              <a:avLst>
                <a:gd name="adj1" fmla="val 50000"/>
              </a:avLst>
            </a:prstGeom>
            <a:noFill/>
            <a:ln w="9525" cap="flat" cmpd="sng" algn="ctr">
              <a:solidFill>
                <a:sysClr val="windowText" lastClr="000000"/>
              </a:solidFill>
              <a:prstDash val="solid"/>
              <a:miter lim="800000"/>
              <a:tailEnd type="triangle"/>
            </a:ln>
            <a:effectLst/>
          </p:spPr>
        </p:cxnSp>
        <p:cxnSp>
          <p:nvCxnSpPr>
            <p:cNvPr id="277" name="Curved Connector 276"/>
            <p:cNvCxnSpPr>
              <a:stCxn id="204" idx="2"/>
              <a:endCxn id="273" idx="0"/>
            </p:cNvCxnSpPr>
            <p:nvPr/>
          </p:nvCxnSpPr>
          <p:spPr>
            <a:xfrm rot="16200000" flipH="1">
              <a:off x="5579930" y="3709811"/>
              <a:ext cx="234552" cy="125108"/>
            </a:xfrm>
            <a:prstGeom prst="curvedConnector3">
              <a:avLst>
                <a:gd name="adj1" fmla="val 50000"/>
              </a:avLst>
            </a:prstGeom>
            <a:noFill/>
            <a:ln w="9525" cap="flat" cmpd="sng" algn="ctr">
              <a:solidFill>
                <a:sysClr val="windowText" lastClr="000000"/>
              </a:solidFill>
              <a:prstDash val="solid"/>
              <a:miter lim="800000"/>
              <a:tailEnd type="triangle"/>
            </a:ln>
            <a:effectLst/>
          </p:spPr>
        </p:cxnSp>
      </p:grpSp>
      <p:grpSp>
        <p:nvGrpSpPr>
          <p:cNvPr id="9" name="Group 8"/>
          <p:cNvGrpSpPr/>
          <p:nvPr/>
        </p:nvGrpSpPr>
        <p:grpSpPr>
          <a:xfrm>
            <a:off x="1415118" y="4795779"/>
            <a:ext cx="6192504" cy="797582"/>
            <a:chOff x="1415118" y="4795779"/>
            <a:chExt cx="6192504" cy="797582"/>
          </a:xfrm>
        </p:grpSpPr>
        <p:sp>
          <p:nvSpPr>
            <p:cNvPr id="174" name="Flowchart: Process 173"/>
            <p:cNvSpPr/>
            <p:nvPr/>
          </p:nvSpPr>
          <p:spPr>
            <a:xfrm>
              <a:off x="1415118" y="5334498"/>
              <a:ext cx="6192504" cy="258863"/>
            </a:xfrm>
            <a:prstGeom prst="flowChartProcess">
              <a:avLst/>
            </a:prstGeom>
            <a:solidFill>
              <a:srgbClr val="ED7D31">
                <a:lumMod val="75000"/>
              </a:srgbClr>
            </a:solidFill>
            <a:ln w="1905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a:ea typeface="+mn-ea"/>
                  <a:cs typeface="+mn-cs"/>
                </a:rPr>
                <a:t>Global memory: sorted segments (</a:t>
              </a:r>
              <a:r>
                <a:rPr kumimoji="0" lang="en-US" sz="1400" b="0" i="1" u="none" strike="noStrike" kern="0" cap="none" spc="0" normalizeH="0" baseline="0" noProof="0" dirty="0" smtClean="0">
                  <a:ln>
                    <a:noFill/>
                  </a:ln>
                  <a:solidFill>
                    <a:prstClr val="white"/>
                  </a:solidFill>
                  <a:effectLst/>
                  <a:uLnTx/>
                  <a:uFillTx/>
                  <a:latin typeface="Calibri" panose="020F0502020204030204"/>
                  <a:ea typeface="+mn-ea"/>
                  <a:cs typeface="+mn-cs"/>
                </a:rPr>
                <a:t>output</a:t>
              </a:r>
              <a:r>
                <a:rPr kumimoji="0" lang="en-US" sz="1400" b="0" i="0" u="none" strike="noStrike" kern="0" cap="none" spc="0" normalizeH="0" baseline="0" noProof="0" dirty="0" smtClean="0">
                  <a:ln>
                    <a:noFill/>
                  </a:ln>
                  <a:solidFill>
                    <a:prstClr val="white"/>
                  </a:solidFill>
                  <a:effectLst/>
                  <a:uLnTx/>
                  <a:uFillTx/>
                  <a:latin typeface="Calibri" panose="020F0502020204030204"/>
                  <a:ea typeface="+mn-ea"/>
                  <a:cs typeface="+mn-cs"/>
                </a:rPr>
                <a:t>)</a:t>
              </a:r>
            </a:p>
          </p:txBody>
        </p:sp>
        <p:sp>
          <p:nvSpPr>
            <p:cNvPr id="278" name="Flowchart: Process 277"/>
            <p:cNvSpPr/>
            <p:nvPr/>
          </p:nvSpPr>
          <p:spPr>
            <a:xfrm>
              <a:off x="1901345" y="4795779"/>
              <a:ext cx="5706277" cy="226186"/>
            </a:xfrm>
            <a:prstGeom prst="flowChartProcess">
              <a:avLst/>
            </a:prstGeom>
            <a:solidFill>
              <a:srgbClr val="ED7D31">
                <a:lumMod val="50000"/>
              </a:srgbClr>
            </a:solidFill>
            <a:ln w="1905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prstClr val="white"/>
                  </a:solidFill>
                  <a:effectLst/>
                  <a:uLnTx/>
                  <a:uFillTx/>
                  <a:latin typeface="Calibri" panose="020F0502020204030204"/>
                  <a:ea typeface="+mn-ea"/>
                  <a:cs typeface="+mn-cs"/>
                </a:rPr>
                <a:t>reg</a:t>
              </a: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-sort</a:t>
              </a:r>
            </a:p>
          </p:txBody>
        </p:sp>
        <p:sp>
          <p:nvSpPr>
            <p:cNvPr id="279" name="Flowchart: Process 278"/>
            <p:cNvSpPr/>
            <p:nvPr/>
          </p:nvSpPr>
          <p:spPr>
            <a:xfrm>
              <a:off x="4293478" y="5061522"/>
              <a:ext cx="3314144" cy="228600"/>
            </a:xfrm>
            <a:prstGeom prst="flowChartProcess">
              <a:avLst/>
            </a:prstGeom>
            <a:solidFill>
              <a:srgbClr val="ED7D31">
                <a:lumMod val="5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prstClr val="white"/>
                  </a:solidFill>
                  <a:effectLst/>
                  <a:uLnTx/>
                  <a:uFillTx/>
                  <a:latin typeface="Calibri" panose="020F0502020204030204"/>
                  <a:ea typeface="+mn-ea"/>
                  <a:cs typeface="+mn-cs"/>
                </a:rPr>
                <a:t>smem</a:t>
              </a: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-merge</a:t>
              </a:r>
            </a:p>
          </p:txBody>
        </p:sp>
      </p:grpSp>
      <p:grpSp>
        <p:nvGrpSpPr>
          <p:cNvPr id="16" name="Group 15"/>
          <p:cNvGrpSpPr/>
          <p:nvPr/>
        </p:nvGrpSpPr>
        <p:grpSpPr>
          <a:xfrm>
            <a:off x="4291784" y="4489450"/>
            <a:ext cx="1991756" cy="897116"/>
            <a:chOff x="4291784" y="4489450"/>
            <a:chExt cx="1991756" cy="897116"/>
          </a:xfrm>
        </p:grpSpPr>
        <p:sp>
          <p:nvSpPr>
            <p:cNvPr id="149" name="Right Brace 148"/>
            <p:cNvSpPr/>
            <p:nvPr/>
          </p:nvSpPr>
          <p:spPr>
            <a:xfrm rot="5400000">
              <a:off x="5174969" y="3606265"/>
              <a:ext cx="225386" cy="1991756"/>
            </a:xfrm>
            <a:prstGeom prst="rightBrace">
              <a:avLst>
                <a:gd name="adj1" fmla="val 72394"/>
                <a:gd name="adj2" fmla="val 50000"/>
              </a:avLst>
            </a:prstGeom>
            <a:no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81" name="Down Arrow 280"/>
            <p:cNvSpPr/>
            <p:nvPr/>
          </p:nvSpPr>
          <p:spPr>
            <a:xfrm>
              <a:off x="5221560" y="4718176"/>
              <a:ext cx="182880" cy="157480"/>
            </a:xfrm>
            <a:prstGeom prst="downArrow">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85" name="Down Arrow 284"/>
            <p:cNvSpPr/>
            <p:nvPr/>
          </p:nvSpPr>
          <p:spPr>
            <a:xfrm>
              <a:off x="5221560" y="4977377"/>
              <a:ext cx="182880" cy="157480"/>
            </a:xfrm>
            <a:prstGeom prst="downArrow">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86" name="Down Arrow 285"/>
            <p:cNvSpPr/>
            <p:nvPr/>
          </p:nvSpPr>
          <p:spPr>
            <a:xfrm>
              <a:off x="5221560" y="5229086"/>
              <a:ext cx="182880" cy="157480"/>
            </a:xfrm>
            <a:prstGeom prst="downArrow">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7061357" y="4550767"/>
            <a:ext cx="522334" cy="996145"/>
            <a:chOff x="7061357" y="4550767"/>
            <a:chExt cx="522334" cy="996145"/>
          </a:xfrm>
        </p:grpSpPr>
        <p:sp>
          <p:nvSpPr>
            <p:cNvPr id="282" name="Down Arrow 281"/>
            <p:cNvSpPr/>
            <p:nvPr/>
          </p:nvSpPr>
          <p:spPr>
            <a:xfrm>
              <a:off x="7061357" y="4550767"/>
              <a:ext cx="182880" cy="309418"/>
            </a:xfrm>
            <a:prstGeom prst="downArrow">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83" name="Curved Up Arrow 282"/>
            <p:cNvSpPr/>
            <p:nvPr/>
          </p:nvSpPr>
          <p:spPr>
            <a:xfrm rot="16200000">
              <a:off x="7274521" y="5237743"/>
              <a:ext cx="412055" cy="206284"/>
            </a:xfrm>
            <a:prstGeom prst="curvedUpArrow">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87" name="Down Arrow 286"/>
            <p:cNvSpPr/>
            <p:nvPr/>
          </p:nvSpPr>
          <p:spPr>
            <a:xfrm>
              <a:off x="7061357" y="4966011"/>
              <a:ext cx="182880" cy="155448"/>
            </a:xfrm>
            <a:prstGeom prst="downArrow">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88" name="Down Arrow 287"/>
            <p:cNvSpPr/>
            <p:nvPr/>
          </p:nvSpPr>
          <p:spPr>
            <a:xfrm>
              <a:off x="7061357" y="5227415"/>
              <a:ext cx="182880" cy="155448"/>
            </a:xfrm>
            <a:prstGeom prst="downArrow">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 name="Group 14"/>
          <p:cNvGrpSpPr/>
          <p:nvPr/>
        </p:nvGrpSpPr>
        <p:grpSpPr>
          <a:xfrm>
            <a:off x="2054821" y="4495894"/>
            <a:ext cx="1991756" cy="908082"/>
            <a:chOff x="2054821" y="4495894"/>
            <a:chExt cx="1991756" cy="908082"/>
          </a:xfrm>
        </p:grpSpPr>
        <p:sp>
          <p:nvSpPr>
            <p:cNvPr id="150" name="Right Brace 149"/>
            <p:cNvSpPr/>
            <p:nvPr/>
          </p:nvSpPr>
          <p:spPr>
            <a:xfrm rot="5400000">
              <a:off x="2938006" y="3612709"/>
              <a:ext cx="225386" cy="1991756"/>
            </a:xfrm>
            <a:prstGeom prst="rightBrace">
              <a:avLst>
                <a:gd name="adj1" fmla="val 72394"/>
                <a:gd name="adj2" fmla="val 50000"/>
              </a:avLst>
            </a:prstGeom>
            <a:noFill/>
            <a:ln w="952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4" name="Group 13"/>
            <p:cNvGrpSpPr/>
            <p:nvPr/>
          </p:nvGrpSpPr>
          <p:grpSpPr>
            <a:xfrm>
              <a:off x="2095185" y="4692776"/>
              <a:ext cx="1048013" cy="711200"/>
              <a:chOff x="2095185" y="4692776"/>
              <a:chExt cx="1048013" cy="711200"/>
            </a:xfrm>
          </p:grpSpPr>
          <p:sp>
            <p:nvSpPr>
              <p:cNvPr id="280" name="Down Arrow 279"/>
              <p:cNvSpPr/>
              <p:nvPr/>
            </p:nvSpPr>
            <p:spPr>
              <a:xfrm>
                <a:off x="2960932" y="4692776"/>
                <a:ext cx="182266" cy="182880"/>
              </a:xfrm>
              <a:prstGeom prst="downArrow">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84" name="Down Arrow 283"/>
              <p:cNvSpPr/>
              <p:nvPr/>
            </p:nvSpPr>
            <p:spPr>
              <a:xfrm>
                <a:off x="2960932" y="4946776"/>
                <a:ext cx="182266" cy="457200"/>
              </a:xfrm>
              <a:prstGeom prst="downArrow">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89" name="TextBox 288"/>
              <p:cNvSpPr txBox="1"/>
              <p:nvPr/>
            </p:nvSpPr>
            <p:spPr>
              <a:xfrm>
                <a:off x="2095185" y="5120668"/>
                <a:ext cx="992073" cy="184666"/>
              </a:xfrm>
              <a:prstGeom prst="rect">
                <a:avLst/>
              </a:prstGeom>
              <a:noFill/>
            </p:spPr>
            <p:txBody>
              <a:bodyPr wrap="square" lIns="0" tIns="0" rIns="0" bIns="0" rtlCol="0">
                <a:spAutoFit/>
              </a:bodyPr>
              <a:lstStyle/>
              <a:p>
                <a:pPr algn="ctr"/>
                <a:r>
                  <a:rPr lang="en-US" sz="1200" dirty="0">
                    <a:solidFill>
                      <a:prstClr val="black"/>
                    </a:solidFill>
                    <a:latin typeface="Calibri" panose="020F0502020204030204"/>
                  </a:rPr>
                  <a:t>s</a:t>
                </a:r>
                <a:r>
                  <a:rPr lang="en-US" sz="1200" dirty="0" smtClean="0">
                    <a:solidFill>
                      <a:prstClr val="black"/>
                    </a:solidFill>
                    <a:latin typeface="Calibri" panose="020F0502020204030204"/>
                  </a:rPr>
                  <a:t>triped-write</a:t>
                </a:r>
                <a:endParaRPr lang="en-US" sz="1200" dirty="0">
                  <a:solidFill>
                    <a:prstClr val="black"/>
                  </a:solidFill>
                  <a:latin typeface="Calibri" panose="020F0502020204030204"/>
                </a:endParaRPr>
              </a:p>
            </p:txBody>
          </p:sp>
        </p:grpSp>
      </p:grpSp>
      <p:sp>
        <p:nvSpPr>
          <p:cNvPr id="290" name="Down Arrow 289"/>
          <p:cNvSpPr/>
          <p:nvPr/>
        </p:nvSpPr>
        <p:spPr>
          <a:xfrm>
            <a:off x="1646733" y="3166744"/>
            <a:ext cx="185197" cy="2240280"/>
          </a:xfrm>
          <a:prstGeom prst="downArrow">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8" name="Rounded Rectangular Callout 147"/>
          <p:cNvSpPr/>
          <p:nvPr/>
        </p:nvSpPr>
        <p:spPr bwMode="auto">
          <a:xfrm>
            <a:off x="2249426" y="2801531"/>
            <a:ext cx="3399577" cy="924166"/>
          </a:xfrm>
          <a:prstGeom prst="wedgeRoundRectCallout">
            <a:avLst>
              <a:gd name="adj1" fmla="val -64957"/>
              <a:gd name="adj2" fmla="val 83801"/>
              <a:gd name="adj3" fmla="val 16667"/>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Directly</a:t>
            </a:r>
            <a:r>
              <a:rPr kumimoji="0" lang="en-US" b="0" i="0" u="none" strike="noStrike" cap="none" normalizeH="0" dirty="0" smtClean="0">
                <a:ln>
                  <a:noFill/>
                </a:ln>
                <a:solidFill>
                  <a:schemeClr val="tx1"/>
                </a:solidFill>
                <a:effectLst/>
                <a:latin typeface="Arial" pitchFamily="-65" charset="0"/>
                <a:ea typeface="ＭＳ Ｐゴシック" pitchFamily="-65" charset="-128"/>
                <a:cs typeface="ＭＳ Ｐゴシック" pitchFamily="-65" charset="-128"/>
              </a:rPr>
              <a:t> copy segments to the result in global memory</a:t>
            </a:r>
            <a:endParaRPr kumimoji="0" lang="en-US"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05" name="Rounded Rectangular Callout 304"/>
          <p:cNvSpPr/>
          <p:nvPr/>
        </p:nvSpPr>
        <p:spPr bwMode="auto">
          <a:xfrm>
            <a:off x="3565928" y="3524212"/>
            <a:ext cx="3908578" cy="1069339"/>
          </a:xfrm>
          <a:prstGeom prst="wedgeRoundRectCallout">
            <a:avLst>
              <a:gd name="adj1" fmla="val -61810"/>
              <a:gd name="adj2" fmla="val 79072"/>
              <a:gd name="adj3"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Only use registers as “cache”</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Data-thread binding/</a:t>
            </a:r>
            <a:r>
              <a:rPr lang="en-US" dirty="0" smtClean="0">
                <a:latin typeface="Arial" pitchFamily="-65" charset="0"/>
                <a:ea typeface="ＭＳ Ｐゴシック" pitchFamily="-65" charset="-128"/>
                <a:cs typeface="ＭＳ Ｐゴシック" pitchFamily="-65" charset="-128"/>
              </a:rPr>
              <a:t>exchange</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Arial" pitchFamily="-65" charset="0"/>
                <a:ea typeface="ＭＳ Ｐゴシック" pitchFamily="-65" charset="-128"/>
                <a:cs typeface="ＭＳ Ｐゴシック" pitchFamily="-65" charset="-128"/>
              </a:rPr>
              <a:t>M</a:t>
            </a: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emory access optimization</a:t>
            </a:r>
            <a:endParaRPr kumimoji="0" lang="en-US"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06" name="Rounded Rectangular Callout 305"/>
          <p:cNvSpPr/>
          <p:nvPr/>
        </p:nvSpPr>
        <p:spPr bwMode="auto">
          <a:xfrm>
            <a:off x="935421" y="3750949"/>
            <a:ext cx="4096655" cy="1069339"/>
          </a:xfrm>
          <a:prstGeom prst="wedgeRoundRectCallout">
            <a:avLst>
              <a:gd name="adj1" fmla="val 54895"/>
              <a:gd name="adj2" fmla="val 61380"/>
              <a:gd name="adj3" fmla="val 16667"/>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smtClean="0">
                <a:latin typeface="Arial" pitchFamily="-65" charset="0"/>
                <a:ea typeface="ＭＳ Ｐゴシック" pitchFamily="-65" charset="-128"/>
                <a:cs typeface="ＭＳ Ｐゴシック" pitchFamily="-65" charset="-128"/>
              </a:rPr>
              <a:t>U</a:t>
            </a: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se registers + </a:t>
            </a:r>
            <a:r>
              <a:rPr kumimoji="0" lang="en-US" b="0" i="0" u="none" strike="noStrike" cap="none" normalizeH="0" baseline="0" dirty="0" err="1" smtClean="0">
                <a:ln>
                  <a:noFill/>
                </a:ln>
                <a:solidFill>
                  <a:schemeClr val="tx1"/>
                </a:solidFill>
                <a:effectLst/>
                <a:latin typeface="Arial" pitchFamily="-65" charset="0"/>
                <a:ea typeface="ＭＳ Ｐゴシック" pitchFamily="-65" charset="-128"/>
                <a:cs typeface="ＭＳ Ｐゴシック" pitchFamily="-65" charset="-128"/>
              </a:rPr>
              <a:t>smem</a:t>
            </a: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 as “cache”</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1" u="none" strike="noStrike" cap="none" normalizeH="0" baseline="0" dirty="0" err="1" smtClean="0">
                <a:ln>
                  <a:noFill/>
                </a:ln>
                <a:solidFill>
                  <a:schemeClr val="tx1"/>
                </a:solidFill>
                <a:effectLst/>
                <a:latin typeface="Arial" pitchFamily="-65" charset="0"/>
                <a:ea typeface="ＭＳ Ｐゴシック" pitchFamily="-65" charset="-128"/>
                <a:cs typeface="ＭＳ Ｐゴシック" pitchFamily="-65" charset="-128"/>
              </a:rPr>
              <a:t>MergePath</a:t>
            </a:r>
            <a:r>
              <a:rPr kumimoji="0" lang="en-US"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 algo</a:t>
            </a:r>
            <a:r>
              <a:rPr lang="en-US" dirty="0" smtClean="0">
                <a:latin typeface="Arial" pitchFamily="-65" charset="0"/>
                <a:ea typeface="ＭＳ Ｐゴシック" pitchFamily="-65" charset="-128"/>
                <a:cs typeface="ＭＳ Ｐゴシック" pitchFamily="-65" charset="-128"/>
              </a:rPr>
              <a:t>rithm</a:t>
            </a:r>
            <a:r>
              <a:rPr kumimoji="0" lang="en-US" b="0" i="0" u="none" strike="noStrike" cap="none" normalizeH="0" dirty="0" smtClean="0">
                <a:ln>
                  <a:noFill/>
                </a:ln>
                <a:solidFill>
                  <a:schemeClr val="tx1"/>
                </a:solidFill>
                <a:effectLst/>
                <a:latin typeface="Arial" pitchFamily="-65" charset="0"/>
                <a:ea typeface="ＭＳ Ｐゴシック" pitchFamily="-65" charset="-128"/>
                <a:cs typeface="ＭＳ Ｐゴシック" pitchFamily="-65" charset="-128"/>
              </a:rPr>
              <a:t> for load balance</a:t>
            </a:r>
            <a:endParaRPr lang="en-US" dirty="0" smtClean="0">
              <a:latin typeface="Arial" pitchFamily="-65" charset="0"/>
              <a:ea typeface="ＭＳ Ｐゴシック" pitchFamily="-65" charset="-128"/>
              <a:cs typeface="ＭＳ Ｐゴシック" pitchFamily="-65" charset="-128"/>
            </a:endParaRPr>
          </a:p>
        </p:txBody>
      </p:sp>
      <p:sp>
        <p:nvSpPr>
          <p:cNvPr id="307" name="Rounded Rectangular Callout 306"/>
          <p:cNvSpPr/>
          <p:nvPr/>
        </p:nvSpPr>
        <p:spPr bwMode="auto">
          <a:xfrm>
            <a:off x="4458355" y="962812"/>
            <a:ext cx="4096655" cy="1069339"/>
          </a:xfrm>
          <a:prstGeom prst="wedgeRoundRectCallout">
            <a:avLst>
              <a:gd name="adj1" fmla="val -46959"/>
              <a:gd name="adj2" fmla="val 62363"/>
              <a:gd name="adj3" fmla="val 16667"/>
            </a:avLst>
          </a:prstGeom>
          <a:gradFill flip="none" rotWithShape="1">
            <a:gsLst>
              <a:gs pos="0">
                <a:srgbClr val="9900CC">
                  <a:tint val="66000"/>
                  <a:satMod val="160000"/>
                </a:srgbClr>
              </a:gs>
              <a:gs pos="50000">
                <a:srgbClr val="9900CC">
                  <a:tint val="44500"/>
                  <a:satMod val="160000"/>
                </a:srgbClr>
              </a:gs>
              <a:gs pos="100000">
                <a:srgbClr val="9900CC">
                  <a:tint val="23500"/>
                  <a:satMod val="160000"/>
                </a:srgbClr>
              </a:gs>
            </a:gsLst>
            <a:lin ang="8100000" scaled="1"/>
            <a:tileRect/>
          </a:gra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smtClean="0">
                <a:latin typeface="Arial" pitchFamily="-65" charset="0"/>
                <a:ea typeface="ＭＳ Ｐゴシック" pitchFamily="-65" charset="-128"/>
                <a:cs typeface="ＭＳ Ｐゴシック" pitchFamily="-65" charset="-128"/>
              </a:rPr>
              <a:t>Hierarchical binning (register/</a:t>
            </a:r>
            <a:r>
              <a:rPr lang="en-US" dirty="0" err="1" smtClean="0">
                <a:latin typeface="Arial" pitchFamily="-65" charset="0"/>
                <a:ea typeface="ＭＳ Ｐゴシック" pitchFamily="-65" charset="-128"/>
                <a:cs typeface="ＭＳ Ｐゴシック" pitchFamily="-65" charset="-128"/>
              </a:rPr>
              <a:t>smem</a:t>
            </a:r>
            <a:r>
              <a:rPr lang="en-US" dirty="0" smtClean="0">
                <a:latin typeface="Arial" pitchFamily="-65" charset="0"/>
                <a:ea typeface="ＭＳ Ｐゴシック" pitchFamily="-65" charset="-128"/>
                <a:cs typeface="ＭＳ Ｐゴシック" pitchFamily="-65" charset="-128"/>
              </a:rPr>
              <a:t>/</a:t>
            </a:r>
            <a:r>
              <a:rPr lang="en-US" dirty="0" err="1" smtClean="0">
                <a:latin typeface="Arial" pitchFamily="-65" charset="0"/>
                <a:ea typeface="ＭＳ Ｐゴシック" pitchFamily="-65" charset="-128"/>
                <a:cs typeface="ＭＳ Ｐゴシック" pitchFamily="-65" charset="-128"/>
              </a:rPr>
              <a:t>gmem</a:t>
            </a:r>
            <a:r>
              <a:rPr lang="en-US" dirty="0" smtClean="0">
                <a:latin typeface="Arial" pitchFamily="-65" charset="0"/>
                <a:ea typeface="ＭＳ Ｐゴシック" pitchFamily="-65" charset="-128"/>
                <a:cs typeface="ＭＳ Ｐゴシック" pitchFamily="-65" charset="-128"/>
              </a:rPr>
              <a:t> levels)</a:t>
            </a:r>
          </a:p>
        </p:txBody>
      </p:sp>
    </p:spTree>
    <p:extLst>
      <p:ext uri="{BB962C8B-B14F-4D97-AF65-F5344CB8AC3E}">
        <p14:creationId xmlns:p14="http://schemas.microsoft.com/office/powerpoint/2010/main" val="3628792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07"/>
                                        </p:tgtEl>
                                        <p:attrNameLst>
                                          <p:attrName>style.visibility</p:attrName>
                                        </p:attrNameLst>
                                      </p:cBhvr>
                                      <p:to>
                                        <p:strVal val="visible"/>
                                      </p:to>
                                    </p:set>
                                    <p:animEffect transition="in" filter="wipe(left)">
                                      <p:cBhvr>
                                        <p:cTn id="23" dur="500"/>
                                        <p:tgtEl>
                                          <p:spTgt spid="30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307"/>
                                        </p:tgtEl>
                                      </p:cBhvr>
                                    </p:animEffect>
                                    <p:set>
                                      <p:cBhvr>
                                        <p:cTn id="28" dur="1" fill="hold">
                                          <p:stCondLst>
                                            <p:cond delay="499"/>
                                          </p:stCondLst>
                                        </p:cTn>
                                        <p:tgtEl>
                                          <p:spTgt spid="30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55"/>
                                        </p:tgtEl>
                                        <p:attrNameLst>
                                          <p:attrName>style.visibility</p:attrName>
                                        </p:attrNameLst>
                                      </p:cBhvr>
                                      <p:to>
                                        <p:strVal val="visible"/>
                                      </p:to>
                                    </p:set>
                                    <p:animEffect transition="in" filter="wipe(up)">
                                      <p:cBhvr>
                                        <p:cTn id="33" dur="500"/>
                                        <p:tgtEl>
                                          <p:spTgt spid="1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up)">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90"/>
                                        </p:tgtEl>
                                        <p:attrNameLst>
                                          <p:attrName>style.visibility</p:attrName>
                                        </p:attrNameLst>
                                      </p:cBhvr>
                                      <p:to>
                                        <p:strVal val="visible"/>
                                      </p:to>
                                    </p:set>
                                    <p:animEffect transition="in" filter="wipe(up)">
                                      <p:cBhvr>
                                        <p:cTn id="58" dur="500"/>
                                        <p:tgtEl>
                                          <p:spTgt spid="29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8"/>
                                        </p:tgtEl>
                                        <p:attrNameLst>
                                          <p:attrName>style.visibility</p:attrName>
                                        </p:attrNameLst>
                                      </p:cBhvr>
                                      <p:to>
                                        <p:strVal val="visible"/>
                                      </p:to>
                                    </p:set>
                                    <p:animEffect transition="in" filter="wipe(left)">
                                      <p:cBhvr>
                                        <p:cTn id="61" dur="500"/>
                                        <p:tgtEl>
                                          <p:spTgt spid="14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48"/>
                                        </p:tgtEl>
                                      </p:cBhvr>
                                    </p:animEffect>
                                    <p:set>
                                      <p:cBhvr>
                                        <p:cTn id="66" dur="1" fill="hold">
                                          <p:stCondLst>
                                            <p:cond delay="499"/>
                                          </p:stCondLst>
                                        </p:cTn>
                                        <p:tgtEl>
                                          <p:spTgt spid="14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up)">
                                      <p:cBhvr>
                                        <p:cTn id="71" dur="500"/>
                                        <p:tgtEl>
                                          <p:spTgt spid="1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5"/>
                                        </p:tgtEl>
                                        <p:attrNameLst>
                                          <p:attrName>style.visibility</p:attrName>
                                        </p:attrNameLst>
                                      </p:cBhvr>
                                      <p:to>
                                        <p:strVal val="visible"/>
                                      </p:to>
                                    </p:set>
                                    <p:animEffect transition="in" filter="wipe(left)">
                                      <p:cBhvr>
                                        <p:cTn id="74" dur="500"/>
                                        <p:tgtEl>
                                          <p:spTgt spid="30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305"/>
                                        </p:tgtEl>
                                      </p:cBhvr>
                                    </p:animEffect>
                                    <p:set>
                                      <p:cBhvr>
                                        <p:cTn id="79" dur="1" fill="hold">
                                          <p:stCondLst>
                                            <p:cond delay="499"/>
                                          </p:stCondLst>
                                        </p:cTn>
                                        <p:tgtEl>
                                          <p:spTgt spid="30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up)">
                                      <p:cBhvr>
                                        <p:cTn id="84" dur="500"/>
                                        <p:tgtEl>
                                          <p:spTgt spid="1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306"/>
                                        </p:tgtEl>
                                        <p:attrNameLst>
                                          <p:attrName>style.visibility</p:attrName>
                                        </p:attrNameLst>
                                      </p:cBhvr>
                                      <p:to>
                                        <p:strVal val="visible"/>
                                      </p:to>
                                    </p:set>
                                    <p:animEffect transition="in" filter="wipe(left)">
                                      <p:cBhvr>
                                        <p:cTn id="87" dur="500"/>
                                        <p:tgtEl>
                                          <p:spTgt spid="30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306"/>
                                        </p:tgtEl>
                                      </p:cBhvr>
                                    </p:animEffect>
                                    <p:set>
                                      <p:cBhvr>
                                        <p:cTn id="92" dur="1" fill="hold">
                                          <p:stCondLst>
                                            <p:cond delay="499"/>
                                          </p:stCondLst>
                                        </p:cTn>
                                        <p:tgtEl>
                                          <p:spTgt spid="30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wipe(up)">
                                      <p:cBhvr>
                                        <p:cTn id="9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271" grpId="0"/>
      <p:bldP spid="290" grpId="0" animBg="1"/>
      <p:bldP spid="148" grpId="0" animBg="1"/>
      <p:bldP spid="148" grpId="1" animBg="1"/>
      <p:bldP spid="305" grpId="0" animBg="1"/>
      <p:bldP spid="305" grpId="1" animBg="1"/>
      <p:bldP spid="306" grpId="0" animBg="1"/>
      <p:bldP spid="306" grpId="1" animBg="1"/>
      <p:bldP spid="307" grpId="0" animBg="1"/>
      <p:bldP spid="307" grpId="1" animBg="1"/>
    </p:bldLst>
  </p:timing>
</p:sld>
</file>

<file path=ppt/theme/theme1.xml><?xml version="1.0" encoding="utf-8"?>
<a:theme xmlns:a="http://schemas.openxmlformats.org/drawingml/2006/main" name="VT">
  <a:themeElements>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33980</TotalTime>
  <Words>2884</Words>
  <Application>Microsoft Macintosh PowerPoint</Application>
  <PresentationFormat>全屏显示(4:3)</PresentationFormat>
  <Paragraphs>655</Paragraphs>
  <Slides>25</Slides>
  <Notes>9</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VT</vt:lpstr>
      <vt:lpstr>Fast Segmented Sort on GPUs</vt:lpstr>
      <vt:lpstr>Segmented Sort (SegSort)</vt:lpstr>
      <vt:lpstr>Why Segmented Sort?</vt:lpstr>
      <vt:lpstr>Existing Segmented Sort</vt:lpstr>
      <vt:lpstr>Existing Segmented Sort</vt:lpstr>
      <vt:lpstr>Existing Segmented Sort</vt:lpstr>
      <vt:lpstr>Fast Segmented Sort (this work)</vt:lpstr>
      <vt:lpstr>Outline</vt:lpstr>
      <vt:lpstr> Adaptive GPU SegSort Mechanism</vt:lpstr>
      <vt:lpstr>GPU Register-based Sort</vt:lpstr>
      <vt:lpstr>GPU Register-based Sort</vt:lpstr>
      <vt:lpstr>GPU Register-based Sort</vt:lpstr>
      <vt:lpstr>GPU Register-based Sort</vt:lpstr>
      <vt:lpstr>GPU Register-based Sort</vt:lpstr>
      <vt:lpstr>GPU Register-based Sort: An Example</vt:lpstr>
      <vt:lpstr>Other Techniques &amp; Optimizations</vt:lpstr>
      <vt:lpstr>Outline</vt:lpstr>
      <vt:lpstr>Experiment Platforms</vt:lpstr>
      <vt:lpstr>Kernel Performance Tuning</vt:lpstr>
      <vt:lpstr>Kernel Performance Tuning</vt:lpstr>
      <vt:lpstr>SegSort Performance</vt:lpstr>
      <vt:lpstr>SegSort Performance</vt:lpstr>
      <vt:lpstr>SegSort in Real-world Applications</vt:lpstr>
      <vt:lpstr>SegSort in Real-world Applications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Framework for SIMD Vectorization of Parallel Sorting on Many Platforms</dc:title>
  <dc:creator>Kaixi Hou</dc:creator>
  <cp:lastModifiedBy>Weifeng Liu</cp:lastModifiedBy>
  <cp:revision>1315</cp:revision>
  <dcterms:created xsi:type="dcterms:W3CDTF">2014-08-21T16:28:26Z</dcterms:created>
  <dcterms:modified xsi:type="dcterms:W3CDTF">2017-06-30T08:07:04Z</dcterms:modified>
</cp:coreProperties>
</file>