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43"/>
  </p:notesMasterIdLst>
  <p:sldIdLst>
    <p:sldId id="273" r:id="rId5"/>
    <p:sldId id="401" r:id="rId6"/>
    <p:sldId id="326" r:id="rId7"/>
    <p:sldId id="351" r:id="rId8"/>
    <p:sldId id="362" r:id="rId9"/>
    <p:sldId id="363" r:id="rId10"/>
    <p:sldId id="368" r:id="rId11"/>
    <p:sldId id="366" r:id="rId12"/>
    <p:sldId id="367" r:id="rId13"/>
    <p:sldId id="359" r:id="rId14"/>
    <p:sldId id="400" r:id="rId15"/>
    <p:sldId id="369" r:id="rId16"/>
    <p:sldId id="377" r:id="rId17"/>
    <p:sldId id="374" r:id="rId18"/>
    <p:sldId id="378" r:id="rId19"/>
    <p:sldId id="379" r:id="rId20"/>
    <p:sldId id="381" r:id="rId21"/>
    <p:sldId id="370" r:id="rId22"/>
    <p:sldId id="380" r:id="rId23"/>
    <p:sldId id="382" r:id="rId24"/>
    <p:sldId id="396" r:id="rId25"/>
    <p:sldId id="371" r:id="rId26"/>
    <p:sldId id="397" r:id="rId27"/>
    <p:sldId id="372" r:id="rId28"/>
    <p:sldId id="375" r:id="rId29"/>
    <p:sldId id="376" r:id="rId30"/>
    <p:sldId id="384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8" r:id="rId39"/>
    <p:sldId id="373" r:id="rId40"/>
    <p:sldId id="386" r:id="rId41"/>
    <p:sldId id="388" r:id="rId42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C941"/>
    <a:srgbClr val="000000"/>
    <a:srgbClr val="901A1E"/>
    <a:srgbClr val="2A216A"/>
    <a:srgbClr val="7C4218"/>
    <a:srgbClr val="DDDDDD"/>
    <a:srgbClr val="666666"/>
    <a:srgbClr val="F8F8F8"/>
    <a:srgbClr val="378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9043" autoAdjust="0"/>
  </p:normalViewPr>
  <p:slideViewPr>
    <p:cSldViewPr>
      <p:cViewPr>
        <p:scale>
          <a:sx n="100" d="100"/>
          <a:sy n="100" d="100"/>
        </p:scale>
        <p:origin x="-1816" y="-320"/>
      </p:cViewPr>
      <p:guideLst>
        <p:guide orient="horz" pos="3974"/>
        <p:guide orient="horz" pos="618"/>
        <p:guide pos="657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7CA331-F945-4809-8085-C281BAD8F747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  <p:extLst>
      <p:ext uri="{BB962C8B-B14F-4D97-AF65-F5344CB8AC3E}">
        <p14:creationId xmlns:p14="http://schemas.microsoft.com/office/powerpoint/2010/main" val="4171258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KU_new_power_top4u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6"/>
          <p:cNvSpPr>
            <a:spLocks noChangeShapeType="1"/>
          </p:cNvSpPr>
          <p:nvPr userDrawn="1"/>
        </p:nvSpPr>
        <p:spPr bwMode="auto">
          <a:xfrm flipH="1">
            <a:off x="0" y="1131888"/>
            <a:ext cx="9148763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Line 46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TextBox 17"/>
          <p:cNvSpPr txBox="1"/>
          <p:nvPr userDrawn="1"/>
        </p:nvSpPr>
        <p:spPr>
          <a:xfrm>
            <a:off x="-1357313" y="2044700"/>
            <a:ext cx="1296988" cy="18621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Overskrift her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Navn på oplægsholder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Navn på KU-enhed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Line 36"/>
          <p:cNvSpPr>
            <a:spLocks noChangeShapeType="1"/>
          </p:cNvSpPr>
          <p:nvPr userDrawn="1"/>
        </p:nvSpPr>
        <p:spPr bwMode="auto">
          <a:xfrm>
            <a:off x="-1357313" y="1982788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Klik i menulinjen, 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000" y="2065338"/>
            <a:ext cx="6496050" cy="685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da-DK" noProof="0"/>
              <a:t>Klik for at redigere titeltypografi i masteren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44000" y="2930525"/>
            <a:ext cx="6486525" cy="2803525"/>
          </a:xfrm>
        </p:spPr>
        <p:txBody>
          <a:bodyPr/>
          <a:lstStyle>
            <a:lvl1pPr>
              <a:defRPr sz="1400"/>
            </a:lvl1pPr>
          </a:lstStyle>
          <a:p>
            <a:r>
              <a:rPr lang="da-DK" noProof="0" smtClean="0"/>
              <a:t>Click to edit Master subtitle style</a:t>
            </a:r>
            <a:endParaRPr lang="da-DK" noProof="0"/>
          </a:p>
        </p:txBody>
      </p:sp>
      <p:sp>
        <p:nvSpPr>
          <p:cNvPr id="10" name="Rectangle 5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  <p:sp>
        <p:nvSpPr>
          <p:cNvPr id="12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zh-CN"/>
              <a:t>Dias </a:t>
            </a:r>
            <a:fld id="{B3D856B0-600A-4CA8-BBA0-8FC99E6B9790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top_uk_58_02"/>
          <p:cNvPicPr>
            <a:picLocks noChangeAspect="1" noChangeArrowheads="1"/>
          </p:cNvPicPr>
          <p:nvPr userDrawn="1"/>
        </p:nvPicPr>
        <p:blipFill>
          <a:blip r:embed="rId2" cstate="print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40" descr="KU_new_bot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 descr="fke3b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altLang="zh-CN" sz="1100">
                <a:solidFill>
                  <a:schemeClr val="bg1"/>
                </a:solidFill>
                <a:cs typeface="Arial" charset="0"/>
              </a:rPr>
            </a:b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9" name="Line 45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46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1" name="Line 47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2" name="Picture 5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54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57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Line 58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Line 59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Line 60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Line 61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65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Klik i menulinjen, 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zh-CN"/>
              <a:t>Dias </a:t>
            </a:r>
            <a:fld id="{09E8D0FE-830A-4FDC-975A-56C81645B57C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top_uk_58_02"/>
          <p:cNvPicPr>
            <a:picLocks noChangeAspect="1" noChangeArrowheads="1"/>
          </p:cNvPicPr>
          <p:nvPr userDrawn="1"/>
        </p:nvPicPr>
        <p:blipFill>
          <a:blip r:embed="rId2" cstate="print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40" descr="KU_new_bot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fke3b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altLang="zh-CN" sz="1100">
                <a:solidFill>
                  <a:schemeClr val="bg1"/>
                </a:solidFill>
                <a:cs typeface="Arial" charset="0"/>
              </a:rPr>
            </a:b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10" name="Line 37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Text Box 38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2" name="Line 39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3" name="Picture 4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41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Line 42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Line 44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Line 45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46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48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Klik i menulinjen, 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Click to edit Master title style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374775"/>
            <a:ext cx="6577012" cy="1911349"/>
          </a:xfrm>
        </p:spPr>
        <p:txBody>
          <a:bodyPr/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da-DK" noProof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044000" y="3358800"/>
            <a:ext cx="3744000" cy="2487600"/>
          </a:xfrm>
        </p:spPr>
        <p:txBody>
          <a:bodyPr/>
          <a:lstStyle/>
          <a:p>
            <a:pPr lvl="0"/>
            <a:endParaRPr lang="da-DK" noProof="0"/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24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zh-CN"/>
              <a:t>Dias </a:t>
            </a:r>
            <a:fld id="{C313713E-1EC5-473E-A40E-65E374A5DF12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top_uk_58_02"/>
          <p:cNvPicPr>
            <a:picLocks noChangeAspect="1" noChangeArrowheads="1"/>
          </p:cNvPicPr>
          <p:nvPr userDrawn="1"/>
        </p:nvPicPr>
        <p:blipFill>
          <a:blip r:embed="rId2" cstate="print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40" descr="KU_new_bot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fke3b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altLang="zh-CN" sz="1100">
                <a:solidFill>
                  <a:schemeClr val="bg1"/>
                </a:solidFill>
                <a:cs typeface="Arial" charset="0"/>
              </a:rPr>
            </a:b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10" name="Line 37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Text Box 38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2" name="Line 39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3" name="Picture 4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41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Line 42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Line 44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Line 45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46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48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Klik i menulinjen, 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Click to edit Master title style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374774"/>
            <a:ext cx="3211512" cy="448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da-DK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6900" y="1374774"/>
            <a:ext cx="3213100" cy="448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da-DK" noProof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zh-CN"/>
              <a:t>Dias </a:t>
            </a:r>
            <a:fld id="{7798D607-26FE-4068-AC67-DB1D7E9C18BC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  <p:sp>
        <p:nvSpPr>
          <p:cNvPr id="24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4" name="Picture 18" descr="top_uk_58_02"/>
          <p:cNvPicPr>
            <a:picLocks noChangeAspect="1" noChangeArrowheads="1"/>
          </p:cNvPicPr>
          <p:nvPr userDrawn="1"/>
        </p:nvPicPr>
        <p:blipFill>
          <a:blip r:embed="rId2" cstate="print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40" descr="KU_new_bot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Klik i menulinjen, 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9" name="Line 89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Box 17"/>
          <p:cNvSpPr txBox="1"/>
          <p:nvPr userDrawn="1"/>
        </p:nvSpPr>
        <p:spPr>
          <a:xfrm>
            <a:off x="-1357313" y="1133475"/>
            <a:ext cx="1296988" cy="677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Byt billede:</a:t>
            </a: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Ny slide og klik på ikon, indsæt billede</a:t>
            </a:r>
          </a:p>
        </p:txBody>
      </p:sp>
      <p:sp>
        <p:nvSpPr>
          <p:cNvPr id="11" name="Line 36"/>
          <p:cNvSpPr>
            <a:spLocks noChangeShapeType="1"/>
          </p:cNvSpPr>
          <p:nvPr userDrawn="1"/>
        </p:nvSpPr>
        <p:spPr bwMode="auto">
          <a:xfrm>
            <a:off x="-1357313" y="1071563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44000" y="1051200"/>
            <a:ext cx="7059600" cy="4698000"/>
          </a:xfrm>
        </p:spPr>
        <p:txBody>
          <a:bodyPr/>
          <a:lstStyle/>
          <a:p>
            <a:pPr lvl="0"/>
            <a:endParaRPr lang="da-DK" noProof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a-DK" altLang="zh-CN"/>
              <a:t>Dias </a:t>
            </a:r>
            <a:fld id="{300BBB28-552E-4930-A255-3CDD6FAA330A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4" name="Date Placeholder 2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  <p:sp>
        <p:nvSpPr>
          <p:cNvPr id="5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zh-CN"/>
              <a:t>Dias </a:t>
            </a:r>
            <a:fld id="{57E43EA5-3841-4046-9C13-31ACCDD78263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3" name="Date Placeholder 2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  <p:sp>
        <p:nvSpPr>
          <p:cNvPr id="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zh-CN"/>
              <a:t>Dias </a:t>
            </a:r>
            <a:fld id="{086233D4-3FC0-4887-9156-846D67BC9453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_uk_58_02"/>
          <p:cNvPicPr>
            <a:picLocks noChangeAspect="1" noChangeArrowheads="1"/>
          </p:cNvPicPr>
          <p:nvPr userDrawn="1"/>
        </p:nvPicPr>
        <p:blipFill>
          <a:blip r:embed="rId9" cstate="print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6591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8F8F8"/>
                </a:solidFill>
              </a:defRPr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1029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60375"/>
            <a:ext cx="65770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zh-CN" smtClean="0"/>
              <a:t>Klik for at redigere titeltypografi i masteren</a:t>
            </a:r>
          </a:p>
        </p:txBody>
      </p:sp>
      <p:sp>
        <p:nvSpPr>
          <p:cNvPr id="1030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374775"/>
            <a:ext cx="6577012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zh-CN" smtClean="0"/>
              <a:t>Klik for at redigere teksttypografierne i masteren</a:t>
            </a:r>
          </a:p>
          <a:p>
            <a:pPr lvl="1"/>
            <a:r>
              <a:rPr lang="da-DK" altLang="zh-CN" smtClean="0"/>
              <a:t>Andet niveau</a:t>
            </a:r>
          </a:p>
          <a:p>
            <a:pPr lvl="2"/>
            <a:r>
              <a:rPr lang="da-DK" altLang="zh-CN" smtClean="0"/>
              <a:t>Tredje niveau</a:t>
            </a:r>
          </a:p>
          <a:p>
            <a:pPr lvl="3"/>
            <a:r>
              <a:rPr lang="da-DK" altLang="zh-CN" smtClean="0"/>
              <a:t>Fjerde niveau</a:t>
            </a:r>
          </a:p>
          <a:p>
            <a:pPr lvl="4"/>
            <a:r>
              <a:rPr lang="da-DK" altLang="zh-CN" smtClean="0"/>
              <a:t>Femte niveau</a:t>
            </a:r>
          </a:p>
        </p:txBody>
      </p:sp>
      <p:pic>
        <p:nvPicPr>
          <p:cNvPr id="1031" name="Picture 40" descr="KU_new_bot4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Date Placeholder 22"/>
          <p:cNvSpPr>
            <a:spLocks noGrp="1"/>
          </p:cNvSpPr>
          <p:nvPr>
            <p:ph type="dt" sz="half" idx="2"/>
          </p:nvPr>
        </p:nvSpPr>
        <p:spPr>
          <a:xfrm>
            <a:off x="1044575" y="6350000"/>
            <a:ext cx="6577013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>
          <a:xfrm>
            <a:off x="1044575" y="6508750"/>
            <a:ext cx="2133600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 altLang="zh-CN"/>
              <a:t>Dias </a:t>
            </a:r>
            <a:fld id="{718308CE-59B2-4955-80ED-7DA3F83FE532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2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21212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34" charset="-128"/>
        </a:defRPr>
      </a:lvl2pPr>
      <a:lvl3pPr marL="114617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9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Faculty of Science</a:t>
            </a:r>
          </a:p>
        </p:txBody>
      </p:sp>
      <p:sp>
        <p:nvSpPr>
          <p:cNvPr id="7171" name="Date Placeholder 13"/>
          <p:cNvSpPr>
            <a:spLocks noGrp="1"/>
          </p:cNvSpPr>
          <p:nvPr>
            <p:ph type="dt" sz="quarter" idx="11"/>
          </p:nvPr>
        </p:nvSpPr>
        <p:spPr bwMode="auto">
          <a:xfrm>
            <a:off x="755576" y="6093296"/>
            <a:ext cx="6577013" cy="28803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 dirty="0" smtClean="0"/>
              <a:t>IPDPS 2014, Phoenix (AZ</a:t>
            </a:r>
            <a:r>
              <a:rPr lang="en-US" altLang="zh-CN" sz="1400" dirty="0"/>
              <a:t>)</a:t>
            </a:r>
            <a:r>
              <a:rPr lang="en-US" altLang="zh-CN" sz="1400" dirty="0" smtClean="0"/>
              <a:t> USA, 20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May 2014</a:t>
            </a:r>
          </a:p>
        </p:txBody>
      </p:sp>
      <p:sp>
        <p:nvSpPr>
          <p:cNvPr id="7172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CCF24E-971B-4876-957B-FEFDA39A8F11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556792"/>
            <a:ext cx="7560840" cy="2664296"/>
          </a:xfrm>
        </p:spPr>
        <p:txBody>
          <a:bodyPr/>
          <a:lstStyle/>
          <a:p>
            <a:r>
              <a:rPr lang="en-US" altLang="zh-CN" sz="2800" b="1" dirty="0" smtClean="0"/>
              <a:t>An Efficient GPU General 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Sparse Matrix-Matrix Multiplication 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for Irregular Data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1800" dirty="0" smtClean="0"/>
              <a:t>Weifeng Liu, Brian </a:t>
            </a:r>
            <a:r>
              <a:rPr lang="en-US" altLang="zh-CN" sz="1800" dirty="0" err="1" smtClean="0"/>
              <a:t>Vinter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Niels Bohr Institute, </a:t>
            </a:r>
            <a:br>
              <a:rPr lang="en-US" altLang="zh-CN" sz="1800" dirty="0" smtClean="0"/>
            </a:br>
            <a:r>
              <a:rPr lang="en-US" altLang="zh-CN" sz="1800" dirty="0" smtClean="0"/>
              <a:t>University of Copenhagen, Denmark</a:t>
            </a:r>
          </a:p>
        </p:txBody>
      </p:sp>
      <p:pic>
        <p:nvPicPr>
          <p:cNvPr id="7174" name="Picture 5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0100" y="4508500"/>
            <a:ext cx="19939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40" descr="skabelon_new_2007_big"/>
          <p:cNvPicPr>
            <a:picLocks noChangeAspect="1" noChangeArrowheads="1"/>
          </p:cNvPicPr>
          <p:nvPr/>
        </p:nvPicPr>
        <p:blipFill>
          <a:blip r:embed="rId3" cstate="print"/>
          <a:srcRect t="21700"/>
          <a:stretch>
            <a:fillRect/>
          </a:stretch>
        </p:blipFill>
        <p:spPr bwMode="auto">
          <a:xfrm>
            <a:off x="5926138" y="3357563"/>
            <a:ext cx="3217862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84" y="1268760"/>
            <a:ext cx="1380580" cy="548575"/>
          </a:xfrm>
          <a:prstGeom prst="rect">
            <a:avLst/>
          </a:prstGeom>
        </p:spPr>
      </p:pic>
      <p:pic>
        <p:nvPicPr>
          <p:cNvPr id="3" name="图片 2" descr="bohrium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04664"/>
            <a:ext cx="1240036" cy="540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SpGEMM Challenge 3 - Load balancing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10</a:t>
            </a:fld>
            <a:endParaRPr lang="en-US" altLang="zh-CN" noProof="1" smtClean="0"/>
          </a:p>
        </p:txBody>
      </p:sp>
      <p:sp>
        <p:nvSpPr>
          <p:cNvPr id="323" name="Rectangle 15"/>
          <p:cNvSpPr>
            <a:spLocks noChangeArrowheads="1"/>
          </p:cNvSpPr>
          <p:nvPr/>
        </p:nvSpPr>
        <p:spPr bwMode="auto">
          <a:xfrm>
            <a:off x="1259632" y="3501008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24" name="组 323"/>
          <p:cNvGrpSpPr/>
          <p:nvPr/>
        </p:nvGrpSpPr>
        <p:grpSpPr>
          <a:xfrm>
            <a:off x="1259632" y="2204864"/>
            <a:ext cx="433960" cy="432048"/>
            <a:chOff x="3851920" y="3356992"/>
            <a:chExt cx="433960" cy="432048"/>
          </a:xfrm>
        </p:grpSpPr>
        <p:sp>
          <p:nvSpPr>
            <p:cNvPr id="32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26" name="椭圆 32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2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2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28" name="组 327"/>
          <p:cNvGrpSpPr/>
          <p:nvPr/>
        </p:nvGrpSpPr>
        <p:grpSpPr>
          <a:xfrm>
            <a:off x="2123728" y="1772816"/>
            <a:ext cx="433960" cy="432048"/>
            <a:chOff x="2987824" y="3356992"/>
            <a:chExt cx="433960" cy="432048"/>
          </a:xfrm>
        </p:grpSpPr>
        <p:sp>
          <p:nvSpPr>
            <p:cNvPr id="329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30" name="椭圆 329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3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32" name="Rectangle 15"/>
          <p:cNvSpPr>
            <a:spLocks noChangeArrowheads="1"/>
          </p:cNvSpPr>
          <p:nvPr/>
        </p:nvSpPr>
        <p:spPr bwMode="auto">
          <a:xfrm>
            <a:off x="1259632" y="177281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33" name="Rectangle 15"/>
          <p:cNvSpPr>
            <a:spLocks noChangeArrowheads="1"/>
          </p:cNvSpPr>
          <p:nvPr/>
        </p:nvSpPr>
        <p:spPr bwMode="auto">
          <a:xfrm>
            <a:off x="1691680" y="177281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34" name="组 333"/>
          <p:cNvGrpSpPr/>
          <p:nvPr/>
        </p:nvGrpSpPr>
        <p:grpSpPr>
          <a:xfrm>
            <a:off x="1691680" y="2204864"/>
            <a:ext cx="433960" cy="432048"/>
            <a:chOff x="3851920" y="3356992"/>
            <a:chExt cx="433960" cy="432048"/>
          </a:xfrm>
        </p:grpSpPr>
        <p:sp>
          <p:nvSpPr>
            <p:cNvPr id="33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36" name="椭圆 33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3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38" name="Rectangle 15"/>
          <p:cNvSpPr>
            <a:spLocks noChangeArrowheads="1"/>
          </p:cNvSpPr>
          <p:nvPr/>
        </p:nvSpPr>
        <p:spPr bwMode="auto">
          <a:xfrm>
            <a:off x="2555776" y="220486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39" name="Rectangle 15"/>
          <p:cNvSpPr>
            <a:spLocks noChangeArrowheads="1"/>
          </p:cNvSpPr>
          <p:nvPr/>
        </p:nvSpPr>
        <p:spPr bwMode="auto">
          <a:xfrm>
            <a:off x="2123728" y="263691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0" name="Rectangle 15"/>
          <p:cNvSpPr>
            <a:spLocks noChangeArrowheads="1"/>
          </p:cNvSpPr>
          <p:nvPr/>
        </p:nvSpPr>
        <p:spPr bwMode="auto">
          <a:xfrm>
            <a:off x="2555776" y="263691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1" name="Rectangle 15"/>
          <p:cNvSpPr>
            <a:spLocks noChangeArrowheads="1"/>
          </p:cNvSpPr>
          <p:nvPr/>
        </p:nvSpPr>
        <p:spPr bwMode="auto">
          <a:xfrm>
            <a:off x="1259632" y="263691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2" name="Rectangle 15"/>
          <p:cNvSpPr>
            <a:spLocks noChangeArrowheads="1"/>
          </p:cNvSpPr>
          <p:nvPr/>
        </p:nvSpPr>
        <p:spPr bwMode="auto">
          <a:xfrm>
            <a:off x="1691680" y="263691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3" name="Rectangle 15"/>
          <p:cNvSpPr>
            <a:spLocks noChangeArrowheads="1"/>
          </p:cNvSpPr>
          <p:nvPr/>
        </p:nvSpPr>
        <p:spPr bwMode="auto">
          <a:xfrm>
            <a:off x="2555776" y="177281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4" name="Rectangle 15"/>
          <p:cNvSpPr>
            <a:spLocks noChangeArrowheads="1"/>
          </p:cNvSpPr>
          <p:nvPr/>
        </p:nvSpPr>
        <p:spPr bwMode="auto">
          <a:xfrm>
            <a:off x="2123728" y="220486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46" name="组 345"/>
          <p:cNvGrpSpPr/>
          <p:nvPr/>
        </p:nvGrpSpPr>
        <p:grpSpPr>
          <a:xfrm>
            <a:off x="2555776" y="3068960"/>
            <a:ext cx="433960" cy="432048"/>
            <a:chOff x="3851920" y="3356992"/>
            <a:chExt cx="433960" cy="432048"/>
          </a:xfrm>
        </p:grpSpPr>
        <p:sp>
          <p:nvSpPr>
            <p:cNvPr id="34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48" name="椭圆 34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4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50" name="组 349"/>
          <p:cNvGrpSpPr/>
          <p:nvPr/>
        </p:nvGrpSpPr>
        <p:grpSpPr>
          <a:xfrm>
            <a:off x="2123728" y="3068960"/>
            <a:ext cx="433960" cy="432048"/>
            <a:chOff x="2987824" y="3356992"/>
            <a:chExt cx="433960" cy="432048"/>
          </a:xfrm>
        </p:grpSpPr>
        <p:sp>
          <p:nvSpPr>
            <p:cNvPr id="35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5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54" name="组 353"/>
          <p:cNvGrpSpPr/>
          <p:nvPr/>
        </p:nvGrpSpPr>
        <p:grpSpPr>
          <a:xfrm>
            <a:off x="1261544" y="3068960"/>
            <a:ext cx="433960" cy="432048"/>
            <a:chOff x="3851920" y="3356992"/>
            <a:chExt cx="433960" cy="432048"/>
          </a:xfrm>
        </p:grpSpPr>
        <p:sp>
          <p:nvSpPr>
            <p:cNvPr id="35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56" name="椭圆 35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5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58" name="圆角矩形 357"/>
          <p:cNvSpPr/>
          <p:nvPr/>
        </p:nvSpPr>
        <p:spPr>
          <a:xfrm>
            <a:off x="683568" y="1772816"/>
            <a:ext cx="2304256" cy="432048"/>
          </a:xfrm>
          <a:prstGeom prst="round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9" name="圆角矩形 358"/>
          <p:cNvSpPr/>
          <p:nvPr/>
        </p:nvSpPr>
        <p:spPr>
          <a:xfrm>
            <a:off x="683568" y="2204864"/>
            <a:ext cx="2304256" cy="432048"/>
          </a:xfrm>
          <a:prstGeom prst="round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0" name="圆角矩形 359"/>
          <p:cNvSpPr/>
          <p:nvPr/>
        </p:nvSpPr>
        <p:spPr>
          <a:xfrm>
            <a:off x="685480" y="2636912"/>
            <a:ext cx="2304256" cy="43204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1" name="圆角矩形 360"/>
          <p:cNvSpPr/>
          <p:nvPr/>
        </p:nvSpPr>
        <p:spPr>
          <a:xfrm>
            <a:off x="685480" y="3068960"/>
            <a:ext cx="2304256" cy="432048"/>
          </a:xfrm>
          <a:prstGeom prst="roundRect">
            <a:avLst/>
          </a:prstGeom>
          <a:solidFill>
            <a:srgbClr val="FF66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185712" y="4221088"/>
            <a:ext cx="1730104" cy="2376264"/>
            <a:chOff x="1185712" y="4221088"/>
            <a:chExt cx="1730104" cy="2376264"/>
          </a:xfrm>
        </p:grpSpPr>
        <p:sp>
          <p:nvSpPr>
            <p:cNvPr id="362" name="Rectangle 15"/>
            <p:cNvSpPr>
              <a:spLocks noChangeArrowheads="1"/>
            </p:cNvSpPr>
            <p:nvPr/>
          </p:nvSpPr>
          <p:spPr bwMode="auto">
            <a:xfrm>
              <a:off x="1185712" y="6237312"/>
              <a:ext cx="172819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i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363" name="组 362"/>
            <p:cNvGrpSpPr/>
            <p:nvPr/>
          </p:nvGrpSpPr>
          <p:grpSpPr>
            <a:xfrm>
              <a:off x="1185712" y="4653136"/>
              <a:ext cx="433960" cy="432048"/>
              <a:chOff x="3851920" y="3356992"/>
              <a:chExt cx="433960" cy="432048"/>
            </a:xfrm>
          </p:grpSpPr>
          <p:sp>
            <p:nvSpPr>
              <p:cNvPr id="36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65" name="椭圆 364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6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2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67" name="组 366"/>
            <p:cNvGrpSpPr/>
            <p:nvPr/>
          </p:nvGrpSpPr>
          <p:grpSpPr>
            <a:xfrm>
              <a:off x="2049808" y="4221088"/>
              <a:ext cx="433960" cy="432048"/>
              <a:chOff x="2987824" y="3356992"/>
              <a:chExt cx="433960" cy="432048"/>
            </a:xfrm>
          </p:grpSpPr>
          <p:sp>
            <p:nvSpPr>
              <p:cNvPr id="368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69" name="椭圆 368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70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371" name="Rectangle 15"/>
            <p:cNvSpPr>
              <a:spLocks noChangeArrowheads="1"/>
            </p:cNvSpPr>
            <p:nvPr/>
          </p:nvSpPr>
          <p:spPr bwMode="auto">
            <a:xfrm>
              <a:off x="1185712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72" name="Rectangle 15"/>
            <p:cNvSpPr>
              <a:spLocks noChangeArrowheads="1"/>
            </p:cNvSpPr>
            <p:nvPr/>
          </p:nvSpPr>
          <p:spPr bwMode="auto">
            <a:xfrm>
              <a:off x="1617760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373" name="组 372"/>
            <p:cNvGrpSpPr/>
            <p:nvPr/>
          </p:nvGrpSpPr>
          <p:grpSpPr>
            <a:xfrm>
              <a:off x="1617760" y="4653136"/>
              <a:ext cx="433960" cy="432048"/>
              <a:chOff x="3851920" y="3356992"/>
              <a:chExt cx="433960" cy="432048"/>
            </a:xfrm>
          </p:grpSpPr>
          <p:sp>
            <p:nvSpPr>
              <p:cNvPr id="37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75" name="椭圆 374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7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377" name="Rectangle 15"/>
            <p:cNvSpPr>
              <a:spLocks noChangeArrowheads="1"/>
            </p:cNvSpPr>
            <p:nvPr/>
          </p:nvSpPr>
          <p:spPr bwMode="auto">
            <a:xfrm>
              <a:off x="2481856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78" name="Rectangle 15"/>
            <p:cNvSpPr>
              <a:spLocks noChangeArrowheads="1"/>
            </p:cNvSpPr>
            <p:nvPr/>
          </p:nvSpPr>
          <p:spPr bwMode="auto">
            <a:xfrm>
              <a:off x="2049808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79" name="Rectangle 15"/>
            <p:cNvSpPr>
              <a:spLocks noChangeArrowheads="1"/>
            </p:cNvSpPr>
            <p:nvPr/>
          </p:nvSpPr>
          <p:spPr bwMode="auto">
            <a:xfrm>
              <a:off x="2481856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0" name="Rectangle 15"/>
            <p:cNvSpPr>
              <a:spLocks noChangeArrowheads="1"/>
            </p:cNvSpPr>
            <p:nvPr/>
          </p:nvSpPr>
          <p:spPr bwMode="auto">
            <a:xfrm>
              <a:off x="1185712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1" name="Rectangle 15"/>
            <p:cNvSpPr>
              <a:spLocks noChangeArrowheads="1"/>
            </p:cNvSpPr>
            <p:nvPr/>
          </p:nvSpPr>
          <p:spPr bwMode="auto">
            <a:xfrm>
              <a:off x="1617760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2" name="Rectangle 15"/>
            <p:cNvSpPr>
              <a:spLocks noChangeArrowheads="1"/>
            </p:cNvSpPr>
            <p:nvPr/>
          </p:nvSpPr>
          <p:spPr bwMode="auto">
            <a:xfrm>
              <a:off x="2481856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3" name="Rectangle 15"/>
            <p:cNvSpPr>
              <a:spLocks noChangeArrowheads="1"/>
            </p:cNvSpPr>
            <p:nvPr/>
          </p:nvSpPr>
          <p:spPr bwMode="auto">
            <a:xfrm>
              <a:off x="2049808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4" name="Rectangle 15"/>
            <p:cNvSpPr>
              <a:spLocks noChangeArrowheads="1"/>
            </p:cNvSpPr>
            <p:nvPr/>
          </p:nvSpPr>
          <p:spPr bwMode="auto">
            <a:xfrm>
              <a:off x="1619672" y="551723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385" name="组 384"/>
            <p:cNvGrpSpPr/>
            <p:nvPr/>
          </p:nvGrpSpPr>
          <p:grpSpPr>
            <a:xfrm>
              <a:off x="2481856" y="5517232"/>
              <a:ext cx="433960" cy="432048"/>
              <a:chOff x="3851920" y="3356992"/>
              <a:chExt cx="433960" cy="432048"/>
            </a:xfrm>
          </p:grpSpPr>
          <p:sp>
            <p:nvSpPr>
              <p:cNvPr id="38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87" name="椭圆 38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8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89" name="组 388"/>
            <p:cNvGrpSpPr/>
            <p:nvPr/>
          </p:nvGrpSpPr>
          <p:grpSpPr>
            <a:xfrm>
              <a:off x="2049808" y="5517232"/>
              <a:ext cx="433960" cy="432048"/>
              <a:chOff x="2987824" y="3356992"/>
              <a:chExt cx="433960" cy="432048"/>
            </a:xfrm>
          </p:grpSpPr>
          <p:sp>
            <p:nvSpPr>
              <p:cNvPr id="390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91" name="椭圆 390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92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93" name="组 392"/>
            <p:cNvGrpSpPr/>
            <p:nvPr/>
          </p:nvGrpSpPr>
          <p:grpSpPr>
            <a:xfrm>
              <a:off x="1187624" y="5517232"/>
              <a:ext cx="433960" cy="432048"/>
              <a:chOff x="3851920" y="3356992"/>
              <a:chExt cx="433960" cy="432048"/>
            </a:xfrm>
          </p:grpSpPr>
          <p:sp>
            <p:nvSpPr>
              <p:cNvPr id="39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95" name="椭圆 394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9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sp>
        <p:nvSpPr>
          <p:cNvPr id="397" name="圆角矩形 396"/>
          <p:cNvSpPr/>
          <p:nvPr/>
        </p:nvSpPr>
        <p:spPr>
          <a:xfrm>
            <a:off x="897680" y="3933056"/>
            <a:ext cx="1152128" cy="1152128"/>
          </a:xfrm>
          <a:prstGeom prst="round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8" name="圆角矩形 397"/>
          <p:cNvSpPr/>
          <p:nvPr/>
        </p:nvSpPr>
        <p:spPr>
          <a:xfrm>
            <a:off x="2049808" y="3933056"/>
            <a:ext cx="1152128" cy="1152128"/>
          </a:xfrm>
          <a:prstGeom prst="round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9" name="圆角矩形 398"/>
          <p:cNvSpPr/>
          <p:nvPr/>
        </p:nvSpPr>
        <p:spPr>
          <a:xfrm>
            <a:off x="899592" y="5085184"/>
            <a:ext cx="1152128" cy="115212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i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0" name="圆角矩形 399"/>
          <p:cNvSpPr/>
          <p:nvPr/>
        </p:nvSpPr>
        <p:spPr>
          <a:xfrm>
            <a:off x="2049808" y="5085184"/>
            <a:ext cx="1152128" cy="1152128"/>
          </a:xfrm>
          <a:prstGeom prst="roundRect">
            <a:avLst/>
          </a:prstGeom>
          <a:solidFill>
            <a:srgbClr val="FF66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endParaRPr lang="en-US" sz="1800" i="1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endParaRPr lang="en-US" sz="18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059832" y="3068961"/>
            <a:ext cx="2304256" cy="1224135"/>
            <a:chOff x="3059832" y="3068961"/>
            <a:chExt cx="2304256" cy="1224135"/>
          </a:xfrm>
        </p:grpSpPr>
        <p:pic>
          <p:nvPicPr>
            <p:cNvPr id="2" name="图片 1" descr="arrow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9832" y="3068961"/>
              <a:ext cx="888858" cy="888858"/>
            </a:xfrm>
            <a:prstGeom prst="rect">
              <a:avLst/>
            </a:prstGeom>
          </p:spPr>
        </p:pic>
        <p:sp>
          <p:nvSpPr>
            <p:cNvPr id="403" name="Rectangle 15"/>
            <p:cNvSpPr>
              <a:spLocks noChangeArrowheads="1"/>
            </p:cNvSpPr>
            <p:nvPr/>
          </p:nvSpPr>
          <p:spPr bwMode="auto">
            <a:xfrm>
              <a:off x="3707904" y="3645024"/>
              <a:ext cx="1656184" cy="648072"/>
            </a:xfrm>
            <a:prstGeom prst="rect">
              <a:avLst/>
            </a:prstGeom>
            <a:solidFill>
              <a:schemeClr val="bg1"/>
            </a:solidFill>
            <a:ln w="28575" cap="rnd" cmpd="sng">
              <a:solidFill>
                <a:schemeClr val="accent4">
                  <a:lumMod val="50000"/>
                </a:schemeClr>
              </a:solidFill>
              <a:prstDash val="solid"/>
              <a:bevel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1D 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partition 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  <a:p>
              <a:pPr algn="ctr" eaLnBrk="0" hangingPunct="0">
                <a:buSzPct val="100000"/>
              </a:pPr>
              <a:r>
                <a: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on </a:t>
              </a: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3162096" y="5085184"/>
            <a:ext cx="2346008" cy="1146001"/>
            <a:chOff x="3162096" y="5085184"/>
            <a:chExt cx="2346008" cy="1146001"/>
          </a:xfrm>
        </p:grpSpPr>
        <p:pic>
          <p:nvPicPr>
            <p:cNvPr id="401" name="图片 400" descr="arrow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22418">
              <a:off x="3485871" y="5018552"/>
              <a:ext cx="888858" cy="1536408"/>
            </a:xfrm>
            <a:prstGeom prst="rect">
              <a:avLst/>
            </a:prstGeom>
          </p:spPr>
        </p:pic>
        <p:sp>
          <p:nvSpPr>
            <p:cNvPr id="404" name="Rectangle 15"/>
            <p:cNvSpPr>
              <a:spLocks noChangeArrowheads="1"/>
            </p:cNvSpPr>
            <p:nvPr/>
          </p:nvSpPr>
          <p:spPr bwMode="auto">
            <a:xfrm>
              <a:off x="3851920" y="5085184"/>
              <a:ext cx="1656184" cy="648072"/>
            </a:xfrm>
            <a:prstGeom prst="rect">
              <a:avLst/>
            </a:prstGeom>
            <a:solidFill>
              <a:schemeClr val="bg1"/>
            </a:solidFill>
            <a:ln w="28575" cap="rnd" cmpd="sng">
              <a:solidFill>
                <a:schemeClr val="accent4">
                  <a:lumMod val="50000"/>
                </a:schemeClr>
              </a:solidFill>
              <a:prstDash val="solid"/>
              <a:bevel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2D 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partition 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  <a:p>
              <a:pPr algn="ctr" eaLnBrk="0" hangingPunct="0">
                <a:buSzPct val="100000"/>
              </a:pPr>
              <a:r>
                <a: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on </a:t>
              </a: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5724128" y="3377193"/>
            <a:ext cx="1656184" cy="1419959"/>
            <a:chOff x="5724128" y="3377193"/>
            <a:chExt cx="1656184" cy="1419959"/>
          </a:xfrm>
        </p:grpSpPr>
        <p:pic>
          <p:nvPicPr>
            <p:cNvPr id="402" name="图片 401" descr="arrow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33257">
              <a:off x="6464410" y="3377193"/>
              <a:ext cx="888858" cy="888858"/>
            </a:xfrm>
            <a:prstGeom prst="rect">
              <a:avLst/>
            </a:prstGeom>
          </p:spPr>
        </p:pic>
        <p:sp>
          <p:nvSpPr>
            <p:cNvPr id="405" name="Rectangle 15"/>
            <p:cNvSpPr>
              <a:spLocks noChangeArrowheads="1"/>
            </p:cNvSpPr>
            <p:nvPr/>
          </p:nvSpPr>
          <p:spPr bwMode="auto">
            <a:xfrm>
              <a:off x="5724128" y="4149080"/>
              <a:ext cx="1656184" cy="648072"/>
            </a:xfrm>
            <a:prstGeom prst="rect">
              <a:avLst/>
            </a:prstGeom>
            <a:solidFill>
              <a:schemeClr val="bg1"/>
            </a:solidFill>
            <a:ln w="28575" cap="rnd" cmpd="sng">
              <a:solidFill>
                <a:schemeClr val="accent4">
                  <a:lumMod val="50000"/>
                </a:schemeClr>
              </a:solidFill>
              <a:prstDash val="solid"/>
              <a:bevel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even 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partition 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  <a:p>
              <a:pPr algn="ctr" eaLnBrk="0" hangingPunct="0">
                <a:buSzPct val="100000"/>
              </a:pPr>
              <a:r>
                <a: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on </a:t>
              </a: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406" name="Rectangle 15"/>
          <p:cNvSpPr>
            <a:spLocks noChangeArrowheads="1"/>
          </p:cNvSpPr>
          <p:nvPr/>
        </p:nvSpPr>
        <p:spPr bwMode="auto">
          <a:xfrm>
            <a:off x="1693592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4644008" y="1556792"/>
            <a:ext cx="1730104" cy="2088232"/>
            <a:chOff x="4644008" y="1556792"/>
            <a:chExt cx="1730104" cy="2088232"/>
          </a:xfrm>
        </p:grpSpPr>
        <p:sp>
          <p:nvSpPr>
            <p:cNvPr id="165" name="Rectangle 15"/>
            <p:cNvSpPr>
              <a:spLocks noChangeArrowheads="1"/>
            </p:cNvSpPr>
            <p:nvPr/>
          </p:nvSpPr>
          <p:spPr bwMode="auto">
            <a:xfrm>
              <a:off x="4644008" y="3284984"/>
              <a:ext cx="172819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46" name="组 245"/>
            <p:cNvGrpSpPr/>
            <p:nvPr/>
          </p:nvGrpSpPr>
          <p:grpSpPr>
            <a:xfrm>
              <a:off x="4644008" y="1988840"/>
              <a:ext cx="433960" cy="432048"/>
              <a:chOff x="3851920" y="3356992"/>
              <a:chExt cx="433960" cy="432048"/>
            </a:xfrm>
          </p:grpSpPr>
          <p:sp>
            <p:nvSpPr>
              <p:cNvPr id="24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4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2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50" name="组 249"/>
            <p:cNvGrpSpPr/>
            <p:nvPr/>
          </p:nvGrpSpPr>
          <p:grpSpPr>
            <a:xfrm>
              <a:off x="5508104" y="1556792"/>
              <a:ext cx="433960" cy="432048"/>
              <a:chOff x="2987824" y="3356992"/>
              <a:chExt cx="433960" cy="432048"/>
            </a:xfrm>
          </p:grpSpPr>
          <p:sp>
            <p:nvSpPr>
              <p:cNvPr id="251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52" name="椭圆 251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5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54" name="Rectangle 15"/>
            <p:cNvSpPr>
              <a:spLocks noChangeArrowheads="1"/>
            </p:cNvSpPr>
            <p:nvPr/>
          </p:nvSpPr>
          <p:spPr bwMode="auto">
            <a:xfrm>
              <a:off x="4644008" y="15567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5" name="Rectangle 15"/>
            <p:cNvSpPr>
              <a:spLocks noChangeArrowheads="1"/>
            </p:cNvSpPr>
            <p:nvPr/>
          </p:nvSpPr>
          <p:spPr bwMode="auto">
            <a:xfrm>
              <a:off x="5076056" y="15567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56" name="组 255"/>
            <p:cNvGrpSpPr/>
            <p:nvPr/>
          </p:nvGrpSpPr>
          <p:grpSpPr>
            <a:xfrm>
              <a:off x="5076056" y="1988840"/>
              <a:ext cx="433960" cy="432048"/>
              <a:chOff x="3851920" y="3356992"/>
              <a:chExt cx="433960" cy="432048"/>
            </a:xfrm>
          </p:grpSpPr>
          <p:sp>
            <p:nvSpPr>
              <p:cNvPr id="25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58" name="椭圆 25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5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60" name="Rectangle 15"/>
            <p:cNvSpPr>
              <a:spLocks noChangeArrowheads="1"/>
            </p:cNvSpPr>
            <p:nvPr/>
          </p:nvSpPr>
          <p:spPr bwMode="auto">
            <a:xfrm>
              <a:off x="5940152" y="1988840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1" name="Rectangle 15"/>
            <p:cNvSpPr>
              <a:spLocks noChangeArrowheads="1"/>
            </p:cNvSpPr>
            <p:nvPr/>
          </p:nvSpPr>
          <p:spPr bwMode="auto">
            <a:xfrm>
              <a:off x="5508104" y="24208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2" name="Rectangle 15"/>
            <p:cNvSpPr>
              <a:spLocks noChangeArrowheads="1"/>
            </p:cNvSpPr>
            <p:nvPr/>
          </p:nvSpPr>
          <p:spPr bwMode="auto">
            <a:xfrm>
              <a:off x="5940152" y="24208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3" name="Rectangle 15"/>
            <p:cNvSpPr>
              <a:spLocks noChangeArrowheads="1"/>
            </p:cNvSpPr>
            <p:nvPr/>
          </p:nvSpPr>
          <p:spPr bwMode="auto">
            <a:xfrm>
              <a:off x="4644008" y="24208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4" name="Rectangle 15"/>
            <p:cNvSpPr>
              <a:spLocks noChangeArrowheads="1"/>
            </p:cNvSpPr>
            <p:nvPr/>
          </p:nvSpPr>
          <p:spPr bwMode="auto">
            <a:xfrm>
              <a:off x="5076056" y="24208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5" name="Rectangle 15"/>
            <p:cNvSpPr>
              <a:spLocks noChangeArrowheads="1"/>
            </p:cNvSpPr>
            <p:nvPr/>
          </p:nvSpPr>
          <p:spPr bwMode="auto">
            <a:xfrm>
              <a:off x="5940152" y="15567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6" name="Rectangle 15"/>
            <p:cNvSpPr>
              <a:spLocks noChangeArrowheads="1"/>
            </p:cNvSpPr>
            <p:nvPr/>
          </p:nvSpPr>
          <p:spPr bwMode="auto">
            <a:xfrm>
              <a:off x="5508104" y="1988840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68" name="组 267"/>
            <p:cNvGrpSpPr/>
            <p:nvPr/>
          </p:nvGrpSpPr>
          <p:grpSpPr>
            <a:xfrm>
              <a:off x="5940152" y="2852936"/>
              <a:ext cx="433960" cy="432048"/>
              <a:chOff x="3851920" y="3356992"/>
              <a:chExt cx="433960" cy="432048"/>
            </a:xfrm>
          </p:grpSpPr>
          <p:sp>
            <p:nvSpPr>
              <p:cNvPr id="26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70" name="椭圆 269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7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72" name="组 271"/>
            <p:cNvGrpSpPr/>
            <p:nvPr/>
          </p:nvGrpSpPr>
          <p:grpSpPr>
            <a:xfrm>
              <a:off x="5508104" y="2852936"/>
              <a:ext cx="433960" cy="432048"/>
              <a:chOff x="2987824" y="3356992"/>
              <a:chExt cx="433960" cy="432048"/>
            </a:xfrm>
          </p:grpSpPr>
          <p:sp>
            <p:nvSpPr>
              <p:cNvPr id="27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74" name="椭圆 273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75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76" name="组 275"/>
            <p:cNvGrpSpPr/>
            <p:nvPr/>
          </p:nvGrpSpPr>
          <p:grpSpPr>
            <a:xfrm>
              <a:off x="4644008" y="2852936"/>
              <a:ext cx="433960" cy="432048"/>
              <a:chOff x="3851920" y="3356992"/>
              <a:chExt cx="433960" cy="432048"/>
            </a:xfrm>
          </p:grpSpPr>
          <p:sp>
            <p:nvSpPr>
              <p:cNvPr id="27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78" name="椭圆 27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7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407" name="Rectangle 15"/>
            <p:cNvSpPr>
              <a:spLocks noChangeArrowheads="1"/>
            </p:cNvSpPr>
            <p:nvPr/>
          </p:nvSpPr>
          <p:spPr bwMode="auto">
            <a:xfrm>
              <a:off x="5076056" y="28529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6372200" y="1556792"/>
            <a:ext cx="2306168" cy="2088232"/>
            <a:chOff x="6372200" y="1556792"/>
            <a:chExt cx="2306168" cy="2088232"/>
          </a:xfrm>
        </p:grpSpPr>
        <p:grpSp>
          <p:nvGrpSpPr>
            <p:cNvPr id="66" name="组 65"/>
            <p:cNvGrpSpPr/>
            <p:nvPr/>
          </p:nvGrpSpPr>
          <p:grpSpPr>
            <a:xfrm>
              <a:off x="7380312" y="2420888"/>
              <a:ext cx="433960" cy="432048"/>
              <a:chOff x="3851920" y="3356992"/>
              <a:chExt cx="433960" cy="432048"/>
            </a:xfrm>
          </p:grpSpPr>
          <p:sp>
            <p:nvSpPr>
              <p:cNvPr id="6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7812360" y="1988840"/>
              <a:ext cx="433960" cy="432048"/>
              <a:chOff x="2987824" y="3356992"/>
              <a:chExt cx="433960" cy="432048"/>
            </a:xfrm>
          </p:grpSpPr>
          <p:sp>
            <p:nvSpPr>
              <p:cNvPr id="71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7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c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74" name="Rectangle 15"/>
            <p:cNvSpPr>
              <a:spLocks noChangeArrowheads="1"/>
            </p:cNvSpPr>
            <p:nvPr/>
          </p:nvSpPr>
          <p:spPr bwMode="auto">
            <a:xfrm>
              <a:off x="6948264" y="15567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7812360" y="15567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8244408" y="1556792"/>
              <a:ext cx="433960" cy="432048"/>
              <a:chOff x="3851920" y="3356992"/>
              <a:chExt cx="433960" cy="432048"/>
            </a:xfrm>
          </p:grpSpPr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7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7380312" y="1988840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8244408" y="1988840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3" name="Rectangle 15"/>
            <p:cNvSpPr>
              <a:spLocks noChangeArrowheads="1"/>
            </p:cNvSpPr>
            <p:nvPr/>
          </p:nvSpPr>
          <p:spPr bwMode="auto">
            <a:xfrm>
              <a:off x="6948264" y="24208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6948264" y="28529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7" name="Rectangle 15"/>
            <p:cNvSpPr>
              <a:spLocks noChangeArrowheads="1"/>
            </p:cNvSpPr>
            <p:nvPr/>
          </p:nvSpPr>
          <p:spPr bwMode="auto">
            <a:xfrm>
              <a:off x="7380312" y="28529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7812360" y="2852936"/>
              <a:ext cx="433960" cy="432048"/>
              <a:chOff x="3851920" y="3356992"/>
              <a:chExt cx="433960" cy="432048"/>
            </a:xfrm>
          </p:grpSpPr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93" name="组 92"/>
            <p:cNvGrpSpPr/>
            <p:nvPr/>
          </p:nvGrpSpPr>
          <p:grpSpPr>
            <a:xfrm>
              <a:off x="6948264" y="1988840"/>
              <a:ext cx="433960" cy="432048"/>
              <a:chOff x="2987824" y="3356992"/>
              <a:chExt cx="433960" cy="432048"/>
            </a:xfrm>
          </p:grpSpPr>
          <p:sp>
            <p:nvSpPr>
              <p:cNvPr id="94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6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b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97" name="Rectangle 15"/>
            <p:cNvSpPr>
              <a:spLocks noChangeArrowheads="1"/>
            </p:cNvSpPr>
            <p:nvPr/>
          </p:nvSpPr>
          <p:spPr bwMode="auto">
            <a:xfrm>
              <a:off x="8244408" y="28529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98" name="Rectangle 15"/>
            <p:cNvSpPr>
              <a:spLocks noChangeArrowheads="1"/>
            </p:cNvSpPr>
            <p:nvPr/>
          </p:nvSpPr>
          <p:spPr bwMode="auto">
            <a:xfrm>
              <a:off x="7812360" y="24208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7380312" y="15567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02" name="Rectangle 15"/>
            <p:cNvSpPr>
              <a:spLocks noChangeArrowheads="1"/>
            </p:cNvSpPr>
            <p:nvPr/>
          </p:nvSpPr>
          <p:spPr bwMode="auto">
            <a:xfrm>
              <a:off x="6372200" y="1556792"/>
              <a:ext cx="576064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41" name="组 140"/>
            <p:cNvGrpSpPr/>
            <p:nvPr/>
          </p:nvGrpSpPr>
          <p:grpSpPr>
            <a:xfrm>
              <a:off x="8244408" y="2420888"/>
              <a:ext cx="433960" cy="432048"/>
              <a:chOff x="3851920" y="3356992"/>
              <a:chExt cx="433960" cy="432048"/>
            </a:xfrm>
          </p:grpSpPr>
          <p:sp>
            <p:nvSpPr>
              <p:cNvPr id="14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66" name="Rectangle 15"/>
            <p:cNvSpPr>
              <a:spLocks noChangeArrowheads="1"/>
            </p:cNvSpPr>
            <p:nvPr/>
          </p:nvSpPr>
          <p:spPr bwMode="auto">
            <a:xfrm>
              <a:off x="6948264" y="3284984"/>
              <a:ext cx="172819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i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7" name="圆角矩形 186"/>
            <p:cNvSpPr/>
            <p:nvPr/>
          </p:nvSpPr>
          <p:spPr>
            <a:xfrm>
              <a:off x="6948264" y="1556792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88" name="圆角矩形 187"/>
            <p:cNvSpPr/>
            <p:nvPr/>
          </p:nvSpPr>
          <p:spPr>
            <a:xfrm>
              <a:off x="7164288" y="1556792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92" name="圆角矩形 191"/>
            <p:cNvSpPr/>
            <p:nvPr/>
          </p:nvSpPr>
          <p:spPr>
            <a:xfrm>
              <a:off x="7380312" y="1556792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93" name="圆角矩形 192"/>
            <p:cNvSpPr/>
            <p:nvPr/>
          </p:nvSpPr>
          <p:spPr>
            <a:xfrm>
              <a:off x="7596336" y="1556792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07" name="圆角矩形 206"/>
            <p:cNvSpPr/>
            <p:nvPr/>
          </p:nvSpPr>
          <p:spPr>
            <a:xfrm>
              <a:off x="6948264" y="2420888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08" name="圆角矩形 207"/>
            <p:cNvSpPr/>
            <p:nvPr/>
          </p:nvSpPr>
          <p:spPr>
            <a:xfrm>
              <a:off x="7164288" y="2420888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12" name="圆角矩形 211"/>
            <p:cNvSpPr/>
            <p:nvPr/>
          </p:nvSpPr>
          <p:spPr>
            <a:xfrm>
              <a:off x="7380312" y="2420888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13" name="圆角矩形 212"/>
            <p:cNvSpPr/>
            <p:nvPr/>
          </p:nvSpPr>
          <p:spPr>
            <a:xfrm>
              <a:off x="7596336" y="2420888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17" name="圆角矩形 216"/>
            <p:cNvSpPr/>
            <p:nvPr/>
          </p:nvSpPr>
          <p:spPr>
            <a:xfrm>
              <a:off x="7812360" y="2420888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18" name="圆角矩形 217"/>
            <p:cNvSpPr/>
            <p:nvPr/>
          </p:nvSpPr>
          <p:spPr>
            <a:xfrm>
              <a:off x="8028384" y="2420888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2" name="圆角矩形 221"/>
            <p:cNvSpPr/>
            <p:nvPr/>
          </p:nvSpPr>
          <p:spPr>
            <a:xfrm>
              <a:off x="8244408" y="2420888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3" name="圆角矩形 222"/>
            <p:cNvSpPr/>
            <p:nvPr/>
          </p:nvSpPr>
          <p:spPr>
            <a:xfrm>
              <a:off x="8460432" y="2420888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8" name="圆角矩形 227"/>
            <p:cNvSpPr/>
            <p:nvPr/>
          </p:nvSpPr>
          <p:spPr>
            <a:xfrm>
              <a:off x="6948264" y="2852936"/>
              <a:ext cx="432048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3" name="圆角矩形 232"/>
            <p:cNvSpPr/>
            <p:nvPr/>
          </p:nvSpPr>
          <p:spPr>
            <a:xfrm>
              <a:off x="7380312" y="2852936"/>
              <a:ext cx="432048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8" name="圆角矩形 237"/>
            <p:cNvSpPr/>
            <p:nvPr/>
          </p:nvSpPr>
          <p:spPr>
            <a:xfrm>
              <a:off x="7812360" y="2852936"/>
              <a:ext cx="432048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3" name="圆角矩形 242"/>
            <p:cNvSpPr/>
            <p:nvPr/>
          </p:nvSpPr>
          <p:spPr>
            <a:xfrm>
              <a:off x="8244408" y="2852936"/>
              <a:ext cx="432048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08" name="圆角矩形 407"/>
            <p:cNvSpPr/>
            <p:nvPr/>
          </p:nvSpPr>
          <p:spPr>
            <a:xfrm>
              <a:off x="6948264" y="1988840"/>
              <a:ext cx="432048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09" name="圆角矩形 408"/>
            <p:cNvSpPr/>
            <p:nvPr/>
          </p:nvSpPr>
          <p:spPr>
            <a:xfrm>
              <a:off x="7380312" y="1988840"/>
              <a:ext cx="432048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0" name="圆角矩形 409"/>
            <p:cNvSpPr/>
            <p:nvPr/>
          </p:nvSpPr>
          <p:spPr>
            <a:xfrm>
              <a:off x="7812360" y="1988840"/>
              <a:ext cx="432048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1" name="圆角矩形 410"/>
            <p:cNvSpPr/>
            <p:nvPr/>
          </p:nvSpPr>
          <p:spPr>
            <a:xfrm>
              <a:off x="8244408" y="1988840"/>
              <a:ext cx="432048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2" name="圆角矩形 411"/>
            <p:cNvSpPr/>
            <p:nvPr/>
          </p:nvSpPr>
          <p:spPr>
            <a:xfrm>
              <a:off x="8028384" y="1556792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3" name="圆角矩形 412"/>
            <p:cNvSpPr/>
            <p:nvPr/>
          </p:nvSpPr>
          <p:spPr>
            <a:xfrm>
              <a:off x="8460432" y="1556792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4" name="圆角矩形 413"/>
            <p:cNvSpPr/>
            <p:nvPr/>
          </p:nvSpPr>
          <p:spPr>
            <a:xfrm>
              <a:off x="7812360" y="1556792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5" name="圆角矩形 414"/>
            <p:cNvSpPr/>
            <p:nvPr/>
          </p:nvSpPr>
          <p:spPr>
            <a:xfrm>
              <a:off x="8244408" y="1556792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416" name="Rectangle 15"/>
          <p:cNvSpPr>
            <a:spLocks noChangeArrowheads="1"/>
          </p:cNvSpPr>
          <p:nvPr/>
        </p:nvSpPr>
        <p:spPr bwMode="auto">
          <a:xfrm>
            <a:off x="7380312" y="4149080"/>
            <a:ext cx="1656184" cy="648072"/>
          </a:xfrm>
          <a:prstGeom prst="rect">
            <a:avLst/>
          </a:prstGeom>
          <a:solidFill>
            <a:schemeClr val="bg1"/>
          </a:solidFill>
          <a:ln w="28575" cap="rnd" cmpd="sng">
            <a:solidFill>
              <a:schemeClr val="accent4">
                <a:lumMod val="50000"/>
              </a:schemeClr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ccessing</a:t>
            </a:r>
          </a:p>
          <a:p>
            <a:pPr algn="ctr" eaLnBrk="0" hangingPunct="0">
              <a:buSzPct val="100000"/>
            </a:pP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on </a:t>
            </a:r>
            <a:r>
              <a:rPr lang="en-US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</a:t>
            </a: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17" name="Rectangle 15"/>
          <p:cNvSpPr>
            <a:spLocks noChangeArrowheads="1"/>
          </p:cNvSpPr>
          <p:nvPr/>
        </p:nvSpPr>
        <p:spPr bwMode="auto">
          <a:xfrm>
            <a:off x="3707904" y="4293096"/>
            <a:ext cx="1656184" cy="288032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mbalanced </a:t>
            </a:r>
          </a:p>
        </p:txBody>
      </p:sp>
      <p:sp>
        <p:nvSpPr>
          <p:cNvPr id="418" name="Rectangle 15"/>
          <p:cNvSpPr>
            <a:spLocks noChangeArrowheads="1"/>
          </p:cNvSpPr>
          <p:nvPr/>
        </p:nvSpPr>
        <p:spPr bwMode="auto">
          <a:xfrm>
            <a:off x="3851920" y="5733256"/>
            <a:ext cx="1656184" cy="288032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mbalanced </a:t>
            </a:r>
          </a:p>
        </p:txBody>
      </p:sp>
      <p:sp>
        <p:nvSpPr>
          <p:cNvPr id="420" name="Rectangle 15"/>
          <p:cNvSpPr>
            <a:spLocks noChangeArrowheads="1"/>
          </p:cNvSpPr>
          <p:nvPr/>
        </p:nvSpPr>
        <p:spPr bwMode="auto">
          <a:xfrm>
            <a:off x="5724128" y="4797152"/>
            <a:ext cx="1656184" cy="288032"/>
          </a:xfrm>
          <a:prstGeom prst="rect">
            <a:avLst/>
          </a:prstGeom>
          <a:solidFill>
            <a:srgbClr val="008000"/>
          </a:solidFill>
          <a:ln w="28575" cap="rnd" cmpd="sng">
            <a:solidFill>
              <a:srgbClr val="008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alanced </a:t>
            </a:r>
          </a:p>
        </p:txBody>
      </p:sp>
      <p:sp>
        <p:nvSpPr>
          <p:cNvPr id="419" name="Rectangle 15"/>
          <p:cNvSpPr>
            <a:spLocks noChangeArrowheads="1"/>
          </p:cNvSpPr>
          <p:nvPr/>
        </p:nvSpPr>
        <p:spPr bwMode="auto">
          <a:xfrm>
            <a:off x="7384653" y="4797152"/>
            <a:ext cx="1656184" cy="288032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mbalanced </a:t>
            </a:r>
          </a:p>
        </p:txBody>
      </p:sp>
      <p:sp>
        <p:nvSpPr>
          <p:cNvPr id="421" name="Rectangle 15"/>
          <p:cNvSpPr>
            <a:spLocks noChangeArrowheads="1"/>
          </p:cNvSpPr>
          <p:nvPr/>
        </p:nvSpPr>
        <p:spPr bwMode="auto">
          <a:xfrm>
            <a:off x="5724128" y="5085184"/>
            <a:ext cx="3312368" cy="288032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Overall - imbalanced </a:t>
            </a:r>
          </a:p>
        </p:txBody>
      </p:sp>
      <p:sp>
        <p:nvSpPr>
          <p:cNvPr id="149" name="圆角矩形 148"/>
          <p:cNvSpPr/>
          <p:nvPr/>
        </p:nvSpPr>
        <p:spPr>
          <a:xfrm>
            <a:off x="4067944" y="2420888"/>
            <a:ext cx="2304256" cy="864096"/>
          </a:xfrm>
          <a:prstGeom prst="round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067944" y="1556792"/>
            <a:ext cx="2304256" cy="864096"/>
          </a:xfrm>
          <a:prstGeom prst="round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2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 animBg="1"/>
      <p:bldP spid="359" grpId="0" animBg="1"/>
      <p:bldP spid="360" grpId="0" animBg="1"/>
      <p:bldP spid="361" grpId="0" animBg="1"/>
      <p:bldP spid="397" grpId="0" animBg="1"/>
      <p:bldP spid="398" grpId="0" animBg="1"/>
      <p:bldP spid="399" grpId="0" animBg="1"/>
      <p:bldP spid="400" grpId="0" animBg="1"/>
      <p:bldP spid="416" grpId="0" animBg="1"/>
      <p:bldP spid="417" grpId="0" animBg="1"/>
      <p:bldP spid="418" grpId="0" animBg="1"/>
      <p:bldP spid="420" grpId="0" animBg="1"/>
      <p:bldP spid="419" grpId="0" animBg="1"/>
      <p:bldP spid="421" grpId="0" animBg="1"/>
      <p:bldP spid="149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11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SpGEMM and its applications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Our SpGEMM algorithm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ym typeface="Verdana" pitchFamily="34" charset="0"/>
              </a:rPr>
              <a:t>Stage 1: calculating upper bound of </a:t>
            </a:r>
            <a:r>
              <a:rPr lang="en-US" altLang="zh-CN" i="1" dirty="0" err="1" smtClean="0">
                <a:sym typeface="Verdana" pitchFamily="34" charset="0"/>
              </a:rPr>
              <a:t>nnzC</a:t>
            </a:r>
            <a:endParaRPr lang="en-US" altLang="zh-CN" i="1" dirty="0" smtClean="0"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D9D9D9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013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12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SpGEMM and its applications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Our SpGEMM algorithm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ym typeface="Verdana" pitchFamily="34" charset="0"/>
              </a:rPr>
              <a:t>Stage 1: calculating upper bound of </a:t>
            </a:r>
            <a:r>
              <a:rPr lang="en-US" altLang="zh-CN" i="1" dirty="0" err="1" smtClean="0">
                <a:sym typeface="Verdana" pitchFamily="34" charset="0"/>
              </a:rPr>
              <a:t>nnzC</a:t>
            </a:r>
            <a:endParaRPr lang="en-US" altLang="zh-CN" i="1" dirty="0" smtClean="0"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rgbClr val="D9D9D9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rgbClr val="D9D9D9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D9D9D9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193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1. Upper bound of </a:t>
            </a:r>
            <a:r>
              <a:rPr lang="en-US" altLang="zh-CN" sz="3200" i="1" noProof="1" smtClean="0">
                <a:sym typeface="Verdana" pitchFamily="34" charset="0"/>
              </a:rPr>
              <a:t>nnzC</a:t>
            </a:r>
            <a:endParaRPr lang="en-US" altLang="zh-CN" sz="3200" i="1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13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9"/>
            <a:ext cx="7129412" cy="122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To calculate the upper bound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of each row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for each nonzero 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in the row of </a:t>
            </a:r>
            <a:r>
              <a:rPr lang="en-US" altLang="zh-CN" sz="2000" i="1" kern="0" noProof="1" smtClean="0">
                <a:solidFill>
                  <a:srgbClr val="212121"/>
                </a:solidFill>
                <a:sym typeface="Verdana" pitchFamily="34" charset="0"/>
              </a:rPr>
              <a:t>A,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sum up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of corresponding rows (with the same column ids of the nonzero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)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B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b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b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b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grpSp>
        <p:nvGrpSpPr>
          <p:cNvPr id="66" name="组 65"/>
          <p:cNvGrpSpPr/>
          <p:nvPr/>
        </p:nvGrpSpPr>
        <p:grpSpPr>
          <a:xfrm>
            <a:off x="3995936" y="4221088"/>
            <a:ext cx="433960" cy="432048"/>
            <a:chOff x="3851920" y="3356992"/>
            <a:chExt cx="433960" cy="432048"/>
          </a:xfrm>
        </p:grpSpPr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68" name="椭圆 6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6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4427984" y="3789040"/>
            <a:ext cx="433960" cy="432048"/>
            <a:chOff x="2987824" y="3356992"/>
            <a:chExt cx="433960" cy="432048"/>
          </a:xfrm>
        </p:grpSpPr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72" name="椭圆 71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7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c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3563888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4427984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4860032" y="3356992"/>
            <a:ext cx="433960" cy="432048"/>
            <a:chOff x="3851920" y="3356992"/>
            <a:chExt cx="433960" cy="432048"/>
          </a:xfrm>
        </p:grpSpPr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3995936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4860032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3563888" y="422108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6" name="Rectangle 15"/>
          <p:cNvSpPr>
            <a:spLocks noChangeArrowheads="1"/>
          </p:cNvSpPr>
          <p:nvPr/>
        </p:nvSpPr>
        <p:spPr bwMode="auto">
          <a:xfrm>
            <a:off x="3563888" y="465313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7" name="Rectangle 15"/>
          <p:cNvSpPr>
            <a:spLocks noChangeArrowheads="1"/>
          </p:cNvSpPr>
          <p:nvPr/>
        </p:nvSpPr>
        <p:spPr bwMode="auto">
          <a:xfrm>
            <a:off x="3995936" y="465313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4427984" y="4653136"/>
            <a:ext cx="433960" cy="432048"/>
            <a:chOff x="3851920" y="3356992"/>
            <a:chExt cx="433960" cy="432048"/>
          </a:xfrm>
        </p:grpSpPr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91" name="椭圆 90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f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93" name="组 92"/>
          <p:cNvGrpSpPr/>
          <p:nvPr/>
        </p:nvGrpSpPr>
        <p:grpSpPr>
          <a:xfrm>
            <a:off x="3563888" y="3789040"/>
            <a:ext cx="433960" cy="432048"/>
            <a:chOff x="2987824" y="3356992"/>
            <a:chExt cx="433960" cy="432048"/>
          </a:xfrm>
        </p:grpSpPr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95" name="椭圆 94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96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b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97" name="Rectangle 15"/>
          <p:cNvSpPr>
            <a:spLocks noChangeArrowheads="1"/>
          </p:cNvSpPr>
          <p:nvPr/>
        </p:nvSpPr>
        <p:spPr bwMode="auto">
          <a:xfrm>
            <a:off x="4860032" y="465313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427984" y="422108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99" name="Rectangle 15"/>
          <p:cNvSpPr>
            <a:spLocks noChangeArrowheads="1"/>
          </p:cNvSpPr>
          <p:nvPr/>
        </p:nvSpPr>
        <p:spPr bwMode="auto">
          <a:xfrm>
            <a:off x="3995936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2987824" y="3356992"/>
            <a:ext cx="5760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x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141" name="组 140"/>
          <p:cNvGrpSpPr/>
          <p:nvPr/>
        </p:nvGrpSpPr>
        <p:grpSpPr>
          <a:xfrm>
            <a:off x="4860032" y="4221088"/>
            <a:ext cx="433960" cy="432048"/>
            <a:chOff x="3851920" y="3356992"/>
            <a:chExt cx="433960" cy="432048"/>
          </a:xfrm>
        </p:grpSpPr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144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165" name="Rectangle 15"/>
          <p:cNvSpPr>
            <a:spLocks noChangeArrowheads="1"/>
          </p:cNvSpPr>
          <p:nvPr/>
        </p:nvSpPr>
        <p:spPr bwMode="auto">
          <a:xfrm>
            <a:off x="1259632" y="5085184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3563888" y="5085184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5076056" y="3356992"/>
            <a:ext cx="216024" cy="216024"/>
          </a:xfrm>
          <a:prstGeom prst="round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5076056" y="3573016"/>
            <a:ext cx="216024" cy="216024"/>
          </a:xfrm>
          <a:prstGeom prst="roundRect">
            <a:avLst/>
          </a:prstGeom>
          <a:solidFill>
            <a:srgbClr val="FF66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779912" y="3789040"/>
            <a:ext cx="1080120" cy="216024"/>
            <a:chOff x="3779912" y="3789040"/>
            <a:chExt cx="1080120" cy="216024"/>
          </a:xfrm>
        </p:grpSpPr>
        <p:sp>
          <p:nvSpPr>
            <p:cNvPr id="188" name="圆角矩形 187"/>
            <p:cNvSpPr/>
            <p:nvPr/>
          </p:nvSpPr>
          <p:spPr>
            <a:xfrm>
              <a:off x="3779912" y="3789040"/>
              <a:ext cx="216024" cy="216024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98" name="圆角矩形 197"/>
            <p:cNvSpPr/>
            <p:nvPr/>
          </p:nvSpPr>
          <p:spPr>
            <a:xfrm>
              <a:off x="4644008" y="3789040"/>
              <a:ext cx="216024" cy="216024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3995936" y="4221088"/>
            <a:ext cx="1080120" cy="216024"/>
            <a:chOff x="3995936" y="4221088"/>
            <a:chExt cx="1080120" cy="216024"/>
          </a:xfrm>
        </p:grpSpPr>
        <p:sp>
          <p:nvSpPr>
            <p:cNvPr id="212" name="圆角矩形 211"/>
            <p:cNvSpPr/>
            <p:nvPr/>
          </p:nvSpPr>
          <p:spPr>
            <a:xfrm>
              <a:off x="3995936" y="4221088"/>
              <a:ext cx="216024" cy="216024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2" name="圆角矩形 221"/>
            <p:cNvSpPr/>
            <p:nvPr/>
          </p:nvSpPr>
          <p:spPr>
            <a:xfrm>
              <a:off x="4860032" y="4221088"/>
              <a:ext cx="216024" cy="216024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211960" y="4437112"/>
            <a:ext cx="1080120" cy="216024"/>
            <a:chOff x="4211960" y="4437112"/>
            <a:chExt cx="1080120" cy="216024"/>
          </a:xfrm>
        </p:grpSpPr>
        <p:sp>
          <p:nvSpPr>
            <p:cNvPr id="215" name="圆角矩形 214"/>
            <p:cNvSpPr/>
            <p:nvPr/>
          </p:nvSpPr>
          <p:spPr>
            <a:xfrm>
              <a:off x="4211960" y="4437112"/>
              <a:ext cx="216024" cy="216024"/>
            </a:xfrm>
            <a:prstGeom prst="roundRect">
              <a:avLst/>
            </a:prstGeom>
            <a:solidFill>
              <a:srgbClr val="FF66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5" name="圆角矩形 224"/>
            <p:cNvSpPr/>
            <p:nvPr/>
          </p:nvSpPr>
          <p:spPr>
            <a:xfrm>
              <a:off x="5076056" y="4437112"/>
              <a:ext cx="216024" cy="216024"/>
            </a:xfrm>
            <a:prstGeom prst="roundRect">
              <a:avLst/>
            </a:prstGeom>
            <a:solidFill>
              <a:srgbClr val="FF66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240" name="圆角矩形 239"/>
          <p:cNvSpPr/>
          <p:nvPr/>
        </p:nvSpPr>
        <p:spPr>
          <a:xfrm>
            <a:off x="4644008" y="4869160"/>
            <a:ext cx="216024" cy="216024"/>
          </a:xfrm>
          <a:prstGeom prst="roundRect">
            <a:avLst/>
          </a:prstGeom>
          <a:solidFill>
            <a:srgbClr val="FF66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46" name="组 245"/>
          <p:cNvGrpSpPr/>
          <p:nvPr/>
        </p:nvGrpSpPr>
        <p:grpSpPr>
          <a:xfrm>
            <a:off x="1259632" y="3789040"/>
            <a:ext cx="433960" cy="432048"/>
            <a:chOff x="3851920" y="3356992"/>
            <a:chExt cx="433960" cy="432048"/>
          </a:xfrm>
        </p:grpSpPr>
        <p:sp>
          <p:nvSpPr>
            <p:cNvPr id="24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48" name="椭圆 24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4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50" name="组 249"/>
          <p:cNvGrpSpPr/>
          <p:nvPr/>
        </p:nvGrpSpPr>
        <p:grpSpPr>
          <a:xfrm>
            <a:off x="2123728" y="3356992"/>
            <a:ext cx="433960" cy="432048"/>
            <a:chOff x="2987824" y="3356992"/>
            <a:chExt cx="433960" cy="432048"/>
          </a:xfrm>
        </p:grpSpPr>
        <p:sp>
          <p:nvSpPr>
            <p:cNvPr id="25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52" name="椭圆 251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5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54" name="Rectangle 15"/>
          <p:cNvSpPr>
            <a:spLocks noChangeArrowheads="1"/>
          </p:cNvSpPr>
          <p:nvPr/>
        </p:nvSpPr>
        <p:spPr bwMode="auto">
          <a:xfrm>
            <a:off x="1259632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55" name="Rectangle 15"/>
          <p:cNvSpPr>
            <a:spLocks noChangeArrowheads="1"/>
          </p:cNvSpPr>
          <p:nvPr/>
        </p:nvSpPr>
        <p:spPr bwMode="auto">
          <a:xfrm>
            <a:off x="1691680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56" name="组 255"/>
          <p:cNvGrpSpPr/>
          <p:nvPr/>
        </p:nvGrpSpPr>
        <p:grpSpPr>
          <a:xfrm>
            <a:off x="1691680" y="3789040"/>
            <a:ext cx="433960" cy="432048"/>
            <a:chOff x="3851920" y="3356992"/>
            <a:chExt cx="433960" cy="432048"/>
          </a:xfrm>
        </p:grpSpPr>
        <p:sp>
          <p:nvSpPr>
            <p:cNvPr id="25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58" name="椭圆 25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5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60" name="Rectangle 15"/>
          <p:cNvSpPr>
            <a:spLocks noChangeArrowheads="1"/>
          </p:cNvSpPr>
          <p:nvPr/>
        </p:nvSpPr>
        <p:spPr bwMode="auto">
          <a:xfrm>
            <a:off x="2555776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1" name="Rectangle 15"/>
          <p:cNvSpPr>
            <a:spLocks noChangeArrowheads="1"/>
          </p:cNvSpPr>
          <p:nvPr/>
        </p:nvSpPr>
        <p:spPr bwMode="auto">
          <a:xfrm>
            <a:off x="2123728" y="422108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2" name="Rectangle 15"/>
          <p:cNvSpPr>
            <a:spLocks noChangeArrowheads="1"/>
          </p:cNvSpPr>
          <p:nvPr/>
        </p:nvSpPr>
        <p:spPr bwMode="auto">
          <a:xfrm>
            <a:off x="2555776" y="422108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3" name="Rectangle 15"/>
          <p:cNvSpPr>
            <a:spLocks noChangeArrowheads="1"/>
          </p:cNvSpPr>
          <p:nvPr/>
        </p:nvSpPr>
        <p:spPr bwMode="auto">
          <a:xfrm>
            <a:off x="1259632" y="422108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4" name="Rectangle 15"/>
          <p:cNvSpPr>
            <a:spLocks noChangeArrowheads="1"/>
          </p:cNvSpPr>
          <p:nvPr/>
        </p:nvSpPr>
        <p:spPr bwMode="auto">
          <a:xfrm>
            <a:off x="1691680" y="422108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5" name="Rectangle 15"/>
          <p:cNvSpPr>
            <a:spLocks noChangeArrowheads="1"/>
          </p:cNvSpPr>
          <p:nvPr/>
        </p:nvSpPr>
        <p:spPr bwMode="auto">
          <a:xfrm>
            <a:off x="2555776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6" name="Rectangle 15"/>
          <p:cNvSpPr>
            <a:spLocks noChangeArrowheads="1"/>
          </p:cNvSpPr>
          <p:nvPr/>
        </p:nvSpPr>
        <p:spPr bwMode="auto">
          <a:xfrm>
            <a:off x="2123728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7" name="Rectangle 15"/>
          <p:cNvSpPr>
            <a:spLocks noChangeArrowheads="1"/>
          </p:cNvSpPr>
          <p:nvPr/>
        </p:nvSpPr>
        <p:spPr bwMode="auto">
          <a:xfrm>
            <a:off x="1691680" y="465313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68" name="组 267"/>
          <p:cNvGrpSpPr/>
          <p:nvPr/>
        </p:nvGrpSpPr>
        <p:grpSpPr>
          <a:xfrm>
            <a:off x="2555776" y="4653136"/>
            <a:ext cx="433960" cy="432048"/>
            <a:chOff x="3851920" y="3356992"/>
            <a:chExt cx="433960" cy="432048"/>
          </a:xfrm>
        </p:grpSpPr>
        <p:sp>
          <p:nvSpPr>
            <p:cNvPr id="26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70" name="椭圆 269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</a:p>
          </p:txBody>
        </p:sp>
      </p:grpSp>
      <p:grpSp>
        <p:nvGrpSpPr>
          <p:cNvPr id="272" name="组 271"/>
          <p:cNvGrpSpPr/>
          <p:nvPr/>
        </p:nvGrpSpPr>
        <p:grpSpPr>
          <a:xfrm>
            <a:off x="2123728" y="4653136"/>
            <a:ext cx="433960" cy="432048"/>
            <a:chOff x="2987824" y="3356992"/>
            <a:chExt cx="433960" cy="432048"/>
          </a:xfrm>
        </p:grpSpPr>
        <p:sp>
          <p:nvSpPr>
            <p:cNvPr id="27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74" name="椭圆 273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5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</a:p>
          </p:txBody>
        </p:sp>
      </p:grpSp>
      <p:grpSp>
        <p:nvGrpSpPr>
          <p:cNvPr id="276" name="组 275"/>
          <p:cNvGrpSpPr/>
          <p:nvPr/>
        </p:nvGrpSpPr>
        <p:grpSpPr>
          <a:xfrm>
            <a:off x="1259632" y="4653136"/>
            <a:ext cx="433960" cy="432048"/>
            <a:chOff x="3851920" y="3356992"/>
            <a:chExt cx="433960" cy="432048"/>
          </a:xfrm>
        </p:grpSpPr>
        <p:sp>
          <p:nvSpPr>
            <p:cNvPr id="27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78" name="椭圆 27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259632" y="3356992"/>
            <a:ext cx="1728192" cy="432048"/>
          </a:xfrm>
          <a:prstGeom prst="round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1259632" y="3789040"/>
            <a:ext cx="1728192" cy="432048"/>
          </a:xfrm>
          <a:prstGeom prst="round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1259632" y="4221088"/>
            <a:ext cx="1728192" cy="43204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259632" y="4653136"/>
            <a:ext cx="1728192" cy="432048"/>
          </a:xfrm>
          <a:prstGeom prst="roundRect">
            <a:avLst/>
          </a:prstGeom>
          <a:solidFill>
            <a:srgbClr val="FF66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5" name="Rectangle 15"/>
          <p:cNvSpPr>
            <a:spLocks noChangeArrowheads="1"/>
          </p:cNvSpPr>
          <p:nvPr/>
        </p:nvSpPr>
        <p:spPr bwMode="auto">
          <a:xfrm>
            <a:off x="5868144" y="3356992"/>
            <a:ext cx="208823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0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</a:t>
            </a:r>
            <a:r>
              <a:rPr lang="da-DK" altLang="zh-CN" sz="2000" b="1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</a:t>
            </a:r>
          </a:p>
        </p:txBody>
      </p:sp>
      <p:sp>
        <p:nvSpPr>
          <p:cNvPr id="106" name="Rectangle 15"/>
          <p:cNvSpPr>
            <a:spLocks noChangeArrowheads="1"/>
          </p:cNvSpPr>
          <p:nvPr/>
        </p:nvSpPr>
        <p:spPr bwMode="auto">
          <a:xfrm>
            <a:off x="5868144" y="3789040"/>
            <a:ext cx="187220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1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5868144" y="4221088"/>
            <a:ext cx="208823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</a:t>
            </a:r>
            <a:r>
              <a:rPr lang="da-DK" altLang="zh-CN" sz="20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0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8" name="Rectangle 15"/>
          <p:cNvSpPr>
            <a:spLocks noChangeArrowheads="1"/>
          </p:cNvSpPr>
          <p:nvPr/>
        </p:nvSpPr>
        <p:spPr bwMode="auto">
          <a:xfrm>
            <a:off x="5868144" y="4653136"/>
            <a:ext cx="165618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1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109" name="曲线连接符 108"/>
          <p:cNvCxnSpPr>
            <a:stCxn id="3" idx="3"/>
            <a:endCxn id="83" idx="1"/>
          </p:cNvCxnSpPr>
          <p:nvPr/>
        </p:nvCxnSpPr>
        <p:spPr>
          <a:xfrm>
            <a:off x="2987824" y="3573016"/>
            <a:ext cx="576064" cy="864096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曲线连接符 111"/>
          <p:cNvCxnSpPr>
            <a:stCxn id="142" idx="3"/>
            <a:endCxn id="105" idx="1"/>
          </p:cNvCxnSpPr>
          <p:nvPr/>
        </p:nvCxnSpPr>
        <p:spPr>
          <a:xfrm flipV="1">
            <a:off x="5293992" y="3573016"/>
            <a:ext cx="574152" cy="864096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>
            <a:stCxn id="260" idx="3"/>
            <a:endCxn id="74" idx="1"/>
          </p:cNvCxnSpPr>
          <p:nvPr/>
        </p:nvCxnSpPr>
        <p:spPr>
          <a:xfrm flipV="1">
            <a:off x="2989736" y="3573016"/>
            <a:ext cx="574152" cy="432048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stCxn id="77" idx="3"/>
            <a:endCxn id="106" idx="1"/>
          </p:cNvCxnSpPr>
          <p:nvPr/>
        </p:nvCxnSpPr>
        <p:spPr>
          <a:xfrm>
            <a:off x="5293992" y="3573016"/>
            <a:ext cx="574152" cy="432048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60" idx="3"/>
            <a:endCxn id="94" idx="1"/>
          </p:cNvCxnSpPr>
          <p:nvPr/>
        </p:nvCxnSpPr>
        <p:spPr>
          <a:xfrm>
            <a:off x="2989736" y="4005064"/>
            <a:ext cx="574152" cy="12700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82" idx="3"/>
            <a:endCxn id="106" idx="1"/>
          </p:cNvCxnSpPr>
          <p:nvPr/>
        </p:nvCxnSpPr>
        <p:spPr>
          <a:xfrm>
            <a:off x="5293992" y="4005064"/>
            <a:ext cx="574152" cy="12700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/>
          <p:cNvCxnSpPr>
            <a:stCxn id="159" idx="3"/>
            <a:endCxn id="74" idx="1"/>
          </p:cNvCxnSpPr>
          <p:nvPr/>
        </p:nvCxnSpPr>
        <p:spPr>
          <a:xfrm flipV="1">
            <a:off x="2987824" y="3573016"/>
            <a:ext cx="576064" cy="12961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曲线连接符 138"/>
          <p:cNvCxnSpPr>
            <a:stCxn id="159" idx="3"/>
            <a:endCxn id="83" idx="1"/>
          </p:cNvCxnSpPr>
          <p:nvPr/>
        </p:nvCxnSpPr>
        <p:spPr>
          <a:xfrm flipV="1">
            <a:off x="2987824" y="4437112"/>
            <a:ext cx="576064" cy="4320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/>
          <p:cNvCxnSpPr>
            <a:endCxn id="86" idx="1"/>
          </p:cNvCxnSpPr>
          <p:nvPr/>
        </p:nvCxnSpPr>
        <p:spPr>
          <a:xfrm>
            <a:off x="2987824" y="4869160"/>
            <a:ext cx="57606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/>
          <p:cNvCxnSpPr>
            <a:stCxn id="77" idx="3"/>
            <a:endCxn id="108" idx="1"/>
          </p:cNvCxnSpPr>
          <p:nvPr/>
        </p:nvCxnSpPr>
        <p:spPr>
          <a:xfrm>
            <a:off x="5293992" y="3573016"/>
            <a:ext cx="574152" cy="12961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>
            <a:stCxn id="142" idx="3"/>
            <a:endCxn id="108" idx="1"/>
          </p:cNvCxnSpPr>
          <p:nvPr/>
        </p:nvCxnSpPr>
        <p:spPr>
          <a:xfrm>
            <a:off x="5293992" y="4437112"/>
            <a:ext cx="574152" cy="4320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97" idx="3"/>
            <a:endCxn id="108" idx="1"/>
          </p:cNvCxnSpPr>
          <p:nvPr/>
        </p:nvCxnSpPr>
        <p:spPr>
          <a:xfrm>
            <a:off x="5293992" y="4869160"/>
            <a:ext cx="57415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7452320" y="3789040"/>
            <a:ext cx="13681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+ 2 = </a:t>
            </a:r>
            <a:r>
              <a:rPr lang="da-DK" altLang="zh-CN" sz="20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7" name="Rectangle 15"/>
          <p:cNvSpPr>
            <a:spLocks noChangeArrowheads="1"/>
          </p:cNvSpPr>
          <p:nvPr/>
        </p:nvSpPr>
        <p:spPr bwMode="auto">
          <a:xfrm>
            <a:off x="7452320" y="4653136"/>
            <a:ext cx="5760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+ 2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8" name="Rectangle 15"/>
          <p:cNvSpPr>
            <a:spLocks noChangeArrowheads="1"/>
          </p:cNvSpPr>
          <p:nvPr/>
        </p:nvSpPr>
        <p:spPr bwMode="auto">
          <a:xfrm>
            <a:off x="7956376" y="4653136"/>
            <a:ext cx="100811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+ 1 = </a:t>
            </a:r>
            <a:r>
              <a:rPr lang="da-DK" altLang="zh-CN" sz="20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4 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755576" y="5517232"/>
            <a:ext cx="7848872" cy="288032"/>
          </a:xfrm>
          <a:prstGeom prst="rect">
            <a:avLst/>
          </a:prstGeom>
          <a:noFill/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Q: Should we pre-allocate a </a:t>
            </a:r>
            <a:r>
              <a:rPr lang="en-US" altLang="zh-CN" sz="2000" i="1" dirty="0" smtClean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C</a:t>
            </a:r>
            <a:r>
              <a:rPr lang="en-US" altLang="zh-CN" sz="2000" dirty="0" smtClean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 of the upper bound size?</a:t>
            </a:r>
          </a:p>
        </p:txBody>
      </p:sp>
      <p:sp>
        <p:nvSpPr>
          <p:cNvPr id="114" name="Rectangle 15"/>
          <p:cNvSpPr>
            <a:spLocks noChangeArrowheads="1"/>
          </p:cNvSpPr>
          <p:nvPr/>
        </p:nvSpPr>
        <p:spPr bwMode="auto">
          <a:xfrm>
            <a:off x="1403648" y="5877272"/>
            <a:ext cx="6552728" cy="648072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A: No. </a:t>
            </a:r>
            <a:r>
              <a:rPr lang="en-US" altLang="zh-CN" sz="2000" i="1" dirty="0" err="1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NnzC</a:t>
            </a:r>
            <a:r>
              <a:rPr lang="en-US" altLang="zh-CN" sz="2000" baseline="-25000" dirty="0" err="1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ub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 may be very large, </a:t>
            </a:r>
          </a:p>
          <a:p>
            <a:pPr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   so we do not pre-allocate it in this stage.</a:t>
            </a:r>
          </a:p>
        </p:txBody>
      </p:sp>
    </p:spTree>
    <p:extLst>
      <p:ext uri="{BB962C8B-B14F-4D97-AF65-F5344CB8AC3E}">
        <p14:creationId xmlns:p14="http://schemas.microsoft.com/office/powerpoint/2010/main" val="113057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5" grpId="0" animBg="1"/>
      <p:bldP spid="240" grpId="0" animBg="1"/>
      <p:bldP spid="3" grpId="0" animBg="1"/>
      <p:bldP spid="149" grpId="0" animBg="1"/>
      <p:bldP spid="158" grpId="0" animBg="1"/>
      <p:bldP spid="159" grpId="0" animBg="1"/>
      <p:bldP spid="105" grpId="0"/>
      <p:bldP spid="106" grpId="0"/>
      <p:bldP spid="107" grpId="0"/>
      <p:bldP spid="108" grpId="0"/>
      <p:bldP spid="124" grpId="0"/>
      <p:bldP spid="127" grpId="0"/>
      <p:bldP spid="128" grpId="0"/>
      <p:bldP spid="113" grpId="0" animBg="1"/>
      <p:bldP spid="1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14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SpGEMM and its applications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Our SpGEMM algorithm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ym typeface="Verdana" pitchFamily="34" charset="0"/>
              </a:rPr>
              <a:t>Stage 1: calculating upper </a:t>
            </a:r>
            <a:r>
              <a:rPr lang="en-US" altLang="zh-CN" dirty="0">
                <a:sym typeface="Verdana" pitchFamily="34" charset="0"/>
              </a:rPr>
              <a:t>bound </a:t>
            </a:r>
            <a:r>
              <a:rPr lang="en-US" altLang="zh-CN" dirty="0" smtClean="0">
                <a:sym typeface="Verdana" pitchFamily="34" charset="0"/>
              </a:rPr>
              <a:t>of </a:t>
            </a:r>
            <a:r>
              <a:rPr lang="en-US" altLang="zh-CN" i="1" dirty="0" err="1" smtClean="0">
                <a:sym typeface="Verdana" pitchFamily="34" charset="0"/>
              </a:rPr>
              <a:t>nnzC</a:t>
            </a:r>
            <a:endParaRPr lang="en-US" altLang="zh-CN" dirty="0" smtClean="0"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rgbClr val="D9D9D9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D9D9D9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681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2123728" y="3501008"/>
            <a:ext cx="2952328" cy="2952328"/>
            <a:chOff x="2123728" y="3501008"/>
            <a:chExt cx="2952328" cy="2952328"/>
          </a:xfrm>
        </p:grpSpPr>
        <p:sp>
          <p:nvSpPr>
            <p:cNvPr id="150" name="圆角矩形 149"/>
            <p:cNvSpPr/>
            <p:nvPr/>
          </p:nvSpPr>
          <p:spPr>
            <a:xfrm>
              <a:off x="2123728" y="3501008"/>
              <a:ext cx="2952328" cy="2952328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9" name="立方体 128"/>
            <p:cNvSpPr/>
            <p:nvPr/>
          </p:nvSpPr>
          <p:spPr>
            <a:xfrm>
              <a:off x="2267744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立方体 129"/>
            <p:cNvSpPr/>
            <p:nvPr/>
          </p:nvSpPr>
          <p:spPr>
            <a:xfrm>
              <a:off x="2843808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立方体 130"/>
            <p:cNvSpPr/>
            <p:nvPr/>
          </p:nvSpPr>
          <p:spPr>
            <a:xfrm>
              <a:off x="4499992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"/>
            <p:cNvSpPr>
              <a:spLocks noChangeArrowheads="1"/>
            </p:cNvSpPr>
            <p:nvPr/>
          </p:nvSpPr>
          <p:spPr bwMode="auto">
            <a:xfrm rot="16200000">
              <a:off x="1344601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2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57" name="Rectangle 15"/>
            <p:cNvSpPr>
              <a:spLocks noChangeArrowheads="1"/>
            </p:cNvSpPr>
            <p:nvPr/>
          </p:nvSpPr>
          <p:spPr bwMode="auto">
            <a:xfrm rot="16200000">
              <a:off x="1920665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3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0" name="Rectangle 15"/>
            <p:cNvSpPr>
              <a:spLocks noChangeArrowheads="1"/>
            </p:cNvSpPr>
            <p:nvPr/>
          </p:nvSpPr>
          <p:spPr bwMode="auto">
            <a:xfrm rot="16200000">
              <a:off x="3576849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32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87" name="立方体 186"/>
            <p:cNvSpPr/>
            <p:nvPr/>
          </p:nvSpPr>
          <p:spPr>
            <a:xfrm>
              <a:off x="3419872" y="3662305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5"/>
            <p:cNvSpPr>
              <a:spLocks noChangeArrowheads="1"/>
            </p:cNvSpPr>
            <p:nvPr/>
          </p:nvSpPr>
          <p:spPr bwMode="auto">
            <a:xfrm rot="16200000">
              <a:off x="2496729" y="4810113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4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851920" y="3645024"/>
              <a:ext cx="64807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…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267744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843808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4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3419872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5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4499992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2. Binning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15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810101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A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ccording to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2000" kern="0" baseline="-2500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ub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of each row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we group (permutate) all rows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to 38 bins (in 5 bin groups).</a:t>
            </a:r>
            <a:endParaRPr lang="en-US" altLang="zh-CN" sz="16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sp>
        <p:nvSpPr>
          <p:cNvPr id="105" name="Rectangle 15"/>
          <p:cNvSpPr>
            <a:spLocks noChangeArrowheads="1"/>
          </p:cNvSpPr>
          <p:nvPr/>
        </p:nvSpPr>
        <p:spPr bwMode="auto">
          <a:xfrm>
            <a:off x="1115616" y="2636912"/>
            <a:ext cx="1656184" cy="43204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0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</a:t>
            </a:r>
            <a:r>
              <a: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</a:t>
            </a:r>
          </a:p>
        </p:txBody>
      </p:sp>
      <p:sp>
        <p:nvSpPr>
          <p:cNvPr id="106" name="Rectangle 15"/>
          <p:cNvSpPr>
            <a:spLocks noChangeArrowheads="1"/>
          </p:cNvSpPr>
          <p:nvPr/>
        </p:nvSpPr>
        <p:spPr bwMode="auto">
          <a:xfrm>
            <a:off x="2843808" y="2636912"/>
            <a:ext cx="1656184" cy="43204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3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572000" y="2636912"/>
            <a:ext cx="1656184" cy="43204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0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8" name="Rectangle 15"/>
          <p:cNvSpPr>
            <a:spLocks noChangeArrowheads="1"/>
          </p:cNvSpPr>
          <p:nvPr/>
        </p:nvSpPr>
        <p:spPr bwMode="auto">
          <a:xfrm>
            <a:off x="6300192" y="2636912"/>
            <a:ext cx="1656184" cy="43204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4</a:t>
            </a:r>
            <a:r>
              <a:rPr lang="da-DK" altLang="zh-CN" sz="20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51520" y="3501008"/>
            <a:ext cx="720080" cy="2952328"/>
            <a:chOff x="251520" y="3501008"/>
            <a:chExt cx="720080" cy="2952328"/>
          </a:xfrm>
        </p:grpSpPr>
        <p:sp>
          <p:nvSpPr>
            <p:cNvPr id="140" name="圆角矩形 139"/>
            <p:cNvSpPr/>
            <p:nvPr/>
          </p:nvSpPr>
          <p:spPr>
            <a:xfrm>
              <a:off x="251520" y="3501008"/>
              <a:ext cx="720080" cy="2952328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立方体 8"/>
            <p:cNvSpPr/>
            <p:nvPr/>
          </p:nvSpPr>
          <p:spPr>
            <a:xfrm>
              <a:off x="395536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"/>
            <p:cNvSpPr>
              <a:spLocks noChangeArrowheads="1"/>
            </p:cNvSpPr>
            <p:nvPr/>
          </p:nvSpPr>
          <p:spPr bwMode="auto">
            <a:xfrm rot="16200000">
              <a:off x="-527607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0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9" name="Rectangle 15"/>
            <p:cNvSpPr>
              <a:spLocks noChangeArrowheads="1"/>
            </p:cNvSpPr>
            <p:nvPr/>
          </p:nvSpPr>
          <p:spPr bwMode="auto">
            <a:xfrm>
              <a:off x="251520" y="6093296"/>
              <a:ext cx="72008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187624" y="3501008"/>
            <a:ext cx="720080" cy="2952328"/>
            <a:chOff x="1187624" y="3501008"/>
            <a:chExt cx="720080" cy="2952328"/>
          </a:xfrm>
        </p:grpSpPr>
        <p:sp>
          <p:nvSpPr>
            <p:cNvPr id="147" name="圆角矩形 146"/>
            <p:cNvSpPr/>
            <p:nvPr/>
          </p:nvSpPr>
          <p:spPr>
            <a:xfrm>
              <a:off x="1187624" y="3501008"/>
              <a:ext cx="720080" cy="2952328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8" name="立方体 127"/>
            <p:cNvSpPr/>
            <p:nvPr/>
          </p:nvSpPr>
          <p:spPr>
            <a:xfrm>
              <a:off x="1331640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"/>
            <p:cNvSpPr>
              <a:spLocks noChangeArrowheads="1"/>
            </p:cNvSpPr>
            <p:nvPr/>
          </p:nvSpPr>
          <p:spPr bwMode="auto">
            <a:xfrm rot="16200000">
              <a:off x="408498" y="4810115"/>
              <a:ext cx="2134315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1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71" name="Rectangle 15"/>
            <p:cNvSpPr>
              <a:spLocks noChangeArrowheads="1"/>
            </p:cNvSpPr>
            <p:nvPr/>
          </p:nvSpPr>
          <p:spPr bwMode="auto">
            <a:xfrm>
              <a:off x="1187624" y="6093296"/>
              <a:ext cx="72008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cxnSp>
        <p:nvCxnSpPr>
          <p:cNvPr id="177" name="曲线连接符 176"/>
          <p:cNvCxnSpPr>
            <a:stCxn id="105" idx="2"/>
            <a:endCxn id="129" idx="0"/>
          </p:cNvCxnSpPr>
          <p:nvPr/>
        </p:nvCxnSpPr>
        <p:spPr>
          <a:xfrm rot="16200000" flipH="1">
            <a:off x="1944068" y="3068600"/>
            <a:ext cx="593346" cy="594066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06" idx="2"/>
            <a:endCxn id="130" idx="0"/>
          </p:cNvCxnSpPr>
          <p:nvPr/>
        </p:nvCxnSpPr>
        <p:spPr>
          <a:xfrm rot="5400000">
            <a:off x="3096196" y="3086602"/>
            <a:ext cx="593346" cy="558062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曲线连接符 180"/>
          <p:cNvCxnSpPr>
            <a:stCxn id="107" idx="2"/>
            <a:endCxn id="9" idx="0"/>
          </p:cNvCxnSpPr>
          <p:nvPr/>
        </p:nvCxnSpPr>
        <p:spPr>
          <a:xfrm rot="5400000">
            <a:off x="2736156" y="998370"/>
            <a:ext cx="593346" cy="4734526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曲线连接符 181"/>
          <p:cNvCxnSpPr>
            <a:stCxn id="108" idx="2"/>
            <a:endCxn id="187" idx="0"/>
          </p:cNvCxnSpPr>
          <p:nvPr/>
        </p:nvCxnSpPr>
        <p:spPr>
          <a:xfrm rot="5400000">
            <a:off x="5112421" y="1646441"/>
            <a:ext cx="593345" cy="3438382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六边形 26"/>
          <p:cNvSpPr/>
          <p:nvPr/>
        </p:nvSpPr>
        <p:spPr>
          <a:xfrm rot="16200000">
            <a:off x="411676" y="3988924"/>
            <a:ext cx="360040" cy="248303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0" name="六边形 189"/>
          <p:cNvSpPr/>
          <p:nvPr/>
        </p:nvSpPr>
        <p:spPr>
          <a:xfrm rot="16200000">
            <a:off x="2283884" y="3988925"/>
            <a:ext cx="360040" cy="248303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91" name="六边形 190"/>
          <p:cNvSpPr/>
          <p:nvPr/>
        </p:nvSpPr>
        <p:spPr>
          <a:xfrm rot="16200000">
            <a:off x="2859948" y="3988925"/>
            <a:ext cx="360040" cy="248303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92" name="六边形 191"/>
          <p:cNvSpPr/>
          <p:nvPr/>
        </p:nvSpPr>
        <p:spPr>
          <a:xfrm rot="16200000">
            <a:off x="3436012" y="3988925"/>
            <a:ext cx="360040" cy="248303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8172400" y="3501008"/>
            <a:ext cx="720080" cy="2952328"/>
            <a:chOff x="8172400" y="3501008"/>
            <a:chExt cx="720080" cy="2952328"/>
          </a:xfrm>
        </p:grpSpPr>
        <p:sp>
          <p:nvSpPr>
            <p:cNvPr id="153" name="圆角矩形 152"/>
            <p:cNvSpPr/>
            <p:nvPr/>
          </p:nvSpPr>
          <p:spPr>
            <a:xfrm>
              <a:off x="8172400" y="3501008"/>
              <a:ext cx="720080" cy="2952328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8" name="立方体 137"/>
            <p:cNvSpPr/>
            <p:nvPr/>
          </p:nvSpPr>
          <p:spPr>
            <a:xfrm>
              <a:off x="8316416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5"/>
            <p:cNvSpPr>
              <a:spLocks noChangeArrowheads="1"/>
            </p:cNvSpPr>
            <p:nvPr/>
          </p:nvSpPr>
          <p:spPr bwMode="auto">
            <a:xfrm rot="16200000">
              <a:off x="7393273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</a:t>
              </a:r>
              <a:r>
                <a:rPr lang="da-DK" altLang="zh-CN" sz="2000" dirty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&gt;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512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8316416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38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292080" y="3501008"/>
            <a:ext cx="2664296" cy="2952328"/>
            <a:chOff x="5292080" y="3501008"/>
            <a:chExt cx="2664296" cy="2952328"/>
          </a:xfrm>
        </p:grpSpPr>
        <p:sp>
          <p:nvSpPr>
            <p:cNvPr id="152" name="圆角矩形 151"/>
            <p:cNvSpPr/>
            <p:nvPr/>
          </p:nvSpPr>
          <p:spPr>
            <a:xfrm>
              <a:off x="5292080" y="3501008"/>
              <a:ext cx="2664296" cy="2952328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2" name="立方体 131"/>
            <p:cNvSpPr/>
            <p:nvPr/>
          </p:nvSpPr>
          <p:spPr>
            <a:xfrm>
              <a:off x="5436096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6084168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立方体 134"/>
            <p:cNvSpPr/>
            <p:nvPr/>
          </p:nvSpPr>
          <p:spPr>
            <a:xfrm>
              <a:off x="6732240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立方体 136"/>
            <p:cNvSpPr/>
            <p:nvPr/>
          </p:nvSpPr>
          <p:spPr>
            <a:xfrm>
              <a:off x="7380312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5"/>
            <p:cNvSpPr>
              <a:spLocks noChangeArrowheads="1"/>
            </p:cNvSpPr>
            <p:nvPr/>
          </p:nvSpPr>
          <p:spPr bwMode="auto">
            <a:xfrm rot="16200000">
              <a:off x="4512953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33-64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2" name="Rectangle 15"/>
            <p:cNvSpPr>
              <a:spLocks noChangeArrowheads="1"/>
            </p:cNvSpPr>
            <p:nvPr/>
          </p:nvSpPr>
          <p:spPr bwMode="auto">
            <a:xfrm rot="16200000">
              <a:off x="5161025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65-128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3" name="Rectangle 15"/>
            <p:cNvSpPr>
              <a:spLocks noChangeArrowheads="1"/>
            </p:cNvSpPr>
            <p:nvPr/>
          </p:nvSpPr>
          <p:spPr bwMode="auto">
            <a:xfrm rot="16200000">
              <a:off x="5809097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129-256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4" name="Rectangle 15"/>
            <p:cNvSpPr>
              <a:spLocks noChangeArrowheads="1"/>
            </p:cNvSpPr>
            <p:nvPr/>
          </p:nvSpPr>
          <p:spPr bwMode="auto">
            <a:xfrm rot="16200000">
              <a:off x="6457169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257-512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7380312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37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6732240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36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6084168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35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5436096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34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42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27" grpId="0" animBg="1"/>
      <p:bldP spid="190" grpId="0" animBg="1"/>
      <p:bldP spid="191" grpId="0" animBg="1"/>
      <p:bldP spid="1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圆角矩形 63"/>
          <p:cNvSpPr/>
          <p:nvPr/>
        </p:nvSpPr>
        <p:spPr>
          <a:xfrm>
            <a:off x="899592" y="3140968"/>
            <a:ext cx="6192688" cy="504056"/>
          </a:xfrm>
          <a:prstGeom prst="roundRect">
            <a:avLst/>
          </a:prstGeom>
          <a:solidFill>
            <a:srgbClr val="660066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899592" y="2564904"/>
            <a:ext cx="6192688" cy="576064"/>
          </a:xfrm>
          <a:prstGeom prst="roundRect">
            <a:avLst/>
          </a:prstGeom>
          <a:solidFill>
            <a:srgbClr val="0000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99592" y="1988840"/>
            <a:ext cx="6192688" cy="576064"/>
          </a:xfrm>
          <a:prstGeom prst="roundRect">
            <a:avLst/>
          </a:prstGeom>
          <a:solidFill>
            <a:srgbClr val="008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2. Memory pre-allocation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16</a:t>
            </a:fld>
            <a:endParaRPr lang="en-US" altLang="zh-CN" noProof="1" smtClean="0"/>
          </a:p>
        </p:txBody>
      </p:sp>
      <p:grpSp>
        <p:nvGrpSpPr>
          <p:cNvPr id="4" name="组 3"/>
          <p:cNvGrpSpPr/>
          <p:nvPr/>
        </p:nvGrpSpPr>
        <p:grpSpPr>
          <a:xfrm>
            <a:off x="8172400" y="3645024"/>
            <a:ext cx="720080" cy="2952328"/>
            <a:chOff x="8172400" y="3501008"/>
            <a:chExt cx="720080" cy="2952328"/>
          </a:xfrm>
        </p:grpSpPr>
        <p:sp>
          <p:nvSpPr>
            <p:cNvPr id="153" name="圆角矩形 152"/>
            <p:cNvSpPr/>
            <p:nvPr/>
          </p:nvSpPr>
          <p:spPr>
            <a:xfrm>
              <a:off x="8172400" y="3501008"/>
              <a:ext cx="720080" cy="2952328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8" name="立方体 137"/>
            <p:cNvSpPr/>
            <p:nvPr/>
          </p:nvSpPr>
          <p:spPr>
            <a:xfrm>
              <a:off x="8316416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5"/>
            <p:cNvSpPr>
              <a:spLocks noChangeArrowheads="1"/>
            </p:cNvSpPr>
            <p:nvPr/>
          </p:nvSpPr>
          <p:spPr bwMode="auto">
            <a:xfrm rot="16200000">
              <a:off x="7393273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</a:t>
              </a:r>
              <a:r>
                <a:rPr lang="da-DK" altLang="zh-CN" sz="2000" dirty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&gt;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</a:t>
              </a:r>
              <a:r>
                <a:rPr lang="da-DK" altLang="zh-CN" sz="2000" dirty="0" smtClean="0">
                  <a:solidFill>
                    <a:srgbClr val="CCFFCC"/>
                  </a:solidFill>
                  <a:latin typeface="Arial Hebrew"/>
                  <a:cs typeface="Arial Hebrew"/>
                  <a:sym typeface="Verdana" pitchFamily="34" charset="0"/>
                </a:rPr>
                <a:t>512</a:t>
              </a:r>
              <a:endParaRPr lang="da-DK" altLang="zh-CN" sz="2000" dirty="0">
                <a:solidFill>
                  <a:srgbClr val="CCFFCC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8316416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38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5292080" y="3645024"/>
            <a:ext cx="2664296" cy="2952328"/>
            <a:chOff x="5292080" y="3501008"/>
            <a:chExt cx="2664296" cy="2952328"/>
          </a:xfrm>
        </p:grpSpPr>
        <p:sp>
          <p:nvSpPr>
            <p:cNvPr id="152" name="圆角矩形 151"/>
            <p:cNvSpPr/>
            <p:nvPr/>
          </p:nvSpPr>
          <p:spPr>
            <a:xfrm>
              <a:off x="5292080" y="3501008"/>
              <a:ext cx="2664296" cy="2952328"/>
            </a:xfrm>
            <a:prstGeom prst="round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2" name="立方体 131"/>
            <p:cNvSpPr/>
            <p:nvPr/>
          </p:nvSpPr>
          <p:spPr>
            <a:xfrm>
              <a:off x="5436096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6084168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立方体 134"/>
            <p:cNvSpPr/>
            <p:nvPr/>
          </p:nvSpPr>
          <p:spPr>
            <a:xfrm>
              <a:off x="6732240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立方体 136"/>
            <p:cNvSpPr/>
            <p:nvPr/>
          </p:nvSpPr>
          <p:spPr>
            <a:xfrm>
              <a:off x="7380312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5"/>
            <p:cNvSpPr>
              <a:spLocks noChangeArrowheads="1"/>
            </p:cNvSpPr>
            <p:nvPr/>
          </p:nvSpPr>
          <p:spPr bwMode="auto">
            <a:xfrm rot="16200000">
              <a:off x="4512953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33-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64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2" name="Rectangle 15"/>
            <p:cNvSpPr>
              <a:spLocks noChangeArrowheads="1"/>
            </p:cNvSpPr>
            <p:nvPr/>
          </p:nvSpPr>
          <p:spPr bwMode="auto">
            <a:xfrm rot="16200000">
              <a:off x="5161025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65-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128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3" name="Rectangle 15"/>
            <p:cNvSpPr>
              <a:spLocks noChangeArrowheads="1"/>
            </p:cNvSpPr>
            <p:nvPr/>
          </p:nvSpPr>
          <p:spPr bwMode="auto">
            <a:xfrm rot="16200000">
              <a:off x="5809097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129-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256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4" name="Rectangle 15"/>
            <p:cNvSpPr>
              <a:spLocks noChangeArrowheads="1"/>
            </p:cNvSpPr>
            <p:nvPr/>
          </p:nvSpPr>
          <p:spPr bwMode="auto">
            <a:xfrm rot="16200000">
              <a:off x="6457169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257-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512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7380312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37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6732240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36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6084168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35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5436096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34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251520" y="3645024"/>
            <a:ext cx="4824536" cy="2952328"/>
            <a:chOff x="251520" y="3501008"/>
            <a:chExt cx="4824536" cy="2952328"/>
          </a:xfrm>
        </p:grpSpPr>
        <p:sp>
          <p:nvSpPr>
            <p:cNvPr id="140" name="圆角矩形 139"/>
            <p:cNvSpPr/>
            <p:nvPr/>
          </p:nvSpPr>
          <p:spPr>
            <a:xfrm>
              <a:off x="251520" y="3501008"/>
              <a:ext cx="720080" cy="2952328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187624" y="3501008"/>
              <a:ext cx="720080" cy="2952328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2123728" y="3501008"/>
              <a:ext cx="2952328" cy="2952328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立方体 8"/>
            <p:cNvSpPr/>
            <p:nvPr/>
          </p:nvSpPr>
          <p:spPr>
            <a:xfrm>
              <a:off x="395536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立方体 127"/>
            <p:cNvSpPr/>
            <p:nvPr/>
          </p:nvSpPr>
          <p:spPr>
            <a:xfrm>
              <a:off x="1331640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立方体 128"/>
            <p:cNvSpPr/>
            <p:nvPr/>
          </p:nvSpPr>
          <p:spPr>
            <a:xfrm>
              <a:off x="2267744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立方体 129"/>
            <p:cNvSpPr/>
            <p:nvPr/>
          </p:nvSpPr>
          <p:spPr>
            <a:xfrm>
              <a:off x="2843808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立方体 130"/>
            <p:cNvSpPr/>
            <p:nvPr/>
          </p:nvSpPr>
          <p:spPr>
            <a:xfrm>
              <a:off x="4499992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"/>
            <p:cNvSpPr>
              <a:spLocks noChangeArrowheads="1"/>
            </p:cNvSpPr>
            <p:nvPr/>
          </p:nvSpPr>
          <p:spPr bwMode="auto">
            <a:xfrm rot="16200000">
              <a:off x="-527607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0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55" name="Rectangle 15"/>
            <p:cNvSpPr>
              <a:spLocks noChangeArrowheads="1"/>
            </p:cNvSpPr>
            <p:nvPr/>
          </p:nvSpPr>
          <p:spPr bwMode="auto">
            <a:xfrm rot="16200000">
              <a:off x="408498" y="4810115"/>
              <a:ext cx="2134315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1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56" name="Rectangle 15"/>
            <p:cNvSpPr>
              <a:spLocks noChangeArrowheads="1"/>
            </p:cNvSpPr>
            <p:nvPr/>
          </p:nvSpPr>
          <p:spPr bwMode="auto">
            <a:xfrm rot="16200000">
              <a:off x="1344601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2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57" name="Rectangle 15"/>
            <p:cNvSpPr>
              <a:spLocks noChangeArrowheads="1"/>
            </p:cNvSpPr>
            <p:nvPr/>
          </p:nvSpPr>
          <p:spPr bwMode="auto">
            <a:xfrm rot="16200000">
              <a:off x="1920665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0" name="Rectangle 15"/>
            <p:cNvSpPr>
              <a:spLocks noChangeArrowheads="1"/>
            </p:cNvSpPr>
            <p:nvPr/>
          </p:nvSpPr>
          <p:spPr bwMode="auto">
            <a:xfrm rot="16200000">
              <a:off x="3576849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32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9" name="Rectangle 15"/>
            <p:cNvSpPr>
              <a:spLocks noChangeArrowheads="1"/>
            </p:cNvSpPr>
            <p:nvPr/>
          </p:nvSpPr>
          <p:spPr bwMode="auto">
            <a:xfrm>
              <a:off x="251520" y="6093296"/>
              <a:ext cx="72008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71" name="Rectangle 15"/>
            <p:cNvSpPr>
              <a:spLocks noChangeArrowheads="1"/>
            </p:cNvSpPr>
            <p:nvPr/>
          </p:nvSpPr>
          <p:spPr bwMode="auto">
            <a:xfrm>
              <a:off x="1187624" y="6093296"/>
              <a:ext cx="72008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7" name="立方体 186"/>
            <p:cNvSpPr/>
            <p:nvPr/>
          </p:nvSpPr>
          <p:spPr>
            <a:xfrm>
              <a:off x="3419872" y="3662305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5"/>
            <p:cNvSpPr>
              <a:spLocks noChangeArrowheads="1"/>
            </p:cNvSpPr>
            <p:nvPr/>
          </p:nvSpPr>
          <p:spPr bwMode="auto">
            <a:xfrm rot="16200000">
              <a:off x="2496729" y="4810113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4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851920" y="3645024"/>
              <a:ext cx="64807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…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267744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843808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4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3419872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5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4499992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33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7164288" y="1700808"/>
            <a:ext cx="1979712" cy="1872208"/>
          </a:xfrm>
          <a:prstGeom prst="rect">
            <a:avLst/>
          </a:prstGeom>
          <a:solidFill>
            <a:srgbClr val="008000"/>
          </a:solidFill>
          <a:ln w="28575" cap="rnd" cmpd="sng">
            <a:solidFill>
              <a:srgbClr val="008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In this case, we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pre-allocate </a:t>
            </a:r>
            <a:r>
              <a:rPr lang="en-US" altLang="zh-CN" sz="1600" i="1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C</a:t>
            </a: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 of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size 3+512+2048.</a:t>
            </a:r>
          </a:p>
          <a:p>
            <a:pPr algn="ctr" eaLnBrk="0" hangingPunct="0">
              <a:buSzPct val="100000"/>
            </a:pPr>
            <a:endParaRPr lang="en-US" altLang="zh-CN" sz="200" dirty="0">
              <a:solidFill>
                <a:schemeClr val="bg1"/>
              </a:solidFill>
              <a:latin typeface="Arial Black"/>
              <a:cs typeface="Arial Black"/>
              <a:sym typeface="Verdana" pitchFamily="34" charset="0"/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712941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We calculate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an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initial size for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</a:t>
            </a: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988841"/>
            <a:ext cx="6049292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bins 1-33,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= # of rows * binsize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e.g., bin 4 collectes 1 row, </a:t>
            </a:r>
            <a:r>
              <a:rPr lang="en-US" altLang="zh-CN" sz="1600" i="1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 = 1 * 3 = 3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bins 34-37, </a:t>
            </a:r>
            <a:r>
              <a:rPr lang="en-US" altLang="zh-CN" sz="2000" i="1" kern="0" noProof="1" smtClean="0">
                <a:solidFill>
                  <a:srgbClr val="212121"/>
                </a:solidFill>
                <a:sym typeface="Verdana" pitchFamily="34" charset="0"/>
              </a:rPr>
              <a:t>nnz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 =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# of rows * 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binsize</a:t>
            </a:r>
            <a:r>
              <a:rPr lang="en-US" altLang="zh-CN" sz="2000" kern="0" baseline="-25000" noProof="1" smtClean="0">
                <a:solidFill>
                  <a:srgbClr val="212121"/>
                </a:solidFill>
                <a:sym typeface="Verdana" pitchFamily="34" charset="0"/>
              </a:rPr>
              <a:t>ub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 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e.g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., bin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35 collectes 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4 rows, </a:t>
            </a:r>
            <a:r>
              <a:rPr lang="en-US" altLang="zh-CN" sz="1600" i="1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 = 4 * </a:t>
            </a:r>
            <a:r>
              <a:rPr lang="en-US" altLang="zh-CN" sz="1600" noProof="1" smtClean="0">
                <a:solidFill>
                  <a:srgbClr val="000000"/>
                </a:solidFill>
                <a:sym typeface="Verdana" pitchFamily="34" charset="0"/>
              </a:rPr>
              <a:t>128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= 512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 38,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=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# of rows *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256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e.g.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bin 38 collectes 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8 rows, </a:t>
            </a:r>
            <a:r>
              <a:rPr lang="en-US" altLang="zh-CN" sz="1600" i="1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 = 8 * </a:t>
            </a:r>
            <a:r>
              <a:rPr lang="en-US" altLang="zh-CN" sz="1600" noProof="1" smtClean="0">
                <a:solidFill>
                  <a:srgbClr val="000000"/>
                </a:solidFill>
                <a:sym typeface="Verdana" pitchFamily="34" charset="0"/>
              </a:rPr>
              <a:t>256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= 2048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0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3" grpId="0" animBg="1"/>
      <p:bldP spid="62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</a:t>
            </a:r>
            <a:r>
              <a:rPr lang="en-US" altLang="zh-CN" sz="3200" noProof="1">
                <a:sym typeface="Verdana" pitchFamily="34" charset="0"/>
              </a:rPr>
              <a:t>2</a:t>
            </a:r>
            <a:r>
              <a:rPr lang="en-US" altLang="zh-CN" sz="3200" noProof="1" smtClean="0">
                <a:sym typeface="Verdana" pitchFamily="34" charset="0"/>
              </a:rPr>
              <a:t>. Memory pre-allocation (cont.)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17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712941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Q: Why we pre-allocate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256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entries for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bin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38 that contains rows longer than 512 entries? 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A: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S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ome old entries will “eat” new entries. Thus we set a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guessed “shrink” factor (&lt;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0.5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).</a:t>
            </a: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1475656" y="2492895"/>
            <a:ext cx="2952328" cy="720080"/>
            <a:chOff x="1475656" y="2492895"/>
            <a:chExt cx="2952328" cy="720080"/>
          </a:xfrm>
        </p:grpSpPr>
        <p:sp>
          <p:nvSpPr>
            <p:cNvPr id="153" name="圆角矩形 152"/>
            <p:cNvSpPr/>
            <p:nvPr/>
          </p:nvSpPr>
          <p:spPr>
            <a:xfrm rot="5400000">
              <a:off x="2591780" y="1376771"/>
              <a:ext cx="720080" cy="2952328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8" name="立方体 137"/>
            <p:cNvSpPr/>
            <p:nvPr/>
          </p:nvSpPr>
          <p:spPr>
            <a:xfrm rot="5400000">
              <a:off x="2537523" y="1673444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5"/>
            <p:cNvSpPr>
              <a:spLocks noChangeArrowheads="1"/>
            </p:cNvSpPr>
            <p:nvPr/>
          </p:nvSpPr>
          <p:spPr bwMode="auto">
            <a:xfrm>
              <a:off x="1591807" y="2628270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</a:t>
              </a:r>
              <a:r>
                <a:rPr lang="da-DK" altLang="zh-CN" sz="2000" dirty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&gt;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512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3985816" y="2636911"/>
              <a:ext cx="432048" cy="432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38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187624" y="4221088"/>
            <a:ext cx="6770664" cy="2088232"/>
            <a:chOff x="1187624" y="4221088"/>
            <a:chExt cx="6770664" cy="2088232"/>
          </a:xfrm>
        </p:grpSpPr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2485680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2053632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2485680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1189536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3" name="Rectangle 15"/>
            <p:cNvSpPr>
              <a:spLocks noChangeArrowheads="1"/>
            </p:cNvSpPr>
            <p:nvPr/>
          </p:nvSpPr>
          <p:spPr bwMode="auto">
            <a:xfrm>
              <a:off x="1621584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4" name="Rectangle 15"/>
            <p:cNvSpPr>
              <a:spLocks noChangeArrowheads="1"/>
            </p:cNvSpPr>
            <p:nvPr/>
          </p:nvSpPr>
          <p:spPr bwMode="auto">
            <a:xfrm>
              <a:off x="2485680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1621584" y="551723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87" name="组 86"/>
            <p:cNvGrpSpPr/>
            <p:nvPr/>
          </p:nvGrpSpPr>
          <p:grpSpPr>
            <a:xfrm>
              <a:off x="2485680" y="5517232"/>
              <a:ext cx="433960" cy="432048"/>
              <a:chOff x="3851920" y="3356992"/>
              <a:chExt cx="433960" cy="432048"/>
            </a:xfrm>
          </p:grpSpPr>
          <p:sp>
            <p:nvSpPr>
              <p:cNvPr id="8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</a:p>
            </p:txBody>
          </p:sp>
        </p:grpSp>
        <p:grpSp>
          <p:nvGrpSpPr>
            <p:cNvPr id="91" name="组 90"/>
            <p:cNvGrpSpPr/>
            <p:nvPr/>
          </p:nvGrpSpPr>
          <p:grpSpPr>
            <a:xfrm>
              <a:off x="2053632" y="5517232"/>
              <a:ext cx="433960" cy="432048"/>
              <a:chOff x="2987824" y="3356992"/>
              <a:chExt cx="433960" cy="432048"/>
            </a:xfrm>
          </p:grpSpPr>
          <p:sp>
            <p:nvSpPr>
              <p:cNvPr id="92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4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5</a:t>
                </a:r>
              </a:p>
            </p:txBody>
          </p:sp>
        </p:grpSp>
        <p:grpSp>
          <p:nvGrpSpPr>
            <p:cNvPr id="95" name="组 94"/>
            <p:cNvGrpSpPr/>
            <p:nvPr/>
          </p:nvGrpSpPr>
          <p:grpSpPr>
            <a:xfrm>
              <a:off x="3925840" y="5085184"/>
              <a:ext cx="433960" cy="432048"/>
              <a:chOff x="3851920" y="3356992"/>
              <a:chExt cx="433960" cy="432048"/>
            </a:xfrm>
          </p:grpSpPr>
          <p:sp>
            <p:nvSpPr>
              <p:cNvPr id="9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99" name="组 98"/>
            <p:cNvGrpSpPr/>
            <p:nvPr/>
          </p:nvGrpSpPr>
          <p:grpSpPr>
            <a:xfrm>
              <a:off x="4357888" y="4653136"/>
              <a:ext cx="433960" cy="432048"/>
              <a:chOff x="2987824" y="3356992"/>
              <a:chExt cx="433960" cy="432048"/>
            </a:xfrm>
          </p:grpSpPr>
          <p:sp>
            <p:nvSpPr>
              <p:cNvPr id="100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02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c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03" name="Rectangle 15"/>
            <p:cNvSpPr>
              <a:spLocks noChangeArrowheads="1"/>
            </p:cNvSpPr>
            <p:nvPr/>
          </p:nvSpPr>
          <p:spPr bwMode="auto">
            <a:xfrm>
              <a:off x="3493792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04" name="Rectangle 15"/>
            <p:cNvSpPr>
              <a:spLocks noChangeArrowheads="1"/>
            </p:cNvSpPr>
            <p:nvPr/>
          </p:nvSpPr>
          <p:spPr bwMode="auto">
            <a:xfrm>
              <a:off x="4357888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05" name="组 104"/>
            <p:cNvGrpSpPr/>
            <p:nvPr/>
          </p:nvGrpSpPr>
          <p:grpSpPr>
            <a:xfrm>
              <a:off x="4789936" y="4221088"/>
              <a:ext cx="433960" cy="432048"/>
              <a:chOff x="3851920" y="3356992"/>
              <a:chExt cx="433960" cy="43204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da-DK" altLang="zh-CN" sz="1600" i="1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09" name="Rectangle 15"/>
            <p:cNvSpPr>
              <a:spLocks noChangeArrowheads="1"/>
            </p:cNvSpPr>
            <p:nvPr/>
          </p:nvSpPr>
          <p:spPr bwMode="auto">
            <a:xfrm>
              <a:off x="3925840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0" name="Rectangle 15"/>
            <p:cNvSpPr>
              <a:spLocks noChangeArrowheads="1"/>
            </p:cNvSpPr>
            <p:nvPr/>
          </p:nvSpPr>
          <p:spPr bwMode="auto">
            <a:xfrm>
              <a:off x="4789936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3493792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2" name="Rectangle 15"/>
            <p:cNvSpPr>
              <a:spLocks noChangeArrowheads="1"/>
            </p:cNvSpPr>
            <p:nvPr/>
          </p:nvSpPr>
          <p:spPr bwMode="auto">
            <a:xfrm>
              <a:off x="3493792" y="551723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3" name="Rectangle 15"/>
            <p:cNvSpPr>
              <a:spLocks noChangeArrowheads="1"/>
            </p:cNvSpPr>
            <p:nvPr/>
          </p:nvSpPr>
          <p:spPr bwMode="auto">
            <a:xfrm>
              <a:off x="3925840" y="551723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14" name="组 113"/>
            <p:cNvGrpSpPr/>
            <p:nvPr/>
          </p:nvGrpSpPr>
          <p:grpSpPr>
            <a:xfrm>
              <a:off x="4357888" y="5517232"/>
              <a:ext cx="433960" cy="432048"/>
              <a:chOff x="3851920" y="3356992"/>
              <a:chExt cx="433960" cy="432048"/>
            </a:xfrm>
          </p:grpSpPr>
          <p:sp>
            <p:nvSpPr>
              <p:cNvPr id="11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1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18" name="组 117"/>
            <p:cNvGrpSpPr/>
            <p:nvPr/>
          </p:nvGrpSpPr>
          <p:grpSpPr>
            <a:xfrm>
              <a:off x="3493792" y="4653136"/>
              <a:ext cx="433960" cy="432048"/>
              <a:chOff x="2987824" y="3356992"/>
              <a:chExt cx="433960" cy="432048"/>
            </a:xfrm>
          </p:grpSpPr>
          <p:sp>
            <p:nvSpPr>
              <p:cNvPr id="119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21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b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22" name="Rectangle 15"/>
            <p:cNvSpPr>
              <a:spLocks noChangeArrowheads="1"/>
            </p:cNvSpPr>
            <p:nvPr/>
          </p:nvSpPr>
          <p:spPr bwMode="auto">
            <a:xfrm>
              <a:off x="4789936" y="551723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23" name="Rectangle 15"/>
            <p:cNvSpPr>
              <a:spLocks noChangeArrowheads="1"/>
            </p:cNvSpPr>
            <p:nvPr/>
          </p:nvSpPr>
          <p:spPr bwMode="auto">
            <a:xfrm>
              <a:off x="4357888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3925840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25" name="Rectangle 15"/>
            <p:cNvSpPr>
              <a:spLocks noChangeArrowheads="1"/>
            </p:cNvSpPr>
            <p:nvPr/>
          </p:nvSpPr>
          <p:spPr bwMode="auto">
            <a:xfrm>
              <a:off x="2917728" y="4221088"/>
              <a:ext cx="576064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39" name="Rectangle 15"/>
            <p:cNvSpPr>
              <a:spLocks noChangeArrowheads="1"/>
            </p:cNvSpPr>
            <p:nvPr/>
          </p:nvSpPr>
          <p:spPr bwMode="auto">
            <a:xfrm>
              <a:off x="5221984" y="4221088"/>
              <a:ext cx="576064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41" name="组 140"/>
            <p:cNvGrpSpPr/>
            <p:nvPr/>
          </p:nvGrpSpPr>
          <p:grpSpPr>
            <a:xfrm>
              <a:off x="1189536" y="5517232"/>
              <a:ext cx="433960" cy="432048"/>
              <a:chOff x="3851920" y="3356992"/>
              <a:chExt cx="433960" cy="432048"/>
            </a:xfrm>
          </p:grpSpPr>
          <p:sp>
            <p:nvSpPr>
              <p:cNvPr id="14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4</a:t>
                </a:r>
                <a:endParaRPr lang="da-DK" altLang="zh-CN" sz="1600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45" name="组 144"/>
            <p:cNvGrpSpPr/>
            <p:nvPr/>
          </p:nvGrpSpPr>
          <p:grpSpPr>
            <a:xfrm>
              <a:off x="4789936" y="5085184"/>
              <a:ext cx="433960" cy="432048"/>
              <a:chOff x="3851920" y="3356992"/>
              <a:chExt cx="433960" cy="432048"/>
            </a:xfrm>
          </p:grpSpPr>
          <p:sp>
            <p:nvSpPr>
              <p:cNvPr id="14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da-DK" altLang="zh-CN" sz="1600" i="1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51" name="Rectangle 15"/>
            <p:cNvSpPr>
              <a:spLocks noChangeArrowheads="1"/>
            </p:cNvSpPr>
            <p:nvPr/>
          </p:nvSpPr>
          <p:spPr bwMode="auto">
            <a:xfrm>
              <a:off x="1189536" y="5949280"/>
              <a:ext cx="172819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58" name="Rectangle 15"/>
            <p:cNvSpPr>
              <a:spLocks noChangeArrowheads="1"/>
            </p:cNvSpPr>
            <p:nvPr/>
          </p:nvSpPr>
          <p:spPr bwMode="auto">
            <a:xfrm>
              <a:off x="3493792" y="5949280"/>
              <a:ext cx="172819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59" name="Rectangle 15"/>
            <p:cNvSpPr>
              <a:spLocks noChangeArrowheads="1"/>
            </p:cNvSpPr>
            <p:nvPr/>
          </p:nvSpPr>
          <p:spPr bwMode="auto">
            <a:xfrm>
              <a:off x="5798048" y="5949280"/>
              <a:ext cx="216024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</a:t>
              </a:r>
              <a:endParaRPr lang="da-DK" altLang="zh-CN" sz="2000" b="1" dirty="0">
                <a:solidFill>
                  <a:srgbClr val="FF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6230096" y="4221088"/>
              <a:ext cx="433960" cy="432048"/>
              <a:chOff x="3851920" y="3356992"/>
              <a:chExt cx="433960" cy="432048"/>
            </a:xfrm>
          </p:grpSpPr>
          <p:sp>
            <p:nvSpPr>
              <p:cNvPr id="18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186" name="椭圆 185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8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90" name="组 189"/>
            <p:cNvGrpSpPr/>
            <p:nvPr/>
          </p:nvGrpSpPr>
          <p:grpSpPr>
            <a:xfrm>
              <a:off x="7094192" y="5517232"/>
              <a:ext cx="864096" cy="432048"/>
              <a:chOff x="5940152" y="3068960"/>
              <a:chExt cx="864096" cy="432048"/>
            </a:xfrm>
          </p:grpSpPr>
          <p:sp>
            <p:nvSpPr>
              <p:cNvPr id="191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5994636" y="3104964"/>
                <a:ext cx="755128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93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94" name="Rectangle 15"/>
            <p:cNvSpPr>
              <a:spLocks noChangeArrowheads="1"/>
            </p:cNvSpPr>
            <p:nvPr/>
          </p:nvSpPr>
          <p:spPr bwMode="auto">
            <a:xfrm>
              <a:off x="6230096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5" name="Rectangle 15"/>
            <p:cNvSpPr>
              <a:spLocks noChangeArrowheads="1"/>
            </p:cNvSpPr>
            <p:nvPr/>
          </p:nvSpPr>
          <p:spPr bwMode="auto">
            <a:xfrm>
              <a:off x="6230096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6" name="Rectangle 15"/>
            <p:cNvSpPr>
              <a:spLocks noChangeArrowheads="1"/>
            </p:cNvSpPr>
            <p:nvPr/>
          </p:nvSpPr>
          <p:spPr bwMode="auto">
            <a:xfrm>
              <a:off x="5798048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7" name="Rectangle 15"/>
            <p:cNvSpPr>
              <a:spLocks noChangeArrowheads="1"/>
            </p:cNvSpPr>
            <p:nvPr/>
          </p:nvSpPr>
          <p:spPr bwMode="auto">
            <a:xfrm>
              <a:off x="5798048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6230096" y="5517232"/>
              <a:ext cx="433960" cy="432048"/>
              <a:chOff x="3851920" y="3356992"/>
              <a:chExt cx="433960" cy="432048"/>
            </a:xfrm>
          </p:grpSpPr>
          <p:sp>
            <p:nvSpPr>
              <p:cNvPr id="19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0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02" name="组 201"/>
            <p:cNvGrpSpPr/>
            <p:nvPr/>
          </p:nvGrpSpPr>
          <p:grpSpPr>
            <a:xfrm>
              <a:off x="7094192" y="4221088"/>
              <a:ext cx="864096" cy="432048"/>
              <a:chOff x="8279904" y="2204864"/>
              <a:chExt cx="864096" cy="432048"/>
            </a:xfrm>
          </p:grpSpPr>
          <p:sp>
            <p:nvSpPr>
              <p:cNvPr id="203" name="Rectangle 15"/>
              <p:cNvSpPr>
                <a:spLocks noChangeArrowheads="1"/>
              </p:cNvSpPr>
              <p:nvPr/>
            </p:nvSpPr>
            <p:spPr bwMode="auto">
              <a:xfrm>
                <a:off x="8279904" y="2204864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04" name="椭圆 203"/>
              <p:cNvSpPr/>
              <p:nvPr/>
            </p:nvSpPr>
            <p:spPr>
              <a:xfrm>
                <a:off x="8531932" y="2240868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05" name="Rectangle 15"/>
              <p:cNvSpPr>
                <a:spLocks noChangeArrowheads="1"/>
              </p:cNvSpPr>
              <p:nvPr/>
            </p:nvSpPr>
            <p:spPr bwMode="auto">
              <a:xfrm>
                <a:off x="8495928" y="2204864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06" name="Rectangle 15"/>
            <p:cNvSpPr>
              <a:spLocks noChangeArrowheads="1"/>
            </p:cNvSpPr>
            <p:nvPr/>
          </p:nvSpPr>
          <p:spPr bwMode="auto">
            <a:xfrm>
              <a:off x="7094192" y="5085184"/>
              <a:ext cx="864096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07" name="组 206"/>
            <p:cNvGrpSpPr/>
            <p:nvPr/>
          </p:nvGrpSpPr>
          <p:grpSpPr>
            <a:xfrm>
              <a:off x="5798048" y="4653136"/>
              <a:ext cx="433960" cy="432048"/>
              <a:chOff x="2987824" y="3356992"/>
              <a:chExt cx="433960" cy="432048"/>
            </a:xfrm>
          </p:grpSpPr>
          <p:sp>
            <p:nvSpPr>
              <p:cNvPr id="208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09" name="椭圆 208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0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b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11" name="组 210"/>
            <p:cNvGrpSpPr/>
            <p:nvPr/>
          </p:nvGrpSpPr>
          <p:grpSpPr>
            <a:xfrm>
              <a:off x="6662144" y="4653136"/>
              <a:ext cx="433960" cy="432048"/>
              <a:chOff x="3851920" y="3356992"/>
              <a:chExt cx="433960" cy="432048"/>
            </a:xfrm>
          </p:grpSpPr>
          <p:sp>
            <p:nvSpPr>
              <p:cNvPr id="21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13" name="椭圆 21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c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15" name="Rectangle 15"/>
            <p:cNvSpPr>
              <a:spLocks noChangeArrowheads="1"/>
            </p:cNvSpPr>
            <p:nvPr/>
          </p:nvSpPr>
          <p:spPr bwMode="auto">
            <a:xfrm>
              <a:off x="6662144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16" name="组 215"/>
            <p:cNvGrpSpPr/>
            <p:nvPr/>
          </p:nvGrpSpPr>
          <p:grpSpPr>
            <a:xfrm>
              <a:off x="6662144" y="5517232"/>
              <a:ext cx="433960" cy="432048"/>
              <a:chOff x="3851920" y="3356992"/>
              <a:chExt cx="433960" cy="432048"/>
            </a:xfrm>
          </p:grpSpPr>
          <p:sp>
            <p:nvSpPr>
              <p:cNvPr id="21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20" name="Rectangle 15"/>
            <p:cNvSpPr>
              <a:spLocks noChangeArrowheads="1"/>
            </p:cNvSpPr>
            <p:nvPr/>
          </p:nvSpPr>
          <p:spPr bwMode="auto">
            <a:xfrm>
              <a:off x="6662144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21" name="组 220"/>
            <p:cNvGrpSpPr/>
            <p:nvPr/>
          </p:nvGrpSpPr>
          <p:grpSpPr>
            <a:xfrm>
              <a:off x="7094192" y="4653136"/>
              <a:ext cx="864096" cy="432048"/>
              <a:chOff x="8279904" y="2204864"/>
              <a:chExt cx="864096" cy="432048"/>
            </a:xfrm>
          </p:grpSpPr>
          <p:sp>
            <p:nvSpPr>
              <p:cNvPr id="222" name="Rectangle 15"/>
              <p:cNvSpPr>
                <a:spLocks noChangeArrowheads="1"/>
              </p:cNvSpPr>
              <p:nvPr/>
            </p:nvSpPr>
            <p:spPr bwMode="auto">
              <a:xfrm>
                <a:off x="8279904" y="2204864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23" name="椭圆 222"/>
              <p:cNvSpPr/>
              <p:nvPr/>
            </p:nvSpPr>
            <p:spPr>
              <a:xfrm>
                <a:off x="8531932" y="2240868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24" name="Rectangle 15"/>
              <p:cNvSpPr>
                <a:spLocks noChangeArrowheads="1"/>
              </p:cNvSpPr>
              <p:nvPr/>
            </p:nvSpPr>
            <p:spPr bwMode="auto">
              <a:xfrm>
                <a:off x="8495928" y="2204864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2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25" name="Rectangle 15"/>
            <p:cNvSpPr>
              <a:spLocks noChangeArrowheads="1"/>
            </p:cNvSpPr>
            <p:nvPr/>
          </p:nvSpPr>
          <p:spPr bwMode="auto">
            <a:xfrm>
              <a:off x="5798048" y="551723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26" name="组 225"/>
            <p:cNvGrpSpPr/>
            <p:nvPr/>
          </p:nvGrpSpPr>
          <p:grpSpPr>
            <a:xfrm>
              <a:off x="1187624" y="4653136"/>
              <a:ext cx="433960" cy="432048"/>
              <a:chOff x="3851920" y="3356992"/>
              <a:chExt cx="433960" cy="432048"/>
            </a:xfrm>
          </p:grpSpPr>
          <p:sp>
            <p:nvSpPr>
              <p:cNvPr id="22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28" name="椭圆 22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2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2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30" name="组 229"/>
            <p:cNvGrpSpPr/>
            <p:nvPr/>
          </p:nvGrpSpPr>
          <p:grpSpPr>
            <a:xfrm>
              <a:off x="2051720" y="4221088"/>
              <a:ext cx="433960" cy="432048"/>
              <a:chOff x="2987824" y="3356992"/>
              <a:chExt cx="433960" cy="432048"/>
            </a:xfrm>
          </p:grpSpPr>
          <p:sp>
            <p:nvSpPr>
              <p:cNvPr id="231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32" name="椭圆 231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3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34" name="Rectangle 15"/>
            <p:cNvSpPr>
              <a:spLocks noChangeArrowheads="1"/>
            </p:cNvSpPr>
            <p:nvPr/>
          </p:nvSpPr>
          <p:spPr bwMode="auto">
            <a:xfrm>
              <a:off x="1187624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35" name="Rectangle 15"/>
            <p:cNvSpPr>
              <a:spLocks noChangeArrowheads="1"/>
            </p:cNvSpPr>
            <p:nvPr/>
          </p:nvSpPr>
          <p:spPr bwMode="auto">
            <a:xfrm>
              <a:off x="1619672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36" name="组 235"/>
            <p:cNvGrpSpPr/>
            <p:nvPr/>
          </p:nvGrpSpPr>
          <p:grpSpPr>
            <a:xfrm>
              <a:off x="1619672" y="4653136"/>
              <a:ext cx="433960" cy="432048"/>
              <a:chOff x="3851920" y="3356992"/>
              <a:chExt cx="433960" cy="432048"/>
            </a:xfrm>
          </p:grpSpPr>
          <p:sp>
            <p:nvSpPr>
              <p:cNvPr id="23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38" name="椭圆 23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3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40" name="Rectangle 15"/>
            <p:cNvSpPr>
              <a:spLocks noChangeArrowheads="1"/>
            </p:cNvSpPr>
            <p:nvPr/>
          </p:nvSpPr>
          <p:spPr bwMode="auto">
            <a:xfrm>
              <a:off x="2051720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7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18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SpGEMM and its applications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Our SpGEMM algorithm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ym typeface="Verdana" pitchFamily="34" charset="0"/>
              </a:rPr>
              <a:t>Stage 1: calculating upper </a:t>
            </a:r>
            <a:r>
              <a:rPr lang="en-US" altLang="zh-CN" dirty="0">
                <a:sym typeface="Verdana" pitchFamily="34" charset="0"/>
              </a:rPr>
              <a:t>bound of </a:t>
            </a:r>
            <a:r>
              <a:rPr lang="en-US" altLang="zh-CN" i="1" dirty="0" err="1" smtClean="0">
                <a:sym typeface="Verdana" pitchFamily="34" charset="0"/>
              </a:rPr>
              <a:t>nnzC</a:t>
            </a:r>
            <a:endParaRPr lang="en-US" altLang="zh-CN" dirty="0" smtClean="0"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D9D9D9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93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5580112" y="4077072"/>
            <a:ext cx="1512168" cy="2448272"/>
            <a:chOff x="5580112" y="4005064"/>
            <a:chExt cx="1512168" cy="2448272"/>
          </a:xfrm>
        </p:grpSpPr>
        <p:sp>
          <p:nvSpPr>
            <p:cNvPr id="370" name="圆角矩形 369"/>
            <p:cNvSpPr/>
            <p:nvPr/>
          </p:nvSpPr>
          <p:spPr>
            <a:xfrm>
              <a:off x="5580112" y="4005064"/>
              <a:ext cx="1512168" cy="244827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5724128" y="5949280"/>
              <a:ext cx="1323156" cy="360040"/>
              <a:chOff x="5724128" y="5949280"/>
              <a:chExt cx="1323156" cy="360040"/>
            </a:xfrm>
          </p:grpSpPr>
          <p:sp>
            <p:nvSpPr>
              <p:cNvPr id="355" name="Rectangle 15"/>
              <p:cNvSpPr>
                <a:spLocks noChangeArrowheads="1"/>
              </p:cNvSpPr>
              <p:nvPr/>
            </p:nvSpPr>
            <p:spPr bwMode="auto">
              <a:xfrm>
                <a:off x="6228184" y="5949280"/>
                <a:ext cx="819100" cy="36004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=3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=4</a:t>
                </a:r>
                <a:r>
                  <a:rPr lang="en-US" altLang="zh-CN" sz="1200" i="1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200" i="1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200" i="1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63" name="Rectangle 15"/>
              <p:cNvSpPr>
                <a:spLocks noChangeArrowheads="1"/>
              </p:cNvSpPr>
              <p:nvPr/>
            </p:nvSpPr>
            <p:spPr bwMode="auto">
              <a:xfrm>
                <a:off x="5724128" y="5949280"/>
                <a:ext cx="504056" cy="36004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=2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=6</a:t>
                </a:r>
                <a:r>
                  <a:rPr lang="en-US" altLang="zh-CN" sz="1200" i="1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200" i="1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grpSp>
        <p:nvGrpSpPr>
          <p:cNvPr id="14" name="组 13"/>
          <p:cNvGrpSpPr/>
          <p:nvPr/>
        </p:nvGrpSpPr>
        <p:grpSpPr>
          <a:xfrm>
            <a:off x="3995936" y="4077072"/>
            <a:ext cx="1440160" cy="2448272"/>
            <a:chOff x="3995936" y="4005064"/>
            <a:chExt cx="1440160" cy="2448272"/>
          </a:xfrm>
        </p:grpSpPr>
        <p:sp>
          <p:nvSpPr>
            <p:cNvPr id="369" name="圆角矩形 368"/>
            <p:cNvSpPr/>
            <p:nvPr/>
          </p:nvSpPr>
          <p:spPr>
            <a:xfrm>
              <a:off x="3995936" y="4005064"/>
              <a:ext cx="1440160" cy="244827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43" name="Rectangle 15"/>
            <p:cNvSpPr>
              <a:spLocks noChangeArrowheads="1"/>
            </p:cNvSpPr>
            <p:nvPr/>
          </p:nvSpPr>
          <p:spPr bwMode="auto">
            <a:xfrm>
              <a:off x="4572000" y="5949280"/>
              <a:ext cx="819100" cy="36004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err="1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idx</a:t>
              </a:r>
              <a:r>
                <a:rPr lang="en-US" altLang="zh-CN" sz="1200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=3</a:t>
              </a:r>
            </a:p>
            <a:p>
              <a:pPr algn="ctr" eaLnBrk="0" hangingPunct="0">
                <a:buSzPct val="100000"/>
              </a:pPr>
              <a:r>
                <a:rPr lang="en-US" altLang="zh-CN" sz="1200" dirty="0" err="1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val</a:t>
              </a:r>
              <a:r>
                <a:rPr lang="en-US" altLang="zh-CN" sz="1200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=4</a:t>
              </a:r>
              <a:r>
                <a:rPr lang="en-US" altLang="zh-CN" sz="1200" i="1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r>
                <a:rPr lang="en-US" altLang="zh-CN" sz="1200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+5</a:t>
              </a:r>
              <a:r>
                <a:rPr lang="en-US" altLang="zh-CN" sz="1200" i="1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en-US" altLang="zh-CN" sz="1200" i="1" dirty="0">
                <a:solidFill>
                  <a:schemeClr val="tx1">
                    <a:lumMod val="50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2267744" y="4077072"/>
            <a:ext cx="1584176" cy="2448272"/>
            <a:chOff x="2267744" y="4005064"/>
            <a:chExt cx="1584176" cy="2448272"/>
          </a:xfrm>
        </p:grpSpPr>
        <p:sp>
          <p:nvSpPr>
            <p:cNvPr id="368" name="圆角矩形 367"/>
            <p:cNvSpPr/>
            <p:nvPr/>
          </p:nvSpPr>
          <p:spPr>
            <a:xfrm>
              <a:off x="2267744" y="4005064"/>
              <a:ext cx="1584176" cy="244827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26" name="Rectangle 15"/>
            <p:cNvSpPr>
              <a:spLocks noChangeArrowheads="1"/>
            </p:cNvSpPr>
            <p:nvPr/>
          </p:nvSpPr>
          <p:spPr bwMode="auto">
            <a:xfrm>
              <a:off x="3275856" y="5949280"/>
              <a:ext cx="504056" cy="36004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err="1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idx</a:t>
              </a:r>
              <a:r>
                <a:rPr lang="en-US" altLang="zh-CN" sz="1200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=3</a:t>
              </a:r>
            </a:p>
            <a:p>
              <a:pPr algn="ctr" eaLnBrk="0" hangingPunct="0">
                <a:buSzPct val="100000"/>
              </a:pPr>
              <a:r>
                <a:rPr lang="en-US" altLang="zh-CN" sz="1200" dirty="0" err="1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val</a:t>
              </a:r>
              <a:r>
                <a:rPr lang="en-US" altLang="zh-CN" sz="1200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=4</a:t>
              </a:r>
              <a:r>
                <a:rPr lang="en-US" altLang="zh-CN" sz="1200" i="1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1200" i="1" dirty="0">
                <a:solidFill>
                  <a:schemeClr val="tx1">
                    <a:lumMod val="50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3.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is the goal!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19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6337324" cy="208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 1 or bin 2, no computation is required.</a:t>
            </a:r>
          </a:p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bins 3-33, a heap-based method is used. Each bin has a dedicated GPU kernel call. 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   For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each GPU thread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: 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(1) collects all candidate nonzeros, 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(2)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establishs a 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binary max-heap on column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indices, 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(3) executes a heapsort-like operation to sort and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fuse entries 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at a duplicate location.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7308304" y="2060848"/>
            <a:ext cx="1691680" cy="1656184"/>
            <a:chOff x="7308304" y="2060848"/>
            <a:chExt cx="1691680" cy="1656184"/>
          </a:xfrm>
        </p:grpSpPr>
        <p:sp>
          <p:nvSpPr>
            <p:cNvPr id="417" name="圆角矩形 416"/>
            <p:cNvSpPr/>
            <p:nvPr/>
          </p:nvSpPr>
          <p:spPr>
            <a:xfrm>
              <a:off x="7308304" y="2060848"/>
              <a:ext cx="1691680" cy="1656184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7452320" y="3212976"/>
              <a:ext cx="361704" cy="360040"/>
              <a:chOff x="3851920" y="3356992"/>
              <a:chExt cx="433960" cy="432048"/>
            </a:xfrm>
          </p:grpSpPr>
          <p:sp>
            <p:nvSpPr>
              <p:cNvPr id="19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0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16" name="组 215"/>
            <p:cNvGrpSpPr/>
            <p:nvPr/>
          </p:nvGrpSpPr>
          <p:grpSpPr>
            <a:xfrm>
              <a:off x="8530776" y="3212976"/>
              <a:ext cx="361704" cy="360040"/>
              <a:chOff x="3851920" y="3356992"/>
              <a:chExt cx="433960" cy="432048"/>
            </a:xfrm>
          </p:grpSpPr>
          <p:sp>
            <p:nvSpPr>
              <p:cNvPr id="21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41" name="组 240"/>
            <p:cNvGrpSpPr/>
            <p:nvPr/>
          </p:nvGrpSpPr>
          <p:grpSpPr>
            <a:xfrm>
              <a:off x="7812360" y="3212976"/>
              <a:ext cx="361704" cy="360040"/>
              <a:chOff x="3851920" y="3356992"/>
              <a:chExt cx="433960" cy="432048"/>
            </a:xfrm>
          </p:grpSpPr>
          <p:sp>
            <p:nvSpPr>
              <p:cNvPr id="24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43" name="椭圆 24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4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45" name="组 244"/>
            <p:cNvGrpSpPr/>
            <p:nvPr/>
          </p:nvGrpSpPr>
          <p:grpSpPr>
            <a:xfrm>
              <a:off x="8172400" y="3212976"/>
              <a:ext cx="361704" cy="360040"/>
              <a:chOff x="3851920" y="3356992"/>
              <a:chExt cx="433960" cy="432048"/>
            </a:xfrm>
          </p:grpSpPr>
          <p:sp>
            <p:nvSpPr>
              <p:cNvPr id="24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4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53" name="Rectangle 15"/>
            <p:cNvSpPr>
              <a:spLocks noChangeArrowheads="1"/>
            </p:cNvSpPr>
            <p:nvPr/>
          </p:nvSpPr>
          <p:spPr bwMode="auto">
            <a:xfrm>
              <a:off x="7452320" y="26369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4" name="Rectangle 15"/>
            <p:cNvSpPr>
              <a:spLocks noChangeArrowheads="1"/>
            </p:cNvSpPr>
            <p:nvPr/>
          </p:nvSpPr>
          <p:spPr bwMode="auto">
            <a:xfrm>
              <a:off x="7812360" y="26369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5" name="Rectangle 15"/>
            <p:cNvSpPr>
              <a:spLocks noChangeArrowheads="1"/>
            </p:cNvSpPr>
            <p:nvPr/>
          </p:nvSpPr>
          <p:spPr bwMode="auto">
            <a:xfrm>
              <a:off x="8172400" y="26369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6" name="Rectangle 15"/>
            <p:cNvSpPr>
              <a:spLocks noChangeArrowheads="1"/>
            </p:cNvSpPr>
            <p:nvPr/>
          </p:nvSpPr>
          <p:spPr bwMode="auto">
            <a:xfrm>
              <a:off x="8532440" y="26369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7" name="Rectangle 15"/>
            <p:cNvSpPr>
              <a:spLocks noChangeArrowheads="1"/>
            </p:cNvSpPr>
            <p:nvPr/>
          </p:nvSpPr>
          <p:spPr bwMode="auto">
            <a:xfrm>
              <a:off x="7308304" y="2924944"/>
              <a:ext cx="1584176" cy="288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value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8" name="Rectangle 15"/>
            <p:cNvSpPr>
              <a:spLocks noChangeArrowheads="1"/>
            </p:cNvSpPr>
            <p:nvPr/>
          </p:nvSpPr>
          <p:spPr bwMode="auto">
            <a:xfrm>
              <a:off x="7308304" y="2204864"/>
              <a:ext cx="1584176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Example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. </a:t>
              </a: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Row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3 </a:t>
              </a:r>
            </a:p>
            <a:p>
              <a:pPr algn="just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column_index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91" name="Rectangle 15"/>
          <p:cNvSpPr>
            <a:spLocks noChangeArrowheads="1"/>
          </p:cNvSpPr>
          <p:nvPr/>
        </p:nvSpPr>
        <p:spPr bwMode="auto">
          <a:xfrm>
            <a:off x="7956376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2" name="Rectangle 15"/>
          <p:cNvSpPr>
            <a:spLocks noChangeArrowheads="1"/>
          </p:cNvSpPr>
          <p:nvPr/>
        </p:nvSpPr>
        <p:spPr bwMode="auto">
          <a:xfrm>
            <a:off x="8172400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d</a:t>
            </a:r>
            <a:endParaRPr lang="da-DK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3" name="Rectangle 15"/>
          <p:cNvSpPr>
            <a:spLocks noChangeArrowheads="1"/>
          </p:cNvSpPr>
          <p:nvPr/>
        </p:nvSpPr>
        <p:spPr bwMode="auto">
          <a:xfrm>
            <a:off x="8388424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4" name="Rectangle 15"/>
          <p:cNvSpPr>
            <a:spLocks noChangeArrowheads="1"/>
          </p:cNvSpPr>
          <p:nvPr/>
        </p:nvSpPr>
        <p:spPr bwMode="auto">
          <a:xfrm>
            <a:off x="8604448" y="332656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</a:t>
            </a:r>
            <a:endParaRPr lang="da-DK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5" name="Rectangle 15"/>
          <p:cNvSpPr>
            <a:spLocks noChangeArrowheads="1"/>
          </p:cNvSpPr>
          <p:nvPr/>
        </p:nvSpPr>
        <p:spPr bwMode="auto">
          <a:xfrm>
            <a:off x="7956376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6" name="Rectangle 15"/>
          <p:cNvSpPr>
            <a:spLocks noChangeArrowheads="1"/>
          </p:cNvSpPr>
          <p:nvPr/>
        </p:nvSpPr>
        <p:spPr bwMode="auto">
          <a:xfrm>
            <a:off x="8172400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7" name="Rectangle 15"/>
          <p:cNvSpPr>
            <a:spLocks noChangeArrowheads="1"/>
          </p:cNvSpPr>
          <p:nvPr/>
        </p:nvSpPr>
        <p:spPr bwMode="auto">
          <a:xfrm>
            <a:off x="8388424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8" name="Rectangle 15"/>
          <p:cNvSpPr>
            <a:spLocks noChangeArrowheads="1"/>
          </p:cNvSpPr>
          <p:nvPr/>
        </p:nvSpPr>
        <p:spPr bwMode="auto">
          <a:xfrm>
            <a:off x="8604448" y="548680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da-DK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9" name="Rectangle 15"/>
          <p:cNvSpPr>
            <a:spLocks noChangeArrowheads="1"/>
          </p:cNvSpPr>
          <p:nvPr/>
        </p:nvSpPr>
        <p:spPr bwMode="auto">
          <a:xfrm>
            <a:off x="7956376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0" name="Rectangle 15"/>
          <p:cNvSpPr>
            <a:spLocks noChangeArrowheads="1"/>
          </p:cNvSpPr>
          <p:nvPr/>
        </p:nvSpPr>
        <p:spPr bwMode="auto">
          <a:xfrm>
            <a:off x="8172400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1" name="Rectangle 15"/>
          <p:cNvSpPr>
            <a:spLocks noChangeArrowheads="1"/>
          </p:cNvSpPr>
          <p:nvPr/>
        </p:nvSpPr>
        <p:spPr bwMode="auto">
          <a:xfrm>
            <a:off x="8388424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2" name="Rectangle 15"/>
          <p:cNvSpPr>
            <a:spLocks noChangeArrowheads="1"/>
          </p:cNvSpPr>
          <p:nvPr/>
        </p:nvSpPr>
        <p:spPr bwMode="auto">
          <a:xfrm>
            <a:off x="8604448" y="764704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3" name="Rectangle 15"/>
          <p:cNvSpPr>
            <a:spLocks noChangeArrowheads="1"/>
          </p:cNvSpPr>
          <p:nvPr/>
        </p:nvSpPr>
        <p:spPr bwMode="auto">
          <a:xfrm>
            <a:off x="7956376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4" name="Rectangle 15"/>
          <p:cNvSpPr>
            <a:spLocks noChangeArrowheads="1"/>
          </p:cNvSpPr>
          <p:nvPr/>
        </p:nvSpPr>
        <p:spPr bwMode="auto">
          <a:xfrm>
            <a:off x="8172400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5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d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5" name="Rectangle 15"/>
          <p:cNvSpPr>
            <a:spLocks noChangeArrowheads="1"/>
          </p:cNvSpPr>
          <p:nvPr/>
        </p:nvSpPr>
        <p:spPr bwMode="auto">
          <a:xfrm>
            <a:off x="8388424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6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f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6" name="Rectangle 15"/>
          <p:cNvSpPr>
            <a:spLocks noChangeArrowheads="1"/>
          </p:cNvSpPr>
          <p:nvPr/>
        </p:nvSpPr>
        <p:spPr bwMode="auto">
          <a:xfrm>
            <a:off x="8604448" y="980728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4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+5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7236296" y="4077072"/>
            <a:ext cx="1907704" cy="2448272"/>
            <a:chOff x="7236296" y="4077072"/>
            <a:chExt cx="1907704" cy="2448272"/>
          </a:xfrm>
        </p:grpSpPr>
        <p:sp>
          <p:nvSpPr>
            <p:cNvPr id="410" name="圆角矩形 409"/>
            <p:cNvSpPr/>
            <p:nvPr/>
          </p:nvSpPr>
          <p:spPr>
            <a:xfrm>
              <a:off x="7236296" y="4077072"/>
              <a:ext cx="1907704" cy="244827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7281292" y="6021288"/>
              <a:ext cx="1827212" cy="360040"/>
              <a:chOff x="7281292" y="5157192"/>
              <a:chExt cx="1827212" cy="360040"/>
            </a:xfrm>
          </p:grpSpPr>
          <p:sp>
            <p:nvSpPr>
              <p:cNvPr id="364" name="Rectangle 15"/>
              <p:cNvSpPr>
                <a:spLocks noChangeArrowheads="1"/>
              </p:cNvSpPr>
              <p:nvPr/>
            </p:nvSpPr>
            <p:spPr bwMode="auto">
              <a:xfrm>
                <a:off x="8289404" y="5157192"/>
                <a:ext cx="819100" cy="36004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=3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=4</a:t>
                </a:r>
                <a:r>
                  <a:rPr lang="en-US" altLang="zh-CN" sz="1200" i="1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200" i="1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200" i="1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65" name="Rectangle 15"/>
              <p:cNvSpPr>
                <a:spLocks noChangeArrowheads="1"/>
              </p:cNvSpPr>
              <p:nvPr/>
            </p:nvSpPr>
            <p:spPr bwMode="auto">
              <a:xfrm>
                <a:off x="7785348" y="5157192"/>
                <a:ext cx="504056" cy="36004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=2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=6</a:t>
                </a:r>
                <a:r>
                  <a:rPr lang="en-US" altLang="zh-CN" sz="1200" i="1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200" i="1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66" name="Rectangle 15"/>
              <p:cNvSpPr>
                <a:spLocks noChangeArrowheads="1"/>
              </p:cNvSpPr>
              <p:nvPr/>
            </p:nvSpPr>
            <p:spPr bwMode="auto">
              <a:xfrm>
                <a:off x="7281292" y="5157192"/>
                <a:ext cx="504056" cy="36004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=1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=5</a:t>
                </a:r>
                <a:r>
                  <a:rPr lang="en-US" altLang="zh-CN" sz="1200" i="1" dirty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</a:p>
            </p:txBody>
          </p:sp>
        </p:grpSp>
      </p:grpSp>
      <p:grpSp>
        <p:nvGrpSpPr>
          <p:cNvPr id="6" name="组 5"/>
          <p:cNvGrpSpPr/>
          <p:nvPr/>
        </p:nvGrpSpPr>
        <p:grpSpPr>
          <a:xfrm>
            <a:off x="35496" y="4077072"/>
            <a:ext cx="2016224" cy="2448272"/>
            <a:chOff x="35496" y="4005064"/>
            <a:chExt cx="2016224" cy="2448272"/>
          </a:xfrm>
        </p:grpSpPr>
        <p:sp>
          <p:nvSpPr>
            <p:cNvPr id="367" name="圆角矩形 366"/>
            <p:cNvSpPr/>
            <p:nvPr/>
          </p:nvSpPr>
          <p:spPr>
            <a:xfrm>
              <a:off x="35496" y="4005064"/>
              <a:ext cx="2016224" cy="244827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323" name="直线连接符 322"/>
            <p:cNvCxnSpPr/>
            <p:nvPr/>
          </p:nvCxnSpPr>
          <p:spPr>
            <a:xfrm flipH="1">
              <a:off x="395536" y="5085184"/>
              <a:ext cx="432048" cy="648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连接符 3"/>
            <p:cNvCxnSpPr/>
            <p:nvPr/>
          </p:nvCxnSpPr>
          <p:spPr>
            <a:xfrm flipH="1">
              <a:off x="827584" y="4437112"/>
              <a:ext cx="432048" cy="648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线连接符 323"/>
            <p:cNvCxnSpPr/>
            <p:nvPr/>
          </p:nvCxnSpPr>
          <p:spPr>
            <a:xfrm>
              <a:off x="1259632" y="4437112"/>
              <a:ext cx="504056" cy="648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 1"/>
            <p:cNvGrpSpPr/>
            <p:nvPr/>
          </p:nvGrpSpPr>
          <p:grpSpPr>
            <a:xfrm>
              <a:off x="971600" y="4149080"/>
              <a:ext cx="567071" cy="596917"/>
              <a:chOff x="2088680" y="4869160"/>
              <a:chExt cx="684076" cy="720080"/>
            </a:xfrm>
          </p:grpSpPr>
          <p:sp>
            <p:nvSpPr>
              <p:cNvPr id="312" name="椭圆 311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13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=3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=4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14" name="组 313"/>
            <p:cNvGrpSpPr/>
            <p:nvPr/>
          </p:nvGrpSpPr>
          <p:grpSpPr>
            <a:xfrm>
              <a:off x="539552" y="4797152"/>
              <a:ext cx="567071" cy="596917"/>
              <a:chOff x="2088680" y="4869160"/>
              <a:chExt cx="684076" cy="72008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16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=2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=6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17" name="组 316"/>
            <p:cNvGrpSpPr/>
            <p:nvPr/>
          </p:nvGrpSpPr>
          <p:grpSpPr>
            <a:xfrm>
              <a:off x="1403648" y="4797152"/>
              <a:ext cx="567071" cy="596917"/>
              <a:chOff x="2088680" y="4869160"/>
              <a:chExt cx="684076" cy="720080"/>
            </a:xfrm>
          </p:grpSpPr>
          <p:sp>
            <p:nvSpPr>
              <p:cNvPr id="318" name="椭圆 317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19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=3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=5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71" name="组 370"/>
            <p:cNvGrpSpPr/>
            <p:nvPr/>
          </p:nvGrpSpPr>
          <p:grpSpPr>
            <a:xfrm>
              <a:off x="107504" y="5445224"/>
              <a:ext cx="567071" cy="596917"/>
              <a:chOff x="2088680" y="4869160"/>
              <a:chExt cx="684076" cy="720080"/>
            </a:xfrm>
          </p:grpSpPr>
          <p:sp>
            <p:nvSpPr>
              <p:cNvPr id="372" name="椭圆 371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73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=1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=5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grpSp>
        <p:nvGrpSpPr>
          <p:cNvPr id="17" name="组 16"/>
          <p:cNvGrpSpPr/>
          <p:nvPr/>
        </p:nvGrpSpPr>
        <p:grpSpPr>
          <a:xfrm>
            <a:off x="2339752" y="4221088"/>
            <a:ext cx="1431167" cy="1244989"/>
            <a:chOff x="2339752" y="4149080"/>
            <a:chExt cx="1431167" cy="1244989"/>
          </a:xfrm>
        </p:grpSpPr>
        <p:cxnSp>
          <p:nvCxnSpPr>
            <p:cNvPr id="378" name="直线连接符 377"/>
            <p:cNvCxnSpPr/>
            <p:nvPr/>
          </p:nvCxnSpPr>
          <p:spPr>
            <a:xfrm flipH="1">
              <a:off x="2627784" y="4437112"/>
              <a:ext cx="432048" cy="648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线连接符 378"/>
            <p:cNvCxnSpPr/>
            <p:nvPr/>
          </p:nvCxnSpPr>
          <p:spPr>
            <a:xfrm>
              <a:off x="3059832" y="4437112"/>
              <a:ext cx="504056" cy="648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0" name="组 379"/>
            <p:cNvGrpSpPr/>
            <p:nvPr/>
          </p:nvGrpSpPr>
          <p:grpSpPr>
            <a:xfrm>
              <a:off x="2771800" y="4149080"/>
              <a:ext cx="567071" cy="596917"/>
              <a:chOff x="2088680" y="4869160"/>
              <a:chExt cx="684076" cy="720080"/>
            </a:xfrm>
          </p:grpSpPr>
          <p:sp>
            <p:nvSpPr>
              <p:cNvPr id="381" name="椭圆 380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82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=3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=5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83" name="组 382"/>
            <p:cNvGrpSpPr/>
            <p:nvPr/>
          </p:nvGrpSpPr>
          <p:grpSpPr>
            <a:xfrm>
              <a:off x="2339752" y="4797152"/>
              <a:ext cx="567071" cy="596917"/>
              <a:chOff x="2088680" y="4869160"/>
              <a:chExt cx="684076" cy="720080"/>
            </a:xfrm>
          </p:grpSpPr>
          <p:sp>
            <p:nvSpPr>
              <p:cNvPr id="384" name="椭圆 383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85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=2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=6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86" name="组 385"/>
            <p:cNvGrpSpPr/>
            <p:nvPr/>
          </p:nvGrpSpPr>
          <p:grpSpPr>
            <a:xfrm>
              <a:off x="3203848" y="4797152"/>
              <a:ext cx="567071" cy="596917"/>
              <a:chOff x="2088680" y="4869160"/>
              <a:chExt cx="684076" cy="720080"/>
            </a:xfrm>
          </p:grpSpPr>
          <p:sp>
            <p:nvSpPr>
              <p:cNvPr id="387" name="椭圆 386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88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=1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=5</a:t>
                </a:r>
                <a:r>
                  <a:rPr lang="en-US" altLang="zh-CN" sz="1200" i="1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</a:p>
            </p:txBody>
          </p:sp>
        </p:grpSp>
      </p:grpSp>
      <p:grpSp>
        <p:nvGrpSpPr>
          <p:cNvPr id="18" name="组 17"/>
          <p:cNvGrpSpPr/>
          <p:nvPr/>
        </p:nvGrpSpPr>
        <p:grpSpPr>
          <a:xfrm>
            <a:off x="4067944" y="4221088"/>
            <a:ext cx="999119" cy="1244989"/>
            <a:chOff x="4067944" y="4149080"/>
            <a:chExt cx="999119" cy="1244989"/>
          </a:xfrm>
        </p:grpSpPr>
        <p:cxnSp>
          <p:nvCxnSpPr>
            <p:cNvPr id="392" name="直线连接符 391"/>
            <p:cNvCxnSpPr/>
            <p:nvPr/>
          </p:nvCxnSpPr>
          <p:spPr>
            <a:xfrm flipH="1">
              <a:off x="4355976" y="4437112"/>
              <a:ext cx="432048" cy="648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组 393"/>
            <p:cNvGrpSpPr/>
            <p:nvPr/>
          </p:nvGrpSpPr>
          <p:grpSpPr>
            <a:xfrm>
              <a:off x="4499992" y="4149080"/>
              <a:ext cx="567071" cy="596917"/>
              <a:chOff x="2088680" y="4869160"/>
              <a:chExt cx="684076" cy="720080"/>
            </a:xfrm>
          </p:grpSpPr>
          <p:sp>
            <p:nvSpPr>
              <p:cNvPr id="395" name="椭圆 394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96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=2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=6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97" name="组 396"/>
            <p:cNvGrpSpPr/>
            <p:nvPr/>
          </p:nvGrpSpPr>
          <p:grpSpPr>
            <a:xfrm>
              <a:off x="4067944" y="4797152"/>
              <a:ext cx="567071" cy="596917"/>
              <a:chOff x="2088680" y="4869160"/>
              <a:chExt cx="684076" cy="720080"/>
            </a:xfrm>
          </p:grpSpPr>
          <p:sp>
            <p:nvSpPr>
              <p:cNvPr id="398" name="椭圆 397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99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=1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=5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grpSp>
        <p:nvGrpSpPr>
          <p:cNvPr id="404" name="组 403"/>
          <p:cNvGrpSpPr/>
          <p:nvPr/>
        </p:nvGrpSpPr>
        <p:grpSpPr>
          <a:xfrm>
            <a:off x="6084168" y="4221088"/>
            <a:ext cx="567071" cy="596917"/>
            <a:chOff x="2088680" y="4869160"/>
            <a:chExt cx="684076" cy="720080"/>
          </a:xfrm>
        </p:grpSpPr>
        <p:sp>
          <p:nvSpPr>
            <p:cNvPr id="405" name="椭圆 404"/>
            <p:cNvSpPr/>
            <p:nvPr/>
          </p:nvSpPr>
          <p:spPr>
            <a:xfrm>
              <a:off x="2088680" y="4905164"/>
              <a:ext cx="684076" cy="68407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406" name="Rectangle 15"/>
            <p:cNvSpPr>
              <a:spLocks noChangeArrowheads="1"/>
            </p:cNvSpPr>
            <p:nvPr/>
          </p:nvSpPr>
          <p:spPr bwMode="auto">
            <a:xfrm>
              <a:off x="2123728" y="4869160"/>
              <a:ext cx="648072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idx</a:t>
              </a:r>
              <a:r>
                <a:rPr lang="en-US" altLang="zh-CN" sz="12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=1</a:t>
              </a:r>
            </a:p>
            <a:p>
              <a:pPr algn="ctr" eaLnBrk="0" hangingPunct="0">
                <a:buSzPct val="100000"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val</a:t>
              </a:r>
              <a:r>
                <a:rPr lang="en-US" altLang="zh-CN" sz="12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=5</a:t>
              </a:r>
              <a:r>
                <a:rPr lang="en-US" altLang="zh-CN" sz="12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en-US" altLang="zh-CN" sz="12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cxnSp>
        <p:nvCxnSpPr>
          <p:cNvPr id="411" name="曲线连接符 410"/>
          <p:cNvCxnSpPr>
            <a:stCxn id="313" idx="2"/>
            <a:endCxn id="342" idx="0"/>
          </p:cNvCxnSpPr>
          <p:nvPr/>
        </p:nvCxnSpPr>
        <p:spPr>
          <a:xfrm rot="16200000" flipH="1">
            <a:off x="860830" y="5226441"/>
            <a:ext cx="1203283" cy="386410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曲线连接符 411"/>
          <p:cNvCxnSpPr>
            <a:stCxn id="382" idx="2"/>
            <a:endCxn id="326" idx="0"/>
          </p:cNvCxnSpPr>
          <p:nvPr/>
        </p:nvCxnSpPr>
        <p:spPr>
          <a:xfrm rot="16200000" flipH="1">
            <a:off x="2697034" y="5190437"/>
            <a:ext cx="1203283" cy="458418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曲线连接符 412"/>
          <p:cNvCxnSpPr>
            <a:stCxn id="396" idx="2"/>
            <a:endCxn id="343" idx="0"/>
          </p:cNvCxnSpPr>
          <p:nvPr/>
        </p:nvCxnSpPr>
        <p:spPr>
          <a:xfrm rot="16200000" flipH="1">
            <a:off x="4287963" y="5327700"/>
            <a:ext cx="1203283" cy="183892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曲线连接符 413"/>
          <p:cNvCxnSpPr>
            <a:stCxn id="405" idx="4"/>
            <a:endCxn id="363" idx="0"/>
          </p:cNvCxnSpPr>
          <p:nvPr/>
        </p:nvCxnSpPr>
        <p:spPr>
          <a:xfrm rot="5400000">
            <a:off x="5570289" y="5223872"/>
            <a:ext cx="1203283" cy="391548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曲线连接符 414"/>
          <p:cNvCxnSpPr>
            <a:stCxn id="395" idx="4"/>
          </p:cNvCxnSpPr>
          <p:nvPr/>
        </p:nvCxnSpPr>
        <p:spPr>
          <a:xfrm rot="5400000">
            <a:off x="3932108" y="5169871"/>
            <a:ext cx="1203286" cy="499555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曲线连接符 415"/>
          <p:cNvCxnSpPr/>
          <p:nvPr/>
        </p:nvCxnSpPr>
        <p:spPr>
          <a:xfrm rot="5400000">
            <a:off x="5364087" y="5013177"/>
            <a:ext cx="1224136" cy="792086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Rectangle 15"/>
          <p:cNvSpPr>
            <a:spLocks noChangeArrowheads="1"/>
          </p:cNvSpPr>
          <p:nvPr/>
        </p:nvSpPr>
        <p:spPr bwMode="auto">
          <a:xfrm>
            <a:off x="1403648" y="6021288"/>
            <a:ext cx="504056" cy="360040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sym typeface="Verdana" pitchFamily="34" charset="0"/>
              </a:rPr>
              <a:t>-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15" name="Rectangle 15"/>
          <p:cNvSpPr>
            <a:spLocks noChangeArrowheads="1"/>
          </p:cNvSpPr>
          <p:nvPr/>
        </p:nvSpPr>
        <p:spPr bwMode="auto">
          <a:xfrm>
            <a:off x="7164288" y="4077072"/>
            <a:ext cx="1979712" cy="1440160"/>
          </a:xfrm>
          <a:prstGeom prst="rect">
            <a:avLst/>
          </a:prstGeom>
          <a:solidFill>
            <a:srgbClr val="008000"/>
          </a:solidFill>
          <a:ln w="28575" cap="rnd" cmpd="sng">
            <a:solidFill>
              <a:srgbClr val="008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Load balancing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is guaranteed,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since each GPU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thread has the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same amount of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work. </a:t>
            </a:r>
          </a:p>
        </p:txBody>
      </p:sp>
    </p:spTree>
    <p:extLst>
      <p:ext uri="{BB962C8B-B14F-4D97-AF65-F5344CB8AC3E}">
        <p14:creationId xmlns:p14="http://schemas.microsoft.com/office/powerpoint/2010/main" val="244953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/>
      <p:bldP spid="1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2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Sparse GEMM (</a:t>
            </a:r>
            <a:r>
              <a:rPr lang="en-US" altLang="zh-CN" sz="2000" dirty="0" err="1" smtClean="0">
                <a:sym typeface="Verdana" pitchFamily="34" charset="0"/>
              </a:rPr>
              <a:t>SpGEMM</a:t>
            </a:r>
            <a:r>
              <a:rPr lang="en-US" altLang="zh-CN" sz="2000" dirty="0" smtClean="0">
                <a:sym typeface="Verdana" pitchFamily="34" charset="0"/>
              </a:rPr>
              <a:t>) and its applications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Our SpGEMM algorithm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1: calculating upper bound </a:t>
            </a:r>
            <a:r>
              <a:rPr lang="en-US" altLang="zh-CN" dirty="0">
                <a:solidFill>
                  <a:srgbClr val="000000"/>
                </a:solidFill>
                <a:sym typeface="Verdana" pitchFamily="34" charset="0"/>
              </a:rPr>
              <a:t>of </a:t>
            </a:r>
            <a:r>
              <a:rPr lang="en-US" altLang="zh-CN" dirty="0" err="1">
                <a:solidFill>
                  <a:srgbClr val="000000"/>
                </a:solidFill>
                <a:sym typeface="Verdana" pitchFamily="34" charset="0"/>
              </a:rPr>
              <a:t>nnzC</a:t>
            </a:r>
            <a:endParaRPr lang="en-US" altLang="zh-CN" dirty="0">
              <a:solidFill>
                <a:srgbClr val="000000"/>
              </a:solidFill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000000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71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圆角矩形 416"/>
          <p:cNvSpPr/>
          <p:nvPr/>
        </p:nvSpPr>
        <p:spPr>
          <a:xfrm>
            <a:off x="5004048" y="2276872"/>
            <a:ext cx="3960440" cy="4392488"/>
          </a:xfrm>
          <a:prstGeom prst="roundRect">
            <a:avLst>
              <a:gd name="adj" fmla="val 5444"/>
            </a:avLst>
          </a:prstGeom>
          <a:solidFill>
            <a:srgbClr val="660066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3.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is the goal! (cont.)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20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7201420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bins 34-37, a bitonic sort based method is used.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 Each bin has a dedicated 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GPU kernel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call. </a:t>
            </a: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each GPU thread-group:</a:t>
            </a:r>
          </a:p>
        </p:txBody>
      </p:sp>
      <p:sp>
        <p:nvSpPr>
          <p:cNvPr id="258" name="Rectangle 15"/>
          <p:cNvSpPr>
            <a:spLocks noChangeArrowheads="1"/>
          </p:cNvSpPr>
          <p:nvPr/>
        </p:nvSpPr>
        <p:spPr bwMode="auto">
          <a:xfrm rot="16200000">
            <a:off x="7920372" y="3032956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16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Example</a:t>
            </a:r>
            <a:r>
              <a:rPr lang="da-DK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. </a:t>
            </a:r>
            <a:r>
              <a:rPr lang="da-DK" altLang="zh-CN" sz="16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Row</a:t>
            </a:r>
            <a:r>
              <a:rPr lang="da-DK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3 </a:t>
            </a:r>
          </a:p>
        </p:txBody>
      </p:sp>
      <p:sp>
        <p:nvSpPr>
          <p:cNvPr id="291" name="Rectangle 15"/>
          <p:cNvSpPr>
            <a:spLocks noChangeArrowheads="1"/>
          </p:cNvSpPr>
          <p:nvPr/>
        </p:nvSpPr>
        <p:spPr bwMode="auto">
          <a:xfrm>
            <a:off x="7956376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2" name="Rectangle 15"/>
          <p:cNvSpPr>
            <a:spLocks noChangeArrowheads="1"/>
          </p:cNvSpPr>
          <p:nvPr/>
        </p:nvSpPr>
        <p:spPr bwMode="auto">
          <a:xfrm>
            <a:off x="8172400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d</a:t>
            </a:r>
            <a:endParaRPr lang="da-DK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3" name="Rectangle 15"/>
          <p:cNvSpPr>
            <a:spLocks noChangeArrowheads="1"/>
          </p:cNvSpPr>
          <p:nvPr/>
        </p:nvSpPr>
        <p:spPr bwMode="auto">
          <a:xfrm>
            <a:off x="8388424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4" name="Rectangle 15"/>
          <p:cNvSpPr>
            <a:spLocks noChangeArrowheads="1"/>
          </p:cNvSpPr>
          <p:nvPr/>
        </p:nvSpPr>
        <p:spPr bwMode="auto">
          <a:xfrm>
            <a:off x="8604448" y="332656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</a:t>
            </a:r>
            <a:endParaRPr lang="da-DK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5" name="Rectangle 15"/>
          <p:cNvSpPr>
            <a:spLocks noChangeArrowheads="1"/>
          </p:cNvSpPr>
          <p:nvPr/>
        </p:nvSpPr>
        <p:spPr bwMode="auto">
          <a:xfrm>
            <a:off x="7956376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6" name="Rectangle 15"/>
          <p:cNvSpPr>
            <a:spLocks noChangeArrowheads="1"/>
          </p:cNvSpPr>
          <p:nvPr/>
        </p:nvSpPr>
        <p:spPr bwMode="auto">
          <a:xfrm>
            <a:off x="8172400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7" name="Rectangle 15"/>
          <p:cNvSpPr>
            <a:spLocks noChangeArrowheads="1"/>
          </p:cNvSpPr>
          <p:nvPr/>
        </p:nvSpPr>
        <p:spPr bwMode="auto">
          <a:xfrm>
            <a:off x="8388424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8" name="Rectangle 15"/>
          <p:cNvSpPr>
            <a:spLocks noChangeArrowheads="1"/>
          </p:cNvSpPr>
          <p:nvPr/>
        </p:nvSpPr>
        <p:spPr bwMode="auto">
          <a:xfrm>
            <a:off x="8604448" y="548680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da-DK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9" name="Rectangle 15"/>
          <p:cNvSpPr>
            <a:spLocks noChangeArrowheads="1"/>
          </p:cNvSpPr>
          <p:nvPr/>
        </p:nvSpPr>
        <p:spPr bwMode="auto">
          <a:xfrm>
            <a:off x="7956376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0" name="Rectangle 15"/>
          <p:cNvSpPr>
            <a:spLocks noChangeArrowheads="1"/>
          </p:cNvSpPr>
          <p:nvPr/>
        </p:nvSpPr>
        <p:spPr bwMode="auto">
          <a:xfrm>
            <a:off x="8172400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1" name="Rectangle 15"/>
          <p:cNvSpPr>
            <a:spLocks noChangeArrowheads="1"/>
          </p:cNvSpPr>
          <p:nvPr/>
        </p:nvSpPr>
        <p:spPr bwMode="auto">
          <a:xfrm>
            <a:off x="8388424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2" name="Rectangle 15"/>
          <p:cNvSpPr>
            <a:spLocks noChangeArrowheads="1"/>
          </p:cNvSpPr>
          <p:nvPr/>
        </p:nvSpPr>
        <p:spPr bwMode="auto">
          <a:xfrm>
            <a:off x="8604448" y="764704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3" name="Rectangle 15"/>
          <p:cNvSpPr>
            <a:spLocks noChangeArrowheads="1"/>
          </p:cNvSpPr>
          <p:nvPr/>
        </p:nvSpPr>
        <p:spPr bwMode="auto">
          <a:xfrm>
            <a:off x="7956376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4" name="Rectangle 15"/>
          <p:cNvSpPr>
            <a:spLocks noChangeArrowheads="1"/>
          </p:cNvSpPr>
          <p:nvPr/>
        </p:nvSpPr>
        <p:spPr bwMode="auto">
          <a:xfrm>
            <a:off x="8172400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5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d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5" name="Rectangle 15"/>
          <p:cNvSpPr>
            <a:spLocks noChangeArrowheads="1"/>
          </p:cNvSpPr>
          <p:nvPr/>
        </p:nvSpPr>
        <p:spPr bwMode="auto">
          <a:xfrm>
            <a:off x="8388424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6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f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6" name="Rectangle 15"/>
          <p:cNvSpPr>
            <a:spLocks noChangeArrowheads="1"/>
          </p:cNvSpPr>
          <p:nvPr/>
        </p:nvSpPr>
        <p:spPr bwMode="auto">
          <a:xfrm>
            <a:off x="8604448" y="980728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4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+5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1043608" y="2492896"/>
            <a:ext cx="324036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eaLnBrk="0" hangingPunct="0">
              <a:spcBef>
                <a:spcPts val="0"/>
              </a:spcBef>
              <a:defRPr/>
            </a:pPr>
            <a:endParaRPr lang="en-US" altLang="zh-CN" sz="1600" noProof="1" smtClean="0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1) collects all candidate nonzeros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,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(2)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sorts them according to the column indices, 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(3)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identifies duplicate nonzeros, and </a:t>
            </a:r>
            <a:r>
              <a:rPr lang="en-US" altLang="zh-CN" sz="1600" noProof="1">
                <a:solidFill>
                  <a:srgbClr val="000000"/>
                </a:solidFill>
                <a:sym typeface="Verdana" pitchFamily="34" charset="0"/>
              </a:rPr>
              <a:t>scans to obtain </a:t>
            </a:r>
            <a:r>
              <a:rPr lang="en-US" altLang="zh-CN" sz="1600" noProof="1" smtClean="0">
                <a:solidFill>
                  <a:srgbClr val="000000"/>
                </a:solidFill>
                <a:sym typeface="Verdana" pitchFamily="34" charset="0"/>
              </a:rPr>
              <a:t>final positions,</a:t>
            </a:r>
            <a:endParaRPr lang="en-US" altLang="zh-CN" sz="1600" noProof="1" smtClean="0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(4) compacts nonzeros at the same column location,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(5) obtains final nonzeros of the row.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endParaRPr lang="en-US" altLang="zh-CN" sz="1600" noProof="1" smtClean="0">
              <a:solidFill>
                <a:srgbClr val="000000"/>
              </a:solidFill>
              <a:latin typeface="+mn-lt"/>
              <a:sym typeface="Verdana" pitchFamily="34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5076056" y="2276872"/>
            <a:ext cx="3026000" cy="720080"/>
            <a:chOff x="4355976" y="2348880"/>
            <a:chExt cx="3026000" cy="720080"/>
          </a:xfrm>
        </p:grpSpPr>
        <p:grpSp>
          <p:nvGrpSpPr>
            <p:cNvPr id="198" name="组 197"/>
            <p:cNvGrpSpPr/>
            <p:nvPr/>
          </p:nvGrpSpPr>
          <p:grpSpPr>
            <a:xfrm>
              <a:off x="5940152" y="2708920"/>
              <a:ext cx="361704" cy="360040"/>
              <a:chOff x="3851920" y="3356992"/>
              <a:chExt cx="433960" cy="432048"/>
            </a:xfrm>
          </p:grpSpPr>
          <p:sp>
            <p:nvSpPr>
              <p:cNvPr id="19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0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16" name="组 215"/>
            <p:cNvGrpSpPr/>
            <p:nvPr/>
          </p:nvGrpSpPr>
          <p:grpSpPr>
            <a:xfrm>
              <a:off x="7018608" y="2708920"/>
              <a:ext cx="361704" cy="360040"/>
              <a:chOff x="3851920" y="3356992"/>
              <a:chExt cx="433960" cy="432048"/>
            </a:xfrm>
          </p:grpSpPr>
          <p:sp>
            <p:nvSpPr>
              <p:cNvPr id="21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41" name="组 240"/>
            <p:cNvGrpSpPr/>
            <p:nvPr/>
          </p:nvGrpSpPr>
          <p:grpSpPr>
            <a:xfrm>
              <a:off x="6300192" y="2708920"/>
              <a:ext cx="361704" cy="360040"/>
              <a:chOff x="3851920" y="3356992"/>
              <a:chExt cx="433960" cy="432048"/>
            </a:xfrm>
          </p:grpSpPr>
          <p:sp>
            <p:nvSpPr>
              <p:cNvPr id="24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43" name="椭圆 24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4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45" name="组 244"/>
            <p:cNvGrpSpPr/>
            <p:nvPr/>
          </p:nvGrpSpPr>
          <p:grpSpPr>
            <a:xfrm>
              <a:off x="6660232" y="2708920"/>
              <a:ext cx="361704" cy="360040"/>
              <a:chOff x="3851920" y="3356992"/>
              <a:chExt cx="433960" cy="432048"/>
            </a:xfrm>
          </p:grpSpPr>
          <p:sp>
            <p:nvSpPr>
              <p:cNvPr id="24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4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53" name="Rectangle 15"/>
            <p:cNvSpPr>
              <a:spLocks noChangeArrowheads="1"/>
            </p:cNvSpPr>
            <p:nvPr/>
          </p:nvSpPr>
          <p:spPr bwMode="auto">
            <a:xfrm>
              <a:off x="594015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4" name="Rectangle 15"/>
            <p:cNvSpPr>
              <a:spLocks noChangeArrowheads="1"/>
            </p:cNvSpPr>
            <p:nvPr/>
          </p:nvSpPr>
          <p:spPr bwMode="auto">
            <a:xfrm>
              <a:off x="630019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5" name="Rectangle 15"/>
            <p:cNvSpPr>
              <a:spLocks noChangeArrowheads="1"/>
            </p:cNvSpPr>
            <p:nvPr/>
          </p:nvSpPr>
          <p:spPr bwMode="auto">
            <a:xfrm>
              <a:off x="666023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6" name="Rectangle 15"/>
            <p:cNvSpPr>
              <a:spLocks noChangeArrowheads="1"/>
            </p:cNvSpPr>
            <p:nvPr/>
          </p:nvSpPr>
          <p:spPr bwMode="auto">
            <a:xfrm>
              <a:off x="702027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7" name="Rectangle 15"/>
            <p:cNvSpPr>
              <a:spLocks noChangeArrowheads="1"/>
            </p:cNvSpPr>
            <p:nvPr/>
          </p:nvSpPr>
          <p:spPr bwMode="auto">
            <a:xfrm>
              <a:off x="4355976" y="2708920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  </a:t>
              </a: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value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4355976" y="2348880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column_index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5076056" y="3140968"/>
            <a:ext cx="3026000" cy="720080"/>
            <a:chOff x="4355976" y="2348880"/>
            <a:chExt cx="3026000" cy="720080"/>
          </a:xfrm>
        </p:grpSpPr>
        <p:grpSp>
          <p:nvGrpSpPr>
            <p:cNvPr id="49" name="组 48"/>
            <p:cNvGrpSpPr/>
            <p:nvPr/>
          </p:nvGrpSpPr>
          <p:grpSpPr>
            <a:xfrm>
              <a:off x="5940152" y="2708920"/>
              <a:ext cx="361704" cy="360040"/>
              <a:chOff x="3851920" y="3356992"/>
              <a:chExt cx="433960" cy="432048"/>
            </a:xfrm>
          </p:grpSpPr>
          <p:sp>
            <p:nvSpPr>
              <p:cNvPr id="6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7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0" name="组 49"/>
            <p:cNvGrpSpPr/>
            <p:nvPr/>
          </p:nvGrpSpPr>
          <p:grpSpPr>
            <a:xfrm>
              <a:off x="7018608" y="2708920"/>
              <a:ext cx="361704" cy="360040"/>
              <a:chOff x="3851920" y="3356992"/>
              <a:chExt cx="433960" cy="432048"/>
            </a:xfrm>
          </p:grpSpPr>
          <p:sp>
            <p:nvSpPr>
              <p:cNvPr id="6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1" name="组 50"/>
            <p:cNvGrpSpPr/>
            <p:nvPr/>
          </p:nvGrpSpPr>
          <p:grpSpPr>
            <a:xfrm>
              <a:off x="6300192" y="2708920"/>
              <a:ext cx="361704" cy="360040"/>
              <a:chOff x="3851920" y="3356992"/>
              <a:chExt cx="433960" cy="432048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2" name="组 51"/>
            <p:cNvGrpSpPr/>
            <p:nvPr/>
          </p:nvGrpSpPr>
          <p:grpSpPr>
            <a:xfrm>
              <a:off x="6660232" y="2708920"/>
              <a:ext cx="361704" cy="360040"/>
              <a:chOff x="3851920" y="3356992"/>
              <a:chExt cx="433960" cy="432048"/>
            </a:xfrm>
          </p:grpSpPr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594015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630019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666023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702027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4355976" y="2708920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  </a:t>
              </a: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value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4355976" y="2348880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column_index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5076056" y="4077072"/>
            <a:ext cx="3026000" cy="360040"/>
            <a:chOff x="4644008" y="4077072"/>
            <a:chExt cx="3026000" cy="360040"/>
          </a:xfrm>
        </p:grpSpPr>
        <p:sp>
          <p:nvSpPr>
            <p:cNvPr id="76" name="Rectangle 15"/>
            <p:cNvSpPr>
              <a:spLocks noChangeArrowheads="1"/>
            </p:cNvSpPr>
            <p:nvPr/>
          </p:nvSpPr>
          <p:spPr bwMode="auto">
            <a:xfrm>
              <a:off x="6228184" y="407707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6588224" y="407707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6948264" y="407707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7308304" y="407707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4644008" y="4077072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f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lag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074392" y="5013176"/>
            <a:ext cx="3386040" cy="720080"/>
            <a:chOff x="4642344" y="5013176"/>
            <a:chExt cx="3386040" cy="720080"/>
          </a:xfrm>
        </p:grpSpPr>
        <p:grpSp>
          <p:nvGrpSpPr>
            <p:cNvPr id="95" name="组 94"/>
            <p:cNvGrpSpPr/>
            <p:nvPr/>
          </p:nvGrpSpPr>
          <p:grpSpPr>
            <a:xfrm>
              <a:off x="6226520" y="5373216"/>
              <a:ext cx="361704" cy="360040"/>
              <a:chOff x="3851920" y="3356992"/>
              <a:chExt cx="433960" cy="432048"/>
            </a:xfrm>
          </p:grpSpPr>
          <p:sp>
            <p:nvSpPr>
              <p:cNvPr id="11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1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96" name="组 95"/>
            <p:cNvGrpSpPr/>
            <p:nvPr/>
          </p:nvGrpSpPr>
          <p:grpSpPr>
            <a:xfrm>
              <a:off x="7665016" y="5373216"/>
              <a:ext cx="361704" cy="360040"/>
              <a:chOff x="3851920" y="3356992"/>
              <a:chExt cx="433960" cy="432048"/>
            </a:xfrm>
          </p:grpSpPr>
          <p:sp>
            <p:nvSpPr>
              <p:cNvPr id="11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1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97" name="组 96"/>
            <p:cNvGrpSpPr/>
            <p:nvPr/>
          </p:nvGrpSpPr>
          <p:grpSpPr>
            <a:xfrm>
              <a:off x="6586560" y="5373216"/>
              <a:ext cx="361704" cy="360040"/>
              <a:chOff x="3851920" y="3356992"/>
              <a:chExt cx="433960" cy="432048"/>
            </a:xfrm>
          </p:grpSpPr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1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6226520" y="5013176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auto">
            <a:xfrm>
              <a:off x="6586560" y="5013176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auto">
            <a:xfrm>
              <a:off x="6946600" y="5013176"/>
              <a:ext cx="72174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02" name="Rectangle 15"/>
            <p:cNvSpPr>
              <a:spLocks noChangeArrowheads="1"/>
            </p:cNvSpPr>
            <p:nvPr/>
          </p:nvSpPr>
          <p:spPr bwMode="auto">
            <a:xfrm>
              <a:off x="7666680" y="5013176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</a:p>
          </p:txBody>
        </p:sp>
        <p:sp>
          <p:nvSpPr>
            <p:cNvPr id="103" name="Rectangle 15"/>
            <p:cNvSpPr>
              <a:spLocks noChangeArrowheads="1"/>
            </p:cNvSpPr>
            <p:nvPr/>
          </p:nvSpPr>
          <p:spPr bwMode="auto">
            <a:xfrm>
              <a:off x="4642344" y="5373216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  </a:t>
              </a: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value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04" name="Rectangle 15"/>
            <p:cNvSpPr>
              <a:spLocks noChangeArrowheads="1"/>
            </p:cNvSpPr>
            <p:nvPr/>
          </p:nvSpPr>
          <p:spPr bwMode="auto">
            <a:xfrm>
              <a:off x="4642344" y="5013176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column_index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17" name="组 116"/>
            <p:cNvGrpSpPr/>
            <p:nvPr/>
          </p:nvGrpSpPr>
          <p:grpSpPr>
            <a:xfrm>
              <a:off x="6948264" y="5373216"/>
              <a:ext cx="720080" cy="360040"/>
              <a:chOff x="5940152" y="3068960"/>
              <a:chExt cx="864096" cy="432048"/>
            </a:xfrm>
          </p:grpSpPr>
          <p:sp>
            <p:nvSpPr>
              <p:cNvPr id="118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5994636" y="3104964"/>
                <a:ext cx="755128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20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5074392" y="4437112"/>
            <a:ext cx="3026000" cy="360040"/>
            <a:chOff x="4642344" y="4437112"/>
            <a:chExt cx="3026000" cy="360040"/>
          </a:xfrm>
        </p:grpSpPr>
        <p:sp>
          <p:nvSpPr>
            <p:cNvPr id="121" name="Rectangle 15"/>
            <p:cNvSpPr>
              <a:spLocks noChangeArrowheads="1"/>
            </p:cNvSpPr>
            <p:nvPr/>
          </p:nvSpPr>
          <p:spPr bwMode="auto">
            <a:xfrm>
              <a:off x="6226520" y="44371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22" name="Rectangle 15"/>
            <p:cNvSpPr>
              <a:spLocks noChangeArrowheads="1"/>
            </p:cNvSpPr>
            <p:nvPr/>
          </p:nvSpPr>
          <p:spPr bwMode="auto">
            <a:xfrm>
              <a:off x="6586560" y="44371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23" name="Rectangle 15"/>
            <p:cNvSpPr>
              <a:spLocks noChangeArrowheads="1"/>
            </p:cNvSpPr>
            <p:nvPr/>
          </p:nvSpPr>
          <p:spPr bwMode="auto">
            <a:xfrm>
              <a:off x="6946600" y="44371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7306640" y="44371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</a:p>
          </p:txBody>
        </p:sp>
        <p:sp>
          <p:nvSpPr>
            <p:cNvPr id="125" name="Rectangle 15"/>
            <p:cNvSpPr>
              <a:spLocks noChangeArrowheads="1"/>
            </p:cNvSpPr>
            <p:nvPr/>
          </p:nvSpPr>
          <p:spPr bwMode="auto">
            <a:xfrm>
              <a:off x="4642344" y="4437112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f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lag (scan)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5076056" y="5877272"/>
            <a:ext cx="3026000" cy="720080"/>
            <a:chOff x="4644008" y="5877272"/>
            <a:chExt cx="3026000" cy="720080"/>
          </a:xfrm>
        </p:grpSpPr>
        <p:grpSp>
          <p:nvGrpSpPr>
            <p:cNvPr id="126" name="组 125"/>
            <p:cNvGrpSpPr/>
            <p:nvPr/>
          </p:nvGrpSpPr>
          <p:grpSpPr>
            <a:xfrm>
              <a:off x="6228184" y="6237312"/>
              <a:ext cx="361704" cy="360040"/>
              <a:chOff x="3851920" y="3356992"/>
              <a:chExt cx="433960" cy="432048"/>
            </a:xfrm>
          </p:grpSpPr>
          <p:sp>
            <p:nvSpPr>
              <p:cNvPr id="12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2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34" name="组 133"/>
            <p:cNvGrpSpPr/>
            <p:nvPr/>
          </p:nvGrpSpPr>
          <p:grpSpPr>
            <a:xfrm>
              <a:off x="6588224" y="6237312"/>
              <a:ext cx="361704" cy="360040"/>
              <a:chOff x="3851920" y="3356992"/>
              <a:chExt cx="433960" cy="432048"/>
            </a:xfrm>
          </p:grpSpPr>
          <p:sp>
            <p:nvSpPr>
              <p:cNvPr id="13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3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38" name="Rectangle 15"/>
            <p:cNvSpPr>
              <a:spLocks noChangeArrowheads="1"/>
            </p:cNvSpPr>
            <p:nvPr/>
          </p:nvSpPr>
          <p:spPr bwMode="auto">
            <a:xfrm>
              <a:off x="6228184" y="587727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139" name="Rectangle 15"/>
            <p:cNvSpPr>
              <a:spLocks noChangeArrowheads="1"/>
            </p:cNvSpPr>
            <p:nvPr/>
          </p:nvSpPr>
          <p:spPr bwMode="auto">
            <a:xfrm>
              <a:off x="6588224" y="587727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  <p:sp>
          <p:nvSpPr>
            <p:cNvPr id="140" name="Rectangle 15"/>
            <p:cNvSpPr>
              <a:spLocks noChangeArrowheads="1"/>
            </p:cNvSpPr>
            <p:nvPr/>
          </p:nvSpPr>
          <p:spPr bwMode="auto">
            <a:xfrm>
              <a:off x="6948264" y="5877272"/>
              <a:ext cx="72174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4644008" y="6237312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  </a:t>
              </a: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value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43" name="Rectangle 15"/>
            <p:cNvSpPr>
              <a:spLocks noChangeArrowheads="1"/>
            </p:cNvSpPr>
            <p:nvPr/>
          </p:nvSpPr>
          <p:spPr bwMode="auto">
            <a:xfrm>
              <a:off x="4644008" y="5877272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column_index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44" name="组 143"/>
            <p:cNvGrpSpPr/>
            <p:nvPr/>
          </p:nvGrpSpPr>
          <p:grpSpPr>
            <a:xfrm>
              <a:off x="6949928" y="6237312"/>
              <a:ext cx="720080" cy="360040"/>
              <a:chOff x="5940152" y="3068960"/>
              <a:chExt cx="864096" cy="432048"/>
            </a:xfrm>
          </p:grpSpPr>
          <p:sp>
            <p:nvSpPr>
              <p:cNvPr id="145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5994636" y="3104964"/>
                <a:ext cx="755128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7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sp>
        <p:nvSpPr>
          <p:cNvPr id="130" name="Rectangle 15"/>
          <p:cNvSpPr>
            <a:spLocks noChangeArrowheads="1"/>
          </p:cNvSpPr>
          <p:nvPr/>
        </p:nvSpPr>
        <p:spPr bwMode="auto">
          <a:xfrm>
            <a:off x="6660232" y="3645024"/>
            <a:ext cx="2411760" cy="1872208"/>
          </a:xfrm>
          <a:prstGeom prst="rect">
            <a:avLst/>
          </a:prstGeom>
          <a:solidFill>
            <a:srgbClr val="008000"/>
          </a:solidFill>
          <a:ln w="28575" cap="rnd" cmpd="sng">
            <a:solidFill>
              <a:srgbClr val="008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Load balancing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is naturally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guaranteed,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although each GPU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thread-group has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different</a:t>
            </a:r>
            <a:r>
              <a:rPr lang="en-US" altLang="zh-CN" sz="16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amount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of work. </a:t>
            </a:r>
          </a:p>
        </p:txBody>
      </p:sp>
    </p:spTree>
    <p:extLst>
      <p:ext uri="{BB962C8B-B14F-4D97-AF65-F5344CB8AC3E}">
        <p14:creationId xmlns:p14="http://schemas.microsoft.com/office/powerpoint/2010/main" val="396057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 animBg="1"/>
      <p:bldP spid="258" grpId="0"/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圆角矩形 215"/>
          <p:cNvSpPr/>
          <p:nvPr/>
        </p:nvSpPr>
        <p:spPr>
          <a:xfrm>
            <a:off x="5004048" y="2420888"/>
            <a:ext cx="3960440" cy="2160240"/>
          </a:xfrm>
          <a:prstGeom prst="roundRect">
            <a:avLst>
              <a:gd name="adj" fmla="val 5444"/>
            </a:avLst>
          </a:prstGeom>
          <a:solidFill>
            <a:srgbClr val="660066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3.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is the goal! (cont.)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21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5905276" cy="72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 38, a merge-based method is used.</a:t>
            </a:r>
          </a:p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each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GPU thread-group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:</a:t>
            </a:r>
          </a:p>
        </p:txBody>
      </p:sp>
      <p:sp>
        <p:nvSpPr>
          <p:cNvPr id="291" name="Rectangle 15"/>
          <p:cNvSpPr>
            <a:spLocks noChangeArrowheads="1"/>
          </p:cNvSpPr>
          <p:nvPr/>
        </p:nvSpPr>
        <p:spPr bwMode="auto">
          <a:xfrm>
            <a:off x="7956376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2" name="Rectangle 15"/>
          <p:cNvSpPr>
            <a:spLocks noChangeArrowheads="1"/>
          </p:cNvSpPr>
          <p:nvPr/>
        </p:nvSpPr>
        <p:spPr bwMode="auto">
          <a:xfrm>
            <a:off x="8172400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d</a:t>
            </a:r>
            <a:endParaRPr lang="en-US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3" name="Rectangle 15"/>
          <p:cNvSpPr>
            <a:spLocks noChangeArrowheads="1"/>
          </p:cNvSpPr>
          <p:nvPr/>
        </p:nvSpPr>
        <p:spPr bwMode="auto">
          <a:xfrm>
            <a:off x="8388424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4" name="Rectangle 15"/>
          <p:cNvSpPr>
            <a:spLocks noChangeArrowheads="1"/>
          </p:cNvSpPr>
          <p:nvPr/>
        </p:nvSpPr>
        <p:spPr bwMode="auto">
          <a:xfrm>
            <a:off x="8604448" y="332656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</a:t>
            </a:r>
            <a:endParaRPr lang="en-US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5" name="Rectangle 15"/>
          <p:cNvSpPr>
            <a:spLocks noChangeArrowheads="1"/>
          </p:cNvSpPr>
          <p:nvPr/>
        </p:nvSpPr>
        <p:spPr bwMode="auto">
          <a:xfrm>
            <a:off x="7956376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</a:t>
            </a: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6" name="Rectangle 15"/>
          <p:cNvSpPr>
            <a:spLocks noChangeArrowheads="1"/>
          </p:cNvSpPr>
          <p:nvPr/>
        </p:nvSpPr>
        <p:spPr bwMode="auto">
          <a:xfrm>
            <a:off x="8172400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7" name="Rectangle 15"/>
          <p:cNvSpPr>
            <a:spLocks noChangeArrowheads="1"/>
          </p:cNvSpPr>
          <p:nvPr/>
        </p:nvSpPr>
        <p:spPr bwMode="auto">
          <a:xfrm>
            <a:off x="8388424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8" name="Rectangle 15"/>
          <p:cNvSpPr>
            <a:spLocks noChangeArrowheads="1"/>
          </p:cNvSpPr>
          <p:nvPr/>
        </p:nvSpPr>
        <p:spPr bwMode="auto">
          <a:xfrm>
            <a:off x="8604448" y="548680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en-US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9" name="Rectangle 15"/>
          <p:cNvSpPr>
            <a:spLocks noChangeArrowheads="1"/>
          </p:cNvSpPr>
          <p:nvPr/>
        </p:nvSpPr>
        <p:spPr bwMode="auto">
          <a:xfrm>
            <a:off x="7956376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0" name="Rectangle 15"/>
          <p:cNvSpPr>
            <a:spLocks noChangeArrowheads="1"/>
          </p:cNvSpPr>
          <p:nvPr/>
        </p:nvSpPr>
        <p:spPr bwMode="auto">
          <a:xfrm>
            <a:off x="8172400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1" name="Rectangle 15"/>
          <p:cNvSpPr>
            <a:spLocks noChangeArrowheads="1"/>
          </p:cNvSpPr>
          <p:nvPr/>
        </p:nvSpPr>
        <p:spPr bwMode="auto">
          <a:xfrm>
            <a:off x="8388424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2" name="Rectangle 15"/>
          <p:cNvSpPr>
            <a:spLocks noChangeArrowheads="1"/>
          </p:cNvSpPr>
          <p:nvPr/>
        </p:nvSpPr>
        <p:spPr bwMode="auto">
          <a:xfrm>
            <a:off x="8604448" y="764704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3" name="Rectangle 15"/>
          <p:cNvSpPr>
            <a:spLocks noChangeArrowheads="1"/>
          </p:cNvSpPr>
          <p:nvPr/>
        </p:nvSpPr>
        <p:spPr bwMode="auto">
          <a:xfrm>
            <a:off x="7956376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4" name="Rectangle 15"/>
          <p:cNvSpPr>
            <a:spLocks noChangeArrowheads="1"/>
          </p:cNvSpPr>
          <p:nvPr/>
        </p:nvSpPr>
        <p:spPr bwMode="auto">
          <a:xfrm>
            <a:off x="8172400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5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d</a:t>
            </a: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5" name="Rectangle 15"/>
          <p:cNvSpPr>
            <a:spLocks noChangeArrowheads="1"/>
          </p:cNvSpPr>
          <p:nvPr/>
        </p:nvSpPr>
        <p:spPr bwMode="auto">
          <a:xfrm>
            <a:off x="8388424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6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f</a:t>
            </a: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6" name="Rectangle 15"/>
          <p:cNvSpPr>
            <a:spLocks noChangeArrowheads="1"/>
          </p:cNvSpPr>
          <p:nvPr/>
        </p:nvSpPr>
        <p:spPr bwMode="auto">
          <a:xfrm>
            <a:off x="8604448" y="980728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4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+5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</a:t>
            </a: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1043608" y="2204864"/>
            <a:ext cx="316835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eaLnBrk="0" hangingPunct="0">
              <a:spcBef>
                <a:spcPts val="0"/>
              </a:spcBef>
              <a:defRPr/>
            </a:pPr>
            <a:endParaRPr lang="en-US" altLang="zh-CN" sz="1600" noProof="1" smtClean="0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1)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looks for duplicate locations through binary search, 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endParaRPr lang="en-US" altLang="zh-CN" sz="1600" noProof="1" smtClean="0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(2) fuses values at the same position,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(3) copies the input sequence without duplicate entries to the result sequence, 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(4) merge the two sequences through Merge Path algorithm and gets the new result sequence</a:t>
            </a:r>
            <a:r>
              <a:rPr lang="en-US" altLang="zh-CN" sz="1600" noProof="1">
                <a:solidFill>
                  <a:srgbClr val="000000"/>
                </a:solidFill>
                <a:sym typeface="Verdana" pitchFamily="34" charset="0"/>
              </a:rPr>
              <a:t>.</a:t>
            </a:r>
            <a:endParaRPr lang="en-US" altLang="zh-CN" sz="1600" noProof="1" smtClean="0">
              <a:solidFill>
                <a:srgbClr val="000000"/>
              </a:solidFill>
              <a:latin typeface="+mn-lt"/>
              <a:sym typeface="Verdana" pitchFamily="34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6948262" y="2564904"/>
            <a:ext cx="361704" cy="720080"/>
            <a:chOff x="6372200" y="2492896"/>
            <a:chExt cx="361704" cy="720080"/>
          </a:xfrm>
        </p:grpSpPr>
        <p:grpSp>
          <p:nvGrpSpPr>
            <p:cNvPr id="113" name="组 112"/>
            <p:cNvGrpSpPr/>
            <p:nvPr/>
          </p:nvGrpSpPr>
          <p:grpSpPr>
            <a:xfrm>
              <a:off x="6372200" y="2852936"/>
              <a:ext cx="361704" cy="360040"/>
              <a:chOff x="3851920" y="3356992"/>
              <a:chExt cx="433960" cy="432048"/>
            </a:xfrm>
          </p:grpSpPr>
          <p:sp>
            <p:nvSpPr>
              <p:cNvPr id="13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5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17" name="Rectangle 15"/>
            <p:cNvSpPr>
              <a:spLocks noChangeArrowheads="1"/>
            </p:cNvSpPr>
            <p:nvPr/>
          </p:nvSpPr>
          <p:spPr bwMode="auto">
            <a:xfrm>
              <a:off x="6372200" y="2492896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6946600" y="2564904"/>
            <a:ext cx="721744" cy="720080"/>
            <a:chOff x="9540552" y="2996952"/>
            <a:chExt cx="721744" cy="720080"/>
          </a:xfrm>
        </p:grpSpPr>
        <p:grpSp>
          <p:nvGrpSpPr>
            <p:cNvPr id="115" name="组 114"/>
            <p:cNvGrpSpPr/>
            <p:nvPr/>
          </p:nvGrpSpPr>
          <p:grpSpPr>
            <a:xfrm>
              <a:off x="9540552" y="3356992"/>
              <a:ext cx="361704" cy="360040"/>
              <a:chOff x="3851920" y="3356992"/>
              <a:chExt cx="433960" cy="432048"/>
            </a:xfrm>
          </p:grpSpPr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2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16" name="组 115"/>
            <p:cNvGrpSpPr/>
            <p:nvPr/>
          </p:nvGrpSpPr>
          <p:grpSpPr>
            <a:xfrm>
              <a:off x="9900592" y="3356992"/>
              <a:ext cx="361704" cy="360040"/>
              <a:chOff x="3851920" y="3356992"/>
              <a:chExt cx="433960" cy="432048"/>
            </a:xfrm>
          </p:grpSpPr>
          <p:sp>
            <p:nvSpPr>
              <p:cNvPr id="12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2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18" name="Rectangle 15"/>
            <p:cNvSpPr>
              <a:spLocks noChangeArrowheads="1"/>
            </p:cNvSpPr>
            <p:nvPr/>
          </p:nvSpPr>
          <p:spPr bwMode="auto">
            <a:xfrm>
              <a:off x="9540552" y="299695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9" name="Rectangle 15"/>
            <p:cNvSpPr>
              <a:spLocks noChangeArrowheads="1"/>
            </p:cNvSpPr>
            <p:nvPr/>
          </p:nvSpPr>
          <p:spPr bwMode="auto">
            <a:xfrm>
              <a:off x="9900592" y="299695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122" name="Rectangle 15"/>
          <p:cNvSpPr>
            <a:spLocks noChangeArrowheads="1"/>
          </p:cNvSpPr>
          <p:nvPr/>
        </p:nvSpPr>
        <p:spPr bwMode="auto">
          <a:xfrm>
            <a:off x="5364086" y="2564904"/>
            <a:ext cx="158417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buSzPct val="100000"/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input sequence =</a:t>
            </a:r>
            <a:endParaRPr lang="en-US" altLang="zh-CN" sz="16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87" name="Rectangle 15"/>
          <p:cNvSpPr>
            <a:spLocks noChangeArrowheads="1"/>
          </p:cNvSpPr>
          <p:nvPr/>
        </p:nvSpPr>
        <p:spPr bwMode="auto">
          <a:xfrm>
            <a:off x="5004046" y="3717032"/>
            <a:ext cx="194421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buSzPct val="100000"/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result sequence =</a:t>
            </a:r>
            <a:endParaRPr lang="en-US" altLang="zh-CN" sz="16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188" name="曲线连接符 187"/>
          <p:cNvCxnSpPr>
            <a:stCxn id="123" idx="2"/>
          </p:cNvCxnSpPr>
          <p:nvPr/>
        </p:nvCxnSpPr>
        <p:spPr>
          <a:xfrm rot="5400000">
            <a:off x="7073030" y="3374578"/>
            <a:ext cx="504056" cy="324868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组 16"/>
          <p:cNvGrpSpPr/>
          <p:nvPr/>
        </p:nvGrpSpPr>
        <p:grpSpPr>
          <a:xfrm>
            <a:off x="6948264" y="2564904"/>
            <a:ext cx="361704" cy="720080"/>
            <a:chOff x="9684568" y="4149080"/>
            <a:chExt cx="361704" cy="720080"/>
          </a:xfrm>
        </p:grpSpPr>
        <p:grpSp>
          <p:nvGrpSpPr>
            <p:cNvPr id="197" name="组 196"/>
            <p:cNvGrpSpPr/>
            <p:nvPr/>
          </p:nvGrpSpPr>
          <p:grpSpPr>
            <a:xfrm>
              <a:off x="9684568" y="4509120"/>
              <a:ext cx="361704" cy="360040"/>
              <a:chOff x="3851920" y="3356992"/>
              <a:chExt cx="433960" cy="432048"/>
            </a:xfrm>
          </p:grpSpPr>
          <p:sp>
            <p:nvSpPr>
              <p:cNvPr id="21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99" name="Rectangle 15"/>
            <p:cNvSpPr>
              <a:spLocks noChangeArrowheads="1"/>
            </p:cNvSpPr>
            <p:nvPr/>
          </p:nvSpPr>
          <p:spPr bwMode="auto">
            <a:xfrm>
              <a:off x="9684568" y="41490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6946600" y="2564904"/>
            <a:ext cx="361704" cy="720080"/>
            <a:chOff x="11267080" y="4149080"/>
            <a:chExt cx="361704" cy="720080"/>
          </a:xfrm>
        </p:grpSpPr>
        <p:grpSp>
          <p:nvGrpSpPr>
            <p:cNvPr id="198" name="组 197"/>
            <p:cNvGrpSpPr/>
            <p:nvPr/>
          </p:nvGrpSpPr>
          <p:grpSpPr>
            <a:xfrm>
              <a:off x="11267080" y="4509120"/>
              <a:ext cx="361704" cy="360040"/>
              <a:chOff x="3851920" y="3356992"/>
              <a:chExt cx="433960" cy="432048"/>
            </a:xfrm>
          </p:grpSpPr>
          <p:sp>
            <p:nvSpPr>
              <p:cNvPr id="20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00" name="Rectangle 15"/>
            <p:cNvSpPr>
              <a:spLocks noChangeArrowheads="1"/>
            </p:cNvSpPr>
            <p:nvPr/>
          </p:nvSpPr>
          <p:spPr bwMode="auto">
            <a:xfrm>
              <a:off x="11267080" y="41490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6946598" y="3717032"/>
            <a:ext cx="721744" cy="720080"/>
            <a:chOff x="10404648" y="4149080"/>
            <a:chExt cx="721744" cy="720080"/>
          </a:xfrm>
        </p:grpSpPr>
        <p:sp>
          <p:nvSpPr>
            <p:cNvPr id="201" name="Rectangle 15"/>
            <p:cNvSpPr>
              <a:spLocks noChangeArrowheads="1"/>
            </p:cNvSpPr>
            <p:nvPr/>
          </p:nvSpPr>
          <p:spPr bwMode="auto">
            <a:xfrm>
              <a:off x="10404648" y="4149080"/>
              <a:ext cx="72174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04" name="组 203"/>
            <p:cNvGrpSpPr/>
            <p:nvPr/>
          </p:nvGrpSpPr>
          <p:grpSpPr>
            <a:xfrm>
              <a:off x="10406312" y="4509120"/>
              <a:ext cx="720080" cy="360040"/>
              <a:chOff x="5940152" y="3068960"/>
              <a:chExt cx="864096" cy="432048"/>
            </a:xfrm>
          </p:grpSpPr>
          <p:sp>
            <p:nvSpPr>
              <p:cNvPr id="205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5994636" y="3104964"/>
                <a:ext cx="755128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07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cxnSp>
        <p:nvCxnSpPr>
          <p:cNvPr id="214" name="曲线连接符 213"/>
          <p:cNvCxnSpPr>
            <a:stCxn id="210" idx="2"/>
          </p:cNvCxnSpPr>
          <p:nvPr/>
        </p:nvCxnSpPr>
        <p:spPr>
          <a:xfrm rot="16200000" flipH="1">
            <a:off x="6928615" y="3483023"/>
            <a:ext cx="432050" cy="35971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曲线连接符 214"/>
          <p:cNvCxnSpPr>
            <a:stCxn id="132" idx="2"/>
          </p:cNvCxnSpPr>
          <p:nvPr/>
        </p:nvCxnSpPr>
        <p:spPr>
          <a:xfrm rot="16200000" flipH="1">
            <a:off x="7254712" y="3159386"/>
            <a:ext cx="432050" cy="683246"/>
          </a:xfrm>
          <a:prstGeom prst="curvedConnector2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15"/>
          <p:cNvSpPr>
            <a:spLocks noChangeArrowheads="1"/>
          </p:cNvSpPr>
          <p:nvPr/>
        </p:nvSpPr>
        <p:spPr bwMode="auto">
          <a:xfrm rot="16200000">
            <a:off x="7920372" y="3032956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16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Example</a:t>
            </a:r>
            <a:r>
              <a:rPr lang="da-DK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. </a:t>
            </a:r>
            <a:r>
              <a:rPr lang="da-DK" altLang="zh-CN" sz="16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Row</a:t>
            </a:r>
            <a:r>
              <a:rPr lang="da-DK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3 </a:t>
            </a:r>
          </a:p>
        </p:txBody>
      </p:sp>
      <p:cxnSp>
        <p:nvCxnSpPr>
          <p:cNvPr id="218" name="曲线连接符 217"/>
          <p:cNvCxnSpPr>
            <a:stCxn id="208" idx="2"/>
          </p:cNvCxnSpPr>
          <p:nvPr/>
        </p:nvCxnSpPr>
        <p:spPr>
          <a:xfrm rot="16200000" flipH="1">
            <a:off x="6893011" y="3519425"/>
            <a:ext cx="504056" cy="35174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15"/>
          <p:cNvSpPr>
            <a:spLocks noChangeArrowheads="1"/>
          </p:cNvSpPr>
          <p:nvPr/>
        </p:nvSpPr>
        <p:spPr bwMode="auto">
          <a:xfrm>
            <a:off x="4283968" y="4653136"/>
            <a:ext cx="4680520" cy="648072"/>
          </a:xfrm>
          <a:prstGeom prst="rect">
            <a:avLst/>
          </a:prstGeom>
          <a:solidFill>
            <a:srgbClr val="008000"/>
          </a:solidFill>
          <a:ln w="28575" cap="rnd" cmpd="sng">
            <a:solidFill>
              <a:srgbClr val="008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Load balancing is naturally guaranteed</a:t>
            </a:r>
            <a:r>
              <a:rPr lang="en-US" altLang="zh-CN" sz="16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.</a:t>
            </a:r>
            <a:endParaRPr lang="en-US" altLang="zh-CN" sz="1600" dirty="0" smtClean="0">
              <a:solidFill>
                <a:schemeClr val="bg1"/>
              </a:solidFill>
              <a:latin typeface="Arial Black"/>
              <a:cs typeface="Arial Black"/>
              <a:sym typeface="Verdana" pitchFamily="34" charset="0"/>
            </a:endParaRPr>
          </a:p>
        </p:txBody>
      </p:sp>
      <p:sp>
        <p:nvSpPr>
          <p:cNvPr id="220" name="Rectangle 15"/>
          <p:cNvSpPr>
            <a:spLocks noChangeArrowheads="1"/>
          </p:cNvSpPr>
          <p:nvPr/>
        </p:nvSpPr>
        <p:spPr bwMode="auto">
          <a:xfrm>
            <a:off x="4283968" y="5445224"/>
            <a:ext cx="4680520" cy="1152128"/>
          </a:xfrm>
          <a:prstGeom prst="rect">
            <a:avLst/>
          </a:prstGeom>
          <a:solidFill>
            <a:srgbClr val="008000"/>
          </a:solidFill>
          <a:ln w="28575" cap="rnd" cmpd="sng">
            <a:solidFill>
              <a:srgbClr val="008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If the pre-allocated space is not enough,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2x memory is allocated.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The old values are copied to new space.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The same merge operations continue.</a:t>
            </a:r>
          </a:p>
        </p:txBody>
      </p:sp>
    </p:spTree>
    <p:extLst>
      <p:ext uri="{BB962C8B-B14F-4D97-AF65-F5344CB8AC3E}">
        <p14:creationId xmlns:p14="http://schemas.microsoft.com/office/powerpoint/2010/main" val="79082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431E-6 2.26135E-6 L 4.40431E-6 0.168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1101E-7 2.26135E-6 L 0.07884 0.16821 " pathEditMode="relative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1 0.16801 L 0.00382 0.1680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3538E-7 -2.61745E-6 L 0.04322 -2.61745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431E-6 2.26135E-6 L 0.12191 0.1682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6" y="84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87 0.16829 L 0.04323 0.1680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2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23 2.22222E-6 L 0.07882 2.22222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22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SpGEMM and its applications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Our SpGEMM algorithm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ym typeface="Verdana" pitchFamily="34" charset="0"/>
              </a:rPr>
              <a:t>Stage 1: calculating upper bound of </a:t>
            </a:r>
            <a:r>
              <a:rPr lang="en-US" altLang="zh-CN" i="1" dirty="0" err="1" smtClean="0">
                <a:sym typeface="Verdana" pitchFamily="34" charset="0"/>
              </a:rPr>
              <a:t>nnzC</a:t>
            </a:r>
            <a:endParaRPr lang="en-US" altLang="zh-CN" dirty="0" smtClean="0"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D9D9D9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93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195736" y="3429000"/>
            <a:ext cx="72008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771800" y="3429000"/>
            <a:ext cx="432048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491880" y="3429000"/>
            <a:ext cx="576064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211960" y="3429000"/>
            <a:ext cx="288032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932040" y="3429000"/>
            <a:ext cx="504056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020272" y="3429000"/>
            <a:ext cx="144016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619672" y="3429000"/>
            <a:ext cx="144016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907704" y="3429000"/>
            <a:ext cx="288032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2483768" y="3429000"/>
            <a:ext cx="72008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4. Arranging data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23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76334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Now we know the precise size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nnzC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,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and can allocate a “real”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and copy nonzeros from the pre-allocated space to the final space.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771800" y="3429000"/>
            <a:ext cx="720080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491880" y="3429000"/>
            <a:ext cx="720080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211960" y="3429000"/>
            <a:ext cx="720080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932040" y="3429000"/>
            <a:ext cx="20882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483768" y="3429000"/>
            <a:ext cx="2880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195736" y="3429000"/>
            <a:ext cx="2880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907704" y="3429000"/>
            <a:ext cx="2880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619672" y="3429000"/>
            <a:ext cx="2880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020272" y="3429000"/>
            <a:ext cx="20882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619672" y="5013176"/>
            <a:ext cx="144016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619672" y="5013176"/>
            <a:ext cx="144016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27" name="曲线连接符 26"/>
          <p:cNvCxnSpPr>
            <a:endCxn id="26" idx="0"/>
          </p:cNvCxnSpPr>
          <p:nvPr/>
        </p:nvCxnSpPr>
        <p:spPr>
          <a:xfrm rot="10800000" flipV="1">
            <a:off x="1691680" y="3789040"/>
            <a:ext cx="5400600" cy="1224136"/>
          </a:xfrm>
          <a:prstGeom prst="curvedConnector2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763688" y="5013176"/>
            <a:ext cx="144016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30" name="曲线连接符 29"/>
          <p:cNvCxnSpPr>
            <a:stCxn id="21" idx="2"/>
            <a:endCxn id="29" idx="0"/>
          </p:cNvCxnSpPr>
          <p:nvPr/>
        </p:nvCxnSpPr>
        <p:spPr>
          <a:xfrm rot="16200000" flipH="1">
            <a:off x="1151620" y="4329100"/>
            <a:ext cx="1224136" cy="144016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763688" y="5013176"/>
            <a:ext cx="144016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1907704" y="5013176"/>
            <a:ext cx="432048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1907704" y="5013176"/>
            <a:ext cx="432048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37" name="曲线连接符 36"/>
          <p:cNvCxnSpPr>
            <a:stCxn id="16" idx="2"/>
            <a:endCxn id="36" idx="0"/>
          </p:cNvCxnSpPr>
          <p:nvPr/>
        </p:nvCxnSpPr>
        <p:spPr>
          <a:xfrm rot="5400000">
            <a:off x="1943708" y="3969060"/>
            <a:ext cx="1224136" cy="864096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2339752" y="5013176"/>
            <a:ext cx="504056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2339752" y="5013176"/>
            <a:ext cx="504056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42" name="曲线连接符 41"/>
          <p:cNvCxnSpPr>
            <a:stCxn id="19" idx="2"/>
            <a:endCxn id="40" idx="0"/>
          </p:cNvCxnSpPr>
          <p:nvPr/>
        </p:nvCxnSpPr>
        <p:spPr>
          <a:xfrm rot="5400000">
            <a:off x="3275856" y="3104964"/>
            <a:ext cx="1224136" cy="2592288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843808" y="5013176"/>
            <a:ext cx="72008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2843808" y="5013176"/>
            <a:ext cx="72008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47" name="曲线连接符 46"/>
          <p:cNvCxnSpPr>
            <a:stCxn id="23" idx="2"/>
            <a:endCxn id="45" idx="0"/>
          </p:cNvCxnSpPr>
          <p:nvPr/>
        </p:nvCxnSpPr>
        <p:spPr>
          <a:xfrm rot="16200000" flipH="1">
            <a:off x="2087724" y="4221088"/>
            <a:ext cx="1224136" cy="360040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2915816" y="5013176"/>
            <a:ext cx="72008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2915816" y="5013176"/>
            <a:ext cx="72008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53" name="曲线连接符 52"/>
          <p:cNvCxnSpPr>
            <a:stCxn id="24" idx="2"/>
            <a:endCxn id="52" idx="0"/>
          </p:cNvCxnSpPr>
          <p:nvPr/>
        </p:nvCxnSpPr>
        <p:spPr>
          <a:xfrm rot="16200000" flipH="1">
            <a:off x="1979712" y="4041068"/>
            <a:ext cx="1224136" cy="720080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2987824" y="5013176"/>
            <a:ext cx="288032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2987824" y="5013176"/>
            <a:ext cx="2880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59" name="曲线连接符 58"/>
          <p:cNvCxnSpPr>
            <a:stCxn id="12" idx="2"/>
            <a:endCxn id="56" idx="0"/>
          </p:cNvCxnSpPr>
          <p:nvPr/>
        </p:nvCxnSpPr>
        <p:spPr>
          <a:xfrm rot="16200000" flipH="1">
            <a:off x="1979712" y="3861048"/>
            <a:ext cx="1224136" cy="1080120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3275856" y="5013176"/>
            <a:ext cx="576064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3275856" y="5013176"/>
            <a:ext cx="576064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65" name="曲线连接符 64"/>
          <p:cNvCxnSpPr>
            <a:stCxn id="17" idx="2"/>
            <a:endCxn id="62" idx="0"/>
          </p:cNvCxnSpPr>
          <p:nvPr/>
        </p:nvCxnSpPr>
        <p:spPr>
          <a:xfrm rot="5400000">
            <a:off x="3059832" y="4293096"/>
            <a:ext cx="1224136" cy="21602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15"/>
          <p:cNvSpPr>
            <a:spLocks noChangeArrowheads="1"/>
          </p:cNvSpPr>
          <p:nvPr/>
        </p:nvSpPr>
        <p:spPr bwMode="auto">
          <a:xfrm>
            <a:off x="3851920" y="5013176"/>
            <a:ext cx="288032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3851920" y="5013176"/>
            <a:ext cx="2880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71" name="曲线连接符 70"/>
          <p:cNvCxnSpPr>
            <a:stCxn id="18" idx="2"/>
            <a:endCxn id="69" idx="0"/>
          </p:cNvCxnSpPr>
          <p:nvPr/>
        </p:nvCxnSpPr>
        <p:spPr>
          <a:xfrm rot="5400000">
            <a:off x="3563888" y="4221088"/>
            <a:ext cx="1224136" cy="360040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0" y="3429000"/>
            <a:ext cx="161967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16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pre-allocated</a:t>
            </a:r>
            <a:r>
              <a:rPr lang="da-DK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</a:t>
            </a:r>
            <a:r>
              <a:rPr lang="da-DK" altLang="zh-CN" sz="16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endParaRPr lang="da-DK" altLang="zh-CN" sz="16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0" y="5013176"/>
            <a:ext cx="161967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buSzPct val="100000"/>
            </a:pPr>
            <a:r>
              <a:rPr lang="da-DK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final </a:t>
            </a:r>
            <a:r>
              <a:rPr lang="da-DK" altLang="zh-CN" sz="16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endParaRPr lang="da-DK" altLang="zh-CN" sz="16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2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4" grpId="0" animBg="1"/>
      <p:bldP spid="40" grpId="0" animBg="1"/>
      <p:bldP spid="45" grpId="1" animBg="1"/>
      <p:bldP spid="50" grpId="0" animBg="1"/>
      <p:bldP spid="56" grpId="0" animBg="1"/>
      <p:bldP spid="62" grpId="0" animBg="1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24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SpGEMM and its applications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Our SpGEMM algorithm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ym typeface="Verdana" pitchFamily="34" charset="0"/>
              </a:rPr>
              <a:t>Stage 1: calculating upper bound of </a:t>
            </a:r>
            <a:r>
              <a:rPr lang="en-US" altLang="zh-CN" i="1" dirty="0" err="1" smtClean="0">
                <a:sym typeface="Verdana" pitchFamily="34" charset="0"/>
              </a:rPr>
              <a:t>nnzC</a:t>
            </a:r>
            <a:endParaRPr lang="en-US" altLang="zh-CN" dirty="0" smtClean="0"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D9D9D9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93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Benchmark suite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25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9"/>
            <a:ext cx="712941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23 matrices downloadable from the University of Florida sparse matrix collection.</a:t>
            </a: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72008" y="2348880"/>
            <a:ext cx="3275856" cy="4032448"/>
            <a:chOff x="72008" y="2348880"/>
            <a:chExt cx="3275856" cy="4032448"/>
          </a:xfrm>
        </p:grpSpPr>
        <p:sp>
          <p:nvSpPr>
            <p:cNvPr id="75" name="圆角矩形 74"/>
            <p:cNvSpPr/>
            <p:nvPr/>
          </p:nvSpPr>
          <p:spPr>
            <a:xfrm>
              <a:off x="72008" y="2348880"/>
              <a:ext cx="3275856" cy="4032448"/>
            </a:xfrm>
            <a:prstGeom prst="roundRect">
              <a:avLst>
                <a:gd name="adj" fmla="val 3509"/>
              </a:avLst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0250" name="组 10249"/>
            <p:cNvGrpSpPr/>
            <p:nvPr/>
          </p:nvGrpSpPr>
          <p:grpSpPr>
            <a:xfrm>
              <a:off x="179512" y="2420888"/>
              <a:ext cx="882968" cy="1080120"/>
              <a:chOff x="2483768" y="2420888"/>
              <a:chExt cx="882968" cy="1080120"/>
            </a:xfrm>
          </p:grpSpPr>
          <p:pic>
            <p:nvPicPr>
              <p:cNvPr id="6" name="图片 5" descr="can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3768" y="242088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2483768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cant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48" name="组 10247"/>
            <p:cNvGrpSpPr/>
            <p:nvPr/>
          </p:nvGrpSpPr>
          <p:grpSpPr>
            <a:xfrm>
              <a:off x="2339752" y="4797152"/>
              <a:ext cx="880110" cy="1080120"/>
              <a:chOff x="4860032" y="2420888"/>
              <a:chExt cx="880110" cy="1080120"/>
            </a:xfrm>
          </p:grpSpPr>
          <p:pic>
            <p:nvPicPr>
              <p:cNvPr id="9" name="图片 8" descr="consph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2420888"/>
                <a:ext cx="880110" cy="880110"/>
              </a:xfrm>
              <a:prstGeom prst="rect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</p:pic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4860032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spheres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6" name="组 55"/>
            <p:cNvGrpSpPr/>
            <p:nvPr/>
          </p:nvGrpSpPr>
          <p:grpSpPr>
            <a:xfrm>
              <a:off x="1259632" y="2420888"/>
              <a:ext cx="882968" cy="1080120"/>
              <a:chOff x="7308304" y="2420888"/>
              <a:chExt cx="882968" cy="1080120"/>
            </a:xfrm>
          </p:grpSpPr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7308304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filter3D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pic>
            <p:nvPicPr>
              <p:cNvPr id="14" name="图片 13" descr="filter3D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8304" y="2420888"/>
                <a:ext cx="882968" cy="882968"/>
              </a:xfrm>
              <a:prstGeom prst="rect">
                <a:avLst/>
              </a:prstGeom>
            </p:spPr>
          </p:pic>
        </p:grpSp>
        <p:grpSp>
          <p:nvGrpSpPr>
            <p:cNvPr id="10253" name="组 10252"/>
            <p:cNvGrpSpPr/>
            <p:nvPr/>
          </p:nvGrpSpPr>
          <p:grpSpPr>
            <a:xfrm>
              <a:off x="179512" y="3573016"/>
              <a:ext cx="882968" cy="1080120"/>
              <a:chOff x="2483768" y="3861048"/>
              <a:chExt cx="882968" cy="1080120"/>
            </a:xfrm>
          </p:grpSpPr>
          <p:pic>
            <p:nvPicPr>
              <p:cNvPr id="23" name="图片 22" descr="mac_econ_fwd50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3768" y="386104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2483768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economics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56" name="组 10255"/>
            <p:cNvGrpSpPr/>
            <p:nvPr/>
          </p:nvGrpSpPr>
          <p:grpSpPr>
            <a:xfrm>
              <a:off x="179512" y="4797152"/>
              <a:ext cx="882968" cy="1080120"/>
              <a:chOff x="6084168" y="3861048"/>
              <a:chExt cx="882968" cy="1080120"/>
            </a:xfrm>
          </p:grpSpPr>
          <p:pic>
            <p:nvPicPr>
              <p:cNvPr id="26" name="图片 25" descr="mc2depi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86104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6084168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epidemiology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40" name="组 10239"/>
            <p:cNvGrpSpPr/>
            <p:nvPr/>
          </p:nvGrpSpPr>
          <p:grpSpPr>
            <a:xfrm>
              <a:off x="2339752" y="3573016"/>
              <a:ext cx="882968" cy="1080120"/>
              <a:chOff x="2483768" y="5229200"/>
              <a:chExt cx="882968" cy="1080120"/>
            </a:xfrm>
          </p:grpSpPr>
          <p:pic>
            <p:nvPicPr>
              <p:cNvPr id="38" name="图片 37" descr="pdb1HYS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3768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49" name="Rectangle 15"/>
              <p:cNvSpPr>
                <a:spLocks noChangeArrowheads="1"/>
              </p:cNvSpPr>
              <p:nvPr/>
            </p:nvSpPr>
            <p:spPr bwMode="auto">
              <a:xfrm>
                <a:off x="2483768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protein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62" name="组 61"/>
            <p:cNvGrpSpPr/>
            <p:nvPr/>
          </p:nvGrpSpPr>
          <p:grpSpPr>
            <a:xfrm>
              <a:off x="1259632" y="3573016"/>
              <a:ext cx="882968" cy="1080120"/>
              <a:chOff x="4860032" y="5229200"/>
              <a:chExt cx="882968" cy="1080120"/>
            </a:xfrm>
          </p:grpSpPr>
          <p:pic>
            <p:nvPicPr>
              <p:cNvPr id="40" name="图片 39" descr="pwtk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4860032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pwtk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61" name="组 60"/>
            <p:cNvGrpSpPr/>
            <p:nvPr/>
          </p:nvGrpSpPr>
          <p:grpSpPr>
            <a:xfrm>
              <a:off x="2339752" y="2420888"/>
              <a:ext cx="882968" cy="1080120"/>
              <a:chOff x="6084168" y="5229200"/>
              <a:chExt cx="882968" cy="1080120"/>
            </a:xfrm>
          </p:grpSpPr>
          <p:pic>
            <p:nvPicPr>
              <p:cNvPr id="41" name="图片 40" descr="rma10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52" name="Rectangle 15"/>
              <p:cNvSpPr>
                <a:spLocks noChangeArrowheads="1"/>
              </p:cNvSpPr>
              <p:nvPr/>
            </p:nvSpPr>
            <p:spPr bwMode="auto">
              <a:xfrm>
                <a:off x="6084168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harbor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46" name="组 45"/>
            <p:cNvGrpSpPr/>
            <p:nvPr/>
          </p:nvGrpSpPr>
          <p:grpSpPr>
            <a:xfrm>
              <a:off x="1259632" y="4797152"/>
              <a:ext cx="882968" cy="1080120"/>
              <a:chOff x="7956376" y="404664"/>
              <a:chExt cx="882968" cy="1080120"/>
            </a:xfrm>
          </p:grpSpPr>
          <p:pic>
            <p:nvPicPr>
              <p:cNvPr id="44" name="图片 43" descr="shipsec1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6376" y="404664"/>
                <a:ext cx="882968" cy="882968"/>
              </a:xfrm>
              <a:prstGeom prst="rect">
                <a:avLst/>
              </a:prstGeom>
            </p:spPr>
          </p:pic>
          <p:sp>
            <p:nvSpPr>
              <p:cNvPr id="55" name="Rectangle 15"/>
              <p:cNvSpPr>
                <a:spLocks noChangeArrowheads="1"/>
              </p:cNvSpPr>
              <p:nvPr/>
            </p:nvSpPr>
            <p:spPr bwMode="auto">
              <a:xfrm>
                <a:off x="7956376" y="1268760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ship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grpSp>
        <p:nvGrpSpPr>
          <p:cNvPr id="11" name="组 10"/>
          <p:cNvGrpSpPr/>
          <p:nvPr/>
        </p:nvGrpSpPr>
        <p:grpSpPr>
          <a:xfrm>
            <a:off x="3635896" y="2348880"/>
            <a:ext cx="5436096" cy="4032448"/>
            <a:chOff x="3635896" y="2348880"/>
            <a:chExt cx="5436096" cy="4032448"/>
          </a:xfrm>
        </p:grpSpPr>
        <p:sp>
          <p:nvSpPr>
            <p:cNvPr id="76" name="圆角矩形 75"/>
            <p:cNvSpPr/>
            <p:nvPr/>
          </p:nvSpPr>
          <p:spPr>
            <a:xfrm>
              <a:off x="3635896" y="2348880"/>
              <a:ext cx="5436096" cy="4032448"/>
            </a:xfrm>
            <a:prstGeom prst="roundRect">
              <a:avLst>
                <a:gd name="adj" fmla="val 3509"/>
              </a:avLst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0247" name="组 10246"/>
            <p:cNvGrpSpPr/>
            <p:nvPr/>
          </p:nvGrpSpPr>
          <p:grpSpPr>
            <a:xfrm>
              <a:off x="3779912" y="2420888"/>
              <a:ext cx="882968" cy="1080120"/>
              <a:chOff x="179512" y="2420888"/>
              <a:chExt cx="882968" cy="1080120"/>
            </a:xfrm>
          </p:grpSpPr>
          <p:pic>
            <p:nvPicPr>
              <p:cNvPr id="3" name="图片 2" descr="2cubes_sphere.pn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512" y="242088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8" name="Rectangle 15"/>
              <p:cNvSpPr>
                <a:spLocks noChangeArrowheads="1"/>
              </p:cNvSpPr>
              <p:nvPr/>
            </p:nvSpPr>
            <p:spPr bwMode="auto">
              <a:xfrm>
                <a:off x="179512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2cubes_sphere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51" name="组 10250"/>
            <p:cNvGrpSpPr/>
            <p:nvPr/>
          </p:nvGrpSpPr>
          <p:grpSpPr>
            <a:xfrm>
              <a:off x="3779912" y="4797152"/>
              <a:ext cx="882968" cy="1080120"/>
              <a:chOff x="1331640" y="2420888"/>
              <a:chExt cx="882968" cy="1080120"/>
            </a:xfrm>
          </p:grpSpPr>
          <p:pic>
            <p:nvPicPr>
              <p:cNvPr id="5" name="图片 4" descr="cage12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40" y="242088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331640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cage12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49" name="组 10248"/>
            <p:cNvGrpSpPr/>
            <p:nvPr/>
          </p:nvGrpSpPr>
          <p:grpSpPr>
            <a:xfrm>
              <a:off x="7020272" y="4797152"/>
              <a:ext cx="882968" cy="1080120"/>
              <a:chOff x="3635896" y="2420888"/>
              <a:chExt cx="882968" cy="1080120"/>
            </a:xfrm>
          </p:grpSpPr>
          <p:pic>
            <p:nvPicPr>
              <p:cNvPr id="7" name="图片 6" descr="conf6_0-8x8-80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42088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3635896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QCD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8" name="组 57"/>
            <p:cNvGrpSpPr/>
            <p:nvPr/>
          </p:nvGrpSpPr>
          <p:grpSpPr>
            <a:xfrm>
              <a:off x="3779912" y="3573016"/>
              <a:ext cx="882968" cy="1080120"/>
              <a:chOff x="6084168" y="2420888"/>
              <a:chExt cx="882968" cy="1080120"/>
            </a:xfrm>
          </p:grpSpPr>
          <p:pic>
            <p:nvPicPr>
              <p:cNvPr id="10" name="图片 9" descr="cop20k_A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242088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6084168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accelerator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46" name="组 10245"/>
            <p:cNvGrpSpPr/>
            <p:nvPr/>
          </p:nvGrpSpPr>
          <p:grpSpPr>
            <a:xfrm>
              <a:off x="4860032" y="2420888"/>
              <a:ext cx="882968" cy="1080120"/>
              <a:chOff x="179512" y="3861048"/>
              <a:chExt cx="882968" cy="1080120"/>
            </a:xfrm>
          </p:grpSpPr>
          <p:pic>
            <p:nvPicPr>
              <p:cNvPr id="16" name="图片 15" descr="hood.pn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512" y="386104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31" name="Rectangle 15"/>
              <p:cNvSpPr>
                <a:spLocks noChangeArrowheads="1"/>
              </p:cNvSpPr>
              <p:nvPr/>
            </p:nvSpPr>
            <p:spPr bwMode="auto">
              <a:xfrm>
                <a:off x="179512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hood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52" name="组 10251"/>
            <p:cNvGrpSpPr/>
            <p:nvPr/>
          </p:nvGrpSpPr>
          <p:grpSpPr>
            <a:xfrm>
              <a:off x="4860032" y="3573016"/>
              <a:ext cx="882968" cy="1080120"/>
              <a:chOff x="1331640" y="3861048"/>
              <a:chExt cx="882968" cy="1080120"/>
            </a:xfrm>
          </p:grpSpPr>
          <p:pic>
            <p:nvPicPr>
              <p:cNvPr id="17" name="图片 16" descr="m133-b3.pn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40" y="386104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1331640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m133-b3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54" name="组 10253"/>
            <p:cNvGrpSpPr/>
            <p:nvPr/>
          </p:nvGrpSpPr>
          <p:grpSpPr>
            <a:xfrm>
              <a:off x="4860032" y="4797152"/>
              <a:ext cx="882968" cy="1080120"/>
              <a:chOff x="3635896" y="3861048"/>
              <a:chExt cx="882968" cy="1080120"/>
            </a:xfrm>
          </p:grpSpPr>
          <p:pic>
            <p:nvPicPr>
              <p:cNvPr id="24" name="图片 23" descr="majorbasis.pn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386104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3635896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majorbasis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55" name="组 10254"/>
            <p:cNvGrpSpPr/>
            <p:nvPr/>
          </p:nvGrpSpPr>
          <p:grpSpPr>
            <a:xfrm>
              <a:off x="5940152" y="2420888"/>
              <a:ext cx="882968" cy="1080120"/>
              <a:chOff x="4860032" y="3861048"/>
              <a:chExt cx="882968" cy="1080120"/>
            </a:xfrm>
          </p:grpSpPr>
          <p:pic>
            <p:nvPicPr>
              <p:cNvPr id="25" name="图片 24" descr="mario002.png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3861048"/>
                <a:ext cx="882968" cy="880110"/>
              </a:xfrm>
              <a:prstGeom prst="rect">
                <a:avLst/>
              </a:prstGeom>
            </p:spPr>
          </p:pic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4860032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mario002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9" name="组 58"/>
            <p:cNvGrpSpPr/>
            <p:nvPr/>
          </p:nvGrpSpPr>
          <p:grpSpPr>
            <a:xfrm>
              <a:off x="5940152" y="3573016"/>
              <a:ext cx="882968" cy="1080120"/>
              <a:chOff x="7308304" y="3861048"/>
              <a:chExt cx="882968" cy="1080120"/>
            </a:xfrm>
          </p:grpSpPr>
          <p:pic>
            <p:nvPicPr>
              <p:cNvPr id="27" name="图片 26" descr="mono_500Hz.png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8304" y="386104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7308304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mono_500Hz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45" name="组 10244"/>
            <p:cNvGrpSpPr/>
            <p:nvPr/>
          </p:nvGrpSpPr>
          <p:grpSpPr>
            <a:xfrm>
              <a:off x="5940152" y="4797152"/>
              <a:ext cx="882968" cy="1080120"/>
              <a:chOff x="179512" y="5229200"/>
              <a:chExt cx="882968" cy="1080120"/>
            </a:xfrm>
          </p:grpSpPr>
          <p:pic>
            <p:nvPicPr>
              <p:cNvPr id="28" name="图片 27" descr="offshore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512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179512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offshore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41" name="组 10240"/>
            <p:cNvGrpSpPr/>
            <p:nvPr/>
          </p:nvGrpSpPr>
          <p:grpSpPr>
            <a:xfrm>
              <a:off x="7020272" y="2420888"/>
              <a:ext cx="882968" cy="1080120"/>
              <a:chOff x="1331640" y="5229200"/>
              <a:chExt cx="882968" cy="1080120"/>
            </a:xfrm>
          </p:grpSpPr>
          <p:pic>
            <p:nvPicPr>
              <p:cNvPr id="29" name="图片 28" descr="patents_main.png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40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1331640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patents_main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63" name="组 62"/>
            <p:cNvGrpSpPr/>
            <p:nvPr/>
          </p:nvGrpSpPr>
          <p:grpSpPr>
            <a:xfrm>
              <a:off x="7020272" y="3573016"/>
              <a:ext cx="882968" cy="1080120"/>
              <a:chOff x="3635896" y="5229200"/>
              <a:chExt cx="882968" cy="1080120"/>
            </a:xfrm>
          </p:grpSpPr>
          <p:pic>
            <p:nvPicPr>
              <p:cNvPr id="39" name="图片 38" descr="poisson3Da.png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50" name="Rectangle 15"/>
              <p:cNvSpPr>
                <a:spLocks noChangeArrowheads="1"/>
              </p:cNvSpPr>
              <p:nvPr/>
            </p:nvSpPr>
            <p:spPr bwMode="auto">
              <a:xfrm>
                <a:off x="3635896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poisson3Da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60" name="组 59"/>
            <p:cNvGrpSpPr/>
            <p:nvPr/>
          </p:nvGrpSpPr>
          <p:grpSpPr>
            <a:xfrm>
              <a:off x="8100392" y="2420888"/>
              <a:ext cx="882968" cy="1080120"/>
              <a:chOff x="7308304" y="5229200"/>
              <a:chExt cx="882968" cy="1080120"/>
            </a:xfrm>
          </p:grpSpPr>
          <p:pic>
            <p:nvPicPr>
              <p:cNvPr id="43" name="图片 42" descr="scircuit.png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8304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7308304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scircuit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4" name="组 53"/>
            <p:cNvGrpSpPr/>
            <p:nvPr/>
          </p:nvGrpSpPr>
          <p:grpSpPr>
            <a:xfrm>
              <a:off x="8100392" y="3573016"/>
              <a:ext cx="882968" cy="1080120"/>
              <a:chOff x="8268052" y="1556792"/>
              <a:chExt cx="882968" cy="1080120"/>
            </a:xfrm>
          </p:grpSpPr>
          <p:pic>
            <p:nvPicPr>
              <p:cNvPr id="45" name="图片 44" descr="webbase-1M.png"/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8052" y="1556792"/>
                <a:ext cx="882968" cy="882968"/>
              </a:xfrm>
              <a:prstGeom prst="rect">
                <a:avLst/>
              </a:prstGeom>
            </p:spPr>
          </p:pic>
          <p:sp>
            <p:nvSpPr>
              <p:cNvPr id="57" name="Rectangle 15"/>
              <p:cNvSpPr>
                <a:spLocks noChangeArrowheads="1"/>
              </p:cNvSpPr>
              <p:nvPr/>
            </p:nvSpPr>
            <p:spPr bwMode="auto">
              <a:xfrm>
                <a:off x="8279904" y="2420888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webbase-1M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sp>
        <p:nvSpPr>
          <p:cNvPr id="81" name="Rectangle 15"/>
          <p:cNvSpPr>
            <a:spLocks noChangeArrowheads="1"/>
          </p:cNvSpPr>
          <p:nvPr/>
        </p:nvSpPr>
        <p:spPr bwMode="auto">
          <a:xfrm>
            <a:off x="107504" y="6021288"/>
            <a:ext cx="32403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Regular matrices </a:t>
            </a:r>
            <a:endParaRPr lang="en-US" altLang="zh-CN" sz="20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3635896" y="6021288"/>
            <a:ext cx="54006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Irregular matrices with diverse structures </a:t>
            </a:r>
            <a:endParaRPr lang="en-US" altLang="zh-CN" sz="20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7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Experiment platforms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26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8"/>
            <a:ext cx="777748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u="sng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Intel Xeon E5-2630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six Sandy Bridge cores @ 2.3 GHz, 15 MB LL$, 4-channel memory, 42.6 GB/s Bandwidth. </a:t>
            </a:r>
            <a:r>
              <a:rPr lang="en-US" altLang="zh-CN" sz="2000" kern="0" noProof="1" smtClean="0">
                <a:solidFill>
                  <a:srgbClr val="660066"/>
                </a:solidFill>
                <a:latin typeface="+mn-lt"/>
                <a:sym typeface="Verdana" pitchFamily="34" charset="0"/>
              </a:rPr>
              <a:t>MKL v11.0.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u="sng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nVidia GeForce GTX Titan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2688 CUDA cores @ 876 MHz,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672 KB scratchpad memory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288 GB/s bandwidth. </a:t>
            </a:r>
            <a:r>
              <a:rPr lang="en-US" altLang="zh-CN" sz="2000" kern="0" noProof="1" smtClean="0">
                <a:solidFill>
                  <a:srgbClr val="660066"/>
                </a:solidFill>
                <a:latin typeface="+mn-lt"/>
                <a:sym typeface="Verdana" pitchFamily="34" charset="0"/>
              </a:rPr>
              <a:t>CUSPARSE v2, CUSP v0.4.0 and BHSPARSE_CUDA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u="sng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AMD Radeon HD </a:t>
            </a:r>
            <a:r>
              <a:rPr lang="en-US" altLang="zh-CN" sz="2000" u="sng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7970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, 2048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Radeon cores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@ 1 GHz,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2048 KB </a:t>
            </a:r>
            <a:r>
              <a:rPr lang="en-US" altLang="zh-CN" sz="2000" kern="0" noProof="1">
                <a:solidFill>
                  <a:srgbClr val="008000"/>
                </a:solidFill>
                <a:latin typeface="+mn-lt"/>
                <a:sym typeface="Verdana" pitchFamily="34" charset="0"/>
              </a:rPr>
              <a:t>scratchpad memory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, 288 GB/s bandwidth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</a:t>
            </a:r>
            <a:r>
              <a:rPr lang="en-US" altLang="zh-CN" sz="2000" kern="0" noProof="1">
                <a:solidFill>
                  <a:srgbClr val="660066"/>
                </a:solidFill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660066"/>
                </a:solidFill>
                <a:sym typeface="Verdana" pitchFamily="34" charset="0"/>
              </a:rPr>
              <a:t>BHSPARSE_OCL.</a:t>
            </a: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2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Comparison: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= </a:t>
            </a:r>
            <a:r>
              <a:rPr lang="en-US" altLang="zh-CN" sz="3200" i="1" noProof="1" smtClean="0">
                <a:sym typeface="Verdana" pitchFamily="34" charset="0"/>
              </a:rPr>
              <a:t>A</a:t>
            </a:r>
            <a:r>
              <a:rPr lang="en-US" altLang="zh-CN" sz="3200" baseline="30000" noProof="1" smtClean="0">
                <a:sym typeface="Verdana" pitchFamily="34" charset="0"/>
              </a:rPr>
              <a:t>2</a:t>
            </a:r>
            <a:r>
              <a:rPr lang="en-US" altLang="zh-CN" sz="3200" noProof="1" smtClean="0">
                <a:sym typeface="Verdana" pitchFamily="34" charset="0"/>
              </a:rPr>
              <a:t> (single percision)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27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Compared to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CUSPARSE v2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in CUDA SDK v5.5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on </a:t>
            </a:r>
            <a:r>
              <a:rPr lang="en-US" altLang="zh-CN" sz="2000" u="sng" kern="0" noProof="1">
                <a:solidFill>
                  <a:srgbClr val="212121"/>
                </a:solidFill>
                <a:sym typeface="Verdana" pitchFamily="34" charset="0"/>
              </a:rPr>
              <a:t>nVidia Geforce </a:t>
            </a:r>
            <a:r>
              <a:rPr lang="en-US" altLang="zh-CN" sz="2000" u="sng" kern="0" noProof="1" smtClean="0">
                <a:solidFill>
                  <a:srgbClr val="212121"/>
                </a:solidFill>
                <a:sym typeface="Verdana" pitchFamily="34" charset="0"/>
              </a:rPr>
              <a:t>GTX Titan </a:t>
            </a:r>
            <a:r>
              <a:rPr lang="en-US" altLang="zh-CN" sz="2000" u="sng" kern="0" noProof="1">
                <a:solidFill>
                  <a:srgbClr val="212121"/>
                </a:solidFill>
                <a:sym typeface="Verdana" pitchFamily="34" charset="0"/>
              </a:rPr>
              <a:t>GPU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our method obtains </a:t>
            </a:r>
            <a:r>
              <a:rPr lang="en-US" altLang="zh-CN" sz="20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up to 7.7x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and </a:t>
            </a:r>
            <a:r>
              <a:rPr lang="en-US" altLang="zh-CN" sz="20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on average 2.6x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speedup.</a:t>
            </a: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pic>
        <p:nvPicPr>
          <p:cNvPr id="2" name="图片 1" descr="speedup_sp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800"/>
            <a:ext cx="9144000" cy="2670012"/>
          </a:xfrm>
          <a:prstGeom prst="rect">
            <a:avLst/>
          </a:prstGeom>
        </p:spPr>
      </p:pic>
      <p:cxnSp>
        <p:nvCxnSpPr>
          <p:cNvPr id="4" name="直线连接符 3"/>
          <p:cNvCxnSpPr/>
          <p:nvPr/>
        </p:nvCxnSpPr>
        <p:spPr>
          <a:xfrm>
            <a:off x="539552" y="3776472"/>
            <a:ext cx="8496944" cy="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0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Comparison: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= </a:t>
            </a:r>
            <a:r>
              <a:rPr lang="en-US" altLang="zh-CN" sz="3200" i="1" noProof="1" smtClean="0">
                <a:sym typeface="Verdana" pitchFamily="34" charset="0"/>
              </a:rPr>
              <a:t>A</a:t>
            </a:r>
            <a:r>
              <a:rPr lang="en-US" altLang="zh-CN" sz="3200" baseline="30000" noProof="1" smtClean="0">
                <a:sym typeface="Verdana" pitchFamily="34" charset="0"/>
              </a:rPr>
              <a:t>2</a:t>
            </a:r>
            <a:r>
              <a:rPr lang="en-US" altLang="zh-CN" sz="3200" noProof="1" smtClean="0">
                <a:sym typeface="Verdana" pitchFamily="34" charset="0"/>
              </a:rPr>
              <a:t> (single percision)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28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Compared to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CUSP v0.4.0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on </a:t>
            </a:r>
            <a:r>
              <a:rPr lang="en-US" altLang="zh-CN" sz="2000" u="sng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nVidia Geforce GTX Titan GPU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our method obtains </a:t>
            </a:r>
            <a:r>
              <a:rPr lang="en-US" altLang="zh-CN" sz="20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up to 8.9x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and </a:t>
            </a:r>
            <a:r>
              <a:rPr lang="en-US" altLang="zh-CN" sz="20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on average 4x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speedup.</a:t>
            </a: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pic>
        <p:nvPicPr>
          <p:cNvPr id="3" name="图片 2" descr="speedup_sp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800"/>
            <a:ext cx="9144000" cy="2670012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>
            <a:off x="539552" y="3776472"/>
            <a:ext cx="8496944" cy="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Comparison: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= </a:t>
            </a:r>
            <a:r>
              <a:rPr lang="en-US" altLang="zh-CN" sz="3200" i="1" noProof="1" smtClean="0">
                <a:sym typeface="Verdana" pitchFamily="34" charset="0"/>
              </a:rPr>
              <a:t>A</a:t>
            </a:r>
            <a:r>
              <a:rPr lang="en-US" altLang="zh-CN" sz="3200" baseline="30000" noProof="1" smtClean="0">
                <a:sym typeface="Verdana" pitchFamily="34" charset="0"/>
              </a:rPr>
              <a:t>2</a:t>
            </a:r>
            <a:r>
              <a:rPr lang="en-US" altLang="zh-CN" sz="3200" noProof="1" smtClean="0">
                <a:sym typeface="Verdana" pitchFamily="34" charset="0"/>
              </a:rPr>
              <a:t> (single percision)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29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Compared to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MKL v11.0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on </a:t>
            </a:r>
            <a:r>
              <a:rPr lang="en-US" altLang="zh-CN" sz="2000" u="sng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Intel Xeon E5-2630 CPU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our method on </a:t>
            </a:r>
            <a:r>
              <a:rPr lang="en-US" altLang="zh-CN" sz="2000" u="sng" kern="0" noProof="1">
                <a:solidFill>
                  <a:srgbClr val="212121"/>
                </a:solidFill>
                <a:sym typeface="Verdana" pitchFamily="34" charset="0"/>
              </a:rPr>
              <a:t>nVidia Geforce GTX Titan </a:t>
            </a:r>
            <a:r>
              <a:rPr lang="en-US" altLang="zh-CN" sz="2000" u="sng" kern="0" noProof="1" smtClean="0">
                <a:solidFill>
                  <a:srgbClr val="212121"/>
                </a:solidFill>
                <a:sym typeface="Verdana" pitchFamily="34" charset="0"/>
              </a:rPr>
              <a:t>GPU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obtains </a:t>
            </a:r>
            <a:r>
              <a:rPr lang="en-US" altLang="zh-CN" sz="20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up to 2.6x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and </a:t>
            </a:r>
            <a:r>
              <a:rPr lang="en-US" altLang="zh-CN" sz="20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on average 1.3x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speedup.</a:t>
            </a: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pic>
        <p:nvPicPr>
          <p:cNvPr id="2" name="图片 1" descr="speedup_sp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800"/>
            <a:ext cx="9144000" cy="2670012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>
            <a:off x="539552" y="3776472"/>
            <a:ext cx="8496944" cy="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0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3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Sparse GEMM (</a:t>
            </a:r>
            <a:r>
              <a:rPr lang="en-US" altLang="zh-CN" sz="2000" dirty="0" err="1" smtClean="0">
                <a:sym typeface="Verdana" pitchFamily="34" charset="0"/>
              </a:rPr>
              <a:t>SpGEMM</a:t>
            </a:r>
            <a:r>
              <a:rPr lang="en-US" altLang="zh-CN" sz="2000" dirty="0" smtClean="0">
                <a:sym typeface="Verdana" pitchFamily="34" charset="0"/>
              </a:rPr>
              <a:t>) and its applications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Our SpGEMM algorithm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Stage 1: calculating upper bound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of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nnzC</a:t>
            </a:r>
            <a:endParaRPr lang="en-US" altLang="zh-CN" dirty="0">
              <a:solidFill>
                <a:schemeClr val="bg1">
                  <a:lumMod val="85000"/>
                </a:schemeClr>
              </a:solidFill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Comparison: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= </a:t>
            </a:r>
            <a:r>
              <a:rPr lang="en-US" altLang="zh-CN" sz="3200" i="1" noProof="1" smtClean="0">
                <a:sym typeface="Verdana" pitchFamily="34" charset="0"/>
              </a:rPr>
              <a:t>A</a:t>
            </a:r>
            <a:r>
              <a:rPr lang="en-US" altLang="zh-CN" sz="3200" baseline="30000" noProof="1" smtClean="0">
                <a:sym typeface="Verdana" pitchFamily="34" charset="0"/>
              </a:rPr>
              <a:t>2</a:t>
            </a:r>
            <a:r>
              <a:rPr lang="en-US" altLang="zh-CN" sz="3200" noProof="1" smtClean="0">
                <a:sym typeface="Verdana" pitchFamily="34" charset="0"/>
              </a:rPr>
              <a:t> (single percision)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30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Compared to </a:t>
            </a:r>
            <a:r>
              <a:rPr lang="en-US" altLang="zh-CN" sz="2000" kern="0" noProof="1">
                <a:solidFill>
                  <a:srgbClr val="008000"/>
                </a:solidFill>
                <a:sym typeface="Verdana" pitchFamily="34" charset="0"/>
              </a:rPr>
              <a:t>MKL </a:t>
            </a:r>
            <a:r>
              <a:rPr lang="en-US" altLang="zh-CN" sz="2000" kern="0" noProof="1" smtClean="0">
                <a:solidFill>
                  <a:srgbClr val="008000"/>
                </a:solidFill>
                <a:sym typeface="Verdana" pitchFamily="34" charset="0"/>
              </a:rPr>
              <a:t>v11.0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on </a:t>
            </a:r>
            <a:r>
              <a:rPr lang="en-US" altLang="zh-CN" sz="2000" u="sng" kern="0" noProof="1">
                <a:solidFill>
                  <a:srgbClr val="212121"/>
                </a:solidFill>
                <a:sym typeface="Verdana" pitchFamily="34" charset="0"/>
              </a:rPr>
              <a:t>Intel Xeon </a:t>
            </a:r>
            <a:r>
              <a:rPr lang="en-US" altLang="zh-CN" sz="2000" u="sng" kern="0" noProof="1" smtClean="0">
                <a:solidFill>
                  <a:srgbClr val="212121"/>
                </a:solidFill>
                <a:sym typeface="Verdana" pitchFamily="34" charset="0"/>
              </a:rPr>
              <a:t>E5-2630 </a:t>
            </a:r>
            <a:r>
              <a:rPr lang="en-US" altLang="zh-CN" sz="2000" u="sng" kern="0" noProof="1">
                <a:solidFill>
                  <a:srgbClr val="212121"/>
                </a:solidFill>
                <a:sym typeface="Verdana" pitchFamily="34" charset="0"/>
              </a:rPr>
              <a:t>CPU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, our method on </a:t>
            </a:r>
            <a:r>
              <a:rPr lang="en-US" altLang="zh-CN" sz="2000" u="sng" kern="0" noProof="1" smtClean="0">
                <a:solidFill>
                  <a:srgbClr val="212121"/>
                </a:solidFill>
                <a:sym typeface="Verdana" pitchFamily="34" charset="0"/>
              </a:rPr>
              <a:t>AMD Radeon HD 7970 GPU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obtains </a:t>
            </a:r>
            <a:r>
              <a:rPr lang="en-US" altLang="zh-CN" sz="2000" kern="0" noProof="1">
                <a:solidFill>
                  <a:srgbClr val="FF0000"/>
                </a:solidFill>
                <a:sym typeface="Verdana" pitchFamily="34" charset="0"/>
              </a:rPr>
              <a:t>up to </a:t>
            </a:r>
            <a:r>
              <a:rPr lang="en-US" altLang="zh-CN" sz="2000" kern="0" noProof="1" smtClean="0">
                <a:solidFill>
                  <a:srgbClr val="FF0000"/>
                </a:solidFill>
                <a:sym typeface="Verdana" pitchFamily="34" charset="0"/>
              </a:rPr>
              <a:t>4.5x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and </a:t>
            </a:r>
            <a:r>
              <a:rPr lang="en-US" altLang="zh-CN" sz="2000" kern="0" noProof="1">
                <a:solidFill>
                  <a:srgbClr val="FF0000"/>
                </a:solidFill>
                <a:sym typeface="Verdana" pitchFamily="34" charset="0"/>
              </a:rPr>
              <a:t>on average </a:t>
            </a:r>
            <a:r>
              <a:rPr lang="en-US" altLang="zh-CN" sz="2000" kern="0" noProof="1" smtClean="0">
                <a:solidFill>
                  <a:srgbClr val="FF0000"/>
                </a:solidFill>
                <a:sym typeface="Verdana" pitchFamily="34" charset="0"/>
              </a:rPr>
              <a:t>2x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speedup.</a:t>
            </a:r>
            <a:endParaRPr lang="en-US" altLang="zh-CN" sz="1600" b="1" kern="0" noProof="1">
              <a:solidFill>
                <a:srgbClr val="212121"/>
              </a:solidFill>
              <a:sym typeface="Verdana" pitchFamily="34" charset="0"/>
            </a:endParaRPr>
          </a:p>
        </p:txBody>
      </p:sp>
      <p:pic>
        <p:nvPicPr>
          <p:cNvPr id="3" name="图片 2" descr="speedup_sp_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800"/>
            <a:ext cx="9144000" cy="2670012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>
            <a:off x="539552" y="3776472"/>
            <a:ext cx="8496944" cy="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4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Comparison: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= </a:t>
            </a:r>
            <a:r>
              <a:rPr lang="en-US" altLang="zh-CN" sz="3200" i="1" noProof="1" smtClean="0">
                <a:sym typeface="Verdana" pitchFamily="34" charset="0"/>
              </a:rPr>
              <a:t>A</a:t>
            </a:r>
            <a:r>
              <a:rPr lang="en-US" altLang="zh-CN" sz="3200" baseline="30000" noProof="1" smtClean="0">
                <a:sym typeface="Verdana" pitchFamily="34" charset="0"/>
              </a:rPr>
              <a:t>2</a:t>
            </a:r>
            <a:r>
              <a:rPr lang="en-US" altLang="zh-CN" sz="3200" noProof="1" smtClean="0">
                <a:sym typeface="Verdana" pitchFamily="34" charset="0"/>
              </a:rPr>
              <a:t> (double percision)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31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Compared to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CUSPARSE v2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in CUDA SDK v5.5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on </a:t>
            </a:r>
            <a:r>
              <a:rPr lang="en-US" altLang="zh-CN" sz="2000" u="sng" kern="0" noProof="1">
                <a:solidFill>
                  <a:srgbClr val="212121"/>
                </a:solidFill>
                <a:sym typeface="Verdana" pitchFamily="34" charset="0"/>
              </a:rPr>
              <a:t>nVidia Geforce </a:t>
            </a:r>
            <a:r>
              <a:rPr lang="en-US" altLang="zh-CN" sz="2000" u="sng" kern="0" noProof="1" smtClean="0">
                <a:solidFill>
                  <a:srgbClr val="212121"/>
                </a:solidFill>
                <a:sym typeface="Verdana" pitchFamily="34" charset="0"/>
              </a:rPr>
              <a:t>GTX Titan </a:t>
            </a:r>
            <a:r>
              <a:rPr lang="en-US" altLang="zh-CN" sz="2000" u="sng" kern="0" noProof="1">
                <a:solidFill>
                  <a:srgbClr val="212121"/>
                </a:solidFill>
                <a:sym typeface="Verdana" pitchFamily="34" charset="0"/>
              </a:rPr>
              <a:t>GPU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our method obtains </a:t>
            </a:r>
            <a:r>
              <a:rPr lang="en-US" altLang="zh-CN" sz="20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up to 7.9x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and </a:t>
            </a:r>
            <a:r>
              <a:rPr lang="en-US" altLang="zh-CN" sz="20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on average 2.7x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speedup.</a:t>
            </a: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pic>
        <p:nvPicPr>
          <p:cNvPr id="3" name="图片 2" descr="speedup_dp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800"/>
            <a:ext cx="9144000" cy="2670012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>
            <a:off x="539552" y="3776472"/>
            <a:ext cx="8496944" cy="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30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Comparison: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= </a:t>
            </a:r>
            <a:r>
              <a:rPr lang="en-US" altLang="zh-CN" sz="3200" i="1" noProof="1" smtClean="0">
                <a:sym typeface="Verdana" pitchFamily="34" charset="0"/>
              </a:rPr>
              <a:t>A</a:t>
            </a:r>
            <a:r>
              <a:rPr lang="en-US" altLang="zh-CN" sz="3200" baseline="30000" noProof="1" smtClean="0">
                <a:sym typeface="Verdana" pitchFamily="34" charset="0"/>
              </a:rPr>
              <a:t>2</a:t>
            </a:r>
            <a:r>
              <a:rPr lang="en-US" altLang="zh-CN" sz="3200" noProof="1" smtClean="0">
                <a:sym typeface="Verdana" pitchFamily="34" charset="0"/>
              </a:rPr>
              <a:t> (double percision)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32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Compared to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CUSP v0.4.0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on </a:t>
            </a:r>
            <a:r>
              <a:rPr lang="en-US" altLang="zh-CN" sz="2000" u="sng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nVidia Geforce GTX Titan GPU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our method obtains </a:t>
            </a:r>
            <a:r>
              <a:rPr lang="en-US" altLang="zh-CN" sz="20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up to 5.4x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and </a:t>
            </a:r>
            <a:r>
              <a:rPr lang="en-US" altLang="zh-CN" sz="20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on average 2.4x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speedup.</a:t>
            </a: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pic>
        <p:nvPicPr>
          <p:cNvPr id="2" name="图片 1" descr="speedup_dp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800"/>
            <a:ext cx="9144000" cy="2670012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>
            <a:off x="539552" y="3776472"/>
            <a:ext cx="8496944" cy="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8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Comparison: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= </a:t>
            </a:r>
            <a:r>
              <a:rPr lang="en-US" altLang="zh-CN" sz="3200" i="1" noProof="1" smtClean="0">
                <a:sym typeface="Verdana" pitchFamily="34" charset="0"/>
              </a:rPr>
              <a:t>A</a:t>
            </a:r>
            <a:r>
              <a:rPr lang="en-US" altLang="zh-CN" sz="3200" baseline="30000" noProof="1" smtClean="0">
                <a:sym typeface="Verdana" pitchFamily="34" charset="0"/>
              </a:rPr>
              <a:t>2</a:t>
            </a:r>
            <a:r>
              <a:rPr lang="en-US" altLang="zh-CN" sz="3200" noProof="1" smtClean="0">
                <a:sym typeface="Verdana" pitchFamily="34" charset="0"/>
              </a:rPr>
              <a:t> (double percision)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33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Compared to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MKL v11.0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on </a:t>
            </a:r>
            <a:r>
              <a:rPr lang="en-US" altLang="zh-CN" sz="2000" u="sng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Intel Xeon E5-2630 CPU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our method on </a:t>
            </a:r>
            <a:r>
              <a:rPr lang="en-US" altLang="zh-CN" sz="2000" u="sng" kern="0" noProof="1">
                <a:solidFill>
                  <a:srgbClr val="212121"/>
                </a:solidFill>
                <a:sym typeface="Verdana" pitchFamily="34" charset="0"/>
              </a:rPr>
              <a:t>nVidia Geforce GTX Titan </a:t>
            </a:r>
            <a:r>
              <a:rPr lang="en-US" altLang="zh-CN" sz="2000" u="sng" kern="0" noProof="1" smtClean="0">
                <a:solidFill>
                  <a:srgbClr val="212121"/>
                </a:solidFill>
                <a:sym typeface="Verdana" pitchFamily="34" charset="0"/>
              </a:rPr>
              <a:t>GPU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obtains </a:t>
            </a:r>
            <a:r>
              <a:rPr lang="en-US" altLang="zh-CN" sz="20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up to 1.9x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and </a:t>
            </a:r>
            <a:r>
              <a:rPr lang="en-US" altLang="zh-CN" sz="20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on average 1.1x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speedup.</a:t>
            </a: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pic>
        <p:nvPicPr>
          <p:cNvPr id="3" name="图片 2" descr="speedup_dp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800"/>
            <a:ext cx="9144000" cy="2670012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>
            <a:off x="539552" y="3776472"/>
            <a:ext cx="8496944" cy="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3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Comparison: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= </a:t>
            </a:r>
            <a:r>
              <a:rPr lang="en-US" altLang="zh-CN" sz="3200" i="1" noProof="1" smtClean="0">
                <a:sym typeface="Verdana" pitchFamily="34" charset="0"/>
              </a:rPr>
              <a:t>A</a:t>
            </a:r>
            <a:r>
              <a:rPr lang="en-US" altLang="zh-CN" sz="3200" baseline="30000" noProof="1" smtClean="0">
                <a:sym typeface="Verdana" pitchFamily="34" charset="0"/>
              </a:rPr>
              <a:t>2</a:t>
            </a:r>
            <a:r>
              <a:rPr lang="en-US" altLang="zh-CN" sz="3200" noProof="1" smtClean="0">
                <a:sym typeface="Verdana" pitchFamily="34" charset="0"/>
              </a:rPr>
              <a:t> (double percision)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34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Compared to </a:t>
            </a:r>
            <a:r>
              <a:rPr lang="en-US" altLang="zh-CN" sz="2000" kern="0" noProof="1">
                <a:solidFill>
                  <a:srgbClr val="008000"/>
                </a:solidFill>
                <a:sym typeface="Verdana" pitchFamily="34" charset="0"/>
              </a:rPr>
              <a:t>MKL </a:t>
            </a:r>
            <a:r>
              <a:rPr lang="en-US" altLang="zh-CN" sz="2000" kern="0" noProof="1" smtClean="0">
                <a:solidFill>
                  <a:srgbClr val="008000"/>
                </a:solidFill>
                <a:sym typeface="Verdana" pitchFamily="34" charset="0"/>
              </a:rPr>
              <a:t>v11.0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on </a:t>
            </a:r>
            <a:r>
              <a:rPr lang="en-US" altLang="zh-CN" sz="2000" u="sng" kern="0" noProof="1">
                <a:solidFill>
                  <a:srgbClr val="212121"/>
                </a:solidFill>
                <a:sym typeface="Verdana" pitchFamily="34" charset="0"/>
              </a:rPr>
              <a:t>Intel Xeon </a:t>
            </a:r>
            <a:r>
              <a:rPr lang="en-US" altLang="zh-CN" sz="2000" u="sng" kern="0" noProof="1" smtClean="0">
                <a:solidFill>
                  <a:srgbClr val="212121"/>
                </a:solidFill>
                <a:sym typeface="Verdana" pitchFamily="34" charset="0"/>
              </a:rPr>
              <a:t>E5-2630 </a:t>
            </a:r>
            <a:r>
              <a:rPr lang="en-US" altLang="zh-CN" sz="2000" u="sng" kern="0" noProof="1">
                <a:solidFill>
                  <a:srgbClr val="212121"/>
                </a:solidFill>
                <a:sym typeface="Verdana" pitchFamily="34" charset="0"/>
              </a:rPr>
              <a:t>CPU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, our method on </a:t>
            </a:r>
            <a:r>
              <a:rPr lang="en-US" altLang="zh-CN" sz="2000" u="sng" kern="0" noProof="1" smtClean="0">
                <a:solidFill>
                  <a:srgbClr val="212121"/>
                </a:solidFill>
                <a:sym typeface="Verdana" pitchFamily="34" charset="0"/>
              </a:rPr>
              <a:t>AMD Radeon HD 7970 GPU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obtains </a:t>
            </a:r>
            <a:r>
              <a:rPr lang="en-US" altLang="zh-CN" sz="2000" kern="0" noProof="1">
                <a:solidFill>
                  <a:srgbClr val="FF0000"/>
                </a:solidFill>
                <a:sym typeface="Verdana" pitchFamily="34" charset="0"/>
              </a:rPr>
              <a:t>up to </a:t>
            </a:r>
            <a:r>
              <a:rPr lang="en-US" altLang="zh-CN" sz="2000" kern="0" noProof="1" smtClean="0">
                <a:solidFill>
                  <a:srgbClr val="FF0000"/>
                </a:solidFill>
                <a:sym typeface="Verdana" pitchFamily="34" charset="0"/>
              </a:rPr>
              <a:t>2.4x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and </a:t>
            </a:r>
            <a:r>
              <a:rPr lang="en-US" altLang="zh-CN" sz="2000" kern="0" noProof="1">
                <a:solidFill>
                  <a:srgbClr val="FF0000"/>
                </a:solidFill>
                <a:sym typeface="Verdana" pitchFamily="34" charset="0"/>
              </a:rPr>
              <a:t>on average </a:t>
            </a:r>
            <a:r>
              <a:rPr lang="en-US" altLang="zh-CN" sz="2000" kern="0" noProof="1" smtClean="0">
                <a:solidFill>
                  <a:srgbClr val="FF0000"/>
                </a:solidFill>
                <a:sym typeface="Verdana" pitchFamily="34" charset="0"/>
              </a:rPr>
              <a:t>1.4x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speedup.</a:t>
            </a:r>
            <a:endParaRPr lang="en-US" altLang="zh-CN" sz="1600" b="1" kern="0" noProof="1">
              <a:solidFill>
                <a:srgbClr val="212121"/>
              </a:solidFill>
              <a:sym typeface="Verdana" pitchFamily="34" charset="0"/>
            </a:endParaRPr>
          </a:p>
        </p:txBody>
      </p:sp>
      <p:pic>
        <p:nvPicPr>
          <p:cNvPr id="2" name="图片 1" descr="speedup_dp_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800"/>
            <a:ext cx="9144000" cy="2670012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>
            <a:off x="539552" y="3776472"/>
            <a:ext cx="8496944" cy="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1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>
                <a:sym typeface="Verdana" pitchFamily="34" charset="0"/>
              </a:rPr>
              <a:t>Comparison: </a:t>
            </a:r>
            <a:r>
              <a:rPr lang="en-US" altLang="zh-CN" sz="3200" i="1" noProof="1">
                <a:sym typeface="Verdana" pitchFamily="34" charset="0"/>
              </a:rPr>
              <a:t>C</a:t>
            </a:r>
            <a:r>
              <a:rPr lang="en-US" altLang="zh-CN" sz="3200" noProof="1">
                <a:sym typeface="Verdana" pitchFamily="34" charset="0"/>
              </a:rPr>
              <a:t> = </a:t>
            </a:r>
            <a:r>
              <a:rPr lang="en-US" altLang="zh-CN" sz="3200" i="1" noProof="1">
                <a:sym typeface="Verdana" pitchFamily="34" charset="0"/>
              </a:rPr>
              <a:t>A</a:t>
            </a:r>
            <a:r>
              <a:rPr lang="en-US" altLang="zh-CN" sz="3200" baseline="30000" noProof="1">
                <a:sym typeface="Verdana" pitchFamily="34" charset="0"/>
              </a:rPr>
              <a:t>2</a:t>
            </a:r>
            <a:r>
              <a:rPr lang="en-US" altLang="zh-CN" sz="3200" noProof="1">
                <a:sym typeface="Verdana" pitchFamily="34" charset="0"/>
              </a:rPr>
              <a:t> </a:t>
            </a:r>
            <a:r>
              <a:rPr lang="en-US" altLang="zh-CN" sz="3200" noProof="1" smtClean="0">
                <a:sym typeface="Verdana" pitchFamily="34" charset="0"/>
              </a:rPr>
              <a:t>(allocated space)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35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matrices with </a:t>
            </a:r>
            <a:r>
              <a:rPr lang="en-US" altLang="zh-CN" sz="18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short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18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rows </a:t>
            </a:r>
            <a:r>
              <a:rPr lang="en-US" altLang="zh-CN" sz="1800" kern="0" noProof="1" smtClean="0">
                <a:solidFill>
                  <a:schemeClr val="tx1">
                    <a:lumMod val="50000"/>
                  </a:schemeClr>
                </a:solidFill>
                <a:latin typeface="+mn-lt"/>
                <a:sym typeface="Verdana" pitchFamily="34" charset="0"/>
              </a:rPr>
              <a:t>(upper bound size), 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our hybrid method completely </a:t>
            </a:r>
            <a:r>
              <a:rPr lang="en-US" altLang="zh-CN" sz="18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converts to the upper bound method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</a:t>
            </a:r>
          </a:p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8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For matrices with </a:t>
            </a:r>
            <a:r>
              <a:rPr lang="en-US" altLang="zh-CN" sz="18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long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18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rows</a:t>
            </a:r>
            <a:r>
              <a:rPr lang="en-US" altLang="zh-CN" sz="1800" kern="0" noProof="1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 </a:t>
            </a:r>
            <a:r>
              <a:rPr lang="en-US" altLang="zh-CN" sz="1800" kern="0" noProof="1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(upper bound size), 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our hybrid method allocates </a:t>
            </a:r>
            <a:r>
              <a:rPr lang="en-US" altLang="zh-CN" sz="18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much less space than the upper bound method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and be very close to precise method.</a:t>
            </a:r>
          </a:p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In the </a:t>
            </a:r>
            <a:r>
              <a:rPr lang="en-US" altLang="zh-CN" sz="18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worst case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our hybrid method </a:t>
            </a:r>
            <a:r>
              <a:rPr lang="en-US" altLang="zh-CN" sz="18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needs the largest space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but would not be too bad. </a:t>
            </a:r>
            <a:endParaRPr lang="en-US" altLang="zh-CN" sz="18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pic>
        <p:nvPicPr>
          <p:cNvPr id="7" name="图片 6" descr="sp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340768"/>
            <a:ext cx="9144000" cy="2980267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110210" y="3800484"/>
            <a:ext cx="6115267" cy="288034"/>
            <a:chOff x="110210" y="3800484"/>
            <a:chExt cx="6115267" cy="288034"/>
          </a:xfrm>
        </p:grpSpPr>
        <p:sp>
          <p:nvSpPr>
            <p:cNvPr id="8" name="椭圆 7"/>
            <p:cNvSpPr/>
            <p:nvPr/>
          </p:nvSpPr>
          <p:spPr>
            <a:xfrm rot="2703947">
              <a:off x="551714" y="3358981"/>
              <a:ext cx="288032" cy="117103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椭圆 17"/>
            <p:cNvSpPr/>
            <p:nvPr/>
          </p:nvSpPr>
          <p:spPr>
            <a:xfrm rot="2703947">
              <a:off x="3144001" y="3358981"/>
              <a:ext cx="288032" cy="117103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椭圆 18"/>
            <p:cNvSpPr/>
            <p:nvPr/>
          </p:nvSpPr>
          <p:spPr>
            <a:xfrm rot="2703947">
              <a:off x="3486039" y="3358981"/>
              <a:ext cx="288032" cy="117103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/>
            <p:cNvSpPr/>
            <p:nvPr/>
          </p:nvSpPr>
          <p:spPr>
            <a:xfrm rot="2703947">
              <a:off x="3828077" y="3358982"/>
              <a:ext cx="288032" cy="117103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/>
            <p:cNvSpPr/>
            <p:nvPr/>
          </p:nvSpPr>
          <p:spPr>
            <a:xfrm rot="2703947">
              <a:off x="4170115" y="3358981"/>
              <a:ext cx="288032" cy="117103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 rot="2703947">
              <a:off x="4512153" y="3358981"/>
              <a:ext cx="288032" cy="117103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 rot="2703947">
              <a:off x="5160225" y="3358980"/>
              <a:ext cx="288032" cy="117103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 rot="2703947">
              <a:off x="5495942" y="3358981"/>
              <a:ext cx="288032" cy="117103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98241" y="3800485"/>
            <a:ext cx="7795776" cy="288034"/>
            <a:chOff x="398241" y="3800485"/>
            <a:chExt cx="7795776" cy="288034"/>
          </a:xfrm>
        </p:grpSpPr>
        <p:sp>
          <p:nvSpPr>
            <p:cNvPr id="26" name="椭圆 25"/>
            <p:cNvSpPr/>
            <p:nvPr/>
          </p:nvSpPr>
          <p:spPr>
            <a:xfrm rot="2703947">
              <a:off x="839745" y="3358981"/>
              <a:ext cx="288032" cy="1171039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椭圆 26"/>
            <p:cNvSpPr/>
            <p:nvPr/>
          </p:nvSpPr>
          <p:spPr>
            <a:xfrm rot="2703947">
              <a:off x="1181783" y="3358981"/>
              <a:ext cx="288032" cy="1171039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椭圆 27"/>
            <p:cNvSpPr/>
            <p:nvPr/>
          </p:nvSpPr>
          <p:spPr>
            <a:xfrm rot="2703947">
              <a:off x="1523821" y="3358982"/>
              <a:ext cx="288032" cy="1171039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椭圆 28"/>
            <p:cNvSpPr/>
            <p:nvPr/>
          </p:nvSpPr>
          <p:spPr>
            <a:xfrm rot="2703947">
              <a:off x="1865859" y="3358981"/>
              <a:ext cx="288032" cy="1171039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椭圆 29"/>
            <p:cNvSpPr/>
            <p:nvPr/>
          </p:nvSpPr>
          <p:spPr>
            <a:xfrm rot="2703947">
              <a:off x="2207897" y="3358981"/>
              <a:ext cx="288032" cy="1171039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椭圆 30"/>
            <p:cNvSpPr/>
            <p:nvPr/>
          </p:nvSpPr>
          <p:spPr>
            <a:xfrm rot="2703947">
              <a:off x="2561616" y="3358982"/>
              <a:ext cx="288032" cy="1171039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/>
            <p:cNvSpPr/>
            <p:nvPr/>
          </p:nvSpPr>
          <p:spPr>
            <a:xfrm rot="2703947">
              <a:off x="2903654" y="3358982"/>
              <a:ext cx="288032" cy="1171039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 rot="2703947">
              <a:off x="5754291" y="3358982"/>
              <a:ext cx="288032" cy="1171039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椭圆 33"/>
            <p:cNvSpPr/>
            <p:nvPr/>
          </p:nvSpPr>
          <p:spPr>
            <a:xfrm rot="2703947">
              <a:off x="6096329" y="3358982"/>
              <a:ext cx="288032" cy="1171039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椭圆 34"/>
            <p:cNvSpPr/>
            <p:nvPr/>
          </p:nvSpPr>
          <p:spPr>
            <a:xfrm rot="2703947">
              <a:off x="6450048" y="3358983"/>
              <a:ext cx="288032" cy="1171039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椭圆 35"/>
            <p:cNvSpPr/>
            <p:nvPr/>
          </p:nvSpPr>
          <p:spPr>
            <a:xfrm rot="2703947">
              <a:off x="6792086" y="3358983"/>
              <a:ext cx="288032" cy="1171039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椭圆 36"/>
            <p:cNvSpPr/>
            <p:nvPr/>
          </p:nvSpPr>
          <p:spPr>
            <a:xfrm rot="2703947">
              <a:off x="7464482" y="3358981"/>
              <a:ext cx="288032" cy="1171039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椭圆 37"/>
            <p:cNvSpPr/>
            <p:nvPr/>
          </p:nvSpPr>
          <p:spPr>
            <a:xfrm rot="2703947">
              <a:off x="4800186" y="3358982"/>
              <a:ext cx="288032" cy="1171039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6662938" y="3800485"/>
            <a:ext cx="1819110" cy="288033"/>
            <a:chOff x="6662938" y="3800485"/>
            <a:chExt cx="1819110" cy="288033"/>
          </a:xfrm>
        </p:grpSpPr>
        <p:sp>
          <p:nvSpPr>
            <p:cNvPr id="39" name="椭圆 38"/>
            <p:cNvSpPr/>
            <p:nvPr/>
          </p:nvSpPr>
          <p:spPr>
            <a:xfrm rot="2703947">
              <a:off x="7752513" y="3358982"/>
              <a:ext cx="288032" cy="1171039"/>
            </a:xfrm>
            <a:prstGeom prst="ellipse">
              <a:avLst/>
            </a:prstGeom>
            <a:noFill/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椭圆 39"/>
            <p:cNvSpPr/>
            <p:nvPr/>
          </p:nvSpPr>
          <p:spPr>
            <a:xfrm rot="2703947">
              <a:off x="7104442" y="3358981"/>
              <a:ext cx="288032" cy="1171039"/>
            </a:xfrm>
            <a:prstGeom prst="ellipse">
              <a:avLst/>
            </a:prstGeom>
            <a:noFill/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61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36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>
                <a:sym typeface="Verdana" pitchFamily="34" charset="0"/>
              </a:rPr>
              <a:t>SpGEMM and its applications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Our SpGEMM algorithm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ym typeface="Verdana" pitchFamily="34" charset="0"/>
              </a:rPr>
              <a:t>Stage 1: calculating upper bound of </a:t>
            </a:r>
            <a:r>
              <a:rPr lang="en-US" altLang="zh-CN" i="1" dirty="0" err="1" smtClean="0">
                <a:sym typeface="Verdana" pitchFamily="34" charset="0"/>
              </a:rPr>
              <a:t>nnzC</a:t>
            </a:r>
            <a:endParaRPr lang="en-US" altLang="zh-CN" dirty="0" smtClean="0"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000000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93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Conclusion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37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30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We identified three performance bottlenecks of SpGEMM,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and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proposed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effcient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approaches on GPUs.</a:t>
            </a:r>
          </a:p>
          <a:p>
            <a:pPr marL="342900" indent="-342900" eaLnBrk="0" hangingPunct="0">
              <a:spcBef>
                <a:spcPts val="30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Our GPU SpGEMM method is much faster than state-of-the-art approaches in the CUSPARSE and CUSP.</a:t>
            </a:r>
          </a:p>
          <a:p>
            <a:pPr marL="342900" indent="-342900" eaLnBrk="0" hangingPunct="0">
              <a:spcBef>
                <a:spcPts val="3000"/>
              </a:spcBef>
              <a:buFontTx/>
              <a:buChar char="•"/>
              <a:defRPr/>
            </a:pP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We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can see that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the capacity of on-chip scratchpad memory is important for SpGEMM. (Kepler vs. GCN)</a:t>
            </a:r>
          </a:p>
          <a:p>
            <a:pPr marL="342900" indent="-342900" eaLnBrk="0" hangingPunct="0">
              <a:spcBef>
                <a:spcPts val="30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the first time, GPU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SpGEMM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outperforms CPU counterparts.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16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5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7705" y="1268760"/>
            <a:ext cx="2880321" cy="936105"/>
          </a:xfrm>
        </p:spPr>
        <p:txBody>
          <a:bodyPr/>
          <a:lstStyle/>
          <a:p>
            <a:pPr algn="ctr"/>
            <a:r>
              <a:rPr lang="da-DK" altLang="zh-CN" sz="5400" dirty="0" smtClean="0"/>
              <a:t>T k u  !</a:t>
            </a:r>
            <a:endParaRPr lang="da-DK" altLang="zh-CN" sz="5400" dirty="0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BBE9C6-17CD-40B2-B467-32FA1AAD5D01}" type="slidenum">
              <a:rPr lang="da-DK" altLang="zh-CN" smtClean="0"/>
              <a:pPr/>
              <a:t>38</a:t>
            </a:fld>
            <a:endParaRPr lang="da-DK" altLang="zh-CN" smtClean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047706" y="2276873"/>
            <a:ext cx="717846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0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766520" y="2276873"/>
            <a:ext cx="721021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4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219129" y="2276873"/>
            <a:ext cx="721023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9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487866" y="2276873"/>
            <a:ext cx="721023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8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39752" y="3359225"/>
            <a:ext cx="4680520" cy="936105"/>
          </a:xfrm>
        </p:spPr>
        <p:txBody>
          <a:bodyPr/>
          <a:lstStyle/>
          <a:p>
            <a:pPr algn="dist"/>
            <a:r>
              <a:rPr lang="da-DK" altLang="zh-CN" sz="5400" dirty="0" smtClean="0">
                <a:solidFill>
                  <a:srgbClr val="933027"/>
                </a:solidFill>
                <a:sym typeface="Verdana" pitchFamily="34" charset="0"/>
              </a:rPr>
              <a:t>A y Q s n s ?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183610" y="4367338"/>
            <a:ext cx="717846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0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902424" y="4367338"/>
            <a:ext cx="721021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355033" y="4367338"/>
            <a:ext cx="721023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7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623770" y="4367338"/>
            <a:ext cx="721023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4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76056" y="4365104"/>
            <a:ext cx="721021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11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528665" y="4365104"/>
            <a:ext cx="721023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13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797402" y="4365104"/>
            <a:ext cx="721023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12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5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Sparse GEMM (SpGEMM) - Basics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4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64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Multiply a sparse matrix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by a sparse matrix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B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obtain a result sparse matrix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</a:t>
            </a:r>
            <a:endParaRPr lang="en-US" altLang="zh-CN" sz="1600" i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2987824" y="3140968"/>
            <a:ext cx="5760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x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259632" y="3140968"/>
            <a:ext cx="1730104" cy="2808312"/>
            <a:chOff x="1259632" y="3140968"/>
            <a:chExt cx="1730104" cy="2808312"/>
          </a:xfrm>
        </p:grpSpPr>
        <p:grpSp>
          <p:nvGrpSpPr>
            <p:cNvPr id="54" name="组 53"/>
            <p:cNvGrpSpPr/>
            <p:nvPr/>
          </p:nvGrpSpPr>
          <p:grpSpPr>
            <a:xfrm>
              <a:off x="1259632" y="3573016"/>
              <a:ext cx="433960" cy="432048"/>
              <a:chOff x="3851920" y="3356992"/>
              <a:chExt cx="433960" cy="432048"/>
            </a:xfrm>
          </p:grpSpPr>
          <p:sp>
            <p:nvSpPr>
              <p:cNvPr id="5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5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2</a:t>
                </a:r>
                <a:endPara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" name="组 4"/>
            <p:cNvGrpSpPr/>
            <p:nvPr/>
          </p:nvGrpSpPr>
          <p:grpSpPr>
            <a:xfrm>
              <a:off x="2123728" y="3140968"/>
              <a:ext cx="433960" cy="432048"/>
              <a:chOff x="2987824" y="3356992"/>
              <a:chExt cx="433960" cy="432048"/>
            </a:xfrm>
          </p:grpSpPr>
          <p:sp>
            <p:nvSpPr>
              <p:cNvPr id="6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2" name="椭圆 1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endPara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1259632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1691680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5" name="组 24"/>
            <p:cNvGrpSpPr/>
            <p:nvPr/>
          </p:nvGrpSpPr>
          <p:grpSpPr>
            <a:xfrm>
              <a:off x="1691680" y="3573016"/>
              <a:ext cx="433960" cy="432048"/>
              <a:chOff x="3851920" y="3356992"/>
              <a:chExt cx="433960" cy="432048"/>
            </a:xfrm>
          </p:grpSpPr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endPara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2555776" y="357301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2123728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2555776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1259632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1691680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2555776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2123728" y="357301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1691680" y="443711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58" name="组 57"/>
            <p:cNvGrpSpPr/>
            <p:nvPr/>
          </p:nvGrpSpPr>
          <p:grpSpPr>
            <a:xfrm>
              <a:off x="2555776" y="4437112"/>
              <a:ext cx="433960" cy="432048"/>
              <a:chOff x="3851920" y="3356992"/>
              <a:chExt cx="433960" cy="432048"/>
            </a:xfrm>
          </p:grpSpPr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</a:p>
            </p:txBody>
          </p:sp>
        </p:grpSp>
        <p:grpSp>
          <p:nvGrpSpPr>
            <p:cNvPr id="62" name="组 61"/>
            <p:cNvGrpSpPr/>
            <p:nvPr/>
          </p:nvGrpSpPr>
          <p:grpSpPr>
            <a:xfrm>
              <a:off x="2123728" y="4437112"/>
              <a:ext cx="433960" cy="432048"/>
              <a:chOff x="2987824" y="3356992"/>
              <a:chExt cx="433960" cy="432048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5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</a:p>
            </p:txBody>
          </p:sp>
        </p:grpSp>
        <p:grpSp>
          <p:nvGrpSpPr>
            <p:cNvPr id="137" name="组 136"/>
            <p:cNvGrpSpPr/>
            <p:nvPr/>
          </p:nvGrpSpPr>
          <p:grpSpPr>
            <a:xfrm>
              <a:off x="1259632" y="4437112"/>
              <a:ext cx="433960" cy="432048"/>
              <a:chOff x="3851920" y="3356992"/>
              <a:chExt cx="433960" cy="432048"/>
            </a:xfrm>
          </p:grpSpPr>
          <p:sp>
            <p:nvSpPr>
              <p:cNvPr id="13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endPara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65" name="Rectangle 15"/>
            <p:cNvSpPr>
              <a:spLocks noChangeArrowheads="1"/>
            </p:cNvSpPr>
            <p:nvPr/>
          </p:nvSpPr>
          <p:spPr bwMode="auto">
            <a:xfrm>
              <a:off x="1259632" y="4869160"/>
              <a:ext cx="1728192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</a:p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(4x4)</a:t>
              </a:r>
            </a:p>
            <a:p>
              <a:pPr algn="ctr" eaLnBrk="0" hangingPunct="0">
                <a:buSzPct val="100000"/>
              </a:pPr>
              <a:r>
                <a:rPr lang="da-DK" altLang="zh-CN" sz="2000" i="1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nnzA</a:t>
              </a: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 6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135" name="Rectangle 15"/>
          <p:cNvSpPr>
            <a:spLocks noChangeArrowheads="1"/>
          </p:cNvSpPr>
          <p:nvPr/>
        </p:nvSpPr>
        <p:spPr bwMode="auto">
          <a:xfrm>
            <a:off x="5292080" y="3140968"/>
            <a:ext cx="5760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=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3563888" y="3140968"/>
            <a:ext cx="1730104" cy="2808312"/>
            <a:chOff x="3563888" y="3140968"/>
            <a:chExt cx="1730104" cy="2808312"/>
          </a:xfrm>
        </p:grpSpPr>
        <p:grpSp>
          <p:nvGrpSpPr>
            <p:cNvPr id="66" name="组 65"/>
            <p:cNvGrpSpPr/>
            <p:nvPr/>
          </p:nvGrpSpPr>
          <p:grpSpPr>
            <a:xfrm>
              <a:off x="3995936" y="4005064"/>
              <a:ext cx="433960" cy="432048"/>
              <a:chOff x="3851920" y="3356992"/>
              <a:chExt cx="433960" cy="432048"/>
            </a:xfrm>
          </p:grpSpPr>
          <p:sp>
            <p:nvSpPr>
              <p:cNvPr id="6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4427984" y="3573016"/>
              <a:ext cx="433960" cy="432048"/>
              <a:chOff x="2987824" y="3356992"/>
              <a:chExt cx="433960" cy="432048"/>
            </a:xfrm>
          </p:grpSpPr>
          <p:sp>
            <p:nvSpPr>
              <p:cNvPr id="71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7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c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74" name="Rectangle 15"/>
            <p:cNvSpPr>
              <a:spLocks noChangeArrowheads="1"/>
            </p:cNvSpPr>
            <p:nvPr/>
          </p:nvSpPr>
          <p:spPr bwMode="auto">
            <a:xfrm>
              <a:off x="3563888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4427984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4860032" y="3140968"/>
              <a:ext cx="433960" cy="432048"/>
              <a:chOff x="3851920" y="3356992"/>
              <a:chExt cx="433960" cy="432048"/>
            </a:xfrm>
          </p:grpSpPr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7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3995936" y="357301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4860032" y="357301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3" name="Rectangle 15"/>
            <p:cNvSpPr>
              <a:spLocks noChangeArrowheads="1"/>
            </p:cNvSpPr>
            <p:nvPr/>
          </p:nvSpPr>
          <p:spPr bwMode="auto">
            <a:xfrm>
              <a:off x="3563888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3563888" y="443711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7" name="Rectangle 15"/>
            <p:cNvSpPr>
              <a:spLocks noChangeArrowheads="1"/>
            </p:cNvSpPr>
            <p:nvPr/>
          </p:nvSpPr>
          <p:spPr bwMode="auto">
            <a:xfrm>
              <a:off x="3995936" y="443711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4427984" y="4437112"/>
              <a:ext cx="433960" cy="432048"/>
              <a:chOff x="3851920" y="3356992"/>
              <a:chExt cx="433960" cy="432048"/>
            </a:xfrm>
          </p:grpSpPr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93" name="组 92"/>
            <p:cNvGrpSpPr/>
            <p:nvPr/>
          </p:nvGrpSpPr>
          <p:grpSpPr>
            <a:xfrm>
              <a:off x="3563888" y="3573016"/>
              <a:ext cx="433960" cy="432048"/>
              <a:chOff x="2987824" y="3356992"/>
              <a:chExt cx="433960" cy="432048"/>
            </a:xfrm>
          </p:grpSpPr>
          <p:sp>
            <p:nvSpPr>
              <p:cNvPr id="94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6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b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97" name="Rectangle 15"/>
            <p:cNvSpPr>
              <a:spLocks noChangeArrowheads="1"/>
            </p:cNvSpPr>
            <p:nvPr/>
          </p:nvSpPr>
          <p:spPr bwMode="auto">
            <a:xfrm>
              <a:off x="4860032" y="443711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98" name="Rectangle 15"/>
            <p:cNvSpPr>
              <a:spLocks noChangeArrowheads="1"/>
            </p:cNvSpPr>
            <p:nvPr/>
          </p:nvSpPr>
          <p:spPr bwMode="auto">
            <a:xfrm>
              <a:off x="4427984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3995936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41" name="组 140"/>
            <p:cNvGrpSpPr/>
            <p:nvPr/>
          </p:nvGrpSpPr>
          <p:grpSpPr>
            <a:xfrm>
              <a:off x="4860032" y="4005064"/>
              <a:ext cx="433960" cy="432048"/>
              <a:chOff x="3851920" y="3356992"/>
              <a:chExt cx="433960" cy="432048"/>
            </a:xfrm>
          </p:grpSpPr>
          <p:sp>
            <p:nvSpPr>
              <p:cNvPr id="14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66" name="Rectangle 15"/>
            <p:cNvSpPr>
              <a:spLocks noChangeArrowheads="1"/>
            </p:cNvSpPr>
            <p:nvPr/>
          </p:nvSpPr>
          <p:spPr bwMode="auto">
            <a:xfrm>
              <a:off x="3563888" y="4869160"/>
              <a:ext cx="1728192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</a:p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(4x4)</a:t>
              </a:r>
            </a:p>
            <a:p>
              <a:pPr algn="ctr" eaLnBrk="0" hangingPunct="0">
                <a:buSzPct val="100000"/>
              </a:pPr>
              <a:r>
                <a:rPr lang="da-DK" altLang="zh-CN" sz="2000" i="1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nnzB</a:t>
              </a: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</a:t>
              </a: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 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6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5868144" y="3140968"/>
            <a:ext cx="2160240" cy="2808312"/>
            <a:chOff x="5868144" y="3140968"/>
            <a:chExt cx="2160240" cy="2808312"/>
          </a:xfrm>
        </p:grpSpPr>
        <p:grpSp>
          <p:nvGrpSpPr>
            <p:cNvPr id="104" name="组 103"/>
            <p:cNvGrpSpPr/>
            <p:nvPr/>
          </p:nvGrpSpPr>
          <p:grpSpPr>
            <a:xfrm>
              <a:off x="6300192" y="3140968"/>
              <a:ext cx="433960" cy="432048"/>
              <a:chOff x="3851920" y="3356992"/>
              <a:chExt cx="433960" cy="432048"/>
            </a:xfrm>
          </p:grpSpPr>
          <p:sp>
            <p:nvSpPr>
              <p:cNvPr id="13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3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1" name="组 100"/>
            <p:cNvGrpSpPr/>
            <p:nvPr/>
          </p:nvGrpSpPr>
          <p:grpSpPr>
            <a:xfrm>
              <a:off x="7164288" y="4437112"/>
              <a:ext cx="864096" cy="432048"/>
              <a:chOff x="5940152" y="3068960"/>
              <a:chExt cx="864096" cy="432048"/>
            </a:xfrm>
          </p:grpSpPr>
          <p:sp>
            <p:nvSpPr>
              <p:cNvPr id="129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994636" y="3104964"/>
                <a:ext cx="755128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31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09" name="Rectangle 15"/>
            <p:cNvSpPr>
              <a:spLocks noChangeArrowheads="1"/>
            </p:cNvSpPr>
            <p:nvPr/>
          </p:nvSpPr>
          <p:spPr bwMode="auto">
            <a:xfrm>
              <a:off x="6300192" y="357301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0" name="Rectangle 15"/>
            <p:cNvSpPr>
              <a:spLocks noChangeArrowheads="1"/>
            </p:cNvSpPr>
            <p:nvPr/>
          </p:nvSpPr>
          <p:spPr bwMode="auto">
            <a:xfrm>
              <a:off x="6300192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5868144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9" name="Rectangle 15"/>
            <p:cNvSpPr>
              <a:spLocks noChangeArrowheads="1"/>
            </p:cNvSpPr>
            <p:nvPr/>
          </p:nvSpPr>
          <p:spPr bwMode="auto">
            <a:xfrm>
              <a:off x="5868144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45" name="组 144"/>
            <p:cNvGrpSpPr/>
            <p:nvPr/>
          </p:nvGrpSpPr>
          <p:grpSpPr>
            <a:xfrm>
              <a:off x="6300192" y="4437112"/>
              <a:ext cx="433960" cy="432048"/>
              <a:chOff x="3851920" y="3356992"/>
              <a:chExt cx="433960" cy="432048"/>
            </a:xfrm>
          </p:grpSpPr>
          <p:sp>
            <p:nvSpPr>
              <p:cNvPr id="14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" name="组 2"/>
            <p:cNvGrpSpPr/>
            <p:nvPr/>
          </p:nvGrpSpPr>
          <p:grpSpPr>
            <a:xfrm>
              <a:off x="7164288" y="3140968"/>
              <a:ext cx="864096" cy="432048"/>
              <a:chOff x="8279904" y="2204864"/>
              <a:chExt cx="864096" cy="432048"/>
            </a:xfrm>
          </p:grpSpPr>
          <p:sp>
            <p:nvSpPr>
              <p:cNvPr id="150" name="Rectangle 15"/>
              <p:cNvSpPr>
                <a:spLocks noChangeArrowheads="1"/>
              </p:cNvSpPr>
              <p:nvPr/>
            </p:nvSpPr>
            <p:spPr bwMode="auto">
              <a:xfrm>
                <a:off x="8279904" y="2204864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8531932" y="2240868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52" name="Rectangle 15"/>
              <p:cNvSpPr>
                <a:spLocks noChangeArrowheads="1"/>
              </p:cNvSpPr>
              <p:nvPr/>
            </p:nvSpPr>
            <p:spPr bwMode="auto">
              <a:xfrm>
                <a:off x="8495928" y="2204864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53" name="Rectangle 15"/>
            <p:cNvSpPr>
              <a:spLocks noChangeArrowheads="1"/>
            </p:cNvSpPr>
            <p:nvPr/>
          </p:nvSpPr>
          <p:spPr bwMode="auto">
            <a:xfrm>
              <a:off x="7164288" y="4005064"/>
              <a:ext cx="864096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67" name="Rectangle 15"/>
            <p:cNvSpPr>
              <a:spLocks noChangeArrowheads="1"/>
            </p:cNvSpPr>
            <p:nvPr/>
          </p:nvSpPr>
          <p:spPr bwMode="auto">
            <a:xfrm>
              <a:off x="5868144" y="4869160"/>
              <a:ext cx="2160240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</a:t>
              </a:r>
            </a:p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(4x4)</a:t>
              </a:r>
            </a:p>
            <a:p>
              <a:pPr algn="ctr" eaLnBrk="0" hangingPunct="0">
                <a:buSzPct val="100000"/>
              </a:pPr>
              <a:r>
                <a:rPr lang="da-DK" altLang="zh-CN" sz="2000" i="1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nnzC</a:t>
              </a: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</a:t>
              </a: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 8</a:t>
              </a:r>
            </a:p>
          </p:txBody>
        </p:sp>
        <p:grpSp>
          <p:nvGrpSpPr>
            <p:cNvPr id="168" name="组 167"/>
            <p:cNvGrpSpPr/>
            <p:nvPr/>
          </p:nvGrpSpPr>
          <p:grpSpPr>
            <a:xfrm>
              <a:off x="5868144" y="3573016"/>
              <a:ext cx="433960" cy="432048"/>
              <a:chOff x="2987824" y="3356992"/>
              <a:chExt cx="433960" cy="432048"/>
            </a:xfrm>
          </p:grpSpPr>
          <p:sp>
            <p:nvSpPr>
              <p:cNvPr id="169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71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b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27" name="组 126"/>
            <p:cNvGrpSpPr/>
            <p:nvPr/>
          </p:nvGrpSpPr>
          <p:grpSpPr>
            <a:xfrm>
              <a:off x="6732240" y="3573016"/>
              <a:ext cx="433960" cy="432048"/>
              <a:chOff x="3851920" y="3356992"/>
              <a:chExt cx="433960" cy="432048"/>
            </a:xfrm>
          </p:grpSpPr>
          <p:sp>
            <p:nvSpPr>
              <p:cNvPr id="12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c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58" name="Rectangle 15"/>
            <p:cNvSpPr>
              <a:spLocks noChangeArrowheads="1"/>
            </p:cNvSpPr>
            <p:nvPr/>
          </p:nvSpPr>
          <p:spPr bwMode="auto">
            <a:xfrm>
              <a:off x="6732240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59" name="Rectangle 15"/>
            <p:cNvSpPr>
              <a:spLocks noChangeArrowheads="1"/>
            </p:cNvSpPr>
            <p:nvPr/>
          </p:nvSpPr>
          <p:spPr bwMode="auto">
            <a:xfrm>
              <a:off x="5868144" y="443711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60" name="组 159"/>
            <p:cNvGrpSpPr/>
            <p:nvPr/>
          </p:nvGrpSpPr>
          <p:grpSpPr>
            <a:xfrm>
              <a:off x="6732240" y="4437112"/>
              <a:ext cx="433960" cy="432048"/>
              <a:chOff x="3851920" y="3356992"/>
              <a:chExt cx="433960" cy="432048"/>
            </a:xfrm>
          </p:grpSpPr>
          <p:sp>
            <p:nvSpPr>
              <p:cNvPr id="16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6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64" name="Rectangle 15"/>
            <p:cNvSpPr>
              <a:spLocks noChangeArrowheads="1"/>
            </p:cNvSpPr>
            <p:nvPr/>
          </p:nvSpPr>
          <p:spPr bwMode="auto">
            <a:xfrm>
              <a:off x="6732240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77" name="组 176"/>
            <p:cNvGrpSpPr/>
            <p:nvPr/>
          </p:nvGrpSpPr>
          <p:grpSpPr>
            <a:xfrm>
              <a:off x="7164288" y="3573016"/>
              <a:ext cx="864096" cy="432048"/>
              <a:chOff x="8279904" y="2204864"/>
              <a:chExt cx="864096" cy="432048"/>
            </a:xfrm>
          </p:grpSpPr>
          <p:sp>
            <p:nvSpPr>
              <p:cNvPr id="178" name="Rectangle 15"/>
              <p:cNvSpPr>
                <a:spLocks noChangeArrowheads="1"/>
              </p:cNvSpPr>
              <p:nvPr/>
            </p:nvSpPr>
            <p:spPr bwMode="auto">
              <a:xfrm>
                <a:off x="8279904" y="2204864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8531932" y="2240868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80" name="Rectangle 15"/>
              <p:cNvSpPr>
                <a:spLocks noChangeArrowheads="1"/>
              </p:cNvSpPr>
              <p:nvPr/>
            </p:nvSpPr>
            <p:spPr bwMode="auto">
              <a:xfrm>
                <a:off x="8495928" y="2204864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2</a:t>
                </a:r>
                <a:r>
                  <a:rPr lang="da-DK" altLang="zh-CN" sz="1600" i="1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SpGEMM - Data Storage Format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5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8"/>
            <a:ext cx="7705475" cy="86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lvl="1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We assume all three matrices are stored in Compressed Sparse Row (CSR) format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that contains three arrays: (1) row pointer, (2) column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index, and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(3)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value.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sp>
        <p:nvSpPr>
          <p:cNvPr id="181" name="Rectangle 15"/>
          <p:cNvSpPr>
            <a:spLocks noChangeArrowheads="1"/>
          </p:cNvSpPr>
          <p:nvPr/>
        </p:nvSpPr>
        <p:spPr bwMode="auto">
          <a:xfrm>
            <a:off x="1547664" y="4941168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64" name="组 263"/>
          <p:cNvGrpSpPr/>
          <p:nvPr/>
        </p:nvGrpSpPr>
        <p:grpSpPr>
          <a:xfrm>
            <a:off x="1547664" y="3645024"/>
            <a:ext cx="433960" cy="432048"/>
            <a:chOff x="3851920" y="3356992"/>
            <a:chExt cx="433960" cy="432048"/>
          </a:xfrm>
        </p:grpSpPr>
        <p:sp>
          <p:nvSpPr>
            <p:cNvPr id="26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66" name="椭圆 26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6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411760" y="3212976"/>
            <a:ext cx="433960" cy="432048"/>
            <a:chOff x="2987824" y="3356992"/>
            <a:chExt cx="433960" cy="432048"/>
          </a:xfrm>
        </p:grpSpPr>
        <p:sp>
          <p:nvSpPr>
            <p:cNvPr id="269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70" name="椭圆 269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72" name="Rectangle 15"/>
          <p:cNvSpPr>
            <a:spLocks noChangeArrowheads="1"/>
          </p:cNvSpPr>
          <p:nvPr/>
        </p:nvSpPr>
        <p:spPr bwMode="auto">
          <a:xfrm>
            <a:off x="1547664" y="321297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73" name="Rectangle 15"/>
          <p:cNvSpPr>
            <a:spLocks noChangeArrowheads="1"/>
          </p:cNvSpPr>
          <p:nvPr/>
        </p:nvSpPr>
        <p:spPr bwMode="auto">
          <a:xfrm>
            <a:off x="1979712" y="321297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74" name="组 273"/>
          <p:cNvGrpSpPr/>
          <p:nvPr/>
        </p:nvGrpSpPr>
        <p:grpSpPr>
          <a:xfrm>
            <a:off x="1979712" y="3645024"/>
            <a:ext cx="433960" cy="432048"/>
            <a:chOff x="3851920" y="3356992"/>
            <a:chExt cx="433960" cy="432048"/>
          </a:xfrm>
        </p:grpSpPr>
        <p:sp>
          <p:nvSpPr>
            <p:cNvPr id="27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76" name="椭圆 27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78" name="Rectangle 15"/>
          <p:cNvSpPr>
            <a:spLocks noChangeArrowheads="1"/>
          </p:cNvSpPr>
          <p:nvPr/>
        </p:nvSpPr>
        <p:spPr bwMode="auto">
          <a:xfrm>
            <a:off x="2843808" y="364502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79" name="Rectangle 15"/>
          <p:cNvSpPr>
            <a:spLocks noChangeArrowheads="1"/>
          </p:cNvSpPr>
          <p:nvPr/>
        </p:nvSpPr>
        <p:spPr bwMode="auto">
          <a:xfrm>
            <a:off x="2411760" y="407707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0" name="Rectangle 15"/>
          <p:cNvSpPr>
            <a:spLocks noChangeArrowheads="1"/>
          </p:cNvSpPr>
          <p:nvPr/>
        </p:nvSpPr>
        <p:spPr bwMode="auto">
          <a:xfrm>
            <a:off x="2843808" y="407707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1" name="Rectangle 15"/>
          <p:cNvSpPr>
            <a:spLocks noChangeArrowheads="1"/>
          </p:cNvSpPr>
          <p:nvPr/>
        </p:nvSpPr>
        <p:spPr bwMode="auto">
          <a:xfrm>
            <a:off x="1547664" y="407707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2" name="Rectangle 15"/>
          <p:cNvSpPr>
            <a:spLocks noChangeArrowheads="1"/>
          </p:cNvSpPr>
          <p:nvPr/>
        </p:nvSpPr>
        <p:spPr bwMode="auto">
          <a:xfrm>
            <a:off x="1979712" y="407707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3" name="Rectangle 15"/>
          <p:cNvSpPr>
            <a:spLocks noChangeArrowheads="1"/>
          </p:cNvSpPr>
          <p:nvPr/>
        </p:nvSpPr>
        <p:spPr bwMode="auto">
          <a:xfrm>
            <a:off x="2843808" y="321297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4" name="Rectangle 15"/>
          <p:cNvSpPr>
            <a:spLocks noChangeArrowheads="1"/>
          </p:cNvSpPr>
          <p:nvPr/>
        </p:nvSpPr>
        <p:spPr bwMode="auto">
          <a:xfrm>
            <a:off x="2411760" y="364502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5" name="Rectangle 15"/>
          <p:cNvSpPr>
            <a:spLocks noChangeArrowheads="1"/>
          </p:cNvSpPr>
          <p:nvPr/>
        </p:nvSpPr>
        <p:spPr bwMode="auto">
          <a:xfrm>
            <a:off x="1979712" y="450912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86" name="组 285"/>
          <p:cNvGrpSpPr/>
          <p:nvPr/>
        </p:nvGrpSpPr>
        <p:grpSpPr>
          <a:xfrm>
            <a:off x="2843808" y="4509120"/>
            <a:ext cx="433960" cy="432048"/>
            <a:chOff x="3851920" y="3356992"/>
            <a:chExt cx="433960" cy="432048"/>
          </a:xfrm>
        </p:grpSpPr>
        <p:sp>
          <p:nvSpPr>
            <p:cNvPr id="28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000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88" name="椭圆 28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8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</a:p>
          </p:txBody>
        </p:sp>
      </p:grpSp>
      <p:grpSp>
        <p:nvGrpSpPr>
          <p:cNvPr id="290" name="组 289"/>
          <p:cNvGrpSpPr/>
          <p:nvPr/>
        </p:nvGrpSpPr>
        <p:grpSpPr>
          <a:xfrm>
            <a:off x="2411760" y="4509120"/>
            <a:ext cx="433960" cy="432048"/>
            <a:chOff x="2987824" y="3356992"/>
            <a:chExt cx="433960" cy="432048"/>
          </a:xfrm>
        </p:grpSpPr>
        <p:sp>
          <p:nvSpPr>
            <p:cNvPr id="29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000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92" name="椭圆 291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9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</a:p>
          </p:txBody>
        </p:sp>
      </p:grpSp>
      <p:grpSp>
        <p:nvGrpSpPr>
          <p:cNvPr id="294" name="组 293"/>
          <p:cNvGrpSpPr/>
          <p:nvPr/>
        </p:nvGrpSpPr>
        <p:grpSpPr>
          <a:xfrm>
            <a:off x="1547664" y="4509120"/>
            <a:ext cx="433960" cy="432048"/>
            <a:chOff x="3851920" y="3356992"/>
            <a:chExt cx="433960" cy="432048"/>
          </a:xfrm>
        </p:grpSpPr>
        <p:sp>
          <p:nvSpPr>
            <p:cNvPr id="29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000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96" name="椭圆 29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9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722937" y="4075015"/>
            <a:ext cx="361231" cy="722137"/>
            <a:chOff x="5722937" y="4075015"/>
            <a:chExt cx="361231" cy="722137"/>
          </a:xfrm>
        </p:grpSpPr>
        <p:sp>
          <p:nvSpPr>
            <p:cNvPr id="436" name="Rectangle 15"/>
            <p:cNvSpPr>
              <a:spLocks noChangeArrowheads="1"/>
            </p:cNvSpPr>
            <p:nvPr/>
          </p:nvSpPr>
          <p:spPr bwMode="auto">
            <a:xfrm>
              <a:off x="5722937" y="4436790"/>
              <a:ext cx="360363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444" name="Rectangle 15"/>
            <p:cNvSpPr>
              <a:spLocks noChangeArrowheads="1"/>
            </p:cNvSpPr>
            <p:nvPr/>
          </p:nvSpPr>
          <p:spPr bwMode="auto">
            <a:xfrm>
              <a:off x="5722937" y="4075015"/>
              <a:ext cx="360363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  <p:sp>
          <p:nvSpPr>
            <p:cNvPr id="483" name="圆角矩形 482"/>
            <p:cNvSpPr/>
            <p:nvPr/>
          </p:nvSpPr>
          <p:spPr>
            <a:xfrm>
              <a:off x="5724128" y="4075337"/>
              <a:ext cx="360040" cy="360040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84" name="圆角矩形 483"/>
            <p:cNvSpPr/>
            <p:nvPr/>
          </p:nvSpPr>
          <p:spPr>
            <a:xfrm>
              <a:off x="5724128" y="4437112"/>
              <a:ext cx="360040" cy="360040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083300" y="4075015"/>
            <a:ext cx="360908" cy="722137"/>
            <a:chOff x="6083300" y="4075015"/>
            <a:chExt cx="360908" cy="722137"/>
          </a:xfrm>
        </p:grpSpPr>
        <p:grpSp>
          <p:nvGrpSpPr>
            <p:cNvPr id="4" name="组 3"/>
            <p:cNvGrpSpPr/>
            <p:nvPr/>
          </p:nvGrpSpPr>
          <p:grpSpPr>
            <a:xfrm>
              <a:off x="6083300" y="4075015"/>
              <a:ext cx="360362" cy="722137"/>
              <a:chOff x="6083300" y="4075015"/>
              <a:chExt cx="360362" cy="722137"/>
            </a:xfrm>
          </p:grpSpPr>
          <p:sp>
            <p:nvSpPr>
              <p:cNvPr id="437" name="Rectangle 15"/>
              <p:cNvSpPr>
                <a:spLocks noChangeArrowheads="1"/>
              </p:cNvSpPr>
              <p:nvPr/>
            </p:nvSpPr>
            <p:spPr bwMode="auto">
              <a:xfrm>
                <a:off x="6083300" y="4436790"/>
                <a:ext cx="360362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2</a:t>
                </a:r>
              </a:p>
            </p:txBody>
          </p:sp>
          <p:sp>
            <p:nvSpPr>
              <p:cNvPr id="445" name="Rectangle 15"/>
              <p:cNvSpPr>
                <a:spLocks noChangeArrowheads="1"/>
              </p:cNvSpPr>
              <p:nvPr/>
            </p:nvSpPr>
            <p:spPr bwMode="auto">
              <a:xfrm>
                <a:off x="6083300" y="4075015"/>
                <a:ext cx="360362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</p:grpSp>
        <p:sp>
          <p:nvSpPr>
            <p:cNvPr id="486" name="圆角矩形 485"/>
            <p:cNvSpPr/>
            <p:nvPr/>
          </p:nvSpPr>
          <p:spPr>
            <a:xfrm>
              <a:off x="6084168" y="4075336"/>
              <a:ext cx="360040" cy="721815"/>
            </a:xfrm>
            <a:prstGeom prst="roundRect">
              <a:avLst/>
            </a:prstGeom>
            <a:solidFill>
              <a:srgbClr val="0000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6443662" y="4075015"/>
            <a:ext cx="360586" cy="722137"/>
            <a:chOff x="6443662" y="4075015"/>
            <a:chExt cx="360586" cy="722137"/>
          </a:xfrm>
        </p:grpSpPr>
        <p:grpSp>
          <p:nvGrpSpPr>
            <p:cNvPr id="5" name="组 4"/>
            <p:cNvGrpSpPr/>
            <p:nvPr/>
          </p:nvGrpSpPr>
          <p:grpSpPr>
            <a:xfrm>
              <a:off x="6443662" y="4075015"/>
              <a:ext cx="360363" cy="722137"/>
              <a:chOff x="6443662" y="4075015"/>
              <a:chExt cx="360363" cy="722137"/>
            </a:xfrm>
          </p:grpSpPr>
          <p:sp>
            <p:nvSpPr>
              <p:cNvPr id="438" name="Rectangle 15"/>
              <p:cNvSpPr>
                <a:spLocks noChangeArrowheads="1"/>
              </p:cNvSpPr>
              <p:nvPr/>
            </p:nvSpPr>
            <p:spPr bwMode="auto">
              <a:xfrm>
                <a:off x="6443662" y="4436790"/>
                <a:ext cx="360363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3</a:t>
                </a:r>
              </a:p>
            </p:txBody>
          </p:sp>
          <p:sp>
            <p:nvSpPr>
              <p:cNvPr id="446" name="Rectangle 15"/>
              <p:cNvSpPr>
                <a:spLocks noChangeArrowheads="1"/>
              </p:cNvSpPr>
              <p:nvPr/>
            </p:nvSpPr>
            <p:spPr bwMode="auto">
              <a:xfrm>
                <a:off x="6443662" y="4075015"/>
                <a:ext cx="360363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1</a:t>
                </a:r>
              </a:p>
            </p:txBody>
          </p:sp>
        </p:grpSp>
        <p:sp>
          <p:nvSpPr>
            <p:cNvPr id="487" name="圆角矩形 486"/>
            <p:cNvSpPr/>
            <p:nvPr/>
          </p:nvSpPr>
          <p:spPr>
            <a:xfrm>
              <a:off x="6444208" y="4077072"/>
              <a:ext cx="360040" cy="720080"/>
            </a:xfrm>
            <a:prstGeom prst="roundRect">
              <a:avLst/>
            </a:prstGeom>
            <a:solidFill>
              <a:srgbClr val="0000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164288" y="4075015"/>
            <a:ext cx="360040" cy="722137"/>
            <a:chOff x="7164288" y="4075015"/>
            <a:chExt cx="360040" cy="722137"/>
          </a:xfrm>
        </p:grpSpPr>
        <p:grpSp>
          <p:nvGrpSpPr>
            <p:cNvPr id="7" name="组 6"/>
            <p:cNvGrpSpPr/>
            <p:nvPr/>
          </p:nvGrpSpPr>
          <p:grpSpPr>
            <a:xfrm>
              <a:off x="7164387" y="4075015"/>
              <a:ext cx="358775" cy="722137"/>
              <a:chOff x="7164387" y="4075015"/>
              <a:chExt cx="358775" cy="722137"/>
            </a:xfrm>
          </p:grpSpPr>
          <p:sp>
            <p:nvSpPr>
              <p:cNvPr id="440" name="Rectangle 15"/>
              <p:cNvSpPr>
                <a:spLocks noChangeArrowheads="1"/>
              </p:cNvSpPr>
              <p:nvPr/>
            </p:nvSpPr>
            <p:spPr bwMode="auto">
              <a:xfrm>
                <a:off x="7164387" y="4436790"/>
                <a:ext cx="358775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5</a:t>
                </a:r>
              </a:p>
            </p:txBody>
          </p:sp>
          <p:sp>
            <p:nvSpPr>
              <p:cNvPr id="448" name="Rectangle 15"/>
              <p:cNvSpPr>
                <a:spLocks noChangeArrowheads="1"/>
              </p:cNvSpPr>
              <p:nvPr/>
            </p:nvSpPr>
            <p:spPr bwMode="auto">
              <a:xfrm>
                <a:off x="7164387" y="4075015"/>
                <a:ext cx="358775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2</a:t>
                </a:r>
              </a:p>
            </p:txBody>
          </p:sp>
        </p:grpSp>
        <p:sp>
          <p:nvSpPr>
            <p:cNvPr id="490" name="圆角矩形 489"/>
            <p:cNvSpPr/>
            <p:nvPr/>
          </p:nvSpPr>
          <p:spPr>
            <a:xfrm>
              <a:off x="7164288" y="4077072"/>
              <a:ext cx="360040" cy="720080"/>
            </a:xfrm>
            <a:prstGeom prst="roundRect">
              <a:avLst/>
            </a:prstGeom>
            <a:solidFill>
              <a:srgbClr val="00009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804025" y="4075015"/>
            <a:ext cx="360362" cy="722137"/>
            <a:chOff x="6804025" y="4075015"/>
            <a:chExt cx="360362" cy="722137"/>
          </a:xfrm>
        </p:grpSpPr>
        <p:grpSp>
          <p:nvGrpSpPr>
            <p:cNvPr id="6" name="组 5"/>
            <p:cNvGrpSpPr/>
            <p:nvPr/>
          </p:nvGrpSpPr>
          <p:grpSpPr>
            <a:xfrm>
              <a:off x="6804025" y="4075015"/>
              <a:ext cx="360362" cy="722137"/>
              <a:chOff x="6804025" y="4075015"/>
              <a:chExt cx="360362" cy="722137"/>
            </a:xfrm>
          </p:grpSpPr>
          <p:sp>
            <p:nvSpPr>
              <p:cNvPr id="439" name="Rectangle 15"/>
              <p:cNvSpPr>
                <a:spLocks noChangeArrowheads="1"/>
              </p:cNvSpPr>
              <p:nvPr/>
            </p:nvSpPr>
            <p:spPr bwMode="auto">
              <a:xfrm>
                <a:off x="6804025" y="4436790"/>
                <a:ext cx="360362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4</a:t>
                </a:r>
              </a:p>
            </p:txBody>
          </p:sp>
          <p:sp>
            <p:nvSpPr>
              <p:cNvPr id="447" name="Rectangle 15"/>
              <p:cNvSpPr>
                <a:spLocks noChangeArrowheads="1"/>
              </p:cNvSpPr>
              <p:nvPr/>
            </p:nvSpPr>
            <p:spPr bwMode="auto">
              <a:xfrm>
                <a:off x="6804025" y="4075015"/>
                <a:ext cx="360362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</p:grpSp>
        <p:sp>
          <p:nvSpPr>
            <p:cNvPr id="491" name="圆角矩形 490"/>
            <p:cNvSpPr/>
            <p:nvPr/>
          </p:nvSpPr>
          <p:spPr>
            <a:xfrm>
              <a:off x="6804248" y="4077072"/>
              <a:ext cx="360040" cy="720080"/>
            </a:xfrm>
            <a:prstGeom prst="roundRect">
              <a:avLst/>
            </a:prstGeom>
            <a:solidFill>
              <a:srgbClr val="00009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4572000" y="3284984"/>
            <a:ext cx="3312368" cy="2019372"/>
            <a:chOff x="4572000" y="3284984"/>
            <a:chExt cx="3312368" cy="2019372"/>
          </a:xfrm>
        </p:grpSpPr>
        <p:sp>
          <p:nvSpPr>
            <p:cNvPr id="457" name="Rectangle 15"/>
            <p:cNvSpPr>
              <a:spLocks noChangeArrowheads="1"/>
            </p:cNvSpPr>
            <p:nvPr/>
          </p:nvSpPr>
          <p:spPr bwMode="auto">
            <a:xfrm>
              <a:off x="4572000" y="4436790"/>
              <a:ext cx="1150937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value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58" name="Rectangle 15"/>
            <p:cNvSpPr>
              <a:spLocks noChangeArrowheads="1"/>
            </p:cNvSpPr>
            <p:nvPr/>
          </p:nvSpPr>
          <p:spPr bwMode="auto">
            <a:xfrm>
              <a:off x="4716016" y="4075015"/>
              <a:ext cx="1006921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column_index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59" name="Rectangle 15"/>
            <p:cNvSpPr>
              <a:spLocks noChangeArrowheads="1"/>
            </p:cNvSpPr>
            <p:nvPr/>
          </p:nvSpPr>
          <p:spPr bwMode="auto">
            <a:xfrm>
              <a:off x="4643437" y="3284984"/>
              <a:ext cx="107950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row_pointer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62" name="Rectangle 15"/>
            <p:cNvSpPr>
              <a:spLocks noChangeArrowheads="1"/>
            </p:cNvSpPr>
            <p:nvPr/>
          </p:nvSpPr>
          <p:spPr bwMode="auto">
            <a:xfrm>
              <a:off x="5724128" y="4944316"/>
              <a:ext cx="216024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in </a:t>
              </a: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CSR-format </a:t>
              </a: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5722937" y="3284984"/>
            <a:ext cx="360363" cy="720080"/>
            <a:chOff x="5722937" y="3284984"/>
            <a:chExt cx="360363" cy="720080"/>
          </a:xfrm>
        </p:grpSpPr>
        <p:sp>
          <p:nvSpPr>
            <p:cNvPr id="452" name="Rectangle 15"/>
            <p:cNvSpPr>
              <a:spLocks noChangeArrowheads="1"/>
            </p:cNvSpPr>
            <p:nvPr/>
          </p:nvSpPr>
          <p:spPr bwMode="auto">
            <a:xfrm>
              <a:off x="5722937" y="3284984"/>
              <a:ext cx="360363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cxnSp>
          <p:nvCxnSpPr>
            <p:cNvPr id="3" name="直线连接符 2"/>
            <p:cNvCxnSpPr/>
            <p:nvPr/>
          </p:nvCxnSpPr>
          <p:spPr>
            <a:xfrm>
              <a:off x="5724128" y="3717032"/>
              <a:ext cx="0" cy="288032"/>
            </a:xfrm>
            <a:prstGeom prst="line">
              <a:avLst/>
            </a:prstGeom>
            <a:ln w="12700" cmpd="sng">
              <a:solidFill>
                <a:srgbClr val="660066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 9"/>
          <p:cNvGrpSpPr/>
          <p:nvPr/>
        </p:nvGrpSpPr>
        <p:grpSpPr>
          <a:xfrm>
            <a:off x="6083300" y="3284984"/>
            <a:ext cx="360362" cy="720080"/>
            <a:chOff x="6083300" y="3284984"/>
            <a:chExt cx="360362" cy="720080"/>
          </a:xfrm>
        </p:grpSpPr>
        <p:sp>
          <p:nvSpPr>
            <p:cNvPr id="453" name="Rectangle 15"/>
            <p:cNvSpPr>
              <a:spLocks noChangeArrowheads="1"/>
            </p:cNvSpPr>
            <p:nvPr/>
          </p:nvSpPr>
          <p:spPr bwMode="auto">
            <a:xfrm>
              <a:off x="6083300" y="3284984"/>
              <a:ext cx="360362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cxnSp>
          <p:nvCxnSpPr>
            <p:cNvPr id="200" name="直线连接符 199"/>
            <p:cNvCxnSpPr/>
            <p:nvPr/>
          </p:nvCxnSpPr>
          <p:spPr>
            <a:xfrm>
              <a:off x="6084168" y="3717032"/>
              <a:ext cx="0" cy="288032"/>
            </a:xfrm>
            <a:prstGeom prst="line">
              <a:avLst/>
            </a:prstGeom>
            <a:ln w="12700" cmpd="sng">
              <a:solidFill>
                <a:srgbClr val="660066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 10"/>
          <p:cNvGrpSpPr/>
          <p:nvPr/>
        </p:nvGrpSpPr>
        <p:grpSpPr>
          <a:xfrm>
            <a:off x="6443662" y="3284984"/>
            <a:ext cx="360586" cy="720080"/>
            <a:chOff x="6443662" y="3284984"/>
            <a:chExt cx="360586" cy="720080"/>
          </a:xfrm>
        </p:grpSpPr>
        <p:sp>
          <p:nvSpPr>
            <p:cNvPr id="454" name="Rectangle 15"/>
            <p:cNvSpPr>
              <a:spLocks noChangeArrowheads="1"/>
            </p:cNvSpPr>
            <p:nvPr/>
          </p:nvSpPr>
          <p:spPr bwMode="auto">
            <a:xfrm>
              <a:off x="6443662" y="3284984"/>
              <a:ext cx="360363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</a:p>
          </p:txBody>
        </p:sp>
        <p:cxnSp>
          <p:nvCxnSpPr>
            <p:cNvPr id="201" name="直线连接符 200"/>
            <p:cNvCxnSpPr/>
            <p:nvPr/>
          </p:nvCxnSpPr>
          <p:spPr>
            <a:xfrm>
              <a:off x="6444208" y="3717032"/>
              <a:ext cx="360040" cy="288032"/>
            </a:xfrm>
            <a:prstGeom prst="line">
              <a:avLst/>
            </a:prstGeom>
            <a:ln w="12700" cmpd="sng">
              <a:solidFill>
                <a:srgbClr val="660066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 11"/>
          <p:cNvGrpSpPr/>
          <p:nvPr/>
        </p:nvGrpSpPr>
        <p:grpSpPr>
          <a:xfrm>
            <a:off x="6804025" y="3284984"/>
            <a:ext cx="360362" cy="720080"/>
            <a:chOff x="6804025" y="3284984"/>
            <a:chExt cx="360362" cy="720080"/>
          </a:xfrm>
        </p:grpSpPr>
        <p:sp>
          <p:nvSpPr>
            <p:cNvPr id="455" name="Rectangle 15"/>
            <p:cNvSpPr>
              <a:spLocks noChangeArrowheads="1"/>
            </p:cNvSpPr>
            <p:nvPr/>
          </p:nvSpPr>
          <p:spPr bwMode="auto">
            <a:xfrm>
              <a:off x="6804025" y="3284984"/>
              <a:ext cx="360362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</a:p>
          </p:txBody>
        </p:sp>
        <p:cxnSp>
          <p:nvCxnSpPr>
            <p:cNvPr id="202" name="直线连接符 201"/>
            <p:cNvCxnSpPr/>
            <p:nvPr/>
          </p:nvCxnSpPr>
          <p:spPr>
            <a:xfrm>
              <a:off x="6804248" y="3717032"/>
              <a:ext cx="0" cy="288032"/>
            </a:xfrm>
            <a:prstGeom prst="line">
              <a:avLst/>
            </a:prstGeom>
            <a:ln w="12700" cmpd="sng">
              <a:solidFill>
                <a:srgbClr val="660066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 12"/>
          <p:cNvGrpSpPr/>
          <p:nvPr/>
        </p:nvGrpSpPr>
        <p:grpSpPr>
          <a:xfrm>
            <a:off x="7164288" y="3284984"/>
            <a:ext cx="720080" cy="720080"/>
            <a:chOff x="7164288" y="3284984"/>
            <a:chExt cx="720080" cy="720080"/>
          </a:xfrm>
        </p:grpSpPr>
        <p:sp>
          <p:nvSpPr>
            <p:cNvPr id="456" name="Rectangle 15"/>
            <p:cNvSpPr>
              <a:spLocks noChangeArrowheads="1"/>
            </p:cNvSpPr>
            <p:nvPr/>
          </p:nvSpPr>
          <p:spPr bwMode="auto">
            <a:xfrm>
              <a:off x="7164387" y="3284984"/>
              <a:ext cx="358775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6</a:t>
              </a:r>
            </a:p>
          </p:txBody>
        </p:sp>
        <p:cxnSp>
          <p:nvCxnSpPr>
            <p:cNvPr id="203" name="直线连接符 202"/>
            <p:cNvCxnSpPr/>
            <p:nvPr/>
          </p:nvCxnSpPr>
          <p:spPr>
            <a:xfrm>
              <a:off x="7164288" y="3717032"/>
              <a:ext cx="720080" cy="288032"/>
            </a:xfrm>
            <a:prstGeom prst="line">
              <a:avLst/>
            </a:prstGeom>
            <a:ln w="12700" cmpd="sng">
              <a:solidFill>
                <a:srgbClr val="660066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angle 15"/>
          <p:cNvSpPr>
            <a:spLocks noChangeArrowheads="1"/>
          </p:cNvSpPr>
          <p:nvPr/>
        </p:nvSpPr>
        <p:spPr bwMode="auto">
          <a:xfrm>
            <a:off x="2411760" y="321297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48" name="Rectangle 15"/>
          <p:cNvSpPr>
            <a:spLocks noChangeArrowheads="1"/>
          </p:cNvSpPr>
          <p:nvPr/>
        </p:nvSpPr>
        <p:spPr bwMode="auto">
          <a:xfrm>
            <a:off x="1547664" y="364502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49" name="Rectangle 15"/>
          <p:cNvSpPr>
            <a:spLocks noChangeArrowheads="1"/>
          </p:cNvSpPr>
          <p:nvPr/>
        </p:nvSpPr>
        <p:spPr bwMode="auto">
          <a:xfrm>
            <a:off x="1979712" y="364502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0" name="Rectangle 15"/>
          <p:cNvSpPr>
            <a:spLocks noChangeArrowheads="1"/>
          </p:cNvSpPr>
          <p:nvPr/>
        </p:nvSpPr>
        <p:spPr bwMode="auto">
          <a:xfrm>
            <a:off x="1547664" y="450912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1" name="Rectangle 15"/>
          <p:cNvSpPr>
            <a:spLocks noChangeArrowheads="1"/>
          </p:cNvSpPr>
          <p:nvPr/>
        </p:nvSpPr>
        <p:spPr bwMode="auto">
          <a:xfrm>
            <a:off x="2411760" y="450912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2" name="Rectangle 15"/>
          <p:cNvSpPr>
            <a:spLocks noChangeArrowheads="1"/>
          </p:cNvSpPr>
          <p:nvPr/>
        </p:nvSpPr>
        <p:spPr bwMode="auto">
          <a:xfrm>
            <a:off x="2843808" y="450912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7523162" y="4075015"/>
            <a:ext cx="361206" cy="722137"/>
            <a:chOff x="7523162" y="4075015"/>
            <a:chExt cx="361206" cy="722137"/>
          </a:xfrm>
        </p:grpSpPr>
        <p:grpSp>
          <p:nvGrpSpPr>
            <p:cNvPr id="8" name="组 7"/>
            <p:cNvGrpSpPr/>
            <p:nvPr/>
          </p:nvGrpSpPr>
          <p:grpSpPr>
            <a:xfrm>
              <a:off x="7523162" y="4075015"/>
              <a:ext cx="360363" cy="722137"/>
              <a:chOff x="7523162" y="4075015"/>
              <a:chExt cx="360363" cy="722137"/>
            </a:xfrm>
          </p:grpSpPr>
          <p:sp>
            <p:nvSpPr>
              <p:cNvPr id="441" name="Rectangle 15"/>
              <p:cNvSpPr>
                <a:spLocks noChangeArrowheads="1"/>
              </p:cNvSpPr>
              <p:nvPr/>
            </p:nvSpPr>
            <p:spPr bwMode="auto">
              <a:xfrm>
                <a:off x="7523162" y="4436790"/>
                <a:ext cx="360363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6</a:t>
                </a:r>
              </a:p>
            </p:txBody>
          </p:sp>
          <p:sp>
            <p:nvSpPr>
              <p:cNvPr id="449" name="Rectangle 15"/>
              <p:cNvSpPr>
                <a:spLocks noChangeArrowheads="1"/>
              </p:cNvSpPr>
              <p:nvPr/>
            </p:nvSpPr>
            <p:spPr bwMode="auto">
              <a:xfrm>
                <a:off x="7523162" y="4075015"/>
                <a:ext cx="360363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3</a:t>
                </a:r>
              </a:p>
            </p:txBody>
          </p:sp>
        </p:grpSp>
        <p:sp>
          <p:nvSpPr>
            <p:cNvPr id="204" name="圆角矩形 203"/>
            <p:cNvSpPr/>
            <p:nvPr/>
          </p:nvSpPr>
          <p:spPr>
            <a:xfrm>
              <a:off x="7524328" y="4077072"/>
              <a:ext cx="360040" cy="720080"/>
            </a:xfrm>
            <a:prstGeom prst="roundRect">
              <a:avLst/>
            </a:prstGeom>
            <a:solidFill>
              <a:srgbClr val="00009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30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SpGEMM - Applications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6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Algebraic multigrid method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Breadth first search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Shortest path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Colored intersection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Sub-graghs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…</a:t>
            </a:r>
            <a:endParaRPr lang="en-US" altLang="zh-CN" sz="16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pic>
        <p:nvPicPr>
          <p:cNvPr id="2" name="图片 1" descr="boo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4864"/>
            <a:ext cx="2713624" cy="390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7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SpGEMM and its applications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Our SpGEMM algorithm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1: calculating upper bound </a:t>
            </a:r>
            <a:r>
              <a:rPr lang="en-US" altLang="zh-CN" dirty="0">
                <a:solidFill>
                  <a:srgbClr val="D9D9D9"/>
                </a:solidFill>
                <a:sym typeface="Verdana" pitchFamily="34" charset="0"/>
              </a:rPr>
              <a:t>of </a:t>
            </a:r>
            <a:r>
              <a:rPr lang="en-US" altLang="zh-CN" dirty="0" err="1">
                <a:solidFill>
                  <a:srgbClr val="D9D9D9"/>
                </a:solidFill>
                <a:sym typeface="Verdana" pitchFamily="34" charset="0"/>
              </a:rPr>
              <a:t>nnzC</a:t>
            </a:r>
            <a:endParaRPr lang="en-US" altLang="zh-CN" dirty="0">
              <a:solidFill>
                <a:srgbClr val="D9D9D9"/>
              </a:solidFill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rgbClr val="D9D9D9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rgbClr val="D9D9D9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D9D9D9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193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圆角矩形 173"/>
          <p:cNvSpPr/>
          <p:nvPr/>
        </p:nvSpPr>
        <p:spPr>
          <a:xfrm>
            <a:off x="1115616" y="2348880"/>
            <a:ext cx="6912768" cy="230425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736377"/>
          </a:xfrm>
        </p:spPr>
        <p:txBody>
          <a:bodyPr/>
          <a:lstStyle/>
          <a:p>
            <a:r>
              <a:rPr lang="en-US" altLang="zh-CN" sz="3200" noProof="1">
                <a:sym typeface="Verdana" pitchFamily="34" charset="0"/>
              </a:rPr>
              <a:t>SpGEMM Challenge </a:t>
            </a:r>
            <a:r>
              <a:rPr lang="en-US" altLang="zh-CN" sz="3200" noProof="1" smtClean="0">
                <a:sym typeface="Verdana" pitchFamily="34" charset="0"/>
              </a:rPr>
              <a:t>1 - Unknown </a:t>
            </a:r>
            <a:r>
              <a:rPr lang="en-US" altLang="zh-CN" sz="3200" i="1" noProof="1" smtClean="0">
                <a:sym typeface="Verdana" pitchFamily="34" charset="0"/>
              </a:rPr>
              <a:t>nnzC</a:t>
            </a:r>
            <a:endParaRPr lang="en-US" altLang="zh-CN" sz="3200" i="1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8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8"/>
            <a:ext cx="741744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i="1" kern="0" noProof="1">
                <a:solidFill>
                  <a:srgbClr val="FF0000"/>
                </a:solidFill>
                <a:latin typeface="+mn-lt"/>
                <a:sym typeface="Verdana" pitchFamily="34" charset="0"/>
              </a:rPr>
              <a:t>T</a:t>
            </a:r>
            <a:r>
              <a:rPr lang="en-US" altLang="zh-CN" sz="2000" i="1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he number of nonzeros in C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is unknown in advance. Thus it’s not possible to pre-allocate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precisely.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1600" i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i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i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i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eaLnBrk="0" hangingPunct="0">
              <a:spcBef>
                <a:spcPts val="1200"/>
              </a:spcBef>
              <a:defRPr/>
            </a:pPr>
            <a:endParaRPr lang="en-US" altLang="zh-CN" sz="2000" i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One method is to compute boolean SpGEMM in the same pattern, get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allocate memory and run the “real” SpGEMM.</a:t>
            </a:r>
            <a:endParaRPr lang="en-US" altLang="zh-CN" sz="16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1403648" y="2924944"/>
            <a:ext cx="433960" cy="432048"/>
            <a:chOff x="3851920" y="3356992"/>
            <a:chExt cx="433960" cy="432048"/>
          </a:xfrm>
        </p:grpSpPr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267744" y="2492896"/>
            <a:ext cx="433960" cy="432048"/>
            <a:chOff x="2987824" y="3356992"/>
            <a:chExt cx="433960" cy="432048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" name="椭圆 1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1403648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835696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1835696" y="2924944"/>
            <a:ext cx="433960" cy="432048"/>
            <a:chOff x="3851920" y="3356992"/>
            <a:chExt cx="433960" cy="432048"/>
          </a:xfrm>
        </p:grpSpPr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2699792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2267744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2699792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1403648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835696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2699792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2267744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1835696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58" name="组 57"/>
          <p:cNvGrpSpPr/>
          <p:nvPr/>
        </p:nvGrpSpPr>
        <p:grpSpPr>
          <a:xfrm>
            <a:off x="2699792" y="3789040"/>
            <a:ext cx="433960" cy="432048"/>
            <a:chOff x="3851920" y="3356992"/>
            <a:chExt cx="433960" cy="432048"/>
          </a:xfrm>
        </p:grpSpPr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60" name="椭圆 59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267744" y="3789040"/>
            <a:ext cx="433960" cy="432048"/>
            <a:chOff x="2987824" y="3356992"/>
            <a:chExt cx="433960" cy="432048"/>
          </a:xfrm>
        </p:grpSpPr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64" name="椭圆 63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4139952" y="3356992"/>
            <a:ext cx="433960" cy="432048"/>
            <a:chOff x="3851920" y="3356992"/>
            <a:chExt cx="433960" cy="432048"/>
          </a:xfrm>
        </p:grpSpPr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68" name="椭圆 6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6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4572000" y="2924944"/>
            <a:ext cx="433960" cy="432048"/>
            <a:chOff x="2987824" y="3356992"/>
            <a:chExt cx="433960" cy="432048"/>
          </a:xfrm>
        </p:grpSpPr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72" name="椭圆 71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7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c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3707904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4572000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5004048" y="2492896"/>
            <a:ext cx="433960" cy="432048"/>
            <a:chOff x="3851920" y="3356992"/>
            <a:chExt cx="433960" cy="432048"/>
          </a:xfrm>
        </p:grpSpPr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4139952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5004048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3707904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6" name="Rectangle 15"/>
          <p:cNvSpPr>
            <a:spLocks noChangeArrowheads="1"/>
          </p:cNvSpPr>
          <p:nvPr/>
        </p:nvSpPr>
        <p:spPr bwMode="auto">
          <a:xfrm>
            <a:off x="3707904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7" name="Rectangle 15"/>
          <p:cNvSpPr>
            <a:spLocks noChangeArrowheads="1"/>
          </p:cNvSpPr>
          <p:nvPr/>
        </p:nvSpPr>
        <p:spPr bwMode="auto">
          <a:xfrm>
            <a:off x="4139952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4572000" y="3789040"/>
            <a:ext cx="433960" cy="432048"/>
            <a:chOff x="3851920" y="3356992"/>
            <a:chExt cx="433960" cy="432048"/>
          </a:xfrm>
        </p:grpSpPr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91" name="椭圆 90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f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93" name="组 92"/>
          <p:cNvGrpSpPr/>
          <p:nvPr/>
        </p:nvGrpSpPr>
        <p:grpSpPr>
          <a:xfrm>
            <a:off x="3707904" y="2924944"/>
            <a:ext cx="433960" cy="432048"/>
            <a:chOff x="2987824" y="3356992"/>
            <a:chExt cx="433960" cy="432048"/>
          </a:xfrm>
        </p:grpSpPr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95" name="椭圆 94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96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b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97" name="Rectangle 15"/>
          <p:cNvSpPr>
            <a:spLocks noChangeArrowheads="1"/>
          </p:cNvSpPr>
          <p:nvPr/>
        </p:nvSpPr>
        <p:spPr bwMode="auto">
          <a:xfrm>
            <a:off x="5004048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572000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99" name="Rectangle 15"/>
          <p:cNvSpPr>
            <a:spLocks noChangeArrowheads="1"/>
          </p:cNvSpPr>
          <p:nvPr/>
        </p:nvSpPr>
        <p:spPr bwMode="auto">
          <a:xfrm>
            <a:off x="4139952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3131840" y="2492896"/>
            <a:ext cx="5760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x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9" name="Rectangle 15"/>
          <p:cNvSpPr>
            <a:spLocks noChangeArrowheads="1"/>
          </p:cNvSpPr>
          <p:nvPr/>
        </p:nvSpPr>
        <p:spPr bwMode="auto">
          <a:xfrm>
            <a:off x="6444208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10" name="Rectangle 15"/>
          <p:cNvSpPr>
            <a:spLocks noChangeArrowheads="1"/>
          </p:cNvSpPr>
          <p:nvPr/>
        </p:nvSpPr>
        <p:spPr bwMode="auto">
          <a:xfrm>
            <a:off x="6444208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11" name="Rectangle 15"/>
          <p:cNvSpPr>
            <a:spLocks noChangeArrowheads="1"/>
          </p:cNvSpPr>
          <p:nvPr/>
        </p:nvSpPr>
        <p:spPr bwMode="auto">
          <a:xfrm>
            <a:off x="6012160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19" name="Rectangle 15"/>
          <p:cNvSpPr>
            <a:spLocks noChangeArrowheads="1"/>
          </p:cNvSpPr>
          <p:nvPr/>
        </p:nvSpPr>
        <p:spPr bwMode="auto">
          <a:xfrm>
            <a:off x="6012160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35" name="Rectangle 15"/>
          <p:cNvSpPr>
            <a:spLocks noChangeArrowheads="1"/>
          </p:cNvSpPr>
          <p:nvPr/>
        </p:nvSpPr>
        <p:spPr bwMode="auto">
          <a:xfrm>
            <a:off x="5436096" y="2492896"/>
            <a:ext cx="5760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=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137" name="组 136"/>
          <p:cNvGrpSpPr/>
          <p:nvPr/>
        </p:nvGrpSpPr>
        <p:grpSpPr>
          <a:xfrm>
            <a:off x="1403648" y="3789040"/>
            <a:ext cx="433960" cy="432048"/>
            <a:chOff x="3851920" y="3356992"/>
            <a:chExt cx="433960" cy="432048"/>
          </a:xfrm>
        </p:grpSpPr>
        <p:sp>
          <p:nvSpPr>
            <p:cNvPr id="138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140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5004048" y="3356992"/>
            <a:ext cx="433960" cy="432048"/>
            <a:chOff x="3851920" y="3356992"/>
            <a:chExt cx="433960" cy="432048"/>
          </a:xfrm>
        </p:grpSpPr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144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165" name="Rectangle 15"/>
          <p:cNvSpPr>
            <a:spLocks noChangeArrowheads="1"/>
          </p:cNvSpPr>
          <p:nvPr/>
        </p:nvSpPr>
        <p:spPr bwMode="auto">
          <a:xfrm>
            <a:off x="1403648" y="4221088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A, </a:t>
            </a: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nnzA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= 6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3707904" y="4221088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B, </a:t>
            </a: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nnzB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</a:t>
            </a:r>
            <a:r>
              <a: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= 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6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67" name="Rectangle 15"/>
          <p:cNvSpPr>
            <a:spLocks noChangeArrowheads="1"/>
          </p:cNvSpPr>
          <p:nvPr/>
        </p:nvSpPr>
        <p:spPr bwMode="auto">
          <a:xfrm>
            <a:off x="6012160" y="4221088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i="1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   </a:t>
            </a:r>
            <a:r>
              <a:rPr lang="da-DK" altLang="zh-CN" sz="2000" i="1" dirty="0" err="1" smtClean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nnzC</a:t>
            </a:r>
            <a:r>
              <a:rPr lang="da-DK" altLang="zh-CN" sz="2000" i="1" dirty="0" smtClean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 </a:t>
            </a:r>
            <a:r>
              <a:rPr lang="da-DK" altLang="zh-CN" sz="2000" dirty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= </a:t>
            </a:r>
            <a:r>
              <a:rPr lang="da-DK" altLang="zh-CN" sz="2000" b="1" dirty="0" smtClean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?</a:t>
            </a:r>
            <a:endParaRPr lang="da-DK" altLang="zh-CN" sz="2000" b="1" dirty="0">
              <a:solidFill>
                <a:srgbClr val="FF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8" name="Rectangle 15"/>
          <p:cNvSpPr>
            <a:spLocks noChangeArrowheads="1"/>
          </p:cNvSpPr>
          <p:nvPr/>
        </p:nvSpPr>
        <p:spPr bwMode="auto">
          <a:xfrm>
            <a:off x="6876256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9" name="Rectangle 15"/>
          <p:cNvSpPr>
            <a:spLocks noChangeArrowheads="1"/>
          </p:cNvSpPr>
          <p:nvPr/>
        </p:nvSpPr>
        <p:spPr bwMode="auto">
          <a:xfrm>
            <a:off x="6012160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64" name="Rectangle 15"/>
          <p:cNvSpPr>
            <a:spLocks noChangeArrowheads="1"/>
          </p:cNvSpPr>
          <p:nvPr/>
        </p:nvSpPr>
        <p:spPr bwMode="auto">
          <a:xfrm>
            <a:off x="6876256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3" name="Rectangle 15"/>
          <p:cNvSpPr>
            <a:spLocks noChangeArrowheads="1"/>
          </p:cNvSpPr>
          <p:nvPr/>
        </p:nvSpPr>
        <p:spPr bwMode="auto">
          <a:xfrm>
            <a:off x="6444208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6012160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5" name="Rectangle 15"/>
          <p:cNvSpPr>
            <a:spLocks noChangeArrowheads="1"/>
          </p:cNvSpPr>
          <p:nvPr/>
        </p:nvSpPr>
        <p:spPr bwMode="auto">
          <a:xfrm>
            <a:off x="6876256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6" name="Rectangle 15"/>
          <p:cNvSpPr>
            <a:spLocks noChangeArrowheads="1"/>
          </p:cNvSpPr>
          <p:nvPr/>
        </p:nvSpPr>
        <p:spPr bwMode="auto">
          <a:xfrm>
            <a:off x="6444208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4" name="Rectangle 15"/>
          <p:cNvSpPr>
            <a:spLocks noChangeArrowheads="1"/>
          </p:cNvSpPr>
          <p:nvPr/>
        </p:nvSpPr>
        <p:spPr bwMode="auto">
          <a:xfrm>
            <a:off x="6876256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5" name="Rectangle 15"/>
          <p:cNvSpPr>
            <a:spLocks noChangeArrowheads="1"/>
          </p:cNvSpPr>
          <p:nvPr/>
        </p:nvSpPr>
        <p:spPr bwMode="auto">
          <a:xfrm>
            <a:off x="7308304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7308304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7" name="Rectangle 15"/>
          <p:cNvSpPr>
            <a:spLocks noChangeArrowheads="1"/>
          </p:cNvSpPr>
          <p:nvPr/>
        </p:nvSpPr>
        <p:spPr bwMode="auto">
          <a:xfrm>
            <a:off x="7308304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72" name="Rectangle 15"/>
          <p:cNvSpPr>
            <a:spLocks noChangeArrowheads="1"/>
          </p:cNvSpPr>
          <p:nvPr/>
        </p:nvSpPr>
        <p:spPr bwMode="auto">
          <a:xfrm>
            <a:off x="7308304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73" name="Rectangle 15"/>
          <p:cNvSpPr>
            <a:spLocks noChangeArrowheads="1"/>
          </p:cNvSpPr>
          <p:nvPr/>
        </p:nvSpPr>
        <p:spPr bwMode="auto">
          <a:xfrm>
            <a:off x="6012160" y="2492896"/>
            <a:ext cx="172819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13800" dirty="0" smtClean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?</a:t>
            </a:r>
            <a:endParaRPr lang="da-DK" altLang="zh-CN" sz="13800" dirty="0">
              <a:solidFill>
                <a:srgbClr val="FF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15616" y="5661248"/>
            <a:ext cx="3312368" cy="1008112"/>
            <a:chOff x="1115616" y="5661248"/>
            <a:chExt cx="3312368" cy="1008112"/>
          </a:xfrm>
        </p:grpSpPr>
        <p:sp>
          <p:nvSpPr>
            <p:cNvPr id="230" name="圆角矩形 229"/>
            <p:cNvSpPr/>
            <p:nvPr/>
          </p:nvSpPr>
          <p:spPr>
            <a:xfrm>
              <a:off x="1115616" y="5661248"/>
              <a:ext cx="3312368" cy="100811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75" name="Rectangle 15"/>
            <p:cNvSpPr>
              <a:spLocks noChangeArrowheads="1"/>
            </p:cNvSpPr>
            <p:nvPr/>
          </p:nvSpPr>
          <p:spPr bwMode="auto">
            <a:xfrm>
              <a:off x="1187624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76" name="Rectangle 15"/>
            <p:cNvSpPr>
              <a:spLocks noChangeArrowheads="1"/>
            </p:cNvSpPr>
            <p:nvPr/>
          </p:nvSpPr>
          <p:spPr bwMode="auto">
            <a:xfrm>
              <a:off x="1403648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1" name="Rectangle 15"/>
            <p:cNvSpPr>
              <a:spLocks noChangeArrowheads="1"/>
            </p:cNvSpPr>
            <p:nvPr/>
          </p:nvSpPr>
          <p:spPr bwMode="auto">
            <a:xfrm>
              <a:off x="1619672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2" name="Rectangle 15"/>
            <p:cNvSpPr>
              <a:spLocks noChangeArrowheads="1"/>
            </p:cNvSpPr>
            <p:nvPr/>
          </p:nvSpPr>
          <p:spPr bwMode="auto">
            <a:xfrm>
              <a:off x="1835696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4" name="Rectangle 15"/>
            <p:cNvSpPr>
              <a:spLocks noChangeArrowheads="1"/>
            </p:cNvSpPr>
            <p:nvPr/>
          </p:nvSpPr>
          <p:spPr bwMode="auto">
            <a:xfrm>
              <a:off x="1187624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5" name="Rectangle 15"/>
            <p:cNvSpPr>
              <a:spLocks noChangeArrowheads="1"/>
            </p:cNvSpPr>
            <p:nvPr/>
          </p:nvSpPr>
          <p:spPr bwMode="auto">
            <a:xfrm>
              <a:off x="1403648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6" name="Rectangle 15"/>
            <p:cNvSpPr>
              <a:spLocks noChangeArrowheads="1"/>
            </p:cNvSpPr>
            <p:nvPr/>
          </p:nvSpPr>
          <p:spPr bwMode="auto">
            <a:xfrm>
              <a:off x="1619672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7" name="Rectangle 15"/>
            <p:cNvSpPr>
              <a:spLocks noChangeArrowheads="1"/>
            </p:cNvSpPr>
            <p:nvPr/>
          </p:nvSpPr>
          <p:spPr bwMode="auto">
            <a:xfrm>
              <a:off x="1835696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8" name="Rectangle 15"/>
            <p:cNvSpPr>
              <a:spLocks noChangeArrowheads="1"/>
            </p:cNvSpPr>
            <p:nvPr/>
          </p:nvSpPr>
          <p:spPr bwMode="auto">
            <a:xfrm>
              <a:off x="1187624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9" name="Rectangle 15"/>
            <p:cNvSpPr>
              <a:spLocks noChangeArrowheads="1"/>
            </p:cNvSpPr>
            <p:nvPr/>
          </p:nvSpPr>
          <p:spPr bwMode="auto">
            <a:xfrm>
              <a:off x="1403648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0" name="Rectangle 15"/>
            <p:cNvSpPr>
              <a:spLocks noChangeArrowheads="1"/>
            </p:cNvSpPr>
            <p:nvPr/>
          </p:nvSpPr>
          <p:spPr bwMode="auto">
            <a:xfrm>
              <a:off x="1619672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1" name="Rectangle 15"/>
            <p:cNvSpPr>
              <a:spLocks noChangeArrowheads="1"/>
            </p:cNvSpPr>
            <p:nvPr/>
          </p:nvSpPr>
          <p:spPr bwMode="auto">
            <a:xfrm>
              <a:off x="1835696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2" name="Rectangle 15"/>
            <p:cNvSpPr>
              <a:spLocks noChangeArrowheads="1"/>
            </p:cNvSpPr>
            <p:nvPr/>
          </p:nvSpPr>
          <p:spPr bwMode="auto">
            <a:xfrm>
              <a:off x="1187624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3" name="Rectangle 15"/>
            <p:cNvSpPr>
              <a:spLocks noChangeArrowheads="1"/>
            </p:cNvSpPr>
            <p:nvPr/>
          </p:nvSpPr>
          <p:spPr bwMode="auto">
            <a:xfrm>
              <a:off x="1403648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4" name="Rectangle 15"/>
            <p:cNvSpPr>
              <a:spLocks noChangeArrowheads="1"/>
            </p:cNvSpPr>
            <p:nvPr/>
          </p:nvSpPr>
          <p:spPr bwMode="auto">
            <a:xfrm>
              <a:off x="1619672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5" name="Rectangle 15"/>
            <p:cNvSpPr>
              <a:spLocks noChangeArrowheads="1"/>
            </p:cNvSpPr>
            <p:nvPr/>
          </p:nvSpPr>
          <p:spPr bwMode="auto">
            <a:xfrm>
              <a:off x="1835696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6" name="Rectangle 15"/>
            <p:cNvSpPr>
              <a:spLocks noChangeArrowheads="1"/>
            </p:cNvSpPr>
            <p:nvPr/>
          </p:nvSpPr>
          <p:spPr bwMode="auto">
            <a:xfrm>
              <a:off x="2339752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7" name="Rectangle 15"/>
            <p:cNvSpPr>
              <a:spLocks noChangeArrowheads="1"/>
            </p:cNvSpPr>
            <p:nvPr/>
          </p:nvSpPr>
          <p:spPr bwMode="auto">
            <a:xfrm>
              <a:off x="2555776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8" name="Rectangle 15"/>
            <p:cNvSpPr>
              <a:spLocks noChangeArrowheads="1"/>
            </p:cNvSpPr>
            <p:nvPr/>
          </p:nvSpPr>
          <p:spPr bwMode="auto">
            <a:xfrm>
              <a:off x="2771800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9" name="Rectangle 15"/>
            <p:cNvSpPr>
              <a:spLocks noChangeArrowheads="1"/>
            </p:cNvSpPr>
            <p:nvPr/>
          </p:nvSpPr>
          <p:spPr bwMode="auto">
            <a:xfrm>
              <a:off x="2987824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</a:p>
          </p:txBody>
        </p:sp>
        <p:sp>
          <p:nvSpPr>
            <p:cNvPr id="200" name="Rectangle 15"/>
            <p:cNvSpPr>
              <a:spLocks noChangeArrowheads="1"/>
            </p:cNvSpPr>
            <p:nvPr/>
          </p:nvSpPr>
          <p:spPr bwMode="auto">
            <a:xfrm>
              <a:off x="2339752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1" name="Rectangle 15"/>
            <p:cNvSpPr>
              <a:spLocks noChangeArrowheads="1"/>
            </p:cNvSpPr>
            <p:nvPr/>
          </p:nvSpPr>
          <p:spPr bwMode="auto">
            <a:xfrm>
              <a:off x="2555776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2" name="Rectangle 15"/>
            <p:cNvSpPr>
              <a:spLocks noChangeArrowheads="1"/>
            </p:cNvSpPr>
            <p:nvPr/>
          </p:nvSpPr>
          <p:spPr bwMode="auto">
            <a:xfrm>
              <a:off x="2771800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3" name="Rectangle 15"/>
            <p:cNvSpPr>
              <a:spLocks noChangeArrowheads="1"/>
            </p:cNvSpPr>
            <p:nvPr/>
          </p:nvSpPr>
          <p:spPr bwMode="auto">
            <a:xfrm>
              <a:off x="2987824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4" name="Rectangle 15"/>
            <p:cNvSpPr>
              <a:spLocks noChangeArrowheads="1"/>
            </p:cNvSpPr>
            <p:nvPr/>
          </p:nvSpPr>
          <p:spPr bwMode="auto">
            <a:xfrm>
              <a:off x="2339752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5" name="Rectangle 15"/>
            <p:cNvSpPr>
              <a:spLocks noChangeArrowheads="1"/>
            </p:cNvSpPr>
            <p:nvPr/>
          </p:nvSpPr>
          <p:spPr bwMode="auto">
            <a:xfrm>
              <a:off x="2555776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6" name="Rectangle 15"/>
            <p:cNvSpPr>
              <a:spLocks noChangeArrowheads="1"/>
            </p:cNvSpPr>
            <p:nvPr/>
          </p:nvSpPr>
          <p:spPr bwMode="auto">
            <a:xfrm>
              <a:off x="2771800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7" name="Rectangle 15"/>
            <p:cNvSpPr>
              <a:spLocks noChangeArrowheads="1"/>
            </p:cNvSpPr>
            <p:nvPr/>
          </p:nvSpPr>
          <p:spPr bwMode="auto">
            <a:xfrm>
              <a:off x="2987824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8" name="Rectangle 15"/>
            <p:cNvSpPr>
              <a:spLocks noChangeArrowheads="1"/>
            </p:cNvSpPr>
            <p:nvPr/>
          </p:nvSpPr>
          <p:spPr bwMode="auto">
            <a:xfrm>
              <a:off x="2339752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9" name="Rectangle 15"/>
            <p:cNvSpPr>
              <a:spLocks noChangeArrowheads="1"/>
            </p:cNvSpPr>
            <p:nvPr/>
          </p:nvSpPr>
          <p:spPr bwMode="auto">
            <a:xfrm>
              <a:off x="2555776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0" name="Rectangle 15"/>
            <p:cNvSpPr>
              <a:spLocks noChangeArrowheads="1"/>
            </p:cNvSpPr>
            <p:nvPr/>
          </p:nvSpPr>
          <p:spPr bwMode="auto">
            <a:xfrm>
              <a:off x="2771800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1" name="Rectangle 15"/>
            <p:cNvSpPr>
              <a:spLocks noChangeArrowheads="1"/>
            </p:cNvSpPr>
            <p:nvPr/>
          </p:nvSpPr>
          <p:spPr bwMode="auto">
            <a:xfrm>
              <a:off x="2987824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491880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3" name="Rectangle 15"/>
            <p:cNvSpPr>
              <a:spLocks noChangeArrowheads="1"/>
            </p:cNvSpPr>
            <p:nvPr/>
          </p:nvSpPr>
          <p:spPr bwMode="auto">
            <a:xfrm>
              <a:off x="3707904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4" name="Rectangle 15"/>
            <p:cNvSpPr>
              <a:spLocks noChangeArrowheads="1"/>
            </p:cNvSpPr>
            <p:nvPr/>
          </p:nvSpPr>
          <p:spPr bwMode="auto">
            <a:xfrm>
              <a:off x="3923928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5" name="Rectangle 15"/>
            <p:cNvSpPr>
              <a:spLocks noChangeArrowheads="1"/>
            </p:cNvSpPr>
            <p:nvPr/>
          </p:nvSpPr>
          <p:spPr bwMode="auto">
            <a:xfrm>
              <a:off x="4139952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6" name="Rectangle 15"/>
            <p:cNvSpPr>
              <a:spLocks noChangeArrowheads="1"/>
            </p:cNvSpPr>
            <p:nvPr/>
          </p:nvSpPr>
          <p:spPr bwMode="auto">
            <a:xfrm>
              <a:off x="3491880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7" name="Rectangle 15"/>
            <p:cNvSpPr>
              <a:spLocks noChangeArrowheads="1"/>
            </p:cNvSpPr>
            <p:nvPr/>
          </p:nvSpPr>
          <p:spPr bwMode="auto">
            <a:xfrm>
              <a:off x="3707904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8" name="Rectangle 15"/>
            <p:cNvSpPr>
              <a:spLocks noChangeArrowheads="1"/>
            </p:cNvSpPr>
            <p:nvPr/>
          </p:nvSpPr>
          <p:spPr bwMode="auto">
            <a:xfrm>
              <a:off x="3923928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9" name="Rectangle 15"/>
            <p:cNvSpPr>
              <a:spLocks noChangeArrowheads="1"/>
            </p:cNvSpPr>
            <p:nvPr/>
          </p:nvSpPr>
          <p:spPr bwMode="auto">
            <a:xfrm>
              <a:off x="4139952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0" name="Rectangle 15"/>
            <p:cNvSpPr>
              <a:spLocks noChangeArrowheads="1"/>
            </p:cNvSpPr>
            <p:nvPr/>
          </p:nvSpPr>
          <p:spPr bwMode="auto">
            <a:xfrm>
              <a:off x="3491880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1" name="Rectangle 15"/>
            <p:cNvSpPr>
              <a:spLocks noChangeArrowheads="1"/>
            </p:cNvSpPr>
            <p:nvPr/>
          </p:nvSpPr>
          <p:spPr bwMode="auto">
            <a:xfrm>
              <a:off x="3707904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2" name="Rectangle 15"/>
            <p:cNvSpPr>
              <a:spLocks noChangeArrowheads="1"/>
            </p:cNvSpPr>
            <p:nvPr/>
          </p:nvSpPr>
          <p:spPr bwMode="auto">
            <a:xfrm>
              <a:off x="3923928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3" name="Rectangle 15"/>
            <p:cNvSpPr>
              <a:spLocks noChangeArrowheads="1"/>
            </p:cNvSpPr>
            <p:nvPr/>
          </p:nvSpPr>
          <p:spPr bwMode="auto">
            <a:xfrm>
              <a:off x="4139952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4" name="Rectangle 15"/>
            <p:cNvSpPr>
              <a:spLocks noChangeArrowheads="1"/>
            </p:cNvSpPr>
            <p:nvPr/>
          </p:nvSpPr>
          <p:spPr bwMode="auto">
            <a:xfrm>
              <a:off x="3491880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5" name="Rectangle 15"/>
            <p:cNvSpPr>
              <a:spLocks noChangeArrowheads="1"/>
            </p:cNvSpPr>
            <p:nvPr/>
          </p:nvSpPr>
          <p:spPr bwMode="auto">
            <a:xfrm>
              <a:off x="3707904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6" name="Rectangle 15"/>
            <p:cNvSpPr>
              <a:spLocks noChangeArrowheads="1"/>
            </p:cNvSpPr>
            <p:nvPr/>
          </p:nvSpPr>
          <p:spPr bwMode="auto">
            <a:xfrm>
              <a:off x="3923928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7" name="Rectangle 15"/>
            <p:cNvSpPr>
              <a:spLocks noChangeArrowheads="1"/>
            </p:cNvSpPr>
            <p:nvPr/>
          </p:nvSpPr>
          <p:spPr bwMode="auto">
            <a:xfrm>
              <a:off x="4139952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8" name="Rectangle 15"/>
            <p:cNvSpPr>
              <a:spLocks noChangeArrowheads="1"/>
            </p:cNvSpPr>
            <p:nvPr/>
          </p:nvSpPr>
          <p:spPr bwMode="auto">
            <a:xfrm>
              <a:off x="2051720" y="5733256"/>
              <a:ext cx="288032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9" name="Rectangle 15"/>
            <p:cNvSpPr>
              <a:spLocks noChangeArrowheads="1"/>
            </p:cNvSpPr>
            <p:nvPr/>
          </p:nvSpPr>
          <p:spPr bwMode="auto">
            <a:xfrm>
              <a:off x="3203848" y="5733256"/>
              <a:ext cx="288032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</a:t>
              </a: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6300192" y="5661248"/>
            <a:ext cx="2160240" cy="1008112"/>
            <a:chOff x="6300192" y="5661248"/>
            <a:chExt cx="2160240" cy="1008112"/>
          </a:xfrm>
        </p:grpSpPr>
        <p:sp>
          <p:nvSpPr>
            <p:cNvPr id="281" name="圆角矩形 280"/>
            <p:cNvSpPr/>
            <p:nvPr/>
          </p:nvSpPr>
          <p:spPr>
            <a:xfrm>
              <a:off x="6300192" y="5661248"/>
              <a:ext cx="2160240" cy="100811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1" name="Rectangle 15"/>
            <p:cNvSpPr>
              <a:spLocks noChangeArrowheads="1"/>
            </p:cNvSpPr>
            <p:nvPr/>
          </p:nvSpPr>
          <p:spPr bwMode="auto">
            <a:xfrm>
              <a:off x="6372200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32" name="Rectangle 15"/>
            <p:cNvSpPr>
              <a:spLocks noChangeArrowheads="1"/>
            </p:cNvSpPr>
            <p:nvPr/>
          </p:nvSpPr>
          <p:spPr bwMode="auto">
            <a:xfrm>
              <a:off x="6588224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33" name="Rectangle 15"/>
            <p:cNvSpPr>
              <a:spLocks noChangeArrowheads="1"/>
            </p:cNvSpPr>
            <p:nvPr/>
          </p:nvSpPr>
          <p:spPr bwMode="auto">
            <a:xfrm>
              <a:off x="6804248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234" name="Rectangle 15"/>
            <p:cNvSpPr>
              <a:spLocks noChangeArrowheads="1"/>
            </p:cNvSpPr>
            <p:nvPr/>
          </p:nvSpPr>
          <p:spPr bwMode="auto">
            <a:xfrm>
              <a:off x="7020272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35" name="Rectangle 15"/>
            <p:cNvSpPr>
              <a:spLocks noChangeArrowheads="1"/>
            </p:cNvSpPr>
            <p:nvPr/>
          </p:nvSpPr>
          <p:spPr bwMode="auto">
            <a:xfrm>
              <a:off x="6372200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  <p:sp>
          <p:nvSpPr>
            <p:cNvPr id="236" name="Rectangle 15"/>
            <p:cNvSpPr>
              <a:spLocks noChangeArrowheads="1"/>
            </p:cNvSpPr>
            <p:nvPr/>
          </p:nvSpPr>
          <p:spPr bwMode="auto">
            <a:xfrm>
              <a:off x="6588224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</a:p>
          </p:txBody>
        </p:sp>
        <p:sp>
          <p:nvSpPr>
            <p:cNvPr id="237" name="Rectangle 15"/>
            <p:cNvSpPr>
              <a:spLocks noChangeArrowheads="1"/>
            </p:cNvSpPr>
            <p:nvPr/>
          </p:nvSpPr>
          <p:spPr bwMode="auto">
            <a:xfrm>
              <a:off x="6804248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38" name="Rectangle 15"/>
            <p:cNvSpPr>
              <a:spLocks noChangeArrowheads="1"/>
            </p:cNvSpPr>
            <p:nvPr/>
          </p:nvSpPr>
          <p:spPr bwMode="auto">
            <a:xfrm>
              <a:off x="7020272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39" name="Rectangle 15"/>
            <p:cNvSpPr>
              <a:spLocks noChangeArrowheads="1"/>
            </p:cNvSpPr>
            <p:nvPr/>
          </p:nvSpPr>
          <p:spPr bwMode="auto">
            <a:xfrm>
              <a:off x="6372200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0" name="Rectangle 15"/>
            <p:cNvSpPr>
              <a:spLocks noChangeArrowheads="1"/>
            </p:cNvSpPr>
            <p:nvPr/>
          </p:nvSpPr>
          <p:spPr bwMode="auto">
            <a:xfrm>
              <a:off x="6588224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1" name="Rectangle 15"/>
            <p:cNvSpPr>
              <a:spLocks noChangeArrowheads="1"/>
            </p:cNvSpPr>
            <p:nvPr/>
          </p:nvSpPr>
          <p:spPr bwMode="auto">
            <a:xfrm>
              <a:off x="6804248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2" name="Rectangle 15"/>
            <p:cNvSpPr>
              <a:spLocks noChangeArrowheads="1"/>
            </p:cNvSpPr>
            <p:nvPr/>
          </p:nvSpPr>
          <p:spPr bwMode="auto">
            <a:xfrm>
              <a:off x="7020272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3" name="Rectangle 15"/>
            <p:cNvSpPr>
              <a:spLocks noChangeArrowheads="1"/>
            </p:cNvSpPr>
            <p:nvPr/>
          </p:nvSpPr>
          <p:spPr bwMode="auto">
            <a:xfrm>
              <a:off x="6372200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4</a:t>
              </a:r>
            </a:p>
          </p:txBody>
        </p:sp>
        <p:sp>
          <p:nvSpPr>
            <p:cNvPr id="244" name="Rectangle 15"/>
            <p:cNvSpPr>
              <a:spLocks noChangeArrowheads="1"/>
            </p:cNvSpPr>
            <p:nvPr/>
          </p:nvSpPr>
          <p:spPr bwMode="auto">
            <a:xfrm>
              <a:off x="6588224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5" name="Rectangle 15"/>
            <p:cNvSpPr>
              <a:spLocks noChangeArrowheads="1"/>
            </p:cNvSpPr>
            <p:nvPr/>
          </p:nvSpPr>
          <p:spPr bwMode="auto">
            <a:xfrm>
              <a:off x="6804248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5</a:t>
              </a:r>
            </a:p>
          </p:txBody>
        </p:sp>
        <p:sp>
          <p:nvSpPr>
            <p:cNvPr id="246" name="Rectangle 15"/>
            <p:cNvSpPr>
              <a:spLocks noChangeArrowheads="1"/>
            </p:cNvSpPr>
            <p:nvPr/>
          </p:nvSpPr>
          <p:spPr bwMode="auto">
            <a:xfrm>
              <a:off x="7020272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6</a:t>
              </a:r>
            </a:p>
          </p:txBody>
        </p:sp>
        <p:sp>
          <p:nvSpPr>
            <p:cNvPr id="247" name="Rectangle 15"/>
            <p:cNvSpPr>
              <a:spLocks noChangeArrowheads="1"/>
            </p:cNvSpPr>
            <p:nvPr/>
          </p:nvSpPr>
          <p:spPr bwMode="auto">
            <a:xfrm>
              <a:off x="7524328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8" name="Rectangle 15"/>
            <p:cNvSpPr>
              <a:spLocks noChangeArrowheads="1"/>
            </p:cNvSpPr>
            <p:nvPr/>
          </p:nvSpPr>
          <p:spPr bwMode="auto">
            <a:xfrm>
              <a:off x="7740352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9" name="Rectangle 15"/>
            <p:cNvSpPr>
              <a:spLocks noChangeArrowheads="1"/>
            </p:cNvSpPr>
            <p:nvPr/>
          </p:nvSpPr>
          <p:spPr bwMode="auto">
            <a:xfrm>
              <a:off x="7956376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0" name="Rectangle 15"/>
            <p:cNvSpPr>
              <a:spLocks noChangeArrowheads="1"/>
            </p:cNvSpPr>
            <p:nvPr/>
          </p:nvSpPr>
          <p:spPr bwMode="auto">
            <a:xfrm>
              <a:off x="8172400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1" name="Rectangle 15"/>
            <p:cNvSpPr>
              <a:spLocks noChangeArrowheads="1"/>
            </p:cNvSpPr>
            <p:nvPr/>
          </p:nvSpPr>
          <p:spPr bwMode="auto">
            <a:xfrm>
              <a:off x="7524328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i="1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</a:p>
          </p:txBody>
        </p:sp>
        <p:sp>
          <p:nvSpPr>
            <p:cNvPr id="252" name="Rectangle 15"/>
            <p:cNvSpPr>
              <a:spLocks noChangeArrowheads="1"/>
            </p:cNvSpPr>
            <p:nvPr/>
          </p:nvSpPr>
          <p:spPr bwMode="auto">
            <a:xfrm>
              <a:off x="7740352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3" name="Rectangle 15"/>
            <p:cNvSpPr>
              <a:spLocks noChangeArrowheads="1"/>
            </p:cNvSpPr>
            <p:nvPr/>
          </p:nvSpPr>
          <p:spPr bwMode="auto">
            <a:xfrm>
              <a:off x="7956376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i="1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</a:t>
              </a:r>
            </a:p>
          </p:txBody>
        </p:sp>
        <p:sp>
          <p:nvSpPr>
            <p:cNvPr id="254" name="Rectangle 15"/>
            <p:cNvSpPr>
              <a:spLocks noChangeArrowheads="1"/>
            </p:cNvSpPr>
            <p:nvPr/>
          </p:nvSpPr>
          <p:spPr bwMode="auto">
            <a:xfrm>
              <a:off x="8172400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5" name="Rectangle 15"/>
            <p:cNvSpPr>
              <a:spLocks noChangeArrowheads="1"/>
            </p:cNvSpPr>
            <p:nvPr/>
          </p:nvSpPr>
          <p:spPr bwMode="auto">
            <a:xfrm>
              <a:off x="7524328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6" name="Rectangle 15"/>
            <p:cNvSpPr>
              <a:spLocks noChangeArrowheads="1"/>
            </p:cNvSpPr>
            <p:nvPr/>
          </p:nvSpPr>
          <p:spPr bwMode="auto">
            <a:xfrm>
              <a:off x="7740352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i="1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d</a:t>
              </a:r>
            </a:p>
          </p:txBody>
        </p:sp>
        <p:sp>
          <p:nvSpPr>
            <p:cNvPr id="257" name="Rectangle 15"/>
            <p:cNvSpPr>
              <a:spLocks noChangeArrowheads="1"/>
            </p:cNvSpPr>
            <p:nvPr/>
          </p:nvSpPr>
          <p:spPr bwMode="auto">
            <a:xfrm>
              <a:off x="7956376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8" name="Rectangle 15"/>
            <p:cNvSpPr>
              <a:spLocks noChangeArrowheads="1"/>
            </p:cNvSpPr>
            <p:nvPr/>
          </p:nvSpPr>
          <p:spPr bwMode="auto">
            <a:xfrm>
              <a:off x="8172400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i="1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e</a:t>
              </a:r>
            </a:p>
          </p:txBody>
        </p:sp>
        <p:sp>
          <p:nvSpPr>
            <p:cNvPr id="259" name="Rectangle 15"/>
            <p:cNvSpPr>
              <a:spLocks noChangeArrowheads="1"/>
            </p:cNvSpPr>
            <p:nvPr/>
          </p:nvSpPr>
          <p:spPr bwMode="auto">
            <a:xfrm>
              <a:off x="7524328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0" name="Rectangle 15"/>
            <p:cNvSpPr>
              <a:spLocks noChangeArrowheads="1"/>
            </p:cNvSpPr>
            <p:nvPr/>
          </p:nvSpPr>
          <p:spPr bwMode="auto">
            <a:xfrm>
              <a:off x="7740352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1" name="Rectangle 15"/>
            <p:cNvSpPr>
              <a:spLocks noChangeArrowheads="1"/>
            </p:cNvSpPr>
            <p:nvPr/>
          </p:nvSpPr>
          <p:spPr bwMode="auto">
            <a:xfrm>
              <a:off x="7956376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i="1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f</a:t>
              </a:r>
            </a:p>
          </p:txBody>
        </p:sp>
        <p:sp>
          <p:nvSpPr>
            <p:cNvPr id="262" name="Rectangle 15"/>
            <p:cNvSpPr>
              <a:spLocks noChangeArrowheads="1"/>
            </p:cNvSpPr>
            <p:nvPr/>
          </p:nvSpPr>
          <p:spPr bwMode="auto">
            <a:xfrm>
              <a:off x="8172400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79" name="Rectangle 15"/>
            <p:cNvSpPr>
              <a:spLocks noChangeArrowheads="1"/>
            </p:cNvSpPr>
            <p:nvPr/>
          </p:nvSpPr>
          <p:spPr bwMode="auto">
            <a:xfrm>
              <a:off x="7236296" y="5733256"/>
              <a:ext cx="288032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82" name="圆角矩形 281"/>
          <p:cNvSpPr/>
          <p:nvPr/>
        </p:nvSpPr>
        <p:spPr>
          <a:xfrm>
            <a:off x="4716016" y="5661248"/>
            <a:ext cx="1296144" cy="100811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Allocate </a:t>
            </a:r>
          </a:p>
          <a:p>
            <a:pPr algn="ctr"/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space of size </a:t>
            </a:r>
            <a:r>
              <a:rPr lang="en-US" sz="1600" i="1" dirty="0" err="1" smtClean="0">
                <a:solidFill>
                  <a:schemeClr val="accent4">
                    <a:lumMod val="75000"/>
                  </a:schemeClr>
                </a:solidFill>
              </a:rPr>
              <a:t>nnzC</a:t>
            </a:r>
            <a:endParaRPr lang="en-US" sz="16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499992" y="5877272"/>
            <a:ext cx="144016" cy="648072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右箭头 283"/>
          <p:cNvSpPr/>
          <p:nvPr/>
        </p:nvSpPr>
        <p:spPr>
          <a:xfrm>
            <a:off x="6084168" y="5877272"/>
            <a:ext cx="144016" cy="648072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15"/>
          <p:cNvSpPr>
            <a:spLocks noChangeArrowheads="1"/>
          </p:cNvSpPr>
          <p:nvPr/>
        </p:nvSpPr>
        <p:spPr bwMode="auto">
          <a:xfrm rot="21179109">
            <a:off x="4001673" y="5365265"/>
            <a:ext cx="3426120" cy="303935"/>
          </a:xfrm>
          <a:prstGeom prst="rect">
            <a:avLst/>
          </a:prstGeom>
          <a:noFill/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One </a:t>
            </a:r>
            <a:r>
              <a:rPr lang="en-US" altLang="zh-CN" sz="2000" dirty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SpGEMM for </a:t>
            </a:r>
            <a:r>
              <a:rPr lang="en-US" altLang="zh-CN" sz="2000" dirty="0" smtClean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Two! </a:t>
            </a:r>
          </a:p>
        </p:txBody>
      </p:sp>
      <p:sp>
        <p:nvSpPr>
          <p:cNvPr id="285" name="Rectangle 15"/>
          <p:cNvSpPr>
            <a:spLocks noChangeArrowheads="1"/>
          </p:cNvSpPr>
          <p:nvPr/>
        </p:nvSpPr>
        <p:spPr bwMode="auto">
          <a:xfrm>
            <a:off x="7236296" y="5373216"/>
            <a:ext cx="1728192" cy="288032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E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xpensive</a:t>
            </a:r>
          </a:p>
        </p:txBody>
      </p:sp>
      <p:sp>
        <p:nvSpPr>
          <p:cNvPr id="264" name="Rectangle 15"/>
          <p:cNvSpPr>
            <a:spLocks noChangeArrowheads="1"/>
          </p:cNvSpPr>
          <p:nvPr/>
        </p:nvSpPr>
        <p:spPr bwMode="auto">
          <a:xfrm>
            <a:off x="6012160" y="4221088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 C, </a:t>
            </a:r>
            <a:endParaRPr lang="da-DK" altLang="zh-CN" sz="2000" b="1" dirty="0">
              <a:solidFill>
                <a:srgbClr val="FF0000"/>
              </a:solidFill>
              <a:latin typeface="Arial" charset="0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0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282" grpId="0" animBg="1"/>
      <p:bldP spid="4" grpId="0" animBg="1"/>
      <p:bldP spid="284" grpId="0" animBg="1"/>
      <p:bldP spid="286" grpId="0" animBg="1"/>
      <p:bldP spid="2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" name="曲线连接符 470"/>
          <p:cNvCxnSpPr>
            <a:stCxn id="455" idx="3"/>
            <a:endCxn id="334" idx="3"/>
          </p:cNvCxnSpPr>
          <p:nvPr/>
        </p:nvCxnSpPr>
        <p:spPr>
          <a:xfrm flipH="1">
            <a:off x="7524328" y="4293096"/>
            <a:ext cx="648072" cy="1872208"/>
          </a:xfrm>
          <a:prstGeom prst="curvedConnector3">
            <a:avLst>
              <a:gd name="adj1" fmla="val -35274"/>
            </a:avLst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736377"/>
          </a:xfrm>
        </p:spPr>
        <p:txBody>
          <a:bodyPr/>
          <a:lstStyle/>
          <a:p>
            <a:r>
              <a:rPr lang="en-US" altLang="zh-CN" sz="3200" noProof="1">
                <a:sym typeface="Verdana" pitchFamily="34" charset="0"/>
              </a:rPr>
              <a:t>SpGEMM Challenge 2</a:t>
            </a:r>
            <a:r>
              <a:rPr lang="en-US" altLang="zh-CN" sz="3200" noProof="1" smtClean="0">
                <a:sym typeface="Verdana" pitchFamily="34" charset="0"/>
              </a:rPr>
              <a:t> - Parallel Insert</a:t>
            </a:r>
            <a:endParaRPr lang="en-US" altLang="zh-CN" sz="3200" i="1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9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Because of the compressed sparse format, the result nonzeros are “inserted” into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but not “added” to predictable locations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 </a:t>
            </a:r>
          </a:p>
        </p:txBody>
      </p:sp>
      <p:grpSp>
        <p:nvGrpSpPr>
          <p:cNvPr id="263" name="组 262"/>
          <p:cNvGrpSpPr/>
          <p:nvPr/>
        </p:nvGrpSpPr>
        <p:grpSpPr>
          <a:xfrm>
            <a:off x="323528" y="3501008"/>
            <a:ext cx="433960" cy="432048"/>
            <a:chOff x="3851920" y="3356992"/>
            <a:chExt cx="433960" cy="432048"/>
          </a:xfrm>
        </p:grpSpPr>
        <p:sp>
          <p:nvSpPr>
            <p:cNvPr id="264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265" name="椭圆 264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66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2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67" name="组 266"/>
          <p:cNvGrpSpPr/>
          <p:nvPr/>
        </p:nvGrpSpPr>
        <p:grpSpPr>
          <a:xfrm>
            <a:off x="1187624" y="3068960"/>
            <a:ext cx="433960" cy="432048"/>
            <a:chOff x="2987824" y="3356992"/>
            <a:chExt cx="433960" cy="432048"/>
          </a:xfrm>
        </p:grpSpPr>
        <p:sp>
          <p:nvSpPr>
            <p:cNvPr id="268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269" name="椭圆 268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0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71" name="Rectangle 15"/>
          <p:cNvSpPr>
            <a:spLocks noChangeArrowheads="1"/>
          </p:cNvSpPr>
          <p:nvPr/>
        </p:nvSpPr>
        <p:spPr bwMode="auto">
          <a:xfrm>
            <a:off x="323528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72" name="Rectangle 15"/>
          <p:cNvSpPr>
            <a:spLocks noChangeArrowheads="1"/>
          </p:cNvSpPr>
          <p:nvPr/>
        </p:nvSpPr>
        <p:spPr bwMode="auto">
          <a:xfrm>
            <a:off x="755576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73" name="组 272"/>
          <p:cNvGrpSpPr/>
          <p:nvPr/>
        </p:nvGrpSpPr>
        <p:grpSpPr>
          <a:xfrm>
            <a:off x="755576" y="3501008"/>
            <a:ext cx="433960" cy="432048"/>
            <a:chOff x="3851920" y="3356992"/>
            <a:chExt cx="433960" cy="432048"/>
          </a:xfrm>
        </p:grpSpPr>
        <p:sp>
          <p:nvSpPr>
            <p:cNvPr id="274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275" name="椭圆 274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6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77" name="Rectangle 15"/>
          <p:cNvSpPr>
            <a:spLocks noChangeArrowheads="1"/>
          </p:cNvSpPr>
          <p:nvPr/>
        </p:nvSpPr>
        <p:spPr bwMode="auto">
          <a:xfrm>
            <a:off x="1619672" y="350100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78" name="Rectangle 15"/>
          <p:cNvSpPr>
            <a:spLocks noChangeArrowheads="1"/>
          </p:cNvSpPr>
          <p:nvPr/>
        </p:nvSpPr>
        <p:spPr bwMode="auto">
          <a:xfrm>
            <a:off x="1187624" y="393305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0" name="Rectangle 15"/>
          <p:cNvSpPr>
            <a:spLocks noChangeArrowheads="1"/>
          </p:cNvSpPr>
          <p:nvPr/>
        </p:nvSpPr>
        <p:spPr bwMode="auto">
          <a:xfrm>
            <a:off x="1619672" y="393305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3" name="Rectangle 15"/>
          <p:cNvSpPr>
            <a:spLocks noChangeArrowheads="1"/>
          </p:cNvSpPr>
          <p:nvPr/>
        </p:nvSpPr>
        <p:spPr bwMode="auto">
          <a:xfrm>
            <a:off x="323528" y="393305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6" name="Rectangle 15"/>
          <p:cNvSpPr>
            <a:spLocks noChangeArrowheads="1"/>
          </p:cNvSpPr>
          <p:nvPr/>
        </p:nvSpPr>
        <p:spPr bwMode="auto">
          <a:xfrm>
            <a:off x="755576" y="393305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7" name="Rectangle 15"/>
          <p:cNvSpPr>
            <a:spLocks noChangeArrowheads="1"/>
          </p:cNvSpPr>
          <p:nvPr/>
        </p:nvSpPr>
        <p:spPr bwMode="auto">
          <a:xfrm>
            <a:off x="1619672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8" name="Rectangle 15"/>
          <p:cNvSpPr>
            <a:spLocks noChangeArrowheads="1"/>
          </p:cNvSpPr>
          <p:nvPr/>
        </p:nvSpPr>
        <p:spPr bwMode="auto">
          <a:xfrm>
            <a:off x="1187624" y="350100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9" name="Rectangle 15"/>
          <p:cNvSpPr>
            <a:spLocks noChangeArrowheads="1"/>
          </p:cNvSpPr>
          <p:nvPr/>
        </p:nvSpPr>
        <p:spPr bwMode="auto">
          <a:xfrm>
            <a:off x="755576" y="436510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90" name="组 289"/>
          <p:cNvGrpSpPr/>
          <p:nvPr/>
        </p:nvGrpSpPr>
        <p:grpSpPr>
          <a:xfrm>
            <a:off x="1619672" y="4365104"/>
            <a:ext cx="433960" cy="432048"/>
            <a:chOff x="3851920" y="3356992"/>
            <a:chExt cx="433960" cy="432048"/>
          </a:xfrm>
        </p:grpSpPr>
        <p:sp>
          <p:nvSpPr>
            <p:cNvPr id="29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92" name="椭圆 291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93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94" name="组 293"/>
          <p:cNvGrpSpPr/>
          <p:nvPr/>
        </p:nvGrpSpPr>
        <p:grpSpPr>
          <a:xfrm>
            <a:off x="1187624" y="4365104"/>
            <a:ext cx="433960" cy="432048"/>
            <a:chOff x="2987824" y="3356992"/>
            <a:chExt cx="433960" cy="432048"/>
          </a:xfrm>
        </p:grpSpPr>
        <p:sp>
          <p:nvSpPr>
            <p:cNvPr id="295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96" name="椭圆 295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97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98" name="组 297"/>
          <p:cNvGrpSpPr/>
          <p:nvPr/>
        </p:nvGrpSpPr>
        <p:grpSpPr>
          <a:xfrm>
            <a:off x="3059832" y="3933056"/>
            <a:ext cx="433960" cy="432048"/>
            <a:chOff x="3851920" y="3356992"/>
            <a:chExt cx="433960" cy="432048"/>
          </a:xfrm>
        </p:grpSpPr>
        <p:sp>
          <p:nvSpPr>
            <p:cNvPr id="29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00" name="椭圆 299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0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02" name="组 301"/>
          <p:cNvGrpSpPr/>
          <p:nvPr/>
        </p:nvGrpSpPr>
        <p:grpSpPr>
          <a:xfrm>
            <a:off x="3491880" y="3501008"/>
            <a:ext cx="433960" cy="432048"/>
            <a:chOff x="2987824" y="3356992"/>
            <a:chExt cx="433960" cy="432048"/>
          </a:xfrm>
        </p:grpSpPr>
        <p:sp>
          <p:nvSpPr>
            <p:cNvPr id="30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04" name="椭圆 303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05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c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06" name="Rectangle 15"/>
          <p:cNvSpPr>
            <a:spLocks noChangeArrowheads="1"/>
          </p:cNvSpPr>
          <p:nvPr/>
        </p:nvSpPr>
        <p:spPr bwMode="auto">
          <a:xfrm>
            <a:off x="2627784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7" name="Rectangle 15"/>
          <p:cNvSpPr>
            <a:spLocks noChangeArrowheads="1"/>
          </p:cNvSpPr>
          <p:nvPr/>
        </p:nvSpPr>
        <p:spPr bwMode="auto">
          <a:xfrm>
            <a:off x="3491880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08" name="组 307"/>
          <p:cNvGrpSpPr/>
          <p:nvPr/>
        </p:nvGrpSpPr>
        <p:grpSpPr>
          <a:xfrm>
            <a:off x="3923928" y="3068960"/>
            <a:ext cx="433960" cy="432048"/>
            <a:chOff x="3851920" y="3356992"/>
            <a:chExt cx="433960" cy="432048"/>
          </a:xfrm>
        </p:grpSpPr>
        <p:sp>
          <p:nvSpPr>
            <p:cNvPr id="30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10" name="椭圆 309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1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12" name="Rectangle 15"/>
          <p:cNvSpPr>
            <a:spLocks noChangeArrowheads="1"/>
          </p:cNvSpPr>
          <p:nvPr/>
        </p:nvSpPr>
        <p:spPr bwMode="auto">
          <a:xfrm>
            <a:off x="3059832" y="350100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13" name="Rectangle 15"/>
          <p:cNvSpPr>
            <a:spLocks noChangeArrowheads="1"/>
          </p:cNvSpPr>
          <p:nvPr/>
        </p:nvSpPr>
        <p:spPr bwMode="auto">
          <a:xfrm>
            <a:off x="3923928" y="350100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14" name="Rectangle 15"/>
          <p:cNvSpPr>
            <a:spLocks noChangeArrowheads="1"/>
          </p:cNvSpPr>
          <p:nvPr/>
        </p:nvSpPr>
        <p:spPr bwMode="auto">
          <a:xfrm>
            <a:off x="2627784" y="393305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15" name="Rectangle 15"/>
          <p:cNvSpPr>
            <a:spLocks noChangeArrowheads="1"/>
          </p:cNvSpPr>
          <p:nvPr/>
        </p:nvSpPr>
        <p:spPr bwMode="auto">
          <a:xfrm>
            <a:off x="2627784" y="436510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16" name="Rectangle 15"/>
          <p:cNvSpPr>
            <a:spLocks noChangeArrowheads="1"/>
          </p:cNvSpPr>
          <p:nvPr/>
        </p:nvSpPr>
        <p:spPr bwMode="auto">
          <a:xfrm>
            <a:off x="3059832" y="436510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17" name="组 316"/>
          <p:cNvGrpSpPr/>
          <p:nvPr/>
        </p:nvGrpSpPr>
        <p:grpSpPr>
          <a:xfrm>
            <a:off x="3491880" y="4365104"/>
            <a:ext cx="433960" cy="432048"/>
            <a:chOff x="3851920" y="3356992"/>
            <a:chExt cx="433960" cy="432048"/>
          </a:xfrm>
        </p:grpSpPr>
        <p:sp>
          <p:nvSpPr>
            <p:cNvPr id="318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19" name="椭圆 318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20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f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21" name="组 320"/>
          <p:cNvGrpSpPr/>
          <p:nvPr/>
        </p:nvGrpSpPr>
        <p:grpSpPr>
          <a:xfrm>
            <a:off x="2627784" y="3501008"/>
            <a:ext cx="433960" cy="432048"/>
            <a:chOff x="2987824" y="3356992"/>
            <a:chExt cx="433960" cy="432048"/>
          </a:xfrm>
        </p:grpSpPr>
        <p:sp>
          <p:nvSpPr>
            <p:cNvPr id="322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23" name="椭圆 322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24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b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25" name="Rectangle 15"/>
          <p:cNvSpPr>
            <a:spLocks noChangeArrowheads="1"/>
          </p:cNvSpPr>
          <p:nvPr/>
        </p:nvSpPr>
        <p:spPr bwMode="auto">
          <a:xfrm>
            <a:off x="3923928" y="436510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26" name="Rectangle 15"/>
          <p:cNvSpPr>
            <a:spLocks noChangeArrowheads="1"/>
          </p:cNvSpPr>
          <p:nvPr/>
        </p:nvSpPr>
        <p:spPr bwMode="auto">
          <a:xfrm>
            <a:off x="3491880" y="393305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27" name="Rectangle 15"/>
          <p:cNvSpPr>
            <a:spLocks noChangeArrowheads="1"/>
          </p:cNvSpPr>
          <p:nvPr/>
        </p:nvSpPr>
        <p:spPr bwMode="auto">
          <a:xfrm>
            <a:off x="3059832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42" name="组 341"/>
          <p:cNvGrpSpPr/>
          <p:nvPr/>
        </p:nvGrpSpPr>
        <p:grpSpPr>
          <a:xfrm>
            <a:off x="323528" y="4365104"/>
            <a:ext cx="433960" cy="432048"/>
            <a:chOff x="3851920" y="3356992"/>
            <a:chExt cx="433960" cy="432048"/>
          </a:xfrm>
        </p:grpSpPr>
        <p:sp>
          <p:nvSpPr>
            <p:cNvPr id="343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4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46" name="组 345"/>
          <p:cNvGrpSpPr/>
          <p:nvPr/>
        </p:nvGrpSpPr>
        <p:grpSpPr>
          <a:xfrm>
            <a:off x="3923928" y="3933056"/>
            <a:ext cx="433960" cy="432048"/>
            <a:chOff x="3851920" y="3356992"/>
            <a:chExt cx="433960" cy="432048"/>
          </a:xfrm>
        </p:grpSpPr>
        <p:sp>
          <p:nvSpPr>
            <p:cNvPr id="34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48" name="椭圆 34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4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59" name="Rectangle 15"/>
          <p:cNvSpPr>
            <a:spLocks noChangeArrowheads="1"/>
          </p:cNvSpPr>
          <p:nvPr/>
        </p:nvSpPr>
        <p:spPr bwMode="auto">
          <a:xfrm>
            <a:off x="323528" y="4797152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en-US" altLang="zh-CN" sz="2000" i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60" name="Rectangle 15"/>
          <p:cNvSpPr>
            <a:spLocks noChangeArrowheads="1"/>
          </p:cNvSpPr>
          <p:nvPr/>
        </p:nvSpPr>
        <p:spPr bwMode="auto">
          <a:xfrm>
            <a:off x="2627784" y="4797152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</a:t>
            </a:r>
            <a:endParaRPr lang="en-US" altLang="zh-CN" sz="2000" i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86" name="组 385"/>
          <p:cNvGrpSpPr/>
          <p:nvPr/>
        </p:nvGrpSpPr>
        <p:grpSpPr>
          <a:xfrm>
            <a:off x="4860032" y="2852936"/>
            <a:ext cx="433960" cy="432048"/>
            <a:chOff x="3851920" y="3356992"/>
            <a:chExt cx="433960" cy="432048"/>
          </a:xfrm>
        </p:grpSpPr>
        <p:sp>
          <p:nvSpPr>
            <p:cNvPr id="38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8" name="椭圆 38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8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91" name="组 390"/>
          <p:cNvGrpSpPr/>
          <p:nvPr/>
        </p:nvGrpSpPr>
        <p:grpSpPr>
          <a:xfrm>
            <a:off x="4644008" y="3356992"/>
            <a:ext cx="433960" cy="432048"/>
            <a:chOff x="3851920" y="3356992"/>
            <a:chExt cx="433960" cy="432048"/>
          </a:xfrm>
        </p:grpSpPr>
        <p:sp>
          <p:nvSpPr>
            <p:cNvPr id="392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93" name="椭圆 392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94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95" name="组 394"/>
          <p:cNvGrpSpPr/>
          <p:nvPr/>
        </p:nvGrpSpPr>
        <p:grpSpPr>
          <a:xfrm>
            <a:off x="5292080" y="3645024"/>
            <a:ext cx="433960" cy="432048"/>
            <a:chOff x="3851920" y="3356992"/>
            <a:chExt cx="433960" cy="432048"/>
          </a:xfrm>
        </p:grpSpPr>
        <p:sp>
          <p:nvSpPr>
            <p:cNvPr id="396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97" name="椭圆 396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98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402" name="组 401"/>
          <p:cNvGrpSpPr/>
          <p:nvPr/>
        </p:nvGrpSpPr>
        <p:grpSpPr>
          <a:xfrm>
            <a:off x="4860032" y="4221088"/>
            <a:ext cx="433960" cy="432048"/>
            <a:chOff x="3851920" y="3356992"/>
            <a:chExt cx="433960" cy="432048"/>
          </a:xfrm>
        </p:grpSpPr>
        <p:sp>
          <p:nvSpPr>
            <p:cNvPr id="403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04" name="椭圆 403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0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f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540508" y="3284984"/>
            <a:ext cx="3420380" cy="1476164"/>
            <a:chOff x="540508" y="3284984"/>
            <a:chExt cx="3420380" cy="1476164"/>
          </a:xfrm>
        </p:grpSpPr>
        <p:cxnSp>
          <p:nvCxnSpPr>
            <p:cNvPr id="7" name="曲线连接符 6"/>
            <p:cNvCxnSpPr>
              <a:stCxn id="344" idx="4"/>
              <a:endCxn id="310" idx="2"/>
            </p:cNvCxnSpPr>
            <p:nvPr/>
          </p:nvCxnSpPr>
          <p:spPr>
            <a:xfrm rot="5400000" flipH="1" flipV="1">
              <a:off x="1512616" y="2312876"/>
              <a:ext cx="1476164" cy="3420380"/>
            </a:xfrm>
            <a:prstGeom prst="curvedConnector4">
              <a:avLst>
                <a:gd name="adj1" fmla="val -15486"/>
                <a:gd name="adj2" fmla="val 1723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Rectangle 15"/>
            <p:cNvSpPr>
              <a:spLocks noChangeArrowheads="1"/>
            </p:cNvSpPr>
            <p:nvPr/>
          </p:nvSpPr>
          <p:spPr bwMode="auto">
            <a:xfrm rot="20762942">
              <a:off x="2123728" y="328498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1404604" y="4149080"/>
            <a:ext cx="1692188" cy="612068"/>
            <a:chOff x="1404604" y="4149080"/>
            <a:chExt cx="1692188" cy="612068"/>
          </a:xfrm>
        </p:grpSpPr>
        <p:cxnSp>
          <p:nvCxnSpPr>
            <p:cNvPr id="9" name="曲线连接符 8"/>
            <p:cNvCxnSpPr>
              <a:stCxn id="296" idx="4"/>
              <a:endCxn id="300" idx="2"/>
            </p:cNvCxnSpPr>
            <p:nvPr/>
          </p:nvCxnSpPr>
          <p:spPr>
            <a:xfrm rot="5400000" flipH="1" flipV="1">
              <a:off x="1944664" y="3609020"/>
              <a:ext cx="612068" cy="1692188"/>
            </a:xfrm>
            <a:prstGeom prst="curvedConnector4">
              <a:avLst>
                <a:gd name="adj1" fmla="val -37349"/>
                <a:gd name="adj2" fmla="val 55319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Rectangle 15"/>
            <p:cNvSpPr>
              <a:spLocks noChangeArrowheads="1"/>
            </p:cNvSpPr>
            <p:nvPr/>
          </p:nvSpPr>
          <p:spPr bwMode="auto">
            <a:xfrm rot="19459751">
              <a:off x="2339752" y="414908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404604" y="4149080"/>
            <a:ext cx="2556284" cy="720080"/>
            <a:chOff x="1404604" y="4149080"/>
            <a:chExt cx="2556284" cy="720080"/>
          </a:xfrm>
        </p:grpSpPr>
        <p:cxnSp>
          <p:nvCxnSpPr>
            <p:cNvPr id="399" name="曲线连接符 398"/>
            <p:cNvCxnSpPr>
              <a:stCxn id="295" idx="2"/>
              <a:endCxn id="348" idx="2"/>
            </p:cNvCxnSpPr>
            <p:nvPr/>
          </p:nvCxnSpPr>
          <p:spPr>
            <a:xfrm rot="5400000" flipH="1" flipV="1">
              <a:off x="2358710" y="3194974"/>
              <a:ext cx="648072" cy="2556284"/>
            </a:xfrm>
            <a:prstGeom prst="curvedConnector4">
              <a:avLst>
                <a:gd name="adj1" fmla="val -33968"/>
                <a:gd name="adj2" fmla="val 53582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Rectangle 15"/>
            <p:cNvSpPr>
              <a:spLocks noChangeArrowheads="1"/>
            </p:cNvSpPr>
            <p:nvPr/>
          </p:nvSpPr>
          <p:spPr bwMode="auto">
            <a:xfrm rot="19451507">
              <a:off x="2411760" y="46531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836652" y="4581128"/>
            <a:ext cx="1692188" cy="576064"/>
            <a:chOff x="1836652" y="4581128"/>
            <a:chExt cx="1692188" cy="576064"/>
          </a:xfrm>
        </p:grpSpPr>
        <p:cxnSp>
          <p:nvCxnSpPr>
            <p:cNvPr id="381" name="曲线连接符 380"/>
            <p:cNvCxnSpPr>
              <a:stCxn id="292" idx="4"/>
              <a:endCxn id="319" idx="2"/>
            </p:cNvCxnSpPr>
            <p:nvPr/>
          </p:nvCxnSpPr>
          <p:spPr>
            <a:xfrm rot="5400000" flipH="1" flipV="1">
              <a:off x="2592736" y="3825044"/>
              <a:ext cx="180020" cy="1692188"/>
            </a:xfrm>
            <a:prstGeom prst="curvedConnector4">
              <a:avLst>
                <a:gd name="adj1" fmla="val -253972"/>
                <a:gd name="adj2" fmla="val 75833"/>
              </a:avLst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Rectangle 15"/>
            <p:cNvSpPr>
              <a:spLocks noChangeArrowheads="1"/>
            </p:cNvSpPr>
            <p:nvPr/>
          </p:nvSpPr>
          <p:spPr bwMode="auto">
            <a:xfrm rot="20269412">
              <a:off x="2699792" y="494116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4320928" y="3031953"/>
            <a:ext cx="576064" cy="253031"/>
            <a:chOff x="4320928" y="3031953"/>
            <a:chExt cx="576064" cy="253031"/>
          </a:xfrm>
        </p:grpSpPr>
        <p:cxnSp>
          <p:nvCxnSpPr>
            <p:cNvPr id="390" name="曲线连接符 389"/>
            <p:cNvCxnSpPr>
              <a:stCxn id="310" idx="6"/>
              <a:endCxn id="388" idx="2"/>
            </p:cNvCxnSpPr>
            <p:nvPr/>
          </p:nvCxnSpPr>
          <p:spPr>
            <a:xfrm flipV="1">
              <a:off x="4320928" y="3068960"/>
              <a:ext cx="576064" cy="21602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Rectangle 15"/>
            <p:cNvSpPr>
              <a:spLocks noChangeArrowheads="1"/>
            </p:cNvSpPr>
            <p:nvPr/>
          </p:nvSpPr>
          <p:spPr bwMode="auto">
            <a:xfrm rot="20134173">
              <a:off x="4390978" y="3031953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3456832" y="3573016"/>
            <a:ext cx="1224136" cy="576064"/>
            <a:chOff x="3456832" y="3573016"/>
            <a:chExt cx="1224136" cy="576064"/>
          </a:xfrm>
        </p:grpSpPr>
        <p:cxnSp>
          <p:nvCxnSpPr>
            <p:cNvPr id="400" name="曲线连接符 399"/>
            <p:cNvCxnSpPr>
              <a:stCxn id="300" idx="6"/>
              <a:endCxn id="393" idx="2"/>
            </p:cNvCxnSpPr>
            <p:nvPr/>
          </p:nvCxnSpPr>
          <p:spPr>
            <a:xfrm flipV="1">
              <a:off x="3456832" y="3573016"/>
              <a:ext cx="1224136" cy="57606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 15"/>
            <p:cNvSpPr>
              <a:spLocks noChangeArrowheads="1"/>
            </p:cNvSpPr>
            <p:nvPr/>
          </p:nvSpPr>
          <p:spPr bwMode="auto">
            <a:xfrm rot="18600761">
              <a:off x="3957111" y="3606199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320928" y="3861048"/>
            <a:ext cx="1008112" cy="288032"/>
            <a:chOff x="4320928" y="3861048"/>
            <a:chExt cx="1008112" cy="288032"/>
          </a:xfrm>
        </p:grpSpPr>
        <p:cxnSp>
          <p:nvCxnSpPr>
            <p:cNvPr id="401" name="曲线连接符 400"/>
            <p:cNvCxnSpPr>
              <a:stCxn id="348" idx="6"/>
              <a:endCxn id="397" idx="2"/>
            </p:cNvCxnSpPr>
            <p:nvPr/>
          </p:nvCxnSpPr>
          <p:spPr>
            <a:xfrm flipV="1">
              <a:off x="4320928" y="3861048"/>
              <a:ext cx="1008112" cy="28803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Rectangle 15"/>
            <p:cNvSpPr>
              <a:spLocks noChangeArrowheads="1"/>
            </p:cNvSpPr>
            <p:nvPr/>
          </p:nvSpPr>
          <p:spPr bwMode="auto">
            <a:xfrm rot="20587556">
              <a:off x="4520995" y="3882051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88880" y="4385102"/>
            <a:ext cx="1008112" cy="216024"/>
            <a:chOff x="3888880" y="4385102"/>
            <a:chExt cx="1008112" cy="216024"/>
          </a:xfrm>
        </p:grpSpPr>
        <p:cxnSp>
          <p:nvCxnSpPr>
            <p:cNvPr id="406" name="曲线连接符 405"/>
            <p:cNvCxnSpPr>
              <a:stCxn id="319" idx="6"/>
              <a:endCxn id="404" idx="2"/>
            </p:cNvCxnSpPr>
            <p:nvPr/>
          </p:nvCxnSpPr>
          <p:spPr>
            <a:xfrm flipV="1">
              <a:off x="3888880" y="4437112"/>
              <a:ext cx="1008112" cy="14401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Rectangle 15"/>
            <p:cNvSpPr>
              <a:spLocks noChangeArrowheads="1"/>
            </p:cNvSpPr>
            <p:nvPr/>
          </p:nvSpPr>
          <p:spPr bwMode="auto">
            <a:xfrm rot="20884078">
              <a:off x="4159950" y="438510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257032" y="2561850"/>
            <a:ext cx="1619224" cy="507110"/>
            <a:chOff x="5257032" y="2561850"/>
            <a:chExt cx="1619224" cy="507110"/>
          </a:xfrm>
        </p:grpSpPr>
        <p:cxnSp>
          <p:nvCxnSpPr>
            <p:cNvPr id="407" name="曲线连接符 406"/>
            <p:cNvCxnSpPr>
              <a:stCxn id="388" idx="6"/>
              <a:endCxn id="371" idx="1"/>
            </p:cNvCxnSpPr>
            <p:nvPr/>
          </p:nvCxnSpPr>
          <p:spPr>
            <a:xfrm flipV="1">
              <a:off x="5257032" y="2564904"/>
              <a:ext cx="1619224" cy="50405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Rectangle 15"/>
            <p:cNvSpPr>
              <a:spLocks noChangeArrowheads="1"/>
            </p:cNvSpPr>
            <p:nvPr/>
          </p:nvSpPr>
          <p:spPr bwMode="auto">
            <a:xfrm rot="20314585">
              <a:off x="5689797" y="256185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insert to column 3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041008" y="3129464"/>
            <a:ext cx="1835248" cy="443552"/>
            <a:chOff x="5041008" y="3129464"/>
            <a:chExt cx="1835248" cy="443552"/>
          </a:xfrm>
        </p:grpSpPr>
        <p:cxnSp>
          <p:nvCxnSpPr>
            <p:cNvPr id="408" name="曲线连接符 407"/>
            <p:cNvCxnSpPr>
              <a:stCxn id="393" idx="6"/>
              <a:endCxn id="435" idx="1"/>
            </p:cNvCxnSpPr>
            <p:nvPr/>
          </p:nvCxnSpPr>
          <p:spPr>
            <a:xfrm flipV="1">
              <a:off x="5041008" y="3140968"/>
              <a:ext cx="1835248" cy="43204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15"/>
            <p:cNvSpPr>
              <a:spLocks noChangeArrowheads="1"/>
            </p:cNvSpPr>
            <p:nvPr/>
          </p:nvSpPr>
          <p:spPr bwMode="auto">
            <a:xfrm rot="20551391">
              <a:off x="5670590" y="3129464"/>
              <a:ext cx="432048" cy="189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insert to column 1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5689080" y="3542572"/>
            <a:ext cx="1187176" cy="318476"/>
            <a:chOff x="5689080" y="3542572"/>
            <a:chExt cx="1187176" cy="318476"/>
          </a:xfrm>
        </p:grpSpPr>
        <p:cxnSp>
          <p:nvCxnSpPr>
            <p:cNvPr id="409" name="曲线连接符 408"/>
            <p:cNvCxnSpPr>
              <a:stCxn id="397" idx="6"/>
              <a:endCxn id="443" idx="1"/>
            </p:cNvCxnSpPr>
            <p:nvPr/>
          </p:nvCxnSpPr>
          <p:spPr>
            <a:xfrm flipV="1">
              <a:off x="5689080" y="3717032"/>
              <a:ext cx="1187176" cy="14401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Rectangle 15"/>
            <p:cNvSpPr>
              <a:spLocks noChangeArrowheads="1"/>
            </p:cNvSpPr>
            <p:nvPr/>
          </p:nvSpPr>
          <p:spPr bwMode="auto">
            <a:xfrm rot="21159996">
              <a:off x="6072148" y="354257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insert to column 3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5257032" y="4128129"/>
            <a:ext cx="1619224" cy="308983"/>
            <a:chOff x="5257032" y="4128129"/>
            <a:chExt cx="1619224" cy="308983"/>
          </a:xfrm>
        </p:grpSpPr>
        <p:cxnSp>
          <p:nvCxnSpPr>
            <p:cNvPr id="410" name="曲线连接符 409"/>
            <p:cNvCxnSpPr>
              <a:stCxn id="404" idx="6"/>
              <a:endCxn id="459" idx="1"/>
            </p:cNvCxnSpPr>
            <p:nvPr/>
          </p:nvCxnSpPr>
          <p:spPr>
            <a:xfrm flipV="1">
              <a:off x="5257032" y="4293096"/>
              <a:ext cx="1619224" cy="14401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Rectangle 15"/>
            <p:cNvSpPr>
              <a:spLocks noChangeArrowheads="1"/>
            </p:cNvSpPr>
            <p:nvPr/>
          </p:nvSpPr>
          <p:spPr bwMode="auto">
            <a:xfrm rot="21334994">
              <a:off x="5744403" y="4128129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insert to column 2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29" name="组 328"/>
          <p:cNvGrpSpPr/>
          <p:nvPr/>
        </p:nvGrpSpPr>
        <p:grpSpPr>
          <a:xfrm>
            <a:off x="5796136" y="4653136"/>
            <a:ext cx="433960" cy="432048"/>
            <a:chOff x="3851920" y="3356992"/>
            <a:chExt cx="433960" cy="432048"/>
          </a:xfrm>
        </p:grpSpPr>
        <p:sp>
          <p:nvSpPr>
            <p:cNvPr id="330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331" name="椭圆 330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32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37" name="Rectangle 15"/>
          <p:cNvSpPr>
            <a:spLocks noChangeArrowheads="1"/>
          </p:cNvSpPr>
          <p:nvPr/>
        </p:nvSpPr>
        <p:spPr bwMode="auto">
          <a:xfrm>
            <a:off x="5796136" y="508518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38" name="Rectangle 15"/>
          <p:cNvSpPr>
            <a:spLocks noChangeArrowheads="1"/>
          </p:cNvSpPr>
          <p:nvPr/>
        </p:nvSpPr>
        <p:spPr bwMode="auto">
          <a:xfrm>
            <a:off x="5796136" y="551723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39" name="Rectangle 15"/>
          <p:cNvSpPr>
            <a:spLocks noChangeArrowheads="1"/>
          </p:cNvSpPr>
          <p:nvPr/>
        </p:nvSpPr>
        <p:spPr bwMode="auto">
          <a:xfrm>
            <a:off x="5364088" y="465313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0" name="Rectangle 15"/>
          <p:cNvSpPr>
            <a:spLocks noChangeArrowheads="1"/>
          </p:cNvSpPr>
          <p:nvPr/>
        </p:nvSpPr>
        <p:spPr bwMode="auto">
          <a:xfrm>
            <a:off x="5364088" y="551723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54" name="组 353"/>
          <p:cNvGrpSpPr/>
          <p:nvPr/>
        </p:nvGrpSpPr>
        <p:grpSpPr>
          <a:xfrm>
            <a:off x="6660232" y="4653136"/>
            <a:ext cx="864096" cy="432048"/>
            <a:chOff x="8279904" y="2204864"/>
            <a:chExt cx="864096" cy="432048"/>
          </a:xfrm>
        </p:grpSpPr>
        <p:sp>
          <p:nvSpPr>
            <p:cNvPr id="355" name="Rectangle 15"/>
            <p:cNvSpPr>
              <a:spLocks noChangeArrowheads="1"/>
            </p:cNvSpPr>
            <p:nvPr/>
          </p:nvSpPr>
          <p:spPr bwMode="auto">
            <a:xfrm>
              <a:off x="8279904" y="2204864"/>
              <a:ext cx="864096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356" name="椭圆 355"/>
            <p:cNvSpPr/>
            <p:nvPr/>
          </p:nvSpPr>
          <p:spPr>
            <a:xfrm>
              <a:off x="8531932" y="2240868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57" name="Rectangle 15"/>
            <p:cNvSpPr>
              <a:spLocks noChangeArrowheads="1"/>
            </p:cNvSpPr>
            <p:nvPr/>
          </p:nvSpPr>
          <p:spPr bwMode="auto">
            <a:xfrm>
              <a:off x="8495928" y="2204864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r>
                <a:rPr lang="en-US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58" name="Rectangle 15"/>
          <p:cNvSpPr>
            <a:spLocks noChangeArrowheads="1"/>
          </p:cNvSpPr>
          <p:nvPr/>
        </p:nvSpPr>
        <p:spPr bwMode="auto">
          <a:xfrm>
            <a:off x="6660232" y="5517232"/>
            <a:ext cx="864096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61" name="Rectangle 15"/>
          <p:cNvSpPr>
            <a:spLocks noChangeArrowheads="1"/>
          </p:cNvSpPr>
          <p:nvPr/>
        </p:nvSpPr>
        <p:spPr bwMode="auto">
          <a:xfrm>
            <a:off x="5364088" y="6381328"/>
            <a:ext cx="21602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endParaRPr lang="en-US" altLang="zh-CN" sz="2000" i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62" name="组 361"/>
          <p:cNvGrpSpPr/>
          <p:nvPr/>
        </p:nvGrpSpPr>
        <p:grpSpPr>
          <a:xfrm>
            <a:off x="5364088" y="5085184"/>
            <a:ext cx="433960" cy="432048"/>
            <a:chOff x="2987824" y="3356992"/>
            <a:chExt cx="433960" cy="432048"/>
          </a:xfrm>
        </p:grpSpPr>
        <p:sp>
          <p:nvSpPr>
            <p:cNvPr id="36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364" name="椭圆 363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65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r>
                <a:rPr lang="en-US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b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66" name="组 365"/>
          <p:cNvGrpSpPr/>
          <p:nvPr/>
        </p:nvGrpSpPr>
        <p:grpSpPr>
          <a:xfrm>
            <a:off x="6228184" y="5085184"/>
            <a:ext cx="433960" cy="432048"/>
            <a:chOff x="3851920" y="3356992"/>
            <a:chExt cx="433960" cy="432048"/>
          </a:xfrm>
        </p:grpSpPr>
        <p:sp>
          <p:nvSpPr>
            <p:cNvPr id="36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368" name="椭圆 36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6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c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70" name="Rectangle 15"/>
          <p:cNvSpPr>
            <a:spLocks noChangeArrowheads="1"/>
          </p:cNvSpPr>
          <p:nvPr/>
        </p:nvSpPr>
        <p:spPr bwMode="auto">
          <a:xfrm>
            <a:off x="6228184" y="465313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5796136" y="5949280"/>
            <a:ext cx="1728192" cy="432048"/>
            <a:chOff x="7740352" y="5949280"/>
            <a:chExt cx="1728192" cy="432048"/>
          </a:xfrm>
        </p:grpSpPr>
        <p:grpSp>
          <p:nvGrpSpPr>
            <p:cNvPr id="333" name="组 332"/>
            <p:cNvGrpSpPr/>
            <p:nvPr/>
          </p:nvGrpSpPr>
          <p:grpSpPr>
            <a:xfrm>
              <a:off x="8604448" y="5949280"/>
              <a:ext cx="864096" cy="432048"/>
              <a:chOff x="5940152" y="3068960"/>
              <a:chExt cx="864096" cy="432048"/>
            </a:xfrm>
          </p:grpSpPr>
          <p:sp>
            <p:nvSpPr>
              <p:cNvPr id="334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35" name="椭圆 334"/>
              <p:cNvSpPr/>
              <p:nvPr/>
            </p:nvSpPr>
            <p:spPr>
              <a:xfrm>
                <a:off x="5994636" y="3104964"/>
                <a:ext cx="755128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36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50" name="组 349"/>
            <p:cNvGrpSpPr/>
            <p:nvPr/>
          </p:nvGrpSpPr>
          <p:grpSpPr>
            <a:xfrm>
              <a:off x="7740352" y="5949280"/>
              <a:ext cx="433960" cy="432048"/>
              <a:chOff x="3851920" y="3356992"/>
              <a:chExt cx="433960" cy="432048"/>
            </a:xfrm>
          </p:grpSpPr>
          <p:sp>
            <p:nvSpPr>
              <p:cNvPr id="35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5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72" name="组 371"/>
            <p:cNvGrpSpPr/>
            <p:nvPr/>
          </p:nvGrpSpPr>
          <p:grpSpPr>
            <a:xfrm>
              <a:off x="8172400" y="5949280"/>
              <a:ext cx="433960" cy="432048"/>
              <a:chOff x="3851920" y="3356992"/>
              <a:chExt cx="433960" cy="432048"/>
            </a:xfrm>
          </p:grpSpPr>
          <p:sp>
            <p:nvSpPr>
              <p:cNvPr id="37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74" name="椭圆 373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7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sp>
        <p:nvSpPr>
          <p:cNvPr id="376" name="Rectangle 15"/>
          <p:cNvSpPr>
            <a:spLocks noChangeArrowheads="1"/>
          </p:cNvSpPr>
          <p:nvPr/>
        </p:nvSpPr>
        <p:spPr bwMode="auto">
          <a:xfrm>
            <a:off x="6228184" y="551723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77" name="组 376"/>
          <p:cNvGrpSpPr/>
          <p:nvPr/>
        </p:nvGrpSpPr>
        <p:grpSpPr>
          <a:xfrm>
            <a:off x="6660232" y="5085184"/>
            <a:ext cx="864096" cy="432048"/>
            <a:chOff x="8279904" y="2204864"/>
            <a:chExt cx="864096" cy="432048"/>
          </a:xfrm>
        </p:grpSpPr>
        <p:sp>
          <p:nvSpPr>
            <p:cNvPr id="378" name="Rectangle 15"/>
            <p:cNvSpPr>
              <a:spLocks noChangeArrowheads="1"/>
            </p:cNvSpPr>
            <p:nvPr/>
          </p:nvSpPr>
          <p:spPr bwMode="auto">
            <a:xfrm>
              <a:off x="8279904" y="2204864"/>
              <a:ext cx="864096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379" name="椭圆 378"/>
            <p:cNvSpPr/>
            <p:nvPr/>
          </p:nvSpPr>
          <p:spPr>
            <a:xfrm>
              <a:off x="8531932" y="2240868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80" name="Rectangle 15"/>
            <p:cNvSpPr>
              <a:spLocks noChangeArrowheads="1"/>
            </p:cNvSpPr>
            <p:nvPr/>
          </p:nvSpPr>
          <p:spPr bwMode="auto">
            <a:xfrm>
              <a:off x="8495928" y="2204864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2</a:t>
              </a:r>
              <a:r>
                <a:rPr lang="en-US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424" name="Rectangle 15"/>
          <p:cNvSpPr>
            <a:spLocks noChangeArrowheads="1"/>
          </p:cNvSpPr>
          <p:nvPr/>
        </p:nvSpPr>
        <p:spPr bwMode="auto">
          <a:xfrm>
            <a:off x="5364088" y="594928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6876256" y="2348880"/>
            <a:ext cx="433960" cy="432048"/>
            <a:chOff x="6876256" y="2348880"/>
            <a:chExt cx="433960" cy="432048"/>
          </a:xfrm>
        </p:grpSpPr>
        <p:sp>
          <p:nvSpPr>
            <p:cNvPr id="371" name="Rectangle 15"/>
            <p:cNvSpPr>
              <a:spLocks noChangeArrowheads="1"/>
            </p:cNvSpPr>
            <p:nvPr/>
          </p:nvSpPr>
          <p:spPr bwMode="auto">
            <a:xfrm>
              <a:off x="6876256" y="2348880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429" name="组 428"/>
            <p:cNvGrpSpPr/>
            <p:nvPr/>
          </p:nvGrpSpPr>
          <p:grpSpPr>
            <a:xfrm>
              <a:off x="6876256" y="2348880"/>
              <a:ext cx="433960" cy="432048"/>
              <a:chOff x="3851920" y="3356992"/>
              <a:chExt cx="433960" cy="432048"/>
            </a:xfrm>
          </p:grpSpPr>
          <p:sp>
            <p:nvSpPr>
              <p:cNvPr id="43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431" name="椭圆 430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43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</a:p>
            </p:txBody>
          </p:sp>
        </p:grpSp>
      </p:grpSp>
      <p:grpSp>
        <p:nvGrpSpPr>
          <p:cNvPr id="434" name="组 433"/>
          <p:cNvGrpSpPr/>
          <p:nvPr/>
        </p:nvGrpSpPr>
        <p:grpSpPr>
          <a:xfrm>
            <a:off x="6876256" y="2924944"/>
            <a:ext cx="433960" cy="432048"/>
            <a:chOff x="3851920" y="3356992"/>
            <a:chExt cx="433960" cy="432048"/>
          </a:xfrm>
        </p:grpSpPr>
        <p:sp>
          <p:nvSpPr>
            <p:cNvPr id="43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36" name="椭圆 43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3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  <a:r>
                <a: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</a:p>
          </p:txBody>
        </p:sp>
      </p:grpSp>
      <p:grpSp>
        <p:nvGrpSpPr>
          <p:cNvPr id="438" name="组 437"/>
          <p:cNvGrpSpPr/>
          <p:nvPr/>
        </p:nvGrpSpPr>
        <p:grpSpPr>
          <a:xfrm>
            <a:off x="6876256" y="2924944"/>
            <a:ext cx="433960" cy="432048"/>
            <a:chOff x="3851920" y="3356992"/>
            <a:chExt cx="433960" cy="432048"/>
          </a:xfrm>
        </p:grpSpPr>
        <p:sp>
          <p:nvSpPr>
            <p:cNvPr id="43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40" name="椭圆 439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4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r>
                <a: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</a:p>
          </p:txBody>
        </p:sp>
      </p:grpSp>
      <p:grpSp>
        <p:nvGrpSpPr>
          <p:cNvPr id="454" name="组 453"/>
          <p:cNvGrpSpPr/>
          <p:nvPr/>
        </p:nvGrpSpPr>
        <p:grpSpPr>
          <a:xfrm>
            <a:off x="7308304" y="4077072"/>
            <a:ext cx="864096" cy="432048"/>
            <a:chOff x="5940152" y="3068960"/>
            <a:chExt cx="864096" cy="432048"/>
          </a:xfrm>
        </p:grpSpPr>
        <p:sp>
          <p:nvSpPr>
            <p:cNvPr id="455" name="Rectangle 15"/>
            <p:cNvSpPr>
              <a:spLocks noChangeArrowheads="1"/>
            </p:cNvSpPr>
            <p:nvPr/>
          </p:nvSpPr>
          <p:spPr bwMode="auto">
            <a:xfrm>
              <a:off x="5940152" y="3068960"/>
              <a:ext cx="864096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56" name="椭圆 455"/>
            <p:cNvSpPr/>
            <p:nvPr/>
          </p:nvSpPr>
          <p:spPr>
            <a:xfrm>
              <a:off x="5994636" y="3104964"/>
              <a:ext cx="755128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57" name="Rectangle 15"/>
            <p:cNvSpPr>
              <a:spLocks noChangeArrowheads="1"/>
            </p:cNvSpPr>
            <p:nvPr/>
          </p:nvSpPr>
          <p:spPr bwMode="auto">
            <a:xfrm>
              <a:off x="5940152" y="3068960"/>
              <a:ext cx="864096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+5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458" name="组 457"/>
          <p:cNvGrpSpPr/>
          <p:nvPr/>
        </p:nvGrpSpPr>
        <p:grpSpPr>
          <a:xfrm>
            <a:off x="6876256" y="4077072"/>
            <a:ext cx="433960" cy="432048"/>
            <a:chOff x="3851920" y="3356992"/>
            <a:chExt cx="433960" cy="432048"/>
          </a:xfrm>
        </p:grpSpPr>
        <p:sp>
          <p:nvSpPr>
            <p:cNvPr id="45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60" name="椭圆 459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6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  <a:r>
                <a:rPr lang="en-US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462" name="组 461"/>
          <p:cNvGrpSpPr/>
          <p:nvPr/>
        </p:nvGrpSpPr>
        <p:grpSpPr>
          <a:xfrm>
            <a:off x="7308304" y="4077072"/>
            <a:ext cx="433960" cy="432048"/>
            <a:chOff x="3851920" y="3356992"/>
            <a:chExt cx="433960" cy="432048"/>
          </a:xfrm>
        </p:grpSpPr>
        <p:sp>
          <p:nvSpPr>
            <p:cNvPr id="463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64" name="椭圆 463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6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  <a:r>
                <a:rPr lang="en-US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f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470" name="Rectangle 15"/>
          <p:cNvSpPr>
            <a:spLocks noChangeArrowheads="1"/>
          </p:cNvSpPr>
          <p:nvPr/>
        </p:nvSpPr>
        <p:spPr bwMode="auto">
          <a:xfrm>
            <a:off x="539552" y="5661248"/>
            <a:ext cx="3384376" cy="288032"/>
          </a:xfrm>
          <a:prstGeom prst="rect">
            <a:avLst/>
          </a:prstGeom>
          <a:noFill/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Parallel hash tables? </a:t>
            </a:r>
          </a:p>
        </p:txBody>
      </p:sp>
      <p:sp>
        <p:nvSpPr>
          <p:cNvPr id="487" name="Rectangle 15"/>
          <p:cNvSpPr>
            <a:spLocks noChangeArrowheads="1"/>
          </p:cNvSpPr>
          <p:nvPr/>
        </p:nvSpPr>
        <p:spPr bwMode="auto">
          <a:xfrm rot="20584377">
            <a:off x="3200754" y="5826056"/>
            <a:ext cx="1950403" cy="268968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ot truly fast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6876256" y="3501008"/>
            <a:ext cx="866008" cy="432048"/>
            <a:chOff x="6876256" y="3501008"/>
            <a:chExt cx="866008" cy="432048"/>
          </a:xfrm>
        </p:grpSpPr>
        <p:grpSp>
          <p:nvGrpSpPr>
            <p:cNvPr id="442" name="组 441"/>
            <p:cNvGrpSpPr/>
            <p:nvPr/>
          </p:nvGrpSpPr>
          <p:grpSpPr>
            <a:xfrm>
              <a:off x="6876256" y="3501008"/>
              <a:ext cx="433960" cy="432048"/>
              <a:chOff x="3851920" y="3356992"/>
              <a:chExt cx="433960" cy="432048"/>
            </a:xfrm>
          </p:grpSpPr>
          <p:sp>
            <p:nvSpPr>
              <p:cNvPr id="44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444" name="椭圆 443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44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</a:p>
            </p:txBody>
          </p:sp>
        </p:grpSp>
        <p:grpSp>
          <p:nvGrpSpPr>
            <p:cNvPr id="207" name="组 206"/>
            <p:cNvGrpSpPr/>
            <p:nvPr/>
          </p:nvGrpSpPr>
          <p:grpSpPr>
            <a:xfrm>
              <a:off x="7308304" y="3501008"/>
              <a:ext cx="433960" cy="432048"/>
              <a:chOff x="6876256" y="2348880"/>
              <a:chExt cx="433960" cy="432048"/>
            </a:xfrm>
          </p:grpSpPr>
          <p:sp>
            <p:nvSpPr>
              <p:cNvPr id="208" name="Rectangle 15"/>
              <p:cNvSpPr>
                <a:spLocks noChangeArrowheads="1"/>
              </p:cNvSpPr>
              <p:nvPr/>
            </p:nvSpPr>
            <p:spPr bwMode="auto">
              <a:xfrm>
                <a:off x="6876256" y="2348880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grpSp>
            <p:nvGrpSpPr>
              <p:cNvPr id="209" name="组 208"/>
              <p:cNvGrpSpPr/>
              <p:nvPr/>
            </p:nvGrpSpPr>
            <p:grpSpPr>
              <a:xfrm>
                <a:off x="6876256" y="2348880"/>
                <a:ext cx="433960" cy="432048"/>
                <a:chOff x="3851920" y="3356992"/>
                <a:chExt cx="433960" cy="432048"/>
              </a:xfrm>
            </p:grpSpPr>
            <p:sp>
              <p:nvSpPr>
                <p:cNvPr id="210" name="Rectangle 15"/>
                <p:cNvSpPr>
                  <a:spLocks noChangeArrowheads="1"/>
                </p:cNvSpPr>
                <p:nvPr/>
              </p:nvSpPr>
              <p:spPr bwMode="auto">
                <a:xfrm>
                  <a:off x="3851920" y="3356992"/>
                  <a:ext cx="433960" cy="4320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buSzPct val="100000"/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  <a:latin typeface="Arial" charset="0"/>
                      <a:sym typeface="Verdana" pitchFamily="34" charset="0"/>
                    </a:rPr>
                    <a:t>0</a:t>
                  </a:r>
                  <a:endParaRPr lang="en-US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endParaRPr>
                </a:p>
              </p:txBody>
            </p:sp>
            <p:sp>
              <p:nvSpPr>
                <p:cNvPr id="211" name="椭圆 210"/>
                <p:cNvSpPr/>
                <p:nvPr/>
              </p:nvSpPr>
              <p:spPr>
                <a:xfrm>
                  <a:off x="3888880" y="3392996"/>
                  <a:ext cx="360040" cy="3600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 dirty="0"/>
                </a:p>
              </p:txBody>
            </p:sp>
            <p:sp>
              <p:nvSpPr>
                <p:cNvPr id="212" name="Rectangle 15"/>
                <p:cNvSpPr>
                  <a:spLocks noChangeArrowheads="1"/>
                </p:cNvSpPr>
                <p:nvPr/>
              </p:nvSpPr>
              <p:spPr bwMode="auto">
                <a:xfrm>
                  <a:off x="3851920" y="3356992"/>
                  <a:ext cx="432048" cy="4320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buSzPct val="100000"/>
                  </a:pPr>
                  <a:r>
                    <a:rPr lang="en-US" altLang="zh-CN" sz="1600" dirty="0" smtClean="0">
                      <a:solidFill>
                        <a:schemeClr val="bg1">
                          <a:lumMod val="95000"/>
                        </a:schemeClr>
                      </a:solidFill>
                      <a:latin typeface="Arial" charset="0"/>
                      <a:sym typeface="Verdana" pitchFamily="34" charset="0"/>
                    </a:rPr>
                    <a:t>4</a:t>
                  </a:r>
                  <a:r>
                    <a:rPr lang="en-US" altLang="zh-CN" sz="1600" i="1" dirty="0">
                      <a:solidFill>
                        <a:schemeClr val="bg1">
                          <a:lumMod val="95000"/>
                        </a:schemeClr>
                      </a:solidFill>
                      <a:latin typeface="Arial" charset="0"/>
                      <a:sym typeface="Verdana" pitchFamily="34" charset="0"/>
                    </a:rPr>
                    <a:t>a</a:t>
                  </a:r>
                </a:p>
              </p:txBody>
            </p:sp>
          </p:grpSp>
        </p:grpSp>
      </p:grpSp>
      <p:grpSp>
        <p:nvGrpSpPr>
          <p:cNvPr id="446" name="组 445"/>
          <p:cNvGrpSpPr/>
          <p:nvPr/>
        </p:nvGrpSpPr>
        <p:grpSpPr>
          <a:xfrm>
            <a:off x="7308304" y="3501008"/>
            <a:ext cx="864096" cy="432048"/>
            <a:chOff x="5940152" y="3068960"/>
            <a:chExt cx="864096" cy="432048"/>
          </a:xfrm>
        </p:grpSpPr>
        <p:sp>
          <p:nvSpPr>
            <p:cNvPr id="447" name="Rectangle 15"/>
            <p:cNvSpPr>
              <a:spLocks noChangeArrowheads="1"/>
            </p:cNvSpPr>
            <p:nvPr/>
          </p:nvSpPr>
          <p:spPr bwMode="auto">
            <a:xfrm>
              <a:off x="5940152" y="3068960"/>
              <a:ext cx="864096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48" name="椭圆 447"/>
            <p:cNvSpPr/>
            <p:nvPr/>
          </p:nvSpPr>
          <p:spPr>
            <a:xfrm>
              <a:off x="5994636" y="3104964"/>
              <a:ext cx="755128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49" name="Rectangle 15"/>
            <p:cNvSpPr>
              <a:spLocks noChangeArrowheads="1"/>
            </p:cNvSpPr>
            <p:nvPr/>
          </p:nvSpPr>
          <p:spPr bwMode="auto">
            <a:xfrm>
              <a:off x="5940152" y="3068960"/>
              <a:ext cx="864096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+5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14" name="Rectangle 15"/>
          <p:cNvSpPr>
            <a:spLocks noChangeArrowheads="1"/>
          </p:cNvSpPr>
          <p:nvPr/>
        </p:nvSpPr>
        <p:spPr bwMode="auto">
          <a:xfrm>
            <a:off x="5796136" y="594928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15" name="Rectangle 15"/>
          <p:cNvSpPr>
            <a:spLocks noChangeArrowheads="1"/>
          </p:cNvSpPr>
          <p:nvPr/>
        </p:nvSpPr>
        <p:spPr bwMode="auto">
          <a:xfrm>
            <a:off x="6660232" y="5949280"/>
            <a:ext cx="864096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16" name="Rectangle 15"/>
          <p:cNvSpPr>
            <a:spLocks noChangeArrowheads="1"/>
          </p:cNvSpPr>
          <p:nvPr/>
        </p:nvSpPr>
        <p:spPr bwMode="auto">
          <a:xfrm>
            <a:off x="6228184" y="594928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4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8785E-6 1.92414E-6 L 0.04721 1.92414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655E-6 3.09898E-6 L 0.04721 3.09898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" grpId="0" animBg="1"/>
      <p:bldP spid="487" grpId="0" animBg="1"/>
    </p:bldLst>
  </p:timing>
</p:sld>
</file>

<file path=ppt/theme/theme1.xml><?xml version="1.0" encoding="utf-8"?>
<a:theme xmlns:a="http://schemas.openxmlformats.org/drawingml/2006/main" name="ku_dk">
  <a:themeElements>
    <a:clrScheme name="ku_dk 1">
      <a:dk1>
        <a:srgbClr val="6E6E6E"/>
      </a:dk1>
      <a:lt1>
        <a:srgbClr val="FFFFFF"/>
      </a:lt1>
      <a:dk2>
        <a:srgbClr val="933027"/>
      </a:dk2>
      <a:lt2>
        <a:srgbClr val="6E6E6E"/>
      </a:lt2>
      <a:accent1>
        <a:srgbClr val="933027"/>
      </a:accent1>
      <a:accent2>
        <a:srgbClr val="B2523C"/>
      </a:accent2>
      <a:accent3>
        <a:srgbClr val="FFFFFF"/>
      </a:accent3>
      <a:accent4>
        <a:srgbClr val="5D5D5D"/>
      </a:accent4>
      <a:accent5>
        <a:srgbClr val="C8ADAC"/>
      </a:accent5>
      <a:accent6>
        <a:srgbClr val="A14935"/>
      </a:accent6>
      <a:hlink>
        <a:srgbClr val="C98872"/>
      </a:hlink>
      <a:folHlink>
        <a:srgbClr val="E3C3B6"/>
      </a:folHlink>
    </a:clrScheme>
    <a:fontScheme name="ku_d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u_dk 1">
        <a:dk1>
          <a:srgbClr val="6E6E6E"/>
        </a:dk1>
        <a:lt1>
          <a:srgbClr val="FFFFFF"/>
        </a:lt1>
        <a:dk2>
          <a:srgbClr val="933027"/>
        </a:dk2>
        <a:lt2>
          <a:srgbClr val="6E6E6E"/>
        </a:lt2>
        <a:accent1>
          <a:srgbClr val="933027"/>
        </a:accent1>
        <a:accent2>
          <a:srgbClr val="B2523C"/>
        </a:accent2>
        <a:accent3>
          <a:srgbClr val="FFFFFF"/>
        </a:accent3>
        <a:accent4>
          <a:srgbClr val="5D5D5D"/>
        </a:accent4>
        <a:accent5>
          <a:srgbClr val="C8ADAC"/>
        </a:accent5>
        <a:accent6>
          <a:srgbClr val="A14935"/>
        </a:accent6>
        <a:hlink>
          <a:srgbClr val="C98872"/>
        </a:hlink>
        <a:folHlink>
          <a:srgbClr val="E3C3B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2C8A8E6DB8554DA7419A4A9195E3C4" ma:contentTypeVersion="1" ma:contentTypeDescription="Create a new document." ma:contentTypeScope="" ma:versionID="63b64443a4defcd28245c921198ac974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4A795-D8A4-43DA-9242-3130FE0B7EDB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D9C842A-F6D4-448C-86DE-295FA6C6C7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ADA0302-FCC6-4F34-9A10-FB685AA398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13807</TotalTime>
  <Words>3164</Words>
  <Application>Microsoft Macintosh PowerPoint</Application>
  <PresentationFormat>全屏显示(4:3)</PresentationFormat>
  <Paragraphs>1021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ku_dk</vt:lpstr>
      <vt:lpstr>An Efficient GPU General  Sparse Matrix-Matrix Multiplication  for Irregular Data  Weifeng Liu, Brian Vinter Niels Bohr Institute,  University of Copenhagen, Denmark</vt:lpstr>
      <vt:lpstr>Overview</vt:lpstr>
      <vt:lpstr>Overview</vt:lpstr>
      <vt:lpstr>Sparse GEMM (SpGEMM) - Basics</vt:lpstr>
      <vt:lpstr>SpGEMM - Data Storage Format</vt:lpstr>
      <vt:lpstr>SpGEMM - Applications</vt:lpstr>
      <vt:lpstr>Overview</vt:lpstr>
      <vt:lpstr>SpGEMM Challenge 1 - Unknown nnzC</vt:lpstr>
      <vt:lpstr>SpGEMM Challenge 2 - Parallel Insert</vt:lpstr>
      <vt:lpstr>SpGEMM Challenge 3 - Load balancing</vt:lpstr>
      <vt:lpstr>Overview</vt:lpstr>
      <vt:lpstr>Overview</vt:lpstr>
      <vt:lpstr>Stage 1. Upper bound of nnzC</vt:lpstr>
      <vt:lpstr>Overview</vt:lpstr>
      <vt:lpstr>Stage 2. Binning</vt:lpstr>
      <vt:lpstr>Stage 2. Memory pre-allocation</vt:lpstr>
      <vt:lpstr>Stage 2. Memory pre-allocation (cont.)</vt:lpstr>
      <vt:lpstr>Overview</vt:lpstr>
      <vt:lpstr>Stage 3. C is the goal!</vt:lpstr>
      <vt:lpstr>Stage 3. C is the goal! (cont.)</vt:lpstr>
      <vt:lpstr>Stage 3. C is the goal! (cont.)</vt:lpstr>
      <vt:lpstr>Overview</vt:lpstr>
      <vt:lpstr>Stage 4. Arranging data</vt:lpstr>
      <vt:lpstr>Overview</vt:lpstr>
      <vt:lpstr>Benchmark suite</vt:lpstr>
      <vt:lpstr>Experiment platforms</vt:lpstr>
      <vt:lpstr>Comparison: C = A2 (single percision)</vt:lpstr>
      <vt:lpstr>Comparison: C = A2 (single percision)</vt:lpstr>
      <vt:lpstr>Comparison: C = A2 (single percision)</vt:lpstr>
      <vt:lpstr>Comparison: C = A2 (single percision)</vt:lpstr>
      <vt:lpstr>Comparison: C = A2 (double percision)</vt:lpstr>
      <vt:lpstr>Comparison: C = A2 (double percision)</vt:lpstr>
      <vt:lpstr>Comparison: C = A2 (double percision)</vt:lpstr>
      <vt:lpstr>Comparison: C = A2 (double percision)</vt:lpstr>
      <vt:lpstr>Comparison: C = A2 (allocated space)</vt:lpstr>
      <vt:lpstr>Overview</vt:lpstr>
      <vt:lpstr>Conclusion</vt:lpstr>
      <vt:lpstr>T k u  !</vt:lpstr>
    </vt:vector>
  </TitlesOfParts>
  <Company>Københavns Universitet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install</dc:creator>
  <cp:lastModifiedBy>Weifeng Liu</cp:lastModifiedBy>
  <cp:revision>493</cp:revision>
  <dcterms:created xsi:type="dcterms:W3CDTF">2005-11-10T15:02:29Z</dcterms:created>
  <dcterms:modified xsi:type="dcterms:W3CDTF">2014-06-16T09:37:35Z</dcterms:modified>
</cp:coreProperties>
</file>