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notesMasterIdLst>
    <p:notesMasterId r:id="rId40"/>
  </p:notesMasterIdLst>
  <p:sldIdLst>
    <p:sldId id="273" r:id="rId5"/>
    <p:sldId id="401" r:id="rId6"/>
    <p:sldId id="326" r:id="rId7"/>
    <p:sldId id="351" r:id="rId8"/>
    <p:sldId id="362" r:id="rId9"/>
    <p:sldId id="368" r:id="rId10"/>
    <p:sldId id="366" r:id="rId11"/>
    <p:sldId id="367" r:id="rId12"/>
    <p:sldId id="359" r:id="rId13"/>
    <p:sldId id="400" r:id="rId14"/>
    <p:sldId id="408" r:id="rId15"/>
    <p:sldId id="404" r:id="rId16"/>
    <p:sldId id="377" r:id="rId17"/>
    <p:sldId id="405" r:id="rId18"/>
    <p:sldId id="378" r:id="rId19"/>
    <p:sldId id="379" r:id="rId20"/>
    <p:sldId id="381" r:id="rId21"/>
    <p:sldId id="406" r:id="rId22"/>
    <p:sldId id="380" r:id="rId23"/>
    <p:sldId id="382" r:id="rId24"/>
    <p:sldId id="396" r:id="rId25"/>
    <p:sldId id="407" r:id="rId26"/>
    <p:sldId id="397" r:id="rId27"/>
    <p:sldId id="372" r:id="rId28"/>
    <p:sldId id="376" r:id="rId29"/>
    <p:sldId id="375" r:id="rId30"/>
    <p:sldId id="394" r:id="rId31"/>
    <p:sldId id="395" r:id="rId32"/>
    <p:sldId id="409" r:id="rId33"/>
    <p:sldId id="410" r:id="rId34"/>
    <p:sldId id="373" r:id="rId35"/>
    <p:sldId id="386" r:id="rId36"/>
    <p:sldId id="412" r:id="rId37"/>
    <p:sldId id="411" r:id="rId38"/>
    <p:sldId id="388" r:id="rId39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C941"/>
    <a:srgbClr val="000000"/>
    <a:srgbClr val="901A1E"/>
    <a:srgbClr val="2A216A"/>
    <a:srgbClr val="7C4218"/>
    <a:srgbClr val="DDDDDD"/>
    <a:srgbClr val="666666"/>
    <a:srgbClr val="F8F8F8"/>
    <a:srgbClr val="378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00" autoAdjust="0"/>
    <p:restoredTop sz="99043" autoAdjust="0"/>
  </p:normalViewPr>
  <p:slideViewPr>
    <p:cSldViewPr>
      <p:cViewPr varScale="1">
        <p:scale>
          <a:sx n="83" d="100"/>
          <a:sy n="83" d="100"/>
        </p:scale>
        <p:origin x="-896" y="-112"/>
      </p:cViewPr>
      <p:guideLst>
        <p:guide orient="horz" pos="3974"/>
        <p:guide orient="horz" pos="618"/>
        <p:guide pos="657"/>
        <p:guide pos="51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7CA331-F945-4809-8085-C281BAD8F747}" type="slidenum">
              <a:rPr lang="da-DK" altLang="zh-CN"/>
              <a:pPr>
                <a:defRPr/>
              </a:pPr>
              <a:t>‹#›</a:t>
            </a:fld>
            <a:endParaRPr lang="da-DK" altLang="zh-CN"/>
          </a:p>
        </p:txBody>
      </p:sp>
    </p:spTree>
    <p:extLst>
      <p:ext uri="{BB962C8B-B14F-4D97-AF65-F5344CB8AC3E}">
        <p14:creationId xmlns:p14="http://schemas.microsoft.com/office/powerpoint/2010/main" val="41712586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KU_new_power_top4u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440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6"/>
          <p:cNvSpPr>
            <a:spLocks noChangeShapeType="1"/>
          </p:cNvSpPr>
          <p:nvPr userDrawn="1"/>
        </p:nvSpPr>
        <p:spPr bwMode="auto">
          <a:xfrm flipH="1">
            <a:off x="0" y="1131888"/>
            <a:ext cx="9148763" cy="0"/>
          </a:xfrm>
          <a:prstGeom prst="line">
            <a:avLst/>
          </a:prstGeom>
          <a:noFill/>
          <a:ln w="9525">
            <a:solidFill>
              <a:srgbClr val="901A1E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Line 46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TextBox 17"/>
          <p:cNvSpPr txBox="1"/>
          <p:nvPr userDrawn="1"/>
        </p:nvSpPr>
        <p:spPr>
          <a:xfrm>
            <a:off x="-1357313" y="2044700"/>
            <a:ext cx="1296988" cy="18621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  <a:cs typeface="Arial" charset="0"/>
              </a:rPr>
              <a:t>Overskrift her</a:t>
            </a:r>
          </a:p>
          <a:p>
            <a:pPr>
              <a:defRPr/>
            </a:pPr>
            <a:endParaRPr lang="da-DK" altLang="zh-CN" sz="1100">
              <a:solidFill>
                <a:schemeClr val="bg1"/>
              </a:solidFill>
              <a:cs typeface="Arial" charset="0"/>
            </a:endParaRPr>
          </a:p>
          <a:p>
            <a:pPr>
              <a:defRPr/>
            </a:pPr>
            <a:endParaRPr lang="da-DK" altLang="zh-CN" sz="1100">
              <a:solidFill>
                <a:schemeClr val="bg1"/>
              </a:solidFill>
              <a:cs typeface="Arial" charset="0"/>
            </a:endParaRPr>
          </a:p>
          <a:p>
            <a:pPr>
              <a:defRPr/>
            </a:pPr>
            <a:endParaRPr lang="da-DK" altLang="zh-CN" sz="1100">
              <a:solidFill>
                <a:schemeClr val="bg1"/>
              </a:solidFill>
              <a:cs typeface="Arial" charset="0"/>
            </a:endParaRPr>
          </a:p>
          <a:p>
            <a:pPr>
              <a:defRPr/>
            </a:pPr>
            <a:endParaRPr lang="da-DK" altLang="zh-CN" sz="1100">
              <a:solidFill>
                <a:schemeClr val="bg1"/>
              </a:solidFill>
              <a:cs typeface="Arial" charset="0"/>
            </a:endParaRP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Navn på oplægsholder</a:t>
            </a:r>
          </a:p>
          <a:p>
            <a:pPr>
              <a:defRPr/>
            </a:pPr>
            <a:endParaRPr lang="da-DK" altLang="zh-CN" sz="1100">
              <a:solidFill>
                <a:schemeClr val="bg1"/>
              </a:solidFill>
            </a:endParaRP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Navn på KU-enhed</a:t>
            </a:r>
          </a:p>
          <a:p>
            <a:pPr>
              <a:defRPr/>
            </a:pPr>
            <a:endParaRPr lang="da-DK" altLang="zh-CN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" name="Line 36"/>
          <p:cNvSpPr>
            <a:spLocks noChangeShapeType="1"/>
          </p:cNvSpPr>
          <p:nvPr userDrawn="1"/>
        </p:nvSpPr>
        <p:spPr bwMode="auto">
          <a:xfrm>
            <a:off x="-1357313" y="1982788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-1404938" y="4722813"/>
            <a:ext cx="140493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For at ændre ”Enhedens navn” og ”Sted og dato”:</a:t>
            </a:r>
          </a:p>
          <a:p>
            <a:pPr>
              <a:defRPr/>
            </a:pPr>
            <a:endParaRPr lang="da-DK" altLang="zh-CN" sz="1100">
              <a:solidFill>
                <a:schemeClr val="bg1"/>
              </a:solidFill>
            </a:endParaRP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Klik i menulinjen, </a:t>
            </a: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vælg ”Indsæt” &gt; ”Sidehoved / Sidefod”.</a:t>
            </a: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Indføj ”Sted og dato” i feltet for dato og ”Enhedens navn” i Sidefod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4000" y="2065338"/>
            <a:ext cx="6496050" cy="685800"/>
          </a:xfrm>
        </p:spPr>
        <p:txBody>
          <a:bodyPr anchor="t"/>
          <a:lstStyle>
            <a:lvl1pPr>
              <a:defRPr/>
            </a:lvl1pPr>
          </a:lstStyle>
          <a:p>
            <a:r>
              <a:rPr lang="da-DK" noProof="0"/>
              <a:t>Klik for at redigere titeltypografi i masteren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44000" y="2930525"/>
            <a:ext cx="6486525" cy="2803525"/>
          </a:xfrm>
        </p:spPr>
        <p:txBody>
          <a:bodyPr/>
          <a:lstStyle>
            <a:lvl1pPr>
              <a:defRPr sz="1400"/>
            </a:lvl1pPr>
          </a:lstStyle>
          <a:p>
            <a:r>
              <a:rPr lang="da-DK" noProof="0" smtClean="0"/>
              <a:t>Click to edit Master subtitle style</a:t>
            </a:r>
            <a:endParaRPr lang="da-DK" noProof="0"/>
          </a:p>
        </p:txBody>
      </p:sp>
      <p:sp>
        <p:nvSpPr>
          <p:cNvPr id="10" name="Rectangle 5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Faculty of Science</a:t>
            </a:r>
          </a:p>
        </p:txBody>
      </p:sp>
      <p:sp>
        <p:nvSpPr>
          <p:cNvPr id="11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Sted og dato</a:t>
            </a:r>
          </a:p>
        </p:txBody>
      </p:sp>
      <p:sp>
        <p:nvSpPr>
          <p:cNvPr id="12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altLang="zh-CN"/>
              <a:t>Dias </a:t>
            </a:r>
            <a:fld id="{B3D856B0-600A-4CA8-BBA0-8FC99E6B9790}" type="slidenum">
              <a:rPr lang="da-DK" altLang="zh-CN"/>
              <a:pPr>
                <a:defRPr/>
              </a:pPr>
              <a:t>‹#›</a:t>
            </a:fld>
            <a:endParaRPr lang="da-DK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top_uk_58_02"/>
          <p:cNvPicPr>
            <a:picLocks noChangeAspect="1" noChangeArrowheads="1"/>
          </p:cNvPicPr>
          <p:nvPr userDrawn="1"/>
        </p:nvPicPr>
        <p:blipFill>
          <a:blip r:embed="rId2" cstate="print"/>
          <a:srcRect r="20320"/>
          <a:stretch>
            <a:fillRect/>
          </a:stretch>
        </p:blipFill>
        <p:spPr bwMode="auto">
          <a:xfrm>
            <a:off x="0" y="0"/>
            <a:ext cx="9144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20"/>
          <p:cNvSpPr>
            <a:spLocks noChangeShapeType="1"/>
          </p:cNvSpPr>
          <p:nvPr userDrawn="1"/>
        </p:nvSpPr>
        <p:spPr bwMode="auto">
          <a:xfrm flipH="1">
            <a:off x="4763" y="6694488"/>
            <a:ext cx="9148762" cy="0"/>
          </a:xfrm>
          <a:prstGeom prst="line">
            <a:avLst/>
          </a:prstGeom>
          <a:noFill/>
          <a:ln w="9525">
            <a:solidFill>
              <a:srgbClr val="901A1E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Picture 40" descr="KU_new_bot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51488"/>
            <a:ext cx="91440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4" descr="fke3b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404938" y="2708275"/>
            <a:ext cx="466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7"/>
          <p:cNvSpPr txBox="1"/>
          <p:nvPr userDrawn="1"/>
        </p:nvSpPr>
        <p:spPr>
          <a:xfrm>
            <a:off x="-1404938" y="1474788"/>
            <a:ext cx="1296988" cy="2355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  <a:cs typeface="Arial" charset="0"/>
              </a:rPr>
              <a:t>Tekst starter uden punktopstilling</a:t>
            </a:r>
            <a:br>
              <a:rPr lang="da-DK" altLang="zh-CN" sz="1100">
                <a:solidFill>
                  <a:schemeClr val="bg1"/>
                </a:solidFill>
                <a:cs typeface="Arial" charset="0"/>
              </a:rPr>
            </a:br>
            <a:endParaRPr lang="da-DK" altLang="zh-CN" sz="1100">
              <a:solidFill>
                <a:schemeClr val="bg1"/>
              </a:solidFill>
              <a:cs typeface="Arial" charset="0"/>
            </a:endParaRP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  <a:cs typeface="Arial" charset="0"/>
              </a:rPr>
              <a:t>For at få punkt-opstilling på teksten, brug forøg indrykning</a:t>
            </a:r>
          </a:p>
          <a:p>
            <a:pPr>
              <a:defRPr/>
            </a:pPr>
            <a:endParaRPr lang="da-DK" altLang="zh-CN" sz="1100">
              <a:solidFill>
                <a:schemeClr val="bg1"/>
              </a:solidFill>
              <a:cs typeface="Arial" charset="0"/>
            </a:endParaRPr>
          </a:p>
          <a:p>
            <a:pPr>
              <a:defRPr/>
            </a:pPr>
            <a:endParaRPr lang="da-DK" altLang="zh-CN" sz="1100">
              <a:solidFill>
                <a:schemeClr val="bg1"/>
              </a:solidFill>
              <a:cs typeface="Arial" charset="0"/>
            </a:endParaRP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  <a:cs typeface="Arial" charset="0"/>
              </a:rPr>
              <a:t>For at få venstre-stillet tekst uden punktopstilling, brug formindsk indrykning</a:t>
            </a:r>
          </a:p>
        </p:txBody>
      </p:sp>
      <p:sp>
        <p:nvSpPr>
          <p:cNvPr id="9" name="Line 45"/>
          <p:cNvSpPr>
            <a:spLocks noChangeShapeType="1"/>
          </p:cNvSpPr>
          <p:nvPr userDrawn="1"/>
        </p:nvSpPr>
        <p:spPr bwMode="auto">
          <a:xfrm>
            <a:off x="-1404938" y="14128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Text Box 46"/>
          <p:cNvSpPr txBox="1">
            <a:spLocks noChangeArrowheads="1"/>
          </p:cNvSpPr>
          <p:nvPr userDrawn="1"/>
        </p:nvSpPr>
        <p:spPr bwMode="auto">
          <a:xfrm>
            <a:off x="-1404938" y="827088"/>
            <a:ext cx="12969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</a:rPr>
              <a:t>Overskrift her</a:t>
            </a:r>
          </a:p>
        </p:txBody>
      </p:sp>
      <p:sp>
        <p:nvSpPr>
          <p:cNvPr id="11" name="Line 47"/>
          <p:cNvSpPr>
            <a:spLocks noChangeShapeType="1"/>
          </p:cNvSpPr>
          <p:nvPr userDrawn="1"/>
        </p:nvSpPr>
        <p:spPr bwMode="auto">
          <a:xfrm>
            <a:off x="-1404938" y="7651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2" name="Picture 5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404938" y="3875088"/>
            <a:ext cx="504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54"/>
          <p:cNvSpPr>
            <a:spLocks noChangeShapeType="1"/>
          </p:cNvSpPr>
          <p:nvPr userDrawn="1"/>
        </p:nvSpPr>
        <p:spPr bwMode="auto">
          <a:xfrm flipV="1">
            <a:off x="-1270000" y="4164013"/>
            <a:ext cx="0" cy="2159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Line 57"/>
          <p:cNvSpPr>
            <a:spLocks noChangeShapeType="1"/>
          </p:cNvSpPr>
          <p:nvPr userDrawn="1"/>
        </p:nvSpPr>
        <p:spPr bwMode="auto">
          <a:xfrm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Line 58"/>
          <p:cNvSpPr>
            <a:spLocks noChangeShapeType="1"/>
          </p:cNvSpPr>
          <p:nvPr userDrawn="1"/>
        </p:nvSpPr>
        <p:spPr bwMode="auto">
          <a:xfrm flipH="1"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Line 59"/>
          <p:cNvSpPr>
            <a:spLocks noChangeShapeType="1"/>
          </p:cNvSpPr>
          <p:nvPr userDrawn="1"/>
        </p:nvSpPr>
        <p:spPr bwMode="auto">
          <a:xfrm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Line 60"/>
          <p:cNvSpPr>
            <a:spLocks noChangeShapeType="1"/>
          </p:cNvSpPr>
          <p:nvPr userDrawn="1"/>
        </p:nvSpPr>
        <p:spPr bwMode="auto">
          <a:xfrm flipH="1"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Line 61"/>
          <p:cNvSpPr>
            <a:spLocks noChangeShapeType="1"/>
          </p:cNvSpPr>
          <p:nvPr userDrawn="1"/>
        </p:nvSpPr>
        <p:spPr bwMode="auto">
          <a:xfrm flipH="1">
            <a:off x="-900113" y="2800350"/>
            <a:ext cx="2159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Line 65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Text Box 48"/>
          <p:cNvSpPr txBox="1">
            <a:spLocks noChangeArrowheads="1"/>
          </p:cNvSpPr>
          <p:nvPr userDrawn="1"/>
        </p:nvSpPr>
        <p:spPr bwMode="auto">
          <a:xfrm>
            <a:off x="-1404938" y="4722813"/>
            <a:ext cx="140493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For at ændre ”Enhedens navn” og ”Sted og dato”:</a:t>
            </a:r>
          </a:p>
          <a:p>
            <a:pPr>
              <a:defRPr/>
            </a:pPr>
            <a:endParaRPr lang="da-DK" altLang="zh-CN" sz="1100">
              <a:solidFill>
                <a:schemeClr val="bg1"/>
              </a:solidFill>
            </a:endParaRP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Klik i menulinjen, </a:t>
            </a: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vælg ”Indsæt” &gt; ”Sidehoved / Sidefod”.</a:t>
            </a: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Indføj ”Sted og dato” i feltet for dato og ”Enhedens navn” i Sidefod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Faculty of Science</a:t>
            </a:r>
          </a:p>
        </p:txBody>
      </p:sp>
      <p:sp>
        <p:nvSpPr>
          <p:cNvPr id="22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Sted og dato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altLang="zh-CN"/>
              <a:t>Dias </a:t>
            </a:r>
            <a:fld id="{09E8D0FE-830A-4FDC-975A-56C81645B57C}" type="slidenum">
              <a:rPr lang="da-DK" altLang="zh-CN"/>
              <a:pPr>
                <a:defRPr/>
              </a:pPr>
              <a:t>‹#›</a:t>
            </a:fld>
            <a:endParaRPr lang="da-DK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4" descr="top_uk_58_02"/>
          <p:cNvPicPr>
            <a:picLocks noChangeAspect="1" noChangeArrowheads="1"/>
          </p:cNvPicPr>
          <p:nvPr userDrawn="1"/>
        </p:nvPicPr>
        <p:blipFill>
          <a:blip r:embed="rId2" cstate="print"/>
          <a:srcRect r="20320"/>
          <a:stretch>
            <a:fillRect/>
          </a:stretch>
        </p:blipFill>
        <p:spPr bwMode="auto">
          <a:xfrm>
            <a:off x="0" y="0"/>
            <a:ext cx="9144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20"/>
          <p:cNvSpPr>
            <a:spLocks noChangeShapeType="1"/>
          </p:cNvSpPr>
          <p:nvPr userDrawn="1"/>
        </p:nvSpPr>
        <p:spPr bwMode="auto">
          <a:xfrm flipH="1">
            <a:off x="4763" y="6694488"/>
            <a:ext cx="9148762" cy="0"/>
          </a:xfrm>
          <a:prstGeom prst="line">
            <a:avLst/>
          </a:prstGeom>
          <a:noFill/>
          <a:ln w="9525">
            <a:solidFill>
              <a:srgbClr val="901A1E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7" name="Picture 40" descr="KU_new_bot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51488"/>
            <a:ext cx="91440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" descr="fke3b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404938" y="2708275"/>
            <a:ext cx="466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7"/>
          <p:cNvSpPr txBox="1"/>
          <p:nvPr userDrawn="1"/>
        </p:nvSpPr>
        <p:spPr>
          <a:xfrm>
            <a:off x="-1404938" y="1474788"/>
            <a:ext cx="1296988" cy="2355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  <a:cs typeface="Arial" charset="0"/>
              </a:rPr>
              <a:t>Tekst starter uden punktopstilling</a:t>
            </a:r>
            <a:br>
              <a:rPr lang="da-DK" altLang="zh-CN" sz="1100">
                <a:solidFill>
                  <a:schemeClr val="bg1"/>
                </a:solidFill>
                <a:cs typeface="Arial" charset="0"/>
              </a:rPr>
            </a:br>
            <a:endParaRPr lang="da-DK" altLang="zh-CN" sz="1100">
              <a:solidFill>
                <a:schemeClr val="bg1"/>
              </a:solidFill>
              <a:cs typeface="Arial" charset="0"/>
            </a:endParaRP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  <a:cs typeface="Arial" charset="0"/>
              </a:rPr>
              <a:t>For at få punkt-opstilling på teksten, brug forøg indrykning</a:t>
            </a:r>
          </a:p>
          <a:p>
            <a:pPr>
              <a:defRPr/>
            </a:pPr>
            <a:endParaRPr lang="da-DK" altLang="zh-CN" sz="1100">
              <a:solidFill>
                <a:schemeClr val="bg1"/>
              </a:solidFill>
              <a:cs typeface="Arial" charset="0"/>
            </a:endParaRPr>
          </a:p>
          <a:p>
            <a:pPr>
              <a:defRPr/>
            </a:pPr>
            <a:endParaRPr lang="da-DK" altLang="zh-CN" sz="1100">
              <a:solidFill>
                <a:schemeClr val="bg1"/>
              </a:solidFill>
              <a:cs typeface="Arial" charset="0"/>
            </a:endParaRP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  <a:cs typeface="Arial" charset="0"/>
              </a:rPr>
              <a:t>For at få venstre-stillet tekst uden punktopstilling, brug formindsk indrykning</a:t>
            </a:r>
          </a:p>
        </p:txBody>
      </p:sp>
      <p:sp>
        <p:nvSpPr>
          <p:cNvPr id="10" name="Line 37"/>
          <p:cNvSpPr>
            <a:spLocks noChangeShapeType="1"/>
          </p:cNvSpPr>
          <p:nvPr userDrawn="1"/>
        </p:nvSpPr>
        <p:spPr bwMode="auto">
          <a:xfrm>
            <a:off x="-1404938" y="14128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Text Box 38"/>
          <p:cNvSpPr txBox="1">
            <a:spLocks noChangeArrowheads="1"/>
          </p:cNvSpPr>
          <p:nvPr userDrawn="1"/>
        </p:nvSpPr>
        <p:spPr bwMode="auto">
          <a:xfrm>
            <a:off x="-1404938" y="827088"/>
            <a:ext cx="12969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</a:rPr>
              <a:t>Overskrift her</a:t>
            </a:r>
          </a:p>
        </p:txBody>
      </p:sp>
      <p:sp>
        <p:nvSpPr>
          <p:cNvPr id="12" name="Line 39"/>
          <p:cNvSpPr>
            <a:spLocks noChangeShapeType="1"/>
          </p:cNvSpPr>
          <p:nvPr userDrawn="1"/>
        </p:nvSpPr>
        <p:spPr bwMode="auto">
          <a:xfrm>
            <a:off x="-1404938" y="7651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3" name="Picture 40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404938" y="3875088"/>
            <a:ext cx="504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41"/>
          <p:cNvSpPr>
            <a:spLocks noChangeShapeType="1"/>
          </p:cNvSpPr>
          <p:nvPr userDrawn="1"/>
        </p:nvSpPr>
        <p:spPr bwMode="auto">
          <a:xfrm flipV="1">
            <a:off x="-1270000" y="4164013"/>
            <a:ext cx="0" cy="2159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Line 42"/>
          <p:cNvSpPr>
            <a:spLocks noChangeShapeType="1"/>
          </p:cNvSpPr>
          <p:nvPr userDrawn="1"/>
        </p:nvSpPr>
        <p:spPr bwMode="auto">
          <a:xfrm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Line 43"/>
          <p:cNvSpPr>
            <a:spLocks noChangeShapeType="1"/>
          </p:cNvSpPr>
          <p:nvPr userDrawn="1"/>
        </p:nvSpPr>
        <p:spPr bwMode="auto">
          <a:xfrm flipH="1"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Line 44"/>
          <p:cNvSpPr>
            <a:spLocks noChangeShapeType="1"/>
          </p:cNvSpPr>
          <p:nvPr userDrawn="1"/>
        </p:nvSpPr>
        <p:spPr bwMode="auto">
          <a:xfrm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Line 45"/>
          <p:cNvSpPr>
            <a:spLocks noChangeShapeType="1"/>
          </p:cNvSpPr>
          <p:nvPr userDrawn="1"/>
        </p:nvSpPr>
        <p:spPr bwMode="auto">
          <a:xfrm flipH="1"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Line 46"/>
          <p:cNvSpPr>
            <a:spLocks noChangeShapeType="1"/>
          </p:cNvSpPr>
          <p:nvPr userDrawn="1"/>
        </p:nvSpPr>
        <p:spPr bwMode="auto">
          <a:xfrm flipH="1">
            <a:off x="-900113" y="2800350"/>
            <a:ext cx="2159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Line 48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Text Box 48"/>
          <p:cNvSpPr txBox="1">
            <a:spLocks noChangeArrowheads="1"/>
          </p:cNvSpPr>
          <p:nvPr userDrawn="1"/>
        </p:nvSpPr>
        <p:spPr bwMode="auto">
          <a:xfrm>
            <a:off x="-1404938" y="4722813"/>
            <a:ext cx="140493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For at ændre ”Enhedens navn” og ”Sted og dato”:</a:t>
            </a:r>
          </a:p>
          <a:p>
            <a:pPr>
              <a:defRPr/>
            </a:pPr>
            <a:endParaRPr lang="da-DK" altLang="zh-CN" sz="1100">
              <a:solidFill>
                <a:schemeClr val="bg1"/>
              </a:solidFill>
            </a:endParaRP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Klik i menulinjen, </a:t>
            </a: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vælg ”Indsæt” &gt; ”Sidehoved / Sidefod”.</a:t>
            </a: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Indføj ”Sted og dato” i feltet for dato og ”Enhedens navn” i Sidefod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noProof="0" smtClean="0"/>
              <a:t>Click to edit Master title style</a:t>
            </a:r>
            <a:endParaRPr lang="da-DK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88" y="1374775"/>
            <a:ext cx="6577012" cy="1911349"/>
          </a:xfrm>
        </p:spPr>
        <p:txBody>
          <a:bodyPr/>
          <a:lstStyle/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  <a:endParaRPr lang="da-DK" noProof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1044000" y="3358800"/>
            <a:ext cx="3744000" cy="2487600"/>
          </a:xfrm>
        </p:spPr>
        <p:txBody>
          <a:bodyPr/>
          <a:lstStyle/>
          <a:p>
            <a:pPr lvl="0"/>
            <a:endParaRPr lang="da-DK" noProof="0"/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Faculty of Science</a:t>
            </a:r>
          </a:p>
        </p:txBody>
      </p:sp>
      <p:sp>
        <p:nvSpPr>
          <p:cNvPr id="24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Sted og dato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altLang="zh-CN"/>
              <a:t>Dias </a:t>
            </a:r>
            <a:fld id="{C313713E-1EC5-473E-A40E-65E374A5DF12}" type="slidenum">
              <a:rPr lang="da-DK" altLang="zh-CN"/>
              <a:pPr>
                <a:defRPr/>
              </a:pPr>
              <a:t>‹#›</a:t>
            </a:fld>
            <a:endParaRPr lang="da-DK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5" descr="top_uk_58_02"/>
          <p:cNvPicPr>
            <a:picLocks noChangeAspect="1" noChangeArrowheads="1"/>
          </p:cNvPicPr>
          <p:nvPr userDrawn="1"/>
        </p:nvPicPr>
        <p:blipFill>
          <a:blip r:embed="rId2" cstate="print"/>
          <a:srcRect r="20320"/>
          <a:stretch>
            <a:fillRect/>
          </a:stretch>
        </p:blipFill>
        <p:spPr bwMode="auto">
          <a:xfrm>
            <a:off x="0" y="0"/>
            <a:ext cx="9144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20"/>
          <p:cNvSpPr>
            <a:spLocks noChangeShapeType="1"/>
          </p:cNvSpPr>
          <p:nvPr userDrawn="1"/>
        </p:nvSpPr>
        <p:spPr bwMode="auto">
          <a:xfrm flipH="1">
            <a:off x="4763" y="6694488"/>
            <a:ext cx="9148762" cy="0"/>
          </a:xfrm>
          <a:prstGeom prst="line">
            <a:avLst/>
          </a:prstGeom>
          <a:noFill/>
          <a:ln w="9525">
            <a:solidFill>
              <a:srgbClr val="901A1E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7" name="Picture 40" descr="KU_new_bot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51488"/>
            <a:ext cx="91440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" descr="fke3b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404938" y="2708275"/>
            <a:ext cx="466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7"/>
          <p:cNvSpPr txBox="1"/>
          <p:nvPr userDrawn="1"/>
        </p:nvSpPr>
        <p:spPr>
          <a:xfrm>
            <a:off x="-1404938" y="1474788"/>
            <a:ext cx="1296988" cy="2355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  <a:cs typeface="Arial" charset="0"/>
              </a:rPr>
              <a:t>Tekst starter uden punktopstilling</a:t>
            </a:r>
            <a:br>
              <a:rPr lang="da-DK" altLang="zh-CN" sz="1100">
                <a:solidFill>
                  <a:schemeClr val="bg1"/>
                </a:solidFill>
                <a:cs typeface="Arial" charset="0"/>
              </a:rPr>
            </a:br>
            <a:endParaRPr lang="da-DK" altLang="zh-CN" sz="1100">
              <a:solidFill>
                <a:schemeClr val="bg1"/>
              </a:solidFill>
              <a:cs typeface="Arial" charset="0"/>
            </a:endParaRP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  <a:cs typeface="Arial" charset="0"/>
              </a:rPr>
              <a:t>For at få punkt-opstilling på teksten, brug forøg indrykning</a:t>
            </a:r>
          </a:p>
          <a:p>
            <a:pPr>
              <a:defRPr/>
            </a:pPr>
            <a:endParaRPr lang="da-DK" altLang="zh-CN" sz="1100">
              <a:solidFill>
                <a:schemeClr val="bg1"/>
              </a:solidFill>
              <a:cs typeface="Arial" charset="0"/>
            </a:endParaRPr>
          </a:p>
          <a:p>
            <a:pPr>
              <a:defRPr/>
            </a:pPr>
            <a:endParaRPr lang="da-DK" altLang="zh-CN" sz="1100">
              <a:solidFill>
                <a:schemeClr val="bg1"/>
              </a:solidFill>
              <a:cs typeface="Arial" charset="0"/>
            </a:endParaRP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  <a:cs typeface="Arial" charset="0"/>
              </a:rPr>
              <a:t>For at få venstre-stillet tekst uden punktopstilling, brug formindsk indrykning</a:t>
            </a:r>
          </a:p>
        </p:txBody>
      </p:sp>
      <p:sp>
        <p:nvSpPr>
          <p:cNvPr id="10" name="Line 37"/>
          <p:cNvSpPr>
            <a:spLocks noChangeShapeType="1"/>
          </p:cNvSpPr>
          <p:nvPr userDrawn="1"/>
        </p:nvSpPr>
        <p:spPr bwMode="auto">
          <a:xfrm>
            <a:off x="-1404938" y="14128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Text Box 38"/>
          <p:cNvSpPr txBox="1">
            <a:spLocks noChangeArrowheads="1"/>
          </p:cNvSpPr>
          <p:nvPr userDrawn="1"/>
        </p:nvSpPr>
        <p:spPr bwMode="auto">
          <a:xfrm>
            <a:off x="-1404938" y="827088"/>
            <a:ext cx="12969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</a:rPr>
              <a:t>Overskrift her</a:t>
            </a:r>
          </a:p>
        </p:txBody>
      </p:sp>
      <p:sp>
        <p:nvSpPr>
          <p:cNvPr id="12" name="Line 39"/>
          <p:cNvSpPr>
            <a:spLocks noChangeShapeType="1"/>
          </p:cNvSpPr>
          <p:nvPr userDrawn="1"/>
        </p:nvSpPr>
        <p:spPr bwMode="auto">
          <a:xfrm>
            <a:off x="-1404938" y="7651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3" name="Picture 40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404938" y="3875088"/>
            <a:ext cx="504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41"/>
          <p:cNvSpPr>
            <a:spLocks noChangeShapeType="1"/>
          </p:cNvSpPr>
          <p:nvPr userDrawn="1"/>
        </p:nvSpPr>
        <p:spPr bwMode="auto">
          <a:xfrm flipV="1">
            <a:off x="-1270000" y="4164013"/>
            <a:ext cx="0" cy="2159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Line 42"/>
          <p:cNvSpPr>
            <a:spLocks noChangeShapeType="1"/>
          </p:cNvSpPr>
          <p:nvPr userDrawn="1"/>
        </p:nvSpPr>
        <p:spPr bwMode="auto">
          <a:xfrm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Line 43"/>
          <p:cNvSpPr>
            <a:spLocks noChangeShapeType="1"/>
          </p:cNvSpPr>
          <p:nvPr userDrawn="1"/>
        </p:nvSpPr>
        <p:spPr bwMode="auto">
          <a:xfrm flipH="1"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Line 44"/>
          <p:cNvSpPr>
            <a:spLocks noChangeShapeType="1"/>
          </p:cNvSpPr>
          <p:nvPr userDrawn="1"/>
        </p:nvSpPr>
        <p:spPr bwMode="auto">
          <a:xfrm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Line 45"/>
          <p:cNvSpPr>
            <a:spLocks noChangeShapeType="1"/>
          </p:cNvSpPr>
          <p:nvPr userDrawn="1"/>
        </p:nvSpPr>
        <p:spPr bwMode="auto">
          <a:xfrm flipH="1"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Line 46"/>
          <p:cNvSpPr>
            <a:spLocks noChangeShapeType="1"/>
          </p:cNvSpPr>
          <p:nvPr userDrawn="1"/>
        </p:nvSpPr>
        <p:spPr bwMode="auto">
          <a:xfrm flipH="1">
            <a:off x="-900113" y="2800350"/>
            <a:ext cx="2159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Line 48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Text Box 48"/>
          <p:cNvSpPr txBox="1">
            <a:spLocks noChangeArrowheads="1"/>
          </p:cNvSpPr>
          <p:nvPr userDrawn="1"/>
        </p:nvSpPr>
        <p:spPr bwMode="auto">
          <a:xfrm>
            <a:off x="-1404938" y="4722813"/>
            <a:ext cx="140493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For at ændre ”Enhedens navn” og ”Sted og dato”:</a:t>
            </a:r>
          </a:p>
          <a:p>
            <a:pPr>
              <a:defRPr/>
            </a:pPr>
            <a:endParaRPr lang="da-DK" altLang="zh-CN" sz="1100">
              <a:solidFill>
                <a:schemeClr val="bg1"/>
              </a:solidFill>
            </a:endParaRP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Klik i menulinjen, </a:t>
            </a: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vælg ”Indsæt” &gt; ”Sidehoved / Sidefod”.</a:t>
            </a: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Indføj ”Sted og dato” i feltet for dato og ”Enhedens navn” i Sidefod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noProof="0" smtClean="0"/>
              <a:t>Click to edit Master title style</a:t>
            </a:r>
            <a:endParaRPr lang="da-DK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8" y="1374774"/>
            <a:ext cx="3211512" cy="448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  <a:endParaRPr lang="da-DK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6900" y="1374774"/>
            <a:ext cx="3213100" cy="448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  <a:endParaRPr lang="da-DK" noProof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Faculty of Science</a:t>
            </a:r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altLang="zh-CN"/>
              <a:t>Dias </a:t>
            </a:r>
            <a:fld id="{7798D607-26FE-4068-AC67-DB1D7E9C18BC}" type="slidenum">
              <a:rPr lang="da-DK" altLang="zh-CN"/>
              <a:pPr>
                <a:defRPr/>
              </a:pPr>
              <a:t>‹#›</a:t>
            </a:fld>
            <a:endParaRPr lang="da-DK" altLang="zh-CN"/>
          </a:p>
        </p:txBody>
      </p:sp>
      <p:sp>
        <p:nvSpPr>
          <p:cNvPr id="24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Sted og dato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4" name="Picture 18" descr="top_uk_58_02"/>
          <p:cNvPicPr>
            <a:picLocks noChangeAspect="1" noChangeArrowheads="1"/>
          </p:cNvPicPr>
          <p:nvPr userDrawn="1"/>
        </p:nvPicPr>
        <p:blipFill>
          <a:blip r:embed="rId2" cstate="print"/>
          <a:srcRect r="20320"/>
          <a:stretch>
            <a:fillRect/>
          </a:stretch>
        </p:blipFill>
        <p:spPr bwMode="auto">
          <a:xfrm>
            <a:off x="0" y="0"/>
            <a:ext cx="9144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20"/>
          <p:cNvSpPr>
            <a:spLocks noChangeShapeType="1"/>
          </p:cNvSpPr>
          <p:nvPr userDrawn="1"/>
        </p:nvSpPr>
        <p:spPr bwMode="auto">
          <a:xfrm flipH="1">
            <a:off x="4763" y="6694488"/>
            <a:ext cx="9148762" cy="0"/>
          </a:xfrm>
          <a:prstGeom prst="line">
            <a:avLst/>
          </a:prstGeom>
          <a:noFill/>
          <a:ln w="9525">
            <a:solidFill>
              <a:srgbClr val="901A1E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7" name="Picture 40" descr="KU_new_bot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51488"/>
            <a:ext cx="91440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88"/>
          <p:cNvSpPr txBox="1">
            <a:spLocks noChangeArrowheads="1"/>
          </p:cNvSpPr>
          <p:nvPr userDrawn="1"/>
        </p:nvSpPr>
        <p:spPr bwMode="auto">
          <a:xfrm>
            <a:off x="-1404938" y="4722813"/>
            <a:ext cx="140493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For at ændre ”Enhedens navn” og ”Sted og dato”:</a:t>
            </a:r>
          </a:p>
          <a:p>
            <a:pPr>
              <a:defRPr/>
            </a:pPr>
            <a:endParaRPr lang="da-DK" altLang="zh-CN" sz="1100">
              <a:solidFill>
                <a:schemeClr val="bg1"/>
              </a:solidFill>
            </a:endParaRP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Klik i menulinjen, </a:t>
            </a: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vælg ”Indsæt” &gt; ”Sidehoved / Sidefod”.</a:t>
            </a:r>
          </a:p>
          <a:p>
            <a:pPr>
              <a:defRPr/>
            </a:pPr>
            <a:r>
              <a:rPr lang="da-DK" altLang="zh-CN" sz="1100">
                <a:solidFill>
                  <a:schemeClr val="bg1"/>
                </a:solidFill>
              </a:rPr>
              <a:t>Indføj ”Sted og dato” i feltet for dato og ”Enhedens navn” i Sidefod</a:t>
            </a:r>
          </a:p>
        </p:txBody>
      </p:sp>
      <p:sp>
        <p:nvSpPr>
          <p:cNvPr id="9" name="Line 89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TextBox 17"/>
          <p:cNvSpPr txBox="1"/>
          <p:nvPr userDrawn="1"/>
        </p:nvSpPr>
        <p:spPr>
          <a:xfrm>
            <a:off x="-1357313" y="1133475"/>
            <a:ext cx="1296988" cy="6778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  <a:cs typeface="Arial" charset="0"/>
              </a:rPr>
              <a:t>Byt billede:</a:t>
            </a:r>
          </a:p>
          <a:p>
            <a:pPr eaLnBrk="1" hangingPunct="1">
              <a:defRPr/>
            </a:pPr>
            <a:r>
              <a:rPr lang="da-DK" sz="1100" smtClean="0">
                <a:solidFill>
                  <a:schemeClr val="bg1"/>
                </a:solidFill>
                <a:cs typeface="Arial" charset="0"/>
              </a:rPr>
              <a:t>Ny slide og klik på ikon, indsæt billede</a:t>
            </a:r>
          </a:p>
        </p:txBody>
      </p:sp>
      <p:sp>
        <p:nvSpPr>
          <p:cNvPr id="11" name="Line 36"/>
          <p:cNvSpPr>
            <a:spLocks noChangeShapeType="1"/>
          </p:cNvSpPr>
          <p:nvPr userDrawn="1"/>
        </p:nvSpPr>
        <p:spPr bwMode="auto">
          <a:xfrm>
            <a:off x="-1357313" y="1071563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44000" y="1051200"/>
            <a:ext cx="7059600" cy="4698000"/>
          </a:xfrm>
        </p:spPr>
        <p:txBody>
          <a:bodyPr/>
          <a:lstStyle/>
          <a:p>
            <a:pPr lvl="0"/>
            <a:endParaRPr lang="da-DK" noProof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Faculty of Science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da-DK" altLang="zh-CN"/>
              <a:t>Dias </a:t>
            </a:r>
            <a:fld id="{300BBB28-552E-4930-A255-3CDD6FAA330A}" type="slidenum">
              <a:rPr lang="da-DK" altLang="zh-CN"/>
              <a:pPr>
                <a:defRPr/>
              </a:pPr>
              <a:t>‹#›</a:t>
            </a:fld>
            <a:endParaRPr lang="da-DK" altLang="zh-CN"/>
          </a:p>
        </p:txBody>
      </p:sp>
      <p:sp>
        <p:nvSpPr>
          <p:cNvPr id="14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a-DK"/>
              <a:t>Sted og dato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Faculty of Science</a:t>
            </a:r>
          </a:p>
        </p:txBody>
      </p:sp>
      <p:sp>
        <p:nvSpPr>
          <p:cNvPr id="4" name="Date Placeholder 2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Sted og dato</a:t>
            </a:r>
          </a:p>
        </p:txBody>
      </p:sp>
      <p:sp>
        <p:nvSpPr>
          <p:cNvPr id="5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altLang="zh-CN"/>
              <a:t>Dias </a:t>
            </a:r>
            <a:fld id="{57E43EA5-3841-4046-9C13-31ACCDD78263}" type="slidenum">
              <a:rPr lang="da-DK" altLang="zh-CN"/>
              <a:pPr>
                <a:defRPr/>
              </a:pPr>
              <a:t>‹#›</a:t>
            </a:fld>
            <a:endParaRPr lang="da-DK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Faculty of Science</a:t>
            </a:r>
          </a:p>
        </p:txBody>
      </p:sp>
      <p:sp>
        <p:nvSpPr>
          <p:cNvPr id="3" name="Date Placeholder 2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Sted og dato</a:t>
            </a:r>
          </a:p>
        </p:txBody>
      </p:sp>
      <p:sp>
        <p:nvSpPr>
          <p:cNvPr id="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altLang="zh-CN"/>
              <a:t>Dias </a:t>
            </a:r>
            <a:fld id="{086233D4-3FC0-4887-9156-846D67BC9453}" type="slidenum">
              <a:rPr lang="da-DK" altLang="zh-CN"/>
              <a:pPr>
                <a:defRPr/>
              </a:pPr>
              <a:t>‹#›</a:t>
            </a:fld>
            <a:endParaRPr lang="da-DK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_uk_58_02"/>
          <p:cNvPicPr>
            <a:picLocks noChangeAspect="1" noChangeArrowheads="1"/>
          </p:cNvPicPr>
          <p:nvPr userDrawn="1"/>
        </p:nvPicPr>
        <p:blipFill>
          <a:blip r:embed="rId9" cstate="print"/>
          <a:srcRect r="20320"/>
          <a:stretch>
            <a:fillRect/>
          </a:stretch>
        </p:blipFill>
        <p:spPr bwMode="auto">
          <a:xfrm>
            <a:off x="0" y="0"/>
            <a:ext cx="9144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Line 20"/>
          <p:cNvSpPr>
            <a:spLocks noChangeShapeType="1"/>
          </p:cNvSpPr>
          <p:nvPr userDrawn="1"/>
        </p:nvSpPr>
        <p:spPr bwMode="auto">
          <a:xfrm flipH="1">
            <a:off x="4763" y="6694488"/>
            <a:ext cx="9148762" cy="0"/>
          </a:xfrm>
          <a:prstGeom prst="line">
            <a:avLst/>
          </a:prstGeom>
          <a:noFill/>
          <a:ln w="9525">
            <a:solidFill>
              <a:srgbClr val="901A1E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6591" name="Rectangle 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9088" y="-3175"/>
            <a:ext cx="6253162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8F8F8"/>
                </a:solidFill>
              </a:defRPr>
            </a:lvl1pPr>
          </a:lstStyle>
          <a:p>
            <a:pPr>
              <a:defRPr/>
            </a:pPr>
            <a:r>
              <a:rPr lang="da-DK"/>
              <a:t>Faculty of Science</a:t>
            </a:r>
          </a:p>
        </p:txBody>
      </p:sp>
      <p:sp>
        <p:nvSpPr>
          <p:cNvPr id="1029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60375"/>
            <a:ext cx="65770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zh-CN" smtClean="0"/>
              <a:t>Klik for at redigere titeltypografi i masteren</a:t>
            </a:r>
          </a:p>
        </p:txBody>
      </p:sp>
      <p:sp>
        <p:nvSpPr>
          <p:cNvPr id="1030" name="Rectangle 3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374775"/>
            <a:ext cx="6577012" cy="410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zh-CN" smtClean="0"/>
              <a:t>Klik for at redigere teksttypografierne i masteren</a:t>
            </a:r>
          </a:p>
          <a:p>
            <a:pPr lvl="1"/>
            <a:r>
              <a:rPr lang="da-DK" altLang="zh-CN" smtClean="0"/>
              <a:t>Andet niveau</a:t>
            </a:r>
          </a:p>
          <a:p>
            <a:pPr lvl="2"/>
            <a:r>
              <a:rPr lang="da-DK" altLang="zh-CN" smtClean="0"/>
              <a:t>Tredje niveau</a:t>
            </a:r>
          </a:p>
          <a:p>
            <a:pPr lvl="3"/>
            <a:r>
              <a:rPr lang="da-DK" altLang="zh-CN" smtClean="0"/>
              <a:t>Fjerde niveau</a:t>
            </a:r>
          </a:p>
          <a:p>
            <a:pPr lvl="4"/>
            <a:r>
              <a:rPr lang="da-DK" altLang="zh-CN" smtClean="0"/>
              <a:t>Femte niveau</a:t>
            </a:r>
          </a:p>
        </p:txBody>
      </p:sp>
      <p:pic>
        <p:nvPicPr>
          <p:cNvPr id="1031" name="Picture 40" descr="KU_new_bot4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5551488"/>
            <a:ext cx="91440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Date Placeholder 22"/>
          <p:cNvSpPr>
            <a:spLocks noGrp="1"/>
          </p:cNvSpPr>
          <p:nvPr>
            <p:ph type="dt" sz="half" idx="2"/>
          </p:nvPr>
        </p:nvSpPr>
        <p:spPr>
          <a:xfrm>
            <a:off x="1044575" y="6350000"/>
            <a:ext cx="6577013" cy="1444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Sted og dato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</p:nvPr>
        </p:nvSpPr>
        <p:spPr>
          <a:xfrm>
            <a:off x="1044575" y="6508750"/>
            <a:ext cx="2133600" cy="1444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 altLang="zh-CN"/>
              <a:t>Dias </a:t>
            </a:r>
            <a:fld id="{718308CE-59B2-4955-80ED-7DA3F83FE532}" type="slidenum">
              <a:rPr lang="da-DK" altLang="zh-CN"/>
              <a:pPr>
                <a:defRPr/>
              </a:pPr>
              <a:t>‹#›</a:t>
            </a:fld>
            <a:endParaRPr lang="da-DK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2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21212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212121"/>
          </a:solidFill>
          <a:latin typeface="+mn-lt"/>
          <a:ea typeface="ＭＳ Ｐゴシック" pitchFamily="34" charset="-128"/>
        </a:defRPr>
      </a:lvl2pPr>
      <a:lvl3pPr marL="1146175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212121"/>
          </a:solidFill>
          <a:latin typeface="+mn-lt"/>
          <a:ea typeface="ＭＳ Ｐゴシック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212121"/>
          </a:solidFill>
          <a:latin typeface="+mn-lt"/>
          <a:ea typeface="ＭＳ Ｐゴシック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212121"/>
          </a:solidFill>
          <a:latin typeface="+mn-lt"/>
          <a:ea typeface="ＭＳ Ｐゴシック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21212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21212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21212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21212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20" Type="http://schemas.openxmlformats.org/officeDocument/2006/relationships/image" Target="../media/image30.png"/><Relationship Id="rId21" Type="http://schemas.openxmlformats.org/officeDocument/2006/relationships/image" Target="../media/image31.png"/><Relationship Id="rId22" Type="http://schemas.openxmlformats.org/officeDocument/2006/relationships/image" Target="../media/image32.png"/><Relationship Id="rId23" Type="http://schemas.openxmlformats.org/officeDocument/2006/relationships/image" Target="../media/image33.png"/><Relationship Id="rId24" Type="http://schemas.openxmlformats.org/officeDocument/2006/relationships/image" Target="../media/image34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9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Faculty of Science</a:t>
            </a:r>
          </a:p>
        </p:txBody>
      </p:sp>
      <p:sp>
        <p:nvSpPr>
          <p:cNvPr id="7171" name="Date Placeholder 13"/>
          <p:cNvSpPr>
            <a:spLocks noGrp="1"/>
          </p:cNvSpPr>
          <p:nvPr>
            <p:ph type="dt" sz="quarter" idx="11"/>
          </p:nvPr>
        </p:nvSpPr>
        <p:spPr bwMode="auto">
          <a:xfrm>
            <a:off x="755576" y="6093296"/>
            <a:ext cx="6577013" cy="288032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z="1400" dirty="0" smtClean="0"/>
              <a:t>SIAM LA15, Atlanta (GA) USA, 26 October 2015</a:t>
            </a:r>
          </a:p>
        </p:txBody>
      </p:sp>
      <p:sp>
        <p:nvSpPr>
          <p:cNvPr id="7172" name="Slide Number Placeholder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CCF24E-971B-4876-957B-FEFDA39A8F11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1556792"/>
            <a:ext cx="7704856" cy="2664296"/>
          </a:xfrm>
        </p:spPr>
        <p:txBody>
          <a:bodyPr/>
          <a:lstStyle/>
          <a:p>
            <a:r>
              <a:rPr lang="en-US" altLang="zh-CN" sz="2800" b="1" dirty="0" smtClean="0"/>
              <a:t>A Framework for SpGEMM on </a:t>
            </a:r>
            <a:br>
              <a:rPr lang="en-US" altLang="zh-CN" sz="2800" b="1" dirty="0" smtClean="0"/>
            </a:br>
            <a:r>
              <a:rPr lang="en-US" altLang="zh-CN" sz="2800" b="1" dirty="0" smtClean="0"/>
              <a:t>GPUs and Heterogeneous Processors</a:t>
            </a:r>
            <a:br>
              <a:rPr lang="en-US" altLang="zh-CN" sz="2800" b="1" dirty="0" smtClean="0"/>
            </a:b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1800" u="sng" dirty="0" smtClean="0"/>
              <a:t>Weifeng Liu</a:t>
            </a:r>
            <a:r>
              <a:rPr lang="en-US" altLang="zh-CN" sz="1800" dirty="0" smtClean="0"/>
              <a:t>, Brian </a:t>
            </a:r>
            <a:r>
              <a:rPr lang="en-US" altLang="zh-CN" sz="1800" dirty="0" err="1" smtClean="0"/>
              <a:t>Vinter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Niels Bohr Institute, </a:t>
            </a:r>
            <a:br>
              <a:rPr lang="en-US" altLang="zh-CN" sz="1800" dirty="0" smtClean="0"/>
            </a:br>
            <a:r>
              <a:rPr lang="en-US" altLang="zh-CN" sz="1800" dirty="0" smtClean="0"/>
              <a:t>University of Copenhagen, Denmark</a:t>
            </a:r>
          </a:p>
        </p:txBody>
      </p:sp>
      <p:pic>
        <p:nvPicPr>
          <p:cNvPr id="7174" name="Picture 52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50100" y="4508500"/>
            <a:ext cx="1993900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40" descr="skabelon_new_2007_big"/>
          <p:cNvPicPr>
            <a:picLocks noChangeAspect="1" noChangeArrowheads="1"/>
          </p:cNvPicPr>
          <p:nvPr/>
        </p:nvPicPr>
        <p:blipFill>
          <a:blip r:embed="rId3" cstate="print"/>
          <a:srcRect t="21700"/>
          <a:stretch>
            <a:fillRect/>
          </a:stretch>
        </p:blipFill>
        <p:spPr bwMode="auto">
          <a:xfrm>
            <a:off x="5926138" y="3357563"/>
            <a:ext cx="3217862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 descr="bohrium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04664"/>
            <a:ext cx="1240036" cy="540085"/>
          </a:xfrm>
          <a:prstGeom prst="rect">
            <a:avLst/>
          </a:prstGeom>
        </p:spPr>
      </p:pic>
      <p:pic>
        <p:nvPicPr>
          <p:cNvPr id="4" name="图片 3" descr="LA15_logo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67"/>
          <a:stretch/>
        </p:blipFill>
        <p:spPr>
          <a:xfrm>
            <a:off x="7740351" y="1196752"/>
            <a:ext cx="1403647" cy="958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da-DK" altLang="zh-CN" smtClean="0"/>
              <a:t>Faculty of Science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90E484-8C28-4131-ACD0-A34A7F634A7A}" type="slidenum">
              <a:rPr lang="da-DK" altLang="zh-CN" smtClean="0"/>
              <a:pPr/>
              <a:t>10</a:t>
            </a:fld>
            <a:endParaRPr lang="da-DK" altLang="zh-CN" smtClean="0"/>
          </a:p>
        </p:txBody>
      </p:sp>
      <p:sp>
        <p:nvSpPr>
          <p:cNvPr id="8196" name="Footer Placeholder 3"/>
          <p:cNvSpPr txBox="1">
            <a:spLocks noGrp="1"/>
          </p:cNvSpPr>
          <p:nvPr/>
        </p:nvSpPr>
        <p:spPr bwMode="auto">
          <a:xfrm>
            <a:off x="2859088" y="-3175"/>
            <a:ext cx="6253162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buSzPct val="100000"/>
            </a:pPr>
            <a:r>
              <a:rPr lang="da-DK" altLang="zh-CN" sz="1000">
                <a:solidFill>
                  <a:srgbClr val="F8F8F8"/>
                </a:solidFill>
                <a:sym typeface="Verdana" pitchFamily="34" charset="0"/>
              </a:rPr>
              <a:t>Faculty of Science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625" cy="1239838"/>
          </a:xfrm>
        </p:spPr>
        <p:txBody>
          <a:bodyPr/>
          <a:lstStyle/>
          <a:p>
            <a:r>
              <a:rPr lang="da-DK" altLang="zh-CN" sz="3200" dirty="0" smtClean="0">
                <a:solidFill>
                  <a:srgbClr val="933027"/>
                </a:solidFill>
                <a:sym typeface="Verdana" pitchFamily="34" charset="0"/>
              </a:rPr>
              <a:t>Overview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2205038"/>
            <a:ext cx="7921625" cy="3997325"/>
          </a:xfrm>
        </p:spPr>
        <p:txBody>
          <a:bodyPr/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err="1" smtClean="0">
                <a:sym typeface="Verdana" pitchFamily="34" charset="0"/>
              </a:rPr>
              <a:t>SpGEMM</a:t>
            </a:r>
            <a:r>
              <a:rPr lang="en-US" altLang="zh-CN" sz="2000" dirty="0" smtClean="0">
                <a:sym typeface="Verdana" pitchFamily="34" charset="0"/>
              </a:rPr>
              <a:t> overview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Three challenges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Our </a:t>
            </a:r>
            <a:r>
              <a:rPr lang="en-US" altLang="zh-CN" sz="2000" dirty="0" err="1" smtClean="0">
                <a:sym typeface="Verdana" pitchFamily="34" charset="0"/>
              </a:rPr>
              <a:t>SpGEMM</a:t>
            </a:r>
            <a:r>
              <a:rPr lang="en-US" altLang="zh-CN" sz="2000" dirty="0" smtClean="0">
                <a:sym typeface="Verdana" pitchFamily="34" charset="0"/>
              </a:rPr>
              <a:t> framework and algorithms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ym typeface="Verdana" pitchFamily="34" charset="0"/>
              </a:rPr>
              <a:t>Stage 1: calculating upper bound of </a:t>
            </a:r>
            <a:r>
              <a:rPr lang="en-US" altLang="zh-CN" i="1" dirty="0" err="1" smtClean="0">
                <a:sym typeface="Verdana" pitchFamily="34" charset="0"/>
              </a:rPr>
              <a:t>nnzC</a:t>
            </a:r>
            <a:endParaRPr lang="en-US" altLang="zh-CN" i="1" dirty="0" smtClean="0">
              <a:sym typeface="Verdana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Verdana" pitchFamily="34" charset="0"/>
              </a:rPr>
              <a:t>Stage 2: binning and allocating </a:t>
            </a:r>
            <a:r>
              <a:rPr lang="en-US" altLang="zh-CN" i="1" dirty="0" smtClean="0">
                <a:solidFill>
                  <a:schemeClr val="tx1">
                    <a:lumMod val="50000"/>
                  </a:schemeClr>
                </a:solidFill>
                <a:sym typeface="Verdana" pitchFamily="34" charset="0"/>
              </a:rPr>
              <a:t>C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Verdana" pitchFamily="34" charset="0"/>
              </a:rPr>
              <a:t> of “reasonable” size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Verdana" pitchFamily="34" charset="0"/>
              </a:rPr>
              <a:t>Stage 3: computing </a:t>
            </a:r>
            <a:r>
              <a:rPr lang="en-US" altLang="zh-CN" i="1" dirty="0" smtClean="0">
                <a:solidFill>
                  <a:schemeClr val="tx1">
                    <a:lumMod val="50000"/>
                  </a:schemeClr>
                </a:solidFill>
                <a:sym typeface="Verdana" pitchFamily="34" charset="0"/>
              </a:rPr>
              <a:t>C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Verdana" pitchFamily="34" charset="0"/>
              </a:rPr>
              <a:t> using three different methods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Verdana" pitchFamily="34" charset="0"/>
              </a:rPr>
              <a:t>Stage 4: arranging data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D9D9D9"/>
                </a:solidFill>
                <a:sym typeface="Verdana" pitchFamily="34" charset="0"/>
              </a:rPr>
              <a:t>Experimental results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D9D9D9"/>
                </a:solidFill>
                <a:sym typeface="Verdana" pitchFamily="34" charset="0"/>
              </a:rPr>
              <a:t>Conclusion</a:t>
            </a:r>
            <a:endParaRPr lang="en-US" altLang="zh-CN" dirty="0" smtClean="0">
              <a:solidFill>
                <a:srgbClr val="D9D9D9"/>
              </a:solidFill>
              <a:sym typeface="Verdana" pitchFamily="34" charset="0"/>
            </a:endParaRPr>
          </a:p>
          <a:p>
            <a:pPr>
              <a:buFontTx/>
              <a:buChar char="•"/>
            </a:pPr>
            <a:endParaRPr lang="en-US" altLang="zh-CN" b="1" dirty="0" smtClean="0"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6013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500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Our 4-stage SpGEMM Framework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11</a:t>
            </a:fld>
            <a:endParaRPr lang="en-US" altLang="zh-CN" noProof="1" smtClean="0"/>
          </a:p>
        </p:txBody>
      </p:sp>
      <p:pic>
        <p:nvPicPr>
          <p:cNvPr id="12" name="图片 11" descr="framework-eps-converted-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413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34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500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Framework </a:t>
            </a:r>
            <a:r>
              <a:rPr lang="en-US" altLang="zh-CN" sz="3200" noProof="1">
                <a:sym typeface="Verdana" pitchFamily="34" charset="0"/>
              </a:rPr>
              <a:t>Stage 1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12</a:t>
            </a:fld>
            <a:endParaRPr lang="en-US" altLang="zh-CN" noProof="1" smtClean="0"/>
          </a:p>
        </p:txBody>
      </p:sp>
      <p:pic>
        <p:nvPicPr>
          <p:cNvPr id="12" name="图片 11" descr="framework-eps-converted-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413572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7504" y="1628800"/>
            <a:ext cx="1152128" cy="3672408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2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500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Stage 1. Upper bound of </a:t>
            </a:r>
            <a:r>
              <a:rPr lang="en-US" altLang="zh-CN" sz="3200" i="1" noProof="1" smtClean="0">
                <a:sym typeface="Verdana" pitchFamily="34" charset="0"/>
              </a:rPr>
              <a:t>nnzC</a:t>
            </a:r>
            <a:endParaRPr lang="en-US" altLang="zh-CN" sz="3200" i="1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13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9" y="1700809"/>
            <a:ext cx="7129412" cy="122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To calculate the upper bound of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nnz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of each row of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C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, </a:t>
            </a:r>
            <a:r>
              <a:rPr lang="en-US" altLang="zh-CN" sz="2000" kern="0" noProof="1">
                <a:solidFill>
                  <a:srgbClr val="212121"/>
                </a:solidFill>
                <a:sym typeface="Verdana" pitchFamily="34" charset="0"/>
              </a:rPr>
              <a:t>for each nonzero </a:t>
            </a:r>
            <a:r>
              <a:rPr lang="en-US" altLang="zh-CN" sz="2000" kern="0" noProof="1" smtClean="0">
                <a:solidFill>
                  <a:srgbClr val="212121"/>
                </a:solidFill>
                <a:sym typeface="Verdana" pitchFamily="34" charset="0"/>
              </a:rPr>
              <a:t>in the row of </a:t>
            </a:r>
            <a:r>
              <a:rPr lang="en-US" altLang="zh-CN" sz="2000" i="1" kern="0" noProof="1" smtClean="0">
                <a:solidFill>
                  <a:srgbClr val="212121"/>
                </a:solidFill>
                <a:sym typeface="Verdana" pitchFamily="34" charset="0"/>
              </a:rPr>
              <a:t>A,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sum up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nnz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of corresponding rows (with the same column ids of the nonzero of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A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) of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B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.</a:t>
            </a: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b="1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b="1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b="1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b="1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b="1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b="1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</p:txBody>
      </p:sp>
      <p:grpSp>
        <p:nvGrpSpPr>
          <p:cNvPr id="66" name="组 65"/>
          <p:cNvGrpSpPr/>
          <p:nvPr/>
        </p:nvGrpSpPr>
        <p:grpSpPr>
          <a:xfrm>
            <a:off x="3995936" y="4221088"/>
            <a:ext cx="433960" cy="432048"/>
            <a:chOff x="3851920" y="3356992"/>
            <a:chExt cx="433960" cy="432048"/>
          </a:xfrm>
        </p:grpSpPr>
        <p:sp>
          <p:nvSpPr>
            <p:cNvPr id="6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68" name="椭圆 67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6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d</a:t>
              </a:r>
              <a:endParaRPr lang="da-DK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70" name="组 69"/>
          <p:cNvGrpSpPr/>
          <p:nvPr/>
        </p:nvGrpSpPr>
        <p:grpSpPr>
          <a:xfrm>
            <a:off x="4427984" y="3789040"/>
            <a:ext cx="433960" cy="432048"/>
            <a:chOff x="2987824" y="3356992"/>
            <a:chExt cx="433960" cy="432048"/>
          </a:xfrm>
        </p:grpSpPr>
        <p:sp>
          <p:nvSpPr>
            <p:cNvPr id="71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72" name="椭圆 71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73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c</a:t>
              </a:r>
              <a:endParaRPr lang="da-DK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3563888" y="335699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75" name="Rectangle 15"/>
          <p:cNvSpPr>
            <a:spLocks noChangeArrowheads="1"/>
          </p:cNvSpPr>
          <p:nvPr/>
        </p:nvSpPr>
        <p:spPr bwMode="auto">
          <a:xfrm>
            <a:off x="4427984" y="335699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76" name="组 75"/>
          <p:cNvGrpSpPr/>
          <p:nvPr/>
        </p:nvGrpSpPr>
        <p:grpSpPr>
          <a:xfrm>
            <a:off x="4860032" y="3356992"/>
            <a:ext cx="433960" cy="432048"/>
            <a:chOff x="3851920" y="3356992"/>
            <a:chExt cx="433960" cy="432048"/>
          </a:xfrm>
        </p:grpSpPr>
        <p:sp>
          <p:nvSpPr>
            <p:cNvPr id="7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78" name="椭圆 77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7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a</a:t>
              </a:r>
              <a:endParaRPr lang="da-DK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3995936" y="378904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82" name="Rectangle 15"/>
          <p:cNvSpPr>
            <a:spLocks noChangeArrowheads="1"/>
          </p:cNvSpPr>
          <p:nvPr/>
        </p:nvSpPr>
        <p:spPr bwMode="auto">
          <a:xfrm>
            <a:off x="4860032" y="378904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83" name="Rectangle 15"/>
          <p:cNvSpPr>
            <a:spLocks noChangeArrowheads="1"/>
          </p:cNvSpPr>
          <p:nvPr/>
        </p:nvSpPr>
        <p:spPr bwMode="auto">
          <a:xfrm>
            <a:off x="3563888" y="4221088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86" name="Rectangle 15"/>
          <p:cNvSpPr>
            <a:spLocks noChangeArrowheads="1"/>
          </p:cNvSpPr>
          <p:nvPr/>
        </p:nvSpPr>
        <p:spPr bwMode="auto">
          <a:xfrm>
            <a:off x="3563888" y="465313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87" name="Rectangle 15"/>
          <p:cNvSpPr>
            <a:spLocks noChangeArrowheads="1"/>
          </p:cNvSpPr>
          <p:nvPr/>
        </p:nvSpPr>
        <p:spPr bwMode="auto">
          <a:xfrm>
            <a:off x="3995936" y="465313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89" name="组 88"/>
          <p:cNvGrpSpPr/>
          <p:nvPr/>
        </p:nvGrpSpPr>
        <p:grpSpPr>
          <a:xfrm>
            <a:off x="4427984" y="4653136"/>
            <a:ext cx="433960" cy="432048"/>
            <a:chOff x="3851920" y="3356992"/>
            <a:chExt cx="433960" cy="432048"/>
          </a:xfrm>
        </p:grpSpPr>
        <p:sp>
          <p:nvSpPr>
            <p:cNvPr id="90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91" name="椭圆 90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92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f</a:t>
              </a:r>
              <a:endParaRPr lang="da-DK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93" name="组 92"/>
          <p:cNvGrpSpPr/>
          <p:nvPr/>
        </p:nvGrpSpPr>
        <p:grpSpPr>
          <a:xfrm>
            <a:off x="3563888" y="3789040"/>
            <a:ext cx="433960" cy="432048"/>
            <a:chOff x="2987824" y="3356992"/>
            <a:chExt cx="433960" cy="432048"/>
          </a:xfrm>
        </p:grpSpPr>
        <p:sp>
          <p:nvSpPr>
            <p:cNvPr id="94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95" name="椭圆 94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96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b</a:t>
              </a:r>
              <a:endParaRPr lang="da-DK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97" name="Rectangle 15"/>
          <p:cNvSpPr>
            <a:spLocks noChangeArrowheads="1"/>
          </p:cNvSpPr>
          <p:nvPr/>
        </p:nvSpPr>
        <p:spPr bwMode="auto">
          <a:xfrm>
            <a:off x="4860032" y="465313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98" name="Rectangle 15"/>
          <p:cNvSpPr>
            <a:spLocks noChangeArrowheads="1"/>
          </p:cNvSpPr>
          <p:nvPr/>
        </p:nvSpPr>
        <p:spPr bwMode="auto">
          <a:xfrm>
            <a:off x="4427984" y="4221088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99" name="Rectangle 15"/>
          <p:cNvSpPr>
            <a:spLocks noChangeArrowheads="1"/>
          </p:cNvSpPr>
          <p:nvPr/>
        </p:nvSpPr>
        <p:spPr bwMode="auto">
          <a:xfrm>
            <a:off x="3995936" y="335699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02" name="Rectangle 15"/>
          <p:cNvSpPr>
            <a:spLocks noChangeArrowheads="1"/>
          </p:cNvSpPr>
          <p:nvPr/>
        </p:nvSpPr>
        <p:spPr bwMode="auto">
          <a:xfrm>
            <a:off x="2987824" y="3356992"/>
            <a:ext cx="57606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x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141" name="组 140"/>
          <p:cNvGrpSpPr/>
          <p:nvPr/>
        </p:nvGrpSpPr>
        <p:grpSpPr>
          <a:xfrm>
            <a:off x="4860032" y="4221088"/>
            <a:ext cx="433960" cy="432048"/>
            <a:chOff x="3851920" y="3356992"/>
            <a:chExt cx="433960" cy="432048"/>
          </a:xfrm>
        </p:grpSpPr>
        <p:sp>
          <p:nvSpPr>
            <p:cNvPr id="142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143" name="椭圆 142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144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e</a:t>
              </a:r>
              <a:endParaRPr lang="da-DK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165" name="Rectangle 15"/>
          <p:cNvSpPr>
            <a:spLocks noChangeArrowheads="1"/>
          </p:cNvSpPr>
          <p:nvPr/>
        </p:nvSpPr>
        <p:spPr bwMode="auto">
          <a:xfrm>
            <a:off x="1259632" y="5085184"/>
            <a:ext cx="17281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A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66" name="Rectangle 15"/>
          <p:cNvSpPr>
            <a:spLocks noChangeArrowheads="1"/>
          </p:cNvSpPr>
          <p:nvPr/>
        </p:nvSpPr>
        <p:spPr bwMode="auto">
          <a:xfrm>
            <a:off x="3563888" y="5085184"/>
            <a:ext cx="17281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B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83" name="圆角矩形 182"/>
          <p:cNvSpPr/>
          <p:nvPr/>
        </p:nvSpPr>
        <p:spPr>
          <a:xfrm>
            <a:off x="5076056" y="3356992"/>
            <a:ext cx="216024" cy="216024"/>
          </a:xfrm>
          <a:prstGeom prst="roundRect">
            <a:avLst/>
          </a:prstGeom>
          <a:solidFill>
            <a:srgbClr val="008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5" name="圆角矩形 184"/>
          <p:cNvSpPr/>
          <p:nvPr/>
        </p:nvSpPr>
        <p:spPr>
          <a:xfrm>
            <a:off x="5076056" y="3573016"/>
            <a:ext cx="216024" cy="216024"/>
          </a:xfrm>
          <a:prstGeom prst="roundRect">
            <a:avLst/>
          </a:prstGeom>
          <a:solidFill>
            <a:srgbClr val="FF66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3779912" y="3789040"/>
            <a:ext cx="1080120" cy="216024"/>
            <a:chOff x="3779912" y="3789040"/>
            <a:chExt cx="1080120" cy="216024"/>
          </a:xfrm>
        </p:grpSpPr>
        <p:sp>
          <p:nvSpPr>
            <p:cNvPr id="188" name="圆角矩形 187"/>
            <p:cNvSpPr/>
            <p:nvPr/>
          </p:nvSpPr>
          <p:spPr>
            <a:xfrm>
              <a:off x="3779912" y="3789040"/>
              <a:ext cx="216024" cy="216024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98" name="圆角矩形 197"/>
            <p:cNvSpPr/>
            <p:nvPr/>
          </p:nvSpPr>
          <p:spPr>
            <a:xfrm>
              <a:off x="4644008" y="3789040"/>
              <a:ext cx="216024" cy="216024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3995936" y="4221088"/>
            <a:ext cx="1080120" cy="216024"/>
            <a:chOff x="3995936" y="4221088"/>
            <a:chExt cx="1080120" cy="216024"/>
          </a:xfrm>
        </p:grpSpPr>
        <p:sp>
          <p:nvSpPr>
            <p:cNvPr id="212" name="圆角矩形 211"/>
            <p:cNvSpPr/>
            <p:nvPr/>
          </p:nvSpPr>
          <p:spPr>
            <a:xfrm>
              <a:off x="3995936" y="4221088"/>
              <a:ext cx="216024" cy="216024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22" name="圆角矩形 221"/>
            <p:cNvSpPr/>
            <p:nvPr/>
          </p:nvSpPr>
          <p:spPr>
            <a:xfrm>
              <a:off x="4860032" y="4221088"/>
              <a:ext cx="216024" cy="216024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4211960" y="4437112"/>
            <a:ext cx="1080120" cy="216024"/>
            <a:chOff x="4211960" y="4437112"/>
            <a:chExt cx="1080120" cy="216024"/>
          </a:xfrm>
        </p:grpSpPr>
        <p:sp>
          <p:nvSpPr>
            <p:cNvPr id="215" name="圆角矩形 214"/>
            <p:cNvSpPr/>
            <p:nvPr/>
          </p:nvSpPr>
          <p:spPr>
            <a:xfrm>
              <a:off x="4211960" y="4437112"/>
              <a:ext cx="216024" cy="216024"/>
            </a:xfrm>
            <a:prstGeom prst="roundRect">
              <a:avLst/>
            </a:prstGeom>
            <a:solidFill>
              <a:srgbClr val="FF66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25" name="圆角矩形 224"/>
            <p:cNvSpPr/>
            <p:nvPr/>
          </p:nvSpPr>
          <p:spPr>
            <a:xfrm>
              <a:off x="5076056" y="4437112"/>
              <a:ext cx="216024" cy="216024"/>
            </a:xfrm>
            <a:prstGeom prst="roundRect">
              <a:avLst/>
            </a:prstGeom>
            <a:solidFill>
              <a:srgbClr val="FF66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240" name="圆角矩形 239"/>
          <p:cNvSpPr/>
          <p:nvPr/>
        </p:nvSpPr>
        <p:spPr>
          <a:xfrm>
            <a:off x="4644008" y="4869160"/>
            <a:ext cx="216024" cy="216024"/>
          </a:xfrm>
          <a:prstGeom prst="roundRect">
            <a:avLst/>
          </a:prstGeom>
          <a:solidFill>
            <a:srgbClr val="FF66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46" name="组 245"/>
          <p:cNvGrpSpPr/>
          <p:nvPr/>
        </p:nvGrpSpPr>
        <p:grpSpPr>
          <a:xfrm>
            <a:off x="1259632" y="3789040"/>
            <a:ext cx="433960" cy="432048"/>
            <a:chOff x="3851920" y="3356992"/>
            <a:chExt cx="433960" cy="432048"/>
          </a:xfrm>
        </p:grpSpPr>
        <p:sp>
          <p:nvSpPr>
            <p:cNvPr id="24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248" name="椭圆 247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4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2</a:t>
              </a:r>
              <a:endParaRPr lang="da-DK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250" name="组 249"/>
          <p:cNvGrpSpPr/>
          <p:nvPr/>
        </p:nvGrpSpPr>
        <p:grpSpPr>
          <a:xfrm>
            <a:off x="2123728" y="3356992"/>
            <a:ext cx="433960" cy="432048"/>
            <a:chOff x="2987824" y="3356992"/>
            <a:chExt cx="433960" cy="432048"/>
          </a:xfrm>
        </p:grpSpPr>
        <p:sp>
          <p:nvSpPr>
            <p:cNvPr id="251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252" name="椭圆 251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53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1</a:t>
              </a:r>
              <a:endParaRPr lang="da-DK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254" name="Rectangle 15"/>
          <p:cNvSpPr>
            <a:spLocks noChangeArrowheads="1"/>
          </p:cNvSpPr>
          <p:nvPr/>
        </p:nvSpPr>
        <p:spPr bwMode="auto">
          <a:xfrm>
            <a:off x="1259632" y="335699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55" name="Rectangle 15"/>
          <p:cNvSpPr>
            <a:spLocks noChangeArrowheads="1"/>
          </p:cNvSpPr>
          <p:nvPr/>
        </p:nvSpPr>
        <p:spPr bwMode="auto">
          <a:xfrm>
            <a:off x="1691680" y="335699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256" name="组 255"/>
          <p:cNvGrpSpPr/>
          <p:nvPr/>
        </p:nvGrpSpPr>
        <p:grpSpPr>
          <a:xfrm>
            <a:off x="1691680" y="3789040"/>
            <a:ext cx="433960" cy="432048"/>
            <a:chOff x="3851920" y="3356992"/>
            <a:chExt cx="433960" cy="432048"/>
          </a:xfrm>
        </p:grpSpPr>
        <p:sp>
          <p:nvSpPr>
            <p:cNvPr id="25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258" name="椭圆 257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5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3</a:t>
              </a:r>
              <a:endParaRPr lang="da-DK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260" name="Rectangle 15"/>
          <p:cNvSpPr>
            <a:spLocks noChangeArrowheads="1"/>
          </p:cNvSpPr>
          <p:nvPr/>
        </p:nvSpPr>
        <p:spPr bwMode="auto">
          <a:xfrm>
            <a:off x="2555776" y="378904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61" name="Rectangle 15"/>
          <p:cNvSpPr>
            <a:spLocks noChangeArrowheads="1"/>
          </p:cNvSpPr>
          <p:nvPr/>
        </p:nvSpPr>
        <p:spPr bwMode="auto">
          <a:xfrm>
            <a:off x="2123728" y="4221088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62" name="Rectangle 15"/>
          <p:cNvSpPr>
            <a:spLocks noChangeArrowheads="1"/>
          </p:cNvSpPr>
          <p:nvPr/>
        </p:nvSpPr>
        <p:spPr bwMode="auto">
          <a:xfrm>
            <a:off x="2555776" y="4221088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63" name="Rectangle 15"/>
          <p:cNvSpPr>
            <a:spLocks noChangeArrowheads="1"/>
          </p:cNvSpPr>
          <p:nvPr/>
        </p:nvSpPr>
        <p:spPr bwMode="auto">
          <a:xfrm>
            <a:off x="1259632" y="4221088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64" name="Rectangle 15"/>
          <p:cNvSpPr>
            <a:spLocks noChangeArrowheads="1"/>
          </p:cNvSpPr>
          <p:nvPr/>
        </p:nvSpPr>
        <p:spPr bwMode="auto">
          <a:xfrm>
            <a:off x="1691680" y="4221088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65" name="Rectangle 15"/>
          <p:cNvSpPr>
            <a:spLocks noChangeArrowheads="1"/>
          </p:cNvSpPr>
          <p:nvPr/>
        </p:nvSpPr>
        <p:spPr bwMode="auto">
          <a:xfrm>
            <a:off x="2555776" y="335699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66" name="Rectangle 15"/>
          <p:cNvSpPr>
            <a:spLocks noChangeArrowheads="1"/>
          </p:cNvSpPr>
          <p:nvPr/>
        </p:nvSpPr>
        <p:spPr bwMode="auto">
          <a:xfrm>
            <a:off x="2123728" y="378904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67" name="Rectangle 15"/>
          <p:cNvSpPr>
            <a:spLocks noChangeArrowheads="1"/>
          </p:cNvSpPr>
          <p:nvPr/>
        </p:nvSpPr>
        <p:spPr bwMode="auto">
          <a:xfrm>
            <a:off x="1691680" y="465313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268" name="组 267"/>
          <p:cNvGrpSpPr/>
          <p:nvPr/>
        </p:nvGrpSpPr>
        <p:grpSpPr>
          <a:xfrm>
            <a:off x="2555776" y="4653136"/>
            <a:ext cx="433960" cy="432048"/>
            <a:chOff x="3851920" y="3356992"/>
            <a:chExt cx="433960" cy="432048"/>
          </a:xfrm>
        </p:grpSpPr>
        <p:sp>
          <p:nvSpPr>
            <p:cNvPr id="26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270" name="椭圆 269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71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6</a:t>
              </a:r>
            </a:p>
          </p:txBody>
        </p:sp>
      </p:grpSp>
      <p:grpSp>
        <p:nvGrpSpPr>
          <p:cNvPr id="272" name="组 271"/>
          <p:cNvGrpSpPr/>
          <p:nvPr/>
        </p:nvGrpSpPr>
        <p:grpSpPr>
          <a:xfrm>
            <a:off x="2123728" y="4653136"/>
            <a:ext cx="433960" cy="432048"/>
            <a:chOff x="2987824" y="3356992"/>
            <a:chExt cx="433960" cy="432048"/>
          </a:xfrm>
        </p:grpSpPr>
        <p:sp>
          <p:nvSpPr>
            <p:cNvPr id="273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274" name="椭圆 273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75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5</a:t>
              </a:r>
            </a:p>
          </p:txBody>
        </p:sp>
      </p:grpSp>
      <p:grpSp>
        <p:nvGrpSpPr>
          <p:cNvPr id="276" name="组 275"/>
          <p:cNvGrpSpPr/>
          <p:nvPr/>
        </p:nvGrpSpPr>
        <p:grpSpPr>
          <a:xfrm>
            <a:off x="1259632" y="4653136"/>
            <a:ext cx="433960" cy="432048"/>
            <a:chOff x="3851920" y="3356992"/>
            <a:chExt cx="433960" cy="432048"/>
          </a:xfrm>
        </p:grpSpPr>
        <p:sp>
          <p:nvSpPr>
            <p:cNvPr id="27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278" name="椭圆 277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7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4</a:t>
              </a:r>
              <a:endParaRPr lang="da-DK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1259632" y="3356992"/>
            <a:ext cx="1728192" cy="432048"/>
          </a:xfrm>
          <a:prstGeom prst="roundRect">
            <a:avLst/>
          </a:prstGeom>
          <a:solidFill>
            <a:srgbClr val="3366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1259632" y="3789040"/>
            <a:ext cx="1728192" cy="432048"/>
          </a:xfrm>
          <a:prstGeom prst="roundRect">
            <a:avLst/>
          </a:prstGeom>
          <a:solidFill>
            <a:srgbClr val="008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1259632" y="4221088"/>
            <a:ext cx="1728192" cy="432048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259632" y="4653136"/>
            <a:ext cx="1728192" cy="432048"/>
          </a:xfrm>
          <a:prstGeom prst="roundRect">
            <a:avLst/>
          </a:prstGeom>
          <a:solidFill>
            <a:srgbClr val="FF66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5" name="Rectangle 15"/>
          <p:cNvSpPr>
            <a:spLocks noChangeArrowheads="1"/>
          </p:cNvSpPr>
          <p:nvPr/>
        </p:nvSpPr>
        <p:spPr bwMode="auto">
          <a:xfrm>
            <a:off x="5868144" y="3356992"/>
            <a:ext cx="208823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SzPct val="100000"/>
            </a:pPr>
            <a:r>
              <a:rPr lang="da-DK" altLang="zh-CN" sz="2000" i="1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nnz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(</a:t>
            </a: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c</a:t>
            </a:r>
            <a:r>
              <a: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0</a:t>
            </a:r>
            <a:r>
              <a:rPr lang="da-DK" altLang="zh-CN" sz="2000" baseline="-25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*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)</a:t>
            </a:r>
            <a:r>
              <a:rPr lang="da-DK" altLang="zh-CN" sz="2000" baseline="-25000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ub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= </a:t>
            </a:r>
            <a:r>
              <a:rPr lang="da-DK" altLang="zh-CN" sz="2000" b="1" dirty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2</a:t>
            </a:r>
          </a:p>
        </p:txBody>
      </p:sp>
      <p:sp>
        <p:nvSpPr>
          <p:cNvPr id="106" name="Rectangle 15"/>
          <p:cNvSpPr>
            <a:spLocks noChangeArrowheads="1"/>
          </p:cNvSpPr>
          <p:nvPr/>
        </p:nvSpPr>
        <p:spPr bwMode="auto">
          <a:xfrm>
            <a:off x="5868144" y="3789040"/>
            <a:ext cx="187220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SzPct val="100000"/>
            </a:pPr>
            <a:r>
              <a:rPr lang="da-DK" altLang="zh-CN" sz="2000" i="1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nnz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(</a:t>
            </a: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c</a:t>
            </a:r>
            <a:r>
              <a: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1</a:t>
            </a:r>
            <a:r>
              <a:rPr lang="da-DK" altLang="zh-CN" sz="2000" baseline="-25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*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)</a:t>
            </a:r>
            <a:r>
              <a:rPr lang="da-DK" altLang="zh-CN" sz="2000" baseline="-25000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ub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= 1</a:t>
            </a:r>
            <a:endParaRPr lang="da-DK" altLang="zh-CN" sz="2000" b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07" name="Rectangle 15"/>
          <p:cNvSpPr>
            <a:spLocks noChangeArrowheads="1"/>
          </p:cNvSpPr>
          <p:nvPr/>
        </p:nvSpPr>
        <p:spPr bwMode="auto">
          <a:xfrm>
            <a:off x="5868144" y="4221088"/>
            <a:ext cx="208823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SzPct val="100000"/>
            </a:pPr>
            <a:r>
              <a:rPr lang="da-DK" altLang="zh-CN" sz="2000" i="1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nnz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(</a:t>
            </a: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c</a:t>
            </a:r>
            <a:r>
              <a:rPr lang="da-DK" altLang="zh-CN" sz="2000" baseline="-25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2*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)</a:t>
            </a:r>
            <a:r>
              <a:rPr lang="da-DK" altLang="zh-CN" sz="2000" baseline="-25000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ub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= </a:t>
            </a:r>
            <a:r>
              <a:rPr lang="da-DK" altLang="zh-CN" sz="2000" b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0</a:t>
            </a:r>
            <a:endParaRPr lang="da-DK" altLang="zh-CN" sz="2000" b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08" name="Rectangle 15"/>
          <p:cNvSpPr>
            <a:spLocks noChangeArrowheads="1"/>
          </p:cNvSpPr>
          <p:nvPr/>
        </p:nvSpPr>
        <p:spPr bwMode="auto">
          <a:xfrm>
            <a:off x="5868144" y="4653136"/>
            <a:ext cx="165618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SzPct val="100000"/>
            </a:pPr>
            <a:r>
              <a:rPr lang="da-DK" altLang="zh-CN" sz="2000" i="1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nnz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(</a:t>
            </a: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c</a:t>
            </a:r>
            <a:r>
              <a: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3</a:t>
            </a:r>
            <a:r>
              <a:rPr lang="da-DK" altLang="zh-CN" sz="2000" baseline="-25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*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)</a:t>
            </a:r>
            <a:r>
              <a:rPr lang="da-DK" altLang="zh-CN" sz="2000" baseline="-25000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ub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= 1</a:t>
            </a:r>
            <a:endParaRPr lang="da-DK" altLang="zh-CN" sz="2000" b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cxnSp>
        <p:nvCxnSpPr>
          <p:cNvPr id="109" name="曲线连接符 108"/>
          <p:cNvCxnSpPr>
            <a:stCxn id="3" idx="3"/>
            <a:endCxn id="83" idx="1"/>
          </p:cNvCxnSpPr>
          <p:nvPr/>
        </p:nvCxnSpPr>
        <p:spPr>
          <a:xfrm>
            <a:off x="2987824" y="3573016"/>
            <a:ext cx="576064" cy="864096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曲线连接符 111"/>
          <p:cNvCxnSpPr>
            <a:stCxn id="142" idx="3"/>
            <a:endCxn id="105" idx="1"/>
          </p:cNvCxnSpPr>
          <p:nvPr/>
        </p:nvCxnSpPr>
        <p:spPr>
          <a:xfrm flipV="1">
            <a:off x="5293992" y="3573016"/>
            <a:ext cx="574152" cy="864096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曲线连接符 114"/>
          <p:cNvCxnSpPr>
            <a:stCxn id="260" idx="3"/>
            <a:endCxn id="74" idx="1"/>
          </p:cNvCxnSpPr>
          <p:nvPr/>
        </p:nvCxnSpPr>
        <p:spPr>
          <a:xfrm flipV="1">
            <a:off x="2989736" y="3573016"/>
            <a:ext cx="574152" cy="432048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曲线连接符 117"/>
          <p:cNvCxnSpPr>
            <a:stCxn id="77" idx="3"/>
            <a:endCxn id="106" idx="1"/>
          </p:cNvCxnSpPr>
          <p:nvPr/>
        </p:nvCxnSpPr>
        <p:spPr>
          <a:xfrm>
            <a:off x="5293992" y="3573016"/>
            <a:ext cx="574152" cy="432048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/>
          <p:cNvCxnSpPr>
            <a:stCxn id="260" idx="3"/>
            <a:endCxn id="94" idx="1"/>
          </p:cNvCxnSpPr>
          <p:nvPr/>
        </p:nvCxnSpPr>
        <p:spPr>
          <a:xfrm>
            <a:off x="2989736" y="4005064"/>
            <a:ext cx="574152" cy="12700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曲线连接符 132"/>
          <p:cNvCxnSpPr>
            <a:stCxn id="82" idx="3"/>
            <a:endCxn id="106" idx="1"/>
          </p:cNvCxnSpPr>
          <p:nvPr/>
        </p:nvCxnSpPr>
        <p:spPr>
          <a:xfrm>
            <a:off x="5293992" y="4005064"/>
            <a:ext cx="574152" cy="12700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曲线连接符 135"/>
          <p:cNvCxnSpPr>
            <a:stCxn id="159" idx="3"/>
            <a:endCxn id="74" idx="1"/>
          </p:cNvCxnSpPr>
          <p:nvPr/>
        </p:nvCxnSpPr>
        <p:spPr>
          <a:xfrm flipV="1">
            <a:off x="2987824" y="3573016"/>
            <a:ext cx="576064" cy="129614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曲线连接符 138"/>
          <p:cNvCxnSpPr>
            <a:stCxn id="159" idx="3"/>
            <a:endCxn id="83" idx="1"/>
          </p:cNvCxnSpPr>
          <p:nvPr/>
        </p:nvCxnSpPr>
        <p:spPr>
          <a:xfrm flipV="1">
            <a:off x="2987824" y="4437112"/>
            <a:ext cx="576064" cy="4320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曲线连接符 144"/>
          <p:cNvCxnSpPr>
            <a:endCxn id="86" idx="1"/>
          </p:cNvCxnSpPr>
          <p:nvPr/>
        </p:nvCxnSpPr>
        <p:spPr>
          <a:xfrm>
            <a:off x="2987824" y="4869160"/>
            <a:ext cx="576064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曲线连接符 145"/>
          <p:cNvCxnSpPr>
            <a:stCxn id="77" idx="3"/>
            <a:endCxn id="108" idx="1"/>
          </p:cNvCxnSpPr>
          <p:nvPr/>
        </p:nvCxnSpPr>
        <p:spPr>
          <a:xfrm>
            <a:off x="5293992" y="3573016"/>
            <a:ext cx="574152" cy="129614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曲线连接符 147"/>
          <p:cNvCxnSpPr>
            <a:stCxn id="142" idx="3"/>
            <a:endCxn id="108" idx="1"/>
          </p:cNvCxnSpPr>
          <p:nvPr/>
        </p:nvCxnSpPr>
        <p:spPr>
          <a:xfrm>
            <a:off x="5293992" y="4437112"/>
            <a:ext cx="574152" cy="4320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曲线连接符 150"/>
          <p:cNvCxnSpPr>
            <a:stCxn id="97" idx="3"/>
            <a:endCxn id="108" idx="1"/>
          </p:cNvCxnSpPr>
          <p:nvPr/>
        </p:nvCxnSpPr>
        <p:spPr>
          <a:xfrm>
            <a:off x="5293992" y="4869160"/>
            <a:ext cx="574152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7452320" y="3789040"/>
            <a:ext cx="136815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SzPct val="100000"/>
            </a:pP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+ 2 = </a:t>
            </a:r>
            <a:r>
              <a:rPr lang="da-DK" altLang="zh-CN" sz="2000" b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3</a:t>
            </a:r>
            <a:endParaRPr lang="da-DK" altLang="zh-CN" sz="2000" b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27" name="Rectangle 15"/>
          <p:cNvSpPr>
            <a:spLocks noChangeArrowheads="1"/>
          </p:cNvSpPr>
          <p:nvPr/>
        </p:nvSpPr>
        <p:spPr bwMode="auto">
          <a:xfrm>
            <a:off x="7452320" y="4653136"/>
            <a:ext cx="5760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SzPct val="100000"/>
            </a:pP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+ 2</a:t>
            </a:r>
            <a:endParaRPr lang="da-DK" altLang="zh-CN" sz="2000" b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28" name="Rectangle 15"/>
          <p:cNvSpPr>
            <a:spLocks noChangeArrowheads="1"/>
          </p:cNvSpPr>
          <p:nvPr/>
        </p:nvSpPr>
        <p:spPr bwMode="auto">
          <a:xfrm>
            <a:off x="7956376" y="4653136"/>
            <a:ext cx="100811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SzPct val="100000"/>
            </a:pP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+ 1 = </a:t>
            </a:r>
            <a:r>
              <a:rPr lang="da-DK" altLang="zh-CN" sz="2000" b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4 </a:t>
            </a:r>
            <a:endParaRPr lang="da-DK" altLang="zh-CN" sz="2000" b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13" name="Rectangle 15"/>
          <p:cNvSpPr>
            <a:spLocks noChangeArrowheads="1"/>
          </p:cNvSpPr>
          <p:nvPr/>
        </p:nvSpPr>
        <p:spPr bwMode="auto">
          <a:xfrm>
            <a:off x="755576" y="5517232"/>
            <a:ext cx="7848872" cy="288032"/>
          </a:xfrm>
          <a:prstGeom prst="rect">
            <a:avLst/>
          </a:prstGeom>
          <a:noFill/>
          <a:ln w="28575" cap="rnd" cmpd="sng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dirty="0" smtClean="0">
                <a:solidFill>
                  <a:srgbClr val="FF0000"/>
                </a:solidFill>
                <a:latin typeface="Arial Black"/>
                <a:cs typeface="Arial Black"/>
                <a:sym typeface="Verdana" pitchFamily="34" charset="0"/>
              </a:rPr>
              <a:t>Q: Should we pre-allocate a </a:t>
            </a:r>
            <a:r>
              <a:rPr lang="en-US" altLang="zh-CN" sz="2000" i="1" dirty="0" smtClean="0">
                <a:solidFill>
                  <a:srgbClr val="FF0000"/>
                </a:solidFill>
                <a:latin typeface="Arial Black"/>
                <a:cs typeface="Arial Black"/>
                <a:sym typeface="Verdana" pitchFamily="34" charset="0"/>
              </a:rPr>
              <a:t>C</a:t>
            </a:r>
            <a:r>
              <a:rPr lang="en-US" altLang="zh-CN" sz="2000" dirty="0" smtClean="0">
                <a:solidFill>
                  <a:srgbClr val="FF0000"/>
                </a:solidFill>
                <a:latin typeface="Arial Black"/>
                <a:cs typeface="Arial Black"/>
                <a:sym typeface="Verdana" pitchFamily="34" charset="0"/>
              </a:rPr>
              <a:t> of the upper bound size?</a:t>
            </a:r>
          </a:p>
        </p:txBody>
      </p:sp>
      <p:sp>
        <p:nvSpPr>
          <p:cNvPr id="114" name="Rectangle 15"/>
          <p:cNvSpPr>
            <a:spLocks noChangeArrowheads="1"/>
          </p:cNvSpPr>
          <p:nvPr/>
        </p:nvSpPr>
        <p:spPr bwMode="auto">
          <a:xfrm>
            <a:off x="1403648" y="5877272"/>
            <a:ext cx="6552728" cy="648072"/>
          </a:xfrm>
          <a:prstGeom prst="rect">
            <a:avLst/>
          </a:prstGeom>
          <a:solidFill>
            <a:srgbClr val="FF0000"/>
          </a:solidFill>
          <a:ln w="28575" cap="rnd" cmpd="sng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eaLnBrk="0" hangingPunct="0">
              <a:buSzPct val="100000"/>
            </a:pPr>
            <a:r>
              <a:rPr lang="en-US" altLang="zh-CN" sz="20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A: No. </a:t>
            </a:r>
            <a:r>
              <a:rPr lang="en-US" altLang="zh-CN" sz="2000" i="1" dirty="0" err="1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NnzC</a:t>
            </a:r>
            <a:r>
              <a:rPr lang="en-US" altLang="zh-CN" sz="2000" baseline="-25000" dirty="0" err="1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ub</a:t>
            </a:r>
            <a:r>
              <a:rPr lang="en-US" altLang="zh-CN" sz="20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 may be very large, </a:t>
            </a:r>
          </a:p>
          <a:p>
            <a:pPr eaLnBrk="0" hangingPunct="0">
              <a:buSzPct val="100000"/>
            </a:pPr>
            <a:r>
              <a:rPr lang="en-US" altLang="zh-CN" sz="2000" dirty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   so we do not pre-allocate it in this stage.</a:t>
            </a:r>
          </a:p>
        </p:txBody>
      </p:sp>
    </p:spTree>
    <p:extLst>
      <p:ext uri="{BB962C8B-B14F-4D97-AF65-F5344CB8AC3E}">
        <p14:creationId xmlns:p14="http://schemas.microsoft.com/office/powerpoint/2010/main" val="1130577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  <p:bldP spid="185" grpId="0" animBg="1"/>
      <p:bldP spid="240" grpId="0" animBg="1"/>
      <p:bldP spid="3" grpId="0" animBg="1"/>
      <p:bldP spid="149" grpId="0" animBg="1"/>
      <p:bldP spid="158" grpId="0" animBg="1"/>
      <p:bldP spid="159" grpId="0" animBg="1"/>
      <p:bldP spid="105" grpId="0"/>
      <p:bldP spid="106" grpId="0"/>
      <p:bldP spid="107" grpId="0"/>
      <p:bldP spid="108" grpId="0"/>
      <p:bldP spid="124" grpId="0"/>
      <p:bldP spid="127" grpId="0"/>
      <p:bldP spid="128" grpId="0"/>
      <p:bldP spid="113" grpId="0" animBg="1"/>
      <p:bldP spid="1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500" cy="736377"/>
          </a:xfrm>
        </p:spPr>
        <p:txBody>
          <a:bodyPr/>
          <a:lstStyle/>
          <a:p>
            <a:r>
              <a:rPr lang="en-US" altLang="zh-CN" sz="3200" noProof="1">
                <a:sym typeface="Verdana" pitchFamily="34" charset="0"/>
              </a:rPr>
              <a:t>Framework Stage </a:t>
            </a:r>
            <a:r>
              <a:rPr lang="en-US" altLang="zh-CN" sz="3200" noProof="1" smtClean="0">
                <a:sym typeface="Verdana" pitchFamily="34" charset="0"/>
              </a:rPr>
              <a:t>2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14</a:t>
            </a:fld>
            <a:endParaRPr lang="en-US" altLang="zh-CN" noProof="1" smtClean="0"/>
          </a:p>
        </p:txBody>
      </p:sp>
      <p:pic>
        <p:nvPicPr>
          <p:cNvPr id="12" name="图片 11" descr="framework-eps-converted-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413572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75656" y="1628800"/>
            <a:ext cx="4104456" cy="3672408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93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2123728" y="3501008"/>
            <a:ext cx="2952328" cy="2952328"/>
            <a:chOff x="2123728" y="3501008"/>
            <a:chExt cx="2952328" cy="2952328"/>
          </a:xfrm>
        </p:grpSpPr>
        <p:sp>
          <p:nvSpPr>
            <p:cNvPr id="150" name="圆角矩形 149"/>
            <p:cNvSpPr/>
            <p:nvPr/>
          </p:nvSpPr>
          <p:spPr>
            <a:xfrm>
              <a:off x="2123728" y="3501008"/>
              <a:ext cx="2952328" cy="2952328"/>
            </a:xfrm>
            <a:prstGeom prst="round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29" name="立方体 128"/>
            <p:cNvSpPr/>
            <p:nvPr/>
          </p:nvSpPr>
          <p:spPr>
            <a:xfrm>
              <a:off x="2267744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立方体 129"/>
            <p:cNvSpPr/>
            <p:nvPr/>
          </p:nvSpPr>
          <p:spPr>
            <a:xfrm>
              <a:off x="2843808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立方体 130"/>
            <p:cNvSpPr/>
            <p:nvPr/>
          </p:nvSpPr>
          <p:spPr>
            <a:xfrm>
              <a:off x="4499992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"/>
            <p:cNvSpPr>
              <a:spLocks noChangeArrowheads="1"/>
            </p:cNvSpPr>
            <p:nvPr/>
          </p:nvSpPr>
          <p:spPr bwMode="auto">
            <a:xfrm rot="16200000">
              <a:off x="1344601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2</a:t>
              </a:r>
              <a:endParaRPr lang="da-DK" altLang="zh-CN" sz="2000" dirty="0">
                <a:solidFill>
                  <a:schemeClr val="bg1">
                    <a:lumMod val="95000"/>
                  </a:schemeClr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157" name="Rectangle 15"/>
            <p:cNvSpPr>
              <a:spLocks noChangeArrowheads="1"/>
            </p:cNvSpPr>
            <p:nvPr/>
          </p:nvSpPr>
          <p:spPr bwMode="auto">
            <a:xfrm rot="16200000">
              <a:off x="1920665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3</a:t>
              </a:r>
              <a:endParaRPr lang="da-DK" altLang="zh-CN" sz="2000" dirty="0">
                <a:solidFill>
                  <a:schemeClr val="bg1">
                    <a:lumMod val="95000"/>
                  </a:schemeClr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160" name="Rectangle 15"/>
            <p:cNvSpPr>
              <a:spLocks noChangeArrowheads="1"/>
            </p:cNvSpPr>
            <p:nvPr/>
          </p:nvSpPr>
          <p:spPr bwMode="auto">
            <a:xfrm rot="16200000">
              <a:off x="3576849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32</a:t>
              </a:r>
              <a:endParaRPr lang="da-DK" altLang="zh-CN" sz="2000" dirty="0">
                <a:solidFill>
                  <a:schemeClr val="bg1">
                    <a:lumMod val="95000"/>
                  </a:schemeClr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187" name="立方体 186"/>
            <p:cNvSpPr/>
            <p:nvPr/>
          </p:nvSpPr>
          <p:spPr>
            <a:xfrm>
              <a:off x="3419872" y="3662305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5"/>
            <p:cNvSpPr>
              <a:spLocks noChangeArrowheads="1"/>
            </p:cNvSpPr>
            <p:nvPr/>
          </p:nvSpPr>
          <p:spPr bwMode="auto">
            <a:xfrm rot="16200000">
              <a:off x="2496729" y="4810113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4</a:t>
              </a:r>
              <a:endParaRPr lang="da-DK" altLang="zh-CN" sz="2000" dirty="0">
                <a:solidFill>
                  <a:schemeClr val="bg1">
                    <a:lumMod val="95000"/>
                  </a:schemeClr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3851920" y="3645024"/>
              <a:ext cx="648072" cy="2376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…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2267744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2843808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4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55" name="Rectangle 15"/>
            <p:cNvSpPr>
              <a:spLocks noChangeArrowheads="1"/>
            </p:cNvSpPr>
            <p:nvPr/>
          </p:nvSpPr>
          <p:spPr bwMode="auto">
            <a:xfrm>
              <a:off x="3419872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5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4499992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33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500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Stage 2. Binning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15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8" y="1700809"/>
            <a:ext cx="8101012" cy="6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A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ccording to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nnz</a:t>
            </a:r>
            <a:r>
              <a:rPr lang="en-US" altLang="zh-CN" sz="2000" kern="0" baseline="-2500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ub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of each row of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C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, we group (permutate) all rows of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C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to 38 bins (in 5 bin groups).</a:t>
            </a:r>
            <a:endParaRPr lang="en-US" altLang="zh-CN" sz="16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</p:txBody>
      </p:sp>
      <p:sp>
        <p:nvSpPr>
          <p:cNvPr id="105" name="Rectangle 15"/>
          <p:cNvSpPr>
            <a:spLocks noChangeArrowheads="1"/>
          </p:cNvSpPr>
          <p:nvPr/>
        </p:nvSpPr>
        <p:spPr bwMode="auto">
          <a:xfrm>
            <a:off x="1115616" y="2636912"/>
            <a:ext cx="1656184" cy="43204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SzPct val="100000"/>
            </a:pPr>
            <a:r>
              <a:rPr lang="da-DK" altLang="zh-CN" sz="2000" i="1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nnz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(</a:t>
            </a: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c</a:t>
            </a:r>
            <a:r>
              <a: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0</a:t>
            </a:r>
            <a:r>
              <a:rPr lang="da-DK" altLang="zh-CN" sz="2000" baseline="-25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*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)</a:t>
            </a:r>
            <a:r>
              <a:rPr lang="da-DK" altLang="zh-CN" sz="2000" baseline="-25000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ub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= </a:t>
            </a:r>
            <a:r>
              <a: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2</a:t>
            </a:r>
          </a:p>
        </p:txBody>
      </p:sp>
      <p:sp>
        <p:nvSpPr>
          <p:cNvPr id="106" name="Rectangle 15"/>
          <p:cNvSpPr>
            <a:spLocks noChangeArrowheads="1"/>
          </p:cNvSpPr>
          <p:nvPr/>
        </p:nvSpPr>
        <p:spPr bwMode="auto">
          <a:xfrm>
            <a:off x="2843808" y="2636912"/>
            <a:ext cx="1656184" cy="43204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SzPct val="100000"/>
            </a:pPr>
            <a:r>
              <a:rPr lang="da-DK" altLang="zh-CN" sz="2000" i="1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nnz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(</a:t>
            </a: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c</a:t>
            </a:r>
            <a:r>
              <a: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1</a:t>
            </a:r>
            <a:r>
              <a:rPr lang="da-DK" altLang="zh-CN" sz="2000" baseline="-25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*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)</a:t>
            </a:r>
            <a:r>
              <a:rPr lang="da-DK" altLang="zh-CN" sz="2000" baseline="-25000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ub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= 3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07" name="Rectangle 15"/>
          <p:cNvSpPr>
            <a:spLocks noChangeArrowheads="1"/>
          </p:cNvSpPr>
          <p:nvPr/>
        </p:nvSpPr>
        <p:spPr bwMode="auto">
          <a:xfrm>
            <a:off x="4572000" y="2636912"/>
            <a:ext cx="1656184" cy="43204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SzPct val="100000"/>
            </a:pPr>
            <a:r>
              <a:rPr lang="da-DK" altLang="zh-CN" sz="2000" i="1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nnz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(</a:t>
            </a: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c</a:t>
            </a:r>
            <a:r>
              <a:rPr lang="da-DK" altLang="zh-CN" sz="2000" baseline="-25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2*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)</a:t>
            </a:r>
            <a:r>
              <a:rPr lang="da-DK" altLang="zh-CN" sz="2000" baseline="-25000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ub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= 0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08" name="Rectangle 15"/>
          <p:cNvSpPr>
            <a:spLocks noChangeArrowheads="1"/>
          </p:cNvSpPr>
          <p:nvPr/>
        </p:nvSpPr>
        <p:spPr bwMode="auto">
          <a:xfrm>
            <a:off x="6300192" y="2636912"/>
            <a:ext cx="1656184" cy="43204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SzPct val="100000"/>
            </a:pPr>
            <a:r>
              <a:rPr lang="da-DK" altLang="zh-CN" sz="2000" i="1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nnz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(</a:t>
            </a: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c</a:t>
            </a:r>
            <a:r>
              <a: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3</a:t>
            </a:r>
            <a:r>
              <a:rPr lang="da-DK" altLang="zh-CN" sz="2000" baseline="-25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*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)</a:t>
            </a:r>
            <a:r>
              <a:rPr lang="da-DK" altLang="zh-CN" sz="2000" baseline="-25000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ub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= 4</a:t>
            </a:r>
            <a:r>
              <a:rPr lang="da-DK" altLang="zh-CN" sz="2000" b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</a:t>
            </a:r>
            <a:endParaRPr lang="da-DK" altLang="zh-CN" sz="2000" b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51520" y="3501008"/>
            <a:ext cx="720080" cy="2952328"/>
            <a:chOff x="251520" y="3501008"/>
            <a:chExt cx="720080" cy="2952328"/>
          </a:xfrm>
        </p:grpSpPr>
        <p:sp>
          <p:nvSpPr>
            <p:cNvPr id="140" name="圆角矩形 139"/>
            <p:cNvSpPr/>
            <p:nvPr/>
          </p:nvSpPr>
          <p:spPr>
            <a:xfrm>
              <a:off x="251520" y="3501008"/>
              <a:ext cx="720080" cy="2952328"/>
            </a:xfrm>
            <a:prstGeom prst="round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9" name="立方体 8"/>
            <p:cNvSpPr/>
            <p:nvPr/>
          </p:nvSpPr>
          <p:spPr>
            <a:xfrm>
              <a:off x="395536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"/>
            <p:cNvSpPr>
              <a:spLocks noChangeArrowheads="1"/>
            </p:cNvSpPr>
            <p:nvPr/>
          </p:nvSpPr>
          <p:spPr bwMode="auto">
            <a:xfrm rot="16200000">
              <a:off x="-527607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0</a:t>
              </a:r>
              <a:endParaRPr lang="da-DK" altLang="zh-CN" sz="2000" dirty="0">
                <a:solidFill>
                  <a:schemeClr val="bg1">
                    <a:lumMod val="95000"/>
                  </a:schemeClr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169" name="Rectangle 15"/>
            <p:cNvSpPr>
              <a:spLocks noChangeArrowheads="1"/>
            </p:cNvSpPr>
            <p:nvPr/>
          </p:nvSpPr>
          <p:spPr bwMode="auto">
            <a:xfrm>
              <a:off x="251520" y="6093296"/>
              <a:ext cx="72008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1187624" y="3501008"/>
            <a:ext cx="720080" cy="2952328"/>
            <a:chOff x="1187624" y="3501008"/>
            <a:chExt cx="720080" cy="2952328"/>
          </a:xfrm>
        </p:grpSpPr>
        <p:sp>
          <p:nvSpPr>
            <p:cNvPr id="147" name="圆角矩形 146"/>
            <p:cNvSpPr/>
            <p:nvPr/>
          </p:nvSpPr>
          <p:spPr>
            <a:xfrm>
              <a:off x="1187624" y="3501008"/>
              <a:ext cx="720080" cy="2952328"/>
            </a:xfrm>
            <a:prstGeom prst="round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28" name="立方体 127"/>
            <p:cNvSpPr/>
            <p:nvPr/>
          </p:nvSpPr>
          <p:spPr>
            <a:xfrm>
              <a:off x="1331640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"/>
            <p:cNvSpPr>
              <a:spLocks noChangeArrowheads="1"/>
            </p:cNvSpPr>
            <p:nvPr/>
          </p:nvSpPr>
          <p:spPr bwMode="auto">
            <a:xfrm rot="16200000">
              <a:off x="408498" y="4810115"/>
              <a:ext cx="2134315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1</a:t>
              </a:r>
              <a:endParaRPr lang="da-DK" altLang="zh-CN" sz="2000" dirty="0">
                <a:solidFill>
                  <a:schemeClr val="bg1">
                    <a:lumMod val="95000"/>
                  </a:schemeClr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171" name="Rectangle 15"/>
            <p:cNvSpPr>
              <a:spLocks noChangeArrowheads="1"/>
            </p:cNvSpPr>
            <p:nvPr/>
          </p:nvSpPr>
          <p:spPr bwMode="auto">
            <a:xfrm>
              <a:off x="1187624" y="6093296"/>
              <a:ext cx="72008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2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cxnSp>
        <p:nvCxnSpPr>
          <p:cNvPr id="177" name="曲线连接符 176"/>
          <p:cNvCxnSpPr>
            <a:stCxn id="105" idx="2"/>
            <a:endCxn id="129" idx="0"/>
          </p:cNvCxnSpPr>
          <p:nvPr/>
        </p:nvCxnSpPr>
        <p:spPr>
          <a:xfrm rot="16200000" flipH="1">
            <a:off x="1944068" y="3068600"/>
            <a:ext cx="593346" cy="594066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曲线连接符 178"/>
          <p:cNvCxnSpPr>
            <a:stCxn id="106" idx="2"/>
            <a:endCxn id="130" idx="0"/>
          </p:cNvCxnSpPr>
          <p:nvPr/>
        </p:nvCxnSpPr>
        <p:spPr>
          <a:xfrm rot="5400000">
            <a:off x="3096196" y="3086602"/>
            <a:ext cx="593346" cy="558062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曲线连接符 180"/>
          <p:cNvCxnSpPr>
            <a:stCxn id="107" idx="2"/>
            <a:endCxn id="9" idx="0"/>
          </p:cNvCxnSpPr>
          <p:nvPr/>
        </p:nvCxnSpPr>
        <p:spPr>
          <a:xfrm rot="5400000">
            <a:off x="2736156" y="998370"/>
            <a:ext cx="593346" cy="4734526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曲线连接符 181"/>
          <p:cNvCxnSpPr>
            <a:stCxn id="108" idx="2"/>
            <a:endCxn id="187" idx="0"/>
          </p:cNvCxnSpPr>
          <p:nvPr/>
        </p:nvCxnSpPr>
        <p:spPr>
          <a:xfrm rot="5400000">
            <a:off x="5112421" y="1646441"/>
            <a:ext cx="593345" cy="3438382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六边形 26"/>
          <p:cNvSpPr/>
          <p:nvPr/>
        </p:nvSpPr>
        <p:spPr>
          <a:xfrm rot="16200000">
            <a:off x="411676" y="3988924"/>
            <a:ext cx="360040" cy="248303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90" name="六边形 189"/>
          <p:cNvSpPr/>
          <p:nvPr/>
        </p:nvSpPr>
        <p:spPr>
          <a:xfrm rot="16200000">
            <a:off x="2283884" y="3988925"/>
            <a:ext cx="360040" cy="248303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191" name="六边形 190"/>
          <p:cNvSpPr/>
          <p:nvPr/>
        </p:nvSpPr>
        <p:spPr>
          <a:xfrm rot="16200000">
            <a:off x="2859948" y="3988925"/>
            <a:ext cx="360040" cy="248303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92" name="六边形 191"/>
          <p:cNvSpPr/>
          <p:nvPr/>
        </p:nvSpPr>
        <p:spPr>
          <a:xfrm rot="16200000">
            <a:off x="3436012" y="3988925"/>
            <a:ext cx="360040" cy="248303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grpSp>
        <p:nvGrpSpPr>
          <p:cNvPr id="6" name="组 5"/>
          <p:cNvGrpSpPr/>
          <p:nvPr/>
        </p:nvGrpSpPr>
        <p:grpSpPr>
          <a:xfrm>
            <a:off x="8172400" y="3501008"/>
            <a:ext cx="720080" cy="2952328"/>
            <a:chOff x="8172400" y="3501008"/>
            <a:chExt cx="720080" cy="2952328"/>
          </a:xfrm>
        </p:grpSpPr>
        <p:sp>
          <p:nvSpPr>
            <p:cNvPr id="153" name="圆角矩形 152"/>
            <p:cNvSpPr/>
            <p:nvPr/>
          </p:nvSpPr>
          <p:spPr>
            <a:xfrm>
              <a:off x="8172400" y="3501008"/>
              <a:ext cx="720080" cy="2952328"/>
            </a:xfrm>
            <a:prstGeom prst="round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38" name="立方体 137"/>
            <p:cNvSpPr/>
            <p:nvPr/>
          </p:nvSpPr>
          <p:spPr>
            <a:xfrm>
              <a:off x="8316416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5"/>
            <p:cNvSpPr>
              <a:spLocks noChangeArrowheads="1"/>
            </p:cNvSpPr>
            <p:nvPr/>
          </p:nvSpPr>
          <p:spPr bwMode="auto">
            <a:xfrm rot="16200000">
              <a:off x="7393273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</a:t>
              </a:r>
              <a:r>
                <a:rPr lang="da-DK" altLang="zh-CN" sz="2000" dirty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&gt;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512</a:t>
              </a:r>
              <a:endParaRPr lang="da-DK" altLang="zh-CN" sz="2000" dirty="0">
                <a:solidFill>
                  <a:schemeClr val="bg1">
                    <a:lumMod val="95000"/>
                  </a:schemeClr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56" name="Rectangle 15"/>
            <p:cNvSpPr>
              <a:spLocks noChangeArrowheads="1"/>
            </p:cNvSpPr>
            <p:nvPr/>
          </p:nvSpPr>
          <p:spPr bwMode="auto">
            <a:xfrm>
              <a:off x="8316416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38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5292080" y="3501008"/>
            <a:ext cx="2664296" cy="2952328"/>
            <a:chOff x="5292080" y="3501008"/>
            <a:chExt cx="2664296" cy="2952328"/>
          </a:xfrm>
        </p:grpSpPr>
        <p:sp>
          <p:nvSpPr>
            <p:cNvPr id="152" name="圆角矩形 151"/>
            <p:cNvSpPr/>
            <p:nvPr/>
          </p:nvSpPr>
          <p:spPr>
            <a:xfrm>
              <a:off x="5292080" y="3501008"/>
              <a:ext cx="2664296" cy="2952328"/>
            </a:xfrm>
            <a:prstGeom prst="round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32" name="立方体 131"/>
            <p:cNvSpPr/>
            <p:nvPr/>
          </p:nvSpPr>
          <p:spPr>
            <a:xfrm>
              <a:off x="5436096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立方体 133"/>
            <p:cNvSpPr/>
            <p:nvPr/>
          </p:nvSpPr>
          <p:spPr>
            <a:xfrm>
              <a:off x="6084168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立方体 134"/>
            <p:cNvSpPr/>
            <p:nvPr/>
          </p:nvSpPr>
          <p:spPr>
            <a:xfrm>
              <a:off x="6732240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立方体 136"/>
            <p:cNvSpPr/>
            <p:nvPr/>
          </p:nvSpPr>
          <p:spPr>
            <a:xfrm>
              <a:off x="7380312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5"/>
            <p:cNvSpPr>
              <a:spLocks noChangeArrowheads="1"/>
            </p:cNvSpPr>
            <p:nvPr/>
          </p:nvSpPr>
          <p:spPr bwMode="auto">
            <a:xfrm rot="16200000">
              <a:off x="4512953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33-64</a:t>
              </a:r>
              <a:endParaRPr lang="da-DK" altLang="zh-CN" sz="2000" dirty="0">
                <a:solidFill>
                  <a:schemeClr val="bg1">
                    <a:lumMod val="95000"/>
                  </a:schemeClr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162" name="Rectangle 15"/>
            <p:cNvSpPr>
              <a:spLocks noChangeArrowheads="1"/>
            </p:cNvSpPr>
            <p:nvPr/>
          </p:nvSpPr>
          <p:spPr bwMode="auto">
            <a:xfrm rot="16200000">
              <a:off x="5161025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65-128</a:t>
              </a:r>
              <a:endParaRPr lang="da-DK" altLang="zh-CN" sz="2000" dirty="0">
                <a:solidFill>
                  <a:schemeClr val="bg1">
                    <a:lumMod val="95000"/>
                  </a:schemeClr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163" name="Rectangle 15"/>
            <p:cNvSpPr>
              <a:spLocks noChangeArrowheads="1"/>
            </p:cNvSpPr>
            <p:nvPr/>
          </p:nvSpPr>
          <p:spPr bwMode="auto">
            <a:xfrm rot="16200000">
              <a:off x="5809097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129-256</a:t>
              </a:r>
              <a:endParaRPr lang="da-DK" altLang="zh-CN" sz="2000" dirty="0">
                <a:solidFill>
                  <a:schemeClr val="bg1">
                    <a:lumMod val="95000"/>
                  </a:schemeClr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164" name="Rectangle 15"/>
            <p:cNvSpPr>
              <a:spLocks noChangeArrowheads="1"/>
            </p:cNvSpPr>
            <p:nvPr/>
          </p:nvSpPr>
          <p:spPr bwMode="auto">
            <a:xfrm rot="16200000">
              <a:off x="6457169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257-512</a:t>
              </a:r>
              <a:endParaRPr lang="da-DK" altLang="zh-CN" sz="2000" dirty="0">
                <a:solidFill>
                  <a:schemeClr val="bg1">
                    <a:lumMod val="95000"/>
                  </a:schemeClr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7380312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37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6732240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36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6084168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35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60" name="Rectangle 15"/>
            <p:cNvSpPr>
              <a:spLocks noChangeArrowheads="1"/>
            </p:cNvSpPr>
            <p:nvPr/>
          </p:nvSpPr>
          <p:spPr bwMode="auto">
            <a:xfrm>
              <a:off x="5436096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34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425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27" grpId="0" animBg="1"/>
      <p:bldP spid="190" grpId="0" animBg="1"/>
      <p:bldP spid="191" grpId="0" animBg="1"/>
      <p:bldP spid="1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圆角矩形 63"/>
          <p:cNvSpPr/>
          <p:nvPr/>
        </p:nvSpPr>
        <p:spPr>
          <a:xfrm>
            <a:off x="899592" y="3140968"/>
            <a:ext cx="6192688" cy="504056"/>
          </a:xfrm>
          <a:prstGeom prst="roundRect">
            <a:avLst/>
          </a:prstGeom>
          <a:solidFill>
            <a:srgbClr val="660066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899592" y="2564904"/>
            <a:ext cx="6192688" cy="576064"/>
          </a:xfrm>
          <a:prstGeom prst="roundRect">
            <a:avLst/>
          </a:prstGeom>
          <a:solidFill>
            <a:srgbClr val="0000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899592" y="1988840"/>
            <a:ext cx="6192688" cy="576064"/>
          </a:xfrm>
          <a:prstGeom prst="roundRect">
            <a:avLst/>
          </a:prstGeom>
          <a:solidFill>
            <a:srgbClr val="00800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500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Stage 2. Memory pre-allocation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16</a:t>
            </a:fld>
            <a:endParaRPr lang="en-US" altLang="zh-CN" noProof="1" smtClean="0"/>
          </a:p>
        </p:txBody>
      </p:sp>
      <p:grpSp>
        <p:nvGrpSpPr>
          <p:cNvPr id="4" name="组 3"/>
          <p:cNvGrpSpPr/>
          <p:nvPr/>
        </p:nvGrpSpPr>
        <p:grpSpPr>
          <a:xfrm>
            <a:off x="8172400" y="3645024"/>
            <a:ext cx="720080" cy="2952328"/>
            <a:chOff x="8172400" y="3501008"/>
            <a:chExt cx="720080" cy="2952328"/>
          </a:xfrm>
        </p:grpSpPr>
        <p:sp>
          <p:nvSpPr>
            <p:cNvPr id="153" name="圆角矩形 152"/>
            <p:cNvSpPr/>
            <p:nvPr/>
          </p:nvSpPr>
          <p:spPr>
            <a:xfrm>
              <a:off x="8172400" y="3501008"/>
              <a:ext cx="720080" cy="2952328"/>
            </a:xfrm>
            <a:prstGeom prst="roundRect">
              <a:avLst/>
            </a:prstGeom>
            <a:solidFill>
              <a:srgbClr val="660066">
                <a:alpha val="1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38" name="立方体 137"/>
            <p:cNvSpPr/>
            <p:nvPr/>
          </p:nvSpPr>
          <p:spPr>
            <a:xfrm>
              <a:off x="8316416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5"/>
            <p:cNvSpPr>
              <a:spLocks noChangeArrowheads="1"/>
            </p:cNvSpPr>
            <p:nvPr/>
          </p:nvSpPr>
          <p:spPr bwMode="auto">
            <a:xfrm rot="16200000">
              <a:off x="7393273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</a:t>
              </a:r>
              <a:r>
                <a:rPr lang="da-DK" altLang="zh-CN" sz="2000" dirty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&gt;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</a:t>
              </a:r>
              <a:r>
                <a:rPr lang="da-DK" altLang="zh-CN" sz="2000" dirty="0" smtClean="0">
                  <a:solidFill>
                    <a:srgbClr val="CCFFCC"/>
                  </a:solidFill>
                  <a:latin typeface="Arial Hebrew"/>
                  <a:cs typeface="Arial Hebrew"/>
                  <a:sym typeface="Verdana" pitchFamily="34" charset="0"/>
                </a:rPr>
                <a:t>512</a:t>
              </a:r>
              <a:endParaRPr lang="da-DK" altLang="zh-CN" sz="2000" dirty="0">
                <a:solidFill>
                  <a:srgbClr val="CCFFCC"/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56" name="Rectangle 15"/>
            <p:cNvSpPr>
              <a:spLocks noChangeArrowheads="1"/>
            </p:cNvSpPr>
            <p:nvPr/>
          </p:nvSpPr>
          <p:spPr bwMode="auto">
            <a:xfrm>
              <a:off x="8316416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baseline="-25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38</a:t>
              </a:r>
              <a:endPara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5292080" y="3645024"/>
            <a:ext cx="2664296" cy="2952328"/>
            <a:chOff x="5292080" y="3501008"/>
            <a:chExt cx="2664296" cy="2952328"/>
          </a:xfrm>
        </p:grpSpPr>
        <p:sp>
          <p:nvSpPr>
            <p:cNvPr id="152" name="圆角矩形 151"/>
            <p:cNvSpPr/>
            <p:nvPr/>
          </p:nvSpPr>
          <p:spPr>
            <a:xfrm>
              <a:off x="5292080" y="3501008"/>
              <a:ext cx="2664296" cy="2952328"/>
            </a:xfrm>
            <a:prstGeom prst="round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32" name="立方体 131"/>
            <p:cNvSpPr/>
            <p:nvPr/>
          </p:nvSpPr>
          <p:spPr>
            <a:xfrm>
              <a:off x="5436096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立方体 133"/>
            <p:cNvSpPr/>
            <p:nvPr/>
          </p:nvSpPr>
          <p:spPr>
            <a:xfrm>
              <a:off x="6084168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立方体 134"/>
            <p:cNvSpPr/>
            <p:nvPr/>
          </p:nvSpPr>
          <p:spPr>
            <a:xfrm>
              <a:off x="6732240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立方体 136"/>
            <p:cNvSpPr/>
            <p:nvPr/>
          </p:nvSpPr>
          <p:spPr>
            <a:xfrm>
              <a:off x="7380312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5"/>
            <p:cNvSpPr>
              <a:spLocks noChangeArrowheads="1"/>
            </p:cNvSpPr>
            <p:nvPr/>
          </p:nvSpPr>
          <p:spPr bwMode="auto">
            <a:xfrm rot="16200000">
              <a:off x="4512953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33-</a:t>
              </a:r>
              <a:r>
                <a:rPr lang="da-DK" altLang="zh-CN" sz="2000" dirty="0" smtClean="0">
                  <a:solidFill>
                    <a:srgbClr val="FFFF00"/>
                  </a:solidFill>
                  <a:latin typeface="Arial Hebrew"/>
                  <a:cs typeface="Arial Hebrew"/>
                  <a:sym typeface="Verdana" pitchFamily="34" charset="0"/>
                </a:rPr>
                <a:t>64</a:t>
              </a:r>
              <a:endParaRPr lang="da-DK" altLang="zh-CN" sz="2000" dirty="0">
                <a:solidFill>
                  <a:srgbClr val="FFFF00"/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162" name="Rectangle 15"/>
            <p:cNvSpPr>
              <a:spLocks noChangeArrowheads="1"/>
            </p:cNvSpPr>
            <p:nvPr/>
          </p:nvSpPr>
          <p:spPr bwMode="auto">
            <a:xfrm rot="16200000">
              <a:off x="5161025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65-</a:t>
              </a:r>
              <a:r>
                <a:rPr lang="da-DK" altLang="zh-CN" sz="2000" dirty="0" smtClean="0">
                  <a:solidFill>
                    <a:srgbClr val="FFFF00"/>
                  </a:solidFill>
                  <a:latin typeface="Arial Hebrew"/>
                  <a:cs typeface="Arial Hebrew"/>
                  <a:sym typeface="Verdana" pitchFamily="34" charset="0"/>
                </a:rPr>
                <a:t>128</a:t>
              </a:r>
              <a:endParaRPr lang="da-DK" altLang="zh-CN" sz="2000" dirty="0">
                <a:solidFill>
                  <a:srgbClr val="FFFF00"/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163" name="Rectangle 15"/>
            <p:cNvSpPr>
              <a:spLocks noChangeArrowheads="1"/>
            </p:cNvSpPr>
            <p:nvPr/>
          </p:nvSpPr>
          <p:spPr bwMode="auto">
            <a:xfrm rot="16200000">
              <a:off x="5809097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129-</a:t>
              </a:r>
              <a:r>
                <a:rPr lang="da-DK" altLang="zh-CN" sz="2000" dirty="0" smtClean="0">
                  <a:solidFill>
                    <a:srgbClr val="FFFF00"/>
                  </a:solidFill>
                  <a:latin typeface="Arial Hebrew"/>
                  <a:cs typeface="Arial Hebrew"/>
                  <a:sym typeface="Verdana" pitchFamily="34" charset="0"/>
                </a:rPr>
                <a:t>256</a:t>
              </a:r>
              <a:endParaRPr lang="da-DK" altLang="zh-CN" sz="2000" dirty="0">
                <a:solidFill>
                  <a:srgbClr val="FFFF00"/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164" name="Rectangle 15"/>
            <p:cNvSpPr>
              <a:spLocks noChangeArrowheads="1"/>
            </p:cNvSpPr>
            <p:nvPr/>
          </p:nvSpPr>
          <p:spPr bwMode="auto">
            <a:xfrm rot="16200000">
              <a:off x="6457169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257-</a:t>
              </a:r>
              <a:r>
                <a:rPr lang="da-DK" altLang="zh-CN" sz="2000" dirty="0" smtClean="0">
                  <a:solidFill>
                    <a:srgbClr val="FFFF00"/>
                  </a:solidFill>
                  <a:latin typeface="Arial Hebrew"/>
                  <a:cs typeface="Arial Hebrew"/>
                  <a:sym typeface="Verdana" pitchFamily="34" charset="0"/>
                </a:rPr>
                <a:t>512</a:t>
              </a:r>
              <a:endParaRPr lang="da-DK" altLang="zh-CN" sz="2000" dirty="0">
                <a:solidFill>
                  <a:srgbClr val="FFFF00"/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7380312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baseline="-25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37</a:t>
              </a:r>
              <a:endPara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6732240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baseline="-25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36</a:t>
              </a:r>
              <a:endPara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6084168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baseline="-25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35</a:t>
              </a:r>
              <a:endPara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60" name="Rectangle 15"/>
            <p:cNvSpPr>
              <a:spLocks noChangeArrowheads="1"/>
            </p:cNvSpPr>
            <p:nvPr/>
          </p:nvSpPr>
          <p:spPr bwMode="auto">
            <a:xfrm>
              <a:off x="5436096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baseline="-25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34</a:t>
              </a:r>
              <a:endPara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251520" y="3645024"/>
            <a:ext cx="4824536" cy="2952328"/>
            <a:chOff x="251520" y="3501008"/>
            <a:chExt cx="4824536" cy="2952328"/>
          </a:xfrm>
        </p:grpSpPr>
        <p:sp>
          <p:nvSpPr>
            <p:cNvPr id="140" name="圆角矩形 139"/>
            <p:cNvSpPr/>
            <p:nvPr/>
          </p:nvSpPr>
          <p:spPr>
            <a:xfrm>
              <a:off x="251520" y="3501008"/>
              <a:ext cx="720080" cy="2952328"/>
            </a:xfrm>
            <a:prstGeom prst="roundRect">
              <a:avLst/>
            </a:prstGeom>
            <a:solidFill>
              <a:srgbClr val="008000">
                <a:alpha val="1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187624" y="3501008"/>
              <a:ext cx="720080" cy="2952328"/>
            </a:xfrm>
            <a:prstGeom prst="roundRect">
              <a:avLst/>
            </a:prstGeom>
            <a:solidFill>
              <a:srgbClr val="008000">
                <a:alpha val="1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2123728" y="3501008"/>
              <a:ext cx="2952328" cy="2952328"/>
            </a:xfrm>
            <a:prstGeom prst="roundRect">
              <a:avLst/>
            </a:prstGeom>
            <a:solidFill>
              <a:srgbClr val="008000">
                <a:alpha val="1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9" name="立方体 8"/>
            <p:cNvSpPr/>
            <p:nvPr/>
          </p:nvSpPr>
          <p:spPr>
            <a:xfrm>
              <a:off x="395536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立方体 127"/>
            <p:cNvSpPr/>
            <p:nvPr/>
          </p:nvSpPr>
          <p:spPr>
            <a:xfrm>
              <a:off x="1331640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立方体 128"/>
            <p:cNvSpPr/>
            <p:nvPr/>
          </p:nvSpPr>
          <p:spPr>
            <a:xfrm>
              <a:off x="2267744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立方体 129"/>
            <p:cNvSpPr/>
            <p:nvPr/>
          </p:nvSpPr>
          <p:spPr>
            <a:xfrm>
              <a:off x="2843808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立方体 130"/>
            <p:cNvSpPr/>
            <p:nvPr/>
          </p:nvSpPr>
          <p:spPr>
            <a:xfrm>
              <a:off x="4499992" y="3662306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"/>
            <p:cNvSpPr>
              <a:spLocks noChangeArrowheads="1"/>
            </p:cNvSpPr>
            <p:nvPr/>
          </p:nvSpPr>
          <p:spPr bwMode="auto">
            <a:xfrm rot="16200000">
              <a:off x="-527607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</a:t>
              </a:r>
              <a:r>
                <a:rPr lang="da-DK" altLang="zh-CN" sz="2000" dirty="0" smtClean="0">
                  <a:solidFill>
                    <a:srgbClr val="FFFF00"/>
                  </a:solidFill>
                  <a:latin typeface="Arial Hebrew"/>
                  <a:cs typeface="Arial Hebrew"/>
                  <a:sym typeface="Verdana" pitchFamily="34" charset="0"/>
                </a:rPr>
                <a:t>0</a:t>
              </a:r>
              <a:endParaRPr lang="da-DK" altLang="zh-CN" sz="2000" dirty="0">
                <a:solidFill>
                  <a:srgbClr val="FFFF00"/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155" name="Rectangle 15"/>
            <p:cNvSpPr>
              <a:spLocks noChangeArrowheads="1"/>
            </p:cNvSpPr>
            <p:nvPr/>
          </p:nvSpPr>
          <p:spPr bwMode="auto">
            <a:xfrm rot="16200000">
              <a:off x="408498" y="4810115"/>
              <a:ext cx="2134315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</a:t>
              </a:r>
              <a:r>
                <a:rPr lang="da-DK" altLang="zh-CN" sz="2000" dirty="0" smtClean="0">
                  <a:solidFill>
                    <a:srgbClr val="FFFF00"/>
                  </a:solidFill>
                  <a:latin typeface="Arial Hebrew"/>
                  <a:cs typeface="Arial Hebrew"/>
                  <a:sym typeface="Verdana" pitchFamily="34" charset="0"/>
                </a:rPr>
                <a:t>1</a:t>
              </a:r>
              <a:endParaRPr lang="da-DK" altLang="zh-CN" sz="2000" dirty="0">
                <a:solidFill>
                  <a:srgbClr val="FFFF00"/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156" name="Rectangle 15"/>
            <p:cNvSpPr>
              <a:spLocks noChangeArrowheads="1"/>
            </p:cNvSpPr>
            <p:nvPr/>
          </p:nvSpPr>
          <p:spPr bwMode="auto">
            <a:xfrm rot="16200000">
              <a:off x="1344601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</a:t>
              </a:r>
              <a:r>
                <a:rPr lang="da-DK" altLang="zh-CN" sz="2000" dirty="0" smtClean="0">
                  <a:solidFill>
                    <a:srgbClr val="FFFF00"/>
                  </a:solidFill>
                  <a:latin typeface="Arial Hebrew"/>
                  <a:cs typeface="Arial Hebrew"/>
                  <a:sym typeface="Verdana" pitchFamily="34" charset="0"/>
                </a:rPr>
                <a:t>2</a:t>
              </a:r>
              <a:endParaRPr lang="da-DK" altLang="zh-CN" sz="2000" dirty="0">
                <a:solidFill>
                  <a:srgbClr val="FFFF00"/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157" name="Rectangle 15"/>
            <p:cNvSpPr>
              <a:spLocks noChangeArrowheads="1"/>
            </p:cNvSpPr>
            <p:nvPr/>
          </p:nvSpPr>
          <p:spPr bwMode="auto">
            <a:xfrm rot="16200000">
              <a:off x="1920665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</a:t>
              </a:r>
              <a:r>
                <a:rPr lang="da-DK" altLang="zh-CN" sz="2000" dirty="0" smtClean="0">
                  <a:solidFill>
                    <a:srgbClr val="FFFF00"/>
                  </a:solidFill>
                  <a:latin typeface="Arial Hebrew"/>
                  <a:cs typeface="Arial Hebrew"/>
                  <a:sym typeface="Verdana" pitchFamily="34" charset="0"/>
                </a:rPr>
                <a:t>3</a:t>
              </a:r>
              <a:endParaRPr lang="da-DK" altLang="zh-CN" sz="2000" dirty="0">
                <a:solidFill>
                  <a:srgbClr val="FFFF00"/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160" name="Rectangle 15"/>
            <p:cNvSpPr>
              <a:spLocks noChangeArrowheads="1"/>
            </p:cNvSpPr>
            <p:nvPr/>
          </p:nvSpPr>
          <p:spPr bwMode="auto">
            <a:xfrm rot="16200000">
              <a:off x="3576849" y="4810114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</a:t>
              </a:r>
              <a:r>
                <a:rPr lang="da-DK" altLang="zh-CN" sz="2000" dirty="0" smtClean="0">
                  <a:solidFill>
                    <a:srgbClr val="FFFF00"/>
                  </a:solidFill>
                  <a:latin typeface="Arial Hebrew"/>
                  <a:cs typeface="Arial Hebrew"/>
                  <a:sym typeface="Verdana" pitchFamily="34" charset="0"/>
                </a:rPr>
                <a:t>32</a:t>
              </a:r>
              <a:endParaRPr lang="da-DK" altLang="zh-CN" sz="2000" dirty="0">
                <a:solidFill>
                  <a:srgbClr val="FFFF00"/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169" name="Rectangle 15"/>
            <p:cNvSpPr>
              <a:spLocks noChangeArrowheads="1"/>
            </p:cNvSpPr>
            <p:nvPr/>
          </p:nvSpPr>
          <p:spPr bwMode="auto">
            <a:xfrm>
              <a:off x="251520" y="6093296"/>
              <a:ext cx="72008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baseline="-25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</a:t>
              </a:r>
              <a:endPara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71" name="Rectangle 15"/>
            <p:cNvSpPr>
              <a:spLocks noChangeArrowheads="1"/>
            </p:cNvSpPr>
            <p:nvPr/>
          </p:nvSpPr>
          <p:spPr bwMode="auto">
            <a:xfrm>
              <a:off x="1187624" y="6093296"/>
              <a:ext cx="72008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baseline="-25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2</a:t>
              </a:r>
              <a:endPara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87" name="立方体 186"/>
            <p:cNvSpPr/>
            <p:nvPr/>
          </p:nvSpPr>
          <p:spPr>
            <a:xfrm>
              <a:off x="3419872" y="3662305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5"/>
            <p:cNvSpPr>
              <a:spLocks noChangeArrowheads="1"/>
            </p:cNvSpPr>
            <p:nvPr/>
          </p:nvSpPr>
          <p:spPr bwMode="auto">
            <a:xfrm rot="16200000">
              <a:off x="2496729" y="4810113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= </a:t>
              </a:r>
              <a:r>
                <a:rPr lang="da-DK" altLang="zh-CN" sz="2000" dirty="0" smtClean="0">
                  <a:solidFill>
                    <a:srgbClr val="FFFF00"/>
                  </a:solidFill>
                  <a:latin typeface="Arial Hebrew"/>
                  <a:cs typeface="Arial Hebrew"/>
                  <a:sym typeface="Verdana" pitchFamily="34" charset="0"/>
                </a:rPr>
                <a:t>4</a:t>
              </a:r>
              <a:endParaRPr lang="da-DK" altLang="zh-CN" sz="2000" dirty="0">
                <a:solidFill>
                  <a:srgbClr val="FFFF00"/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3851920" y="3645024"/>
              <a:ext cx="648072" cy="2376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…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2267744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baseline="-25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  <a:endPara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2843808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baseline="-25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4</a:t>
              </a:r>
              <a:endPara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55" name="Rectangle 15"/>
            <p:cNvSpPr>
              <a:spLocks noChangeArrowheads="1"/>
            </p:cNvSpPr>
            <p:nvPr/>
          </p:nvSpPr>
          <p:spPr bwMode="auto">
            <a:xfrm>
              <a:off x="3419872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baseline="-25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5</a:t>
              </a:r>
              <a:endPara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4499992" y="6093296"/>
              <a:ext cx="432048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baseline="-25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33</a:t>
              </a:r>
              <a:endPara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48" name="Rectangle 15"/>
          <p:cNvSpPr>
            <a:spLocks noChangeArrowheads="1"/>
          </p:cNvSpPr>
          <p:nvPr/>
        </p:nvSpPr>
        <p:spPr bwMode="auto">
          <a:xfrm>
            <a:off x="7164288" y="1700808"/>
            <a:ext cx="1979712" cy="1872208"/>
          </a:xfrm>
          <a:prstGeom prst="rect">
            <a:avLst/>
          </a:prstGeom>
          <a:solidFill>
            <a:srgbClr val="008000"/>
          </a:solidFill>
          <a:ln w="28575" cap="rnd" cmpd="sng">
            <a:solidFill>
              <a:srgbClr val="008000"/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In this case, we </a:t>
            </a:r>
          </a:p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pre-allocate </a:t>
            </a:r>
            <a:r>
              <a:rPr lang="en-US" altLang="zh-CN" sz="1600" i="1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C</a:t>
            </a: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 of </a:t>
            </a:r>
          </a:p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size 3+512+2048.</a:t>
            </a:r>
          </a:p>
          <a:p>
            <a:pPr algn="ctr" eaLnBrk="0" hangingPunct="0">
              <a:buSzPct val="100000"/>
            </a:pPr>
            <a:endParaRPr lang="en-US" altLang="zh-CN" sz="200" dirty="0">
              <a:solidFill>
                <a:schemeClr val="bg1"/>
              </a:solidFill>
              <a:latin typeface="Arial Black"/>
              <a:cs typeface="Arial Black"/>
              <a:sym typeface="Verdana" pitchFamily="34" charset="0"/>
            </a:endParaRPr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1042988" y="1700809"/>
            <a:ext cx="7129412" cy="6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We calculate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an </a:t>
            </a:r>
            <a:r>
              <a:rPr lang="en-US" altLang="zh-CN" sz="20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initial size for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C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.</a:t>
            </a: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8" y="1988841"/>
            <a:ext cx="6049292" cy="165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For bins 1-33,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nnz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= # of rows * binsize</a:t>
            </a:r>
          </a:p>
          <a:p>
            <a:pPr marL="742950" lvl="1" indent="-285750" eaLnBrk="0" hangingPunct="0">
              <a:spcBef>
                <a:spcPts val="0"/>
              </a:spcBef>
              <a:buFontTx/>
              <a:buChar char="•"/>
              <a:defRPr/>
            </a:pP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e.g., bin 4 collectes 1 row, </a:t>
            </a:r>
            <a:r>
              <a:rPr lang="en-US" altLang="zh-CN" sz="1600" i="1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nnz</a:t>
            </a: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 = 1 * 3 = 3</a:t>
            </a:r>
            <a:endParaRPr lang="en-US" altLang="zh-CN" sz="1600" noProof="1">
              <a:solidFill>
                <a:srgbClr val="000000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For bins 34-37, </a:t>
            </a:r>
            <a:r>
              <a:rPr lang="en-US" altLang="zh-CN" sz="2000" i="1" kern="0" noProof="1" smtClean="0">
                <a:solidFill>
                  <a:srgbClr val="212121"/>
                </a:solidFill>
                <a:sym typeface="Verdana" pitchFamily="34" charset="0"/>
              </a:rPr>
              <a:t>nnz</a:t>
            </a:r>
            <a:r>
              <a:rPr lang="en-US" altLang="zh-CN" sz="2000" kern="0" noProof="1" smtClean="0">
                <a:solidFill>
                  <a:srgbClr val="212121"/>
                </a:solidFill>
                <a:sym typeface="Verdana" pitchFamily="34" charset="0"/>
              </a:rPr>
              <a:t> =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# of rows * </a:t>
            </a:r>
            <a:r>
              <a:rPr lang="en-US" altLang="zh-CN" sz="2000" kern="0" noProof="1" smtClean="0">
                <a:solidFill>
                  <a:srgbClr val="212121"/>
                </a:solidFill>
                <a:sym typeface="Verdana" pitchFamily="34" charset="0"/>
              </a:rPr>
              <a:t>binsize</a:t>
            </a:r>
            <a:r>
              <a:rPr lang="en-US" altLang="zh-CN" sz="2000" kern="0" baseline="-25000" noProof="1" smtClean="0">
                <a:solidFill>
                  <a:srgbClr val="212121"/>
                </a:solidFill>
                <a:sym typeface="Verdana" pitchFamily="34" charset="0"/>
              </a:rPr>
              <a:t>ub</a:t>
            </a:r>
            <a:r>
              <a:rPr lang="en-US" altLang="zh-CN" sz="2000" kern="0" noProof="1" smtClean="0">
                <a:solidFill>
                  <a:srgbClr val="212121"/>
                </a:solidFill>
                <a:sym typeface="Verdana" pitchFamily="34" charset="0"/>
              </a:rPr>
              <a:t> </a:t>
            </a:r>
          </a:p>
          <a:p>
            <a:pPr marL="742950" lvl="1" indent="-285750" eaLnBrk="0" hangingPunct="0">
              <a:spcBef>
                <a:spcPts val="0"/>
              </a:spcBef>
              <a:buFontTx/>
              <a:buChar char="•"/>
              <a:defRPr/>
            </a:pP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e.g</a:t>
            </a:r>
            <a:r>
              <a:rPr lang="en-US" altLang="zh-CN" sz="1600" noProof="1">
                <a:solidFill>
                  <a:srgbClr val="000000"/>
                </a:solidFill>
                <a:latin typeface="+mn-lt"/>
                <a:sym typeface="Verdana" pitchFamily="34" charset="0"/>
              </a:rPr>
              <a:t>., bin </a:t>
            </a: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35 collectes </a:t>
            </a:r>
            <a:r>
              <a:rPr lang="en-US" altLang="zh-CN" sz="1600" noProof="1">
                <a:solidFill>
                  <a:srgbClr val="000000"/>
                </a:solidFill>
                <a:latin typeface="+mn-lt"/>
                <a:sym typeface="Verdana" pitchFamily="34" charset="0"/>
              </a:rPr>
              <a:t>4 rows, </a:t>
            </a:r>
            <a:r>
              <a:rPr lang="en-US" altLang="zh-CN" sz="1600" i="1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nnz</a:t>
            </a: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 = 4 * </a:t>
            </a:r>
            <a:r>
              <a:rPr lang="en-US" altLang="zh-CN" sz="1600" noProof="1" smtClean="0">
                <a:solidFill>
                  <a:srgbClr val="000000"/>
                </a:solidFill>
                <a:sym typeface="Verdana" pitchFamily="34" charset="0"/>
              </a:rPr>
              <a:t>128 </a:t>
            </a: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= 512</a:t>
            </a:r>
            <a:endParaRPr lang="en-US" altLang="zh-CN" sz="1600" noProof="1">
              <a:solidFill>
                <a:srgbClr val="000000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For bin 38,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nnz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= </a:t>
            </a:r>
            <a:r>
              <a:rPr lang="en-US" altLang="zh-CN" sz="20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# of rows *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256</a:t>
            </a:r>
          </a:p>
          <a:p>
            <a:pPr marL="742950" lvl="1" indent="-285750" eaLnBrk="0" hangingPunct="0">
              <a:spcBef>
                <a:spcPts val="0"/>
              </a:spcBef>
              <a:buFontTx/>
              <a:buChar char="•"/>
              <a:defRPr/>
            </a:pPr>
            <a:r>
              <a:rPr lang="en-US" altLang="zh-CN" sz="1600" noProof="1">
                <a:solidFill>
                  <a:srgbClr val="000000"/>
                </a:solidFill>
                <a:latin typeface="+mn-lt"/>
                <a:sym typeface="Verdana" pitchFamily="34" charset="0"/>
              </a:rPr>
              <a:t>e.g. </a:t>
            </a: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bin 38 collectes </a:t>
            </a:r>
            <a:r>
              <a:rPr lang="en-US" altLang="zh-CN" sz="1600" noProof="1">
                <a:solidFill>
                  <a:srgbClr val="000000"/>
                </a:solidFill>
                <a:latin typeface="+mn-lt"/>
                <a:sym typeface="Verdana" pitchFamily="34" charset="0"/>
              </a:rPr>
              <a:t>8 rows, </a:t>
            </a:r>
            <a:r>
              <a:rPr lang="en-US" altLang="zh-CN" sz="1600" i="1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nnz</a:t>
            </a: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 = 8 * </a:t>
            </a:r>
            <a:r>
              <a:rPr lang="en-US" altLang="zh-CN" sz="1600" noProof="1" smtClean="0">
                <a:solidFill>
                  <a:srgbClr val="000000"/>
                </a:solidFill>
                <a:sym typeface="Verdana" pitchFamily="34" charset="0"/>
              </a:rPr>
              <a:t>256 </a:t>
            </a: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= 2048</a:t>
            </a:r>
            <a:endParaRPr lang="en-US" altLang="zh-CN" sz="1600" noProof="1">
              <a:solidFill>
                <a:srgbClr val="000000"/>
              </a:solidFill>
              <a:latin typeface="+mn-lt"/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505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3" grpId="0" animBg="1"/>
      <p:bldP spid="62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8101012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Stage </a:t>
            </a:r>
            <a:r>
              <a:rPr lang="en-US" altLang="zh-CN" sz="3200" noProof="1">
                <a:sym typeface="Verdana" pitchFamily="34" charset="0"/>
              </a:rPr>
              <a:t>2</a:t>
            </a:r>
            <a:r>
              <a:rPr lang="en-US" altLang="zh-CN" sz="3200" noProof="1" smtClean="0">
                <a:sym typeface="Verdana" pitchFamily="34" charset="0"/>
              </a:rPr>
              <a:t>. Memory pre-allocation (cont.)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17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8" y="1700809"/>
            <a:ext cx="7129412" cy="6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Q: Why we pre-allocate </a:t>
            </a:r>
            <a:r>
              <a:rPr lang="en-US" altLang="zh-CN" sz="20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256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entries for </a:t>
            </a:r>
            <a:r>
              <a:rPr lang="en-US" altLang="zh-CN" sz="20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bin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38 that contains rows longer than 512 entries? </a:t>
            </a: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A: </a:t>
            </a:r>
            <a:r>
              <a:rPr lang="en-US" altLang="zh-CN" sz="20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S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ome old entries will “eat” new entries. Thus we set a</a:t>
            </a:r>
            <a:r>
              <a:rPr lang="zh-CN" altLang="en-US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guessed “shrink” factor (&lt; </a:t>
            </a:r>
            <a:r>
              <a:rPr lang="en-US" altLang="zh-CN" sz="2000" kern="0" noProof="1">
                <a:solidFill>
                  <a:srgbClr val="212121"/>
                </a:solidFill>
                <a:sym typeface="Verdana" pitchFamily="34" charset="0"/>
              </a:rPr>
              <a:t>0.5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).</a:t>
            </a: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1475656" y="2492895"/>
            <a:ext cx="2952328" cy="720080"/>
            <a:chOff x="1475656" y="2492895"/>
            <a:chExt cx="2952328" cy="720080"/>
          </a:xfrm>
        </p:grpSpPr>
        <p:sp>
          <p:nvSpPr>
            <p:cNvPr id="153" name="圆角矩形 152"/>
            <p:cNvSpPr/>
            <p:nvPr/>
          </p:nvSpPr>
          <p:spPr>
            <a:xfrm rot="5400000">
              <a:off x="2591780" y="1376771"/>
              <a:ext cx="720080" cy="2952328"/>
            </a:xfrm>
            <a:prstGeom prst="roundRect">
              <a:avLst/>
            </a:prstGeom>
            <a:solidFill>
              <a:srgbClr val="660066">
                <a:alpha val="1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38" name="立方体 137"/>
            <p:cNvSpPr/>
            <p:nvPr/>
          </p:nvSpPr>
          <p:spPr>
            <a:xfrm rot="5400000">
              <a:off x="2537523" y="1673444"/>
              <a:ext cx="432048" cy="2358982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5"/>
            <p:cNvSpPr>
              <a:spLocks noChangeArrowheads="1"/>
            </p:cNvSpPr>
            <p:nvPr/>
          </p:nvSpPr>
          <p:spPr bwMode="auto">
            <a:xfrm>
              <a:off x="1591807" y="2628270"/>
              <a:ext cx="213431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buSzPct val="100000"/>
              </a:pP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nnz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(</a:t>
              </a:r>
              <a:r>
                <a:rPr lang="da-DK" altLang="zh-CN" sz="2000" i="1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c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i</a:t>
              </a:r>
              <a:r>
                <a:rPr lang="da-DK" altLang="zh-CN" sz="2000" baseline="-25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*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)</a:t>
              </a:r>
              <a:r>
                <a:rPr lang="da-DK" altLang="zh-CN" sz="2000" baseline="-25000" dirty="0" err="1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ub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</a:t>
              </a:r>
              <a:r>
                <a:rPr lang="da-DK" altLang="zh-CN" sz="2000" dirty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&gt;</a:t>
              </a:r>
              <a:r>
                <a:rPr lang="da-DK" altLang="zh-CN" sz="2000" dirty="0" smtClean="0">
                  <a:solidFill>
                    <a:schemeClr val="bg1">
                      <a:lumMod val="95000"/>
                    </a:schemeClr>
                  </a:solidFill>
                  <a:latin typeface="Arial Hebrew"/>
                  <a:cs typeface="Arial Hebrew"/>
                  <a:sym typeface="Verdana" pitchFamily="34" charset="0"/>
                </a:rPr>
                <a:t> 512</a:t>
              </a:r>
              <a:endParaRPr lang="da-DK" altLang="zh-CN" sz="2000" dirty="0">
                <a:solidFill>
                  <a:schemeClr val="bg1">
                    <a:lumMod val="95000"/>
                  </a:schemeClr>
                </a:solidFill>
                <a:latin typeface="Arial Hebrew"/>
                <a:cs typeface="Arial Hebrew"/>
                <a:sym typeface="Verdana" pitchFamily="34" charset="0"/>
              </a:endParaRPr>
            </a:p>
          </p:txBody>
        </p:sp>
        <p:sp>
          <p:nvSpPr>
            <p:cNvPr id="56" name="Rectangle 15"/>
            <p:cNvSpPr>
              <a:spLocks noChangeArrowheads="1"/>
            </p:cNvSpPr>
            <p:nvPr/>
          </p:nvSpPr>
          <p:spPr bwMode="auto">
            <a:xfrm>
              <a:off x="3985816" y="2636911"/>
              <a:ext cx="432048" cy="432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r>
                <a:rPr lang="da-DK" altLang="zh-CN" sz="2000" baseline="-25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38</a:t>
              </a:r>
              <a:endParaRPr lang="da-DK" altLang="zh-CN" sz="2000" baseline="-25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1187624" y="4221088"/>
            <a:ext cx="6770664" cy="2088232"/>
            <a:chOff x="1187624" y="4221088"/>
            <a:chExt cx="6770664" cy="2088232"/>
          </a:xfrm>
        </p:grpSpPr>
        <p:sp>
          <p:nvSpPr>
            <p:cNvPr id="79" name="Rectangle 15"/>
            <p:cNvSpPr>
              <a:spLocks noChangeArrowheads="1"/>
            </p:cNvSpPr>
            <p:nvPr/>
          </p:nvSpPr>
          <p:spPr bwMode="auto">
            <a:xfrm>
              <a:off x="2485680" y="4653136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80" name="Rectangle 15"/>
            <p:cNvSpPr>
              <a:spLocks noChangeArrowheads="1"/>
            </p:cNvSpPr>
            <p:nvPr/>
          </p:nvSpPr>
          <p:spPr bwMode="auto">
            <a:xfrm>
              <a:off x="2053632" y="508518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81" name="Rectangle 15"/>
            <p:cNvSpPr>
              <a:spLocks noChangeArrowheads="1"/>
            </p:cNvSpPr>
            <p:nvPr/>
          </p:nvSpPr>
          <p:spPr bwMode="auto">
            <a:xfrm>
              <a:off x="2485680" y="508518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/>
          </p:nvSpPr>
          <p:spPr bwMode="auto">
            <a:xfrm>
              <a:off x="1189536" y="508518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83" name="Rectangle 15"/>
            <p:cNvSpPr>
              <a:spLocks noChangeArrowheads="1"/>
            </p:cNvSpPr>
            <p:nvPr/>
          </p:nvSpPr>
          <p:spPr bwMode="auto">
            <a:xfrm>
              <a:off x="1621584" y="508518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84" name="Rectangle 15"/>
            <p:cNvSpPr>
              <a:spLocks noChangeArrowheads="1"/>
            </p:cNvSpPr>
            <p:nvPr/>
          </p:nvSpPr>
          <p:spPr bwMode="auto">
            <a:xfrm>
              <a:off x="2485680" y="42210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1621584" y="551723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87" name="组 86"/>
            <p:cNvGrpSpPr/>
            <p:nvPr/>
          </p:nvGrpSpPr>
          <p:grpSpPr>
            <a:xfrm>
              <a:off x="2485680" y="5517232"/>
              <a:ext cx="433960" cy="432048"/>
              <a:chOff x="3851920" y="3356992"/>
              <a:chExt cx="433960" cy="432048"/>
            </a:xfrm>
          </p:grpSpPr>
          <p:sp>
            <p:nvSpPr>
              <p:cNvPr id="88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90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6</a:t>
                </a:r>
              </a:p>
            </p:txBody>
          </p:sp>
        </p:grpSp>
        <p:grpSp>
          <p:nvGrpSpPr>
            <p:cNvPr id="91" name="组 90"/>
            <p:cNvGrpSpPr/>
            <p:nvPr/>
          </p:nvGrpSpPr>
          <p:grpSpPr>
            <a:xfrm>
              <a:off x="2053632" y="5517232"/>
              <a:ext cx="433960" cy="432048"/>
              <a:chOff x="2987824" y="3356992"/>
              <a:chExt cx="433960" cy="432048"/>
            </a:xfrm>
          </p:grpSpPr>
          <p:sp>
            <p:nvSpPr>
              <p:cNvPr id="92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396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3024784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94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5</a:t>
                </a:r>
              </a:p>
            </p:txBody>
          </p:sp>
        </p:grpSp>
        <p:grpSp>
          <p:nvGrpSpPr>
            <p:cNvPr id="95" name="组 94"/>
            <p:cNvGrpSpPr/>
            <p:nvPr/>
          </p:nvGrpSpPr>
          <p:grpSpPr>
            <a:xfrm>
              <a:off x="3925840" y="5085184"/>
              <a:ext cx="433960" cy="432048"/>
              <a:chOff x="3851920" y="3356992"/>
              <a:chExt cx="433960" cy="432048"/>
            </a:xfrm>
          </p:grpSpPr>
          <p:sp>
            <p:nvSpPr>
              <p:cNvPr id="96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98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99" name="组 98"/>
            <p:cNvGrpSpPr/>
            <p:nvPr/>
          </p:nvGrpSpPr>
          <p:grpSpPr>
            <a:xfrm>
              <a:off x="4357888" y="4653136"/>
              <a:ext cx="433960" cy="432048"/>
              <a:chOff x="2987824" y="3356992"/>
              <a:chExt cx="433960" cy="432048"/>
            </a:xfrm>
          </p:grpSpPr>
          <p:sp>
            <p:nvSpPr>
              <p:cNvPr id="100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396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3024784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02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c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103" name="Rectangle 15"/>
            <p:cNvSpPr>
              <a:spLocks noChangeArrowheads="1"/>
            </p:cNvSpPr>
            <p:nvPr/>
          </p:nvSpPr>
          <p:spPr bwMode="auto">
            <a:xfrm>
              <a:off x="3493792" y="42210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04" name="Rectangle 15"/>
            <p:cNvSpPr>
              <a:spLocks noChangeArrowheads="1"/>
            </p:cNvSpPr>
            <p:nvPr/>
          </p:nvSpPr>
          <p:spPr bwMode="auto">
            <a:xfrm>
              <a:off x="4357888" y="42210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105" name="组 104"/>
            <p:cNvGrpSpPr/>
            <p:nvPr/>
          </p:nvGrpSpPr>
          <p:grpSpPr>
            <a:xfrm>
              <a:off x="4789936" y="4221088"/>
              <a:ext cx="433960" cy="432048"/>
              <a:chOff x="3851920" y="3356992"/>
              <a:chExt cx="433960" cy="432048"/>
            </a:xfrm>
          </p:grpSpPr>
          <p:sp>
            <p:nvSpPr>
              <p:cNvPr id="106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08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i="1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a</a:t>
                </a:r>
                <a:endParaRPr lang="da-DK" altLang="zh-CN" sz="1600" i="1" dirty="0">
                  <a:solidFill>
                    <a:srgbClr val="FFFF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109" name="Rectangle 15"/>
            <p:cNvSpPr>
              <a:spLocks noChangeArrowheads="1"/>
            </p:cNvSpPr>
            <p:nvPr/>
          </p:nvSpPr>
          <p:spPr bwMode="auto">
            <a:xfrm>
              <a:off x="3925840" y="4653136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10" name="Rectangle 15"/>
            <p:cNvSpPr>
              <a:spLocks noChangeArrowheads="1"/>
            </p:cNvSpPr>
            <p:nvPr/>
          </p:nvSpPr>
          <p:spPr bwMode="auto">
            <a:xfrm>
              <a:off x="4789936" y="4653136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11" name="Rectangle 15"/>
            <p:cNvSpPr>
              <a:spLocks noChangeArrowheads="1"/>
            </p:cNvSpPr>
            <p:nvPr/>
          </p:nvSpPr>
          <p:spPr bwMode="auto">
            <a:xfrm>
              <a:off x="3493792" y="508518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12" name="Rectangle 15"/>
            <p:cNvSpPr>
              <a:spLocks noChangeArrowheads="1"/>
            </p:cNvSpPr>
            <p:nvPr/>
          </p:nvSpPr>
          <p:spPr bwMode="auto">
            <a:xfrm>
              <a:off x="3493792" y="551723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13" name="Rectangle 15"/>
            <p:cNvSpPr>
              <a:spLocks noChangeArrowheads="1"/>
            </p:cNvSpPr>
            <p:nvPr/>
          </p:nvSpPr>
          <p:spPr bwMode="auto">
            <a:xfrm>
              <a:off x="3925840" y="551723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114" name="组 113"/>
            <p:cNvGrpSpPr/>
            <p:nvPr/>
          </p:nvGrpSpPr>
          <p:grpSpPr>
            <a:xfrm>
              <a:off x="4357888" y="5517232"/>
              <a:ext cx="433960" cy="432048"/>
              <a:chOff x="3851920" y="3356992"/>
              <a:chExt cx="433960" cy="432048"/>
            </a:xfrm>
          </p:grpSpPr>
          <p:sp>
            <p:nvSpPr>
              <p:cNvPr id="115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1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18" name="组 117"/>
            <p:cNvGrpSpPr/>
            <p:nvPr/>
          </p:nvGrpSpPr>
          <p:grpSpPr>
            <a:xfrm>
              <a:off x="3493792" y="4653136"/>
              <a:ext cx="433960" cy="432048"/>
              <a:chOff x="2987824" y="3356992"/>
              <a:chExt cx="433960" cy="432048"/>
            </a:xfrm>
          </p:grpSpPr>
          <p:sp>
            <p:nvSpPr>
              <p:cNvPr id="119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396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3024784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21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b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122" name="Rectangle 15"/>
            <p:cNvSpPr>
              <a:spLocks noChangeArrowheads="1"/>
            </p:cNvSpPr>
            <p:nvPr/>
          </p:nvSpPr>
          <p:spPr bwMode="auto">
            <a:xfrm>
              <a:off x="4789936" y="551723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23" name="Rectangle 15"/>
            <p:cNvSpPr>
              <a:spLocks noChangeArrowheads="1"/>
            </p:cNvSpPr>
            <p:nvPr/>
          </p:nvSpPr>
          <p:spPr bwMode="auto">
            <a:xfrm>
              <a:off x="4357888" y="508518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24" name="Rectangle 15"/>
            <p:cNvSpPr>
              <a:spLocks noChangeArrowheads="1"/>
            </p:cNvSpPr>
            <p:nvPr/>
          </p:nvSpPr>
          <p:spPr bwMode="auto">
            <a:xfrm>
              <a:off x="3925840" y="42210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25" name="Rectangle 15"/>
            <p:cNvSpPr>
              <a:spLocks noChangeArrowheads="1"/>
            </p:cNvSpPr>
            <p:nvPr/>
          </p:nvSpPr>
          <p:spPr bwMode="auto">
            <a:xfrm>
              <a:off x="2917728" y="4221088"/>
              <a:ext cx="576064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x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39" name="Rectangle 15"/>
            <p:cNvSpPr>
              <a:spLocks noChangeArrowheads="1"/>
            </p:cNvSpPr>
            <p:nvPr/>
          </p:nvSpPr>
          <p:spPr bwMode="auto">
            <a:xfrm>
              <a:off x="5221984" y="4221088"/>
              <a:ext cx="576064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=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141" name="组 140"/>
            <p:cNvGrpSpPr/>
            <p:nvPr/>
          </p:nvGrpSpPr>
          <p:grpSpPr>
            <a:xfrm>
              <a:off x="1189536" y="5517232"/>
              <a:ext cx="433960" cy="432048"/>
              <a:chOff x="3851920" y="3356992"/>
              <a:chExt cx="433960" cy="432048"/>
            </a:xfrm>
          </p:grpSpPr>
          <p:sp>
            <p:nvSpPr>
              <p:cNvPr id="142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44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4</a:t>
                </a:r>
                <a:endParaRPr lang="da-DK" altLang="zh-CN" sz="1600" dirty="0">
                  <a:solidFill>
                    <a:srgbClr val="FFFF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45" name="组 144"/>
            <p:cNvGrpSpPr/>
            <p:nvPr/>
          </p:nvGrpSpPr>
          <p:grpSpPr>
            <a:xfrm>
              <a:off x="4789936" y="5085184"/>
              <a:ext cx="433960" cy="432048"/>
              <a:chOff x="3851920" y="3356992"/>
              <a:chExt cx="433960" cy="432048"/>
            </a:xfrm>
          </p:grpSpPr>
          <p:sp>
            <p:nvSpPr>
              <p:cNvPr id="146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4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i="1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da-DK" altLang="zh-CN" sz="1600" i="1" dirty="0">
                  <a:solidFill>
                    <a:srgbClr val="FFFF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151" name="Rectangle 15"/>
            <p:cNvSpPr>
              <a:spLocks noChangeArrowheads="1"/>
            </p:cNvSpPr>
            <p:nvPr/>
          </p:nvSpPr>
          <p:spPr bwMode="auto">
            <a:xfrm>
              <a:off x="1189536" y="5949280"/>
              <a:ext cx="172819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A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58" name="Rectangle 15"/>
            <p:cNvSpPr>
              <a:spLocks noChangeArrowheads="1"/>
            </p:cNvSpPr>
            <p:nvPr/>
          </p:nvSpPr>
          <p:spPr bwMode="auto">
            <a:xfrm>
              <a:off x="3493792" y="5949280"/>
              <a:ext cx="172819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59" name="Rectangle 15"/>
            <p:cNvSpPr>
              <a:spLocks noChangeArrowheads="1"/>
            </p:cNvSpPr>
            <p:nvPr/>
          </p:nvSpPr>
          <p:spPr bwMode="auto">
            <a:xfrm>
              <a:off x="5798048" y="5949280"/>
              <a:ext cx="216024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C</a:t>
              </a:r>
              <a:endParaRPr lang="da-DK" altLang="zh-CN" sz="2000" b="1" dirty="0">
                <a:solidFill>
                  <a:srgbClr val="FF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184" name="组 183"/>
            <p:cNvGrpSpPr/>
            <p:nvPr/>
          </p:nvGrpSpPr>
          <p:grpSpPr>
            <a:xfrm>
              <a:off x="6230096" y="4221088"/>
              <a:ext cx="433960" cy="432048"/>
              <a:chOff x="3851920" y="3356992"/>
              <a:chExt cx="433960" cy="432048"/>
            </a:xfrm>
          </p:grpSpPr>
          <p:sp>
            <p:nvSpPr>
              <p:cNvPr id="185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 useBgFill="1">
            <p:nvSpPr>
              <p:cNvPr id="186" name="椭圆 185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88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1</a:t>
                </a:r>
                <a:r>
                  <a:rPr lang="en-US" altLang="zh-CN" sz="1600" i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90" name="组 189"/>
            <p:cNvGrpSpPr/>
            <p:nvPr/>
          </p:nvGrpSpPr>
          <p:grpSpPr>
            <a:xfrm>
              <a:off x="7094192" y="5517232"/>
              <a:ext cx="864096" cy="432048"/>
              <a:chOff x="5940152" y="3068960"/>
              <a:chExt cx="864096" cy="432048"/>
            </a:xfrm>
          </p:grpSpPr>
          <p:sp>
            <p:nvSpPr>
              <p:cNvPr id="191" name="Rectangle 15"/>
              <p:cNvSpPr>
                <a:spLocks noChangeArrowheads="1"/>
              </p:cNvSpPr>
              <p:nvPr/>
            </p:nvSpPr>
            <p:spPr bwMode="auto">
              <a:xfrm>
                <a:off x="5940152" y="3068960"/>
                <a:ext cx="864096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5994636" y="3104964"/>
                <a:ext cx="755128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93" name="Rectangle 15"/>
              <p:cNvSpPr>
                <a:spLocks noChangeArrowheads="1"/>
              </p:cNvSpPr>
              <p:nvPr/>
            </p:nvSpPr>
            <p:spPr bwMode="auto">
              <a:xfrm>
                <a:off x="5940152" y="3068960"/>
                <a:ext cx="864096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4</a:t>
                </a:r>
                <a:r>
                  <a:rPr lang="en-US" altLang="zh-CN" sz="1600" i="1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a</a:t>
                </a:r>
                <a:r>
                  <a:rPr lang="en-US" altLang="zh-CN" sz="1600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+5</a:t>
                </a:r>
                <a:r>
                  <a:rPr lang="en-US" altLang="zh-CN" sz="1600" i="1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en-US" altLang="zh-CN" sz="1600" i="1" dirty="0">
                  <a:solidFill>
                    <a:srgbClr val="FFFF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194" name="Rectangle 15"/>
            <p:cNvSpPr>
              <a:spLocks noChangeArrowheads="1"/>
            </p:cNvSpPr>
            <p:nvPr/>
          </p:nvSpPr>
          <p:spPr bwMode="auto">
            <a:xfrm>
              <a:off x="6230096" y="4653136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95" name="Rectangle 15"/>
            <p:cNvSpPr>
              <a:spLocks noChangeArrowheads="1"/>
            </p:cNvSpPr>
            <p:nvPr/>
          </p:nvSpPr>
          <p:spPr bwMode="auto">
            <a:xfrm>
              <a:off x="6230096" y="508518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96" name="Rectangle 15"/>
            <p:cNvSpPr>
              <a:spLocks noChangeArrowheads="1"/>
            </p:cNvSpPr>
            <p:nvPr/>
          </p:nvSpPr>
          <p:spPr bwMode="auto">
            <a:xfrm>
              <a:off x="5798048" y="42210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97" name="Rectangle 15"/>
            <p:cNvSpPr>
              <a:spLocks noChangeArrowheads="1"/>
            </p:cNvSpPr>
            <p:nvPr/>
          </p:nvSpPr>
          <p:spPr bwMode="auto">
            <a:xfrm>
              <a:off x="5798048" y="508518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198" name="组 197"/>
            <p:cNvGrpSpPr/>
            <p:nvPr/>
          </p:nvGrpSpPr>
          <p:grpSpPr>
            <a:xfrm>
              <a:off x="6230096" y="5517232"/>
              <a:ext cx="433960" cy="432048"/>
              <a:chOff x="3851920" y="3356992"/>
              <a:chExt cx="433960" cy="432048"/>
            </a:xfrm>
          </p:grpSpPr>
          <p:sp>
            <p:nvSpPr>
              <p:cNvPr id="19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01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202" name="组 201"/>
            <p:cNvGrpSpPr/>
            <p:nvPr/>
          </p:nvGrpSpPr>
          <p:grpSpPr>
            <a:xfrm>
              <a:off x="7094192" y="4221088"/>
              <a:ext cx="864096" cy="432048"/>
              <a:chOff x="8279904" y="2204864"/>
              <a:chExt cx="864096" cy="432048"/>
            </a:xfrm>
          </p:grpSpPr>
          <p:sp>
            <p:nvSpPr>
              <p:cNvPr id="203" name="Rectangle 15"/>
              <p:cNvSpPr>
                <a:spLocks noChangeArrowheads="1"/>
              </p:cNvSpPr>
              <p:nvPr/>
            </p:nvSpPr>
            <p:spPr bwMode="auto">
              <a:xfrm>
                <a:off x="8279904" y="2204864"/>
                <a:ext cx="864096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 useBgFill="1">
            <p:nvSpPr>
              <p:cNvPr id="204" name="椭圆 203"/>
              <p:cNvSpPr/>
              <p:nvPr/>
            </p:nvSpPr>
            <p:spPr>
              <a:xfrm>
                <a:off x="8531932" y="2240868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05" name="Rectangle 15"/>
              <p:cNvSpPr>
                <a:spLocks noChangeArrowheads="1"/>
              </p:cNvSpPr>
              <p:nvPr/>
            </p:nvSpPr>
            <p:spPr bwMode="auto">
              <a:xfrm>
                <a:off x="8495928" y="2204864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1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206" name="Rectangle 15"/>
            <p:cNvSpPr>
              <a:spLocks noChangeArrowheads="1"/>
            </p:cNvSpPr>
            <p:nvPr/>
          </p:nvSpPr>
          <p:spPr bwMode="auto">
            <a:xfrm>
              <a:off x="7094192" y="5085184"/>
              <a:ext cx="864096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207" name="组 206"/>
            <p:cNvGrpSpPr/>
            <p:nvPr/>
          </p:nvGrpSpPr>
          <p:grpSpPr>
            <a:xfrm>
              <a:off x="5798048" y="4653136"/>
              <a:ext cx="433960" cy="432048"/>
              <a:chOff x="2987824" y="3356992"/>
              <a:chExt cx="433960" cy="432048"/>
            </a:xfrm>
          </p:grpSpPr>
          <p:sp>
            <p:nvSpPr>
              <p:cNvPr id="208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 useBgFill="1">
            <p:nvSpPr>
              <p:cNvPr id="209" name="椭圆 208"/>
              <p:cNvSpPr/>
              <p:nvPr/>
            </p:nvSpPr>
            <p:spPr>
              <a:xfrm>
                <a:off x="3024784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10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3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b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211" name="组 210"/>
            <p:cNvGrpSpPr/>
            <p:nvPr/>
          </p:nvGrpSpPr>
          <p:grpSpPr>
            <a:xfrm>
              <a:off x="6662144" y="4653136"/>
              <a:ext cx="433960" cy="432048"/>
              <a:chOff x="3851920" y="3356992"/>
              <a:chExt cx="433960" cy="432048"/>
            </a:xfrm>
          </p:grpSpPr>
          <p:sp>
            <p:nvSpPr>
              <p:cNvPr id="212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 useBgFill="1">
            <p:nvSpPr>
              <p:cNvPr id="213" name="椭圆 212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14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3</a:t>
                </a:r>
                <a:r>
                  <a:rPr lang="en-US" altLang="zh-CN" sz="1600" i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c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215" name="Rectangle 15"/>
            <p:cNvSpPr>
              <a:spLocks noChangeArrowheads="1"/>
            </p:cNvSpPr>
            <p:nvPr/>
          </p:nvSpPr>
          <p:spPr bwMode="auto">
            <a:xfrm>
              <a:off x="6662144" y="42210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216" name="组 215"/>
            <p:cNvGrpSpPr/>
            <p:nvPr/>
          </p:nvGrpSpPr>
          <p:grpSpPr>
            <a:xfrm>
              <a:off x="6662144" y="5517232"/>
              <a:ext cx="433960" cy="432048"/>
              <a:chOff x="3851920" y="3356992"/>
              <a:chExt cx="433960" cy="432048"/>
            </a:xfrm>
          </p:grpSpPr>
          <p:sp>
            <p:nvSpPr>
              <p:cNvPr id="21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1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6</a:t>
                </a:r>
                <a:r>
                  <a:rPr lang="en-US" altLang="zh-CN" sz="1600" i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220" name="Rectangle 15"/>
            <p:cNvSpPr>
              <a:spLocks noChangeArrowheads="1"/>
            </p:cNvSpPr>
            <p:nvPr/>
          </p:nvSpPr>
          <p:spPr bwMode="auto">
            <a:xfrm>
              <a:off x="6662144" y="508518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221" name="组 220"/>
            <p:cNvGrpSpPr/>
            <p:nvPr/>
          </p:nvGrpSpPr>
          <p:grpSpPr>
            <a:xfrm>
              <a:off x="7094192" y="4653136"/>
              <a:ext cx="864096" cy="432048"/>
              <a:chOff x="8279904" y="2204864"/>
              <a:chExt cx="864096" cy="432048"/>
            </a:xfrm>
          </p:grpSpPr>
          <p:sp>
            <p:nvSpPr>
              <p:cNvPr id="222" name="Rectangle 15"/>
              <p:cNvSpPr>
                <a:spLocks noChangeArrowheads="1"/>
              </p:cNvSpPr>
              <p:nvPr/>
            </p:nvSpPr>
            <p:spPr bwMode="auto">
              <a:xfrm>
                <a:off x="8279904" y="2204864"/>
                <a:ext cx="864096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 useBgFill="1">
            <p:nvSpPr>
              <p:cNvPr id="223" name="椭圆 222"/>
              <p:cNvSpPr/>
              <p:nvPr/>
            </p:nvSpPr>
            <p:spPr>
              <a:xfrm>
                <a:off x="8531932" y="2240868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24" name="Rectangle 15"/>
              <p:cNvSpPr>
                <a:spLocks noChangeArrowheads="1"/>
              </p:cNvSpPr>
              <p:nvPr/>
            </p:nvSpPr>
            <p:spPr bwMode="auto">
              <a:xfrm>
                <a:off x="8495928" y="2204864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2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a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225" name="Rectangle 15"/>
            <p:cNvSpPr>
              <a:spLocks noChangeArrowheads="1"/>
            </p:cNvSpPr>
            <p:nvPr/>
          </p:nvSpPr>
          <p:spPr bwMode="auto">
            <a:xfrm>
              <a:off x="5798048" y="551723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226" name="组 225"/>
            <p:cNvGrpSpPr/>
            <p:nvPr/>
          </p:nvGrpSpPr>
          <p:grpSpPr>
            <a:xfrm>
              <a:off x="1187624" y="4653136"/>
              <a:ext cx="433960" cy="432048"/>
              <a:chOff x="3851920" y="3356992"/>
              <a:chExt cx="433960" cy="432048"/>
            </a:xfrm>
          </p:grpSpPr>
          <p:sp>
            <p:nvSpPr>
              <p:cNvPr id="22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 useBgFill="1">
            <p:nvSpPr>
              <p:cNvPr id="228" name="椭圆 227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2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2</a:t>
                </a:r>
                <a:endPara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230" name="组 229"/>
            <p:cNvGrpSpPr/>
            <p:nvPr/>
          </p:nvGrpSpPr>
          <p:grpSpPr>
            <a:xfrm>
              <a:off x="2051720" y="4221088"/>
              <a:ext cx="433960" cy="432048"/>
              <a:chOff x="2987824" y="3356992"/>
              <a:chExt cx="433960" cy="432048"/>
            </a:xfrm>
          </p:grpSpPr>
          <p:sp>
            <p:nvSpPr>
              <p:cNvPr id="231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 useBgFill="1">
            <p:nvSpPr>
              <p:cNvPr id="232" name="椭圆 231"/>
              <p:cNvSpPr/>
              <p:nvPr/>
            </p:nvSpPr>
            <p:spPr>
              <a:xfrm>
                <a:off x="3024784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33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1</a:t>
                </a:r>
                <a:endPara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234" name="Rectangle 15"/>
            <p:cNvSpPr>
              <a:spLocks noChangeArrowheads="1"/>
            </p:cNvSpPr>
            <p:nvPr/>
          </p:nvSpPr>
          <p:spPr bwMode="auto">
            <a:xfrm>
              <a:off x="1187624" y="42210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35" name="Rectangle 15"/>
            <p:cNvSpPr>
              <a:spLocks noChangeArrowheads="1"/>
            </p:cNvSpPr>
            <p:nvPr/>
          </p:nvSpPr>
          <p:spPr bwMode="auto">
            <a:xfrm>
              <a:off x="1619672" y="42210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236" name="组 235"/>
            <p:cNvGrpSpPr/>
            <p:nvPr/>
          </p:nvGrpSpPr>
          <p:grpSpPr>
            <a:xfrm>
              <a:off x="1619672" y="4653136"/>
              <a:ext cx="433960" cy="432048"/>
              <a:chOff x="3851920" y="3356992"/>
              <a:chExt cx="433960" cy="432048"/>
            </a:xfrm>
          </p:grpSpPr>
          <p:sp>
            <p:nvSpPr>
              <p:cNvPr id="23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 useBgFill="1">
            <p:nvSpPr>
              <p:cNvPr id="238" name="椭圆 237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3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3</a:t>
                </a:r>
                <a:endPara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240" name="Rectangle 15"/>
            <p:cNvSpPr>
              <a:spLocks noChangeArrowheads="1"/>
            </p:cNvSpPr>
            <p:nvPr/>
          </p:nvSpPr>
          <p:spPr bwMode="auto">
            <a:xfrm>
              <a:off x="2051720" y="4653136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76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500" cy="736377"/>
          </a:xfrm>
        </p:spPr>
        <p:txBody>
          <a:bodyPr/>
          <a:lstStyle/>
          <a:p>
            <a:r>
              <a:rPr lang="en-US" altLang="zh-CN" sz="3200" noProof="1">
                <a:sym typeface="Verdana" pitchFamily="34" charset="0"/>
              </a:rPr>
              <a:t>Framework Stage </a:t>
            </a:r>
            <a:r>
              <a:rPr lang="en-US" altLang="zh-CN" sz="3200" noProof="1" smtClean="0">
                <a:sym typeface="Verdana" pitchFamily="34" charset="0"/>
              </a:rPr>
              <a:t>3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18</a:t>
            </a:fld>
            <a:endParaRPr lang="en-US" altLang="zh-CN" noProof="1" smtClean="0"/>
          </a:p>
        </p:txBody>
      </p:sp>
      <p:pic>
        <p:nvPicPr>
          <p:cNvPr id="12" name="图片 11" descr="framework-eps-converted-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413572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796136" y="1628800"/>
            <a:ext cx="1584176" cy="3672408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93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5580112" y="4077072"/>
            <a:ext cx="1512168" cy="2448272"/>
            <a:chOff x="5580112" y="4005064"/>
            <a:chExt cx="1512168" cy="2448272"/>
          </a:xfrm>
        </p:grpSpPr>
        <p:sp>
          <p:nvSpPr>
            <p:cNvPr id="370" name="圆角矩形 369"/>
            <p:cNvSpPr/>
            <p:nvPr/>
          </p:nvSpPr>
          <p:spPr>
            <a:xfrm>
              <a:off x="5580112" y="4005064"/>
              <a:ext cx="1512168" cy="2448272"/>
            </a:xfrm>
            <a:prstGeom prst="round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9" name="组 8"/>
            <p:cNvGrpSpPr/>
            <p:nvPr/>
          </p:nvGrpSpPr>
          <p:grpSpPr>
            <a:xfrm>
              <a:off x="5724128" y="5949280"/>
              <a:ext cx="1323156" cy="360040"/>
              <a:chOff x="5724128" y="5949280"/>
              <a:chExt cx="1323156" cy="360040"/>
            </a:xfrm>
          </p:grpSpPr>
          <p:sp>
            <p:nvSpPr>
              <p:cNvPr id="355" name="Rectangle 15"/>
              <p:cNvSpPr>
                <a:spLocks noChangeArrowheads="1"/>
              </p:cNvSpPr>
              <p:nvPr/>
            </p:nvSpPr>
            <p:spPr bwMode="auto">
              <a:xfrm>
                <a:off x="6228184" y="5949280"/>
                <a:ext cx="819100" cy="36004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idx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=3</a:t>
                </a:r>
              </a:p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val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=4</a:t>
                </a:r>
                <a:r>
                  <a:rPr lang="en-US" altLang="zh-CN" sz="1200" i="1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a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+5</a:t>
                </a:r>
                <a:r>
                  <a:rPr lang="en-US" altLang="zh-CN" sz="1200" i="1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en-US" altLang="zh-CN" sz="1200" i="1" dirty="0">
                  <a:solidFill>
                    <a:schemeClr val="tx1">
                      <a:lumMod val="50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363" name="Rectangle 15"/>
              <p:cNvSpPr>
                <a:spLocks noChangeArrowheads="1"/>
              </p:cNvSpPr>
              <p:nvPr/>
            </p:nvSpPr>
            <p:spPr bwMode="auto">
              <a:xfrm>
                <a:off x="5724128" y="5949280"/>
                <a:ext cx="504056" cy="36004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idx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=2</a:t>
                </a:r>
              </a:p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val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=6</a:t>
                </a:r>
                <a:r>
                  <a:rPr lang="en-US" altLang="zh-CN" sz="1200" i="1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en-US" altLang="zh-CN" sz="1200" i="1" dirty="0">
                  <a:solidFill>
                    <a:schemeClr val="tx1">
                      <a:lumMod val="50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</p:grpSp>
      <p:grpSp>
        <p:nvGrpSpPr>
          <p:cNvPr id="14" name="组 13"/>
          <p:cNvGrpSpPr/>
          <p:nvPr/>
        </p:nvGrpSpPr>
        <p:grpSpPr>
          <a:xfrm>
            <a:off x="3995936" y="4077072"/>
            <a:ext cx="1440160" cy="2448272"/>
            <a:chOff x="3995936" y="4005064"/>
            <a:chExt cx="1440160" cy="2448272"/>
          </a:xfrm>
        </p:grpSpPr>
        <p:sp>
          <p:nvSpPr>
            <p:cNvPr id="369" name="圆角矩形 368"/>
            <p:cNvSpPr/>
            <p:nvPr/>
          </p:nvSpPr>
          <p:spPr>
            <a:xfrm>
              <a:off x="3995936" y="4005064"/>
              <a:ext cx="1440160" cy="2448272"/>
            </a:xfrm>
            <a:prstGeom prst="round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43" name="Rectangle 15"/>
            <p:cNvSpPr>
              <a:spLocks noChangeArrowheads="1"/>
            </p:cNvSpPr>
            <p:nvPr/>
          </p:nvSpPr>
          <p:spPr bwMode="auto">
            <a:xfrm>
              <a:off x="4572000" y="5949280"/>
              <a:ext cx="819100" cy="360040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200" dirty="0" err="1" smtClean="0">
                  <a:solidFill>
                    <a:schemeClr val="tx1">
                      <a:lumMod val="50000"/>
                    </a:schemeClr>
                  </a:solidFill>
                  <a:latin typeface="Arial" charset="0"/>
                  <a:sym typeface="Verdana" pitchFamily="34" charset="0"/>
                </a:rPr>
                <a:t>idx</a:t>
              </a:r>
              <a:r>
                <a:rPr lang="en-US" altLang="zh-CN" sz="1200" dirty="0" smtClean="0">
                  <a:solidFill>
                    <a:schemeClr val="tx1">
                      <a:lumMod val="50000"/>
                    </a:schemeClr>
                  </a:solidFill>
                  <a:latin typeface="Arial" charset="0"/>
                  <a:sym typeface="Verdana" pitchFamily="34" charset="0"/>
                </a:rPr>
                <a:t>=3</a:t>
              </a:r>
            </a:p>
            <a:p>
              <a:pPr algn="ctr" eaLnBrk="0" hangingPunct="0">
                <a:buSzPct val="100000"/>
              </a:pPr>
              <a:r>
                <a:rPr lang="en-US" altLang="zh-CN" sz="1200" dirty="0" err="1" smtClean="0">
                  <a:solidFill>
                    <a:schemeClr val="tx1">
                      <a:lumMod val="50000"/>
                    </a:schemeClr>
                  </a:solidFill>
                  <a:latin typeface="Arial" charset="0"/>
                  <a:sym typeface="Verdana" pitchFamily="34" charset="0"/>
                </a:rPr>
                <a:t>val</a:t>
              </a:r>
              <a:r>
                <a:rPr lang="en-US" altLang="zh-CN" sz="1200" dirty="0" smtClean="0">
                  <a:solidFill>
                    <a:schemeClr val="tx1">
                      <a:lumMod val="50000"/>
                    </a:schemeClr>
                  </a:solidFill>
                  <a:latin typeface="Arial" charset="0"/>
                  <a:sym typeface="Verdana" pitchFamily="34" charset="0"/>
                </a:rPr>
                <a:t>=4</a:t>
              </a:r>
              <a:r>
                <a:rPr lang="en-US" altLang="zh-CN" sz="1200" i="1" dirty="0" smtClean="0">
                  <a:solidFill>
                    <a:schemeClr val="tx1">
                      <a:lumMod val="50000"/>
                    </a:schemeClr>
                  </a:solidFill>
                  <a:latin typeface="Arial" charset="0"/>
                  <a:sym typeface="Verdana" pitchFamily="34" charset="0"/>
                </a:rPr>
                <a:t>a</a:t>
              </a:r>
              <a:r>
                <a:rPr lang="en-US" altLang="zh-CN" sz="1200" dirty="0" smtClean="0">
                  <a:solidFill>
                    <a:schemeClr val="tx1">
                      <a:lumMod val="50000"/>
                    </a:schemeClr>
                  </a:solidFill>
                  <a:latin typeface="Arial" charset="0"/>
                  <a:sym typeface="Verdana" pitchFamily="34" charset="0"/>
                </a:rPr>
                <a:t>+5</a:t>
              </a:r>
              <a:r>
                <a:rPr lang="en-US" altLang="zh-CN" sz="1200" i="1" dirty="0" smtClean="0">
                  <a:solidFill>
                    <a:schemeClr val="tx1">
                      <a:lumMod val="50000"/>
                    </a:schemeClr>
                  </a:solidFill>
                  <a:latin typeface="Arial" charset="0"/>
                  <a:sym typeface="Verdana" pitchFamily="34" charset="0"/>
                </a:rPr>
                <a:t>e</a:t>
              </a:r>
              <a:endParaRPr lang="en-US" altLang="zh-CN" sz="1200" i="1" dirty="0">
                <a:solidFill>
                  <a:schemeClr val="tx1">
                    <a:lumMod val="50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2267744" y="4077072"/>
            <a:ext cx="1584176" cy="2448272"/>
            <a:chOff x="2267744" y="4005064"/>
            <a:chExt cx="1584176" cy="2448272"/>
          </a:xfrm>
        </p:grpSpPr>
        <p:sp>
          <p:nvSpPr>
            <p:cNvPr id="368" name="圆角矩形 367"/>
            <p:cNvSpPr/>
            <p:nvPr/>
          </p:nvSpPr>
          <p:spPr>
            <a:xfrm>
              <a:off x="2267744" y="4005064"/>
              <a:ext cx="1584176" cy="2448272"/>
            </a:xfrm>
            <a:prstGeom prst="round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26" name="Rectangle 15"/>
            <p:cNvSpPr>
              <a:spLocks noChangeArrowheads="1"/>
            </p:cNvSpPr>
            <p:nvPr/>
          </p:nvSpPr>
          <p:spPr bwMode="auto">
            <a:xfrm>
              <a:off x="3275856" y="5949280"/>
              <a:ext cx="504056" cy="360040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200" dirty="0" err="1" smtClean="0">
                  <a:solidFill>
                    <a:schemeClr val="tx1">
                      <a:lumMod val="50000"/>
                    </a:schemeClr>
                  </a:solidFill>
                  <a:latin typeface="Arial" charset="0"/>
                  <a:sym typeface="Verdana" pitchFamily="34" charset="0"/>
                </a:rPr>
                <a:t>idx</a:t>
              </a:r>
              <a:r>
                <a:rPr lang="en-US" altLang="zh-CN" sz="1200" dirty="0" smtClean="0">
                  <a:solidFill>
                    <a:schemeClr val="tx1">
                      <a:lumMod val="50000"/>
                    </a:schemeClr>
                  </a:solidFill>
                  <a:latin typeface="Arial" charset="0"/>
                  <a:sym typeface="Verdana" pitchFamily="34" charset="0"/>
                </a:rPr>
                <a:t>=3</a:t>
              </a:r>
            </a:p>
            <a:p>
              <a:pPr algn="ctr" eaLnBrk="0" hangingPunct="0">
                <a:buSzPct val="100000"/>
              </a:pPr>
              <a:r>
                <a:rPr lang="en-US" altLang="zh-CN" sz="1200" dirty="0" err="1" smtClean="0">
                  <a:solidFill>
                    <a:schemeClr val="tx1">
                      <a:lumMod val="50000"/>
                    </a:schemeClr>
                  </a:solidFill>
                  <a:latin typeface="Arial" charset="0"/>
                  <a:sym typeface="Verdana" pitchFamily="34" charset="0"/>
                </a:rPr>
                <a:t>val</a:t>
              </a:r>
              <a:r>
                <a:rPr lang="en-US" altLang="zh-CN" sz="1200" dirty="0" smtClean="0">
                  <a:solidFill>
                    <a:schemeClr val="tx1">
                      <a:lumMod val="50000"/>
                    </a:schemeClr>
                  </a:solidFill>
                  <a:latin typeface="Arial" charset="0"/>
                  <a:sym typeface="Verdana" pitchFamily="34" charset="0"/>
                </a:rPr>
                <a:t>=4</a:t>
              </a:r>
              <a:r>
                <a:rPr lang="en-US" altLang="zh-CN" sz="1200" i="1" dirty="0" smtClean="0">
                  <a:solidFill>
                    <a:schemeClr val="tx1">
                      <a:lumMod val="50000"/>
                    </a:schemeClr>
                  </a:solidFill>
                  <a:latin typeface="Arial" charset="0"/>
                  <a:sym typeface="Verdana" pitchFamily="34" charset="0"/>
                </a:rPr>
                <a:t>a</a:t>
              </a:r>
              <a:endParaRPr lang="en-US" altLang="zh-CN" sz="1200" i="1" dirty="0">
                <a:solidFill>
                  <a:schemeClr val="tx1">
                    <a:lumMod val="50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500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Stage 3. </a:t>
            </a:r>
            <a:r>
              <a:rPr lang="en-US" altLang="zh-CN" sz="3200" i="1" noProof="1" smtClean="0">
                <a:sym typeface="Verdana" pitchFamily="34" charset="0"/>
              </a:rPr>
              <a:t>C</a:t>
            </a:r>
            <a:r>
              <a:rPr lang="en-US" altLang="zh-CN" sz="3200" noProof="1" smtClean="0">
                <a:sym typeface="Verdana" pitchFamily="34" charset="0"/>
              </a:rPr>
              <a:t> is the goal!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19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8" y="1700809"/>
            <a:ext cx="6337324" cy="208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For bin 1 or bin 2, no computation is required.</a:t>
            </a:r>
          </a:p>
          <a:p>
            <a:pPr marL="342900" indent="-342900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For bins 3-33, a heap-based method is used. Each bin has a dedicated GPU kernel call. 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   For </a:t>
            </a:r>
            <a:r>
              <a:rPr lang="en-US" altLang="zh-CN" sz="2000" kern="0" noProof="1" smtClean="0">
                <a:solidFill>
                  <a:srgbClr val="008000"/>
                </a:solidFill>
                <a:latin typeface="+mn-lt"/>
                <a:sym typeface="Verdana" pitchFamily="34" charset="0"/>
              </a:rPr>
              <a:t>each GPU thread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: </a:t>
            </a:r>
          </a:p>
          <a:p>
            <a:pPr marL="742950" lvl="1" indent="-285750" eaLnBrk="0" hangingPunct="0">
              <a:spcBef>
                <a:spcPts val="0"/>
              </a:spcBef>
              <a:buFontTx/>
              <a:buChar char="•"/>
              <a:defRPr/>
            </a:pPr>
            <a:r>
              <a:rPr lang="en-US" altLang="zh-CN" sz="1600" noProof="1">
                <a:solidFill>
                  <a:srgbClr val="000000"/>
                </a:solidFill>
                <a:latin typeface="+mn-lt"/>
                <a:sym typeface="Verdana" pitchFamily="34" charset="0"/>
              </a:rPr>
              <a:t>(1) collects all candidate nonzeros, </a:t>
            </a:r>
          </a:p>
          <a:p>
            <a:pPr marL="742950" lvl="1" indent="-285750" eaLnBrk="0" hangingPunct="0">
              <a:spcBef>
                <a:spcPts val="0"/>
              </a:spcBef>
              <a:buFontTx/>
              <a:buChar char="•"/>
              <a:defRPr/>
            </a:pPr>
            <a:r>
              <a:rPr lang="en-US" altLang="zh-CN" sz="1600" noProof="1">
                <a:solidFill>
                  <a:srgbClr val="000000"/>
                </a:solidFill>
                <a:latin typeface="+mn-lt"/>
                <a:sym typeface="Verdana" pitchFamily="34" charset="0"/>
              </a:rPr>
              <a:t>(2) </a:t>
            </a: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establishs a </a:t>
            </a:r>
            <a:r>
              <a:rPr lang="en-US" altLang="zh-CN" sz="1600" noProof="1">
                <a:solidFill>
                  <a:srgbClr val="000000"/>
                </a:solidFill>
                <a:latin typeface="+mn-lt"/>
                <a:sym typeface="Verdana" pitchFamily="34" charset="0"/>
              </a:rPr>
              <a:t>binary max-heap on column </a:t>
            </a: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indices, </a:t>
            </a:r>
            <a:endParaRPr lang="en-US" altLang="zh-CN" sz="1600" noProof="1">
              <a:solidFill>
                <a:srgbClr val="000000"/>
              </a:solidFill>
              <a:latin typeface="+mn-lt"/>
              <a:sym typeface="Verdana" pitchFamily="34" charset="0"/>
            </a:endParaRPr>
          </a:p>
          <a:p>
            <a:pPr marL="742950" lvl="1" indent="-285750" eaLnBrk="0" hangingPunct="0">
              <a:spcBef>
                <a:spcPts val="0"/>
              </a:spcBef>
              <a:buFontTx/>
              <a:buChar char="•"/>
              <a:defRPr/>
            </a:pPr>
            <a:r>
              <a:rPr lang="en-US" altLang="zh-CN" sz="1600" noProof="1">
                <a:solidFill>
                  <a:srgbClr val="000000"/>
                </a:solidFill>
                <a:latin typeface="+mn-lt"/>
                <a:sym typeface="Verdana" pitchFamily="34" charset="0"/>
              </a:rPr>
              <a:t>(3) executes a heapsort-like operation to sort and </a:t>
            </a: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fuse entries </a:t>
            </a:r>
            <a:r>
              <a:rPr lang="en-US" altLang="zh-CN" sz="1600" noProof="1">
                <a:solidFill>
                  <a:srgbClr val="000000"/>
                </a:solidFill>
                <a:latin typeface="+mn-lt"/>
                <a:sym typeface="Verdana" pitchFamily="34" charset="0"/>
              </a:rPr>
              <a:t>at a duplicate location.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7308304" y="2060848"/>
            <a:ext cx="1691680" cy="1656184"/>
            <a:chOff x="7308304" y="2060848"/>
            <a:chExt cx="1691680" cy="1656184"/>
          </a:xfrm>
        </p:grpSpPr>
        <p:sp>
          <p:nvSpPr>
            <p:cNvPr id="417" name="圆角矩形 416"/>
            <p:cNvSpPr/>
            <p:nvPr/>
          </p:nvSpPr>
          <p:spPr>
            <a:xfrm>
              <a:off x="7308304" y="2060848"/>
              <a:ext cx="1691680" cy="1656184"/>
            </a:xfrm>
            <a:prstGeom prst="roundRect">
              <a:avLst/>
            </a:prstGeom>
            <a:solidFill>
              <a:srgbClr val="660066">
                <a:alpha val="1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198" name="组 197"/>
            <p:cNvGrpSpPr/>
            <p:nvPr/>
          </p:nvGrpSpPr>
          <p:grpSpPr>
            <a:xfrm>
              <a:off x="7452320" y="3212976"/>
              <a:ext cx="361704" cy="360040"/>
              <a:chOff x="3851920" y="3356992"/>
              <a:chExt cx="433960" cy="432048"/>
            </a:xfrm>
          </p:grpSpPr>
          <p:sp>
            <p:nvSpPr>
              <p:cNvPr id="19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01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4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a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216" name="组 215"/>
            <p:cNvGrpSpPr/>
            <p:nvPr/>
          </p:nvGrpSpPr>
          <p:grpSpPr>
            <a:xfrm>
              <a:off x="8530776" y="3212976"/>
              <a:ext cx="361704" cy="360040"/>
              <a:chOff x="3851920" y="3356992"/>
              <a:chExt cx="433960" cy="432048"/>
            </a:xfrm>
          </p:grpSpPr>
          <p:sp>
            <p:nvSpPr>
              <p:cNvPr id="21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1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6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241" name="组 240"/>
            <p:cNvGrpSpPr/>
            <p:nvPr/>
          </p:nvGrpSpPr>
          <p:grpSpPr>
            <a:xfrm>
              <a:off x="7812360" y="3212976"/>
              <a:ext cx="361704" cy="360040"/>
              <a:chOff x="3851920" y="3356992"/>
              <a:chExt cx="433960" cy="432048"/>
            </a:xfrm>
          </p:grpSpPr>
          <p:sp>
            <p:nvSpPr>
              <p:cNvPr id="242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43" name="椭圆 242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44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245" name="组 244"/>
            <p:cNvGrpSpPr/>
            <p:nvPr/>
          </p:nvGrpSpPr>
          <p:grpSpPr>
            <a:xfrm>
              <a:off x="8172400" y="3212976"/>
              <a:ext cx="361704" cy="360040"/>
              <a:chOff x="3851920" y="3356992"/>
              <a:chExt cx="433960" cy="432048"/>
            </a:xfrm>
          </p:grpSpPr>
          <p:sp>
            <p:nvSpPr>
              <p:cNvPr id="246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47" name="椭圆 246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48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253" name="Rectangle 15"/>
            <p:cNvSpPr>
              <a:spLocks noChangeArrowheads="1"/>
            </p:cNvSpPr>
            <p:nvPr/>
          </p:nvSpPr>
          <p:spPr bwMode="auto">
            <a:xfrm>
              <a:off x="7452320" y="2636912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54" name="Rectangle 15"/>
            <p:cNvSpPr>
              <a:spLocks noChangeArrowheads="1"/>
            </p:cNvSpPr>
            <p:nvPr/>
          </p:nvSpPr>
          <p:spPr bwMode="auto">
            <a:xfrm>
              <a:off x="7812360" y="2636912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55" name="Rectangle 15"/>
            <p:cNvSpPr>
              <a:spLocks noChangeArrowheads="1"/>
            </p:cNvSpPr>
            <p:nvPr/>
          </p:nvSpPr>
          <p:spPr bwMode="auto">
            <a:xfrm>
              <a:off x="8172400" y="2636912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56" name="Rectangle 15"/>
            <p:cNvSpPr>
              <a:spLocks noChangeArrowheads="1"/>
            </p:cNvSpPr>
            <p:nvPr/>
          </p:nvSpPr>
          <p:spPr bwMode="auto">
            <a:xfrm>
              <a:off x="8532440" y="2636912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2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57" name="Rectangle 15"/>
            <p:cNvSpPr>
              <a:spLocks noChangeArrowheads="1"/>
            </p:cNvSpPr>
            <p:nvPr/>
          </p:nvSpPr>
          <p:spPr bwMode="auto">
            <a:xfrm>
              <a:off x="7308304" y="2924944"/>
              <a:ext cx="1584176" cy="288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 eaLnBrk="0" hangingPunct="0">
                <a:buSzPct val="100000"/>
              </a:pPr>
              <a:r>
                <a:rPr lang="da-DK" altLang="zh-CN" sz="1600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value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=</a:t>
              </a:r>
              <a:endParaRPr lang="da-DK" altLang="zh-CN" sz="16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58" name="Rectangle 15"/>
            <p:cNvSpPr>
              <a:spLocks noChangeArrowheads="1"/>
            </p:cNvSpPr>
            <p:nvPr/>
          </p:nvSpPr>
          <p:spPr bwMode="auto">
            <a:xfrm>
              <a:off x="7308304" y="2204864"/>
              <a:ext cx="1584176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Example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. </a:t>
              </a:r>
              <a:r>
                <a:rPr lang="da-DK" altLang="zh-CN" sz="1600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Row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3 </a:t>
              </a:r>
            </a:p>
            <a:p>
              <a:pPr algn="just" eaLnBrk="0" hangingPunct="0">
                <a:buSzPct val="100000"/>
              </a:pPr>
              <a:r>
                <a:rPr lang="da-DK" altLang="zh-CN" sz="1600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column_index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=</a:t>
              </a:r>
              <a:endParaRPr lang="da-DK" altLang="zh-CN" sz="16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291" name="Rectangle 15"/>
          <p:cNvSpPr>
            <a:spLocks noChangeArrowheads="1"/>
          </p:cNvSpPr>
          <p:nvPr/>
        </p:nvSpPr>
        <p:spPr bwMode="auto">
          <a:xfrm>
            <a:off x="7956376" y="332656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2" name="Rectangle 15"/>
          <p:cNvSpPr>
            <a:spLocks noChangeArrowheads="1"/>
          </p:cNvSpPr>
          <p:nvPr/>
        </p:nvSpPr>
        <p:spPr bwMode="auto">
          <a:xfrm>
            <a:off x="8172400" y="332656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1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d</a:t>
            </a:r>
            <a:endParaRPr lang="da-DK" altLang="zh-CN" sz="1200" i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3" name="Rectangle 15"/>
          <p:cNvSpPr>
            <a:spLocks noChangeArrowheads="1"/>
          </p:cNvSpPr>
          <p:nvPr/>
        </p:nvSpPr>
        <p:spPr bwMode="auto">
          <a:xfrm>
            <a:off x="8388424" y="332656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4" name="Rectangle 15"/>
          <p:cNvSpPr>
            <a:spLocks noChangeArrowheads="1"/>
          </p:cNvSpPr>
          <p:nvPr/>
        </p:nvSpPr>
        <p:spPr bwMode="auto">
          <a:xfrm>
            <a:off x="8604448" y="332656"/>
            <a:ext cx="432048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1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e</a:t>
            </a:r>
            <a:endParaRPr lang="da-DK" altLang="zh-CN" sz="1200" i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5" name="Rectangle 15"/>
          <p:cNvSpPr>
            <a:spLocks noChangeArrowheads="1"/>
          </p:cNvSpPr>
          <p:nvPr/>
        </p:nvSpPr>
        <p:spPr bwMode="auto">
          <a:xfrm>
            <a:off x="7956376" y="548680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3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b</a:t>
            </a: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6" name="Rectangle 15"/>
          <p:cNvSpPr>
            <a:spLocks noChangeArrowheads="1"/>
          </p:cNvSpPr>
          <p:nvPr/>
        </p:nvSpPr>
        <p:spPr bwMode="auto">
          <a:xfrm>
            <a:off x="8172400" y="548680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7" name="Rectangle 15"/>
          <p:cNvSpPr>
            <a:spLocks noChangeArrowheads="1"/>
          </p:cNvSpPr>
          <p:nvPr/>
        </p:nvSpPr>
        <p:spPr bwMode="auto">
          <a:xfrm>
            <a:off x="8388424" y="548680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3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c</a:t>
            </a: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8" name="Rectangle 15"/>
          <p:cNvSpPr>
            <a:spLocks noChangeArrowheads="1"/>
          </p:cNvSpPr>
          <p:nvPr/>
        </p:nvSpPr>
        <p:spPr bwMode="auto">
          <a:xfrm>
            <a:off x="8604448" y="548680"/>
            <a:ext cx="432048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2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a</a:t>
            </a:r>
            <a:endParaRPr lang="da-DK" altLang="zh-CN" sz="1200" i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9" name="Rectangle 15"/>
          <p:cNvSpPr>
            <a:spLocks noChangeArrowheads="1"/>
          </p:cNvSpPr>
          <p:nvPr/>
        </p:nvSpPr>
        <p:spPr bwMode="auto">
          <a:xfrm>
            <a:off x="7956376" y="764704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0" name="Rectangle 15"/>
          <p:cNvSpPr>
            <a:spLocks noChangeArrowheads="1"/>
          </p:cNvSpPr>
          <p:nvPr/>
        </p:nvSpPr>
        <p:spPr bwMode="auto">
          <a:xfrm>
            <a:off x="8172400" y="764704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1" name="Rectangle 15"/>
          <p:cNvSpPr>
            <a:spLocks noChangeArrowheads="1"/>
          </p:cNvSpPr>
          <p:nvPr/>
        </p:nvSpPr>
        <p:spPr bwMode="auto">
          <a:xfrm>
            <a:off x="8388424" y="764704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2" name="Rectangle 15"/>
          <p:cNvSpPr>
            <a:spLocks noChangeArrowheads="1"/>
          </p:cNvSpPr>
          <p:nvPr/>
        </p:nvSpPr>
        <p:spPr bwMode="auto">
          <a:xfrm>
            <a:off x="8604448" y="764704"/>
            <a:ext cx="432048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3" name="Rectangle 15"/>
          <p:cNvSpPr>
            <a:spLocks noChangeArrowheads="1"/>
          </p:cNvSpPr>
          <p:nvPr/>
        </p:nvSpPr>
        <p:spPr bwMode="auto">
          <a:xfrm>
            <a:off x="7956376" y="980728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4" name="Rectangle 15"/>
          <p:cNvSpPr>
            <a:spLocks noChangeArrowheads="1"/>
          </p:cNvSpPr>
          <p:nvPr/>
        </p:nvSpPr>
        <p:spPr bwMode="auto">
          <a:xfrm>
            <a:off x="8172400" y="980728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5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d</a:t>
            </a: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5" name="Rectangle 15"/>
          <p:cNvSpPr>
            <a:spLocks noChangeArrowheads="1"/>
          </p:cNvSpPr>
          <p:nvPr/>
        </p:nvSpPr>
        <p:spPr bwMode="auto">
          <a:xfrm>
            <a:off x="8388424" y="980728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6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f</a:t>
            </a: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6" name="Rectangle 15"/>
          <p:cNvSpPr>
            <a:spLocks noChangeArrowheads="1"/>
          </p:cNvSpPr>
          <p:nvPr/>
        </p:nvSpPr>
        <p:spPr bwMode="auto">
          <a:xfrm>
            <a:off x="8604448" y="980728"/>
            <a:ext cx="432048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4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a</a:t>
            </a: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+5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e</a:t>
            </a: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7236296" y="4077072"/>
            <a:ext cx="1907704" cy="2448272"/>
            <a:chOff x="7236296" y="4077072"/>
            <a:chExt cx="1907704" cy="2448272"/>
          </a:xfrm>
        </p:grpSpPr>
        <p:sp>
          <p:nvSpPr>
            <p:cNvPr id="410" name="圆角矩形 409"/>
            <p:cNvSpPr/>
            <p:nvPr/>
          </p:nvSpPr>
          <p:spPr>
            <a:xfrm>
              <a:off x="7236296" y="4077072"/>
              <a:ext cx="1907704" cy="2448272"/>
            </a:xfrm>
            <a:prstGeom prst="round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>
              <a:off x="7281292" y="6021288"/>
              <a:ext cx="1827212" cy="360040"/>
              <a:chOff x="7281292" y="5157192"/>
              <a:chExt cx="1827212" cy="360040"/>
            </a:xfrm>
          </p:grpSpPr>
          <p:sp>
            <p:nvSpPr>
              <p:cNvPr id="364" name="Rectangle 15"/>
              <p:cNvSpPr>
                <a:spLocks noChangeArrowheads="1"/>
              </p:cNvSpPr>
              <p:nvPr/>
            </p:nvSpPr>
            <p:spPr bwMode="auto">
              <a:xfrm>
                <a:off x="8289404" y="5157192"/>
                <a:ext cx="819100" cy="36004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idx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=3</a:t>
                </a:r>
              </a:p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val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=4</a:t>
                </a:r>
                <a:r>
                  <a:rPr lang="en-US" altLang="zh-CN" sz="1200" i="1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a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+5</a:t>
                </a:r>
                <a:r>
                  <a:rPr lang="en-US" altLang="zh-CN" sz="1200" i="1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en-US" altLang="zh-CN" sz="1200" i="1" dirty="0">
                  <a:solidFill>
                    <a:schemeClr val="tx1">
                      <a:lumMod val="50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365" name="Rectangle 15"/>
              <p:cNvSpPr>
                <a:spLocks noChangeArrowheads="1"/>
              </p:cNvSpPr>
              <p:nvPr/>
            </p:nvSpPr>
            <p:spPr bwMode="auto">
              <a:xfrm>
                <a:off x="7785348" y="5157192"/>
                <a:ext cx="504056" cy="36004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idx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=2</a:t>
                </a:r>
              </a:p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val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=6</a:t>
                </a:r>
                <a:r>
                  <a:rPr lang="en-US" altLang="zh-CN" sz="1200" i="1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en-US" altLang="zh-CN" sz="1200" i="1" dirty="0">
                  <a:solidFill>
                    <a:schemeClr val="tx1">
                      <a:lumMod val="50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366" name="Rectangle 15"/>
              <p:cNvSpPr>
                <a:spLocks noChangeArrowheads="1"/>
              </p:cNvSpPr>
              <p:nvPr/>
            </p:nvSpPr>
            <p:spPr bwMode="auto">
              <a:xfrm>
                <a:off x="7281292" y="5157192"/>
                <a:ext cx="504056" cy="36004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idx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=1</a:t>
                </a:r>
              </a:p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val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=5</a:t>
                </a:r>
                <a:r>
                  <a:rPr lang="en-US" altLang="zh-CN" sz="1200" i="1" dirty="0">
                    <a:solidFill>
                      <a:schemeClr val="tx1">
                        <a:lumMod val="50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</a:p>
            </p:txBody>
          </p:sp>
        </p:grpSp>
      </p:grpSp>
      <p:grpSp>
        <p:nvGrpSpPr>
          <p:cNvPr id="6" name="组 5"/>
          <p:cNvGrpSpPr/>
          <p:nvPr/>
        </p:nvGrpSpPr>
        <p:grpSpPr>
          <a:xfrm>
            <a:off x="35496" y="4077072"/>
            <a:ext cx="2016224" cy="2448272"/>
            <a:chOff x="35496" y="4005064"/>
            <a:chExt cx="2016224" cy="2448272"/>
          </a:xfrm>
        </p:grpSpPr>
        <p:sp>
          <p:nvSpPr>
            <p:cNvPr id="367" name="圆角矩形 366"/>
            <p:cNvSpPr/>
            <p:nvPr/>
          </p:nvSpPr>
          <p:spPr>
            <a:xfrm>
              <a:off x="35496" y="4005064"/>
              <a:ext cx="2016224" cy="2448272"/>
            </a:xfrm>
            <a:prstGeom prst="round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323" name="直线连接符 322"/>
            <p:cNvCxnSpPr/>
            <p:nvPr/>
          </p:nvCxnSpPr>
          <p:spPr>
            <a:xfrm flipH="1">
              <a:off x="395536" y="5085184"/>
              <a:ext cx="432048" cy="6480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线连接符 3"/>
            <p:cNvCxnSpPr/>
            <p:nvPr/>
          </p:nvCxnSpPr>
          <p:spPr>
            <a:xfrm flipH="1">
              <a:off x="827584" y="4437112"/>
              <a:ext cx="432048" cy="6480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线连接符 323"/>
            <p:cNvCxnSpPr/>
            <p:nvPr/>
          </p:nvCxnSpPr>
          <p:spPr>
            <a:xfrm>
              <a:off x="1259632" y="4437112"/>
              <a:ext cx="504056" cy="6480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 1"/>
            <p:cNvGrpSpPr/>
            <p:nvPr/>
          </p:nvGrpSpPr>
          <p:grpSpPr>
            <a:xfrm>
              <a:off x="971600" y="4149080"/>
              <a:ext cx="567071" cy="596917"/>
              <a:chOff x="2088680" y="4869160"/>
              <a:chExt cx="684076" cy="720080"/>
            </a:xfrm>
          </p:grpSpPr>
          <p:sp>
            <p:nvSpPr>
              <p:cNvPr id="312" name="椭圆 311"/>
              <p:cNvSpPr/>
              <p:nvPr/>
            </p:nvSpPr>
            <p:spPr>
              <a:xfrm>
                <a:off x="2088680" y="4905164"/>
                <a:ext cx="684076" cy="68407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sp>
            <p:nvSpPr>
              <p:cNvPr id="313" name="Rectangle 15"/>
              <p:cNvSpPr>
                <a:spLocks noChangeArrowheads="1"/>
              </p:cNvSpPr>
              <p:nvPr/>
            </p:nvSpPr>
            <p:spPr bwMode="auto">
              <a:xfrm>
                <a:off x="2123728" y="4869160"/>
                <a:ext cx="648072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idx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=3</a:t>
                </a:r>
              </a:p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val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=4</a:t>
                </a:r>
                <a:r>
                  <a:rPr lang="en-US" altLang="zh-CN" sz="12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a</a:t>
                </a:r>
                <a:endParaRPr lang="en-US" altLang="zh-CN" sz="12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314" name="组 313"/>
            <p:cNvGrpSpPr/>
            <p:nvPr/>
          </p:nvGrpSpPr>
          <p:grpSpPr>
            <a:xfrm>
              <a:off x="539552" y="4797152"/>
              <a:ext cx="567071" cy="596917"/>
              <a:chOff x="2088680" y="4869160"/>
              <a:chExt cx="684076" cy="72008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2088680" y="4905164"/>
                <a:ext cx="684076" cy="68407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sp>
            <p:nvSpPr>
              <p:cNvPr id="316" name="Rectangle 15"/>
              <p:cNvSpPr>
                <a:spLocks noChangeArrowheads="1"/>
              </p:cNvSpPr>
              <p:nvPr/>
            </p:nvSpPr>
            <p:spPr bwMode="auto">
              <a:xfrm>
                <a:off x="2123728" y="4869160"/>
                <a:ext cx="648072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idx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=2</a:t>
                </a:r>
              </a:p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val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=6</a:t>
                </a:r>
                <a:r>
                  <a:rPr lang="en-US" altLang="zh-CN" sz="12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en-US" altLang="zh-CN" sz="12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317" name="组 316"/>
            <p:cNvGrpSpPr/>
            <p:nvPr/>
          </p:nvGrpSpPr>
          <p:grpSpPr>
            <a:xfrm>
              <a:off x="1403648" y="4797152"/>
              <a:ext cx="567071" cy="596917"/>
              <a:chOff x="2088680" y="4869160"/>
              <a:chExt cx="684076" cy="720080"/>
            </a:xfrm>
          </p:grpSpPr>
          <p:sp>
            <p:nvSpPr>
              <p:cNvPr id="318" name="椭圆 317"/>
              <p:cNvSpPr/>
              <p:nvPr/>
            </p:nvSpPr>
            <p:spPr>
              <a:xfrm>
                <a:off x="2088680" y="4905164"/>
                <a:ext cx="684076" cy="68407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sp>
            <p:nvSpPr>
              <p:cNvPr id="319" name="Rectangle 15"/>
              <p:cNvSpPr>
                <a:spLocks noChangeArrowheads="1"/>
              </p:cNvSpPr>
              <p:nvPr/>
            </p:nvSpPr>
            <p:spPr bwMode="auto">
              <a:xfrm>
                <a:off x="2123728" y="4869160"/>
                <a:ext cx="648072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idx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=3</a:t>
                </a:r>
              </a:p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val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=5</a:t>
                </a:r>
                <a:r>
                  <a:rPr lang="en-US" altLang="zh-CN" sz="12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en-US" altLang="zh-CN" sz="12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371" name="组 370"/>
            <p:cNvGrpSpPr/>
            <p:nvPr/>
          </p:nvGrpSpPr>
          <p:grpSpPr>
            <a:xfrm>
              <a:off x="107504" y="5445224"/>
              <a:ext cx="567071" cy="596917"/>
              <a:chOff x="2088680" y="4869160"/>
              <a:chExt cx="684076" cy="720080"/>
            </a:xfrm>
          </p:grpSpPr>
          <p:sp>
            <p:nvSpPr>
              <p:cNvPr id="372" name="椭圆 371"/>
              <p:cNvSpPr/>
              <p:nvPr/>
            </p:nvSpPr>
            <p:spPr>
              <a:xfrm>
                <a:off x="2088680" y="4905164"/>
                <a:ext cx="684076" cy="68407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sp>
            <p:nvSpPr>
              <p:cNvPr id="373" name="Rectangle 15"/>
              <p:cNvSpPr>
                <a:spLocks noChangeArrowheads="1"/>
              </p:cNvSpPr>
              <p:nvPr/>
            </p:nvSpPr>
            <p:spPr bwMode="auto">
              <a:xfrm>
                <a:off x="2123728" y="4869160"/>
                <a:ext cx="648072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idx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=1</a:t>
                </a:r>
              </a:p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val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=5</a:t>
                </a:r>
                <a:r>
                  <a:rPr lang="en-US" altLang="zh-CN" sz="12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en-US" altLang="zh-CN" sz="12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</p:grpSp>
      <p:grpSp>
        <p:nvGrpSpPr>
          <p:cNvPr id="17" name="组 16"/>
          <p:cNvGrpSpPr/>
          <p:nvPr/>
        </p:nvGrpSpPr>
        <p:grpSpPr>
          <a:xfrm>
            <a:off x="2339752" y="4221088"/>
            <a:ext cx="1431167" cy="1244989"/>
            <a:chOff x="2339752" y="4149080"/>
            <a:chExt cx="1431167" cy="1244989"/>
          </a:xfrm>
        </p:grpSpPr>
        <p:cxnSp>
          <p:nvCxnSpPr>
            <p:cNvPr id="378" name="直线连接符 377"/>
            <p:cNvCxnSpPr/>
            <p:nvPr/>
          </p:nvCxnSpPr>
          <p:spPr>
            <a:xfrm flipH="1">
              <a:off x="2627784" y="4437112"/>
              <a:ext cx="432048" cy="6480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线连接符 378"/>
            <p:cNvCxnSpPr/>
            <p:nvPr/>
          </p:nvCxnSpPr>
          <p:spPr>
            <a:xfrm>
              <a:off x="3059832" y="4437112"/>
              <a:ext cx="504056" cy="6480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0" name="组 379"/>
            <p:cNvGrpSpPr/>
            <p:nvPr/>
          </p:nvGrpSpPr>
          <p:grpSpPr>
            <a:xfrm>
              <a:off x="2771800" y="4149080"/>
              <a:ext cx="567071" cy="596917"/>
              <a:chOff x="2088680" y="4869160"/>
              <a:chExt cx="684076" cy="720080"/>
            </a:xfrm>
          </p:grpSpPr>
          <p:sp>
            <p:nvSpPr>
              <p:cNvPr id="381" name="椭圆 380"/>
              <p:cNvSpPr/>
              <p:nvPr/>
            </p:nvSpPr>
            <p:spPr>
              <a:xfrm>
                <a:off x="2088680" y="4905164"/>
                <a:ext cx="684076" cy="68407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sp>
            <p:nvSpPr>
              <p:cNvPr id="382" name="Rectangle 15"/>
              <p:cNvSpPr>
                <a:spLocks noChangeArrowheads="1"/>
              </p:cNvSpPr>
              <p:nvPr/>
            </p:nvSpPr>
            <p:spPr bwMode="auto">
              <a:xfrm>
                <a:off x="2123728" y="4869160"/>
                <a:ext cx="648072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idx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=3</a:t>
                </a:r>
              </a:p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val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=5</a:t>
                </a:r>
                <a:r>
                  <a:rPr lang="en-US" altLang="zh-CN" sz="12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en-US" altLang="zh-CN" sz="12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383" name="组 382"/>
            <p:cNvGrpSpPr/>
            <p:nvPr/>
          </p:nvGrpSpPr>
          <p:grpSpPr>
            <a:xfrm>
              <a:off x="2339752" y="4797152"/>
              <a:ext cx="567071" cy="596917"/>
              <a:chOff x="2088680" y="4869160"/>
              <a:chExt cx="684076" cy="720080"/>
            </a:xfrm>
          </p:grpSpPr>
          <p:sp>
            <p:nvSpPr>
              <p:cNvPr id="384" name="椭圆 383"/>
              <p:cNvSpPr/>
              <p:nvPr/>
            </p:nvSpPr>
            <p:spPr>
              <a:xfrm>
                <a:off x="2088680" y="4905164"/>
                <a:ext cx="684076" cy="68407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sp>
            <p:nvSpPr>
              <p:cNvPr id="385" name="Rectangle 15"/>
              <p:cNvSpPr>
                <a:spLocks noChangeArrowheads="1"/>
              </p:cNvSpPr>
              <p:nvPr/>
            </p:nvSpPr>
            <p:spPr bwMode="auto">
              <a:xfrm>
                <a:off x="2123728" y="4869160"/>
                <a:ext cx="648072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idx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=2</a:t>
                </a:r>
              </a:p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val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=6</a:t>
                </a:r>
                <a:r>
                  <a:rPr lang="en-US" altLang="zh-CN" sz="12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en-US" altLang="zh-CN" sz="12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386" name="组 385"/>
            <p:cNvGrpSpPr/>
            <p:nvPr/>
          </p:nvGrpSpPr>
          <p:grpSpPr>
            <a:xfrm>
              <a:off x="3203848" y="4797152"/>
              <a:ext cx="567071" cy="596917"/>
              <a:chOff x="2088680" y="4869160"/>
              <a:chExt cx="684076" cy="720080"/>
            </a:xfrm>
          </p:grpSpPr>
          <p:sp>
            <p:nvSpPr>
              <p:cNvPr id="387" name="椭圆 386"/>
              <p:cNvSpPr/>
              <p:nvPr/>
            </p:nvSpPr>
            <p:spPr>
              <a:xfrm>
                <a:off x="2088680" y="4905164"/>
                <a:ext cx="684076" cy="68407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sp>
            <p:nvSpPr>
              <p:cNvPr id="388" name="Rectangle 15"/>
              <p:cNvSpPr>
                <a:spLocks noChangeArrowheads="1"/>
              </p:cNvSpPr>
              <p:nvPr/>
            </p:nvSpPr>
            <p:spPr bwMode="auto">
              <a:xfrm>
                <a:off x="2123728" y="4869160"/>
                <a:ext cx="648072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idx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=1</a:t>
                </a:r>
              </a:p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val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=5</a:t>
                </a:r>
                <a:r>
                  <a:rPr lang="en-US" altLang="zh-CN" sz="1200" i="1" dirty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</a:p>
            </p:txBody>
          </p:sp>
        </p:grpSp>
      </p:grpSp>
      <p:grpSp>
        <p:nvGrpSpPr>
          <p:cNvPr id="18" name="组 17"/>
          <p:cNvGrpSpPr/>
          <p:nvPr/>
        </p:nvGrpSpPr>
        <p:grpSpPr>
          <a:xfrm>
            <a:off x="4067944" y="4221088"/>
            <a:ext cx="999119" cy="1244989"/>
            <a:chOff x="4067944" y="4149080"/>
            <a:chExt cx="999119" cy="1244989"/>
          </a:xfrm>
        </p:grpSpPr>
        <p:cxnSp>
          <p:nvCxnSpPr>
            <p:cNvPr id="392" name="直线连接符 391"/>
            <p:cNvCxnSpPr/>
            <p:nvPr/>
          </p:nvCxnSpPr>
          <p:spPr>
            <a:xfrm flipH="1">
              <a:off x="4355976" y="4437112"/>
              <a:ext cx="432048" cy="6480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4" name="组 393"/>
            <p:cNvGrpSpPr/>
            <p:nvPr/>
          </p:nvGrpSpPr>
          <p:grpSpPr>
            <a:xfrm>
              <a:off x="4499992" y="4149080"/>
              <a:ext cx="567071" cy="596917"/>
              <a:chOff x="2088680" y="4869160"/>
              <a:chExt cx="684076" cy="720080"/>
            </a:xfrm>
          </p:grpSpPr>
          <p:sp>
            <p:nvSpPr>
              <p:cNvPr id="395" name="椭圆 394"/>
              <p:cNvSpPr/>
              <p:nvPr/>
            </p:nvSpPr>
            <p:spPr>
              <a:xfrm>
                <a:off x="2088680" y="4905164"/>
                <a:ext cx="684076" cy="68407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sp>
            <p:nvSpPr>
              <p:cNvPr id="396" name="Rectangle 15"/>
              <p:cNvSpPr>
                <a:spLocks noChangeArrowheads="1"/>
              </p:cNvSpPr>
              <p:nvPr/>
            </p:nvSpPr>
            <p:spPr bwMode="auto">
              <a:xfrm>
                <a:off x="2123728" y="4869160"/>
                <a:ext cx="648072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idx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=2</a:t>
                </a:r>
              </a:p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val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=6</a:t>
                </a:r>
                <a:r>
                  <a:rPr lang="en-US" altLang="zh-CN" sz="12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en-US" altLang="zh-CN" sz="12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397" name="组 396"/>
            <p:cNvGrpSpPr/>
            <p:nvPr/>
          </p:nvGrpSpPr>
          <p:grpSpPr>
            <a:xfrm>
              <a:off x="4067944" y="4797152"/>
              <a:ext cx="567071" cy="596917"/>
              <a:chOff x="2088680" y="4869160"/>
              <a:chExt cx="684076" cy="720080"/>
            </a:xfrm>
          </p:grpSpPr>
          <p:sp>
            <p:nvSpPr>
              <p:cNvPr id="398" name="椭圆 397"/>
              <p:cNvSpPr/>
              <p:nvPr/>
            </p:nvSpPr>
            <p:spPr>
              <a:xfrm>
                <a:off x="2088680" y="4905164"/>
                <a:ext cx="684076" cy="68407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sp>
            <p:nvSpPr>
              <p:cNvPr id="399" name="Rectangle 15"/>
              <p:cNvSpPr>
                <a:spLocks noChangeArrowheads="1"/>
              </p:cNvSpPr>
              <p:nvPr/>
            </p:nvSpPr>
            <p:spPr bwMode="auto">
              <a:xfrm>
                <a:off x="2123728" y="4869160"/>
                <a:ext cx="648072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idx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=1</a:t>
                </a:r>
              </a:p>
              <a:p>
                <a:pPr algn="ctr" eaLnBrk="0" hangingPunct="0">
                  <a:buSzPct val="100000"/>
                </a:pPr>
                <a:r>
                  <a:rPr lang="en-US" altLang="zh-CN" sz="1200" dirty="0" err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val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=5</a:t>
                </a:r>
                <a:r>
                  <a:rPr lang="en-US" altLang="zh-CN" sz="12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en-US" altLang="zh-CN" sz="12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</p:grpSp>
      <p:grpSp>
        <p:nvGrpSpPr>
          <p:cNvPr id="404" name="组 403"/>
          <p:cNvGrpSpPr/>
          <p:nvPr/>
        </p:nvGrpSpPr>
        <p:grpSpPr>
          <a:xfrm>
            <a:off x="6084168" y="4221088"/>
            <a:ext cx="567071" cy="596917"/>
            <a:chOff x="2088680" y="4869160"/>
            <a:chExt cx="684076" cy="720080"/>
          </a:xfrm>
        </p:grpSpPr>
        <p:sp>
          <p:nvSpPr>
            <p:cNvPr id="405" name="椭圆 404"/>
            <p:cNvSpPr/>
            <p:nvPr/>
          </p:nvSpPr>
          <p:spPr>
            <a:xfrm>
              <a:off x="2088680" y="4905164"/>
              <a:ext cx="684076" cy="68407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406" name="Rectangle 15"/>
            <p:cNvSpPr>
              <a:spLocks noChangeArrowheads="1"/>
            </p:cNvSpPr>
            <p:nvPr/>
          </p:nvSpPr>
          <p:spPr bwMode="auto">
            <a:xfrm>
              <a:off x="2123728" y="4869160"/>
              <a:ext cx="648072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200" dirty="0" err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idx</a:t>
              </a:r>
              <a:r>
                <a:rPr lang="en-US" altLang="zh-CN" sz="12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=1</a:t>
              </a:r>
            </a:p>
            <a:p>
              <a:pPr algn="ctr" eaLnBrk="0" hangingPunct="0">
                <a:buSzPct val="100000"/>
              </a:pPr>
              <a:r>
                <a:rPr lang="en-US" altLang="zh-CN" sz="1200" dirty="0" err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val</a:t>
              </a:r>
              <a:r>
                <a:rPr lang="en-US" altLang="zh-CN" sz="12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=5</a:t>
              </a:r>
              <a:r>
                <a:rPr lang="en-US" altLang="zh-CN" sz="12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d</a:t>
              </a:r>
              <a:endParaRPr lang="en-US" altLang="zh-CN" sz="12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cxnSp>
        <p:nvCxnSpPr>
          <p:cNvPr id="411" name="曲线连接符 410"/>
          <p:cNvCxnSpPr>
            <a:stCxn id="313" idx="2"/>
            <a:endCxn id="342" idx="0"/>
          </p:cNvCxnSpPr>
          <p:nvPr/>
        </p:nvCxnSpPr>
        <p:spPr>
          <a:xfrm rot="16200000" flipH="1">
            <a:off x="860830" y="5226441"/>
            <a:ext cx="1203283" cy="386410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曲线连接符 411"/>
          <p:cNvCxnSpPr>
            <a:stCxn id="382" idx="2"/>
            <a:endCxn id="326" idx="0"/>
          </p:cNvCxnSpPr>
          <p:nvPr/>
        </p:nvCxnSpPr>
        <p:spPr>
          <a:xfrm rot="16200000" flipH="1">
            <a:off x="2697034" y="5190437"/>
            <a:ext cx="1203283" cy="458418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曲线连接符 412"/>
          <p:cNvCxnSpPr>
            <a:stCxn id="396" idx="2"/>
            <a:endCxn id="343" idx="0"/>
          </p:cNvCxnSpPr>
          <p:nvPr/>
        </p:nvCxnSpPr>
        <p:spPr>
          <a:xfrm rot="16200000" flipH="1">
            <a:off x="4287963" y="5327700"/>
            <a:ext cx="1203283" cy="183892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曲线连接符 413"/>
          <p:cNvCxnSpPr>
            <a:stCxn id="405" idx="4"/>
            <a:endCxn id="363" idx="0"/>
          </p:cNvCxnSpPr>
          <p:nvPr/>
        </p:nvCxnSpPr>
        <p:spPr>
          <a:xfrm rot="5400000">
            <a:off x="5570289" y="5223872"/>
            <a:ext cx="1203283" cy="391548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曲线连接符 414"/>
          <p:cNvCxnSpPr>
            <a:stCxn id="395" idx="4"/>
          </p:cNvCxnSpPr>
          <p:nvPr/>
        </p:nvCxnSpPr>
        <p:spPr>
          <a:xfrm rot="5400000">
            <a:off x="3932108" y="5169871"/>
            <a:ext cx="1203286" cy="499555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曲线连接符 415"/>
          <p:cNvCxnSpPr/>
          <p:nvPr/>
        </p:nvCxnSpPr>
        <p:spPr>
          <a:xfrm rot="5400000">
            <a:off x="5364087" y="5013177"/>
            <a:ext cx="1224136" cy="792086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2" name="Rectangle 15"/>
          <p:cNvSpPr>
            <a:spLocks noChangeArrowheads="1"/>
          </p:cNvSpPr>
          <p:nvPr/>
        </p:nvSpPr>
        <p:spPr bwMode="auto">
          <a:xfrm>
            <a:off x="1403648" y="6021288"/>
            <a:ext cx="504056" cy="360040"/>
          </a:xfrm>
          <a:prstGeom prst="rect">
            <a:avLst/>
          </a:prstGeom>
          <a:noFill/>
          <a:ln w="9525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sym typeface="Verdana" pitchFamily="34" charset="0"/>
              </a:rPr>
              <a:t>-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15" name="Rectangle 15"/>
          <p:cNvSpPr>
            <a:spLocks noChangeArrowheads="1"/>
          </p:cNvSpPr>
          <p:nvPr/>
        </p:nvSpPr>
        <p:spPr bwMode="auto">
          <a:xfrm>
            <a:off x="7164288" y="4077072"/>
            <a:ext cx="1979712" cy="1440160"/>
          </a:xfrm>
          <a:prstGeom prst="rect">
            <a:avLst/>
          </a:prstGeom>
          <a:solidFill>
            <a:srgbClr val="008000"/>
          </a:solidFill>
          <a:ln w="28575" cap="rnd" cmpd="sng">
            <a:solidFill>
              <a:srgbClr val="008000"/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Load balancing </a:t>
            </a:r>
          </a:p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is guaranteed, </a:t>
            </a:r>
          </a:p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since each GPU</a:t>
            </a:r>
          </a:p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thread has the </a:t>
            </a:r>
          </a:p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same amount of </a:t>
            </a:r>
          </a:p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work. </a:t>
            </a:r>
          </a:p>
        </p:txBody>
      </p:sp>
    </p:spTree>
    <p:extLst>
      <p:ext uri="{BB962C8B-B14F-4D97-AF65-F5344CB8AC3E}">
        <p14:creationId xmlns:p14="http://schemas.microsoft.com/office/powerpoint/2010/main" val="244953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 animBg="1"/>
      <p:bldP spid="1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da-DK" altLang="zh-CN" smtClean="0"/>
              <a:t>Faculty of Science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90E484-8C28-4131-ACD0-A34A7F634A7A}" type="slidenum">
              <a:rPr lang="da-DK" altLang="zh-CN" smtClean="0"/>
              <a:pPr/>
              <a:t>2</a:t>
            </a:fld>
            <a:endParaRPr lang="da-DK" altLang="zh-CN" smtClean="0"/>
          </a:p>
        </p:txBody>
      </p:sp>
      <p:sp>
        <p:nvSpPr>
          <p:cNvPr id="8196" name="Footer Placeholder 3"/>
          <p:cNvSpPr txBox="1">
            <a:spLocks noGrp="1"/>
          </p:cNvSpPr>
          <p:nvPr/>
        </p:nvSpPr>
        <p:spPr bwMode="auto">
          <a:xfrm>
            <a:off x="2859088" y="-3175"/>
            <a:ext cx="6253162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buSzPct val="100000"/>
            </a:pPr>
            <a:r>
              <a:rPr lang="da-DK" altLang="zh-CN" sz="1000">
                <a:solidFill>
                  <a:srgbClr val="F8F8F8"/>
                </a:solidFill>
                <a:sym typeface="Verdana" pitchFamily="34" charset="0"/>
              </a:rPr>
              <a:t>Faculty of Science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625" cy="1239838"/>
          </a:xfrm>
        </p:spPr>
        <p:txBody>
          <a:bodyPr/>
          <a:lstStyle/>
          <a:p>
            <a:r>
              <a:rPr lang="da-DK" altLang="zh-CN" sz="3200" dirty="0" smtClean="0">
                <a:solidFill>
                  <a:srgbClr val="933027"/>
                </a:solidFill>
                <a:sym typeface="Verdana" pitchFamily="34" charset="0"/>
              </a:rPr>
              <a:t>Overview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2205038"/>
            <a:ext cx="7921625" cy="3997325"/>
          </a:xfrm>
        </p:spPr>
        <p:txBody>
          <a:bodyPr/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Sparse GEMM (</a:t>
            </a:r>
            <a:r>
              <a:rPr lang="en-US" altLang="zh-CN" sz="2000" dirty="0" err="1" smtClean="0">
                <a:sym typeface="Verdana" pitchFamily="34" charset="0"/>
              </a:rPr>
              <a:t>SpGEMM</a:t>
            </a:r>
            <a:r>
              <a:rPr lang="en-US" altLang="zh-CN" sz="2000" dirty="0" smtClean="0">
                <a:sym typeface="Verdana" pitchFamily="34" charset="0"/>
              </a:rPr>
              <a:t>) overview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sym typeface="Verdana" pitchFamily="34" charset="0"/>
              </a:rPr>
              <a:t>Three challenges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sym typeface="Verdana" pitchFamily="34" charset="0"/>
              </a:rPr>
              <a:t>Our </a:t>
            </a:r>
            <a:r>
              <a:rPr lang="en-US" altLang="zh-CN" sz="2000" dirty="0" err="1" smtClean="0">
                <a:solidFill>
                  <a:srgbClr val="000000"/>
                </a:solidFill>
                <a:sym typeface="Verdana" pitchFamily="34" charset="0"/>
              </a:rPr>
              <a:t>SpGEMM</a:t>
            </a:r>
            <a:r>
              <a:rPr lang="en-US" altLang="zh-CN" sz="2000" dirty="0" smtClean="0">
                <a:solidFill>
                  <a:srgbClr val="000000"/>
                </a:solidFill>
                <a:sym typeface="Verdana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sym typeface="Verdana" pitchFamily="34" charset="0"/>
              </a:rPr>
              <a:t>f</a:t>
            </a:r>
            <a:r>
              <a:rPr lang="en-US" altLang="zh-CN" sz="2000" dirty="0" smtClean="0">
                <a:solidFill>
                  <a:srgbClr val="000000"/>
                </a:solidFill>
                <a:sym typeface="Verdana" pitchFamily="34" charset="0"/>
              </a:rPr>
              <a:t>ramework and algorithms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Stage 1: calculating upper bound </a:t>
            </a:r>
            <a:r>
              <a:rPr lang="en-US" altLang="zh-CN" dirty="0">
                <a:solidFill>
                  <a:srgbClr val="000000"/>
                </a:solidFill>
                <a:sym typeface="Verdana" pitchFamily="34" charset="0"/>
              </a:rPr>
              <a:t>of </a:t>
            </a:r>
            <a:r>
              <a:rPr lang="en-US" altLang="zh-CN" dirty="0" err="1">
                <a:solidFill>
                  <a:srgbClr val="000000"/>
                </a:solidFill>
                <a:sym typeface="Verdana" pitchFamily="34" charset="0"/>
              </a:rPr>
              <a:t>nnzC</a:t>
            </a:r>
            <a:endParaRPr lang="en-US" altLang="zh-CN" dirty="0">
              <a:solidFill>
                <a:srgbClr val="000000"/>
              </a:solidFill>
              <a:sym typeface="Verdana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Stage 2: binning and allocating </a:t>
            </a:r>
            <a:r>
              <a:rPr lang="en-US" altLang="zh-CN" i="1" dirty="0" smtClean="0">
                <a:solidFill>
                  <a:srgbClr val="000000"/>
                </a:solidFill>
                <a:sym typeface="Verdana" pitchFamily="34" charset="0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 of “reasonable” size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Stage 3: computing </a:t>
            </a:r>
            <a:r>
              <a:rPr lang="en-US" altLang="zh-CN" i="1" dirty="0" smtClean="0">
                <a:solidFill>
                  <a:srgbClr val="000000"/>
                </a:solidFill>
                <a:sym typeface="Verdana" pitchFamily="34" charset="0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 using three different methods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Stage 4: arranging data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sym typeface="Verdana" pitchFamily="34" charset="0"/>
              </a:rPr>
              <a:t>Experimental results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sym typeface="Verdana" pitchFamily="34" charset="0"/>
              </a:rPr>
              <a:t>Conclusion</a:t>
            </a:r>
            <a:endParaRPr lang="en-US" altLang="zh-CN" dirty="0" smtClean="0">
              <a:solidFill>
                <a:srgbClr val="000000"/>
              </a:solidFill>
              <a:sym typeface="Verdana" pitchFamily="34" charset="0"/>
            </a:endParaRPr>
          </a:p>
          <a:p>
            <a:pPr>
              <a:buFontTx/>
              <a:buChar char="•"/>
            </a:pPr>
            <a:endParaRPr lang="en-US" altLang="zh-CN" b="1" dirty="0" smtClean="0"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2719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圆角矩形 416"/>
          <p:cNvSpPr/>
          <p:nvPr/>
        </p:nvSpPr>
        <p:spPr>
          <a:xfrm>
            <a:off x="5004048" y="2276872"/>
            <a:ext cx="3960440" cy="4392488"/>
          </a:xfrm>
          <a:prstGeom prst="roundRect">
            <a:avLst>
              <a:gd name="adj" fmla="val 5444"/>
            </a:avLst>
          </a:prstGeom>
          <a:solidFill>
            <a:srgbClr val="660066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500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Stage 3. </a:t>
            </a:r>
            <a:r>
              <a:rPr lang="en-US" altLang="zh-CN" sz="3200" i="1" noProof="1" smtClean="0">
                <a:sym typeface="Verdana" pitchFamily="34" charset="0"/>
              </a:rPr>
              <a:t>C</a:t>
            </a:r>
            <a:r>
              <a:rPr lang="en-US" altLang="zh-CN" sz="3200" noProof="1" smtClean="0">
                <a:sym typeface="Verdana" pitchFamily="34" charset="0"/>
              </a:rPr>
              <a:t> is the goal! (cont.)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20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8" y="1700809"/>
            <a:ext cx="7201420" cy="115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For bins 34-37, a bitonic sort based method is used.</a:t>
            </a:r>
            <a:r>
              <a:rPr lang="en-US" altLang="zh-CN" sz="2000" kern="0" noProof="1">
                <a:solidFill>
                  <a:srgbClr val="212121"/>
                </a:solidFill>
                <a:sym typeface="Verdana" pitchFamily="34" charset="0"/>
              </a:rPr>
              <a:t> Each bin has a dedicated </a:t>
            </a:r>
            <a:r>
              <a:rPr lang="en-US" altLang="zh-CN" sz="2000" kern="0" noProof="1" smtClean="0">
                <a:solidFill>
                  <a:srgbClr val="212121"/>
                </a:solidFill>
                <a:sym typeface="Verdana" pitchFamily="34" charset="0"/>
              </a:rPr>
              <a:t>GPU kernel </a:t>
            </a:r>
            <a:r>
              <a:rPr lang="en-US" altLang="zh-CN" sz="2000" kern="0" noProof="1">
                <a:solidFill>
                  <a:srgbClr val="212121"/>
                </a:solidFill>
                <a:sym typeface="Verdana" pitchFamily="34" charset="0"/>
              </a:rPr>
              <a:t>call. </a:t>
            </a: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For </a:t>
            </a:r>
            <a:r>
              <a:rPr lang="en-US" altLang="zh-CN" sz="2000" kern="0" noProof="1" smtClean="0">
                <a:solidFill>
                  <a:srgbClr val="008000"/>
                </a:solidFill>
                <a:latin typeface="+mn-lt"/>
                <a:sym typeface="Verdana" pitchFamily="34" charset="0"/>
              </a:rPr>
              <a:t>each GPU thread-group:</a:t>
            </a:r>
          </a:p>
        </p:txBody>
      </p:sp>
      <p:sp>
        <p:nvSpPr>
          <p:cNvPr id="258" name="Rectangle 15"/>
          <p:cNvSpPr>
            <a:spLocks noChangeArrowheads="1"/>
          </p:cNvSpPr>
          <p:nvPr/>
        </p:nvSpPr>
        <p:spPr bwMode="auto">
          <a:xfrm rot="16200000">
            <a:off x="7920372" y="3032956"/>
            <a:ext cx="17281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1600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Example</a:t>
            </a:r>
            <a:r>
              <a:rPr lang="da-DK" altLang="zh-CN" sz="16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. </a:t>
            </a:r>
            <a:r>
              <a:rPr lang="da-DK" altLang="zh-CN" sz="1600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Row</a:t>
            </a:r>
            <a:r>
              <a:rPr lang="da-DK" altLang="zh-CN" sz="16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3 </a:t>
            </a:r>
          </a:p>
        </p:txBody>
      </p:sp>
      <p:sp>
        <p:nvSpPr>
          <p:cNvPr id="291" name="Rectangle 15"/>
          <p:cNvSpPr>
            <a:spLocks noChangeArrowheads="1"/>
          </p:cNvSpPr>
          <p:nvPr/>
        </p:nvSpPr>
        <p:spPr bwMode="auto">
          <a:xfrm>
            <a:off x="7956376" y="332656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2" name="Rectangle 15"/>
          <p:cNvSpPr>
            <a:spLocks noChangeArrowheads="1"/>
          </p:cNvSpPr>
          <p:nvPr/>
        </p:nvSpPr>
        <p:spPr bwMode="auto">
          <a:xfrm>
            <a:off x="8172400" y="332656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1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d</a:t>
            </a:r>
            <a:endParaRPr lang="da-DK" altLang="zh-CN" sz="1200" i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3" name="Rectangle 15"/>
          <p:cNvSpPr>
            <a:spLocks noChangeArrowheads="1"/>
          </p:cNvSpPr>
          <p:nvPr/>
        </p:nvSpPr>
        <p:spPr bwMode="auto">
          <a:xfrm>
            <a:off x="8388424" y="332656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4" name="Rectangle 15"/>
          <p:cNvSpPr>
            <a:spLocks noChangeArrowheads="1"/>
          </p:cNvSpPr>
          <p:nvPr/>
        </p:nvSpPr>
        <p:spPr bwMode="auto">
          <a:xfrm>
            <a:off x="8604448" y="332656"/>
            <a:ext cx="432048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1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e</a:t>
            </a:r>
            <a:endParaRPr lang="da-DK" altLang="zh-CN" sz="1200" i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5" name="Rectangle 15"/>
          <p:cNvSpPr>
            <a:spLocks noChangeArrowheads="1"/>
          </p:cNvSpPr>
          <p:nvPr/>
        </p:nvSpPr>
        <p:spPr bwMode="auto">
          <a:xfrm>
            <a:off x="7956376" y="548680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3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b</a:t>
            </a: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6" name="Rectangle 15"/>
          <p:cNvSpPr>
            <a:spLocks noChangeArrowheads="1"/>
          </p:cNvSpPr>
          <p:nvPr/>
        </p:nvSpPr>
        <p:spPr bwMode="auto">
          <a:xfrm>
            <a:off x="8172400" y="548680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7" name="Rectangle 15"/>
          <p:cNvSpPr>
            <a:spLocks noChangeArrowheads="1"/>
          </p:cNvSpPr>
          <p:nvPr/>
        </p:nvSpPr>
        <p:spPr bwMode="auto">
          <a:xfrm>
            <a:off x="8388424" y="548680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3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c</a:t>
            </a: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8" name="Rectangle 15"/>
          <p:cNvSpPr>
            <a:spLocks noChangeArrowheads="1"/>
          </p:cNvSpPr>
          <p:nvPr/>
        </p:nvSpPr>
        <p:spPr bwMode="auto">
          <a:xfrm>
            <a:off x="8604448" y="548680"/>
            <a:ext cx="432048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2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a</a:t>
            </a:r>
            <a:endParaRPr lang="da-DK" altLang="zh-CN" sz="1200" i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9" name="Rectangle 15"/>
          <p:cNvSpPr>
            <a:spLocks noChangeArrowheads="1"/>
          </p:cNvSpPr>
          <p:nvPr/>
        </p:nvSpPr>
        <p:spPr bwMode="auto">
          <a:xfrm>
            <a:off x="7956376" y="764704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0" name="Rectangle 15"/>
          <p:cNvSpPr>
            <a:spLocks noChangeArrowheads="1"/>
          </p:cNvSpPr>
          <p:nvPr/>
        </p:nvSpPr>
        <p:spPr bwMode="auto">
          <a:xfrm>
            <a:off x="8172400" y="764704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1" name="Rectangle 15"/>
          <p:cNvSpPr>
            <a:spLocks noChangeArrowheads="1"/>
          </p:cNvSpPr>
          <p:nvPr/>
        </p:nvSpPr>
        <p:spPr bwMode="auto">
          <a:xfrm>
            <a:off x="8388424" y="764704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2" name="Rectangle 15"/>
          <p:cNvSpPr>
            <a:spLocks noChangeArrowheads="1"/>
          </p:cNvSpPr>
          <p:nvPr/>
        </p:nvSpPr>
        <p:spPr bwMode="auto">
          <a:xfrm>
            <a:off x="8604448" y="764704"/>
            <a:ext cx="432048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3" name="Rectangle 15"/>
          <p:cNvSpPr>
            <a:spLocks noChangeArrowheads="1"/>
          </p:cNvSpPr>
          <p:nvPr/>
        </p:nvSpPr>
        <p:spPr bwMode="auto">
          <a:xfrm>
            <a:off x="7956376" y="980728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4" name="Rectangle 15"/>
          <p:cNvSpPr>
            <a:spLocks noChangeArrowheads="1"/>
          </p:cNvSpPr>
          <p:nvPr/>
        </p:nvSpPr>
        <p:spPr bwMode="auto">
          <a:xfrm>
            <a:off x="8172400" y="980728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5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d</a:t>
            </a: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5" name="Rectangle 15"/>
          <p:cNvSpPr>
            <a:spLocks noChangeArrowheads="1"/>
          </p:cNvSpPr>
          <p:nvPr/>
        </p:nvSpPr>
        <p:spPr bwMode="auto">
          <a:xfrm>
            <a:off x="8388424" y="980728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6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f</a:t>
            </a: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6" name="Rectangle 15"/>
          <p:cNvSpPr>
            <a:spLocks noChangeArrowheads="1"/>
          </p:cNvSpPr>
          <p:nvPr/>
        </p:nvSpPr>
        <p:spPr bwMode="auto">
          <a:xfrm>
            <a:off x="8604448" y="980728"/>
            <a:ext cx="432048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4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a</a:t>
            </a:r>
            <a:r>
              <a:rPr lang="da-DK" altLang="zh-CN" sz="12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+5</a:t>
            </a:r>
            <a:r>
              <a:rPr lang="da-DK" altLang="zh-CN" sz="12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e</a:t>
            </a:r>
            <a:endParaRPr lang="da-DK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1043608" y="2492896"/>
            <a:ext cx="324036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vl="1" eaLnBrk="0" hangingPunct="0">
              <a:spcBef>
                <a:spcPts val="0"/>
              </a:spcBef>
              <a:defRPr/>
            </a:pPr>
            <a:endParaRPr lang="en-US" altLang="zh-CN" sz="1600" noProof="1" smtClean="0">
              <a:solidFill>
                <a:srgbClr val="000000"/>
              </a:solidFill>
              <a:latin typeface="+mn-lt"/>
              <a:sym typeface="Verdana" pitchFamily="34" charset="0"/>
            </a:endParaRPr>
          </a:p>
          <a:p>
            <a:pPr marL="742950" lvl="1" indent="-285750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(</a:t>
            </a:r>
            <a:r>
              <a:rPr lang="en-US" altLang="zh-CN" sz="1600" noProof="1">
                <a:solidFill>
                  <a:srgbClr val="000000"/>
                </a:solidFill>
                <a:latin typeface="+mn-lt"/>
                <a:sym typeface="Verdana" pitchFamily="34" charset="0"/>
              </a:rPr>
              <a:t>1) collects all candidate nonzeros</a:t>
            </a: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,</a:t>
            </a:r>
            <a:endParaRPr lang="en-US" altLang="zh-CN" sz="1600" noProof="1">
              <a:solidFill>
                <a:srgbClr val="000000"/>
              </a:solidFill>
              <a:latin typeface="+mn-lt"/>
              <a:sym typeface="Verdana" pitchFamily="34" charset="0"/>
            </a:endParaRPr>
          </a:p>
          <a:p>
            <a:pPr marL="742950" lvl="1" indent="-285750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altLang="zh-CN" sz="1600" noProof="1">
                <a:solidFill>
                  <a:srgbClr val="000000"/>
                </a:solidFill>
                <a:latin typeface="+mn-lt"/>
                <a:sym typeface="Verdana" pitchFamily="34" charset="0"/>
              </a:rPr>
              <a:t>(2) </a:t>
            </a: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sorts them according to the column indices, </a:t>
            </a:r>
            <a:endParaRPr lang="en-US" altLang="zh-CN" sz="1600" noProof="1">
              <a:solidFill>
                <a:srgbClr val="000000"/>
              </a:solidFill>
              <a:latin typeface="+mn-lt"/>
              <a:sym typeface="Verdana" pitchFamily="34" charset="0"/>
            </a:endParaRPr>
          </a:p>
          <a:p>
            <a:pPr marL="742950" lvl="1" indent="-285750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altLang="zh-CN" sz="1600" noProof="1">
                <a:solidFill>
                  <a:srgbClr val="000000"/>
                </a:solidFill>
                <a:latin typeface="+mn-lt"/>
                <a:sym typeface="Verdana" pitchFamily="34" charset="0"/>
              </a:rPr>
              <a:t>(3) </a:t>
            </a: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identifies duplicate nonzeros, and </a:t>
            </a:r>
            <a:r>
              <a:rPr lang="en-US" altLang="zh-CN" sz="1600" noProof="1">
                <a:solidFill>
                  <a:srgbClr val="000000"/>
                </a:solidFill>
                <a:sym typeface="Verdana" pitchFamily="34" charset="0"/>
              </a:rPr>
              <a:t>scans to obtain </a:t>
            </a:r>
            <a:r>
              <a:rPr lang="en-US" altLang="zh-CN" sz="1600" noProof="1" smtClean="0">
                <a:solidFill>
                  <a:srgbClr val="000000"/>
                </a:solidFill>
                <a:sym typeface="Verdana" pitchFamily="34" charset="0"/>
              </a:rPr>
              <a:t>final positions,</a:t>
            </a:r>
            <a:endParaRPr lang="en-US" altLang="zh-CN" sz="1600" noProof="1" smtClean="0">
              <a:solidFill>
                <a:srgbClr val="000000"/>
              </a:solidFill>
              <a:latin typeface="+mn-lt"/>
              <a:sym typeface="Verdana" pitchFamily="34" charset="0"/>
            </a:endParaRPr>
          </a:p>
          <a:p>
            <a:pPr marL="742950" lvl="1" indent="-285750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(4) compacts nonzeros at the same column location,</a:t>
            </a:r>
            <a:endParaRPr lang="en-US" altLang="zh-CN" sz="1600" noProof="1">
              <a:solidFill>
                <a:srgbClr val="000000"/>
              </a:solidFill>
              <a:latin typeface="+mn-lt"/>
              <a:sym typeface="Verdana" pitchFamily="34" charset="0"/>
            </a:endParaRPr>
          </a:p>
          <a:p>
            <a:pPr marL="742950" lvl="1" indent="-285750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(5) obtains final nonzeros of the row.</a:t>
            </a:r>
          </a:p>
          <a:p>
            <a:pPr marL="742950" lvl="1" indent="-285750" eaLnBrk="0" hangingPunct="0">
              <a:spcBef>
                <a:spcPts val="0"/>
              </a:spcBef>
              <a:buFontTx/>
              <a:buChar char="•"/>
              <a:defRPr/>
            </a:pPr>
            <a:endParaRPr lang="en-US" altLang="zh-CN" sz="1600" noProof="1" smtClean="0">
              <a:solidFill>
                <a:srgbClr val="000000"/>
              </a:solidFill>
              <a:latin typeface="+mn-lt"/>
              <a:sym typeface="Verdana" pitchFamily="34" charset="0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5076056" y="2276872"/>
            <a:ext cx="3026000" cy="720080"/>
            <a:chOff x="4355976" y="2348880"/>
            <a:chExt cx="3026000" cy="720080"/>
          </a:xfrm>
        </p:grpSpPr>
        <p:grpSp>
          <p:nvGrpSpPr>
            <p:cNvPr id="198" name="组 197"/>
            <p:cNvGrpSpPr/>
            <p:nvPr/>
          </p:nvGrpSpPr>
          <p:grpSpPr>
            <a:xfrm>
              <a:off x="5940152" y="2708920"/>
              <a:ext cx="361704" cy="360040"/>
              <a:chOff x="3851920" y="3356992"/>
              <a:chExt cx="433960" cy="432048"/>
            </a:xfrm>
          </p:grpSpPr>
          <p:sp>
            <p:nvSpPr>
              <p:cNvPr id="19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01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4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a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216" name="组 215"/>
            <p:cNvGrpSpPr/>
            <p:nvPr/>
          </p:nvGrpSpPr>
          <p:grpSpPr>
            <a:xfrm>
              <a:off x="7018608" y="2708920"/>
              <a:ext cx="361704" cy="360040"/>
              <a:chOff x="3851920" y="3356992"/>
              <a:chExt cx="433960" cy="432048"/>
            </a:xfrm>
          </p:grpSpPr>
          <p:sp>
            <p:nvSpPr>
              <p:cNvPr id="21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1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6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241" name="组 240"/>
            <p:cNvGrpSpPr/>
            <p:nvPr/>
          </p:nvGrpSpPr>
          <p:grpSpPr>
            <a:xfrm>
              <a:off x="6300192" y="2708920"/>
              <a:ext cx="361704" cy="360040"/>
              <a:chOff x="3851920" y="3356992"/>
              <a:chExt cx="433960" cy="432048"/>
            </a:xfrm>
          </p:grpSpPr>
          <p:sp>
            <p:nvSpPr>
              <p:cNvPr id="242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43" name="椭圆 242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44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245" name="组 244"/>
            <p:cNvGrpSpPr/>
            <p:nvPr/>
          </p:nvGrpSpPr>
          <p:grpSpPr>
            <a:xfrm>
              <a:off x="6660232" y="2708920"/>
              <a:ext cx="361704" cy="360040"/>
              <a:chOff x="3851920" y="3356992"/>
              <a:chExt cx="433960" cy="432048"/>
            </a:xfrm>
          </p:grpSpPr>
          <p:sp>
            <p:nvSpPr>
              <p:cNvPr id="246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47" name="椭圆 246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48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253" name="Rectangle 15"/>
            <p:cNvSpPr>
              <a:spLocks noChangeArrowheads="1"/>
            </p:cNvSpPr>
            <p:nvPr/>
          </p:nvSpPr>
          <p:spPr bwMode="auto">
            <a:xfrm>
              <a:off x="5940152" y="2348880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54" name="Rectangle 15"/>
            <p:cNvSpPr>
              <a:spLocks noChangeArrowheads="1"/>
            </p:cNvSpPr>
            <p:nvPr/>
          </p:nvSpPr>
          <p:spPr bwMode="auto">
            <a:xfrm>
              <a:off x="6300192" y="2348880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55" name="Rectangle 15"/>
            <p:cNvSpPr>
              <a:spLocks noChangeArrowheads="1"/>
            </p:cNvSpPr>
            <p:nvPr/>
          </p:nvSpPr>
          <p:spPr bwMode="auto">
            <a:xfrm>
              <a:off x="6660232" y="2348880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56" name="Rectangle 15"/>
            <p:cNvSpPr>
              <a:spLocks noChangeArrowheads="1"/>
            </p:cNvSpPr>
            <p:nvPr/>
          </p:nvSpPr>
          <p:spPr bwMode="auto">
            <a:xfrm>
              <a:off x="7020272" y="2348880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2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57" name="Rectangle 15"/>
            <p:cNvSpPr>
              <a:spLocks noChangeArrowheads="1"/>
            </p:cNvSpPr>
            <p:nvPr/>
          </p:nvSpPr>
          <p:spPr bwMode="auto">
            <a:xfrm>
              <a:off x="4355976" y="2708920"/>
              <a:ext cx="1584176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buSzPct val="100000"/>
              </a:pP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  </a:t>
              </a:r>
              <a:r>
                <a:rPr lang="da-DK" altLang="zh-CN" sz="1600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value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=</a:t>
              </a:r>
              <a:endParaRPr lang="da-DK" altLang="zh-CN" sz="16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4355976" y="2348880"/>
              <a:ext cx="1584176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buSzPct val="100000"/>
              </a:pPr>
              <a:r>
                <a:rPr lang="da-DK" altLang="zh-CN" sz="1600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column_index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=</a:t>
              </a:r>
              <a:endParaRPr lang="da-DK" altLang="zh-CN" sz="16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5076056" y="3140968"/>
            <a:ext cx="3026000" cy="720080"/>
            <a:chOff x="4355976" y="2348880"/>
            <a:chExt cx="3026000" cy="720080"/>
          </a:xfrm>
        </p:grpSpPr>
        <p:grpSp>
          <p:nvGrpSpPr>
            <p:cNvPr id="49" name="组 48"/>
            <p:cNvGrpSpPr/>
            <p:nvPr/>
          </p:nvGrpSpPr>
          <p:grpSpPr>
            <a:xfrm>
              <a:off x="5940152" y="2708920"/>
              <a:ext cx="361704" cy="360040"/>
              <a:chOff x="3851920" y="3356992"/>
              <a:chExt cx="433960" cy="432048"/>
            </a:xfrm>
          </p:grpSpPr>
          <p:sp>
            <p:nvSpPr>
              <p:cNvPr id="68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70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50" name="组 49"/>
            <p:cNvGrpSpPr/>
            <p:nvPr/>
          </p:nvGrpSpPr>
          <p:grpSpPr>
            <a:xfrm>
              <a:off x="7018608" y="2708920"/>
              <a:ext cx="361704" cy="360040"/>
              <a:chOff x="3851920" y="3356992"/>
              <a:chExt cx="433960" cy="432048"/>
            </a:xfrm>
          </p:grpSpPr>
          <p:sp>
            <p:nvSpPr>
              <p:cNvPr id="65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6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51" name="组 50"/>
            <p:cNvGrpSpPr/>
            <p:nvPr/>
          </p:nvGrpSpPr>
          <p:grpSpPr>
            <a:xfrm>
              <a:off x="6300192" y="2708920"/>
              <a:ext cx="361704" cy="360040"/>
              <a:chOff x="3851920" y="3356992"/>
              <a:chExt cx="433960" cy="432048"/>
            </a:xfrm>
          </p:grpSpPr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64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6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52" name="组 51"/>
            <p:cNvGrpSpPr/>
            <p:nvPr/>
          </p:nvGrpSpPr>
          <p:grpSpPr>
            <a:xfrm>
              <a:off x="6660232" y="2708920"/>
              <a:ext cx="361704" cy="360040"/>
              <a:chOff x="3851920" y="3356992"/>
              <a:chExt cx="433960" cy="432048"/>
            </a:xfrm>
          </p:grpSpPr>
          <p:sp>
            <p:nvSpPr>
              <p:cNvPr id="5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61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4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a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5940152" y="2348880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</a:t>
              </a:r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6300192" y="2348880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2</a:t>
              </a:r>
            </a:p>
          </p:txBody>
        </p:sp>
        <p:sp>
          <p:nvSpPr>
            <p:cNvPr id="55" name="Rectangle 15"/>
            <p:cNvSpPr>
              <a:spLocks noChangeArrowheads="1"/>
            </p:cNvSpPr>
            <p:nvPr/>
          </p:nvSpPr>
          <p:spPr bwMode="auto">
            <a:xfrm>
              <a:off x="6660232" y="2348880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56" name="Rectangle 15"/>
            <p:cNvSpPr>
              <a:spLocks noChangeArrowheads="1"/>
            </p:cNvSpPr>
            <p:nvPr/>
          </p:nvSpPr>
          <p:spPr bwMode="auto">
            <a:xfrm>
              <a:off x="7020272" y="2348880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</a:p>
          </p:txBody>
        </p:sp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4355976" y="2708920"/>
              <a:ext cx="1584176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buSzPct val="100000"/>
              </a:pP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  </a:t>
              </a:r>
              <a:r>
                <a:rPr lang="da-DK" altLang="zh-CN" sz="1600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value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=</a:t>
              </a:r>
              <a:endParaRPr lang="da-DK" altLang="zh-CN" sz="16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4355976" y="2348880"/>
              <a:ext cx="1584176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buSzPct val="100000"/>
              </a:pPr>
              <a:r>
                <a:rPr lang="da-DK" altLang="zh-CN" sz="1600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column_index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=</a:t>
              </a:r>
              <a:endParaRPr lang="da-DK" altLang="zh-CN" sz="16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5076056" y="4077072"/>
            <a:ext cx="3026000" cy="360040"/>
            <a:chOff x="4644008" y="4077072"/>
            <a:chExt cx="3026000" cy="360040"/>
          </a:xfrm>
        </p:grpSpPr>
        <p:sp>
          <p:nvSpPr>
            <p:cNvPr id="76" name="Rectangle 15"/>
            <p:cNvSpPr>
              <a:spLocks noChangeArrowheads="1"/>
            </p:cNvSpPr>
            <p:nvPr/>
          </p:nvSpPr>
          <p:spPr bwMode="auto">
            <a:xfrm>
              <a:off x="6228184" y="4077072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</a:t>
              </a:r>
            </a:p>
          </p:txBody>
        </p:sp>
        <p:sp>
          <p:nvSpPr>
            <p:cNvPr id="77" name="Rectangle 15"/>
            <p:cNvSpPr>
              <a:spLocks noChangeArrowheads="1"/>
            </p:cNvSpPr>
            <p:nvPr/>
          </p:nvSpPr>
          <p:spPr bwMode="auto">
            <a:xfrm>
              <a:off x="6588224" y="4077072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auto">
            <a:xfrm>
              <a:off x="6948264" y="4077072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</a:t>
              </a:r>
            </a:p>
          </p:txBody>
        </p:sp>
        <p:sp>
          <p:nvSpPr>
            <p:cNvPr id="79" name="Rectangle 15"/>
            <p:cNvSpPr>
              <a:spLocks noChangeArrowheads="1"/>
            </p:cNvSpPr>
            <p:nvPr/>
          </p:nvSpPr>
          <p:spPr bwMode="auto">
            <a:xfrm>
              <a:off x="7308304" y="4077072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81" name="Rectangle 15"/>
            <p:cNvSpPr>
              <a:spLocks noChangeArrowheads="1"/>
            </p:cNvSpPr>
            <p:nvPr/>
          </p:nvSpPr>
          <p:spPr bwMode="auto">
            <a:xfrm>
              <a:off x="4644008" y="4077072"/>
              <a:ext cx="1584176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buSzPct val="100000"/>
              </a:pPr>
              <a:r>
                <a:rPr lang="da-DK" altLang="zh-CN" sz="16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f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lag =</a:t>
              </a:r>
              <a:endParaRPr lang="da-DK" altLang="zh-CN" sz="16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5074392" y="5013176"/>
            <a:ext cx="3386040" cy="720080"/>
            <a:chOff x="4642344" y="5013176"/>
            <a:chExt cx="3386040" cy="720080"/>
          </a:xfrm>
        </p:grpSpPr>
        <p:grpSp>
          <p:nvGrpSpPr>
            <p:cNvPr id="95" name="组 94"/>
            <p:cNvGrpSpPr/>
            <p:nvPr/>
          </p:nvGrpSpPr>
          <p:grpSpPr>
            <a:xfrm>
              <a:off x="6226520" y="5373216"/>
              <a:ext cx="361704" cy="360040"/>
              <a:chOff x="3851920" y="3356992"/>
              <a:chExt cx="433960" cy="432048"/>
            </a:xfrm>
          </p:grpSpPr>
          <p:sp>
            <p:nvSpPr>
              <p:cNvPr id="114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16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96" name="组 95"/>
            <p:cNvGrpSpPr/>
            <p:nvPr/>
          </p:nvGrpSpPr>
          <p:grpSpPr>
            <a:xfrm>
              <a:off x="7665016" y="5373216"/>
              <a:ext cx="361704" cy="360040"/>
              <a:chOff x="3851920" y="3356992"/>
              <a:chExt cx="433960" cy="432048"/>
            </a:xfrm>
          </p:grpSpPr>
          <p:sp>
            <p:nvSpPr>
              <p:cNvPr id="111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13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97" name="组 96"/>
            <p:cNvGrpSpPr/>
            <p:nvPr/>
          </p:nvGrpSpPr>
          <p:grpSpPr>
            <a:xfrm>
              <a:off x="6586560" y="5373216"/>
              <a:ext cx="361704" cy="360040"/>
              <a:chOff x="3851920" y="3356992"/>
              <a:chExt cx="433960" cy="432048"/>
            </a:xfrm>
          </p:grpSpPr>
          <p:sp>
            <p:nvSpPr>
              <p:cNvPr id="108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10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6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99" name="Rectangle 15"/>
            <p:cNvSpPr>
              <a:spLocks noChangeArrowheads="1"/>
            </p:cNvSpPr>
            <p:nvPr/>
          </p:nvSpPr>
          <p:spPr bwMode="auto">
            <a:xfrm>
              <a:off x="6226520" y="5013176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</a:t>
              </a: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auto">
            <a:xfrm>
              <a:off x="6586560" y="5013176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2</a:t>
              </a: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auto">
            <a:xfrm>
              <a:off x="6946600" y="5013176"/>
              <a:ext cx="72174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02" name="Rectangle 15"/>
            <p:cNvSpPr>
              <a:spLocks noChangeArrowheads="1"/>
            </p:cNvSpPr>
            <p:nvPr/>
          </p:nvSpPr>
          <p:spPr bwMode="auto">
            <a:xfrm>
              <a:off x="7666680" y="5013176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</a:p>
          </p:txBody>
        </p:sp>
        <p:sp>
          <p:nvSpPr>
            <p:cNvPr id="103" name="Rectangle 15"/>
            <p:cNvSpPr>
              <a:spLocks noChangeArrowheads="1"/>
            </p:cNvSpPr>
            <p:nvPr/>
          </p:nvSpPr>
          <p:spPr bwMode="auto">
            <a:xfrm>
              <a:off x="4642344" y="5373216"/>
              <a:ext cx="1584176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buSzPct val="100000"/>
              </a:pP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  </a:t>
              </a:r>
              <a:r>
                <a:rPr lang="da-DK" altLang="zh-CN" sz="1600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value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=</a:t>
              </a:r>
              <a:endParaRPr lang="da-DK" altLang="zh-CN" sz="16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04" name="Rectangle 15"/>
            <p:cNvSpPr>
              <a:spLocks noChangeArrowheads="1"/>
            </p:cNvSpPr>
            <p:nvPr/>
          </p:nvSpPr>
          <p:spPr bwMode="auto">
            <a:xfrm>
              <a:off x="4642344" y="5013176"/>
              <a:ext cx="1584176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buSzPct val="100000"/>
              </a:pPr>
              <a:r>
                <a:rPr lang="da-DK" altLang="zh-CN" sz="1600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column_index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=</a:t>
              </a:r>
              <a:endParaRPr lang="da-DK" altLang="zh-CN" sz="16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117" name="组 116"/>
            <p:cNvGrpSpPr/>
            <p:nvPr/>
          </p:nvGrpSpPr>
          <p:grpSpPr>
            <a:xfrm>
              <a:off x="6948264" y="5373216"/>
              <a:ext cx="720080" cy="360040"/>
              <a:chOff x="5940152" y="3068960"/>
              <a:chExt cx="864096" cy="432048"/>
            </a:xfrm>
          </p:grpSpPr>
          <p:sp>
            <p:nvSpPr>
              <p:cNvPr id="118" name="Rectangle 15"/>
              <p:cNvSpPr>
                <a:spLocks noChangeArrowheads="1"/>
              </p:cNvSpPr>
              <p:nvPr/>
            </p:nvSpPr>
            <p:spPr bwMode="auto">
              <a:xfrm>
                <a:off x="5940152" y="3068960"/>
                <a:ext cx="864096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5994636" y="3104964"/>
                <a:ext cx="755128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20" name="Rectangle 15"/>
              <p:cNvSpPr>
                <a:spLocks noChangeArrowheads="1"/>
              </p:cNvSpPr>
              <p:nvPr/>
            </p:nvSpPr>
            <p:spPr bwMode="auto">
              <a:xfrm>
                <a:off x="5940152" y="3068960"/>
                <a:ext cx="864096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4</a:t>
                </a:r>
                <a:r>
                  <a:rPr lang="en-US" altLang="zh-CN" sz="1600" i="1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a</a:t>
                </a:r>
                <a:r>
                  <a:rPr lang="en-US" altLang="zh-CN" sz="1600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+5</a:t>
                </a:r>
                <a:r>
                  <a:rPr lang="en-US" altLang="zh-CN" sz="1600" i="1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en-US" altLang="zh-CN" sz="1600" i="1" dirty="0">
                  <a:solidFill>
                    <a:srgbClr val="FFFF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</p:grpSp>
      <p:grpSp>
        <p:nvGrpSpPr>
          <p:cNvPr id="4" name="组 3"/>
          <p:cNvGrpSpPr/>
          <p:nvPr/>
        </p:nvGrpSpPr>
        <p:grpSpPr>
          <a:xfrm>
            <a:off x="5074392" y="4437112"/>
            <a:ext cx="3026000" cy="360040"/>
            <a:chOff x="4642344" y="4437112"/>
            <a:chExt cx="3026000" cy="360040"/>
          </a:xfrm>
        </p:grpSpPr>
        <p:sp>
          <p:nvSpPr>
            <p:cNvPr id="121" name="Rectangle 15"/>
            <p:cNvSpPr>
              <a:spLocks noChangeArrowheads="1"/>
            </p:cNvSpPr>
            <p:nvPr/>
          </p:nvSpPr>
          <p:spPr bwMode="auto">
            <a:xfrm>
              <a:off x="6226520" y="4437112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22" name="Rectangle 15"/>
            <p:cNvSpPr>
              <a:spLocks noChangeArrowheads="1"/>
            </p:cNvSpPr>
            <p:nvPr/>
          </p:nvSpPr>
          <p:spPr bwMode="auto">
            <a:xfrm>
              <a:off x="6586560" y="4437112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23" name="Rectangle 15"/>
            <p:cNvSpPr>
              <a:spLocks noChangeArrowheads="1"/>
            </p:cNvSpPr>
            <p:nvPr/>
          </p:nvSpPr>
          <p:spPr bwMode="auto">
            <a:xfrm>
              <a:off x="6946600" y="4437112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2</a:t>
              </a:r>
            </a:p>
          </p:txBody>
        </p:sp>
        <p:sp>
          <p:nvSpPr>
            <p:cNvPr id="124" name="Rectangle 15"/>
            <p:cNvSpPr>
              <a:spLocks noChangeArrowheads="1"/>
            </p:cNvSpPr>
            <p:nvPr/>
          </p:nvSpPr>
          <p:spPr bwMode="auto">
            <a:xfrm>
              <a:off x="7306640" y="4437112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</a:p>
          </p:txBody>
        </p:sp>
        <p:sp>
          <p:nvSpPr>
            <p:cNvPr id="125" name="Rectangle 15"/>
            <p:cNvSpPr>
              <a:spLocks noChangeArrowheads="1"/>
            </p:cNvSpPr>
            <p:nvPr/>
          </p:nvSpPr>
          <p:spPr bwMode="auto">
            <a:xfrm>
              <a:off x="4642344" y="4437112"/>
              <a:ext cx="1584176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buSzPct val="100000"/>
              </a:pPr>
              <a:r>
                <a:rPr lang="da-DK" altLang="zh-CN" sz="16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f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lag (scan) =</a:t>
              </a:r>
              <a:endParaRPr lang="da-DK" altLang="zh-CN" sz="16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5076056" y="5877272"/>
            <a:ext cx="3026000" cy="720080"/>
            <a:chOff x="4644008" y="5877272"/>
            <a:chExt cx="3026000" cy="720080"/>
          </a:xfrm>
        </p:grpSpPr>
        <p:grpSp>
          <p:nvGrpSpPr>
            <p:cNvPr id="126" name="组 125"/>
            <p:cNvGrpSpPr/>
            <p:nvPr/>
          </p:nvGrpSpPr>
          <p:grpSpPr>
            <a:xfrm>
              <a:off x="6228184" y="6237312"/>
              <a:ext cx="361704" cy="360040"/>
              <a:chOff x="3851920" y="3356992"/>
              <a:chExt cx="433960" cy="432048"/>
            </a:xfrm>
          </p:grpSpPr>
          <p:sp>
            <p:nvSpPr>
              <p:cNvPr id="12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2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34" name="组 133"/>
            <p:cNvGrpSpPr/>
            <p:nvPr/>
          </p:nvGrpSpPr>
          <p:grpSpPr>
            <a:xfrm>
              <a:off x="6588224" y="6237312"/>
              <a:ext cx="361704" cy="360040"/>
              <a:chOff x="3851920" y="3356992"/>
              <a:chExt cx="433960" cy="432048"/>
            </a:xfrm>
          </p:grpSpPr>
          <p:sp>
            <p:nvSpPr>
              <p:cNvPr id="135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3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6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138" name="Rectangle 15"/>
            <p:cNvSpPr>
              <a:spLocks noChangeArrowheads="1"/>
            </p:cNvSpPr>
            <p:nvPr/>
          </p:nvSpPr>
          <p:spPr bwMode="auto">
            <a:xfrm>
              <a:off x="6228184" y="5877272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</a:t>
              </a:r>
            </a:p>
          </p:txBody>
        </p:sp>
        <p:sp>
          <p:nvSpPr>
            <p:cNvPr id="139" name="Rectangle 15"/>
            <p:cNvSpPr>
              <a:spLocks noChangeArrowheads="1"/>
            </p:cNvSpPr>
            <p:nvPr/>
          </p:nvSpPr>
          <p:spPr bwMode="auto">
            <a:xfrm>
              <a:off x="6588224" y="5877272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2</a:t>
              </a:r>
            </a:p>
          </p:txBody>
        </p:sp>
        <p:sp>
          <p:nvSpPr>
            <p:cNvPr id="140" name="Rectangle 15"/>
            <p:cNvSpPr>
              <a:spLocks noChangeArrowheads="1"/>
            </p:cNvSpPr>
            <p:nvPr/>
          </p:nvSpPr>
          <p:spPr bwMode="auto">
            <a:xfrm>
              <a:off x="6948264" y="5877272"/>
              <a:ext cx="72174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42" name="Rectangle 15"/>
            <p:cNvSpPr>
              <a:spLocks noChangeArrowheads="1"/>
            </p:cNvSpPr>
            <p:nvPr/>
          </p:nvSpPr>
          <p:spPr bwMode="auto">
            <a:xfrm>
              <a:off x="4644008" y="6237312"/>
              <a:ext cx="1584176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buSzPct val="100000"/>
              </a:pP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  </a:t>
              </a:r>
              <a:r>
                <a:rPr lang="da-DK" altLang="zh-CN" sz="1600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value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=</a:t>
              </a:r>
              <a:endParaRPr lang="da-DK" altLang="zh-CN" sz="16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43" name="Rectangle 15"/>
            <p:cNvSpPr>
              <a:spLocks noChangeArrowheads="1"/>
            </p:cNvSpPr>
            <p:nvPr/>
          </p:nvSpPr>
          <p:spPr bwMode="auto">
            <a:xfrm>
              <a:off x="4644008" y="5877272"/>
              <a:ext cx="1584176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buSzPct val="100000"/>
              </a:pPr>
              <a:r>
                <a:rPr lang="da-DK" altLang="zh-CN" sz="1600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column_index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=</a:t>
              </a:r>
              <a:endParaRPr lang="da-DK" altLang="zh-CN" sz="16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144" name="组 143"/>
            <p:cNvGrpSpPr/>
            <p:nvPr/>
          </p:nvGrpSpPr>
          <p:grpSpPr>
            <a:xfrm>
              <a:off x="6949928" y="6237312"/>
              <a:ext cx="720080" cy="360040"/>
              <a:chOff x="5940152" y="3068960"/>
              <a:chExt cx="864096" cy="432048"/>
            </a:xfrm>
          </p:grpSpPr>
          <p:sp>
            <p:nvSpPr>
              <p:cNvPr id="145" name="Rectangle 15"/>
              <p:cNvSpPr>
                <a:spLocks noChangeArrowheads="1"/>
              </p:cNvSpPr>
              <p:nvPr/>
            </p:nvSpPr>
            <p:spPr bwMode="auto">
              <a:xfrm>
                <a:off x="5940152" y="3068960"/>
                <a:ext cx="864096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146" name="椭圆 145"/>
              <p:cNvSpPr/>
              <p:nvPr/>
            </p:nvSpPr>
            <p:spPr>
              <a:xfrm>
                <a:off x="5994636" y="3104964"/>
                <a:ext cx="755128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47" name="Rectangle 15"/>
              <p:cNvSpPr>
                <a:spLocks noChangeArrowheads="1"/>
              </p:cNvSpPr>
              <p:nvPr/>
            </p:nvSpPr>
            <p:spPr bwMode="auto">
              <a:xfrm>
                <a:off x="5940152" y="3068960"/>
                <a:ext cx="864096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4</a:t>
                </a:r>
                <a:r>
                  <a:rPr lang="en-US" altLang="zh-CN" sz="1600" i="1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a</a:t>
                </a:r>
                <a:r>
                  <a:rPr lang="en-US" altLang="zh-CN" sz="1600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+5</a:t>
                </a:r>
                <a:r>
                  <a:rPr lang="en-US" altLang="zh-CN" sz="1600" i="1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en-US" altLang="zh-CN" sz="1600" i="1" dirty="0">
                  <a:solidFill>
                    <a:srgbClr val="FFFF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</p:grpSp>
      <p:sp>
        <p:nvSpPr>
          <p:cNvPr id="130" name="Rectangle 15"/>
          <p:cNvSpPr>
            <a:spLocks noChangeArrowheads="1"/>
          </p:cNvSpPr>
          <p:nvPr/>
        </p:nvSpPr>
        <p:spPr bwMode="auto">
          <a:xfrm>
            <a:off x="6660232" y="3645024"/>
            <a:ext cx="2411760" cy="1872208"/>
          </a:xfrm>
          <a:prstGeom prst="rect">
            <a:avLst/>
          </a:prstGeom>
          <a:solidFill>
            <a:srgbClr val="008000"/>
          </a:solidFill>
          <a:ln w="28575" cap="rnd" cmpd="sng">
            <a:solidFill>
              <a:srgbClr val="008000"/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Load balancing </a:t>
            </a:r>
          </a:p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is naturally </a:t>
            </a:r>
          </a:p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guaranteed, </a:t>
            </a:r>
          </a:p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although each GPU</a:t>
            </a:r>
          </a:p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thread-group has </a:t>
            </a:r>
          </a:p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different</a:t>
            </a:r>
            <a:r>
              <a:rPr lang="en-US" altLang="zh-CN" sz="1600" dirty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amount </a:t>
            </a:r>
          </a:p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of work. </a:t>
            </a:r>
          </a:p>
        </p:txBody>
      </p:sp>
    </p:spTree>
    <p:extLst>
      <p:ext uri="{BB962C8B-B14F-4D97-AF65-F5344CB8AC3E}">
        <p14:creationId xmlns:p14="http://schemas.microsoft.com/office/powerpoint/2010/main" val="3960578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" grpId="0" animBg="1"/>
      <p:bldP spid="258" grpId="0"/>
      <p:bldP spid="1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圆角矩形 215"/>
          <p:cNvSpPr/>
          <p:nvPr/>
        </p:nvSpPr>
        <p:spPr>
          <a:xfrm>
            <a:off x="5004048" y="2420888"/>
            <a:ext cx="3960440" cy="2160240"/>
          </a:xfrm>
          <a:prstGeom prst="roundRect">
            <a:avLst>
              <a:gd name="adj" fmla="val 5444"/>
            </a:avLst>
          </a:prstGeom>
          <a:solidFill>
            <a:srgbClr val="660066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500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Stage 3. </a:t>
            </a:r>
            <a:r>
              <a:rPr lang="en-US" altLang="zh-CN" sz="3200" i="1" noProof="1" smtClean="0">
                <a:sym typeface="Verdana" pitchFamily="34" charset="0"/>
              </a:rPr>
              <a:t>C</a:t>
            </a:r>
            <a:r>
              <a:rPr lang="en-US" altLang="zh-CN" sz="3200" noProof="1" smtClean="0">
                <a:sym typeface="Verdana" pitchFamily="34" charset="0"/>
              </a:rPr>
              <a:t> is the goal! (cont.)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21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8" y="1700809"/>
            <a:ext cx="5905276" cy="72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For bin 38, a merge-based method is used.</a:t>
            </a:r>
          </a:p>
          <a:p>
            <a:pPr marL="342900" indent="-342900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For </a:t>
            </a:r>
            <a:r>
              <a:rPr lang="en-US" altLang="zh-CN" sz="2000" kern="0" noProof="1" smtClean="0">
                <a:solidFill>
                  <a:srgbClr val="008000"/>
                </a:solidFill>
                <a:latin typeface="+mn-lt"/>
                <a:sym typeface="Verdana" pitchFamily="34" charset="0"/>
              </a:rPr>
              <a:t>each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</a:t>
            </a:r>
            <a:r>
              <a:rPr lang="en-US" altLang="zh-CN" sz="2000" kern="0" noProof="1" smtClean="0">
                <a:solidFill>
                  <a:srgbClr val="008000"/>
                </a:solidFill>
                <a:latin typeface="+mn-lt"/>
                <a:sym typeface="Verdana" pitchFamily="34" charset="0"/>
              </a:rPr>
              <a:t>GPU thread-group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:</a:t>
            </a:r>
          </a:p>
        </p:txBody>
      </p:sp>
      <p:sp>
        <p:nvSpPr>
          <p:cNvPr id="291" name="Rectangle 15"/>
          <p:cNvSpPr>
            <a:spLocks noChangeArrowheads="1"/>
          </p:cNvSpPr>
          <p:nvPr/>
        </p:nvSpPr>
        <p:spPr bwMode="auto">
          <a:xfrm>
            <a:off x="7956376" y="332656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en-US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2" name="Rectangle 15"/>
          <p:cNvSpPr>
            <a:spLocks noChangeArrowheads="1"/>
          </p:cNvSpPr>
          <p:nvPr/>
        </p:nvSpPr>
        <p:spPr bwMode="auto">
          <a:xfrm>
            <a:off x="8172400" y="332656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en-US" altLang="zh-CN" sz="120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1</a:t>
            </a:r>
            <a:r>
              <a:rPr lang="en-US" altLang="zh-CN" sz="1200" i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d</a:t>
            </a:r>
            <a:endParaRPr lang="en-US" altLang="zh-CN" sz="1200" i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3" name="Rectangle 15"/>
          <p:cNvSpPr>
            <a:spLocks noChangeArrowheads="1"/>
          </p:cNvSpPr>
          <p:nvPr/>
        </p:nvSpPr>
        <p:spPr bwMode="auto">
          <a:xfrm>
            <a:off x="8388424" y="332656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en-US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4" name="Rectangle 15"/>
          <p:cNvSpPr>
            <a:spLocks noChangeArrowheads="1"/>
          </p:cNvSpPr>
          <p:nvPr/>
        </p:nvSpPr>
        <p:spPr bwMode="auto">
          <a:xfrm>
            <a:off x="8604448" y="332656"/>
            <a:ext cx="432048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en-US" altLang="zh-CN" sz="120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1</a:t>
            </a:r>
            <a:r>
              <a:rPr lang="en-US" altLang="zh-CN" sz="1200" i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e</a:t>
            </a:r>
            <a:endParaRPr lang="en-US" altLang="zh-CN" sz="1200" i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5" name="Rectangle 15"/>
          <p:cNvSpPr>
            <a:spLocks noChangeArrowheads="1"/>
          </p:cNvSpPr>
          <p:nvPr/>
        </p:nvSpPr>
        <p:spPr bwMode="auto">
          <a:xfrm>
            <a:off x="7956376" y="548680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en-US" altLang="zh-CN" sz="120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3</a:t>
            </a:r>
            <a:r>
              <a:rPr lang="en-US" altLang="zh-CN" sz="1200" i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b</a:t>
            </a:r>
            <a:endParaRPr lang="en-US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6" name="Rectangle 15"/>
          <p:cNvSpPr>
            <a:spLocks noChangeArrowheads="1"/>
          </p:cNvSpPr>
          <p:nvPr/>
        </p:nvSpPr>
        <p:spPr bwMode="auto">
          <a:xfrm>
            <a:off x="8172400" y="548680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en-US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7" name="Rectangle 15"/>
          <p:cNvSpPr>
            <a:spLocks noChangeArrowheads="1"/>
          </p:cNvSpPr>
          <p:nvPr/>
        </p:nvSpPr>
        <p:spPr bwMode="auto">
          <a:xfrm>
            <a:off x="8388424" y="548680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en-US" altLang="zh-CN" sz="120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3</a:t>
            </a:r>
            <a:r>
              <a:rPr lang="en-US" altLang="zh-CN" sz="1200" i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c</a:t>
            </a:r>
            <a:endParaRPr lang="en-US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8" name="Rectangle 15"/>
          <p:cNvSpPr>
            <a:spLocks noChangeArrowheads="1"/>
          </p:cNvSpPr>
          <p:nvPr/>
        </p:nvSpPr>
        <p:spPr bwMode="auto">
          <a:xfrm>
            <a:off x="8604448" y="548680"/>
            <a:ext cx="432048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en-US" altLang="zh-CN" sz="120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2</a:t>
            </a:r>
            <a:r>
              <a:rPr lang="en-US" altLang="zh-CN" sz="1200" i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a</a:t>
            </a:r>
            <a:endParaRPr lang="en-US" altLang="zh-CN" sz="1200" i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99" name="Rectangle 15"/>
          <p:cNvSpPr>
            <a:spLocks noChangeArrowheads="1"/>
          </p:cNvSpPr>
          <p:nvPr/>
        </p:nvSpPr>
        <p:spPr bwMode="auto">
          <a:xfrm>
            <a:off x="7956376" y="764704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en-US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0" name="Rectangle 15"/>
          <p:cNvSpPr>
            <a:spLocks noChangeArrowheads="1"/>
          </p:cNvSpPr>
          <p:nvPr/>
        </p:nvSpPr>
        <p:spPr bwMode="auto">
          <a:xfrm>
            <a:off x="8172400" y="764704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en-US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1" name="Rectangle 15"/>
          <p:cNvSpPr>
            <a:spLocks noChangeArrowheads="1"/>
          </p:cNvSpPr>
          <p:nvPr/>
        </p:nvSpPr>
        <p:spPr bwMode="auto">
          <a:xfrm>
            <a:off x="8388424" y="764704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en-US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2" name="Rectangle 15"/>
          <p:cNvSpPr>
            <a:spLocks noChangeArrowheads="1"/>
          </p:cNvSpPr>
          <p:nvPr/>
        </p:nvSpPr>
        <p:spPr bwMode="auto">
          <a:xfrm>
            <a:off x="8604448" y="764704"/>
            <a:ext cx="432048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en-US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3" name="Rectangle 15"/>
          <p:cNvSpPr>
            <a:spLocks noChangeArrowheads="1"/>
          </p:cNvSpPr>
          <p:nvPr/>
        </p:nvSpPr>
        <p:spPr bwMode="auto">
          <a:xfrm>
            <a:off x="7956376" y="980728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en-US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4" name="Rectangle 15"/>
          <p:cNvSpPr>
            <a:spLocks noChangeArrowheads="1"/>
          </p:cNvSpPr>
          <p:nvPr/>
        </p:nvSpPr>
        <p:spPr bwMode="auto">
          <a:xfrm>
            <a:off x="8172400" y="980728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en-US" altLang="zh-CN" sz="120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5</a:t>
            </a:r>
            <a:r>
              <a:rPr lang="en-US" altLang="zh-CN" sz="1200" i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d</a:t>
            </a:r>
            <a:endParaRPr lang="en-US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5" name="Rectangle 15"/>
          <p:cNvSpPr>
            <a:spLocks noChangeArrowheads="1"/>
          </p:cNvSpPr>
          <p:nvPr/>
        </p:nvSpPr>
        <p:spPr bwMode="auto">
          <a:xfrm>
            <a:off x="8388424" y="980728"/>
            <a:ext cx="21602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en-US" altLang="zh-CN" sz="120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6</a:t>
            </a:r>
            <a:r>
              <a:rPr lang="en-US" altLang="zh-CN" sz="1200" i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f</a:t>
            </a:r>
            <a:endParaRPr lang="en-US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6" name="Rectangle 15"/>
          <p:cNvSpPr>
            <a:spLocks noChangeArrowheads="1"/>
          </p:cNvSpPr>
          <p:nvPr/>
        </p:nvSpPr>
        <p:spPr bwMode="auto">
          <a:xfrm>
            <a:off x="8604448" y="980728"/>
            <a:ext cx="432048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r>
              <a:rPr lang="en-US" altLang="zh-CN" sz="120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4</a:t>
            </a:r>
            <a:r>
              <a:rPr lang="en-US" altLang="zh-CN" sz="1200" i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a</a:t>
            </a:r>
            <a:r>
              <a:rPr lang="en-US" altLang="zh-CN" sz="120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+5</a:t>
            </a:r>
            <a:r>
              <a:rPr lang="en-US" altLang="zh-CN" sz="1200" i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e</a:t>
            </a:r>
            <a:endParaRPr lang="en-US" altLang="zh-CN" sz="12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1043608" y="2204864"/>
            <a:ext cx="316835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vl="1" eaLnBrk="0" hangingPunct="0">
              <a:spcBef>
                <a:spcPts val="0"/>
              </a:spcBef>
              <a:defRPr/>
            </a:pPr>
            <a:endParaRPr lang="en-US" altLang="zh-CN" sz="1600" noProof="1" smtClean="0">
              <a:solidFill>
                <a:srgbClr val="000000"/>
              </a:solidFill>
              <a:latin typeface="+mn-lt"/>
              <a:sym typeface="Verdana" pitchFamily="34" charset="0"/>
            </a:endParaRPr>
          </a:p>
          <a:p>
            <a:pPr marL="742950" lvl="1" indent="-285750" eaLnBrk="0" hangingPunct="0">
              <a:spcBef>
                <a:spcPts val="0"/>
              </a:spcBef>
              <a:buFontTx/>
              <a:buChar char="•"/>
              <a:defRPr/>
            </a:pP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(</a:t>
            </a:r>
            <a:r>
              <a:rPr lang="en-US" altLang="zh-CN" sz="1600" noProof="1">
                <a:solidFill>
                  <a:srgbClr val="000000"/>
                </a:solidFill>
                <a:latin typeface="+mn-lt"/>
                <a:sym typeface="Verdana" pitchFamily="34" charset="0"/>
              </a:rPr>
              <a:t>1) </a:t>
            </a: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looks for duplicate locations through binary search, </a:t>
            </a:r>
            <a:endParaRPr lang="en-US" altLang="zh-CN" sz="1600" noProof="1">
              <a:solidFill>
                <a:srgbClr val="000000"/>
              </a:solidFill>
              <a:latin typeface="+mn-lt"/>
              <a:sym typeface="Verdana" pitchFamily="34" charset="0"/>
            </a:endParaRPr>
          </a:p>
          <a:p>
            <a:pPr marL="742950" lvl="1" indent="-285750" eaLnBrk="0" hangingPunct="0">
              <a:spcBef>
                <a:spcPts val="0"/>
              </a:spcBef>
              <a:buFontTx/>
              <a:buChar char="•"/>
              <a:defRPr/>
            </a:pPr>
            <a:endParaRPr lang="en-US" altLang="zh-CN" sz="1600" noProof="1" smtClean="0">
              <a:solidFill>
                <a:srgbClr val="000000"/>
              </a:solidFill>
              <a:latin typeface="+mn-lt"/>
              <a:sym typeface="Verdana" pitchFamily="34" charset="0"/>
            </a:endParaRPr>
          </a:p>
          <a:p>
            <a:pPr marL="742950" lvl="1" indent="-285750" eaLnBrk="0" hangingPunct="0">
              <a:spcBef>
                <a:spcPts val="0"/>
              </a:spcBef>
              <a:buFontTx/>
              <a:buChar char="•"/>
              <a:defRPr/>
            </a:pP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(2) fuses values at the same position,</a:t>
            </a:r>
          </a:p>
          <a:p>
            <a:pPr marL="742950" lvl="1" indent="-285750" eaLnBrk="0" hangingPunct="0">
              <a:spcBef>
                <a:spcPts val="0"/>
              </a:spcBef>
              <a:buFontTx/>
              <a:buChar char="•"/>
              <a:defRPr/>
            </a:pPr>
            <a:endParaRPr lang="en-US" altLang="zh-CN" sz="1600" noProof="1">
              <a:solidFill>
                <a:srgbClr val="000000"/>
              </a:solidFill>
              <a:latin typeface="+mn-lt"/>
              <a:sym typeface="Verdana" pitchFamily="34" charset="0"/>
            </a:endParaRPr>
          </a:p>
          <a:p>
            <a:pPr marL="742950" lvl="1" indent="-285750" eaLnBrk="0" hangingPunct="0">
              <a:spcBef>
                <a:spcPts val="0"/>
              </a:spcBef>
              <a:buFontTx/>
              <a:buChar char="•"/>
              <a:defRPr/>
            </a:pP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(3) copies the input sequence without duplicate entries to the result sequence, </a:t>
            </a:r>
          </a:p>
          <a:p>
            <a:pPr marL="742950" lvl="1" indent="-285750" eaLnBrk="0" hangingPunct="0">
              <a:spcBef>
                <a:spcPts val="0"/>
              </a:spcBef>
              <a:buFontTx/>
              <a:buChar char="•"/>
              <a:defRPr/>
            </a:pPr>
            <a:endParaRPr lang="en-US" altLang="zh-CN" sz="1600" noProof="1">
              <a:solidFill>
                <a:srgbClr val="000000"/>
              </a:solidFill>
              <a:latin typeface="+mn-lt"/>
              <a:sym typeface="Verdana" pitchFamily="34" charset="0"/>
            </a:endParaRPr>
          </a:p>
          <a:p>
            <a:pPr marL="742950" lvl="1" indent="-285750" eaLnBrk="0" hangingPunct="0">
              <a:spcBef>
                <a:spcPts val="0"/>
              </a:spcBef>
              <a:buFontTx/>
              <a:buChar char="•"/>
              <a:defRPr/>
            </a:pPr>
            <a:r>
              <a:rPr lang="en-US" altLang="zh-CN" sz="160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(4) merge the two sequences through Merge Path algorithm and gets the new result sequence</a:t>
            </a:r>
            <a:r>
              <a:rPr lang="en-US" altLang="zh-CN" sz="1600" noProof="1">
                <a:solidFill>
                  <a:srgbClr val="000000"/>
                </a:solidFill>
                <a:sym typeface="Verdana" pitchFamily="34" charset="0"/>
              </a:rPr>
              <a:t>.</a:t>
            </a:r>
            <a:endParaRPr lang="en-US" altLang="zh-CN" sz="1600" noProof="1" smtClean="0">
              <a:solidFill>
                <a:srgbClr val="000000"/>
              </a:solidFill>
              <a:latin typeface="+mn-lt"/>
              <a:sym typeface="Verdana" pitchFamily="34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6948262" y="2564904"/>
            <a:ext cx="361704" cy="720080"/>
            <a:chOff x="6372200" y="2492896"/>
            <a:chExt cx="361704" cy="720080"/>
          </a:xfrm>
        </p:grpSpPr>
        <p:grpSp>
          <p:nvGrpSpPr>
            <p:cNvPr id="113" name="组 112"/>
            <p:cNvGrpSpPr/>
            <p:nvPr/>
          </p:nvGrpSpPr>
          <p:grpSpPr>
            <a:xfrm>
              <a:off x="6372200" y="2852936"/>
              <a:ext cx="361704" cy="360040"/>
              <a:chOff x="3851920" y="3356992"/>
              <a:chExt cx="433960" cy="432048"/>
            </a:xfrm>
          </p:grpSpPr>
          <p:sp>
            <p:nvSpPr>
              <p:cNvPr id="132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56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4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a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117" name="Rectangle 15"/>
            <p:cNvSpPr>
              <a:spLocks noChangeArrowheads="1"/>
            </p:cNvSpPr>
            <p:nvPr/>
          </p:nvSpPr>
          <p:spPr bwMode="auto">
            <a:xfrm>
              <a:off x="6372200" y="2492896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6946600" y="2564904"/>
            <a:ext cx="721744" cy="720080"/>
            <a:chOff x="9540552" y="2996952"/>
            <a:chExt cx="721744" cy="720080"/>
          </a:xfrm>
        </p:grpSpPr>
        <p:grpSp>
          <p:nvGrpSpPr>
            <p:cNvPr id="115" name="组 114"/>
            <p:cNvGrpSpPr/>
            <p:nvPr/>
          </p:nvGrpSpPr>
          <p:grpSpPr>
            <a:xfrm>
              <a:off x="9540552" y="3356992"/>
              <a:ext cx="361704" cy="360040"/>
              <a:chOff x="3851920" y="3356992"/>
              <a:chExt cx="433960" cy="432048"/>
            </a:xfrm>
          </p:grpSpPr>
          <p:sp>
            <p:nvSpPr>
              <p:cNvPr id="126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28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16" name="组 115"/>
            <p:cNvGrpSpPr/>
            <p:nvPr/>
          </p:nvGrpSpPr>
          <p:grpSpPr>
            <a:xfrm>
              <a:off x="9900592" y="3356992"/>
              <a:ext cx="361704" cy="360040"/>
              <a:chOff x="3851920" y="3356992"/>
              <a:chExt cx="433960" cy="432048"/>
            </a:xfrm>
          </p:grpSpPr>
          <p:sp>
            <p:nvSpPr>
              <p:cNvPr id="123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25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118" name="Rectangle 15"/>
            <p:cNvSpPr>
              <a:spLocks noChangeArrowheads="1"/>
            </p:cNvSpPr>
            <p:nvPr/>
          </p:nvSpPr>
          <p:spPr bwMode="auto">
            <a:xfrm>
              <a:off x="9540552" y="2996952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19" name="Rectangle 15"/>
            <p:cNvSpPr>
              <a:spLocks noChangeArrowheads="1"/>
            </p:cNvSpPr>
            <p:nvPr/>
          </p:nvSpPr>
          <p:spPr bwMode="auto">
            <a:xfrm>
              <a:off x="9900592" y="2996952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122" name="Rectangle 15"/>
          <p:cNvSpPr>
            <a:spLocks noChangeArrowheads="1"/>
          </p:cNvSpPr>
          <p:nvPr/>
        </p:nvSpPr>
        <p:spPr bwMode="auto">
          <a:xfrm>
            <a:off x="5364086" y="2564904"/>
            <a:ext cx="158417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buSzPct val="100000"/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input sequence =</a:t>
            </a:r>
            <a:endParaRPr lang="en-US" altLang="zh-CN" sz="16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87" name="Rectangle 15"/>
          <p:cNvSpPr>
            <a:spLocks noChangeArrowheads="1"/>
          </p:cNvSpPr>
          <p:nvPr/>
        </p:nvSpPr>
        <p:spPr bwMode="auto">
          <a:xfrm>
            <a:off x="5004046" y="3717032"/>
            <a:ext cx="194421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buSzPct val="100000"/>
            </a:pP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result sequence =</a:t>
            </a:r>
            <a:endParaRPr lang="en-US" altLang="zh-CN" sz="16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cxnSp>
        <p:nvCxnSpPr>
          <p:cNvPr id="188" name="曲线连接符 187"/>
          <p:cNvCxnSpPr>
            <a:stCxn id="123" idx="2"/>
          </p:cNvCxnSpPr>
          <p:nvPr/>
        </p:nvCxnSpPr>
        <p:spPr>
          <a:xfrm rot="5400000">
            <a:off x="7073030" y="3374578"/>
            <a:ext cx="504056" cy="324868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组 16"/>
          <p:cNvGrpSpPr/>
          <p:nvPr/>
        </p:nvGrpSpPr>
        <p:grpSpPr>
          <a:xfrm>
            <a:off x="6948264" y="2564904"/>
            <a:ext cx="361704" cy="720080"/>
            <a:chOff x="9684568" y="4149080"/>
            <a:chExt cx="361704" cy="720080"/>
          </a:xfrm>
        </p:grpSpPr>
        <p:grpSp>
          <p:nvGrpSpPr>
            <p:cNvPr id="197" name="组 196"/>
            <p:cNvGrpSpPr/>
            <p:nvPr/>
          </p:nvGrpSpPr>
          <p:grpSpPr>
            <a:xfrm>
              <a:off x="9684568" y="4509120"/>
              <a:ext cx="361704" cy="360040"/>
              <a:chOff x="3851920" y="3356992"/>
              <a:chExt cx="433960" cy="432048"/>
            </a:xfrm>
          </p:grpSpPr>
          <p:sp>
            <p:nvSpPr>
              <p:cNvPr id="211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13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199" name="Rectangle 15"/>
            <p:cNvSpPr>
              <a:spLocks noChangeArrowheads="1"/>
            </p:cNvSpPr>
            <p:nvPr/>
          </p:nvSpPr>
          <p:spPr bwMode="auto">
            <a:xfrm>
              <a:off x="9684568" y="4149080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</a:t>
              </a: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6946600" y="2564904"/>
            <a:ext cx="361704" cy="720080"/>
            <a:chOff x="11267080" y="4149080"/>
            <a:chExt cx="361704" cy="720080"/>
          </a:xfrm>
        </p:grpSpPr>
        <p:grpSp>
          <p:nvGrpSpPr>
            <p:cNvPr id="198" name="组 197"/>
            <p:cNvGrpSpPr/>
            <p:nvPr/>
          </p:nvGrpSpPr>
          <p:grpSpPr>
            <a:xfrm>
              <a:off x="11267080" y="4509120"/>
              <a:ext cx="361704" cy="360040"/>
              <a:chOff x="3851920" y="3356992"/>
              <a:chExt cx="433960" cy="432048"/>
            </a:xfrm>
          </p:grpSpPr>
          <p:sp>
            <p:nvSpPr>
              <p:cNvPr id="208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10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6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200" name="Rectangle 15"/>
            <p:cNvSpPr>
              <a:spLocks noChangeArrowheads="1"/>
            </p:cNvSpPr>
            <p:nvPr/>
          </p:nvSpPr>
          <p:spPr bwMode="auto">
            <a:xfrm>
              <a:off x="11267080" y="4149080"/>
              <a:ext cx="3617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2</a:t>
              </a: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6946598" y="3717032"/>
            <a:ext cx="721744" cy="720080"/>
            <a:chOff x="10404648" y="4149080"/>
            <a:chExt cx="721744" cy="720080"/>
          </a:xfrm>
        </p:grpSpPr>
        <p:sp>
          <p:nvSpPr>
            <p:cNvPr id="201" name="Rectangle 15"/>
            <p:cNvSpPr>
              <a:spLocks noChangeArrowheads="1"/>
            </p:cNvSpPr>
            <p:nvPr/>
          </p:nvSpPr>
          <p:spPr bwMode="auto">
            <a:xfrm>
              <a:off x="10404648" y="4149080"/>
              <a:ext cx="72174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204" name="组 203"/>
            <p:cNvGrpSpPr/>
            <p:nvPr/>
          </p:nvGrpSpPr>
          <p:grpSpPr>
            <a:xfrm>
              <a:off x="10406312" y="4509120"/>
              <a:ext cx="720080" cy="360040"/>
              <a:chOff x="5940152" y="3068960"/>
              <a:chExt cx="864096" cy="432048"/>
            </a:xfrm>
          </p:grpSpPr>
          <p:sp>
            <p:nvSpPr>
              <p:cNvPr id="205" name="Rectangle 15"/>
              <p:cNvSpPr>
                <a:spLocks noChangeArrowheads="1"/>
              </p:cNvSpPr>
              <p:nvPr/>
            </p:nvSpPr>
            <p:spPr bwMode="auto">
              <a:xfrm>
                <a:off x="5940152" y="3068960"/>
                <a:ext cx="864096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06" name="椭圆 205"/>
              <p:cNvSpPr/>
              <p:nvPr/>
            </p:nvSpPr>
            <p:spPr>
              <a:xfrm>
                <a:off x="5994636" y="3104964"/>
                <a:ext cx="755128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07" name="Rectangle 15"/>
              <p:cNvSpPr>
                <a:spLocks noChangeArrowheads="1"/>
              </p:cNvSpPr>
              <p:nvPr/>
            </p:nvSpPr>
            <p:spPr bwMode="auto">
              <a:xfrm>
                <a:off x="5940152" y="3068960"/>
                <a:ext cx="864096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4</a:t>
                </a:r>
                <a:r>
                  <a:rPr lang="en-US" altLang="zh-CN" sz="1600" i="1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a</a:t>
                </a:r>
                <a:r>
                  <a:rPr lang="en-US" altLang="zh-CN" sz="1600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+5</a:t>
                </a:r>
                <a:r>
                  <a:rPr lang="en-US" altLang="zh-CN" sz="1600" i="1" dirty="0" smtClean="0">
                    <a:solidFill>
                      <a:srgbClr val="FFFF00"/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en-US" altLang="zh-CN" sz="1600" i="1" dirty="0">
                  <a:solidFill>
                    <a:srgbClr val="FFFF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</p:grpSp>
      <p:cxnSp>
        <p:nvCxnSpPr>
          <p:cNvPr id="214" name="曲线连接符 213"/>
          <p:cNvCxnSpPr>
            <a:stCxn id="210" idx="2"/>
          </p:cNvCxnSpPr>
          <p:nvPr/>
        </p:nvCxnSpPr>
        <p:spPr>
          <a:xfrm rot="16200000" flipH="1">
            <a:off x="6928615" y="3483023"/>
            <a:ext cx="432050" cy="35971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曲线连接符 214"/>
          <p:cNvCxnSpPr>
            <a:stCxn id="132" idx="2"/>
          </p:cNvCxnSpPr>
          <p:nvPr/>
        </p:nvCxnSpPr>
        <p:spPr>
          <a:xfrm rot="16200000" flipH="1">
            <a:off x="7254712" y="3159386"/>
            <a:ext cx="432050" cy="683246"/>
          </a:xfrm>
          <a:prstGeom prst="curvedConnector2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ectangle 15"/>
          <p:cNvSpPr>
            <a:spLocks noChangeArrowheads="1"/>
          </p:cNvSpPr>
          <p:nvPr/>
        </p:nvSpPr>
        <p:spPr bwMode="auto">
          <a:xfrm rot="16200000">
            <a:off x="7920372" y="3032956"/>
            <a:ext cx="17281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1600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Example</a:t>
            </a:r>
            <a:r>
              <a:rPr lang="da-DK" altLang="zh-CN" sz="16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. </a:t>
            </a:r>
            <a:r>
              <a:rPr lang="da-DK" altLang="zh-CN" sz="1600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Row</a:t>
            </a:r>
            <a:r>
              <a:rPr lang="da-DK" altLang="zh-CN" sz="16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3 </a:t>
            </a:r>
          </a:p>
        </p:txBody>
      </p:sp>
      <p:cxnSp>
        <p:nvCxnSpPr>
          <p:cNvPr id="218" name="曲线连接符 217"/>
          <p:cNvCxnSpPr>
            <a:stCxn id="208" idx="2"/>
          </p:cNvCxnSpPr>
          <p:nvPr/>
        </p:nvCxnSpPr>
        <p:spPr>
          <a:xfrm rot="16200000" flipH="1">
            <a:off x="6893011" y="3519425"/>
            <a:ext cx="504056" cy="35174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Rectangle 15"/>
          <p:cNvSpPr>
            <a:spLocks noChangeArrowheads="1"/>
          </p:cNvSpPr>
          <p:nvPr/>
        </p:nvSpPr>
        <p:spPr bwMode="auto">
          <a:xfrm>
            <a:off x="4283968" y="4653136"/>
            <a:ext cx="4680520" cy="648072"/>
          </a:xfrm>
          <a:prstGeom prst="rect">
            <a:avLst/>
          </a:prstGeom>
          <a:solidFill>
            <a:srgbClr val="008000"/>
          </a:solidFill>
          <a:ln w="28575" cap="rnd" cmpd="sng">
            <a:solidFill>
              <a:srgbClr val="008000"/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Load balancing is naturally guaranteed</a:t>
            </a:r>
            <a:r>
              <a:rPr lang="en-US" altLang="zh-CN" sz="1600" dirty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.</a:t>
            </a:r>
            <a:endParaRPr lang="en-US" altLang="zh-CN" sz="1600" dirty="0" smtClean="0">
              <a:solidFill>
                <a:schemeClr val="bg1"/>
              </a:solidFill>
              <a:latin typeface="Arial Black"/>
              <a:cs typeface="Arial Black"/>
              <a:sym typeface="Verdana" pitchFamily="34" charset="0"/>
            </a:endParaRPr>
          </a:p>
        </p:txBody>
      </p:sp>
      <p:sp>
        <p:nvSpPr>
          <p:cNvPr id="220" name="Rectangle 15"/>
          <p:cNvSpPr>
            <a:spLocks noChangeArrowheads="1"/>
          </p:cNvSpPr>
          <p:nvPr/>
        </p:nvSpPr>
        <p:spPr bwMode="auto">
          <a:xfrm>
            <a:off x="4283968" y="5445224"/>
            <a:ext cx="4680520" cy="1152128"/>
          </a:xfrm>
          <a:prstGeom prst="rect">
            <a:avLst/>
          </a:prstGeom>
          <a:solidFill>
            <a:srgbClr val="008000"/>
          </a:solidFill>
          <a:ln w="28575" cap="rnd" cmpd="sng">
            <a:solidFill>
              <a:srgbClr val="008000"/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If the pre-allocated space is not enough,</a:t>
            </a:r>
          </a:p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2x memory is allocated. </a:t>
            </a:r>
          </a:p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The old values are copied to new space.</a:t>
            </a:r>
          </a:p>
          <a:p>
            <a:pPr algn="ctr" eaLnBrk="0" hangingPunct="0">
              <a:buSzPct val="100000"/>
            </a:pPr>
            <a:r>
              <a:rPr lang="en-US" altLang="zh-CN" sz="16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The same merge operations continue.</a:t>
            </a:r>
          </a:p>
        </p:txBody>
      </p:sp>
    </p:spTree>
    <p:extLst>
      <p:ext uri="{BB962C8B-B14F-4D97-AF65-F5344CB8AC3E}">
        <p14:creationId xmlns:p14="http://schemas.microsoft.com/office/powerpoint/2010/main" val="790820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0431E-6 2.26135E-6 L 4.40431E-6 0.1682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1101E-7 2.26135E-6 L 0.07884 0.16821 " pathEditMode="relative" ptsTypes="AA">
                                      <p:cBhvr>
                                        <p:cTn id="6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81 0.16801 L 0.00382 0.1680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9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3538E-7 -2.61745E-6 L 0.04322 -2.61745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0431E-6 2.26135E-6 L 0.12191 0.16821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6" y="84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87 0.16829 L 0.04323 0.1680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-23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23 2.22222E-6 L 0.07882 2.22222E-6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500" cy="736377"/>
          </a:xfrm>
        </p:spPr>
        <p:txBody>
          <a:bodyPr/>
          <a:lstStyle/>
          <a:p>
            <a:r>
              <a:rPr lang="en-US" altLang="zh-CN" sz="3200" noProof="1">
                <a:sym typeface="Verdana" pitchFamily="34" charset="0"/>
              </a:rPr>
              <a:t>Framework Stage </a:t>
            </a:r>
            <a:r>
              <a:rPr lang="en-US" altLang="zh-CN" sz="3200" noProof="1" smtClean="0">
                <a:sym typeface="Verdana" pitchFamily="34" charset="0"/>
              </a:rPr>
              <a:t>4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22</a:t>
            </a:fld>
            <a:endParaRPr lang="en-US" altLang="zh-CN" noProof="1" smtClean="0"/>
          </a:p>
        </p:txBody>
      </p:sp>
      <p:pic>
        <p:nvPicPr>
          <p:cNvPr id="12" name="图片 11" descr="framework-eps-converted-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413572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596336" y="1628800"/>
            <a:ext cx="1368152" cy="3672408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195736" y="3429000"/>
            <a:ext cx="72008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771800" y="3429000"/>
            <a:ext cx="432048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491880" y="3429000"/>
            <a:ext cx="576064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211960" y="3429000"/>
            <a:ext cx="288032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932040" y="3429000"/>
            <a:ext cx="504056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7020272" y="3429000"/>
            <a:ext cx="144016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1619672" y="3429000"/>
            <a:ext cx="144016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1907704" y="3429000"/>
            <a:ext cx="288032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2483768" y="3429000"/>
            <a:ext cx="72008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500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Stage 4. Arranging data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23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8" y="1700809"/>
            <a:ext cx="7633468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Now we know the precise size of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nnzC</a:t>
            </a:r>
            <a:r>
              <a:rPr lang="en-US" altLang="zh-CN" sz="20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,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and can allocate a “real”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C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and copy nonzeros from the pre-allocated space to the final space.</a:t>
            </a:r>
            <a:endParaRPr lang="en-US" altLang="zh-CN" sz="1600" noProof="1">
              <a:solidFill>
                <a:srgbClr val="000000"/>
              </a:solidFill>
              <a:latin typeface="+mn-lt"/>
              <a:sym typeface="Verdana" pitchFamily="34" charset="0"/>
            </a:endParaRP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2771800" y="3429000"/>
            <a:ext cx="720080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491880" y="3429000"/>
            <a:ext cx="720080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4211960" y="3429000"/>
            <a:ext cx="720080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4932040" y="3429000"/>
            <a:ext cx="2088232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483768" y="3429000"/>
            <a:ext cx="288032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2195736" y="3429000"/>
            <a:ext cx="288032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907704" y="3429000"/>
            <a:ext cx="288032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619672" y="3429000"/>
            <a:ext cx="288032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7020272" y="3429000"/>
            <a:ext cx="2088232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619672" y="5013176"/>
            <a:ext cx="144016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1619672" y="5013176"/>
            <a:ext cx="144016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cxnSp>
        <p:nvCxnSpPr>
          <p:cNvPr id="27" name="曲线连接符 26"/>
          <p:cNvCxnSpPr>
            <a:endCxn id="26" idx="0"/>
          </p:cNvCxnSpPr>
          <p:nvPr/>
        </p:nvCxnSpPr>
        <p:spPr>
          <a:xfrm rot="10800000" flipV="1">
            <a:off x="1691680" y="3789040"/>
            <a:ext cx="5400600" cy="1224136"/>
          </a:xfrm>
          <a:prstGeom prst="curvedConnector2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763688" y="5013176"/>
            <a:ext cx="144016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cxnSp>
        <p:nvCxnSpPr>
          <p:cNvPr id="30" name="曲线连接符 29"/>
          <p:cNvCxnSpPr>
            <a:stCxn id="21" idx="2"/>
            <a:endCxn id="29" idx="0"/>
          </p:cNvCxnSpPr>
          <p:nvPr/>
        </p:nvCxnSpPr>
        <p:spPr>
          <a:xfrm rot="16200000" flipH="1">
            <a:off x="1151620" y="4329100"/>
            <a:ext cx="1224136" cy="144016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1763688" y="5013176"/>
            <a:ext cx="144016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1907704" y="5013176"/>
            <a:ext cx="432048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1907704" y="5013176"/>
            <a:ext cx="432048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cxnSp>
        <p:nvCxnSpPr>
          <p:cNvPr id="37" name="曲线连接符 36"/>
          <p:cNvCxnSpPr>
            <a:stCxn id="16" idx="2"/>
            <a:endCxn id="36" idx="0"/>
          </p:cNvCxnSpPr>
          <p:nvPr/>
        </p:nvCxnSpPr>
        <p:spPr>
          <a:xfrm rot="5400000">
            <a:off x="1943708" y="3969060"/>
            <a:ext cx="1224136" cy="864096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2339752" y="5013176"/>
            <a:ext cx="504056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2339752" y="5013176"/>
            <a:ext cx="504056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cxnSp>
        <p:nvCxnSpPr>
          <p:cNvPr id="42" name="曲线连接符 41"/>
          <p:cNvCxnSpPr>
            <a:stCxn id="19" idx="2"/>
            <a:endCxn id="40" idx="0"/>
          </p:cNvCxnSpPr>
          <p:nvPr/>
        </p:nvCxnSpPr>
        <p:spPr>
          <a:xfrm rot="5400000">
            <a:off x="3275856" y="3104964"/>
            <a:ext cx="1224136" cy="2592288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843808" y="5013176"/>
            <a:ext cx="72008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2843808" y="5013176"/>
            <a:ext cx="72008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cxnSp>
        <p:nvCxnSpPr>
          <p:cNvPr id="47" name="曲线连接符 46"/>
          <p:cNvCxnSpPr>
            <a:stCxn id="23" idx="2"/>
            <a:endCxn id="45" idx="0"/>
          </p:cNvCxnSpPr>
          <p:nvPr/>
        </p:nvCxnSpPr>
        <p:spPr>
          <a:xfrm rot="16200000" flipH="1">
            <a:off x="2087724" y="4221088"/>
            <a:ext cx="1224136" cy="360040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2915816" y="5013176"/>
            <a:ext cx="72008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2915816" y="5013176"/>
            <a:ext cx="72008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cxnSp>
        <p:nvCxnSpPr>
          <p:cNvPr id="53" name="曲线连接符 52"/>
          <p:cNvCxnSpPr>
            <a:stCxn id="24" idx="2"/>
            <a:endCxn id="52" idx="0"/>
          </p:cNvCxnSpPr>
          <p:nvPr/>
        </p:nvCxnSpPr>
        <p:spPr>
          <a:xfrm rot="16200000" flipH="1">
            <a:off x="1979712" y="4041068"/>
            <a:ext cx="1224136" cy="720080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2987824" y="5013176"/>
            <a:ext cx="288032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2987824" y="5013176"/>
            <a:ext cx="288032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cxnSp>
        <p:nvCxnSpPr>
          <p:cNvPr id="59" name="曲线连接符 58"/>
          <p:cNvCxnSpPr>
            <a:stCxn id="12" idx="2"/>
            <a:endCxn id="56" idx="0"/>
          </p:cNvCxnSpPr>
          <p:nvPr/>
        </p:nvCxnSpPr>
        <p:spPr>
          <a:xfrm rot="16200000" flipH="1">
            <a:off x="1979712" y="3861048"/>
            <a:ext cx="1224136" cy="1080120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3275856" y="5013176"/>
            <a:ext cx="576064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64" name="Rectangle 15"/>
          <p:cNvSpPr>
            <a:spLocks noChangeArrowheads="1"/>
          </p:cNvSpPr>
          <p:nvPr/>
        </p:nvSpPr>
        <p:spPr bwMode="auto">
          <a:xfrm>
            <a:off x="3275856" y="5013176"/>
            <a:ext cx="576064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cxnSp>
        <p:nvCxnSpPr>
          <p:cNvPr id="65" name="曲线连接符 64"/>
          <p:cNvCxnSpPr>
            <a:stCxn id="17" idx="2"/>
            <a:endCxn id="62" idx="0"/>
          </p:cNvCxnSpPr>
          <p:nvPr/>
        </p:nvCxnSpPr>
        <p:spPr>
          <a:xfrm rot="5400000">
            <a:off x="3059832" y="4293096"/>
            <a:ext cx="1224136" cy="21602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15"/>
          <p:cNvSpPr>
            <a:spLocks noChangeArrowheads="1"/>
          </p:cNvSpPr>
          <p:nvPr/>
        </p:nvSpPr>
        <p:spPr bwMode="auto">
          <a:xfrm>
            <a:off x="3851920" y="5013176"/>
            <a:ext cx="288032" cy="36004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3851920" y="5013176"/>
            <a:ext cx="288032" cy="360040"/>
          </a:xfrm>
          <a:prstGeom prst="rect">
            <a:avLst/>
          </a:prstGeom>
          <a:noFill/>
          <a:ln w="38100" cmpd="sng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1200" i="1" dirty="0">
              <a:solidFill>
                <a:schemeClr val="tx1">
                  <a:lumMod val="50000"/>
                </a:schemeClr>
              </a:solidFill>
              <a:latin typeface="Arial" charset="0"/>
              <a:sym typeface="Verdana" pitchFamily="34" charset="0"/>
            </a:endParaRPr>
          </a:p>
        </p:txBody>
      </p:sp>
      <p:cxnSp>
        <p:nvCxnSpPr>
          <p:cNvPr id="71" name="曲线连接符 70"/>
          <p:cNvCxnSpPr>
            <a:stCxn id="18" idx="2"/>
            <a:endCxn id="69" idx="0"/>
          </p:cNvCxnSpPr>
          <p:nvPr/>
        </p:nvCxnSpPr>
        <p:spPr>
          <a:xfrm rot="5400000">
            <a:off x="3563888" y="4221088"/>
            <a:ext cx="1224136" cy="360040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0" y="3429000"/>
            <a:ext cx="161967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1600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pre-allocated</a:t>
            </a:r>
            <a:r>
              <a:rPr lang="da-DK" altLang="zh-CN" sz="16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</a:t>
            </a:r>
            <a:r>
              <a:rPr lang="da-DK" altLang="zh-CN" sz="16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C</a:t>
            </a:r>
            <a:endParaRPr lang="da-DK" altLang="zh-CN" sz="16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75" name="Rectangle 15"/>
          <p:cNvSpPr>
            <a:spLocks noChangeArrowheads="1"/>
          </p:cNvSpPr>
          <p:nvPr/>
        </p:nvSpPr>
        <p:spPr bwMode="auto">
          <a:xfrm>
            <a:off x="0" y="5013176"/>
            <a:ext cx="161967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buSzPct val="100000"/>
            </a:pPr>
            <a:r>
              <a:rPr lang="da-DK" altLang="zh-CN" sz="16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final </a:t>
            </a:r>
            <a:r>
              <a:rPr lang="da-DK" altLang="zh-CN" sz="16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C</a:t>
            </a:r>
            <a:endParaRPr lang="da-DK" altLang="zh-CN" sz="16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22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4" grpId="0" animBg="1"/>
      <p:bldP spid="40" grpId="0" animBg="1"/>
      <p:bldP spid="45" grpId="1" animBg="1"/>
      <p:bldP spid="50" grpId="0" animBg="1"/>
      <p:bldP spid="56" grpId="0" animBg="1"/>
      <p:bldP spid="62" grpId="0" animBg="1"/>
      <p:bldP spid="6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da-DK" altLang="zh-CN" smtClean="0"/>
              <a:t>Faculty of Science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90E484-8C28-4131-ACD0-A34A7F634A7A}" type="slidenum">
              <a:rPr lang="da-DK" altLang="zh-CN" smtClean="0"/>
              <a:pPr/>
              <a:t>24</a:t>
            </a:fld>
            <a:endParaRPr lang="da-DK" altLang="zh-CN" smtClean="0"/>
          </a:p>
        </p:txBody>
      </p:sp>
      <p:sp>
        <p:nvSpPr>
          <p:cNvPr id="8196" name="Footer Placeholder 3"/>
          <p:cNvSpPr txBox="1">
            <a:spLocks noGrp="1"/>
          </p:cNvSpPr>
          <p:nvPr/>
        </p:nvSpPr>
        <p:spPr bwMode="auto">
          <a:xfrm>
            <a:off x="2859088" y="-3175"/>
            <a:ext cx="6253162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buSzPct val="100000"/>
            </a:pPr>
            <a:r>
              <a:rPr lang="da-DK" altLang="zh-CN" sz="1000">
                <a:solidFill>
                  <a:srgbClr val="F8F8F8"/>
                </a:solidFill>
                <a:sym typeface="Verdana" pitchFamily="34" charset="0"/>
              </a:rPr>
              <a:t>Faculty of Science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625" cy="1239838"/>
          </a:xfrm>
        </p:spPr>
        <p:txBody>
          <a:bodyPr/>
          <a:lstStyle/>
          <a:p>
            <a:r>
              <a:rPr lang="da-DK" altLang="zh-CN" sz="3200" dirty="0" smtClean="0">
                <a:solidFill>
                  <a:srgbClr val="933027"/>
                </a:solidFill>
                <a:sym typeface="Verdana" pitchFamily="34" charset="0"/>
              </a:rPr>
              <a:t>Overview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2205038"/>
            <a:ext cx="7921625" cy="3997325"/>
          </a:xfrm>
        </p:spPr>
        <p:txBody>
          <a:bodyPr/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err="1" smtClean="0">
                <a:sym typeface="Verdana" pitchFamily="34" charset="0"/>
              </a:rPr>
              <a:t>SpGEMM</a:t>
            </a:r>
            <a:r>
              <a:rPr lang="en-US" altLang="zh-CN" sz="2000" dirty="0">
                <a:sym typeface="Verdana" pitchFamily="34" charset="0"/>
              </a:rPr>
              <a:t> </a:t>
            </a:r>
            <a:r>
              <a:rPr lang="en-US" altLang="zh-CN" sz="2000" dirty="0" smtClean="0">
                <a:sym typeface="Verdana" pitchFamily="34" charset="0"/>
              </a:rPr>
              <a:t>overview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Three challenges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Our </a:t>
            </a:r>
            <a:r>
              <a:rPr lang="en-US" altLang="zh-CN" sz="2000" dirty="0" err="1" smtClean="0">
                <a:sym typeface="Verdana" pitchFamily="34" charset="0"/>
              </a:rPr>
              <a:t>SpGEMM</a:t>
            </a:r>
            <a:r>
              <a:rPr lang="en-US" altLang="zh-CN" sz="2000" dirty="0" smtClean="0">
                <a:sym typeface="Verdana" pitchFamily="34" charset="0"/>
              </a:rPr>
              <a:t> framework and algorithms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ym typeface="Verdana" pitchFamily="34" charset="0"/>
              </a:rPr>
              <a:t>Stage 1: calculating upper bound of </a:t>
            </a:r>
            <a:r>
              <a:rPr lang="en-US" altLang="zh-CN" i="1" dirty="0" err="1" smtClean="0">
                <a:sym typeface="Verdana" pitchFamily="34" charset="0"/>
              </a:rPr>
              <a:t>nnzC</a:t>
            </a:r>
            <a:endParaRPr lang="en-US" altLang="zh-CN" dirty="0" smtClean="0">
              <a:sym typeface="Verdana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Stage 2: binning and allocating </a:t>
            </a:r>
            <a:r>
              <a:rPr lang="en-US" altLang="zh-CN" i="1" dirty="0" smtClean="0">
                <a:solidFill>
                  <a:srgbClr val="000000"/>
                </a:solidFill>
                <a:sym typeface="Verdana" pitchFamily="34" charset="0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 of “reasonable” size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Stage 3: computing </a:t>
            </a:r>
            <a:r>
              <a:rPr lang="en-US" altLang="zh-CN" i="1" dirty="0" smtClean="0">
                <a:solidFill>
                  <a:srgbClr val="000000"/>
                </a:solidFill>
                <a:sym typeface="Verdana" pitchFamily="34" charset="0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 using three different methods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Stage 4: arranging data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sym typeface="Verdana" pitchFamily="34" charset="0"/>
              </a:rPr>
              <a:t>Experimental results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D9D9D9"/>
                </a:solidFill>
                <a:sym typeface="Verdana" pitchFamily="34" charset="0"/>
              </a:rPr>
              <a:t>Conclusion</a:t>
            </a:r>
            <a:endParaRPr lang="en-US" altLang="zh-CN" dirty="0" smtClean="0">
              <a:solidFill>
                <a:srgbClr val="D9D9D9"/>
              </a:solidFill>
              <a:sym typeface="Verdana" pitchFamily="34" charset="0"/>
            </a:endParaRPr>
          </a:p>
          <a:p>
            <a:pPr>
              <a:buFontTx/>
              <a:buChar char="•"/>
            </a:pPr>
            <a:endParaRPr lang="en-US" altLang="zh-CN" b="1" dirty="0" smtClean="0"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93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500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Experiment platforms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25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8" y="1700808"/>
            <a:ext cx="7849492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u="sng" kern="0" noProof="1" smtClean="0">
                <a:solidFill>
                  <a:srgbClr val="0000FF"/>
                </a:solidFill>
                <a:latin typeface="+mn-lt"/>
                <a:sym typeface="Verdana" pitchFamily="34" charset="0"/>
              </a:rPr>
              <a:t>Intel Xeon E5-2630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, six Sandy Bridge cores @ 2.3 GHz, 15 MB LL$, 4-channel memory, 42.6 GB/s Bandwidth. </a:t>
            </a:r>
            <a:r>
              <a:rPr lang="en-US" altLang="zh-CN" sz="2000" kern="0" noProof="1" smtClean="0">
                <a:solidFill>
                  <a:srgbClr val="660066"/>
                </a:solidFill>
                <a:latin typeface="+mn-lt"/>
                <a:sym typeface="Verdana" pitchFamily="34" charset="0"/>
              </a:rPr>
              <a:t>MKL v11.0.</a:t>
            </a: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u="sng" kern="0" noProof="1" smtClean="0">
                <a:solidFill>
                  <a:srgbClr val="008000"/>
                </a:solidFill>
                <a:latin typeface="+mn-lt"/>
                <a:sym typeface="Verdana" pitchFamily="34" charset="0"/>
              </a:rPr>
              <a:t>nVidia GeForce GTX Titan Black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, 2880 CUDA cores @ 889 MHz, </a:t>
            </a:r>
            <a:r>
              <a:rPr lang="en-US" altLang="zh-CN" sz="2000" kern="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720 kB scratchpad,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336 GB/s bandwidth. </a:t>
            </a:r>
            <a:r>
              <a:rPr lang="en-US" altLang="zh-CN" sz="2000" kern="0" noProof="1" smtClean="0">
                <a:solidFill>
                  <a:srgbClr val="660066"/>
                </a:solidFill>
                <a:latin typeface="+mn-lt"/>
                <a:sym typeface="Verdana" pitchFamily="34" charset="0"/>
              </a:rPr>
              <a:t>cuSPARSE v6.5, CUSP v0.4.0, RMerge </a:t>
            </a:r>
            <a:r>
              <a:rPr lang="en-US" altLang="zh-CN" sz="2000" kern="0" noProof="1">
                <a:solidFill>
                  <a:srgbClr val="660066"/>
                </a:solidFill>
                <a:latin typeface="+mn-lt"/>
                <a:sym typeface="Verdana" pitchFamily="34" charset="0"/>
              </a:rPr>
              <a:t>(</a:t>
            </a:r>
            <a:r>
              <a:rPr lang="en-US" altLang="zh-CN" sz="2000" i="1" kern="0" noProof="1" smtClean="0">
                <a:solidFill>
                  <a:srgbClr val="660066"/>
                </a:solidFill>
                <a:latin typeface="+mn-lt"/>
                <a:sym typeface="Verdana" pitchFamily="34" charset="0"/>
              </a:rPr>
              <a:t>Gremse et al., SIAM SISC ‘15</a:t>
            </a:r>
            <a:r>
              <a:rPr lang="en-US" altLang="zh-CN" sz="2000" kern="0" noProof="1" smtClean="0">
                <a:solidFill>
                  <a:srgbClr val="660066"/>
                </a:solidFill>
                <a:latin typeface="+mn-lt"/>
                <a:sym typeface="Verdana" pitchFamily="34" charset="0"/>
              </a:rPr>
              <a:t>) </a:t>
            </a:r>
            <a:r>
              <a:rPr lang="en-US" altLang="zh-CN" sz="2000" kern="0" noProof="1">
                <a:solidFill>
                  <a:srgbClr val="660066"/>
                </a:solidFill>
                <a:latin typeface="+mn-lt"/>
                <a:sym typeface="Verdana" pitchFamily="34" charset="0"/>
              </a:rPr>
              <a:t>and </a:t>
            </a:r>
            <a:r>
              <a:rPr lang="en-US" altLang="zh-CN" sz="2000" kern="0" noProof="1" smtClean="0">
                <a:solidFill>
                  <a:srgbClr val="660066"/>
                </a:solidFill>
                <a:latin typeface="+mn-lt"/>
                <a:sym typeface="Verdana" pitchFamily="34" charset="0"/>
              </a:rPr>
              <a:t>bhSPARSE_CUDA (</a:t>
            </a:r>
            <a:r>
              <a:rPr lang="en-US" altLang="zh-CN" sz="2000" i="1" kern="0" noProof="1" smtClean="0">
                <a:solidFill>
                  <a:srgbClr val="660066"/>
                </a:solidFill>
                <a:latin typeface="+mn-lt"/>
                <a:sym typeface="Verdana" pitchFamily="34" charset="0"/>
              </a:rPr>
              <a:t>this work</a:t>
            </a:r>
            <a:r>
              <a:rPr lang="en-US" altLang="zh-CN" sz="2000" kern="0" noProof="1" smtClean="0">
                <a:solidFill>
                  <a:srgbClr val="660066"/>
                </a:solidFill>
                <a:latin typeface="+mn-lt"/>
                <a:sym typeface="Verdana" pitchFamily="34" charset="0"/>
              </a:rPr>
              <a:t>)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.</a:t>
            </a: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u="sng" kern="0" noProof="1">
                <a:solidFill>
                  <a:srgbClr val="008000"/>
                </a:solidFill>
                <a:sym typeface="Verdana" pitchFamily="34" charset="0"/>
              </a:rPr>
              <a:t>nVidia GeForce GTX </a:t>
            </a:r>
            <a:r>
              <a:rPr lang="en-US" altLang="zh-CN" sz="2000" u="sng" kern="0" noProof="1" smtClean="0">
                <a:solidFill>
                  <a:srgbClr val="008000"/>
                </a:solidFill>
                <a:sym typeface="Verdana" pitchFamily="34" charset="0"/>
              </a:rPr>
              <a:t>980</a:t>
            </a:r>
            <a:r>
              <a:rPr lang="en-US" altLang="zh-CN" sz="2000" kern="0" noProof="1" smtClean="0">
                <a:solidFill>
                  <a:srgbClr val="212121"/>
                </a:solidFill>
                <a:sym typeface="Verdana" pitchFamily="34" charset="0"/>
              </a:rPr>
              <a:t>, 2048 </a:t>
            </a:r>
            <a:r>
              <a:rPr lang="en-US" altLang="zh-CN" sz="2000" kern="0" noProof="1">
                <a:solidFill>
                  <a:srgbClr val="212121"/>
                </a:solidFill>
                <a:sym typeface="Verdana" pitchFamily="34" charset="0"/>
              </a:rPr>
              <a:t>CUDA cores @ </a:t>
            </a:r>
            <a:r>
              <a:rPr lang="en-US" altLang="zh-CN" sz="2000" kern="0" noProof="1" smtClean="0">
                <a:solidFill>
                  <a:srgbClr val="212121"/>
                </a:solidFill>
                <a:sym typeface="Verdana" pitchFamily="34" charset="0"/>
              </a:rPr>
              <a:t>1126 </a:t>
            </a:r>
            <a:r>
              <a:rPr lang="en-US" altLang="zh-CN" sz="2000" kern="0" noProof="1">
                <a:solidFill>
                  <a:srgbClr val="212121"/>
                </a:solidFill>
                <a:sym typeface="Verdana" pitchFamily="34" charset="0"/>
              </a:rPr>
              <a:t>MHz, </a:t>
            </a:r>
            <a:r>
              <a:rPr lang="en-US" altLang="zh-CN" sz="2000" kern="0" noProof="1" smtClean="0">
                <a:solidFill>
                  <a:srgbClr val="000000"/>
                </a:solidFill>
                <a:sym typeface="Verdana" pitchFamily="34" charset="0"/>
              </a:rPr>
              <a:t>1536 kB scratchpad, </a:t>
            </a:r>
            <a:r>
              <a:rPr lang="en-US" altLang="zh-CN" sz="2000" kern="0" noProof="1" smtClean="0">
                <a:solidFill>
                  <a:srgbClr val="212121"/>
                </a:solidFill>
                <a:sym typeface="Verdana" pitchFamily="34" charset="0"/>
              </a:rPr>
              <a:t>224 </a:t>
            </a:r>
            <a:r>
              <a:rPr lang="en-US" altLang="zh-CN" sz="2000" kern="0" noProof="1">
                <a:solidFill>
                  <a:srgbClr val="212121"/>
                </a:solidFill>
                <a:sym typeface="Verdana" pitchFamily="34" charset="0"/>
              </a:rPr>
              <a:t>GB/s bandwidth. </a:t>
            </a:r>
            <a:r>
              <a:rPr lang="en-US" altLang="zh-CN" sz="2000" kern="0" noProof="1" smtClean="0">
                <a:solidFill>
                  <a:srgbClr val="660066"/>
                </a:solidFill>
                <a:sym typeface="Verdana" pitchFamily="34" charset="0"/>
              </a:rPr>
              <a:t>cuSPARSE v6.5, </a:t>
            </a:r>
            <a:r>
              <a:rPr lang="en-US" altLang="zh-CN" sz="2000" kern="0" noProof="1">
                <a:solidFill>
                  <a:srgbClr val="660066"/>
                </a:solidFill>
                <a:sym typeface="Verdana" pitchFamily="34" charset="0"/>
              </a:rPr>
              <a:t>CUSP </a:t>
            </a:r>
            <a:r>
              <a:rPr lang="en-US" altLang="zh-CN" sz="2000" kern="0" noProof="1" smtClean="0">
                <a:solidFill>
                  <a:srgbClr val="660066"/>
                </a:solidFill>
                <a:sym typeface="Verdana" pitchFamily="34" charset="0"/>
              </a:rPr>
              <a:t>v0.4.0, RMerge </a:t>
            </a:r>
            <a:r>
              <a:rPr lang="en-US" altLang="zh-CN" sz="2000" kern="0" noProof="1">
                <a:solidFill>
                  <a:srgbClr val="660066"/>
                </a:solidFill>
                <a:sym typeface="Verdana" pitchFamily="34" charset="0"/>
              </a:rPr>
              <a:t>and </a:t>
            </a:r>
            <a:r>
              <a:rPr lang="en-US" altLang="zh-CN" sz="2000" kern="0" noProof="1" smtClean="0">
                <a:solidFill>
                  <a:srgbClr val="660066"/>
                </a:solidFill>
                <a:sym typeface="Verdana" pitchFamily="34" charset="0"/>
              </a:rPr>
              <a:t>bhSPARSE_CUDA</a:t>
            </a:r>
            <a:r>
              <a:rPr lang="en-US" altLang="zh-CN" sz="2000" kern="0" noProof="1" smtClean="0">
                <a:solidFill>
                  <a:srgbClr val="212121"/>
                </a:solidFill>
                <a:sym typeface="Verdana" pitchFamily="34" charset="0"/>
              </a:rPr>
              <a:t>.</a:t>
            </a: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u="sng" kern="0" noProof="1" smtClean="0">
                <a:solidFill>
                  <a:srgbClr val="FF0000"/>
                </a:solidFill>
                <a:latin typeface="+mn-lt"/>
                <a:sym typeface="Verdana" pitchFamily="34" charset="0"/>
              </a:rPr>
              <a:t>AMD Radeon R9 290X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, 2816 Radeon cores </a:t>
            </a:r>
            <a:r>
              <a:rPr lang="en-US" altLang="zh-CN" sz="20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@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1050 MHz</a:t>
            </a:r>
            <a:r>
              <a:rPr lang="en-US" altLang="zh-CN" sz="20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, </a:t>
            </a:r>
            <a:r>
              <a:rPr lang="en-US" altLang="zh-CN" sz="2000" kern="0" noProof="1" smtClean="0">
                <a:solidFill>
                  <a:srgbClr val="000000"/>
                </a:solidFill>
                <a:latin typeface="+mn-lt"/>
                <a:sym typeface="Verdana" pitchFamily="34" charset="0"/>
              </a:rPr>
              <a:t>2816 kB scratchpad,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345.6 GB</a:t>
            </a:r>
            <a:r>
              <a:rPr lang="en-US" altLang="zh-CN" sz="20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/s bandwidth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.</a:t>
            </a:r>
            <a:r>
              <a:rPr lang="en-US" altLang="zh-CN" sz="2000" kern="0" noProof="1">
                <a:solidFill>
                  <a:srgbClr val="660066"/>
                </a:solidFill>
                <a:sym typeface="Verdana" pitchFamily="34" charset="0"/>
              </a:rPr>
              <a:t> </a:t>
            </a:r>
            <a:r>
              <a:rPr lang="en-US" altLang="zh-CN" sz="2000" kern="0" noProof="1" smtClean="0">
                <a:solidFill>
                  <a:srgbClr val="660066"/>
                </a:solidFill>
                <a:sym typeface="Verdana" pitchFamily="34" charset="0"/>
              </a:rPr>
              <a:t>bhSPARSE_OCL.</a:t>
            </a: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1600" b="1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727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500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Benchmark suite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26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9" y="1700809"/>
            <a:ext cx="712941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23 matrices downloadable from the University of Florida sparse matrix collection.</a:t>
            </a:r>
            <a:endParaRPr lang="en-US" altLang="zh-CN" sz="1600" b="1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72008" y="2348880"/>
            <a:ext cx="3275856" cy="4032448"/>
            <a:chOff x="72008" y="2348880"/>
            <a:chExt cx="3275856" cy="4032448"/>
          </a:xfrm>
        </p:grpSpPr>
        <p:sp>
          <p:nvSpPr>
            <p:cNvPr id="75" name="圆角矩形 74"/>
            <p:cNvSpPr/>
            <p:nvPr/>
          </p:nvSpPr>
          <p:spPr>
            <a:xfrm>
              <a:off x="72008" y="2348880"/>
              <a:ext cx="3275856" cy="4032448"/>
            </a:xfrm>
            <a:prstGeom prst="roundRect">
              <a:avLst>
                <a:gd name="adj" fmla="val 3509"/>
              </a:avLst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10250" name="组 10249"/>
            <p:cNvGrpSpPr/>
            <p:nvPr/>
          </p:nvGrpSpPr>
          <p:grpSpPr>
            <a:xfrm>
              <a:off x="179512" y="2420888"/>
              <a:ext cx="882968" cy="1080120"/>
              <a:chOff x="2483768" y="2420888"/>
              <a:chExt cx="882968" cy="1080120"/>
            </a:xfrm>
          </p:grpSpPr>
          <p:pic>
            <p:nvPicPr>
              <p:cNvPr id="6" name="图片 5" descr="cant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3768" y="2420888"/>
                <a:ext cx="882968" cy="882968"/>
              </a:xfrm>
              <a:prstGeom prst="rect">
                <a:avLst/>
              </a:prstGeom>
            </p:spPr>
          </p:pic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2483768" y="3284984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cant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0248" name="组 10247"/>
            <p:cNvGrpSpPr/>
            <p:nvPr/>
          </p:nvGrpSpPr>
          <p:grpSpPr>
            <a:xfrm>
              <a:off x="2339752" y="4797152"/>
              <a:ext cx="880110" cy="1080120"/>
              <a:chOff x="4860032" y="2420888"/>
              <a:chExt cx="880110" cy="1080120"/>
            </a:xfrm>
          </p:grpSpPr>
          <p:pic>
            <p:nvPicPr>
              <p:cNvPr id="9" name="图片 8" descr="consph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0032" y="2420888"/>
                <a:ext cx="880110" cy="880110"/>
              </a:xfrm>
              <a:prstGeom prst="rect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</p:pic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4860032" y="3284984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spheres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56" name="组 55"/>
            <p:cNvGrpSpPr/>
            <p:nvPr/>
          </p:nvGrpSpPr>
          <p:grpSpPr>
            <a:xfrm>
              <a:off x="1259632" y="2420888"/>
              <a:ext cx="882968" cy="1080120"/>
              <a:chOff x="7308304" y="2420888"/>
              <a:chExt cx="882968" cy="1080120"/>
            </a:xfrm>
          </p:grpSpPr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7308304" y="3284984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filter3D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pic>
            <p:nvPicPr>
              <p:cNvPr id="14" name="图片 13" descr="filter3D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8304" y="2420888"/>
                <a:ext cx="882968" cy="882968"/>
              </a:xfrm>
              <a:prstGeom prst="rect">
                <a:avLst/>
              </a:prstGeom>
            </p:spPr>
          </p:pic>
        </p:grpSp>
        <p:grpSp>
          <p:nvGrpSpPr>
            <p:cNvPr id="10253" name="组 10252"/>
            <p:cNvGrpSpPr/>
            <p:nvPr/>
          </p:nvGrpSpPr>
          <p:grpSpPr>
            <a:xfrm>
              <a:off x="179512" y="3573016"/>
              <a:ext cx="882968" cy="1080120"/>
              <a:chOff x="2483768" y="3861048"/>
              <a:chExt cx="882968" cy="1080120"/>
            </a:xfrm>
          </p:grpSpPr>
          <p:pic>
            <p:nvPicPr>
              <p:cNvPr id="23" name="图片 22" descr="mac_econ_fwd500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3768" y="3861048"/>
                <a:ext cx="882968" cy="882968"/>
              </a:xfrm>
              <a:prstGeom prst="rect">
                <a:avLst/>
              </a:prstGeom>
            </p:spPr>
          </p:pic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2483768" y="4725144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economics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0256" name="组 10255"/>
            <p:cNvGrpSpPr/>
            <p:nvPr/>
          </p:nvGrpSpPr>
          <p:grpSpPr>
            <a:xfrm>
              <a:off x="179512" y="4797152"/>
              <a:ext cx="882968" cy="1080120"/>
              <a:chOff x="6084168" y="3861048"/>
              <a:chExt cx="882968" cy="1080120"/>
            </a:xfrm>
          </p:grpSpPr>
          <p:pic>
            <p:nvPicPr>
              <p:cNvPr id="26" name="图片 25" descr="mc2depi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861048"/>
                <a:ext cx="882968" cy="882968"/>
              </a:xfrm>
              <a:prstGeom prst="rect">
                <a:avLst/>
              </a:prstGeom>
            </p:spPr>
          </p:pic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6084168" y="4725144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epidemiology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0240" name="组 10239"/>
            <p:cNvGrpSpPr/>
            <p:nvPr/>
          </p:nvGrpSpPr>
          <p:grpSpPr>
            <a:xfrm>
              <a:off x="2339752" y="3573016"/>
              <a:ext cx="882968" cy="1080120"/>
              <a:chOff x="2483768" y="5229200"/>
              <a:chExt cx="882968" cy="1080120"/>
            </a:xfrm>
          </p:grpSpPr>
          <p:pic>
            <p:nvPicPr>
              <p:cNvPr id="38" name="图片 37" descr="pdb1HYS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3768" y="5229200"/>
                <a:ext cx="882968" cy="882968"/>
              </a:xfrm>
              <a:prstGeom prst="rect">
                <a:avLst/>
              </a:prstGeom>
            </p:spPr>
          </p:pic>
          <p:sp>
            <p:nvSpPr>
              <p:cNvPr id="49" name="Rectangle 15"/>
              <p:cNvSpPr>
                <a:spLocks noChangeArrowheads="1"/>
              </p:cNvSpPr>
              <p:nvPr/>
            </p:nvSpPr>
            <p:spPr bwMode="auto">
              <a:xfrm>
                <a:off x="2483768" y="6093296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protein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62" name="组 61"/>
            <p:cNvGrpSpPr/>
            <p:nvPr/>
          </p:nvGrpSpPr>
          <p:grpSpPr>
            <a:xfrm>
              <a:off x="1259632" y="3573016"/>
              <a:ext cx="882968" cy="1080120"/>
              <a:chOff x="4860032" y="5229200"/>
              <a:chExt cx="882968" cy="1080120"/>
            </a:xfrm>
          </p:grpSpPr>
          <p:pic>
            <p:nvPicPr>
              <p:cNvPr id="40" name="图片 39" descr="pwtk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0032" y="5229200"/>
                <a:ext cx="882968" cy="882968"/>
              </a:xfrm>
              <a:prstGeom prst="rect">
                <a:avLst/>
              </a:prstGeom>
            </p:spPr>
          </p:pic>
          <p:sp>
            <p:nvSpPr>
              <p:cNvPr id="51" name="Rectangle 15"/>
              <p:cNvSpPr>
                <a:spLocks noChangeArrowheads="1"/>
              </p:cNvSpPr>
              <p:nvPr/>
            </p:nvSpPr>
            <p:spPr bwMode="auto">
              <a:xfrm>
                <a:off x="4860032" y="6093296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pwtk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61" name="组 60"/>
            <p:cNvGrpSpPr/>
            <p:nvPr/>
          </p:nvGrpSpPr>
          <p:grpSpPr>
            <a:xfrm>
              <a:off x="2339752" y="2420888"/>
              <a:ext cx="882968" cy="1080120"/>
              <a:chOff x="6084168" y="5229200"/>
              <a:chExt cx="882968" cy="1080120"/>
            </a:xfrm>
          </p:grpSpPr>
          <p:pic>
            <p:nvPicPr>
              <p:cNvPr id="41" name="图片 40" descr="rma10.pn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5229200"/>
                <a:ext cx="882968" cy="882968"/>
              </a:xfrm>
              <a:prstGeom prst="rect">
                <a:avLst/>
              </a:prstGeom>
            </p:spPr>
          </p:pic>
          <p:sp>
            <p:nvSpPr>
              <p:cNvPr id="52" name="Rectangle 15"/>
              <p:cNvSpPr>
                <a:spLocks noChangeArrowheads="1"/>
              </p:cNvSpPr>
              <p:nvPr/>
            </p:nvSpPr>
            <p:spPr bwMode="auto">
              <a:xfrm>
                <a:off x="6084168" y="6093296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harbor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46" name="组 45"/>
            <p:cNvGrpSpPr/>
            <p:nvPr/>
          </p:nvGrpSpPr>
          <p:grpSpPr>
            <a:xfrm>
              <a:off x="1259632" y="4797152"/>
              <a:ext cx="882968" cy="1080120"/>
              <a:chOff x="7956376" y="404664"/>
              <a:chExt cx="882968" cy="1080120"/>
            </a:xfrm>
          </p:grpSpPr>
          <p:pic>
            <p:nvPicPr>
              <p:cNvPr id="44" name="图片 43" descr="shipsec1.pn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56376" y="404664"/>
                <a:ext cx="882968" cy="882968"/>
              </a:xfrm>
              <a:prstGeom prst="rect">
                <a:avLst/>
              </a:prstGeom>
            </p:spPr>
          </p:pic>
          <p:sp>
            <p:nvSpPr>
              <p:cNvPr id="55" name="Rectangle 15"/>
              <p:cNvSpPr>
                <a:spLocks noChangeArrowheads="1"/>
              </p:cNvSpPr>
              <p:nvPr/>
            </p:nvSpPr>
            <p:spPr bwMode="auto">
              <a:xfrm>
                <a:off x="7956376" y="1268760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ship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</p:grpSp>
      <p:grpSp>
        <p:nvGrpSpPr>
          <p:cNvPr id="11" name="组 10"/>
          <p:cNvGrpSpPr/>
          <p:nvPr/>
        </p:nvGrpSpPr>
        <p:grpSpPr>
          <a:xfrm>
            <a:off x="3635896" y="2348880"/>
            <a:ext cx="5436096" cy="4032448"/>
            <a:chOff x="3635896" y="2348880"/>
            <a:chExt cx="5436096" cy="4032448"/>
          </a:xfrm>
        </p:grpSpPr>
        <p:sp>
          <p:nvSpPr>
            <p:cNvPr id="76" name="圆角矩形 75"/>
            <p:cNvSpPr/>
            <p:nvPr/>
          </p:nvSpPr>
          <p:spPr>
            <a:xfrm>
              <a:off x="3635896" y="2348880"/>
              <a:ext cx="5436096" cy="4032448"/>
            </a:xfrm>
            <a:prstGeom prst="roundRect">
              <a:avLst>
                <a:gd name="adj" fmla="val 3509"/>
              </a:avLst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10247" name="组 10246"/>
            <p:cNvGrpSpPr/>
            <p:nvPr/>
          </p:nvGrpSpPr>
          <p:grpSpPr>
            <a:xfrm>
              <a:off x="3779912" y="2420888"/>
              <a:ext cx="882968" cy="1080120"/>
              <a:chOff x="179512" y="2420888"/>
              <a:chExt cx="882968" cy="1080120"/>
            </a:xfrm>
          </p:grpSpPr>
          <p:pic>
            <p:nvPicPr>
              <p:cNvPr id="3" name="图片 2" descr="2cubes_sphere.png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512" y="2420888"/>
                <a:ext cx="882968" cy="882968"/>
              </a:xfrm>
              <a:prstGeom prst="rect">
                <a:avLst/>
              </a:prstGeom>
            </p:spPr>
          </p:pic>
          <p:sp>
            <p:nvSpPr>
              <p:cNvPr id="8" name="Rectangle 15"/>
              <p:cNvSpPr>
                <a:spLocks noChangeArrowheads="1"/>
              </p:cNvSpPr>
              <p:nvPr/>
            </p:nvSpPr>
            <p:spPr bwMode="auto">
              <a:xfrm>
                <a:off x="179512" y="3284984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2cubes_sphere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0251" name="组 10250"/>
            <p:cNvGrpSpPr/>
            <p:nvPr/>
          </p:nvGrpSpPr>
          <p:grpSpPr>
            <a:xfrm>
              <a:off x="3779912" y="4797152"/>
              <a:ext cx="882968" cy="1080120"/>
              <a:chOff x="1331640" y="2420888"/>
              <a:chExt cx="882968" cy="1080120"/>
            </a:xfrm>
          </p:grpSpPr>
          <p:pic>
            <p:nvPicPr>
              <p:cNvPr id="5" name="图片 4" descr="cage12.pn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40" y="2420888"/>
                <a:ext cx="882968" cy="882968"/>
              </a:xfrm>
              <a:prstGeom prst="rect">
                <a:avLst/>
              </a:prstGeom>
            </p:spPr>
          </p:pic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1331640" y="3284984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cage12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0249" name="组 10248"/>
            <p:cNvGrpSpPr/>
            <p:nvPr/>
          </p:nvGrpSpPr>
          <p:grpSpPr>
            <a:xfrm>
              <a:off x="7020272" y="4797152"/>
              <a:ext cx="882968" cy="1080120"/>
              <a:chOff x="3635896" y="2420888"/>
              <a:chExt cx="882968" cy="1080120"/>
            </a:xfrm>
          </p:grpSpPr>
          <p:pic>
            <p:nvPicPr>
              <p:cNvPr id="7" name="图片 6" descr="conf6_0-8x8-80.png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896" y="2420888"/>
                <a:ext cx="882968" cy="882968"/>
              </a:xfrm>
              <a:prstGeom prst="rect">
                <a:avLst/>
              </a:prstGeom>
            </p:spPr>
          </p:pic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3635896" y="3284984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QCD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58" name="组 57"/>
            <p:cNvGrpSpPr/>
            <p:nvPr/>
          </p:nvGrpSpPr>
          <p:grpSpPr>
            <a:xfrm>
              <a:off x="3779912" y="3573016"/>
              <a:ext cx="882968" cy="1080120"/>
              <a:chOff x="6084168" y="2420888"/>
              <a:chExt cx="882968" cy="1080120"/>
            </a:xfrm>
          </p:grpSpPr>
          <p:pic>
            <p:nvPicPr>
              <p:cNvPr id="10" name="图片 9" descr="cop20k_A.pn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2420888"/>
                <a:ext cx="882968" cy="882968"/>
              </a:xfrm>
              <a:prstGeom prst="rect">
                <a:avLst/>
              </a:prstGeom>
            </p:spPr>
          </p:pic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6084168" y="3284984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accelerator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0246" name="组 10245"/>
            <p:cNvGrpSpPr/>
            <p:nvPr/>
          </p:nvGrpSpPr>
          <p:grpSpPr>
            <a:xfrm>
              <a:off x="4860032" y="2420888"/>
              <a:ext cx="882968" cy="1080120"/>
              <a:chOff x="179512" y="3861048"/>
              <a:chExt cx="882968" cy="1080120"/>
            </a:xfrm>
          </p:grpSpPr>
          <p:pic>
            <p:nvPicPr>
              <p:cNvPr id="16" name="图片 15" descr="hood.png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512" y="3861048"/>
                <a:ext cx="882968" cy="882968"/>
              </a:xfrm>
              <a:prstGeom prst="rect">
                <a:avLst/>
              </a:prstGeom>
            </p:spPr>
          </p:pic>
          <p:sp>
            <p:nvSpPr>
              <p:cNvPr id="31" name="Rectangle 15"/>
              <p:cNvSpPr>
                <a:spLocks noChangeArrowheads="1"/>
              </p:cNvSpPr>
              <p:nvPr/>
            </p:nvSpPr>
            <p:spPr bwMode="auto">
              <a:xfrm>
                <a:off x="179512" y="4725144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hood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0252" name="组 10251"/>
            <p:cNvGrpSpPr/>
            <p:nvPr/>
          </p:nvGrpSpPr>
          <p:grpSpPr>
            <a:xfrm>
              <a:off x="4860032" y="3573016"/>
              <a:ext cx="882968" cy="1080120"/>
              <a:chOff x="1331640" y="3861048"/>
              <a:chExt cx="882968" cy="1080120"/>
            </a:xfrm>
          </p:grpSpPr>
          <p:pic>
            <p:nvPicPr>
              <p:cNvPr id="17" name="图片 16" descr="m133-b3.png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40" y="3861048"/>
                <a:ext cx="882968" cy="882968"/>
              </a:xfrm>
              <a:prstGeom prst="rect">
                <a:avLst/>
              </a:prstGeom>
            </p:spPr>
          </p:pic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1331640" y="4725144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m133-b3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0254" name="组 10253"/>
            <p:cNvGrpSpPr/>
            <p:nvPr/>
          </p:nvGrpSpPr>
          <p:grpSpPr>
            <a:xfrm>
              <a:off x="4860032" y="4797152"/>
              <a:ext cx="882968" cy="1080120"/>
              <a:chOff x="3635896" y="3861048"/>
              <a:chExt cx="882968" cy="1080120"/>
            </a:xfrm>
          </p:grpSpPr>
          <p:pic>
            <p:nvPicPr>
              <p:cNvPr id="24" name="图片 23" descr="majorbasis.png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896" y="3861048"/>
                <a:ext cx="882968" cy="882968"/>
              </a:xfrm>
              <a:prstGeom prst="rect">
                <a:avLst/>
              </a:prstGeom>
            </p:spPr>
          </p:pic>
          <p:sp>
            <p:nvSpPr>
              <p:cNvPr id="34" name="Rectangle 15"/>
              <p:cNvSpPr>
                <a:spLocks noChangeArrowheads="1"/>
              </p:cNvSpPr>
              <p:nvPr/>
            </p:nvSpPr>
            <p:spPr bwMode="auto">
              <a:xfrm>
                <a:off x="3635896" y="4725144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majorbasis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0255" name="组 10254"/>
            <p:cNvGrpSpPr/>
            <p:nvPr/>
          </p:nvGrpSpPr>
          <p:grpSpPr>
            <a:xfrm>
              <a:off x="5940152" y="2420888"/>
              <a:ext cx="882968" cy="1080120"/>
              <a:chOff x="4860032" y="3861048"/>
              <a:chExt cx="882968" cy="1080120"/>
            </a:xfrm>
          </p:grpSpPr>
          <p:pic>
            <p:nvPicPr>
              <p:cNvPr id="25" name="图片 24" descr="mario002.png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0032" y="3861048"/>
                <a:ext cx="882968" cy="880110"/>
              </a:xfrm>
              <a:prstGeom prst="rect">
                <a:avLst/>
              </a:prstGeom>
            </p:spPr>
          </p:pic>
          <p:sp>
            <p:nvSpPr>
              <p:cNvPr id="35" name="Rectangle 15"/>
              <p:cNvSpPr>
                <a:spLocks noChangeArrowheads="1"/>
              </p:cNvSpPr>
              <p:nvPr/>
            </p:nvSpPr>
            <p:spPr bwMode="auto">
              <a:xfrm>
                <a:off x="4860032" y="4725144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mario002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59" name="组 58"/>
            <p:cNvGrpSpPr/>
            <p:nvPr/>
          </p:nvGrpSpPr>
          <p:grpSpPr>
            <a:xfrm>
              <a:off x="5940152" y="3573016"/>
              <a:ext cx="882968" cy="1080120"/>
              <a:chOff x="7308304" y="3861048"/>
              <a:chExt cx="882968" cy="1080120"/>
            </a:xfrm>
          </p:grpSpPr>
          <p:pic>
            <p:nvPicPr>
              <p:cNvPr id="27" name="图片 26" descr="mono_500Hz.png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8304" y="3861048"/>
                <a:ext cx="882968" cy="882968"/>
              </a:xfrm>
              <a:prstGeom prst="rect">
                <a:avLst/>
              </a:prstGeom>
            </p:spPr>
          </p:pic>
          <p:sp>
            <p:nvSpPr>
              <p:cNvPr id="37" name="Rectangle 15"/>
              <p:cNvSpPr>
                <a:spLocks noChangeArrowheads="1"/>
              </p:cNvSpPr>
              <p:nvPr/>
            </p:nvSpPr>
            <p:spPr bwMode="auto">
              <a:xfrm>
                <a:off x="7308304" y="4725144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mono_500Hz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0245" name="组 10244"/>
            <p:cNvGrpSpPr/>
            <p:nvPr/>
          </p:nvGrpSpPr>
          <p:grpSpPr>
            <a:xfrm>
              <a:off x="5940152" y="4797152"/>
              <a:ext cx="882968" cy="1080120"/>
              <a:chOff x="179512" y="5229200"/>
              <a:chExt cx="882968" cy="1080120"/>
            </a:xfrm>
          </p:grpSpPr>
          <p:pic>
            <p:nvPicPr>
              <p:cNvPr id="28" name="图片 27" descr="offshore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512" y="5229200"/>
                <a:ext cx="882968" cy="882968"/>
              </a:xfrm>
              <a:prstGeom prst="rect">
                <a:avLst/>
              </a:prstGeom>
            </p:spPr>
          </p:pic>
          <p:sp>
            <p:nvSpPr>
              <p:cNvPr id="47" name="Rectangle 15"/>
              <p:cNvSpPr>
                <a:spLocks noChangeArrowheads="1"/>
              </p:cNvSpPr>
              <p:nvPr/>
            </p:nvSpPr>
            <p:spPr bwMode="auto">
              <a:xfrm>
                <a:off x="179512" y="6093296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offshore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0241" name="组 10240"/>
            <p:cNvGrpSpPr/>
            <p:nvPr/>
          </p:nvGrpSpPr>
          <p:grpSpPr>
            <a:xfrm>
              <a:off x="7020272" y="2420888"/>
              <a:ext cx="882968" cy="1080120"/>
              <a:chOff x="1331640" y="5229200"/>
              <a:chExt cx="882968" cy="1080120"/>
            </a:xfrm>
          </p:grpSpPr>
          <p:pic>
            <p:nvPicPr>
              <p:cNvPr id="29" name="图片 28" descr="patents_main.png"/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40" y="5229200"/>
                <a:ext cx="882968" cy="882968"/>
              </a:xfrm>
              <a:prstGeom prst="rect">
                <a:avLst/>
              </a:prstGeom>
            </p:spPr>
          </p:pic>
          <p:sp>
            <p:nvSpPr>
              <p:cNvPr id="48" name="Rectangle 15"/>
              <p:cNvSpPr>
                <a:spLocks noChangeArrowheads="1"/>
              </p:cNvSpPr>
              <p:nvPr/>
            </p:nvSpPr>
            <p:spPr bwMode="auto">
              <a:xfrm>
                <a:off x="1331640" y="6093296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patents_main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63" name="组 62"/>
            <p:cNvGrpSpPr/>
            <p:nvPr/>
          </p:nvGrpSpPr>
          <p:grpSpPr>
            <a:xfrm>
              <a:off x="7020272" y="3573016"/>
              <a:ext cx="882968" cy="1080120"/>
              <a:chOff x="3635896" y="5229200"/>
              <a:chExt cx="882968" cy="1080120"/>
            </a:xfrm>
          </p:grpSpPr>
          <p:pic>
            <p:nvPicPr>
              <p:cNvPr id="39" name="图片 38" descr="poisson3Da.png"/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896" y="5229200"/>
                <a:ext cx="882968" cy="882968"/>
              </a:xfrm>
              <a:prstGeom prst="rect">
                <a:avLst/>
              </a:prstGeom>
            </p:spPr>
          </p:pic>
          <p:sp>
            <p:nvSpPr>
              <p:cNvPr id="50" name="Rectangle 15"/>
              <p:cNvSpPr>
                <a:spLocks noChangeArrowheads="1"/>
              </p:cNvSpPr>
              <p:nvPr/>
            </p:nvSpPr>
            <p:spPr bwMode="auto">
              <a:xfrm>
                <a:off x="3635896" y="6093296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poisson3Da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60" name="组 59"/>
            <p:cNvGrpSpPr/>
            <p:nvPr/>
          </p:nvGrpSpPr>
          <p:grpSpPr>
            <a:xfrm>
              <a:off x="8100392" y="2420888"/>
              <a:ext cx="882968" cy="1080120"/>
              <a:chOff x="7308304" y="5229200"/>
              <a:chExt cx="882968" cy="1080120"/>
            </a:xfrm>
          </p:grpSpPr>
          <p:pic>
            <p:nvPicPr>
              <p:cNvPr id="43" name="图片 42" descr="scircuit.png"/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8304" y="5229200"/>
                <a:ext cx="882968" cy="882968"/>
              </a:xfrm>
              <a:prstGeom prst="rect">
                <a:avLst/>
              </a:prstGeom>
            </p:spPr>
          </p:pic>
          <p:sp>
            <p:nvSpPr>
              <p:cNvPr id="53" name="Rectangle 15"/>
              <p:cNvSpPr>
                <a:spLocks noChangeArrowheads="1"/>
              </p:cNvSpPr>
              <p:nvPr/>
            </p:nvSpPr>
            <p:spPr bwMode="auto">
              <a:xfrm>
                <a:off x="7308304" y="6093296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scircuit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54" name="组 53"/>
            <p:cNvGrpSpPr/>
            <p:nvPr/>
          </p:nvGrpSpPr>
          <p:grpSpPr>
            <a:xfrm>
              <a:off x="8100392" y="3573016"/>
              <a:ext cx="882968" cy="1080120"/>
              <a:chOff x="8268052" y="1556792"/>
              <a:chExt cx="882968" cy="1080120"/>
            </a:xfrm>
          </p:grpSpPr>
          <p:pic>
            <p:nvPicPr>
              <p:cNvPr id="45" name="图片 44" descr="webbase-1M.png"/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8052" y="1556792"/>
                <a:ext cx="882968" cy="882968"/>
              </a:xfrm>
              <a:prstGeom prst="rect">
                <a:avLst/>
              </a:prstGeom>
            </p:spPr>
          </p:pic>
          <p:sp>
            <p:nvSpPr>
              <p:cNvPr id="57" name="Rectangle 15"/>
              <p:cNvSpPr>
                <a:spLocks noChangeArrowheads="1"/>
              </p:cNvSpPr>
              <p:nvPr/>
            </p:nvSpPr>
            <p:spPr bwMode="auto">
              <a:xfrm>
                <a:off x="8279904" y="2420888"/>
                <a:ext cx="864096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2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webbase-1M</a:t>
                </a:r>
                <a:endParaRPr lang="en-US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</p:grpSp>
      <p:sp>
        <p:nvSpPr>
          <p:cNvPr id="81" name="Rectangle 15"/>
          <p:cNvSpPr>
            <a:spLocks noChangeArrowheads="1"/>
          </p:cNvSpPr>
          <p:nvPr/>
        </p:nvSpPr>
        <p:spPr bwMode="auto">
          <a:xfrm>
            <a:off x="107504" y="6021288"/>
            <a:ext cx="324036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Regular matrices </a:t>
            </a:r>
            <a:endParaRPr lang="en-US" altLang="zh-CN" sz="2000" i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82" name="Rectangle 15"/>
          <p:cNvSpPr>
            <a:spLocks noChangeArrowheads="1"/>
          </p:cNvSpPr>
          <p:nvPr/>
        </p:nvSpPr>
        <p:spPr bwMode="auto">
          <a:xfrm>
            <a:off x="3635896" y="6021288"/>
            <a:ext cx="540060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Irregular matrices with diverse structures </a:t>
            </a:r>
            <a:endParaRPr lang="en-US" altLang="zh-CN" sz="2000" i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71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8101012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Comparison: </a:t>
            </a:r>
            <a:r>
              <a:rPr lang="en-US" altLang="zh-CN" sz="3200" i="1" noProof="1" smtClean="0">
                <a:sym typeface="Verdana" pitchFamily="34" charset="0"/>
              </a:rPr>
              <a:t>C</a:t>
            </a:r>
            <a:r>
              <a:rPr lang="en-US" altLang="zh-CN" sz="3200" noProof="1" smtClean="0">
                <a:sym typeface="Verdana" pitchFamily="34" charset="0"/>
              </a:rPr>
              <a:t> = </a:t>
            </a:r>
            <a:r>
              <a:rPr lang="en-US" altLang="zh-CN" sz="3200" i="1" noProof="1" smtClean="0">
                <a:sym typeface="Verdana" pitchFamily="34" charset="0"/>
              </a:rPr>
              <a:t>A</a:t>
            </a:r>
            <a:r>
              <a:rPr lang="en-US" altLang="zh-CN" sz="3200" baseline="30000" noProof="1" smtClean="0">
                <a:sym typeface="Verdana" pitchFamily="34" charset="0"/>
              </a:rPr>
              <a:t>2</a:t>
            </a:r>
            <a:r>
              <a:rPr lang="en-US" altLang="zh-CN" sz="3200" noProof="1" smtClean="0">
                <a:sym typeface="Verdana" pitchFamily="34" charset="0"/>
              </a:rPr>
              <a:t> (double percision)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27</a:t>
            </a:fld>
            <a:endParaRPr lang="en-US" altLang="zh-CN" noProof="1" smtClean="0"/>
          </a:p>
        </p:txBody>
      </p:sp>
      <p:pic>
        <p:nvPicPr>
          <p:cNvPr id="2" name="图片 1" descr="Screen Shot 2015-10-26 at 1.10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31" y="1196752"/>
            <a:ext cx="6587729" cy="54006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87624" y="1196752"/>
            <a:ext cx="6768752" cy="547260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Screen Shot 2015-10-26 at 1.13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340768"/>
            <a:ext cx="3456386" cy="1584176"/>
          </a:xfrm>
          <a:prstGeom prst="rect">
            <a:avLst/>
          </a:prstGeom>
        </p:spPr>
      </p:pic>
      <p:pic>
        <p:nvPicPr>
          <p:cNvPr id="6" name="图片 5" descr="Screen Shot 2015-10-26 at 1.16.5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996952"/>
            <a:ext cx="6012160" cy="32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3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8101012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Har-mean: </a:t>
            </a:r>
            <a:r>
              <a:rPr lang="en-US" altLang="zh-CN" sz="3200" i="1" noProof="1" smtClean="0">
                <a:sym typeface="Verdana" pitchFamily="34" charset="0"/>
              </a:rPr>
              <a:t>C</a:t>
            </a:r>
            <a:r>
              <a:rPr lang="en-US" altLang="zh-CN" sz="3200" noProof="1" smtClean="0">
                <a:sym typeface="Verdana" pitchFamily="34" charset="0"/>
              </a:rPr>
              <a:t> = </a:t>
            </a:r>
            <a:r>
              <a:rPr lang="en-US" altLang="zh-CN" sz="3200" i="1" noProof="1" smtClean="0">
                <a:sym typeface="Verdana" pitchFamily="34" charset="0"/>
              </a:rPr>
              <a:t>A</a:t>
            </a:r>
            <a:r>
              <a:rPr lang="en-US" altLang="zh-CN" sz="3200" baseline="30000" noProof="1" smtClean="0">
                <a:sym typeface="Verdana" pitchFamily="34" charset="0"/>
              </a:rPr>
              <a:t>2</a:t>
            </a:r>
            <a:r>
              <a:rPr lang="en-US" altLang="zh-CN" sz="3200" noProof="1" smtClean="0">
                <a:sym typeface="Verdana" pitchFamily="34" charset="0"/>
              </a:rPr>
              <a:t> (double percision)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28</a:t>
            </a:fld>
            <a:endParaRPr lang="en-US" altLang="zh-CN" noProof="1" smtClean="0"/>
          </a:p>
        </p:txBody>
      </p:sp>
      <p:pic>
        <p:nvPicPr>
          <p:cNvPr id="3" name="图片 2" descr="speedup-d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8"/>
            <a:ext cx="6791378" cy="4464496"/>
          </a:xfrm>
          <a:prstGeom prst="rect">
            <a:avLst/>
          </a:prstGeom>
        </p:spPr>
      </p:pic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7596335" y="2204864"/>
            <a:ext cx="120663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1600" b="1" dirty="0" err="1" smtClean="0">
                <a:solidFill>
                  <a:srgbClr val="FF0000"/>
                </a:solidFill>
                <a:latin typeface="Arial" charset="0"/>
                <a:sym typeface="Verdana" pitchFamily="34" charset="0"/>
              </a:rPr>
              <a:t>Speedups</a:t>
            </a:r>
            <a:r>
              <a:rPr lang="da-DK" altLang="zh-CN" sz="1600" b="1" dirty="0" smtClean="0">
                <a:solidFill>
                  <a:srgbClr val="FF0000"/>
                </a:solidFill>
                <a:latin typeface="Arial" charset="0"/>
                <a:sym typeface="Verdana" pitchFamily="34" charset="0"/>
              </a:rPr>
              <a:t> </a:t>
            </a:r>
          </a:p>
          <a:p>
            <a:pPr algn="ctr" eaLnBrk="0" hangingPunct="0">
              <a:buSzPct val="100000"/>
            </a:pPr>
            <a:r>
              <a:rPr lang="da-DK" altLang="zh-CN" sz="1600" b="1" dirty="0" smtClean="0">
                <a:solidFill>
                  <a:srgbClr val="FF0000"/>
                </a:solidFill>
                <a:latin typeface="Arial" charset="0"/>
                <a:sym typeface="Verdana" pitchFamily="34" charset="0"/>
              </a:rPr>
              <a:t>over </a:t>
            </a:r>
          </a:p>
          <a:p>
            <a:pPr algn="ctr" eaLnBrk="0" hangingPunct="0">
              <a:buSzPct val="100000"/>
            </a:pPr>
            <a:r>
              <a:rPr lang="da-DK" altLang="zh-CN" sz="1600" b="1" dirty="0" smtClean="0">
                <a:solidFill>
                  <a:srgbClr val="FF0000"/>
                </a:solidFill>
                <a:latin typeface="Arial" charset="0"/>
                <a:sym typeface="Verdana" pitchFamily="34" charset="0"/>
              </a:rPr>
              <a:t>6c Intel </a:t>
            </a:r>
          </a:p>
          <a:p>
            <a:pPr algn="ctr" eaLnBrk="0" hangingPunct="0">
              <a:buSzPct val="100000"/>
            </a:pPr>
            <a:r>
              <a:rPr lang="da-DK" altLang="zh-CN" sz="1600" b="1" dirty="0" smtClean="0">
                <a:solidFill>
                  <a:srgbClr val="FF0000"/>
                </a:solidFill>
                <a:latin typeface="Arial" charset="0"/>
                <a:sym typeface="Verdana" pitchFamily="34" charset="0"/>
              </a:rPr>
              <a:t>E5-2630 CPU</a:t>
            </a:r>
            <a:endParaRPr lang="da-DK" altLang="zh-CN" sz="1600" b="1" dirty="0">
              <a:solidFill>
                <a:srgbClr val="FF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835696" y="1484784"/>
            <a:ext cx="2304256" cy="2880320"/>
          </a:xfrm>
          <a:prstGeom prst="rect">
            <a:avLst/>
          </a:prstGeom>
          <a:gradFill flip="none" rotWithShape="1">
            <a:gsLst>
              <a:gs pos="0">
                <a:srgbClr val="008000"/>
              </a:gs>
              <a:gs pos="34000">
                <a:schemeClr val="bg1">
                  <a:alpha val="0"/>
                </a:schemeClr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1600" b="1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nVidia</a:t>
            </a:r>
            <a:r>
              <a:rPr lang="da-DK" altLang="zh-CN" sz="1600" b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GTX Titan Black</a:t>
            </a:r>
          </a:p>
          <a:p>
            <a:pPr algn="ctr" eaLnBrk="0" hangingPunct="0">
              <a:buSzPct val="100000"/>
            </a:pPr>
            <a:r>
              <a:rPr lang="da-DK" altLang="zh-CN" sz="1600" b="1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Kepler</a:t>
            </a:r>
            <a:endParaRPr lang="da-DK" altLang="zh-CN" sz="1600" b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  <a:p>
            <a:pPr algn="ctr" eaLnBrk="0" hangingPunct="0">
              <a:buSzPct val="100000"/>
            </a:pPr>
            <a:endParaRPr lang="da-DK" altLang="zh-CN" sz="1600" b="1" dirty="0" smtClean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  <a:p>
            <a:pPr algn="ctr" eaLnBrk="0" hangingPunct="0">
              <a:buSzPct val="100000"/>
            </a:pPr>
            <a:endParaRPr lang="da-DK" altLang="zh-CN" sz="1600" b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  <a:p>
            <a:pPr algn="ctr" eaLnBrk="0" hangingPunct="0">
              <a:buSzPct val="100000"/>
            </a:pPr>
            <a:endParaRPr lang="da-DK" altLang="zh-CN" sz="1600" b="1" dirty="0" smtClean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  <a:p>
            <a:pPr algn="ctr" eaLnBrk="0" hangingPunct="0">
              <a:buSzPct val="100000"/>
            </a:pPr>
            <a:endParaRPr lang="da-DK" altLang="zh-CN" sz="1600" b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  <a:p>
            <a:pPr algn="ctr" eaLnBrk="0" hangingPunct="0">
              <a:buSzPct val="100000"/>
            </a:pPr>
            <a:endParaRPr lang="da-DK" altLang="zh-CN" sz="1600" b="1" dirty="0" smtClean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  <a:p>
            <a:pPr algn="ctr" eaLnBrk="0" hangingPunct="0">
              <a:buSzPct val="100000"/>
            </a:pPr>
            <a:endParaRPr lang="da-DK" altLang="zh-CN" sz="1600" b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  <a:p>
            <a:pPr algn="ctr" eaLnBrk="0" hangingPunct="0">
              <a:buSzPct val="100000"/>
            </a:pPr>
            <a:endParaRPr lang="da-DK" altLang="zh-CN" sz="1600" b="1" dirty="0" smtClean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  <a:p>
            <a:pPr algn="ctr" eaLnBrk="0" hangingPunct="0">
              <a:buSzPct val="100000"/>
            </a:pPr>
            <a:endParaRPr lang="da-DK" altLang="zh-CN" sz="1600" b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  <a:p>
            <a:pPr algn="ctr" eaLnBrk="0" hangingPunct="0">
              <a:buSzPct val="100000"/>
            </a:pPr>
            <a:endParaRPr lang="da-DK" altLang="zh-CN" sz="1600" b="1" dirty="0" smtClean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  <a:p>
            <a:pPr algn="ctr" eaLnBrk="0" hangingPunct="0">
              <a:buSzPct val="100000"/>
            </a:pPr>
            <a:endParaRPr lang="da-DK" altLang="zh-CN" sz="1600" b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427984" y="1484784"/>
            <a:ext cx="2304256" cy="2880320"/>
          </a:xfrm>
          <a:prstGeom prst="rect">
            <a:avLst/>
          </a:prstGeom>
          <a:gradFill flip="none" rotWithShape="1">
            <a:gsLst>
              <a:gs pos="0">
                <a:srgbClr val="008000"/>
              </a:gs>
              <a:gs pos="34000">
                <a:schemeClr val="bg1">
                  <a:alpha val="0"/>
                </a:schemeClr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1600" b="1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nVidia</a:t>
            </a:r>
            <a:r>
              <a:rPr lang="da-DK" altLang="zh-CN" sz="1600" b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GTX 980 </a:t>
            </a:r>
          </a:p>
          <a:p>
            <a:pPr algn="ctr" eaLnBrk="0" hangingPunct="0">
              <a:buSzPct val="100000"/>
            </a:pPr>
            <a:r>
              <a:rPr lang="da-DK" altLang="zh-CN" sz="1600" b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Maxwell</a:t>
            </a:r>
          </a:p>
          <a:p>
            <a:pPr algn="ctr" eaLnBrk="0" hangingPunct="0">
              <a:buSzPct val="100000"/>
            </a:pPr>
            <a:endParaRPr lang="da-DK" altLang="zh-CN" sz="1600" b="1" dirty="0" smtClean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  <a:p>
            <a:pPr algn="ctr" eaLnBrk="0" hangingPunct="0">
              <a:buSzPct val="100000"/>
            </a:pPr>
            <a:endParaRPr lang="da-DK" altLang="zh-CN" sz="1600" b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  <a:p>
            <a:pPr algn="ctr" eaLnBrk="0" hangingPunct="0">
              <a:buSzPct val="100000"/>
            </a:pPr>
            <a:endParaRPr lang="da-DK" altLang="zh-CN" sz="1600" b="1" dirty="0" smtClean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  <a:p>
            <a:pPr algn="ctr" eaLnBrk="0" hangingPunct="0">
              <a:buSzPct val="100000"/>
            </a:pPr>
            <a:endParaRPr lang="da-DK" altLang="zh-CN" sz="1600" b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  <a:p>
            <a:pPr algn="ctr" eaLnBrk="0" hangingPunct="0">
              <a:buSzPct val="100000"/>
            </a:pPr>
            <a:endParaRPr lang="da-DK" altLang="zh-CN" sz="1600" b="1" dirty="0" smtClean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  <a:p>
            <a:pPr algn="ctr" eaLnBrk="0" hangingPunct="0">
              <a:buSzPct val="100000"/>
            </a:pPr>
            <a:endParaRPr lang="da-DK" altLang="zh-CN" sz="1600" b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  <a:p>
            <a:pPr algn="ctr" eaLnBrk="0" hangingPunct="0">
              <a:buSzPct val="100000"/>
            </a:pPr>
            <a:endParaRPr lang="da-DK" altLang="zh-CN" sz="1600" b="1" dirty="0" smtClean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  <a:p>
            <a:pPr algn="ctr" eaLnBrk="0" hangingPunct="0">
              <a:buSzPct val="100000"/>
            </a:pPr>
            <a:endParaRPr lang="da-DK" altLang="zh-CN" sz="1600" b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  <a:p>
            <a:pPr algn="ctr" eaLnBrk="0" hangingPunct="0">
              <a:buSzPct val="100000"/>
            </a:pPr>
            <a:endParaRPr lang="da-DK" altLang="zh-CN" sz="1600" b="1" dirty="0" smtClean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  <a:p>
            <a:pPr algn="ctr" eaLnBrk="0" hangingPunct="0">
              <a:buSzPct val="100000"/>
            </a:pPr>
            <a:endParaRPr lang="da-DK" altLang="zh-CN" sz="1600" b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6804248" y="1484784"/>
            <a:ext cx="720080" cy="288032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4000">
                <a:schemeClr val="bg1">
                  <a:alpha val="0"/>
                </a:schemeClr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1600" b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AMD</a:t>
            </a:r>
          </a:p>
          <a:p>
            <a:pPr algn="ctr" eaLnBrk="0" hangingPunct="0">
              <a:buSzPct val="100000"/>
            </a:pPr>
            <a:r>
              <a:rPr lang="da-DK" altLang="zh-CN" sz="1600" b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R9 </a:t>
            </a:r>
          </a:p>
          <a:p>
            <a:pPr algn="ctr" eaLnBrk="0" hangingPunct="0">
              <a:buSzPct val="100000"/>
            </a:pPr>
            <a:r>
              <a:rPr lang="da-DK" altLang="zh-CN" sz="1600" b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290X</a:t>
            </a:r>
          </a:p>
          <a:p>
            <a:pPr algn="ctr" eaLnBrk="0" hangingPunct="0">
              <a:buSzPct val="100000"/>
            </a:pPr>
            <a:r>
              <a:rPr lang="da-DK" altLang="zh-CN" sz="1600" b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GCN</a:t>
            </a:r>
            <a:endParaRPr lang="da-DK" altLang="zh-CN" sz="1600" b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  <a:p>
            <a:pPr algn="ctr" eaLnBrk="0" hangingPunct="0">
              <a:buSzPct val="100000"/>
            </a:pPr>
            <a:endParaRPr lang="da-DK" altLang="zh-CN" sz="1600" b="1" dirty="0" smtClean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  <a:p>
            <a:pPr algn="ctr" eaLnBrk="0" hangingPunct="0">
              <a:buSzPct val="100000"/>
            </a:pPr>
            <a:endParaRPr lang="da-DK" altLang="zh-CN" sz="1600" b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  <a:p>
            <a:pPr algn="ctr" eaLnBrk="0" hangingPunct="0">
              <a:buSzPct val="100000"/>
            </a:pPr>
            <a:endParaRPr lang="da-DK" altLang="zh-CN" sz="1600" b="1" dirty="0" smtClean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  <a:p>
            <a:pPr algn="ctr" eaLnBrk="0" hangingPunct="0">
              <a:buSzPct val="100000"/>
            </a:pPr>
            <a:endParaRPr lang="da-DK" altLang="zh-CN" sz="1600" b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  <a:p>
            <a:pPr algn="ctr" eaLnBrk="0" hangingPunct="0">
              <a:buSzPct val="100000"/>
            </a:pPr>
            <a:endParaRPr lang="da-DK" altLang="zh-CN" sz="1600" b="1" dirty="0" smtClean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  <a:p>
            <a:pPr algn="ctr" eaLnBrk="0" hangingPunct="0">
              <a:buSzPct val="100000"/>
            </a:pPr>
            <a:endParaRPr lang="da-DK" altLang="zh-CN" sz="1600" b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  <a:p>
            <a:pPr algn="ctr" eaLnBrk="0" hangingPunct="0">
              <a:buSzPct val="100000"/>
            </a:pPr>
            <a:endParaRPr lang="da-DK" altLang="zh-CN" sz="1600" b="1" dirty="0" smtClean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  <a:p>
            <a:pPr algn="ctr" eaLnBrk="0" hangingPunct="0">
              <a:buSzPct val="100000"/>
            </a:pPr>
            <a:endParaRPr lang="da-DK" altLang="zh-CN" sz="1600" b="1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418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pace_relativ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2978912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500" cy="736377"/>
          </a:xfrm>
        </p:spPr>
        <p:txBody>
          <a:bodyPr/>
          <a:lstStyle/>
          <a:p>
            <a:r>
              <a:rPr lang="en-US" altLang="zh-CN" sz="3200" noProof="1">
                <a:sym typeface="Verdana" pitchFamily="34" charset="0"/>
              </a:rPr>
              <a:t>Comparison: </a:t>
            </a:r>
            <a:r>
              <a:rPr lang="en-US" altLang="zh-CN" sz="3200" i="1" noProof="1">
                <a:sym typeface="Verdana" pitchFamily="34" charset="0"/>
              </a:rPr>
              <a:t>C</a:t>
            </a:r>
            <a:r>
              <a:rPr lang="en-US" altLang="zh-CN" sz="3200" noProof="1">
                <a:sym typeface="Verdana" pitchFamily="34" charset="0"/>
              </a:rPr>
              <a:t> = </a:t>
            </a:r>
            <a:r>
              <a:rPr lang="en-US" altLang="zh-CN" sz="3200" i="1" noProof="1">
                <a:sym typeface="Verdana" pitchFamily="34" charset="0"/>
              </a:rPr>
              <a:t>A</a:t>
            </a:r>
            <a:r>
              <a:rPr lang="en-US" altLang="zh-CN" sz="3200" baseline="30000" noProof="1">
                <a:sym typeface="Verdana" pitchFamily="34" charset="0"/>
              </a:rPr>
              <a:t>2</a:t>
            </a:r>
            <a:r>
              <a:rPr lang="en-US" altLang="zh-CN" sz="3200" noProof="1">
                <a:sym typeface="Verdana" pitchFamily="34" charset="0"/>
              </a:rPr>
              <a:t> </a:t>
            </a:r>
            <a:r>
              <a:rPr lang="en-US" altLang="zh-CN" sz="3200" noProof="1" smtClean="0">
                <a:sym typeface="Verdana" pitchFamily="34" charset="0"/>
              </a:rPr>
              <a:t>(allocated space)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29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9" y="1700808"/>
            <a:ext cx="712941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altLang="zh-CN" sz="18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For matrices with </a:t>
            </a:r>
            <a:r>
              <a:rPr lang="en-US" altLang="zh-CN" sz="1800" kern="0" noProof="1" smtClean="0">
                <a:solidFill>
                  <a:srgbClr val="FF0000"/>
                </a:solidFill>
                <a:latin typeface="+mn-lt"/>
                <a:sym typeface="Verdana" pitchFamily="34" charset="0"/>
              </a:rPr>
              <a:t>short</a:t>
            </a:r>
            <a:r>
              <a:rPr lang="en-US" altLang="zh-CN" sz="18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</a:t>
            </a:r>
            <a:r>
              <a:rPr lang="en-US" altLang="zh-CN" sz="1800" kern="0" noProof="1" smtClean="0">
                <a:solidFill>
                  <a:srgbClr val="FF0000"/>
                </a:solidFill>
                <a:latin typeface="+mn-lt"/>
                <a:sym typeface="Verdana" pitchFamily="34" charset="0"/>
              </a:rPr>
              <a:t>rows </a:t>
            </a:r>
            <a:r>
              <a:rPr lang="en-US" altLang="zh-CN" sz="1800" kern="0" noProof="1" smtClean="0">
                <a:solidFill>
                  <a:schemeClr val="tx1">
                    <a:lumMod val="50000"/>
                  </a:schemeClr>
                </a:solidFill>
                <a:latin typeface="+mn-lt"/>
                <a:sym typeface="Verdana" pitchFamily="34" charset="0"/>
              </a:rPr>
              <a:t>(upper bound size), </a:t>
            </a:r>
            <a:r>
              <a:rPr lang="en-US" altLang="zh-CN" sz="18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our hybrid method completely </a:t>
            </a:r>
            <a:r>
              <a:rPr lang="en-US" altLang="zh-CN" sz="1800" kern="0" noProof="1" smtClean="0">
                <a:solidFill>
                  <a:srgbClr val="008000"/>
                </a:solidFill>
                <a:latin typeface="+mn-lt"/>
                <a:sym typeface="Verdana" pitchFamily="34" charset="0"/>
              </a:rPr>
              <a:t>converts to the upper bound method</a:t>
            </a:r>
            <a:r>
              <a:rPr lang="en-US" altLang="zh-CN" sz="18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.</a:t>
            </a:r>
          </a:p>
          <a:p>
            <a:pPr marL="342900" indent="-342900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altLang="zh-CN" sz="18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For matrices with </a:t>
            </a:r>
            <a:r>
              <a:rPr lang="en-US" altLang="zh-CN" sz="1800" kern="0" noProof="1" smtClean="0">
                <a:solidFill>
                  <a:srgbClr val="FF0000"/>
                </a:solidFill>
                <a:latin typeface="+mn-lt"/>
                <a:sym typeface="Verdana" pitchFamily="34" charset="0"/>
              </a:rPr>
              <a:t>long</a:t>
            </a:r>
            <a:r>
              <a:rPr lang="en-US" altLang="zh-CN" sz="18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</a:t>
            </a:r>
            <a:r>
              <a:rPr lang="en-US" altLang="zh-CN" sz="1800" kern="0" noProof="1" smtClean="0">
                <a:solidFill>
                  <a:srgbClr val="FF0000"/>
                </a:solidFill>
                <a:latin typeface="+mn-lt"/>
                <a:sym typeface="Verdana" pitchFamily="34" charset="0"/>
              </a:rPr>
              <a:t>rows</a:t>
            </a:r>
            <a:r>
              <a:rPr lang="en-US" altLang="zh-CN" sz="1800" kern="0" noProof="1" smtClean="0">
                <a:solidFill>
                  <a:schemeClr val="tx1">
                    <a:lumMod val="50000"/>
                  </a:schemeClr>
                </a:solidFill>
                <a:sym typeface="Verdana" pitchFamily="34" charset="0"/>
              </a:rPr>
              <a:t> </a:t>
            </a:r>
            <a:r>
              <a:rPr lang="en-US" altLang="zh-CN" sz="1800" kern="0" noProof="1">
                <a:solidFill>
                  <a:schemeClr val="tx1">
                    <a:lumMod val="50000"/>
                  </a:schemeClr>
                </a:solidFill>
                <a:sym typeface="Verdana" pitchFamily="34" charset="0"/>
              </a:rPr>
              <a:t>(upper bound size), </a:t>
            </a:r>
            <a:r>
              <a:rPr lang="en-US" altLang="zh-CN" sz="18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our hybrid method allocates </a:t>
            </a:r>
            <a:r>
              <a:rPr lang="en-US" altLang="zh-CN" sz="1800" kern="0" noProof="1" smtClean="0">
                <a:solidFill>
                  <a:srgbClr val="008000"/>
                </a:solidFill>
                <a:latin typeface="+mn-lt"/>
                <a:sym typeface="Verdana" pitchFamily="34" charset="0"/>
              </a:rPr>
              <a:t>much less space than the upper bound method</a:t>
            </a:r>
            <a:r>
              <a:rPr lang="en-US" altLang="zh-CN" sz="18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, and be very close to precise method.</a:t>
            </a:r>
          </a:p>
          <a:p>
            <a:pPr marL="342900" indent="-342900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altLang="zh-CN" sz="18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In the </a:t>
            </a:r>
            <a:r>
              <a:rPr lang="en-US" altLang="zh-CN" sz="1800" kern="0" noProof="1" smtClean="0">
                <a:solidFill>
                  <a:srgbClr val="FF0000"/>
                </a:solidFill>
                <a:latin typeface="+mn-lt"/>
                <a:sym typeface="Verdana" pitchFamily="34" charset="0"/>
              </a:rPr>
              <a:t>worst case</a:t>
            </a:r>
            <a:r>
              <a:rPr lang="en-US" altLang="zh-CN" sz="18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, our hybrid method </a:t>
            </a:r>
            <a:r>
              <a:rPr lang="en-US" altLang="zh-CN" sz="1800" kern="0" noProof="1" smtClean="0">
                <a:solidFill>
                  <a:srgbClr val="008000"/>
                </a:solidFill>
                <a:latin typeface="+mn-lt"/>
                <a:sym typeface="Verdana" pitchFamily="34" charset="0"/>
              </a:rPr>
              <a:t>needs the largest space</a:t>
            </a:r>
            <a:r>
              <a:rPr lang="en-US" altLang="zh-CN" sz="18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, but would not be too bad. </a:t>
            </a:r>
            <a:endParaRPr lang="en-US" altLang="zh-CN" sz="18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011241" y="3221316"/>
            <a:ext cx="5889324" cy="968138"/>
            <a:chOff x="1011241" y="3221316"/>
            <a:chExt cx="5889324" cy="968138"/>
          </a:xfrm>
        </p:grpSpPr>
        <p:sp>
          <p:nvSpPr>
            <p:cNvPr id="26" name="椭圆 25"/>
            <p:cNvSpPr/>
            <p:nvPr/>
          </p:nvSpPr>
          <p:spPr>
            <a:xfrm rot="1145361">
              <a:off x="1011241" y="3221316"/>
              <a:ext cx="213789" cy="968138"/>
            </a:xfrm>
            <a:prstGeom prst="ellipse">
              <a:avLst/>
            </a:prstGeom>
            <a:noFill/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椭圆 26"/>
            <p:cNvSpPr/>
            <p:nvPr/>
          </p:nvSpPr>
          <p:spPr>
            <a:xfrm rot="1145361">
              <a:off x="1345096" y="3221316"/>
              <a:ext cx="213789" cy="968138"/>
            </a:xfrm>
            <a:prstGeom prst="ellipse">
              <a:avLst/>
            </a:prstGeom>
            <a:noFill/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椭圆 27"/>
            <p:cNvSpPr/>
            <p:nvPr/>
          </p:nvSpPr>
          <p:spPr>
            <a:xfrm rot="1145361">
              <a:off x="3682081" y="3221316"/>
              <a:ext cx="213789" cy="968138"/>
            </a:xfrm>
            <a:prstGeom prst="ellipse">
              <a:avLst/>
            </a:prstGeom>
            <a:noFill/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椭圆 28"/>
            <p:cNvSpPr/>
            <p:nvPr/>
          </p:nvSpPr>
          <p:spPr>
            <a:xfrm rot="1145361">
              <a:off x="5017501" y="3221316"/>
              <a:ext cx="213789" cy="968138"/>
            </a:xfrm>
            <a:prstGeom prst="ellipse">
              <a:avLst/>
            </a:prstGeom>
            <a:noFill/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椭圆 32"/>
            <p:cNvSpPr/>
            <p:nvPr/>
          </p:nvSpPr>
          <p:spPr>
            <a:xfrm rot="1145361">
              <a:off x="5351356" y="3221316"/>
              <a:ext cx="213789" cy="968138"/>
            </a:xfrm>
            <a:prstGeom prst="ellipse">
              <a:avLst/>
            </a:prstGeom>
            <a:noFill/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椭圆 33"/>
            <p:cNvSpPr/>
            <p:nvPr/>
          </p:nvSpPr>
          <p:spPr>
            <a:xfrm rot="1145361">
              <a:off x="5685211" y="3221316"/>
              <a:ext cx="213789" cy="968138"/>
            </a:xfrm>
            <a:prstGeom prst="ellipse">
              <a:avLst/>
            </a:prstGeom>
            <a:noFill/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椭圆 34"/>
            <p:cNvSpPr/>
            <p:nvPr/>
          </p:nvSpPr>
          <p:spPr>
            <a:xfrm rot="1145361">
              <a:off x="6352921" y="3221316"/>
              <a:ext cx="213789" cy="968138"/>
            </a:xfrm>
            <a:prstGeom prst="ellipse">
              <a:avLst/>
            </a:prstGeom>
            <a:noFill/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椭圆 35"/>
            <p:cNvSpPr/>
            <p:nvPr/>
          </p:nvSpPr>
          <p:spPr>
            <a:xfrm rot="1145361">
              <a:off x="6686776" y="3221316"/>
              <a:ext cx="213789" cy="968138"/>
            </a:xfrm>
            <a:prstGeom prst="ellipse">
              <a:avLst/>
            </a:prstGeom>
            <a:noFill/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7688341" y="3221316"/>
            <a:ext cx="547650" cy="968138"/>
            <a:chOff x="7688341" y="3221316"/>
            <a:chExt cx="547650" cy="968138"/>
          </a:xfrm>
        </p:grpSpPr>
        <p:sp>
          <p:nvSpPr>
            <p:cNvPr id="39" name="椭圆 38"/>
            <p:cNvSpPr/>
            <p:nvPr/>
          </p:nvSpPr>
          <p:spPr>
            <a:xfrm rot="1145361">
              <a:off x="8022202" y="3221316"/>
              <a:ext cx="213789" cy="968138"/>
            </a:xfrm>
            <a:prstGeom prst="ellipse">
              <a:avLst/>
            </a:prstGeom>
            <a:noFill/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椭圆 39"/>
            <p:cNvSpPr/>
            <p:nvPr/>
          </p:nvSpPr>
          <p:spPr>
            <a:xfrm rot="1145361">
              <a:off x="7688341" y="3221316"/>
              <a:ext cx="213789" cy="968138"/>
            </a:xfrm>
            <a:prstGeom prst="ellipse">
              <a:avLst/>
            </a:prstGeom>
            <a:noFill/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677386" y="3221316"/>
            <a:ext cx="6890889" cy="968138"/>
            <a:chOff x="677386" y="3221316"/>
            <a:chExt cx="6890889" cy="968138"/>
          </a:xfrm>
        </p:grpSpPr>
        <p:sp>
          <p:nvSpPr>
            <p:cNvPr id="8" name="椭圆 7"/>
            <p:cNvSpPr/>
            <p:nvPr/>
          </p:nvSpPr>
          <p:spPr>
            <a:xfrm rot="1145361">
              <a:off x="677386" y="3221316"/>
              <a:ext cx="213789" cy="96813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椭圆 17"/>
            <p:cNvSpPr/>
            <p:nvPr/>
          </p:nvSpPr>
          <p:spPr>
            <a:xfrm rot="1145361">
              <a:off x="2012806" y="3221316"/>
              <a:ext cx="213789" cy="96813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椭圆 18"/>
            <p:cNvSpPr/>
            <p:nvPr/>
          </p:nvSpPr>
          <p:spPr>
            <a:xfrm rot="1145361">
              <a:off x="2346661" y="3221316"/>
              <a:ext cx="213789" cy="96813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椭圆 19"/>
            <p:cNvSpPr/>
            <p:nvPr/>
          </p:nvSpPr>
          <p:spPr>
            <a:xfrm rot="1145361">
              <a:off x="2680516" y="3221316"/>
              <a:ext cx="213789" cy="96813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椭圆 20"/>
            <p:cNvSpPr/>
            <p:nvPr/>
          </p:nvSpPr>
          <p:spPr>
            <a:xfrm rot="1145361">
              <a:off x="3014371" y="3221316"/>
              <a:ext cx="213789" cy="96813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椭圆 21"/>
            <p:cNvSpPr/>
            <p:nvPr/>
          </p:nvSpPr>
          <p:spPr>
            <a:xfrm rot="1145361">
              <a:off x="3348226" y="3221316"/>
              <a:ext cx="213789" cy="96813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/>
            <p:cNvSpPr/>
            <p:nvPr/>
          </p:nvSpPr>
          <p:spPr>
            <a:xfrm rot="1145361">
              <a:off x="4683646" y="3221316"/>
              <a:ext cx="213789" cy="96813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椭圆 23"/>
            <p:cNvSpPr/>
            <p:nvPr/>
          </p:nvSpPr>
          <p:spPr>
            <a:xfrm rot="1145361">
              <a:off x="7354486" y="3221316"/>
              <a:ext cx="213789" cy="96813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椭圆 40"/>
            <p:cNvSpPr/>
            <p:nvPr/>
          </p:nvSpPr>
          <p:spPr>
            <a:xfrm rot="1145361">
              <a:off x="7020631" y="3221316"/>
              <a:ext cx="213789" cy="96813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椭圆 41"/>
            <p:cNvSpPr/>
            <p:nvPr/>
          </p:nvSpPr>
          <p:spPr>
            <a:xfrm rot="1145361">
              <a:off x="4349791" y="3221316"/>
              <a:ext cx="213789" cy="96813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椭圆 42"/>
            <p:cNvSpPr/>
            <p:nvPr/>
          </p:nvSpPr>
          <p:spPr>
            <a:xfrm rot="1145361">
              <a:off x="4015936" y="3221316"/>
              <a:ext cx="213789" cy="96813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椭圆 43"/>
            <p:cNvSpPr/>
            <p:nvPr/>
          </p:nvSpPr>
          <p:spPr>
            <a:xfrm rot="1145361">
              <a:off x="6019066" y="3221316"/>
              <a:ext cx="213789" cy="96813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椭圆 44"/>
            <p:cNvSpPr/>
            <p:nvPr/>
          </p:nvSpPr>
          <p:spPr>
            <a:xfrm rot="1145361">
              <a:off x="1678951" y="3221316"/>
              <a:ext cx="213789" cy="96813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2438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da-DK" altLang="zh-CN" smtClean="0"/>
              <a:t>Faculty of Science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90E484-8C28-4131-ACD0-A34A7F634A7A}" type="slidenum">
              <a:rPr lang="da-DK" altLang="zh-CN" smtClean="0"/>
              <a:pPr/>
              <a:t>3</a:t>
            </a:fld>
            <a:endParaRPr lang="da-DK" altLang="zh-CN" smtClean="0"/>
          </a:p>
        </p:txBody>
      </p:sp>
      <p:sp>
        <p:nvSpPr>
          <p:cNvPr id="8196" name="Footer Placeholder 3"/>
          <p:cNvSpPr txBox="1">
            <a:spLocks noGrp="1"/>
          </p:cNvSpPr>
          <p:nvPr/>
        </p:nvSpPr>
        <p:spPr bwMode="auto">
          <a:xfrm>
            <a:off x="2859088" y="-3175"/>
            <a:ext cx="6253162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buSzPct val="100000"/>
            </a:pPr>
            <a:r>
              <a:rPr lang="da-DK" altLang="zh-CN" sz="1000">
                <a:solidFill>
                  <a:srgbClr val="F8F8F8"/>
                </a:solidFill>
                <a:sym typeface="Verdana" pitchFamily="34" charset="0"/>
              </a:rPr>
              <a:t>Faculty of Science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625" cy="1239838"/>
          </a:xfrm>
        </p:spPr>
        <p:txBody>
          <a:bodyPr/>
          <a:lstStyle/>
          <a:p>
            <a:r>
              <a:rPr lang="da-DK" altLang="zh-CN" sz="3200" dirty="0" smtClean="0">
                <a:solidFill>
                  <a:srgbClr val="933027"/>
                </a:solidFill>
                <a:sym typeface="Verdana" pitchFamily="34" charset="0"/>
              </a:rPr>
              <a:t>Overview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2205038"/>
            <a:ext cx="7921625" cy="3997325"/>
          </a:xfrm>
        </p:spPr>
        <p:txBody>
          <a:bodyPr/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Sparse GEMM (</a:t>
            </a:r>
            <a:r>
              <a:rPr lang="en-US" altLang="zh-CN" sz="2000" dirty="0" err="1" smtClean="0">
                <a:sym typeface="Verdana" pitchFamily="34" charset="0"/>
              </a:rPr>
              <a:t>SpGEMM</a:t>
            </a:r>
            <a:r>
              <a:rPr lang="en-US" altLang="zh-CN" sz="2000" dirty="0" smtClean="0">
                <a:sym typeface="Verdana" pitchFamily="34" charset="0"/>
              </a:rPr>
              <a:t>) overview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sym typeface="Verdana" pitchFamily="34" charset="0"/>
              </a:rPr>
              <a:t>Three challenges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sym typeface="Verdana" pitchFamily="34" charset="0"/>
              </a:rPr>
              <a:t>Our </a:t>
            </a:r>
            <a:r>
              <a:rPr lang="en-US" altLang="zh-CN" sz="2000" dirty="0" err="1" smtClean="0">
                <a:solidFill>
                  <a:schemeClr val="bg1">
                    <a:lumMod val="85000"/>
                  </a:schemeClr>
                </a:solidFill>
                <a:sym typeface="Verdana" pitchFamily="34" charset="0"/>
              </a:rPr>
              <a:t>SpGEMM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sym typeface="Verdana" pitchFamily="34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sym typeface="Verdana" pitchFamily="34" charset="0"/>
              </a:rPr>
              <a:t>f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sym typeface="Verdana" pitchFamily="34" charset="0"/>
              </a:rPr>
              <a:t>ramework and algorithms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sym typeface="Verdana" pitchFamily="34" charset="0"/>
              </a:rPr>
              <a:t>Stage 1: calculating upper bound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sym typeface="Verdana" pitchFamily="34" charset="0"/>
              </a:rPr>
              <a:t>of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sym typeface="Verdana" pitchFamily="34" charset="0"/>
              </a:rPr>
              <a:t>nnzC</a:t>
            </a:r>
            <a:endParaRPr lang="en-US" altLang="zh-CN" dirty="0">
              <a:solidFill>
                <a:schemeClr val="bg1">
                  <a:lumMod val="85000"/>
                </a:schemeClr>
              </a:solidFill>
              <a:sym typeface="Verdana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sym typeface="Verdana" pitchFamily="34" charset="0"/>
              </a:rPr>
              <a:t>Stage 2: binning and allocating </a:t>
            </a:r>
            <a:r>
              <a:rPr lang="en-US" altLang="zh-CN" i="1" dirty="0" smtClean="0">
                <a:solidFill>
                  <a:schemeClr val="bg1">
                    <a:lumMod val="85000"/>
                  </a:schemeClr>
                </a:solidFill>
                <a:sym typeface="Verdana" pitchFamily="34" charset="0"/>
              </a:rPr>
              <a:t>C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sym typeface="Verdana" pitchFamily="34" charset="0"/>
              </a:rPr>
              <a:t> of “reasonable” size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sym typeface="Verdana" pitchFamily="34" charset="0"/>
              </a:rPr>
              <a:t>Stage 3: computing </a:t>
            </a:r>
            <a:r>
              <a:rPr lang="en-US" altLang="zh-CN" i="1" dirty="0" smtClean="0">
                <a:solidFill>
                  <a:schemeClr val="bg1">
                    <a:lumMod val="85000"/>
                  </a:schemeClr>
                </a:solidFill>
                <a:sym typeface="Verdana" pitchFamily="34" charset="0"/>
              </a:rPr>
              <a:t>C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sym typeface="Verdana" pitchFamily="34" charset="0"/>
              </a:rPr>
              <a:t> using three different methods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sym typeface="Verdana" pitchFamily="34" charset="0"/>
              </a:rPr>
              <a:t>Stage 4: arranging data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sym typeface="Verdana" pitchFamily="34" charset="0"/>
              </a:rPr>
              <a:t>Experimental results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sym typeface="Verdana" pitchFamily="34" charset="0"/>
              </a:rPr>
              <a:t>Conclusion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sym typeface="Verdana" pitchFamily="34" charset="0"/>
            </a:endParaRPr>
          </a:p>
          <a:p>
            <a:pPr>
              <a:buFontTx/>
              <a:buChar char="•"/>
            </a:pPr>
            <a:endParaRPr lang="en-US" altLang="zh-CN" b="1" dirty="0" smtClean="0">
              <a:sym typeface="Verdana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0" y="1484784"/>
            <a:ext cx="4283968" cy="3456384"/>
            <a:chOff x="0" y="1484784"/>
            <a:chExt cx="4283968" cy="3456384"/>
          </a:xfrm>
        </p:grpSpPr>
        <p:pic>
          <p:nvPicPr>
            <p:cNvPr id="7" name="图片 6" descr="framework-eps-converted-to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30"/>
            <a:stretch/>
          </p:blipFill>
          <p:spPr>
            <a:xfrm>
              <a:off x="0" y="1484784"/>
              <a:ext cx="4277923" cy="3384376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1556792"/>
              <a:ext cx="4283968" cy="1872208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3429000"/>
              <a:ext cx="1331640" cy="1512168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987824" y="3429000"/>
              <a:ext cx="1296144" cy="1512168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500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Memory Re-allocation on Hetero-chips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30</a:t>
            </a:fld>
            <a:endParaRPr lang="en-US" altLang="zh-CN" noProof="1" smtClean="0"/>
          </a:p>
        </p:txBody>
      </p:sp>
      <p:pic>
        <p:nvPicPr>
          <p:cNvPr id="6" name="图片 5" descr="hetero-d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501008"/>
            <a:ext cx="4173964" cy="31183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75656" y="3429000"/>
            <a:ext cx="1440160" cy="108012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5" y="5301208"/>
            <a:ext cx="3456383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spcBef>
                <a:spcPts val="600"/>
              </a:spcBef>
              <a:defRPr/>
            </a:pPr>
            <a:r>
              <a:rPr lang="en-US" altLang="zh-CN" sz="18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On an </a:t>
            </a:r>
            <a:r>
              <a:rPr lang="en-US" altLang="zh-CN" sz="1800" kern="0" noProof="1" smtClean="0">
                <a:solidFill>
                  <a:srgbClr val="FF0000"/>
                </a:solidFill>
                <a:latin typeface="+mn-lt"/>
                <a:sym typeface="Verdana" pitchFamily="34" charset="0"/>
              </a:rPr>
              <a:t>AMD A10-7850k </a:t>
            </a:r>
            <a:r>
              <a:rPr lang="en-US" altLang="zh-CN" sz="18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APU, obtain </a:t>
            </a:r>
            <a:r>
              <a:rPr lang="en-US" altLang="zh-CN" sz="1800" u="sng" kern="0" noProof="1" smtClean="0">
                <a:solidFill>
                  <a:srgbClr val="000090"/>
                </a:solidFill>
                <a:latin typeface="+mn-lt"/>
                <a:sym typeface="Verdana" pitchFamily="34" charset="0"/>
              </a:rPr>
              <a:t>on average 1.2x</a:t>
            </a:r>
            <a:r>
              <a:rPr lang="en-US" altLang="zh-CN" sz="18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and </a:t>
            </a:r>
            <a:r>
              <a:rPr lang="en-US" altLang="zh-CN" sz="1800" u="sng" kern="0" noProof="1" smtClean="0">
                <a:solidFill>
                  <a:srgbClr val="000090"/>
                </a:solidFill>
                <a:latin typeface="+mn-lt"/>
                <a:sym typeface="Verdana" pitchFamily="34" charset="0"/>
              </a:rPr>
              <a:t>up to 1.8x</a:t>
            </a:r>
            <a:r>
              <a:rPr lang="en-US" altLang="zh-CN" sz="1800" u="sng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</a:t>
            </a:r>
            <a:r>
              <a:rPr lang="en-US" altLang="zh-CN" sz="18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speedups over pure GPU. </a:t>
            </a:r>
            <a:endParaRPr lang="en-US" altLang="zh-CN" sz="18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</p:txBody>
      </p:sp>
      <p:pic>
        <p:nvPicPr>
          <p:cNvPr id="3" name="图片 2" descr="hCMP_sepCache-eps-converted-to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81"/>
          <a:stretch/>
        </p:blipFill>
        <p:spPr>
          <a:xfrm>
            <a:off x="4499992" y="1306953"/>
            <a:ext cx="4136504" cy="197803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355976" y="2564904"/>
            <a:ext cx="4392488" cy="792088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2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da-DK" altLang="zh-CN" smtClean="0"/>
              <a:t>Faculty of Science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90E484-8C28-4131-ACD0-A34A7F634A7A}" type="slidenum">
              <a:rPr lang="da-DK" altLang="zh-CN" smtClean="0"/>
              <a:pPr/>
              <a:t>31</a:t>
            </a:fld>
            <a:endParaRPr lang="da-DK" altLang="zh-CN" smtClean="0"/>
          </a:p>
        </p:txBody>
      </p:sp>
      <p:sp>
        <p:nvSpPr>
          <p:cNvPr id="8196" name="Footer Placeholder 3"/>
          <p:cNvSpPr txBox="1">
            <a:spLocks noGrp="1"/>
          </p:cNvSpPr>
          <p:nvPr/>
        </p:nvSpPr>
        <p:spPr bwMode="auto">
          <a:xfrm>
            <a:off x="2859088" y="-3175"/>
            <a:ext cx="6253162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buSzPct val="100000"/>
            </a:pPr>
            <a:r>
              <a:rPr lang="da-DK" altLang="zh-CN" sz="1000">
                <a:solidFill>
                  <a:srgbClr val="F8F8F8"/>
                </a:solidFill>
                <a:sym typeface="Verdana" pitchFamily="34" charset="0"/>
              </a:rPr>
              <a:t>Faculty of Science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625" cy="1239838"/>
          </a:xfrm>
        </p:spPr>
        <p:txBody>
          <a:bodyPr/>
          <a:lstStyle/>
          <a:p>
            <a:r>
              <a:rPr lang="da-DK" altLang="zh-CN" sz="3200" dirty="0" smtClean="0">
                <a:solidFill>
                  <a:srgbClr val="933027"/>
                </a:solidFill>
                <a:sym typeface="Verdana" pitchFamily="34" charset="0"/>
              </a:rPr>
              <a:t>Overview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2205038"/>
            <a:ext cx="7921625" cy="3997325"/>
          </a:xfrm>
        </p:spPr>
        <p:txBody>
          <a:bodyPr/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err="1">
                <a:sym typeface="Verdana" pitchFamily="34" charset="0"/>
              </a:rPr>
              <a:t>SpGEMM</a:t>
            </a:r>
            <a:r>
              <a:rPr lang="en-US" altLang="zh-CN" sz="2000" dirty="0">
                <a:sym typeface="Verdana" pitchFamily="34" charset="0"/>
              </a:rPr>
              <a:t> </a:t>
            </a:r>
            <a:r>
              <a:rPr lang="en-US" altLang="zh-CN" sz="2000" dirty="0" smtClean="0">
                <a:sym typeface="Verdana" pitchFamily="34" charset="0"/>
              </a:rPr>
              <a:t>overview</a:t>
            </a:r>
            <a:endParaRPr lang="en-US" altLang="zh-CN" sz="2000" dirty="0">
              <a:sym typeface="Verdana" pitchFamily="34" charset="0"/>
            </a:endParaRP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Three challenges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Our </a:t>
            </a:r>
            <a:r>
              <a:rPr lang="en-US" altLang="zh-CN" sz="2000" dirty="0" err="1" smtClean="0">
                <a:sym typeface="Verdana" pitchFamily="34" charset="0"/>
              </a:rPr>
              <a:t>SpGEMM</a:t>
            </a:r>
            <a:r>
              <a:rPr lang="en-US" altLang="zh-CN" sz="2000" dirty="0" smtClean="0">
                <a:sym typeface="Verdana" pitchFamily="34" charset="0"/>
              </a:rPr>
              <a:t> framework and algorithms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ym typeface="Verdana" pitchFamily="34" charset="0"/>
              </a:rPr>
              <a:t>Stage 1: calculating upper bound of </a:t>
            </a:r>
            <a:r>
              <a:rPr lang="en-US" altLang="zh-CN" i="1" dirty="0" err="1" smtClean="0">
                <a:sym typeface="Verdana" pitchFamily="34" charset="0"/>
              </a:rPr>
              <a:t>nnzC</a:t>
            </a:r>
            <a:endParaRPr lang="en-US" altLang="zh-CN" dirty="0" smtClean="0">
              <a:sym typeface="Verdana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Stage 2: binning and allocating </a:t>
            </a:r>
            <a:r>
              <a:rPr lang="en-US" altLang="zh-CN" i="1" dirty="0" smtClean="0">
                <a:solidFill>
                  <a:srgbClr val="000000"/>
                </a:solidFill>
                <a:sym typeface="Verdana" pitchFamily="34" charset="0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 of “reasonable” size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Stage 3: computing </a:t>
            </a:r>
            <a:r>
              <a:rPr lang="en-US" altLang="zh-CN" i="1" dirty="0" smtClean="0">
                <a:solidFill>
                  <a:srgbClr val="000000"/>
                </a:solidFill>
                <a:sym typeface="Verdana" pitchFamily="34" charset="0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 using three different methods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000000"/>
                </a:solidFill>
                <a:sym typeface="Verdana" pitchFamily="34" charset="0"/>
              </a:rPr>
              <a:t>Stage 4: arranging data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sym typeface="Verdana" pitchFamily="34" charset="0"/>
              </a:rPr>
              <a:t>Experimental results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sym typeface="Verdana" pitchFamily="34" charset="0"/>
              </a:rPr>
              <a:t>Conclusion</a:t>
            </a:r>
            <a:endParaRPr lang="en-US" altLang="zh-CN" dirty="0" smtClean="0">
              <a:solidFill>
                <a:srgbClr val="000000"/>
              </a:solidFill>
              <a:sym typeface="Verdana" pitchFamily="34" charset="0"/>
            </a:endParaRPr>
          </a:p>
          <a:p>
            <a:pPr>
              <a:buFontTx/>
              <a:buChar char="•"/>
            </a:pPr>
            <a:endParaRPr lang="en-US" altLang="zh-CN" b="1" dirty="0" smtClean="0"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93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8101012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Conclusion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32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9" y="1700808"/>
            <a:ext cx="712941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30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We identified three performance bottlenecks of SpGEMM,</a:t>
            </a:r>
            <a:r>
              <a:rPr lang="zh-CN" altLang="en-US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and</a:t>
            </a:r>
            <a:r>
              <a:rPr lang="zh-CN" altLang="en-US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proposed</a:t>
            </a:r>
            <a:r>
              <a:rPr lang="zh-CN" altLang="en-US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effcient</a:t>
            </a:r>
            <a:r>
              <a:rPr lang="zh-CN" altLang="en-US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approaches on GPUs.</a:t>
            </a:r>
          </a:p>
          <a:p>
            <a:pPr marL="342900" indent="-342900" eaLnBrk="0" hangingPunct="0">
              <a:spcBef>
                <a:spcPts val="30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Our GPU SpGEMM method is much faster than state-of-the-art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approaches.</a:t>
            </a:r>
            <a:endParaRPr lang="en-US" altLang="zh-CN" sz="20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3000"/>
              </a:spcBef>
              <a:buFontTx/>
              <a:buChar char="•"/>
              <a:defRPr/>
            </a:pPr>
            <a:r>
              <a:rPr lang="en-US" altLang="zh-CN" sz="20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We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can see that </a:t>
            </a:r>
            <a:r>
              <a:rPr lang="en-US" altLang="zh-CN" sz="20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the capacity of on-chip scratchpad memory is important for SpGEMM. (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Kepler vs. Maxwell </a:t>
            </a:r>
            <a:r>
              <a:rPr lang="en-US" altLang="zh-CN" sz="20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vs. GCN)</a:t>
            </a:r>
          </a:p>
          <a:p>
            <a:pPr marL="342900" indent="-342900" eaLnBrk="0" hangingPunct="0">
              <a:spcBef>
                <a:spcPts val="30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For</a:t>
            </a:r>
            <a:r>
              <a:rPr lang="zh-CN" altLang="en-US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the first time, GPU</a:t>
            </a:r>
            <a:r>
              <a:rPr lang="zh-CN" altLang="en-US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SpGEMM</a:t>
            </a:r>
            <a:r>
              <a:rPr lang="zh-CN" altLang="en-US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outperforms CPU counterparts.</a:t>
            </a: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1600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351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8101012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Publications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33</a:t>
            </a:fld>
            <a:endParaRPr lang="en-US" altLang="zh-CN" noProof="1" smtClean="0"/>
          </a:p>
        </p:txBody>
      </p:sp>
      <p:sp>
        <p:nvSpPr>
          <p:cNvPr id="4" name="矩形 3"/>
          <p:cNvSpPr/>
          <p:nvPr/>
        </p:nvSpPr>
        <p:spPr>
          <a:xfrm>
            <a:off x="683568" y="1987093"/>
            <a:ext cx="80648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Weifeng</a:t>
            </a:r>
            <a:r>
              <a:rPr lang="en-US" sz="2000" dirty="0">
                <a:solidFill>
                  <a:srgbClr val="000000"/>
                </a:solidFill>
              </a:rPr>
              <a:t> Liu, Brian </a:t>
            </a:r>
            <a:r>
              <a:rPr lang="en-US" sz="2000" dirty="0" err="1">
                <a:solidFill>
                  <a:srgbClr val="000000"/>
                </a:solidFill>
              </a:rPr>
              <a:t>Vinter</a:t>
            </a:r>
            <a:r>
              <a:rPr lang="en-US" sz="2000" dirty="0">
                <a:solidFill>
                  <a:srgbClr val="000000"/>
                </a:solidFill>
              </a:rPr>
              <a:t>. "A Framework for General Sparse Matrix-Matrix Multiplication on GPUs and Heterogeneous Processors". Journal of Parallel and Distributed Computing (</a:t>
            </a:r>
            <a:r>
              <a:rPr lang="en-US" sz="2000" i="1" dirty="0">
                <a:solidFill>
                  <a:srgbClr val="000000"/>
                </a:solidFill>
              </a:rPr>
              <a:t>JPDC</a:t>
            </a:r>
            <a:r>
              <a:rPr lang="en-US" sz="2000" dirty="0">
                <a:solidFill>
                  <a:srgbClr val="000000"/>
                </a:solidFill>
              </a:rPr>
              <a:t>). Volume 85, November 2015. (</a:t>
            </a:r>
            <a:r>
              <a:rPr lang="en-US" sz="2000" dirty="0" smtClean="0">
                <a:solidFill>
                  <a:srgbClr val="000000"/>
                </a:solidFill>
              </a:rPr>
              <a:t>The </a:t>
            </a:r>
            <a:r>
              <a:rPr lang="en-US" sz="2000" dirty="0">
                <a:solidFill>
                  <a:srgbClr val="000000"/>
                </a:solidFill>
              </a:rPr>
              <a:t>extended </a:t>
            </a:r>
            <a:r>
              <a:rPr lang="en-US" sz="2000" dirty="0" smtClean="0">
                <a:solidFill>
                  <a:srgbClr val="000000"/>
                </a:solidFill>
              </a:rPr>
              <a:t>version of </a:t>
            </a:r>
            <a:r>
              <a:rPr lang="en-US" sz="2000" dirty="0">
                <a:solidFill>
                  <a:srgbClr val="000000"/>
                </a:solidFill>
              </a:rPr>
              <a:t>the </a:t>
            </a:r>
            <a:r>
              <a:rPr lang="en-US" sz="2000" i="1" dirty="0">
                <a:solidFill>
                  <a:srgbClr val="000000"/>
                </a:solidFill>
              </a:rPr>
              <a:t>IPDPS '14</a:t>
            </a:r>
            <a:r>
              <a:rPr lang="en-US" sz="2000" dirty="0">
                <a:solidFill>
                  <a:srgbClr val="000000"/>
                </a:solidFill>
              </a:rPr>
              <a:t> work). </a:t>
            </a:r>
            <a:endParaRPr lang="en-US" sz="2000" dirty="0" smtClean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Weifeng</a:t>
            </a:r>
            <a:r>
              <a:rPr lang="en-US" sz="2000" dirty="0">
                <a:solidFill>
                  <a:srgbClr val="000000"/>
                </a:solidFill>
              </a:rPr>
              <a:t> Liu, Brian </a:t>
            </a:r>
            <a:r>
              <a:rPr lang="en-US" sz="2000" dirty="0" err="1">
                <a:solidFill>
                  <a:srgbClr val="000000"/>
                </a:solidFill>
              </a:rPr>
              <a:t>Vinter</a:t>
            </a:r>
            <a:r>
              <a:rPr lang="en-US" sz="2000" dirty="0">
                <a:solidFill>
                  <a:srgbClr val="000000"/>
                </a:solidFill>
              </a:rPr>
              <a:t>. "An Efficient GPU General Sparse Matrix-Matrix Multiplication for Irregular Data". 28th IEEE International Parallel &amp; Distributed Processing Symposium (</a:t>
            </a:r>
            <a:r>
              <a:rPr lang="en-US" sz="2000" i="1" dirty="0">
                <a:solidFill>
                  <a:srgbClr val="000000"/>
                </a:solidFill>
              </a:rPr>
              <a:t>IPDPS '14</a:t>
            </a:r>
            <a:r>
              <a:rPr lang="en-US" sz="2000" dirty="0">
                <a:solidFill>
                  <a:srgbClr val="000000"/>
                </a:solidFill>
              </a:rPr>
              <a:t>). 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00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8101012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Source Code in two libraries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34</a:t>
            </a:fld>
            <a:endParaRPr lang="en-US" altLang="zh-CN" noProof="1" smtClean="0"/>
          </a:p>
        </p:txBody>
      </p:sp>
      <p:sp>
        <p:nvSpPr>
          <p:cNvPr id="3" name="矩形 2"/>
          <p:cNvSpPr/>
          <p:nvPr/>
        </p:nvSpPr>
        <p:spPr>
          <a:xfrm>
            <a:off x="539552" y="2780928"/>
            <a:ext cx="8460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https</a:t>
            </a:r>
            <a:r>
              <a:rPr lang="en-US" sz="2000" dirty="0">
                <a:solidFill>
                  <a:srgbClr val="000000"/>
                </a:solidFill>
              </a:rPr>
              <a:t>://</a:t>
            </a:r>
            <a:r>
              <a:rPr lang="en-US" sz="2000" dirty="0" err="1">
                <a:solidFill>
                  <a:srgbClr val="000000"/>
                </a:solidFill>
              </a:rPr>
              <a:t>github.com</a:t>
            </a:r>
            <a:r>
              <a:rPr lang="en-US" sz="2000" dirty="0">
                <a:solidFill>
                  <a:srgbClr val="000000"/>
                </a:solidFill>
              </a:rPr>
              <a:t>/</a:t>
            </a:r>
            <a:r>
              <a:rPr lang="en-US" sz="2000" dirty="0" err="1">
                <a:solidFill>
                  <a:srgbClr val="000000"/>
                </a:solidFill>
              </a:rPr>
              <a:t>bhSPARSE</a:t>
            </a:r>
            <a:r>
              <a:rPr lang="en-US" sz="2000" dirty="0">
                <a:solidFill>
                  <a:srgbClr val="000000"/>
                </a:solidFill>
              </a:rPr>
              <a:t>/</a:t>
            </a:r>
            <a:r>
              <a:rPr lang="en-US" sz="2000" dirty="0" err="1">
                <a:solidFill>
                  <a:srgbClr val="000000"/>
                </a:solidFill>
              </a:rPr>
              <a:t>Benchmark_SpGEMM_using_CSR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8" y="2276872"/>
            <a:ext cx="8820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T</a:t>
            </a:r>
            <a:r>
              <a:rPr lang="en-US" sz="2000" b="1" dirty="0" smtClean="0">
                <a:solidFill>
                  <a:srgbClr val="000000"/>
                </a:solidFill>
              </a:rPr>
              <a:t>he </a:t>
            </a:r>
            <a:r>
              <a:rPr lang="en-US" sz="2000" b="1" dirty="0" err="1" smtClean="0">
                <a:solidFill>
                  <a:srgbClr val="000000"/>
                </a:solidFill>
              </a:rPr>
              <a:t>bhSPARSE</a:t>
            </a:r>
            <a:r>
              <a:rPr lang="en-US" sz="2000" b="1" dirty="0" smtClean="0">
                <a:solidFill>
                  <a:srgbClr val="000000"/>
                </a:solidFill>
              </a:rPr>
              <a:t> Library (CUDA &amp; OpenCL versions)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2" y="4437112"/>
            <a:ext cx="8460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https</a:t>
            </a:r>
            <a:r>
              <a:rPr lang="en-US" sz="2000" dirty="0">
                <a:solidFill>
                  <a:srgbClr val="000000"/>
                </a:solidFill>
              </a:rPr>
              <a:t>://</a:t>
            </a:r>
            <a:r>
              <a:rPr lang="en-US" sz="2000" dirty="0" err="1">
                <a:solidFill>
                  <a:srgbClr val="000000"/>
                </a:solidFill>
              </a:rPr>
              <a:t>github.com</a:t>
            </a:r>
            <a:r>
              <a:rPr lang="en-US" sz="2000" dirty="0">
                <a:solidFill>
                  <a:srgbClr val="000000"/>
                </a:solidFill>
              </a:rPr>
              <a:t>/</a:t>
            </a:r>
            <a:r>
              <a:rPr lang="en-US" sz="2000" dirty="0" err="1">
                <a:solidFill>
                  <a:srgbClr val="000000"/>
                </a:solidFill>
              </a:rPr>
              <a:t>clMathLibraries</a:t>
            </a:r>
            <a:r>
              <a:rPr lang="en-US" sz="2000" dirty="0">
                <a:solidFill>
                  <a:srgbClr val="000000"/>
                </a:solidFill>
              </a:rPr>
              <a:t>/</a:t>
            </a:r>
            <a:r>
              <a:rPr lang="en-US" sz="2000" dirty="0" err="1">
                <a:solidFill>
                  <a:srgbClr val="000000"/>
                </a:solidFill>
              </a:rPr>
              <a:t>clSPARSE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3528" y="3933056"/>
            <a:ext cx="8820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T</a:t>
            </a:r>
            <a:r>
              <a:rPr lang="en-US" sz="2000" b="1" dirty="0" smtClean="0">
                <a:solidFill>
                  <a:srgbClr val="000000"/>
                </a:solidFill>
              </a:rPr>
              <a:t>he AMD’s </a:t>
            </a:r>
            <a:r>
              <a:rPr lang="en-US" sz="2000" b="1" dirty="0" err="1" smtClean="0">
                <a:solidFill>
                  <a:srgbClr val="000000"/>
                </a:solidFill>
              </a:rPr>
              <a:t>clSPARSE</a:t>
            </a:r>
            <a:r>
              <a:rPr lang="en-US" sz="2000" b="1" dirty="0" smtClean="0">
                <a:solidFill>
                  <a:srgbClr val="000000"/>
                </a:solidFill>
              </a:rPr>
              <a:t> Library (OpenCL version)</a:t>
            </a:r>
            <a:endParaRPr 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45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7705" y="1268760"/>
            <a:ext cx="2880321" cy="936105"/>
          </a:xfrm>
        </p:spPr>
        <p:txBody>
          <a:bodyPr/>
          <a:lstStyle/>
          <a:p>
            <a:pPr algn="ctr"/>
            <a:r>
              <a:rPr lang="da-DK" altLang="zh-CN" sz="5400" dirty="0" smtClean="0"/>
              <a:t>T k u  !</a:t>
            </a:r>
            <a:endParaRPr lang="da-DK" altLang="zh-CN" sz="5400" dirty="0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da-DK" altLang="zh-CN" smtClean="0"/>
              <a:t>Faculty of Science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BBE9C6-17CD-40B2-B467-32FA1AAD5D01}" type="slidenum">
              <a:rPr lang="da-DK" altLang="zh-CN" smtClean="0"/>
              <a:pPr/>
              <a:t>35</a:t>
            </a:fld>
            <a:endParaRPr lang="da-DK" altLang="zh-CN" smtClean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047706" y="2276873"/>
            <a:ext cx="717846" cy="717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0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766520" y="2276873"/>
            <a:ext cx="721021" cy="717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4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5219129" y="2276873"/>
            <a:ext cx="721023" cy="717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9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4487866" y="2276873"/>
            <a:ext cx="721023" cy="717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8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39752" y="3359225"/>
            <a:ext cx="4680520" cy="936105"/>
          </a:xfrm>
        </p:spPr>
        <p:txBody>
          <a:bodyPr/>
          <a:lstStyle/>
          <a:p>
            <a:pPr algn="dist"/>
            <a:r>
              <a:rPr lang="da-DK" altLang="zh-CN" sz="5400" dirty="0" smtClean="0">
                <a:solidFill>
                  <a:srgbClr val="933027"/>
                </a:solidFill>
                <a:sym typeface="Verdana" pitchFamily="34" charset="0"/>
              </a:rPr>
              <a:t>A y Q s n s ?</a:t>
            </a: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2183610" y="4367338"/>
            <a:ext cx="717846" cy="717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0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2902424" y="4367338"/>
            <a:ext cx="721021" cy="717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2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4355033" y="4367338"/>
            <a:ext cx="721023" cy="717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7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623770" y="4367338"/>
            <a:ext cx="721023" cy="717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4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076056" y="4365104"/>
            <a:ext cx="721021" cy="717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11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6528665" y="4365104"/>
            <a:ext cx="721023" cy="717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13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797402" y="4365104"/>
            <a:ext cx="721023" cy="717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12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95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625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Sparse GEMM (SpGEMM) - Basics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4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9" y="1700808"/>
            <a:ext cx="7129412" cy="647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Multiply a sparse matrix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A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 by a sparse matrix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B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, obtain a result sparse matrix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C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.</a:t>
            </a:r>
            <a:endParaRPr lang="en-US" altLang="zh-CN" sz="1600" i="1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zh-CN" sz="1600" b="1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</p:txBody>
      </p:sp>
      <p:sp>
        <p:nvSpPr>
          <p:cNvPr id="102" name="Rectangle 15"/>
          <p:cNvSpPr>
            <a:spLocks noChangeArrowheads="1"/>
          </p:cNvSpPr>
          <p:nvPr/>
        </p:nvSpPr>
        <p:spPr bwMode="auto">
          <a:xfrm>
            <a:off x="2987824" y="3140968"/>
            <a:ext cx="57606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x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1259632" y="3140968"/>
            <a:ext cx="1730104" cy="2808312"/>
            <a:chOff x="1259632" y="3140968"/>
            <a:chExt cx="1730104" cy="2808312"/>
          </a:xfrm>
        </p:grpSpPr>
        <p:grpSp>
          <p:nvGrpSpPr>
            <p:cNvPr id="54" name="组 53"/>
            <p:cNvGrpSpPr/>
            <p:nvPr/>
          </p:nvGrpSpPr>
          <p:grpSpPr>
            <a:xfrm>
              <a:off x="1259632" y="3573016"/>
              <a:ext cx="433960" cy="432048"/>
              <a:chOff x="3851920" y="3356992"/>
              <a:chExt cx="433960" cy="432048"/>
            </a:xfrm>
          </p:grpSpPr>
          <p:sp>
            <p:nvSpPr>
              <p:cNvPr id="55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5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2</a:t>
                </a:r>
                <a:endParaRPr lang="da-DK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5" name="组 4"/>
            <p:cNvGrpSpPr/>
            <p:nvPr/>
          </p:nvGrpSpPr>
          <p:grpSpPr>
            <a:xfrm>
              <a:off x="2123728" y="3140968"/>
              <a:ext cx="433960" cy="432048"/>
              <a:chOff x="2987824" y="3356992"/>
              <a:chExt cx="433960" cy="432048"/>
            </a:xfrm>
          </p:grpSpPr>
          <p:sp>
            <p:nvSpPr>
              <p:cNvPr id="6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2" name="椭圆 1"/>
              <p:cNvSpPr/>
              <p:nvPr/>
            </p:nvSpPr>
            <p:spPr>
              <a:xfrm>
                <a:off x="3024784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3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1</a:t>
                </a:r>
                <a:endParaRPr lang="da-DK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1259632" y="314096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1691680" y="314096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25" name="组 24"/>
            <p:cNvGrpSpPr/>
            <p:nvPr/>
          </p:nvGrpSpPr>
          <p:grpSpPr>
            <a:xfrm>
              <a:off x="1691680" y="3573016"/>
              <a:ext cx="433960" cy="432048"/>
              <a:chOff x="3851920" y="3356992"/>
              <a:chExt cx="433960" cy="432048"/>
            </a:xfrm>
          </p:grpSpPr>
          <p:sp>
            <p:nvSpPr>
              <p:cNvPr id="28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3</a:t>
                </a:r>
                <a:endParaRPr lang="da-DK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2555776" y="3573016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2123728" y="400506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auto">
            <a:xfrm>
              <a:off x="2555776" y="400506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9" name="Rectangle 15"/>
            <p:cNvSpPr>
              <a:spLocks noChangeArrowheads="1"/>
            </p:cNvSpPr>
            <p:nvPr/>
          </p:nvSpPr>
          <p:spPr bwMode="auto">
            <a:xfrm>
              <a:off x="1259632" y="400506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40" name="Rectangle 15"/>
            <p:cNvSpPr>
              <a:spLocks noChangeArrowheads="1"/>
            </p:cNvSpPr>
            <p:nvPr/>
          </p:nvSpPr>
          <p:spPr bwMode="auto">
            <a:xfrm>
              <a:off x="1691680" y="400506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2555776" y="314096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2123728" y="3573016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1691680" y="443711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58" name="组 57"/>
            <p:cNvGrpSpPr/>
            <p:nvPr/>
          </p:nvGrpSpPr>
          <p:grpSpPr>
            <a:xfrm>
              <a:off x="2555776" y="4437112"/>
              <a:ext cx="433960" cy="432048"/>
              <a:chOff x="3851920" y="3356992"/>
              <a:chExt cx="433960" cy="432048"/>
            </a:xfrm>
          </p:grpSpPr>
          <p:sp>
            <p:nvSpPr>
              <p:cNvPr id="5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61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6</a:t>
                </a:r>
              </a:p>
            </p:txBody>
          </p:sp>
        </p:grpSp>
        <p:grpSp>
          <p:nvGrpSpPr>
            <p:cNvPr id="62" name="组 61"/>
            <p:cNvGrpSpPr/>
            <p:nvPr/>
          </p:nvGrpSpPr>
          <p:grpSpPr>
            <a:xfrm>
              <a:off x="2123728" y="4437112"/>
              <a:ext cx="433960" cy="432048"/>
              <a:chOff x="2987824" y="3356992"/>
              <a:chExt cx="433960" cy="432048"/>
            </a:xfrm>
          </p:grpSpPr>
          <p:sp>
            <p:nvSpPr>
              <p:cNvPr id="63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3024784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65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</a:p>
            </p:txBody>
          </p:sp>
        </p:grpSp>
        <p:grpSp>
          <p:nvGrpSpPr>
            <p:cNvPr id="137" name="组 136"/>
            <p:cNvGrpSpPr/>
            <p:nvPr/>
          </p:nvGrpSpPr>
          <p:grpSpPr>
            <a:xfrm>
              <a:off x="1259632" y="4437112"/>
              <a:ext cx="433960" cy="432048"/>
              <a:chOff x="3851920" y="3356992"/>
              <a:chExt cx="433960" cy="432048"/>
            </a:xfrm>
          </p:grpSpPr>
          <p:sp>
            <p:nvSpPr>
              <p:cNvPr id="138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40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4</a:t>
                </a:r>
                <a:endParaRPr lang="da-DK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165" name="Rectangle 15"/>
            <p:cNvSpPr>
              <a:spLocks noChangeArrowheads="1"/>
            </p:cNvSpPr>
            <p:nvPr/>
          </p:nvSpPr>
          <p:spPr bwMode="auto">
            <a:xfrm>
              <a:off x="1259632" y="4869160"/>
              <a:ext cx="1728192" cy="108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A</a:t>
              </a:r>
            </a:p>
            <a:p>
              <a:pPr algn="ctr" eaLnBrk="0" hangingPunct="0">
                <a:buSzPct val="100000"/>
              </a:pP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(4x4)</a:t>
              </a:r>
            </a:p>
            <a:p>
              <a:pPr algn="ctr" eaLnBrk="0" hangingPunct="0">
                <a:buSzPct val="100000"/>
              </a:pPr>
              <a:r>
                <a:rPr lang="da-DK" altLang="zh-CN" sz="2000" i="1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nnzA</a:t>
              </a: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</a:t>
              </a: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= 6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135" name="Rectangle 15"/>
          <p:cNvSpPr>
            <a:spLocks noChangeArrowheads="1"/>
          </p:cNvSpPr>
          <p:nvPr/>
        </p:nvSpPr>
        <p:spPr bwMode="auto">
          <a:xfrm>
            <a:off x="5292080" y="3140968"/>
            <a:ext cx="57606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=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3563888" y="3140968"/>
            <a:ext cx="1730104" cy="2808312"/>
            <a:chOff x="3563888" y="3140968"/>
            <a:chExt cx="1730104" cy="2808312"/>
          </a:xfrm>
        </p:grpSpPr>
        <p:grpSp>
          <p:nvGrpSpPr>
            <p:cNvPr id="66" name="组 65"/>
            <p:cNvGrpSpPr/>
            <p:nvPr/>
          </p:nvGrpSpPr>
          <p:grpSpPr>
            <a:xfrm>
              <a:off x="3995936" y="4005064"/>
              <a:ext cx="433960" cy="432048"/>
              <a:chOff x="3851920" y="3356992"/>
              <a:chExt cx="433960" cy="432048"/>
            </a:xfrm>
          </p:grpSpPr>
          <p:sp>
            <p:nvSpPr>
              <p:cNvPr id="6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6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70" name="组 69"/>
            <p:cNvGrpSpPr/>
            <p:nvPr/>
          </p:nvGrpSpPr>
          <p:grpSpPr>
            <a:xfrm>
              <a:off x="4427984" y="3573016"/>
              <a:ext cx="433960" cy="432048"/>
              <a:chOff x="2987824" y="3356992"/>
              <a:chExt cx="433960" cy="432048"/>
            </a:xfrm>
          </p:grpSpPr>
          <p:sp>
            <p:nvSpPr>
              <p:cNvPr id="71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3024784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73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c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74" name="Rectangle 15"/>
            <p:cNvSpPr>
              <a:spLocks noChangeArrowheads="1"/>
            </p:cNvSpPr>
            <p:nvPr/>
          </p:nvSpPr>
          <p:spPr bwMode="auto">
            <a:xfrm>
              <a:off x="3563888" y="314096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75" name="Rectangle 15"/>
            <p:cNvSpPr>
              <a:spLocks noChangeArrowheads="1"/>
            </p:cNvSpPr>
            <p:nvPr/>
          </p:nvSpPr>
          <p:spPr bwMode="auto">
            <a:xfrm>
              <a:off x="4427984" y="314096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76" name="组 75"/>
            <p:cNvGrpSpPr/>
            <p:nvPr/>
          </p:nvGrpSpPr>
          <p:grpSpPr>
            <a:xfrm>
              <a:off x="4860032" y="3140968"/>
              <a:ext cx="433960" cy="432048"/>
              <a:chOff x="3851920" y="3356992"/>
              <a:chExt cx="433960" cy="432048"/>
            </a:xfrm>
          </p:grpSpPr>
          <p:sp>
            <p:nvSpPr>
              <p:cNvPr id="7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7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a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80" name="Rectangle 15"/>
            <p:cNvSpPr>
              <a:spLocks noChangeArrowheads="1"/>
            </p:cNvSpPr>
            <p:nvPr/>
          </p:nvSpPr>
          <p:spPr bwMode="auto">
            <a:xfrm>
              <a:off x="3995936" y="3573016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/>
          </p:nvSpPr>
          <p:spPr bwMode="auto">
            <a:xfrm>
              <a:off x="4860032" y="3573016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83" name="Rectangle 15"/>
            <p:cNvSpPr>
              <a:spLocks noChangeArrowheads="1"/>
            </p:cNvSpPr>
            <p:nvPr/>
          </p:nvSpPr>
          <p:spPr bwMode="auto">
            <a:xfrm>
              <a:off x="3563888" y="400506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3563888" y="443711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87" name="Rectangle 15"/>
            <p:cNvSpPr>
              <a:spLocks noChangeArrowheads="1"/>
            </p:cNvSpPr>
            <p:nvPr/>
          </p:nvSpPr>
          <p:spPr bwMode="auto">
            <a:xfrm>
              <a:off x="3995936" y="443711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89" name="组 88"/>
            <p:cNvGrpSpPr/>
            <p:nvPr/>
          </p:nvGrpSpPr>
          <p:grpSpPr>
            <a:xfrm>
              <a:off x="4427984" y="4437112"/>
              <a:ext cx="433960" cy="432048"/>
              <a:chOff x="3851920" y="3356992"/>
              <a:chExt cx="433960" cy="432048"/>
            </a:xfrm>
          </p:grpSpPr>
          <p:sp>
            <p:nvSpPr>
              <p:cNvPr id="90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92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93" name="组 92"/>
            <p:cNvGrpSpPr/>
            <p:nvPr/>
          </p:nvGrpSpPr>
          <p:grpSpPr>
            <a:xfrm>
              <a:off x="3563888" y="3573016"/>
              <a:ext cx="433960" cy="432048"/>
              <a:chOff x="2987824" y="3356992"/>
              <a:chExt cx="433960" cy="432048"/>
            </a:xfrm>
          </p:grpSpPr>
          <p:sp>
            <p:nvSpPr>
              <p:cNvPr id="94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3024784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96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b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97" name="Rectangle 15"/>
            <p:cNvSpPr>
              <a:spLocks noChangeArrowheads="1"/>
            </p:cNvSpPr>
            <p:nvPr/>
          </p:nvSpPr>
          <p:spPr bwMode="auto">
            <a:xfrm>
              <a:off x="4860032" y="443711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98" name="Rectangle 15"/>
            <p:cNvSpPr>
              <a:spLocks noChangeArrowheads="1"/>
            </p:cNvSpPr>
            <p:nvPr/>
          </p:nvSpPr>
          <p:spPr bwMode="auto">
            <a:xfrm>
              <a:off x="4427984" y="400506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99" name="Rectangle 15"/>
            <p:cNvSpPr>
              <a:spLocks noChangeArrowheads="1"/>
            </p:cNvSpPr>
            <p:nvPr/>
          </p:nvSpPr>
          <p:spPr bwMode="auto">
            <a:xfrm>
              <a:off x="3995936" y="314096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141" name="组 140"/>
            <p:cNvGrpSpPr/>
            <p:nvPr/>
          </p:nvGrpSpPr>
          <p:grpSpPr>
            <a:xfrm>
              <a:off x="4860032" y="4005064"/>
              <a:ext cx="433960" cy="432048"/>
              <a:chOff x="3851920" y="3356992"/>
              <a:chExt cx="433960" cy="432048"/>
            </a:xfrm>
          </p:grpSpPr>
          <p:sp>
            <p:nvSpPr>
              <p:cNvPr id="142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44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166" name="Rectangle 15"/>
            <p:cNvSpPr>
              <a:spLocks noChangeArrowheads="1"/>
            </p:cNvSpPr>
            <p:nvPr/>
          </p:nvSpPr>
          <p:spPr bwMode="auto">
            <a:xfrm>
              <a:off x="3563888" y="4869160"/>
              <a:ext cx="1728192" cy="108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</a:p>
            <a:p>
              <a:pPr algn="ctr" eaLnBrk="0" hangingPunct="0">
                <a:buSzPct val="100000"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(4x4)</a:t>
              </a:r>
            </a:p>
            <a:p>
              <a:pPr algn="ctr" eaLnBrk="0" hangingPunct="0">
                <a:buSzPct val="100000"/>
              </a:pPr>
              <a:r>
                <a:rPr lang="da-DK" altLang="zh-CN" sz="2000" i="1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nnzB</a:t>
              </a: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</a:t>
              </a: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= </a:t>
              </a: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6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5868144" y="3140968"/>
            <a:ext cx="2160240" cy="2808312"/>
            <a:chOff x="5868144" y="3140968"/>
            <a:chExt cx="2160240" cy="2808312"/>
          </a:xfrm>
        </p:grpSpPr>
        <p:grpSp>
          <p:nvGrpSpPr>
            <p:cNvPr id="104" name="组 103"/>
            <p:cNvGrpSpPr/>
            <p:nvPr/>
          </p:nvGrpSpPr>
          <p:grpSpPr>
            <a:xfrm>
              <a:off x="6300192" y="3140968"/>
              <a:ext cx="433960" cy="432048"/>
              <a:chOff x="3851920" y="3356992"/>
              <a:chExt cx="433960" cy="432048"/>
            </a:xfrm>
          </p:grpSpPr>
          <p:sp>
            <p:nvSpPr>
              <p:cNvPr id="132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34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1</a:t>
                </a: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01" name="组 100"/>
            <p:cNvGrpSpPr/>
            <p:nvPr/>
          </p:nvGrpSpPr>
          <p:grpSpPr>
            <a:xfrm>
              <a:off x="7164288" y="4437112"/>
              <a:ext cx="864096" cy="432048"/>
              <a:chOff x="5940152" y="3068960"/>
              <a:chExt cx="864096" cy="432048"/>
            </a:xfrm>
          </p:grpSpPr>
          <p:sp>
            <p:nvSpPr>
              <p:cNvPr id="129" name="Rectangle 15"/>
              <p:cNvSpPr>
                <a:spLocks noChangeArrowheads="1"/>
              </p:cNvSpPr>
              <p:nvPr/>
            </p:nvSpPr>
            <p:spPr bwMode="auto">
              <a:xfrm>
                <a:off x="5940152" y="3068960"/>
                <a:ext cx="864096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endPara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5994636" y="3104964"/>
                <a:ext cx="755128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31" name="Rectangle 15"/>
              <p:cNvSpPr>
                <a:spLocks noChangeArrowheads="1"/>
              </p:cNvSpPr>
              <p:nvPr/>
            </p:nvSpPr>
            <p:spPr bwMode="auto">
              <a:xfrm>
                <a:off x="5940152" y="3068960"/>
                <a:ext cx="864096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4</a:t>
                </a: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a</a:t>
                </a:r>
                <a:r>
                  <a:rPr lang="da-DK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+5</a:t>
                </a: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109" name="Rectangle 15"/>
            <p:cNvSpPr>
              <a:spLocks noChangeArrowheads="1"/>
            </p:cNvSpPr>
            <p:nvPr/>
          </p:nvSpPr>
          <p:spPr bwMode="auto">
            <a:xfrm>
              <a:off x="6300192" y="3573016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10" name="Rectangle 15"/>
            <p:cNvSpPr>
              <a:spLocks noChangeArrowheads="1"/>
            </p:cNvSpPr>
            <p:nvPr/>
          </p:nvSpPr>
          <p:spPr bwMode="auto">
            <a:xfrm>
              <a:off x="6300192" y="400506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11" name="Rectangle 15"/>
            <p:cNvSpPr>
              <a:spLocks noChangeArrowheads="1"/>
            </p:cNvSpPr>
            <p:nvPr/>
          </p:nvSpPr>
          <p:spPr bwMode="auto">
            <a:xfrm>
              <a:off x="5868144" y="314096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19" name="Rectangle 15"/>
            <p:cNvSpPr>
              <a:spLocks noChangeArrowheads="1"/>
            </p:cNvSpPr>
            <p:nvPr/>
          </p:nvSpPr>
          <p:spPr bwMode="auto">
            <a:xfrm>
              <a:off x="5868144" y="400506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145" name="组 144"/>
            <p:cNvGrpSpPr/>
            <p:nvPr/>
          </p:nvGrpSpPr>
          <p:grpSpPr>
            <a:xfrm>
              <a:off x="6300192" y="4437112"/>
              <a:ext cx="433960" cy="432048"/>
              <a:chOff x="3851920" y="3356992"/>
              <a:chExt cx="433960" cy="432048"/>
            </a:xfrm>
          </p:grpSpPr>
          <p:sp>
            <p:nvSpPr>
              <p:cNvPr id="146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147" name="椭圆 146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48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3" name="组 2"/>
            <p:cNvGrpSpPr/>
            <p:nvPr/>
          </p:nvGrpSpPr>
          <p:grpSpPr>
            <a:xfrm>
              <a:off x="7164288" y="3140968"/>
              <a:ext cx="864096" cy="432048"/>
              <a:chOff x="8279904" y="2204864"/>
              <a:chExt cx="864096" cy="432048"/>
            </a:xfrm>
          </p:grpSpPr>
          <p:sp>
            <p:nvSpPr>
              <p:cNvPr id="150" name="Rectangle 15"/>
              <p:cNvSpPr>
                <a:spLocks noChangeArrowheads="1"/>
              </p:cNvSpPr>
              <p:nvPr/>
            </p:nvSpPr>
            <p:spPr bwMode="auto">
              <a:xfrm>
                <a:off x="8279904" y="2204864"/>
                <a:ext cx="864096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endPara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8531932" y="2240868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52" name="Rectangle 15"/>
              <p:cNvSpPr>
                <a:spLocks noChangeArrowheads="1"/>
              </p:cNvSpPr>
              <p:nvPr/>
            </p:nvSpPr>
            <p:spPr bwMode="auto">
              <a:xfrm>
                <a:off x="8495928" y="2204864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1</a:t>
                </a: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153" name="Rectangle 15"/>
            <p:cNvSpPr>
              <a:spLocks noChangeArrowheads="1"/>
            </p:cNvSpPr>
            <p:nvPr/>
          </p:nvSpPr>
          <p:spPr bwMode="auto">
            <a:xfrm>
              <a:off x="7164288" y="4005064"/>
              <a:ext cx="864096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67" name="Rectangle 15"/>
            <p:cNvSpPr>
              <a:spLocks noChangeArrowheads="1"/>
            </p:cNvSpPr>
            <p:nvPr/>
          </p:nvSpPr>
          <p:spPr bwMode="auto">
            <a:xfrm>
              <a:off x="5868144" y="4869160"/>
              <a:ext cx="2160240" cy="108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C</a:t>
              </a:r>
            </a:p>
            <a:p>
              <a:pPr algn="ctr" eaLnBrk="0" hangingPunct="0">
                <a:buSzPct val="100000"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(4x4)</a:t>
              </a:r>
            </a:p>
            <a:p>
              <a:pPr algn="ctr" eaLnBrk="0" hangingPunct="0">
                <a:buSzPct val="100000"/>
              </a:pPr>
              <a:r>
                <a:rPr lang="da-DK" altLang="zh-CN" sz="2000" i="1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nnzC</a:t>
              </a: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</a:t>
              </a: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= 8</a:t>
              </a:r>
            </a:p>
          </p:txBody>
        </p:sp>
        <p:grpSp>
          <p:nvGrpSpPr>
            <p:cNvPr id="168" name="组 167"/>
            <p:cNvGrpSpPr/>
            <p:nvPr/>
          </p:nvGrpSpPr>
          <p:grpSpPr>
            <a:xfrm>
              <a:off x="5868144" y="3573016"/>
              <a:ext cx="433960" cy="432048"/>
              <a:chOff x="2987824" y="3356992"/>
              <a:chExt cx="433960" cy="432048"/>
            </a:xfrm>
          </p:grpSpPr>
          <p:sp>
            <p:nvSpPr>
              <p:cNvPr id="169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170" name="椭圆 169"/>
              <p:cNvSpPr/>
              <p:nvPr/>
            </p:nvSpPr>
            <p:spPr>
              <a:xfrm>
                <a:off x="3024784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71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3</a:t>
                </a: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b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127" name="组 126"/>
            <p:cNvGrpSpPr/>
            <p:nvPr/>
          </p:nvGrpSpPr>
          <p:grpSpPr>
            <a:xfrm>
              <a:off x="6732240" y="3573016"/>
              <a:ext cx="433960" cy="432048"/>
              <a:chOff x="3851920" y="3356992"/>
              <a:chExt cx="433960" cy="432048"/>
            </a:xfrm>
          </p:grpSpPr>
          <p:sp>
            <p:nvSpPr>
              <p:cNvPr id="128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4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3</a:t>
                </a: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c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158" name="Rectangle 15"/>
            <p:cNvSpPr>
              <a:spLocks noChangeArrowheads="1"/>
            </p:cNvSpPr>
            <p:nvPr/>
          </p:nvSpPr>
          <p:spPr bwMode="auto">
            <a:xfrm>
              <a:off x="6732240" y="314096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59" name="Rectangle 15"/>
            <p:cNvSpPr>
              <a:spLocks noChangeArrowheads="1"/>
            </p:cNvSpPr>
            <p:nvPr/>
          </p:nvSpPr>
          <p:spPr bwMode="auto">
            <a:xfrm>
              <a:off x="5868144" y="443711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160" name="组 159"/>
            <p:cNvGrpSpPr/>
            <p:nvPr/>
          </p:nvGrpSpPr>
          <p:grpSpPr>
            <a:xfrm>
              <a:off x="6732240" y="4437112"/>
              <a:ext cx="433960" cy="432048"/>
              <a:chOff x="3851920" y="3356992"/>
              <a:chExt cx="433960" cy="432048"/>
            </a:xfrm>
          </p:grpSpPr>
          <p:sp>
            <p:nvSpPr>
              <p:cNvPr id="161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63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6</a:t>
                </a:r>
                <a:r>
                  <a:rPr lang="da-DK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da-DK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164" name="Rectangle 15"/>
            <p:cNvSpPr>
              <a:spLocks noChangeArrowheads="1"/>
            </p:cNvSpPr>
            <p:nvPr/>
          </p:nvSpPr>
          <p:spPr bwMode="auto">
            <a:xfrm>
              <a:off x="6732240" y="400506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177" name="组 176"/>
            <p:cNvGrpSpPr/>
            <p:nvPr/>
          </p:nvGrpSpPr>
          <p:grpSpPr>
            <a:xfrm>
              <a:off x="7164288" y="3573016"/>
              <a:ext cx="864096" cy="432048"/>
              <a:chOff x="8279904" y="2204864"/>
              <a:chExt cx="864096" cy="432048"/>
            </a:xfrm>
          </p:grpSpPr>
          <p:sp>
            <p:nvSpPr>
              <p:cNvPr id="178" name="Rectangle 15"/>
              <p:cNvSpPr>
                <a:spLocks noChangeArrowheads="1"/>
              </p:cNvSpPr>
              <p:nvPr/>
            </p:nvSpPr>
            <p:spPr bwMode="auto">
              <a:xfrm>
                <a:off x="8279904" y="2204864"/>
                <a:ext cx="864096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endPara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179" name="椭圆 178"/>
              <p:cNvSpPr/>
              <p:nvPr/>
            </p:nvSpPr>
            <p:spPr>
              <a:xfrm>
                <a:off x="8531932" y="2240868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80" name="Rectangle 15"/>
              <p:cNvSpPr>
                <a:spLocks noChangeArrowheads="1"/>
              </p:cNvSpPr>
              <p:nvPr/>
            </p:nvSpPr>
            <p:spPr bwMode="auto">
              <a:xfrm>
                <a:off x="8495928" y="2204864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2</a:t>
                </a:r>
                <a:r>
                  <a:rPr lang="da-DK" altLang="zh-CN" sz="1600" i="1" dirty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a</a:t>
                </a: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625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SpGEMM - Data Storage Format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5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8" y="1700808"/>
            <a:ext cx="7705475" cy="86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lvl="1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We assume all three matrices are stored in Compressed Sparse Row (CSR) format </a:t>
            </a:r>
            <a:r>
              <a:rPr lang="en-US" altLang="zh-CN" sz="20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that contains three arrays: (1) row pointer, (2) column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index, and </a:t>
            </a:r>
            <a:r>
              <a:rPr lang="en-US" altLang="zh-CN" sz="2000" kern="0" noProof="1">
                <a:solidFill>
                  <a:srgbClr val="212121"/>
                </a:solidFill>
                <a:latin typeface="+mn-lt"/>
                <a:sym typeface="Verdana" pitchFamily="34" charset="0"/>
              </a:rPr>
              <a:t>(3)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value.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zh-CN" sz="1600" b="1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</p:txBody>
      </p:sp>
      <p:sp>
        <p:nvSpPr>
          <p:cNvPr id="181" name="Rectangle 15"/>
          <p:cNvSpPr>
            <a:spLocks noChangeArrowheads="1"/>
          </p:cNvSpPr>
          <p:nvPr/>
        </p:nvSpPr>
        <p:spPr bwMode="auto">
          <a:xfrm>
            <a:off x="1547664" y="4941168"/>
            <a:ext cx="17281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A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264" name="组 263"/>
          <p:cNvGrpSpPr/>
          <p:nvPr/>
        </p:nvGrpSpPr>
        <p:grpSpPr>
          <a:xfrm>
            <a:off x="1547664" y="3645024"/>
            <a:ext cx="433960" cy="432048"/>
            <a:chOff x="3851920" y="3356992"/>
            <a:chExt cx="433960" cy="432048"/>
          </a:xfrm>
        </p:grpSpPr>
        <p:sp>
          <p:nvSpPr>
            <p:cNvPr id="265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266" name="椭圆 265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6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2</a:t>
              </a:r>
              <a:endParaRPr lang="da-DK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411760" y="3212976"/>
            <a:ext cx="433960" cy="432048"/>
            <a:chOff x="2987824" y="3356992"/>
            <a:chExt cx="433960" cy="432048"/>
          </a:xfrm>
        </p:grpSpPr>
        <p:sp>
          <p:nvSpPr>
            <p:cNvPr id="269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270" name="椭圆 269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71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1</a:t>
              </a:r>
              <a:endParaRPr lang="da-DK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272" name="Rectangle 15"/>
          <p:cNvSpPr>
            <a:spLocks noChangeArrowheads="1"/>
          </p:cNvSpPr>
          <p:nvPr/>
        </p:nvSpPr>
        <p:spPr bwMode="auto">
          <a:xfrm>
            <a:off x="1547664" y="321297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73" name="Rectangle 15"/>
          <p:cNvSpPr>
            <a:spLocks noChangeArrowheads="1"/>
          </p:cNvSpPr>
          <p:nvPr/>
        </p:nvSpPr>
        <p:spPr bwMode="auto">
          <a:xfrm>
            <a:off x="1979712" y="321297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274" name="组 273"/>
          <p:cNvGrpSpPr/>
          <p:nvPr/>
        </p:nvGrpSpPr>
        <p:grpSpPr>
          <a:xfrm>
            <a:off x="1979712" y="3645024"/>
            <a:ext cx="433960" cy="432048"/>
            <a:chOff x="3851920" y="3356992"/>
            <a:chExt cx="433960" cy="432048"/>
          </a:xfrm>
        </p:grpSpPr>
        <p:sp>
          <p:nvSpPr>
            <p:cNvPr id="275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276" name="椭圆 275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7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3</a:t>
              </a:r>
              <a:endParaRPr lang="da-DK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278" name="Rectangle 15"/>
          <p:cNvSpPr>
            <a:spLocks noChangeArrowheads="1"/>
          </p:cNvSpPr>
          <p:nvPr/>
        </p:nvSpPr>
        <p:spPr bwMode="auto">
          <a:xfrm>
            <a:off x="2843808" y="364502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79" name="Rectangle 15"/>
          <p:cNvSpPr>
            <a:spLocks noChangeArrowheads="1"/>
          </p:cNvSpPr>
          <p:nvPr/>
        </p:nvSpPr>
        <p:spPr bwMode="auto">
          <a:xfrm>
            <a:off x="2411760" y="407707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80" name="Rectangle 15"/>
          <p:cNvSpPr>
            <a:spLocks noChangeArrowheads="1"/>
          </p:cNvSpPr>
          <p:nvPr/>
        </p:nvSpPr>
        <p:spPr bwMode="auto">
          <a:xfrm>
            <a:off x="2843808" y="407707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81" name="Rectangle 15"/>
          <p:cNvSpPr>
            <a:spLocks noChangeArrowheads="1"/>
          </p:cNvSpPr>
          <p:nvPr/>
        </p:nvSpPr>
        <p:spPr bwMode="auto">
          <a:xfrm>
            <a:off x="1547664" y="407707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82" name="Rectangle 15"/>
          <p:cNvSpPr>
            <a:spLocks noChangeArrowheads="1"/>
          </p:cNvSpPr>
          <p:nvPr/>
        </p:nvSpPr>
        <p:spPr bwMode="auto">
          <a:xfrm>
            <a:off x="1979712" y="407707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83" name="Rectangle 15"/>
          <p:cNvSpPr>
            <a:spLocks noChangeArrowheads="1"/>
          </p:cNvSpPr>
          <p:nvPr/>
        </p:nvSpPr>
        <p:spPr bwMode="auto">
          <a:xfrm>
            <a:off x="2843808" y="321297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84" name="Rectangle 15"/>
          <p:cNvSpPr>
            <a:spLocks noChangeArrowheads="1"/>
          </p:cNvSpPr>
          <p:nvPr/>
        </p:nvSpPr>
        <p:spPr bwMode="auto">
          <a:xfrm>
            <a:off x="2411760" y="364502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85" name="Rectangle 15"/>
          <p:cNvSpPr>
            <a:spLocks noChangeArrowheads="1"/>
          </p:cNvSpPr>
          <p:nvPr/>
        </p:nvSpPr>
        <p:spPr bwMode="auto">
          <a:xfrm>
            <a:off x="1979712" y="450912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286" name="组 285"/>
          <p:cNvGrpSpPr/>
          <p:nvPr/>
        </p:nvGrpSpPr>
        <p:grpSpPr>
          <a:xfrm>
            <a:off x="2843808" y="4509120"/>
            <a:ext cx="433960" cy="432048"/>
            <a:chOff x="3851920" y="3356992"/>
            <a:chExt cx="433960" cy="432048"/>
          </a:xfrm>
        </p:grpSpPr>
        <p:sp>
          <p:nvSpPr>
            <p:cNvPr id="28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000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288" name="椭圆 287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8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6</a:t>
              </a:r>
            </a:p>
          </p:txBody>
        </p:sp>
      </p:grpSp>
      <p:grpSp>
        <p:nvGrpSpPr>
          <p:cNvPr id="290" name="组 289"/>
          <p:cNvGrpSpPr/>
          <p:nvPr/>
        </p:nvGrpSpPr>
        <p:grpSpPr>
          <a:xfrm>
            <a:off x="2411760" y="4509120"/>
            <a:ext cx="433960" cy="432048"/>
            <a:chOff x="2987824" y="3356992"/>
            <a:chExt cx="433960" cy="432048"/>
          </a:xfrm>
        </p:grpSpPr>
        <p:sp>
          <p:nvSpPr>
            <p:cNvPr id="291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solidFill>
              <a:srgbClr val="000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292" name="椭圆 291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93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5</a:t>
              </a:r>
            </a:p>
          </p:txBody>
        </p:sp>
      </p:grpSp>
      <p:grpSp>
        <p:nvGrpSpPr>
          <p:cNvPr id="294" name="组 293"/>
          <p:cNvGrpSpPr/>
          <p:nvPr/>
        </p:nvGrpSpPr>
        <p:grpSpPr>
          <a:xfrm>
            <a:off x="1547664" y="4509120"/>
            <a:ext cx="433960" cy="432048"/>
            <a:chOff x="3851920" y="3356992"/>
            <a:chExt cx="433960" cy="432048"/>
          </a:xfrm>
        </p:grpSpPr>
        <p:sp>
          <p:nvSpPr>
            <p:cNvPr id="295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000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296" name="椭圆 295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9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4</a:t>
              </a:r>
              <a:endParaRPr lang="da-DK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722937" y="4075015"/>
            <a:ext cx="361231" cy="722137"/>
            <a:chOff x="5722937" y="4075015"/>
            <a:chExt cx="361231" cy="722137"/>
          </a:xfrm>
        </p:grpSpPr>
        <p:sp>
          <p:nvSpPr>
            <p:cNvPr id="436" name="Rectangle 15"/>
            <p:cNvSpPr>
              <a:spLocks noChangeArrowheads="1"/>
            </p:cNvSpPr>
            <p:nvPr/>
          </p:nvSpPr>
          <p:spPr bwMode="auto">
            <a:xfrm>
              <a:off x="5722937" y="4436790"/>
              <a:ext cx="360363" cy="360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6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</a:t>
              </a:r>
            </a:p>
          </p:txBody>
        </p:sp>
        <p:sp>
          <p:nvSpPr>
            <p:cNvPr id="444" name="Rectangle 15"/>
            <p:cNvSpPr>
              <a:spLocks noChangeArrowheads="1"/>
            </p:cNvSpPr>
            <p:nvPr/>
          </p:nvSpPr>
          <p:spPr bwMode="auto">
            <a:xfrm>
              <a:off x="5722937" y="4075015"/>
              <a:ext cx="360363" cy="360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2</a:t>
              </a:r>
            </a:p>
          </p:txBody>
        </p:sp>
        <p:sp>
          <p:nvSpPr>
            <p:cNvPr id="483" name="圆角矩形 482"/>
            <p:cNvSpPr/>
            <p:nvPr/>
          </p:nvSpPr>
          <p:spPr>
            <a:xfrm>
              <a:off x="5724128" y="4075337"/>
              <a:ext cx="360040" cy="360040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84" name="圆角矩形 483"/>
            <p:cNvSpPr/>
            <p:nvPr/>
          </p:nvSpPr>
          <p:spPr>
            <a:xfrm>
              <a:off x="5724128" y="4437112"/>
              <a:ext cx="360040" cy="360040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6083300" y="4075015"/>
            <a:ext cx="360908" cy="722137"/>
            <a:chOff x="6083300" y="4075015"/>
            <a:chExt cx="360908" cy="722137"/>
          </a:xfrm>
        </p:grpSpPr>
        <p:grpSp>
          <p:nvGrpSpPr>
            <p:cNvPr id="4" name="组 3"/>
            <p:cNvGrpSpPr/>
            <p:nvPr/>
          </p:nvGrpSpPr>
          <p:grpSpPr>
            <a:xfrm>
              <a:off x="6083300" y="4075015"/>
              <a:ext cx="360362" cy="722137"/>
              <a:chOff x="6083300" y="4075015"/>
              <a:chExt cx="360362" cy="722137"/>
            </a:xfrm>
          </p:grpSpPr>
          <p:sp>
            <p:nvSpPr>
              <p:cNvPr id="437" name="Rectangle 15"/>
              <p:cNvSpPr>
                <a:spLocks noChangeArrowheads="1"/>
              </p:cNvSpPr>
              <p:nvPr/>
            </p:nvSpPr>
            <p:spPr bwMode="auto">
              <a:xfrm>
                <a:off x="6083300" y="4436790"/>
                <a:ext cx="360362" cy="360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da-DK" altLang="zh-CN" sz="16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2</a:t>
                </a:r>
              </a:p>
            </p:txBody>
          </p:sp>
          <p:sp>
            <p:nvSpPr>
              <p:cNvPr id="445" name="Rectangle 15"/>
              <p:cNvSpPr>
                <a:spLocks noChangeArrowheads="1"/>
              </p:cNvSpPr>
              <p:nvPr/>
            </p:nvSpPr>
            <p:spPr bwMode="auto">
              <a:xfrm>
                <a:off x="6083300" y="4075015"/>
                <a:ext cx="360362" cy="360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</p:grpSp>
        <p:sp>
          <p:nvSpPr>
            <p:cNvPr id="486" name="圆角矩形 485"/>
            <p:cNvSpPr/>
            <p:nvPr/>
          </p:nvSpPr>
          <p:spPr>
            <a:xfrm>
              <a:off x="6084168" y="4075336"/>
              <a:ext cx="360040" cy="721815"/>
            </a:xfrm>
            <a:prstGeom prst="roundRect">
              <a:avLst/>
            </a:prstGeom>
            <a:solidFill>
              <a:srgbClr val="0000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6443662" y="4075015"/>
            <a:ext cx="360586" cy="722137"/>
            <a:chOff x="6443662" y="4075015"/>
            <a:chExt cx="360586" cy="722137"/>
          </a:xfrm>
        </p:grpSpPr>
        <p:grpSp>
          <p:nvGrpSpPr>
            <p:cNvPr id="5" name="组 4"/>
            <p:cNvGrpSpPr/>
            <p:nvPr/>
          </p:nvGrpSpPr>
          <p:grpSpPr>
            <a:xfrm>
              <a:off x="6443662" y="4075015"/>
              <a:ext cx="360363" cy="722137"/>
              <a:chOff x="6443662" y="4075015"/>
              <a:chExt cx="360363" cy="722137"/>
            </a:xfrm>
          </p:grpSpPr>
          <p:sp>
            <p:nvSpPr>
              <p:cNvPr id="438" name="Rectangle 15"/>
              <p:cNvSpPr>
                <a:spLocks noChangeArrowheads="1"/>
              </p:cNvSpPr>
              <p:nvPr/>
            </p:nvSpPr>
            <p:spPr bwMode="auto">
              <a:xfrm>
                <a:off x="6443662" y="4436790"/>
                <a:ext cx="360363" cy="360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3</a:t>
                </a:r>
              </a:p>
            </p:txBody>
          </p:sp>
          <p:sp>
            <p:nvSpPr>
              <p:cNvPr id="446" name="Rectangle 15"/>
              <p:cNvSpPr>
                <a:spLocks noChangeArrowheads="1"/>
              </p:cNvSpPr>
              <p:nvPr/>
            </p:nvSpPr>
            <p:spPr bwMode="auto">
              <a:xfrm>
                <a:off x="6443662" y="4075015"/>
                <a:ext cx="360363" cy="360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1</a:t>
                </a:r>
              </a:p>
            </p:txBody>
          </p:sp>
        </p:grpSp>
        <p:sp>
          <p:nvSpPr>
            <p:cNvPr id="487" name="圆角矩形 486"/>
            <p:cNvSpPr/>
            <p:nvPr/>
          </p:nvSpPr>
          <p:spPr>
            <a:xfrm>
              <a:off x="6444208" y="4077072"/>
              <a:ext cx="360040" cy="720080"/>
            </a:xfrm>
            <a:prstGeom prst="roundRect">
              <a:avLst/>
            </a:prstGeom>
            <a:solidFill>
              <a:srgbClr val="0000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7164288" y="4075015"/>
            <a:ext cx="360040" cy="722137"/>
            <a:chOff x="7164288" y="4075015"/>
            <a:chExt cx="360040" cy="722137"/>
          </a:xfrm>
        </p:grpSpPr>
        <p:grpSp>
          <p:nvGrpSpPr>
            <p:cNvPr id="7" name="组 6"/>
            <p:cNvGrpSpPr/>
            <p:nvPr/>
          </p:nvGrpSpPr>
          <p:grpSpPr>
            <a:xfrm>
              <a:off x="7164387" y="4075015"/>
              <a:ext cx="358775" cy="722137"/>
              <a:chOff x="7164387" y="4075015"/>
              <a:chExt cx="358775" cy="722137"/>
            </a:xfrm>
          </p:grpSpPr>
          <p:sp>
            <p:nvSpPr>
              <p:cNvPr id="440" name="Rectangle 15"/>
              <p:cNvSpPr>
                <a:spLocks noChangeArrowheads="1"/>
              </p:cNvSpPr>
              <p:nvPr/>
            </p:nvSpPr>
            <p:spPr bwMode="auto">
              <a:xfrm>
                <a:off x="7164387" y="4436790"/>
                <a:ext cx="358775" cy="360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5</a:t>
                </a:r>
              </a:p>
            </p:txBody>
          </p:sp>
          <p:sp>
            <p:nvSpPr>
              <p:cNvPr id="448" name="Rectangle 15"/>
              <p:cNvSpPr>
                <a:spLocks noChangeArrowheads="1"/>
              </p:cNvSpPr>
              <p:nvPr/>
            </p:nvSpPr>
            <p:spPr bwMode="auto">
              <a:xfrm>
                <a:off x="7164387" y="4075015"/>
                <a:ext cx="358775" cy="360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2</a:t>
                </a:r>
              </a:p>
            </p:txBody>
          </p:sp>
        </p:grpSp>
        <p:sp>
          <p:nvSpPr>
            <p:cNvPr id="490" name="圆角矩形 489"/>
            <p:cNvSpPr/>
            <p:nvPr/>
          </p:nvSpPr>
          <p:spPr>
            <a:xfrm>
              <a:off x="7164288" y="4077072"/>
              <a:ext cx="360040" cy="720080"/>
            </a:xfrm>
            <a:prstGeom prst="roundRect">
              <a:avLst/>
            </a:prstGeom>
            <a:solidFill>
              <a:srgbClr val="00009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6804025" y="4075015"/>
            <a:ext cx="360362" cy="722137"/>
            <a:chOff x="6804025" y="4075015"/>
            <a:chExt cx="360362" cy="722137"/>
          </a:xfrm>
        </p:grpSpPr>
        <p:grpSp>
          <p:nvGrpSpPr>
            <p:cNvPr id="6" name="组 5"/>
            <p:cNvGrpSpPr/>
            <p:nvPr/>
          </p:nvGrpSpPr>
          <p:grpSpPr>
            <a:xfrm>
              <a:off x="6804025" y="4075015"/>
              <a:ext cx="360362" cy="722137"/>
              <a:chOff x="6804025" y="4075015"/>
              <a:chExt cx="360362" cy="722137"/>
            </a:xfrm>
          </p:grpSpPr>
          <p:sp>
            <p:nvSpPr>
              <p:cNvPr id="439" name="Rectangle 15"/>
              <p:cNvSpPr>
                <a:spLocks noChangeArrowheads="1"/>
              </p:cNvSpPr>
              <p:nvPr/>
            </p:nvSpPr>
            <p:spPr bwMode="auto">
              <a:xfrm>
                <a:off x="6804025" y="4436790"/>
                <a:ext cx="360362" cy="360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4</a:t>
                </a:r>
              </a:p>
            </p:txBody>
          </p:sp>
          <p:sp>
            <p:nvSpPr>
              <p:cNvPr id="447" name="Rectangle 15"/>
              <p:cNvSpPr>
                <a:spLocks noChangeArrowheads="1"/>
              </p:cNvSpPr>
              <p:nvPr/>
            </p:nvSpPr>
            <p:spPr bwMode="auto">
              <a:xfrm>
                <a:off x="6804025" y="4075015"/>
                <a:ext cx="360362" cy="360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</a:p>
            </p:txBody>
          </p:sp>
        </p:grpSp>
        <p:sp>
          <p:nvSpPr>
            <p:cNvPr id="491" name="圆角矩形 490"/>
            <p:cNvSpPr/>
            <p:nvPr/>
          </p:nvSpPr>
          <p:spPr>
            <a:xfrm>
              <a:off x="6804248" y="4077072"/>
              <a:ext cx="360040" cy="720080"/>
            </a:xfrm>
            <a:prstGeom prst="roundRect">
              <a:avLst/>
            </a:prstGeom>
            <a:solidFill>
              <a:srgbClr val="00009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4572000" y="3284984"/>
            <a:ext cx="3312368" cy="2019372"/>
            <a:chOff x="4572000" y="3284984"/>
            <a:chExt cx="3312368" cy="2019372"/>
          </a:xfrm>
        </p:grpSpPr>
        <p:sp>
          <p:nvSpPr>
            <p:cNvPr id="457" name="Rectangle 15"/>
            <p:cNvSpPr>
              <a:spLocks noChangeArrowheads="1"/>
            </p:cNvSpPr>
            <p:nvPr/>
          </p:nvSpPr>
          <p:spPr bwMode="auto">
            <a:xfrm>
              <a:off x="4572000" y="4436790"/>
              <a:ext cx="1150937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buSzPct val="100000"/>
              </a:pPr>
              <a:r>
                <a:rPr lang="da-DK" altLang="zh-CN" sz="1600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value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=</a:t>
              </a:r>
              <a:endParaRPr lang="da-DK" altLang="zh-CN" sz="16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458" name="Rectangle 15"/>
            <p:cNvSpPr>
              <a:spLocks noChangeArrowheads="1"/>
            </p:cNvSpPr>
            <p:nvPr/>
          </p:nvSpPr>
          <p:spPr bwMode="auto">
            <a:xfrm>
              <a:off x="4716016" y="4075015"/>
              <a:ext cx="1006921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buSzPct val="100000"/>
              </a:pPr>
              <a:r>
                <a:rPr lang="da-DK" altLang="zh-CN" sz="1600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column_index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=</a:t>
              </a:r>
              <a:endParaRPr lang="da-DK" altLang="zh-CN" sz="16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459" name="Rectangle 15"/>
            <p:cNvSpPr>
              <a:spLocks noChangeArrowheads="1"/>
            </p:cNvSpPr>
            <p:nvPr/>
          </p:nvSpPr>
          <p:spPr bwMode="auto">
            <a:xfrm>
              <a:off x="4643437" y="3284984"/>
              <a:ext cx="1079500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buSzPct val="100000"/>
              </a:pPr>
              <a:r>
                <a:rPr lang="da-DK" altLang="zh-CN" sz="1600" dirty="0" err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row_pointer</a:t>
              </a:r>
              <a:r>
                <a:rPr lang="da-DK" altLang="zh-CN" sz="16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=</a:t>
              </a:r>
              <a:endParaRPr lang="da-DK" altLang="zh-CN" sz="16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562" name="Rectangle 15"/>
            <p:cNvSpPr>
              <a:spLocks noChangeArrowheads="1"/>
            </p:cNvSpPr>
            <p:nvPr/>
          </p:nvSpPr>
          <p:spPr bwMode="auto">
            <a:xfrm>
              <a:off x="5724128" y="4944316"/>
              <a:ext cx="216024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A</a:t>
              </a:r>
              <a:r>
                <a:rPr lang="da-DK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in </a:t>
              </a: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CSR-format </a:t>
              </a:r>
              <a:r>
                <a:rPr lang="da-DK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 </a:t>
              </a:r>
              <a:endPara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5722937" y="3284984"/>
            <a:ext cx="360363" cy="720080"/>
            <a:chOff x="5722937" y="3284984"/>
            <a:chExt cx="360363" cy="720080"/>
          </a:xfrm>
        </p:grpSpPr>
        <p:sp>
          <p:nvSpPr>
            <p:cNvPr id="452" name="Rectangle 15"/>
            <p:cNvSpPr>
              <a:spLocks noChangeArrowheads="1"/>
            </p:cNvSpPr>
            <p:nvPr/>
          </p:nvSpPr>
          <p:spPr bwMode="auto">
            <a:xfrm>
              <a:off x="5722937" y="3284984"/>
              <a:ext cx="360363" cy="360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cxnSp>
          <p:nvCxnSpPr>
            <p:cNvPr id="3" name="直线连接符 2"/>
            <p:cNvCxnSpPr/>
            <p:nvPr/>
          </p:nvCxnSpPr>
          <p:spPr>
            <a:xfrm>
              <a:off x="5724128" y="3717032"/>
              <a:ext cx="0" cy="288032"/>
            </a:xfrm>
            <a:prstGeom prst="line">
              <a:avLst/>
            </a:prstGeom>
            <a:ln w="12700" cmpd="sng">
              <a:solidFill>
                <a:srgbClr val="660066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 9"/>
          <p:cNvGrpSpPr/>
          <p:nvPr/>
        </p:nvGrpSpPr>
        <p:grpSpPr>
          <a:xfrm>
            <a:off x="6083300" y="3284984"/>
            <a:ext cx="360362" cy="720080"/>
            <a:chOff x="6083300" y="3284984"/>
            <a:chExt cx="360362" cy="720080"/>
          </a:xfrm>
        </p:grpSpPr>
        <p:sp>
          <p:nvSpPr>
            <p:cNvPr id="453" name="Rectangle 15"/>
            <p:cNvSpPr>
              <a:spLocks noChangeArrowheads="1"/>
            </p:cNvSpPr>
            <p:nvPr/>
          </p:nvSpPr>
          <p:spPr bwMode="auto">
            <a:xfrm>
              <a:off x="6083300" y="3284984"/>
              <a:ext cx="360362" cy="360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</a:t>
              </a:r>
            </a:p>
          </p:txBody>
        </p:sp>
        <p:cxnSp>
          <p:nvCxnSpPr>
            <p:cNvPr id="200" name="直线连接符 199"/>
            <p:cNvCxnSpPr/>
            <p:nvPr/>
          </p:nvCxnSpPr>
          <p:spPr>
            <a:xfrm>
              <a:off x="6084168" y="3717032"/>
              <a:ext cx="0" cy="288032"/>
            </a:xfrm>
            <a:prstGeom prst="line">
              <a:avLst/>
            </a:prstGeom>
            <a:ln w="12700" cmpd="sng">
              <a:solidFill>
                <a:srgbClr val="660066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 10"/>
          <p:cNvGrpSpPr/>
          <p:nvPr/>
        </p:nvGrpSpPr>
        <p:grpSpPr>
          <a:xfrm>
            <a:off x="6443662" y="3284984"/>
            <a:ext cx="360586" cy="720080"/>
            <a:chOff x="6443662" y="3284984"/>
            <a:chExt cx="360586" cy="720080"/>
          </a:xfrm>
        </p:grpSpPr>
        <p:sp>
          <p:nvSpPr>
            <p:cNvPr id="454" name="Rectangle 15"/>
            <p:cNvSpPr>
              <a:spLocks noChangeArrowheads="1"/>
            </p:cNvSpPr>
            <p:nvPr/>
          </p:nvSpPr>
          <p:spPr bwMode="auto">
            <a:xfrm>
              <a:off x="6443662" y="3284984"/>
              <a:ext cx="360363" cy="360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</a:p>
          </p:txBody>
        </p:sp>
        <p:cxnSp>
          <p:nvCxnSpPr>
            <p:cNvPr id="201" name="直线连接符 200"/>
            <p:cNvCxnSpPr/>
            <p:nvPr/>
          </p:nvCxnSpPr>
          <p:spPr>
            <a:xfrm>
              <a:off x="6444208" y="3717032"/>
              <a:ext cx="360040" cy="288032"/>
            </a:xfrm>
            <a:prstGeom prst="line">
              <a:avLst/>
            </a:prstGeom>
            <a:ln w="12700" cmpd="sng">
              <a:solidFill>
                <a:srgbClr val="660066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 11"/>
          <p:cNvGrpSpPr/>
          <p:nvPr/>
        </p:nvGrpSpPr>
        <p:grpSpPr>
          <a:xfrm>
            <a:off x="6804025" y="3284984"/>
            <a:ext cx="360362" cy="720080"/>
            <a:chOff x="6804025" y="3284984"/>
            <a:chExt cx="360362" cy="720080"/>
          </a:xfrm>
        </p:grpSpPr>
        <p:sp>
          <p:nvSpPr>
            <p:cNvPr id="455" name="Rectangle 15"/>
            <p:cNvSpPr>
              <a:spLocks noChangeArrowheads="1"/>
            </p:cNvSpPr>
            <p:nvPr/>
          </p:nvSpPr>
          <p:spPr bwMode="auto">
            <a:xfrm>
              <a:off x="6804025" y="3284984"/>
              <a:ext cx="360362" cy="360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</a:p>
          </p:txBody>
        </p:sp>
        <p:cxnSp>
          <p:nvCxnSpPr>
            <p:cNvPr id="202" name="直线连接符 201"/>
            <p:cNvCxnSpPr/>
            <p:nvPr/>
          </p:nvCxnSpPr>
          <p:spPr>
            <a:xfrm>
              <a:off x="6804248" y="3717032"/>
              <a:ext cx="0" cy="288032"/>
            </a:xfrm>
            <a:prstGeom prst="line">
              <a:avLst/>
            </a:prstGeom>
            <a:ln w="12700" cmpd="sng">
              <a:solidFill>
                <a:srgbClr val="660066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 12"/>
          <p:cNvGrpSpPr/>
          <p:nvPr/>
        </p:nvGrpSpPr>
        <p:grpSpPr>
          <a:xfrm>
            <a:off x="7164288" y="3284984"/>
            <a:ext cx="720080" cy="720080"/>
            <a:chOff x="7164288" y="3284984"/>
            <a:chExt cx="720080" cy="720080"/>
          </a:xfrm>
        </p:grpSpPr>
        <p:sp>
          <p:nvSpPr>
            <p:cNvPr id="456" name="Rectangle 15"/>
            <p:cNvSpPr>
              <a:spLocks noChangeArrowheads="1"/>
            </p:cNvSpPr>
            <p:nvPr/>
          </p:nvSpPr>
          <p:spPr bwMode="auto">
            <a:xfrm>
              <a:off x="7164387" y="3284984"/>
              <a:ext cx="358775" cy="360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6</a:t>
              </a:r>
            </a:p>
          </p:txBody>
        </p:sp>
        <p:cxnSp>
          <p:nvCxnSpPr>
            <p:cNvPr id="203" name="直线连接符 202"/>
            <p:cNvCxnSpPr/>
            <p:nvPr/>
          </p:nvCxnSpPr>
          <p:spPr>
            <a:xfrm>
              <a:off x="7164288" y="3717032"/>
              <a:ext cx="720080" cy="288032"/>
            </a:xfrm>
            <a:prstGeom prst="line">
              <a:avLst/>
            </a:prstGeom>
            <a:ln w="12700" cmpd="sng">
              <a:solidFill>
                <a:srgbClr val="660066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Rectangle 15"/>
          <p:cNvSpPr>
            <a:spLocks noChangeArrowheads="1"/>
          </p:cNvSpPr>
          <p:nvPr/>
        </p:nvSpPr>
        <p:spPr bwMode="auto">
          <a:xfrm>
            <a:off x="2411760" y="321297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48" name="Rectangle 15"/>
          <p:cNvSpPr>
            <a:spLocks noChangeArrowheads="1"/>
          </p:cNvSpPr>
          <p:nvPr/>
        </p:nvSpPr>
        <p:spPr bwMode="auto">
          <a:xfrm>
            <a:off x="1547664" y="364502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49" name="Rectangle 15"/>
          <p:cNvSpPr>
            <a:spLocks noChangeArrowheads="1"/>
          </p:cNvSpPr>
          <p:nvPr/>
        </p:nvSpPr>
        <p:spPr bwMode="auto">
          <a:xfrm>
            <a:off x="1979712" y="364502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50" name="Rectangle 15"/>
          <p:cNvSpPr>
            <a:spLocks noChangeArrowheads="1"/>
          </p:cNvSpPr>
          <p:nvPr/>
        </p:nvSpPr>
        <p:spPr bwMode="auto">
          <a:xfrm>
            <a:off x="1547664" y="450912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51" name="Rectangle 15"/>
          <p:cNvSpPr>
            <a:spLocks noChangeArrowheads="1"/>
          </p:cNvSpPr>
          <p:nvPr/>
        </p:nvSpPr>
        <p:spPr bwMode="auto">
          <a:xfrm>
            <a:off x="2411760" y="450912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52" name="Rectangle 15"/>
          <p:cNvSpPr>
            <a:spLocks noChangeArrowheads="1"/>
          </p:cNvSpPr>
          <p:nvPr/>
        </p:nvSpPr>
        <p:spPr bwMode="auto">
          <a:xfrm>
            <a:off x="2843808" y="450912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7523162" y="4075015"/>
            <a:ext cx="361206" cy="722137"/>
            <a:chOff x="7523162" y="4075015"/>
            <a:chExt cx="361206" cy="722137"/>
          </a:xfrm>
        </p:grpSpPr>
        <p:grpSp>
          <p:nvGrpSpPr>
            <p:cNvPr id="8" name="组 7"/>
            <p:cNvGrpSpPr/>
            <p:nvPr/>
          </p:nvGrpSpPr>
          <p:grpSpPr>
            <a:xfrm>
              <a:off x="7523162" y="4075015"/>
              <a:ext cx="360363" cy="722137"/>
              <a:chOff x="7523162" y="4075015"/>
              <a:chExt cx="360363" cy="722137"/>
            </a:xfrm>
          </p:grpSpPr>
          <p:sp>
            <p:nvSpPr>
              <p:cNvPr id="441" name="Rectangle 15"/>
              <p:cNvSpPr>
                <a:spLocks noChangeArrowheads="1"/>
              </p:cNvSpPr>
              <p:nvPr/>
            </p:nvSpPr>
            <p:spPr bwMode="auto">
              <a:xfrm>
                <a:off x="7523162" y="4436790"/>
                <a:ext cx="360363" cy="360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6</a:t>
                </a:r>
              </a:p>
            </p:txBody>
          </p:sp>
          <p:sp>
            <p:nvSpPr>
              <p:cNvPr id="449" name="Rectangle 15"/>
              <p:cNvSpPr>
                <a:spLocks noChangeArrowheads="1"/>
              </p:cNvSpPr>
              <p:nvPr/>
            </p:nvSpPr>
            <p:spPr bwMode="auto">
              <a:xfrm>
                <a:off x="7523162" y="4075015"/>
                <a:ext cx="360363" cy="360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da-DK" altLang="zh-CN" sz="160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3</a:t>
                </a:r>
              </a:p>
            </p:txBody>
          </p:sp>
        </p:grpSp>
        <p:sp>
          <p:nvSpPr>
            <p:cNvPr id="204" name="圆角矩形 203"/>
            <p:cNvSpPr/>
            <p:nvPr/>
          </p:nvSpPr>
          <p:spPr>
            <a:xfrm>
              <a:off x="7524328" y="4077072"/>
              <a:ext cx="360040" cy="720080"/>
            </a:xfrm>
            <a:prstGeom prst="roundRect">
              <a:avLst/>
            </a:prstGeom>
            <a:solidFill>
              <a:srgbClr val="00009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304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da-DK" altLang="zh-CN" smtClean="0"/>
              <a:t>Faculty of Science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90E484-8C28-4131-ACD0-A34A7F634A7A}" type="slidenum">
              <a:rPr lang="da-DK" altLang="zh-CN" smtClean="0"/>
              <a:pPr/>
              <a:t>6</a:t>
            </a:fld>
            <a:endParaRPr lang="da-DK" altLang="zh-CN" smtClean="0"/>
          </a:p>
        </p:txBody>
      </p:sp>
      <p:sp>
        <p:nvSpPr>
          <p:cNvPr id="8196" name="Footer Placeholder 3"/>
          <p:cNvSpPr txBox="1">
            <a:spLocks noGrp="1"/>
          </p:cNvSpPr>
          <p:nvPr/>
        </p:nvSpPr>
        <p:spPr bwMode="auto">
          <a:xfrm>
            <a:off x="2859088" y="-3175"/>
            <a:ext cx="6253162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buSzPct val="100000"/>
            </a:pPr>
            <a:r>
              <a:rPr lang="da-DK" altLang="zh-CN" sz="1000">
                <a:solidFill>
                  <a:srgbClr val="F8F8F8"/>
                </a:solidFill>
                <a:sym typeface="Verdana" pitchFamily="34" charset="0"/>
              </a:rPr>
              <a:t>Faculty of Science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625" cy="1239838"/>
          </a:xfrm>
        </p:spPr>
        <p:txBody>
          <a:bodyPr/>
          <a:lstStyle/>
          <a:p>
            <a:r>
              <a:rPr lang="da-DK" altLang="zh-CN" sz="3200" dirty="0" smtClean="0">
                <a:solidFill>
                  <a:srgbClr val="933027"/>
                </a:solidFill>
                <a:sym typeface="Verdana" pitchFamily="34" charset="0"/>
              </a:rPr>
              <a:t>Overview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2205038"/>
            <a:ext cx="7921625" cy="3997325"/>
          </a:xfrm>
        </p:spPr>
        <p:txBody>
          <a:bodyPr/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err="1" smtClean="0">
                <a:sym typeface="Verdana" pitchFamily="34" charset="0"/>
              </a:rPr>
              <a:t>SpGEMM</a:t>
            </a:r>
            <a:r>
              <a:rPr lang="en-US" altLang="zh-CN" sz="2000" dirty="0" smtClean="0">
                <a:sym typeface="Verdana" pitchFamily="34" charset="0"/>
              </a:rPr>
              <a:t> overview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ym typeface="Verdana" pitchFamily="34" charset="0"/>
              </a:rPr>
              <a:t>Three challenges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D9D9D9"/>
                </a:solidFill>
                <a:sym typeface="Verdana" pitchFamily="34" charset="0"/>
              </a:rPr>
              <a:t>Our </a:t>
            </a:r>
            <a:r>
              <a:rPr lang="en-US" altLang="zh-CN" sz="2000" dirty="0" err="1" smtClean="0">
                <a:solidFill>
                  <a:srgbClr val="D9D9D9"/>
                </a:solidFill>
                <a:sym typeface="Verdana" pitchFamily="34" charset="0"/>
              </a:rPr>
              <a:t>SpGEMM</a:t>
            </a:r>
            <a:r>
              <a:rPr lang="en-US" altLang="zh-CN" sz="2000" dirty="0" smtClean="0">
                <a:solidFill>
                  <a:srgbClr val="D9D9D9"/>
                </a:solidFill>
                <a:sym typeface="Verdana" pitchFamily="34" charset="0"/>
              </a:rPr>
              <a:t> </a:t>
            </a:r>
            <a:r>
              <a:rPr lang="en-US" altLang="zh-CN" sz="2000" dirty="0">
                <a:solidFill>
                  <a:srgbClr val="D9D9D9"/>
                </a:solidFill>
                <a:sym typeface="Verdana" pitchFamily="34" charset="0"/>
              </a:rPr>
              <a:t>f</a:t>
            </a:r>
            <a:r>
              <a:rPr lang="en-US" altLang="zh-CN" sz="2000" dirty="0" smtClean="0">
                <a:solidFill>
                  <a:srgbClr val="D9D9D9"/>
                </a:solidFill>
                <a:sym typeface="Verdana" pitchFamily="34" charset="0"/>
              </a:rPr>
              <a:t>ramework and algorithms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D9D9D9"/>
                </a:solidFill>
                <a:sym typeface="Verdana" pitchFamily="34" charset="0"/>
              </a:rPr>
              <a:t>Stage 1: calculating upper bound </a:t>
            </a:r>
            <a:r>
              <a:rPr lang="en-US" altLang="zh-CN" dirty="0">
                <a:solidFill>
                  <a:srgbClr val="D9D9D9"/>
                </a:solidFill>
                <a:sym typeface="Verdana" pitchFamily="34" charset="0"/>
              </a:rPr>
              <a:t>of </a:t>
            </a:r>
            <a:r>
              <a:rPr lang="en-US" altLang="zh-CN" dirty="0" err="1">
                <a:solidFill>
                  <a:srgbClr val="D9D9D9"/>
                </a:solidFill>
                <a:sym typeface="Verdana" pitchFamily="34" charset="0"/>
              </a:rPr>
              <a:t>nnzC</a:t>
            </a:r>
            <a:endParaRPr lang="en-US" altLang="zh-CN" dirty="0">
              <a:solidFill>
                <a:srgbClr val="D9D9D9"/>
              </a:solidFill>
              <a:sym typeface="Verdana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D9D9D9"/>
                </a:solidFill>
                <a:sym typeface="Verdana" pitchFamily="34" charset="0"/>
              </a:rPr>
              <a:t>Stage 2: binning and allocating </a:t>
            </a:r>
            <a:r>
              <a:rPr lang="en-US" altLang="zh-CN" i="1" dirty="0" smtClean="0">
                <a:solidFill>
                  <a:srgbClr val="D9D9D9"/>
                </a:solidFill>
                <a:sym typeface="Verdana" pitchFamily="34" charset="0"/>
              </a:rPr>
              <a:t>C</a:t>
            </a:r>
            <a:r>
              <a:rPr lang="en-US" altLang="zh-CN" dirty="0" smtClean="0">
                <a:solidFill>
                  <a:srgbClr val="D9D9D9"/>
                </a:solidFill>
                <a:sym typeface="Verdana" pitchFamily="34" charset="0"/>
              </a:rPr>
              <a:t> of “reasonable” size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D9D9D9"/>
                </a:solidFill>
                <a:sym typeface="Verdana" pitchFamily="34" charset="0"/>
              </a:rPr>
              <a:t>Stage 3: computing </a:t>
            </a:r>
            <a:r>
              <a:rPr lang="en-US" altLang="zh-CN" i="1" dirty="0" smtClean="0">
                <a:solidFill>
                  <a:srgbClr val="D9D9D9"/>
                </a:solidFill>
                <a:sym typeface="Verdana" pitchFamily="34" charset="0"/>
              </a:rPr>
              <a:t>C</a:t>
            </a:r>
            <a:r>
              <a:rPr lang="en-US" altLang="zh-CN" dirty="0" smtClean="0">
                <a:solidFill>
                  <a:srgbClr val="D9D9D9"/>
                </a:solidFill>
                <a:sym typeface="Verdana" pitchFamily="34" charset="0"/>
              </a:rPr>
              <a:t> using three different methods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D9D9D9"/>
                </a:solidFill>
                <a:sym typeface="Verdana" pitchFamily="34" charset="0"/>
              </a:rPr>
              <a:t>Stage 4: arranging data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D9D9D9"/>
                </a:solidFill>
                <a:sym typeface="Verdana" pitchFamily="34" charset="0"/>
              </a:rPr>
              <a:t>Experimental results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zh-CN" sz="2000" dirty="0" smtClean="0">
                <a:solidFill>
                  <a:srgbClr val="D9D9D9"/>
                </a:solidFill>
                <a:sym typeface="Verdana" pitchFamily="34" charset="0"/>
              </a:rPr>
              <a:t>Conclusion</a:t>
            </a:r>
            <a:endParaRPr lang="en-US" altLang="zh-CN" dirty="0" smtClean="0">
              <a:solidFill>
                <a:srgbClr val="D9D9D9"/>
              </a:solidFill>
              <a:sym typeface="Verdana" pitchFamily="34" charset="0"/>
            </a:endParaRPr>
          </a:p>
          <a:p>
            <a:pPr>
              <a:buFontTx/>
              <a:buChar char="•"/>
            </a:pPr>
            <a:endParaRPr lang="en-US" altLang="zh-CN" b="1" dirty="0" smtClean="0"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1193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圆角矩形 173"/>
          <p:cNvSpPr/>
          <p:nvPr/>
        </p:nvSpPr>
        <p:spPr>
          <a:xfrm>
            <a:off x="1115616" y="2348880"/>
            <a:ext cx="6912768" cy="2304256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625" cy="736377"/>
          </a:xfrm>
        </p:spPr>
        <p:txBody>
          <a:bodyPr/>
          <a:lstStyle/>
          <a:p>
            <a:r>
              <a:rPr lang="en-US" altLang="zh-CN" sz="3200" noProof="1">
                <a:sym typeface="Verdana" pitchFamily="34" charset="0"/>
              </a:rPr>
              <a:t>SpGEMM Challenge </a:t>
            </a:r>
            <a:r>
              <a:rPr lang="en-US" altLang="zh-CN" sz="3200" noProof="1" smtClean="0">
                <a:sym typeface="Verdana" pitchFamily="34" charset="0"/>
              </a:rPr>
              <a:t>1 - Unknown </a:t>
            </a:r>
            <a:r>
              <a:rPr lang="en-US" altLang="zh-CN" sz="3200" i="1" noProof="1" smtClean="0">
                <a:sym typeface="Verdana" pitchFamily="34" charset="0"/>
              </a:rPr>
              <a:t>nnzC</a:t>
            </a:r>
            <a:endParaRPr lang="en-US" altLang="zh-CN" sz="3200" i="1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7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8" y="1700808"/>
            <a:ext cx="7417443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i="1" kern="0" noProof="1">
                <a:solidFill>
                  <a:srgbClr val="FF0000"/>
                </a:solidFill>
                <a:latin typeface="+mn-lt"/>
                <a:sym typeface="Verdana" pitchFamily="34" charset="0"/>
              </a:rPr>
              <a:t>T</a:t>
            </a:r>
            <a:r>
              <a:rPr lang="en-US" altLang="zh-CN" sz="2000" i="1" kern="0" noProof="1" smtClean="0">
                <a:solidFill>
                  <a:srgbClr val="FF0000"/>
                </a:solidFill>
                <a:latin typeface="+mn-lt"/>
                <a:sym typeface="Verdana" pitchFamily="34" charset="0"/>
              </a:rPr>
              <a:t>he number of nonzeros in C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is unknown in advance. Thus it’s not possible to pre-allocate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C 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precisely.</a:t>
            </a: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1600" i="1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i="1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i="1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endParaRPr lang="en-US" altLang="zh-CN" sz="2000" i="1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eaLnBrk="0" hangingPunct="0">
              <a:spcBef>
                <a:spcPts val="1200"/>
              </a:spcBef>
              <a:defRPr/>
            </a:pPr>
            <a:endParaRPr lang="en-US" altLang="zh-CN" sz="2000" i="1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One method is to compute boolean SpGEMM in the same pattern, get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nnzC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, allocate memory and run the “real” SpGEMM.</a:t>
            </a:r>
            <a:endParaRPr lang="en-US" altLang="zh-CN" sz="1600" kern="0" noProof="1" smtClean="0">
              <a:solidFill>
                <a:srgbClr val="212121"/>
              </a:solidFill>
              <a:latin typeface="+mn-lt"/>
              <a:sym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zh-CN" sz="1600" b="1" kern="0" noProof="1">
              <a:solidFill>
                <a:srgbClr val="212121"/>
              </a:solidFill>
              <a:latin typeface="+mn-lt"/>
              <a:sym typeface="Verdana" pitchFamily="34" charset="0"/>
            </a:endParaRPr>
          </a:p>
        </p:txBody>
      </p:sp>
      <p:grpSp>
        <p:nvGrpSpPr>
          <p:cNvPr id="54" name="组 53"/>
          <p:cNvGrpSpPr/>
          <p:nvPr/>
        </p:nvGrpSpPr>
        <p:grpSpPr>
          <a:xfrm>
            <a:off x="1403648" y="2924944"/>
            <a:ext cx="433960" cy="432048"/>
            <a:chOff x="3851920" y="3356992"/>
            <a:chExt cx="433960" cy="432048"/>
          </a:xfrm>
        </p:grpSpPr>
        <p:sp>
          <p:nvSpPr>
            <p:cNvPr id="55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56" name="椭圆 55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2</a:t>
              </a:r>
              <a:endParaRPr lang="da-DK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2267744" y="2492896"/>
            <a:ext cx="433960" cy="432048"/>
            <a:chOff x="2987824" y="3356992"/>
            <a:chExt cx="433960" cy="432048"/>
          </a:xfrm>
        </p:grpSpPr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2" name="椭圆 1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1</a:t>
              </a:r>
              <a:endParaRPr lang="da-DK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1403648" y="249289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1835696" y="249289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25" name="组 24"/>
          <p:cNvGrpSpPr/>
          <p:nvPr/>
        </p:nvGrpSpPr>
        <p:grpSpPr>
          <a:xfrm>
            <a:off x="1835696" y="2924944"/>
            <a:ext cx="433960" cy="432048"/>
            <a:chOff x="3851920" y="3356992"/>
            <a:chExt cx="433960" cy="432048"/>
          </a:xfrm>
        </p:grpSpPr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29" name="椭圆 28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3</a:t>
              </a:r>
              <a:endParaRPr lang="da-DK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2699792" y="292494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2267744" y="335699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2699792" y="335699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1403648" y="335699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835696" y="335699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>
            <a:off x="2699792" y="249289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43" name="Rectangle 15"/>
          <p:cNvSpPr>
            <a:spLocks noChangeArrowheads="1"/>
          </p:cNvSpPr>
          <p:nvPr/>
        </p:nvSpPr>
        <p:spPr bwMode="auto">
          <a:xfrm>
            <a:off x="2267744" y="292494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44" name="Rectangle 15"/>
          <p:cNvSpPr>
            <a:spLocks noChangeArrowheads="1"/>
          </p:cNvSpPr>
          <p:nvPr/>
        </p:nvSpPr>
        <p:spPr bwMode="auto">
          <a:xfrm>
            <a:off x="1835696" y="378904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58" name="组 57"/>
          <p:cNvGrpSpPr/>
          <p:nvPr/>
        </p:nvGrpSpPr>
        <p:grpSpPr>
          <a:xfrm>
            <a:off x="2699792" y="3789040"/>
            <a:ext cx="433960" cy="432048"/>
            <a:chOff x="3851920" y="3356992"/>
            <a:chExt cx="433960" cy="432048"/>
          </a:xfrm>
        </p:grpSpPr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60" name="椭圆 59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6</a:t>
              </a:r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2267744" y="3789040"/>
            <a:ext cx="433960" cy="432048"/>
            <a:chOff x="2987824" y="3356992"/>
            <a:chExt cx="433960" cy="432048"/>
          </a:xfrm>
        </p:grpSpPr>
        <p:sp>
          <p:nvSpPr>
            <p:cNvPr id="63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64" name="椭圆 63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65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5</a:t>
              </a:r>
            </a:p>
          </p:txBody>
        </p:sp>
      </p:grpSp>
      <p:grpSp>
        <p:nvGrpSpPr>
          <p:cNvPr id="66" name="组 65"/>
          <p:cNvGrpSpPr/>
          <p:nvPr/>
        </p:nvGrpSpPr>
        <p:grpSpPr>
          <a:xfrm>
            <a:off x="4139952" y="3356992"/>
            <a:ext cx="433960" cy="432048"/>
            <a:chOff x="3851920" y="3356992"/>
            <a:chExt cx="433960" cy="432048"/>
          </a:xfrm>
        </p:grpSpPr>
        <p:sp>
          <p:nvSpPr>
            <p:cNvPr id="6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68" name="椭圆 67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6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d</a:t>
              </a:r>
              <a:endParaRPr lang="da-DK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70" name="组 69"/>
          <p:cNvGrpSpPr/>
          <p:nvPr/>
        </p:nvGrpSpPr>
        <p:grpSpPr>
          <a:xfrm>
            <a:off x="4572000" y="2924944"/>
            <a:ext cx="433960" cy="432048"/>
            <a:chOff x="2987824" y="3356992"/>
            <a:chExt cx="433960" cy="432048"/>
          </a:xfrm>
        </p:grpSpPr>
        <p:sp>
          <p:nvSpPr>
            <p:cNvPr id="71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72" name="椭圆 71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73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c</a:t>
              </a:r>
              <a:endParaRPr lang="da-DK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3707904" y="249289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75" name="Rectangle 15"/>
          <p:cNvSpPr>
            <a:spLocks noChangeArrowheads="1"/>
          </p:cNvSpPr>
          <p:nvPr/>
        </p:nvSpPr>
        <p:spPr bwMode="auto">
          <a:xfrm>
            <a:off x="4572000" y="249289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76" name="组 75"/>
          <p:cNvGrpSpPr/>
          <p:nvPr/>
        </p:nvGrpSpPr>
        <p:grpSpPr>
          <a:xfrm>
            <a:off x="5004048" y="2492896"/>
            <a:ext cx="433960" cy="432048"/>
            <a:chOff x="3851920" y="3356992"/>
            <a:chExt cx="433960" cy="432048"/>
          </a:xfrm>
        </p:grpSpPr>
        <p:sp>
          <p:nvSpPr>
            <p:cNvPr id="7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78" name="椭圆 77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7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a</a:t>
              </a:r>
              <a:endParaRPr lang="da-DK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4139952" y="292494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82" name="Rectangle 15"/>
          <p:cNvSpPr>
            <a:spLocks noChangeArrowheads="1"/>
          </p:cNvSpPr>
          <p:nvPr/>
        </p:nvSpPr>
        <p:spPr bwMode="auto">
          <a:xfrm>
            <a:off x="5004048" y="292494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83" name="Rectangle 15"/>
          <p:cNvSpPr>
            <a:spLocks noChangeArrowheads="1"/>
          </p:cNvSpPr>
          <p:nvPr/>
        </p:nvSpPr>
        <p:spPr bwMode="auto">
          <a:xfrm>
            <a:off x="3707904" y="335699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86" name="Rectangle 15"/>
          <p:cNvSpPr>
            <a:spLocks noChangeArrowheads="1"/>
          </p:cNvSpPr>
          <p:nvPr/>
        </p:nvSpPr>
        <p:spPr bwMode="auto">
          <a:xfrm>
            <a:off x="3707904" y="378904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87" name="Rectangle 15"/>
          <p:cNvSpPr>
            <a:spLocks noChangeArrowheads="1"/>
          </p:cNvSpPr>
          <p:nvPr/>
        </p:nvSpPr>
        <p:spPr bwMode="auto">
          <a:xfrm>
            <a:off x="4139952" y="378904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89" name="组 88"/>
          <p:cNvGrpSpPr/>
          <p:nvPr/>
        </p:nvGrpSpPr>
        <p:grpSpPr>
          <a:xfrm>
            <a:off x="4572000" y="3789040"/>
            <a:ext cx="433960" cy="432048"/>
            <a:chOff x="3851920" y="3356992"/>
            <a:chExt cx="433960" cy="432048"/>
          </a:xfrm>
        </p:grpSpPr>
        <p:sp>
          <p:nvSpPr>
            <p:cNvPr id="90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91" name="椭圆 90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92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f</a:t>
              </a:r>
              <a:endParaRPr lang="da-DK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93" name="组 92"/>
          <p:cNvGrpSpPr/>
          <p:nvPr/>
        </p:nvGrpSpPr>
        <p:grpSpPr>
          <a:xfrm>
            <a:off x="3707904" y="2924944"/>
            <a:ext cx="433960" cy="432048"/>
            <a:chOff x="2987824" y="3356992"/>
            <a:chExt cx="433960" cy="432048"/>
          </a:xfrm>
        </p:grpSpPr>
        <p:sp>
          <p:nvSpPr>
            <p:cNvPr id="94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95" name="椭圆 94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96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b</a:t>
              </a:r>
              <a:endParaRPr lang="da-DK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97" name="Rectangle 15"/>
          <p:cNvSpPr>
            <a:spLocks noChangeArrowheads="1"/>
          </p:cNvSpPr>
          <p:nvPr/>
        </p:nvSpPr>
        <p:spPr bwMode="auto">
          <a:xfrm>
            <a:off x="5004048" y="378904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98" name="Rectangle 15"/>
          <p:cNvSpPr>
            <a:spLocks noChangeArrowheads="1"/>
          </p:cNvSpPr>
          <p:nvPr/>
        </p:nvSpPr>
        <p:spPr bwMode="auto">
          <a:xfrm>
            <a:off x="4572000" y="335699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99" name="Rectangle 15"/>
          <p:cNvSpPr>
            <a:spLocks noChangeArrowheads="1"/>
          </p:cNvSpPr>
          <p:nvPr/>
        </p:nvSpPr>
        <p:spPr bwMode="auto">
          <a:xfrm>
            <a:off x="4139952" y="249289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02" name="Rectangle 15"/>
          <p:cNvSpPr>
            <a:spLocks noChangeArrowheads="1"/>
          </p:cNvSpPr>
          <p:nvPr/>
        </p:nvSpPr>
        <p:spPr bwMode="auto">
          <a:xfrm>
            <a:off x="3131840" y="2492896"/>
            <a:ext cx="57606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x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09" name="Rectangle 15"/>
          <p:cNvSpPr>
            <a:spLocks noChangeArrowheads="1"/>
          </p:cNvSpPr>
          <p:nvPr/>
        </p:nvSpPr>
        <p:spPr bwMode="auto">
          <a:xfrm>
            <a:off x="6444208" y="292494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10" name="Rectangle 15"/>
          <p:cNvSpPr>
            <a:spLocks noChangeArrowheads="1"/>
          </p:cNvSpPr>
          <p:nvPr/>
        </p:nvSpPr>
        <p:spPr bwMode="auto">
          <a:xfrm>
            <a:off x="6444208" y="335699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11" name="Rectangle 15"/>
          <p:cNvSpPr>
            <a:spLocks noChangeArrowheads="1"/>
          </p:cNvSpPr>
          <p:nvPr/>
        </p:nvSpPr>
        <p:spPr bwMode="auto">
          <a:xfrm>
            <a:off x="6012160" y="249289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19" name="Rectangle 15"/>
          <p:cNvSpPr>
            <a:spLocks noChangeArrowheads="1"/>
          </p:cNvSpPr>
          <p:nvPr/>
        </p:nvSpPr>
        <p:spPr bwMode="auto">
          <a:xfrm>
            <a:off x="6012160" y="335699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35" name="Rectangle 15"/>
          <p:cNvSpPr>
            <a:spLocks noChangeArrowheads="1"/>
          </p:cNvSpPr>
          <p:nvPr/>
        </p:nvSpPr>
        <p:spPr bwMode="auto">
          <a:xfrm>
            <a:off x="5436096" y="2492896"/>
            <a:ext cx="57606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=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137" name="组 136"/>
          <p:cNvGrpSpPr/>
          <p:nvPr/>
        </p:nvGrpSpPr>
        <p:grpSpPr>
          <a:xfrm>
            <a:off x="1403648" y="3789040"/>
            <a:ext cx="433960" cy="432048"/>
            <a:chOff x="3851920" y="3356992"/>
            <a:chExt cx="433960" cy="432048"/>
          </a:xfrm>
        </p:grpSpPr>
        <p:sp>
          <p:nvSpPr>
            <p:cNvPr id="138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139" name="椭圆 138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140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4</a:t>
              </a:r>
              <a:endParaRPr lang="da-DK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5004048" y="3356992"/>
            <a:ext cx="433960" cy="432048"/>
            <a:chOff x="3851920" y="3356992"/>
            <a:chExt cx="433960" cy="432048"/>
          </a:xfrm>
        </p:grpSpPr>
        <p:sp>
          <p:nvSpPr>
            <p:cNvPr id="142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</a:p>
          </p:txBody>
        </p:sp>
        <p:sp>
          <p:nvSpPr>
            <p:cNvPr id="143" name="椭圆 142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144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e</a:t>
              </a:r>
              <a:endParaRPr lang="da-DK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165" name="Rectangle 15"/>
          <p:cNvSpPr>
            <a:spLocks noChangeArrowheads="1"/>
          </p:cNvSpPr>
          <p:nvPr/>
        </p:nvSpPr>
        <p:spPr bwMode="auto">
          <a:xfrm>
            <a:off x="1403648" y="4221088"/>
            <a:ext cx="17281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A, </a:t>
            </a:r>
            <a:r>
              <a:rPr lang="da-DK" altLang="zh-CN" sz="2000" i="1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nnzA</a:t>
            </a: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= 6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66" name="Rectangle 15"/>
          <p:cNvSpPr>
            <a:spLocks noChangeArrowheads="1"/>
          </p:cNvSpPr>
          <p:nvPr/>
        </p:nvSpPr>
        <p:spPr bwMode="auto">
          <a:xfrm>
            <a:off x="3707904" y="4221088"/>
            <a:ext cx="17281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B, </a:t>
            </a:r>
            <a:r>
              <a:rPr lang="da-DK" altLang="zh-CN" sz="2000" i="1" dirty="0" err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nnzB</a:t>
            </a: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</a:t>
            </a:r>
            <a:r>
              <a:rPr lang="da-DK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= </a:t>
            </a:r>
            <a:r>
              <a:rPr lang="da-DK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6</a:t>
            </a: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67" name="Rectangle 15"/>
          <p:cNvSpPr>
            <a:spLocks noChangeArrowheads="1"/>
          </p:cNvSpPr>
          <p:nvPr/>
        </p:nvSpPr>
        <p:spPr bwMode="auto">
          <a:xfrm>
            <a:off x="6012160" y="4221088"/>
            <a:ext cx="17281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2000" i="1" dirty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</a:t>
            </a: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   </a:t>
            </a:r>
            <a:r>
              <a:rPr lang="da-DK" altLang="zh-CN" sz="2000" i="1" dirty="0" err="1" smtClean="0">
                <a:solidFill>
                  <a:srgbClr val="FF0000"/>
                </a:solidFill>
                <a:latin typeface="Arial" charset="0"/>
                <a:sym typeface="Verdana" pitchFamily="34" charset="0"/>
              </a:rPr>
              <a:t>nnzC</a:t>
            </a:r>
            <a:r>
              <a:rPr lang="da-DK" altLang="zh-CN" sz="2000" i="1" dirty="0" smtClean="0">
                <a:solidFill>
                  <a:srgbClr val="FF0000"/>
                </a:solidFill>
                <a:latin typeface="Arial" charset="0"/>
                <a:sym typeface="Verdana" pitchFamily="34" charset="0"/>
              </a:rPr>
              <a:t> </a:t>
            </a:r>
            <a:r>
              <a:rPr lang="da-DK" altLang="zh-CN" sz="2000" dirty="0">
                <a:solidFill>
                  <a:srgbClr val="FF0000"/>
                </a:solidFill>
                <a:latin typeface="Arial" charset="0"/>
                <a:sym typeface="Verdana" pitchFamily="34" charset="0"/>
              </a:rPr>
              <a:t>= </a:t>
            </a:r>
            <a:r>
              <a:rPr lang="da-DK" altLang="zh-CN" sz="2000" b="1" dirty="0" smtClean="0">
                <a:solidFill>
                  <a:srgbClr val="FF0000"/>
                </a:solidFill>
                <a:latin typeface="Arial" charset="0"/>
                <a:sym typeface="Verdana" pitchFamily="34" charset="0"/>
              </a:rPr>
              <a:t>?</a:t>
            </a:r>
            <a:endParaRPr lang="da-DK" altLang="zh-CN" sz="2000" b="1" dirty="0">
              <a:solidFill>
                <a:srgbClr val="FF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58" name="Rectangle 15"/>
          <p:cNvSpPr>
            <a:spLocks noChangeArrowheads="1"/>
          </p:cNvSpPr>
          <p:nvPr/>
        </p:nvSpPr>
        <p:spPr bwMode="auto">
          <a:xfrm>
            <a:off x="6876256" y="249289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59" name="Rectangle 15"/>
          <p:cNvSpPr>
            <a:spLocks noChangeArrowheads="1"/>
          </p:cNvSpPr>
          <p:nvPr/>
        </p:nvSpPr>
        <p:spPr bwMode="auto">
          <a:xfrm>
            <a:off x="6012160" y="378904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64" name="Rectangle 15"/>
          <p:cNvSpPr>
            <a:spLocks noChangeArrowheads="1"/>
          </p:cNvSpPr>
          <p:nvPr/>
        </p:nvSpPr>
        <p:spPr bwMode="auto">
          <a:xfrm>
            <a:off x="6876256" y="335699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23" name="Rectangle 15"/>
          <p:cNvSpPr>
            <a:spLocks noChangeArrowheads="1"/>
          </p:cNvSpPr>
          <p:nvPr/>
        </p:nvSpPr>
        <p:spPr bwMode="auto">
          <a:xfrm>
            <a:off x="6444208" y="249289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6012160" y="292494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25" name="Rectangle 15"/>
          <p:cNvSpPr>
            <a:spLocks noChangeArrowheads="1"/>
          </p:cNvSpPr>
          <p:nvPr/>
        </p:nvSpPr>
        <p:spPr bwMode="auto">
          <a:xfrm>
            <a:off x="6876256" y="378904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26" name="Rectangle 15"/>
          <p:cNvSpPr>
            <a:spLocks noChangeArrowheads="1"/>
          </p:cNvSpPr>
          <p:nvPr/>
        </p:nvSpPr>
        <p:spPr bwMode="auto">
          <a:xfrm>
            <a:off x="6444208" y="378904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54" name="Rectangle 15"/>
          <p:cNvSpPr>
            <a:spLocks noChangeArrowheads="1"/>
          </p:cNvSpPr>
          <p:nvPr/>
        </p:nvSpPr>
        <p:spPr bwMode="auto">
          <a:xfrm>
            <a:off x="6876256" y="292494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55" name="Rectangle 15"/>
          <p:cNvSpPr>
            <a:spLocks noChangeArrowheads="1"/>
          </p:cNvSpPr>
          <p:nvPr/>
        </p:nvSpPr>
        <p:spPr bwMode="auto">
          <a:xfrm>
            <a:off x="7308304" y="249289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56" name="Rectangle 15"/>
          <p:cNvSpPr>
            <a:spLocks noChangeArrowheads="1"/>
          </p:cNvSpPr>
          <p:nvPr/>
        </p:nvSpPr>
        <p:spPr bwMode="auto">
          <a:xfrm>
            <a:off x="7308304" y="335699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57" name="Rectangle 15"/>
          <p:cNvSpPr>
            <a:spLocks noChangeArrowheads="1"/>
          </p:cNvSpPr>
          <p:nvPr/>
        </p:nvSpPr>
        <p:spPr bwMode="auto">
          <a:xfrm>
            <a:off x="7308304" y="378904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72" name="Rectangle 15"/>
          <p:cNvSpPr>
            <a:spLocks noChangeArrowheads="1"/>
          </p:cNvSpPr>
          <p:nvPr/>
        </p:nvSpPr>
        <p:spPr bwMode="auto">
          <a:xfrm>
            <a:off x="7308304" y="292494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da-DK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173" name="Rectangle 15"/>
          <p:cNvSpPr>
            <a:spLocks noChangeArrowheads="1"/>
          </p:cNvSpPr>
          <p:nvPr/>
        </p:nvSpPr>
        <p:spPr bwMode="auto">
          <a:xfrm>
            <a:off x="6012160" y="2492896"/>
            <a:ext cx="172819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da-DK" altLang="zh-CN" sz="13800" dirty="0" smtClean="0">
                <a:solidFill>
                  <a:srgbClr val="FF0000"/>
                </a:solidFill>
                <a:latin typeface="Arial" charset="0"/>
                <a:sym typeface="Verdana" pitchFamily="34" charset="0"/>
              </a:rPr>
              <a:t>?</a:t>
            </a:r>
            <a:endParaRPr lang="da-DK" altLang="zh-CN" sz="13800" dirty="0">
              <a:solidFill>
                <a:srgbClr val="FF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115616" y="5661248"/>
            <a:ext cx="3312368" cy="1008112"/>
            <a:chOff x="1115616" y="5661248"/>
            <a:chExt cx="3312368" cy="1008112"/>
          </a:xfrm>
        </p:grpSpPr>
        <p:sp>
          <p:nvSpPr>
            <p:cNvPr id="230" name="圆角矩形 229"/>
            <p:cNvSpPr/>
            <p:nvPr/>
          </p:nvSpPr>
          <p:spPr>
            <a:xfrm>
              <a:off x="1115616" y="5661248"/>
              <a:ext cx="3312368" cy="1008112"/>
            </a:xfrm>
            <a:prstGeom prst="round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75" name="Rectangle 15"/>
            <p:cNvSpPr>
              <a:spLocks noChangeArrowheads="1"/>
            </p:cNvSpPr>
            <p:nvPr/>
          </p:nvSpPr>
          <p:spPr bwMode="auto">
            <a:xfrm>
              <a:off x="1187624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76" name="Rectangle 15"/>
            <p:cNvSpPr>
              <a:spLocks noChangeArrowheads="1"/>
            </p:cNvSpPr>
            <p:nvPr/>
          </p:nvSpPr>
          <p:spPr bwMode="auto">
            <a:xfrm>
              <a:off x="1403648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81" name="Rectangle 15"/>
            <p:cNvSpPr>
              <a:spLocks noChangeArrowheads="1"/>
            </p:cNvSpPr>
            <p:nvPr/>
          </p:nvSpPr>
          <p:spPr bwMode="auto">
            <a:xfrm>
              <a:off x="1619672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82" name="Rectangle 15"/>
            <p:cNvSpPr>
              <a:spLocks noChangeArrowheads="1"/>
            </p:cNvSpPr>
            <p:nvPr/>
          </p:nvSpPr>
          <p:spPr bwMode="auto">
            <a:xfrm>
              <a:off x="1835696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84" name="Rectangle 15"/>
            <p:cNvSpPr>
              <a:spLocks noChangeArrowheads="1"/>
            </p:cNvSpPr>
            <p:nvPr/>
          </p:nvSpPr>
          <p:spPr bwMode="auto">
            <a:xfrm>
              <a:off x="1187624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85" name="Rectangle 15"/>
            <p:cNvSpPr>
              <a:spLocks noChangeArrowheads="1"/>
            </p:cNvSpPr>
            <p:nvPr/>
          </p:nvSpPr>
          <p:spPr bwMode="auto">
            <a:xfrm>
              <a:off x="1403648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86" name="Rectangle 15"/>
            <p:cNvSpPr>
              <a:spLocks noChangeArrowheads="1"/>
            </p:cNvSpPr>
            <p:nvPr/>
          </p:nvSpPr>
          <p:spPr bwMode="auto">
            <a:xfrm>
              <a:off x="1619672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87" name="Rectangle 15"/>
            <p:cNvSpPr>
              <a:spLocks noChangeArrowheads="1"/>
            </p:cNvSpPr>
            <p:nvPr/>
          </p:nvSpPr>
          <p:spPr bwMode="auto">
            <a:xfrm>
              <a:off x="1835696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88" name="Rectangle 15"/>
            <p:cNvSpPr>
              <a:spLocks noChangeArrowheads="1"/>
            </p:cNvSpPr>
            <p:nvPr/>
          </p:nvSpPr>
          <p:spPr bwMode="auto">
            <a:xfrm>
              <a:off x="1187624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89" name="Rectangle 15"/>
            <p:cNvSpPr>
              <a:spLocks noChangeArrowheads="1"/>
            </p:cNvSpPr>
            <p:nvPr/>
          </p:nvSpPr>
          <p:spPr bwMode="auto">
            <a:xfrm>
              <a:off x="1403648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90" name="Rectangle 15"/>
            <p:cNvSpPr>
              <a:spLocks noChangeArrowheads="1"/>
            </p:cNvSpPr>
            <p:nvPr/>
          </p:nvSpPr>
          <p:spPr bwMode="auto">
            <a:xfrm>
              <a:off x="1619672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91" name="Rectangle 15"/>
            <p:cNvSpPr>
              <a:spLocks noChangeArrowheads="1"/>
            </p:cNvSpPr>
            <p:nvPr/>
          </p:nvSpPr>
          <p:spPr bwMode="auto">
            <a:xfrm>
              <a:off x="1835696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92" name="Rectangle 15"/>
            <p:cNvSpPr>
              <a:spLocks noChangeArrowheads="1"/>
            </p:cNvSpPr>
            <p:nvPr/>
          </p:nvSpPr>
          <p:spPr bwMode="auto">
            <a:xfrm>
              <a:off x="1187624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93" name="Rectangle 15"/>
            <p:cNvSpPr>
              <a:spLocks noChangeArrowheads="1"/>
            </p:cNvSpPr>
            <p:nvPr/>
          </p:nvSpPr>
          <p:spPr bwMode="auto">
            <a:xfrm>
              <a:off x="1403648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94" name="Rectangle 15"/>
            <p:cNvSpPr>
              <a:spLocks noChangeArrowheads="1"/>
            </p:cNvSpPr>
            <p:nvPr/>
          </p:nvSpPr>
          <p:spPr bwMode="auto">
            <a:xfrm>
              <a:off x="1619672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95" name="Rectangle 15"/>
            <p:cNvSpPr>
              <a:spLocks noChangeArrowheads="1"/>
            </p:cNvSpPr>
            <p:nvPr/>
          </p:nvSpPr>
          <p:spPr bwMode="auto">
            <a:xfrm>
              <a:off x="1835696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96" name="Rectangle 15"/>
            <p:cNvSpPr>
              <a:spLocks noChangeArrowheads="1"/>
            </p:cNvSpPr>
            <p:nvPr/>
          </p:nvSpPr>
          <p:spPr bwMode="auto">
            <a:xfrm>
              <a:off x="2339752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97" name="Rectangle 15"/>
            <p:cNvSpPr>
              <a:spLocks noChangeArrowheads="1"/>
            </p:cNvSpPr>
            <p:nvPr/>
          </p:nvSpPr>
          <p:spPr bwMode="auto">
            <a:xfrm>
              <a:off x="2555776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98" name="Rectangle 15"/>
            <p:cNvSpPr>
              <a:spLocks noChangeArrowheads="1"/>
            </p:cNvSpPr>
            <p:nvPr/>
          </p:nvSpPr>
          <p:spPr bwMode="auto">
            <a:xfrm>
              <a:off x="2771800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99" name="Rectangle 15"/>
            <p:cNvSpPr>
              <a:spLocks noChangeArrowheads="1"/>
            </p:cNvSpPr>
            <p:nvPr/>
          </p:nvSpPr>
          <p:spPr bwMode="auto">
            <a:xfrm>
              <a:off x="2987824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</a:p>
          </p:txBody>
        </p:sp>
        <p:sp>
          <p:nvSpPr>
            <p:cNvPr id="200" name="Rectangle 15"/>
            <p:cNvSpPr>
              <a:spLocks noChangeArrowheads="1"/>
            </p:cNvSpPr>
            <p:nvPr/>
          </p:nvSpPr>
          <p:spPr bwMode="auto">
            <a:xfrm>
              <a:off x="2339752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01" name="Rectangle 15"/>
            <p:cNvSpPr>
              <a:spLocks noChangeArrowheads="1"/>
            </p:cNvSpPr>
            <p:nvPr/>
          </p:nvSpPr>
          <p:spPr bwMode="auto">
            <a:xfrm>
              <a:off x="2555776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02" name="Rectangle 15"/>
            <p:cNvSpPr>
              <a:spLocks noChangeArrowheads="1"/>
            </p:cNvSpPr>
            <p:nvPr/>
          </p:nvSpPr>
          <p:spPr bwMode="auto">
            <a:xfrm>
              <a:off x="2771800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03" name="Rectangle 15"/>
            <p:cNvSpPr>
              <a:spLocks noChangeArrowheads="1"/>
            </p:cNvSpPr>
            <p:nvPr/>
          </p:nvSpPr>
          <p:spPr bwMode="auto">
            <a:xfrm>
              <a:off x="2987824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04" name="Rectangle 15"/>
            <p:cNvSpPr>
              <a:spLocks noChangeArrowheads="1"/>
            </p:cNvSpPr>
            <p:nvPr/>
          </p:nvSpPr>
          <p:spPr bwMode="auto">
            <a:xfrm>
              <a:off x="2339752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05" name="Rectangle 15"/>
            <p:cNvSpPr>
              <a:spLocks noChangeArrowheads="1"/>
            </p:cNvSpPr>
            <p:nvPr/>
          </p:nvSpPr>
          <p:spPr bwMode="auto">
            <a:xfrm>
              <a:off x="2555776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06" name="Rectangle 15"/>
            <p:cNvSpPr>
              <a:spLocks noChangeArrowheads="1"/>
            </p:cNvSpPr>
            <p:nvPr/>
          </p:nvSpPr>
          <p:spPr bwMode="auto">
            <a:xfrm>
              <a:off x="2771800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07" name="Rectangle 15"/>
            <p:cNvSpPr>
              <a:spLocks noChangeArrowheads="1"/>
            </p:cNvSpPr>
            <p:nvPr/>
          </p:nvSpPr>
          <p:spPr bwMode="auto">
            <a:xfrm>
              <a:off x="2987824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08" name="Rectangle 15"/>
            <p:cNvSpPr>
              <a:spLocks noChangeArrowheads="1"/>
            </p:cNvSpPr>
            <p:nvPr/>
          </p:nvSpPr>
          <p:spPr bwMode="auto">
            <a:xfrm>
              <a:off x="2339752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09" name="Rectangle 15"/>
            <p:cNvSpPr>
              <a:spLocks noChangeArrowheads="1"/>
            </p:cNvSpPr>
            <p:nvPr/>
          </p:nvSpPr>
          <p:spPr bwMode="auto">
            <a:xfrm>
              <a:off x="2555776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10" name="Rectangle 15"/>
            <p:cNvSpPr>
              <a:spLocks noChangeArrowheads="1"/>
            </p:cNvSpPr>
            <p:nvPr/>
          </p:nvSpPr>
          <p:spPr bwMode="auto">
            <a:xfrm>
              <a:off x="2771800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11" name="Rectangle 15"/>
            <p:cNvSpPr>
              <a:spLocks noChangeArrowheads="1"/>
            </p:cNvSpPr>
            <p:nvPr/>
          </p:nvSpPr>
          <p:spPr bwMode="auto">
            <a:xfrm>
              <a:off x="2987824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12" name="Rectangle 15"/>
            <p:cNvSpPr>
              <a:spLocks noChangeArrowheads="1"/>
            </p:cNvSpPr>
            <p:nvPr/>
          </p:nvSpPr>
          <p:spPr bwMode="auto">
            <a:xfrm>
              <a:off x="3491880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13" name="Rectangle 15"/>
            <p:cNvSpPr>
              <a:spLocks noChangeArrowheads="1"/>
            </p:cNvSpPr>
            <p:nvPr/>
          </p:nvSpPr>
          <p:spPr bwMode="auto">
            <a:xfrm>
              <a:off x="3707904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14" name="Rectangle 15"/>
            <p:cNvSpPr>
              <a:spLocks noChangeArrowheads="1"/>
            </p:cNvSpPr>
            <p:nvPr/>
          </p:nvSpPr>
          <p:spPr bwMode="auto">
            <a:xfrm>
              <a:off x="3923928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15" name="Rectangle 15"/>
            <p:cNvSpPr>
              <a:spLocks noChangeArrowheads="1"/>
            </p:cNvSpPr>
            <p:nvPr/>
          </p:nvSpPr>
          <p:spPr bwMode="auto">
            <a:xfrm>
              <a:off x="4139952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16" name="Rectangle 15"/>
            <p:cNvSpPr>
              <a:spLocks noChangeArrowheads="1"/>
            </p:cNvSpPr>
            <p:nvPr/>
          </p:nvSpPr>
          <p:spPr bwMode="auto">
            <a:xfrm>
              <a:off x="3491880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17" name="Rectangle 15"/>
            <p:cNvSpPr>
              <a:spLocks noChangeArrowheads="1"/>
            </p:cNvSpPr>
            <p:nvPr/>
          </p:nvSpPr>
          <p:spPr bwMode="auto">
            <a:xfrm>
              <a:off x="3707904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18" name="Rectangle 15"/>
            <p:cNvSpPr>
              <a:spLocks noChangeArrowheads="1"/>
            </p:cNvSpPr>
            <p:nvPr/>
          </p:nvSpPr>
          <p:spPr bwMode="auto">
            <a:xfrm>
              <a:off x="3923928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19" name="Rectangle 15"/>
            <p:cNvSpPr>
              <a:spLocks noChangeArrowheads="1"/>
            </p:cNvSpPr>
            <p:nvPr/>
          </p:nvSpPr>
          <p:spPr bwMode="auto">
            <a:xfrm>
              <a:off x="4139952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20" name="Rectangle 15"/>
            <p:cNvSpPr>
              <a:spLocks noChangeArrowheads="1"/>
            </p:cNvSpPr>
            <p:nvPr/>
          </p:nvSpPr>
          <p:spPr bwMode="auto">
            <a:xfrm>
              <a:off x="3491880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21" name="Rectangle 15"/>
            <p:cNvSpPr>
              <a:spLocks noChangeArrowheads="1"/>
            </p:cNvSpPr>
            <p:nvPr/>
          </p:nvSpPr>
          <p:spPr bwMode="auto">
            <a:xfrm>
              <a:off x="3707904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22" name="Rectangle 15"/>
            <p:cNvSpPr>
              <a:spLocks noChangeArrowheads="1"/>
            </p:cNvSpPr>
            <p:nvPr/>
          </p:nvSpPr>
          <p:spPr bwMode="auto">
            <a:xfrm>
              <a:off x="3923928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23" name="Rectangle 15"/>
            <p:cNvSpPr>
              <a:spLocks noChangeArrowheads="1"/>
            </p:cNvSpPr>
            <p:nvPr/>
          </p:nvSpPr>
          <p:spPr bwMode="auto">
            <a:xfrm>
              <a:off x="4139952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24" name="Rectangle 15"/>
            <p:cNvSpPr>
              <a:spLocks noChangeArrowheads="1"/>
            </p:cNvSpPr>
            <p:nvPr/>
          </p:nvSpPr>
          <p:spPr bwMode="auto">
            <a:xfrm>
              <a:off x="3491880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25" name="Rectangle 15"/>
            <p:cNvSpPr>
              <a:spLocks noChangeArrowheads="1"/>
            </p:cNvSpPr>
            <p:nvPr/>
          </p:nvSpPr>
          <p:spPr bwMode="auto">
            <a:xfrm>
              <a:off x="3707904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26" name="Rectangle 15"/>
            <p:cNvSpPr>
              <a:spLocks noChangeArrowheads="1"/>
            </p:cNvSpPr>
            <p:nvPr/>
          </p:nvSpPr>
          <p:spPr bwMode="auto">
            <a:xfrm>
              <a:off x="3923928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27" name="Rectangle 15"/>
            <p:cNvSpPr>
              <a:spLocks noChangeArrowheads="1"/>
            </p:cNvSpPr>
            <p:nvPr/>
          </p:nvSpPr>
          <p:spPr bwMode="auto">
            <a:xfrm>
              <a:off x="4139952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T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28" name="Rectangle 15"/>
            <p:cNvSpPr>
              <a:spLocks noChangeArrowheads="1"/>
            </p:cNvSpPr>
            <p:nvPr/>
          </p:nvSpPr>
          <p:spPr bwMode="auto">
            <a:xfrm>
              <a:off x="2051720" y="5733256"/>
              <a:ext cx="288032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x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29" name="Rectangle 15"/>
            <p:cNvSpPr>
              <a:spLocks noChangeArrowheads="1"/>
            </p:cNvSpPr>
            <p:nvPr/>
          </p:nvSpPr>
          <p:spPr bwMode="auto">
            <a:xfrm>
              <a:off x="3203848" y="5733256"/>
              <a:ext cx="288032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=</a:t>
              </a: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6300192" y="5661248"/>
            <a:ext cx="2160240" cy="1008112"/>
            <a:chOff x="6300192" y="5661248"/>
            <a:chExt cx="2160240" cy="1008112"/>
          </a:xfrm>
        </p:grpSpPr>
        <p:sp>
          <p:nvSpPr>
            <p:cNvPr id="281" name="圆角矩形 280"/>
            <p:cNvSpPr/>
            <p:nvPr/>
          </p:nvSpPr>
          <p:spPr>
            <a:xfrm>
              <a:off x="6300192" y="5661248"/>
              <a:ext cx="2160240" cy="1008112"/>
            </a:xfrm>
            <a:prstGeom prst="round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31" name="Rectangle 15"/>
            <p:cNvSpPr>
              <a:spLocks noChangeArrowheads="1"/>
            </p:cNvSpPr>
            <p:nvPr/>
          </p:nvSpPr>
          <p:spPr bwMode="auto">
            <a:xfrm>
              <a:off x="6372200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32" name="Rectangle 15"/>
            <p:cNvSpPr>
              <a:spLocks noChangeArrowheads="1"/>
            </p:cNvSpPr>
            <p:nvPr/>
          </p:nvSpPr>
          <p:spPr bwMode="auto">
            <a:xfrm>
              <a:off x="6588224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33" name="Rectangle 15"/>
            <p:cNvSpPr>
              <a:spLocks noChangeArrowheads="1"/>
            </p:cNvSpPr>
            <p:nvPr/>
          </p:nvSpPr>
          <p:spPr bwMode="auto">
            <a:xfrm>
              <a:off x="6804248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</a:t>
              </a:r>
            </a:p>
          </p:txBody>
        </p:sp>
        <p:sp>
          <p:nvSpPr>
            <p:cNvPr id="234" name="Rectangle 15"/>
            <p:cNvSpPr>
              <a:spLocks noChangeArrowheads="1"/>
            </p:cNvSpPr>
            <p:nvPr/>
          </p:nvSpPr>
          <p:spPr bwMode="auto">
            <a:xfrm>
              <a:off x="7020272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35" name="Rectangle 15"/>
            <p:cNvSpPr>
              <a:spLocks noChangeArrowheads="1"/>
            </p:cNvSpPr>
            <p:nvPr/>
          </p:nvSpPr>
          <p:spPr bwMode="auto">
            <a:xfrm>
              <a:off x="6372200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2</a:t>
              </a:r>
            </a:p>
          </p:txBody>
        </p:sp>
        <p:sp>
          <p:nvSpPr>
            <p:cNvPr id="236" name="Rectangle 15"/>
            <p:cNvSpPr>
              <a:spLocks noChangeArrowheads="1"/>
            </p:cNvSpPr>
            <p:nvPr/>
          </p:nvSpPr>
          <p:spPr bwMode="auto">
            <a:xfrm>
              <a:off x="6588224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3</a:t>
              </a:r>
            </a:p>
          </p:txBody>
        </p:sp>
        <p:sp>
          <p:nvSpPr>
            <p:cNvPr id="237" name="Rectangle 15"/>
            <p:cNvSpPr>
              <a:spLocks noChangeArrowheads="1"/>
            </p:cNvSpPr>
            <p:nvPr/>
          </p:nvSpPr>
          <p:spPr bwMode="auto">
            <a:xfrm>
              <a:off x="6804248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38" name="Rectangle 15"/>
            <p:cNvSpPr>
              <a:spLocks noChangeArrowheads="1"/>
            </p:cNvSpPr>
            <p:nvPr/>
          </p:nvSpPr>
          <p:spPr bwMode="auto">
            <a:xfrm>
              <a:off x="7020272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39" name="Rectangle 15"/>
            <p:cNvSpPr>
              <a:spLocks noChangeArrowheads="1"/>
            </p:cNvSpPr>
            <p:nvPr/>
          </p:nvSpPr>
          <p:spPr bwMode="auto">
            <a:xfrm>
              <a:off x="6372200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40" name="Rectangle 15"/>
            <p:cNvSpPr>
              <a:spLocks noChangeArrowheads="1"/>
            </p:cNvSpPr>
            <p:nvPr/>
          </p:nvSpPr>
          <p:spPr bwMode="auto">
            <a:xfrm>
              <a:off x="6588224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41" name="Rectangle 15"/>
            <p:cNvSpPr>
              <a:spLocks noChangeArrowheads="1"/>
            </p:cNvSpPr>
            <p:nvPr/>
          </p:nvSpPr>
          <p:spPr bwMode="auto">
            <a:xfrm>
              <a:off x="6804248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42" name="Rectangle 15"/>
            <p:cNvSpPr>
              <a:spLocks noChangeArrowheads="1"/>
            </p:cNvSpPr>
            <p:nvPr/>
          </p:nvSpPr>
          <p:spPr bwMode="auto">
            <a:xfrm>
              <a:off x="7020272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43" name="Rectangle 15"/>
            <p:cNvSpPr>
              <a:spLocks noChangeArrowheads="1"/>
            </p:cNvSpPr>
            <p:nvPr/>
          </p:nvSpPr>
          <p:spPr bwMode="auto">
            <a:xfrm>
              <a:off x="6372200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4</a:t>
              </a:r>
            </a:p>
          </p:txBody>
        </p:sp>
        <p:sp>
          <p:nvSpPr>
            <p:cNvPr id="244" name="Rectangle 15"/>
            <p:cNvSpPr>
              <a:spLocks noChangeArrowheads="1"/>
            </p:cNvSpPr>
            <p:nvPr/>
          </p:nvSpPr>
          <p:spPr bwMode="auto">
            <a:xfrm>
              <a:off x="6588224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45" name="Rectangle 15"/>
            <p:cNvSpPr>
              <a:spLocks noChangeArrowheads="1"/>
            </p:cNvSpPr>
            <p:nvPr/>
          </p:nvSpPr>
          <p:spPr bwMode="auto">
            <a:xfrm>
              <a:off x="6804248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5</a:t>
              </a:r>
            </a:p>
          </p:txBody>
        </p:sp>
        <p:sp>
          <p:nvSpPr>
            <p:cNvPr id="246" name="Rectangle 15"/>
            <p:cNvSpPr>
              <a:spLocks noChangeArrowheads="1"/>
            </p:cNvSpPr>
            <p:nvPr/>
          </p:nvSpPr>
          <p:spPr bwMode="auto">
            <a:xfrm>
              <a:off x="7020272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6</a:t>
              </a:r>
            </a:p>
          </p:txBody>
        </p:sp>
        <p:sp>
          <p:nvSpPr>
            <p:cNvPr id="247" name="Rectangle 15"/>
            <p:cNvSpPr>
              <a:spLocks noChangeArrowheads="1"/>
            </p:cNvSpPr>
            <p:nvPr/>
          </p:nvSpPr>
          <p:spPr bwMode="auto">
            <a:xfrm>
              <a:off x="7524328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i="1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48" name="Rectangle 15"/>
            <p:cNvSpPr>
              <a:spLocks noChangeArrowheads="1"/>
            </p:cNvSpPr>
            <p:nvPr/>
          </p:nvSpPr>
          <p:spPr bwMode="auto">
            <a:xfrm>
              <a:off x="7740352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i="1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49" name="Rectangle 15"/>
            <p:cNvSpPr>
              <a:spLocks noChangeArrowheads="1"/>
            </p:cNvSpPr>
            <p:nvPr/>
          </p:nvSpPr>
          <p:spPr bwMode="auto">
            <a:xfrm>
              <a:off x="7956376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i="1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50" name="Rectangle 15"/>
            <p:cNvSpPr>
              <a:spLocks noChangeArrowheads="1"/>
            </p:cNvSpPr>
            <p:nvPr/>
          </p:nvSpPr>
          <p:spPr bwMode="auto">
            <a:xfrm>
              <a:off x="8172400" y="573325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a</a:t>
              </a:r>
              <a:endParaRPr lang="da-DK" altLang="zh-CN" sz="1200" i="1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51" name="Rectangle 15"/>
            <p:cNvSpPr>
              <a:spLocks noChangeArrowheads="1"/>
            </p:cNvSpPr>
            <p:nvPr/>
          </p:nvSpPr>
          <p:spPr bwMode="auto">
            <a:xfrm>
              <a:off x="7524328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i="1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</a:p>
          </p:txBody>
        </p:sp>
        <p:sp>
          <p:nvSpPr>
            <p:cNvPr id="252" name="Rectangle 15"/>
            <p:cNvSpPr>
              <a:spLocks noChangeArrowheads="1"/>
            </p:cNvSpPr>
            <p:nvPr/>
          </p:nvSpPr>
          <p:spPr bwMode="auto">
            <a:xfrm>
              <a:off x="7740352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i="1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53" name="Rectangle 15"/>
            <p:cNvSpPr>
              <a:spLocks noChangeArrowheads="1"/>
            </p:cNvSpPr>
            <p:nvPr/>
          </p:nvSpPr>
          <p:spPr bwMode="auto">
            <a:xfrm>
              <a:off x="7956376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i="1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c</a:t>
              </a:r>
            </a:p>
          </p:txBody>
        </p:sp>
        <p:sp>
          <p:nvSpPr>
            <p:cNvPr id="254" name="Rectangle 15"/>
            <p:cNvSpPr>
              <a:spLocks noChangeArrowheads="1"/>
            </p:cNvSpPr>
            <p:nvPr/>
          </p:nvSpPr>
          <p:spPr bwMode="auto">
            <a:xfrm>
              <a:off x="8172400" y="594928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i="1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55" name="Rectangle 15"/>
            <p:cNvSpPr>
              <a:spLocks noChangeArrowheads="1"/>
            </p:cNvSpPr>
            <p:nvPr/>
          </p:nvSpPr>
          <p:spPr bwMode="auto">
            <a:xfrm>
              <a:off x="7524328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i="1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56" name="Rectangle 15"/>
            <p:cNvSpPr>
              <a:spLocks noChangeArrowheads="1"/>
            </p:cNvSpPr>
            <p:nvPr/>
          </p:nvSpPr>
          <p:spPr bwMode="auto">
            <a:xfrm>
              <a:off x="7740352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i="1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d</a:t>
              </a:r>
            </a:p>
          </p:txBody>
        </p:sp>
        <p:sp>
          <p:nvSpPr>
            <p:cNvPr id="257" name="Rectangle 15"/>
            <p:cNvSpPr>
              <a:spLocks noChangeArrowheads="1"/>
            </p:cNvSpPr>
            <p:nvPr/>
          </p:nvSpPr>
          <p:spPr bwMode="auto">
            <a:xfrm>
              <a:off x="7956376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i="1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58" name="Rectangle 15"/>
            <p:cNvSpPr>
              <a:spLocks noChangeArrowheads="1"/>
            </p:cNvSpPr>
            <p:nvPr/>
          </p:nvSpPr>
          <p:spPr bwMode="auto">
            <a:xfrm>
              <a:off x="8172400" y="616530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i="1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e</a:t>
              </a:r>
            </a:p>
          </p:txBody>
        </p:sp>
        <p:sp>
          <p:nvSpPr>
            <p:cNvPr id="259" name="Rectangle 15"/>
            <p:cNvSpPr>
              <a:spLocks noChangeArrowheads="1"/>
            </p:cNvSpPr>
            <p:nvPr/>
          </p:nvSpPr>
          <p:spPr bwMode="auto">
            <a:xfrm>
              <a:off x="7524328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i="1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60" name="Rectangle 15"/>
            <p:cNvSpPr>
              <a:spLocks noChangeArrowheads="1"/>
            </p:cNvSpPr>
            <p:nvPr/>
          </p:nvSpPr>
          <p:spPr bwMode="auto">
            <a:xfrm>
              <a:off x="7740352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i="1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61" name="Rectangle 15"/>
            <p:cNvSpPr>
              <a:spLocks noChangeArrowheads="1"/>
            </p:cNvSpPr>
            <p:nvPr/>
          </p:nvSpPr>
          <p:spPr bwMode="auto">
            <a:xfrm>
              <a:off x="7956376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da-DK" altLang="zh-CN" sz="1200" i="1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f</a:t>
              </a:r>
            </a:p>
          </p:txBody>
        </p:sp>
        <p:sp>
          <p:nvSpPr>
            <p:cNvPr id="262" name="Rectangle 15"/>
            <p:cNvSpPr>
              <a:spLocks noChangeArrowheads="1"/>
            </p:cNvSpPr>
            <p:nvPr/>
          </p:nvSpPr>
          <p:spPr bwMode="auto">
            <a:xfrm>
              <a:off x="8172400" y="638132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da-DK" altLang="zh-CN" sz="1200" i="1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79" name="Rectangle 15"/>
            <p:cNvSpPr>
              <a:spLocks noChangeArrowheads="1"/>
            </p:cNvSpPr>
            <p:nvPr/>
          </p:nvSpPr>
          <p:spPr bwMode="auto">
            <a:xfrm>
              <a:off x="7236296" y="5733256"/>
              <a:ext cx="288032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da-DK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x</a:t>
              </a:r>
              <a:endParaRPr lang="da-DK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282" name="圆角矩形 281"/>
          <p:cNvSpPr/>
          <p:nvPr/>
        </p:nvSpPr>
        <p:spPr>
          <a:xfrm>
            <a:off x="4716016" y="5661248"/>
            <a:ext cx="1296144" cy="1008112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Allocate </a:t>
            </a:r>
          </a:p>
          <a:p>
            <a:pPr algn="ctr"/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space of size </a:t>
            </a:r>
            <a:r>
              <a:rPr lang="en-US" sz="1600" i="1" dirty="0" err="1" smtClean="0">
                <a:solidFill>
                  <a:schemeClr val="accent4">
                    <a:lumMod val="75000"/>
                  </a:schemeClr>
                </a:solidFill>
              </a:rPr>
              <a:t>nnzC</a:t>
            </a:r>
            <a:endParaRPr lang="en-US" sz="16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499992" y="5877272"/>
            <a:ext cx="144016" cy="648072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右箭头 283"/>
          <p:cNvSpPr/>
          <p:nvPr/>
        </p:nvSpPr>
        <p:spPr>
          <a:xfrm>
            <a:off x="6084168" y="5877272"/>
            <a:ext cx="144016" cy="648072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15"/>
          <p:cNvSpPr>
            <a:spLocks noChangeArrowheads="1"/>
          </p:cNvSpPr>
          <p:nvPr/>
        </p:nvSpPr>
        <p:spPr bwMode="auto">
          <a:xfrm rot="21179109">
            <a:off x="4001673" y="5365265"/>
            <a:ext cx="3426120" cy="303935"/>
          </a:xfrm>
          <a:prstGeom prst="rect">
            <a:avLst/>
          </a:prstGeom>
          <a:noFill/>
          <a:ln w="28575" cap="rnd" cmpd="sng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dirty="0" smtClean="0">
                <a:solidFill>
                  <a:srgbClr val="FF0000"/>
                </a:solidFill>
                <a:latin typeface="Arial Black"/>
                <a:cs typeface="Arial Black"/>
                <a:sym typeface="Verdana" pitchFamily="34" charset="0"/>
              </a:rPr>
              <a:t>One </a:t>
            </a:r>
            <a:r>
              <a:rPr lang="en-US" altLang="zh-CN" sz="2000" dirty="0">
                <a:solidFill>
                  <a:srgbClr val="FF0000"/>
                </a:solidFill>
                <a:latin typeface="Arial Black"/>
                <a:cs typeface="Arial Black"/>
                <a:sym typeface="Verdana" pitchFamily="34" charset="0"/>
              </a:rPr>
              <a:t>SpGEMM for </a:t>
            </a:r>
            <a:r>
              <a:rPr lang="en-US" altLang="zh-CN" sz="2000" dirty="0" smtClean="0">
                <a:solidFill>
                  <a:srgbClr val="FF0000"/>
                </a:solidFill>
                <a:latin typeface="Arial Black"/>
                <a:cs typeface="Arial Black"/>
                <a:sym typeface="Verdana" pitchFamily="34" charset="0"/>
              </a:rPr>
              <a:t>Two! </a:t>
            </a:r>
          </a:p>
        </p:txBody>
      </p:sp>
      <p:sp>
        <p:nvSpPr>
          <p:cNvPr id="285" name="Rectangle 15"/>
          <p:cNvSpPr>
            <a:spLocks noChangeArrowheads="1"/>
          </p:cNvSpPr>
          <p:nvPr/>
        </p:nvSpPr>
        <p:spPr bwMode="auto">
          <a:xfrm>
            <a:off x="7236296" y="5373216"/>
            <a:ext cx="1728192" cy="288032"/>
          </a:xfrm>
          <a:prstGeom prst="rect">
            <a:avLst/>
          </a:prstGeom>
          <a:solidFill>
            <a:srgbClr val="FF0000"/>
          </a:solidFill>
          <a:ln w="28575" cap="rnd" cmpd="sng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dirty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E</a:t>
            </a:r>
            <a:r>
              <a:rPr lang="en-US" altLang="zh-CN" sz="20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xpensive</a:t>
            </a:r>
          </a:p>
        </p:txBody>
      </p:sp>
      <p:sp>
        <p:nvSpPr>
          <p:cNvPr id="264" name="Rectangle 15"/>
          <p:cNvSpPr>
            <a:spLocks noChangeArrowheads="1"/>
          </p:cNvSpPr>
          <p:nvPr/>
        </p:nvSpPr>
        <p:spPr bwMode="auto">
          <a:xfrm>
            <a:off x="6012160" y="4221088"/>
            <a:ext cx="17281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SzPct val="100000"/>
            </a:pPr>
            <a:r>
              <a:rPr lang="da-DK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 C, </a:t>
            </a:r>
            <a:endParaRPr lang="da-DK" altLang="zh-CN" sz="2000" b="1" dirty="0">
              <a:solidFill>
                <a:srgbClr val="FF0000"/>
              </a:solidFill>
              <a:latin typeface="Arial" charset="0"/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30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282" grpId="0" animBg="1"/>
      <p:bldP spid="4" grpId="0" animBg="1"/>
      <p:bldP spid="284" grpId="0" animBg="1"/>
      <p:bldP spid="286" grpId="0" animBg="1"/>
      <p:bldP spid="28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1" name="曲线连接符 470"/>
          <p:cNvCxnSpPr>
            <a:stCxn id="455" idx="3"/>
            <a:endCxn id="334" idx="3"/>
          </p:cNvCxnSpPr>
          <p:nvPr/>
        </p:nvCxnSpPr>
        <p:spPr>
          <a:xfrm flipH="1">
            <a:off x="7524328" y="4293096"/>
            <a:ext cx="648072" cy="1872208"/>
          </a:xfrm>
          <a:prstGeom prst="curvedConnector3">
            <a:avLst>
              <a:gd name="adj1" fmla="val -35274"/>
            </a:avLst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625" cy="736377"/>
          </a:xfrm>
        </p:spPr>
        <p:txBody>
          <a:bodyPr/>
          <a:lstStyle/>
          <a:p>
            <a:r>
              <a:rPr lang="en-US" altLang="zh-CN" sz="3200" noProof="1">
                <a:sym typeface="Verdana" pitchFamily="34" charset="0"/>
              </a:rPr>
              <a:t>SpGEMM Challenge 2</a:t>
            </a:r>
            <a:r>
              <a:rPr lang="en-US" altLang="zh-CN" sz="3200" noProof="1" smtClean="0">
                <a:sym typeface="Verdana" pitchFamily="34" charset="0"/>
              </a:rPr>
              <a:t> - Parallel Insert</a:t>
            </a:r>
            <a:endParaRPr lang="en-US" altLang="zh-CN" sz="3200" i="1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8</a:t>
            </a:fld>
            <a:endParaRPr lang="en-US" altLang="zh-CN" noProof="1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42989" y="1700808"/>
            <a:ext cx="712941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1200"/>
              </a:spcBef>
              <a:buFontTx/>
              <a:buChar char="•"/>
              <a:defRPr/>
            </a:pP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Because of the compressed sparse format, the result nonzeros are “inserted” into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C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, but not “added” to predictable locations of </a:t>
            </a:r>
            <a:r>
              <a:rPr lang="en-US" altLang="zh-CN" sz="2000" i="1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C</a:t>
            </a:r>
            <a:r>
              <a:rPr lang="en-US" altLang="zh-CN" sz="2000" kern="0" noProof="1" smtClean="0">
                <a:solidFill>
                  <a:srgbClr val="212121"/>
                </a:solidFill>
                <a:latin typeface="+mn-lt"/>
                <a:sym typeface="Verdana" pitchFamily="34" charset="0"/>
              </a:rPr>
              <a:t>. </a:t>
            </a:r>
          </a:p>
        </p:txBody>
      </p:sp>
      <p:grpSp>
        <p:nvGrpSpPr>
          <p:cNvPr id="263" name="组 262"/>
          <p:cNvGrpSpPr/>
          <p:nvPr/>
        </p:nvGrpSpPr>
        <p:grpSpPr>
          <a:xfrm>
            <a:off x="323528" y="3501008"/>
            <a:ext cx="433960" cy="432048"/>
            <a:chOff x="3851920" y="3356992"/>
            <a:chExt cx="433960" cy="432048"/>
          </a:xfrm>
        </p:grpSpPr>
        <p:sp>
          <p:nvSpPr>
            <p:cNvPr id="264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 useBgFill="1">
          <p:nvSpPr>
            <p:cNvPr id="265" name="椭圆 264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66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2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267" name="组 266"/>
          <p:cNvGrpSpPr/>
          <p:nvPr/>
        </p:nvGrpSpPr>
        <p:grpSpPr>
          <a:xfrm>
            <a:off x="1187624" y="3068960"/>
            <a:ext cx="433960" cy="432048"/>
            <a:chOff x="2987824" y="3356992"/>
            <a:chExt cx="433960" cy="432048"/>
          </a:xfrm>
        </p:grpSpPr>
        <p:sp>
          <p:nvSpPr>
            <p:cNvPr id="268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 useBgFill="1">
          <p:nvSpPr>
            <p:cNvPr id="269" name="椭圆 268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70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1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271" name="Rectangle 15"/>
          <p:cNvSpPr>
            <a:spLocks noChangeArrowheads="1"/>
          </p:cNvSpPr>
          <p:nvPr/>
        </p:nvSpPr>
        <p:spPr bwMode="auto">
          <a:xfrm>
            <a:off x="323528" y="306896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72" name="Rectangle 15"/>
          <p:cNvSpPr>
            <a:spLocks noChangeArrowheads="1"/>
          </p:cNvSpPr>
          <p:nvPr/>
        </p:nvSpPr>
        <p:spPr bwMode="auto">
          <a:xfrm>
            <a:off x="755576" y="306896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273" name="组 272"/>
          <p:cNvGrpSpPr/>
          <p:nvPr/>
        </p:nvGrpSpPr>
        <p:grpSpPr>
          <a:xfrm>
            <a:off x="755576" y="3501008"/>
            <a:ext cx="433960" cy="432048"/>
            <a:chOff x="3851920" y="3356992"/>
            <a:chExt cx="433960" cy="432048"/>
          </a:xfrm>
        </p:grpSpPr>
        <p:sp>
          <p:nvSpPr>
            <p:cNvPr id="274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 useBgFill="1">
          <p:nvSpPr>
            <p:cNvPr id="275" name="椭圆 274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76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3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277" name="Rectangle 15"/>
          <p:cNvSpPr>
            <a:spLocks noChangeArrowheads="1"/>
          </p:cNvSpPr>
          <p:nvPr/>
        </p:nvSpPr>
        <p:spPr bwMode="auto">
          <a:xfrm>
            <a:off x="1619672" y="3501008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78" name="Rectangle 15"/>
          <p:cNvSpPr>
            <a:spLocks noChangeArrowheads="1"/>
          </p:cNvSpPr>
          <p:nvPr/>
        </p:nvSpPr>
        <p:spPr bwMode="auto">
          <a:xfrm>
            <a:off x="1187624" y="393305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80" name="Rectangle 15"/>
          <p:cNvSpPr>
            <a:spLocks noChangeArrowheads="1"/>
          </p:cNvSpPr>
          <p:nvPr/>
        </p:nvSpPr>
        <p:spPr bwMode="auto">
          <a:xfrm>
            <a:off x="1619672" y="393305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83" name="Rectangle 15"/>
          <p:cNvSpPr>
            <a:spLocks noChangeArrowheads="1"/>
          </p:cNvSpPr>
          <p:nvPr/>
        </p:nvSpPr>
        <p:spPr bwMode="auto">
          <a:xfrm>
            <a:off x="323528" y="393305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86" name="Rectangle 15"/>
          <p:cNvSpPr>
            <a:spLocks noChangeArrowheads="1"/>
          </p:cNvSpPr>
          <p:nvPr/>
        </p:nvSpPr>
        <p:spPr bwMode="auto">
          <a:xfrm>
            <a:off x="755576" y="393305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87" name="Rectangle 15"/>
          <p:cNvSpPr>
            <a:spLocks noChangeArrowheads="1"/>
          </p:cNvSpPr>
          <p:nvPr/>
        </p:nvSpPr>
        <p:spPr bwMode="auto">
          <a:xfrm>
            <a:off x="1619672" y="306896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88" name="Rectangle 15"/>
          <p:cNvSpPr>
            <a:spLocks noChangeArrowheads="1"/>
          </p:cNvSpPr>
          <p:nvPr/>
        </p:nvSpPr>
        <p:spPr bwMode="auto">
          <a:xfrm>
            <a:off x="1187624" y="3501008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89" name="Rectangle 15"/>
          <p:cNvSpPr>
            <a:spLocks noChangeArrowheads="1"/>
          </p:cNvSpPr>
          <p:nvPr/>
        </p:nvSpPr>
        <p:spPr bwMode="auto">
          <a:xfrm>
            <a:off x="755576" y="436510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290" name="组 289"/>
          <p:cNvGrpSpPr/>
          <p:nvPr/>
        </p:nvGrpSpPr>
        <p:grpSpPr>
          <a:xfrm>
            <a:off x="1619672" y="4365104"/>
            <a:ext cx="433960" cy="432048"/>
            <a:chOff x="3851920" y="3356992"/>
            <a:chExt cx="433960" cy="432048"/>
          </a:xfrm>
        </p:grpSpPr>
        <p:sp>
          <p:nvSpPr>
            <p:cNvPr id="291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92" name="椭圆 291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93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6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294" name="组 293"/>
          <p:cNvGrpSpPr/>
          <p:nvPr/>
        </p:nvGrpSpPr>
        <p:grpSpPr>
          <a:xfrm>
            <a:off x="1187624" y="4365104"/>
            <a:ext cx="433960" cy="432048"/>
            <a:chOff x="2987824" y="3356992"/>
            <a:chExt cx="433960" cy="432048"/>
          </a:xfrm>
        </p:grpSpPr>
        <p:sp>
          <p:nvSpPr>
            <p:cNvPr id="295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96" name="椭圆 295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297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5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298" name="组 297"/>
          <p:cNvGrpSpPr/>
          <p:nvPr/>
        </p:nvGrpSpPr>
        <p:grpSpPr>
          <a:xfrm>
            <a:off x="3059832" y="3933056"/>
            <a:ext cx="433960" cy="432048"/>
            <a:chOff x="3851920" y="3356992"/>
            <a:chExt cx="433960" cy="432048"/>
          </a:xfrm>
        </p:grpSpPr>
        <p:sp>
          <p:nvSpPr>
            <p:cNvPr id="29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00" name="椭圆 299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01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i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d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302" name="组 301"/>
          <p:cNvGrpSpPr/>
          <p:nvPr/>
        </p:nvGrpSpPr>
        <p:grpSpPr>
          <a:xfrm>
            <a:off x="3491880" y="3501008"/>
            <a:ext cx="433960" cy="432048"/>
            <a:chOff x="2987824" y="3356992"/>
            <a:chExt cx="433960" cy="432048"/>
          </a:xfrm>
        </p:grpSpPr>
        <p:sp>
          <p:nvSpPr>
            <p:cNvPr id="303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04" name="椭圆 303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05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i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c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306" name="Rectangle 15"/>
          <p:cNvSpPr>
            <a:spLocks noChangeArrowheads="1"/>
          </p:cNvSpPr>
          <p:nvPr/>
        </p:nvSpPr>
        <p:spPr bwMode="auto">
          <a:xfrm>
            <a:off x="2627784" y="306896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07" name="Rectangle 15"/>
          <p:cNvSpPr>
            <a:spLocks noChangeArrowheads="1"/>
          </p:cNvSpPr>
          <p:nvPr/>
        </p:nvSpPr>
        <p:spPr bwMode="auto">
          <a:xfrm>
            <a:off x="3491880" y="306896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308" name="组 307"/>
          <p:cNvGrpSpPr/>
          <p:nvPr/>
        </p:nvGrpSpPr>
        <p:grpSpPr>
          <a:xfrm>
            <a:off x="3923928" y="3068960"/>
            <a:ext cx="433960" cy="432048"/>
            <a:chOff x="3851920" y="3356992"/>
            <a:chExt cx="433960" cy="432048"/>
          </a:xfrm>
        </p:grpSpPr>
        <p:sp>
          <p:nvSpPr>
            <p:cNvPr id="30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10" name="椭圆 309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11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i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a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312" name="Rectangle 15"/>
          <p:cNvSpPr>
            <a:spLocks noChangeArrowheads="1"/>
          </p:cNvSpPr>
          <p:nvPr/>
        </p:nvSpPr>
        <p:spPr bwMode="auto">
          <a:xfrm>
            <a:off x="3059832" y="3501008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13" name="Rectangle 15"/>
          <p:cNvSpPr>
            <a:spLocks noChangeArrowheads="1"/>
          </p:cNvSpPr>
          <p:nvPr/>
        </p:nvSpPr>
        <p:spPr bwMode="auto">
          <a:xfrm>
            <a:off x="3923928" y="3501008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14" name="Rectangle 15"/>
          <p:cNvSpPr>
            <a:spLocks noChangeArrowheads="1"/>
          </p:cNvSpPr>
          <p:nvPr/>
        </p:nvSpPr>
        <p:spPr bwMode="auto">
          <a:xfrm>
            <a:off x="2627784" y="393305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15" name="Rectangle 15"/>
          <p:cNvSpPr>
            <a:spLocks noChangeArrowheads="1"/>
          </p:cNvSpPr>
          <p:nvPr/>
        </p:nvSpPr>
        <p:spPr bwMode="auto">
          <a:xfrm>
            <a:off x="2627784" y="436510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16" name="Rectangle 15"/>
          <p:cNvSpPr>
            <a:spLocks noChangeArrowheads="1"/>
          </p:cNvSpPr>
          <p:nvPr/>
        </p:nvSpPr>
        <p:spPr bwMode="auto">
          <a:xfrm>
            <a:off x="3059832" y="436510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317" name="组 316"/>
          <p:cNvGrpSpPr/>
          <p:nvPr/>
        </p:nvGrpSpPr>
        <p:grpSpPr>
          <a:xfrm>
            <a:off x="3491880" y="4365104"/>
            <a:ext cx="433960" cy="432048"/>
            <a:chOff x="3851920" y="3356992"/>
            <a:chExt cx="433960" cy="432048"/>
          </a:xfrm>
        </p:grpSpPr>
        <p:sp>
          <p:nvSpPr>
            <p:cNvPr id="318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19" name="椭圆 318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20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i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f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321" name="组 320"/>
          <p:cNvGrpSpPr/>
          <p:nvPr/>
        </p:nvGrpSpPr>
        <p:grpSpPr>
          <a:xfrm>
            <a:off x="2627784" y="3501008"/>
            <a:ext cx="433960" cy="432048"/>
            <a:chOff x="2987824" y="3356992"/>
            <a:chExt cx="433960" cy="432048"/>
          </a:xfrm>
        </p:grpSpPr>
        <p:sp>
          <p:nvSpPr>
            <p:cNvPr id="322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23" name="椭圆 322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24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i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b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325" name="Rectangle 15"/>
          <p:cNvSpPr>
            <a:spLocks noChangeArrowheads="1"/>
          </p:cNvSpPr>
          <p:nvPr/>
        </p:nvSpPr>
        <p:spPr bwMode="auto">
          <a:xfrm>
            <a:off x="3923928" y="436510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26" name="Rectangle 15"/>
          <p:cNvSpPr>
            <a:spLocks noChangeArrowheads="1"/>
          </p:cNvSpPr>
          <p:nvPr/>
        </p:nvSpPr>
        <p:spPr bwMode="auto">
          <a:xfrm>
            <a:off x="3491880" y="393305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27" name="Rectangle 15"/>
          <p:cNvSpPr>
            <a:spLocks noChangeArrowheads="1"/>
          </p:cNvSpPr>
          <p:nvPr/>
        </p:nvSpPr>
        <p:spPr bwMode="auto">
          <a:xfrm>
            <a:off x="3059832" y="306896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342" name="组 341"/>
          <p:cNvGrpSpPr/>
          <p:nvPr/>
        </p:nvGrpSpPr>
        <p:grpSpPr>
          <a:xfrm>
            <a:off x="323528" y="4365104"/>
            <a:ext cx="433960" cy="432048"/>
            <a:chOff x="3851920" y="3356992"/>
            <a:chExt cx="433960" cy="432048"/>
          </a:xfrm>
        </p:grpSpPr>
        <p:sp>
          <p:nvSpPr>
            <p:cNvPr id="343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44" name="椭圆 343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45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4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346" name="组 345"/>
          <p:cNvGrpSpPr/>
          <p:nvPr/>
        </p:nvGrpSpPr>
        <p:grpSpPr>
          <a:xfrm>
            <a:off x="3923928" y="3933056"/>
            <a:ext cx="433960" cy="432048"/>
            <a:chOff x="3851920" y="3356992"/>
            <a:chExt cx="433960" cy="432048"/>
          </a:xfrm>
        </p:grpSpPr>
        <p:sp>
          <p:nvSpPr>
            <p:cNvPr id="34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48" name="椭圆 347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4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i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e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359" name="Rectangle 15"/>
          <p:cNvSpPr>
            <a:spLocks noChangeArrowheads="1"/>
          </p:cNvSpPr>
          <p:nvPr/>
        </p:nvSpPr>
        <p:spPr bwMode="auto">
          <a:xfrm>
            <a:off x="323528" y="4797152"/>
            <a:ext cx="17281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i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A</a:t>
            </a:r>
            <a:endParaRPr lang="en-US" altLang="zh-CN" sz="2000" i="1" dirty="0" smtClean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60" name="Rectangle 15"/>
          <p:cNvSpPr>
            <a:spLocks noChangeArrowheads="1"/>
          </p:cNvSpPr>
          <p:nvPr/>
        </p:nvSpPr>
        <p:spPr bwMode="auto">
          <a:xfrm>
            <a:off x="2627784" y="4797152"/>
            <a:ext cx="17281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i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B</a:t>
            </a:r>
            <a:endParaRPr lang="en-US" altLang="zh-CN" sz="2000" i="1" dirty="0" smtClean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386" name="组 385"/>
          <p:cNvGrpSpPr/>
          <p:nvPr/>
        </p:nvGrpSpPr>
        <p:grpSpPr>
          <a:xfrm>
            <a:off x="4860032" y="2852936"/>
            <a:ext cx="433960" cy="432048"/>
            <a:chOff x="3851920" y="3356992"/>
            <a:chExt cx="433960" cy="432048"/>
          </a:xfrm>
        </p:grpSpPr>
        <p:sp>
          <p:nvSpPr>
            <p:cNvPr id="38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88" name="椭圆 387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8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4</a:t>
              </a:r>
              <a:r>
                <a:rPr lang="en-US" altLang="zh-CN" sz="1600" i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a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391" name="组 390"/>
          <p:cNvGrpSpPr/>
          <p:nvPr/>
        </p:nvGrpSpPr>
        <p:grpSpPr>
          <a:xfrm>
            <a:off x="4644008" y="3356992"/>
            <a:ext cx="433960" cy="432048"/>
            <a:chOff x="3851920" y="3356992"/>
            <a:chExt cx="433960" cy="432048"/>
          </a:xfrm>
        </p:grpSpPr>
        <p:sp>
          <p:nvSpPr>
            <p:cNvPr id="392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93" name="椭圆 392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94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5</a:t>
              </a:r>
              <a:r>
                <a:rPr lang="en-US" altLang="zh-CN" sz="1600" i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d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395" name="组 394"/>
          <p:cNvGrpSpPr/>
          <p:nvPr/>
        </p:nvGrpSpPr>
        <p:grpSpPr>
          <a:xfrm>
            <a:off x="5292080" y="3645024"/>
            <a:ext cx="433960" cy="432048"/>
            <a:chOff x="3851920" y="3356992"/>
            <a:chExt cx="433960" cy="432048"/>
          </a:xfrm>
        </p:grpSpPr>
        <p:sp>
          <p:nvSpPr>
            <p:cNvPr id="396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97" name="椭圆 396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98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5</a:t>
              </a:r>
              <a:r>
                <a:rPr lang="en-US" altLang="zh-CN" sz="1600" i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e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402" name="组 401"/>
          <p:cNvGrpSpPr/>
          <p:nvPr/>
        </p:nvGrpSpPr>
        <p:grpSpPr>
          <a:xfrm>
            <a:off x="4860032" y="4221088"/>
            <a:ext cx="433960" cy="432048"/>
            <a:chOff x="3851920" y="3356992"/>
            <a:chExt cx="433960" cy="432048"/>
          </a:xfrm>
        </p:grpSpPr>
        <p:sp>
          <p:nvSpPr>
            <p:cNvPr id="403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404" name="椭圆 403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405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6</a:t>
              </a:r>
              <a:r>
                <a:rPr lang="en-US" altLang="zh-CN" sz="1600" i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f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540508" y="3284984"/>
            <a:ext cx="3420380" cy="1476164"/>
            <a:chOff x="540508" y="3284984"/>
            <a:chExt cx="3420380" cy="1476164"/>
          </a:xfrm>
        </p:grpSpPr>
        <p:cxnSp>
          <p:nvCxnSpPr>
            <p:cNvPr id="7" name="曲线连接符 6"/>
            <p:cNvCxnSpPr>
              <a:stCxn id="344" idx="4"/>
              <a:endCxn id="310" idx="2"/>
            </p:cNvCxnSpPr>
            <p:nvPr/>
          </p:nvCxnSpPr>
          <p:spPr>
            <a:xfrm rot="5400000" flipH="1" flipV="1">
              <a:off x="1512616" y="2312876"/>
              <a:ext cx="1476164" cy="3420380"/>
            </a:xfrm>
            <a:prstGeom prst="curvedConnector4">
              <a:avLst>
                <a:gd name="adj1" fmla="val -15486"/>
                <a:gd name="adj2" fmla="val 17234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Rectangle 15"/>
            <p:cNvSpPr>
              <a:spLocks noChangeArrowheads="1"/>
            </p:cNvSpPr>
            <p:nvPr/>
          </p:nvSpPr>
          <p:spPr bwMode="auto">
            <a:xfrm rot="20762942">
              <a:off x="2123728" y="3284984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x</a:t>
              </a:r>
              <a:endParaRPr lang="en-US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1404604" y="4149080"/>
            <a:ext cx="1692188" cy="612068"/>
            <a:chOff x="1404604" y="4149080"/>
            <a:chExt cx="1692188" cy="612068"/>
          </a:xfrm>
        </p:grpSpPr>
        <p:cxnSp>
          <p:nvCxnSpPr>
            <p:cNvPr id="9" name="曲线连接符 8"/>
            <p:cNvCxnSpPr>
              <a:stCxn id="296" idx="4"/>
              <a:endCxn id="300" idx="2"/>
            </p:cNvCxnSpPr>
            <p:nvPr/>
          </p:nvCxnSpPr>
          <p:spPr>
            <a:xfrm rot="5400000" flipH="1" flipV="1">
              <a:off x="1944664" y="3609020"/>
              <a:ext cx="612068" cy="1692188"/>
            </a:xfrm>
            <a:prstGeom prst="curvedConnector4">
              <a:avLst>
                <a:gd name="adj1" fmla="val -37349"/>
                <a:gd name="adj2" fmla="val 55319"/>
              </a:avLst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Rectangle 15"/>
            <p:cNvSpPr>
              <a:spLocks noChangeArrowheads="1"/>
            </p:cNvSpPr>
            <p:nvPr/>
          </p:nvSpPr>
          <p:spPr bwMode="auto">
            <a:xfrm rot="19459751">
              <a:off x="2339752" y="4149080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x</a:t>
              </a:r>
              <a:endParaRPr lang="en-US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404604" y="4149080"/>
            <a:ext cx="2556284" cy="720080"/>
            <a:chOff x="1404604" y="4149080"/>
            <a:chExt cx="2556284" cy="720080"/>
          </a:xfrm>
        </p:grpSpPr>
        <p:cxnSp>
          <p:nvCxnSpPr>
            <p:cNvPr id="399" name="曲线连接符 398"/>
            <p:cNvCxnSpPr>
              <a:stCxn id="295" idx="2"/>
              <a:endCxn id="348" idx="2"/>
            </p:cNvCxnSpPr>
            <p:nvPr/>
          </p:nvCxnSpPr>
          <p:spPr>
            <a:xfrm rot="5400000" flipH="1" flipV="1">
              <a:off x="2358710" y="3194974"/>
              <a:ext cx="648072" cy="2556284"/>
            </a:xfrm>
            <a:prstGeom prst="curvedConnector4">
              <a:avLst>
                <a:gd name="adj1" fmla="val -33968"/>
                <a:gd name="adj2" fmla="val 53582"/>
              </a:avLst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3" name="Rectangle 15"/>
            <p:cNvSpPr>
              <a:spLocks noChangeArrowheads="1"/>
            </p:cNvSpPr>
            <p:nvPr/>
          </p:nvSpPr>
          <p:spPr bwMode="auto">
            <a:xfrm rot="19451507">
              <a:off x="2411760" y="4653136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x</a:t>
              </a:r>
              <a:endParaRPr lang="en-US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1836652" y="4581128"/>
            <a:ext cx="1692188" cy="576064"/>
            <a:chOff x="1836652" y="4581128"/>
            <a:chExt cx="1692188" cy="576064"/>
          </a:xfrm>
        </p:grpSpPr>
        <p:cxnSp>
          <p:nvCxnSpPr>
            <p:cNvPr id="381" name="曲线连接符 380"/>
            <p:cNvCxnSpPr>
              <a:stCxn id="292" idx="4"/>
              <a:endCxn id="319" idx="2"/>
            </p:cNvCxnSpPr>
            <p:nvPr/>
          </p:nvCxnSpPr>
          <p:spPr>
            <a:xfrm rot="5400000" flipH="1" flipV="1">
              <a:off x="2592736" y="3825044"/>
              <a:ext cx="180020" cy="1692188"/>
            </a:xfrm>
            <a:prstGeom prst="curvedConnector4">
              <a:avLst>
                <a:gd name="adj1" fmla="val -253972"/>
                <a:gd name="adj2" fmla="val 75833"/>
              </a:avLst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Rectangle 15"/>
            <p:cNvSpPr>
              <a:spLocks noChangeArrowheads="1"/>
            </p:cNvSpPr>
            <p:nvPr/>
          </p:nvSpPr>
          <p:spPr bwMode="auto">
            <a:xfrm rot="20269412">
              <a:off x="2699792" y="4941168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x</a:t>
              </a:r>
              <a:endParaRPr lang="en-US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4320928" y="3031953"/>
            <a:ext cx="576064" cy="253031"/>
            <a:chOff x="4320928" y="3031953"/>
            <a:chExt cx="576064" cy="253031"/>
          </a:xfrm>
        </p:grpSpPr>
        <p:cxnSp>
          <p:nvCxnSpPr>
            <p:cNvPr id="390" name="曲线连接符 389"/>
            <p:cNvCxnSpPr>
              <a:stCxn id="310" idx="6"/>
              <a:endCxn id="388" idx="2"/>
            </p:cNvCxnSpPr>
            <p:nvPr/>
          </p:nvCxnSpPr>
          <p:spPr>
            <a:xfrm flipV="1">
              <a:off x="4320928" y="3068960"/>
              <a:ext cx="576064" cy="21602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Rectangle 15"/>
            <p:cNvSpPr>
              <a:spLocks noChangeArrowheads="1"/>
            </p:cNvSpPr>
            <p:nvPr/>
          </p:nvSpPr>
          <p:spPr bwMode="auto">
            <a:xfrm rot="20134173">
              <a:off x="4390978" y="3031953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2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=</a:t>
              </a:r>
              <a:endParaRPr lang="en-US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3456832" y="3573016"/>
            <a:ext cx="1224136" cy="576064"/>
            <a:chOff x="3456832" y="3573016"/>
            <a:chExt cx="1224136" cy="576064"/>
          </a:xfrm>
        </p:grpSpPr>
        <p:cxnSp>
          <p:nvCxnSpPr>
            <p:cNvPr id="400" name="曲线连接符 399"/>
            <p:cNvCxnSpPr>
              <a:stCxn id="300" idx="6"/>
              <a:endCxn id="393" idx="2"/>
            </p:cNvCxnSpPr>
            <p:nvPr/>
          </p:nvCxnSpPr>
          <p:spPr>
            <a:xfrm flipV="1">
              <a:off x="3456832" y="3573016"/>
              <a:ext cx="1224136" cy="576064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Rectangle 15"/>
            <p:cNvSpPr>
              <a:spLocks noChangeArrowheads="1"/>
            </p:cNvSpPr>
            <p:nvPr/>
          </p:nvSpPr>
          <p:spPr bwMode="auto">
            <a:xfrm rot="18600761">
              <a:off x="3957111" y="3606199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=</a:t>
              </a:r>
              <a:endParaRPr lang="en-US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4320928" y="3861048"/>
            <a:ext cx="1008112" cy="288032"/>
            <a:chOff x="4320928" y="3861048"/>
            <a:chExt cx="1008112" cy="288032"/>
          </a:xfrm>
        </p:grpSpPr>
        <p:cxnSp>
          <p:nvCxnSpPr>
            <p:cNvPr id="401" name="曲线连接符 400"/>
            <p:cNvCxnSpPr>
              <a:stCxn id="348" idx="6"/>
              <a:endCxn id="397" idx="2"/>
            </p:cNvCxnSpPr>
            <p:nvPr/>
          </p:nvCxnSpPr>
          <p:spPr>
            <a:xfrm flipV="1">
              <a:off x="4320928" y="3861048"/>
              <a:ext cx="1008112" cy="28803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7" name="Rectangle 15"/>
            <p:cNvSpPr>
              <a:spLocks noChangeArrowheads="1"/>
            </p:cNvSpPr>
            <p:nvPr/>
          </p:nvSpPr>
          <p:spPr bwMode="auto">
            <a:xfrm rot="20587556">
              <a:off x="4520995" y="3882051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=</a:t>
              </a:r>
              <a:endParaRPr lang="en-US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3888880" y="4385102"/>
            <a:ext cx="1008112" cy="216024"/>
            <a:chOff x="3888880" y="4385102"/>
            <a:chExt cx="1008112" cy="216024"/>
          </a:xfrm>
        </p:grpSpPr>
        <p:cxnSp>
          <p:nvCxnSpPr>
            <p:cNvPr id="406" name="曲线连接符 405"/>
            <p:cNvCxnSpPr>
              <a:stCxn id="319" idx="6"/>
              <a:endCxn id="404" idx="2"/>
            </p:cNvCxnSpPr>
            <p:nvPr/>
          </p:nvCxnSpPr>
          <p:spPr>
            <a:xfrm flipV="1">
              <a:off x="3888880" y="4437112"/>
              <a:ext cx="1008112" cy="14401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Rectangle 15"/>
            <p:cNvSpPr>
              <a:spLocks noChangeArrowheads="1"/>
            </p:cNvSpPr>
            <p:nvPr/>
          </p:nvSpPr>
          <p:spPr bwMode="auto">
            <a:xfrm rot="20884078">
              <a:off x="4159950" y="438510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=</a:t>
              </a:r>
              <a:endParaRPr lang="en-US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5257032" y="2561850"/>
            <a:ext cx="1619224" cy="507110"/>
            <a:chOff x="5257032" y="2561850"/>
            <a:chExt cx="1619224" cy="507110"/>
          </a:xfrm>
        </p:grpSpPr>
        <p:cxnSp>
          <p:nvCxnSpPr>
            <p:cNvPr id="407" name="曲线连接符 406"/>
            <p:cNvCxnSpPr>
              <a:stCxn id="388" idx="6"/>
              <a:endCxn id="371" idx="1"/>
            </p:cNvCxnSpPr>
            <p:nvPr/>
          </p:nvCxnSpPr>
          <p:spPr>
            <a:xfrm flipV="1">
              <a:off x="5257032" y="2564904"/>
              <a:ext cx="1619224" cy="50405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9" name="Rectangle 15"/>
            <p:cNvSpPr>
              <a:spLocks noChangeArrowheads="1"/>
            </p:cNvSpPr>
            <p:nvPr/>
          </p:nvSpPr>
          <p:spPr bwMode="auto">
            <a:xfrm rot="20314585">
              <a:off x="5689797" y="2561850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insert to column 3</a:t>
              </a:r>
              <a:endParaRPr lang="en-US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5041008" y="3129464"/>
            <a:ext cx="1835248" cy="443552"/>
            <a:chOff x="5041008" y="3129464"/>
            <a:chExt cx="1835248" cy="443552"/>
          </a:xfrm>
        </p:grpSpPr>
        <p:cxnSp>
          <p:nvCxnSpPr>
            <p:cNvPr id="408" name="曲线连接符 407"/>
            <p:cNvCxnSpPr>
              <a:stCxn id="393" idx="6"/>
              <a:endCxn id="435" idx="1"/>
            </p:cNvCxnSpPr>
            <p:nvPr/>
          </p:nvCxnSpPr>
          <p:spPr>
            <a:xfrm flipV="1">
              <a:off x="5041008" y="3140968"/>
              <a:ext cx="1835248" cy="432048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Rectangle 15"/>
            <p:cNvSpPr>
              <a:spLocks noChangeArrowheads="1"/>
            </p:cNvSpPr>
            <p:nvPr/>
          </p:nvSpPr>
          <p:spPr bwMode="auto">
            <a:xfrm rot="20551391">
              <a:off x="5670590" y="3129464"/>
              <a:ext cx="432048" cy="189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insert to column 1</a:t>
              </a:r>
              <a:endParaRPr lang="en-US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5689080" y="3542572"/>
            <a:ext cx="1187176" cy="318476"/>
            <a:chOff x="5689080" y="3542572"/>
            <a:chExt cx="1187176" cy="318476"/>
          </a:xfrm>
        </p:grpSpPr>
        <p:cxnSp>
          <p:nvCxnSpPr>
            <p:cNvPr id="409" name="曲线连接符 408"/>
            <p:cNvCxnSpPr>
              <a:stCxn id="397" idx="6"/>
              <a:endCxn id="443" idx="1"/>
            </p:cNvCxnSpPr>
            <p:nvPr/>
          </p:nvCxnSpPr>
          <p:spPr>
            <a:xfrm flipV="1">
              <a:off x="5689080" y="3717032"/>
              <a:ext cx="1187176" cy="14401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Rectangle 15"/>
            <p:cNvSpPr>
              <a:spLocks noChangeArrowheads="1"/>
            </p:cNvSpPr>
            <p:nvPr/>
          </p:nvSpPr>
          <p:spPr bwMode="auto">
            <a:xfrm rot="21159996">
              <a:off x="6072148" y="3542572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insert to column 3</a:t>
              </a:r>
              <a:endParaRPr lang="en-US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5257032" y="4128129"/>
            <a:ext cx="1619224" cy="308983"/>
            <a:chOff x="5257032" y="4128129"/>
            <a:chExt cx="1619224" cy="308983"/>
          </a:xfrm>
        </p:grpSpPr>
        <p:cxnSp>
          <p:nvCxnSpPr>
            <p:cNvPr id="410" name="曲线连接符 409"/>
            <p:cNvCxnSpPr>
              <a:stCxn id="404" idx="6"/>
              <a:endCxn id="459" idx="1"/>
            </p:cNvCxnSpPr>
            <p:nvPr/>
          </p:nvCxnSpPr>
          <p:spPr>
            <a:xfrm flipV="1">
              <a:off x="5257032" y="4293096"/>
              <a:ext cx="1619224" cy="14401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Rectangle 15"/>
            <p:cNvSpPr>
              <a:spLocks noChangeArrowheads="1"/>
            </p:cNvSpPr>
            <p:nvPr/>
          </p:nvSpPr>
          <p:spPr bwMode="auto">
            <a:xfrm rot="21334994">
              <a:off x="5744403" y="4128129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2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insert to column 2</a:t>
              </a:r>
              <a:endParaRPr lang="en-US" altLang="zh-CN" sz="12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329" name="组 328"/>
          <p:cNvGrpSpPr/>
          <p:nvPr/>
        </p:nvGrpSpPr>
        <p:grpSpPr>
          <a:xfrm>
            <a:off x="5796136" y="4653136"/>
            <a:ext cx="433960" cy="432048"/>
            <a:chOff x="3851920" y="3356992"/>
            <a:chExt cx="433960" cy="432048"/>
          </a:xfrm>
        </p:grpSpPr>
        <p:sp>
          <p:nvSpPr>
            <p:cNvPr id="330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 useBgFill="1">
          <p:nvSpPr>
            <p:cNvPr id="331" name="椭圆 330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32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1</a:t>
              </a:r>
              <a:r>
                <a:rPr lang="en-US" altLang="zh-CN" sz="1600" i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d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337" name="Rectangle 15"/>
          <p:cNvSpPr>
            <a:spLocks noChangeArrowheads="1"/>
          </p:cNvSpPr>
          <p:nvPr/>
        </p:nvSpPr>
        <p:spPr bwMode="auto">
          <a:xfrm>
            <a:off x="5796136" y="508518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38" name="Rectangle 15"/>
          <p:cNvSpPr>
            <a:spLocks noChangeArrowheads="1"/>
          </p:cNvSpPr>
          <p:nvPr/>
        </p:nvSpPr>
        <p:spPr bwMode="auto">
          <a:xfrm>
            <a:off x="5796136" y="551723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39" name="Rectangle 15"/>
          <p:cNvSpPr>
            <a:spLocks noChangeArrowheads="1"/>
          </p:cNvSpPr>
          <p:nvPr/>
        </p:nvSpPr>
        <p:spPr bwMode="auto">
          <a:xfrm>
            <a:off x="5364088" y="465313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40" name="Rectangle 15"/>
          <p:cNvSpPr>
            <a:spLocks noChangeArrowheads="1"/>
          </p:cNvSpPr>
          <p:nvPr/>
        </p:nvSpPr>
        <p:spPr bwMode="auto">
          <a:xfrm>
            <a:off x="5364088" y="551723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354" name="组 353"/>
          <p:cNvGrpSpPr/>
          <p:nvPr/>
        </p:nvGrpSpPr>
        <p:grpSpPr>
          <a:xfrm>
            <a:off x="6660232" y="4653136"/>
            <a:ext cx="864096" cy="432048"/>
            <a:chOff x="8279904" y="2204864"/>
            <a:chExt cx="864096" cy="432048"/>
          </a:xfrm>
        </p:grpSpPr>
        <p:sp>
          <p:nvSpPr>
            <p:cNvPr id="355" name="Rectangle 15"/>
            <p:cNvSpPr>
              <a:spLocks noChangeArrowheads="1"/>
            </p:cNvSpPr>
            <p:nvPr/>
          </p:nvSpPr>
          <p:spPr bwMode="auto">
            <a:xfrm>
              <a:off x="8279904" y="2204864"/>
              <a:ext cx="864096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 useBgFill="1">
          <p:nvSpPr>
            <p:cNvPr id="356" name="椭圆 355"/>
            <p:cNvSpPr/>
            <p:nvPr/>
          </p:nvSpPr>
          <p:spPr>
            <a:xfrm>
              <a:off x="8531932" y="2240868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57" name="Rectangle 15"/>
            <p:cNvSpPr>
              <a:spLocks noChangeArrowheads="1"/>
            </p:cNvSpPr>
            <p:nvPr/>
          </p:nvSpPr>
          <p:spPr bwMode="auto">
            <a:xfrm>
              <a:off x="8495928" y="2204864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1</a:t>
              </a:r>
              <a:r>
                <a:rPr lang="en-US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e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358" name="Rectangle 15"/>
          <p:cNvSpPr>
            <a:spLocks noChangeArrowheads="1"/>
          </p:cNvSpPr>
          <p:nvPr/>
        </p:nvSpPr>
        <p:spPr bwMode="auto">
          <a:xfrm>
            <a:off x="6660232" y="5517232"/>
            <a:ext cx="864096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61" name="Rectangle 15"/>
          <p:cNvSpPr>
            <a:spLocks noChangeArrowheads="1"/>
          </p:cNvSpPr>
          <p:nvPr/>
        </p:nvSpPr>
        <p:spPr bwMode="auto">
          <a:xfrm>
            <a:off x="5364088" y="6381328"/>
            <a:ext cx="21602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i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C</a:t>
            </a:r>
            <a:endParaRPr lang="en-US" altLang="zh-CN" sz="2000" i="1" dirty="0" smtClean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362" name="组 361"/>
          <p:cNvGrpSpPr/>
          <p:nvPr/>
        </p:nvGrpSpPr>
        <p:grpSpPr>
          <a:xfrm>
            <a:off x="5364088" y="5085184"/>
            <a:ext cx="433960" cy="432048"/>
            <a:chOff x="2987824" y="3356992"/>
            <a:chExt cx="433960" cy="432048"/>
          </a:xfrm>
        </p:grpSpPr>
        <p:sp>
          <p:nvSpPr>
            <p:cNvPr id="363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 useBgFill="1">
          <p:nvSpPr>
            <p:cNvPr id="364" name="椭圆 363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65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3</a:t>
              </a:r>
              <a:r>
                <a:rPr lang="en-US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b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366" name="组 365"/>
          <p:cNvGrpSpPr/>
          <p:nvPr/>
        </p:nvGrpSpPr>
        <p:grpSpPr>
          <a:xfrm>
            <a:off x="6228184" y="5085184"/>
            <a:ext cx="433960" cy="432048"/>
            <a:chOff x="3851920" y="3356992"/>
            <a:chExt cx="433960" cy="432048"/>
          </a:xfrm>
        </p:grpSpPr>
        <p:sp>
          <p:nvSpPr>
            <p:cNvPr id="36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 useBgFill="1">
          <p:nvSpPr>
            <p:cNvPr id="368" name="椭圆 367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6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3</a:t>
              </a:r>
              <a:r>
                <a:rPr lang="en-US" altLang="zh-CN" sz="1600" i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c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370" name="Rectangle 15"/>
          <p:cNvSpPr>
            <a:spLocks noChangeArrowheads="1"/>
          </p:cNvSpPr>
          <p:nvPr/>
        </p:nvSpPr>
        <p:spPr bwMode="auto">
          <a:xfrm>
            <a:off x="6228184" y="465313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20" name="组 19"/>
          <p:cNvGrpSpPr/>
          <p:nvPr/>
        </p:nvGrpSpPr>
        <p:grpSpPr>
          <a:xfrm>
            <a:off x="5796136" y="5949280"/>
            <a:ext cx="1728192" cy="432048"/>
            <a:chOff x="7740352" y="5949280"/>
            <a:chExt cx="1728192" cy="432048"/>
          </a:xfrm>
        </p:grpSpPr>
        <p:grpSp>
          <p:nvGrpSpPr>
            <p:cNvPr id="333" name="组 332"/>
            <p:cNvGrpSpPr/>
            <p:nvPr/>
          </p:nvGrpSpPr>
          <p:grpSpPr>
            <a:xfrm>
              <a:off x="8604448" y="5949280"/>
              <a:ext cx="864096" cy="432048"/>
              <a:chOff x="5940152" y="3068960"/>
              <a:chExt cx="864096" cy="432048"/>
            </a:xfrm>
          </p:grpSpPr>
          <p:sp>
            <p:nvSpPr>
              <p:cNvPr id="334" name="Rectangle 15"/>
              <p:cNvSpPr>
                <a:spLocks noChangeArrowheads="1"/>
              </p:cNvSpPr>
              <p:nvPr/>
            </p:nvSpPr>
            <p:spPr bwMode="auto">
              <a:xfrm>
                <a:off x="5940152" y="3068960"/>
                <a:ext cx="864096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335" name="椭圆 334"/>
              <p:cNvSpPr/>
              <p:nvPr/>
            </p:nvSpPr>
            <p:spPr>
              <a:xfrm>
                <a:off x="5994636" y="3104964"/>
                <a:ext cx="755128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336" name="Rectangle 15"/>
              <p:cNvSpPr>
                <a:spLocks noChangeArrowheads="1"/>
              </p:cNvSpPr>
              <p:nvPr/>
            </p:nvSpPr>
            <p:spPr bwMode="auto">
              <a:xfrm>
                <a:off x="5940152" y="3068960"/>
                <a:ext cx="864096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4</a:t>
                </a:r>
                <a:r>
                  <a:rPr lang="en-US" altLang="zh-CN" sz="1600" i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a</a:t>
                </a: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+5</a:t>
                </a:r>
                <a:r>
                  <a:rPr lang="en-US" altLang="zh-CN" sz="1600" i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350" name="组 349"/>
            <p:cNvGrpSpPr/>
            <p:nvPr/>
          </p:nvGrpSpPr>
          <p:grpSpPr>
            <a:xfrm>
              <a:off x="7740352" y="5949280"/>
              <a:ext cx="433960" cy="432048"/>
              <a:chOff x="3851920" y="3356992"/>
              <a:chExt cx="433960" cy="432048"/>
            </a:xfrm>
          </p:grpSpPr>
          <p:sp>
            <p:nvSpPr>
              <p:cNvPr id="351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352" name="椭圆 351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353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r>
                  <a:rPr lang="en-US" altLang="zh-CN" sz="1600" i="1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372" name="组 371"/>
            <p:cNvGrpSpPr/>
            <p:nvPr/>
          </p:nvGrpSpPr>
          <p:grpSpPr>
            <a:xfrm>
              <a:off x="8172400" y="5949280"/>
              <a:ext cx="433960" cy="432048"/>
              <a:chOff x="3851920" y="3356992"/>
              <a:chExt cx="433960" cy="432048"/>
            </a:xfrm>
          </p:grpSpPr>
          <p:sp>
            <p:nvSpPr>
              <p:cNvPr id="373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374" name="椭圆 373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375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6</a:t>
                </a:r>
                <a:r>
                  <a:rPr lang="en-US" altLang="zh-CN" sz="1600" i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</p:grpSp>
      <p:sp>
        <p:nvSpPr>
          <p:cNvPr id="376" name="Rectangle 15"/>
          <p:cNvSpPr>
            <a:spLocks noChangeArrowheads="1"/>
          </p:cNvSpPr>
          <p:nvPr/>
        </p:nvSpPr>
        <p:spPr bwMode="auto">
          <a:xfrm>
            <a:off x="6228184" y="551723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377" name="组 376"/>
          <p:cNvGrpSpPr/>
          <p:nvPr/>
        </p:nvGrpSpPr>
        <p:grpSpPr>
          <a:xfrm>
            <a:off x="6660232" y="5085184"/>
            <a:ext cx="864096" cy="432048"/>
            <a:chOff x="8279904" y="2204864"/>
            <a:chExt cx="864096" cy="432048"/>
          </a:xfrm>
        </p:grpSpPr>
        <p:sp>
          <p:nvSpPr>
            <p:cNvPr id="378" name="Rectangle 15"/>
            <p:cNvSpPr>
              <a:spLocks noChangeArrowheads="1"/>
            </p:cNvSpPr>
            <p:nvPr/>
          </p:nvSpPr>
          <p:spPr bwMode="auto">
            <a:xfrm>
              <a:off x="8279904" y="2204864"/>
              <a:ext cx="864096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 useBgFill="1">
          <p:nvSpPr>
            <p:cNvPr id="379" name="椭圆 378"/>
            <p:cNvSpPr/>
            <p:nvPr/>
          </p:nvSpPr>
          <p:spPr>
            <a:xfrm>
              <a:off x="8531932" y="2240868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80" name="Rectangle 15"/>
            <p:cNvSpPr>
              <a:spLocks noChangeArrowheads="1"/>
            </p:cNvSpPr>
            <p:nvPr/>
          </p:nvSpPr>
          <p:spPr bwMode="auto">
            <a:xfrm>
              <a:off x="8495928" y="2204864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2</a:t>
              </a:r>
              <a:r>
                <a:rPr lang="en-US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a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424" name="Rectangle 15"/>
          <p:cNvSpPr>
            <a:spLocks noChangeArrowheads="1"/>
          </p:cNvSpPr>
          <p:nvPr/>
        </p:nvSpPr>
        <p:spPr bwMode="auto">
          <a:xfrm>
            <a:off x="5364088" y="594928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6876256" y="2348880"/>
            <a:ext cx="433960" cy="432048"/>
            <a:chOff x="6876256" y="2348880"/>
            <a:chExt cx="433960" cy="432048"/>
          </a:xfrm>
        </p:grpSpPr>
        <p:sp>
          <p:nvSpPr>
            <p:cNvPr id="371" name="Rectangle 15"/>
            <p:cNvSpPr>
              <a:spLocks noChangeArrowheads="1"/>
            </p:cNvSpPr>
            <p:nvPr/>
          </p:nvSpPr>
          <p:spPr bwMode="auto">
            <a:xfrm>
              <a:off x="6876256" y="2348880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429" name="组 428"/>
            <p:cNvGrpSpPr/>
            <p:nvPr/>
          </p:nvGrpSpPr>
          <p:grpSpPr>
            <a:xfrm>
              <a:off x="6876256" y="2348880"/>
              <a:ext cx="433960" cy="432048"/>
              <a:chOff x="3851920" y="3356992"/>
              <a:chExt cx="433960" cy="432048"/>
            </a:xfrm>
          </p:grpSpPr>
          <p:sp>
            <p:nvSpPr>
              <p:cNvPr id="430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431" name="椭圆 430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432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4</a:t>
                </a:r>
                <a:r>
                  <a:rPr lang="en-US" altLang="zh-CN" sz="1600" i="1" dirty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a</a:t>
                </a:r>
              </a:p>
            </p:txBody>
          </p:sp>
        </p:grpSp>
      </p:grpSp>
      <p:grpSp>
        <p:nvGrpSpPr>
          <p:cNvPr id="434" name="组 433"/>
          <p:cNvGrpSpPr/>
          <p:nvPr/>
        </p:nvGrpSpPr>
        <p:grpSpPr>
          <a:xfrm>
            <a:off x="6876256" y="2924944"/>
            <a:ext cx="433960" cy="432048"/>
            <a:chOff x="3851920" y="3356992"/>
            <a:chExt cx="433960" cy="432048"/>
          </a:xfrm>
        </p:grpSpPr>
        <p:sp>
          <p:nvSpPr>
            <p:cNvPr id="435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436" name="椭圆 435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43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5</a:t>
              </a:r>
              <a:r>
                <a: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d</a:t>
              </a:r>
            </a:p>
          </p:txBody>
        </p:sp>
      </p:grpSp>
      <p:grpSp>
        <p:nvGrpSpPr>
          <p:cNvPr id="438" name="组 437"/>
          <p:cNvGrpSpPr/>
          <p:nvPr/>
        </p:nvGrpSpPr>
        <p:grpSpPr>
          <a:xfrm>
            <a:off x="6876256" y="2924944"/>
            <a:ext cx="433960" cy="432048"/>
            <a:chOff x="3851920" y="3356992"/>
            <a:chExt cx="433960" cy="432048"/>
          </a:xfrm>
        </p:grpSpPr>
        <p:sp>
          <p:nvSpPr>
            <p:cNvPr id="43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440" name="椭圆 439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441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4</a:t>
              </a:r>
              <a:r>
                <a: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a</a:t>
              </a:r>
            </a:p>
          </p:txBody>
        </p:sp>
      </p:grpSp>
      <p:grpSp>
        <p:nvGrpSpPr>
          <p:cNvPr id="454" name="组 453"/>
          <p:cNvGrpSpPr/>
          <p:nvPr/>
        </p:nvGrpSpPr>
        <p:grpSpPr>
          <a:xfrm>
            <a:off x="7308304" y="4077072"/>
            <a:ext cx="864096" cy="432048"/>
            <a:chOff x="5940152" y="3068960"/>
            <a:chExt cx="864096" cy="432048"/>
          </a:xfrm>
        </p:grpSpPr>
        <p:sp>
          <p:nvSpPr>
            <p:cNvPr id="455" name="Rectangle 15"/>
            <p:cNvSpPr>
              <a:spLocks noChangeArrowheads="1"/>
            </p:cNvSpPr>
            <p:nvPr/>
          </p:nvSpPr>
          <p:spPr bwMode="auto">
            <a:xfrm>
              <a:off x="5940152" y="3068960"/>
              <a:ext cx="864096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456" name="椭圆 455"/>
            <p:cNvSpPr/>
            <p:nvPr/>
          </p:nvSpPr>
          <p:spPr>
            <a:xfrm>
              <a:off x="5994636" y="3104964"/>
              <a:ext cx="755128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457" name="Rectangle 15"/>
            <p:cNvSpPr>
              <a:spLocks noChangeArrowheads="1"/>
            </p:cNvSpPr>
            <p:nvPr/>
          </p:nvSpPr>
          <p:spPr bwMode="auto">
            <a:xfrm>
              <a:off x="5940152" y="3068960"/>
              <a:ext cx="864096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4</a:t>
              </a:r>
              <a:r>
                <a:rPr lang="en-US" altLang="zh-CN" sz="1600" i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a</a:t>
              </a: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+5</a:t>
              </a:r>
              <a:r>
                <a:rPr lang="en-US" altLang="zh-CN" sz="1600" i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e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458" name="组 457"/>
          <p:cNvGrpSpPr/>
          <p:nvPr/>
        </p:nvGrpSpPr>
        <p:grpSpPr>
          <a:xfrm>
            <a:off x="6876256" y="4077072"/>
            <a:ext cx="433960" cy="432048"/>
            <a:chOff x="3851920" y="3356992"/>
            <a:chExt cx="433960" cy="432048"/>
          </a:xfrm>
        </p:grpSpPr>
        <p:sp>
          <p:nvSpPr>
            <p:cNvPr id="45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460" name="椭圆 459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461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5</a:t>
              </a:r>
              <a:r>
                <a:rPr lang="en-US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d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462" name="组 461"/>
          <p:cNvGrpSpPr/>
          <p:nvPr/>
        </p:nvGrpSpPr>
        <p:grpSpPr>
          <a:xfrm>
            <a:off x="7308304" y="4077072"/>
            <a:ext cx="433960" cy="432048"/>
            <a:chOff x="3851920" y="3356992"/>
            <a:chExt cx="433960" cy="432048"/>
          </a:xfrm>
        </p:grpSpPr>
        <p:sp>
          <p:nvSpPr>
            <p:cNvPr id="463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464" name="椭圆 463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465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6</a:t>
              </a:r>
              <a:r>
                <a:rPr lang="en-US" altLang="zh-CN" sz="1600" i="1" dirty="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f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470" name="Rectangle 15"/>
          <p:cNvSpPr>
            <a:spLocks noChangeArrowheads="1"/>
          </p:cNvSpPr>
          <p:nvPr/>
        </p:nvSpPr>
        <p:spPr bwMode="auto">
          <a:xfrm>
            <a:off x="539552" y="5661248"/>
            <a:ext cx="3384376" cy="288032"/>
          </a:xfrm>
          <a:prstGeom prst="rect">
            <a:avLst/>
          </a:prstGeom>
          <a:noFill/>
          <a:ln w="28575" cap="rnd" cmpd="sng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dirty="0" smtClean="0">
                <a:solidFill>
                  <a:srgbClr val="FF0000"/>
                </a:solidFill>
                <a:latin typeface="Arial Black"/>
                <a:cs typeface="Arial Black"/>
                <a:sym typeface="Verdana" pitchFamily="34" charset="0"/>
              </a:rPr>
              <a:t>Parallel hash tables? </a:t>
            </a:r>
          </a:p>
        </p:txBody>
      </p:sp>
      <p:sp>
        <p:nvSpPr>
          <p:cNvPr id="487" name="Rectangle 15"/>
          <p:cNvSpPr>
            <a:spLocks noChangeArrowheads="1"/>
          </p:cNvSpPr>
          <p:nvPr/>
        </p:nvSpPr>
        <p:spPr bwMode="auto">
          <a:xfrm rot="20584377">
            <a:off x="3200754" y="5826056"/>
            <a:ext cx="1950403" cy="268968"/>
          </a:xfrm>
          <a:prstGeom prst="rect">
            <a:avLst/>
          </a:prstGeom>
          <a:solidFill>
            <a:srgbClr val="FF0000"/>
          </a:solidFill>
          <a:ln w="28575" cap="rnd" cmpd="sng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dirty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N</a:t>
            </a:r>
            <a:r>
              <a:rPr lang="en-US" altLang="zh-CN" sz="20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ot truly fast</a:t>
            </a:r>
          </a:p>
        </p:txBody>
      </p:sp>
      <p:grpSp>
        <p:nvGrpSpPr>
          <p:cNvPr id="19" name="组 18"/>
          <p:cNvGrpSpPr/>
          <p:nvPr/>
        </p:nvGrpSpPr>
        <p:grpSpPr>
          <a:xfrm>
            <a:off x="6876256" y="3501008"/>
            <a:ext cx="866008" cy="432048"/>
            <a:chOff x="6876256" y="3501008"/>
            <a:chExt cx="866008" cy="432048"/>
          </a:xfrm>
        </p:grpSpPr>
        <p:grpSp>
          <p:nvGrpSpPr>
            <p:cNvPr id="442" name="组 441"/>
            <p:cNvGrpSpPr/>
            <p:nvPr/>
          </p:nvGrpSpPr>
          <p:grpSpPr>
            <a:xfrm>
              <a:off x="6876256" y="3501008"/>
              <a:ext cx="433960" cy="432048"/>
              <a:chOff x="3851920" y="3356992"/>
              <a:chExt cx="433960" cy="432048"/>
            </a:xfrm>
          </p:grpSpPr>
          <p:sp>
            <p:nvSpPr>
              <p:cNvPr id="443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444" name="椭圆 443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445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r>
                  <a:rPr lang="en-US" altLang="zh-CN" sz="1600" i="1" dirty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</a:p>
            </p:txBody>
          </p:sp>
        </p:grpSp>
        <p:grpSp>
          <p:nvGrpSpPr>
            <p:cNvPr id="207" name="组 206"/>
            <p:cNvGrpSpPr/>
            <p:nvPr/>
          </p:nvGrpSpPr>
          <p:grpSpPr>
            <a:xfrm>
              <a:off x="7308304" y="3501008"/>
              <a:ext cx="433960" cy="432048"/>
              <a:chOff x="6876256" y="2348880"/>
              <a:chExt cx="433960" cy="432048"/>
            </a:xfrm>
          </p:grpSpPr>
          <p:sp>
            <p:nvSpPr>
              <p:cNvPr id="208" name="Rectangle 15"/>
              <p:cNvSpPr>
                <a:spLocks noChangeArrowheads="1"/>
              </p:cNvSpPr>
              <p:nvPr/>
            </p:nvSpPr>
            <p:spPr bwMode="auto">
              <a:xfrm>
                <a:off x="6876256" y="2348880"/>
                <a:ext cx="43396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grpSp>
            <p:nvGrpSpPr>
              <p:cNvPr id="209" name="组 208"/>
              <p:cNvGrpSpPr/>
              <p:nvPr/>
            </p:nvGrpSpPr>
            <p:grpSpPr>
              <a:xfrm>
                <a:off x="6876256" y="2348880"/>
                <a:ext cx="433960" cy="432048"/>
                <a:chOff x="3851920" y="3356992"/>
                <a:chExt cx="433960" cy="432048"/>
              </a:xfrm>
            </p:grpSpPr>
            <p:sp>
              <p:nvSpPr>
                <p:cNvPr id="210" name="Rectangle 15"/>
                <p:cNvSpPr>
                  <a:spLocks noChangeArrowheads="1"/>
                </p:cNvSpPr>
                <p:nvPr/>
              </p:nvSpPr>
              <p:spPr bwMode="auto">
                <a:xfrm>
                  <a:off x="3851920" y="3356992"/>
                  <a:ext cx="433960" cy="4320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buSzPct val="100000"/>
                    <a:defRPr/>
                  </a:pPr>
                  <a:r>
                    <a:rPr lang="en-US" altLang="zh-CN" sz="2000" smtClean="0">
                      <a:solidFill>
                        <a:srgbClr val="000000"/>
                      </a:solidFill>
                      <a:latin typeface="Arial" charset="0"/>
                      <a:sym typeface="Verdana" pitchFamily="34" charset="0"/>
                    </a:rPr>
                    <a:t>0</a:t>
                  </a:r>
                  <a:endParaRPr lang="en-US" altLang="zh-CN" sz="2000" dirty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endParaRPr>
                </a:p>
              </p:txBody>
            </p:sp>
            <p:sp>
              <p:nvSpPr>
                <p:cNvPr id="211" name="椭圆 210"/>
                <p:cNvSpPr/>
                <p:nvPr/>
              </p:nvSpPr>
              <p:spPr>
                <a:xfrm>
                  <a:off x="3888880" y="3392996"/>
                  <a:ext cx="360040" cy="3600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100" dirty="0"/>
                </a:p>
              </p:txBody>
            </p:sp>
            <p:sp>
              <p:nvSpPr>
                <p:cNvPr id="212" name="Rectangle 15"/>
                <p:cNvSpPr>
                  <a:spLocks noChangeArrowheads="1"/>
                </p:cNvSpPr>
                <p:nvPr/>
              </p:nvSpPr>
              <p:spPr bwMode="auto">
                <a:xfrm>
                  <a:off x="3851920" y="3356992"/>
                  <a:ext cx="432048" cy="4320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buSzPct val="100000"/>
                  </a:pPr>
                  <a:r>
                    <a:rPr lang="en-US" altLang="zh-CN" sz="1600" dirty="0" smtClean="0">
                      <a:solidFill>
                        <a:schemeClr val="bg1">
                          <a:lumMod val="95000"/>
                        </a:schemeClr>
                      </a:solidFill>
                      <a:latin typeface="Arial" charset="0"/>
                      <a:sym typeface="Verdana" pitchFamily="34" charset="0"/>
                    </a:rPr>
                    <a:t>4</a:t>
                  </a:r>
                  <a:r>
                    <a:rPr lang="en-US" altLang="zh-CN" sz="1600" i="1" dirty="0">
                      <a:solidFill>
                        <a:schemeClr val="bg1">
                          <a:lumMod val="95000"/>
                        </a:schemeClr>
                      </a:solidFill>
                      <a:latin typeface="Arial" charset="0"/>
                      <a:sym typeface="Verdana" pitchFamily="34" charset="0"/>
                    </a:rPr>
                    <a:t>a</a:t>
                  </a:r>
                </a:p>
              </p:txBody>
            </p:sp>
          </p:grpSp>
        </p:grpSp>
      </p:grpSp>
      <p:grpSp>
        <p:nvGrpSpPr>
          <p:cNvPr id="446" name="组 445"/>
          <p:cNvGrpSpPr/>
          <p:nvPr/>
        </p:nvGrpSpPr>
        <p:grpSpPr>
          <a:xfrm>
            <a:off x="7308304" y="3501008"/>
            <a:ext cx="864096" cy="432048"/>
            <a:chOff x="5940152" y="3068960"/>
            <a:chExt cx="864096" cy="432048"/>
          </a:xfrm>
        </p:grpSpPr>
        <p:sp>
          <p:nvSpPr>
            <p:cNvPr id="447" name="Rectangle 15"/>
            <p:cNvSpPr>
              <a:spLocks noChangeArrowheads="1"/>
            </p:cNvSpPr>
            <p:nvPr/>
          </p:nvSpPr>
          <p:spPr bwMode="auto">
            <a:xfrm>
              <a:off x="5940152" y="3068960"/>
              <a:ext cx="864096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448" name="椭圆 447"/>
            <p:cNvSpPr/>
            <p:nvPr/>
          </p:nvSpPr>
          <p:spPr>
            <a:xfrm>
              <a:off x="5994636" y="3104964"/>
              <a:ext cx="755128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449" name="Rectangle 15"/>
            <p:cNvSpPr>
              <a:spLocks noChangeArrowheads="1"/>
            </p:cNvSpPr>
            <p:nvPr/>
          </p:nvSpPr>
          <p:spPr bwMode="auto">
            <a:xfrm>
              <a:off x="5940152" y="3068960"/>
              <a:ext cx="864096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4</a:t>
              </a:r>
              <a:r>
                <a:rPr lang="en-US" altLang="zh-CN" sz="1600" i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a</a:t>
              </a: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+5</a:t>
              </a:r>
              <a:r>
                <a:rPr lang="en-US" altLang="zh-CN" sz="1600" i="1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e</a:t>
              </a:r>
              <a:endParaRPr lang="en-US" altLang="zh-CN" sz="1600" i="1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214" name="Rectangle 15"/>
          <p:cNvSpPr>
            <a:spLocks noChangeArrowheads="1"/>
          </p:cNvSpPr>
          <p:nvPr/>
        </p:nvSpPr>
        <p:spPr bwMode="auto">
          <a:xfrm>
            <a:off x="5796136" y="594928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15" name="Rectangle 15"/>
          <p:cNvSpPr>
            <a:spLocks noChangeArrowheads="1"/>
          </p:cNvSpPr>
          <p:nvPr/>
        </p:nvSpPr>
        <p:spPr bwMode="auto">
          <a:xfrm>
            <a:off x="6660232" y="5949280"/>
            <a:ext cx="864096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216" name="Rectangle 15"/>
          <p:cNvSpPr>
            <a:spLocks noChangeArrowheads="1"/>
          </p:cNvSpPr>
          <p:nvPr/>
        </p:nvSpPr>
        <p:spPr bwMode="auto">
          <a:xfrm>
            <a:off x="6228184" y="594928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149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8785E-6 1.92414E-6 L 0.04721 1.92414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4655E-6 3.09898E-6 L 0.04721 3.09898E-6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" grpId="0" animBg="1"/>
      <p:bldP spid="4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60375"/>
            <a:ext cx="7921500" cy="736377"/>
          </a:xfrm>
        </p:spPr>
        <p:txBody>
          <a:bodyPr/>
          <a:lstStyle/>
          <a:p>
            <a:r>
              <a:rPr lang="en-US" altLang="zh-CN" sz="3200" noProof="1" smtClean="0">
                <a:sym typeface="Verdana" pitchFamily="34" charset="0"/>
              </a:rPr>
              <a:t>SpGEMM Challenge 3 - Load balancing</a:t>
            </a:r>
            <a:endParaRPr lang="en-US" altLang="zh-CN" sz="3200" noProof="1" smtClean="0">
              <a:solidFill>
                <a:srgbClr val="933027"/>
              </a:solidFill>
              <a:sym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en-US" altLang="zh-CN" noProof="1" smtClean="0"/>
              <a:t>Faculty of Science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F0D7A-581C-4D2D-9D06-0B18E6A46BA3}" type="slidenum">
              <a:rPr lang="en-US" altLang="zh-CN" noProof="1" dirty="0" smtClean="0"/>
              <a:pPr/>
              <a:t>9</a:t>
            </a:fld>
            <a:endParaRPr lang="en-US" altLang="zh-CN" noProof="1" smtClean="0"/>
          </a:p>
        </p:txBody>
      </p:sp>
      <p:sp>
        <p:nvSpPr>
          <p:cNvPr id="323" name="Rectangle 15"/>
          <p:cNvSpPr>
            <a:spLocks noChangeArrowheads="1"/>
          </p:cNvSpPr>
          <p:nvPr/>
        </p:nvSpPr>
        <p:spPr bwMode="auto">
          <a:xfrm>
            <a:off x="1259632" y="3501008"/>
            <a:ext cx="17281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i="1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A</a:t>
            </a: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324" name="组 323"/>
          <p:cNvGrpSpPr/>
          <p:nvPr/>
        </p:nvGrpSpPr>
        <p:grpSpPr>
          <a:xfrm>
            <a:off x="1259632" y="2204864"/>
            <a:ext cx="433960" cy="432048"/>
            <a:chOff x="3851920" y="3356992"/>
            <a:chExt cx="433960" cy="432048"/>
          </a:xfrm>
        </p:grpSpPr>
        <p:sp>
          <p:nvSpPr>
            <p:cNvPr id="325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26" name="椭圆 325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2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2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328" name="组 327"/>
          <p:cNvGrpSpPr/>
          <p:nvPr/>
        </p:nvGrpSpPr>
        <p:grpSpPr>
          <a:xfrm>
            <a:off x="2123728" y="1772816"/>
            <a:ext cx="433960" cy="432048"/>
            <a:chOff x="2987824" y="3356992"/>
            <a:chExt cx="433960" cy="432048"/>
          </a:xfrm>
        </p:grpSpPr>
        <p:sp>
          <p:nvSpPr>
            <p:cNvPr id="329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30" name="椭圆 329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31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1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332" name="Rectangle 15"/>
          <p:cNvSpPr>
            <a:spLocks noChangeArrowheads="1"/>
          </p:cNvSpPr>
          <p:nvPr/>
        </p:nvSpPr>
        <p:spPr bwMode="auto">
          <a:xfrm>
            <a:off x="1259632" y="177281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33" name="Rectangle 15"/>
          <p:cNvSpPr>
            <a:spLocks noChangeArrowheads="1"/>
          </p:cNvSpPr>
          <p:nvPr/>
        </p:nvSpPr>
        <p:spPr bwMode="auto">
          <a:xfrm>
            <a:off x="1691680" y="177281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  <a:defRPr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334" name="组 333"/>
          <p:cNvGrpSpPr/>
          <p:nvPr/>
        </p:nvGrpSpPr>
        <p:grpSpPr>
          <a:xfrm>
            <a:off x="1691680" y="2204864"/>
            <a:ext cx="433960" cy="432048"/>
            <a:chOff x="3851920" y="3356992"/>
            <a:chExt cx="433960" cy="432048"/>
          </a:xfrm>
        </p:grpSpPr>
        <p:sp>
          <p:nvSpPr>
            <p:cNvPr id="335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36" name="椭圆 335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3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3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338" name="Rectangle 15"/>
          <p:cNvSpPr>
            <a:spLocks noChangeArrowheads="1"/>
          </p:cNvSpPr>
          <p:nvPr/>
        </p:nvSpPr>
        <p:spPr bwMode="auto">
          <a:xfrm>
            <a:off x="2555776" y="220486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39" name="Rectangle 15"/>
          <p:cNvSpPr>
            <a:spLocks noChangeArrowheads="1"/>
          </p:cNvSpPr>
          <p:nvPr/>
        </p:nvSpPr>
        <p:spPr bwMode="auto">
          <a:xfrm>
            <a:off x="2123728" y="263691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40" name="Rectangle 15"/>
          <p:cNvSpPr>
            <a:spLocks noChangeArrowheads="1"/>
          </p:cNvSpPr>
          <p:nvPr/>
        </p:nvSpPr>
        <p:spPr bwMode="auto">
          <a:xfrm>
            <a:off x="2555776" y="263691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41" name="Rectangle 15"/>
          <p:cNvSpPr>
            <a:spLocks noChangeArrowheads="1"/>
          </p:cNvSpPr>
          <p:nvPr/>
        </p:nvSpPr>
        <p:spPr bwMode="auto">
          <a:xfrm>
            <a:off x="1259632" y="263691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42" name="Rectangle 15"/>
          <p:cNvSpPr>
            <a:spLocks noChangeArrowheads="1"/>
          </p:cNvSpPr>
          <p:nvPr/>
        </p:nvSpPr>
        <p:spPr bwMode="auto">
          <a:xfrm>
            <a:off x="1691680" y="2636912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43" name="Rectangle 15"/>
          <p:cNvSpPr>
            <a:spLocks noChangeArrowheads="1"/>
          </p:cNvSpPr>
          <p:nvPr/>
        </p:nvSpPr>
        <p:spPr bwMode="auto">
          <a:xfrm>
            <a:off x="2555776" y="1772816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344" name="Rectangle 15"/>
          <p:cNvSpPr>
            <a:spLocks noChangeArrowheads="1"/>
          </p:cNvSpPr>
          <p:nvPr/>
        </p:nvSpPr>
        <p:spPr bwMode="auto">
          <a:xfrm>
            <a:off x="2123728" y="2204864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346" name="组 345"/>
          <p:cNvGrpSpPr/>
          <p:nvPr/>
        </p:nvGrpSpPr>
        <p:grpSpPr>
          <a:xfrm>
            <a:off x="2555776" y="3068960"/>
            <a:ext cx="433960" cy="432048"/>
            <a:chOff x="3851920" y="3356992"/>
            <a:chExt cx="433960" cy="432048"/>
          </a:xfrm>
        </p:grpSpPr>
        <p:sp>
          <p:nvSpPr>
            <p:cNvPr id="34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48" name="椭圆 347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49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6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350" name="组 349"/>
          <p:cNvGrpSpPr/>
          <p:nvPr/>
        </p:nvGrpSpPr>
        <p:grpSpPr>
          <a:xfrm>
            <a:off x="2123728" y="3068960"/>
            <a:ext cx="433960" cy="432048"/>
            <a:chOff x="2987824" y="3356992"/>
            <a:chExt cx="433960" cy="432048"/>
          </a:xfrm>
        </p:grpSpPr>
        <p:sp>
          <p:nvSpPr>
            <p:cNvPr id="351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52" name="椭圆 351"/>
            <p:cNvSpPr/>
            <p:nvPr/>
          </p:nvSpPr>
          <p:spPr>
            <a:xfrm>
              <a:off x="3024784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53" name="Rectangle 15"/>
            <p:cNvSpPr>
              <a:spLocks noChangeArrowheads="1"/>
            </p:cNvSpPr>
            <p:nvPr/>
          </p:nvSpPr>
          <p:spPr bwMode="auto">
            <a:xfrm>
              <a:off x="2987824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5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354" name="组 353"/>
          <p:cNvGrpSpPr/>
          <p:nvPr/>
        </p:nvGrpSpPr>
        <p:grpSpPr>
          <a:xfrm>
            <a:off x="1261544" y="3068960"/>
            <a:ext cx="433960" cy="432048"/>
            <a:chOff x="3851920" y="3356992"/>
            <a:chExt cx="433960" cy="432048"/>
          </a:xfrm>
        </p:grpSpPr>
        <p:sp>
          <p:nvSpPr>
            <p:cNvPr id="355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3960" cy="4320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56" name="椭圆 355"/>
            <p:cNvSpPr/>
            <p:nvPr/>
          </p:nvSpPr>
          <p:spPr>
            <a:xfrm>
              <a:off x="3888880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sp>
          <p:nvSpPr>
            <p:cNvPr id="357" name="Rectangle 15"/>
            <p:cNvSpPr>
              <a:spLocks noChangeArrowheads="1"/>
            </p:cNvSpPr>
            <p:nvPr/>
          </p:nvSpPr>
          <p:spPr bwMode="auto">
            <a:xfrm>
              <a:off x="3851920" y="3356992"/>
              <a:ext cx="43204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1600" smtClean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rPr>
                <a:t>4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358" name="圆角矩形 357"/>
          <p:cNvSpPr/>
          <p:nvPr/>
        </p:nvSpPr>
        <p:spPr>
          <a:xfrm>
            <a:off x="683568" y="1772816"/>
            <a:ext cx="2304256" cy="432048"/>
          </a:xfrm>
          <a:prstGeom prst="roundRect">
            <a:avLst/>
          </a:prstGeom>
          <a:solidFill>
            <a:srgbClr val="3366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1" dirty="0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9" name="圆角矩形 358"/>
          <p:cNvSpPr/>
          <p:nvPr/>
        </p:nvSpPr>
        <p:spPr>
          <a:xfrm>
            <a:off x="683568" y="2204864"/>
            <a:ext cx="2304256" cy="432048"/>
          </a:xfrm>
          <a:prstGeom prst="roundRect">
            <a:avLst/>
          </a:prstGeom>
          <a:solidFill>
            <a:srgbClr val="008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1" dirty="0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0" name="圆角矩形 359"/>
          <p:cNvSpPr/>
          <p:nvPr/>
        </p:nvSpPr>
        <p:spPr>
          <a:xfrm>
            <a:off x="685480" y="2636912"/>
            <a:ext cx="2304256" cy="432048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1" dirty="0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1" name="圆角矩形 360"/>
          <p:cNvSpPr/>
          <p:nvPr/>
        </p:nvSpPr>
        <p:spPr>
          <a:xfrm>
            <a:off x="685480" y="3068960"/>
            <a:ext cx="2304256" cy="432048"/>
          </a:xfrm>
          <a:prstGeom prst="roundRect">
            <a:avLst/>
          </a:prstGeom>
          <a:solidFill>
            <a:srgbClr val="FF66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1" dirty="0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1185712" y="4221088"/>
            <a:ext cx="1730104" cy="2376264"/>
            <a:chOff x="1185712" y="4221088"/>
            <a:chExt cx="1730104" cy="2376264"/>
          </a:xfrm>
        </p:grpSpPr>
        <p:sp>
          <p:nvSpPr>
            <p:cNvPr id="362" name="Rectangle 15"/>
            <p:cNvSpPr>
              <a:spLocks noChangeArrowheads="1"/>
            </p:cNvSpPr>
            <p:nvPr/>
          </p:nvSpPr>
          <p:spPr bwMode="auto">
            <a:xfrm>
              <a:off x="1185712" y="6237312"/>
              <a:ext cx="172819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2000" i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A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363" name="组 362"/>
            <p:cNvGrpSpPr/>
            <p:nvPr/>
          </p:nvGrpSpPr>
          <p:grpSpPr>
            <a:xfrm>
              <a:off x="1185712" y="4653136"/>
              <a:ext cx="433960" cy="432048"/>
              <a:chOff x="3851920" y="3356992"/>
              <a:chExt cx="433960" cy="432048"/>
            </a:xfrm>
          </p:grpSpPr>
          <p:sp>
            <p:nvSpPr>
              <p:cNvPr id="364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365" name="椭圆 364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366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2</a:t>
                </a:r>
                <a:endPara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367" name="组 366"/>
            <p:cNvGrpSpPr/>
            <p:nvPr/>
          </p:nvGrpSpPr>
          <p:grpSpPr>
            <a:xfrm>
              <a:off x="2049808" y="4221088"/>
              <a:ext cx="433960" cy="432048"/>
              <a:chOff x="2987824" y="3356992"/>
              <a:chExt cx="433960" cy="432048"/>
            </a:xfrm>
          </p:grpSpPr>
          <p:sp>
            <p:nvSpPr>
              <p:cNvPr id="368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369" name="椭圆 368"/>
              <p:cNvSpPr/>
              <p:nvPr/>
            </p:nvSpPr>
            <p:spPr>
              <a:xfrm>
                <a:off x="3024784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370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1</a:t>
                </a:r>
                <a:endPara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371" name="Rectangle 15"/>
            <p:cNvSpPr>
              <a:spLocks noChangeArrowheads="1"/>
            </p:cNvSpPr>
            <p:nvPr/>
          </p:nvSpPr>
          <p:spPr bwMode="auto">
            <a:xfrm>
              <a:off x="1185712" y="42210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72" name="Rectangle 15"/>
            <p:cNvSpPr>
              <a:spLocks noChangeArrowheads="1"/>
            </p:cNvSpPr>
            <p:nvPr/>
          </p:nvSpPr>
          <p:spPr bwMode="auto">
            <a:xfrm>
              <a:off x="1617760" y="42210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373" name="组 372"/>
            <p:cNvGrpSpPr/>
            <p:nvPr/>
          </p:nvGrpSpPr>
          <p:grpSpPr>
            <a:xfrm>
              <a:off x="1617760" y="4653136"/>
              <a:ext cx="433960" cy="432048"/>
              <a:chOff x="3851920" y="3356992"/>
              <a:chExt cx="433960" cy="432048"/>
            </a:xfrm>
          </p:grpSpPr>
          <p:sp>
            <p:nvSpPr>
              <p:cNvPr id="374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375" name="椭圆 374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376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3</a:t>
                </a:r>
                <a:endPara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377" name="Rectangle 15"/>
            <p:cNvSpPr>
              <a:spLocks noChangeArrowheads="1"/>
            </p:cNvSpPr>
            <p:nvPr/>
          </p:nvSpPr>
          <p:spPr bwMode="auto">
            <a:xfrm>
              <a:off x="2481856" y="4653136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78" name="Rectangle 15"/>
            <p:cNvSpPr>
              <a:spLocks noChangeArrowheads="1"/>
            </p:cNvSpPr>
            <p:nvPr/>
          </p:nvSpPr>
          <p:spPr bwMode="auto">
            <a:xfrm>
              <a:off x="2049808" y="508518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79" name="Rectangle 15"/>
            <p:cNvSpPr>
              <a:spLocks noChangeArrowheads="1"/>
            </p:cNvSpPr>
            <p:nvPr/>
          </p:nvSpPr>
          <p:spPr bwMode="auto">
            <a:xfrm>
              <a:off x="2481856" y="508518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80" name="Rectangle 15"/>
            <p:cNvSpPr>
              <a:spLocks noChangeArrowheads="1"/>
            </p:cNvSpPr>
            <p:nvPr/>
          </p:nvSpPr>
          <p:spPr bwMode="auto">
            <a:xfrm>
              <a:off x="1185712" y="508518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81" name="Rectangle 15"/>
            <p:cNvSpPr>
              <a:spLocks noChangeArrowheads="1"/>
            </p:cNvSpPr>
            <p:nvPr/>
          </p:nvSpPr>
          <p:spPr bwMode="auto">
            <a:xfrm>
              <a:off x="1617760" y="5085184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82" name="Rectangle 15"/>
            <p:cNvSpPr>
              <a:spLocks noChangeArrowheads="1"/>
            </p:cNvSpPr>
            <p:nvPr/>
          </p:nvSpPr>
          <p:spPr bwMode="auto">
            <a:xfrm>
              <a:off x="2481856" y="42210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83" name="Rectangle 15"/>
            <p:cNvSpPr>
              <a:spLocks noChangeArrowheads="1"/>
            </p:cNvSpPr>
            <p:nvPr/>
          </p:nvSpPr>
          <p:spPr bwMode="auto">
            <a:xfrm>
              <a:off x="2049808" y="4653136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384" name="Rectangle 15"/>
            <p:cNvSpPr>
              <a:spLocks noChangeArrowheads="1"/>
            </p:cNvSpPr>
            <p:nvPr/>
          </p:nvSpPr>
          <p:spPr bwMode="auto">
            <a:xfrm>
              <a:off x="1619672" y="551723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385" name="组 384"/>
            <p:cNvGrpSpPr/>
            <p:nvPr/>
          </p:nvGrpSpPr>
          <p:grpSpPr>
            <a:xfrm>
              <a:off x="2481856" y="5517232"/>
              <a:ext cx="433960" cy="432048"/>
              <a:chOff x="3851920" y="3356992"/>
              <a:chExt cx="433960" cy="432048"/>
            </a:xfrm>
          </p:grpSpPr>
          <p:sp>
            <p:nvSpPr>
              <p:cNvPr id="386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387" name="椭圆 386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388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6</a:t>
                </a:r>
                <a:endPara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389" name="组 388"/>
            <p:cNvGrpSpPr/>
            <p:nvPr/>
          </p:nvGrpSpPr>
          <p:grpSpPr>
            <a:xfrm>
              <a:off x="2049808" y="5517232"/>
              <a:ext cx="433960" cy="432048"/>
              <a:chOff x="2987824" y="3356992"/>
              <a:chExt cx="433960" cy="432048"/>
            </a:xfrm>
          </p:grpSpPr>
          <p:sp>
            <p:nvSpPr>
              <p:cNvPr id="390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391" name="椭圆 390"/>
              <p:cNvSpPr/>
              <p:nvPr/>
            </p:nvSpPr>
            <p:spPr>
              <a:xfrm>
                <a:off x="3024784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392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endPara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393" name="组 392"/>
            <p:cNvGrpSpPr/>
            <p:nvPr/>
          </p:nvGrpSpPr>
          <p:grpSpPr>
            <a:xfrm>
              <a:off x="1187624" y="5517232"/>
              <a:ext cx="433960" cy="432048"/>
              <a:chOff x="3851920" y="3356992"/>
              <a:chExt cx="433960" cy="432048"/>
            </a:xfrm>
          </p:grpSpPr>
          <p:sp>
            <p:nvSpPr>
              <p:cNvPr id="394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395" name="椭圆 394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396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4</a:t>
                </a:r>
                <a:endPara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</p:grpSp>
      <p:sp>
        <p:nvSpPr>
          <p:cNvPr id="397" name="圆角矩形 396"/>
          <p:cNvSpPr/>
          <p:nvPr/>
        </p:nvSpPr>
        <p:spPr>
          <a:xfrm>
            <a:off x="897680" y="3933056"/>
            <a:ext cx="1152128" cy="1152128"/>
          </a:xfrm>
          <a:prstGeom prst="roundRect">
            <a:avLst/>
          </a:prstGeom>
          <a:solidFill>
            <a:srgbClr val="3366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1" dirty="0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  <a:p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18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98" name="圆角矩形 397"/>
          <p:cNvSpPr/>
          <p:nvPr/>
        </p:nvSpPr>
        <p:spPr>
          <a:xfrm>
            <a:off x="2049808" y="3933056"/>
            <a:ext cx="1152128" cy="1152128"/>
          </a:xfrm>
          <a:prstGeom prst="roundRect">
            <a:avLst/>
          </a:prstGeom>
          <a:solidFill>
            <a:srgbClr val="008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i="1" dirty="0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  <a:p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1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r"/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99" name="圆角矩形 398"/>
          <p:cNvSpPr/>
          <p:nvPr/>
        </p:nvSpPr>
        <p:spPr>
          <a:xfrm>
            <a:off x="899592" y="5085184"/>
            <a:ext cx="1152128" cy="1152128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1800" i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1800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800" i="1" dirty="0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0" name="圆角矩形 399"/>
          <p:cNvSpPr/>
          <p:nvPr/>
        </p:nvSpPr>
        <p:spPr>
          <a:xfrm>
            <a:off x="2049808" y="5085184"/>
            <a:ext cx="1152128" cy="1152128"/>
          </a:xfrm>
          <a:prstGeom prst="roundRect">
            <a:avLst/>
          </a:prstGeom>
          <a:solidFill>
            <a:srgbClr val="FF66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800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r"/>
            <a:endParaRPr lang="en-US" sz="1800" i="1" dirty="0">
              <a:solidFill>
                <a:schemeClr val="accent4">
                  <a:lumMod val="75000"/>
                </a:schemeClr>
              </a:solidFill>
            </a:endParaRPr>
          </a:p>
          <a:p>
            <a:pPr algn="r"/>
            <a:endParaRPr lang="en-US" sz="1800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r"/>
            <a:r>
              <a:rPr lang="en-US" sz="1800" i="1" dirty="0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3059832" y="3068961"/>
            <a:ext cx="2304256" cy="1224135"/>
            <a:chOff x="3059832" y="3068961"/>
            <a:chExt cx="2304256" cy="1224135"/>
          </a:xfrm>
        </p:grpSpPr>
        <p:pic>
          <p:nvPicPr>
            <p:cNvPr id="2" name="图片 1" descr="arrow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059832" y="3068961"/>
              <a:ext cx="888858" cy="888858"/>
            </a:xfrm>
            <a:prstGeom prst="rect">
              <a:avLst/>
            </a:prstGeom>
          </p:spPr>
        </p:pic>
        <p:sp>
          <p:nvSpPr>
            <p:cNvPr id="403" name="Rectangle 15"/>
            <p:cNvSpPr>
              <a:spLocks noChangeArrowheads="1"/>
            </p:cNvSpPr>
            <p:nvPr/>
          </p:nvSpPr>
          <p:spPr bwMode="auto">
            <a:xfrm>
              <a:off x="3707904" y="3645024"/>
              <a:ext cx="1656184" cy="648072"/>
            </a:xfrm>
            <a:prstGeom prst="rect">
              <a:avLst/>
            </a:prstGeom>
            <a:solidFill>
              <a:schemeClr val="bg1"/>
            </a:solidFill>
            <a:ln w="28575" cap="rnd" cmpd="sng">
              <a:solidFill>
                <a:schemeClr val="accent4">
                  <a:lumMod val="50000"/>
                </a:schemeClr>
              </a:solidFill>
              <a:prstDash val="solid"/>
              <a:bevel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1D 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partition 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  <a:p>
              <a:pPr algn="ctr" eaLnBrk="0" hangingPunct="0">
                <a:buSzPct val="100000"/>
              </a:pPr>
              <a:r>
                <a: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on </a:t>
              </a:r>
              <a:r>
                <a:rPr lang="en-US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A</a:t>
              </a:r>
              <a:endParaRPr lang="en-US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3162096" y="5085184"/>
            <a:ext cx="2346008" cy="1146001"/>
            <a:chOff x="3162096" y="5085184"/>
            <a:chExt cx="2346008" cy="1146001"/>
          </a:xfrm>
        </p:grpSpPr>
        <p:pic>
          <p:nvPicPr>
            <p:cNvPr id="401" name="图片 400" descr="arrow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722418">
              <a:off x="3485871" y="5018552"/>
              <a:ext cx="888858" cy="1536408"/>
            </a:xfrm>
            <a:prstGeom prst="rect">
              <a:avLst/>
            </a:prstGeom>
          </p:spPr>
        </p:pic>
        <p:sp>
          <p:nvSpPr>
            <p:cNvPr id="404" name="Rectangle 15"/>
            <p:cNvSpPr>
              <a:spLocks noChangeArrowheads="1"/>
            </p:cNvSpPr>
            <p:nvPr/>
          </p:nvSpPr>
          <p:spPr bwMode="auto">
            <a:xfrm>
              <a:off x="3851920" y="5085184"/>
              <a:ext cx="1656184" cy="648072"/>
            </a:xfrm>
            <a:prstGeom prst="rect">
              <a:avLst/>
            </a:prstGeom>
            <a:solidFill>
              <a:schemeClr val="bg1"/>
            </a:solidFill>
            <a:ln w="28575" cap="rnd" cmpd="sng">
              <a:solidFill>
                <a:schemeClr val="accent4">
                  <a:lumMod val="50000"/>
                </a:schemeClr>
              </a:solidFill>
              <a:prstDash val="solid"/>
              <a:bevel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2D 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partition 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  <a:p>
              <a:pPr algn="ctr" eaLnBrk="0" hangingPunct="0">
                <a:buSzPct val="100000"/>
              </a:pPr>
              <a:r>
                <a: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on </a:t>
              </a:r>
              <a:r>
                <a:rPr lang="en-US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A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5724128" y="3377193"/>
            <a:ext cx="1656184" cy="1419959"/>
            <a:chOff x="5724128" y="3377193"/>
            <a:chExt cx="1656184" cy="1419959"/>
          </a:xfrm>
        </p:grpSpPr>
        <p:pic>
          <p:nvPicPr>
            <p:cNvPr id="402" name="图片 401" descr="arrow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33257">
              <a:off x="6464410" y="3377193"/>
              <a:ext cx="888858" cy="888858"/>
            </a:xfrm>
            <a:prstGeom prst="rect">
              <a:avLst/>
            </a:prstGeom>
          </p:spPr>
        </p:pic>
        <p:sp>
          <p:nvSpPr>
            <p:cNvPr id="405" name="Rectangle 15"/>
            <p:cNvSpPr>
              <a:spLocks noChangeArrowheads="1"/>
            </p:cNvSpPr>
            <p:nvPr/>
          </p:nvSpPr>
          <p:spPr bwMode="auto">
            <a:xfrm>
              <a:off x="5724128" y="4149080"/>
              <a:ext cx="1656184" cy="648072"/>
            </a:xfrm>
            <a:prstGeom prst="rect">
              <a:avLst/>
            </a:prstGeom>
            <a:solidFill>
              <a:schemeClr val="bg1"/>
            </a:solidFill>
            <a:ln w="28575" cap="rnd" cmpd="sng">
              <a:solidFill>
                <a:schemeClr val="accent4">
                  <a:lumMod val="50000"/>
                </a:schemeClr>
              </a:solidFill>
              <a:prstDash val="solid"/>
              <a:bevel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even 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partition 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  <a:p>
              <a:pPr algn="ctr" eaLnBrk="0" hangingPunct="0">
                <a:buSzPct val="100000"/>
              </a:pPr>
              <a:r>
                <a: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on </a:t>
              </a:r>
              <a:r>
                <a:rPr lang="en-US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A</a:t>
              </a:r>
              <a:endParaRPr lang="en-US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sp>
        <p:nvSpPr>
          <p:cNvPr id="406" name="Rectangle 15"/>
          <p:cNvSpPr>
            <a:spLocks noChangeArrowheads="1"/>
          </p:cNvSpPr>
          <p:nvPr/>
        </p:nvSpPr>
        <p:spPr bwMode="auto">
          <a:xfrm>
            <a:off x="1693592" y="3068960"/>
            <a:ext cx="433960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4644008" y="1556792"/>
            <a:ext cx="1730104" cy="2088232"/>
            <a:chOff x="4644008" y="1556792"/>
            <a:chExt cx="1730104" cy="2088232"/>
          </a:xfrm>
        </p:grpSpPr>
        <p:sp>
          <p:nvSpPr>
            <p:cNvPr id="165" name="Rectangle 15"/>
            <p:cNvSpPr>
              <a:spLocks noChangeArrowheads="1"/>
            </p:cNvSpPr>
            <p:nvPr/>
          </p:nvSpPr>
          <p:spPr bwMode="auto">
            <a:xfrm>
              <a:off x="4644008" y="3284984"/>
              <a:ext cx="172819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2000" i="1" dirty="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A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246" name="组 245"/>
            <p:cNvGrpSpPr/>
            <p:nvPr/>
          </p:nvGrpSpPr>
          <p:grpSpPr>
            <a:xfrm>
              <a:off x="4644008" y="1988840"/>
              <a:ext cx="433960" cy="432048"/>
              <a:chOff x="3851920" y="3356992"/>
              <a:chExt cx="433960" cy="432048"/>
            </a:xfrm>
          </p:grpSpPr>
          <p:sp>
            <p:nvSpPr>
              <p:cNvPr id="24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48" name="椭圆 247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4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2</a:t>
                </a:r>
                <a:endPara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250" name="组 249"/>
            <p:cNvGrpSpPr/>
            <p:nvPr/>
          </p:nvGrpSpPr>
          <p:grpSpPr>
            <a:xfrm>
              <a:off x="5508104" y="1556792"/>
              <a:ext cx="433960" cy="432048"/>
              <a:chOff x="2987824" y="3356992"/>
              <a:chExt cx="433960" cy="432048"/>
            </a:xfrm>
          </p:grpSpPr>
          <p:sp>
            <p:nvSpPr>
              <p:cNvPr id="251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52" name="椭圆 251"/>
              <p:cNvSpPr/>
              <p:nvPr/>
            </p:nvSpPr>
            <p:spPr>
              <a:xfrm>
                <a:off x="3024784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53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1</a:t>
                </a:r>
                <a:endPara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254" name="Rectangle 15"/>
            <p:cNvSpPr>
              <a:spLocks noChangeArrowheads="1"/>
            </p:cNvSpPr>
            <p:nvPr/>
          </p:nvSpPr>
          <p:spPr bwMode="auto">
            <a:xfrm>
              <a:off x="4644008" y="15567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55" name="Rectangle 15"/>
            <p:cNvSpPr>
              <a:spLocks noChangeArrowheads="1"/>
            </p:cNvSpPr>
            <p:nvPr/>
          </p:nvSpPr>
          <p:spPr bwMode="auto">
            <a:xfrm>
              <a:off x="5076056" y="15567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256" name="组 255"/>
            <p:cNvGrpSpPr/>
            <p:nvPr/>
          </p:nvGrpSpPr>
          <p:grpSpPr>
            <a:xfrm>
              <a:off x="5076056" y="1988840"/>
              <a:ext cx="433960" cy="432048"/>
              <a:chOff x="3851920" y="3356992"/>
              <a:chExt cx="433960" cy="432048"/>
            </a:xfrm>
          </p:grpSpPr>
          <p:sp>
            <p:nvSpPr>
              <p:cNvPr id="25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58" name="椭圆 257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5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3</a:t>
                </a:r>
                <a:endPara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260" name="Rectangle 15"/>
            <p:cNvSpPr>
              <a:spLocks noChangeArrowheads="1"/>
            </p:cNvSpPr>
            <p:nvPr/>
          </p:nvSpPr>
          <p:spPr bwMode="auto">
            <a:xfrm>
              <a:off x="5940152" y="1988840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61" name="Rectangle 15"/>
            <p:cNvSpPr>
              <a:spLocks noChangeArrowheads="1"/>
            </p:cNvSpPr>
            <p:nvPr/>
          </p:nvSpPr>
          <p:spPr bwMode="auto">
            <a:xfrm>
              <a:off x="5508104" y="24208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62" name="Rectangle 15"/>
            <p:cNvSpPr>
              <a:spLocks noChangeArrowheads="1"/>
            </p:cNvSpPr>
            <p:nvPr/>
          </p:nvSpPr>
          <p:spPr bwMode="auto">
            <a:xfrm>
              <a:off x="5940152" y="24208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63" name="Rectangle 15"/>
            <p:cNvSpPr>
              <a:spLocks noChangeArrowheads="1"/>
            </p:cNvSpPr>
            <p:nvPr/>
          </p:nvSpPr>
          <p:spPr bwMode="auto">
            <a:xfrm>
              <a:off x="4644008" y="24208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64" name="Rectangle 15"/>
            <p:cNvSpPr>
              <a:spLocks noChangeArrowheads="1"/>
            </p:cNvSpPr>
            <p:nvPr/>
          </p:nvSpPr>
          <p:spPr bwMode="auto">
            <a:xfrm>
              <a:off x="5076056" y="24208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65" name="Rectangle 15"/>
            <p:cNvSpPr>
              <a:spLocks noChangeArrowheads="1"/>
            </p:cNvSpPr>
            <p:nvPr/>
          </p:nvSpPr>
          <p:spPr bwMode="auto">
            <a:xfrm>
              <a:off x="5940152" y="15567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266" name="Rectangle 15"/>
            <p:cNvSpPr>
              <a:spLocks noChangeArrowheads="1"/>
            </p:cNvSpPr>
            <p:nvPr/>
          </p:nvSpPr>
          <p:spPr bwMode="auto">
            <a:xfrm>
              <a:off x="5508104" y="1988840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268" name="组 267"/>
            <p:cNvGrpSpPr/>
            <p:nvPr/>
          </p:nvGrpSpPr>
          <p:grpSpPr>
            <a:xfrm>
              <a:off x="5940152" y="2852936"/>
              <a:ext cx="433960" cy="432048"/>
              <a:chOff x="3851920" y="3356992"/>
              <a:chExt cx="433960" cy="432048"/>
            </a:xfrm>
          </p:grpSpPr>
          <p:sp>
            <p:nvSpPr>
              <p:cNvPr id="26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70" name="椭圆 269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71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6</a:t>
                </a:r>
                <a:endPara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272" name="组 271"/>
            <p:cNvGrpSpPr/>
            <p:nvPr/>
          </p:nvGrpSpPr>
          <p:grpSpPr>
            <a:xfrm>
              <a:off x="5508104" y="2852936"/>
              <a:ext cx="433960" cy="432048"/>
              <a:chOff x="2987824" y="3356992"/>
              <a:chExt cx="433960" cy="432048"/>
            </a:xfrm>
          </p:grpSpPr>
          <p:sp>
            <p:nvSpPr>
              <p:cNvPr id="273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74" name="椭圆 273"/>
              <p:cNvSpPr/>
              <p:nvPr/>
            </p:nvSpPr>
            <p:spPr>
              <a:xfrm>
                <a:off x="3024784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75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5</a:t>
                </a:r>
                <a:endPara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276" name="组 275"/>
            <p:cNvGrpSpPr/>
            <p:nvPr/>
          </p:nvGrpSpPr>
          <p:grpSpPr>
            <a:xfrm>
              <a:off x="4644008" y="2852936"/>
              <a:ext cx="433960" cy="432048"/>
              <a:chOff x="3851920" y="3356992"/>
              <a:chExt cx="433960" cy="432048"/>
            </a:xfrm>
          </p:grpSpPr>
          <p:sp>
            <p:nvSpPr>
              <p:cNvPr id="27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278" name="椭圆 277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27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dirty="0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4</a:t>
                </a:r>
                <a:endPara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407" name="Rectangle 15"/>
            <p:cNvSpPr>
              <a:spLocks noChangeArrowheads="1"/>
            </p:cNvSpPr>
            <p:nvPr/>
          </p:nvSpPr>
          <p:spPr bwMode="auto">
            <a:xfrm>
              <a:off x="5076056" y="2852936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6372200" y="1556792"/>
            <a:ext cx="2306168" cy="2088232"/>
            <a:chOff x="6372200" y="1556792"/>
            <a:chExt cx="2306168" cy="2088232"/>
          </a:xfrm>
        </p:grpSpPr>
        <p:grpSp>
          <p:nvGrpSpPr>
            <p:cNvPr id="66" name="组 65"/>
            <p:cNvGrpSpPr/>
            <p:nvPr/>
          </p:nvGrpSpPr>
          <p:grpSpPr>
            <a:xfrm>
              <a:off x="7380312" y="2420888"/>
              <a:ext cx="433960" cy="432048"/>
              <a:chOff x="3851920" y="3356992"/>
              <a:chExt cx="433960" cy="432048"/>
            </a:xfrm>
          </p:grpSpPr>
          <p:sp>
            <p:nvSpPr>
              <p:cNvPr id="6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6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i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d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70" name="组 69"/>
            <p:cNvGrpSpPr/>
            <p:nvPr/>
          </p:nvGrpSpPr>
          <p:grpSpPr>
            <a:xfrm>
              <a:off x="7812360" y="1988840"/>
              <a:ext cx="433960" cy="432048"/>
              <a:chOff x="2987824" y="3356992"/>
              <a:chExt cx="433960" cy="432048"/>
            </a:xfrm>
          </p:grpSpPr>
          <p:sp>
            <p:nvSpPr>
              <p:cNvPr id="71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3024784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73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i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c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74" name="Rectangle 15"/>
            <p:cNvSpPr>
              <a:spLocks noChangeArrowheads="1"/>
            </p:cNvSpPr>
            <p:nvPr/>
          </p:nvSpPr>
          <p:spPr bwMode="auto">
            <a:xfrm>
              <a:off x="6948264" y="15567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75" name="Rectangle 15"/>
            <p:cNvSpPr>
              <a:spLocks noChangeArrowheads="1"/>
            </p:cNvSpPr>
            <p:nvPr/>
          </p:nvSpPr>
          <p:spPr bwMode="auto">
            <a:xfrm>
              <a:off x="7812360" y="15567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  <a:defRPr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76" name="组 75"/>
            <p:cNvGrpSpPr/>
            <p:nvPr/>
          </p:nvGrpSpPr>
          <p:grpSpPr>
            <a:xfrm>
              <a:off x="8244408" y="1556792"/>
              <a:ext cx="433960" cy="432048"/>
              <a:chOff x="3851920" y="3356992"/>
              <a:chExt cx="433960" cy="432048"/>
            </a:xfrm>
          </p:grpSpPr>
          <p:sp>
            <p:nvSpPr>
              <p:cNvPr id="77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79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i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a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80" name="Rectangle 15"/>
            <p:cNvSpPr>
              <a:spLocks noChangeArrowheads="1"/>
            </p:cNvSpPr>
            <p:nvPr/>
          </p:nvSpPr>
          <p:spPr bwMode="auto">
            <a:xfrm>
              <a:off x="7380312" y="1988840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/>
          </p:nvSpPr>
          <p:spPr bwMode="auto">
            <a:xfrm>
              <a:off x="8244408" y="1988840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83" name="Rectangle 15"/>
            <p:cNvSpPr>
              <a:spLocks noChangeArrowheads="1"/>
            </p:cNvSpPr>
            <p:nvPr/>
          </p:nvSpPr>
          <p:spPr bwMode="auto">
            <a:xfrm>
              <a:off x="6948264" y="24208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6948264" y="2852936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87" name="Rectangle 15"/>
            <p:cNvSpPr>
              <a:spLocks noChangeArrowheads="1"/>
            </p:cNvSpPr>
            <p:nvPr/>
          </p:nvSpPr>
          <p:spPr bwMode="auto">
            <a:xfrm>
              <a:off x="7380312" y="2852936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89" name="组 88"/>
            <p:cNvGrpSpPr/>
            <p:nvPr/>
          </p:nvGrpSpPr>
          <p:grpSpPr>
            <a:xfrm>
              <a:off x="7812360" y="2852936"/>
              <a:ext cx="433960" cy="432048"/>
              <a:chOff x="3851920" y="3356992"/>
              <a:chExt cx="433960" cy="432048"/>
            </a:xfrm>
          </p:grpSpPr>
          <p:sp>
            <p:nvSpPr>
              <p:cNvPr id="90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92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i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f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grpSp>
          <p:nvGrpSpPr>
            <p:cNvPr id="93" name="组 92"/>
            <p:cNvGrpSpPr/>
            <p:nvPr/>
          </p:nvGrpSpPr>
          <p:grpSpPr>
            <a:xfrm>
              <a:off x="6948264" y="1988840"/>
              <a:ext cx="433960" cy="432048"/>
              <a:chOff x="2987824" y="3356992"/>
              <a:chExt cx="433960" cy="432048"/>
            </a:xfrm>
          </p:grpSpPr>
          <p:sp>
            <p:nvSpPr>
              <p:cNvPr id="94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3024784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96" name="Rectangle 15"/>
              <p:cNvSpPr>
                <a:spLocks noChangeArrowheads="1"/>
              </p:cNvSpPr>
              <p:nvPr/>
            </p:nvSpPr>
            <p:spPr bwMode="auto">
              <a:xfrm>
                <a:off x="2987824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i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b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97" name="Rectangle 15"/>
            <p:cNvSpPr>
              <a:spLocks noChangeArrowheads="1"/>
            </p:cNvSpPr>
            <p:nvPr/>
          </p:nvSpPr>
          <p:spPr bwMode="auto">
            <a:xfrm>
              <a:off x="8244408" y="2852936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98" name="Rectangle 15"/>
            <p:cNvSpPr>
              <a:spLocks noChangeArrowheads="1"/>
            </p:cNvSpPr>
            <p:nvPr/>
          </p:nvSpPr>
          <p:spPr bwMode="auto">
            <a:xfrm>
              <a:off x="7812360" y="2420888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99" name="Rectangle 15"/>
            <p:cNvSpPr>
              <a:spLocks noChangeArrowheads="1"/>
            </p:cNvSpPr>
            <p:nvPr/>
          </p:nvSpPr>
          <p:spPr bwMode="auto">
            <a:xfrm>
              <a:off x="7380312" y="1556792"/>
              <a:ext cx="43396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02" name="Rectangle 15"/>
            <p:cNvSpPr>
              <a:spLocks noChangeArrowheads="1"/>
            </p:cNvSpPr>
            <p:nvPr/>
          </p:nvSpPr>
          <p:spPr bwMode="auto">
            <a:xfrm>
              <a:off x="6372200" y="1556792"/>
              <a:ext cx="576064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2000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x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grpSp>
          <p:nvGrpSpPr>
            <p:cNvPr id="141" name="组 140"/>
            <p:cNvGrpSpPr/>
            <p:nvPr/>
          </p:nvGrpSpPr>
          <p:grpSpPr>
            <a:xfrm>
              <a:off x="8244408" y="2420888"/>
              <a:ext cx="433960" cy="432048"/>
              <a:chOff x="3851920" y="3356992"/>
              <a:chExt cx="433960" cy="432048"/>
            </a:xfrm>
          </p:grpSpPr>
          <p:sp>
            <p:nvSpPr>
              <p:cNvPr id="142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3960" cy="4320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  <a:latin typeface="Arial" charset="0"/>
                    <a:sym typeface="Verdana" pitchFamily="34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Arial" charset="0"/>
                  <a:sym typeface="Verdana" pitchFamily="34" charset="0"/>
                </a:endParaRPr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3888880" y="33929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/>
              </a:p>
            </p:txBody>
          </p:sp>
          <p:sp>
            <p:nvSpPr>
              <p:cNvPr id="144" name="Rectangle 15"/>
              <p:cNvSpPr>
                <a:spLocks noChangeArrowheads="1"/>
              </p:cNvSpPr>
              <p:nvPr/>
            </p:nvSpPr>
            <p:spPr bwMode="auto">
              <a:xfrm>
                <a:off x="3851920" y="3356992"/>
                <a:ext cx="432048" cy="43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SzPct val="100000"/>
                </a:pPr>
                <a:r>
                  <a:rPr lang="en-US" altLang="zh-CN" sz="1600" i="1" smtClean="0">
                    <a:solidFill>
                      <a:schemeClr val="bg1">
                        <a:lumMod val="95000"/>
                      </a:schemeClr>
                    </a:solidFill>
                    <a:latin typeface="Arial" charset="0"/>
                    <a:sym typeface="Verdana" pitchFamily="34" charset="0"/>
                  </a:rPr>
                  <a:t>e</a:t>
                </a:r>
                <a:endParaRPr lang="en-US" altLang="zh-CN" sz="1600" i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sym typeface="Verdana" pitchFamily="34" charset="0"/>
                </a:endParaRPr>
              </a:p>
            </p:txBody>
          </p:sp>
        </p:grpSp>
        <p:sp>
          <p:nvSpPr>
            <p:cNvPr id="166" name="Rectangle 15"/>
            <p:cNvSpPr>
              <a:spLocks noChangeArrowheads="1"/>
            </p:cNvSpPr>
            <p:nvPr/>
          </p:nvSpPr>
          <p:spPr bwMode="auto">
            <a:xfrm>
              <a:off x="6948264" y="3284984"/>
              <a:ext cx="172819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SzPct val="100000"/>
              </a:pPr>
              <a:r>
                <a:rPr lang="en-US" altLang="zh-CN" sz="2000" i="1" smtClean="0">
                  <a:solidFill>
                    <a:srgbClr val="000000"/>
                  </a:solidFill>
                  <a:latin typeface="Arial" charset="0"/>
                  <a:sym typeface="Verdana" pitchFamily="34" charset="0"/>
                </a:rPr>
                <a:t>B</a:t>
              </a:r>
              <a:endPara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endParaRPr>
            </a:p>
          </p:txBody>
        </p:sp>
        <p:sp>
          <p:nvSpPr>
            <p:cNvPr id="187" name="圆角矩形 186"/>
            <p:cNvSpPr/>
            <p:nvPr/>
          </p:nvSpPr>
          <p:spPr>
            <a:xfrm>
              <a:off x="6948264" y="1556792"/>
              <a:ext cx="216024" cy="432048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88" name="圆角矩形 187"/>
            <p:cNvSpPr/>
            <p:nvPr/>
          </p:nvSpPr>
          <p:spPr>
            <a:xfrm>
              <a:off x="7164288" y="1556792"/>
              <a:ext cx="216024" cy="432048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92" name="圆角矩形 191"/>
            <p:cNvSpPr/>
            <p:nvPr/>
          </p:nvSpPr>
          <p:spPr>
            <a:xfrm>
              <a:off x="7380312" y="1556792"/>
              <a:ext cx="216024" cy="432048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93" name="圆角矩形 192"/>
            <p:cNvSpPr/>
            <p:nvPr/>
          </p:nvSpPr>
          <p:spPr>
            <a:xfrm>
              <a:off x="7596336" y="1556792"/>
              <a:ext cx="216024" cy="432048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07" name="圆角矩形 206"/>
            <p:cNvSpPr/>
            <p:nvPr/>
          </p:nvSpPr>
          <p:spPr>
            <a:xfrm>
              <a:off x="6948264" y="2420888"/>
              <a:ext cx="216024" cy="432048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08" name="圆角矩形 207"/>
            <p:cNvSpPr/>
            <p:nvPr/>
          </p:nvSpPr>
          <p:spPr>
            <a:xfrm>
              <a:off x="7164288" y="2420888"/>
              <a:ext cx="216024" cy="432048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12" name="圆角矩形 211"/>
            <p:cNvSpPr/>
            <p:nvPr/>
          </p:nvSpPr>
          <p:spPr>
            <a:xfrm>
              <a:off x="7380312" y="2420888"/>
              <a:ext cx="216024" cy="432048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13" name="圆角矩形 212"/>
            <p:cNvSpPr/>
            <p:nvPr/>
          </p:nvSpPr>
          <p:spPr>
            <a:xfrm>
              <a:off x="7596336" y="2420888"/>
              <a:ext cx="216024" cy="432048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17" name="圆角矩形 216"/>
            <p:cNvSpPr/>
            <p:nvPr/>
          </p:nvSpPr>
          <p:spPr>
            <a:xfrm>
              <a:off x="7812360" y="2420888"/>
              <a:ext cx="216024" cy="432048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18" name="圆角矩形 217"/>
            <p:cNvSpPr/>
            <p:nvPr/>
          </p:nvSpPr>
          <p:spPr>
            <a:xfrm>
              <a:off x="8028384" y="2420888"/>
              <a:ext cx="216024" cy="432048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22" name="圆角矩形 221"/>
            <p:cNvSpPr/>
            <p:nvPr/>
          </p:nvSpPr>
          <p:spPr>
            <a:xfrm>
              <a:off x="8244408" y="2420888"/>
              <a:ext cx="216024" cy="432048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23" name="圆角矩形 222"/>
            <p:cNvSpPr/>
            <p:nvPr/>
          </p:nvSpPr>
          <p:spPr>
            <a:xfrm>
              <a:off x="8460432" y="2420888"/>
              <a:ext cx="216024" cy="432048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28" name="圆角矩形 227"/>
            <p:cNvSpPr/>
            <p:nvPr/>
          </p:nvSpPr>
          <p:spPr>
            <a:xfrm>
              <a:off x="6948264" y="2852936"/>
              <a:ext cx="432048" cy="432048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33" name="圆角矩形 232"/>
            <p:cNvSpPr/>
            <p:nvPr/>
          </p:nvSpPr>
          <p:spPr>
            <a:xfrm>
              <a:off x="7380312" y="2852936"/>
              <a:ext cx="432048" cy="432048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38" name="圆角矩形 237"/>
            <p:cNvSpPr/>
            <p:nvPr/>
          </p:nvSpPr>
          <p:spPr>
            <a:xfrm>
              <a:off x="7812360" y="2852936"/>
              <a:ext cx="432048" cy="432048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43" name="圆角矩形 242"/>
            <p:cNvSpPr/>
            <p:nvPr/>
          </p:nvSpPr>
          <p:spPr>
            <a:xfrm>
              <a:off x="8244408" y="2852936"/>
              <a:ext cx="432048" cy="432048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08" name="圆角矩形 407"/>
            <p:cNvSpPr/>
            <p:nvPr/>
          </p:nvSpPr>
          <p:spPr>
            <a:xfrm>
              <a:off x="6948264" y="1988840"/>
              <a:ext cx="432048" cy="432048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09" name="圆角矩形 408"/>
            <p:cNvSpPr/>
            <p:nvPr/>
          </p:nvSpPr>
          <p:spPr>
            <a:xfrm>
              <a:off x="7380312" y="1988840"/>
              <a:ext cx="432048" cy="432048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10" name="圆角矩形 409"/>
            <p:cNvSpPr/>
            <p:nvPr/>
          </p:nvSpPr>
          <p:spPr>
            <a:xfrm>
              <a:off x="7812360" y="1988840"/>
              <a:ext cx="432048" cy="432048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11" name="圆角矩形 410"/>
            <p:cNvSpPr/>
            <p:nvPr/>
          </p:nvSpPr>
          <p:spPr>
            <a:xfrm>
              <a:off x="8244408" y="1988840"/>
              <a:ext cx="432048" cy="432048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12" name="圆角矩形 411"/>
            <p:cNvSpPr/>
            <p:nvPr/>
          </p:nvSpPr>
          <p:spPr>
            <a:xfrm>
              <a:off x="8028384" y="1556792"/>
              <a:ext cx="216024" cy="432048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13" name="圆角矩形 412"/>
            <p:cNvSpPr/>
            <p:nvPr/>
          </p:nvSpPr>
          <p:spPr>
            <a:xfrm>
              <a:off x="8460432" y="1556792"/>
              <a:ext cx="216024" cy="432048"/>
            </a:xfrm>
            <a:prstGeom prst="roundRect">
              <a:avLst/>
            </a:prstGeom>
            <a:solidFill>
              <a:srgbClr val="008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14" name="圆角矩形 413"/>
            <p:cNvSpPr/>
            <p:nvPr/>
          </p:nvSpPr>
          <p:spPr>
            <a:xfrm>
              <a:off x="7812360" y="1556792"/>
              <a:ext cx="216024" cy="432048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15" name="圆角矩形 414"/>
            <p:cNvSpPr/>
            <p:nvPr/>
          </p:nvSpPr>
          <p:spPr>
            <a:xfrm>
              <a:off x="8244408" y="1556792"/>
              <a:ext cx="216024" cy="432048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416" name="Rectangle 15"/>
          <p:cNvSpPr>
            <a:spLocks noChangeArrowheads="1"/>
          </p:cNvSpPr>
          <p:nvPr/>
        </p:nvSpPr>
        <p:spPr bwMode="auto">
          <a:xfrm>
            <a:off x="7380312" y="4149080"/>
            <a:ext cx="1656184" cy="648072"/>
          </a:xfrm>
          <a:prstGeom prst="rect">
            <a:avLst/>
          </a:prstGeom>
          <a:solidFill>
            <a:schemeClr val="bg1"/>
          </a:solidFill>
          <a:ln w="28575" cap="rnd" cmpd="sng">
            <a:solidFill>
              <a:schemeClr val="accent4">
                <a:lumMod val="50000"/>
              </a:schemeClr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A</a:t>
            </a:r>
            <a:r>
              <a:rPr lang="en-US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ccessing</a:t>
            </a:r>
          </a:p>
          <a:p>
            <a:pPr algn="ctr" eaLnBrk="0" hangingPunct="0">
              <a:buSzPct val="100000"/>
            </a:pPr>
            <a:r>
              <a:rPr lang="en-US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on </a:t>
            </a:r>
            <a:r>
              <a:rPr lang="en-US" altLang="zh-CN" sz="2000" i="1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B</a:t>
            </a:r>
            <a:r>
              <a:rPr lang="en-US" altLang="zh-CN" sz="2000" dirty="0" smtClean="0">
                <a:solidFill>
                  <a:srgbClr val="000000"/>
                </a:solidFill>
                <a:latin typeface="Arial" charset="0"/>
                <a:sym typeface="Verdana" pitchFamily="34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Arial" charset="0"/>
              <a:sym typeface="Verdana" pitchFamily="34" charset="0"/>
            </a:endParaRPr>
          </a:p>
        </p:txBody>
      </p:sp>
      <p:sp>
        <p:nvSpPr>
          <p:cNvPr id="417" name="Rectangle 15"/>
          <p:cNvSpPr>
            <a:spLocks noChangeArrowheads="1"/>
          </p:cNvSpPr>
          <p:nvPr/>
        </p:nvSpPr>
        <p:spPr bwMode="auto">
          <a:xfrm>
            <a:off x="3707904" y="4293096"/>
            <a:ext cx="1656184" cy="288032"/>
          </a:xfrm>
          <a:prstGeom prst="rect">
            <a:avLst/>
          </a:prstGeom>
          <a:solidFill>
            <a:srgbClr val="FF0000"/>
          </a:solidFill>
          <a:ln w="28575" cap="rnd" cmpd="sng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dirty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I</a:t>
            </a:r>
            <a:r>
              <a:rPr lang="en-US" altLang="zh-CN" sz="20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mbalanced </a:t>
            </a:r>
          </a:p>
        </p:txBody>
      </p:sp>
      <p:sp>
        <p:nvSpPr>
          <p:cNvPr id="418" name="Rectangle 15"/>
          <p:cNvSpPr>
            <a:spLocks noChangeArrowheads="1"/>
          </p:cNvSpPr>
          <p:nvPr/>
        </p:nvSpPr>
        <p:spPr bwMode="auto">
          <a:xfrm>
            <a:off x="3851920" y="5733256"/>
            <a:ext cx="1656184" cy="288032"/>
          </a:xfrm>
          <a:prstGeom prst="rect">
            <a:avLst/>
          </a:prstGeom>
          <a:solidFill>
            <a:srgbClr val="FF0000"/>
          </a:solidFill>
          <a:ln w="28575" cap="rnd" cmpd="sng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dirty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I</a:t>
            </a:r>
            <a:r>
              <a:rPr lang="en-US" altLang="zh-CN" sz="20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mbalanced </a:t>
            </a:r>
          </a:p>
        </p:txBody>
      </p:sp>
      <p:sp>
        <p:nvSpPr>
          <p:cNvPr id="420" name="Rectangle 15"/>
          <p:cNvSpPr>
            <a:spLocks noChangeArrowheads="1"/>
          </p:cNvSpPr>
          <p:nvPr/>
        </p:nvSpPr>
        <p:spPr bwMode="auto">
          <a:xfrm>
            <a:off x="5724128" y="4797152"/>
            <a:ext cx="1656184" cy="288032"/>
          </a:xfrm>
          <a:prstGeom prst="rect">
            <a:avLst/>
          </a:prstGeom>
          <a:solidFill>
            <a:srgbClr val="008000"/>
          </a:solidFill>
          <a:ln w="28575" cap="rnd" cmpd="sng">
            <a:solidFill>
              <a:srgbClr val="008000"/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dirty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B</a:t>
            </a:r>
            <a:r>
              <a:rPr lang="en-US" altLang="zh-CN" sz="20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alanced </a:t>
            </a:r>
          </a:p>
        </p:txBody>
      </p:sp>
      <p:sp>
        <p:nvSpPr>
          <p:cNvPr id="419" name="Rectangle 15"/>
          <p:cNvSpPr>
            <a:spLocks noChangeArrowheads="1"/>
          </p:cNvSpPr>
          <p:nvPr/>
        </p:nvSpPr>
        <p:spPr bwMode="auto">
          <a:xfrm>
            <a:off x="7384653" y="4797152"/>
            <a:ext cx="1656184" cy="288032"/>
          </a:xfrm>
          <a:prstGeom prst="rect">
            <a:avLst/>
          </a:prstGeom>
          <a:solidFill>
            <a:srgbClr val="FF0000"/>
          </a:solidFill>
          <a:ln w="28575" cap="rnd" cmpd="sng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dirty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I</a:t>
            </a:r>
            <a:r>
              <a:rPr lang="en-US" altLang="zh-CN" sz="20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mbalanced </a:t>
            </a:r>
          </a:p>
        </p:txBody>
      </p:sp>
      <p:sp>
        <p:nvSpPr>
          <p:cNvPr id="421" name="Rectangle 15"/>
          <p:cNvSpPr>
            <a:spLocks noChangeArrowheads="1"/>
          </p:cNvSpPr>
          <p:nvPr/>
        </p:nvSpPr>
        <p:spPr bwMode="auto">
          <a:xfrm>
            <a:off x="5724128" y="5085184"/>
            <a:ext cx="3312368" cy="288032"/>
          </a:xfrm>
          <a:prstGeom prst="rect">
            <a:avLst/>
          </a:prstGeom>
          <a:solidFill>
            <a:srgbClr val="FF0000"/>
          </a:solidFill>
          <a:ln w="28575" cap="rnd" cmpd="sng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 wrap="none" anchor="ctr"/>
          <a:lstStyle/>
          <a:p>
            <a:pPr algn="ctr" eaLnBrk="0" hangingPunct="0">
              <a:buSzPct val="100000"/>
            </a:pPr>
            <a:r>
              <a:rPr lang="en-US" altLang="zh-CN" sz="2000" dirty="0" smtClean="0">
                <a:solidFill>
                  <a:schemeClr val="bg1"/>
                </a:solidFill>
                <a:latin typeface="Arial Black"/>
                <a:cs typeface="Arial Black"/>
                <a:sym typeface="Verdana" pitchFamily="34" charset="0"/>
              </a:rPr>
              <a:t>Overall - imbalanced </a:t>
            </a:r>
          </a:p>
        </p:txBody>
      </p:sp>
      <p:sp>
        <p:nvSpPr>
          <p:cNvPr id="149" name="圆角矩形 148"/>
          <p:cNvSpPr/>
          <p:nvPr/>
        </p:nvSpPr>
        <p:spPr>
          <a:xfrm>
            <a:off x="4067944" y="2420888"/>
            <a:ext cx="2304256" cy="864096"/>
          </a:xfrm>
          <a:prstGeom prst="roundRect">
            <a:avLst/>
          </a:prstGeom>
          <a:solidFill>
            <a:srgbClr val="008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1" dirty="0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067944" y="1556792"/>
            <a:ext cx="2304256" cy="864096"/>
          </a:xfrm>
          <a:prstGeom prst="roundRect">
            <a:avLst/>
          </a:prstGeom>
          <a:solidFill>
            <a:srgbClr val="3366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1" dirty="0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52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" grpId="0" animBg="1"/>
      <p:bldP spid="359" grpId="0" animBg="1"/>
      <p:bldP spid="360" grpId="0" animBg="1"/>
      <p:bldP spid="361" grpId="0" animBg="1"/>
      <p:bldP spid="397" grpId="0" animBg="1"/>
      <p:bldP spid="398" grpId="0" animBg="1"/>
      <p:bldP spid="399" grpId="0" animBg="1"/>
      <p:bldP spid="400" grpId="0" animBg="1"/>
      <p:bldP spid="416" grpId="0" animBg="1"/>
      <p:bldP spid="417" grpId="0" animBg="1"/>
      <p:bldP spid="418" grpId="0" animBg="1"/>
      <p:bldP spid="420" grpId="0" animBg="1"/>
      <p:bldP spid="419" grpId="0" animBg="1"/>
      <p:bldP spid="421" grpId="0" animBg="1"/>
      <p:bldP spid="149" grpId="0" animBg="1"/>
      <p:bldP spid="3" grpId="0" animBg="1"/>
    </p:bldLst>
  </p:timing>
</p:sld>
</file>

<file path=ppt/theme/theme1.xml><?xml version="1.0" encoding="utf-8"?>
<a:theme xmlns:a="http://schemas.openxmlformats.org/drawingml/2006/main" name="ku_dk">
  <a:themeElements>
    <a:clrScheme name="ku_dk 1">
      <a:dk1>
        <a:srgbClr val="6E6E6E"/>
      </a:dk1>
      <a:lt1>
        <a:srgbClr val="FFFFFF"/>
      </a:lt1>
      <a:dk2>
        <a:srgbClr val="933027"/>
      </a:dk2>
      <a:lt2>
        <a:srgbClr val="6E6E6E"/>
      </a:lt2>
      <a:accent1>
        <a:srgbClr val="933027"/>
      </a:accent1>
      <a:accent2>
        <a:srgbClr val="B2523C"/>
      </a:accent2>
      <a:accent3>
        <a:srgbClr val="FFFFFF"/>
      </a:accent3>
      <a:accent4>
        <a:srgbClr val="5D5D5D"/>
      </a:accent4>
      <a:accent5>
        <a:srgbClr val="C8ADAC"/>
      </a:accent5>
      <a:accent6>
        <a:srgbClr val="A14935"/>
      </a:accent6>
      <a:hlink>
        <a:srgbClr val="C98872"/>
      </a:hlink>
      <a:folHlink>
        <a:srgbClr val="E3C3B6"/>
      </a:folHlink>
    </a:clrScheme>
    <a:fontScheme name="ku_d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u_dk 1">
        <a:dk1>
          <a:srgbClr val="6E6E6E"/>
        </a:dk1>
        <a:lt1>
          <a:srgbClr val="FFFFFF"/>
        </a:lt1>
        <a:dk2>
          <a:srgbClr val="933027"/>
        </a:dk2>
        <a:lt2>
          <a:srgbClr val="6E6E6E"/>
        </a:lt2>
        <a:accent1>
          <a:srgbClr val="933027"/>
        </a:accent1>
        <a:accent2>
          <a:srgbClr val="B2523C"/>
        </a:accent2>
        <a:accent3>
          <a:srgbClr val="FFFFFF"/>
        </a:accent3>
        <a:accent4>
          <a:srgbClr val="5D5D5D"/>
        </a:accent4>
        <a:accent5>
          <a:srgbClr val="C8ADAC"/>
        </a:accent5>
        <a:accent6>
          <a:srgbClr val="A14935"/>
        </a:accent6>
        <a:hlink>
          <a:srgbClr val="C98872"/>
        </a:hlink>
        <a:folHlink>
          <a:srgbClr val="E3C3B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2C8A8E6DB8554DA7419A4A9195E3C4" ma:contentTypeVersion="1" ma:contentTypeDescription="Create a new document." ma:contentTypeScope="" ma:versionID="63b64443a4defcd28245c921198ac974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A4A795-D8A4-43DA-9242-3130FE0B7EDB}">
  <ds:schemaRefs>
    <ds:schemaRef ds:uri="http://schemas.microsoft.com/office/2006/metadata/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4D9C842A-F6D4-448C-86DE-295FA6C6C7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5ADA0302-FCC6-4F34-9A10-FB685AA398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14761</TotalTime>
  <Words>2906</Words>
  <Application>Microsoft Macintosh PowerPoint</Application>
  <PresentationFormat>全屏显示(4:3)</PresentationFormat>
  <Paragraphs>943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ku_dk</vt:lpstr>
      <vt:lpstr>A Framework for SpGEMM on  GPUs and Heterogeneous Processors   Weifeng Liu, Brian Vinter Niels Bohr Institute,  University of Copenhagen, Denmark</vt:lpstr>
      <vt:lpstr>Overview</vt:lpstr>
      <vt:lpstr>Overview</vt:lpstr>
      <vt:lpstr>Sparse GEMM (SpGEMM) - Basics</vt:lpstr>
      <vt:lpstr>SpGEMM - Data Storage Format</vt:lpstr>
      <vt:lpstr>Overview</vt:lpstr>
      <vt:lpstr>SpGEMM Challenge 1 - Unknown nnzC</vt:lpstr>
      <vt:lpstr>SpGEMM Challenge 2 - Parallel Insert</vt:lpstr>
      <vt:lpstr>SpGEMM Challenge 3 - Load balancing</vt:lpstr>
      <vt:lpstr>Overview</vt:lpstr>
      <vt:lpstr>Our 4-stage SpGEMM Framework</vt:lpstr>
      <vt:lpstr>Framework Stage 1</vt:lpstr>
      <vt:lpstr>Stage 1. Upper bound of nnzC</vt:lpstr>
      <vt:lpstr>Framework Stage 2</vt:lpstr>
      <vt:lpstr>Stage 2. Binning</vt:lpstr>
      <vt:lpstr>Stage 2. Memory pre-allocation</vt:lpstr>
      <vt:lpstr>Stage 2. Memory pre-allocation (cont.)</vt:lpstr>
      <vt:lpstr>Framework Stage 3</vt:lpstr>
      <vt:lpstr>Stage 3. C is the goal!</vt:lpstr>
      <vt:lpstr>Stage 3. C is the goal! (cont.)</vt:lpstr>
      <vt:lpstr>Stage 3. C is the goal! (cont.)</vt:lpstr>
      <vt:lpstr>Framework Stage 4</vt:lpstr>
      <vt:lpstr>Stage 4. Arranging data</vt:lpstr>
      <vt:lpstr>Overview</vt:lpstr>
      <vt:lpstr>Experiment platforms</vt:lpstr>
      <vt:lpstr>Benchmark suite</vt:lpstr>
      <vt:lpstr>Comparison: C = A2 (double percision)</vt:lpstr>
      <vt:lpstr>Har-mean: C = A2 (double percision)</vt:lpstr>
      <vt:lpstr>Comparison: C = A2 (allocated space)</vt:lpstr>
      <vt:lpstr>Memory Re-allocation on Hetero-chips</vt:lpstr>
      <vt:lpstr>Overview</vt:lpstr>
      <vt:lpstr>Conclusion</vt:lpstr>
      <vt:lpstr>Publications</vt:lpstr>
      <vt:lpstr>Source Code in two libraries</vt:lpstr>
      <vt:lpstr>T k u  !</vt:lpstr>
    </vt:vector>
  </TitlesOfParts>
  <Company>Københavns Universitet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install</dc:creator>
  <cp:lastModifiedBy>Huamin Ren</cp:lastModifiedBy>
  <cp:revision>513</cp:revision>
  <dcterms:created xsi:type="dcterms:W3CDTF">2005-11-10T15:02:29Z</dcterms:created>
  <dcterms:modified xsi:type="dcterms:W3CDTF">2015-10-26T05:25:35Z</dcterms:modified>
</cp:coreProperties>
</file>