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0" r:id="rId3"/>
    <p:sldId id="261" r:id="rId4"/>
    <p:sldId id="262" r:id="rId5"/>
    <p:sldId id="264" r:id="rId6"/>
    <p:sldId id="271" r:id="rId7"/>
    <p:sldId id="283" r:id="rId8"/>
    <p:sldId id="270" r:id="rId9"/>
    <p:sldId id="268" r:id="rId10"/>
    <p:sldId id="273" r:id="rId11"/>
    <p:sldId id="284" r:id="rId12"/>
    <p:sldId id="274" r:id="rId13"/>
    <p:sldId id="275" r:id="rId14"/>
    <p:sldId id="276" r:id="rId15"/>
    <p:sldId id="278" r:id="rId16"/>
    <p:sldId id="280" r:id="rId17"/>
    <p:sldId id="281" r:id="rId18"/>
    <p:sldId id="282" r:id="rId19"/>
    <p:sldId id="288" r:id="rId20"/>
    <p:sldId id="285" r:id="rId21"/>
    <p:sldId id="286" r:id="rId22"/>
    <p:sldId id="287" r:id="rId23"/>
    <p:sldId id="289" r:id="rId24"/>
    <p:sldId id="290" r:id="rId25"/>
    <p:sldId id="291" r:id="rId26"/>
    <p:sldId id="293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B7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85573" autoAdjust="0"/>
  </p:normalViewPr>
  <p:slideViewPr>
    <p:cSldViewPr snapToGrid="0">
      <p:cViewPr varScale="1">
        <p:scale>
          <a:sx n="105" d="100"/>
          <a:sy n="105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Relationship Id="rId2" Type="http://schemas.microsoft.com/office/2011/relationships/chartStyle" Target="style9.xml"/><Relationship Id="rId3" Type="http://schemas.microsoft.com/office/2011/relationships/chartColorStyle" Target="colors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SpTrans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Sheet1!$A$2:$A$29</c:f>
              <c:numCache>
                <c:formatCode>General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</c:numCache>
            </c:numRef>
          </c:cat>
          <c:val>
            <c:numRef>
              <c:f>Sheet1!$B$2:$B$29</c:f>
              <c:numCache>
                <c:formatCode>0.00</c:formatCode>
                <c:ptCount val="28"/>
                <c:pt idx="0">
                  <c:v>0.620383</c:v>
                </c:pt>
                <c:pt idx="1">
                  <c:v>0.417788</c:v>
                </c:pt>
                <c:pt idx="2">
                  <c:v>0.308354</c:v>
                </c:pt>
                <c:pt idx="3">
                  <c:v>0.253655</c:v>
                </c:pt>
                <c:pt idx="4">
                  <c:v>0.216609</c:v>
                </c:pt>
                <c:pt idx="5">
                  <c:v>0.179078</c:v>
                </c:pt>
                <c:pt idx="6">
                  <c:v>0.15898</c:v>
                </c:pt>
                <c:pt idx="7">
                  <c:v>0.146026</c:v>
                </c:pt>
                <c:pt idx="8">
                  <c:v>0.142394</c:v>
                </c:pt>
                <c:pt idx="9">
                  <c:v>0.134384</c:v>
                </c:pt>
                <c:pt idx="10">
                  <c:v>0.130202</c:v>
                </c:pt>
                <c:pt idx="11">
                  <c:v>0.128068</c:v>
                </c:pt>
                <c:pt idx="12">
                  <c:v>0.120406</c:v>
                </c:pt>
                <c:pt idx="13">
                  <c:v>0.122253</c:v>
                </c:pt>
                <c:pt idx="14">
                  <c:v>0.119939</c:v>
                </c:pt>
                <c:pt idx="15">
                  <c:v>0.116987</c:v>
                </c:pt>
                <c:pt idx="16">
                  <c:v>0.114848</c:v>
                </c:pt>
                <c:pt idx="17">
                  <c:v>0.118613</c:v>
                </c:pt>
                <c:pt idx="18">
                  <c:v>0.117585</c:v>
                </c:pt>
                <c:pt idx="19">
                  <c:v>0.115767</c:v>
                </c:pt>
                <c:pt idx="20">
                  <c:v>0.116687</c:v>
                </c:pt>
                <c:pt idx="21">
                  <c:v>0.118513</c:v>
                </c:pt>
                <c:pt idx="22">
                  <c:v>0.123087</c:v>
                </c:pt>
                <c:pt idx="23">
                  <c:v>0.11742</c:v>
                </c:pt>
                <c:pt idx="24">
                  <c:v>0.120517</c:v>
                </c:pt>
                <c:pt idx="25">
                  <c:v>0.121266</c:v>
                </c:pt>
                <c:pt idx="26">
                  <c:v>0.124558</c:v>
                </c:pt>
                <c:pt idx="27">
                  <c:v>0.139907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0B-4C82-AB90-8419FD372E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SpGEMM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Sheet1!$A$2:$A$29</c:f>
              <c:numCache>
                <c:formatCode>General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</c:numCache>
            </c:numRef>
          </c:cat>
          <c:val>
            <c:numRef>
              <c:f>Sheet1!$C$2:$C$29</c:f>
              <c:numCache>
                <c:formatCode>0.00</c:formatCode>
                <c:ptCount val="28"/>
                <c:pt idx="0">
                  <c:v>2.75634</c:v>
                </c:pt>
                <c:pt idx="1">
                  <c:v>1.93872</c:v>
                </c:pt>
                <c:pt idx="2">
                  <c:v>1.49146</c:v>
                </c:pt>
                <c:pt idx="3">
                  <c:v>1.16918</c:v>
                </c:pt>
                <c:pt idx="4">
                  <c:v>0.986648</c:v>
                </c:pt>
                <c:pt idx="5">
                  <c:v>0.836941</c:v>
                </c:pt>
                <c:pt idx="6">
                  <c:v>0.723267</c:v>
                </c:pt>
                <c:pt idx="7">
                  <c:v>0.656834</c:v>
                </c:pt>
                <c:pt idx="8">
                  <c:v>0.61789</c:v>
                </c:pt>
                <c:pt idx="9">
                  <c:v>0.564119</c:v>
                </c:pt>
                <c:pt idx="10">
                  <c:v>0.519437</c:v>
                </c:pt>
                <c:pt idx="11">
                  <c:v>0.489422</c:v>
                </c:pt>
                <c:pt idx="12">
                  <c:v>0.450458</c:v>
                </c:pt>
                <c:pt idx="13">
                  <c:v>0.427584</c:v>
                </c:pt>
                <c:pt idx="14">
                  <c:v>0.404673</c:v>
                </c:pt>
                <c:pt idx="15">
                  <c:v>0.380376</c:v>
                </c:pt>
                <c:pt idx="16">
                  <c:v>0.365076</c:v>
                </c:pt>
                <c:pt idx="17">
                  <c:v>0.35163</c:v>
                </c:pt>
                <c:pt idx="18">
                  <c:v>0.337007</c:v>
                </c:pt>
                <c:pt idx="19">
                  <c:v>0.325484</c:v>
                </c:pt>
                <c:pt idx="20">
                  <c:v>0.313241</c:v>
                </c:pt>
                <c:pt idx="21">
                  <c:v>0.301589</c:v>
                </c:pt>
                <c:pt idx="22">
                  <c:v>0.292138</c:v>
                </c:pt>
                <c:pt idx="23">
                  <c:v>0.284283</c:v>
                </c:pt>
                <c:pt idx="24">
                  <c:v>0.277905</c:v>
                </c:pt>
                <c:pt idx="25">
                  <c:v>0.273939</c:v>
                </c:pt>
                <c:pt idx="26">
                  <c:v>0.261578</c:v>
                </c:pt>
                <c:pt idx="27">
                  <c:v>0.260629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0B-4C82-AB90-8419FD372E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SpGEMM (implicit)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rgbClr val="92D050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Sheet1!$A$2:$A$29</c:f>
              <c:numCache>
                <c:formatCode>General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</c:numCache>
            </c:numRef>
          </c:cat>
          <c:val>
            <c:numRef>
              <c:f>Sheet1!$D$2:$D$29</c:f>
              <c:numCache>
                <c:formatCode>0.00</c:formatCode>
                <c:ptCount val="28"/>
                <c:pt idx="0">
                  <c:v>3.332399999999999</c:v>
                </c:pt>
                <c:pt idx="1">
                  <c:v>2.63994</c:v>
                </c:pt>
                <c:pt idx="2">
                  <c:v>2.09222</c:v>
                </c:pt>
                <c:pt idx="3">
                  <c:v>1.8576</c:v>
                </c:pt>
                <c:pt idx="4">
                  <c:v>1.62027</c:v>
                </c:pt>
                <c:pt idx="5">
                  <c:v>1.54011</c:v>
                </c:pt>
                <c:pt idx="6">
                  <c:v>1.32973</c:v>
                </c:pt>
                <c:pt idx="7">
                  <c:v>1.32486</c:v>
                </c:pt>
                <c:pt idx="8">
                  <c:v>1.22542</c:v>
                </c:pt>
                <c:pt idx="9">
                  <c:v>1.23442</c:v>
                </c:pt>
                <c:pt idx="10">
                  <c:v>1.14549</c:v>
                </c:pt>
                <c:pt idx="11">
                  <c:v>1.14142</c:v>
                </c:pt>
                <c:pt idx="12">
                  <c:v>1.07327</c:v>
                </c:pt>
                <c:pt idx="13">
                  <c:v>1.09693</c:v>
                </c:pt>
                <c:pt idx="14">
                  <c:v>1.02704</c:v>
                </c:pt>
                <c:pt idx="15">
                  <c:v>1.04406</c:v>
                </c:pt>
                <c:pt idx="16">
                  <c:v>1.00318</c:v>
                </c:pt>
                <c:pt idx="17">
                  <c:v>1.00829</c:v>
                </c:pt>
                <c:pt idx="18">
                  <c:v>0.9562</c:v>
                </c:pt>
                <c:pt idx="19">
                  <c:v>0.982853</c:v>
                </c:pt>
                <c:pt idx="20">
                  <c:v>0.922572</c:v>
                </c:pt>
                <c:pt idx="21">
                  <c:v>0.96023</c:v>
                </c:pt>
                <c:pt idx="22">
                  <c:v>0.899033</c:v>
                </c:pt>
                <c:pt idx="23">
                  <c:v>0.950418</c:v>
                </c:pt>
                <c:pt idx="24">
                  <c:v>0.909848</c:v>
                </c:pt>
                <c:pt idx="25">
                  <c:v>0.932033</c:v>
                </c:pt>
                <c:pt idx="26">
                  <c:v>0.887008</c:v>
                </c:pt>
                <c:pt idx="27">
                  <c:v>0.900702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80B-4C82-AB90-8419FD372EF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SpGEMM (explicit)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Sheet1!$A$2:$A$29</c:f>
              <c:numCache>
                <c:formatCode>General</c:formatCode>
                <c:ptCount val="2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</c:numCache>
            </c:numRef>
          </c:cat>
          <c:val>
            <c:numRef>
              <c:f>Sheet1!$E$2:$E$29</c:f>
              <c:numCache>
                <c:formatCode>0.00</c:formatCode>
                <c:ptCount val="28"/>
                <c:pt idx="0">
                  <c:v>3.395512999999999</c:v>
                </c:pt>
                <c:pt idx="1">
                  <c:v>2.479147999999999</c:v>
                </c:pt>
                <c:pt idx="2">
                  <c:v>1.813864</c:v>
                </c:pt>
                <c:pt idx="3">
                  <c:v>1.477775</c:v>
                </c:pt>
                <c:pt idx="4">
                  <c:v>1.236269</c:v>
                </c:pt>
                <c:pt idx="5">
                  <c:v>1.106563</c:v>
                </c:pt>
                <c:pt idx="6">
                  <c:v>0.904259</c:v>
                </c:pt>
                <c:pt idx="7">
                  <c:v>0.882746</c:v>
                </c:pt>
                <c:pt idx="8">
                  <c:v>0.767989</c:v>
                </c:pt>
                <c:pt idx="9">
                  <c:v>0.769479</c:v>
                </c:pt>
                <c:pt idx="10">
                  <c:v>0.655505</c:v>
                </c:pt>
                <c:pt idx="11">
                  <c:v>0.663592</c:v>
                </c:pt>
                <c:pt idx="12">
                  <c:v>0.578309</c:v>
                </c:pt>
                <c:pt idx="13">
                  <c:v>0.597049</c:v>
                </c:pt>
                <c:pt idx="14">
                  <c:v>0.546375</c:v>
                </c:pt>
                <c:pt idx="15">
                  <c:v>0.556146</c:v>
                </c:pt>
                <c:pt idx="16">
                  <c:v>0.50494</c:v>
                </c:pt>
                <c:pt idx="17">
                  <c:v>0.525794</c:v>
                </c:pt>
                <c:pt idx="18">
                  <c:v>0.472577</c:v>
                </c:pt>
                <c:pt idx="19">
                  <c:v>0.495461</c:v>
                </c:pt>
                <c:pt idx="20">
                  <c:v>0.448764</c:v>
                </c:pt>
                <c:pt idx="21">
                  <c:v>0.469589</c:v>
                </c:pt>
                <c:pt idx="22">
                  <c:v>0.436254</c:v>
                </c:pt>
                <c:pt idx="23">
                  <c:v>0.455422</c:v>
                </c:pt>
                <c:pt idx="24">
                  <c:v>0.423082</c:v>
                </c:pt>
                <c:pt idx="25">
                  <c:v>0.448557</c:v>
                </c:pt>
                <c:pt idx="26">
                  <c:v>0.410079</c:v>
                </c:pt>
                <c:pt idx="27">
                  <c:v>0.450917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80B-4C82-AB90-8419FD372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8903208"/>
        <c:axId val="-2118894120"/>
      </c:lineChart>
      <c:catAx>
        <c:axId val="-2118903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# cores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8894120"/>
        <c:crosses val="autoZero"/>
        <c:auto val="1"/>
        <c:lblAlgn val="ctr"/>
        <c:lblOffset val="100"/>
        <c:noMultiLvlLbl val="0"/>
      </c:catAx>
      <c:valAx>
        <c:axId val="-211889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One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aseline="0" dirty="0" err="1" smtClean="0">
                    <a:solidFill>
                      <a:schemeClr val="tx1"/>
                    </a:solidFill>
                  </a:rPr>
                  <a:t>SpGEMM</a:t>
                </a:r>
                <a:r>
                  <a:rPr lang="en-US" baseline="0" dirty="0" smtClean="0">
                    <a:solidFill>
                      <a:schemeClr val="tx1"/>
                    </a:solidFill>
                  </a:rPr>
                  <a:t> Execution Time (s)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890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312549886342"/>
          <c:y val="0.0703768546391675"/>
          <c:w val="0.754991553714817"/>
          <c:h val="0.20440828844245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MKL_MT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1">
                  <c:v>0.147631384651908</c:v>
                </c:pt>
                <c:pt idx="2">
                  <c:v>0.174033386456268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B1-4043-B909-EC99CE29A5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0.237075035065916</c:v>
                </c:pt>
                <c:pt idx="1">
                  <c:v>0.402178070065522</c:v>
                </c:pt>
                <c:pt idx="2">
                  <c:v>0.5339720300039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B1-4043-B909-EC99CE29A5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0.423218656146784</c:v>
                </c:pt>
                <c:pt idx="1">
                  <c:v>0.688741393990157</c:v>
                </c:pt>
                <c:pt idx="2">
                  <c:v>0.942518088631256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9B1-4043-B909-EC99CE29A5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ScanTrans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Sheet1!$E$2:$E$4</c:f>
              <c:numCache>
                <c:formatCode>0.00</c:formatCode>
                <c:ptCount val="3"/>
                <c:pt idx="0">
                  <c:v>0.550914855089287</c:v>
                </c:pt>
                <c:pt idx="1">
                  <c:v>0.80473671950825</c:v>
                </c:pt>
                <c:pt idx="2">
                  <c:v>1.08101212055541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9B1-4043-B909-EC99CE29A58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MergeTrans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Sheet1!$F$2:$F$4</c:f>
              <c:numCache>
                <c:formatCode>0.00</c:formatCode>
                <c:ptCount val="3"/>
                <c:pt idx="0">
                  <c:v>0.187011969120489</c:v>
                </c:pt>
                <c:pt idx="1">
                  <c:v>0.29376248667704</c:v>
                </c:pt>
                <c:pt idx="2">
                  <c:v>0.380791327913279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9B1-4043-B909-EC99CE29A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3"/>
        <c:overlap val="-15"/>
        <c:axId val="-2114772216"/>
        <c:axId val="-2114768568"/>
      </c:barChart>
      <c:catAx>
        <c:axId val="-2114772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768568"/>
        <c:crossesAt val="0.0"/>
        <c:auto val="1"/>
        <c:lblAlgn val="ctr"/>
        <c:lblOffset val="100"/>
        <c:noMultiLvlLbl val="0"/>
      </c:catAx>
      <c:valAx>
        <c:axId val="-2114768568"/>
        <c:scaling>
          <c:orientation val="minMax"/>
          <c:max val="1.5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Bandwidth (GB/s)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772216"/>
        <c:crosses val="autoZero"/>
        <c:crossBetween val="between"/>
        <c:majorUnit val="0.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819854788729635"/>
          <c:y val="0.0808871562769219"/>
          <c:w val="0.712590057127406"/>
          <c:h val="0.18511609480256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MKL_MT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1">
                  <c:v>0.77763092051825</c:v>
                </c:pt>
                <c:pt idx="2">
                  <c:v>1.061629941706416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13-441B-85C8-3BF4BBEEB7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0.357111456208006</c:v>
                </c:pt>
                <c:pt idx="1">
                  <c:v>0.636826158687196</c:v>
                </c:pt>
                <c:pt idx="2">
                  <c:v>0.887219885190777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13-441B-85C8-3BF4BBEEB7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0.515819103469323</c:v>
                </c:pt>
                <c:pt idx="1">
                  <c:v>0.963560306572916</c:v>
                </c:pt>
                <c:pt idx="2">
                  <c:v>1.364574315471332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13-441B-85C8-3BF4BBEEB7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ScanTrans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Sheet1!$E$2:$E$4</c:f>
              <c:numCache>
                <c:formatCode>0.00</c:formatCode>
                <c:ptCount val="3"/>
                <c:pt idx="0">
                  <c:v>1.232233773714755</c:v>
                </c:pt>
                <c:pt idx="1">
                  <c:v>2.021886564369471</c:v>
                </c:pt>
                <c:pt idx="2">
                  <c:v>2.838522422337878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C13-441B-85C8-3BF4BBEEB7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MergeTrans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Sheet1!$F$2:$F$4</c:f>
              <c:numCache>
                <c:formatCode>0.00</c:formatCode>
                <c:ptCount val="3"/>
                <c:pt idx="0">
                  <c:v>0.434211807866679</c:v>
                </c:pt>
                <c:pt idx="1">
                  <c:v>0.716068527597444</c:v>
                </c:pt>
                <c:pt idx="2">
                  <c:v>0.891209146140801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C13-441B-85C8-3BF4BBEEB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6"/>
        <c:overlap val="-31"/>
        <c:axId val="-2114719560"/>
        <c:axId val="-2114715912"/>
      </c:barChart>
      <c:catAx>
        <c:axId val="-211471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715912"/>
        <c:crosses val="autoZero"/>
        <c:auto val="1"/>
        <c:lblAlgn val="ctr"/>
        <c:lblOffset val="100"/>
        <c:noMultiLvlLbl val="0"/>
      </c:catAx>
      <c:valAx>
        <c:axId val="-211471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719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862350556038327"/>
          <c:y val="0.0845826609259306"/>
          <c:w val="0.610119799725119"/>
          <c:h val="0.21343278431354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MKL_MT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1">
                  <c:v>0.0152439624821128</c:v>
                </c:pt>
                <c:pt idx="2">
                  <c:v>0.0212744555299995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71-4673-BC8F-B4139A161C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0.0475146909714158</c:v>
                </c:pt>
                <c:pt idx="1">
                  <c:v>0.0774728822929401</c:v>
                </c:pt>
                <c:pt idx="2">
                  <c:v>0.109460123199423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371-4673-BC8F-B4139A161C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0.048371247798578</c:v>
                </c:pt>
                <c:pt idx="1">
                  <c:v>0.0811258809908191</c:v>
                </c:pt>
                <c:pt idx="2">
                  <c:v>0.113047396579495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371-4673-BC8F-B4139A161C4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ScanTrans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Sheet1!$E$2:$E$4</c:f>
              <c:numCache>
                <c:formatCode>0.00</c:formatCode>
                <c:ptCount val="3"/>
                <c:pt idx="0">
                  <c:v>0.0463798864862329</c:v>
                </c:pt>
                <c:pt idx="1">
                  <c:v>0.0756026685713417</c:v>
                </c:pt>
                <c:pt idx="2">
                  <c:v>0.105048984626493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371-4673-BC8F-B4139A161C4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MergeTrans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Sheet1!$F$2:$F$4</c:f>
              <c:numCache>
                <c:formatCode>0.00</c:formatCode>
                <c:ptCount val="3"/>
                <c:pt idx="0">
                  <c:v>0.109473998103048</c:v>
                </c:pt>
                <c:pt idx="1">
                  <c:v>0.17873497198555</c:v>
                </c:pt>
                <c:pt idx="2">
                  <c:v>0.21254965363591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371-4673-BC8F-B4139A161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651576"/>
        <c:axId val="-2114647928"/>
      </c:barChart>
      <c:catAx>
        <c:axId val="-211465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647928"/>
        <c:crosses val="autoZero"/>
        <c:auto val="1"/>
        <c:lblAlgn val="ctr"/>
        <c:lblOffset val="100"/>
        <c:noMultiLvlLbl val="0"/>
      </c:catAx>
      <c:valAx>
        <c:axId val="-211464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Bandwidth (GB/s)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65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792689864049"/>
          <c:y val="0.0387571140052105"/>
          <c:w val="0.608572274477738"/>
          <c:h val="0.2749310895155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MKL_MT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1">
                  <c:v>0.114086402654728</c:v>
                </c:pt>
                <c:pt idx="2">
                  <c:v>0.165633669662088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DCB-81F9-B4D08A128B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0.0964663798017651</c:v>
                </c:pt>
                <c:pt idx="1">
                  <c:v>0.166464268566002</c:v>
                </c:pt>
                <c:pt idx="2">
                  <c:v>0.225815725949584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DCB-81F9-B4D08A128B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Sorting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0.12719129111997</c:v>
                </c:pt>
                <c:pt idx="1">
                  <c:v>0.220778447781728</c:v>
                </c:pt>
                <c:pt idx="2">
                  <c:v>0.326838113690796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DCB-81F9-B4D08A128B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ScanTrans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Sheet1!$E$2:$E$4</c:f>
              <c:numCache>
                <c:formatCode>0.00</c:formatCode>
                <c:ptCount val="3"/>
                <c:pt idx="0">
                  <c:v>0.140252688031193</c:v>
                </c:pt>
                <c:pt idx="1">
                  <c:v>0.24155667689869</c:v>
                </c:pt>
                <c:pt idx="2">
                  <c:v>0.359780740257247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DCB-81F9-B4D08A128B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MergeTrans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Symbolic</c:v>
                </c:pt>
                <c:pt idx="1">
                  <c:v>Single</c:v>
                </c:pt>
                <c:pt idx="2">
                  <c:v>Double</c:v>
                </c:pt>
              </c:strCache>
            </c:strRef>
          </c:cat>
          <c:val>
            <c:numRef>
              <c:f>Sheet1!$F$2:$F$4</c:f>
              <c:numCache>
                <c:formatCode>0.00</c:formatCode>
                <c:ptCount val="3"/>
                <c:pt idx="0">
                  <c:v>0.235099798333565</c:v>
                </c:pt>
                <c:pt idx="1">
                  <c:v>0.410534672725928</c:v>
                </c:pt>
                <c:pt idx="2">
                  <c:v>0.569436562462365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EAB-4DCB-81F9-B4D08A128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597704"/>
        <c:axId val="-2114594056"/>
      </c:barChart>
      <c:catAx>
        <c:axId val="-211459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594056"/>
        <c:crosses val="autoZero"/>
        <c:auto val="1"/>
        <c:lblAlgn val="ctr"/>
        <c:lblOffset val="100"/>
        <c:noMultiLvlLbl val="0"/>
      </c:catAx>
      <c:valAx>
        <c:axId val="-211459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59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93556594488189"/>
          <c:y val="0.0766751968503938"/>
          <c:w val="0.567053313648294"/>
          <c:h val="0.27957480314960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MKL_MT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economics</c:v>
                </c:pt>
                <c:pt idx="1">
                  <c:v>stomach</c:v>
                </c:pt>
                <c:pt idx="2">
                  <c:v>venkat01</c:v>
                </c:pt>
                <c:pt idx="3">
                  <c:v>web-Google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52.35</c:v>
                </c:pt>
                <c:pt idx="1">
                  <c:v>57.14</c:v>
                </c:pt>
                <c:pt idx="2">
                  <c:v>40.1</c:v>
                </c:pt>
                <c:pt idx="3">
                  <c:v>286.17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6B9-42D7-9E12-F05AA3195E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ScanTrans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economics</c:v>
                </c:pt>
                <c:pt idx="1">
                  <c:v>stomach</c:v>
                </c:pt>
                <c:pt idx="2">
                  <c:v>venkat01</c:v>
                </c:pt>
                <c:pt idx="3">
                  <c:v>web-Google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43.27</c:v>
                </c:pt>
                <c:pt idx="1">
                  <c:v>46.09</c:v>
                </c:pt>
                <c:pt idx="2">
                  <c:v>20.66</c:v>
                </c:pt>
                <c:pt idx="3">
                  <c:v>237.92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6B9-42D7-9E12-F05AA3195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554104"/>
        <c:axId val="-2114550552"/>
      </c:barChart>
      <c:catAx>
        <c:axId val="-2114554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550552"/>
        <c:crosses val="autoZero"/>
        <c:auto val="1"/>
        <c:lblAlgn val="ctr"/>
        <c:lblOffset val="100"/>
        <c:noMultiLvlLbl val="0"/>
      </c:catAx>
      <c:valAx>
        <c:axId val="-211455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554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2001804461942"/>
          <c:y val="0.0766751968503938"/>
          <c:w val="0.434501728217071"/>
          <c:h val="0.11248418074890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MKL_MT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economics</c:v>
                </c:pt>
                <c:pt idx="1">
                  <c:v>stomach</c:v>
                </c:pt>
                <c:pt idx="2">
                  <c:v>venkat01</c:v>
                </c:pt>
                <c:pt idx="3">
                  <c:v>web-Google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46.0303</c:v>
                </c:pt>
                <c:pt idx="1">
                  <c:v>45.2421</c:v>
                </c:pt>
                <c:pt idx="2">
                  <c:v>34.7189</c:v>
                </c:pt>
                <c:pt idx="3">
                  <c:v>294.47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5B-459B-8314-C5C6B5F397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ScanTrans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economics</c:v>
                </c:pt>
                <c:pt idx="1">
                  <c:v>stomach</c:v>
                </c:pt>
                <c:pt idx="2">
                  <c:v>venkat01</c:v>
                </c:pt>
                <c:pt idx="3">
                  <c:v>web-Google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36.9503</c:v>
                </c:pt>
                <c:pt idx="1">
                  <c:v>34.1521</c:v>
                </c:pt>
                <c:pt idx="2">
                  <c:v>15.2889</c:v>
                </c:pt>
                <c:pt idx="3">
                  <c:v>246.22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5B-459B-8314-C5C6B5F39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512392"/>
        <c:axId val="-2114508840"/>
      </c:barChart>
      <c:catAx>
        <c:axId val="-211451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508840"/>
        <c:crosses val="autoZero"/>
        <c:auto val="1"/>
        <c:lblAlgn val="ctr"/>
        <c:lblOffset val="100"/>
        <c:noMultiLvlLbl val="0"/>
      </c:catAx>
      <c:valAx>
        <c:axId val="-211450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Execution</a:t>
                </a:r>
                <a:r>
                  <a:rPr lang="en-US" b="1" baseline="0" dirty="0" smtClean="0">
                    <a:solidFill>
                      <a:schemeClr val="tx1"/>
                    </a:solidFill>
                  </a:rPr>
                  <a:t> Time (</a:t>
                </a:r>
                <a:r>
                  <a:rPr lang="en-US" b="1" baseline="0" dirty="0" err="1" smtClean="0">
                    <a:solidFill>
                      <a:schemeClr val="tx1"/>
                    </a:solidFill>
                  </a:rPr>
                  <a:t>ms</a:t>
                </a:r>
                <a:r>
                  <a:rPr lang="en-US" b="1" baseline="0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51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3016759750688"/>
          <c:y val="0.0775480560940447"/>
          <c:w val="0.435058800014251"/>
          <c:h val="0.11248413206450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MKL_MT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economics</c:v>
                </c:pt>
                <c:pt idx="1">
                  <c:v>stomach</c:v>
                </c:pt>
                <c:pt idx="2">
                  <c:v>venkat01</c:v>
                </c:pt>
                <c:pt idx="3">
                  <c:v>web-Google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34.823</c:v>
                </c:pt>
                <c:pt idx="1">
                  <c:v>57.0908</c:v>
                </c:pt>
                <c:pt idx="2">
                  <c:v>47.27160000000001</c:v>
                </c:pt>
                <c:pt idx="3">
                  <c:v>379.538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3F-4157-83A6-8E4A32F322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ScanTrans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economics</c:v>
                </c:pt>
                <c:pt idx="1">
                  <c:v>stomach</c:v>
                </c:pt>
                <c:pt idx="2">
                  <c:v>venkat01</c:v>
                </c:pt>
                <c:pt idx="3">
                  <c:v>web-Google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25.74299999999999</c:v>
                </c:pt>
                <c:pt idx="1">
                  <c:v>46.00080000000001</c:v>
                </c:pt>
                <c:pt idx="2">
                  <c:v>27.8416</c:v>
                </c:pt>
                <c:pt idx="3">
                  <c:v>331.288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B3F-4157-83A6-8E4A32F32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474296"/>
        <c:axId val="-2114470744"/>
      </c:barChart>
      <c:catAx>
        <c:axId val="-211447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470744"/>
        <c:crosses val="autoZero"/>
        <c:auto val="1"/>
        <c:lblAlgn val="ctr"/>
        <c:lblOffset val="100"/>
        <c:noMultiLvlLbl val="0"/>
      </c:catAx>
      <c:valAx>
        <c:axId val="-211447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47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94019022379942"/>
          <c:y val="0.0717775457954139"/>
          <c:w val="0.434501728217071"/>
          <c:h val="0.1049334788477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MKL_MT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economics</c:v>
                </c:pt>
                <c:pt idx="1">
                  <c:v>stomach</c:v>
                </c:pt>
                <c:pt idx="2">
                  <c:v>venkat01</c:v>
                </c:pt>
                <c:pt idx="3">
                  <c:v>web-Google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27.474</c:v>
                </c:pt>
                <c:pt idx="1">
                  <c:v>32.742</c:v>
                </c:pt>
                <c:pt idx="2">
                  <c:v>29.049</c:v>
                </c:pt>
                <c:pt idx="3">
                  <c:v>139.95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54-453A-A25A-8700865B8D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ScanTrans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economics</c:v>
                </c:pt>
                <c:pt idx="1">
                  <c:v>stomach</c:v>
                </c:pt>
                <c:pt idx="2">
                  <c:v>venkat01</c:v>
                </c:pt>
                <c:pt idx="3">
                  <c:v>web-Google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18.39399999999999</c:v>
                </c:pt>
                <c:pt idx="1">
                  <c:v>21.682</c:v>
                </c:pt>
                <c:pt idx="2">
                  <c:v>9.619</c:v>
                </c:pt>
                <c:pt idx="3">
                  <c:v>91.7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54-453A-A25A-8700865B8D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4432584"/>
        <c:axId val="-2114429032"/>
      </c:barChart>
      <c:catAx>
        <c:axId val="-2114432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429032"/>
        <c:crosses val="autoZero"/>
        <c:auto val="1"/>
        <c:lblAlgn val="ctr"/>
        <c:lblOffset val="100"/>
        <c:noMultiLvlLbl val="0"/>
      </c:catAx>
      <c:valAx>
        <c:axId val="-211442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Execution Time</a:t>
                </a:r>
                <a:r>
                  <a:rPr lang="en-US" b="1" baseline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b="1" baseline="0" dirty="0" err="1" smtClean="0">
                    <a:solidFill>
                      <a:schemeClr val="tx1"/>
                    </a:solidFill>
                  </a:rPr>
                  <a:t>ms</a:t>
                </a:r>
                <a:r>
                  <a:rPr lang="en-US" b="1" baseline="0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4432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3544618908639"/>
          <c:y val="0.0586483934614457"/>
          <c:w val="0.444460962044367"/>
          <c:h val="0.1047771632775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B4823-C9B9-437E-992A-28264B884E27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415A7-86D3-4E87-B7D3-37AAB080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0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afternoon,</a:t>
            </a:r>
            <a:r>
              <a:rPr lang="en-US" baseline="0" dirty="0" smtClean="0"/>
              <a:t> everyone.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6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/>
          <p:cNvPicPr>
            <a:picLocks noChangeAspect="1" noChangeArrowheads="1"/>
          </p:cNvPicPr>
          <p:nvPr userDrawn="1"/>
        </p:nvPicPr>
        <p:blipFill>
          <a:blip r:embed="rId2">
            <a:alphaModFix amt="5000"/>
          </a:blip>
          <a:srcRect l="14400"/>
          <a:stretch>
            <a:fillRect/>
          </a:stretch>
        </p:blipFill>
        <p:spPr bwMode="auto">
          <a:xfrm>
            <a:off x="1" y="3657600"/>
            <a:ext cx="23479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5" descr="background4"/>
          <p:cNvPicPr>
            <a:picLocks noChangeAspect="1" noChangeArrowheads="1"/>
          </p:cNvPicPr>
          <p:nvPr/>
        </p:nvPicPr>
        <p:blipFill>
          <a:blip r:embed="rId3"/>
          <a:srcRect t="5333" b="41333"/>
          <a:stretch>
            <a:fillRect/>
          </a:stretch>
        </p:blipFill>
        <p:spPr bwMode="auto">
          <a:xfrm>
            <a:off x="228601" y="363540"/>
            <a:ext cx="8702675" cy="343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962400"/>
            <a:ext cx="8305800" cy="1143000"/>
          </a:xfrm>
        </p:spPr>
        <p:txBody>
          <a:bodyPr/>
          <a:lstStyle>
            <a:lvl1pPr>
              <a:defRPr>
                <a:solidFill>
                  <a:srgbClr val="67183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8586" y="5130691"/>
            <a:ext cx="7239000" cy="914400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33600" y="6248400"/>
            <a:ext cx="990600" cy="457200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fld id="{BEBBD07B-8672-4041-A239-DDF09DFD4F4B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19800" y="6248400"/>
            <a:ext cx="990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DAAE37C-F81F-FA4B-A54D-FF1E284EC20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9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622C1-AAC9-44A3-B300-F376944E87C7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203DA-6B73-BB44-9AC2-AA529226A8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2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8A394-0BB5-4B4C-B19F-AE821B2C50E4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BCC72-2067-7048-A645-7604B81C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2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134852" y="6523121"/>
            <a:ext cx="1066800" cy="228600"/>
          </a:xfrm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7E722F47-4065-42F8-BEB0-ECC3E829933B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44152" y="6318583"/>
            <a:ext cx="4648200" cy="304800"/>
          </a:xfrm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20C6E-146A-401F-87D3-DB5B278E7723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02858-B938-3547-855D-76DF2D307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2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0E4E6-FE71-402D-BEBF-68B8E5881736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3AEC-66A3-ED41-AA6F-F2CE5193FC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7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A743E-01C9-441A-9BE6-BCF2C191A9B1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11F4E-A44A-FC45-B2F9-66DF8A281B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1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18160-CC8F-4F18-953E-FD78290F976C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F7D26-511A-994B-A472-02C383E118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1E7AB-B2EF-4D70-9BF3-27891C0ABB9D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508B5-3A6A-4742-9080-4075C52CCE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2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C2ECE-8D1C-4F31-AA67-83A55FEC605F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9201A-C947-5843-9536-05B0F3D430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C50DC0-5564-4C8F-B26F-36C43E929F42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15775-BA06-734F-A58F-5D9A30BA60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2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alphaModFix amt="5000"/>
          </a:blip>
          <a:srcRect l="14400"/>
          <a:stretch>
            <a:fillRect/>
          </a:stretch>
        </p:blipFill>
        <p:spPr bwMode="auto">
          <a:xfrm>
            <a:off x="1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38600" y="65532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anose="020F050202020403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FC03F7E-EB8E-44D3-B8BE-5D91FFD5BF70}" type="datetime1">
              <a:rPr lang="en-US" smtClean="0">
                <a:solidFill>
                  <a:srgbClr val="000000"/>
                </a:solidFill>
              </a:rPr>
              <a:t>6/30/17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anose="020F050202020403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E65E26F-1C5D-5C45-A8CC-5DBAC5DE36B9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2" name="Picture 13" descr="vt_maroon_inve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302375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4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451651" y="6312391"/>
            <a:ext cx="1545560" cy="4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8600" y="6248400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6827" y="6553202"/>
            <a:ext cx="1171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err="1">
                <a:solidFill>
                  <a:srgbClr val="0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synergy.cs.vt.edu</a:t>
            </a:r>
            <a:endParaRPr lang="en-US" sz="1200" dirty="0">
              <a:solidFill>
                <a:srgbClr val="0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Calibri" panose="020F050202020403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930035"/>
          </a:solidFill>
          <a:latin typeface="Calibri" panose="020F050202020403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Calibri" panose="020F050202020403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F26B1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199" y="3915293"/>
            <a:ext cx="8512233" cy="857595"/>
          </a:xfrm>
        </p:spPr>
        <p:txBody>
          <a:bodyPr/>
          <a:lstStyle/>
          <a:p>
            <a:pPr eaLnBrk="1" hangingPunct="1"/>
            <a:r>
              <a:rPr lang="en-US" dirty="0" smtClean="0"/>
              <a:t>Parallel Transposition of Sparse Data Structures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6187341"/>
            <a:ext cx="2136114" cy="5459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0326" y="4713314"/>
            <a:ext cx="7832925" cy="1096341"/>
          </a:xfrm>
          <a:prstGeom prst="rect">
            <a:avLst/>
          </a:prstGeom>
          <a:noFill/>
          <a:ln>
            <a:noFill/>
          </a:ln>
        </p:spPr>
        <p:txBody>
          <a:bodyPr wrap="square" lIns="91423" tIns="45711" rIns="91423" bIns="45711" rtlCol="0" anchor="ctr" anchorCtr="0">
            <a:noAutofit/>
          </a:bodyPr>
          <a:lstStyle/>
          <a:p>
            <a:pPr algn="ctr"/>
            <a:r>
              <a:rPr lang="en-US" sz="2000" dirty="0" smtClean="0">
                <a:latin typeface="Gill Sans MT" panose="020B0502020104020203" pitchFamily="34" charset="0"/>
                <a:cs typeface="Arial"/>
              </a:rPr>
              <a:t>Hao Wang</a:t>
            </a:r>
            <a:r>
              <a:rPr lang="en-US" sz="2000" baseline="30000" dirty="0" smtClean="0">
                <a:latin typeface="Gill Sans MT" panose="020B0502020104020203" pitchFamily="34" charset="0"/>
                <a:cs typeface="Arial"/>
              </a:rPr>
              <a:t>†</a:t>
            </a:r>
            <a:r>
              <a:rPr lang="en-US" sz="2000" dirty="0" smtClean="0">
                <a:latin typeface="Gill Sans MT" panose="020B0502020104020203" pitchFamily="34" charset="0"/>
                <a:cs typeface="Arial"/>
              </a:rPr>
              <a:t>, </a:t>
            </a:r>
            <a:r>
              <a:rPr lang="en-US" sz="2000" dirty="0" err="1" smtClean="0">
                <a:latin typeface="Gill Sans MT" panose="020B0502020104020203" pitchFamily="34" charset="0"/>
                <a:cs typeface="Arial"/>
              </a:rPr>
              <a:t>Weifeng</a:t>
            </a:r>
            <a:r>
              <a:rPr lang="en-US" sz="2000" dirty="0" smtClean="0">
                <a:latin typeface="Gill Sans MT" panose="020B0502020104020203" pitchFamily="34" charset="0"/>
                <a:cs typeface="Arial"/>
              </a:rPr>
              <a:t> Liu</a:t>
            </a:r>
            <a:r>
              <a:rPr lang="en-US" sz="2000" baseline="30000" dirty="0" smtClean="0">
                <a:latin typeface="Gill Sans MT" panose="020B0502020104020203" pitchFamily="34" charset="0"/>
                <a:cs typeface="Arial"/>
              </a:rPr>
              <a:t>§‡</a:t>
            </a:r>
            <a:r>
              <a:rPr lang="en-US" sz="2000" dirty="0" smtClean="0">
                <a:latin typeface="Gill Sans MT" panose="020B0502020104020203" pitchFamily="34" charset="0"/>
                <a:cs typeface="Arial"/>
              </a:rPr>
              <a:t>, </a:t>
            </a:r>
            <a:r>
              <a:rPr lang="en-US" sz="2000" dirty="0" err="1" smtClean="0">
                <a:latin typeface="Gill Sans MT" panose="020B0502020104020203" pitchFamily="34" charset="0"/>
                <a:cs typeface="Arial"/>
              </a:rPr>
              <a:t>Kaixi</a:t>
            </a:r>
            <a:r>
              <a:rPr lang="en-US" sz="2000" dirty="0" smtClean="0">
                <a:latin typeface="Gill Sans MT" panose="020B0502020104020203" pitchFamily="34" charset="0"/>
                <a:cs typeface="Arial"/>
              </a:rPr>
              <a:t> </a:t>
            </a:r>
            <a:r>
              <a:rPr lang="en-US" sz="2000" dirty="0" err="1" smtClean="0">
                <a:latin typeface="Gill Sans MT" panose="020B0502020104020203" pitchFamily="34" charset="0"/>
                <a:cs typeface="Arial"/>
              </a:rPr>
              <a:t>Hou</a:t>
            </a:r>
            <a:r>
              <a:rPr lang="en-US" sz="2000" baseline="30000" dirty="0" smtClean="0">
                <a:latin typeface="Gill Sans MT" panose="020B0502020104020203" pitchFamily="34" charset="0"/>
                <a:cs typeface="Arial"/>
              </a:rPr>
              <a:t>†</a:t>
            </a:r>
            <a:r>
              <a:rPr lang="en-US" sz="2000" dirty="0" smtClean="0">
                <a:latin typeface="Gill Sans MT" panose="020B0502020104020203" pitchFamily="34" charset="0"/>
                <a:cs typeface="Arial"/>
              </a:rPr>
              <a:t>, Wu-</a:t>
            </a:r>
            <a:r>
              <a:rPr lang="en-US" sz="2000" dirty="0" err="1" smtClean="0">
                <a:latin typeface="Gill Sans MT" panose="020B0502020104020203" pitchFamily="34" charset="0"/>
                <a:cs typeface="Arial"/>
              </a:rPr>
              <a:t>chun</a:t>
            </a:r>
            <a:r>
              <a:rPr lang="en-US" sz="2000" dirty="0" smtClean="0">
                <a:latin typeface="Gill Sans MT" panose="020B0502020104020203" pitchFamily="34" charset="0"/>
                <a:cs typeface="Arial"/>
              </a:rPr>
              <a:t> Feng</a:t>
            </a:r>
            <a:r>
              <a:rPr lang="en-US" sz="2000" baseline="30000" dirty="0" smtClean="0">
                <a:latin typeface="Gill Sans MT" panose="020B0502020104020203" pitchFamily="34" charset="0"/>
                <a:cs typeface="Arial"/>
              </a:rPr>
              <a:t>†</a:t>
            </a:r>
          </a:p>
          <a:p>
            <a:pPr algn="ctr"/>
            <a:r>
              <a:rPr lang="en-US" sz="1600" baseline="30000" dirty="0" smtClean="0">
                <a:latin typeface="Gill Sans MT" panose="020B0502020104020203" pitchFamily="34" charset="0"/>
                <a:cs typeface="Arial"/>
              </a:rPr>
              <a:t>†</a:t>
            </a:r>
            <a:r>
              <a:rPr lang="en-US" sz="1600" dirty="0" smtClean="0">
                <a:latin typeface="Gill Sans MT" panose="020B0502020104020203" pitchFamily="34" charset="0"/>
                <a:cs typeface="Arial"/>
              </a:rPr>
              <a:t>Department of Computer Science, Virginia Tech</a:t>
            </a:r>
            <a:endParaRPr lang="en-US" sz="1600" dirty="0">
              <a:latin typeface="Gill Sans MT" panose="020B0502020104020203" pitchFamily="34" charset="0"/>
              <a:cs typeface="Arial"/>
            </a:endParaRPr>
          </a:p>
          <a:p>
            <a:pPr algn="ctr"/>
            <a:r>
              <a:rPr lang="en-US" sz="1600" baseline="30000" dirty="0">
                <a:latin typeface="Gill Sans MT" panose="020B0502020104020203" pitchFamily="34" charset="0"/>
                <a:cs typeface="Arial"/>
              </a:rPr>
              <a:t>§</a:t>
            </a:r>
            <a:r>
              <a:rPr lang="en-US" sz="1600" dirty="0" smtClean="0">
                <a:latin typeface="Gill Sans MT" panose="020B0502020104020203" pitchFamily="34" charset="0"/>
                <a:cs typeface="Arial"/>
              </a:rPr>
              <a:t>Niels Bohr Institute, University of Copenhagen</a:t>
            </a:r>
          </a:p>
          <a:p>
            <a:pPr algn="ctr"/>
            <a:r>
              <a:rPr lang="en-US" sz="1600" baseline="30000" dirty="0">
                <a:latin typeface="Gill Sans MT" panose="020B0502020104020203" pitchFamily="34" charset="0"/>
                <a:cs typeface="Arial"/>
              </a:rPr>
              <a:t>‡</a:t>
            </a:r>
            <a:r>
              <a:rPr lang="en-US" sz="1600" dirty="0" smtClean="0">
                <a:latin typeface="Gill Sans MT" panose="020B0502020104020203" pitchFamily="34" charset="0"/>
                <a:cs typeface="Arial"/>
              </a:rPr>
              <a:t>Scientific Computing Department, STFC Rutherford Appleton Laboratory</a:t>
            </a:r>
            <a:endParaRPr lang="en-US" sz="1600" dirty="0">
              <a:latin typeface="Gill Sans MT" panose="020B0502020104020203" pitchFamily="34" charset="0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76" y="5919221"/>
            <a:ext cx="814092" cy="814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92" y="6047640"/>
            <a:ext cx="3428365" cy="6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Existing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Atomic-based sparse transposition</a:t>
            </a:r>
          </a:p>
          <a:p>
            <a:pPr lvl="1"/>
            <a:r>
              <a:rPr lang="en-US" dirty="0" smtClean="0"/>
              <a:t>Contention from the atomic operation </a:t>
            </a:r>
            <a:r>
              <a:rPr lang="en-US" i="1" dirty="0" err="1"/>
              <a:t>fetch_and_add</a:t>
            </a:r>
            <a:r>
              <a:rPr lang="en-US" i="1" dirty="0"/>
              <a:t>()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dditional overhead coming from the segmented sort </a:t>
            </a:r>
          </a:p>
          <a:p>
            <a:r>
              <a:rPr lang="en-US" dirty="0" smtClean="0"/>
              <a:t>Sorting-based sparse transposition</a:t>
            </a:r>
          </a:p>
          <a:p>
            <a:pPr lvl="1"/>
            <a:r>
              <a:rPr lang="en-US" dirty="0" smtClean="0"/>
              <a:t>Performance degradation when the number of nonzero elements increases, due to O(</a:t>
            </a:r>
            <a:r>
              <a:rPr lang="en-US" i="1" dirty="0" err="1" smtClean="0"/>
              <a:t>nnz</a:t>
            </a:r>
            <a:r>
              <a:rPr lang="en-US" i="1" dirty="0" smtClean="0"/>
              <a:t> * log(</a:t>
            </a:r>
            <a:r>
              <a:rPr lang="en-US" i="1" dirty="0" err="1" smtClean="0"/>
              <a:t>nnz</a:t>
            </a:r>
            <a:r>
              <a:rPr lang="en-US" i="1" dirty="0" smtClean="0"/>
              <a:t>)</a:t>
            </a:r>
            <a:r>
              <a:rPr lang="en-US" dirty="0" smtClean="0"/>
              <a:t>) complexity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0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Motivations</a:t>
            </a:r>
          </a:p>
          <a:p>
            <a:r>
              <a:rPr lang="en-US" dirty="0" smtClean="0"/>
              <a:t>Existing Methods</a:t>
            </a:r>
          </a:p>
          <a:p>
            <a:pPr lvl="1"/>
            <a:r>
              <a:rPr lang="en-US" dirty="0" smtClean="0"/>
              <a:t>Atomic-based</a:t>
            </a:r>
          </a:p>
          <a:p>
            <a:pPr lvl="1"/>
            <a:r>
              <a:rPr lang="en-US" dirty="0" smtClean="0"/>
              <a:t>Sorting-based</a:t>
            </a:r>
          </a:p>
          <a:p>
            <a:r>
              <a:rPr lang="en-US" b="1" dirty="0" smtClean="0"/>
              <a:t>Designs</a:t>
            </a:r>
          </a:p>
          <a:p>
            <a:pPr lvl="1"/>
            <a:r>
              <a:rPr lang="en-US" dirty="0" err="1" smtClean="0"/>
              <a:t>ScanTrans</a:t>
            </a:r>
            <a:endParaRPr lang="en-US" dirty="0" smtClean="0"/>
          </a:p>
          <a:p>
            <a:pPr lvl="1"/>
            <a:r>
              <a:rPr lang="en-US" dirty="0" err="1" smtClean="0"/>
              <a:t>MergeTrans</a:t>
            </a:r>
            <a:endParaRPr lang="en-US" dirty="0" smtClean="0"/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6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67502" cy="4572000"/>
          </a:xfrm>
        </p:spPr>
        <p:txBody>
          <a:bodyPr/>
          <a:lstStyle/>
          <a:p>
            <a:r>
              <a:rPr lang="en-US" dirty="0" smtClean="0"/>
              <a:t>Sparsity independent </a:t>
            </a:r>
          </a:p>
          <a:p>
            <a:pPr lvl="1"/>
            <a:r>
              <a:rPr lang="en-US" dirty="0" smtClean="0"/>
              <a:t>Performance should not be affected by load imbalance, especially for power-law graphs</a:t>
            </a:r>
          </a:p>
          <a:p>
            <a:r>
              <a:rPr lang="en-US" dirty="0" smtClean="0"/>
              <a:t>Avoid atomic operation</a:t>
            </a:r>
          </a:p>
          <a:p>
            <a:pPr lvl="1"/>
            <a:r>
              <a:rPr lang="en-US" dirty="0" smtClean="0"/>
              <a:t>Avoid the contention of atomic operation</a:t>
            </a:r>
          </a:p>
          <a:p>
            <a:pPr lvl="1"/>
            <a:r>
              <a:rPr lang="en-US" dirty="0" smtClean="0"/>
              <a:t>Avoid the additional stage of sorting indices inside a row/column</a:t>
            </a:r>
          </a:p>
          <a:p>
            <a:r>
              <a:rPr lang="en-US" dirty="0" smtClean="0"/>
              <a:t>Linear complexity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serial method of sparse transposition has the linear complexity O(</a:t>
            </a:r>
            <a:r>
              <a:rPr lang="en-US" i="1" dirty="0" smtClean="0"/>
              <a:t>m + n + </a:t>
            </a:r>
            <a:r>
              <a:rPr lang="en-US" i="1" dirty="0" err="1" smtClean="0"/>
              <a:t>nnz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 parallel methods to achieve closer to it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ScanTrans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63530" y="2794456"/>
            <a:ext cx="11714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ntra</a:t>
            </a:r>
          </a:p>
          <a:p>
            <a:r>
              <a:rPr lang="en-US" sz="1600" i="1" dirty="0" smtClean="0"/>
              <a:t>(</a:t>
            </a:r>
            <a:r>
              <a:rPr lang="en-US" sz="1600" i="1" dirty="0" err="1" smtClean="0"/>
              <a:t>nnz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35458" y="2926052"/>
            <a:ext cx="5129814" cy="387915"/>
            <a:chOff x="3953365" y="3586181"/>
            <a:chExt cx="5111477" cy="35393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953365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294705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636044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977387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318725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342746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684085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001404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660063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025423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49446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390778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708106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366763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729166" y="35861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</p:grp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303096" y="5245936"/>
            <a:ext cx="8762176" cy="71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Preprocess: extend </a:t>
            </a:r>
            <a:r>
              <a:rPr lang="en-US" sz="1800" kern="0" dirty="0" err="1" smtClean="0"/>
              <a:t>csrRowPtr</a:t>
            </a:r>
            <a:r>
              <a:rPr lang="en-US" sz="1800" kern="0" dirty="0" smtClean="0"/>
              <a:t> to </a:t>
            </a:r>
            <a:r>
              <a:rPr lang="en-US" sz="1800" kern="0" dirty="0" err="1" smtClean="0"/>
              <a:t>csrRowIdx</a:t>
            </a:r>
            <a:r>
              <a:rPr lang="en-US" sz="1800" kern="0" dirty="0"/>
              <a:t>;</a:t>
            </a:r>
            <a:r>
              <a:rPr lang="en-US" sz="1800" kern="0" dirty="0" smtClean="0"/>
              <a:t> partition </a:t>
            </a:r>
            <a:r>
              <a:rPr lang="en-US" sz="1800" kern="0" dirty="0" err="1" smtClean="0"/>
              <a:t>csrVal</a:t>
            </a:r>
            <a:r>
              <a:rPr lang="en-US" sz="1800" kern="0" dirty="0" smtClean="0"/>
              <a:t> evenly for threads</a:t>
            </a:r>
          </a:p>
          <a:p>
            <a:pPr marL="457200" indent="-457200">
              <a:buFontTx/>
              <a:buAutoNum type="arabicPeriod"/>
            </a:pPr>
            <a:r>
              <a:rPr lang="en-US" sz="1800" kern="0" dirty="0" smtClean="0"/>
              <a:t>Histogram: count numbers of column indices per thread independently</a:t>
            </a:r>
          </a:p>
          <a:p>
            <a:pPr marL="457200" indent="-457200">
              <a:buFontTx/>
              <a:buAutoNum type="arabicPeriod"/>
            </a:pPr>
            <a:r>
              <a:rPr lang="en-US" sz="1800" kern="0" dirty="0" smtClean="0"/>
              <a:t>Vertical scan (on inter)</a:t>
            </a:r>
            <a:endParaRPr lang="en-US" sz="1800" kern="0" dirty="0"/>
          </a:p>
        </p:txBody>
      </p:sp>
      <p:grpSp>
        <p:nvGrpSpPr>
          <p:cNvPr id="489" name="Group 488"/>
          <p:cNvGrpSpPr/>
          <p:nvPr/>
        </p:nvGrpSpPr>
        <p:grpSpPr>
          <a:xfrm>
            <a:off x="586894" y="3409059"/>
            <a:ext cx="2364112" cy="1798378"/>
            <a:chOff x="586894" y="3409059"/>
            <a:chExt cx="2364112" cy="1798378"/>
          </a:xfrm>
        </p:grpSpPr>
        <p:sp>
          <p:nvSpPr>
            <p:cNvPr id="91" name="Rectangle 90"/>
            <p:cNvSpPr/>
            <p:nvPr/>
          </p:nvSpPr>
          <p:spPr bwMode="auto">
            <a:xfrm>
              <a:off x="929479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266651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1603819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940991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278159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15331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929479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266651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603819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940991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278159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615331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929479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266651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603819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940991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78159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15331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929479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1266651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1603819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40991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278159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15331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929479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266651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603819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40991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2278159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615331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86894" y="3780735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86894" y="4129857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6894" y="4478979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6894" y="4828102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3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488558" y="3091578"/>
            <a:ext cx="1996693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</a:t>
            </a:r>
            <a:r>
              <a:rPr lang="en-US" sz="1865" dirty="0" smtClean="0"/>
              <a:t>  </a:t>
            </a:r>
            <a:r>
              <a:rPr lang="en-US" sz="1600" i="1" dirty="0" smtClean="0"/>
              <a:t>((p+1) * n)</a:t>
            </a:r>
            <a:endParaRPr lang="en-US" sz="1600" i="1" dirty="0"/>
          </a:p>
        </p:txBody>
      </p:sp>
      <p:grpSp>
        <p:nvGrpSpPr>
          <p:cNvPr id="488" name="Group 487"/>
          <p:cNvGrpSpPr/>
          <p:nvPr/>
        </p:nvGrpSpPr>
        <p:grpSpPr>
          <a:xfrm>
            <a:off x="1201285" y="3670222"/>
            <a:ext cx="1676400" cy="1419552"/>
            <a:chOff x="1202092" y="3694987"/>
            <a:chExt cx="1676400" cy="1419552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120209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53737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187265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220793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254321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287849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8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92670"/>
              </p:ext>
            </p:extLst>
          </p:nvPr>
        </p:nvGraphicFramePr>
        <p:xfrm>
          <a:off x="609754" y="969447"/>
          <a:ext cx="1782786" cy="160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31">
                  <a:extLst>
                    <a:ext uri="{9D8B030D-6E8A-4147-A177-3AD203B41FA5}">
                      <a16:colId xmlns:a16="http://schemas.microsoft.com/office/drawing/2014/main" xmlns="" val="42535188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741379535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53950901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1941588432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916640020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096178478"/>
                    </a:ext>
                  </a:extLst>
                </a:gridCol>
              </a:tblGrid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726086512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3388613735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598260488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2648110380"/>
                  </a:ext>
                </a:extLst>
              </a:tr>
            </a:tbl>
          </a:graphicData>
        </a:graphic>
      </p:graphicFrame>
      <p:sp>
        <p:nvSpPr>
          <p:cNvPr id="179" name="Left Bracket 178"/>
          <p:cNvSpPr/>
          <p:nvPr/>
        </p:nvSpPr>
        <p:spPr>
          <a:xfrm>
            <a:off x="572080" y="1054849"/>
            <a:ext cx="10804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80" name="Left Bracket 179"/>
          <p:cNvSpPr/>
          <p:nvPr/>
        </p:nvSpPr>
        <p:spPr>
          <a:xfrm flipH="1">
            <a:off x="2338078" y="1054849"/>
            <a:ext cx="10407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81" name="TextBox 180"/>
          <p:cNvSpPr txBox="1"/>
          <p:nvPr/>
        </p:nvSpPr>
        <p:spPr>
          <a:xfrm>
            <a:off x="5745" y="1663841"/>
            <a:ext cx="9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=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043343" y="1864814"/>
            <a:ext cx="107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csrVal</a:t>
            </a:r>
            <a:r>
              <a:rPr lang="en-US" dirty="0" smtClean="0"/>
              <a:t> =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721326" y="1423851"/>
            <a:ext cx="17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csrColIdx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601409" y="923799"/>
            <a:ext cx="18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csrRowPtr</a:t>
            </a:r>
            <a:r>
              <a:rPr lang="en-US" dirty="0" smtClean="0"/>
              <a:t> =</a:t>
            </a:r>
            <a:endParaRPr lang="en-US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3928624" y="956348"/>
            <a:ext cx="1707415" cy="404167"/>
            <a:chOff x="3304366" y="2807591"/>
            <a:chExt cx="1707415" cy="404167"/>
          </a:xfrm>
        </p:grpSpPr>
        <p:sp>
          <p:nvSpPr>
            <p:cNvPr id="187" name="Rectangle 186"/>
            <p:cNvSpPr/>
            <p:nvPr/>
          </p:nvSpPr>
          <p:spPr bwMode="auto">
            <a:xfrm>
              <a:off x="3304366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3645748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3987130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6</a:t>
              </a: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4328512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10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4669896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928624" y="1411838"/>
            <a:ext cx="5136649" cy="404167"/>
            <a:chOff x="3304366" y="3375019"/>
            <a:chExt cx="5136649" cy="404167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330436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364684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98933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433181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4674298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5016781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5359264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5701747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60442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6386713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672919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707167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741416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775664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80991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928624" y="1867328"/>
            <a:ext cx="5136649" cy="404167"/>
            <a:chOff x="3304948" y="3893071"/>
            <a:chExt cx="5136649" cy="404167"/>
          </a:xfrm>
        </p:grpSpPr>
        <p:sp>
          <p:nvSpPr>
            <p:cNvPr id="209" name="Rectangle 208"/>
            <p:cNvSpPr/>
            <p:nvPr/>
          </p:nvSpPr>
          <p:spPr bwMode="auto">
            <a:xfrm>
              <a:off x="330494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a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64743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b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98991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c</a:t>
              </a: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433239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d</a:t>
              </a: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674880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e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5017363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f</a:t>
              </a: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359846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g</a:t>
              </a: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5702329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h</a:t>
              </a: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60448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i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6387295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j</a:t>
              </a: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672977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k</a:t>
              </a: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707226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l</a:t>
              </a: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741474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m</a:t>
              </a: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775722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n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80997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p</a:t>
              </a: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2558172" y="2286035"/>
            <a:ext cx="6507100" cy="723644"/>
            <a:chOff x="2558172" y="2286035"/>
            <a:chExt cx="6507100" cy="723644"/>
          </a:xfrm>
        </p:grpSpPr>
        <p:grpSp>
          <p:nvGrpSpPr>
            <p:cNvPr id="479" name="Group 478"/>
            <p:cNvGrpSpPr/>
            <p:nvPr/>
          </p:nvGrpSpPr>
          <p:grpSpPr>
            <a:xfrm>
              <a:off x="3928623" y="2630344"/>
              <a:ext cx="4523553" cy="379335"/>
              <a:chOff x="3928623" y="2630344"/>
              <a:chExt cx="4523553" cy="37933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928623" y="2630344"/>
                <a:ext cx="384831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5" dirty="0"/>
                  <a:t>t</a:t>
                </a:r>
                <a:r>
                  <a:rPr lang="en-US" sz="943" dirty="0"/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97931" y="2630344"/>
                <a:ext cx="384831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5" dirty="0"/>
                  <a:t>t</a:t>
                </a:r>
                <a:r>
                  <a:rPr lang="en-US" sz="943" dirty="0"/>
                  <a:t>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680383" y="2630344"/>
                <a:ext cx="384831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5" dirty="0"/>
                  <a:t>t</a:t>
                </a:r>
                <a:r>
                  <a:rPr lang="en-US" sz="943" dirty="0"/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67345" y="2630344"/>
                <a:ext cx="384831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5" dirty="0"/>
                  <a:t>t</a:t>
                </a:r>
                <a:r>
                  <a:rPr lang="en-US" sz="943" dirty="0"/>
                  <a:t>3</a:t>
                </a:r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2558172" y="2286035"/>
              <a:ext cx="1518842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 err="1" smtClean="0"/>
                <a:t>csrRowIdx</a:t>
              </a:r>
              <a:r>
                <a:rPr lang="en-US" sz="1865" dirty="0" smtClean="0"/>
                <a:t> = </a:t>
              </a:r>
              <a:endParaRPr lang="en-US" sz="1865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928623" y="2329068"/>
              <a:ext cx="5136649" cy="374966"/>
              <a:chOff x="3959028" y="1657177"/>
              <a:chExt cx="5111476" cy="353938"/>
            </a:xfrm>
          </p:grpSpPr>
          <p:sp>
            <p:nvSpPr>
              <p:cNvPr id="237" name="Rectangle 236"/>
              <p:cNvSpPr/>
              <p:nvPr/>
            </p:nvSpPr>
            <p:spPr bwMode="auto">
              <a:xfrm>
                <a:off x="3959028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4300368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4641708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498304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532438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634840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668974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6007066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5665726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7031087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805510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8396440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771376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7372426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8734828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3940361" y="2709605"/>
              <a:ext cx="4112712" cy="152069"/>
              <a:chOff x="4077014" y="4461915"/>
              <a:chExt cx="4112712" cy="305774"/>
            </a:xfrm>
          </p:grpSpPr>
          <p:cxnSp>
            <p:nvCxnSpPr>
              <p:cNvPr id="288" name="Straight Arrow Connector 287"/>
              <p:cNvCxnSpPr/>
              <p:nvPr/>
            </p:nvCxnSpPr>
            <p:spPr bwMode="auto">
              <a:xfrm>
                <a:off x="4077014" y="4467459"/>
                <a:ext cx="0" cy="2974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89" name="Straight Arrow Connector 288"/>
              <p:cNvCxnSpPr/>
              <p:nvPr/>
            </p:nvCxnSpPr>
            <p:spPr bwMode="auto">
              <a:xfrm>
                <a:off x="5447222" y="4470228"/>
                <a:ext cx="0" cy="2974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90" name="Straight Arrow Connector 289"/>
              <p:cNvCxnSpPr/>
              <p:nvPr/>
            </p:nvCxnSpPr>
            <p:spPr bwMode="auto">
              <a:xfrm>
                <a:off x="6810514" y="4470227"/>
                <a:ext cx="0" cy="2974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91" name="Straight Arrow Connector 290"/>
              <p:cNvCxnSpPr/>
              <p:nvPr/>
            </p:nvCxnSpPr>
            <p:spPr bwMode="auto">
              <a:xfrm>
                <a:off x="8189726" y="4461915"/>
                <a:ext cx="0" cy="2974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298" name="TextBox 297"/>
          <p:cNvSpPr txBox="1"/>
          <p:nvPr/>
        </p:nvSpPr>
        <p:spPr>
          <a:xfrm>
            <a:off x="3081694" y="3774368"/>
            <a:ext cx="17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vertical_scan</a:t>
            </a:r>
            <a:endParaRPr lang="en-US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6745456" y="4828778"/>
            <a:ext cx="2357950" cy="354519"/>
            <a:chOff x="6566788" y="6518821"/>
            <a:chExt cx="2357950" cy="354519"/>
          </a:xfrm>
        </p:grpSpPr>
        <p:sp>
          <p:nvSpPr>
            <p:cNvPr id="301" name="Rectangle 300"/>
            <p:cNvSpPr/>
            <p:nvPr/>
          </p:nvSpPr>
          <p:spPr bwMode="auto">
            <a:xfrm>
              <a:off x="6903212" y="6519402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7240383" y="6519402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7577552" y="6519402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7</a:t>
              </a: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7914723" y="6519402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11</a:t>
              </a: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8251892" y="6519402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13</a:t>
              </a: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8589062" y="6519402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15</a:t>
              </a: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6566788" y="651882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</p:grpSp>
      <p:sp>
        <p:nvSpPr>
          <p:cNvPr id="309" name="Down Arrow 308"/>
          <p:cNvSpPr/>
          <p:nvPr/>
        </p:nvSpPr>
        <p:spPr>
          <a:xfrm rot="16200000">
            <a:off x="3695434" y="3842817"/>
            <a:ext cx="188241" cy="904403"/>
          </a:xfrm>
          <a:prstGeom prst="downArrow">
            <a:avLst>
              <a:gd name="adj1" fmla="val 57990"/>
              <a:gd name="adj2" fmla="val 62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310" name="Rectangle 309"/>
          <p:cNvSpPr/>
          <p:nvPr/>
        </p:nvSpPr>
        <p:spPr>
          <a:xfrm>
            <a:off x="7189957" y="4103036"/>
            <a:ext cx="402674" cy="310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21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③</a:t>
            </a:r>
            <a:endParaRPr lang="en-US" sz="1421" dirty="0"/>
          </a:p>
        </p:txBody>
      </p:sp>
      <p:grpSp>
        <p:nvGrpSpPr>
          <p:cNvPr id="311" name="Group 310"/>
          <p:cNvGrpSpPr/>
          <p:nvPr/>
        </p:nvGrpSpPr>
        <p:grpSpPr>
          <a:xfrm>
            <a:off x="4549674" y="3409059"/>
            <a:ext cx="2021527" cy="1772155"/>
            <a:chOff x="7789399" y="4264878"/>
            <a:chExt cx="2021527" cy="1772155"/>
          </a:xfrm>
        </p:grpSpPr>
        <p:sp>
          <p:nvSpPr>
            <p:cNvPr id="312" name="Rectangle 311"/>
            <p:cNvSpPr/>
            <p:nvPr/>
          </p:nvSpPr>
          <p:spPr bwMode="auto">
            <a:xfrm>
              <a:off x="7789399" y="426487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8126571" y="426487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8463739" y="426487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8800911" y="426487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9138079" y="426487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9475251" y="426487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7789399" y="461748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8126571" y="461748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8463739" y="461748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8800911" y="461748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9138079" y="461748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9475251" y="461748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7789399" y="497398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8126571" y="497398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8463739" y="497398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8800911" y="497398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9138079" y="497398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9475251" y="4973988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7789399" y="532854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8126571" y="532854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8463739" y="532854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8800911" y="532854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9138079" y="532854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9475251" y="5328541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7789399" y="5683095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8126571" y="5683095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8463739" y="5683095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8800911" y="5683095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9138079" y="5683095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9475251" y="5683095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</p:grpSp>
      <p:sp>
        <p:nvSpPr>
          <p:cNvPr id="342" name="Rectangle 341"/>
          <p:cNvSpPr/>
          <p:nvPr/>
        </p:nvSpPr>
        <p:spPr>
          <a:xfrm>
            <a:off x="3636648" y="3544278"/>
            <a:ext cx="402674" cy="310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21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②</a:t>
            </a:r>
            <a:endParaRPr lang="en-US" sz="1421" dirty="0"/>
          </a:p>
        </p:txBody>
      </p:sp>
      <p:sp>
        <p:nvSpPr>
          <p:cNvPr id="355" name="TextBox 354"/>
          <p:cNvSpPr txBox="1"/>
          <p:nvPr/>
        </p:nvSpPr>
        <p:spPr>
          <a:xfrm>
            <a:off x="6667100" y="4372832"/>
            <a:ext cx="23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prefix_sum</a:t>
            </a:r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cscColPtr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70" name="Rectangle 469"/>
          <p:cNvSpPr/>
          <p:nvPr/>
        </p:nvSpPr>
        <p:spPr>
          <a:xfrm>
            <a:off x="775055" y="2828933"/>
            <a:ext cx="402674" cy="310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21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①</a:t>
            </a:r>
            <a:endParaRPr lang="en-US" sz="1421" dirty="0"/>
          </a:p>
        </p:txBody>
      </p:sp>
      <p:sp>
        <p:nvSpPr>
          <p:cNvPr id="471" name="TextBox 470"/>
          <p:cNvSpPr txBox="1"/>
          <p:nvPr/>
        </p:nvSpPr>
        <p:spPr>
          <a:xfrm>
            <a:off x="1038026" y="2806393"/>
            <a:ext cx="1434221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473" name="Straight Arrow Connector 472"/>
          <p:cNvCxnSpPr/>
          <p:nvPr/>
        </p:nvCxnSpPr>
        <p:spPr bwMode="auto">
          <a:xfrm>
            <a:off x="2125980" y="3035144"/>
            <a:ext cx="1145170" cy="1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5" name="Straight Arrow Connector 474"/>
          <p:cNvCxnSpPr/>
          <p:nvPr/>
        </p:nvCxnSpPr>
        <p:spPr bwMode="auto">
          <a:xfrm flipH="1">
            <a:off x="2108827" y="3039970"/>
            <a:ext cx="1" cy="246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6" name="Rectangle 485"/>
          <p:cNvSpPr/>
          <p:nvPr/>
        </p:nvSpPr>
        <p:spPr bwMode="auto">
          <a:xfrm>
            <a:off x="4313454" y="4770120"/>
            <a:ext cx="2360407" cy="4453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90" name="Content Placeholder 2"/>
          <p:cNvSpPr txBox="1">
            <a:spLocks/>
          </p:cNvSpPr>
          <p:nvPr/>
        </p:nvSpPr>
        <p:spPr bwMode="auto">
          <a:xfrm>
            <a:off x="3097848" y="5885570"/>
            <a:ext cx="4955225" cy="42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/>
              <a:t>3. Horizontal scan (on last row of inter)</a:t>
            </a:r>
            <a:endParaRPr lang="en-US" sz="1800" kern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4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5" grpId="0"/>
      <p:bldP spid="298" grpId="0"/>
      <p:bldP spid="309" grpId="0" animBg="1"/>
      <p:bldP spid="310" grpId="0"/>
      <p:bldP spid="342" grpId="0"/>
      <p:bldP spid="355" grpId="0"/>
      <p:bldP spid="470" grpId="0"/>
      <p:bldP spid="471" grpId="0"/>
      <p:bldP spid="4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ScanTrans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63530" y="2794456"/>
            <a:ext cx="11714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ntra</a:t>
            </a:r>
          </a:p>
          <a:p>
            <a:r>
              <a:rPr lang="en-US" sz="1600" i="1" dirty="0" smtClean="0"/>
              <a:t>(</a:t>
            </a:r>
            <a:r>
              <a:rPr lang="en-US" sz="1600" i="1" dirty="0" err="1" smtClean="0"/>
              <a:t>nnz</a:t>
            </a:r>
            <a:r>
              <a:rPr lang="en-US" sz="1600" i="1" dirty="0" smtClean="0"/>
              <a:t>)</a:t>
            </a:r>
            <a:endParaRPr lang="en-US" sz="1600" i="1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935458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278023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620586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963154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305716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333411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675974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90844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48279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018537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046233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388790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703669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361101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728392" y="2926052"/>
            <a:ext cx="336880" cy="387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36396" y="5444056"/>
            <a:ext cx="5007473" cy="71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AutoNum type="arabicPeriod" startAt="4"/>
            </a:pPr>
            <a:r>
              <a:rPr lang="en-US" sz="1800" kern="0" dirty="0" smtClean="0"/>
              <a:t>Write back</a:t>
            </a:r>
          </a:p>
          <a:p>
            <a:pPr marL="0" indent="0">
              <a:buNone/>
            </a:pPr>
            <a:r>
              <a:rPr lang="en-US" sz="1600" i="1" kern="0" dirty="0" smtClean="0"/>
              <a:t>off = </a:t>
            </a:r>
            <a:r>
              <a:rPr lang="en-US" sz="1600" i="1" kern="0" dirty="0" err="1" smtClean="0"/>
              <a:t>cscColPtr</a:t>
            </a:r>
            <a:r>
              <a:rPr lang="en-US" sz="1600" i="1" kern="0" dirty="0" smtClean="0"/>
              <a:t>[</a:t>
            </a:r>
            <a:r>
              <a:rPr lang="en-US" sz="1600" i="1" kern="0" dirty="0" err="1" smtClean="0"/>
              <a:t>colIdx</a:t>
            </a:r>
            <a:r>
              <a:rPr lang="en-US" sz="1600" i="1" kern="0" dirty="0" smtClean="0"/>
              <a:t>] + inter[</a:t>
            </a:r>
            <a:r>
              <a:rPr lang="en-US" sz="1600" i="1" kern="0" dirty="0" err="1" smtClean="0"/>
              <a:t>tid</a:t>
            </a:r>
            <a:r>
              <a:rPr lang="en-US" sz="1600" i="1" kern="0" dirty="0" smtClean="0"/>
              <a:t>*</a:t>
            </a:r>
            <a:r>
              <a:rPr lang="en-US" sz="1600" i="1" kern="0" dirty="0" err="1" smtClean="0"/>
              <a:t>n+colIdx</a:t>
            </a:r>
            <a:r>
              <a:rPr lang="en-US" sz="1600" i="1" kern="0" dirty="0" smtClean="0"/>
              <a:t>] + intra[</a:t>
            </a:r>
            <a:r>
              <a:rPr lang="en-US" sz="1600" i="1" kern="0" dirty="0" err="1" smtClean="0"/>
              <a:t>pos</a:t>
            </a:r>
            <a:r>
              <a:rPr lang="en-US" sz="1600" i="1" kern="0" dirty="0" smtClean="0"/>
              <a:t>] </a:t>
            </a:r>
            <a:endParaRPr lang="en-US" sz="1600" i="1" kern="0" dirty="0"/>
          </a:p>
        </p:txBody>
      </p:sp>
      <p:grpSp>
        <p:nvGrpSpPr>
          <p:cNvPr id="489" name="Group 488"/>
          <p:cNvGrpSpPr/>
          <p:nvPr/>
        </p:nvGrpSpPr>
        <p:grpSpPr>
          <a:xfrm>
            <a:off x="586894" y="3409059"/>
            <a:ext cx="2364112" cy="1798378"/>
            <a:chOff x="586894" y="3409059"/>
            <a:chExt cx="2364112" cy="1798378"/>
          </a:xfrm>
        </p:grpSpPr>
        <p:sp>
          <p:nvSpPr>
            <p:cNvPr id="91" name="Rectangle 90"/>
            <p:cNvSpPr/>
            <p:nvPr/>
          </p:nvSpPr>
          <p:spPr bwMode="auto">
            <a:xfrm>
              <a:off x="929479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266651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1603819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1940991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278159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15331" y="340905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929479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266651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603819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940991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278159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615331" y="376166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929479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266651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603819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940991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78159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15331" y="4118169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929479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1266651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1603819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40991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278159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15331" y="4472722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929479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266651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603819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40991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2278159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615331" y="4827276"/>
              <a:ext cx="335675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65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86894" y="3780735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86894" y="4129857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6894" y="4478979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2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6894" y="4828102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3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488558" y="3091578"/>
            <a:ext cx="1996693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nter</a:t>
            </a:r>
            <a:r>
              <a:rPr lang="en-US" sz="1865" dirty="0" smtClean="0"/>
              <a:t>  </a:t>
            </a:r>
            <a:r>
              <a:rPr lang="en-US" sz="1600" i="1" dirty="0" smtClean="0"/>
              <a:t>((p+1) * n)</a:t>
            </a:r>
            <a:endParaRPr lang="en-US" sz="1600" i="1" dirty="0"/>
          </a:p>
        </p:txBody>
      </p:sp>
      <p:grpSp>
        <p:nvGrpSpPr>
          <p:cNvPr id="488" name="Group 487"/>
          <p:cNvGrpSpPr/>
          <p:nvPr/>
        </p:nvGrpSpPr>
        <p:grpSpPr>
          <a:xfrm>
            <a:off x="1201285" y="3670222"/>
            <a:ext cx="1676400" cy="1419552"/>
            <a:chOff x="1202092" y="3694987"/>
            <a:chExt cx="1676400" cy="1419552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120209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53737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187265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>
              <a:off x="220793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254321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2878492" y="3694987"/>
              <a:ext cx="0" cy="14195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8" name="Table 177"/>
          <p:cNvGraphicFramePr>
            <a:graphicFrameLocks noGrp="1"/>
          </p:cNvGraphicFramePr>
          <p:nvPr>
            <p:extLst/>
          </p:nvPr>
        </p:nvGraphicFramePr>
        <p:xfrm>
          <a:off x="609754" y="969447"/>
          <a:ext cx="1782786" cy="160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31">
                  <a:extLst>
                    <a:ext uri="{9D8B030D-6E8A-4147-A177-3AD203B41FA5}">
                      <a16:colId xmlns:a16="http://schemas.microsoft.com/office/drawing/2014/main" xmlns="" val="42535188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741379535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53950901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1941588432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916640020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096178478"/>
                    </a:ext>
                  </a:extLst>
                </a:gridCol>
              </a:tblGrid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726086512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3388613735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598260488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2648110380"/>
                  </a:ext>
                </a:extLst>
              </a:tr>
            </a:tbl>
          </a:graphicData>
        </a:graphic>
      </p:graphicFrame>
      <p:sp>
        <p:nvSpPr>
          <p:cNvPr id="179" name="Left Bracket 178"/>
          <p:cNvSpPr/>
          <p:nvPr/>
        </p:nvSpPr>
        <p:spPr>
          <a:xfrm>
            <a:off x="572080" y="1054849"/>
            <a:ext cx="10804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80" name="Left Bracket 179"/>
          <p:cNvSpPr/>
          <p:nvPr/>
        </p:nvSpPr>
        <p:spPr>
          <a:xfrm flipH="1">
            <a:off x="2338078" y="1054849"/>
            <a:ext cx="10407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81" name="TextBox 180"/>
          <p:cNvSpPr txBox="1"/>
          <p:nvPr/>
        </p:nvSpPr>
        <p:spPr>
          <a:xfrm>
            <a:off x="5745" y="1663841"/>
            <a:ext cx="9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=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043343" y="1864814"/>
            <a:ext cx="107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csrVal</a:t>
            </a:r>
            <a:r>
              <a:rPr lang="en-US" dirty="0" smtClean="0"/>
              <a:t> =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721326" y="1423851"/>
            <a:ext cx="17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csrColIdx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601409" y="923799"/>
            <a:ext cx="18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csrRowPtr</a:t>
            </a:r>
            <a:r>
              <a:rPr lang="en-US" dirty="0" smtClean="0"/>
              <a:t> =</a:t>
            </a:r>
            <a:endParaRPr lang="en-US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3928624" y="956348"/>
            <a:ext cx="1707415" cy="404167"/>
            <a:chOff x="3304366" y="2807591"/>
            <a:chExt cx="1707415" cy="404167"/>
          </a:xfrm>
        </p:grpSpPr>
        <p:sp>
          <p:nvSpPr>
            <p:cNvPr id="187" name="Rectangle 186"/>
            <p:cNvSpPr/>
            <p:nvPr/>
          </p:nvSpPr>
          <p:spPr bwMode="auto">
            <a:xfrm>
              <a:off x="3304366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3645748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3987130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6</a:t>
              </a: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4328512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10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4669896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93" name="Rectangle 192"/>
          <p:cNvSpPr/>
          <p:nvPr/>
        </p:nvSpPr>
        <p:spPr bwMode="auto">
          <a:xfrm>
            <a:off x="3928624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4271107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4613590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4956073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ＭＳ Ｐゴシック" pitchFamily="-65" charset="-128"/>
                <a:cs typeface="ＭＳ Ｐゴシック" pitchFamily="-65" charset="-128"/>
              </a:rPr>
              <a:t>1</a:t>
            </a:r>
            <a:endParaRPr lang="en-US" sz="20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5298556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5641039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5983522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6326005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6668488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4</a:t>
            </a:r>
          </a:p>
        </p:txBody>
      </p:sp>
      <p:sp>
        <p:nvSpPr>
          <p:cNvPr id="202" name="Rectangle 201"/>
          <p:cNvSpPr/>
          <p:nvPr/>
        </p:nvSpPr>
        <p:spPr bwMode="auto">
          <a:xfrm>
            <a:off x="7010971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ＭＳ Ｐゴシック" pitchFamily="-65" charset="-128"/>
                <a:cs typeface="ＭＳ Ｐゴシック" pitchFamily="-65" charset="-128"/>
              </a:rPr>
              <a:t>5</a:t>
            </a:r>
            <a:endParaRPr lang="en-US" sz="20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7353454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04" name="Rectangle 203"/>
          <p:cNvSpPr/>
          <p:nvPr/>
        </p:nvSpPr>
        <p:spPr bwMode="auto">
          <a:xfrm>
            <a:off x="7695937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8038420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06" name="Rectangle 205"/>
          <p:cNvSpPr/>
          <p:nvPr/>
        </p:nvSpPr>
        <p:spPr bwMode="auto">
          <a:xfrm>
            <a:off x="8380903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4</a:t>
            </a:r>
          </a:p>
        </p:txBody>
      </p:sp>
      <p:sp>
        <p:nvSpPr>
          <p:cNvPr id="207" name="Rectangle 206"/>
          <p:cNvSpPr/>
          <p:nvPr/>
        </p:nvSpPr>
        <p:spPr bwMode="auto">
          <a:xfrm>
            <a:off x="8723388" y="141183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ＭＳ Ｐゴシック" pitchFamily="-65" charset="-128"/>
                <a:cs typeface="ＭＳ Ｐゴシック" pitchFamily="-65" charset="-128"/>
              </a:rPr>
              <a:t>5</a:t>
            </a:r>
            <a:endParaRPr lang="en-US" sz="2000" dirty="0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3928624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a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4271107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b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4613590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c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4956073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d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5298556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e</a:t>
            </a:r>
            <a:endParaRPr lang="en-US" sz="2000" dirty="0">
              <a:solidFill>
                <a:srgbClr val="FF0000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4" name="Rectangle 213"/>
          <p:cNvSpPr/>
          <p:nvPr/>
        </p:nvSpPr>
        <p:spPr bwMode="auto">
          <a:xfrm>
            <a:off x="5641039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f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5983522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g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326005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h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668488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i</a:t>
            </a:r>
            <a:endParaRPr lang="en-US" sz="2000" dirty="0">
              <a:solidFill>
                <a:srgbClr val="FF0000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7010971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j</a:t>
            </a:r>
          </a:p>
        </p:txBody>
      </p:sp>
      <p:sp>
        <p:nvSpPr>
          <p:cNvPr id="219" name="Rectangle 218"/>
          <p:cNvSpPr/>
          <p:nvPr/>
        </p:nvSpPr>
        <p:spPr bwMode="auto">
          <a:xfrm>
            <a:off x="7353454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k</a:t>
            </a:r>
          </a:p>
        </p:txBody>
      </p:sp>
      <p:sp>
        <p:nvSpPr>
          <p:cNvPr id="220" name="Rectangle 219"/>
          <p:cNvSpPr/>
          <p:nvPr/>
        </p:nvSpPr>
        <p:spPr bwMode="auto">
          <a:xfrm>
            <a:off x="7695937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l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8038420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m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8380903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n</a:t>
            </a:r>
            <a:endParaRPr lang="en-US" sz="2000" dirty="0">
              <a:solidFill>
                <a:srgbClr val="FF0000"/>
              </a:solidFill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3" name="Rectangle 222"/>
          <p:cNvSpPr/>
          <p:nvPr/>
        </p:nvSpPr>
        <p:spPr bwMode="auto">
          <a:xfrm>
            <a:off x="8723388" y="1867328"/>
            <a:ext cx="341885" cy="404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p</a:t>
            </a:r>
          </a:p>
        </p:txBody>
      </p:sp>
      <p:grpSp>
        <p:nvGrpSpPr>
          <p:cNvPr id="479" name="Group 478"/>
          <p:cNvGrpSpPr/>
          <p:nvPr/>
        </p:nvGrpSpPr>
        <p:grpSpPr>
          <a:xfrm>
            <a:off x="3928623" y="2630344"/>
            <a:ext cx="4523553" cy="379335"/>
            <a:chOff x="3928623" y="2630344"/>
            <a:chExt cx="4523553" cy="379335"/>
          </a:xfrm>
        </p:grpSpPr>
        <p:sp>
          <p:nvSpPr>
            <p:cNvPr id="5" name="TextBox 4"/>
            <p:cNvSpPr txBox="1"/>
            <p:nvPr/>
          </p:nvSpPr>
          <p:spPr>
            <a:xfrm>
              <a:off x="3928623" y="2630344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7931" y="2630344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0383" y="2630344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67345" y="2630344"/>
              <a:ext cx="384831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/>
                <a:t>t</a:t>
              </a:r>
              <a:r>
                <a:rPr lang="en-US" sz="943" dirty="0"/>
                <a:t>3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2558172" y="2286035"/>
            <a:ext cx="1518842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5" dirty="0" err="1" smtClean="0"/>
              <a:t>csrRowIdx</a:t>
            </a:r>
            <a:r>
              <a:rPr lang="en-US" sz="1865" dirty="0" smtClean="0"/>
              <a:t> = </a:t>
            </a:r>
            <a:endParaRPr lang="en-US" sz="1865" dirty="0"/>
          </a:p>
        </p:txBody>
      </p:sp>
      <p:sp>
        <p:nvSpPr>
          <p:cNvPr id="237" name="Rectangle 236"/>
          <p:cNvSpPr/>
          <p:nvPr/>
        </p:nvSpPr>
        <p:spPr bwMode="auto">
          <a:xfrm>
            <a:off x="3928623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38" name="Rectangle 237"/>
          <p:cNvSpPr/>
          <p:nvPr/>
        </p:nvSpPr>
        <p:spPr bwMode="auto">
          <a:xfrm>
            <a:off x="4271644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39" name="Rectangle 238"/>
          <p:cNvSpPr/>
          <p:nvPr/>
        </p:nvSpPr>
        <p:spPr bwMode="auto">
          <a:xfrm>
            <a:off x="4614665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40" name="Rectangle 239"/>
          <p:cNvSpPr/>
          <p:nvPr/>
        </p:nvSpPr>
        <p:spPr bwMode="auto">
          <a:xfrm>
            <a:off x="4957687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41" name="Rectangle 240"/>
          <p:cNvSpPr/>
          <p:nvPr/>
        </p:nvSpPr>
        <p:spPr bwMode="auto">
          <a:xfrm>
            <a:off x="5300708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42" name="Rectangle 241"/>
          <p:cNvSpPr/>
          <p:nvPr/>
        </p:nvSpPr>
        <p:spPr bwMode="auto">
          <a:xfrm>
            <a:off x="6329771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43" name="Rectangle 242"/>
          <p:cNvSpPr/>
          <p:nvPr/>
        </p:nvSpPr>
        <p:spPr bwMode="auto">
          <a:xfrm>
            <a:off x="6672792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44" name="Rectangle 243"/>
          <p:cNvSpPr/>
          <p:nvPr/>
        </p:nvSpPr>
        <p:spPr bwMode="auto">
          <a:xfrm>
            <a:off x="5986747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45" name="Rectangle 244"/>
          <p:cNvSpPr/>
          <p:nvPr/>
        </p:nvSpPr>
        <p:spPr bwMode="auto">
          <a:xfrm>
            <a:off x="5643726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46" name="Rectangle 245"/>
          <p:cNvSpPr/>
          <p:nvPr/>
        </p:nvSpPr>
        <p:spPr bwMode="auto">
          <a:xfrm>
            <a:off x="7015811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47" name="Rectangle 246"/>
          <p:cNvSpPr/>
          <p:nvPr/>
        </p:nvSpPr>
        <p:spPr bwMode="auto">
          <a:xfrm>
            <a:off x="8044876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48" name="Rectangle 247"/>
          <p:cNvSpPr/>
          <p:nvPr/>
        </p:nvSpPr>
        <p:spPr bwMode="auto">
          <a:xfrm>
            <a:off x="8387888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49" name="Rectangle 248"/>
          <p:cNvSpPr/>
          <p:nvPr/>
        </p:nvSpPr>
        <p:spPr bwMode="auto">
          <a:xfrm>
            <a:off x="7701855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50" name="Rectangle 249"/>
          <p:cNvSpPr/>
          <p:nvPr/>
        </p:nvSpPr>
        <p:spPr bwMode="auto">
          <a:xfrm>
            <a:off x="7358831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51" name="Rectangle 250"/>
          <p:cNvSpPr/>
          <p:nvPr/>
        </p:nvSpPr>
        <p:spPr bwMode="auto">
          <a:xfrm>
            <a:off x="8727943" y="2329068"/>
            <a:ext cx="337329" cy="374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grpSp>
        <p:nvGrpSpPr>
          <p:cNvPr id="296" name="Group 295"/>
          <p:cNvGrpSpPr/>
          <p:nvPr/>
        </p:nvGrpSpPr>
        <p:grpSpPr>
          <a:xfrm>
            <a:off x="3940361" y="2709605"/>
            <a:ext cx="4112712" cy="152069"/>
            <a:chOff x="4077014" y="4461915"/>
            <a:chExt cx="4112712" cy="305774"/>
          </a:xfrm>
        </p:grpSpPr>
        <p:cxnSp>
          <p:nvCxnSpPr>
            <p:cNvPr id="288" name="Straight Arrow Connector 287"/>
            <p:cNvCxnSpPr/>
            <p:nvPr/>
          </p:nvCxnSpPr>
          <p:spPr bwMode="auto">
            <a:xfrm>
              <a:off x="4077014" y="4467459"/>
              <a:ext cx="0" cy="297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89" name="Straight Arrow Connector 288"/>
            <p:cNvCxnSpPr/>
            <p:nvPr/>
          </p:nvCxnSpPr>
          <p:spPr bwMode="auto">
            <a:xfrm>
              <a:off x="5447222" y="4470228"/>
              <a:ext cx="0" cy="297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90" name="Straight Arrow Connector 289"/>
            <p:cNvCxnSpPr/>
            <p:nvPr/>
          </p:nvCxnSpPr>
          <p:spPr bwMode="auto">
            <a:xfrm>
              <a:off x="6810514" y="4470227"/>
              <a:ext cx="0" cy="297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91" name="Straight Arrow Connector 290"/>
            <p:cNvCxnSpPr/>
            <p:nvPr/>
          </p:nvCxnSpPr>
          <p:spPr bwMode="auto">
            <a:xfrm>
              <a:off x="8189726" y="4461915"/>
              <a:ext cx="0" cy="297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298" name="TextBox 297"/>
          <p:cNvSpPr txBox="1"/>
          <p:nvPr/>
        </p:nvSpPr>
        <p:spPr>
          <a:xfrm>
            <a:off x="3081694" y="3774368"/>
            <a:ext cx="17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vertical_scan</a:t>
            </a:r>
            <a:endParaRPr lang="en-US" dirty="0"/>
          </a:p>
        </p:txBody>
      </p:sp>
      <p:sp>
        <p:nvSpPr>
          <p:cNvPr id="301" name="Rectangle 300"/>
          <p:cNvSpPr/>
          <p:nvPr/>
        </p:nvSpPr>
        <p:spPr bwMode="auto">
          <a:xfrm>
            <a:off x="7081880" y="4829359"/>
            <a:ext cx="335676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02" name="Rectangle 301"/>
          <p:cNvSpPr/>
          <p:nvPr/>
        </p:nvSpPr>
        <p:spPr bwMode="auto">
          <a:xfrm>
            <a:off x="7419051" y="4829359"/>
            <a:ext cx="335676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4</a:t>
            </a:r>
          </a:p>
        </p:txBody>
      </p:sp>
      <p:sp>
        <p:nvSpPr>
          <p:cNvPr id="303" name="Rectangle 302"/>
          <p:cNvSpPr/>
          <p:nvPr/>
        </p:nvSpPr>
        <p:spPr bwMode="auto">
          <a:xfrm>
            <a:off x="7756220" y="4829359"/>
            <a:ext cx="335676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7</a:t>
            </a:r>
          </a:p>
        </p:txBody>
      </p:sp>
      <p:sp>
        <p:nvSpPr>
          <p:cNvPr id="304" name="Rectangle 303"/>
          <p:cNvSpPr/>
          <p:nvPr/>
        </p:nvSpPr>
        <p:spPr bwMode="auto">
          <a:xfrm>
            <a:off x="8093391" y="4829359"/>
            <a:ext cx="335676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11</a:t>
            </a:r>
          </a:p>
        </p:txBody>
      </p:sp>
      <p:sp>
        <p:nvSpPr>
          <p:cNvPr id="305" name="Rectangle 304"/>
          <p:cNvSpPr/>
          <p:nvPr/>
        </p:nvSpPr>
        <p:spPr bwMode="auto">
          <a:xfrm>
            <a:off x="8430560" y="4829359"/>
            <a:ext cx="335676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13</a:t>
            </a:r>
          </a:p>
        </p:txBody>
      </p:sp>
      <p:sp>
        <p:nvSpPr>
          <p:cNvPr id="306" name="Rectangle 305"/>
          <p:cNvSpPr/>
          <p:nvPr/>
        </p:nvSpPr>
        <p:spPr bwMode="auto">
          <a:xfrm>
            <a:off x="8767730" y="4829359"/>
            <a:ext cx="335676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15</a:t>
            </a:r>
          </a:p>
        </p:txBody>
      </p:sp>
      <p:sp>
        <p:nvSpPr>
          <p:cNvPr id="307" name="Rectangle 306"/>
          <p:cNvSpPr/>
          <p:nvPr/>
        </p:nvSpPr>
        <p:spPr bwMode="auto">
          <a:xfrm>
            <a:off x="6745456" y="4828778"/>
            <a:ext cx="335676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09" name="Down Arrow 308"/>
          <p:cNvSpPr/>
          <p:nvPr/>
        </p:nvSpPr>
        <p:spPr>
          <a:xfrm rot="16200000">
            <a:off x="3695434" y="3842817"/>
            <a:ext cx="188241" cy="904403"/>
          </a:xfrm>
          <a:prstGeom prst="downArrow">
            <a:avLst>
              <a:gd name="adj1" fmla="val 57990"/>
              <a:gd name="adj2" fmla="val 627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310" name="Rectangle 309"/>
          <p:cNvSpPr/>
          <p:nvPr/>
        </p:nvSpPr>
        <p:spPr>
          <a:xfrm>
            <a:off x="7189957" y="4103036"/>
            <a:ext cx="402674" cy="310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21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③</a:t>
            </a:r>
            <a:endParaRPr lang="en-US" sz="1421" dirty="0"/>
          </a:p>
        </p:txBody>
      </p:sp>
      <p:sp>
        <p:nvSpPr>
          <p:cNvPr id="312" name="Rectangle 311"/>
          <p:cNvSpPr/>
          <p:nvPr/>
        </p:nvSpPr>
        <p:spPr bwMode="auto">
          <a:xfrm>
            <a:off x="4549674" y="340905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13" name="Rectangle 312"/>
          <p:cNvSpPr/>
          <p:nvPr/>
        </p:nvSpPr>
        <p:spPr bwMode="auto">
          <a:xfrm>
            <a:off x="4886846" y="340905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14" name="Rectangle 313"/>
          <p:cNvSpPr/>
          <p:nvPr/>
        </p:nvSpPr>
        <p:spPr bwMode="auto">
          <a:xfrm>
            <a:off x="5224014" y="340905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15" name="Rectangle 314"/>
          <p:cNvSpPr/>
          <p:nvPr/>
        </p:nvSpPr>
        <p:spPr bwMode="auto">
          <a:xfrm>
            <a:off x="5561186" y="340905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16" name="Rectangle 315"/>
          <p:cNvSpPr/>
          <p:nvPr/>
        </p:nvSpPr>
        <p:spPr bwMode="auto">
          <a:xfrm>
            <a:off x="5898354" y="340905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17" name="Rectangle 316"/>
          <p:cNvSpPr/>
          <p:nvPr/>
        </p:nvSpPr>
        <p:spPr bwMode="auto">
          <a:xfrm>
            <a:off x="6235526" y="340905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18" name="Rectangle 317"/>
          <p:cNvSpPr/>
          <p:nvPr/>
        </p:nvSpPr>
        <p:spPr bwMode="auto">
          <a:xfrm>
            <a:off x="4549674" y="376166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19" name="Rectangle 318"/>
          <p:cNvSpPr/>
          <p:nvPr/>
        </p:nvSpPr>
        <p:spPr bwMode="auto">
          <a:xfrm>
            <a:off x="4886846" y="376166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20" name="Rectangle 319"/>
          <p:cNvSpPr/>
          <p:nvPr/>
        </p:nvSpPr>
        <p:spPr bwMode="auto">
          <a:xfrm>
            <a:off x="5224014" y="376166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21" name="Rectangle 320"/>
          <p:cNvSpPr/>
          <p:nvPr/>
        </p:nvSpPr>
        <p:spPr bwMode="auto">
          <a:xfrm>
            <a:off x="5561186" y="376166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22" name="Rectangle 321"/>
          <p:cNvSpPr/>
          <p:nvPr/>
        </p:nvSpPr>
        <p:spPr bwMode="auto">
          <a:xfrm>
            <a:off x="5898354" y="376166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23" name="Rectangle 322"/>
          <p:cNvSpPr/>
          <p:nvPr/>
        </p:nvSpPr>
        <p:spPr bwMode="auto">
          <a:xfrm>
            <a:off x="6235526" y="376166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24" name="Rectangle 323"/>
          <p:cNvSpPr/>
          <p:nvPr/>
        </p:nvSpPr>
        <p:spPr bwMode="auto">
          <a:xfrm>
            <a:off x="4549674" y="411816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25" name="Rectangle 324"/>
          <p:cNvSpPr/>
          <p:nvPr/>
        </p:nvSpPr>
        <p:spPr bwMode="auto">
          <a:xfrm>
            <a:off x="4886846" y="411816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26" name="Rectangle 325"/>
          <p:cNvSpPr/>
          <p:nvPr/>
        </p:nvSpPr>
        <p:spPr bwMode="auto">
          <a:xfrm>
            <a:off x="5224014" y="411816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27" name="Rectangle 326"/>
          <p:cNvSpPr/>
          <p:nvPr/>
        </p:nvSpPr>
        <p:spPr bwMode="auto">
          <a:xfrm>
            <a:off x="5561186" y="411816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28" name="Rectangle 327"/>
          <p:cNvSpPr/>
          <p:nvPr/>
        </p:nvSpPr>
        <p:spPr bwMode="auto">
          <a:xfrm>
            <a:off x="5898354" y="411816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29" name="Rectangle 328"/>
          <p:cNvSpPr/>
          <p:nvPr/>
        </p:nvSpPr>
        <p:spPr bwMode="auto">
          <a:xfrm>
            <a:off x="6235526" y="4118169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30" name="Rectangle 329"/>
          <p:cNvSpPr/>
          <p:nvPr/>
        </p:nvSpPr>
        <p:spPr bwMode="auto">
          <a:xfrm>
            <a:off x="4549674" y="447272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31" name="Rectangle 330"/>
          <p:cNvSpPr/>
          <p:nvPr/>
        </p:nvSpPr>
        <p:spPr bwMode="auto">
          <a:xfrm>
            <a:off x="4886846" y="447272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32" name="Rectangle 331"/>
          <p:cNvSpPr/>
          <p:nvPr/>
        </p:nvSpPr>
        <p:spPr bwMode="auto">
          <a:xfrm>
            <a:off x="5224014" y="447272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33" name="Rectangle 332"/>
          <p:cNvSpPr/>
          <p:nvPr/>
        </p:nvSpPr>
        <p:spPr bwMode="auto">
          <a:xfrm>
            <a:off x="5561186" y="447272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34" name="Rectangle 333"/>
          <p:cNvSpPr/>
          <p:nvPr/>
        </p:nvSpPr>
        <p:spPr bwMode="auto">
          <a:xfrm>
            <a:off x="5898354" y="447272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35" name="Rectangle 334"/>
          <p:cNvSpPr/>
          <p:nvPr/>
        </p:nvSpPr>
        <p:spPr bwMode="auto">
          <a:xfrm>
            <a:off x="6235526" y="4472722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36" name="Rectangle 335"/>
          <p:cNvSpPr/>
          <p:nvPr/>
        </p:nvSpPr>
        <p:spPr bwMode="auto">
          <a:xfrm>
            <a:off x="4549674" y="4827276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37" name="Rectangle 336"/>
          <p:cNvSpPr/>
          <p:nvPr/>
        </p:nvSpPr>
        <p:spPr bwMode="auto">
          <a:xfrm>
            <a:off x="4886846" y="4827276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38" name="Rectangle 337"/>
          <p:cNvSpPr/>
          <p:nvPr/>
        </p:nvSpPr>
        <p:spPr bwMode="auto">
          <a:xfrm>
            <a:off x="5224014" y="4827276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39" name="Rectangle 338"/>
          <p:cNvSpPr/>
          <p:nvPr/>
        </p:nvSpPr>
        <p:spPr bwMode="auto">
          <a:xfrm>
            <a:off x="5561186" y="4827276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4</a:t>
            </a:r>
          </a:p>
        </p:txBody>
      </p:sp>
      <p:sp>
        <p:nvSpPr>
          <p:cNvPr id="340" name="Rectangle 339"/>
          <p:cNvSpPr/>
          <p:nvPr/>
        </p:nvSpPr>
        <p:spPr bwMode="auto">
          <a:xfrm>
            <a:off x="5898354" y="4827276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41" name="Rectangle 340"/>
          <p:cNvSpPr/>
          <p:nvPr/>
        </p:nvSpPr>
        <p:spPr bwMode="auto">
          <a:xfrm>
            <a:off x="6235526" y="4827276"/>
            <a:ext cx="335675" cy="3539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3636648" y="3544278"/>
            <a:ext cx="402674" cy="310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21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②</a:t>
            </a:r>
            <a:endParaRPr lang="en-US" sz="1421" dirty="0"/>
          </a:p>
        </p:txBody>
      </p:sp>
      <p:sp>
        <p:nvSpPr>
          <p:cNvPr id="355" name="TextBox 354"/>
          <p:cNvSpPr txBox="1"/>
          <p:nvPr/>
        </p:nvSpPr>
        <p:spPr>
          <a:xfrm>
            <a:off x="6667100" y="4372832"/>
            <a:ext cx="23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prefix_sum</a:t>
            </a:r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cscColPtr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70" name="Rectangle 469"/>
          <p:cNvSpPr/>
          <p:nvPr/>
        </p:nvSpPr>
        <p:spPr>
          <a:xfrm>
            <a:off x="775055" y="2828933"/>
            <a:ext cx="402674" cy="310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21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①</a:t>
            </a:r>
            <a:endParaRPr lang="en-US" sz="1421" dirty="0"/>
          </a:p>
        </p:txBody>
      </p:sp>
      <p:sp>
        <p:nvSpPr>
          <p:cNvPr id="471" name="TextBox 470"/>
          <p:cNvSpPr txBox="1"/>
          <p:nvPr/>
        </p:nvSpPr>
        <p:spPr>
          <a:xfrm>
            <a:off x="1038026" y="2806393"/>
            <a:ext cx="1434221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473" name="Straight Arrow Connector 472"/>
          <p:cNvCxnSpPr/>
          <p:nvPr/>
        </p:nvCxnSpPr>
        <p:spPr bwMode="auto">
          <a:xfrm>
            <a:off x="2125980" y="3035144"/>
            <a:ext cx="1145170" cy="1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5" name="Straight Arrow Connector 474"/>
          <p:cNvCxnSpPr/>
          <p:nvPr/>
        </p:nvCxnSpPr>
        <p:spPr bwMode="auto">
          <a:xfrm flipH="1">
            <a:off x="2108827" y="3039970"/>
            <a:ext cx="1" cy="246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6" name="Rectangle 485"/>
          <p:cNvSpPr/>
          <p:nvPr/>
        </p:nvSpPr>
        <p:spPr bwMode="auto">
          <a:xfrm>
            <a:off x="4313454" y="4770120"/>
            <a:ext cx="2360407" cy="4453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358732" y="5458105"/>
            <a:ext cx="151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cscRowIdx</a:t>
            </a:r>
            <a:endParaRPr lang="en-US" sz="1600" dirty="0"/>
          </a:p>
        </p:txBody>
      </p:sp>
      <p:sp>
        <p:nvSpPr>
          <p:cNvPr id="225" name="TextBox 224"/>
          <p:cNvSpPr txBox="1"/>
          <p:nvPr/>
        </p:nvSpPr>
        <p:spPr>
          <a:xfrm>
            <a:off x="4758184" y="5747273"/>
            <a:ext cx="151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cscVal</a:t>
            </a:r>
            <a:endParaRPr lang="en-US" sz="1600" dirty="0"/>
          </a:p>
        </p:txBody>
      </p:sp>
      <p:sp>
        <p:nvSpPr>
          <p:cNvPr id="226" name="Rectangle 225"/>
          <p:cNvSpPr/>
          <p:nvPr/>
        </p:nvSpPr>
        <p:spPr>
          <a:xfrm>
            <a:off x="4376620" y="5255581"/>
            <a:ext cx="402674" cy="310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21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④</a:t>
            </a:r>
            <a:endParaRPr lang="en-US" sz="1421" dirty="0"/>
          </a:p>
        </p:txBody>
      </p:sp>
      <p:grpSp>
        <p:nvGrpSpPr>
          <p:cNvPr id="3" name="Group 2"/>
          <p:cNvGrpSpPr/>
          <p:nvPr/>
        </p:nvGrpSpPr>
        <p:grpSpPr>
          <a:xfrm>
            <a:off x="5410200" y="5385770"/>
            <a:ext cx="3693206" cy="867552"/>
            <a:chOff x="5332116" y="5385770"/>
            <a:chExt cx="3759103" cy="815149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534214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568348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602482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6366166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670750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7731525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807286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739018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7048843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8755543" y="5385770"/>
              <a:ext cx="335676" cy="3539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5332116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567345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6014798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6356140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6697479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7721498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8062839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738015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703881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840417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874551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8414203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276" name="TextBox 275"/>
          <p:cNvSpPr txBox="1"/>
          <p:nvPr/>
        </p:nvSpPr>
        <p:spPr>
          <a:xfrm>
            <a:off x="30829" y="5989393"/>
            <a:ext cx="4765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off = </a:t>
            </a:r>
            <a:r>
              <a:rPr lang="en-US" sz="1600" i="1" dirty="0" err="1" smtClean="0"/>
              <a:t>cscColPtr</a:t>
            </a:r>
            <a:r>
              <a:rPr lang="en-US" sz="1600" i="1" dirty="0" smtClean="0"/>
              <a:t>[3] </a:t>
            </a:r>
            <a:r>
              <a:rPr lang="en-US" sz="1600" i="1" dirty="0"/>
              <a:t>+ </a:t>
            </a:r>
            <a:r>
              <a:rPr lang="en-US" sz="1600" i="1" dirty="0" smtClean="0"/>
              <a:t>inter[1*6+3] </a:t>
            </a:r>
            <a:r>
              <a:rPr lang="en-US" sz="1600" i="1" dirty="0"/>
              <a:t>+ </a:t>
            </a:r>
            <a:r>
              <a:rPr lang="en-US" sz="1600" i="1" dirty="0" smtClean="0"/>
              <a:t>intra[7]</a:t>
            </a:r>
            <a:endParaRPr lang="en-US" sz="1600" i="1" dirty="0"/>
          </a:p>
        </p:txBody>
      </p:sp>
      <p:sp>
        <p:nvSpPr>
          <p:cNvPr id="277" name="Down Arrow 276"/>
          <p:cNvSpPr/>
          <p:nvPr/>
        </p:nvSpPr>
        <p:spPr>
          <a:xfrm>
            <a:off x="6570128" y="5143386"/>
            <a:ext cx="251341" cy="20977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 bwMode="auto">
          <a:xfrm>
            <a:off x="6322900" y="1413122"/>
            <a:ext cx="341885" cy="40416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68" name="Rectangle 367"/>
          <p:cNvSpPr/>
          <p:nvPr/>
        </p:nvSpPr>
        <p:spPr bwMode="auto">
          <a:xfrm>
            <a:off x="6325132" y="1867327"/>
            <a:ext cx="341885" cy="40416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h</a:t>
            </a:r>
          </a:p>
        </p:txBody>
      </p:sp>
      <p:sp>
        <p:nvSpPr>
          <p:cNvPr id="369" name="Rectangle 368"/>
          <p:cNvSpPr/>
          <p:nvPr/>
        </p:nvSpPr>
        <p:spPr bwMode="auto">
          <a:xfrm>
            <a:off x="6330366" y="2327766"/>
            <a:ext cx="337329" cy="37496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6331959" y="2925092"/>
            <a:ext cx="336880" cy="38791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71" name="Rectangle 370"/>
          <p:cNvSpPr/>
          <p:nvPr/>
        </p:nvSpPr>
        <p:spPr bwMode="auto">
          <a:xfrm>
            <a:off x="5566192" y="3766713"/>
            <a:ext cx="335675" cy="3539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72" name="Rectangle 371"/>
          <p:cNvSpPr/>
          <p:nvPr/>
        </p:nvSpPr>
        <p:spPr bwMode="auto">
          <a:xfrm>
            <a:off x="7761663" y="4828656"/>
            <a:ext cx="335676" cy="3539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5" dirty="0">
                <a:ea typeface="ＭＳ Ｐゴシック" pitchFamily="-65" charset="-128"/>
                <a:cs typeface="ＭＳ Ｐゴシック" pitchFamily="-65" charset="-128"/>
              </a:rPr>
              <a:t>7</a:t>
            </a:r>
          </a:p>
        </p:txBody>
      </p:sp>
      <p:grpSp>
        <p:nvGrpSpPr>
          <p:cNvPr id="373" name="Group 372"/>
          <p:cNvGrpSpPr/>
          <p:nvPr/>
        </p:nvGrpSpPr>
        <p:grpSpPr>
          <a:xfrm>
            <a:off x="5413742" y="5385770"/>
            <a:ext cx="3693206" cy="867552"/>
            <a:chOff x="5332116" y="5385770"/>
            <a:chExt cx="3759103" cy="815149"/>
          </a:xfrm>
        </p:grpSpPr>
        <p:sp>
          <p:nvSpPr>
            <p:cNvPr id="374" name="Rectangle 373"/>
            <p:cNvSpPr/>
            <p:nvPr/>
          </p:nvSpPr>
          <p:spPr bwMode="auto">
            <a:xfrm>
              <a:off x="534214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568348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602482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6366166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670750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7731525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807286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7390184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7048843" y="5385770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8755543" y="5385770"/>
              <a:ext cx="335676" cy="3539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ea typeface="ＭＳ Ｐゴシック" pitchFamily="-65" charset="-128"/>
                  <a:cs typeface="ＭＳ Ｐゴシック" pitchFamily="-65" charset="-128"/>
                </a:rPr>
                <a:t>…</a:t>
              </a: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5332116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c</a:t>
              </a: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567345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a</a:t>
              </a: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6014798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d</a:t>
              </a: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6356140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k</a:t>
              </a: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6697479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e</a:t>
              </a: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7721498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b</a:t>
              </a: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8062839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f</a:t>
              </a: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738015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l</a:t>
              </a: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703881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g</a:t>
              </a: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8404177" y="5846981"/>
              <a:ext cx="335676" cy="3539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h</a:t>
              </a: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8745517" y="5846981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...</a:t>
              </a:r>
              <a:endParaRPr lang="en-US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8414203" y="5385770"/>
              <a:ext cx="335676" cy="3539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ea typeface="ＭＳ Ｐゴシック" pitchFamily="-65" charset="-128"/>
                  <a:cs typeface="ＭＳ Ｐゴシック" pitchFamily="-65" charset="-128"/>
                </a:rPr>
                <a:t>2</a:t>
              </a:r>
              <a:endParaRPr lang="en-US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396" name="TextBox 395"/>
          <p:cNvSpPr txBox="1"/>
          <p:nvPr/>
        </p:nvSpPr>
        <p:spPr>
          <a:xfrm>
            <a:off x="3514335" y="5981043"/>
            <a:ext cx="1394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= 7+1+1 = 9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5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5" grpId="0"/>
      <p:bldP spid="226" grpId="0"/>
      <p:bldP spid="277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ScanTrans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round of Scan on auxiliary arrays to avoid atomic operation</a:t>
            </a:r>
          </a:p>
          <a:p>
            <a:pPr lvl="1"/>
            <a:r>
              <a:rPr lang="en-US" dirty="0" smtClean="0"/>
              <a:t>Scan operations can be implemented by using SIMD operations</a:t>
            </a:r>
          </a:p>
          <a:p>
            <a:r>
              <a:rPr lang="en-US" dirty="0" smtClean="0"/>
              <a:t>Cons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b</a:t>
            </a:r>
            <a:r>
              <a:rPr lang="en-US" dirty="0" smtClean="0"/>
              <a:t>ack step has random memory access on </a:t>
            </a:r>
            <a:r>
              <a:rPr lang="en-US" dirty="0" err="1" smtClean="0"/>
              <a:t>cscVal</a:t>
            </a:r>
            <a:r>
              <a:rPr lang="en-US" dirty="0" smtClean="0"/>
              <a:t> and </a:t>
            </a:r>
            <a:r>
              <a:rPr lang="en-US" dirty="0" err="1" smtClean="0"/>
              <a:t>cscRowIdx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1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MergeTrans</a:t>
            </a:r>
            <a:endParaRPr lang="en-US" dirty="0"/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-2" y="4177652"/>
            <a:ext cx="3489098" cy="19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Preprocess: partition </a:t>
            </a:r>
            <a:r>
              <a:rPr lang="en-US" sz="1800" dirty="0"/>
              <a:t>nonzero elements to multiple </a:t>
            </a:r>
            <a:r>
              <a:rPr lang="en-US" sz="1800" dirty="0" smtClean="0"/>
              <a:t>blocks</a:t>
            </a:r>
          </a:p>
          <a:p>
            <a:pPr>
              <a:buAutoNum type="arabicPeriod"/>
            </a:pPr>
            <a:r>
              <a:rPr lang="en-US" sz="1800" dirty="0"/>
              <a:t>E</a:t>
            </a:r>
            <a:r>
              <a:rPr lang="en-US" sz="1800" dirty="0" smtClean="0"/>
              <a:t>ach </a:t>
            </a:r>
            <a:r>
              <a:rPr lang="en-US" sz="1800" dirty="0"/>
              <a:t>thread transpose one or several blocks to CSC </a:t>
            </a:r>
            <a:r>
              <a:rPr lang="en-US" sz="1800" dirty="0" smtClean="0"/>
              <a:t>format</a:t>
            </a:r>
          </a:p>
          <a:p>
            <a:pPr>
              <a:buAutoNum type="arabicPeriod"/>
            </a:pPr>
            <a:r>
              <a:rPr lang="en-US" sz="1800" dirty="0" smtClean="0"/>
              <a:t>Merge multiple blocks in parallel until one block left </a:t>
            </a:r>
            <a:endParaRPr lang="en-US" sz="1800" dirty="0"/>
          </a:p>
        </p:txBody>
      </p:sp>
      <p:graphicFrame>
        <p:nvGraphicFramePr>
          <p:cNvPr id="178" name="Table 177"/>
          <p:cNvGraphicFramePr>
            <a:graphicFrameLocks noGrp="1"/>
          </p:cNvGraphicFramePr>
          <p:nvPr>
            <p:extLst/>
          </p:nvPr>
        </p:nvGraphicFramePr>
        <p:xfrm>
          <a:off x="609754" y="969447"/>
          <a:ext cx="1782786" cy="160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31">
                  <a:extLst>
                    <a:ext uri="{9D8B030D-6E8A-4147-A177-3AD203B41FA5}">
                      <a16:colId xmlns:a16="http://schemas.microsoft.com/office/drawing/2014/main" xmlns="" val="42535188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741379535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53950901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1941588432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916640020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096178478"/>
                    </a:ext>
                  </a:extLst>
                </a:gridCol>
              </a:tblGrid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726086512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3388613735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598260488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2648110380"/>
                  </a:ext>
                </a:extLst>
              </a:tr>
            </a:tbl>
          </a:graphicData>
        </a:graphic>
      </p:graphicFrame>
      <p:sp>
        <p:nvSpPr>
          <p:cNvPr id="179" name="Left Bracket 178"/>
          <p:cNvSpPr/>
          <p:nvPr/>
        </p:nvSpPr>
        <p:spPr>
          <a:xfrm>
            <a:off x="572080" y="1054849"/>
            <a:ext cx="10804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80" name="Left Bracket 179"/>
          <p:cNvSpPr/>
          <p:nvPr/>
        </p:nvSpPr>
        <p:spPr>
          <a:xfrm flipH="1">
            <a:off x="2338078" y="1054849"/>
            <a:ext cx="10407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81" name="TextBox 180"/>
          <p:cNvSpPr txBox="1"/>
          <p:nvPr/>
        </p:nvSpPr>
        <p:spPr>
          <a:xfrm>
            <a:off x="5745" y="1663841"/>
            <a:ext cx="9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= 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043343" y="1864814"/>
            <a:ext cx="107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csrVal</a:t>
            </a:r>
            <a:r>
              <a:rPr lang="en-US" dirty="0" smtClean="0"/>
              <a:t> =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721326" y="1423851"/>
            <a:ext cx="17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csrColIdx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601409" y="923799"/>
            <a:ext cx="18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csrRowPtr</a:t>
            </a:r>
            <a:r>
              <a:rPr lang="en-US" dirty="0" smtClean="0"/>
              <a:t> =</a:t>
            </a:r>
            <a:endParaRPr lang="en-US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3928624" y="956348"/>
            <a:ext cx="1707415" cy="404167"/>
            <a:chOff x="3304366" y="2807591"/>
            <a:chExt cx="1707415" cy="404167"/>
          </a:xfrm>
        </p:grpSpPr>
        <p:sp>
          <p:nvSpPr>
            <p:cNvPr id="187" name="Rectangle 186"/>
            <p:cNvSpPr/>
            <p:nvPr/>
          </p:nvSpPr>
          <p:spPr bwMode="auto">
            <a:xfrm>
              <a:off x="3304366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3645748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3987130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6</a:t>
              </a: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4328512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10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4669896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928624" y="1411838"/>
            <a:ext cx="5136649" cy="404167"/>
            <a:chOff x="3304366" y="3375019"/>
            <a:chExt cx="5136649" cy="404167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330436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364684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98933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433181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4674298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5016781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5359264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5701747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60442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6386713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672919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707167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741416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775664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80991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928624" y="1867328"/>
            <a:ext cx="5136649" cy="404167"/>
            <a:chOff x="3304948" y="3893071"/>
            <a:chExt cx="5136649" cy="404167"/>
          </a:xfrm>
        </p:grpSpPr>
        <p:sp>
          <p:nvSpPr>
            <p:cNvPr id="209" name="Rectangle 208"/>
            <p:cNvSpPr/>
            <p:nvPr/>
          </p:nvSpPr>
          <p:spPr bwMode="auto">
            <a:xfrm>
              <a:off x="330494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a</a:t>
              </a: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364743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b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98991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c</a:t>
              </a: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433239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d</a:t>
              </a: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674880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e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5017363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f</a:t>
              </a: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359846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g</a:t>
              </a: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5702329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h</a:t>
              </a: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60448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i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6387295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j</a:t>
              </a: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672977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k</a:t>
              </a: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707226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l</a:t>
              </a: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741474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m</a:t>
              </a: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775722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n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80997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p</a:t>
              </a: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2558172" y="2286035"/>
            <a:ext cx="6507100" cy="723644"/>
            <a:chOff x="2558172" y="2286035"/>
            <a:chExt cx="6507100" cy="723644"/>
          </a:xfrm>
        </p:grpSpPr>
        <p:grpSp>
          <p:nvGrpSpPr>
            <p:cNvPr id="479" name="Group 478"/>
            <p:cNvGrpSpPr/>
            <p:nvPr/>
          </p:nvGrpSpPr>
          <p:grpSpPr>
            <a:xfrm>
              <a:off x="3928623" y="2630344"/>
              <a:ext cx="4523553" cy="379335"/>
              <a:chOff x="3928623" y="2630344"/>
              <a:chExt cx="4523553" cy="37933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928623" y="2630344"/>
                <a:ext cx="384831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5" dirty="0"/>
                  <a:t>t</a:t>
                </a:r>
                <a:r>
                  <a:rPr lang="en-US" sz="943" dirty="0"/>
                  <a:t>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97931" y="2630344"/>
                <a:ext cx="384831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5" dirty="0"/>
                  <a:t>t</a:t>
                </a:r>
                <a:r>
                  <a:rPr lang="en-US" sz="943" dirty="0"/>
                  <a:t>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680383" y="2630344"/>
                <a:ext cx="384831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5" dirty="0"/>
                  <a:t>t</a:t>
                </a:r>
                <a:r>
                  <a:rPr lang="en-US" sz="943" dirty="0"/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67345" y="2630344"/>
                <a:ext cx="384831" cy="37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5" dirty="0"/>
                  <a:t>t</a:t>
                </a:r>
                <a:r>
                  <a:rPr lang="en-US" sz="943" dirty="0"/>
                  <a:t>3</a:t>
                </a:r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2558172" y="2286035"/>
              <a:ext cx="1518842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5" dirty="0" err="1" smtClean="0"/>
                <a:t>csrRowIdx</a:t>
              </a:r>
              <a:r>
                <a:rPr lang="en-US" sz="1865" dirty="0" smtClean="0"/>
                <a:t> = </a:t>
              </a:r>
              <a:endParaRPr lang="en-US" sz="1865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928623" y="2329068"/>
              <a:ext cx="5136649" cy="374966"/>
              <a:chOff x="3959028" y="1657177"/>
              <a:chExt cx="5111476" cy="353938"/>
            </a:xfrm>
          </p:grpSpPr>
          <p:sp>
            <p:nvSpPr>
              <p:cNvPr id="237" name="Rectangle 236"/>
              <p:cNvSpPr/>
              <p:nvPr/>
            </p:nvSpPr>
            <p:spPr bwMode="auto">
              <a:xfrm>
                <a:off x="3959028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4300368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4641708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498304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532438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634840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668974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6007066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5665726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7031087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805510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8396440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7713769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7372426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8734828" y="1657177"/>
                <a:ext cx="335676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65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3940361" y="2709605"/>
              <a:ext cx="4112712" cy="152069"/>
              <a:chOff x="4077014" y="4461915"/>
              <a:chExt cx="4112712" cy="305774"/>
            </a:xfrm>
          </p:grpSpPr>
          <p:cxnSp>
            <p:nvCxnSpPr>
              <p:cNvPr id="288" name="Straight Arrow Connector 287"/>
              <p:cNvCxnSpPr/>
              <p:nvPr/>
            </p:nvCxnSpPr>
            <p:spPr bwMode="auto">
              <a:xfrm>
                <a:off x="4077014" y="4467459"/>
                <a:ext cx="0" cy="2974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89" name="Straight Arrow Connector 288"/>
              <p:cNvCxnSpPr/>
              <p:nvPr/>
            </p:nvCxnSpPr>
            <p:spPr bwMode="auto">
              <a:xfrm>
                <a:off x="5447222" y="4470228"/>
                <a:ext cx="0" cy="2974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90" name="Straight Arrow Connector 289"/>
              <p:cNvCxnSpPr/>
              <p:nvPr/>
            </p:nvCxnSpPr>
            <p:spPr bwMode="auto">
              <a:xfrm>
                <a:off x="6810514" y="4470227"/>
                <a:ext cx="0" cy="2974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291" name="Straight Arrow Connector 290"/>
              <p:cNvCxnSpPr/>
              <p:nvPr/>
            </p:nvCxnSpPr>
            <p:spPr bwMode="auto">
              <a:xfrm>
                <a:off x="8189726" y="4461915"/>
                <a:ext cx="0" cy="2974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225" name="Rectangle 224"/>
          <p:cNvSpPr/>
          <p:nvPr/>
        </p:nvSpPr>
        <p:spPr>
          <a:xfrm>
            <a:off x="3661877" y="5704257"/>
            <a:ext cx="336107" cy="290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89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②</a:t>
            </a:r>
            <a:endParaRPr lang="en-US" sz="1289" dirty="0"/>
          </a:p>
        </p:txBody>
      </p:sp>
      <p:grpSp>
        <p:nvGrpSpPr>
          <p:cNvPr id="3" name="Group 2"/>
          <p:cNvGrpSpPr/>
          <p:nvPr/>
        </p:nvGrpSpPr>
        <p:grpSpPr>
          <a:xfrm>
            <a:off x="2337743" y="2850015"/>
            <a:ext cx="6728676" cy="2578196"/>
            <a:chOff x="2337743" y="2850015"/>
            <a:chExt cx="6728676" cy="2578196"/>
          </a:xfrm>
        </p:grpSpPr>
        <p:sp>
          <p:nvSpPr>
            <p:cNvPr id="224" name="Rectangle 223"/>
            <p:cNvSpPr/>
            <p:nvPr/>
          </p:nvSpPr>
          <p:spPr>
            <a:xfrm>
              <a:off x="2337743" y="2881949"/>
              <a:ext cx="320214" cy="290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89" dirty="0" smtClean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rPr>
                <a:t>①</a:t>
              </a:r>
              <a:endParaRPr lang="en-US" sz="1289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564709" y="2850015"/>
              <a:ext cx="1449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csr2csc_block</a:t>
              </a:r>
              <a:endParaRPr lang="en-US" sz="1600" dirty="0"/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3677685" y="3164314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3983535" y="3164314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289382" y="3164314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4595232" y="3164314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4901079" y="3164314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5512776" y="3164314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5206929" y="3164314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3677685" y="3535662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3983535" y="3535662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289382" y="3535662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595232" y="3535662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3677685" y="3906780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c</a:t>
              </a: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3983535" y="3906780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a</a:t>
              </a: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4289382" y="3906780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d</a:t>
              </a: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4595232" y="3906780"/>
              <a:ext cx="304492" cy="3210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b</a:t>
              </a: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3677689" y="4336259"/>
              <a:ext cx="2139583" cy="1063525"/>
              <a:chOff x="3248255" y="2917709"/>
              <a:chExt cx="2358695" cy="1172437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3248255" y="2917709"/>
                <a:ext cx="2358695" cy="353938"/>
                <a:chOff x="3249748" y="2917709"/>
                <a:chExt cx="2358695" cy="353938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3249748" y="2917709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0</a:t>
                  </a:r>
                </a:p>
              </p:txBody>
            </p:sp>
            <p:sp>
              <p:nvSpPr>
                <p:cNvPr id="272" name="Rectangle 271"/>
                <p:cNvSpPr/>
                <p:nvPr/>
              </p:nvSpPr>
              <p:spPr bwMode="auto">
                <a:xfrm>
                  <a:off x="3586920" y="2917709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0</a:t>
                  </a:r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3924088" y="2917709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0</a:t>
                  </a: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4261260" y="2917709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2</a:t>
                  </a:r>
                </a:p>
              </p:txBody>
            </p:sp>
            <p:sp>
              <p:nvSpPr>
                <p:cNvPr id="275" name="Rectangle 274"/>
                <p:cNvSpPr/>
                <p:nvPr/>
              </p:nvSpPr>
              <p:spPr bwMode="auto">
                <a:xfrm>
                  <a:off x="4598428" y="2917709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4</a:t>
                  </a: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5272768" y="2917709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4</a:t>
                  </a: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4935600" y="2917709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4</a:t>
                  </a:r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3248255" y="3326958"/>
                <a:ext cx="1347187" cy="353938"/>
                <a:chOff x="3248255" y="3331856"/>
                <a:chExt cx="1347187" cy="353938"/>
              </a:xfrm>
            </p:grpSpPr>
            <p:sp>
              <p:nvSpPr>
                <p:cNvPr id="267" name="Rectangle 266"/>
                <p:cNvSpPr/>
                <p:nvPr/>
              </p:nvSpPr>
              <p:spPr bwMode="auto">
                <a:xfrm>
                  <a:off x="3248255" y="3331856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1</a:t>
                  </a:r>
                </a:p>
              </p:txBody>
            </p:sp>
            <p:sp>
              <p:nvSpPr>
                <p:cNvPr id="268" name="Rectangle 267"/>
                <p:cNvSpPr/>
                <p:nvPr/>
              </p:nvSpPr>
              <p:spPr bwMode="auto">
                <a:xfrm>
                  <a:off x="3585427" y="3331856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2</a:t>
                  </a:r>
                </a:p>
              </p:txBody>
            </p:sp>
            <p:sp>
              <p:nvSpPr>
                <p:cNvPr id="269" name="Rectangle 268"/>
                <p:cNvSpPr/>
                <p:nvPr/>
              </p:nvSpPr>
              <p:spPr bwMode="auto">
                <a:xfrm>
                  <a:off x="3922595" y="3331856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1</a:t>
                  </a:r>
                </a:p>
              </p:txBody>
            </p:sp>
            <p:sp>
              <p:nvSpPr>
                <p:cNvPr id="270" name="Rectangle 269"/>
                <p:cNvSpPr/>
                <p:nvPr/>
              </p:nvSpPr>
              <p:spPr bwMode="auto">
                <a:xfrm>
                  <a:off x="4259767" y="3331856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2</a:t>
                  </a:r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3248255" y="3736208"/>
                <a:ext cx="1347187" cy="353938"/>
                <a:chOff x="3248255" y="3736208"/>
                <a:chExt cx="1347187" cy="353938"/>
              </a:xfrm>
            </p:grpSpPr>
            <p:sp>
              <p:nvSpPr>
                <p:cNvPr id="263" name="Rectangle 262"/>
                <p:cNvSpPr/>
                <p:nvPr/>
              </p:nvSpPr>
              <p:spPr bwMode="auto">
                <a:xfrm>
                  <a:off x="3248255" y="3736208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e</a:t>
                  </a:r>
                </a:p>
              </p:txBody>
            </p:sp>
            <p:sp>
              <p:nvSpPr>
                <p:cNvPr id="264" name="Rectangle 263"/>
                <p:cNvSpPr/>
                <p:nvPr/>
              </p:nvSpPr>
              <p:spPr bwMode="auto">
                <a:xfrm>
                  <a:off x="3585427" y="3736208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g</a:t>
                  </a:r>
                </a:p>
              </p:txBody>
            </p:sp>
            <p:sp>
              <p:nvSpPr>
                <p:cNvPr id="265" name="Rectangle 264"/>
                <p:cNvSpPr/>
                <p:nvPr/>
              </p:nvSpPr>
              <p:spPr bwMode="auto">
                <a:xfrm>
                  <a:off x="3922595" y="3736208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f</a:t>
                  </a:r>
                </a:p>
              </p:txBody>
            </p:sp>
            <p:sp>
              <p:nvSpPr>
                <p:cNvPr id="266" name="Rectangle 265"/>
                <p:cNvSpPr/>
                <p:nvPr/>
              </p:nvSpPr>
              <p:spPr bwMode="auto">
                <a:xfrm>
                  <a:off x="4259767" y="3736208"/>
                  <a:ext cx="335675" cy="35393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91" dirty="0">
                      <a:ea typeface="ＭＳ Ｐゴシック" pitchFamily="-65" charset="-128"/>
                      <a:cs typeface="ＭＳ Ｐゴシック" pitchFamily="-65" charset="-128"/>
                    </a:rPr>
                    <a:t>h</a:t>
                  </a:r>
                </a:p>
              </p:txBody>
            </p:sp>
          </p:grpSp>
        </p:grpSp>
        <p:grpSp>
          <p:nvGrpSpPr>
            <p:cNvPr id="278" name="Group 277"/>
            <p:cNvGrpSpPr/>
            <p:nvPr/>
          </p:nvGrpSpPr>
          <p:grpSpPr>
            <a:xfrm>
              <a:off x="6551609" y="3161754"/>
              <a:ext cx="2140939" cy="1063525"/>
              <a:chOff x="2058013" y="1728526"/>
              <a:chExt cx="2360188" cy="1172437"/>
            </a:xfrm>
          </p:grpSpPr>
          <p:sp>
            <p:nvSpPr>
              <p:cNvPr id="279" name="Rectangle 278"/>
              <p:cNvSpPr/>
              <p:nvPr/>
            </p:nvSpPr>
            <p:spPr bwMode="auto">
              <a:xfrm>
                <a:off x="2059506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2396678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2733846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82" name="Rectangle 281"/>
              <p:cNvSpPr/>
              <p:nvPr/>
            </p:nvSpPr>
            <p:spPr bwMode="auto">
              <a:xfrm>
                <a:off x="3071018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83" name="Rectangle 282"/>
              <p:cNvSpPr/>
              <p:nvPr/>
            </p:nvSpPr>
            <p:spPr bwMode="auto">
              <a:xfrm>
                <a:off x="3408186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4082526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4</a:t>
                </a:r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3745358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86" name="Rectangle 285"/>
              <p:cNvSpPr/>
              <p:nvPr/>
            </p:nvSpPr>
            <p:spPr bwMode="auto">
              <a:xfrm>
                <a:off x="2058013" y="2142673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87" name="Rectangle 286"/>
              <p:cNvSpPr/>
              <p:nvPr/>
            </p:nvSpPr>
            <p:spPr bwMode="auto">
              <a:xfrm>
                <a:off x="2395185" y="2142673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2732353" y="2142673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93" name="Rectangle 292"/>
              <p:cNvSpPr/>
              <p:nvPr/>
            </p:nvSpPr>
            <p:spPr bwMode="auto">
              <a:xfrm>
                <a:off x="3069525" y="2142673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2058013" y="2547025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k</a:t>
                </a:r>
              </a:p>
            </p:txBody>
          </p:sp>
          <p:sp>
            <p:nvSpPr>
              <p:cNvPr id="295" name="Rectangle 294"/>
              <p:cNvSpPr/>
              <p:nvPr/>
            </p:nvSpPr>
            <p:spPr bwMode="auto">
              <a:xfrm>
                <a:off x="2395185" y="2547025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l</a:t>
                </a:r>
              </a:p>
            </p:txBody>
          </p:sp>
          <p:sp>
            <p:nvSpPr>
              <p:cNvPr id="297" name="Rectangle 296"/>
              <p:cNvSpPr/>
              <p:nvPr/>
            </p:nvSpPr>
            <p:spPr bwMode="auto">
              <a:xfrm>
                <a:off x="2732353" y="2547025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i</a:t>
                </a:r>
              </a:p>
            </p:txBody>
          </p:sp>
          <p:sp>
            <p:nvSpPr>
              <p:cNvPr id="299" name="Rectangle 298"/>
              <p:cNvSpPr/>
              <p:nvPr/>
            </p:nvSpPr>
            <p:spPr bwMode="auto">
              <a:xfrm>
                <a:off x="3069525" y="2547025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j</a:t>
                </a:r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555199" y="4325541"/>
              <a:ext cx="2140939" cy="1063525"/>
              <a:chOff x="2058013" y="1728526"/>
              <a:chExt cx="2360188" cy="1172437"/>
            </a:xfrm>
          </p:grpSpPr>
          <p:sp>
            <p:nvSpPr>
              <p:cNvPr id="343" name="Rectangle 342"/>
              <p:cNvSpPr/>
              <p:nvPr/>
            </p:nvSpPr>
            <p:spPr bwMode="auto">
              <a:xfrm>
                <a:off x="2059506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2396678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345" name="Rectangle 344"/>
              <p:cNvSpPr/>
              <p:nvPr/>
            </p:nvSpPr>
            <p:spPr bwMode="auto">
              <a:xfrm>
                <a:off x="2733846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3071018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347" name="Rectangle 346"/>
              <p:cNvSpPr/>
              <p:nvPr/>
            </p:nvSpPr>
            <p:spPr bwMode="auto">
              <a:xfrm>
                <a:off x="3408186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4082526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349" name="Rectangle 348"/>
              <p:cNvSpPr/>
              <p:nvPr/>
            </p:nvSpPr>
            <p:spPr bwMode="auto">
              <a:xfrm>
                <a:off x="3745358" y="1728526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>
                <a:off x="2058013" y="2142673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2395185" y="2142673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2732353" y="2142673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2058013" y="2547025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m</a:t>
                </a: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2395185" y="2547025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n</a:t>
                </a: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2732353" y="2547025"/>
                <a:ext cx="335675" cy="35393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91" dirty="0">
                    <a:ea typeface="ＭＳ Ｐゴシック" pitchFamily="-65" charset="-128"/>
                    <a:cs typeface="ＭＳ Ｐゴシック" pitchFamily="-65" charset="-128"/>
                  </a:rPr>
                  <a:t>p</a:t>
                </a:r>
              </a:p>
            </p:txBody>
          </p:sp>
        </p:grpSp>
        <p:sp>
          <p:nvSpPr>
            <p:cNvPr id="357" name="TextBox 356"/>
            <p:cNvSpPr txBox="1"/>
            <p:nvPr/>
          </p:nvSpPr>
          <p:spPr>
            <a:xfrm>
              <a:off x="8117204" y="4740441"/>
              <a:ext cx="349083" cy="35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91" dirty="0"/>
                <a:t>t</a:t>
              </a:r>
              <a:r>
                <a:rPr lang="en-US" sz="855" dirty="0"/>
                <a:t>3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5196907" y="3687420"/>
              <a:ext cx="349083" cy="35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91" dirty="0"/>
                <a:t>t</a:t>
              </a:r>
              <a:r>
                <a:rPr lang="en-US" sz="855" dirty="0"/>
                <a:t>0</a:t>
              </a: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14491" y="4810994"/>
              <a:ext cx="349083" cy="35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91" dirty="0"/>
                <a:t>t</a:t>
              </a:r>
              <a:r>
                <a:rPr lang="en-US" sz="855" dirty="0"/>
                <a:t>1</a:t>
              </a: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8074204" y="3646118"/>
              <a:ext cx="349083" cy="352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91" dirty="0"/>
                <a:t>t</a:t>
              </a:r>
              <a:r>
                <a:rPr lang="en-US" sz="855" dirty="0"/>
                <a:t>2</a:t>
              </a: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650444" y="3124496"/>
              <a:ext cx="2530744" cy="11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946" tIns="41473" rIns="82946" bIns="414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1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6520731" y="3124496"/>
              <a:ext cx="2545688" cy="11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946" tIns="41473" rIns="82946" bIns="414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1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652177" y="4299561"/>
              <a:ext cx="2523615" cy="11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946" tIns="41473" rIns="82946" bIns="414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1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6520731" y="4299161"/>
              <a:ext cx="2545688" cy="1128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946" tIns="41473" rIns="82946" bIns="414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1"/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2591543" y="3181464"/>
              <a:ext cx="1370998" cy="1034947"/>
              <a:chOff x="2806786" y="8748384"/>
              <a:chExt cx="1511399" cy="1238147"/>
            </a:xfrm>
          </p:grpSpPr>
          <p:sp>
            <p:nvSpPr>
              <p:cNvPr id="366" name="TextBox 365"/>
              <p:cNvSpPr txBox="1"/>
              <p:nvPr/>
            </p:nvSpPr>
            <p:spPr>
              <a:xfrm>
                <a:off x="2806786" y="9613306"/>
                <a:ext cx="1511399" cy="37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cscVal</a:t>
                </a:r>
                <a:endParaRPr lang="en-US" sz="1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2806786" y="8748384"/>
                <a:ext cx="1511399" cy="37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cscColPtr</a:t>
                </a:r>
                <a:endParaRPr lang="en-US" sz="1600" dirty="0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806786" y="9180845"/>
                <a:ext cx="1511399" cy="373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cscRowIdx</a:t>
                </a:r>
                <a:endParaRPr lang="en-US" sz="1600" dirty="0"/>
              </a:p>
            </p:txBody>
          </p:sp>
        </p:grpSp>
      </p:grpSp>
      <p:sp>
        <p:nvSpPr>
          <p:cNvPr id="427" name="Down Arrow 426"/>
          <p:cNvSpPr/>
          <p:nvPr/>
        </p:nvSpPr>
        <p:spPr>
          <a:xfrm>
            <a:off x="6177201" y="5544080"/>
            <a:ext cx="146875" cy="297787"/>
          </a:xfrm>
          <a:prstGeom prst="downArrow">
            <a:avLst>
              <a:gd name="adj1" fmla="val 50000"/>
              <a:gd name="adj2" fmla="val 458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482" tIns="32742" rIns="65482" bIns="327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5"/>
          </a:p>
        </p:txBody>
      </p:sp>
      <p:sp>
        <p:nvSpPr>
          <p:cNvPr id="428" name="TextBox 427"/>
          <p:cNvSpPr txBox="1"/>
          <p:nvPr/>
        </p:nvSpPr>
        <p:spPr>
          <a:xfrm>
            <a:off x="3917364" y="5673352"/>
            <a:ext cx="2559085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1" dirty="0"/>
              <a:t>m</a:t>
            </a:r>
            <a:r>
              <a:rPr lang="en-US" sz="1691" dirty="0" smtClean="0"/>
              <a:t>ultiple round merge</a:t>
            </a:r>
            <a:endParaRPr lang="en-US" sz="169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0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427" grpId="0" animBg="1"/>
      <p:bldP spid="4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Mitigate Random Memory Access</a:t>
            </a:r>
            <a:endParaRPr lang="en-US" dirty="0"/>
          </a:p>
        </p:txBody>
      </p:sp>
      <p:sp>
        <p:nvSpPr>
          <p:cNvPr id="242" name="Rectangle 241"/>
          <p:cNvSpPr/>
          <p:nvPr/>
        </p:nvSpPr>
        <p:spPr bwMode="auto">
          <a:xfrm>
            <a:off x="1972867" y="1516198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43" name="Rectangle 242"/>
          <p:cNvSpPr/>
          <p:nvPr/>
        </p:nvSpPr>
        <p:spPr bwMode="auto">
          <a:xfrm>
            <a:off x="2278718" y="1516198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44" name="Rectangle 243"/>
          <p:cNvSpPr/>
          <p:nvPr/>
        </p:nvSpPr>
        <p:spPr bwMode="auto">
          <a:xfrm>
            <a:off x="2584565" y="1516198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45" name="Rectangle 244"/>
          <p:cNvSpPr/>
          <p:nvPr/>
        </p:nvSpPr>
        <p:spPr bwMode="auto">
          <a:xfrm>
            <a:off x="2890415" y="1514928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5</a:t>
            </a:r>
          </a:p>
        </p:txBody>
      </p:sp>
      <p:sp>
        <p:nvSpPr>
          <p:cNvPr id="246" name="Rectangle 245"/>
          <p:cNvSpPr/>
          <p:nvPr/>
        </p:nvSpPr>
        <p:spPr bwMode="auto">
          <a:xfrm>
            <a:off x="3196262" y="1516198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8</a:t>
            </a:r>
          </a:p>
        </p:txBody>
      </p:sp>
      <p:sp>
        <p:nvSpPr>
          <p:cNvPr id="247" name="Rectangle 246"/>
          <p:cNvSpPr/>
          <p:nvPr/>
        </p:nvSpPr>
        <p:spPr bwMode="auto">
          <a:xfrm>
            <a:off x="3807960" y="1516198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8</a:t>
            </a:r>
          </a:p>
        </p:txBody>
      </p:sp>
      <p:sp>
        <p:nvSpPr>
          <p:cNvPr id="248" name="Rectangle 247"/>
          <p:cNvSpPr/>
          <p:nvPr/>
        </p:nvSpPr>
        <p:spPr bwMode="auto">
          <a:xfrm>
            <a:off x="3502113" y="1516198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8</a:t>
            </a:r>
          </a:p>
        </p:txBody>
      </p:sp>
      <p:sp>
        <p:nvSpPr>
          <p:cNvPr id="249" name="Rectangle 248"/>
          <p:cNvSpPr/>
          <p:nvPr/>
        </p:nvSpPr>
        <p:spPr bwMode="auto">
          <a:xfrm>
            <a:off x="1971513" y="189187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50" name="Rectangle 249"/>
          <p:cNvSpPr/>
          <p:nvPr/>
        </p:nvSpPr>
        <p:spPr bwMode="auto">
          <a:xfrm>
            <a:off x="2277364" y="189187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51" name="Rectangle 250"/>
          <p:cNvSpPr/>
          <p:nvPr/>
        </p:nvSpPr>
        <p:spPr bwMode="auto">
          <a:xfrm>
            <a:off x="2583210" y="189187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52" name="Rectangle 251"/>
          <p:cNvSpPr/>
          <p:nvPr/>
        </p:nvSpPr>
        <p:spPr bwMode="auto">
          <a:xfrm>
            <a:off x="2889061" y="189187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53" name="Rectangle 252"/>
          <p:cNvSpPr/>
          <p:nvPr/>
        </p:nvSpPr>
        <p:spPr bwMode="auto">
          <a:xfrm>
            <a:off x="1971513" y="225866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c</a:t>
            </a:r>
          </a:p>
        </p:txBody>
      </p:sp>
      <p:sp>
        <p:nvSpPr>
          <p:cNvPr id="254" name="Rectangle 253"/>
          <p:cNvSpPr/>
          <p:nvPr/>
        </p:nvSpPr>
        <p:spPr bwMode="auto">
          <a:xfrm>
            <a:off x="2277364" y="225866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a</a:t>
            </a:r>
          </a:p>
        </p:txBody>
      </p:sp>
      <p:sp>
        <p:nvSpPr>
          <p:cNvPr id="255" name="Rectangle 254"/>
          <p:cNvSpPr/>
          <p:nvPr/>
        </p:nvSpPr>
        <p:spPr bwMode="auto">
          <a:xfrm>
            <a:off x="2583210" y="225866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d</a:t>
            </a:r>
          </a:p>
        </p:txBody>
      </p:sp>
      <p:sp>
        <p:nvSpPr>
          <p:cNvPr id="256" name="Rectangle 255"/>
          <p:cNvSpPr/>
          <p:nvPr/>
        </p:nvSpPr>
        <p:spPr bwMode="auto">
          <a:xfrm>
            <a:off x="2889061" y="225866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e</a:t>
            </a:r>
          </a:p>
        </p:txBody>
      </p:sp>
      <p:sp>
        <p:nvSpPr>
          <p:cNvPr id="257" name="Rectangle 256"/>
          <p:cNvSpPr/>
          <p:nvPr/>
        </p:nvSpPr>
        <p:spPr bwMode="auto">
          <a:xfrm>
            <a:off x="3192024" y="189033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58" name="Rectangle 257"/>
          <p:cNvSpPr/>
          <p:nvPr/>
        </p:nvSpPr>
        <p:spPr bwMode="auto">
          <a:xfrm>
            <a:off x="3497875" y="189033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59" name="Rectangle 258"/>
          <p:cNvSpPr/>
          <p:nvPr/>
        </p:nvSpPr>
        <p:spPr bwMode="auto">
          <a:xfrm>
            <a:off x="3803722" y="189033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60" name="Rectangle 259"/>
          <p:cNvSpPr/>
          <p:nvPr/>
        </p:nvSpPr>
        <p:spPr bwMode="auto">
          <a:xfrm>
            <a:off x="4109572" y="1890332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61" name="Rectangle 260"/>
          <p:cNvSpPr/>
          <p:nvPr/>
        </p:nvSpPr>
        <p:spPr bwMode="auto">
          <a:xfrm>
            <a:off x="3192024" y="2259281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g</a:t>
            </a:r>
          </a:p>
        </p:txBody>
      </p:sp>
      <p:sp>
        <p:nvSpPr>
          <p:cNvPr id="262" name="Rectangle 261"/>
          <p:cNvSpPr/>
          <p:nvPr/>
        </p:nvSpPr>
        <p:spPr bwMode="auto">
          <a:xfrm>
            <a:off x="3497875" y="2259281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b</a:t>
            </a:r>
          </a:p>
        </p:txBody>
      </p:sp>
      <p:sp>
        <p:nvSpPr>
          <p:cNvPr id="263" name="Rectangle 262"/>
          <p:cNvSpPr/>
          <p:nvPr/>
        </p:nvSpPr>
        <p:spPr bwMode="auto">
          <a:xfrm>
            <a:off x="3803722" y="2259281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f</a:t>
            </a:r>
          </a:p>
        </p:txBody>
      </p:sp>
      <p:sp>
        <p:nvSpPr>
          <p:cNvPr id="264" name="Rectangle 263"/>
          <p:cNvSpPr/>
          <p:nvPr/>
        </p:nvSpPr>
        <p:spPr bwMode="auto">
          <a:xfrm>
            <a:off x="4109572" y="2259281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h</a:t>
            </a:r>
          </a:p>
        </p:txBody>
      </p:sp>
      <p:sp>
        <p:nvSpPr>
          <p:cNvPr id="266" name="Rectangle 265"/>
          <p:cNvSpPr/>
          <p:nvPr/>
        </p:nvSpPr>
        <p:spPr bwMode="auto">
          <a:xfrm>
            <a:off x="4847340" y="1509901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67" name="Rectangle 266"/>
          <p:cNvSpPr/>
          <p:nvPr/>
        </p:nvSpPr>
        <p:spPr bwMode="auto">
          <a:xfrm>
            <a:off x="5153191" y="1509901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268" name="Rectangle 267"/>
          <p:cNvSpPr/>
          <p:nvPr/>
        </p:nvSpPr>
        <p:spPr bwMode="auto">
          <a:xfrm>
            <a:off x="5459038" y="1509901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269" name="Rectangle 268"/>
          <p:cNvSpPr/>
          <p:nvPr/>
        </p:nvSpPr>
        <p:spPr bwMode="auto">
          <a:xfrm>
            <a:off x="5764889" y="1509901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70" name="Rectangle 269"/>
          <p:cNvSpPr/>
          <p:nvPr/>
        </p:nvSpPr>
        <p:spPr bwMode="auto">
          <a:xfrm>
            <a:off x="6070736" y="1509901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71" name="Rectangle 270"/>
          <p:cNvSpPr/>
          <p:nvPr/>
        </p:nvSpPr>
        <p:spPr bwMode="auto">
          <a:xfrm>
            <a:off x="6682433" y="1509901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7</a:t>
            </a:r>
          </a:p>
        </p:txBody>
      </p:sp>
      <p:sp>
        <p:nvSpPr>
          <p:cNvPr id="272" name="Rectangle 271"/>
          <p:cNvSpPr/>
          <p:nvPr/>
        </p:nvSpPr>
        <p:spPr bwMode="auto">
          <a:xfrm>
            <a:off x="6376586" y="1509901"/>
            <a:ext cx="304493" cy="321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5</a:t>
            </a:r>
          </a:p>
        </p:txBody>
      </p:sp>
      <p:sp>
        <p:nvSpPr>
          <p:cNvPr id="273" name="Rectangle 272"/>
          <p:cNvSpPr/>
          <p:nvPr/>
        </p:nvSpPr>
        <p:spPr bwMode="auto">
          <a:xfrm>
            <a:off x="4845986" y="188557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74" name="Rectangle 273"/>
          <p:cNvSpPr/>
          <p:nvPr/>
        </p:nvSpPr>
        <p:spPr bwMode="auto">
          <a:xfrm>
            <a:off x="5151837" y="188557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75" name="Rectangle 274"/>
          <p:cNvSpPr/>
          <p:nvPr/>
        </p:nvSpPr>
        <p:spPr bwMode="auto">
          <a:xfrm>
            <a:off x="5457684" y="188557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76" name="Rectangle 275"/>
          <p:cNvSpPr/>
          <p:nvPr/>
        </p:nvSpPr>
        <p:spPr bwMode="auto">
          <a:xfrm>
            <a:off x="5763534" y="188557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77" name="Rectangle 276"/>
          <p:cNvSpPr/>
          <p:nvPr/>
        </p:nvSpPr>
        <p:spPr bwMode="auto">
          <a:xfrm>
            <a:off x="4845986" y="225236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k</a:t>
            </a:r>
          </a:p>
        </p:txBody>
      </p:sp>
      <p:sp>
        <p:nvSpPr>
          <p:cNvPr id="278" name="Rectangle 277"/>
          <p:cNvSpPr/>
          <p:nvPr/>
        </p:nvSpPr>
        <p:spPr bwMode="auto">
          <a:xfrm>
            <a:off x="5151837" y="225236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l</a:t>
            </a:r>
          </a:p>
        </p:txBody>
      </p:sp>
      <p:sp>
        <p:nvSpPr>
          <p:cNvPr id="279" name="Rectangle 278"/>
          <p:cNvSpPr/>
          <p:nvPr/>
        </p:nvSpPr>
        <p:spPr bwMode="auto">
          <a:xfrm>
            <a:off x="5457684" y="225236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m</a:t>
            </a:r>
          </a:p>
        </p:txBody>
      </p:sp>
      <p:sp>
        <p:nvSpPr>
          <p:cNvPr id="280" name="Rectangle 279"/>
          <p:cNvSpPr/>
          <p:nvPr/>
        </p:nvSpPr>
        <p:spPr bwMode="auto">
          <a:xfrm>
            <a:off x="5763534" y="225236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i</a:t>
            </a:r>
          </a:p>
        </p:txBody>
      </p:sp>
      <p:sp>
        <p:nvSpPr>
          <p:cNvPr id="281" name="Rectangle 280"/>
          <p:cNvSpPr/>
          <p:nvPr/>
        </p:nvSpPr>
        <p:spPr bwMode="auto">
          <a:xfrm>
            <a:off x="6066498" y="188403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82" name="Rectangle 281"/>
          <p:cNvSpPr/>
          <p:nvPr/>
        </p:nvSpPr>
        <p:spPr bwMode="auto">
          <a:xfrm>
            <a:off x="6372348" y="188403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283" name="Rectangle 282"/>
          <p:cNvSpPr/>
          <p:nvPr/>
        </p:nvSpPr>
        <p:spPr bwMode="auto">
          <a:xfrm>
            <a:off x="6678195" y="1884035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284" name="Rectangle 283"/>
          <p:cNvSpPr/>
          <p:nvPr/>
        </p:nvSpPr>
        <p:spPr bwMode="auto">
          <a:xfrm>
            <a:off x="6066498" y="2252984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n</a:t>
            </a:r>
          </a:p>
        </p:txBody>
      </p:sp>
      <p:sp>
        <p:nvSpPr>
          <p:cNvPr id="285" name="Rectangle 284"/>
          <p:cNvSpPr/>
          <p:nvPr/>
        </p:nvSpPr>
        <p:spPr bwMode="auto">
          <a:xfrm>
            <a:off x="6372348" y="2252984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j</a:t>
            </a:r>
          </a:p>
        </p:txBody>
      </p:sp>
      <p:sp>
        <p:nvSpPr>
          <p:cNvPr id="286" name="Rectangle 285"/>
          <p:cNvSpPr/>
          <p:nvPr/>
        </p:nvSpPr>
        <p:spPr bwMode="auto">
          <a:xfrm>
            <a:off x="6678195" y="2252984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p</a:t>
            </a:r>
          </a:p>
        </p:txBody>
      </p:sp>
      <p:grpSp>
        <p:nvGrpSpPr>
          <p:cNvPr id="287" name="Group 286"/>
          <p:cNvGrpSpPr/>
          <p:nvPr/>
        </p:nvGrpSpPr>
        <p:grpSpPr>
          <a:xfrm>
            <a:off x="1570165" y="2926375"/>
            <a:ext cx="1370998" cy="1123129"/>
            <a:chOff x="2806786" y="8748384"/>
            <a:chExt cx="1511399" cy="1238147"/>
          </a:xfrm>
        </p:grpSpPr>
        <p:sp>
          <p:nvSpPr>
            <p:cNvPr id="288" name="TextBox 287"/>
            <p:cNvSpPr txBox="1"/>
            <p:nvPr/>
          </p:nvSpPr>
          <p:spPr>
            <a:xfrm>
              <a:off x="2806786" y="9613306"/>
              <a:ext cx="1511399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cscVal</a:t>
              </a:r>
              <a:endParaRPr lang="en-US" sz="16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806786" y="8748384"/>
              <a:ext cx="1511399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cscColPtr</a:t>
              </a:r>
              <a:endParaRPr lang="en-US" sz="16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806786" y="9180845"/>
              <a:ext cx="1511399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cscRowIdx</a:t>
              </a:r>
              <a:endParaRPr lang="en-US" sz="1600" dirty="0"/>
            </a:p>
          </p:txBody>
        </p:sp>
      </p:grpSp>
      <p:sp>
        <p:nvSpPr>
          <p:cNvPr id="291" name="Rectangle 290"/>
          <p:cNvSpPr/>
          <p:nvPr/>
        </p:nvSpPr>
        <p:spPr>
          <a:xfrm>
            <a:off x="4821471" y="1483199"/>
            <a:ext cx="2545688" cy="11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46" tIns="41473" rIns="82946" bIns="414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1"/>
          </a:p>
        </p:txBody>
      </p:sp>
      <p:sp>
        <p:nvSpPr>
          <p:cNvPr id="292" name="Rectangle 291"/>
          <p:cNvSpPr/>
          <p:nvPr/>
        </p:nvSpPr>
        <p:spPr>
          <a:xfrm>
            <a:off x="1942551" y="1481868"/>
            <a:ext cx="2533981" cy="11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46" tIns="41473" rIns="82946" bIns="414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1"/>
          </a:p>
        </p:txBody>
      </p:sp>
      <p:sp>
        <p:nvSpPr>
          <p:cNvPr id="298" name="Down Arrow 297"/>
          <p:cNvSpPr/>
          <p:nvPr/>
        </p:nvSpPr>
        <p:spPr>
          <a:xfrm>
            <a:off x="4579159" y="2610522"/>
            <a:ext cx="146875" cy="297787"/>
          </a:xfrm>
          <a:prstGeom prst="downArrow">
            <a:avLst>
              <a:gd name="adj1" fmla="val 50000"/>
              <a:gd name="adj2" fmla="val 458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482" tIns="32742" rIns="65482" bIns="327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55"/>
          </a:p>
        </p:txBody>
      </p:sp>
      <p:sp>
        <p:nvSpPr>
          <p:cNvPr id="299" name="TextBox 298"/>
          <p:cNvSpPr txBox="1"/>
          <p:nvPr/>
        </p:nvSpPr>
        <p:spPr>
          <a:xfrm>
            <a:off x="1208349" y="1157912"/>
            <a:ext cx="2559085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1" dirty="0" err="1" smtClean="0"/>
              <a:t>merge_pcsc_mthread</a:t>
            </a:r>
            <a:endParaRPr lang="en-US" sz="1691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2617513" y="2946612"/>
            <a:ext cx="2138909" cy="321586"/>
            <a:chOff x="8723610" y="5178847"/>
            <a:chExt cx="2357950" cy="354519"/>
          </a:xfrm>
        </p:grpSpPr>
        <p:sp>
          <p:nvSpPr>
            <p:cNvPr id="340" name="Rectangle 339"/>
            <p:cNvSpPr/>
            <p:nvPr/>
          </p:nvSpPr>
          <p:spPr bwMode="auto">
            <a:xfrm>
              <a:off x="9060034" y="5179428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9397205" y="5179428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9734373" y="5179428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7</a:t>
              </a: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0071545" y="5179428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11</a:t>
              </a: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0408714" y="5179428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13</a:t>
              </a: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0745884" y="5179428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15</a:t>
              </a: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8723610" y="5178847"/>
              <a:ext cx="335676" cy="35393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</p:grpSp>
      <p:sp>
        <p:nvSpPr>
          <p:cNvPr id="328" name="Rectangle 327"/>
          <p:cNvSpPr/>
          <p:nvPr/>
        </p:nvSpPr>
        <p:spPr bwMode="auto">
          <a:xfrm>
            <a:off x="3546411" y="3698820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k</a:t>
            </a:r>
          </a:p>
        </p:txBody>
      </p:sp>
      <p:sp>
        <p:nvSpPr>
          <p:cNvPr id="329" name="Rectangle 328"/>
          <p:cNvSpPr/>
          <p:nvPr/>
        </p:nvSpPr>
        <p:spPr bwMode="auto">
          <a:xfrm>
            <a:off x="3856041" y="3698820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e</a:t>
            </a:r>
          </a:p>
        </p:txBody>
      </p:sp>
      <p:sp>
        <p:nvSpPr>
          <p:cNvPr id="330" name="Rectangle 329"/>
          <p:cNvSpPr/>
          <p:nvPr/>
        </p:nvSpPr>
        <p:spPr bwMode="auto">
          <a:xfrm>
            <a:off x="4784934" y="3698820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b</a:t>
            </a:r>
          </a:p>
        </p:txBody>
      </p:sp>
      <p:sp>
        <p:nvSpPr>
          <p:cNvPr id="331" name="Rectangle 330"/>
          <p:cNvSpPr/>
          <p:nvPr/>
        </p:nvSpPr>
        <p:spPr bwMode="auto">
          <a:xfrm>
            <a:off x="5094566" y="3698820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f</a:t>
            </a:r>
          </a:p>
        </p:txBody>
      </p:sp>
      <p:sp>
        <p:nvSpPr>
          <p:cNvPr id="332" name="Rectangle 331"/>
          <p:cNvSpPr/>
          <p:nvPr/>
        </p:nvSpPr>
        <p:spPr bwMode="auto">
          <a:xfrm>
            <a:off x="4475302" y="3698820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l</a:t>
            </a:r>
          </a:p>
        </p:txBody>
      </p:sp>
      <p:sp>
        <p:nvSpPr>
          <p:cNvPr id="333" name="Rectangle 332"/>
          <p:cNvSpPr/>
          <p:nvPr/>
        </p:nvSpPr>
        <p:spPr bwMode="auto">
          <a:xfrm>
            <a:off x="4165671" y="3698820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g</a:t>
            </a:r>
          </a:p>
        </p:txBody>
      </p:sp>
      <p:sp>
        <p:nvSpPr>
          <p:cNvPr id="334" name="Rectangle 333"/>
          <p:cNvSpPr/>
          <p:nvPr/>
        </p:nvSpPr>
        <p:spPr bwMode="auto">
          <a:xfrm>
            <a:off x="5404196" y="3698820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h</a:t>
            </a:r>
          </a:p>
        </p:txBody>
      </p:sp>
      <p:sp>
        <p:nvSpPr>
          <p:cNvPr id="335" name="Rectangle 334"/>
          <p:cNvSpPr/>
          <p:nvPr/>
        </p:nvSpPr>
        <p:spPr bwMode="auto">
          <a:xfrm>
            <a:off x="6333091" y="3698820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n</a:t>
            </a:r>
          </a:p>
        </p:txBody>
      </p:sp>
      <p:sp>
        <p:nvSpPr>
          <p:cNvPr id="336" name="Rectangle 335"/>
          <p:cNvSpPr/>
          <p:nvPr/>
        </p:nvSpPr>
        <p:spPr bwMode="auto">
          <a:xfrm>
            <a:off x="6642715" y="3698820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j</a:t>
            </a:r>
          </a:p>
        </p:txBody>
      </p:sp>
      <p:sp>
        <p:nvSpPr>
          <p:cNvPr id="337" name="Rectangle 336"/>
          <p:cNvSpPr/>
          <p:nvPr/>
        </p:nvSpPr>
        <p:spPr bwMode="auto">
          <a:xfrm>
            <a:off x="6023460" y="3698820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i</a:t>
            </a:r>
          </a:p>
        </p:txBody>
      </p:sp>
      <p:sp>
        <p:nvSpPr>
          <p:cNvPr id="338" name="Rectangle 337"/>
          <p:cNvSpPr/>
          <p:nvPr/>
        </p:nvSpPr>
        <p:spPr bwMode="auto">
          <a:xfrm>
            <a:off x="5713827" y="3698820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m</a:t>
            </a:r>
          </a:p>
        </p:txBody>
      </p:sp>
      <p:sp>
        <p:nvSpPr>
          <p:cNvPr id="339" name="Rectangle 338"/>
          <p:cNvSpPr/>
          <p:nvPr/>
        </p:nvSpPr>
        <p:spPr bwMode="auto">
          <a:xfrm>
            <a:off x="6949669" y="3698820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rPr>
              <a:t>p</a:t>
            </a:r>
          </a:p>
        </p:txBody>
      </p:sp>
      <p:grpSp>
        <p:nvGrpSpPr>
          <p:cNvPr id="356" name="Group 355"/>
          <p:cNvGrpSpPr/>
          <p:nvPr/>
        </p:nvGrpSpPr>
        <p:grpSpPr>
          <a:xfrm>
            <a:off x="2617513" y="3322979"/>
            <a:ext cx="923757" cy="696900"/>
            <a:chOff x="2617513" y="3322979"/>
            <a:chExt cx="923757" cy="696900"/>
          </a:xfrm>
        </p:grpSpPr>
        <p:sp>
          <p:nvSpPr>
            <p:cNvPr id="325" name="Rectangle 324"/>
            <p:cNvSpPr/>
            <p:nvPr/>
          </p:nvSpPr>
          <p:spPr bwMode="auto">
            <a:xfrm>
              <a:off x="2617513" y="3698820"/>
              <a:ext cx="304493" cy="321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c</a:t>
              </a: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2927145" y="3698820"/>
              <a:ext cx="304493" cy="321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a</a:t>
              </a: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3236777" y="3698820"/>
              <a:ext cx="304493" cy="321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d</a:t>
              </a: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617513" y="3322979"/>
              <a:ext cx="304493" cy="321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2927144" y="3322979"/>
              <a:ext cx="304493" cy="321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3236775" y="3322979"/>
              <a:ext cx="304493" cy="3210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91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</p:grpSp>
      <p:sp>
        <p:nvSpPr>
          <p:cNvPr id="313" name="Rectangle 312"/>
          <p:cNvSpPr/>
          <p:nvPr/>
        </p:nvSpPr>
        <p:spPr bwMode="auto">
          <a:xfrm>
            <a:off x="3546409" y="3322979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14" name="Rectangle 313"/>
          <p:cNvSpPr/>
          <p:nvPr/>
        </p:nvSpPr>
        <p:spPr bwMode="auto">
          <a:xfrm>
            <a:off x="3856038" y="3322979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15" name="Rectangle 314"/>
          <p:cNvSpPr/>
          <p:nvPr/>
        </p:nvSpPr>
        <p:spPr bwMode="auto">
          <a:xfrm>
            <a:off x="4784933" y="3322979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16" name="Rectangle 315"/>
          <p:cNvSpPr/>
          <p:nvPr/>
        </p:nvSpPr>
        <p:spPr bwMode="auto">
          <a:xfrm>
            <a:off x="5094564" y="3322979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17" name="Rectangle 316"/>
          <p:cNvSpPr/>
          <p:nvPr/>
        </p:nvSpPr>
        <p:spPr bwMode="auto">
          <a:xfrm>
            <a:off x="4475300" y="3322979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18" name="Rectangle 317"/>
          <p:cNvSpPr/>
          <p:nvPr/>
        </p:nvSpPr>
        <p:spPr bwMode="auto">
          <a:xfrm>
            <a:off x="4165669" y="3322979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19" name="Rectangle 318"/>
          <p:cNvSpPr/>
          <p:nvPr/>
        </p:nvSpPr>
        <p:spPr bwMode="auto">
          <a:xfrm>
            <a:off x="6333090" y="3322979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20" name="Rectangle 319"/>
          <p:cNvSpPr/>
          <p:nvPr/>
        </p:nvSpPr>
        <p:spPr bwMode="auto">
          <a:xfrm>
            <a:off x="6642714" y="3322979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21" name="Rectangle 320"/>
          <p:cNvSpPr/>
          <p:nvPr/>
        </p:nvSpPr>
        <p:spPr bwMode="auto">
          <a:xfrm>
            <a:off x="6023459" y="3322979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22" name="Rectangle 321"/>
          <p:cNvSpPr/>
          <p:nvPr/>
        </p:nvSpPr>
        <p:spPr bwMode="auto">
          <a:xfrm>
            <a:off x="5713825" y="3322979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23" name="Rectangle 322"/>
          <p:cNvSpPr/>
          <p:nvPr/>
        </p:nvSpPr>
        <p:spPr bwMode="auto">
          <a:xfrm>
            <a:off x="6949668" y="3322979"/>
            <a:ext cx="304493" cy="321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24" name="Rectangle 323"/>
          <p:cNvSpPr/>
          <p:nvPr/>
        </p:nvSpPr>
        <p:spPr bwMode="auto">
          <a:xfrm>
            <a:off x="5404194" y="3322979"/>
            <a:ext cx="304493" cy="3210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grpSp>
        <p:nvGrpSpPr>
          <p:cNvPr id="351" name="Group 350"/>
          <p:cNvGrpSpPr/>
          <p:nvPr/>
        </p:nvGrpSpPr>
        <p:grpSpPr>
          <a:xfrm>
            <a:off x="655841" y="1400470"/>
            <a:ext cx="1370998" cy="1123129"/>
            <a:chOff x="2806786" y="8748384"/>
            <a:chExt cx="1511399" cy="1238147"/>
          </a:xfrm>
        </p:grpSpPr>
        <p:sp>
          <p:nvSpPr>
            <p:cNvPr id="352" name="TextBox 351"/>
            <p:cNvSpPr txBox="1"/>
            <p:nvPr/>
          </p:nvSpPr>
          <p:spPr>
            <a:xfrm>
              <a:off x="2806786" y="9613306"/>
              <a:ext cx="1511399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cscVal</a:t>
              </a:r>
              <a:endParaRPr lang="en-US" sz="16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806786" y="8748384"/>
              <a:ext cx="1511399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cscColPtr</a:t>
              </a:r>
              <a:endParaRPr lang="en-US" sz="1600" dirty="0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2806786" y="9180845"/>
              <a:ext cx="1511399" cy="37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cscRowIdx</a:t>
              </a:r>
              <a:endParaRPr lang="en-US" sz="1600" dirty="0"/>
            </a:p>
          </p:txBody>
        </p:sp>
      </p:grpSp>
      <p:sp>
        <p:nvSpPr>
          <p:cNvPr id="355" name="Content Placeholder 2"/>
          <p:cNvSpPr txBox="1">
            <a:spLocks/>
          </p:cNvSpPr>
          <p:nvPr/>
        </p:nvSpPr>
        <p:spPr bwMode="auto">
          <a:xfrm>
            <a:off x="274085" y="4206950"/>
            <a:ext cx="8706922" cy="168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Merge two </a:t>
            </a:r>
            <a:r>
              <a:rPr lang="en-US" sz="2000" dirty="0" err="1" smtClean="0"/>
              <a:t>csc</a:t>
            </a:r>
            <a:r>
              <a:rPr lang="en-US" sz="2000" dirty="0" smtClean="0"/>
              <a:t> to one </a:t>
            </a:r>
            <a:r>
              <a:rPr lang="en-US" sz="2000" dirty="0" err="1" smtClean="0"/>
              <a:t>csc</a:t>
            </a:r>
            <a:endParaRPr lang="en-US" sz="2000" dirty="0" smtClean="0"/>
          </a:p>
          <a:p>
            <a:pPr>
              <a:buAutoNum type="arabicPeriod"/>
            </a:pPr>
            <a:r>
              <a:rPr lang="en-US" sz="1800" dirty="0" smtClean="0"/>
              <a:t>Add two </a:t>
            </a:r>
            <a:r>
              <a:rPr lang="en-US" sz="1800" dirty="0" err="1" smtClean="0"/>
              <a:t>cscColPtr</a:t>
            </a:r>
            <a:r>
              <a:rPr lang="en-US" sz="1800" dirty="0" smtClean="0"/>
              <a:t> directly to get the output </a:t>
            </a:r>
            <a:r>
              <a:rPr lang="en-US" sz="1800" dirty="0" err="1" smtClean="0"/>
              <a:t>cscColPtr</a:t>
            </a:r>
            <a:r>
              <a:rPr lang="en-US" sz="1800" dirty="0" smtClean="0"/>
              <a:t> </a:t>
            </a:r>
            <a:endParaRPr lang="en-US" sz="1800" dirty="0"/>
          </a:p>
          <a:p>
            <a:pPr>
              <a:buAutoNum type="arabicPeriod"/>
            </a:pPr>
            <a:r>
              <a:rPr lang="en-US" sz="1800" dirty="0" smtClean="0"/>
              <a:t>For each column of output </a:t>
            </a:r>
            <a:r>
              <a:rPr lang="en-US" sz="1800" dirty="0" err="1" smtClean="0"/>
              <a:t>csc</a:t>
            </a:r>
            <a:r>
              <a:rPr lang="en-US" sz="1800" dirty="0" smtClean="0"/>
              <a:t>, check where the nonzero elements come from; and then move nonzero elements (</a:t>
            </a:r>
            <a:r>
              <a:rPr lang="en-US" sz="1800" dirty="0" err="1" smtClean="0"/>
              <a:t>cscVal</a:t>
            </a:r>
            <a:r>
              <a:rPr lang="en-US" sz="1800" dirty="0" smtClean="0"/>
              <a:t> and </a:t>
            </a:r>
            <a:r>
              <a:rPr lang="en-US" sz="1800" dirty="0" err="1" smtClean="0"/>
              <a:t>cacRowIdx</a:t>
            </a:r>
            <a:r>
              <a:rPr lang="en-US" sz="1800" dirty="0" smtClean="0"/>
              <a:t>) from input </a:t>
            </a:r>
            <a:r>
              <a:rPr lang="en-US" sz="1800" dirty="0" err="1" smtClean="0"/>
              <a:t>csc</a:t>
            </a:r>
            <a:r>
              <a:rPr lang="en-US" sz="1800" dirty="0" smtClean="0"/>
              <a:t> to output </a:t>
            </a:r>
            <a:r>
              <a:rPr lang="en-US" sz="1800" dirty="0" err="1" smtClean="0"/>
              <a:t>csc</a:t>
            </a:r>
            <a:endParaRPr lang="en-US" sz="1800" dirty="0" smtClean="0"/>
          </a:p>
          <a:p>
            <a:pPr lvl="1"/>
            <a:r>
              <a:rPr lang="en-US" sz="1600" dirty="0"/>
              <a:t>Opt: </a:t>
            </a:r>
            <a:r>
              <a:rPr lang="en-US" sz="1600" dirty="0" smtClean="0"/>
              <a:t>only if </a:t>
            </a:r>
            <a:r>
              <a:rPr lang="en-US" sz="1600" dirty="0"/>
              <a:t>two successive columns in both input </a:t>
            </a:r>
            <a:r>
              <a:rPr lang="en-US" sz="1600" dirty="0" err="1"/>
              <a:t>csc</a:t>
            </a:r>
            <a:r>
              <a:rPr lang="en-US" sz="1600" dirty="0"/>
              <a:t> change, we move the data </a:t>
            </a:r>
          </a:p>
        </p:txBody>
      </p:sp>
      <p:sp>
        <p:nvSpPr>
          <p:cNvPr id="358" name="Rectangle 357"/>
          <p:cNvSpPr/>
          <p:nvPr/>
        </p:nvSpPr>
        <p:spPr bwMode="auto">
          <a:xfrm>
            <a:off x="2922684" y="2946465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59" name="Rectangle 358"/>
          <p:cNvSpPr/>
          <p:nvPr/>
        </p:nvSpPr>
        <p:spPr bwMode="auto">
          <a:xfrm>
            <a:off x="3226351" y="2945434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4</a:t>
            </a:r>
          </a:p>
        </p:txBody>
      </p:sp>
      <p:sp>
        <p:nvSpPr>
          <p:cNvPr id="360" name="Rectangle 359"/>
          <p:cNvSpPr/>
          <p:nvPr/>
        </p:nvSpPr>
        <p:spPr bwMode="auto">
          <a:xfrm>
            <a:off x="3533099" y="2945292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7</a:t>
            </a:r>
          </a:p>
        </p:txBody>
      </p:sp>
      <p:sp>
        <p:nvSpPr>
          <p:cNvPr id="361" name="Rectangle 360"/>
          <p:cNvSpPr/>
          <p:nvPr/>
        </p:nvSpPr>
        <p:spPr bwMode="auto">
          <a:xfrm>
            <a:off x="3842206" y="2945579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11</a:t>
            </a:r>
          </a:p>
        </p:txBody>
      </p:sp>
      <p:sp>
        <p:nvSpPr>
          <p:cNvPr id="362" name="Rectangle 361"/>
          <p:cNvSpPr/>
          <p:nvPr/>
        </p:nvSpPr>
        <p:spPr bwMode="auto">
          <a:xfrm>
            <a:off x="4144795" y="2946790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13</a:t>
            </a:r>
          </a:p>
        </p:txBody>
      </p:sp>
      <p:sp>
        <p:nvSpPr>
          <p:cNvPr id="363" name="Rectangle 362"/>
          <p:cNvSpPr/>
          <p:nvPr/>
        </p:nvSpPr>
        <p:spPr bwMode="auto">
          <a:xfrm>
            <a:off x="4456397" y="2946789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15</a:t>
            </a:r>
          </a:p>
        </p:txBody>
      </p:sp>
      <p:sp>
        <p:nvSpPr>
          <p:cNvPr id="364" name="Rectangle 363"/>
          <p:cNvSpPr/>
          <p:nvPr/>
        </p:nvSpPr>
        <p:spPr bwMode="auto">
          <a:xfrm>
            <a:off x="2617512" y="2945938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65" name="Rectangle 364"/>
          <p:cNvSpPr/>
          <p:nvPr/>
        </p:nvSpPr>
        <p:spPr bwMode="auto">
          <a:xfrm>
            <a:off x="1977182" y="1512550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66" name="Rectangle 365"/>
          <p:cNvSpPr/>
          <p:nvPr/>
        </p:nvSpPr>
        <p:spPr bwMode="auto">
          <a:xfrm>
            <a:off x="2279858" y="1515725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67" name="Rectangle 366"/>
          <p:cNvSpPr/>
          <p:nvPr/>
        </p:nvSpPr>
        <p:spPr bwMode="auto">
          <a:xfrm>
            <a:off x="2583782" y="1518900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68" name="Rectangle 367"/>
          <p:cNvSpPr/>
          <p:nvPr/>
        </p:nvSpPr>
        <p:spPr bwMode="auto">
          <a:xfrm>
            <a:off x="2889839" y="1516651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5</a:t>
            </a:r>
          </a:p>
        </p:txBody>
      </p:sp>
      <p:sp>
        <p:nvSpPr>
          <p:cNvPr id="369" name="Rectangle 368"/>
          <p:cNvSpPr/>
          <p:nvPr/>
        </p:nvSpPr>
        <p:spPr bwMode="auto">
          <a:xfrm>
            <a:off x="3197584" y="1516203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8</a:t>
            </a:r>
          </a:p>
        </p:txBody>
      </p:sp>
      <p:sp>
        <p:nvSpPr>
          <p:cNvPr id="370" name="Rectangle 369"/>
          <p:cNvSpPr/>
          <p:nvPr/>
        </p:nvSpPr>
        <p:spPr bwMode="auto">
          <a:xfrm>
            <a:off x="3807697" y="1515881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8</a:t>
            </a:r>
          </a:p>
        </p:txBody>
      </p:sp>
      <p:sp>
        <p:nvSpPr>
          <p:cNvPr id="371" name="Rectangle 370"/>
          <p:cNvSpPr/>
          <p:nvPr/>
        </p:nvSpPr>
        <p:spPr bwMode="auto">
          <a:xfrm>
            <a:off x="3501059" y="1517328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8</a:t>
            </a:r>
          </a:p>
        </p:txBody>
      </p:sp>
      <p:sp>
        <p:nvSpPr>
          <p:cNvPr id="372" name="Rectangle 371"/>
          <p:cNvSpPr/>
          <p:nvPr/>
        </p:nvSpPr>
        <p:spPr bwMode="auto">
          <a:xfrm>
            <a:off x="4845986" y="1511090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73" name="Rectangle 372"/>
          <p:cNvSpPr/>
          <p:nvPr/>
        </p:nvSpPr>
        <p:spPr bwMode="auto">
          <a:xfrm>
            <a:off x="5151837" y="1511090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0</a:t>
            </a:r>
          </a:p>
        </p:txBody>
      </p:sp>
      <p:sp>
        <p:nvSpPr>
          <p:cNvPr id="374" name="Rectangle 373"/>
          <p:cNvSpPr/>
          <p:nvPr/>
        </p:nvSpPr>
        <p:spPr bwMode="auto">
          <a:xfrm>
            <a:off x="5457684" y="1509900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1</a:t>
            </a:r>
          </a:p>
        </p:txBody>
      </p:sp>
      <p:sp>
        <p:nvSpPr>
          <p:cNvPr id="375" name="Rectangle 374"/>
          <p:cNvSpPr/>
          <p:nvPr/>
        </p:nvSpPr>
        <p:spPr bwMode="auto">
          <a:xfrm>
            <a:off x="5760823" y="1510000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</p:txBody>
      </p:sp>
      <p:sp>
        <p:nvSpPr>
          <p:cNvPr id="376" name="Rectangle 375"/>
          <p:cNvSpPr/>
          <p:nvPr/>
        </p:nvSpPr>
        <p:spPr bwMode="auto">
          <a:xfrm>
            <a:off x="6072275" y="1508891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3</a:t>
            </a:r>
          </a:p>
        </p:txBody>
      </p:sp>
      <p:sp>
        <p:nvSpPr>
          <p:cNvPr id="377" name="Rectangle 376"/>
          <p:cNvSpPr/>
          <p:nvPr/>
        </p:nvSpPr>
        <p:spPr bwMode="auto">
          <a:xfrm>
            <a:off x="6676841" y="1506462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7</a:t>
            </a:r>
          </a:p>
        </p:txBody>
      </p:sp>
      <p:sp>
        <p:nvSpPr>
          <p:cNvPr id="378" name="Rectangle 377"/>
          <p:cNvSpPr/>
          <p:nvPr/>
        </p:nvSpPr>
        <p:spPr bwMode="auto">
          <a:xfrm>
            <a:off x="6379480" y="1506993"/>
            <a:ext cx="304493" cy="321059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91" dirty="0">
                <a:ea typeface="ＭＳ Ｐゴシック" pitchFamily="-65" charset="-128"/>
                <a:cs typeface="ＭＳ Ｐゴシック" pitchFamily="-65" charset="-128"/>
              </a:rPr>
              <a:t>5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3933753" y="1148266"/>
            <a:ext cx="589077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1" dirty="0" smtClean="0"/>
              <a:t>csc0</a:t>
            </a:r>
            <a:endParaRPr lang="en-US" sz="1691" dirty="0"/>
          </a:p>
        </p:txBody>
      </p:sp>
      <p:sp>
        <p:nvSpPr>
          <p:cNvPr id="380" name="TextBox 379"/>
          <p:cNvSpPr txBox="1"/>
          <p:nvPr/>
        </p:nvSpPr>
        <p:spPr>
          <a:xfrm>
            <a:off x="6794960" y="1144018"/>
            <a:ext cx="589077" cy="35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1" dirty="0" smtClean="0"/>
              <a:t>csc1</a:t>
            </a:r>
            <a:endParaRPr lang="en-US" sz="169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/>
              <a:t>MergeTrans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Successive memory access on both input </a:t>
            </a:r>
            <a:r>
              <a:rPr lang="en-US" dirty="0" err="1" smtClean="0"/>
              <a:t>csc</a:t>
            </a:r>
            <a:r>
              <a:rPr lang="en-US" dirty="0" smtClean="0"/>
              <a:t> and output </a:t>
            </a:r>
            <a:r>
              <a:rPr lang="en-US" dirty="0" err="1" smtClean="0"/>
              <a:t>csc</a:t>
            </a:r>
            <a:endParaRPr lang="en-US" dirty="0" smtClean="0"/>
          </a:p>
          <a:p>
            <a:r>
              <a:rPr lang="en-US" dirty="0" smtClean="0"/>
              <a:t>Cons </a:t>
            </a:r>
          </a:p>
          <a:p>
            <a:pPr lvl="1"/>
            <a:r>
              <a:rPr lang="en-US" dirty="0" smtClean="0"/>
              <a:t>Performance is affected by the number of blocks</a:t>
            </a:r>
          </a:p>
          <a:p>
            <a:pPr lvl="1"/>
            <a:r>
              <a:rPr lang="en-US" dirty="0" smtClean="0"/>
              <a:t>May have much larger auxiliary data </a:t>
            </a:r>
            <a:r>
              <a:rPr lang="en-US" i="1" dirty="0" smtClean="0"/>
              <a:t>(2 </a:t>
            </a:r>
            <a:r>
              <a:rPr lang="en-US" i="1" dirty="0"/>
              <a:t>* </a:t>
            </a:r>
            <a:r>
              <a:rPr lang="en-US" i="1" dirty="0" err="1"/>
              <a:t>nblocks</a:t>
            </a:r>
            <a:r>
              <a:rPr lang="en-US" i="1" dirty="0"/>
              <a:t> * (n + 1) + </a:t>
            </a:r>
            <a:r>
              <a:rPr lang="en-US" i="1" dirty="0" err="1" smtClean="0"/>
              <a:t>nnz</a:t>
            </a:r>
            <a:r>
              <a:rPr lang="en-US" i="1" dirty="0" smtClean="0"/>
              <a:t>) </a:t>
            </a:r>
            <a:r>
              <a:rPr lang="en-US" dirty="0" smtClean="0"/>
              <a:t>than </a:t>
            </a:r>
            <a:r>
              <a:rPr lang="en-US" dirty="0" err="1" smtClean="0"/>
              <a:t>ScanTrans</a:t>
            </a:r>
            <a:r>
              <a:rPr lang="en-US" dirty="0" smtClean="0"/>
              <a:t> and existing methods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3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and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Parallel Prefix-sum</a:t>
            </a:r>
          </a:p>
          <a:p>
            <a:pPr lvl="1"/>
            <a:r>
              <a:rPr lang="en-US" dirty="0" smtClean="0"/>
              <a:t>Implement prefix-sum on x86-based platforms with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lvl="1"/>
            <a:r>
              <a:rPr lang="en-US" dirty="0" smtClean="0"/>
              <a:t>Support AVX2, and IMCI/AVX512</a:t>
            </a:r>
          </a:p>
          <a:p>
            <a:pPr lvl="1"/>
            <a:r>
              <a:rPr lang="en-US" dirty="0" smtClean="0"/>
              <a:t>Apply on atomic-based method and </a:t>
            </a:r>
            <a:r>
              <a:rPr lang="en-US" dirty="0" err="1" smtClean="0"/>
              <a:t>ScanTrans</a:t>
            </a:r>
            <a:endParaRPr lang="en-US" dirty="0" smtClean="0"/>
          </a:p>
          <a:p>
            <a:r>
              <a:rPr lang="en-US" dirty="0" smtClean="0"/>
              <a:t>SIMD Parallel Sort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bitonic</a:t>
            </a:r>
            <a:r>
              <a:rPr lang="en-US" dirty="0" smtClean="0"/>
              <a:t> sort and </a:t>
            </a:r>
            <a:r>
              <a:rPr lang="en-US" dirty="0" err="1" smtClean="0"/>
              <a:t>mergesort</a:t>
            </a:r>
            <a:r>
              <a:rPr lang="en-US" dirty="0" smtClean="0"/>
              <a:t> on x86-based platform</a:t>
            </a:r>
            <a:r>
              <a:rPr lang="en-US" baseline="30000" dirty="0" smtClean="0"/>
              <a:t>[4]</a:t>
            </a:r>
          </a:p>
          <a:p>
            <a:pPr lvl="1"/>
            <a:r>
              <a:rPr lang="en-US" dirty="0" smtClean="0"/>
              <a:t>Support AVX, AVX2, and IMCI/AVX512</a:t>
            </a:r>
          </a:p>
          <a:p>
            <a:pPr lvl="1"/>
            <a:r>
              <a:rPr lang="en-US" dirty="0" smtClean="0"/>
              <a:t>Apply on sorting-based method</a:t>
            </a:r>
          </a:p>
          <a:p>
            <a:r>
              <a:rPr lang="en-US" dirty="0" smtClean="0"/>
              <a:t>Dynamic Scheduling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OpenMP</a:t>
            </a:r>
            <a:r>
              <a:rPr lang="en-US" dirty="0" smtClean="0"/>
              <a:t> tasking (since </a:t>
            </a:r>
            <a:r>
              <a:rPr lang="en-US" dirty="0" err="1" smtClean="0"/>
              <a:t>OpenMP</a:t>
            </a:r>
            <a:r>
              <a:rPr lang="en-US" dirty="0" smtClean="0"/>
              <a:t> 3.0)</a:t>
            </a:r>
          </a:p>
          <a:p>
            <a:pPr lvl="1"/>
            <a:r>
              <a:rPr lang="en-US" dirty="0" smtClean="0"/>
              <a:t>Apply on sorting-based method and </a:t>
            </a:r>
            <a:r>
              <a:rPr lang="en-US" dirty="0" err="1" smtClean="0"/>
              <a:t>MergeTrans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9444" y="5660089"/>
            <a:ext cx="8886738" cy="43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 smtClean="0"/>
              <a:t>[</a:t>
            </a:r>
            <a:r>
              <a:rPr lang="en-US" sz="1200" kern="0" dirty="0"/>
              <a:t>4</a:t>
            </a:r>
            <a:r>
              <a:rPr lang="en-US" sz="1200" kern="0" dirty="0" smtClean="0"/>
              <a:t>] K. </a:t>
            </a:r>
            <a:r>
              <a:rPr lang="en-US" sz="1200" kern="0" dirty="0" err="1" smtClean="0"/>
              <a:t>Hou</a:t>
            </a:r>
            <a:r>
              <a:rPr lang="en-US" sz="1200" kern="0" dirty="0" smtClean="0"/>
              <a:t>, etc. </a:t>
            </a:r>
            <a:r>
              <a:rPr lang="en-US" sz="1200" kern="0" dirty="0"/>
              <a:t>“</a:t>
            </a:r>
            <a:r>
              <a:rPr lang="en-US" sz="1200" kern="0" dirty="0" err="1"/>
              <a:t>ASPaS</a:t>
            </a:r>
            <a:r>
              <a:rPr lang="en-US" sz="1200" kern="0" dirty="0"/>
              <a:t>: A Framework for Automatic </a:t>
            </a:r>
            <a:r>
              <a:rPr lang="en-US" sz="1200" kern="0" dirty="0" err="1"/>
              <a:t>SIMDization</a:t>
            </a:r>
            <a:r>
              <a:rPr lang="en-US" sz="1200" kern="0" dirty="0"/>
              <a:t> of Parallel Sorting on x86-based Many-core Processors”, </a:t>
            </a:r>
            <a:r>
              <a:rPr lang="en-US" sz="1200" kern="0" dirty="0" smtClean="0"/>
              <a:t>ICS’15, 2015</a:t>
            </a:r>
          </a:p>
          <a:p>
            <a:pPr marL="0" indent="0">
              <a:buNone/>
            </a:pPr>
            <a:endParaRPr lang="en-US" sz="1400" kern="0" dirty="0" smtClean="0"/>
          </a:p>
          <a:p>
            <a:pPr marL="0" indent="0">
              <a:buNone/>
            </a:pPr>
            <a:endParaRPr lang="en-US" sz="1400" kern="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5374"/>
            <a:ext cx="7772400" cy="1381721"/>
          </a:xfrm>
        </p:spPr>
        <p:txBody>
          <a:bodyPr/>
          <a:lstStyle/>
          <a:p>
            <a:r>
              <a:rPr lang="en-US" dirty="0" smtClean="0"/>
              <a:t>If most elements in a matrix are zeros, we can use sparse representations </a:t>
            </a:r>
            <a:r>
              <a:rPr lang="en-US" dirty="0"/>
              <a:t>to </a:t>
            </a:r>
            <a:r>
              <a:rPr lang="en-US" dirty="0" smtClean="0"/>
              <a:t>store the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40942"/>
              </p:ext>
            </p:extLst>
          </p:nvPr>
        </p:nvGraphicFramePr>
        <p:xfrm>
          <a:off x="610166" y="3347611"/>
          <a:ext cx="1782786" cy="160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31">
                  <a:extLst>
                    <a:ext uri="{9D8B030D-6E8A-4147-A177-3AD203B41FA5}">
                      <a16:colId xmlns:a16="http://schemas.microsoft.com/office/drawing/2014/main" xmlns="" val="42535188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741379535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53950901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1941588432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916640020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096178478"/>
                    </a:ext>
                  </a:extLst>
                </a:gridCol>
              </a:tblGrid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726086512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3388613735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598260488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2648110380"/>
                  </a:ext>
                </a:extLst>
              </a:tr>
            </a:tbl>
          </a:graphicData>
        </a:graphic>
      </p:graphicFrame>
      <p:sp>
        <p:nvSpPr>
          <p:cNvPr id="5" name="Left Bracket 4"/>
          <p:cNvSpPr/>
          <p:nvPr/>
        </p:nvSpPr>
        <p:spPr>
          <a:xfrm>
            <a:off x="572492" y="3433013"/>
            <a:ext cx="10804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6" name="Left Bracket 5"/>
          <p:cNvSpPr/>
          <p:nvPr/>
        </p:nvSpPr>
        <p:spPr>
          <a:xfrm flipH="1">
            <a:off x="2338490" y="3433013"/>
            <a:ext cx="10407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7" name="TextBox 6"/>
          <p:cNvSpPr txBox="1"/>
          <p:nvPr/>
        </p:nvSpPr>
        <p:spPr>
          <a:xfrm>
            <a:off x="6157" y="4042005"/>
            <a:ext cx="9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= 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2601409" y="2336965"/>
            <a:ext cx="6463864" cy="1728546"/>
            <a:chOff x="2601409" y="2336965"/>
            <a:chExt cx="6463864" cy="1728546"/>
          </a:xfrm>
        </p:grpSpPr>
        <p:sp>
          <p:nvSpPr>
            <p:cNvPr id="9" name="TextBox 8"/>
            <p:cNvSpPr txBox="1"/>
            <p:nvPr/>
          </p:nvSpPr>
          <p:spPr>
            <a:xfrm>
              <a:off x="3043343" y="3658830"/>
              <a:ext cx="1079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csrVal</a:t>
              </a:r>
              <a:r>
                <a:rPr lang="en-US" dirty="0" smtClean="0"/>
                <a:t> =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1326" y="3217867"/>
              <a:ext cx="1719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csrColIdx</a:t>
              </a:r>
              <a:r>
                <a:rPr lang="en-US" dirty="0" smtClean="0"/>
                <a:t> =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1409" y="2717815"/>
              <a:ext cx="182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csrRowPtr</a:t>
              </a:r>
              <a:r>
                <a:rPr lang="en-US" dirty="0" smtClean="0"/>
                <a:t> =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52770" y="2336965"/>
              <a:ext cx="3205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Compressed Sparse Row (CSR)</a:t>
              </a:r>
              <a:endParaRPr lang="en-US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928624" y="2750364"/>
              <a:ext cx="1707415" cy="404167"/>
              <a:chOff x="3304366" y="2807591"/>
              <a:chExt cx="1707415" cy="404167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304366" y="280759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3645748" y="280759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3987130" y="280759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6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328512" y="280759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10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4669896" y="280759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15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928624" y="3205854"/>
              <a:ext cx="5136649" cy="404167"/>
              <a:chOff x="3304366" y="3375019"/>
              <a:chExt cx="5136649" cy="404167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3304366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3646849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3989332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4331815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4674298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5016781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5359264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5701747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6044230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4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6386713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5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6729196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7071679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7414162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7756645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4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8099130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5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928624" y="3661344"/>
              <a:ext cx="5136649" cy="404167"/>
              <a:chOff x="3304948" y="3893071"/>
              <a:chExt cx="5136649" cy="404167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304948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a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3647431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b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3989914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c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4332397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d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4674880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e</a:t>
                </a:r>
                <a:endPara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5017363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f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5359846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g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5702329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h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6044812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i</a:t>
                </a:r>
                <a:endPara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6387295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j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6729778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k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7072261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l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7414744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m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7757227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n</a:t>
                </a:r>
                <a:endPara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8099712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p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0786" y="4094062"/>
            <a:ext cx="6504487" cy="1729280"/>
            <a:chOff x="2560786" y="4094062"/>
            <a:chExt cx="6504487" cy="1729280"/>
          </a:xfrm>
        </p:grpSpPr>
        <p:sp>
          <p:nvSpPr>
            <p:cNvPr id="152" name="TextBox 151"/>
            <p:cNvSpPr txBox="1"/>
            <p:nvPr/>
          </p:nvSpPr>
          <p:spPr>
            <a:xfrm>
              <a:off x="2560786" y="4975698"/>
              <a:ext cx="1719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cscRowIdx</a:t>
              </a:r>
              <a:r>
                <a:rPr lang="en-US" dirty="0" smtClean="0"/>
                <a:t> =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015421" y="5416661"/>
              <a:ext cx="10540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cscVal</a:t>
              </a:r>
              <a:r>
                <a:rPr lang="en-US" dirty="0" smtClean="0"/>
                <a:t> =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13089" y="4475646"/>
              <a:ext cx="1825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cscColPtr</a:t>
              </a:r>
              <a:r>
                <a:rPr lang="en-US" dirty="0" smtClean="0"/>
                <a:t> =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027068" y="4094062"/>
              <a:ext cx="3467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Compressed Sparse Column (CSC)</a:t>
              </a:r>
              <a:endParaRPr lang="en-US" dirty="0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3928624" y="4963685"/>
              <a:ext cx="5136649" cy="404167"/>
              <a:chOff x="3304366" y="3375019"/>
              <a:chExt cx="5136649" cy="404167"/>
            </a:xfrm>
          </p:grpSpPr>
          <p:sp>
            <p:nvSpPr>
              <p:cNvPr id="173" name="Rectangle 172"/>
              <p:cNvSpPr/>
              <p:nvPr/>
            </p:nvSpPr>
            <p:spPr bwMode="auto">
              <a:xfrm>
                <a:off x="3304366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174" name="Rectangle 173"/>
              <p:cNvSpPr/>
              <p:nvPr/>
            </p:nvSpPr>
            <p:spPr bwMode="auto">
              <a:xfrm>
                <a:off x="3646849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 bwMode="auto">
              <a:xfrm>
                <a:off x="3989332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4331815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4674298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5016781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5359264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5701747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6044230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 bwMode="auto">
              <a:xfrm>
                <a:off x="6386713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6729196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 bwMode="auto">
              <a:xfrm>
                <a:off x="7071679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 bwMode="auto">
              <a:xfrm>
                <a:off x="7414162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  <p:sp>
            <p:nvSpPr>
              <p:cNvPr id="186" name="Rectangle 185"/>
              <p:cNvSpPr/>
              <p:nvPr/>
            </p:nvSpPr>
            <p:spPr bwMode="auto">
              <a:xfrm>
                <a:off x="7756645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2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 bwMode="auto">
              <a:xfrm>
                <a:off x="8099130" y="3375019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3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928624" y="5419175"/>
              <a:ext cx="5136649" cy="404167"/>
              <a:chOff x="3304948" y="3893071"/>
              <a:chExt cx="5136649" cy="404167"/>
            </a:xfrm>
          </p:grpSpPr>
          <p:sp>
            <p:nvSpPr>
              <p:cNvPr id="158" name="Rectangle 157"/>
              <p:cNvSpPr/>
              <p:nvPr/>
            </p:nvSpPr>
            <p:spPr bwMode="auto">
              <a:xfrm>
                <a:off x="3304948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c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3647431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a</a:t>
                </a: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3989914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d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4332397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k</a:t>
                </a:r>
                <a:endPara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4674880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e</a:t>
                </a:r>
                <a:endPara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5017363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g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5359846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l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5702329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b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6044812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f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6387295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h</a:t>
                </a:r>
                <a:endPara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6729778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m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7072261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i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7414744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n</a:t>
                </a:r>
              </a:p>
            </p:txBody>
          </p:sp>
          <p:sp>
            <p:nvSpPr>
              <p:cNvPr id="171" name="Rectangle 170"/>
              <p:cNvSpPr/>
              <p:nvPr/>
            </p:nvSpPr>
            <p:spPr bwMode="auto">
              <a:xfrm>
                <a:off x="7757227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j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8099712" y="3893071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rPr>
                  <a:t>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28624" y="4508195"/>
              <a:ext cx="2390181" cy="404167"/>
              <a:chOff x="3928624" y="4508195"/>
              <a:chExt cx="2390181" cy="404167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3928624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4270006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 bwMode="auto">
              <a:xfrm>
                <a:off x="4611388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4</a:t>
                </a:r>
              </a:p>
            </p:txBody>
          </p:sp>
          <p:sp>
            <p:nvSpPr>
              <p:cNvPr id="191" name="Rectangle 190"/>
              <p:cNvSpPr/>
              <p:nvPr/>
            </p:nvSpPr>
            <p:spPr bwMode="auto">
              <a:xfrm>
                <a:off x="4952770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7</a:t>
                </a: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5294154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11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5635536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13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 bwMode="auto">
              <a:xfrm>
                <a:off x="5976920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15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sp>
        <p:nvSpPr>
          <p:cNvPr id="195" name="Right Arrow 194"/>
          <p:cNvSpPr/>
          <p:nvPr/>
        </p:nvSpPr>
        <p:spPr bwMode="auto">
          <a:xfrm>
            <a:off x="2561958" y="4077663"/>
            <a:ext cx="457200" cy="392387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1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9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Motivations</a:t>
            </a:r>
          </a:p>
          <a:p>
            <a:r>
              <a:rPr lang="en-US" dirty="0" smtClean="0"/>
              <a:t>Existing Methods</a:t>
            </a:r>
          </a:p>
          <a:p>
            <a:pPr lvl="1"/>
            <a:r>
              <a:rPr lang="en-US" dirty="0" smtClean="0"/>
              <a:t>Atomic-based</a:t>
            </a:r>
          </a:p>
          <a:p>
            <a:pPr lvl="1"/>
            <a:r>
              <a:rPr lang="en-US" dirty="0" smtClean="0"/>
              <a:t>Sorting-based</a:t>
            </a:r>
          </a:p>
          <a:p>
            <a:r>
              <a:rPr lang="en-US" dirty="0" smtClean="0"/>
              <a:t>Designs</a:t>
            </a:r>
          </a:p>
          <a:p>
            <a:pPr lvl="1"/>
            <a:r>
              <a:rPr lang="en-US" dirty="0" err="1" smtClean="0"/>
              <a:t>ScanTrans</a:t>
            </a:r>
            <a:endParaRPr lang="en-US" dirty="0" smtClean="0"/>
          </a:p>
          <a:p>
            <a:pPr lvl="1"/>
            <a:r>
              <a:rPr lang="en-US" dirty="0" err="1" smtClean="0"/>
              <a:t>MergeTrans</a:t>
            </a:r>
            <a:endParaRPr lang="en-US" dirty="0" smtClean="0"/>
          </a:p>
          <a:p>
            <a:r>
              <a:rPr lang="en-US" b="1" dirty="0" smtClean="0"/>
              <a:t>Experimental Results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5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1535"/>
          </a:xfrm>
        </p:spPr>
        <p:txBody>
          <a:bodyPr/>
          <a:lstStyle/>
          <a:p>
            <a:r>
              <a:rPr lang="en-US" dirty="0" smtClean="0"/>
              <a:t>Experimental Setup (Hardware)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84734"/>
              </p:ext>
            </p:extLst>
          </p:nvPr>
        </p:nvGraphicFramePr>
        <p:xfrm>
          <a:off x="1186140" y="1720735"/>
          <a:ext cx="677172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7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7240">
                  <a:extLst>
                    <a:ext uri="{9D8B030D-6E8A-4147-A177-3AD203B41FA5}">
                      <a16:colId xmlns:a16="http://schemas.microsoft.com/office/drawing/2014/main" xmlns="" val="951310804"/>
                    </a:ext>
                  </a:extLst>
                </a:gridCol>
                <a:gridCol w="2257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Parameter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CPU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MIC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Product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Name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Intel Xeon E5-2695 v3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Intel Xeon Phi 5110P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Code Name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Haswell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Knights Corner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#</a:t>
                      </a:r>
                      <a:r>
                        <a:rPr lang="en-US" baseline="0" dirty="0" smtClean="0">
                          <a:latin typeface="+mn-lt"/>
                        </a:rPr>
                        <a:t> of Cores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2x</a:t>
                      </a:r>
                      <a:r>
                        <a:rPr lang="en-US" baseline="0" dirty="0" smtClean="0">
                          <a:latin typeface="+mn-lt"/>
                        </a:rPr>
                        <a:t>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Clock</a:t>
                      </a:r>
                      <a:r>
                        <a:rPr lang="en-US" baseline="0" dirty="0" smtClean="0">
                          <a:latin typeface="+mn-lt"/>
                        </a:rPr>
                        <a:t> Rate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2.3 GHz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1.05 GHz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L1/L2/L3 Cache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32 KB/ 256 KB/</a:t>
                      </a:r>
                      <a:r>
                        <a:rPr lang="en-US" baseline="0" dirty="0" smtClean="0">
                          <a:latin typeface="+mn-lt"/>
                        </a:rPr>
                        <a:t> 35 MB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32</a:t>
                      </a:r>
                      <a:r>
                        <a:rPr lang="en-US" baseline="0" dirty="0" smtClean="0">
                          <a:latin typeface="+mn-lt"/>
                        </a:rPr>
                        <a:t> KB/ 512 KB/ -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Memory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128 GB DDR4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8</a:t>
                      </a:r>
                      <a:r>
                        <a:rPr lang="en-US" baseline="0" dirty="0" smtClean="0">
                          <a:latin typeface="+mn-lt"/>
                        </a:rPr>
                        <a:t> GB GDDR5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Compiler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icpc</a:t>
                      </a:r>
                      <a:r>
                        <a:rPr lang="en-US" dirty="0" smtClean="0">
                          <a:latin typeface="+mn-lt"/>
                        </a:rPr>
                        <a:t> 15.3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icpc</a:t>
                      </a:r>
                      <a:r>
                        <a:rPr lang="en-US" dirty="0" smtClean="0">
                          <a:latin typeface="+mn-lt"/>
                        </a:rPr>
                        <a:t> 15.3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Compiler</a:t>
                      </a:r>
                      <a:r>
                        <a:rPr lang="en-US" baseline="0" dirty="0" smtClean="0">
                          <a:latin typeface="+mn-lt"/>
                        </a:rPr>
                        <a:t> Options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-xCORE-AVX2</a:t>
                      </a:r>
                      <a:r>
                        <a:rPr lang="en-US" baseline="0" dirty="0" smtClean="0">
                          <a:latin typeface="+mn-lt"/>
                        </a:rPr>
                        <a:t> –O3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-</a:t>
                      </a:r>
                      <a:r>
                        <a:rPr lang="en-US" dirty="0" err="1" smtClean="0">
                          <a:latin typeface="+mn-lt"/>
                        </a:rPr>
                        <a:t>mmic</a:t>
                      </a:r>
                      <a:r>
                        <a:rPr lang="en-US" dirty="0" smtClean="0">
                          <a:latin typeface="+mn-lt"/>
                        </a:rPr>
                        <a:t> -O3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Vector ISA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AVX2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IMCI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3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98720"/>
          </a:xfrm>
        </p:spPr>
        <p:txBody>
          <a:bodyPr/>
          <a:lstStyle/>
          <a:p>
            <a:r>
              <a:rPr lang="en-US" dirty="0" smtClean="0"/>
              <a:t>Experimental Setup (Methods)</a:t>
            </a:r>
          </a:p>
          <a:p>
            <a:pPr lvl="1"/>
            <a:r>
              <a:rPr lang="en-US" sz="1800" dirty="0" smtClean="0"/>
              <a:t>Intel MKL 11.3 </a:t>
            </a:r>
            <a:r>
              <a:rPr lang="en-US" sz="1800" dirty="0" err="1" smtClean="0">
                <a:latin typeface="Gill Sans MT" panose="020B0502020104020203" pitchFamily="34" charset="0"/>
              </a:rPr>
              <a:t>mkl_sparse_convert_csr</a:t>
            </a:r>
            <a:r>
              <a:rPr lang="en-US" sz="1800" dirty="0" smtClean="0">
                <a:latin typeface="Gill Sans MT" panose="020B0502020104020203" pitchFamily="34" charset="0"/>
              </a:rPr>
              <a:t>()</a:t>
            </a:r>
          </a:p>
          <a:p>
            <a:pPr lvl="1"/>
            <a:r>
              <a:rPr lang="en-US" sz="1800" dirty="0" smtClean="0"/>
              <a:t>Atomic-based method (from SCC implementation, SC’13</a:t>
            </a:r>
            <a:r>
              <a:rPr lang="en-US" sz="1800" baseline="30000" dirty="0" smtClean="0"/>
              <a:t>[3]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Sorting-based method (from </a:t>
            </a:r>
            <a:r>
              <a:rPr lang="en-US" sz="1800" dirty="0" err="1" smtClean="0"/>
              <a:t>bitonic</a:t>
            </a:r>
            <a:r>
              <a:rPr lang="en-US" sz="1800" dirty="0" smtClean="0"/>
              <a:t>-sort, ICS’15</a:t>
            </a:r>
            <a:r>
              <a:rPr lang="en-US" sz="1800" baseline="30000" dirty="0" smtClean="0"/>
              <a:t>[4]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>
                <a:latin typeface="Gill Sans MT" panose="020B0502020104020203" pitchFamily="34" charset="0"/>
              </a:rPr>
              <a:t>ScanTrans</a:t>
            </a:r>
            <a:endParaRPr lang="en-US" sz="1800" dirty="0" smtClean="0">
              <a:latin typeface="Gill Sans MT" panose="020B0502020104020203" pitchFamily="34" charset="0"/>
            </a:endParaRPr>
          </a:p>
          <a:p>
            <a:pPr lvl="1"/>
            <a:r>
              <a:rPr lang="en-US" sz="1800" dirty="0" err="1" smtClean="0">
                <a:latin typeface="Gill Sans MT" panose="020B0502020104020203" pitchFamily="34" charset="0"/>
              </a:rPr>
              <a:t>MergeTrans</a:t>
            </a:r>
            <a:endParaRPr lang="en-US" sz="1800" dirty="0" smtClean="0">
              <a:latin typeface="Gill Sans MT" panose="020B0502020104020203" pitchFamily="34" charset="0"/>
            </a:endParaRPr>
          </a:p>
          <a:p>
            <a:pPr marL="342900" lvl="1" indent="-342900">
              <a:buChar char="•"/>
            </a:pPr>
            <a:r>
              <a:rPr lang="en-US" sz="2400" dirty="0">
                <a:latin typeface="+mj-lt"/>
                <a:cs typeface="+mn-cs"/>
              </a:rPr>
              <a:t>Dataset</a:t>
            </a:r>
          </a:p>
          <a:p>
            <a:pPr lvl="1"/>
            <a:r>
              <a:rPr lang="en-US" sz="1800" dirty="0" smtClean="0"/>
              <a:t>22 matrices: 21 </a:t>
            </a:r>
            <a:r>
              <a:rPr lang="en-US" sz="1800" dirty="0" err="1" smtClean="0"/>
              <a:t>unsymmetric</a:t>
            </a:r>
            <a:r>
              <a:rPr lang="en-US" sz="1800" dirty="0" smtClean="0"/>
              <a:t> </a:t>
            </a:r>
            <a:r>
              <a:rPr lang="en-US" sz="1800" dirty="0"/>
              <a:t>matrices from University of Florida Sparse Matrix Collection + 1 dense </a:t>
            </a:r>
            <a:r>
              <a:rPr lang="en-US" sz="1800" dirty="0" smtClean="0"/>
              <a:t>matrix</a:t>
            </a:r>
          </a:p>
          <a:p>
            <a:pPr lvl="1"/>
            <a:r>
              <a:rPr lang="en-US" sz="1800" dirty="0"/>
              <a:t>Single precision, Double precision, Symbolic (no value)</a:t>
            </a:r>
          </a:p>
          <a:p>
            <a:r>
              <a:rPr lang="en-US" dirty="0" smtClean="0">
                <a:latin typeface="+mj-lt"/>
              </a:rPr>
              <a:t>Benchmark Suite</a:t>
            </a:r>
          </a:p>
          <a:p>
            <a:pPr lvl="1"/>
            <a:r>
              <a:rPr lang="en-US" sz="1800" dirty="0" smtClean="0">
                <a:latin typeface="+mj-lt"/>
              </a:rPr>
              <a:t>Sparse matrix-transpose-matrix addition: </a:t>
            </a:r>
            <a:r>
              <a:rPr lang="en-US" sz="1800" i="1" dirty="0" smtClean="0">
                <a:latin typeface="+mj-lt"/>
              </a:rPr>
              <a:t>A</a:t>
            </a:r>
            <a:r>
              <a:rPr lang="en-US" sz="1800" i="1" baseline="30000" dirty="0" smtClean="0">
                <a:latin typeface="+mj-lt"/>
              </a:rPr>
              <a:t>T</a:t>
            </a:r>
            <a:r>
              <a:rPr lang="en-US" sz="1800" i="1" dirty="0" smtClean="0">
                <a:latin typeface="+mj-lt"/>
              </a:rPr>
              <a:t> + A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i="1" dirty="0" err="1" smtClean="0">
                <a:latin typeface="+mj-lt"/>
              </a:rPr>
              <a:t>SpMV</a:t>
            </a:r>
            <a:r>
              <a:rPr lang="en-US" sz="1800" i="1" dirty="0" smtClean="0">
                <a:latin typeface="+mj-lt"/>
              </a:rPr>
              <a:t>: A</a:t>
            </a:r>
            <a:r>
              <a:rPr lang="en-US" sz="1800" i="1" baseline="30000" dirty="0" smtClean="0">
                <a:latin typeface="+mj-lt"/>
              </a:rPr>
              <a:t>T</a:t>
            </a:r>
            <a:r>
              <a:rPr lang="en-US" sz="1800" i="1" dirty="0">
                <a:latin typeface="+mj-lt"/>
              </a:rPr>
              <a:t> *</a:t>
            </a:r>
            <a:r>
              <a:rPr lang="en-US" sz="1800" i="1" dirty="0" smtClean="0">
                <a:latin typeface="+mj-lt"/>
              </a:rPr>
              <a:t> X, </a:t>
            </a:r>
            <a:r>
              <a:rPr lang="en-US" sz="1800" dirty="0" smtClean="0">
                <a:latin typeface="+mj-lt"/>
              </a:rPr>
              <a:t>and </a:t>
            </a:r>
            <a:r>
              <a:rPr lang="en-US" sz="1800" dirty="0" err="1" smtClean="0">
                <a:latin typeface="+mj-lt"/>
              </a:rPr>
              <a:t>SpGEMM</a:t>
            </a:r>
            <a:r>
              <a:rPr lang="en-US" sz="1800" dirty="0" smtClean="0">
                <a:latin typeface="+mj-lt"/>
              </a:rPr>
              <a:t>: </a:t>
            </a:r>
            <a:r>
              <a:rPr lang="en-US" sz="1800" i="1" dirty="0" smtClean="0">
                <a:latin typeface="+mj-lt"/>
              </a:rPr>
              <a:t>A</a:t>
            </a:r>
            <a:r>
              <a:rPr lang="en-US" sz="1800" i="1" baseline="30000" dirty="0" smtClean="0">
                <a:latin typeface="+mj-lt"/>
              </a:rPr>
              <a:t>T </a:t>
            </a:r>
            <a:r>
              <a:rPr lang="en-US" sz="1800" i="1" dirty="0" smtClean="0">
                <a:latin typeface="+mj-lt"/>
              </a:rPr>
              <a:t>* A </a:t>
            </a:r>
            <a:r>
              <a:rPr lang="en-US" sz="1800" dirty="0" smtClean="0">
                <a:latin typeface="+mj-lt"/>
              </a:rPr>
              <a:t>(all in explicate mode)</a:t>
            </a:r>
          </a:p>
          <a:p>
            <a:pPr lvl="1"/>
            <a:r>
              <a:rPr lang="en-US" sz="1800" dirty="0" smtClean="0">
                <a:latin typeface="+mj-lt"/>
              </a:rPr>
              <a:t>Strongly Connected Components: </a:t>
            </a:r>
            <a:r>
              <a:rPr lang="en-US" sz="1800" i="1" dirty="0" smtClean="0">
                <a:latin typeface="+mj-lt"/>
              </a:rPr>
              <a:t>SCC(A)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6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Performance on </a:t>
            </a:r>
            <a:r>
              <a:rPr lang="en-US" dirty="0" err="1" smtClean="0"/>
              <a:t>Haswell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38" y="5237018"/>
            <a:ext cx="8503920" cy="1045885"/>
          </a:xfrm>
        </p:spPr>
        <p:txBody>
          <a:bodyPr/>
          <a:lstStyle/>
          <a:p>
            <a:r>
              <a:rPr lang="en-US" sz="1800" kern="1200" dirty="0">
                <a:cs typeface="Arial"/>
              </a:rPr>
              <a:t>Compare to </a:t>
            </a:r>
            <a:r>
              <a:rPr lang="en-US" sz="1800" kern="1200" dirty="0" smtClean="0">
                <a:cs typeface="Arial"/>
              </a:rPr>
              <a:t>Intel MKL method, </a:t>
            </a:r>
            <a:r>
              <a:rPr lang="en-US" sz="1800" kern="1200" dirty="0" err="1">
                <a:latin typeface="Gill Sans MT" panose="020B0502020104020203" pitchFamily="34" charset="0"/>
                <a:cs typeface="Arial"/>
              </a:rPr>
              <a:t>ScanTrans</a:t>
            </a:r>
            <a:r>
              <a:rPr lang="en-US" sz="1800" kern="1200" dirty="0">
                <a:cs typeface="Arial"/>
              </a:rPr>
              <a:t> can achieve </a:t>
            </a:r>
            <a:r>
              <a:rPr lang="en-US" sz="1800" kern="1200" dirty="0" smtClean="0">
                <a:cs typeface="Arial"/>
              </a:rPr>
              <a:t>an average of </a:t>
            </a:r>
            <a:r>
              <a:rPr lang="en-US" sz="1800" kern="1200" dirty="0" smtClean="0">
                <a:solidFill>
                  <a:srgbClr val="C00000"/>
                </a:solidFill>
                <a:cs typeface="Arial"/>
              </a:rPr>
              <a:t>2.8x</a:t>
            </a:r>
            <a:r>
              <a:rPr lang="en-US" sz="1800" kern="1200" dirty="0">
                <a:cs typeface="Arial"/>
              </a:rPr>
              <a:t> </a:t>
            </a:r>
            <a:r>
              <a:rPr lang="en-US" sz="1800" kern="1200" dirty="0" smtClean="0">
                <a:cs typeface="Arial"/>
              </a:rPr>
              <a:t>speedup</a:t>
            </a:r>
          </a:p>
          <a:p>
            <a:r>
              <a:rPr lang="en-US" sz="1800" kern="1200" dirty="0">
                <a:cs typeface="Arial"/>
              </a:rPr>
              <a:t>O</a:t>
            </a:r>
            <a:r>
              <a:rPr lang="en-US" sz="1800" kern="1200" dirty="0" smtClean="0">
                <a:cs typeface="Arial"/>
              </a:rPr>
              <a:t>n </a:t>
            </a:r>
            <a:r>
              <a:rPr lang="en-US" sz="1800" kern="1200" dirty="0" smtClean="0">
                <a:latin typeface="Gill Sans MT" panose="020B0502020104020203" pitchFamily="34" charset="0"/>
                <a:cs typeface="Arial"/>
              </a:rPr>
              <a:t>wiki-Talk</a:t>
            </a:r>
            <a:r>
              <a:rPr lang="en-US" sz="1800" kern="1200" dirty="0" smtClean="0">
                <a:cs typeface="Arial"/>
              </a:rPr>
              <a:t>, the speedup can be pushed up to </a:t>
            </a:r>
            <a:r>
              <a:rPr lang="en-US" sz="1800" kern="1200" dirty="0" smtClean="0">
                <a:solidFill>
                  <a:srgbClr val="C00000"/>
                </a:solidFill>
                <a:cs typeface="Arial"/>
              </a:rPr>
              <a:t>6.2x</a:t>
            </a:r>
            <a:r>
              <a:rPr lang="en-US" sz="1800" kern="1200" dirty="0" smtClean="0">
                <a:cs typeface="Arial"/>
              </a:rPr>
              <a:t> </a:t>
            </a:r>
            <a:r>
              <a:rPr lang="en-US" sz="1800" kern="1200" dirty="0">
                <a:cs typeface="Arial"/>
              </a:rPr>
              <a:t>for double precision</a:t>
            </a:r>
            <a:endParaRPr lang="en-US" sz="1800" kern="1200" dirty="0" smtClean="0">
              <a:cs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2000" y="1268961"/>
            <a:ext cx="4414058" cy="3631906"/>
            <a:chOff x="1487061" y="729120"/>
            <a:chExt cx="6433343" cy="4464816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3308578798"/>
                </p:ext>
              </p:extLst>
            </p:nvPr>
          </p:nvGraphicFramePr>
          <p:xfrm>
            <a:off x="1487061" y="983670"/>
            <a:ext cx="6433343" cy="42102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455382" y="729120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  <a:cs typeface="Arial"/>
                </a:rPr>
                <a:t>wiki-Talk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756699124"/>
              </p:ext>
            </p:extLst>
          </p:nvPr>
        </p:nvGraphicFramePr>
        <p:xfrm>
          <a:off x="64155" y="1516024"/>
          <a:ext cx="4662965" cy="3419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04146" y="1291359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  <a:cs typeface="Arial"/>
              </a:rPr>
              <a:t>Harmonic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Performance on 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25" y="5172919"/>
            <a:ext cx="8678486" cy="953561"/>
          </a:xfrm>
        </p:spPr>
        <p:txBody>
          <a:bodyPr/>
          <a:lstStyle/>
          <a:p>
            <a:r>
              <a:rPr lang="en-US" sz="1800" kern="1200" dirty="0" smtClean="0">
                <a:cs typeface="Arial"/>
              </a:rPr>
              <a:t>Compare to Intel MKL method, </a:t>
            </a:r>
            <a:r>
              <a:rPr lang="en-US" sz="1800" kern="1200" dirty="0" err="1">
                <a:latin typeface="Gill Sans MT" panose="020B0502020104020203" pitchFamily="34" charset="0"/>
                <a:cs typeface="Arial"/>
              </a:rPr>
              <a:t>MergeTrans</a:t>
            </a:r>
            <a:r>
              <a:rPr lang="en-US" sz="1800" kern="1200" dirty="0" smtClean="0">
                <a:cs typeface="Arial"/>
              </a:rPr>
              <a:t> can achieve </a:t>
            </a:r>
            <a:r>
              <a:rPr lang="en-US" sz="1800" kern="1200" dirty="0">
                <a:cs typeface="Arial"/>
              </a:rPr>
              <a:t>an average </a:t>
            </a:r>
            <a:r>
              <a:rPr lang="en-US" sz="1800" kern="1200" dirty="0" smtClean="0">
                <a:cs typeface="Arial"/>
              </a:rPr>
              <a:t>of</a:t>
            </a:r>
            <a:r>
              <a:rPr lang="en-US" sz="1800" kern="1200" dirty="0" smtClean="0">
                <a:solidFill>
                  <a:srgbClr val="C00000"/>
                </a:solidFill>
                <a:cs typeface="Arial"/>
              </a:rPr>
              <a:t> 3.4x </a:t>
            </a:r>
            <a:r>
              <a:rPr lang="en-US" sz="1800" kern="1200" dirty="0" smtClean="0">
                <a:cs typeface="Arial"/>
              </a:rPr>
              <a:t>speedup</a:t>
            </a:r>
          </a:p>
          <a:p>
            <a:r>
              <a:rPr lang="en-US" sz="1800" kern="1200" dirty="0" smtClean="0">
                <a:cs typeface="Arial"/>
              </a:rPr>
              <a:t>On </a:t>
            </a:r>
            <a:r>
              <a:rPr lang="en-US" sz="1800" kern="1200" dirty="0" smtClean="0">
                <a:latin typeface="Gill Sans MT" panose="020B0502020104020203" pitchFamily="34" charset="0"/>
                <a:cs typeface="Arial"/>
              </a:rPr>
              <a:t>wiki-Talk</a:t>
            </a:r>
            <a:r>
              <a:rPr lang="en-US" sz="1800" kern="1200" dirty="0" smtClean="0">
                <a:cs typeface="Arial"/>
              </a:rPr>
              <a:t>, the speedup can be pushed up to </a:t>
            </a:r>
            <a:r>
              <a:rPr lang="en-US" sz="1800" kern="1200" dirty="0" smtClean="0">
                <a:solidFill>
                  <a:srgbClr val="C00000"/>
                </a:solidFill>
                <a:cs typeface="Arial"/>
              </a:rPr>
              <a:t>11.7x</a:t>
            </a:r>
            <a:r>
              <a:rPr lang="en-US" sz="1800" kern="1200" dirty="0" smtClean="0">
                <a:cs typeface="Arial"/>
              </a:rPr>
              <a:t> for single precision</a:t>
            </a:r>
            <a:endParaRPr lang="en-US" sz="1800" kern="1200" dirty="0">
              <a:cs typeface="Arial"/>
            </a:endParaRP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93029" y="1332807"/>
            <a:ext cx="4650971" cy="3526629"/>
            <a:chOff x="1305098" y="761199"/>
            <a:chExt cx="6451590" cy="4775078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605786599"/>
                </p:ext>
              </p:extLst>
            </p:nvPr>
          </p:nvGraphicFramePr>
          <p:xfrm>
            <a:off x="1305098" y="1130531"/>
            <a:ext cx="6451590" cy="44057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0274" y="761199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  <a:cs typeface="Arial"/>
                </a:rPr>
                <a:t>wiki-Talk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887810891"/>
              </p:ext>
            </p:extLst>
          </p:nvPr>
        </p:nvGraphicFramePr>
        <p:xfrm>
          <a:off x="0" y="1605577"/>
          <a:ext cx="4671753" cy="3253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90129" y="135482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  <a:cs typeface="Arial"/>
              </a:rPr>
              <a:t>Harmonic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9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Higher-level Routines on </a:t>
            </a:r>
            <a:r>
              <a:rPr lang="en-US" dirty="0" err="1" smtClean="0"/>
              <a:t>Haswell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086035783"/>
              </p:ext>
            </p:extLst>
          </p:nvPr>
        </p:nvGraphicFramePr>
        <p:xfrm>
          <a:off x="0" y="1066800"/>
          <a:ext cx="4328160" cy="2310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997017474"/>
              </p:ext>
            </p:extLst>
          </p:nvPr>
        </p:nvGraphicFramePr>
        <p:xfrm>
          <a:off x="4605251" y="1066799"/>
          <a:ext cx="4322618" cy="2310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868797058"/>
              </p:ext>
            </p:extLst>
          </p:nvPr>
        </p:nvGraphicFramePr>
        <p:xfrm>
          <a:off x="0" y="3608185"/>
          <a:ext cx="4328160" cy="2476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36011632"/>
              </p:ext>
            </p:extLst>
          </p:nvPr>
        </p:nvGraphicFramePr>
        <p:xfrm>
          <a:off x="4663440" y="3608186"/>
          <a:ext cx="4231177" cy="248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Rectangle 22"/>
          <p:cNvSpPr/>
          <p:nvPr/>
        </p:nvSpPr>
        <p:spPr bwMode="auto">
          <a:xfrm>
            <a:off x="2793076" y="1213658"/>
            <a:ext cx="665019" cy="257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</a:t>
            </a:r>
            <a:r>
              <a:rPr lang="en-US" sz="1400" i="1" baseline="300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 </a:t>
            </a:r>
            <a:r>
              <a:rPr lang="en-US" sz="1400" i="1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+ A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816734" y="3693619"/>
            <a:ext cx="928255" cy="257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SCC(A)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76451" y="3751811"/>
            <a:ext cx="665019" cy="257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</a:t>
            </a:r>
            <a:r>
              <a:rPr lang="en-US" sz="1400" i="1" baseline="300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</a:t>
            </a:r>
            <a:r>
              <a:rPr lang="en-US" sz="1400" i="1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1400" i="1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* A</a:t>
            </a:r>
            <a:endParaRPr kumimoji="0" 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232073" y="1224743"/>
            <a:ext cx="1662544" cy="2576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</a:t>
            </a:r>
            <a:r>
              <a:rPr lang="en-US" sz="1400" i="1" baseline="30000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</a:t>
            </a:r>
            <a:r>
              <a:rPr lang="en-US" sz="1400" i="1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1400" i="1" dirty="0" smtClean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* x </a:t>
            </a:r>
            <a:r>
              <a:rPr lang="en-US" sz="1200" i="1" dirty="0" smtClean="0">
                <a:ea typeface="ＭＳ Ｐゴシック" pitchFamily="-65" charset="-128"/>
                <a:cs typeface="ＭＳ Ｐゴシック" pitchFamily="-65" charset="-128"/>
              </a:rPr>
              <a:t>(#</a:t>
            </a:r>
            <a:r>
              <a:rPr lang="en-US" sz="1200" i="1" dirty="0" err="1" smtClean="0">
                <a:ea typeface="ＭＳ Ｐゴシック" pitchFamily="-65" charset="-128"/>
                <a:cs typeface="ＭＳ Ｐゴシック" pitchFamily="-65" charset="-128"/>
              </a:rPr>
              <a:t>iters</a:t>
            </a:r>
            <a:r>
              <a:rPr lang="en-US" sz="1200" i="1" dirty="0" smtClean="0">
                <a:ea typeface="ＭＳ Ｐゴシック" pitchFamily="-65" charset="-128"/>
                <a:cs typeface="ＭＳ Ｐゴシック" pitchFamily="-65" charset="-128"/>
              </a:rPr>
              <a:t>=50)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157256" y="5153891"/>
            <a:ext cx="656705" cy="6733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9193" y="4869159"/>
            <a:ext cx="980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202%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Motivations</a:t>
            </a:r>
          </a:p>
          <a:p>
            <a:r>
              <a:rPr lang="en-US" dirty="0" smtClean="0"/>
              <a:t>Existing Methods</a:t>
            </a:r>
          </a:p>
          <a:p>
            <a:pPr lvl="1"/>
            <a:r>
              <a:rPr lang="en-US" dirty="0" smtClean="0"/>
              <a:t>Atomic-based</a:t>
            </a:r>
          </a:p>
          <a:p>
            <a:pPr lvl="1"/>
            <a:r>
              <a:rPr lang="en-US" dirty="0" smtClean="0"/>
              <a:t>Sorting-based</a:t>
            </a:r>
          </a:p>
          <a:p>
            <a:r>
              <a:rPr lang="en-US" dirty="0" smtClean="0"/>
              <a:t>Designs</a:t>
            </a:r>
          </a:p>
          <a:p>
            <a:pPr lvl="1"/>
            <a:r>
              <a:rPr lang="en-US" dirty="0" err="1" smtClean="0"/>
              <a:t>ScanTrans</a:t>
            </a:r>
            <a:endParaRPr lang="en-US" dirty="0" smtClean="0"/>
          </a:p>
          <a:p>
            <a:pPr lvl="1"/>
            <a:r>
              <a:rPr lang="en-US" dirty="0" err="1" smtClean="0"/>
              <a:t>MergeTrans</a:t>
            </a:r>
            <a:endParaRPr lang="en-US" dirty="0" smtClean="0"/>
          </a:p>
          <a:p>
            <a:r>
              <a:rPr lang="en-US" dirty="0" smtClean="0"/>
              <a:t>Experimental Results</a:t>
            </a:r>
          </a:p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8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19200"/>
            <a:ext cx="7892935" cy="4051069"/>
          </a:xfrm>
        </p:spPr>
        <p:txBody>
          <a:bodyPr/>
          <a:lstStyle/>
          <a:p>
            <a:r>
              <a:rPr lang="en-US" dirty="0" smtClean="0"/>
              <a:t>In this paper</a:t>
            </a:r>
            <a:endParaRPr lang="en-US" dirty="0"/>
          </a:p>
          <a:p>
            <a:pPr lvl="1"/>
            <a:r>
              <a:rPr lang="en-US" dirty="0"/>
              <a:t>We identify the sparse transposition can be the performance bottleneck</a:t>
            </a:r>
          </a:p>
          <a:p>
            <a:pPr lvl="1"/>
            <a:r>
              <a:rPr lang="en-US" dirty="0"/>
              <a:t>We propose two sparse transposition methods: </a:t>
            </a:r>
            <a:r>
              <a:rPr lang="en-US" kern="1200" dirty="0" err="1">
                <a:latin typeface="Gill Sans MT" panose="020B0502020104020203" pitchFamily="34" charset="0"/>
                <a:cs typeface="Arial"/>
              </a:rPr>
              <a:t>ScanTrans</a:t>
            </a:r>
            <a:r>
              <a:rPr lang="en-US" dirty="0"/>
              <a:t> and </a:t>
            </a:r>
            <a:r>
              <a:rPr lang="en-US" kern="1200" dirty="0" err="1">
                <a:latin typeface="Gill Sans MT" panose="020B0502020104020203" pitchFamily="34" charset="0"/>
                <a:cs typeface="Arial"/>
              </a:rPr>
              <a:t>MergeTrans</a:t>
            </a:r>
            <a:endParaRPr lang="en-US" kern="1200" dirty="0">
              <a:latin typeface="Gill Sans MT" panose="020B0502020104020203" pitchFamily="34" charset="0"/>
              <a:cs typeface="Arial"/>
            </a:endParaRPr>
          </a:p>
          <a:p>
            <a:pPr lvl="1"/>
            <a:r>
              <a:rPr lang="en-US" kern="1200" dirty="0">
                <a:cs typeface="Arial"/>
              </a:rPr>
              <a:t>We evaluate the atomic-based, sorting-based, and Intel </a:t>
            </a:r>
            <a:r>
              <a:rPr lang="en-US" kern="1200" dirty="0" smtClean="0">
                <a:cs typeface="Arial"/>
              </a:rPr>
              <a:t>MKL methods </a:t>
            </a:r>
            <a:r>
              <a:rPr lang="en-US" kern="1200" dirty="0">
                <a:cs typeface="Arial"/>
              </a:rPr>
              <a:t>with </a:t>
            </a:r>
            <a:r>
              <a:rPr lang="en-US" kern="1200" dirty="0" err="1">
                <a:latin typeface="Gill Sans MT" panose="020B0502020104020203" pitchFamily="34" charset="0"/>
                <a:cs typeface="Arial"/>
              </a:rPr>
              <a:t>ScanTrans</a:t>
            </a:r>
            <a:r>
              <a:rPr lang="en-US" dirty="0"/>
              <a:t> and </a:t>
            </a:r>
            <a:r>
              <a:rPr lang="en-US" kern="1200" dirty="0" err="1">
                <a:latin typeface="Gill Sans MT" panose="020B0502020104020203" pitchFamily="34" charset="0"/>
                <a:cs typeface="Arial"/>
              </a:rPr>
              <a:t>MergeTrans</a:t>
            </a:r>
            <a:r>
              <a:rPr lang="en-US" kern="1200" dirty="0">
                <a:latin typeface="Gill Sans MT" panose="020B0502020104020203" pitchFamily="34" charset="0"/>
                <a:cs typeface="Arial"/>
              </a:rPr>
              <a:t> </a:t>
            </a:r>
            <a:r>
              <a:rPr lang="en-US" kern="1200" dirty="0">
                <a:cs typeface="Arial"/>
              </a:rPr>
              <a:t>on Intel </a:t>
            </a:r>
            <a:r>
              <a:rPr lang="en-US" kern="1200" dirty="0" err="1">
                <a:cs typeface="Arial"/>
              </a:rPr>
              <a:t>Haswell</a:t>
            </a:r>
            <a:r>
              <a:rPr lang="en-US" kern="1200" dirty="0">
                <a:cs typeface="Arial"/>
              </a:rPr>
              <a:t> CPU and Intel </a:t>
            </a:r>
            <a:r>
              <a:rPr lang="en-US" kern="1200" dirty="0" smtClean="0">
                <a:cs typeface="Arial"/>
              </a:rPr>
              <a:t>MIC</a:t>
            </a:r>
            <a:endParaRPr lang="en-US" kern="1200" dirty="0">
              <a:cs typeface="Arial"/>
            </a:endParaRPr>
          </a:p>
          <a:p>
            <a:pPr lvl="1"/>
            <a:r>
              <a:rPr lang="en-US" kern="1200" dirty="0">
                <a:cs typeface="Arial"/>
              </a:rPr>
              <a:t>Compare to the vendor-supplied library, </a:t>
            </a:r>
            <a:r>
              <a:rPr lang="en-US" kern="1200" dirty="0" err="1">
                <a:latin typeface="Gill Sans MT" panose="020B0502020104020203" pitchFamily="34" charset="0"/>
                <a:cs typeface="Arial"/>
              </a:rPr>
              <a:t>ScanTrans</a:t>
            </a:r>
            <a:r>
              <a:rPr lang="en-US" kern="1200" dirty="0">
                <a:cs typeface="Arial"/>
              </a:rPr>
              <a:t> can achieve an average of 2.8-fold (up to 6.2-fold) speedup on CPU, and </a:t>
            </a:r>
            <a:r>
              <a:rPr lang="en-US" kern="1200" dirty="0" err="1">
                <a:latin typeface="Gill Sans MT" panose="020B0502020104020203" pitchFamily="34" charset="0"/>
                <a:cs typeface="Arial"/>
              </a:rPr>
              <a:t>MergeTrans</a:t>
            </a:r>
            <a:r>
              <a:rPr lang="en-US" kern="1200" dirty="0">
                <a:latin typeface="Gill Sans MT" panose="020B0502020104020203" pitchFamily="34" charset="0"/>
                <a:cs typeface="Arial"/>
              </a:rPr>
              <a:t> </a:t>
            </a:r>
            <a:r>
              <a:rPr lang="en-US" kern="1200" dirty="0">
                <a:cs typeface="Arial"/>
              </a:rPr>
              <a:t>can deliver an average of 3.4-fold (up to 11.7-fold) speedup on </a:t>
            </a:r>
            <a:r>
              <a:rPr lang="en-US" kern="1200" dirty="0" smtClean="0">
                <a:cs typeface="Arial"/>
              </a:rPr>
              <a:t>MIC</a:t>
            </a:r>
            <a:endParaRPr lang="en-US" kern="1200" dirty="0">
              <a:latin typeface="Gill Sans MT" panose="020B0502020104020203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366655" y="4915593"/>
            <a:ext cx="1920240" cy="5070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Thank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you!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3" y="5671950"/>
            <a:ext cx="2136114" cy="545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76" y="5403830"/>
            <a:ext cx="814092" cy="814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92" y="5532249"/>
            <a:ext cx="3428365" cy="685673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2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Matrix 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199"/>
            <a:ext cx="7772400" cy="969507"/>
          </a:xfrm>
        </p:spPr>
        <p:txBody>
          <a:bodyPr/>
          <a:lstStyle/>
          <a:p>
            <a:r>
              <a:rPr lang="en-US" dirty="0" smtClean="0"/>
              <a:t>Sparse matrix transposition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dirty="0" smtClean="0"/>
              <a:t> is an </a:t>
            </a:r>
            <a:r>
              <a:rPr lang="en-US" dirty="0"/>
              <a:t>indispensable </a:t>
            </a:r>
            <a:r>
              <a:rPr lang="en-US" dirty="0" smtClean="0"/>
              <a:t>building block for higher-level algorithms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96553"/>
              </p:ext>
            </p:extLst>
          </p:nvPr>
        </p:nvGraphicFramePr>
        <p:xfrm>
          <a:off x="1231399" y="2279647"/>
          <a:ext cx="1782786" cy="160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31">
                  <a:extLst>
                    <a:ext uri="{9D8B030D-6E8A-4147-A177-3AD203B41FA5}">
                      <a16:colId xmlns:a16="http://schemas.microsoft.com/office/drawing/2014/main" xmlns="" val="42535188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741379535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53950901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1941588432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916640020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096178478"/>
                    </a:ext>
                  </a:extLst>
                </a:gridCol>
              </a:tblGrid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726086512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3388613735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598260488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2648110380"/>
                  </a:ext>
                </a:extLst>
              </a:tr>
            </a:tbl>
          </a:graphicData>
        </a:graphic>
      </p:graphicFrame>
      <p:sp>
        <p:nvSpPr>
          <p:cNvPr id="14" name="Left Bracket 13"/>
          <p:cNvSpPr/>
          <p:nvPr/>
        </p:nvSpPr>
        <p:spPr>
          <a:xfrm>
            <a:off x="1193725" y="2365049"/>
            <a:ext cx="10804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5" name="Left Bracket 14"/>
          <p:cNvSpPr/>
          <p:nvPr/>
        </p:nvSpPr>
        <p:spPr>
          <a:xfrm flipH="1">
            <a:off x="2959723" y="2365049"/>
            <a:ext cx="10407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6" name="TextBox 15"/>
          <p:cNvSpPr txBox="1"/>
          <p:nvPr/>
        </p:nvSpPr>
        <p:spPr>
          <a:xfrm>
            <a:off x="627390" y="2925181"/>
            <a:ext cx="9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= </a:t>
            </a:r>
          </a:p>
        </p:txBody>
      </p:sp>
      <p:sp>
        <p:nvSpPr>
          <p:cNvPr id="18" name="Left Bracket 17"/>
          <p:cNvSpPr/>
          <p:nvPr/>
        </p:nvSpPr>
        <p:spPr>
          <a:xfrm>
            <a:off x="5783676" y="2105147"/>
            <a:ext cx="108045" cy="220161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19" name="Left Bracket 18"/>
          <p:cNvSpPr/>
          <p:nvPr/>
        </p:nvSpPr>
        <p:spPr>
          <a:xfrm flipH="1">
            <a:off x="7130868" y="2105148"/>
            <a:ext cx="121513" cy="22016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20" name="TextBox 19"/>
          <p:cNvSpPr txBox="1"/>
          <p:nvPr/>
        </p:nvSpPr>
        <p:spPr>
          <a:xfrm>
            <a:off x="5133581" y="2925181"/>
            <a:ext cx="9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i="1" baseline="30000" dirty="0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69876"/>
              </p:ext>
            </p:extLst>
          </p:nvPr>
        </p:nvGraphicFramePr>
        <p:xfrm>
          <a:off x="5815516" y="2008697"/>
          <a:ext cx="14474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50">
                  <a:extLst>
                    <a:ext uri="{9D8B030D-6E8A-4147-A177-3AD203B41FA5}">
                      <a16:colId xmlns:a16="http://schemas.microsoft.com/office/drawing/2014/main" xmlns="" val="4158493933"/>
                    </a:ext>
                  </a:extLst>
                </a:gridCol>
                <a:gridCol w="361850">
                  <a:extLst>
                    <a:ext uri="{9D8B030D-6E8A-4147-A177-3AD203B41FA5}">
                      <a16:colId xmlns:a16="http://schemas.microsoft.com/office/drawing/2014/main" xmlns="" val="560720254"/>
                    </a:ext>
                  </a:extLst>
                </a:gridCol>
                <a:gridCol w="361850">
                  <a:extLst>
                    <a:ext uri="{9D8B030D-6E8A-4147-A177-3AD203B41FA5}">
                      <a16:colId xmlns:a16="http://schemas.microsoft.com/office/drawing/2014/main" xmlns="" val="3519961859"/>
                    </a:ext>
                  </a:extLst>
                </a:gridCol>
                <a:gridCol w="361850">
                  <a:extLst>
                    <a:ext uri="{9D8B030D-6E8A-4147-A177-3AD203B41FA5}">
                      <a16:colId xmlns:a16="http://schemas.microsoft.com/office/drawing/2014/main" xmlns="" val="3843453072"/>
                    </a:ext>
                  </a:extLst>
                </a:gridCol>
              </a:tblGrid>
              <a:tr h="37668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895404"/>
                  </a:ext>
                </a:extLst>
              </a:tr>
              <a:tr h="37668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3435212"/>
                  </a:ext>
                </a:extLst>
              </a:tr>
              <a:tr h="37668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963572"/>
                  </a:ext>
                </a:extLst>
              </a:tr>
              <a:tr h="37668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221033"/>
                  </a:ext>
                </a:extLst>
              </a:tr>
              <a:tr h="37668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4804566"/>
                  </a:ext>
                </a:extLst>
              </a:tr>
              <a:tr h="37668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7542392"/>
                  </a:ext>
                </a:extLst>
              </a:tr>
            </a:tbl>
          </a:graphicData>
        </a:graphic>
      </p:graphicFrame>
      <p:sp>
        <p:nvSpPr>
          <p:cNvPr id="110" name="Right Arrow 109"/>
          <p:cNvSpPr/>
          <p:nvPr/>
        </p:nvSpPr>
        <p:spPr bwMode="auto">
          <a:xfrm>
            <a:off x="3978930" y="2994459"/>
            <a:ext cx="457200" cy="392387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327" y="4088420"/>
            <a:ext cx="5093930" cy="1653821"/>
            <a:chOff x="17327" y="4088420"/>
            <a:chExt cx="5093930" cy="1653821"/>
          </a:xfrm>
        </p:grpSpPr>
        <p:sp>
          <p:nvSpPr>
            <p:cNvPr id="155" name="Right Arrow 154"/>
            <p:cNvSpPr/>
            <p:nvPr/>
          </p:nvSpPr>
          <p:spPr bwMode="auto">
            <a:xfrm>
              <a:off x="4033756" y="4349182"/>
              <a:ext cx="457200" cy="392387"/>
            </a:xfrm>
            <a:prstGeom prst="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27" y="4088420"/>
              <a:ext cx="5093930" cy="1653821"/>
              <a:chOff x="17327" y="4088420"/>
              <a:chExt cx="5093930" cy="165382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7327" y="4394545"/>
                <a:ext cx="5093930" cy="1347696"/>
                <a:chOff x="2601409" y="2717815"/>
                <a:chExt cx="5093930" cy="1347696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3043343" y="3658830"/>
                  <a:ext cx="1079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csrVal</a:t>
                  </a:r>
                  <a:r>
                    <a:rPr lang="en-US" dirty="0" smtClean="0"/>
                    <a:t> =</a:t>
                  </a:r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721326" y="3217867"/>
                  <a:ext cx="1719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csrColIdx</a:t>
                  </a:r>
                  <a:r>
                    <a:rPr lang="en-US" dirty="0" smtClean="0"/>
                    <a:t> =</a:t>
                  </a:r>
                  <a:endParaRPr lang="en-US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601409" y="2717815"/>
                  <a:ext cx="18258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csrRowPtr</a:t>
                  </a:r>
                  <a:r>
                    <a:rPr lang="en-US" dirty="0" smtClean="0"/>
                    <a:t> =</a:t>
                  </a:r>
                  <a:endParaRPr lang="en-US" dirty="0"/>
                </a:p>
              </p:txBody>
            </p:sp>
            <p:grpSp>
              <p:nvGrpSpPr>
                <p:cNvPr id="116" name="Group 115"/>
                <p:cNvGrpSpPr/>
                <p:nvPr/>
              </p:nvGrpSpPr>
              <p:grpSpPr>
                <a:xfrm>
                  <a:off x="3928624" y="2750364"/>
                  <a:ext cx="1707415" cy="404167"/>
                  <a:chOff x="3304366" y="2807591"/>
                  <a:chExt cx="1707415" cy="404167"/>
                </a:xfrm>
              </p:grpSpPr>
              <p:sp>
                <p:nvSpPr>
                  <p:cNvPr id="149" name="Rectangle 148"/>
                  <p:cNvSpPr/>
                  <p:nvPr/>
                </p:nvSpPr>
                <p:spPr bwMode="auto">
                  <a:xfrm>
                    <a:off x="3304366" y="280759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0</a:t>
                    </a: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3645748" y="280759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2</a:t>
                    </a: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 bwMode="auto">
                  <a:xfrm>
                    <a:off x="3987130" y="280759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6</a:t>
                    </a: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4328512" y="280759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 smtClean="0">
                        <a:ea typeface="ＭＳ Ｐゴシック" pitchFamily="-65" charset="-128"/>
                        <a:cs typeface="ＭＳ Ｐゴシック" pitchFamily="-65" charset="-128"/>
                      </a:rPr>
                      <a:t>10</a:t>
                    </a:r>
                    <a:endParaRPr lang="en-US" sz="2000" dirty="0"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 bwMode="auto">
                  <a:xfrm>
                    <a:off x="4669896" y="280759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 smtClean="0">
                        <a:ea typeface="ＭＳ Ｐゴシック" pitchFamily="-65" charset="-128"/>
                        <a:cs typeface="ＭＳ Ｐゴシック" pitchFamily="-65" charset="-128"/>
                      </a:rPr>
                      <a:t>15</a:t>
                    </a:r>
                    <a:endParaRPr lang="en-US" sz="2000" dirty="0"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3928624" y="3205854"/>
                  <a:ext cx="3766715" cy="404167"/>
                  <a:chOff x="3304366" y="3375019"/>
                  <a:chExt cx="3766715" cy="404167"/>
                </a:xfrm>
              </p:grpSpPr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3304366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1</a:t>
                    </a: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3646849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3</a:t>
                    </a: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3989332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0</a:t>
                    </a: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4331815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 smtClean="0">
                        <a:ea typeface="ＭＳ Ｐゴシック" pitchFamily="-65" charset="-128"/>
                        <a:cs typeface="ＭＳ Ｐゴシック" pitchFamily="-65" charset="-128"/>
                      </a:rPr>
                      <a:t>1</a:t>
                    </a:r>
                    <a:endParaRPr lang="en-US" sz="2000" dirty="0"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 bwMode="auto">
                  <a:xfrm>
                    <a:off x="4674298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2</a:t>
                    </a:r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5016781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3</a:t>
                    </a: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 bwMode="auto">
                  <a:xfrm>
                    <a:off x="5359264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2</a:t>
                    </a: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 bwMode="auto">
                  <a:xfrm>
                    <a:off x="5701747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3</a:t>
                    </a: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 bwMode="auto">
                  <a:xfrm>
                    <a:off x="6044230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ea typeface="ＭＳ Ｐゴシック" pitchFamily="-65" charset="-128"/>
                        <a:cs typeface="ＭＳ Ｐゴシック" pitchFamily="-65" charset="-128"/>
                      </a:rPr>
                      <a:t>4</a:t>
                    </a: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 bwMode="auto">
                  <a:xfrm>
                    <a:off x="6386713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 smtClean="0">
                        <a:ea typeface="ＭＳ Ｐゴシック" pitchFamily="-65" charset="-128"/>
                        <a:cs typeface="ＭＳ Ｐゴシック" pitchFamily="-65" charset="-128"/>
                      </a:rPr>
                      <a:t>5</a:t>
                    </a:r>
                    <a:endParaRPr lang="en-US" sz="2000" dirty="0"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 bwMode="auto">
                  <a:xfrm>
                    <a:off x="6729196" y="3375019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 smtClean="0">
                        <a:ea typeface="ＭＳ Ｐゴシック" pitchFamily="-65" charset="-128"/>
                        <a:cs typeface="ＭＳ Ｐゴシック" pitchFamily="-65" charset="-128"/>
                      </a:rPr>
                      <a:t>…</a:t>
                    </a:r>
                    <a:endParaRPr lang="en-US" sz="2000" dirty="0"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928624" y="3661344"/>
                  <a:ext cx="3766715" cy="404167"/>
                  <a:chOff x="3304948" y="3893071"/>
                  <a:chExt cx="3766715" cy="404167"/>
                </a:xfrm>
              </p:grpSpPr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3304948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a</a:t>
                    </a: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3647431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b</a:t>
                    </a: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989914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c</a:t>
                    </a:r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4332397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d</a:t>
                    </a: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4674880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e</a:t>
                    </a:r>
                    <a:endPara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5017363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f</a:t>
                    </a: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5359846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g</a:t>
                    </a: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5702329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h</a:t>
                    </a: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 bwMode="auto">
                  <a:xfrm>
                    <a:off x="6044812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i</a:t>
                    </a:r>
                    <a:endPara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6387295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j</a:t>
                    </a: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6729778" y="3893071"/>
                    <a:ext cx="341885" cy="404167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0" rIns="0" bIns="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 smtClean="0">
                        <a:solidFill>
                          <a:srgbClr val="FF0000"/>
                        </a:solidFill>
                        <a:ea typeface="ＭＳ Ｐゴシック" pitchFamily="-65" charset="-128"/>
                        <a:cs typeface="ＭＳ Ｐゴシック" pitchFamily="-65" charset="-128"/>
                      </a:rPr>
                      <a:t>…</a:t>
                    </a:r>
                    <a:endPara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endParaRPr>
                  </a:p>
                </p:txBody>
              </p:sp>
            </p:grpSp>
          </p:grpSp>
          <p:sp>
            <p:nvSpPr>
              <p:cNvPr id="86" name="TextBox 85"/>
              <p:cNvSpPr txBox="1"/>
              <p:nvPr/>
            </p:nvSpPr>
            <p:spPr>
              <a:xfrm>
                <a:off x="3284374" y="4088420"/>
                <a:ext cx="872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CSR</a:t>
                </a:r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470088" y="4057970"/>
            <a:ext cx="4563771" cy="1684271"/>
            <a:chOff x="4470088" y="4057970"/>
            <a:chExt cx="4563771" cy="1684271"/>
          </a:xfrm>
        </p:grpSpPr>
        <p:grpSp>
          <p:nvGrpSpPr>
            <p:cNvPr id="65" name="Group 64"/>
            <p:cNvGrpSpPr/>
            <p:nvPr/>
          </p:nvGrpSpPr>
          <p:grpSpPr>
            <a:xfrm>
              <a:off x="5267144" y="4427094"/>
              <a:ext cx="3766715" cy="1315147"/>
              <a:chOff x="3928624" y="4508195"/>
              <a:chExt cx="3766715" cy="1315147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3928624" y="4508195"/>
                <a:ext cx="1707415" cy="404167"/>
                <a:chOff x="3304366" y="2807591"/>
                <a:chExt cx="1707415" cy="404167"/>
              </a:xfrm>
            </p:grpSpPr>
            <p:sp>
              <p:nvSpPr>
                <p:cNvPr id="105" name="Rectangle 104"/>
                <p:cNvSpPr/>
                <p:nvPr/>
              </p:nvSpPr>
              <p:spPr bwMode="auto">
                <a:xfrm>
                  <a:off x="3304366" y="280759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0</a:t>
                  </a: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3645748" y="280759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1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3987130" y="280759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4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4328512" y="280759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7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auto">
                <a:xfrm>
                  <a:off x="4669896" y="280759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smtClean="0">
                      <a:ea typeface="ＭＳ Ｐゴシック" pitchFamily="-65" charset="-128"/>
                      <a:cs typeface="ＭＳ Ｐゴシック" pitchFamily="-65" charset="-128"/>
                    </a:rPr>
                    <a:t>11</a:t>
                  </a:r>
                  <a:endParaRPr lang="en-US" sz="2000" dirty="0"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928624" y="4963685"/>
                <a:ext cx="3766715" cy="404167"/>
                <a:chOff x="3304366" y="3375019"/>
                <a:chExt cx="3766715" cy="404167"/>
              </a:xfrm>
            </p:grpSpPr>
            <p:sp>
              <p:nvSpPr>
                <p:cNvPr id="90" name="Rectangle 89"/>
                <p:cNvSpPr/>
                <p:nvPr/>
              </p:nvSpPr>
              <p:spPr bwMode="auto">
                <a:xfrm>
                  <a:off x="3304366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1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3646849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0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 bwMode="auto">
                <a:xfrm>
                  <a:off x="3989332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1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 bwMode="auto">
                <a:xfrm>
                  <a:off x="4331815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3</a:t>
                  </a:r>
                </a:p>
              </p:txBody>
            </p:sp>
            <p:sp>
              <p:nvSpPr>
                <p:cNvPr id="94" name="Rectangle 93"/>
                <p:cNvSpPr/>
                <p:nvPr/>
              </p:nvSpPr>
              <p:spPr bwMode="auto">
                <a:xfrm>
                  <a:off x="4674298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smtClean="0">
                      <a:ea typeface="ＭＳ Ｐゴシック" pitchFamily="-65" charset="-128"/>
                      <a:cs typeface="ＭＳ Ｐゴシック" pitchFamily="-65" charset="-128"/>
                    </a:rPr>
                    <a:t>1</a:t>
                  </a:r>
                  <a:endParaRPr lang="en-US" sz="2000" dirty="0"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5016781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2</a:t>
                  </a: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5359264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3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5701747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0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6044230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smtClean="0">
                      <a:ea typeface="ＭＳ Ｐゴシック" pitchFamily="-65" charset="-128"/>
                      <a:cs typeface="ＭＳ Ｐゴシック" pitchFamily="-65" charset="-128"/>
                    </a:rPr>
                    <a:t>1</a:t>
                  </a:r>
                  <a:endParaRPr lang="en-US" sz="2000" dirty="0"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6386713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ea typeface="ＭＳ Ｐゴシック" pitchFamily="-65" charset="-128"/>
                      <a:cs typeface="ＭＳ Ｐゴシック" pitchFamily="-65" charset="-128"/>
                    </a:rPr>
                    <a:t>2</a:t>
                  </a:r>
                </a:p>
              </p:txBody>
            </p:sp>
            <p:sp>
              <p:nvSpPr>
                <p:cNvPr id="100" name="Rectangle 99"/>
                <p:cNvSpPr/>
                <p:nvPr/>
              </p:nvSpPr>
              <p:spPr bwMode="auto">
                <a:xfrm>
                  <a:off x="6729196" y="3375019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smtClean="0">
                      <a:ea typeface="ＭＳ Ｐゴシック" pitchFamily="-65" charset="-128"/>
                      <a:cs typeface="ＭＳ Ｐゴシック" pitchFamily="-65" charset="-128"/>
                    </a:rPr>
                    <a:t>…</a:t>
                  </a:r>
                  <a:endParaRPr lang="en-US" sz="2000" dirty="0"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3928624" y="5419175"/>
                <a:ext cx="3766715" cy="404167"/>
                <a:chOff x="3304948" y="3893071"/>
                <a:chExt cx="3766715" cy="404167"/>
              </a:xfrm>
            </p:grpSpPr>
            <p:sp>
              <p:nvSpPr>
                <p:cNvPr id="75" name="Rectangle 74"/>
                <p:cNvSpPr/>
                <p:nvPr/>
              </p:nvSpPr>
              <p:spPr bwMode="auto">
                <a:xfrm>
                  <a:off x="3304948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c</a:t>
                  </a: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3647431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a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989914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d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 bwMode="auto">
                <a:xfrm>
                  <a:off x="4332397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smtClean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k</a:t>
                  </a:r>
                  <a:endPara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4674880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smtClean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e</a:t>
                  </a:r>
                  <a:endPara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5017363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g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5359846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l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5702329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b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6044812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f</a:t>
                  </a: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6387295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smtClean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h</a:t>
                  </a:r>
                  <a:endPara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6729778" y="3893071"/>
                  <a:ext cx="341885" cy="40416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 smtClean="0">
                      <a:solidFill>
                        <a:srgbClr val="FF0000"/>
                      </a:solidFill>
                      <a:ea typeface="ＭＳ Ｐゴシック" pitchFamily="-65" charset="-128"/>
                      <a:cs typeface="ＭＳ Ｐゴシック" pitchFamily="-65" charset="-128"/>
                    </a:rPr>
                    <a:t>…</a:t>
                  </a:r>
                  <a:endParaRPr lang="en-US" sz="2000" dirty="0">
                    <a:solidFill>
                      <a:srgbClr val="FF0000"/>
                    </a:solidFill>
                    <a:ea typeface="ＭＳ Ｐゴシック" pitchFamily="-65" charset="-128"/>
                    <a:cs typeface="ＭＳ Ｐゴシック" pitchFamily="-65" charset="-128"/>
                  </a:endParaRPr>
                </a:p>
              </p:txBody>
            </p:sp>
          </p:grpSp>
          <p:sp>
            <p:nvSpPr>
              <p:cNvPr id="73" name="Rectangle 72"/>
              <p:cNvSpPr/>
              <p:nvPr/>
            </p:nvSpPr>
            <p:spPr bwMode="auto">
              <a:xfrm>
                <a:off x="5635536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13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5976920" y="450819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15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4470088" y="4057970"/>
              <a:ext cx="8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CSC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77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Matrix 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19199"/>
            <a:ext cx="8067311" cy="5015345"/>
          </a:xfrm>
        </p:spPr>
        <p:txBody>
          <a:bodyPr/>
          <a:lstStyle/>
          <a:p>
            <a:r>
              <a:rPr lang="en-US" dirty="0" smtClean="0"/>
              <a:t>Sparse transposition </a:t>
            </a:r>
            <a:r>
              <a:rPr lang="en-US" dirty="0"/>
              <a:t>has not received the attention </a:t>
            </a:r>
            <a:r>
              <a:rPr lang="en-US" dirty="0" smtClean="0"/>
              <a:t>like other sparse </a:t>
            </a:r>
            <a:r>
              <a:rPr lang="en-US" dirty="0"/>
              <a:t>linear </a:t>
            </a:r>
            <a:r>
              <a:rPr lang="en-US" dirty="0" smtClean="0"/>
              <a:t>algebra, e.g., </a:t>
            </a:r>
            <a:r>
              <a:rPr lang="en-US" i="1" dirty="0" err="1" smtClean="0"/>
              <a:t>SpMV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err="1" smtClean="0"/>
              <a:t>SpGEMM</a:t>
            </a:r>
            <a:endParaRPr lang="en-US" dirty="0"/>
          </a:p>
          <a:p>
            <a:pPr lvl="1"/>
            <a:r>
              <a:rPr lang="en-US" dirty="0" smtClean="0"/>
              <a:t>Transpose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baseline="30000" dirty="0" smtClean="0"/>
              <a:t> </a:t>
            </a:r>
            <a:r>
              <a:rPr lang="en-US" dirty="0" smtClean="0"/>
              <a:t>once and then use </a:t>
            </a:r>
            <a:r>
              <a:rPr lang="en-US" i="1" dirty="0" smtClean="0"/>
              <a:t>A</a:t>
            </a:r>
            <a:r>
              <a:rPr lang="en-US" i="1" baseline="30000" dirty="0" smtClean="0"/>
              <a:t>T</a:t>
            </a:r>
            <a:r>
              <a:rPr lang="en-US" dirty="0" smtClean="0"/>
              <a:t> multiple times</a:t>
            </a:r>
          </a:p>
          <a:p>
            <a:pPr lvl="1"/>
            <a:r>
              <a:rPr lang="en-US" dirty="0" smtClean="0"/>
              <a:t>Sparse transposition is fast enough on modern architectures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It is not always true!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4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172014" cy="1739231"/>
          </a:xfrm>
        </p:spPr>
        <p:txBody>
          <a:bodyPr/>
          <a:lstStyle/>
          <a:p>
            <a:r>
              <a:rPr lang="en-US" dirty="0" smtClean="0"/>
              <a:t>Sparse </a:t>
            </a:r>
            <a:r>
              <a:rPr lang="en-US" dirty="0"/>
              <a:t>t</a:t>
            </a:r>
            <a:r>
              <a:rPr lang="en-US" dirty="0" smtClean="0"/>
              <a:t>ransposition is inside the main loop</a:t>
            </a:r>
          </a:p>
          <a:p>
            <a:pPr lvl="1"/>
            <a:r>
              <a:rPr lang="en-US" dirty="0" smtClean="0"/>
              <a:t>K-truss, Simultaneous Localization and Mapping (SLAM)</a:t>
            </a:r>
          </a:p>
          <a:p>
            <a:r>
              <a:rPr lang="en-US" dirty="0" smtClean="0"/>
              <a:t>Or, may occupy significant percentage of execution time</a:t>
            </a:r>
          </a:p>
          <a:p>
            <a:pPr lvl="1"/>
            <a:r>
              <a:rPr lang="en-US" dirty="0" smtClean="0"/>
              <a:t>Strongly Connected Components (SCC)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15695"/>
              </p:ext>
            </p:extLst>
          </p:nvPr>
        </p:nvGraphicFramePr>
        <p:xfrm>
          <a:off x="-1" y="2958431"/>
          <a:ext cx="9144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706">
                  <a:extLst>
                    <a:ext uri="{9D8B030D-6E8A-4147-A177-3AD203B41FA5}">
                      <a16:colId xmlns:a16="http://schemas.microsoft.com/office/drawing/2014/main" xmlns="" val="1017133145"/>
                    </a:ext>
                  </a:extLst>
                </a:gridCol>
                <a:gridCol w="3650620">
                  <a:extLst>
                    <a:ext uri="{9D8B030D-6E8A-4147-A177-3AD203B41FA5}">
                      <a16:colId xmlns:a16="http://schemas.microsoft.com/office/drawing/2014/main" xmlns="" val="4138869467"/>
                    </a:ext>
                  </a:extLst>
                </a:gridCol>
                <a:gridCol w="1821820">
                  <a:extLst>
                    <a:ext uri="{9D8B030D-6E8A-4147-A177-3AD203B41FA5}">
                      <a16:colId xmlns:a16="http://schemas.microsoft.com/office/drawing/2014/main" xmlns="" val="2031362219"/>
                    </a:ext>
                  </a:extLst>
                </a:gridCol>
                <a:gridCol w="2512854">
                  <a:extLst>
                    <a:ext uri="{9D8B030D-6E8A-4147-A177-3AD203B41FA5}">
                      <a16:colId xmlns:a16="http://schemas.microsoft.com/office/drawing/2014/main" xmlns="" val="3521951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Build Blocks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32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K-truss 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sz="16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sub graphs where each edge is part of at least k-2 triangles 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SpMV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SpGEMM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Transposition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9386693"/>
                  </a:ext>
                </a:extLst>
              </a:tr>
              <a:tr h="5589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SLAM 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6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 information matrix of an autonomous robot trajectory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Motion planning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SpGEMM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Transposition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323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US" sz="1600" b="1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 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components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where every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vertex is reachable from every other vertex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 algorithm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Transposition,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operations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791263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444" y="5186261"/>
            <a:ext cx="9094556" cy="85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 smtClean="0"/>
              <a:t>[1] J. Wang and J. Cheng, “Truss Decomposition in Massive Networks”, PVLDB 5(9):812-823, 2012</a:t>
            </a:r>
          </a:p>
          <a:p>
            <a:pPr marL="0" indent="0">
              <a:buNone/>
            </a:pPr>
            <a:r>
              <a:rPr lang="en-US" sz="1200" kern="0" dirty="0" smtClean="0"/>
              <a:t>[2] F. </a:t>
            </a:r>
            <a:r>
              <a:rPr lang="en-US" sz="1200" kern="0" dirty="0" err="1" smtClean="0"/>
              <a:t>Dellaert</a:t>
            </a:r>
            <a:r>
              <a:rPr lang="en-US" sz="1200" kern="0" dirty="0" smtClean="0"/>
              <a:t> and M. </a:t>
            </a:r>
            <a:r>
              <a:rPr lang="en-US" sz="1200" kern="0" dirty="0" err="1" smtClean="0"/>
              <a:t>Kaess</a:t>
            </a:r>
            <a:r>
              <a:rPr lang="en-US" sz="1200" kern="0" dirty="0" smtClean="0"/>
              <a:t>, “Square Root SAM: Simultaneous Localization and Mapping via Square Root Information Smoothing ”, IJRR 25(12):1181-1203, 2006</a:t>
            </a:r>
          </a:p>
          <a:p>
            <a:pPr marL="0" indent="0">
              <a:buNone/>
            </a:pPr>
            <a:r>
              <a:rPr lang="en-US" sz="1200" kern="0" dirty="0" smtClean="0"/>
              <a:t>[3] S. Hong, etc. “On Fast Parallel Detection of Strongly Connected Components (SCC) in Small-world Graphs”, SC’13, 2013</a:t>
            </a:r>
          </a:p>
          <a:p>
            <a:pPr marL="0" indent="0">
              <a:buNone/>
            </a:pPr>
            <a:endParaRPr lang="en-US" sz="1400" kern="0" dirty="0" smtClean="0"/>
          </a:p>
          <a:p>
            <a:pPr marL="0" indent="0">
              <a:buNone/>
            </a:pPr>
            <a:endParaRPr lang="en-US" sz="1400" kern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240141"/>
            <a:ext cx="8175567" cy="4572000"/>
          </a:xfrm>
        </p:spPr>
        <p:txBody>
          <a:bodyPr/>
          <a:lstStyle/>
          <a:p>
            <a:r>
              <a:rPr lang="en-US" i="1" dirty="0" err="1"/>
              <a:t>SpTrans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SpGEMM</a:t>
            </a:r>
            <a:r>
              <a:rPr lang="en-US" dirty="0" smtClean="0"/>
              <a:t> from </a:t>
            </a:r>
            <a:r>
              <a:rPr lang="en-US" dirty="0"/>
              <a:t>Intel MKL Sparse BLAS</a:t>
            </a:r>
          </a:p>
          <a:p>
            <a:pPr lvl="1"/>
            <a:r>
              <a:rPr lang="en-US" i="1" dirty="0" err="1" smtClean="0"/>
              <a:t>SpGEMM</a:t>
            </a:r>
            <a:r>
              <a:rPr lang="en-US" i="1" dirty="0" smtClean="0"/>
              <a:t> </a:t>
            </a:r>
            <a:r>
              <a:rPr lang="en-US" dirty="0"/>
              <a:t>no transposition: </a:t>
            </a:r>
            <a:r>
              <a:rPr lang="en-US" i="1" dirty="0"/>
              <a:t>C</a:t>
            </a:r>
            <a:r>
              <a:rPr lang="en-US" i="1" dirty="0" smtClean="0"/>
              <a:t>1 </a:t>
            </a:r>
            <a:r>
              <a:rPr lang="en-US" i="1" dirty="0"/>
              <a:t>= </a:t>
            </a:r>
            <a:r>
              <a:rPr lang="en-US" i="1" dirty="0" smtClean="0"/>
              <a:t>AA</a:t>
            </a:r>
            <a:endParaRPr lang="en-US" i="1" dirty="0"/>
          </a:p>
          <a:p>
            <a:pPr lvl="1"/>
            <a:r>
              <a:rPr lang="en-US" i="1" dirty="0" err="1" smtClean="0"/>
              <a:t>SpGEMM_T</a:t>
            </a:r>
            <a:r>
              <a:rPr lang="en-US" i="1" dirty="0" smtClean="0"/>
              <a:t> (</a:t>
            </a:r>
            <a:r>
              <a:rPr lang="en-US" dirty="0" smtClean="0"/>
              <a:t>with</a:t>
            </a:r>
            <a:r>
              <a:rPr lang="en-US" i="1" dirty="0" smtClean="0"/>
              <a:t> </a:t>
            </a:r>
            <a:r>
              <a:rPr lang="en-US" dirty="0"/>
              <a:t>implicit </a:t>
            </a:r>
            <a:r>
              <a:rPr lang="en-US" dirty="0" smtClean="0"/>
              <a:t>transposition</a:t>
            </a:r>
            <a:r>
              <a:rPr lang="en-US" baseline="30000" dirty="0" smtClean="0"/>
              <a:t>*</a:t>
            </a:r>
            <a:r>
              <a:rPr lang="en-US" dirty="0"/>
              <a:t>)</a:t>
            </a:r>
            <a:r>
              <a:rPr lang="en-US" dirty="0" smtClean="0"/>
              <a:t>: </a:t>
            </a:r>
            <a:r>
              <a:rPr lang="en-US" i="1" dirty="0"/>
              <a:t>y2 = </a:t>
            </a:r>
            <a:r>
              <a:rPr lang="en-US" i="1" dirty="0" smtClean="0"/>
              <a:t>trans(A)A</a:t>
            </a:r>
            <a:endParaRPr lang="en-US" i="1" dirty="0"/>
          </a:p>
          <a:p>
            <a:pPr lvl="1"/>
            <a:r>
              <a:rPr lang="en-US" i="1" dirty="0" err="1" smtClean="0"/>
              <a:t>SpGEMM_T</a:t>
            </a:r>
            <a:r>
              <a:rPr lang="en-US" i="1" dirty="0" smtClean="0"/>
              <a:t> (</a:t>
            </a:r>
            <a:r>
              <a:rPr lang="en-US" dirty="0" smtClean="0"/>
              <a:t>with </a:t>
            </a:r>
            <a:r>
              <a:rPr lang="en-US" dirty="0"/>
              <a:t>explicit </a:t>
            </a:r>
            <a:r>
              <a:rPr lang="en-US" dirty="0" smtClean="0"/>
              <a:t>transposition): </a:t>
            </a:r>
            <a:r>
              <a:rPr lang="en-US" i="1" dirty="0"/>
              <a:t>B = trans(A) then </a:t>
            </a:r>
            <a:r>
              <a:rPr lang="en-US" i="1" dirty="0" smtClean="0"/>
              <a:t>C2 </a:t>
            </a:r>
            <a:r>
              <a:rPr lang="en-US" i="1" dirty="0"/>
              <a:t>= </a:t>
            </a:r>
            <a:r>
              <a:rPr lang="en-US" i="1" dirty="0" smtClean="0"/>
              <a:t>BA</a:t>
            </a:r>
            <a:endParaRPr lang="en-US" i="1" dirty="0"/>
          </a:p>
          <a:p>
            <a:pPr lvl="1"/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59122866"/>
              </p:ext>
            </p:extLst>
          </p:nvPr>
        </p:nvGraphicFramePr>
        <p:xfrm>
          <a:off x="0" y="2660072"/>
          <a:ext cx="5444519" cy="3418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16451" y="2944469"/>
            <a:ext cx="3827549" cy="131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Experiment setup:</a:t>
            </a:r>
          </a:p>
          <a:p>
            <a:pPr marL="0" indent="0">
              <a:buNone/>
            </a:pPr>
            <a:r>
              <a:rPr lang="en-US" sz="1600" kern="0" dirty="0" smtClean="0"/>
              <a:t> 1. Sparse matrix is </a:t>
            </a:r>
            <a:r>
              <a:rPr lang="en-US" sz="1600" kern="0" dirty="0" smtClean="0">
                <a:latin typeface="Gill Sans MT" panose="020B0502020104020203" pitchFamily="34" charset="0"/>
              </a:rPr>
              <a:t>web-Google</a:t>
            </a:r>
          </a:p>
          <a:p>
            <a:pPr marL="0" indent="0">
              <a:buNone/>
            </a:pPr>
            <a:r>
              <a:rPr lang="en-US" sz="1600" kern="0" dirty="0" smtClean="0"/>
              <a:t> 2. Intel Xeon (</a:t>
            </a:r>
            <a:r>
              <a:rPr lang="en-US" sz="1600" kern="0" dirty="0" err="1" smtClean="0"/>
              <a:t>Haswell</a:t>
            </a:r>
            <a:r>
              <a:rPr lang="en-US" sz="1600" kern="0" dirty="0" smtClean="0"/>
              <a:t>) CPU with 28 cores</a:t>
            </a:r>
          </a:p>
          <a:p>
            <a:pPr marL="0" indent="0">
              <a:buNone/>
            </a:pPr>
            <a:r>
              <a:rPr lang="en-US" sz="1600" kern="0" dirty="0" smtClean="0"/>
              <a:t> 3. </a:t>
            </a:r>
            <a:r>
              <a:rPr lang="en-US" sz="1600" kern="0" dirty="0" err="1" smtClean="0"/>
              <a:t>SpGEMM</a:t>
            </a:r>
            <a:r>
              <a:rPr lang="en-US" sz="1600" kern="0" dirty="0" smtClean="0"/>
              <a:t> is iterated only one time</a:t>
            </a:r>
          </a:p>
          <a:p>
            <a:pPr lvl="1"/>
            <a:endParaRPr lang="en-US" kern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0030" y="5972681"/>
            <a:ext cx="8781336" cy="34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 smtClean="0"/>
              <a:t>Implicit transposition can use</a:t>
            </a:r>
            <a:r>
              <a:rPr lang="en-US" sz="1200" i="1" kern="0" dirty="0" smtClean="0"/>
              <a:t> A </a:t>
            </a:r>
            <a:r>
              <a:rPr lang="en-US" sz="1200" kern="0" dirty="0" smtClean="0"/>
              <a:t>as an input, but with a hint </a:t>
            </a:r>
            <a:r>
              <a:rPr lang="en-US" sz="1200" kern="0" dirty="0"/>
              <a:t>let higher-level computations operate </a:t>
            </a:r>
            <a:r>
              <a:rPr lang="en-US" sz="1200" kern="0" dirty="0" smtClean="0"/>
              <a:t>on</a:t>
            </a:r>
            <a:r>
              <a:rPr lang="en-US" sz="1200" i="1" kern="0" dirty="0" smtClean="0"/>
              <a:t> A</a:t>
            </a:r>
            <a:r>
              <a:rPr lang="en-US" sz="1200" i="1" kern="0" baseline="30000" dirty="0" smtClean="0"/>
              <a:t>T </a:t>
            </a:r>
            <a:r>
              <a:rPr lang="en-US" sz="1200" kern="0" dirty="0" smtClean="0"/>
              <a:t>. Supported by Intel. </a:t>
            </a:r>
            <a:endParaRPr lang="en-US" sz="12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58138" y="4353292"/>
            <a:ext cx="3799822" cy="169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Observations:</a:t>
            </a:r>
          </a:p>
          <a:p>
            <a:pPr marL="0" indent="0">
              <a:buNone/>
            </a:pPr>
            <a:r>
              <a:rPr lang="en-US" sz="1600" kern="0" dirty="0"/>
              <a:t>1</a:t>
            </a:r>
            <a:r>
              <a:rPr lang="en-US" sz="1600" kern="0" dirty="0" smtClean="0"/>
              <a:t>. </a:t>
            </a:r>
            <a:r>
              <a:rPr lang="en-US" sz="1600" i="1" kern="0" dirty="0" err="1" smtClean="0"/>
              <a:t>SpTrans</a:t>
            </a:r>
            <a:r>
              <a:rPr lang="en-US" sz="1600" kern="0" dirty="0" smtClean="0"/>
              <a:t> and </a:t>
            </a:r>
            <a:r>
              <a:rPr lang="en-US" sz="1600" i="1" kern="0" dirty="0" err="1" smtClean="0"/>
              <a:t>SpGEMM</a:t>
            </a:r>
            <a:r>
              <a:rPr lang="en-US" sz="1600" kern="0" dirty="0" smtClean="0"/>
              <a:t> (implicit) did not scale very well</a:t>
            </a:r>
            <a:endParaRPr lang="en-US" kern="0" dirty="0" smtClean="0"/>
          </a:p>
          <a:p>
            <a:pPr marL="0" indent="0">
              <a:buNone/>
            </a:pPr>
            <a:r>
              <a:rPr lang="en-US" sz="1600" kern="0" dirty="0"/>
              <a:t>2</a:t>
            </a:r>
            <a:r>
              <a:rPr lang="en-US" sz="1600" kern="0" dirty="0" smtClean="0"/>
              <a:t>. Time spending on </a:t>
            </a:r>
            <a:r>
              <a:rPr lang="en-US" sz="1600" i="1" kern="0" dirty="0" err="1" smtClean="0"/>
              <a:t>SpTrans</a:t>
            </a:r>
            <a:r>
              <a:rPr lang="en-US" sz="1600" kern="0" dirty="0" smtClean="0"/>
              <a:t> was close to </a:t>
            </a:r>
            <a:r>
              <a:rPr lang="en-US" sz="1600" i="1" kern="0" dirty="0" err="1" smtClean="0"/>
              <a:t>SpGEMM</a:t>
            </a:r>
            <a:r>
              <a:rPr lang="en-US" sz="1600" kern="0" dirty="0" smtClean="0"/>
              <a:t> if multiple cores were used </a:t>
            </a:r>
          </a:p>
        </p:txBody>
      </p:sp>
    </p:spTree>
    <p:extLst>
      <p:ext uri="{BB962C8B-B14F-4D97-AF65-F5344CB8AC3E}">
        <p14:creationId xmlns:p14="http://schemas.microsoft.com/office/powerpoint/2010/main" val="405674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Motivations</a:t>
            </a:r>
          </a:p>
          <a:p>
            <a:r>
              <a:rPr lang="en-US" b="1" dirty="0" smtClean="0"/>
              <a:t>Existing Methods</a:t>
            </a:r>
          </a:p>
          <a:p>
            <a:pPr lvl="1"/>
            <a:r>
              <a:rPr lang="en-US" dirty="0" smtClean="0"/>
              <a:t>Atomic-based</a:t>
            </a:r>
          </a:p>
          <a:p>
            <a:pPr lvl="1"/>
            <a:r>
              <a:rPr lang="en-US" dirty="0" smtClean="0"/>
              <a:t>Sorting-based</a:t>
            </a:r>
          </a:p>
          <a:p>
            <a:r>
              <a:rPr lang="en-US" dirty="0" smtClean="0"/>
              <a:t>Designs</a:t>
            </a:r>
          </a:p>
          <a:p>
            <a:pPr lvl="1"/>
            <a:r>
              <a:rPr lang="en-US" dirty="0" err="1" smtClean="0"/>
              <a:t>ScanTrans</a:t>
            </a:r>
            <a:endParaRPr lang="en-US" dirty="0" smtClean="0"/>
          </a:p>
          <a:p>
            <a:pPr lvl="1"/>
            <a:r>
              <a:rPr lang="en-US" dirty="0" err="1" smtClean="0"/>
              <a:t>MergeTrans</a:t>
            </a:r>
            <a:endParaRPr lang="en-US" dirty="0" smtClean="0"/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9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Atomic-based Transposition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2" y="3232556"/>
            <a:ext cx="8747540" cy="30186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the </a:t>
            </a:r>
            <a:r>
              <a:rPr lang="en-US" sz="2000" dirty="0"/>
              <a:t>offset of each nonzero element in its </a:t>
            </a:r>
            <a:r>
              <a:rPr lang="en-US" sz="2000" dirty="0" smtClean="0"/>
              <a:t>column, set offset in </a:t>
            </a:r>
            <a:r>
              <a:rPr lang="en-US" sz="2000" dirty="0"/>
              <a:t>auxiliary array </a:t>
            </a:r>
            <a:r>
              <a:rPr lang="en-US" sz="2000" i="1" dirty="0" err="1" smtClean="0"/>
              <a:t>loc</a:t>
            </a:r>
            <a:r>
              <a:rPr lang="en-US" sz="2000" dirty="0" smtClean="0"/>
              <a:t>, </a:t>
            </a:r>
            <a:r>
              <a:rPr lang="en-US" sz="2000" dirty="0"/>
              <a:t>and count how many nonzero elements in each column</a:t>
            </a:r>
          </a:p>
          <a:p>
            <a:pPr lvl="1"/>
            <a:r>
              <a:rPr lang="en-US" sz="1800" dirty="0"/>
              <a:t>Atomic operation </a:t>
            </a:r>
            <a:r>
              <a:rPr lang="en-US" sz="1800" dirty="0" err="1"/>
              <a:t>fetch_and_add</a:t>
            </a:r>
            <a:r>
              <a:rPr lang="en-US" sz="1800" dirty="0" smtClean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prefix-sum to count the start pointer for each column, i.e., </a:t>
            </a:r>
            <a:r>
              <a:rPr lang="en-US" sz="2000" dirty="0" err="1" smtClean="0"/>
              <a:t>cscColPtr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Scan </a:t>
            </a:r>
            <a:r>
              <a:rPr lang="en-US" sz="2000" dirty="0"/>
              <a:t>CSR again to get </a:t>
            </a:r>
            <a:r>
              <a:rPr lang="en-US" sz="2000" dirty="0" smtClean="0"/>
              <a:t>the position of each nonzero element in </a:t>
            </a:r>
            <a:r>
              <a:rPr lang="en-US" sz="2000" dirty="0" err="1" smtClean="0"/>
              <a:t>cscRowIdx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cscVal</a:t>
            </a:r>
            <a:r>
              <a:rPr lang="en-US" sz="2000" dirty="0" smtClean="0"/>
              <a:t>, and move it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 additional step, i.e., segmented sort, may be required to guarantee the order in each </a:t>
            </a:r>
            <a:r>
              <a:rPr lang="en-US" sz="2000" dirty="0" smtClean="0"/>
              <a:t>column</a:t>
            </a:r>
            <a:endParaRPr lang="en-US" sz="800" dirty="0"/>
          </a:p>
          <a:p>
            <a:pPr lvl="1"/>
            <a:r>
              <a:rPr lang="en-US" sz="1800" dirty="0" smtClean="0"/>
              <a:t>Offset </a:t>
            </a:r>
            <a:r>
              <a:rPr lang="en-US" sz="1800" dirty="0"/>
              <a:t>of </a:t>
            </a:r>
            <a:r>
              <a:rPr lang="en-US" sz="1800" dirty="0" smtClean="0"/>
              <a:t>‘f’ </a:t>
            </a:r>
            <a:r>
              <a:rPr lang="en-US" sz="1800" dirty="0"/>
              <a:t>can be 0, 1, 2, </a:t>
            </a:r>
            <a:r>
              <a:rPr lang="en-US" sz="1800" dirty="0" smtClean="0"/>
              <a:t>3, and final position of ‘f’ can be 7, 8, 9, 10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95537"/>
              </p:ext>
            </p:extLst>
          </p:nvPr>
        </p:nvGraphicFramePr>
        <p:xfrm>
          <a:off x="609754" y="969447"/>
          <a:ext cx="1782786" cy="160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31">
                  <a:extLst>
                    <a:ext uri="{9D8B030D-6E8A-4147-A177-3AD203B41FA5}">
                      <a16:colId xmlns:a16="http://schemas.microsoft.com/office/drawing/2014/main" xmlns="" val="42535188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741379535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53950901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1941588432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916640020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096178478"/>
                    </a:ext>
                  </a:extLst>
                </a:gridCol>
              </a:tblGrid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726086512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3388613735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598260488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2648110380"/>
                  </a:ext>
                </a:extLst>
              </a:tr>
            </a:tbl>
          </a:graphicData>
        </a:graphic>
      </p:graphicFrame>
      <p:sp>
        <p:nvSpPr>
          <p:cNvPr id="5" name="Left Bracket 4"/>
          <p:cNvSpPr/>
          <p:nvPr/>
        </p:nvSpPr>
        <p:spPr>
          <a:xfrm>
            <a:off x="572080" y="1054849"/>
            <a:ext cx="10804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6" name="Left Bracket 5"/>
          <p:cNvSpPr/>
          <p:nvPr/>
        </p:nvSpPr>
        <p:spPr>
          <a:xfrm flipH="1">
            <a:off x="2338078" y="1054849"/>
            <a:ext cx="10407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7" name="TextBox 6"/>
          <p:cNvSpPr txBox="1"/>
          <p:nvPr/>
        </p:nvSpPr>
        <p:spPr>
          <a:xfrm>
            <a:off x="5745" y="1663841"/>
            <a:ext cx="9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=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60566" y="1180407"/>
            <a:ext cx="324196" cy="1238596"/>
            <a:chOff x="2510444" y="1180407"/>
            <a:chExt cx="324196" cy="1238596"/>
          </a:xfrm>
        </p:grpSpPr>
        <p:cxnSp>
          <p:nvCxnSpPr>
            <p:cNvPr id="53" name="Straight Arrow Connector 52"/>
            <p:cNvCxnSpPr/>
            <p:nvPr/>
          </p:nvCxnSpPr>
          <p:spPr bwMode="auto">
            <a:xfrm>
              <a:off x="2510444" y="1180407"/>
              <a:ext cx="3241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66" name="Straight Arrow Connector 165"/>
            <p:cNvCxnSpPr/>
            <p:nvPr/>
          </p:nvCxnSpPr>
          <p:spPr bwMode="auto">
            <a:xfrm>
              <a:off x="2510444" y="1593272"/>
              <a:ext cx="3241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87" name="Straight Arrow Connector 186"/>
            <p:cNvCxnSpPr/>
            <p:nvPr/>
          </p:nvCxnSpPr>
          <p:spPr bwMode="auto">
            <a:xfrm>
              <a:off x="2510444" y="2006137"/>
              <a:ext cx="3241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88" name="Straight Arrow Connector 187"/>
            <p:cNvCxnSpPr/>
            <p:nvPr/>
          </p:nvCxnSpPr>
          <p:spPr bwMode="auto">
            <a:xfrm>
              <a:off x="2510444" y="2419003"/>
              <a:ext cx="3241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2751882" y="1000296"/>
            <a:ext cx="407324" cy="1580657"/>
            <a:chOff x="2751882" y="1000296"/>
            <a:chExt cx="407324" cy="1580657"/>
          </a:xfrm>
        </p:grpSpPr>
        <p:sp>
          <p:nvSpPr>
            <p:cNvPr id="54" name="TextBox 53"/>
            <p:cNvSpPr txBox="1"/>
            <p:nvPr/>
          </p:nvSpPr>
          <p:spPr>
            <a:xfrm>
              <a:off x="2751882" y="1000296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751882" y="1404071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751882" y="1807846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751882" y="2211621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227723" y="1201987"/>
            <a:ext cx="5136649" cy="404167"/>
            <a:chOff x="3304366" y="3375019"/>
            <a:chExt cx="5136649" cy="404167"/>
          </a:xfrm>
        </p:grpSpPr>
        <p:sp>
          <p:nvSpPr>
            <p:cNvPr id="210" name="Rectangle 209"/>
            <p:cNvSpPr/>
            <p:nvPr/>
          </p:nvSpPr>
          <p:spPr bwMode="auto">
            <a:xfrm>
              <a:off x="330436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364684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398933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33181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4674298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016781" y="3375019"/>
              <a:ext cx="341885" cy="4041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5359264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5701747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60442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6386713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672919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707167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741416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775664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80991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27723" y="1600610"/>
            <a:ext cx="3855005" cy="413789"/>
            <a:chOff x="3227723" y="1600610"/>
            <a:chExt cx="3855005" cy="413789"/>
          </a:xfrm>
        </p:grpSpPr>
        <p:cxnSp>
          <p:nvCxnSpPr>
            <p:cNvPr id="58" name="Straight Arrow Connector 57"/>
            <p:cNvCxnSpPr/>
            <p:nvPr/>
          </p:nvCxnSpPr>
          <p:spPr bwMode="auto">
            <a:xfrm>
              <a:off x="3227723" y="1606154"/>
              <a:ext cx="0" cy="297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26" name="Straight Arrow Connector 225"/>
            <p:cNvCxnSpPr/>
            <p:nvPr/>
          </p:nvCxnSpPr>
          <p:spPr bwMode="auto">
            <a:xfrm>
              <a:off x="3912131" y="1608923"/>
              <a:ext cx="0" cy="297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27" name="Straight Arrow Connector 226"/>
            <p:cNvCxnSpPr/>
            <p:nvPr/>
          </p:nvCxnSpPr>
          <p:spPr bwMode="auto">
            <a:xfrm>
              <a:off x="5275423" y="1608922"/>
              <a:ext cx="0" cy="297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28" name="Straight Arrow Connector 227"/>
            <p:cNvCxnSpPr/>
            <p:nvPr/>
          </p:nvCxnSpPr>
          <p:spPr bwMode="auto">
            <a:xfrm>
              <a:off x="6647015" y="1600610"/>
              <a:ext cx="0" cy="297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229" name="TextBox 228"/>
            <p:cNvSpPr txBox="1"/>
            <p:nvPr/>
          </p:nvSpPr>
          <p:spPr>
            <a:xfrm>
              <a:off x="3272756" y="1645067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t0</a:t>
              </a:r>
              <a:endParaRPr lang="en-US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940521" y="1630690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t1</a:t>
              </a:r>
              <a:endParaRPr lang="en-US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305070" y="1616860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t2</a:t>
              </a:r>
              <a:endParaRPr lang="en-US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75404" y="1616860"/>
              <a:ext cx="407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t3</a:t>
              </a:r>
              <a:endParaRPr lang="en-US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219025" y="2028428"/>
            <a:ext cx="2056344" cy="404167"/>
            <a:chOff x="5182696" y="5853075"/>
            <a:chExt cx="2056344" cy="404167"/>
          </a:xfrm>
        </p:grpSpPr>
        <p:sp>
          <p:nvSpPr>
            <p:cNvPr id="241" name="Rectangle 240"/>
            <p:cNvSpPr/>
            <p:nvPr/>
          </p:nvSpPr>
          <p:spPr bwMode="auto">
            <a:xfrm>
              <a:off x="5182696" y="5853075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5525179" y="5853075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5867662" y="5853075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6210145" y="5853075"/>
              <a:ext cx="341885" cy="4041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6552628" y="5853075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6897155" y="5853075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460156" y="2118290"/>
            <a:ext cx="432374" cy="20738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312476" y="2614679"/>
            <a:ext cx="105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cscVal</a:t>
            </a:r>
            <a:r>
              <a:rPr lang="en-US" dirty="0" smtClean="0"/>
              <a:t> =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pSp>
        <p:nvGrpSpPr>
          <p:cNvPr id="270" name="Group 269"/>
          <p:cNvGrpSpPr/>
          <p:nvPr/>
        </p:nvGrpSpPr>
        <p:grpSpPr>
          <a:xfrm>
            <a:off x="3225679" y="2617193"/>
            <a:ext cx="5136649" cy="404167"/>
            <a:chOff x="3304948" y="3893071"/>
            <a:chExt cx="5136649" cy="404167"/>
          </a:xfrm>
        </p:grpSpPr>
        <p:sp>
          <p:nvSpPr>
            <p:cNvPr id="271" name="Rectangle 270"/>
            <p:cNvSpPr/>
            <p:nvPr/>
          </p:nvSpPr>
          <p:spPr bwMode="auto">
            <a:xfrm>
              <a:off x="330494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c</a:t>
              </a: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364743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a</a:t>
              </a: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398991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d</a:t>
              </a: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433239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k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4674880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e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5017363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g</a:t>
              </a: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5359846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l</a:t>
              </a: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5702329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b</a:t>
              </a: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6044812" y="3893071"/>
              <a:ext cx="341885" cy="4041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f</a:t>
              </a: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6387295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h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672977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m</a:t>
              </a: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707226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i</a:t>
              </a: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741474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n</a:t>
              </a: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775722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j</a:t>
              </a: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80997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p</a:t>
              </a:r>
            </a:p>
          </p:txBody>
        </p:sp>
      </p:grpSp>
      <p:cxnSp>
        <p:nvCxnSpPr>
          <p:cNvPr id="63" name="Straight Arrow Connector 62"/>
          <p:cNvCxnSpPr>
            <a:stCxn id="215" idx="2"/>
            <a:endCxn id="279" idx="0"/>
          </p:cNvCxnSpPr>
          <p:nvPr/>
        </p:nvCxnSpPr>
        <p:spPr bwMode="auto">
          <a:xfrm>
            <a:off x="5111081" y="1606154"/>
            <a:ext cx="1025405" cy="1011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258" idx="2"/>
            <a:endCxn id="279" idx="0"/>
          </p:cNvCxnSpPr>
          <p:nvPr/>
        </p:nvCxnSpPr>
        <p:spPr bwMode="auto">
          <a:xfrm flipH="1">
            <a:off x="6136486" y="2413704"/>
            <a:ext cx="1043552" cy="203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5741697" y="2923109"/>
            <a:ext cx="118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1+7 = 8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5981646" y="1642402"/>
            <a:ext cx="2471695" cy="771302"/>
            <a:chOff x="6164528" y="1642402"/>
            <a:chExt cx="2471695" cy="771302"/>
          </a:xfrm>
        </p:grpSpPr>
        <p:grpSp>
          <p:nvGrpSpPr>
            <p:cNvPr id="254" name="Group 253"/>
            <p:cNvGrpSpPr/>
            <p:nvPr/>
          </p:nvGrpSpPr>
          <p:grpSpPr>
            <a:xfrm>
              <a:off x="6164528" y="2009537"/>
              <a:ext cx="2398827" cy="404167"/>
              <a:chOff x="4840213" y="5853075"/>
              <a:chExt cx="2398827" cy="404167"/>
            </a:xfrm>
          </p:grpSpPr>
          <p:sp>
            <p:nvSpPr>
              <p:cNvPr id="255" name="Rectangle 254"/>
              <p:cNvSpPr/>
              <p:nvPr/>
            </p:nvSpPr>
            <p:spPr bwMode="auto">
              <a:xfrm>
                <a:off x="4840213" y="585307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0</a:t>
                </a: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5182696" y="585307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1</a:t>
                </a: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5525179" y="585307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ea typeface="ＭＳ Ｐゴシック" pitchFamily="-65" charset="-128"/>
                    <a:cs typeface="ＭＳ Ｐゴシック" pitchFamily="-65" charset="-128"/>
                  </a:rPr>
                  <a:t>4</a:t>
                </a: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5867662" y="5853075"/>
                <a:ext cx="341885" cy="40416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7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6210145" y="585307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11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6552628" y="585307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13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6897155" y="5853075"/>
                <a:ext cx="341885" cy="404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ea typeface="ＭＳ Ｐゴシック" pitchFamily="-65" charset="-128"/>
                    <a:cs typeface="ＭＳ Ｐゴシック" pitchFamily="-65" charset="-128"/>
                  </a:rPr>
                  <a:t>15</a:t>
                </a:r>
                <a:endParaRPr lang="en-US" sz="2000" dirty="0"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sp>
          <p:nvSpPr>
            <p:cNvPr id="314" name="TextBox 313"/>
            <p:cNvSpPr txBox="1"/>
            <p:nvPr/>
          </p:nvSpPr>
          <p:spPr>
            <a:xfrm>
              <a:off x="7263941" y="1642402"/>
              <a:ext cx="1372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cscColPtr</a:t>
              </a:r>
              <a:r>
                <a:rPr lang="en-US" dirty="0" smtClean="0"/>
                <a:t> 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387267" y="1218225"/>
            <a:ext cx="607106" cy="369332"/>
            <a:chOff x="8387267" y="1218225"/>
            <a:chExt cx="607106" cy="369332"/>
          </a:xfrm>
        </p:grpSpPr>
        <p:sp>
          <p:nvSpPr>
            <p:cNvPr id="225" name="TextBox 224"/>
            <p:cNvSpPr txBox="1"/>
            <p:nvPr/>
          </p:nvSpPr>
          <p:spPr>
            <a:xfrm>
              <a:off x="8516392" y="1218225"/>
              <a:ext cx="477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loc</a:t>
              </a:r>
              <a:endParaRPr lang="en-US" i="1" dirty="0"/>
            </a:p>
          </p:txBody>
        </p:sp>
        <p:cxnSp>
          <p:nvCxnSpPr>
            <p:cNvPr id="315" name="Straight Arrow Connector 314"/>
            <p:cNvCxnSpPr/>
            <p:nvPr/>
          </p:nvCxnSpPr>
          <p:spPr bwMode="auto">
            <a:xfrm flipV="1">
              <a:off x="8387267" y="1404071"/>
              <a:ext cx="201027" cy="27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1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69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36988" cy="762000"/>
          </a:xfrm>
        </p:spPr>
        <p:txBody>
          <a:bodyPr/>
          <a:lstStyle/>
          <a:p>
            <a:r>
              <a:rPr lang="en-US" dirty="0" smtClean="0"/>
              <a:t>Sorting-based Transposition (First Two Steps)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41" y="2791977"/>
            <a:ext cx="8415031" cy="5128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1. Use key-value sort to sort </a:t>
            </a:r>
            <a:r>
              <a:rPr lang="en-US" sz="2000" dirty="0" err="1" smtClean="0"/>
              <a:t>csrColIdx</a:t>
            </a:r>
            <a:r>
              <a:rPr lang="en-US" sz="2000" dirty="0" smtClean="0"/>
              <a:t> (key) and auxiliary positions (value)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20646"/>
              </p:ext>
            </p:extLst>
          </p:nvPr>
        </p:nvGraphicFramePr>
        <p:xfrm>
          <a:off x="609754" y="969447"/>
          <a:ext cx="1782786" cy="160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31">
                  <a:extLst>
                    <a:ext uri="{9D8B030D-6E8A-4147-A177-3AD203B41FA5}">
                      <a16:colId xmlns:a16="http://schemas.microsoft.com/office/drawing/2014/main" xmlns="" val="42535188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741379535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539509016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1941588432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916640020"/>
                    </a:ext>
                  </a:extLst>
                </a:gridCol>
                <a:gridCol w="297131">
                  <a:extLst>
                    <a:ext uri="{9D8B030D-6E8A-4147-A177-3AD203B41FA5}">
                      <a16:colId xmlns:a16="http://schemas.microsoft.com/office/drawing/2014/main" xmlns="" val="3096178478"/>
                    </a:ext>
                  </a:extLst>
                </a:gridCol>
              </a:tblGrid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726086512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3388613735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1598260488"/>
                  </a:ext>
                </a:extLst>
              </a:tr>
              <a:tr h="376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6805" marR="96805" marT="48402" marB="48402"/>
                </a:tc>
                <a:extLst>
                  <a:ext uri="{0D108BD9-81ED-4DB2-BD59-A6C34878D82A}">
                    <a16:rowId xmlns:a16="http://schemas.microsoft.com/office/drawing/2014/main" xmlns="" val="2648110380"/>
                  </a:ext>
                </a:extLst>
              </a:tr>
            </a:tbl>
          </a:graphicData>
        </a:graphic>
      </p:graphicFrame>
      <p:sp>
        <p:nvSpPr>
          <p:cNvPr id="5" name="Left Bracket 4"/>
          <p:cNvSpPr/>
          <p:nvPr/>
        </p:nvSpPr>
        <p:spPr>
          <a:xfrm>
            <a:off x="572080" y="1054849"/>
            <a:ext cx="10804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6" name="Left Bracket 5"/>
          <p:cNvSpPr/>
          <p:nvPr/>
        </p:nvSpPr>
        <p:spPr>
          <a:xfrm flipH="1">
            <a:off x="2338078" y="1054849"/>
            <a:ext cx="104075" cy="15210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805" tIns="48402" rIns="96805" bIns="48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9"/>
          </a:p>
        </p:txBody>
      </p:sp>
      <p:sp>
        <p:nvSpPr>
          <p:cNvPr id="7" name="TextBox 6"/>
          <p:cNvSpPr txBox="1"/>
          <p:nvPr/>
        </p:nvSpPr>
        <p:spPr>
          <a:xfrm>
            <a:off x="5745" y="1663841"/>
            <a:ext cx="9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=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3343" y="2276985"/>
            <a:ext cx="107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csrVal</a:t>
            </a:r>
            <a:r>
              <a:rPr lang="en-US" dirty="0" smtClean="0"/>
              <a:t> =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721326" y="1836022"/>
            <a:ext cx="17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csrColIdx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1409" y="1335970"/>
            <a:ext cx="18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csrRowPtr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2770" y="955120"/>
            <a:ext cx="32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Compressed Sparse Row (CSR)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28624" y="1368519"/>
            <a:ext cx="1707415" cy="404167"/>
            <a:chOff x="3304366" y="2807591"/>
            <a:chExt cx="1707415" cy="404167"/>
          </a:xfrm>
        </p:grpSpPr>
        <p:sp>
          <p:nvSpPr>
            <p:cNvPr id="46" name="Rectangle 45"/>
            <p:cNvSpPr/>
            <p:nvPr/>
          </p:nvSpPr>
          <p:spPr bwMode="auto">
            <a:xfrm>
              <a:off x="3304366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645748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987130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6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328512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10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669896" y="280759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28624" y="1824009"/>
            <a:ext cx="5136649" cy="404167"/>
            <a:chOff x="3304366" y="3375019"/>
            <a:chExt cx="5136649" cy="404167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30436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64684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8933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33181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74298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016781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359264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701747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0442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86713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72919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707167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1416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775664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80991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28624" y="2279499"/>
            <a:ext cx="5136649" cy="404167"/>
            <a:chOff x="3304948" y="3893071"/>
            <a:chExt cx="5136649" cy="404167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30494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47431" y="3893071"/>
              <a:ext cx="341885" cy="4041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8991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c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33239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d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74880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e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17363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f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359846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g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702329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h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0448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i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387295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j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72977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k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07226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l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41474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m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75722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n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997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p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3001" y="3224031"/>
            <a:ext cx="17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csrColIdx</a:t>
            </a:r>
            <a:r>
              <a:rPr lang="en-US" dirty="0" smtClean="0"/>
              <a:t> =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360299" y="3212018"/>
            <a:ext cx="5136649" cy="404167"/>
            <a:chOff x="3304366" y="3375019"/>
            <a:chExt cx="5136649" cy="404167"/>
          </a:xfrm>
        </p:grpSpPr>
        <p:sp>
          <p:nvSpPr>
            <p:cNvPr id="99" name="Rectangle 98"/>
            <p:cNvSpPr/>
            <p:nvPr/>
          </p:nvSpPr>
          <p:spPr bwMode="auto">
            <a:xfrm>
              <a:off x="330436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364684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98933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433181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4674298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5016781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5359264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5701747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442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6386713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672919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07167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1416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775664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80991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360297" y="3729780"/>
            <a:ext cx="5136649" cy="404167"/>
            <a:chOff x="3304366" y="3375019"/>
            <a:chExt cx="5136649" cy="404167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330436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64684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398933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433181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674298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4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5016781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5</a:t>
              </a: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5359264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6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701747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7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0442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8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6386713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9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672919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10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707167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11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741416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12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775664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13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80991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14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27501" y="3814967"/>
            <a:ext cx="17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auxPos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51836" y="4464843"/>
            <a:ext cx="171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csrColIdx</a:t>
            </a:r>
            <a:r>
              <a:rPr lang="en-US" dirty="0" smtClean="0"/>
              <a:t> =</a:t>
            </a:r>
            <a:endParaRPr lang="en-US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1359134" y="4452830"/>
            <a:ext cx="5136649" cy="404167"/>
            <a:chOff x="3304366" y="3375019"/>
            <a:chExt cx="5136649" cy="404167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330436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364684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398933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433181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4674298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5016781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5359264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2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5701747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60442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3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386713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672919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707167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741416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4</a:t>
              </a: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775664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80991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5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359130" y="5020944"/>
            <a:ext cx="5136649" cy="404167"/>
            <a:chOff x="3304366" y="3375019"/>
            <a:chExt cx="5136649" cy="404167"/>
          </a:xfrm>
        </p:grpSpPr>
        <p:sp>
          <p:nvSpPr>
            <p:cNvPr id="149" name="Rectangle 148"/>
            <p:cNvSpPr/>
            <p:nvPr/>
          </p:nvSpPr>
          <p:spPr bwMode="auto">
            <a:xfrm>
              <a:off x="330436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2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364684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0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98933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3</a:t>
              </a: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433181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10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4674298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4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5016781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6</a:t>
              </a: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5359264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11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5701747" y="3375019"/>
              <a:ext cx="341885" cy="4041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1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60442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5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6386713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7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6729196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12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071679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8</a:t>
              </a: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7414162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13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7756645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ea typeface="ＭＳ Ｐゴシック" pitchFamily="-65" charset="-128"/>
                  <a:cs typeface="ＭＳ Ｐゴシック" pitchFamily="-65" charset="-128"/>
                </a:rPr>
                <a:t>9</a:t>
              </a: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8099130" y="3375019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ea typeface="ＭＳ Ｐゴシック" pitchFamily="-65" charset="-128"/>
                  <a:cs typeface="ＭＳ Ｐゴシック" pitchFamily="-65" charset="-128"/>
                </a:rPr>
                <a:t>14</a:t>
              </a:r>
              <a:endParaRPr lang="en-US" sz="2000" dirty="0"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326337" y="5055779"/>
            <a:ext cx="12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auxPos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65" name="Down Arrow 164"/>
          <p:cNvSpPr/>
          <p:nvPr/>
        </p:nvSpPr>
        <p:spPr bwMode="auto">
          <a:xfrm>
            <a:off x="3359350" y="4164163"/>
            <a:ext cx="230987" cy="22730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7" name="Content Placeholder 2"/>
          <p:cNvSpPr txBox="1">
            <a:spLocks/>
          </p:cNvSpPr>
          <p:nvPr/>
        </p:nvSpPr>
        <p:spPr bwMode="auto">
          <a:xfrm>
            <a:off x="208680" y="5446744"/>
            <a:ext cx="3560868" cy="5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000" kern="0" dirty="0" smtClean="0"/>
              <a:t>2. Set </a:t>
            </a:r>
            <a:r>
              <a:rPr lang="en-US" sz="2000" kern="0" dirty="0" err="1" smtClean="0"/>
              <a:t>cscVal</a:t>
            </a:r>
            <a:r>
              <a:rPr lang="en-US" sz="2000" kern="0" dirty="0" smtClean="0"/>
              <a:t> based on </a:t>
            </a:r>
            <a:r>
              <a:rPr lang="en-US" sz="2000" kern="0" dirty="0" err="1" smtClean="0"/>
              <a:t>auxPos</a:t>
            </a:r>
            <a:r>
              <a:rPr lang="en-US" sz="2000" kern="0" dirty="0" smtClean="0"/>
              <a:t>: </a:t>
            </a:r>
            <a:endParaRPr lang="en-US" sz="2000" kern="0" dirty="0"/>
          </a:p>
        </p:txBody>
      </p:sp>
      <p:sp>
        <p:nvSpPr>
          <p:cNvPr id="168" name="TextBox 167"/>
          <p:cNvSpPr txBox="1"/>
          <p:nvPr/>
        </p:nvSpPr>
        <p:spPr>
          <a:xfrm>
            <a:off x="3769548" y="4092617"/>
            <a:ext cx="222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ey-value sort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73851" y="5827198"/>
            <a:ext cx="107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cscVal</a:t>
            </a:r>
            <a:r>
              <a:rPr lang="en-US" dirty="0" smtClean="0"/>
              <a:t> =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86" name="Rectangle 185"/>
          <p:cNvSpPr/>
          <p:nvPr/>
        </p:nvSpPr>
        <p:spPr>
          <a:xfrm>
            <a:off x="3688799" y="5469566"/>
            <a:ext cx="3002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cscVal</a:t>
            </a:r>
            <a:r>
              <a:rPr lang="en-US" dirty="0" smtClean="0"/>
              <a:t>[x] = </a:t>
            </a:r>
            <a:r>
              <a:rPr lang="en-US" dirty="0" err="1" smtClean="0"/>
              <a:t>csrVal</a:t>
            </a:r>
            <a:r>
              <a:rPr lang="en-US" dirty="0" smtClean="0"/>
              <a:t>[</a:t>
            </a:r>
            <a:r>
              <a:rPr lang="en-US" dirty="0" err="1" smtClean="0"/>
              <a:t>auxPos</a:t>
            </a:r>
            <a:r>
              <a:rPr lang="en-US" dirty="0" smtClean="0"/>
              <a:t>[x]]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790060" y="5365533"/>
            <a:ext cx="22731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x = 7, </a:t>
            </a:r>
            <a:r>
              <a:rPr lang="en-US" dirty="0" err="1" smtClean="0"/>
              <a:t>cscVal</a:t>
            </a:r>
            <a:r>
              <a:rPr lang="en-US" dirty="0" smtClean="0"/>
              <a:t>[7] = ?</a:t>
            </a:r>
          </a:p>
          <a:p>
            <a:r>
              <a:rPr lang="en-US" dirty="0" err="1" smtClean="0"/>
              <a:t>auxPos</a:t>
            </a:r>
            <a:r>
              <a:rPr lang="en-US" dirty="0" smtClean="0"/>
              <a:t>[7] = 1</a:t>
            </a:r>
          </a:p>
          <a:p>
            <a:r>
              <a:rPr lang="en-US" dirty="0" err="1" smtClean="0"/>
              <a:t>csrVal</a:t>
            </a:r>
            <a:r>
              <a:rPr lang="en-US" dirty="0" smtClean="0"/>
              <a:t>[1] = b</a:t>
            </a:r>
            <a:endParaRPr lang="en-US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1359130" y="5834570"/>
            <a:ext cx="5136649" cy="404167"/>
            <a:chOff x="3304948" y="3893071"/>
            <a:chExt cx="5136649" cy="404167"/>
          </a:xfrm>
          <a:solidFill>
            <a:schemeClr val="bg1"/>
          </a:solidFill>
        </p:grpSpPr>
        <p:sp>
          <p:nvSpPr>
            <p:cNvPr id="193" name="Rectangle 192"/>
            <p:cNvSpPr/>
            <p:nvPr/>
          </p:nvSpPr>
          <p:spPr bwMode="auto">
            <a:xfrm>
              <a:off x="3304948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3647431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3989914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4332397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4674880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5017363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5359846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5702329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?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6044812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6387295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6729778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7072261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7414744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7757227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8099712" y="3893071"/>
              <a:ext cx="341885" cy="404167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359132" y="5829712"/>
            <a:ext cx="5136649" cy="404167"/>
            <a:chOff x="3304948" y="3893071"/>
            <a:chExt cx="5136649" cy="404167"/>
          </a:xfrm>
        </p:grpSpPr>
        <p:sp>
          <p:nvSpPr>
            <p:cNvPr id="171" name="Rectangle 170"/>
            <p:cNvSpPr/>
            <p:nvPr/>
          </p:nvSpPr>
          <p:spPr bwMode="auto">
            <a:xfrm>
              <a:off x="330494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c</a:t>
              </a: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364743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a</a:t>
              </a: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398991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d</a:t>
              </a: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433239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k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4674880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e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5017363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g</a:t>
              </a: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5359846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l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5702329" y="3893071"/>
              <a:ext cx="341885" cy="40416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b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0448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f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6387295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h</a:t>
              </a:r>
              <a:endParaRPr lang="en-US" sz="2000" dirty="0">
                <a:solidFill>
                  <a:srgbClr val="FF0000"/>
                </a:solidFill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6729778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m</a:t>
              </a: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7072261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i</a:t>
              </a: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7414744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n</a:t>
              </a: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7757227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j</a:t>
              </a: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8099712" y="3893071"/>
              <a:ext cx="341885" cy="4041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  <a:ea typeface="ＭＳ Ｐゴシック" pitchFamily="-65" charset="-128"/>
                  <a:cs typeface="ＭＳ Ｐゴシック" pitchFamily="-65" charset="-128"/>
                </a:rPr>
                <a:t>p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ICS'16, Istanbul, June 1-3, 2016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1B2E7-F8C6-904F-87A5-2B1A8A8E22E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1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7" grpId="0"/>
      <p:bldP spid="130" grpId="0"/>
      <p:bldP spid="131" grpId="0"/>
      <p:bldP spid="164" grpId="0"/>
      <p:bldP spid="165" grpId="0" animBg="1"/>
      <p:bldP spid="167" grpId="0"/>
      <p:bldP spid="168" grpId="0"/>
      <p:bldP spid="169" grpId="0"/>
      <p:bldP spid="186" grpId="0"/>
      <p:bldP spid="190" grpId="0"/>
    </p:bldLst>
  </p:timing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30280</TotalTime>
  <Words>3216</Words>
  <Application>Microsoft Macintosh PowerPoint</Application>
  <PresentationFormat>全屏显示(4:3)</PresentationFormat>
  <Paragraphs>1388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VT</vt:lpstr>
      <vt:lpstr>Parallel Transposition of Sparse Data Structures</vt:lpstr>
      <vt:lpstr>Sparse Matrix</vt:lpstr>
      <vt:lpstr>Spare Matrix Transposition</vt:lpstr>
      <vt:lpstr>Spare Matrix Transposition</vt:lpstr>
      <vt:lpstr>Driving Cases</vt:lpstr>
      <vt:lpstr>Motivation</vt:lpstr>
      <vt:lpstr>Outlines</vt:lpstr>
      <vt:lpstr>Atomic-based Transposition</vt:lpstr>
      <vt:lpstr>Sorting-based Transposition (First Two Steps)</vt:lpstr>
      <vt:lpstr>Constraints in Existing Methods</vt:lpstr>
      <vt:lpstr>Outlines</vt:lpstr>
      <vt:lpstr>Performance Considerations</vt:lpstr>
      <vt:lpstr>ScanTrans</vt:lpstr>
      <vt:lpstr>ScanTrans</vt:lpstr>
      <vt:lpstr>Analysis of ScanTrans</vt:lpstr>
      <vt:lpstr>MergeTrans</vt:lpstr>
      <vt:lpstr>How to Mitigate Random Memory Access</vt:lpstr>
      <vt:lpstr>Analysis of MergeTrans</vt:lpstr>
      <vt:lpstr>Implementations and Optimizations</vt:lpstr>
      <vt:lpstr>Outlines</vt:lpstr>
      <vt:lpstr>Evaluation &amp; Discussion</vt:lpstr>
      <vt:lpstr>Evaluation &amp; Discussion</vt:lpstr>
      <vt:lpstr>Transposition Performance on Haswell</vt:lpstr>
      <vt:lpstr>Transposition Performance on MIC</vt:lpstr>
      <vt:lpstr>Higher-level Routines on Haswell</vt:lpstr>
      <vt:lpstr>Outlines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Framework for SIMD Vectorization of Parallel Sorting on Many Platforms</dc:title>
  <dc:creator>Kaixi Hou</dc:creator>
  <cp:lastModifiedBy>Weifeng Liu</cp:lastModifiedBy>
  <cp:revision>807</cp:revision>
  <dcterms:created xsi:type="dcterms:W3CDTF">2014-08-21T16:28:26Z</dcterms:created>
  <dcterms:modified xsi:type="dcterms:W3CDTF">2017-06-30T08:06:36Z</dcterms:modified>
</cp:coreProperties>
</file>