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5CBF9-3CF9-54BD-1ACB-7E79F2F98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CC38E-FB79-CF23-D0A2-27658689B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C7173-A264-90BD-CBB6-2B5DFC0C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C09E-456D-477F-869D-E2F048936AA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61EE3-5635-CB0A-1EA3-10543052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20323-D138-645A-6AD1-740CE424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2CDF-7F7F-4A25-BABF-777CB9D4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8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63936-3F01-F0EC-F340-FFA46F59A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8BFAE-457E-BCF8-6C8D-786D332E1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E08F6-96CA-4BE5-18C6-A5DC7286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C09E-456D-477F-869D-E2F048936AA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83CF8-D4D9-7D13-DAF0-7BFF40C0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358B9-C460-4F9F-3ACE-D409C27C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2CDF-7F7F-4A25-BABF-777CB9D4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7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A53140-F1BD-DF9B-2402-A8F06875C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0FB5B-9287-B1DA-9858-79DD46D98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F281D-71E0-E70A-0C74-604EF033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C09E-456D-477F-869D-E2F048936AA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2A803-9541-70AE-950A-1E936020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57A9D-5407-66D3-7498-44D4702C5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2CDF-7F7F-4A25-BABF-777CB9D4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CA464-66AD-5955-E7BE-D3AB5D73D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34297-6828-1411-54A1-7221F08AD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F65B9-2C16-E129-FFCD-F166C78C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C09E-456D-477F-869D-E2F048936AA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389C6-43A8-D599-3680-C021D2C24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9DB14-EFFC-95C6-AE66-A736A8F4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2CDF-7F7F-4A25-BABF-777CB9D4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3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9B9AE-6FEF-24EF-42EE-2A9980D7C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8D58A-3D3E-9CBE-7D56-93330729F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1C76C-3213-042F-9CFD-BC56AB9D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C09E-456D-477F-869D-E2F048936AA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4100B-BFD0-1988-3EC9-D4035896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C3C8D-D45A-047C-188C-FA29FAD2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2CDF-7F7F-4A25-BABF-777CB9D4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C9194-BB79-48B8-FDB9-2169C72C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CF171-AB04-606D-911E-DB1ADEB23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7D555-003F-EBB2-4249-20A39BB4A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1AE92-8601-5D76-4A1D-D5D531F0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C09E-456D-477F-869D-E2F048936AA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9D574-F603-667E-7256-5901125B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7B34E-7943-3826-997B-8D9F1EC3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2CDF-7F7F-4A25-BABF-777CB9D4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0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EC88-F501-6F21-63E9-77EC578E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25F42-606A-F16E-A4C8-06246EA93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9108C-13A9-5273-EB75-C3A2FA030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2A66D4-78F8-E099-7E82-FBAD074AD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138AE8-95BC-F38F-62B2-B8F7CE5A5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8459E-2F5F-EE33-599E-2EDFDBC3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C09E-456D-477F-869D-E2F048936AA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BC594E-ACA0-2F94-E095-1DD89E7C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E09F4-CE6B-E4DE-2FCD-6FA8DE2F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2CDF-7F7F-4A25-BABF-777CB9D4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5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BA89-9154-5ABC-F781-F8D025578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7BD6F-EBC6-33DC-A511-F2C316ABA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C09E-456D-477F-869D-E2F048936AA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1090A-B199-1E85-24B4-162A7C78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03CC7-1BCF-CBFC-FB09-41ECB070D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2CDF-7F7F-4A25-BABF-777CB9D4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5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1AC3F4-3815-9458-5DAD-31ADFE8A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C09E-456D-477F-869D-E2F048936AA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96846-6A1A-F4B4-6615-0FCA3E06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6353E-CBC4-F994-9D81-1705DA02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2CDF-7F7F-4A25-BABF-777CB9D4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9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E10A-AEFD-7E34-E417-522874412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EECEA-D75E-466D-35D7-48C903233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EFDB2-DB38-A103-0329-AC201102E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CFA4A-E86D-C0E1-717A-BD849960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C09E-456D-477F-869D-E2F048936AA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E5001-90CF-30F8-4AF8-5B629D4F3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A9639-2BFE-1133-4D33-008C5474F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2CDF-7F7F-4A25-BABF-777CB9D4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3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541C-7C7B-64E2-33B0-FE79596C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31358-B247-26E8-1128-E59A13D63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A35CB-708E-4ABF-DACA-DD401501F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31246-0C36-D6CE-D55E-60E39E49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C09E-456D-477F-869D-E2F048936AA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BCC7B-3AFC-B0A3-E4B7-6E311697D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E8C5C-085C-1E67-67BF-1873855F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2CDF-7F7F-4A25-BABF-777CB9D4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CFF2C1-6CC6-B069-8862-939827DA1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7BEF2-797D-8804-426C-AF606E758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5ACF-4C5D-0B54-51B5-0F81E4B57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9C09E-456D-477F-869D-E2F048936AA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54F7A-2A73-5A84-DACE-D23874B27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EA332-C316-E125-771C-849AA40D4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02CDF-7F7F-4A25-BABF-777CB9D4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8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80F52-EFF6-9E7F-5E94-7351608F4A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inear Regression for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Housing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8BFF3-96ED-643F-4FAD-DF09676BDF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</a:t>
            </a:r>
          </a:p>
          <a:p>
            <a:endParaRPr lang="en-US" dirty="0"/>
          </a:p>
          <a:p>
            <a:r>
              <a:rPr lang="en-US" dirty="0"/>
              <a:t>		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Gang Wei</a:t>
            </a:r>
          </a:p>
        </p:txBody>
      </p:sp>
    </p:spTree>
    <p:extLst>
      <p:ext uri="{BB962C8B-B14F-4D97-AF65-F5344CB8AC3E}">
        <p14:creationId xmlns:p14="http://schemas.microsoft.com/office/powerpoint/2010/main" val="419565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2D95-7C9E-E8E1-A4B4-A67922EC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2A32E-6003-23EE-CCE8-AC0CA7A02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predict the Paris housing prices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variable: House prices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variables(16 numerical):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F901599-0652-7FD6-7916-AF7C27679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359373"/>
              </p:ext>
            </p:extLst>
          </p:nvPr>
        </p:nvGraphicFramePr>
        <p:xfrm>
          <a:off x="2369574" y="3844413"/>
          <a:ext cx="7528052" cy="2648460"/>
        </p:xfrm>
        <a:graphic>
          <a:graphicData uri="http://schemas.openxmlformats.org/drawingml/2006/table">
            <a:tbl>
              <a:tblPr/>
              <a:tblGrid>
                <a:gridCol w="1582330">
                  <a:extLst>
                    <a:ext uri="{9D8B030D-6E8A-4147-A177-3AD203B41FA5}">
                      <a16:colId xmlns:a16="http://schemas.microsoft.com/office/drawing/2014/main" val="141458632"/>
                    </a:ext>
                  </a:extLst>
                </a:gridCol>
                <a:gridCol w="1941949">
                  <a:extLst>
                    <a:ext uri="{9D8B030D-6E8A-4147-A177-3AD203B41FA5}">
                      <a16:colId xmlns:a16="http://schemas.microsoft.com/office/drawing/2014/main" val="3656895477"/>
                    </a:ext>
                  </a:extLst>
                </a:gridCol>
                <a:gridCol w="2133747">
                  <a:extLst>
                    <a:ext uri="{9D8B030D-6E8A-4147-A177-3AD203B41FA5}">
                      <a16:colId xmlns:a16="http://schemas.microsoft.com/office/drawing/2014/main" val="3687952554"/>
                    </a:ext>
                  </a:extLst>
                </a:gridCol>
                <a:gridCol w="1870026">
                  <a:extLst>
                    <a:ext uri="{9D8B030D-6E8A-4147-A177-3AD203B41FA5}">
                      <a16:colId xmlns:a16="http://schemas.microsoft.com/office/drawing/2014/main" val="2403511487"/>
                    </a:ext>
                  </a:extLst>
                </a:gridCol>
              </a:tblGrid>
              <a:tr h="662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squareMeters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numberOfRooms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hasYard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hasPool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861848"/>
                  </a:ext>
                </a:extLst>
              </a:tr>
              <a:tr h="662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floors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cityCode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cityPartRange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numPrevOwners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899128"/>
                  </a:ext>
                </a:extLst>
              </a:tr>
              <a:tr h="662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made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isNewBuilt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hasStormProtector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basement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717579"/>
                  </a:ext>
                </a:extLst>
              </a:tr>
              <a:tr h="662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attic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hasStorageRoom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hasGuestRoom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163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21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DB66-F46E-EAE9-735D-FE470538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Libraries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45BEB-8442-C05F-C8A8-90229682C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import necessary Python libraries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sklearn.linear_model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metrics</a:t>
            </a:r>
          </a:p>
        </p:txBody>
      </p:sp>
    </p:spTree>
    <p:extLst>
      <p:ext uri="{BB962C8B-B14F-4D97-AF65-F5344CB8AC3E}">
        <p14:creationId xmlns:p14="http://schemas.microsoft.com/office/powerpoint/2010/main" val="420553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268D-2458-5CE5-D7FB-356A1D92E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35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Correlations table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8DA214-5A74-DFFD-DB32-0DD22580D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5658"/>
            <a:ext cx="10515600" cy="469985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squareMeters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 significant correlation with price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D7E88D-32F8-A6B0-35CF-B60152181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1597687"/>
            <a:ext cx="8296275" cy="537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1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D1BA-FFE7-1DAE-613B-2E26059A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squareMeters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price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07E659-5EF1-B395-0D2C-8A0520AA5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5918" y="1825625"/>
            <a:ext cx="6060163" cy="4351338"/>
          </a:xfrm>
        </p:spPr>
      </p:pic>
    </p:spTree>
    <p:extLst>
      <p:ext uri="{BB962C8B-B14F-4D97-AF65-F5344CB8AC3E}">
        <p14:creationId xmlns:p14="http://schemas.microsoft.com/office/powerpoint/2010/main" val="344623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6AB17-F257-15AA-47AC-A5D53486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different variables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612EB5-D349-E507-88EC-61C93ADA3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045259"/>
              </p:ext>
            </p:extLst>
          </p:nvPr>
        </p:nvGraphicFramePr>
        <p:xfrm>
          <a:off x="1290755" y="2063852"/>
          <a:ext cx="9610489" cy="3503676"/>
        </p:xfrm>
        <a:graphic>
          <a:graphicData uri="http://schemas.openxmlformats.org/drawingml/2006/table">
            <a:tbl>
              <a:tblPr/>
              <a:tblGrid>
                <a:gridCol w="2326005">
                  <a:extLst>
                    <a:ext uri="{9D8B030D-6E8A-4147-A177-3AD203B41FA5}">
                      <a16:colId xmlns:a16="http://schemas.microsoft.com/office/drawing/2014/main" val="2534115955"/>
                    </a:ext>
                  </a:extLst>
                </a:gridCol>
                <a:gridCol w="3635693">
                  <a:extLst>
                    <a:ext uri="{9D8B030D-6E8A-4147-A177-3AD203B41FA5}">
                      <a16:colId xmlns:a16="http://schemas.microsoft.com/office/drawing/2014/main" val="4072739549"/>
                    </a:ext>
                  </a:extLst>
                </a:gridCol>
                <a:gridCol w="3648791">
                  <a:extLst>
                    <a:ext uri="{9D8B030D-6E8A-4147-A177-3AD203B41FA5}">
                      <a16:colId xmlns:a16="http://schemas.microsoft.com/office/drawing/2014/main" val="959102426"/>
                    </a:ext>
                  </a:extLst>
                </a:gridCol>
              </a:tblGrid>
              <a:tr h="112737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independent variables (M1)</a:t>
                      </a:r>
                      <a:endParaRPr lang="en-US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squareMeters</a:t>
                      </a:r>
                      <a:r>
                        <a:rPr lang="en-US" sz="3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only(M2)</a:t>
                      </a:r>
                      <a:endParaRPr lang="en-US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752312"/>
                  </a:ext>
                </a:extLst>
              </a:tr>
              <a:tr h="62445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 square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99.99996%</a:t>
                      </a:r>
                      <a:endParaRPr lang="en-US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99.9998%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656437"/>
                  </a:ext>
                </a:extLst>
              </a:tr>
              <a:tr h="112737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Formula</a:t>
                      </a:r>
                      <a:endParaRPr lang="en-US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 = 4926.76 + 100x + …</a:t>
                      </a:r>
                      <a:endParaRPr lang="en-US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 = 6460.88 + 99.999x</a:t>
                      </a:r>
                      <a:endParaRPr lang="en-US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998407"/>
                  </a:ext>
                </a:extLst>
              </a:tr>
              <a:tr h="62445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RMSE</a:t>
                      </a:r>
                      <a:endParaRPr lang="en-US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1921</a:t>
                      </a:r>
                      <a:endParaRPr lang="en-US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3266</a:t>
                      </a:r>
                      <a:endParaRPr lang="en-US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240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78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AAA4E-AE34-5296-ACAB-4EF936D77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RMSE to the housing prices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FA56DC-BFD1-5732-CB5E-88E3744229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769970"/>
              </p:ext>
            </p:extLst>
          </p:nvPr>
        </p:nvGraphicFramePr>
        <p:xfrm>
          <a:off x="1442793" y="2112579"/>
          <a:ext cx="9330358" cy="4192815"/>
        </p:xfrm>
        <a:graphic>
          <a:graphicData uri="http://schemas.openxmlformats.org/drawingml/2006/table">
            <a:tbl>
              <a:tblPr/>
              <a:tblGrid>
                <a:gridCol w="1107884">
                  <a:extLst>
                    <a:ext uri="{9D8B030D-6E8A-4147-A177-3AD203B41FA5}">
                      <a16:colId xmlns:a16="http://schemas.microsoft.com/office/drawing/2014/main" val="2015022817"/>
                    </a:ext>
                  </a:extLst>
                </a:gridCol>
                <a:gridCol w="1917049">
                  <a:extLst>
                    <a:ext uri="{9D8B030D-6E8A-4147-A177-3AD203B41FA5}">
                      <a16:colId xmlns:a16="http://schemas.microsoft.com/office/drawing/2014/main" val="3205877301"/>
                    </a:ext>
                  </a:extLst>
                </a:gridCol>
                <a:gridCol w="1055509">
                  <a:extLst>
                    <a:ext uri="{9D8B030D-6E8A-4147-A177-3AD203B41FA5}">
                      <a16:colId xmlns:a16="http://schemas.microsoft.com/office/drawing/2014/main" val="3012978169"/>
                    </a:ext>
                  </a:extLst>
                </a:gridCol>
                <a:gridCol w="2109214">
                  <a:extLst>
                    <a:ext uri="{9D8B030D-6E8A-4147-A177-3AD203B41FA5}">
                      <a16:colId xmlns:a16="http://schemas.microsoft.com/office/drawing/2014/main" val="1534160814"/>
                    </a:ext>
                  </a:extLst>
                </a:gridCol>
                <a:gridCol w="1564746">
                  <a:extLst>
                    <a:ext uri="{9D8B030D-6E8A-4147-A177-3AD203B41FA5}">
                      <a16:colId xmlns:a16="http://schemas.microsoft.com/office/drawing/2014/main" val="1188707614"/>
                    </a:ext>
                  </a:extLst>
                </a:gridCol>
                <a:gridCol w="1575956">
                  <a:extLst>
                    <a:ext uri="{9D8B030D-6E8A-4147-A177-3AD203B41FA5}">
                      <a16:colId xmlns:a16="http://schemas.microsoft.com/office/drawing/2014/main" val="2923767692"/>
                    </a:ext>
                  </a:extLst>
                </a:gridCol>
              </a:tblGrid>
              <a:tr h="38116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Percentage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 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985093"/>
                  </a:ext>
                </a:extLst>
              </a:tr>
              <a:tr h="38116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7559081.5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1875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0.0248%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3267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0.0432%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607471"/>
                  </a:ext>
                </a:extLst>
              </a:tr>
              <a:tr h="38116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8085989.5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1875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0.0232%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3267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0.0404%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5342147"/>
                  </a:ext>
                </a:extLst>
              </a:tr>
              <a:tr h="38116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5574642.1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1875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0.0336%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3267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0.0586%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93163"/>
                  </a:ext>
                </a:extLst>
              </a:tr>
              <a:tr h="38116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3232561.2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1875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0.0580%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3267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0.0011%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7318677"/>
                  </a:ext>
                </a:extLst>
              </a:tr>
              <a:tr h="38116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7055052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1875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0.0266%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3267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0.0463%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914083"/>
                  </a:ext>
                </a:extLst>
              </a:tr>
              <a:tr h="38116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3926647.2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1875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0.0478%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3267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0.0832%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17056"/>
                  </a:ext>
                </a:extLst>
              </a:tr>
              <a:tr h="38116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5876376.5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1875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0.0319%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3267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0.0556%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63038"/>
                  </a:ext>
                </a:extLst>
              </a:tr>
              <a:tr h="38116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8696869.3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1875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0.0216%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3267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0.0376%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9447476"/>
                  </a:ext>
                </a:extLst>
              </a:tr>
              <a:tr h="38116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5154055.2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1875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0.0364%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3267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0.0634%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087759"/>
                  </a:ext>
                </a:extLst>
              </a:tr>
              <a:tr h="38116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3970892.1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1875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0.0472%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3267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0.0823%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1" marR="13711" marT="13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4069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091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67577-1352-ADE8-E062-D73E23A5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45AA3-49D4-CB85-0089-1FC838ED6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one better predict the housing price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R square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root mean squared error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vs benefit consideration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1: slightly better attributes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2: cost and time saving </a:t>
            </a:r>
          </a:p>
        </p:txBody>
      </p:sp>
    </p:spTree>
    <p:extLst>
      <p:ext uri="{BB962C8B-B14F-4D97-AF65-F5344CB8AC3E}">
        <p14:creationId xmlns:p14="http://schemas.microsoft.com/office/powerpoint/2010/main" val="3211972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F20C-1D0E-292D-8956-94633C7A6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582"/>
            <a:ext cx="10515600" cy="89547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</p:txBody>
      </p:sp>
      <p:pic>
        <p:nvPicPr>
          <p:cNvPr id="5" name="Content Placeholder 4" descr="Close-up of hands raised in classroom">
            <a:extLst>
              <a:ext uri="{FF2B5EF4-FFF2-40B4-BE49-F238E27FC236}">
                <a16:creationId xmlns:a16="http://schemas.microsoft.com/office/drawing/2014/main" id="{C15124B2-C650-4ABB-7391-548F339EB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148" y="924232"/>
            <a:ext cx="8809703" cy="5875509"/>
          </a:xfrm>
        </p:spPr>
      </p:pic>
    </p:spTree>
    <p:extLst>
      <p:ext uri="{BB962C8B-B14F-4D97-AF65-F5344CB8AC3E}">
        <p14:creationId xmlns:p14="http://schemas.microsoft.com/office/powerpoint/2010/main" val="2433285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271</Words>
  <Application>Microsoft Office PowerPoint</Application>
  <PresentationFormat>Widescreen</PresentationFormat>
  <Paragraphs>124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Linear Regression for Housing price prediction</vt:lpstr>
      <vt:lpstr>Data</vt:lpstr>
      <vt:lpstr>Used Libraries and functions</vt:lpstr>
      <vt:lpstr>Correlations table </vt:lpstr>
      <vt:lpstr>Scatter plot of squareMeters and price</vt:lpstr>
      <vt:lpstr>Comparison with different variables</vt:lpstr>
      <vt:lpstr>RMSE to the housing prices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Housing price prediction</dc:title>
  <dc:creator>Gang Wei</dc:creator>
  <cp:lastModifiedBy>Gang Wei</cp:lastModifiedBy>
  <cp:revision>4</cp:revision>
  <dcterms:created xsi:type="dcterms:W3CDTF">2023-11-13T04:59:42Z</dcterms:created>
  <dcterms:modified xsi:type="dcterms:W3CDTF">2024-06-29T20:27:06Z</dcterms:modified>
</cp:coreProperties>
</file>