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7" y="250372"/>
            <a:ext cx="105937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for” loops &amp; BASH scripting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20" y="1088168"/>
            <a:ext cx="11274242" cy="5232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through files, strings, and numbers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			# microRNA data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 –n 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show top 2 lines for 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find three miRNA across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files and save each to a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miR-208a miR-564 miR-3170;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–A1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miR.fasta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increment an index:					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increment by 1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{1..10..2};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# increment by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 scripting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Download, install &amp; start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editor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(vi, emacs,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				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Paste the following &amp; save as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”: tail -n +2 ../data/Pacifici2013_data.csv | cut -d ";“ -f 2-6 | tr “;” “\t" | sort -r -n -k 6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path to the beginning &amp; save: #!/usr/bin/env bash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change permission to make executable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Run script again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filenames as arguments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Add comments (see next slide)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934FA2-B56D-B200-D882-8D3BA244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4" y="-8878"/>
            <a:ext cx="514554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10CB2-4978-5918-05DB-05938D297F7A}"/>
              </a:ext>
            </a:extLst>
          </p:cNvPr>
          <p:cNvSpPr txBox="1"/>
          <p:nvPr/>
        </p:nvSpPr>
        <p:spPr>
          <a:xfrm>
            <a:off x="7046851" y="356812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the bash interpreter path as the first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EE6DB-4C21-0DEC-7702-5881B0B0AAF5}"/>
              </a:ext>
            </a:extLst>
          </p:cNvPr>
          <p:cNvSpPr txBox="1"/>
          <p:nvPr/>
        </p:nvSpPr>
        <p:spPr>
          <a:xfrm>
            <a:off x="7123635" y="1667808"/>
            <a:ext cx="41561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comments as documentation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9C555-CD55-DBD9-3BB7-26CC96AB0966}"/>
              </a:ext>
            </a:extLst>
          </p:cNvPr>
          <p:cNvSpPr txBox="1"/>
          <p:nvPr/>
        </p:nvSpPr>
        <p:spPr>
          <a:xfrm>
            <a:off x="7123636" y="2885788"/>
            <a:ext cx="41561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input and output as arguments (Do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hard-code filenames within a script)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6FE38-FB72-60AA-8561-E327E15EF0EB}"/>
              </a:ext>
            </a:extLst>
          </p:cNvPr>
          <p:cNvSpPr txBox="1"/>
          <p:nvPr/>
        </p:nvSpPr>
        <p:spPr>
          <a:xfrm>
            <a:off x="6263761" y="4648323"/>
            <a:ext cx="501597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save; make it executable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Run with arguments: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extract_body_mass.bash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../data/Pacifici2013_data.csv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93A7DD-259F-166D-1532-20A44E16F8E8}"/>
              </a:ext>
            </a:extLst>
          </p:cNvPr>
          <p:cNvSpPr/>
          <p:nvPr/>
        </p:nvSpPr>
        <p:spPr>
          <a:xfrm rot="10800000">
            <a:off x="6134590" y="513128"/>
            <a:ext cx="912260" cy="27214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BE1CB36-02BE-BBF2-66B7-D897E22ADC54}"/>
              </a:ext>
            </a:extLst>
          </p:cNvPr>
          <p:cNvSpPr/>
          <p:nvPr/>
        </p:nvSpPr>
        <p:spPr>
          <a:xfrm>
            <a:off x="6134591" y="941585"/>
            <a:ext cx="848266" cy="1725415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8A92A7D-4C8A-7B6A-30B1-30DD4CDB0C07}"/>
              </a:ext>
            </a:extLst>
          </p:cNvPr>
          <p:cNvSpPr/>
          <p:nvPr/>
        </p:nvSpPr>
        <p:spPr>
          <a:xfrm>
            <a:off x="6157122" y="2895119"/>
            <a:ext cx="848266" cy="713283"/>
          </a:xfrm>
          <a:prstGeom prst="rightBrace">
            <a:avLst>
              <a:gd name="adj1" fmla="val 8333"/>
              <a:gd name="adj2" fmla="val 49369"/>
            </a:avLst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A44B-D6D7-2054-3E1F-B432252E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4229-2850-31FC-C255-F3ACBC9E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“git pull” to get the latest files from the course repository</a:t>
            </a:r>
          </a:p>
          <a:p>
            <a:r>
              <a:rPr lang="en-US" dirty="0"/>
              <a:t>Unix command line interface (CLI): </a:t>
            </a:r>
          </a:p>
          <a:p>
            <a:pPr lvl="1"/>
            <a:r>
              <a:rPr lang="en-US" dirty="0"/>
              <a:t>Highly efficient (faster than Python)</a:t>
            </a:r>
          </a:p>
          <a:p>
            <a:pPr lvl="1"/>
            <a:r>
              <a:rPr lang="en-US" dirty="0"/>
              <a:t>Faster than graphic user interface (GUI, point-and-click)</a:t>
            </a:r>
          </a:p>
          <a:p>
            <a:pPr lvl="1"/>
            <a:r>
              <a:rPr lang="en-US" dirty="0"/>
              <a:t>No need for programming for most of the text-wrangling</a:t>
            </a:r>
          </a:p>
          <a:p>
            <a:r>
              <a:rPr lang="en-US" dirty="0"/>
              <a:t>Next week: Quiz #1, based on the following 4 exercises</a:t>
            </a:r>
          </a:p>
          <a:p>
            <a:pPr lvl="1"/>
            <a:r>
              <a:rPr lang="en-US" dirty="0"/>
              <a:t>1.10.1 Next generation sequencing data</a:t>
            </a:r>
          </a:p>
          <a:p>
            <a:pPr lvl="1"/>
            <a:r>
              <a:rPr lang="en-US" dirty="0"/>
              <a:t>1.10.2 Hormone levels in Baboons</a:t>
            </a:r>
          </a:p>
          <a:p>
            <a:pPr lvl="1"/>
            <a:r>
              <a:rPr lang="en-US" dirty="0"/>
              <a:t>1.10.3 Plant-pollinator networks</a:t>
            </a:r>
          </a:p>
          <a:p>
            <a:pPr lvl="1"/>
            <a:r>
              <a:rPr lang="en-US" dirty="0"/>
              <a:t>1.10.4. Data explorer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476E-A31C-9E57-DC37-7A39B5C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01/30/2023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C578-7F2D-341D-B49E-E7CC749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(ignore; not yet working; we will work on it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9500992" cy="5109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 &amp; command history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Arrow keys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EDIT &amp; NEVER retype a command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 .								#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	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“cut”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88168"/>
            <a:ext cx="1158016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 output (save output to file)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first line” &gt; test.txt			# redirect echo output to a new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“My second line” &gt;&gt; test.txt 		# append a second line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test.txt					# show file content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../data/Saavedra2013 &gt; filelist.txt	# list files and save the list to a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filelist.txt					# show file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	../data/Saavedra2013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 			# use pipe (|) to count # of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using “cut”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				# show top 10 lines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		# select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 “;”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 Pacifici2013_data.csv | 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1-4		# select columns 1-4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	# select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column, skip header (1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cut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";"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Pacifici2013_data.csv | tail –n +2 | sort |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unique lines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69806-5D7B-50F6-3B4B-3BFCE04E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2" y="4844299"/>
            <a:ext cx="769727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5" y="185056"/>
            <a:ext cx="7055918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“tr” &amp; “sed”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924880"/>
            <a:ext cx="11047881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substitutions with “tr”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‘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 ‘ACTG’	# lower to upper cases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ACtGGcAaTT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'a-z' 'A-Z'	# same as above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 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‘a’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aaacttGGcaa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| tr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‘a’ 	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squeeze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consecutive ‘a’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 a single command for the following tasks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Remove header from the file “../data/Pacifici2013_data.csv”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columns 2-6 (Order, Family, Genus,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AdultBodyMass_g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Substitute ‘:’ with a Tab (“\t”)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by body mass, larger values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Save to a file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substitution with “sed”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substitute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Borreliella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Borrelia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# substitute globally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Bb-filelist.txt | sed 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NCBI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			# remove a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wildcards to process multiple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/data/miRNA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–l *.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count # lines for all “.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–n 2 pp*		# show top two lines for all files starts with “pp”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*.???			# find file types for files with 3-letter extensions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find file type for all FASTA files; remove the string “_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from each line</a:t>
            </a:r>
          </a:p>
        </p:txBody>
      </p:sp>
    </p:spTree>
    <p:extLst>
      <p:ext uri="{BB962C8B-B14F-4D97-AF65-F5344CB8AC3E}">
        <p14:creationId xmlns:p14="http://schemas.microsoft.com/office/powerpoint/2010/main" val="19744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250372"/>
            <a:ext cx="5412175" cy="692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Advanced: “</a:t>
            </a:r>
            <a:r>
              <a:rPr lang="en-US" sz="4000" dirty="0"/>
              <a:t>grep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033738"/>
            <a:ext cx="1158016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filter lines containing a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Vombatidae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#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of lines containing term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# match only a full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“Bos”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	# case-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insensitive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"Gorilla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gorilla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include two lines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</a:p>
          <a:p>
            <a:pPr lvl="1"/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sv-S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"Gorilla gorilla" 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 show line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match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Gorilla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gorilla		# show lines without a match (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grep -w "Gorilla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Pan"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BodyM.tsv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“\|” to match any of multiple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F1B9-100F-5900-74AC-98E506B2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70" y="3443258"/>
            <a:ext cx="6905145" cy="32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3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4074</TotalTime>
  <Words>1866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  <vt:lpstr>UNIX Advanced: “cut”</vt:lpstr>
      <vt:lpstr>UNIX Advanced: “tr” &amp; “sed”</vt:lpstr>
      <vt:lpstr>UNIX Advanced: “grep”</vt:lpstr>
      <vt:lpstr>UNIX Advanced: “for” loops &amp; BASH scripting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43</cp:revision>
  <dcterms:created xsi:type="dcterms:W3CDTF">2023-01-24T16:08:10Z</dcterms:created>
  <dcterms:modified xsi:type="dcterms:W3CDTF">2023-01-29T01:34:06Z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