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4967" autoAdjust="0"/>
  </p:normalViewPr>
  <p:slideViewPr>
    <p:cSldViewPr snapToGrid="0">
      <p:cViewPr varScale="1">
        <p:scale>
          <a:sx n="88" d="100"/>
          <a:sy n="88" d="100"/>
        </p:scale>
        <p:origin x="81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igangq/CSB-BIOL425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33" y="456764"/>
            <a:ext cx="9326009" cy="2493265"/>
          </a:xfrm>
        </p:spPr>
        <p:txBody>
          <a:bodyPr>
            <a:normAutofit/>
          </a:bodyPr>
          <a:lstStyle/>
          <a:p>
            <a:r>
              <a:rPr lang="en-US" altLang="zh-CN" sz="5400" spc="400" dirty="0">
                <a:solidFill>
                  <a:schemeClr val="bg1"/>
                </a:solidFill>
              </a:rPr>
              <a:t>BiOL425 </a:t>
            </a:r>
            <a:r>
              <a:rPr lang="en-US" altLang="zh-CN" sz="5400" cap="none" spc="400" dirty="0">
                <a:solidFill>
                  <a:schemeClr val="bg1"/>
                </a:solidFill>
              </a:rPr>
              <a:t>Comp Mol Bio</a:t>
            </a:r>
            <a:br>
              <a:rPr lang="en-US" altLang="zh-CN" sz="5400" cap="none" spc="400" dirty="0">
                <a:solidFill>
                  <a:schemeClr val="bg1"/>
                </a:solidFill>
              </a:rPr>
            </a:br>
            <a:br>
              <a:rPr lang="en-US" altLang="zh-CN" sz="5400" cap="none" spc="400" dirty="0">
                <a:solidFill>
                  <a:schemeClr val="bg1"/>
                </a:solidFill>
              </a:rPr>
            </a:br>
            <a:r>
              <a:rPr lang="en-US" altLang="zh-CN" sz="5400" cap="none" spc="400" dirty="0">
                <a:solidFill>
                  <a:schemeClr val="bg1"/>
                </a:solidFill>
              </a:rPr>
              <a:t>Part 1. Git &amp; Unix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Professor Weigang Qiu</a:t>
            </a:r>
          </a:p>
          <a:p>
            <a:r>
              <a:rPr lang="en-US" dirty="0"/>
              <a:t>Hunter College of CUNY</a:t>
            </a:r>
          </a:p>
          <a:p>
            <a:r>
              <a:rPr lang="en-US" dirty="0"/>
              <a:t>Spring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7" y="250372"/>
            <a:ext cx="105937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for” loops &amp; BASH scripting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20" y="1088168"/>
            <a:ext cx="11274242" cy="5232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through files, strings, and numbers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			# microRNA data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 –n 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show top 2 lines for each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find three miRNA across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files and save each to a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miR-208a miR-564 miR-3170;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–A1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miR.fasta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increment an index:					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increment by 1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{1..10..2};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# increment by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 scripting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Download, install &amp; start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editor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(vi, emacs,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				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Paste the following &amp; save as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”: tail -n +2 ../data/Pacifici2013_data.csv | cut -d ";“ -f 2-6 | tr “;” “\t" | sort -r -n -k 6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the bash path to the beginning &amp; save: #!/usr/bin/env bash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change permission to make executable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 again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input and output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filenames as arguments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Add comments (see next slide)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../data/Pacifici2013_data.csv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3934FA2-B56D-B200-D882-8D3BA244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4" y="-8878"/>
            <a:ext cx="514554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10CB2-4978-5918-05DB-05938D297F7A}"/>
              </a:ext>
            </a:extLst>
          </p:cNvPr>
          <p:cNvSpPr txBox="1"/>
          <p:nvPr/>
        </p:nvSpPr>
        <p:spPr>
          <a:xfrm>
            <a:off x="7046851" y="356812"/>
            <a:ext cx="415610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the bash interpreter path as the first 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EE6DB-4C21-0DEC-7702-5881B0B0AAF5}"/>
              </a:ext>
            </a:extLst>
          </p:cNvPr>
          <p:cNvSpPr txBox="1"/>
          <p:nvPr/>
        </p:nvSpPr>
        <p:spPr>
          <a:xfrm>
            <a:off x="7123635" y="1667808"/>
            <a:ext cx="415610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comments as documentation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9C555-CD55-DBD9-3BB7-26CC96AB0966}"/>
              </a:ext>
            </a:extLst>
          </p:cNvPr>
          <p:cNvSpPr txBox="1"/>
          <p:nvPr/>
        </p:nvSpPr>
        <p:spPr>
          <a:xfrm>
            <a:off x="7123636" y="2885788"/>
            <a:ext cx="415610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input and output as arguments (Do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hard-code filenames within a script)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6FE38-FB72-60AA-8561-E327E15EF0EB}"/>
              </a:ext>
            </a:extLst>
          </p:cNvPr>
          <p:cNvSpPr txBox="1"/>
          <p:nvPr/>
        </p:nvSpPr>
        <p:spPr>
          <a:xfrm>
            <a:off x="6263761" y="4648323"/>
            <a:ext cx="501597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save; make it executable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Run with arguments: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../data/Pacifici2013_data.csv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93A7DD-259F-166D-1532-20A44E16F8E8}"/>
              </a:ext>
            </a:extLst>
          </p:cNvPr>
          <p:cNvSpPr/>
          <p:nvPr/>
        </p:nvSpPr>
        <p:spPr>
          <a:xfrm rot="10800000">
            <a:off x="6134590" y="513128"/>
            <a:ext cx="912260" cy="2721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BE1CB36-02BE-BBF2-66B7-D897E22ADC54}"/>
              </a:ext>
            </a:extLst>
          </p:cNvPr>
          <p:cNvSpPr/>
          <p:nvPr/>
        </p:nvSpPr>
        <p:spPr>
          <a:xfrm>
            <a:off x="6134591" y="941585"/>
            <a:ext cx="848266" cy="1725415"/>
          </a:xfrm>
          <a:prstGeom prst="rightBrace">
            <a:avLst>
              <a:gd name="adj1" fmla="val 8333"/>
              <a:gd name="adj2" fmla="val 49369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8A92A7D-4C8A-7B6A-30B1-30DD4CDB0C07}"/>
              </a:ext>
            </a:extLst>
          </p:cNvPr>
          <p:cNvSpPr/>
          <p:nvPr/>
        </p:nvSpPr>
        <p:spPr>
          <a:xfrm>
            <a:off x="6157122" y="2895119"/>
            <a:ext cx="848266" cy="713283"/>
          </a:xfrm>
          <a:prstGeom prst="rightBrace">
            <a:avLst>
              <a:gd name="adj1" fmla="val 8333"/>
              <a:gd name="adj2" fmla="val 49369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44B-D6D7-2054-3E1F-B432252E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4229-2850-31FC-C255-F3ACBC9E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“git pull” to get the latest files from the course repository</a:t>
            </a:r>
          </a:p>
          <a:p>
            <a:r>
              <a:rPr lang="en-US" dirty="0"/>
              <a:t>Unix command line interface (CLI): </a:t>
            </a:r>
          </a:p>
          <a:p>
            <a:pPr lvl="1"/>
            <a:r>
              <a:rPr lang="en-US" dirty="0"/>
              <a:t>Highly efficient (faster than Python)</a:t>
            </a:r>
          </a:p>
          <a:p>
            <a:pPr lvl="1"/>
            <a:r>
              <a:rPr lang="en-US" dirty="0"/>
              <a:t>Faster than graphic user interface (GUI, point-and-click)</a:t>
            </a:r>
          </a:p>
          <a:p>
            <a:pPr lvl="1"/>
            <a:r>
              <a:rPr lang="en-US" dirty="0"/>
              <a:t>No need for programming for most of the text-wrangling</a:t>
            </a:r>
          </a:p>
          <a:p>
            <a:r>
              <a:rPr lang="en-US" dirty="0"/>
              <a:t>Next week: Quiz #1, based on the following 4 exercises</a:t>
            </a:r>
          </a:p>
          <a:p>
            <a:pPr lvl="1"/>
            <a:r>
              <a:rPr lang="en-US" dirty="0"/>
              <a:t>1.10.1 Next generation sequencing data</a:t>
            </a:r>
          </a:p>
          <a:p>
            <a:pPr lvl="1"/>
            <a:r>
              <a:rPr lang="en-US" dirty="0"/>
              <a:t>1.10.2 Hormone levels in Baboons</a:t>
            </a:r>
          </a:p>
          <a:p>
            <a:pPr lvl="1"/>
            <a:r>
              <a:rPr lang="en-US" dirty="0"/>
              <a:t>1.10.3 Plant-pollinator networks</a:t>
            </a:r>
          </a:p>
          <a:p>
            <a:pPr lvl="1"/>
            <a:r>
              <a:rPr lang="en-US" dirty="0"/>
              <a:t>1.10.4. Data explorer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476E-A31C-9E57-DC37-7A39B5CC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01/30/2023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C578-7F2D-341D-B49E-E7CC749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0" y="363828"/>
            <a:ext cx="5831820" cy="1140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with Git (Chapter 2)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Git push pull commands - local repository to github - qavalidation">
            <a:extLst>
              <a:ext uri="{FF2B5EF4-FFF2-40B4-BE49-F238E27FC236}">
                <a16:creationId xmlns:a16="http://schemas.microsoft.com/office/drawing/2014/main" id="{FBD66155-8F92-7153-DD51-CF20E19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39449"/>
            <a:ext cx="50292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curity - secure read-only self hosted git repository for scripts ...">
            <a:extLst>
              <a:ext uri="{FF2B5EF4-FFF2-40B4-BE49-F238E27FC236}">
                <a16:creationId xmlns:a16="http://schemas.microsoft.com/office/drawing/2014/main" id="{FD4A987F-5E5C-CA8A-93C8-97ED8A81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5907"/>
            <a:ext cx="5029200" cy="33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AE4D7-B4AE-EF2E-41E0-C0B8C5A647E1}"/>
              </a:ext>
            </a:extLst>
          </p:cNvPr>
          <p:cNvSpPr txBox="1"/>
          <p:nvPr/>
        </p:nvSpPr>
        <p:spPr>
          <a:xfrm>
            <a:off x="9135815" y="929872"/>
            <a:ext cx="1358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CSB-BIO425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532E-3FAF-C0C8-721B-24D614743850}"/>
              </a:ext>
            </a:extLst>
          </p:cNvPr>
          <p:cNvSpPr txBox="1"/>
          <p:nvPr/>
        </p:nvSpPr>
        <p:spPr>
          <a:xfrm>
            <a:off x="7106057" y="928159"/>
            <a:ext cx="858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8D0A-18F2-779D-DAB0-FFF4AA662319}"/>
              </a:ext>
            </a:extLst>
          </p:cNvPr>
          <p:cNvSpPr txBox="1"/>
          <p:nvPr/>
        </p:nvSpPr>
        <p:spPr>
          <a:xfrm>
            <a:off x="6236482" y="1767746"/>
            <a:ext cx="108427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Your 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0" y="2735769"/>
            <a:ext cx="6033174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Download course repository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https://github.com/weigangq/CSB-BIOL425.git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Pull the latest versions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Upload/Update file (ignore; not yet working; we will work on it later)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# add a new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F8B23-220E-EC78-670E-E86C441D625B}"/>
              </a:ext>
            </a:extLst>
          </p:cNvPr>
          <p:cNvSpPr txBox="1"/>
          <p:nvPr/>
        </p:nvSpPr>
        <p:spPr>
          <a:xfrm>
            <a:off x="264180" y="1761613"/>
            <a:ext cx="557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I will use it to share files (e.g., slides), as an alternative to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Later (hopefully), students will be able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08" y="414330"/>
            <a:ext cx="5972581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(Chapter 1)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611837" y="1475482"/>
            <a:ext cx="9500992" cy="5109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listing &amp; shorthand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long, reverse, timestamp, human-readable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 present working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		# home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		# current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		# parent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Keyboard shorthand (for command editing)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go to the beginning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go to the end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Ctrl-l	# clear the screen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Ctrl-u	# clear text before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Ctrl-k	# clear text after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Ctrl-c	# kill the (stalled)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navigation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~/CSB-BIOL425/python/data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		# relative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-				# toggle 2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auto-completion &amp; command history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	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type out a full filename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Arrow keys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EDIT &amp; NEVER retype a command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bad\ file\ name.txt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use spaces in filenames</a:t>
            </a:r>
          </a:p>
        </p:txBody>
      </p:sp>
    </p:spTree>
    <p:extLst>
      <p:ext uri="{BB962C8B-B14F-4D97-AF65-F5344CB8AC3E}">
        <p14:creationId xmlns:p14="http://schemas.microsoft.com/office/powerpoint/2010/main" val="233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74D9A-2AAB-A720-3697-06040BF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6098"/>
            <a:ext cx="9144000" cy="292924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894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189346"/>
            <a:ext cx="6018630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(Cont’d)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229685"/>
            <a:ext cx="11580161" cy="5539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files and directories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/data/Buzzard2015_about.txt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 	# use absolute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						# use relative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./Buzzard2015_about2.txt			# copy &amp; rename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 .								#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or rename a file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Buzzard2015_about2.txt ../data/			# move file to a different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../data/Buzzard2015_about2.txt ../data/Buzzard2015_about_new.txt	# move and 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file or directory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touch new_file.txt 	# create an empty file (and update timestamp)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new_file.txt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Proceed with caution; EXTREMELY destructive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–p d1/d2/d3		# make nested directories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d1	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a directory (and its sub-directories)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&amp; filter text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	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 Marra2014_data.fasta	#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down;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up;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quit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*.txt 			# concatenate all “.txt” files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*.txt			# word count (all “.txt” files)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Gesquiere2011_data.csv	# show top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 –n 2 Gesquiere2011_data.csv	# show tail two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Gesquiere2011_data.csv	# sort lines in a file (alphabetically)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–n Gesquiere2011_data.csv	# sort lines numerically</a:t>
            </a:r>
          </a:p>
        </p:txBody>
      </p:sp>
    </p:spTree>
    <p:extLst>
      <p:ext uri="{BB962C8B-B14F-4D97-AF65-F5344CB8AC3E}">
        <p14:creationId xmlns:p14="http://schemas.microsoft.com/office/powerpoint/2010/main" val="3665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4B80D-C70D-1CEE-E3EA-470645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7112"/>
            <a:ext cx="9144000" cy="385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“cut”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88168"/>
            <a:ext cx="11580161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 output (save output to file)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first line” &gt; test.txt			# redirect echo output to a new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second line” &gt;&gt; test.txt 		# append a second line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test.txt					# show file content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../data/Saavedra2013 &gt; filelist.txt	# list files and save the list to a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filelist.txt					# show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	../data/Saavedra2013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 			# use pipe (|) to count # of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using “cut”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				# show top 10 lines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		# select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 “;”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1-4		# select columns 1-4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Pacifici2013_data.csv | tail –n +2	# select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column, skip header (1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Pacifici2013_data.csv | tail –n +2 | sort |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unique lines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69806-5D7B-50F6-3B4B-3BFCE04E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2" y="4844299"/>
            <a:ext cx="769727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5" y="185056"/>
            <a:ext cx="7055918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“tr” &amp; “sed”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924880"/>
            <a:ext cx="11047881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substitutions with “tr”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‘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 ‘ACTG’	# lower to upper cases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'a-z' 'A-Z'	# same as above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‘a’   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 ‘a’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‘a’ 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squeeze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consecutive ‘a’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 a single command for the following tasks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Remove header from the file “../data/Pacifici2013_data.csv”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2-6 (Order, Family, Genus,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AdultBodyMass_g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Substitute ‘:’ with a Tab (“\t”)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by body mass, larger values first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Save to a file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substitution with “sed”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substitute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substitute globally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NCBI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		# remove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wildcards to process multiple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–l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count # lines for all “.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–n 2 pp*		# show top two lines for all files starts with “pp”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*.???			# find file types for files with 3-letter extensions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 file type for all FASTA files; remove the string “_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from each line</a:t>
            </a:r>
          </a:p>
        </p:txBody>
      </p:sp>
    </p:spTree>
    <p:extLst>
      <p:ext uri="{BB962C8B-B14F-4D97-AF65-F5344CB8AC3E}">
        <p14:creationId xmlns:p14="http://schemas.microsoft.com/office/powerpoint/2010/main" val="197441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grep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33738"/>
            <a:ext cx="1158016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filter lines containing a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#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of lines containing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# match only a full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	# case-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insensitive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"Gorilla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gorilla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include two lines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</a:p>
          <a:p>
            <a:pPr lvl="1"/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sv-S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"Gorilla gorilla" 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line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gorilla		# show lines without a match (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-w "Gorilla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“\|” to match any of multiple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F1B9-100F-5900-74AC-98E506B2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70" y="3443258"/>
            <a:ext cx="6905145" cy="32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30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www.w3.org/XML/1998/namespace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{D0A74317-0F39-448F-9951-A968E7E9CBAB}tf89338750_win32</Template>
  <TotalTime>4076</TotalTime>
  <Words>1866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Univers</vt:lpstr>
      <vt:lpstr>GradientUnivers</vt:lpstr>
      <vt:lpstr>BiOL425 Comp Mol Bio  Part 1. Git &amp; Unix</vt:lpstr>
      <vt:lpstr>Version Control with Git (Chapter 2)</vt:lpstr>
      <vt:lpstr>UNIX Basics (Chapter 1)</vt:lpstr>
      <vt:lpstr>Exercise 1</vt:lpstr>
      <vt:lpstr>UNIX Basics (Cont’d)</vt:lpstr>
      <vt:lpstr>Exercise 2</vt:lpstr>
      <vt:lpstr>UNIX Advanced: “cut”</vt:lpstr>
      <vt:lpstr>UNIX Advanced: “tr” &amp; “sed”</vt:lpstr>
      <vt:lpstr>UNIX Advanced: “grep”</vt:lpstr>
      <vt:lpstr>UNIX Advanced: “for” loops &amp; BASH scripting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BiOL425  Comp Mol Bio</dc:title>
  <dc:creator>Weigang Qiu</dc:creator>
  <cp:lastModifiedBy>Weigang Qiu</cp:lastModifiedBy>
  <cp:revision>43</cp:revision>
  <dcterms:created xsi:type="dcterms:W3CDTF">2023-01-24T16:08:10Z</dcterms:created>
  <dcterms:modified xsi:type="dcterms:W3CDTF">2023-01-29T19:08:31Z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a1855b2-0a05-4494-a903-f3f23f3f98e0_Enabled">
    <vt:lpwstr>true</vt:lpwstr>
  </property>
  <property fmtid="{D5CDD505-2E9C-101B-9397-08002B2CF9AE}" pid="4" name="MSIP_Label_fa1855b2-0a05-4494-a903-f3f23f3f98e0_SetDate">
    <vt:lpwstr>2023-01-24T17:08:44Z</vt:lpwstr>
  </property>
  <property fmtid="{D5CDD505-2E9C-101B-9397-08002B2CF9AE}" pid="5" name="MSIP_Label_fa1855b2-0a05-4494-a903-f3f23f3f98e0_Method">
    <vt:lpwstr>Standard</vt:lpwstr>
  </property>
  <property fmtid="{D5CDD505-2E9C-101B-9397-08002B2CF9AE}" pid="6" name="MSIP_Label_fa1855b2-0a05-4494-a903-f3f23f3f98e0_Name">
    <vt:lpwstr>defa4170-0d19-0005-0004-bc88714345d2</vt:lpwstr>
  </property>
  <property fmtid="{D5CDD505-2E9C-101B-9397-08002B2CF9AE}" pid="7" name="MSIP_Label_fa1855b2-0a05-4494-a903-f3f23f3f98e0_SiteId">
    <vt:lpwstr>6f60f0b3-5f06-4e09-9715-989dba8cc7d8</vt:lpwstr>
  </property>
  <property fmtid="{D5CDD505-2E9C-101B-9397-08002B2CF9AE}" pid="8" name="MSIP_Label_fa1855b2-0a05-4494-a903-f3f23f3f98e0_ActionId">
    <vt:lpwstr>6f26f44d-8c1d-4d3a-82b5-d8469334ab09</vt:lpwstr>
  </property>
  <property fmtid="{D5CDD505-2E9C-101B-9397-08002B2CF9AE}" pid="9" name="MSIP_Label_fa1855b2-0a05-4494-a903-f3f23f3f98e0_ContentBits">
    <vt:lpwstr>0</vt:lpwstr>
  </property>
</Properties>
</file>