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29260800" cy="23774400"/>
  <p:notesSz cx="7004050" cy="9290050"/>
  <p:defaultTextStyle>
    <a:defPPr>
      <a:defRPr lang="en-US"/>
    </a:defPPr>
    <a:lvl1pPr marL="0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1pPr>
    <a:lvl2pPr marL="892236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2pPr>
    <a:lvl3pPr marL="1784469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3pPr>
    <a:lvl4pPr marL="2676706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4pPr>
    <a:lvl5pPr marL="3568940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5pPr>
    <a:lvl6pPr marL="4461175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6pPr>
    <a:lvl7pPr marL="5353410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7pPr>
    <a:lvl8pPr marL="6245644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8pPr>
    <a:lvl9pPr marL="7137881" algn="l" defTabSz="1784469" rtl="0" eaLnBrk="1" latinLnBrk="0" hangingPunct="1">
      <a:defRPr sz="3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88" userDrawn="1">
          <p15:clr>
            <a:srgbClr val="A4A3A4"/>
          </p15:clr>
        </p15:guide>
        <p15:guide id="2" pos="9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63A8D-1FCD-C2E6-1728-5A00F5BD363F}" v="5" dt="2023-04-25T09:51:47.721"/>
    <p1510:client id="{45173826-DEBA-46E4-A2FE-AE09B04FE6B3}" v="706" dt="2023-04-25T10:02:29.601"/>
    <p1510:client id="{77A8751A-672F-3F98-C4AF-B5491EE1273C}" v="4" dt="2023-04-25T09:48:38.19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9180" y="-3108"/>
      </p:cViewPr>
      <p:guideLst>
        <p:guide orient="horz" pos="7488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870656" y="0"/>
            <a:ext cx="390144" cy="2377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endParaRPr lang="en-US" sz="221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90144" cy="2377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endParaRPr lang="en-US" sz="221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9260800" cy="297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endParaRPr lang="en-US" sz="2210"/>
          </a:p>
        </p:txBody>
      </p:sp>
      <p:sp>
        <p:nvSpPr>
          <p:cNvPr id="18" name="Rectangle 17"/>
          <p:cNvSpPr/>
          <p:nvPr userDrawn="1"/>
        </p:nvSpPr>
        <p:spPr>
          <a:xfrm>
            <a:off x="0" y="20802600"/>
            <a:ext cx="29260800" cy="297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endParaRPr lang="en-US" sz="2210"/>
          </a:p>
        </p:txBody>
      </p:sp>
      <p:sp>
        <p:nvSpPr>
          <p:cNvPr id="11" name="Instructions"/>
          <p:cNvSpPr/>
          <p:nvPr userDrawn="1"/>
        </p:nvSpPr>
        <p:spPr>
          <a:xfrm>
            <a:off x="-4746752" y="0"/>
            <a:ext cx="4421632" cy="2377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345" tIns="58345" rIns="58345" bIns="5834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lang="en-US" sz="208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208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lang="en-US" sz="1213">
                <a:solidFill>
                  <a:srgbClr val="7F7F7F"/>
                </a:solidFill>
                <a:latin typeface="+mn-lt"/>
                <a:cs typeface="Calibri" panose="020F0502020204030204" pitchFamily="34" charset="0"/>
              </a:rPr>
              <a:t>This poster template is 21” high by 45” wide  and is printed at 200% for a 42” high by 90” wide poster. It can be used to print any poster with a 7:15 aspect ratio. </a:t>
            </a:r>
          </a:p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lang="en-US" sz="2080">
                <a:solidFill>
                  <a:srgbClr val="7F7F7F"/>
                </a:solidFill>
                <a:latin typeface="+mn-lt"/>
                <a:cs typeface="Calibri" panose="020F0502020204030204" pitchFamily="34" charset="0"/>
              </a:rPr>
              <a:t>Placeholders</a:t>
            </a:r>
            <a:r>
              <a:rPr sz="2080">
                <a:solidFill>
                  <a:srgbClr val="7F7F7F"/>
                </a:solidFill>
                <a:latin typeface="+mn-lt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1213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1213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lang="en-US" sz="208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208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208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1213" b="1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1213" b="1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1213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613"/>
              </a:spcAft>
            </a:pPr>
            <a:r>
              <a:rPr lang="en-US" sz="1213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613"/>
              </a:spcAft>
            </a:pPr>
            <a:br>
              <a:rPr lang="en-US" sz="104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104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585920" y="0"/>
            <a:ext cx="4421632" cy="23774400"/>
            <a:chOff x="33832798" y="0"/>
            <a:chExt cx="12801599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798" y="0"/>
              <a:ext cx="12801599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613"/>
                </a:spcAft>
              </a:pPr>
              <a:r>
                <a:rPr lang="en-US" sz="208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208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208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208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r>
                <a:rPr lang="en-US" sz="1213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1213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1213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endParaRPr lang="en-US" sz="1213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r>
                <a:rPr lang="en-US" sz="208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r>
                <a:rPr lang="en-US" sz="1213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1213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613"/>
                </a:spcAft>
              </a:pP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213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104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04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1" y="9260274"/>
              <a:ext cx="11904514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548" y="23491372"/>
            <a:ext cx="3767065" cy="2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952078"/>
            <a:ext cx="26334720" cy="3962400"/>
          </a:xfrm>
          <a:prstGeom prst="rect">
            <a:avLst/>
          </a:prstGeom>
        </p:spPr>
        <p:txBody>
          <a:bodyPr vert="horz" lIns="258511" tIns="129257" rIns="258511" bIns="12925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5547364"/>
            <a:ext cx="26334720" cy="15690006"/>
          </a:xfrm>
          <a:prstGeom prst="rect">
            <a:avLst/>
          </a:prstGeom>
        </p:spPr>
        <p:txBody>
          <a:bodyPr vert="horz" lIns="258511" tIns="129257" rIns="258511" bIns="1292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22035350"/>
            <a:ext cx="6827520" cy="1265767"/>
          </a:xfrm>
          <a:prstGeom prst="rect">
            <a:avLst/>
          </a:prstGeom>
        </p:spPr>
        <p:txBody>
          <a:bodyPr vert="horz" lIns="258511" tIns="129257" rIns="258511" bIns="129257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22035350"/>
            <a:ext cx="9265920" cy="1265767"/>
          </a:xfrm>
          <a:prstGeom prst="rect">
            <a:avLst/>
          </a:prstGeom>
        </p:spPr>
        <p:txBody>
          <a:bodyPr vert="horz" lIns="258511" tIns="129257" rIns="258511" bIns="129257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22035350"/>
            <a:ext cx="6827520" cy="1265767"/>
          </a:xfrm>
          <a:prstGeom prst="rect">
            <a:avLst/>
          </a:prstGeom>
        </p:spPr>
        <p:txBody>
          <a:bodyPr vert="horz" lIns="258511" tIns="129257" rIns="258511" bIns="129257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120380" rtl="0" eaLnBrk="1" latinLnBrk="0" hangingPunct="1">
        <a:spcBef>
          <a:spcPct val="0"/>
        </a:spcBef>
        <a:buNone/>
        <a:defRPr sz="20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06" indent="-116706" algn="l" defTabSz="1120380" rtl="0" eaLnBrk="1" latinLnBrk="0" hangingPunct="1">
        <a:spcBef>
          <a:spcPct val="20000"/>
        </a:spcBef>
        <a:buFont typeface="Arial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33411" indent="-116706" algn="l" defTabSz="1120380" rtl="0" eaLnBrk="1" latinLnBrk="0" hangingPunct="1">
        <a:spcBef>
          <a:spcPct val="20000"/>
        </a:spcBef>
        <a:buFont typeface="Arial" pitchFamily="34" charset="0"/>
        <a:buChar char="–"/>
        <a:defRPr sz="910" kern="1200">
          <a:solidFill>
            <a:schemeClr val="tx1"/>
          </a:solidFill>
          <a:latin typeface="+mn-lt"/>
          <a:ea typeface="+mn-ea"/>
          <a:cs typeface="+mn-cs"/>
        </a:defRPr>
      </a:lvl2pPr>
      <a:lvl3pPr marL="350119" indent="-116706" algn="l" defTabSz="1120380" rtl="0" eaLnBrk="1" latinLnBrk="0" hangingPunct="1">
        <a:spcBef>
          <a:spcPct val="20000"/>
        </a:spcBef>
        <a:buFont typeface="Arial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3pPr>
      <a:lvl4pPr marL="466825" indent="-116706" algn="l" defTabSz="1120380" rtl="0" eaLnBrk="1" latinLnBrk="0" hangingPunct="1">
        <a:spcBef>
          <a:spcPct val="20000"/>
        </a:spcBef>
        <a:buFont typeface="Arial" pitchFamily="34" charset="0"/>
        <a:buChar char="–"/>
        <a:defRPr sz="910" kern="1200">
          <a:solidFill>
            <a:schemeClr val="tx1"/>
          </a:solidFill>
          <a:latin typeface="+mn-lt"/>
          <a:ea typeface="+mn-ea"/>
          <a:cs typeface="+mn-cs"/>
        </a:defRPr>
      </a:lvl4pPr>
      <a:lvl5pPr marL="583532" indent="-116706" algn="l" defTabSz="1120380" rtl="0" eaLnBrk="1" latinLnBrk="0" hangingPunct="1">
        <a:spcBef>
          <a:spcPct val="20000"/>
        </a:spcBef>
        <a:buFont typeface="Arial" pitchFamily="34" charset="0"/>
        <a:buChar char="»"/>
        <a:defRPr sz="91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47" indent="-280095" algn="l" defTabSz="1120380" rtl="0" eaLnBrk="1" latinLnBrk="0" hangingPunct="1">
        <a:spcBef>
          <a:spcPct val="20000"/>
        </a:spcBef>
        <a:buFont typeface="Arial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6pPr>
      <a:lvl7pPr marL="3641237" indent="-280095" algn="l" defTabSz="1120380" rtl="0" eaLnBrk="1" latinLnBrk="0" hangingPunct="1">
        <a:spcBef>
          <a:spcPct val="20000"/>
        </a:spcBef>
        <a:buFont typeface="Arial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7pPr>
      <a:lvl8pPr marL="4201427" indent="-280095" algn="l" defTabSz="1120380" rtl="0" eaLnBrk="1" latinLnBrk="0" hangingPunct="1">
        <a:spcBef>
          <a:spcPct val="20000"/>
        </a:spcBef>
        <a:buFont typeface="Arial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8pPr>
      <a:lvl9pPr marL="4761617" indent="-280095" algn="l" defTabSz="1120380" rtl="0" eaLnBrk="1" latinLnBrk="0" hangingPunct="1">
        <a:spcBef>
          <a:spcPct val="20000"/>
        </a:spcBef>
        <a:buFont typeface="Arial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60190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2pPr>
      <a:lvl3pPr marL="1120380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680571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4pPr>
      <a:lvl5pPr marL="2240762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5pPr>
      <a:lvl6pPr marL="2800951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6pPr>
      <a:lvl7pPr marL="3361141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7pPr>
      <a:lvl8pPr marL="3921332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8pPr>
      <a:lvl9pPr marL="4481523" algn="l" defTabSz="1120380" rtl="0" eaLnBrk="1" latinLnBrk="0" hangingPunct="1">
        <a:defRPr sz="2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preview">
            <a:extLst>
              <a:ext uri="{FF2B5EF4-FFF2-40B4-BE49-F238E27FC236}">
                <a16:creationId xmlns:a16="http://schemas.microsoft.com/office/drawing/2014/main" id="{B1FAB014-8E10-4E9C-7D26-A3593A7D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612" y="15498634"/>
            <a:ext cx="10574194" cy="42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090069" y="1587451"/>
            <a:ext cx="18918902" cy="106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675" tIns="46675" rIns="46675" bIns="46675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hangingPunct="1">
              <a:spcAft>
                <a:spcPts val="600"/>
              </a:spcAft>
            </a:pPr>
            <a:r>
              <a:rPr lang="en-US" sz="3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200" b="1" i="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600" i="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Hagar Abuzaid</a:t>
            </a:r>
            <a:r>
              <a:rPr lang="pt-BR" sz="2800" i="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Tara Doma Lama</a:t>
            </a:r>
            <a:r>
              <a:rPr lang="pt-BR" sz="2800" i="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Eric Li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Jessy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Ramiraz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Arezoo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Bybordi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nita Raja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Mande Holford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3, 4</a:t>
            </a:r>
            <a:r>
              <a:rPr lang="pt-BR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Weigang Qiu</a:t>
            </a:r>
            <a:r>
              <a:rPr lang="pt-BR" sz="2800" i="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1, 4</a:t>
            </a:r>
          </a:p>
          <a:p>
            <a:pPr algn="ctr" rtl="1" eaLnBrk="1" hangingPunct="1">
              <a:spcAft>
                <a:spcPts val="600"/>
              </a:spcAft>
            </a:pP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pt-B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Science, 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Chemistry, Hunter </a:t>
            </a:r>
            <a:r>
              <a:rPr lang="pt-B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CUNY; </a:t>
            </a:r>
            <a:r>
              <a:rPr lang="pt-BR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Center, CUNY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618859" y="3819520"/>
            <a:ext cx="6739529" cy="606549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54479" tIns="54479" rIns="54479" bIns="54479" anchor="t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rtl="0" fontAlgn="base">
              <a:spcBef>
                <a:spcPts val="0"/>
              </a:spcBef>
              <a:spcAft>
                <a:spcPts val="2400"/>
              </a:spcAft>
              <a:buFont typeface="Arial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Conopeptides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are toxins that are released from the venom of cone snails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Conidae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) ranging from 10 to 45 amino acids in sequence length.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2400"/>
              </a:spcAft>
              <a:buFont typeface="Arial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Conotoxins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are highly diverse and consist of multiple families driven by co-evolutionary pressure between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Canidae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and their prey. 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2400"/>
              </a:spcAft>
              <a:buFont typeface="Arial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Conotoxins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show high specificity to target proteins including ligand-gated, voltage-gated, and G-protein coupled receptors (GPCRs). </a:t>
            </a:r>
          </a:p>
          <a:p>
            <a:pPr marL="457200" indent="-457200" algn="just" rtl="0" fontAlgn="base">
              <a:spcBef>
                <a:spcPts val="0"/>
              </a:spcBef>
              <a:spcAft>
                <a:spcPts val="24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Due to their high degree of specificity and chemical potency, they were considered drug candidates for the treatment of neurological disorders, for instance, epilepsy.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5954" y="3104559"/>
            <a:ext cx="68580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r>
              <a:rPr lang="en-US" sz="3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68907" y="3125596"/>
            <a:ext cx="123444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r>
              <a:rPr lang="en-US" sz="32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Materials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1429635" y="13922348"/>
            <a:ext cx="5943600" cy="41779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54479" tIns="54479" rIns="54479" bIns="54479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452486" y="10665361"/>
            <a:ext cx="68580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487506" y="10461621"/>
            <a:ext cx="7375137" cy="97179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54479" tIns="54479" rIns="54479" bIns="54479" anchor="t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Cysteine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framework is a better predictor of ligand specificity of 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snail toxins than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superfamilies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. 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66269" y="8667383"/>
            <a:ext cx="1234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338" tIns="11670" rIns="23338" bIns="11670" rtlCol="0" anchor="ctr"/>
          <a:lstStyle/>
          <a:p>
            <a:pPr algn="ctr"/>
            <a:r>
              <a:rPr lang="en-US" sz="32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EFA81-765E-10C4-0CD8-FA0BF2A1FCD1}"/>
              </a:ext>
            </a:extLst>
          </p:cNvPr>
          <p:cNvSpPr txBox="1"/>
          <p:nvPr/>
        </p:nvSpPr>
        <p:spPr>
          <a:xfrm flipV="1">
            <a:off x="7987199" y="5702656"/>
            <a:ext cx="11907012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7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Computational Identification of </a:t>
            </a:r>
            <a:r>
              <a:rPr lang="en-US" sz="1907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Conotoxin</a:t>
            </a:r>
            <a:r>
              <a:rPr lang="en-US" sz="1907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Ligand S</a:t>
            </a:r>
            <a:r>
              <a:rPr lang="en-US" sz="1907" dirty="0">
                <a:solidFill>
                  <a:schemeClr val="bg1"/>
                </a:solidFill>
                <a:ea typeface="Times New Roman" panose="02020603050405020304" pitchFamily="18" charset="0"/>
              </a:rPr>
              <a:t>pecificities</a:t>
            </a:r>
            <a:r>
              <a:rPr lang="en-US" sz="1907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Using Machine Learning and Protein Language Models</a:t>
            </a:r>
            <a:endParaRPr lang="en-US" sz="1907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FC27FD-8565-9F70-479B-A34BD280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488" y="9439966"/>
            <a:ext cx="6322842" cy="390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1240632-041F-889F-C9E0-F7ADA9C9F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69194" y="371475"/>
            <a:ext cx="1869332" cy="18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ity University of New York (CUNY) | DASNY">
            <a:extLst>
              <a:ext uri="{FF2B5EF4-FFF2-40B4-BE49-F238E27FC236}">
                <a16:creationId xmlns:a16="http://schemas.microsoft.com/office/drawing/2014/main" id="{ED5CEC55-D7E4-027A-03FD-01D465A50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09" y="371475"/>
            <a:ext cx="2715491" cy="16486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BE70BE-F98D-D418-C72E-93B504A079E3}"/>
              </a:ext>
            </a:extLst>
          </p:cNvPr>
          <p:cNvSpPr txBox="1"/>
          <p:nvPr/>
        </p:nvSpPr>
        <p:spPr>
          <a:xfrm>
            <a:off x="5196627" y="226045"/>
            <a:ext cx="17108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bg1"/>
                </a:solidFill>
                <a:effectLst/>
                <a:latin typeface="+mj-lt"/>
              </a:rPr>
              <a:t>Computational Classification of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+mj-lt"/>
              </a:rPr>
              <a:t>igand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+mj-lt"/>
              </a:rPr>
              <a:t>pecificities of Marine Snail Toxins using Machine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+mj-lt"/>
              </a:rPr>
              <a:t>earning and Protein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+mj-lt"/>
              </a:rPr>
              <a:t>anguage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+mj-lt"/>
              </a:rPr>
              <a:t>odels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36DA9-01F3-51A7-7F1F-E7FF7E529F72}"/>
              </a:ext>
            </a:extLst>
          </p:cNvPr>
          <p:cNvSpPr txBox="1"/>
          <p:nvPr/>
        </p:nvSpPr>
        <p:spPr>
          <a:xfrm>
            <a:off x="613419" y="9723912"/>
            <a:ext cx="6858000" cy="58477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 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62904-A638-745B-6D37-C35475BB923A}"/>
              </a:ext>
            </a:extLst>
          </p:cNvPr>
          <p:cNvSpPr txBox="1"/>
          <p:nvPr/>
        </p:nvSpPr>
        <p:spPr>
          <a:xfrm>
            <a:off x="615956" y="11647000"/>
            <a:ext cx="6858000" cy="64008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7C047-05DD-FEB9-9FBA-A073CF40E2BB}"/>
              </a:ext>
            </a:extLst>
          </p:cNvPr>
          <p:cNvSpPr txBox="1"/>
          <p:nvPr/>
        </p:nvSpPr>
        <p:spPr>
          <a:xfrm>
            <a:off x="761999" y="16419624"/>
            <a:ext cx="6609400" cy="772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95CDF-4041-D993-C835-7180A7D69634}"/>
              </a:ext>
            </a:extLst>
          </p:cNvPr>
          <p:cNvSpPr txBox="1"/>
          <p:nvPr/>
        </p:nvSpPr>
        <p:spPr>
          <a:xfrm>
            <a:off x="21448311" y="16309843"/>
            <a:ext cx="6858000" cy="5847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6A525C-79F5-8AD7-F3E3-3D5DE5CA2B76}"/>
              </a:ext>
            </a:extLst>
          </p:cNvPr>
          <p:cNvSpPr txBox="1"/>
          <p:nvPr/>
        </p:nvSpPr>
        <p:spPr>
          <a:xfrm>
            <a:off x="21351215" y="16945133"/>
            <a:ext cx="6940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Future works 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would reveal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what 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structural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mechanisms associating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superfamilies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with cysteine frameworks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in marine toxins.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7FCF6-70B6-6E0C-916A-4A5319710BEE}"/>
              </a:ext>
            </a:extLst>
          </p:cNvPr>
          <p:cNvSpPr txBox="1"/>
          <p:nvPr/>
        </p:nvSpPr>
        <p:spPr>
          <a:xfrm>
            <a:off x="21472870" y="18593502"/>
            <a:ext cx="6858000" cy="5847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Acknowledgments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2060A-F7EC-04C0-6B99-4976BB427589}"/>
              </a:ext>
            </a:extLst>
          </p:cNvPr>
          <p:cNvSpPr txBox="1"/>
          <p:nvPr/>
        </p:nvSpPr>
        <p:spPr>
          <a:xfrm>
            <a:off x="320040" y="21008341"/>
            <a:ext cx="260479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i="0" dirty="0">
                <a:solidFill>
                  <a:srgbClr val="1F2328"/>
                </a:solidFill>
                <a:effectLst/>
              </a:rPr>
              <a:t>References cited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800" b="0" i="0" dirty="0" err="1">
                <a:solidFill>
                  <a:srgbClr val="1F2328"/>
                </a:solidFill>
                <a:effectLst/>
              </a:rPr>
              <a:t>Mansbach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2800" b="0" i="1" dirty="0">
                <a:solidFill>
                  <a:srgbClr val="1F2328"/>
                </a:solidFill>
                <a:effectLst/>
              </a:rPr>
              <a:t>et al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 (2019). Snails </a:t>
            </a:r>
            <a:r>
              <a:rPr lang="en-US" sz="2800" b="0" i="1" dirty="0">
                <a:solidFill>
                  <a:srgbClr val="1F2328"/>
                </a:solidFill>
                <a:effectLst/>
              </a:rPr>
              <a:t>In </a:t>
            </a:r>
            <a:r>
              <a:rPr lang="en-US" sz="2800" b="0" i="1" dirty="0" err="1">
                <a:solidFill>
                  <a:srgbClr val="1F2328"/>
                </a:solidFill>
                <a:effectLst/>
              </a:rPr>
              <a:t>Silico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: A Review of Computational Studies on the </a:t>
            </a:r>
            <a:r>
              <a:rPr lang="en-US" sz="2800" b="0" i="0" dirty="0" err="1">
                <a:solidFill>
                  <a:srgbClr val="1F2328"/>
                </a:solidFill>
                <a:effectLst/>
              </a:rPr>
              <a:t>Conopeptides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. </a:t>
            </a:r>
            <a:r>
              <a:rPr lang="en-US" sz="2800" b="0" i="1" dirty="0">
                <a:solidFill>
                  <a:srgbClr val="1F2328"/>
                </a:solidFill>
                <a:effectLst/>
              </a:rPr>
              <a:t>Marine Drugs,</a:t>
            </a:r>
            <a:r>
              <a:rPr lang="en-US" sz="2800" b="0" i="1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en-US" sz="2800" b="0" u="none" strike="noStrike" dirty="0">
                <a:solidFill>
                  <a:srgbClr val="1F2328"/>
                </a:solidFill>
                <a:effectLst/>
              </a:rPr>
              <a:t>17(3): 145</a:t>
            </a:r>
            <a:endParaRPr lang="en-US" sz="2800" b="0" i="1" u="none" strike="noStrike" dirty="0">
              <a:solidFill>
                <a:srgbClr val="1F2328"/>
              </a:solidFill>
              <a:effectLst/>
            </a:endParaRP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</a:rPr>
              <a:t>Zhang </a:t>
            </a:r>
            <a:r>
              <a:rPr lang="en-US" sz="2800" b="0" i="1" dirty="0">
                <a:solidFill>
                  <a:srgbClr val="1F2328"/>
                </a:solidFill>
                <a:effectLst/>
              </a:rPr>
              <a:t>et al 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(2016). Using the SMOTE technique and hybrid features to predict the types of ion channel-targeted </a:t>
            </a:r>
            <a:r>
              <a:rPr lang="en-US" sz="2800" b="0" i="0" dirty="0" err="1">
                <a:solidFill>
                  <a:srgbClr val="1F2328"/>
                </a:solidFill>
                <a:effectLst/>
              </a:rPr>
              <a:t>conotoxins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".</a:t>
            </a:r>
            <a:r>
              <a:rPr lang="en-US" sz="2800" b="0" i="1" dirty="0">
                <a:solidFill>
                  <a:srgbClr val="1F2328"/>
                </a:solidFill>
                <a:effectLst/>
              </a:rPr>
              <a:t> Journal of Theoretic Biology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, 403 (21):75-84 </a:t>
            </a:r>
          </a:p>
          <a:p>
            <a:pPr marL="342900" indent="-342900" algn="l">
              <a:spcAft>
                <a:spcPts val="1200"/>
              </a:spcAft>
              <a:buFont typeface="Arial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</a:rPr>
              <a:t>Shi </a:t>
            </a:r>
            <a:r>
              <a:rPr lang="en-US" sz="2800" b="0" i="1" dirty="0">
                <a:solidFill>
                  <a:srgbClr val="1F2328"/>
                </a:solidFill>
                <a:effectLst/>
              </a:rPr>
              <a:t>et al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 (2022). </a:t>
            </a:r>
            <a:r>
              <a:rPr lang="en-US" sz="2800" b="0" i="0" dirty="0" err="1">
                <a:solidFill>
                  <a:srgbClr val="1F2328"/>
                </a:solidFill>
                <a:effectLst/>
              </a:rPr>
              <a:t>ToxMVA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: An end-to-end multi-view deep </a:t>
            </a:r>
            <a:r>
              <a:rPr lang="en-US" sz="2800" b="0" i="0" dirty="0" err="1">
                <a:solidFill>
                  <a:srgbClr val="1F2328"/>
                </a:solidFill>
                <a:effectLst/>
              </a:rPr>
              <a:t>autoencoder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 method for protein toxicity prediction.</a:t>
            </a:r>
            <a:r>
              <a:rPr lang="en-US" sz="2800" b="0" i="1" dirty="0">
                <a:solidFill>
                  <a:srgbClr val="1F2328"/>
                </a:solidFill>
                <a:effectLst/>
              </a:rPr>
              <a:t> Computers in Biology and Medicine</a:t>
            </a:r>
            <a:r>
              <a:rPr lang="en-US" sz="2800" b="0" i="0" dirty="0">
                <a:solidFill>
                  <a:srgbClr val="1F2328"/>
                </a:solidFill>
                <a:effectLst/>
              </a:rPr>
              <a:t>, 151 (Part B): 106322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B31BCD-8C27-8C22-4BB3-C95BB229E3BA}"/>
              </a:ext>
            </a:extLst>
          </p:cNvPr>
          <p:cNvSpPr txBox="1"/>
          <p:nvPr/>
        </p:nvSpPr>
        <p:spPr>
          <a:xfrm>
            <a:off x="616311" y="12399860"/>
            <a:ext cx="7115599" cy="752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/>
              <a:buChar char="•"/>
            </a:pPr>
            <a:r>
              <a:rPr lang="en-US" sz="2400" b="0" i="0" u="sng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Superfamilies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group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snail toxin by sequence similarity of their signal peptides</a:t>
            </a:r>
          </a:p>
          <a:p>
            <a:pPr marL="342900" indent="-342900" algn="just">
              <a:spcAft>
                <a:spcPts val="1800"/>
              </a:spcAft>
              <a:buFont typeface="Arial"/>
              <a:buChar char="•"/>
            </a:pPr>
            <a:r>
              <a:rPr lang="en-US" sz="2400" u="sng" dirty="0" err="1">
                <a:solidFill>
                  <a:srgbClr val="000000"/>
                </a:solidFill>
                <a:latin typeface="Times New Roman"/>
                <a:cs typeface="Times New Roman"/>
              </a:rPr>
              <a:t>Conopeptides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are small peptide molecules produced by marine cone snails that have diverse biological activities and potential therapeutic applications.</a:t>
            </a:r>
          </a:p>
          <a:p>
            <a:pPr marL="342900" indent="-342900" algn="just">
              <a:spcAft>
                <a:spcPts val="1800"/>
              </a:spcAft>
              <a:buFont typeface="Arial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Times New Roman"/>
                <a:cs typeface="Times New Roman"/>
              </a:rPr>
              <a:t>Cysteine frameworks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refer to the arrangement of disulfide bonds that crosslink specific amino acid residues in the peptide sequence.</a:t>
            </a:r>
          </a:p>
          <a:p>
            <a:pPr marL="342900" indent="-342900" algn="just">
              <a:spcAft>
                <a:spcPts val="1800"/>
              </a:spcAft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Conopeptides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can have different cysteine frameworks, ranging from simple linear arrangements to complex cyclic or knotted structures.</a:t>
            </a:r>
          </a:p>
          <a:p>
            <a:pPr marL="342900" indent="-342900" algn="just">
              <a:spcAft>
                <a:spcPts val="1800"/>
              </a:spcAft>
              <a:buFont typeface="Arial"/>
              <a:buChar char="•"/>
            </a:pPr>
            <a:r>
              <a:rPr lang="en-US" sz="2400" u="sng" dirty="0" err="1">
                <a:solidFill>
                  <a:srgbClr val="000000"/>
                </a:solidFill>
                <a:latin typeface="Times New Roman"/>
                <a:cs typeface="Times New Roman"/>
              </a:rPr>
              <a:t>ConoDictor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is a tool that enables fast and accurate classification of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conopeptides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into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superfamilies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based on their amino acid sequence.</a:t>
            </a:r>
          </a:p>
          <a:p>
            <a:pPr marL="342900" indent="-342900" algn="just">
              <a:spcAft>
                <a:spcPts val="180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Other </a:t>
            </a:r>
            <a:r>
              <a:rPr lang="en-US" sz="2400" u="sng" dirty="0">
                <a:solidFill>
                  <a:srgbClr val="000000"/>
                </a:solidFill>
                <a:latin typeface="Times New Roman"/>
                <a:cs typeface="Times New Roman"/>
              </a:rPr>
              <a:t>machine learning classifying methods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were applied in analyzing the targeted ion channels like random forest and protein language models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874A2-8AE9-0670-CA25-1AE124DFFA75}"/>
              </a:ext>
            </a:extLst>
          </p:cNvPr>
          <p:cNvSpPr txBox="1"/>
          <p:nvPr/>
        </p:nvSpPr>
        <p:spPr>
          <a:xfrm>
            <a:off x="8085834" y="13681532"/>
            <a:ext cx="6164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/>
                <a:cs typeface="Times New Roman"/>
              </a:rPr>
              <a:t>Figure 1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The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superfamilies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A (red) and M (blue) are significantly associated with cysteine families VIII and X</a:t>
            </a:r>
            <a:r>
              <a:rPr lang="en-US" sz="2800" dirty="0">
                <a:latin typeface="Times New Roman"/>
                <a:cs typeface="Times New Roman"/>
              </a:rPr>
              <a:t>XII, </a:t>
            </a:r>
            <a:r>
              <a:rPr lang="en-US" sz="2800" dirty="0" err="1">
                <a:latin typeface="Times New Roman"/>
                <a:cs typeface="Times New Roman"/>
              </a:rPr>
              <a:t>repspectively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791217-FF36-995F-A6C4-BA1EE9F623B1}"/>
              </a:ext>
            </a:extLst>
          </p:cNvPr>
          <p:cNvSpPr txBox="1"/>
          <p:nvPr/>
        </p:nvSpPr>
        <p:spPr>
          <a:xfrm>
            <a:off x="14234384" y="13699553"/>
            <a:ext cx="6626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/>
                <a:cs typeface="Times New Roman"/>
              </a:rPr>
              <a:t>Figure 2.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Results of the Chi-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square test:  </a:t>
            </a:r>
            <a:r>
              <a:rPr lang="en-US" sz="2800" b="0" i="1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X</a:t>
            </a:r>
            <a:r>
              <a:rPr lang="en-US" sz="2800" b="0" i="1" u="none" strike="noStrike" baseline="3000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2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= 92.11 with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8.21 * 10</a:t>
            </a:r>
            <a:r>
              <a:rPr lang="en-US" sz="2800" b="0" i="0" u="none" strike="noStrike" baseline="3000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-22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, indicating highly significant association</a:t>
            </a:r>
            <a:endParaRPr lang="en-US" sz="2800" b="0" dirty="0">
              <a:effectLst/>
              <a:latin typeface="Times New Roman"/>
              <a:cs typeface="Times New Roman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id="{36E497EE-B338-9767-1A4B-D4F1B4D72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448" y="19700111"/>
            <a:ext cx="1096287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Figure 3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. Confusion matrix. 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The matrix shows high accuracy of the ConoDictor2 predictions for three ion channels. 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8CEDF-8618-AE56-EAB8-A95CF4CD5381}"/>
              </a:ext>
            </a:extLst>
          </p:cNvPr>
          <p:cNvSpPr txBox="1"/>
          <p:nvPr/>
        </p:nvSpPr>
        <p:spPr>
          <a:xfrm>
            <a:off x="21449510" y="19415347"/>
            <a:ext cx="6780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dirty="0">
                <a:effectLst/>
                <a:latin typeface="Times New Roman"/>
                <a:cs typeface="Times New Roman"/>
              </a:rPr>
              <a:t>This work is supported by the 2023 CUNY </a:t>
            </a:r>
            <a:r>
              <a:rPr lang="en-US" sz="2800" dirty="0">
                <a:latin typeface="Times New Roman"/>
                <a:cs typeface="Times New Roman"/>
              </a:rPr>
              <a:t>P</a:t>
            </a:r>
            <a:r>
              <a:rPr lang="en-US" sz="2800" b="0" dirty="0">
                <a:effectLst/>
                <a:latin typeface="Times New Roman"/>
                <a:cs typeface="Times New Roman"/>
              </a:rPr>
              <a:t>lanning </a:t>
            </a:r>
            <a:r>
              <a:rPr lang="en-US" sz="2800" dirty="0">
                <a:latin typeface="Times New Roman"/>
                <a:cs typeface="Times New Roman"/>
              </a:rPr>
              <a:t>G</a:t>
            </a:r>
            <a:r>
              <a:rPr lang="en-US" sz="2800" b="0" dirty="0">
                <a:effectLst/>
                <a:latin typeface="Times New Roman"/>
                <a:cs typeface="Times New Roman"/>
              </a:rPr>
              <a:t>rant Program.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2F0F82CF-F717-7BEE-4E04-886D8F9258B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0925504" y="3258583"/>
            <a:ext cx="7223348" cy="41057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D10FD-AFBF-44CA-5B37-A8D1EA4D15DA}"/>
              </a:ext>
            </a:extLst>
          </p:cNvPr>
          <p:cNvSpPr txBox="1"/>
          <p:nvPr/>
        </p:nvSpPr>
        <p:spPr>
          <a:xfrm>
            <a:off x="20642824" y="7659235"/>
            <a:ext cx="7642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Figure 4.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The number of estimators is the number of trees (X-axis). Max depth 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panels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) is the length of the longest path from the tree root to the leaf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F1 score (Y-axis) is the harmonic average between precision “TP/(TP+FP)” and recall “TP/(TP+FN)”.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The best F1 score in max depth was 7. 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8" name="Picture 11" descr="Diagram&#10;&#10;Description automatically generated">
            <a:extLst>
              <a:ext uri="{FF2B5EF4-FFF2-40B4-BE49-F238E27FC236}">
                <a16:creationId xmlns:a16="http://schemas.microsoft.com/office/drawing/2014/main" id="{53C645C4-C20B-6E67-DC51-EC5E6B313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2909" y="3937618"/>
            <a:ext cx="5333363" cy="4552011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6F193DDC-FBF5-65AE-FFE6-46A5C2442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3197" y="3937619"/>
            <a:ext cx="5994944" cy="4533110"/>
          </a:xfrm>
          <a:prstGeom prst="rect">
            <a:avLst/>
          </a:prstGeom>
        </p:spPr>
      </p:pic>
      <p:pic>
        <p:nvPicPr>
          <p:cNvPr id="15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1FD6075D-1AFE-29C8-BC1F-1140EA2D2B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4583" y="9407647"/>
            <a:ext cx="5899734" cy="39112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80B857-4837-0240-4698-A38D69FB9AC5}"/>
              </a:ext>
            </a:extLst>
          </p:cNvPr>
          <p:cNvSpPr txBox="1"/>
          <p:nvPr/>
        </p:nvSpPr>
        <p:spPr>
          <a:xfrm>
            <a:off x="21414574" y="11483912"/>
            <a:ext cx="690286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Our statistical analysis  demonstrate that the distribution of superfamily isn’t uniform throughout the frameworks and vice versa. </a:t>
            </a: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The primary sequence determines the fold of the protein and the protein fold determines the function.</a:t>
            </a: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Max depth was found to be 7 decision trees</a:t>
            </a:r>
          </a:p>
          <a:p>
            <a:pPr marL="342900" indent="-342900" fontAlgn="base">
              <a:spcAft>
                <a:spcPts val="1200"/>
              </a:spcAft>
              <a:buFont typeface="Arial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We were able to 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accurately predict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the targeted ion channels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46903" y="15434491"/>
            <a:ext cx="158448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Predicted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49355" y="16141331"/>
            <a:ext cx="8429922" cy="3622900"/>
            <a:chOff x="8854920" y="16141331"/>
            <a:chExt cx="8429922" cy="3622900"/>
          </a:xfrm>
        </p:grpSpPr>
        <p:sp>
          <p:nvSpPr>
            <p:cNvPr id="22" name="TextBox 21"/>
            <p:cNvSpPr txBox="1"/>
            <p:nvPr/>
          </p:nvSpPr>
          <p:spPr>
            <a:xfrm>
              <a:off x="8854920" y="16433569"/>
              <a:ext cx="726353" cy="2264501"/>
            </a:xfrm>
            <a:prstGeom prst="rect">
              <a:avLst/>
            </a:prstGeom>
            <a:solidFill>
              <a:srgbClr val="FFFFFF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u="sng" dirty="0"/>
                <a:t>True counts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84063" y="18382700"/>
              <a:ext cx="646130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81640" y="17292531"/>
              <a:ext cx="402674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17682" y="16141331"/>
              <a:ext cx="600044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Ca</a:t>
              </a:r>
              <a:endParaRPr lang="en-US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54078" y="19302566"/>
              <a:ext cx="53076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342129" y="19299644"/>
              <a:ext cx="49620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Ca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580660" y="19290508"/>
              <a:ext cx="160480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       K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61d951-7e0a-4516-bb73-05ec4aab0c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88D4DF9063D64E8FE351D81DBD85A6" ma:contentTypeVersion="15" ma:contentTypeDescription="Create a new document." ma:contentTypeScope="" ma:versionID="5276d00e416257883a160f8d20cb38e3">
  <xsd:schema xmlns:xsd="http://www.w3.org/2001/XMLSchema" xmlns:xs="http://www.w3.org/2001/XMLSchema" xmlns:p="http://schemas.microsoft.com/office/2006/metadata/properties" xmlns:ns3="9261d951-7e0a-4516-bb73-05ec4aab0cf0" xmlns:ns4="e6ddd6b4-0c7a-4ccf-8616-003713a152ea" targetNamespace="http://schemas.microsoft.com/office/2006/metadata/properties" ma:root="true" ma:fieldsID="c4255ea144f5912b9214e4b16c31adab" ns3:_="" ns4:_="">
    <xsd:import namespace="9261d951-7e0a-4516-bb73-05ec4aab0cf0"/>
    <xsd:import namespace="e6ddd6b4-0c7a-4ccf-8616-003713a152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1d951-7e0a-4516-bb73-05ec4aab0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dd6b4-0c7a-4ccf-8616-003713a152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BFE83-9D36-4E50-B8FA-8ACD32B94B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F901D9-D152-4E3D-9E3A-C58E51522773}">
  <ds:schemaRefs>
    <ds:schemaRef ds:uri="9261d951-7e0a-4516-bb73-05ec4aab0cf0"/>
    <ds:schemaRef ds:uri="e6ddd6b4-0c7a-4ccf-8616-003713a152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222577-5653-405D-A62F-D84BA35BE6CE}">
  <ds:schemaRefs>
    <ds:schemaRef ds:uri="9261d951-7e0a-4516-bb73-05ec4aab0cf0"/>
    <ds:schemaRef ds:uri="e6ddd6b4-0c7a-4ccf-8616-003713a152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631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42x90</dc:title>
  <dc:creator>Jay Larson</dc:creator>
  <dc:description>Quality poster printing
www.genigraphics.com
1-800-790-4001</dc:description>
  <cp:lastModifiedBy>Weigang Qiu</cp:lastModifiedBy>
  <cp:revision>13</cp:revision>
  <cp:lastPrinted>2023-04-25T18:20:15Z</cp:lastPrinted>
  <dcterms:created xsi:type="dcterms:W3CDTF">2013-02-10T21:14:48Z</dcterms:created>
  <dcterms:modified xsi:type="dcterms:W3CDTF">2023-09-28T15:00:20Z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0x0101004488D4DF9063D64E8FE351D81DBD85A6</vt:lpwstr>
  </property>
</Properties>
</file>