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9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8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5782-A715-1140-B688-4F66381A466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3B44-1FCB-B341-A922-54AFEC44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yanj2:Documents:project_MSKisolates:drafts_mBio:figures_Jan08:Fig3_antibiotics_cipro_Joa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4" y="400050"/>
            <a:ext cx="3875405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15226" y="828730"/>
            <a:ext cx="3934847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Figure 3. The </a:t>
            </a:r>
            <a:r>
              <a:rPr lang="en-US" b="1" i="1" dirty="0"/>
              <a:t>P. </a:t>
            </a:r>
            <a:r>
              <a:rPr lang="en-US" b="1" i="1" dirty="0" err="1"/>
              <a:t>aeruginosa</a:t>
            </a:r>
            <a:r>
              <a:rPr lang="en-US" b="1" dirty="0"/>
              <a:t> that infected the patient was already resistant to several antibiotics and acquired </a:t>
            </a:r>
            <a:r>
              <a:rPr lang="en-US" b="1" dirty="0" err="1"/>
              <a:t>aztreonam</a:t>
            </a:r>
            <a:r>
              <a:rPr lang="en-US" b="1" dirty="0"/>
              <a:t> resistance without a measurable fitness cost.</a:t>
            </a:r>
            <a:r>
              <a:rPr lang="en-US" dirty="0"/>
              <a:t> (A) Antibiotic resistance profiles show that all 8 patient isolates are multi-drug resistant. (B) Overnight bacterial cultures supplemented with 15μg/ml ciprofloxacin confirm that isolate D+7bld gain secondary resistance comparing to all other isolates from this patient. (***, p&lt;0.01) (C) Precise growth rates measured </a:t>
            </a:r>
            <a:r>
              <a:rPr lang="en-US" i="1" dirty="0"/>
              <a:t>in vitro</a:t>
            </a:r>
            <a:r>
              <a:rPr lang="en-US" dirty="0"/>
              <a:t> using the growth-curve synchronization method (2) show that there is no fitness cost to </a:t>
            </a:r>
            <a:r>
              <a:rPr lang="en-US" dirty="0" err="1"/>
              <a:t>aztreonam</a:t>
            </a:r>
            <a:r>
              <a:rPr lang="en-US" dirty="0"/>
              <a:t> resistance </a:t>
            </a:r>
            <a:r>
              <a:rPr lang="en-US" i="1" dirty="0"/>
              <a:t>in vitro</a:t>
            </a:r>
            <a:r>
              <a:rPr lang="en-US" dirty="0"/>
              <a:t>. (ns, not significant)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4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Plot/Reproduce MIC </a:t>
            </a:r>
            <a:r>
              <a:rPr lang="en-US" strike="sngStrike" dirty="0" err="1" smtClean="0"/>
              <a:t>heatmap</a:t>
            </a:r>
            <a:r>
              <a:rPr lang="en-US" strike="sngStrike" dirty="0" smtClean="0"/>
              <a:t> (heatmap.2, heatmap.3)</a:t>
            </a:r>
          </a:p>
          <a:p>
            <a:r>
              <a:rPr lang="en-US" strike="sngStrike" dirty="0" smtClean="0"/>
              <a:t>Plot SNP  matrix grouped by genes</a:t>
            </a:r>
          </a:p>
          <a:p>
            <a:r>
              <a:rPr lang="en-US" dirty="0" smtClean="0"/>
              <a:t>Visualize MIC with significant SNPs, one </a:t>
            </a:r>
            <a:r>
              <a:rPr lang="en-US" dirty="0" err="1" smtClean="0"/>
              <a:t>Ab</a:t>
            </a:r>
            <a:r>
              <a:rPr lang="en-US" dirty="0" smtClean="0"/>
              <a:t>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Plot tree with APE function (</a:t>
            </a:r>
            <a:r>
              <a:rPr lang="en-US" dirty="0" err="1" smtClean="0"/>
              <a:t>plot.phylo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Plot</a:t>
            </a:r>
            <a:r>
              <a:rPr lang="en-US" dirty="0"/>
              <a:t> </a:t>
            </a:r>
            <a:r>
              <a:rPr lang="en-US" dirty="0" smtClean="0"/>
              <a:t>SNP matrix (condensed) with text() function</a:t>
            </a:r>
          </a:p>
          <a:p>
            <a:pPr lvl="1"/>
            <a:r>
              <a:rPr lang="en-US" dirty="0" smtClean="0"/>
              <a:t>Plot </a:t>
            </a:r>
            <a:r>
              <a:rPr lang="en-US" dirty="0" err="1" smtClean="0"/>
              <a:t>Ab</a:t>
            </a:r>
            <a:r>
              <a:rPr lang="en-US" dirty="0" smtClean="0"/>
              <a:t> level with segments() function</a:t>
            </a:r>
            <a:endParaRPr lang="en-US" dirty="0" smtClean="0"/>
          </a:p>
          <a:p>
            <a:r>
              <a:rPr lang="en-US" strike="sngStrike" dirty="0" err="1" smtClean="0"/>
              <a:t>Github</a:t>
            </a:r>
            <a:r>
              <a:rPr lang="en-US" strike="sngStrike" dirty="0" smtClean="0"/>
              <a:t> Repository created: “</a:t>
            </a:r>
            <a:r>
              <a:rPr lang="en-US" strike="sngStrike" dirty="0" err="1" smtClean="0"/>
              <a:t>mic</a:t>
            </a:r>
            <a:r>
              <a:rPr lang="en-US" strike="sngStrike" dirty="0" smtClean="0"/>
              <a:t>-boost”: push R and python scripts</a:t>
            </a:r>
          </a:p>
          <a:p>
            <a:r>
              <a:rPr lang="en-US" dirty="0" smtClean="0"/>
              <a:t>Write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Simulation protocol</a:t>
            </a:r>
          </a:p>
          <a:p>
            <a:pPr lvl="1"/>
            <a:r>
              <a:rPr lang="en-US" dirty="0" smtClean="0"/>
              <a:t>Gene selection; SNP filtering (alignment &amp; remove synonymous SNPs)</a:t>
            </a:r>
          </a:p>
          <a:p>
            <a:pPr lvl="1"/>
            <a:r>
              <a:rPr lang="en-US" dirty="0" smtClean="0"/>
              <a:t>XG-boost &amp;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2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220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TO DO LIST</vt:lpstr>
    </vt:vector>
  </TitlesOfParts>
  <Company>Hunter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Weigang Qiu</dc:creator>
  <cp:lastModifiedBy>Weigang Qiu</cp:lastModifiedBy>
  <cp:revision>8</cp:revision>
  <dcterms:created xsi:type="dcterms:W3CDTF">2018-03-15T18:25:03Z</dcterms:created>
  <dcterms:modified xsi:type="dcterms:W3CDTF">2018-04-02T20:14:27Z</dcterms:modified>
</cp:coreProperties>
</file>