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nas.org/doi/10.1073/pnas.1717765115#fig02" TargetMode="External"/><Relationship Id="rId3" Type="http://schemas.openxmlformats.org/officeDocument/2006/relationships/hyperlink" Target="https://www.pnas.org/doi/10.1073/pnas.1717765115#fig0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2962f0fb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2962f0fb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2962f0fb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2962f0fb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62626"/>
                </a:solidFill>
                <a:highlight>
                  <a:srgbClr val="FFFFFF"/>
                </a:highlight>
              </a:rPr>
              <a:t>we introduce a computational framework (</a:t>
            </a:r>
            <a:r>
              <a:rPr lang="en" sz="1350">
                <a:solidFill>
                  <a:srgbClr val="1C75BC"/>
                </a:solidFill>
                <a:highlight>
                  <a:srgbClr val="FFFFFF"/>
                </a:highlight>
                <a:uFill>
                  <a:noFill/>
                </a:uFill>
                <a:hlinkClick r:id="rId2">
                  <a:extLst>
                    <a:ext uri="{A12FA001-AC4F-418D-AE19-62706E023703}">
                      <ahyp:hlinkClr val="tx"/>
                    </a:ext>
                  </a:extLst>
                </a:hlinkClick>
              </a:rPr>
              <a:t>Fig. 2</a:t>
            </a:r>
            <a:r>
              <a:rPr i="1" lang="en" sz="1350">
                <a:solidFill>
                  <a:srgbClr val="1C75BC"/>
                </a:solidFill>
                <a:highlight>
                  <a:srgbClr val="FFFFFF"/>
                </a:highlight>
                <a:uFill>
                  <a:noFill/>
                </a:uFill>
                <a:hlinkClick r:id="rId3">
                  <a:extLst>
                    <a:ext uri="{A12FA001-AC4F-418D-AE19-62706E023703}">
                      <ahyp:hlinkClr val="tx"/>
                    </a:ext>
                  </a:extLst>
                </a:hlinkClick>
              </a:rPr>
              <a:t>B</a:t>
            </a:r>
            <a:r>
              <a:rPr lang="en" sz="1350">
                <a:solidFill>
                  <a:srgbClr val="262626"/>
                </a:solidFill>
                <a:highlight>
                  <a:srgbClr val="FFFFFF"/>
                </a:highlight>
              </a:rPr>
              <a:t>) that efficiently and accurately calculates the parameters of a maximum-entropy model for the gp160 fitness landscape. We validate the inferred fitness landscape by testing predictions of fitness against in vitro measurements of the fitness of nearly 100 HIV strains bearing mutations in gp160, testing predictions of protein contacts against structural data, and showing that our fitness landscape is consistent with known escape mutations. The fitness landscape that we report can help guide the design of immunogens aimed toward eliciting bnAbs, the choice of bnAb combinations for passive therapy, and the choice of immunogens for the T cell component of a vaccine.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962f0fb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962f0fb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2962f0fb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2962f0fb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inferred model accurately reproduced the single- and double-mutant probabilities observed. To assess the ability of the inferred model to capture the fitness of different strains of gp160, we compared predictions based on this model to in vitro measurements of HIV fitness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2962f0fb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2962f0fb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results demonstrate that demonstrate that the couplings in our inferred model are predictive of protein contacts for the gp160 trimeric spike of HIV. HIV proteins that have strong couplings are associated with compensatory mutations or those that interact synergistically to make the double mutant especially unfit. The data used was inferred.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2baa9c0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2baa9c0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2962f0fb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2962f0fb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hiv.lanl.gov/"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68825"/>
            <a:ext cx="47481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2300">
                <a:latin typeface="Montserrat"/>
                <a:ea typeface="Montserrat"/>
                <a:cs typeface="Montserrat"/>
                <a:sym typeface="Montserrat"/>
              </a:rPr>
              <a:t>GP 160 HIV</a:t>
            </a:r>
            <a:endParaRPr sz="23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10000"/>
          </a:bodyPr>
          <a:lstStyle/>
          <a:p>
            <a:pPr indent="-357656" lvl="0" marL="457200" rtl="0" algn="l">
              <a:spcBef>
                <a:spcPts val="0"/>
              </a:spcBef>
              <a:spcAft>
                <a:spcPts val="0"/>
              </a:spcAft>
              <a:buClr>
                <a:srgbClr val="262626"/>
              </a:buClr>
              <a:buSzPct val="100000"/>
              <a:buFont typeface="Arial"/>
              <a:buChar char="●"/>
            </a:pPr>
            <a:r>
              <a:rPr lang="en" sz="2622">
                <a:solidFill>
                  <a:srgbClr val="262626"/>
                </a:solidFill>
                <a:latin typeface="Arial"/>
                <a:ea typeface="Arial"/>
                <a:cs typeface="Arial"/>
                <a:sym typeface="Arial"/>
              </a:rPr>
              <a:t>They employ a computational approach that allows estimation of the fitness landscape (fitness as a function of sequence) of the polyprotein that comprises HIV’s spike.</a:t>
            </a:r>
            <a:endParaRPr sz="2622">
              <a:solidFill>
                <a:srgbClr val="262626"/>
              </a:solidFill>
              <a:latin typeface="Arial"/>
              <a:ea typeface="Arial"/>
              <a:cs typeface="Arial"/>
              <a:sym typeface="Arial"/>
            </a:endParaRPr>
          </a:p>
          <a:p>
            <a:pPr indent="-357656" lvl="0" marL="457200" rtl="0" algn="l">
              <a:spcBef>
                <a:spcPts val="0"/>
              </a:spcBef>
              <a:spcAft>
                <a:spcPts val="0"/>
              </a:spcAft>
              <a:buClr>
                <a:srgbClr val="262626"/>
              </a:buClr>
              <a:buSzPct val="100000"/>
              <a:buFont typeface="Arial"/>
              <a:buChar char="●"/>
            </a:pPr>
            <a:r>
              <a:rPr lang="en" sz="2622">
                <a:solidFill>
                  <a:srgbClr val="262626"/>
                </a:solidFill>
                <a:latin typeface="Arial"/>
                <a:ea typeface="Arial"/>
                <a:cs typeface="Arial"/>
                <a:sym typeface="Arial"/>
              </a:rPr>
              <a:t>They validate the inferred landscape through comparisons with diverse experimental measurements. </a:t>
            </a:r>
            <a:endParaRPr sz="2622">
              <a:solidFill>
                <a:srgbClr val="262626"/>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1929700" y="0"/>
            <a:ext cx="5284602"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Computational method </a:t>
            </a:r>
            <a:endParaRPr/>
          </a:p>
        </p:txBody>
      </p:sp>
      <p:sp>
        <p:nvSpPr>
          <p:cNvPr id="295" name="Google Shape;295;p16"/>
          <p:cNvSpPr txBox="1"/>
          <p:nvPr>
            <p:ph idx="1" type="body"/>
          </p:nvPr>
        </p:nvSpPr>
        <p:spPr>
          <a:xfrm>
            <a:off x="740675" y="2848100"/>
            <a:ext cx="79023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62626"/>
                </a:solidFill>
                <a:highlight>
                  <a:srgbClr val="FFFFFF"/>
                </a:highlight>
                <a:latin typeface="Arial"/>
                <a:ea typeface="Arial"/>
                <a:cs typeface="Arial"/>
                <a:sym typeface="Arial"/>
              </a:rPr>
              <a:t>They applied the computational framework to a MSA(a multiple sequence alignment) of HIV-1 clade B gp160 amino acid sequences downloaded from the Los Alamos National Laboratory (LANL) HIV sequence database (</a:t>
            </a:r>
            <a:r>
              <a:rPr lang="en" sz="1350" u="sng">
                <a:solidFill>
                  <a:srgbClr val="1C75BC"/>
                </a:solidFill>
                <a:highlight>
                  <a:srgbClr val="FFFFFF"/>
                </a:highlight>
                <a:latin typeface="Arial"/>
                <a:ea typeface="Arial"/>
                <a:cs typeface="Arial"/>
                <a:sym typeface="Arial"/>
                <a:hlinkClick r:id="rId3">
                  <a:extLst>
                    <a:ext uri="{A12FA001-AC4F-418D-AE19-62706E023703}">
                      <ahyp:hlinkClr val="tx"/>
                    </a:ext>
                  </a:extLst>
                </a:hlinkClick>
              </a:rPr>
              <a:t>https://www.hiv.lanl.gov/</a:t>
            </a:r>
            <a:r>
              <a:rPr lang="en" sz="1350">
                <a:solidFill>
                  <a:srgbClr val="262626"/>
                </a:solidFill>
                <a:highlight>
                  <a:srgbClr val="FFFFFF"/>
                </a:highlight>
                <a:latin typeface="Arial"/>
                <a:ea typeface="Arial"/>
                <a:cs typeface="Arial"/>
                <a:sym typeface="Arial"/>
              </a:rPr>
              <a:t>). The MSA was processed to ensure both sequence and residue quality, resulting in </a:t>
            </a:r>
            <a:r>
              <a:rPr i="1" lang="en" sz="1350">
                <a:solidFill>
                  <a:srgbClr val="262626"/>
                </a:solidFill>
                <a:highlight>
                  <a:srgbClr val="FFFFFF"/>
                </a:highlight>
                <a:latin typeface="Arial"/>
                <a:ea typeface="Arial"/>
                <a:cs typeface="Arial"/>
                <a:sym typeface="Arial"/>
              </a:rPr>
              <a:t>L (amino acid) =</a:t>
            </a:r>
            <a:r>
              <a:rPr lang="en" sz="1350">
                <a:solidFill>
                  <a:srgbClr val="262626"/>
                </a:solidFill>
                <a:highlight>
                  <a:srgbClr val="FFFFFF"/>
                </a:highlight>
                <a:latin typeface="Arial"/>
                <a:ea typeface="Arial"/>
                <a:cs typeface="Arial"/>
                <a:sym typeface="Arial"/>
              </a:rPr>
              <a:t> 815 residues and 20,043 sequences belonging to 1,918 patients. These sequences were highly variable, involving an average pairwise Hamming distance of 0.1824, normalized by </a:t>
            </a:r>
            <a:r>
              <a:rPr i="1" lang="en" sz="1350">
                <a:solidFill>
                  <a:srgbClr val="262626"/>
                </a:solidFill>
                <a:highlight>
                  <a:srgbClr val="FFFFFF"/>
                </a:highlight>
                <a:latin typeface="Arial"/>
                <a:ea typeface="Arial"/>
                <a:cs typeface="Arial"/>
                <a:sym typeface="Arial"/>
              </a:rPr>
              <a:t>L</a:t>
            </a:r>
            <a:r>
              <a:rPr lang="en" sz="1350">
                <a:solidFill>
                  <a:srgbClr val="262626"/>
                </a:solidFill>
                <a:highlight>
                  <a:srgbClr val="FFFFFF"/>
                </a:highlight>
                <a:latin typeface="Arial"/>
                <a:ea typeface="Arial"/>
                <a:cs typeface="Arial"/>
                <a:sym typeface="Arial"/>
              </a:rPr>
              <a:t>.</a:t>
            </a:r>
            <a:endParaRPr/>
          </a:p>
        </p:txBody>
      </p:sp>
      <p:sp>
        <p:nvSpPr>
          <p:cNvPr id="296" name="Google Shape;296;p16"/>
          <p:cNvSpPr txBox="1"/>
          <p:nvPr/>
        </p:nvSpPr>
        <p:spPr>
          <a:xfrm>
            <a:off x="941050" y="2281700"/>
            <a:ext cx="3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7" name="Google Shape;297;p16"/>
          <p:cNvPicPr preferRelativeResize="0"/>
          <p:nvPr/>
        </p:nvPicPr>
        <p:blipFill>
          <a:blip r:embed="rId4">
            <a:alphaModFix/>
          </a:blip>
          <a:stretch>
            <a:fillRect/>
          </a:stretch>
        </p:blipFill>
        <p:spPr>
          <a:xfrm>
            <a:off x="1303800" y="2115506"/>
            <a:ext cx="6386302" cy="7325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98200" y="47875"/>
            <a:ext cx="4872950" cy="5095626"/>
          </a:xfrm>
          <a:prstGeom prst="rect">
            <a:avLst/>
          </a:prstGeom>
          <a:noFill/>
          <a:ln>
            <a:noFill/>
          </a:ln>
        </p:spPr>
      </p:pic>
      <p:sp>
        <p:nvSpPr>
          <p:cNvPr id="303" name="Google Shape;303;p17"/>
          <p:cNvSpPr txBox="1"/>
          <p:nvPr/>
        </p:nvSpPr>
        <p:spPr>
          <a:xfrm>
            <a:off x="5452850" y="563250"/>
            <a:ext cx="3044100" cy="437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700">
                <a:solidFill>
                  <a:srgbClr val="F0A22E"/>
                </a:solidFill>
              </a:rPr>
              <a:t>•</a:t>
            </a:r>
            <a:r>
              <a:rPr i="1" lang="en" sz="2400">
                <a:solidFill>
                  <a:srgbClr val="4E3B30"/>
                </a:solidFill>
              </a:rPr>
              <a:t>Inferred model to capture fitness of different strains in the figure</a:t>
            </a:r>
            <a:endParaRPr i="1" sz="2400">
              <a:solidFill>
                <a:srgbClr val="4E3B30"/>
              </a:solidFill>
            </a:endParaRPr>
          </a:p>
          <a:p>
            <a:pPr indent="0" lvl="0" marL="0" rtl="0" algn="l">
              <a:lnSpc>
                <a:spcPct val="115000"/>
              </a:lnSpc>
              <a:spcBef>
                <a:spcPts val="600"/>
              </a:spcBef>
              <a:spcAft>
                <a:spcPts val="0"/>
              </a:spcAft>
              <a:buNone/>
            </a:pPr>
            <a:r>
              <a:rPr lang="en" sz="1700">
                <a:solidFill>
                  <a:srgbClr val="F0A22E"/>
                </a:solidFill>
              </a:rPr>
              <a:t>•</a:t>
            </a:r>
            <a:r>
              <a:rPr i="1" lang="en" sz="2400">
                <a:solidFill>
                  <a:srgbClr val="4E3B30"/>
                </a:solidFill>
              </a:rPr>
              <a:t>Compare in vitro measurements of HIV fitness</a:t>
            </a:r>
            <a:endParaRPr i="1" sz="2400">
              <a:solidFill>
                <a:srgbClr val="4E3B30"/>
              </a:solidFill>
            </a:endParaRPr>
          </a:p>
          <a:p>
            <a:pPr indent="0" lvl="0" marL="0" rtl="0" algn="l">
              <a:lnSpc>
                <a:spcPct val="115000"/>
              </a:lnSpc>
              <a:spcBef>
                <a:spcPts val="600"/>
              </a:spcBef>
              <a:spcAft>
                <a:spcPts val="0"/>
              </a:spcAft>
              <a:buNone/>
            </a:pPr>
            <a:r>
              <a:rPr lang="en" sz="1700">
                <a:solidFill>
                  <a:srgbClr val="F0A22E"/>
                </a:solidFill>
              </a:rPr>
              <a:t>•</a:t>
            </a:r>
            <a:r>
              <a:rPr i="1" lang="en" sz="2400">
                <a:solidFill>
                  <a:srgbClr val="4E3B30"/>
                </a:solidFill>
              </a:rPr>
              <a:t>Had 98 fitness measurements </a:t>
            </a:r>
            <a:endParaRPr i="1" sz="2400">
              <a:solidFill>
                <a:srgbClr val="4E3B30"/>
              </a:solidFill>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152400" y="152400"/>
            <a:ext cx="8839200" cy="46198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nvSpPr>
        <p:spPr>
          <a:xfrm>
            <a:off x="707075" y="611200"/>
            <a:ext cx="7310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Nunito"/>
                <a:ea typeface="Nunito"/>
                <a:cs typeface="Nunito"/>
                <a:sym typeface="Nunito"/>
              </a:rPr>
              <a:t>Conclusion </a:t>
            </a:r>
            <a:r>
              <a:rPr lang="en">
                <a:latin typeface="Nunito"/>
                <a:ea typeface="Nunito"/>
                <a:cs typeface="Nunito"/>
                <a:sym typeface="Nunito"/>
              </a:rPr>
              <a:t> </a:t>
            </a:r>
            <a:endParaRPr>
              <a:latin typeface="Nunito"/>
              <a:ea typeface="Nunito"/>
              <a:cs typeface="Nunito"/>
              <a:sym typeface="Nunito"/>
            </a:endParaRPr>
          </a:p>
        </p:txBody>
      </p:sp>
      <p:sp>
        <p:nvSpPr>
          <p:cNvPr id="314" name="Google Shape;314;p19"/>
          <p:cNvSpPr txBox="1"/>
          <p:nvPr/>
        </p:nvSpPr>
        <p:spPr>
          <a:xfrm>
            <a:off x="455400" y="1174450"/>
            <a:ext cx="8125500" cy="35787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rgbClr val="262626"/>
              </a:buClr>
              <a:buSzPts val="1650"/>
              <a:buChar char="●"/>
            </a:pPr>
            <a:r>
              <a:rPr lang="en" sz="1650">
                <a:solidFill>
                  <a:srgbClr val="262626"/>
                </a:solidFill>
                <a:highlight>
                  <a:srgbClr val="FFFFFF"/>
                </a:highlight>
              </a:rPr>
              <a:t>Determining the fitness of the virus (ability to assemble, replicate, and propagate infection) as a function of the sequence of its proteins would help in this regard. </a:t>
            </a:r>
            <a:endParaRPr sz="1650">
              <a:solidFill>
                <a:srgbClr val="262626"/>
              </a:solidFill>
              <a:highlight>
                <a:srgbClr val="FFFFFF"/>
              </a:highlight>
            </a:endParaRPr>
          </a:p>
          <a:p>
            <a:pPr indent="-365125" lvl="0" marL="457200" rtl="0" algn="l">
              <a:spcBef>
                <a:spcPts val="0"/>
              </a:spcBef>
              <a:spcAft>
                <a:spcPts val="0"/>
              </a:spcAft>
              <a:buClr>
                <a:srgbClr val="262626"/>
              </a:buClr>
              <a:buSzPts val="2150"/>
              <a:buChar char="●"/>
            </a:pPr>
            <a:r>
              <a:rPr lang="en" sz="1750">
                <a:solidFill>
                  <a:srgbClr val="262626"/>
                </a:solidFill>
                <a:highlight>
                  <a:srgbClr val="FFFFFF"/>
                </a:highlight>
              </a:rPr>
              <a:t>Fitness landscape can be clinically useful in the future for the selection of combination bnAb therapy</a:t>
            </a:r>
            <a:endParaRPr sz="2150">
              <a:solidFill>
                <a:srgbClr val="262626"/>
              </a:solidFill>
              <a:highlight>
                <a:srgbClr val="FFFFFF"/>
              </a:highlight>
            </a:endParaRPr>
          </a:p>
          <a:p>
            <a:pPr indent="-333375" lvl="0" marL="457200" rtl="0" algn="l">
              <a:spcBef>
                <a:spcPts val="0"/>
              </a:spcBef>
              <a:spcAft>
                <a:spcPts val="0"/>
              </a:spcAft>
              <a:buClr>
                <a:srgbClr val="262626"/>
              </a:buClr>
              <a:buSzPts val="1650"/>
              <a:buChar char="●"/>
            </a:pPr>
            <a:r>
              <a:rPr lang="en" sz="1650">
                <a:solidFill>
                  <a:srgbClr val="262626"/>
                </a:solidFill>
                <a:highlight>
                  <a:srgbClr val="FFFFFF"/>
                </a:highlight>
              </a:rPr>
              <a:t>Because of the huge diversity of HLA genes in the population, very few regions of the HIV proteome are targeted by a significant fraction of humans. </a:t>
            </a:r>
            <a:endParaRPr sz="1650">
              <a:solidFill>
                <a:srgbClr val="262626"/>
              </a:solidFill>
              <a:highlight>
                <a:srgbClr val="FFFFFF"/>
              </a:highlight>
            </a:endParaRPr>
          </a:p>
          <a:p>
            <a:pPr indent="-333375" lvl="0" marL="457200" rtl="0" algn="l">
              <a:spcBef>
                <a:spcPts val="0"/>
              </a:spcBef>
              <a:spcAft>
                <a:spcPts val="0"/>
              </a:spcAft>
              <a:buClr>
                <a:srgbClr val="262626"/>
              </a:buClr>
              <a:buSzPts val="1650"/>
              <a:buChar char="●"/>
            </a:pPr>
            <a:r>
              <a:rPr lang="en" sz="1650">
                <a:solidFill>
                  <a:srgbClr val="262626"/>
                </a:solidFill>
                <a:highlight>
                  <a:srgbClr val="FFFFFF"/>
                </a:highlight>
              </a:rPr>
              <a:t>If a mutation is forced by the immune response of a particular individual and it incurs a fitness cost, then upon infection of a new patient who does not target the same region, during chronic infection the first mutation will revert. </a:t>
            </a:r>
            <a:endParaRPr sz="1650">
              <a:solidFill>
                <a:srgbClr val="262626"/>
              </a:solidFill>
              <a:highlight>
                <a:srgbClr val="FFFFFF"/>
              </a:highlight>
            </a:endParaRPr>
          </a:p>
          <a:p>
            <a:pPr indent="-333375" lvl="0" marL="457200" rtl="0" algn="l">
              <a:spcBef>
                <a:spcPts val="0"/>
              </a:spcBef>
              <a:spcAft>
                <a:spcPts val="0"/>
              </a:spcAft>
              <a:buClr>
                <a:srgbClr val="262626"/>
              </a:buClr>
              <a:buSzPts val="1650"/>
              <a:buChar char="●"/>
            </a:pPr>
            <a:r>
              <a:rPr lang="en" sz="1650">
                <a:solidFill>
                  <a:srgbClr val="262626"/>
                </a:solidFill>
                <a:highlight>
                  <a:srgbClr val="FFFFFF"/>
                </a:highlight>
              </a:rPr>
              <a:t>Unlike influenza, the HIV population has not been subjected to a few effective classes of natural or vaccine-induced immune responses by a significant fraction of humans across the world</a:t>
            </a:r>
            <a:endParaRPr sz="1650">
              <a:solidFill>
                <a:srgbClr val="262626"/>
              </a:solidFill>
              <a:highlight>
                <a:srgbClr val="FFFFFF"/>
              </a:highlight>
            </a:endParaRPr>
          </a:p>
          <a:p>
            <a:pPr indent="-333375" lvl="0" marL="457200" rtl="0" algn="l">
              <a:spcBef>
                <a:spcPts val="0"/>
              </a:spcBef>
              <a:spcAft>
                <a:spcPts val="0"/>
              </a:spcAft>
              <a:buClr>
                <a:srgbClr val="262626"/>
              </a:buClr>
              <a:buSzPts val="1650"/>
              <a:buChar char="●"/>
            </a:pPr>
            <a:r>
              <a:rPr lang="en" sz="1650">
                <a:solidFill>
                  <a:srgbClr val="262626"/>
                </a:solidFill>
                <a:highlight>
                  <a:srgbClr val="FFFFFF"/>
                </a:highlight>
              </a:rPr>
              <a:t>The effects of phylogeny are better due to high rates of recombination</a:t>
            </a:r>
            <a:endParaRPr sz="1650">
              <a:solidFill>
                <a:srgbClr val="262626"/>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320" name="Google Shape;320;p20"/>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