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9" r:id="rId4"/>
    <p:sldId id="259" r:id="rId5"/>
    <p:sldId id="260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9129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93F6A3-3264-4813-BCFC-C9FAFDEF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75" y="4238238"/>
            <a:ext cx="3658790" cy="2359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DF9DD-863F-45B6-B7DF-258D7EC7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Neural Spikes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1736-7A85-4077-8377-624FA3C9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 &amp; Neural Spikes</a:t>
            </a:r>
          </a:p>
          <a:p>
            <a:endParaRPr lang="en-US" dirty="0"/>
          </a:p>
        </p:txBody>
      </p:sp>
      <p:pic>
        <p:nvPicPr>
          <p:cNvPr id="4" name="Picture 2" descr="Neural coding 1: How to understand what a neuron is saying. – The Brain  Bank North West">
            <a:extLst>
              <a:ext uri="{FF2B5EF4-FFF2-40B4-BE49-F238E27FC236}">
                <a16:creationId xmlns:a16="http://schemas.microsoft.com/office/drawing/2014/main" id="{1ABA11B0-C50B-420D-897C-DF6ED282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19" y="2283464"/>
            <a:ext cx="5348906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F7FA54B-E7C8-4990-99ED-617DB0F1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75" y="2277367"/>
            <a:ext cx="4285144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/>
              <p:nvPr/>
            </p:nvSpPr>
            <p:spPr>
              <a:xfrm>
                <a:off x="6003803" y="4550755"/>
                <a:ext cx="5129609" cy="164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Observation: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∈{0,1,2,…}</m:t>
                    </m:r>
                  </m:oMath>
                </a14:m>
                <a:endParaRPr lang="en-US" sz="2500" dirty="0"/>
              </a:p>
              <a:p>
                <a:r>
                  <a:rPr lang="en-US" sz="2500" dirty="0"/>
                  <a:t>Fano Factor = </a:t>
                </a:r>
                <a:r>
                  <a:rPr lang="en-US" sz="2500" b="1" dirty="0">
                    <a:solidFill>
                      <a:schemeClr val="accent1"/>
                    </a:solidFill>
                  </a:rPr>
                  <a:t>var </a:t>
                </a:r>
                <a:r>
                  <a:rPr lang="en-US" sz="2500" dirty="0"/>
                  <a:t>/</a:t>
                </a:r>
                <a:r>
                  <a:rPr lang="en-US" sz="2500" b="1" dirty="0">
                    <a:solidFill>
                      <a:schemeClr val="accent2"/>
                    </a:solidFill>
                  </a:rPr>
                  <a:t> mean</a:t>
                </a:r>
                <a:endParaRPr lang="en-US" sz="2500" dirty="0"/>
              </a:p>
              <a:p>
                <a:r>
                  <a:rPr lang="en-US" sz="2500" dirty="0"/>
                  <a:t>Poisson: </a:t>
                </a:r>
                <a:r>
                  <a:rPr lang="en-US" sz="25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500" dirty="0"/>
                  <a:t> = </a:t>
                </a:r>
                <a:r>
                  <a:rPr lang="en-US" sz="2500" b="1" dirty="0">
                    <a:solidFill>
                      <a:schemeClr val="accent1"/>
                    </a:solidFill>
                  </a:rPr>
                  <a:t>var</a:t>
                </a:r>
                <a:r>
                  <a:rPr lang="en-US" sz="2500" dirty="0"/>
                  <a:t>, inappropriate</a:t>
                </a:r>
              </a:p>
              <a:p>
                <a:r>
                  <a:rPr lang="en-US" sz="2500" dirty="0"/>
                  <a:t>Under- &amp; over-dispersion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803" y="4550755"/>
                <a:ext cx="5129609" cy="1646989"/>
              </a:xfrm>
              <a:prstGeom prst="rect">
                <a:avLst/>
              </a:prstGeom>
              <a:blipFill>
                <a:blip r:embed="rId5"/>
                <a:stretch>
                  <a:fillRect l="-2021" t="-1852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3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primary visual cortex (V1)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18" y="1569497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5" y="4205287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18" y="4153153"/>
            <a:ext cx="3604688" cy="2704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non-stationary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firing rate &amp; noise (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Change in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&amp; </a:t>
                </a:r>
                <a:r>
                  <a:rPr lang="en-US" sz="2400" b="1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/>
                  <a:t> contain </a:t>
                </a:r>
                <a:r>
                  <a:rPr lang="en-US" sz="2400" dirty="0"/>
                  <a:t>information</a:t>
                </a:r>
              </a:p>
              <a:p>
                <a:r>
                  <a:rPr lang="en-US" sz="2400" dirty="0"/>
                  <a:t>Non-Poisson: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</a:t>
                </a:r>
              </a:p>
              <a:p>
                <a:r>
                  <a:rPr lang="en-US" sz="2400" b="1" dirty="0"/>
                  <a:t>track time-varying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b="1" dirty="0"/>
                  <a:t> and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b="1" dirty="0"/>
                  <a:t> simultaneously, with flexible dispersion.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  <a:blipFill>
                <a:blip r:embed="rId5"/>
                <a:stretch>
                  <a:fillRect l="-2028" t="-1961" r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F6EBBE-6448-4FBF-8488-C23D0270A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99" y="1497724"/>
            <a:ext cx="3797859" cy="28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/>
                  <a:t>two parameters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Approximate the posterior by normal distribution (at recursive prior)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r>
                  <a:rPr lang="en-US" dirty="0"/>
                  <a:t>Step 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 (</a:t>
                </a:r>
                <a:r>
                  <a:rPr lang="en-US" b="0" dirty="0">
                    <a:effectLst/>
                  </a:rPr>
                  <a:t>Prior/ state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Can be further improved by smoothing, Fisher scoring &amp; sliding window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1" t="6357" r="3121" b="80258"/>
          <a:stretch/>
        </p:blipFill>
        <p:spPr bwMode="auto">
          <a:xfrm>
            <a:off x="10608300" y="1951112"/>
            <a:ext cx="1491000" cy="7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457349" y="1402672"/>
            <a:ext cx="35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information + No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310837" y="1402672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Information (“Fisher”) +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3AF01-DD48-4A9D-9772-97630FCF9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8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1AA4A-624B-4618-B4A4-C6F2A12FFD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6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/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window size = 50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blipFill>
                <a:blip r:embed="rId5"/>
                <a:stretch>
                  <a:fillRect l="-547" t="-7576" r="-1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(1) V1 data; (2) “place cell” in hippocampus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893" y="1850392"/>
            <a:ext cx="5541107" cy="3993196"/>
          </a:xfrm>
          <a:prstGeom prst="rect">
            <a:avLst/>
          </a:prstGeom>
          <a:noFill/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6DD3BB9-E7F4-4E9F-9679-DAECA88174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7948" y="1850391"/>
            <a:ext cx="5299159" cy="4059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935EEB-F22D-4191-8BFC-D49E5D181FB0}"/>
              </a:ext>
            </a:extLst>
          </p:cNvPr>
          <p:cNvSpPr txBox="1"/>
          <p:nvPr/>
        </p:nvSpPr>
        <p:spPr>
          <a:xfrm>
            <a:off x="2634108" y="5909933"/>
            <a:ext cx="1176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V1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46BE3-CE8D-4D27-8376-48C594915704}"/>
              </a:ext>
            </a:extLst>
          </p:cNvPr>
          <p:cNvSpPr txBox="1"/>
          <p:nvPr/>
        </p:nvSpPr>
        <p:spPr>
          <a:xfrm>
            <a:off x="8140411" y="5963748"/>
            <a:ext cx="1659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“Place cell”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Neural Spikes</vt:lpstr>
      <vt:lpstr>Problem &amp; Motivation– primary visual cortex (V1)</vt:lpstr>
      <vt:lpstr>Method (1): Distribution </vt:lpstr>
      <vt:lpstr>Method (2): Adaptive Filter</vt:lpstr>
      <vt:lpstr>Simulation</vt:lpstr>
      <vt:lpstr>Application: (1) V1 data; (2) “place cell” in hippocampus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Ganchao Wei</dc:creator>
  <cp:lastModifiedBy>wei ganchao</cp:lastModifiedBy>
  <cp:revision>10</cp:revision>
  <dcterms:created xsi:type="dcterms:W3CDTF">2021-06-13T14:43:07Z</dcterms:created>
  <dcterms:modified xsi:type="dcterms:W3CDTF">2021-08-10T21:09:20Z</dcterms:modified>
</cp:coreProperties>
</file>