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732" y="3539300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5409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05100"/>
            <a:ext cx="81231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45950" y="1371900"/>
            <a:ext cx="8487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/>
              <a:t>Dynamic Modeling of Non-Poisson Neurons</a:t>
            </a:r>
            <a:endParaRPr sz="400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Ganchao Wei, Ian H. Stevenson</a:t>
            </a:r>
            <a:endParaRPr dirty="0"/>
          </a:p>
        </p:txBody>
      </p:sp>
      <p:sp>
        <p:nvSpPr>
          <p:cNvPr id="26" name="Google Shape;26;p4"/>
          <p:cNvSpPr txBox="1"/>
          <p:nvPr/>
        </p:nvSpPr>
        <p:spPr>
          <a:xfrm>
            <a:off x="4193325" y="3876150"/>
            <a:ext cx="41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NMC4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3DDEB-9D28-40B4-8DA9-4CF3674DD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BFCD-E34D-4111-A2A8-C624C39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78"/>
            <a:ext cx="5457645" cy="351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B8C5-340B-4AC5-8666-259231D4E7DD}"/>
              </a:ext>
            </a:extLst>
          </p:cNvPr>
          <p:cNvSpPr txBox="1"/>
          <p:nvPr/>
        </p:nvSpPr>
        <p:spPr>
          <a:xfrm>
            <a:off x="345057" y="293542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Neurons: Non-Poisson &amp; Non-stationary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FBAD0-23FF-46DA-93C7-9BD5D3BA04B6}"/>
              </a:ext>
            </a:extLst>
          </p:cNvPr>
          <p:cNvSpPr txBox="1"/>
          <p:nvPr/>
        </p:nvSpPr>
        <p:spPr>
          <a:xfrm>
            <a:off x="5555410" y="1225760"/>
            <a:ext cx="3379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Fano Factor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Unrealistic!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Under- &amp; over-dispersion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Naturally, neural activities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along the time </a:t>
            </a:r>
          </a:p>
        </p:txBody>
      </p:sp>
    </p:spTree>
    <p:extLst>
      <p:ext uri="{BB962C8B-B14F-4D97-AF65-F5344CB8AC3E}">
        <p14:creationId xmlns:p14="http://schemas.microsoft.com/office/powerpoint/2010/main" val="34941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8D8C-00FB-48C0-BA71-B7EB485AA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6F371-7EFB-4F4A-BEDD-6DED20AD0286}"/>
              </a:ext>
            </a:extLst>
          </p:cNvPr>
          <p:cNvSpPr txBox="1"/>
          <p:nvPr/>
        </p:nvSpPr>
        <p:spPr>
          <a:xfrm>
            <a:off x="345057" y="293542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(1): Non-Poisson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describe over- and under-dispersed count data flexibly.</a:t>
                </a:r>
              </a:p>
              <a:p>
                <a:r>
                  <a:rPr lang="en-US" sz="1900" b="1" dirty="0"/>
                  <a:t>Conway-Maxwell Poisson </a:t>
                </a:r>
                <a:r>
                  <a:rPr lang="en-US" sz="1900" dirty="0"/>
                  <a:t>(CMP, jointly model mean &amp; variance)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=0,1,…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Parameter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controls the dispersion pattern: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: Poisson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: over-dispersed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Geometric</a:t>
                </a:r>
                <a:r>
                  <a:rPr lang="en-US" sz="1900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900" dirty="0"/>
                  <a:t>: under-dispersed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ym typeface="Wingdings" panose="05000000000000000000" pitchFamily="2" charset="2"/>
                  </a:rPr>
                  <a:t> Bernoulli</a:t>
                </a:r>
                <a:r>
                  <a:rPr lang="en-US" sz="19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blipFill>
                <a:blip r:embed="rId2"/>
                <a:stretch>
                  <a:fillRect l="-69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ADC2D8-DFA0-4B89-AC34-EC6B767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3728" y="1967450"/>
            <a:ext cx="3180271" cy="28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8A21-BBA7-4D84-B95E-259F01E7B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A241-CC18-4FF1-B062-429F4A6EB71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Track the change</a:t>
                </a:r>
              </a:p>
              <a:p>
                <a:r>
                  <a:rPr lang="en-US" sz="1900" b="1" dirty="0"/>
                  <a:t>State-space model</a:t>
                </a:r>
                <a:r>
                  <a:rPr lang="en-US" sz="1900" dirty="0"/>
                  <a:t>: jointly model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/>
                  <a:t> neuron at step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posterior: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No </a:t>
                </a:r>
                <a:r>
                  <a:rPr lang="en-US" sz="1900" dirty="0">
                    <a:sym typeface="Wingdings" panose="05000000000000000000" pitchFamily="2" charset="2"/>
                  </a:rPr>
                  <a:t>closed posterior  Normal approximation at recursive prior</a:t>
                </a:r>
              </a:p>
              <a:p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Fast</a:t>
                </a:r>
                <a:r>
                  <a:rPr lang="en-US" sz="1900" dirty="0">
                    <a:sym typeface="Wingdings" panose="05000000000000000000" pitchFamily="2" charset="2"/>
                  </a:rPr>
                  <a:t>: one-time calculation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blipFill>
                <a:blip r:embed="rId2"/>
                <a:stretch>
                  <a:fillRect l="-693" t="-1193" b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2C3F3-0F70-411D-9CE9-A7E886E5F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577A-6C41-42CC-8BF1-3F3DE34AB15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Normal approximation at the recursive prior:</a:t>
                </a:r>
                <a:endParaRPr lang="en-US" sz="1900" dirty="0"/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Posterior: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Great, fast 1-time calculation, </a:t>
                </a:r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</a:t>
                </a:r>
                <a:r>
                  <a:rPr lang="en-US" sz="1900" dirty="0">
                    <a:sym typeface="Wingdings" panose="05000000000000000000" pitchFamily="2" charset="2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Hessian is not robust to outliers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Bias if true values are far from recursive prior (Exacerbate for CMP)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blipFill>
                <a:blip r:embed="rId2"/>
                <a:stretch>
                  <a:fillRect l="-693" t="-965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3843A-67B4-414B-83E7-22B70435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9993-789B-40A0-B667-1BA5B8FBF8E3}"/>
              </a:ext>
            </a:extLst>
          </p:cNvPr>
          <p:cNvSpPr txBox="1"/>
          <p:nvPr/>
        </p:nvSpPr>
        <p:spPr>
          <a:xfrm>
            <a:off x="345057" y="293542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(3): Improvements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/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Backward </a:t>
                </a:r>
                <a:r>
                  <a:rPr lang="en-US" sz="1900" b="1" dirty="0">
                    <a:sym typeface="Wingdings" panose="05000000000000000000" pitchFamily="2" charset="2"/>
                  </a:rPr>
                  <a:t>RTS smoother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Use </a:t>
                </a:r>
                <a:r>
                  <a:rPr lang="en-US" sz="1900" b="1" dirty="0">
                    <a:sym typeface="Wingdings" panose="05000000000000000000" pitchFamily="2" charset="2"/>
                  </a:rPr>
                  <a:t>expected information </a:t>
                </a:r>
                <a:r>
                  <a:rPr lang="en-US" sz="1900" dirty="0">
                    <a:sym typeface="Wingdings" panose="05000000000000000000" pitchFamily="2" charset="2"/>
                  </a:rPr>
                  <a:t>(Fisher scoring)  Ensure positive-definite covariance (robustness)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Do</a:t>
                </a:r>
                <a:r>
                  <a:rPr lang="en-US" sz="1900" b="1" dirty="0">
                    <a:sym typeface="Wingdings" panose="05000000000000000000" pitchFamily="2" charset="2"/>
                  </a:rPr>
                  <a:t> exact Laplace approximation</a:t>
                </a:r>
                <a:r>
                  <a:rPr lang="en-US" sz="1900" dirty="0">
                    <a:sym typeface="Wingdings" panose="05000000000000000000" pitchFamily="2" charset="2"/>
                  </a:rPr>
                  <a:t> at the posterior mode:</a:t>
                </a:r>
              </a:p>
              <a:p>
                <a:pPr marL="342900" lvl="8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Markovian assumption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The hessian for log-posterior is tri-block diagonal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Update efficiently in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 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by Newton-Raphson, starting with smoother estimates.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blipFill>
                <a:blip r:embed="rId2"/>
                <a:stretch>
                  <a:fillRect l="-554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4E5D3-883A-4E69-9476-05A76A38D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F230-2B04-4B58-B525-F8BD74EA7D2A}"/>
              </a:ext>
            </a:extLst>
          </p:cNvPr>
          <p:cNvSpPr txBox="1"/>
          <p:nvPr/>
        </p:nvSpPr>
        <p:spPr>
          <a:xfrm>
            <a:off x="345057" y="293542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(1): Hippocampus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3020-E756-4F04-B2EF-813AD005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85" y="816762"/>
            <a:ext cx="5339417" cy="400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BFD0-42EC-427B-AEC6-DDF009B2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F718-9F64-4CB8-AADC-1148D8593B34}"/>
              </a:ext>
            </a:extLst>
          </p:cNvPr>
          <p:cNvSpPr txBox="1"/>
          <p:nvPr/>
        </p:nvSpPr>
        <p:spPr>
          <a:xfrm>
            <a:off x="345057" y="293542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2E77801-4C14-4206-B2BC-E489011E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038"/>
            <a:ext cx="4824593" cy="361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DDD33-B6C2-433E-8744-72B27E3EAF01}"/>
              </a:ext>
            </a:extLst>
          </p:cNvPr>
          <p:cNvSpPr txBox="1"/>
          <p:nvPr/>
        </p:nvSpPr>
        <p:spPr>
          <a:xfrm>
            <a:off x="935245" y="879895"/>
            <a:ext cx="295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Use half data in each trial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4A11D-FD9D-4906-B1AB-AAFB7716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31" y="1253899"/>
            <a:ext cx="4824593" cy="36188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5E79F-595E-4695-B482-86C085167912}"/>
              </a:ext>
            </a:extLst>
          </p:cNvPr>
          <p:cNvSpPr txBox="1"/>
          <p:nvPr/>
        </p:nvSpPr>
        <p:spPr>
          <a:xfrm>
            <a:off x="5574783" y="879895"/>
            <a:ext cx="2646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Results for 71 neurons</a:t>
            </a:r>
          </a:p>
        </p:txBody>
      </p:sp>
    </p:spTree>
    <p:extLst>
      <p:ext uri="{BB962C8B-B14F-4D97-AF65-F5344CB8AC3E}">
        <p14:creationId xmlns:p14="http://schemas.microsoft.com/office/powerpoint/2010/main" val="354614289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392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Proxima Nova</vt:lpstr>
      <vt:lpstr>Arial</vt:lpstr>
      <vt:lpstr>Calibri</vt:lpstr>
      <vt:lpstr>Cambria Math</vt:lpstr>
      <vt:lpstr>Spearmint</vt:lpstr>
      <vt:lpstr>Dynamic Modeling of Non-Poisson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Modeling of Neural Spike Count Data with Non-Poisson Variability</dc:title>
  <cp:lastModifiedBy>wei ganchao</cp:lastModifiedBy>
  <cp:revision>4</cp:revision>
  <dcterms:modified xsi:type="dcterms:W3CDTF">2021-11-08T00:01:53Z</dcterms:modified>
</cp:coreProperties>
</file>