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chao Wei" initials="GW" lastIdx="1" clrIdx="0">
    <p:extLst>
      <p:ext uri="{19B8F6BF-5375-455C-9EA6-DF929625EA0E}">
        <p15:presenceInfo xmlns:p15="http://schemas.microsoft.com/office/powerpoint/2012/main" userId="Ganchao 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E867-1502-4F45-A644-9DD20A1E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61625-BF08-44D8-93B5-1B282A21F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BD8B-738B-4D7E-87F0-ED028AA2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783BE-71F3-44FA-96E5-AF2AFAC0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A97E-E6F2-4A8B-AD89-48AA5C77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7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7A83-3228-4DE4-BFEF-8AEB4477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BCFC2-7777-4F96-8013-890EA2DB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EFD8-C0E6-447C-9DB5-828D9E3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EBD9-A88C-4323-9E56-C47D84DE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4A2B-C56D-4973-B402-0FCD3F7D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E7EC6-F3BD-4D40-B389-8BF7A1563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01B39-C329-4B70-9531-773BF63A5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374D-D388-47A9-B16C-4E607F5F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7E2B-2812-4FBE-AC55-8BC0777C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9DF5-D581-4E78-A45A-C7D6B4D1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C213-9A70-4A79-8EE6-4554B924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157A-2FC3-4D6E-8984-37CAF97F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DFB98-CDA4-496C-862C-F3709532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B1A7B-7BAD-469F-B51A-1E70529A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B89D-5876-4D65-9696-D5A30AFC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1F04-1DD4-4CA8-900D-7D8E542E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A4979-E3AF-4CAF-A9D9-2E698F8D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5D88C-3691-40C9-A559-A27CEBF7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3DD7-7075-4BAC-978A-D3D481C4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64B6-8C82-4AD5-BAF8-950A8E99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5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DA98-593D-4CBB-83F2-C359B344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E4D1-EB3E-460A-A7A8-1B4C8D09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FECA-B4B6-406E-BA94-8A77BE4DC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25BCB-A6A6-4BF4-81C9-F2990AD1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7F38-8CBE-4E47-8295-3B789523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F26EF-3BB7-4917-8D5F-0278E2EC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358-37D8-4035-B125-3615C520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7078A-BABC-48DB-A2FF-62FBB3E1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63961-9DCF-447E-9811-C62CE28DB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C25E0-BB66-4429-A129-63D25DC5C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E151C-DD39-4158-B310-306258450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22099-8331-4604-8C7C-09D21970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62F0E-6E3C-49EA-8245-8C8312BF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03F17-A0DA-48BD-B44A-E991158C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173B-31BB-4FCF-A48A-E88D4743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AB913-87BD-43E3-885A-40CFEFB8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3757D-E224-47D1-8652-25FE00AC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77E3-FF3D-446A-BFAD-F34881D6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F2C77-EBFA-49B5-9E92-866370CC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4BAB4-FBA6-40A7-97F4-00415C4E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B4CA-7E22-4B67-A836-4F30C59C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ECB8-8181-4CA3-A74E-69F3FBCC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01CB-7B88-4A6B-9976-250248D0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4F2FC-BF56-498E-AF27-18CADBB5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C5973-325D-4864-9251-1E606026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8E857-EC38-448C-9669-1946911E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4E434-0DE4-4CCB-8BB9-FA78F79B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9CD1-B388-4860-958A-14597B9B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5F9DA-6D47-4174-B4AF-125692BC0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69B43-B2A2-4C4B-A21F-B65CBDD0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63A51-53D4-4E0F-84A9-183781E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B38AA-7E3C-4F81-B747-41FE1F72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58B36-A156-453F-B608-AD8DCE71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7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EF1C9-082D-4E0A-B25D-1FA9060A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3088-D97E-4818-BBB6-50D4ECCD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1B997-28ED-444E-ADB8-132715D42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5BE6-D28F-4CB9-886B-8E7E7823957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308F-59D7-405C-981A-E5D970C40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E150-563D-4A40-B637-6D3451A82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AF94-7BFF-411D-9586-B4ED763BB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Adaptive modeling of neural spike count data with non-Poisson variability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7232C-7CC2-49F8-B72A-52C1819D4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Ganchao Wei &amp; Ian H. Stevenson</a:t>
            </a:r>
          </a:p>
          <a:p>
            <a:r>
              <a:rPr lang="en-US" dirty="0"/>
              <a:t>University of Connecticut</a:t>
            </a:r>
          </a:p>
        </p:txBody>
      </p:sp>
    </p:spTree>
    <p:extLst>
      <p:ext uri="{BB962C8B-B14F-4D97-AF65-F5344CB8AC3E}">
        <p14:creationId xmlns:p14="http://schemas.microsoft.com/office/powerpoint/2010/main" val="379094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114-0F60-4C31-A9DB-174085D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revisit V1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0ACEC-6423-4F6C-980E-E3835839BC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90688"/>
            <a:ext cx="6402916" cy="480218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DB07EE-E18E-43A2-8B39-1CB54155D56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51"/>
          <a:stretch/>
        </p:blipFill>
        <p:spPr bwMode="auto">
          <a:xfrm>
            <a:off x="5739848" y="1218327"/>
            <a:ext cx="4819650" cy="191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A2D70-623F-4986-A4CA-1366B0D58C7B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77"/>
          <a:stretch/>
        </p:blipFill>
        <p:spPr bwMode="auto">
          <a:xfrm>
            <a:off x="5739848" y="4701642"/>
            <a:ext cx="4966252" cy="190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4F4B0-DC39-42C7-BB1E-FFECAC563AF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12"/>
          <a:stretch/>
        </p:blipFill>
        <p:spPr bwMode="auto">
          <a:xfrm>
            <a:off x="5742747" y="2854881"/>
            <a:ext cx="4816752" cy="18467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E2254D-4025-4EFB-A319-C8F298BA6A65}"/>
              </a:ext>
            </a:extLst>
          </p:cNvPr>
          <p:cNvSpPr txBox="1"/>
          <p:nvPr/>
        </p:nvSpPr>
        <p:spPr>
          <a:xfrm>
            <a:off x="10448925" y="1876425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83C0-DBFB-46A5-98F0-DC951C47434B}"/>
              </a:ext>
            </a:extLst>
          </p:cNvPr>
          <p:cNvSpPr txBox="1"/>
          <p:nvPr/>
        </p:nvSpPr>
        <p:spPr>
          <a:xfrm>
            <a:off x="10448925" y="34099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1B15B-BC35-4EFC-A6B3-FC0E7ACFC9EB}"/>
              </a:ext>
            </a:extLst>
          </p:cNvPr>
          <p:cNvSpPr txBox="1"/>
          <p:nvPr/>
        </p:nvSpPr>
        <p:spPr>
          <a:xfrm>
            <a:off x="10559498" y="531076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Half Sample</a:t>
            </a:r>
          </a:p>
        </p:txBody>
      </p:sp>
    </p:spTree>
    <p:extLst>
      <p:ext uri="{BB962C8B-B14F-4D97-AF65-F5344CB8AC3E}">
        <p14:creationId xmlns:p14="http://schemas.microsoft.com/office/powerpoint/2010/main" val="182723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4C25-923A-4003-9EEF-62411126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Motivation– V1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63FD6-6ABC-4660-AB7D-DB064050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1346707"/>
            <a:ext cx="3604688" cy="2704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EC529A-DE67-4938-85AE-9B571E241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888" y="1346706"/>
            <a:ext cx="3604688" cy="2704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A8CF0-149C-468C-B583-0F35D4C6B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51528"/>
            <a:ext cx="3604688" cy="2704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C6D079-B802-43C7-8E75-D39DFA705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889" y="3851528"/>
            <a:ext cx="3604688" cy="270484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A1F00F-7C93-417B-A8A3-02ADAE490C44}"/>
              </a:ext>
            </a:extLst>
          </p:cNvPr>
          <p:cNvSpPr txBox="1">
            <a:spLocks/>
          </p:cNvSpPr>
          <p:nvPr/>
        </p:nvSpPr>
        <p:spPr>
          <a:xfrm>
            <a:off x="8047574" y="1875885"/>
            <a:ext cx="39031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non-stationary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firing rate &amp; noise (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dirty="0"/>
              <a:t>)</a:t>
            </a:r>
          </a:p>
          <a:p>
            <a:r>
              <a:rPr lang="en-US" sz="2400" dirty="0"/>
              <a:t>Change in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&amp; 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dirty="0"/>
              <a:t> contains information</a:t>
            </a:r>
          </a:p>
          <a:p>
            <a:r>
              <a:rPr lang="en-US" sz="2400" dirty="0"/>
              <a:t>Poisson: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= </a:t>
            </a:r>
            <a:r>
              <a:rPr lang="en-US" sz="2400" b="1" dirty="0">
                <a:solidFill>
                  <a:schemeClr val="accent1"/>
                </a:solidFill>
              </a:rPr>
              <a:t>var</a:t>
            </a:r>
            <a:r>
              <a:rPr lang="en-US" sz="2400" dirty="0"/>
              <a:t>, inappropriate </a:t>
            </a:r>
          </a:p>
          <a:p>
            <a:r>
              <a:rPr lang="en-US" sz="2400" b="1" dirty="0"/>
              <a:t>track time-varying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b="1" dirty="0"/>
              <a:t> simultaneously. </a:t>
            </a:r>
          </a:p>
        </p:txBody>
      </p:sp>
    </p:spTree>
    <p:extLst>
      <p:ext uri="{BB962C8B-B14F-4D97-AF65-F5344CB8AC3E}">
        <p14:creationId xmlns:p14="http://schemas.microsoft.com/office/powerpoint/2010/main" val="155074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FC9F-D591-4B05-87D2-80FD2AF3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(1): Distribution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Goal: describe over- and under-dispersed count data flexibly.</a:t>
                </a:r>
              </a:p>
              <a:p>
                <a:r>
                  <a:rPr lang="en-US" dirty="0"/>
                  <a:t>Conway-Maxwell Poisson (CMP, jointly modeling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dirty="0"/>
                  <a:t> &amp;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/>
                  <a:t> )</a:t>
                </a:r>
              </a:p>
              <a:p>
                <a:r>
                  <a:rPr lang="en-US" dirty="0"/>
                  <a:t>p.m.f.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normalizing constant: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Dispersion parameter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Poisson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: over-dispersed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Geometric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: under-dispersed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Bernoulli</a:t>
                </a:r>
                <a:r>
                  <a:rPr lang="en-US" dirty="0"/>
                  <a:t>)</a:t>
                </a:r>
              </a:p>
              <a:p>
                <a:pPr lvl="0"/>
                <a:r>
                  <a:rPr lang="en-US" b="1" dirty="0">
                    <a:solidFill>
                      <a:prstClr val="black"/>
                    </a:solidFill>
                  </a:rPr>
                  <a:t>Joint model of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b="1" dirty="0">
                    <a:solidFill>
                      <a:prstClr val="black"/>
                    </a:solidFill>
                  </a:rPr>
                  <a:t> and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69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F383-ADB9-4906-BB20-41B3BDF9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(2): Adaptive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Approximate the CMP likelihood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) by normal distribution (Laplace approximation)</a:t>
                </a:r>
              </a:p>
              <a:p>
                <a:r>
                  <a:rPr lang="en-US" dirty="0"/>
                  <a:t>Recursive posterior updates:</a:t>
                </a:r>
              </a:p>
              <a:p>
                <a:pPr lvl="1"/>
                <a:r>
                  <a:rPr lang="en-US" dirty="0"/>
                  <a:t>step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)′ 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1-step prediction: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Posterior update: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33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DAF8-FBB0-4FF9-84E8-3CDC54D9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 cont.: Adaptive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E34FC-0D8B-4CED-8ABD-4F4E9D682F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𝑛</m:t>
                            </m:r>
                          </m:e>
                          <m:sub>
                            <m:r>
                              <a:rPr lang="en-US" i="1"/>
                              <m:t>𝑘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/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b="1" i="1"/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/>
                                                <m:t>𝑉𝑎𝑟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/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/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/>
                                                        <m:t>Y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/>
                                                        <m:t>ki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b="1" i="1"/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𝑘𝑖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/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/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/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/>
                                            <m:t>ki</m:t>
                                          </m:r>
                                        </m:sub>
                                      </m:sSub>
                                      <m:r>
                                        <a:rPr lang="en-US" i="1"/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en-US" i="1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/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/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/>
                                            <m:t>, 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/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/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/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/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/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b="1" i="1"/>
                                          </m:ctrlPr>
                                        </m:sSubPr>
                                        <m:e>
                                          <m:r>
                                            <a:rPr lang="en-US" b="1" i="1"/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/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/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/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/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/>
                                            <m:t>ki</m:t>
                                          </m:r>
                                        </m:sub>
                                      </m:sSub>
                                      <m:r>
                                        <a:rPr lang="en-US" i="1"/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en-US" i="1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/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/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/>
                                            <m:t>, 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/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/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/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/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/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b="1" i="1"/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/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/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/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/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/>
                                            <m:t>ki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/>
                                                <m:t>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/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/>
                                            <m:t>𝑉𝑎𝑟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/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i="1"/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/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/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/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/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/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i="1"/>
                                            <m:t>−</m:t>
                                          </m:r>
                                          <m:r>
                                            <a:rPr lang="en-US" i="1"/>
                                            <m:t>𝐸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/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i="1"/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/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/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/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/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/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i="1"/>
                                            <m:t>+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/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/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/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/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/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b="1" i="1"/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/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/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/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b="1" i="1"/>
                                  <m:t>𝜽</m:t>
                                </m:r>
                              </m:e>
                              <m:sub>
                                <m:r>
                                  <a:rPr lang="en-US" i="1"/>
                                  <m:t>𝑘</m:t>
                                </m:r>
                                <m:r>
                                  <a:rPr lang="en-US" i="1"/>
                                  <m:t>|</m:t>
                                </m:r>
                                <m:r>
                                  <a:rPr lang="en-US" i="1"/>
                                  <m:t>𝑘</m:t>
                                </m:r>
                                <m:r>
                                  <a:rPr lang="en-US" i="1"/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𝑛</m:t>
                            </m:r>
                          </m:e>
                          <m:sub>
                            <m:r>
                              <a:rPr lang="en-US" i="1"/>
                              <m:t>𝑘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/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1" i="1"/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ctrlPr>
                                                <a:rPr lang="en-US" b="1" i="1"/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/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/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/>
                                                <m:t>−</m:t>
                                              </m:r>
                                              <m:r>
                                                <a:rPr lang="en-US" i="1"/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/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/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/>
                                                        <m:t>Y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/>
                                                        <m:t>ki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b="1" i="1"/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/>
                                                <m:t>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/>
                                                <m:t>ki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/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/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/>
                                                  </m:ctrlPr>
                                                </m:dPr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US" i="1"/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/>
                                                        <m:t>log</m:t>
                                                      </m:r>
                                                    </m:fName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/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/>
                                                            <m:t>𝑌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/>
                                                            <m:t>𝑘𝑖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i="1"/>
                                                        <m:t>!</m:t>
                                                      </m:r>
                                                    </m:e>
                                                  </m:func>
                                                </m:e>
                                              </m:d>
                                              <m:r>
                                                <a:rPr lang="en-US" i="1"/>
                                                <m:t>−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en-US" i="1"/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/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/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/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/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/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b="1" i="1"/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b="1" i="1"/>
                                  <m:t>𝜽</m:t>
                                </m:r>
                              </m:e>
                              <m:sub>
                                <m:r>
                                  <a:rPr lang="en-US" i="1"/>
                                  <m:t>𝑘</m:t>
                                </m:r>
                                <m:r>
                                  <a:rPr lang="en-US" i="1"/>
                                  <m:t>|</m:t>
                                </m:r>
                                <m:r>
                                  <a:rPr lang="en-US" i="1"/>
                                  <m:t>𝑘</m:t>
                                </m:r>
                                <m:r>
                                  <a:rPr lang="en-US" i="1"/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E34FC-0D8B-4CED-8ABD-4F4E9D682F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73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680B-EA80-4964-A96A-189B4B70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(3): improve adaptive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97497-CEED-4A80-BC47-DF82E4CE1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Routinely use Rauch-Tung-Striebel (RTS) Smoother</a:t>
                </a:r>
              </a:p>
              <a:p>
                <a:r>
                  <a:rPr lang="en-US" dirty="0"/>
                  <a:t>The observed information matrix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is not robust to outliers</a:t>
                </a:r>
              </a:p>
              <a:p>
                <a:pPr lvl="1"/>
                <a:r>
                  <a:rPr lang="en-US" dirty="0"/>
                  <a:t>Can even lead to negative-definite covariance matrix</a:t>
                </a:r>
              </a:p>
              <a:p>
                <a:pPr lvl="1"/>
                <a:r>
                  <a:rPr lang="en-US" dirty="0"/>
                  <a:t>Fisher scoring: replace observed information with expected information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Estimate process noise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by maximizing prediction likelihood.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97497-CEED-4A80-BC47-DF82E4CE1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33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29EF-E59E-475C-8FD6-1A476DB1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(3) cont.: improve adaptive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4A5D7-1A79-47AA-8987-C0C3E20CA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39350" y="1825625"/>
                <a:ext cx="4905375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State vector estimation needs information about variance</a:t>
                </a:r>
              </a:p>
              <a:p>
                <a:pPr lvl="1"/>
                <a:r>
                  <a:rPr lang="en-US" dirty="0"/>
                  <a:t>Prior + single observation: recursive prior leads posterior</a:t>
                </a:r>
              </a:p>
              <a:p>
                <a:pPr lvl="1"/>
                <a:r>
                  <a:rPr lang="en-US" dirty="0"/>
                  <a:t>Not sensitive enough to observation</a:t>
                </a:r>
              </a:p>
              <a:p>
                <a:pPr lvl="1"/>
                <a:r>
                  <a:rPr lang="en-US" dirty="0"/>
                  <a:t>Use “window” to facilitate estimation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Assume stationary state vector within window (e.g. window size = 3)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With the “window”, the method is robust to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&amp; outliers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4A5D7-1A79-47AA-8987-C0C3E20CA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39350" y="1825625"/>
                <a:ext cx="4905375" cy="4351338"/>
              </a:xfrm>
              <a:blipFill>
                <a:blip r:embed="rId2"/>
                <a:stretch>
                  <a:fillRect l="-1863" t="-3501" r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FC7F0FF-8569-4F62-8985-D77A71EB0B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80115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259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D190-CFBE-49FF-B486-8D195C1B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(1): </a:t>
            </a:r>
            <a:r>
              <a:rPr lang="en-US" b="1" dirty="0">
                <a:highlight>
                  <a:srgbClr val="FFFF00"/>
                </a:highlight>
              </a:rPr>
              <a:t>method-drive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6B7B5-D5F6-4213-97DB-E72B1E6F30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34" y="1694895"/>
            <a:ext cx="5657850" cy="437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B2D3FF-9996-4C5E-A563-3F03873ECC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168" y="1772004"/>
            <a:ext cx="6000750" cy="43767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C0BCC-8FD9-439B-B2DD-997699836A7A}"/>
              </a:ext>
            </a:extLst>
          </p:cNvPr>
          <p:cNvSpPr txBox="1"/>
          <p:nvPr/>
        </p:nvSpPr>
        <p:spPr>
          <a:xfrm>
            <a:off x="1072885" y="1402672"/>
            <a:ext cx="438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Filtering: No window + observed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7B4D5-C9F9-4DD8-A181-074843D666F3}"/>
              </a:ext>
            </a:extLst>
          </p:cNvPr>
          <p:cNvSpPr txBox="1"/>
          <p:nvPr/>
        </p:nvSpPr>
        <p:spPr>
          <a:xfrm>
            <a:off x="6496050" y="1402672"/>
            <a:ext cx="428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smoothing: window + expected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52521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577E-0717-4F43-84EC-3CC34C16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(2): </a:t>
            </a:r>
            <a:r>
              <a:rPr lang="en-US" b="1" dirty="0">
                <a:highlight>
                  <a:srgbClr val="FFFF00"/>
                </a:highlight>
              </a:rPr>
              <a:t>problem-driven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ED30680-74AE-436A-AD73-5EE0C607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𝐶𝑀𝑃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(1 observation at each time point)</a:t>
                </a:r>
              </a:p>
              <a:p>
                <a:r>
                  <a:rPr lang="en-US" b="1" dirty="0">
                    <a:highlight>
                      <a:srgbClr val="FFFF00"/>
                    </a:highlight>
                  </a:rPr>
                  <a:t>CAUTION: the appropriate example is not decided yet… The plot is the old version. Will update to new plots once decide which example to put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ED30680-74AE-436A-AD73-5EE0C607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36D1B90-BDE3-4F12-90A3-7874D672F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82595" y="4200525"/>
            <a:ext cx="354200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9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490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Adaptive modeling of neural spike count data with non-Poisson variability</vt:lpstr>
      <vt:lpstr>Problem &amp; Motivation– V1 data</vt:lpstr>
      <vt:lpstr>Method (1): Distribution </vt:lpstr>
      <vt:lpstr>Method (2): Adaptive Filter</vt:lpstr>
      <vt:lpstr>Method (2) cont.: Adaptive Filter</vt:lpstr>
      <vt:lpstr>Method (3): improve adaptive filter</vt:lpstr>
      <vt:lpstr>Method (3) cont.: improve adaptive filter</vt:lpstr>
      <vt:lpstr>Simulation (1): method-drive example</vt:lpstr>
      <vt:lpstr>Simulation (2): problem-driven example</vt:lpstr>
      <vt:lpstr>Application: revisit V1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modeling of neural spike count data with non-Poisson variability</dc:title>
  <dc:creator>Ganchao Wei</dc:creator>
  <cp:lastModifiedBy>Ganchao Wei</cp:lastModifiedBy>
  <cp:revision>2</cp:revision>
  <dcterms:created xsi:type="dcterms:W3CDTF">2021-06-13T16:33:41Z</dcterms:created>
  <dcterms:modified xsi:type="dcterms:W3CDTF">2021-06-13T16:39:20Z</dcterms:modified>
</cp:coreProperties>
</file>