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98" y="2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8732" y="3539300"/>
            <a:ext cx="28575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4513500"/>
            <a:ext cx="9144000" cy="63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2"/>
          <p:cNvCxnSpPr/>
          <p:nvPr/>
        </p:nvCxnSpPr>
        <p:spPr>
          <a:xfrm>
            <a:off x="0" y="25409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0450" y="1205100"/>
            <a:ext cx="8123100" cy="1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10450" y="27251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Speaker name ⦁ Topic of day</a:t>
            </a:r>
            <a:endParaRPr sz="12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Week 2 ⦁ Day 1 ⦁ Tutorial 3</a:t>
            </a:r>
            <a:endParaRPr sz="12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145950" y="1371900"/>
            <a:ext cx="8487600" cy="1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000" dirty="0"/>
              <a:t>Dynamic Modeling of Non-Poisson Neurons</a:t>
            </a:r>
            <a:endParaRPr sz="4000"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510450" y="27251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Ganchao Wei, Ian H. Stevenson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dirty="0"/>
              <a:t>University of Connecticut</a:t>
            </a:r>
            <a:endParaRPr sz="2000" dirty="0"/>
          </a:p>
        </p:txBody>
      </p:sp>
      <p:sp>
        <p:nvSpPr>
          <p:cNvPr id="26" name="Google Shape;26;p4"/>
          <p:cNvSpPr txBox="1"/>
          <p:nvPr/>
        </p:nvSpPr>
        <p:spPr>
          <a:xfrm>
            <a:off x="4193325" y="3876150"/>
            <a:ext cx="4179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NMC4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December 2021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C3DDEB-9D28-40B4-8DA9-4CF3674DDE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0BFCD-E34D-4111-A2A8-C624C39A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178"/>
            <a:ext cx="5457645" cy="3519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61B8C5-340B-4AC5-8666-259231D4E7DD}"/>
              </a:ext>
            </a:extLst>
          </p:cNvPr>
          <p:cNvSpPr txBox="1"/>
          <p:nvPr/>
        </p:nvSpPr>
        <p:spPr>
          <a:xfrm>
            <a:off x="345057" y="293542"/>
            <a:ext cx="707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Neurons: Non-Poisson &amp; Non-stationary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FBAD0-23FF-46DA-93C7-9BD5D3BA04B6}"/>
              </a:ext>
            </a:extLst>
          </p:cNvPr>
          <p:cNvSpPr txBox="1"/>
          <p:nvPr/>
        </p:nvSpPr>
        <p:spPr>
          <a:xfrm>
            <a:off x="5555410" y="1225760"/>
            <a:ext cx="337947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Fano Factor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Poisson: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lang="en-US" sz="2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Unrealistic!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Under- &amp; over-dispersion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Naturally, neural activities will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 along the time </a:t>
            </a:r>
          </a:p>
        </p:txBody>
      </p:sp>
    </p:spTree>
    <p:extLst>
      <p:ext uri="{BB962C8B-B14F-4D97-AF65-F5344CB8AC3E}">
        <p14:creationId xmlns:p14="http://schemas.microsoft.com/office/powerpoint/2010/main" val="349418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28D8C-00FB-48C0-BA71-B7EB485AAA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6F371-7EFB-4F4A-BEDD-6DED20AD0286}"/>
              </a:ext>
            </a:extLst>
          </p:cNvPr>
          <p:cNvSpPr txBox="1"/>
          <p:nvPr/>
        </p:nvSpPr>
        <p:spPr>
          <a:xfrm>
            <a:off x="345057" y="293542"/>
            <a:ext cx="5998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Method (1): Non-Poisson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8F6ADC-F033-4820-8EA5-8DFD4B6675B8}"/>
                  </a:ext>
                </a:extLst>
              </p:cNvPr>
              <p:cNvSpPr txBox="1"/>
              <p:nvPr/>
            </p:nvSpPr>
            <p:spPr>
              <a:xfrm>
                <a:off x="345057" y="879895"/>
                <a:ext cx="8798943" cy="3444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b="1" dirty="0"/>
                  <a:t>Goal</a:t>
                </a:r>
                <a:r>
                  <a:rPr lang="en-US" sz="1900" dirty="0"/>
                  <a:t>: describe over- and under-dispersed count data flexibly.</a:t>
                </a:r>
              </a:p>
              <a:p>
                <a:r>
                  <a:rPr lang="en-US" sz="1900" b="1" dirty="0"/>
                  <a:t>Conway-Maxwell Poisson </a:t>
                </a:r>
                <a:r>
                  <a:rPr lang="en-US" sz="1900" dirty="0"/>
                  <a:t>(CMP, jointly model mean &amp; variance)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900" dirty="0"/>
                  <a:t> for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=0,1,… </m:t>
                    </m:r>
                  </m:oMath>
                </a14:m>
                <a:r>
                  <a:rPr lang="en-US" sz="1900" dirty="0"/>
                  <a:t>(</a:t>
                </a:r>
                <a14:m>
                  <m:oMath xmlns:m="http://schemas.openxmlformats.org/officeDocument/2006/math">
                    <m:r>
                      <a:rPr lang="en-US" sz="19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900" dirty="0"/>
                  <a:t> or 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1900" dirty="0"/>
                  <a:t>,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900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p>
                          </m:sSup>
                        </m:den>
                      </m:f>
                      <m:r>
                        <a:rPr lang="en-US" sz="19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9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is the normalizing constant: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1900" dirty="0"/>
              </a:p>
              <a:p>
                <a:pPr lvl="1"/>
                <a:r>
                  <a:rPr lang="en-US" sz="1900" dirty="0"/>
                  <a:t>Parameter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1900" dirty="0"/>
                  <a:t> controls the dispersion pattern: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900" dirty="0"/>
                  <a:t>: Poisson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1900" dirty="0"/>
                  <a:t>: over-dispersed 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900" dirty="0">
                    <a:sym typeface="Wingdings" panose="05000000000000000000" pitchFamily="2" charset="2"/>
                  </a:rPr>
                  <a:t>  Geometric</a:t>
                </a:r>
                <a:r>
                  <a:rPr lang="en-US" sz="1900" dirty="0"/>
                  <a:t>)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1900" dirty="0"/>
                  <a:t>: under-dispersed 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900" dirty="0"/>
                  <a:t> </a:t>
                </a:r>
                <a:r>
                  <a:rPr lang="en-US" sz="1900" dirty="0">
                    <a:sym typeface="Wingdings" panose="05000000000000000000" pitchFamily="2" charset="2"/>
                  </a:rPr>
                  <a:t> Bernoulli</a:t>
                </a:r>
                <a:r>
                  <a:rPr lang="en-US" sz="1900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8F6ADC-F033-4820-8EA5-8DFD4B667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7" y="879895"/>
                <a:ext cx="8798943" cy="3444726"/>
              </a:xfrm>
              <a:prstGeom prst="rect">
                <a:avLst/>
              </a:prstGeom>
              <a:blipFill>
                <a:blip r:embed="rId2"/>
                <a:stretch>
                  <a:fillRect l="-693" t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1ADC2D8-DFA0-4B89-AC34-EC6B767B6CA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63728" y="1967450"/>
            <a:ext cx="3180271" cy="285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1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C8A21-BBA7-4D84-B95E-259F01E7B5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CA241-CC18-4FF1-B062-429F4A6EB711}"/>
              </a:ext>
            </a:extLst>
          </p:cNvPr>
          <p:cNvSpPr txBox="1"/>
          <p:nvPr/>
        </p:nvSpPr>
        <p:spPr>
          <a:xfrm>
            <a:off x="345057" y="293542"/>
            <a:ext cx="6320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Method (2): Non-stationary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EDD839-82BD-49CC-AE74-DE5061AE182E}"/>
                  </a:ext>
                </a:extLst>
              </p:cNvPr>
              <p:cNvSpPr txBox="1"/>
              <p:nvPr/>
            </p:nvSpPr>
            <p:spPr>
              <a:xfrm>
                <a:off x="345057" y="879895"/>
                <a:ext cx="8798943" cy="3063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b="1" dirty="0"/>
                  <a:t>Goal</a:t>
                </a:r>
                <a:r>
                  <a:rPr lang="en-US" sz="1900" dirty="0"/>
                  <a:t>: Track the change</a:t>
                </a:r>
              </a:p>
              <a:p>
                <a:r>
                  <a:rPr lang="en-US" sz="1900" b="1" dirty="0"/>
                  <a:t>State-space model</a:t>
                </a:r>
                <a:r>
                  <a:rPr lang="en-US" sz="1900" dirty="0"/>
                  <a:t>: jointly model parameters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900" dirty="0"/>
                  <a:t> neuron at step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func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1" i="1" smtClean="0">
                                  <a:latin typeface="Cambria Math" panose="02040503050406030204" pitchFamily="18" charset="0"/>
                                </a:rPr>
                                <m:t>𝝂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func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900" dirty="0"/>
              </a:p>
              <a:p>
                <a:r>
                  <a:rPr lang="en-US" sz="1900" dirty="0"/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)′</m:t>
                    </m:r>
                  </m:oMath>
                </a14:m>
                <a:endParaRPr lang="en-US" sz="19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/>
                  <a:t>The prior (state equation):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/>
                  <a:t>The posterior: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1: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∝</m:t>
                    </m:r>
                    <m:r>
                      <a:rPr lang="en-US" sz="1900" i="1"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900" i="1"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1: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1: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1900" dirty="0"/>
              </a:p>
              <a:p>
                <a:endParaRPr lang="en-US" sz="1900" dirty="0"/>
              </a:p>
              <a:p>
                <a:r>
                  <a:rPr lang="en-US" sz="1900" dirty="0"/>
                  <a:t>No </a:t>
                </a:r>
                <a:r>
                  <a:rPr lang="en-US" sz="1900" dirty="0">
                    <a:sym typeface="Wingdings" panose="05000000000000000000" pitchFamily="2" charset="2"/>
                  </a:rPr>
                  <a:t>closed posterior  Normal approximation at recursive prior</a:t>
                </a:r>
              </a:p>
              <a:p>
                <a:r>
                  <a:rPr lang="en-US" sz="19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Fast</a:t>
                </a:r>
                <a:r>
                  <a:rPr lang="en-US" sz="1900" dirty="0">
                    <a:sym typeface="Wingdings" panose="05000000000000000000" pitchFamily="2" charset="2"/>
                  </a:rPr>
                  <a:t>: one-time calculation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EDD839-82BD-49CC-AE74-DE5061AE1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7" y="879895"/>
                <a:ext cx="8798943" cy="3063403"/>
              </a:xfrm>
              <a:prstGeom prst="rect">
                <a:avLst/>
              </a:prstGeom>
              <a:blipFill>
                <a:blip r:embed="rId2"/>
                <a:stretch>
                  <a:fillRect l="-693" t="-1193" b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90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B2C3F3-0F70-411D-9CE9-A7E886E5FB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7577A-6C41-42CC-8BF1-3F3DE34AB151}"/>
              </a:ext>
            </a:extLst>
          </p:cNvPr>
          <p:cNvSpPr txBox="1"/>
          <p:nvPr/>
        </p:nvSpPr>
        <p:spPr>
          <a:xfrm>
            <a:off x="345057" y="293542"/>
            <a:ext cx="6320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Method (2): Non-stationary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EC5CAA-070B-46DF-A28B-0F86535E7A21}"/>
                  </a:ext>
                </a:extLst>
              </p:cNvPr>
              <p:cNvSpPr txBox="1"/>
              <p:nvPr/>
            </p:nvSpPr>
            <p:spPr>
              <a:xfrm>
                <a:off x="345057" y="879895"/>
                <a:ext cx="8798943" cy="3790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b="1" dirty="0"/>
                  <a:t>Normal approximation at the recursive prior:</a:t>
                </a:r>
                <a:endParaRPr lang="en-US" sz="1900" dirty="0"/>
              </a:p>
              <a:p>
                <a:r>
                  <a:rPr lang="en-US" sz="1900" dirty="0">
                    <a:sym typeface="Wingdings" panose="05000000000000000000" pitchFamily="2" charset="2"/>
                  </a:rPr>
                  <a:t>Prior: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−1 </m:t>
                          </m:r>
                        </m:sub>
                      </m:sSub>
                      <m:r>
                        <a:rPr kumimoji="0" lang="en-US" sz="1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−1 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𝚺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r>
                        <a:rPr kumimoji="0" lang="en-US" sz="1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𝚺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  <m:sup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0" lang="en-US" sz="1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𝑸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900" dirty="0">
                  <a:sym typeface="Wingdings" panose="05000000000000000000" pitchFamily="2" charset="2"/>
                </a:endParaRPr>
              </a:p>
              <a:p>
                <a:r>
                  <a:rPr lang="en-US" sz="1900" dirty="0">
                    <a:sym typeface="Wingdings" panose="05000000000000000000" pitchFamily="2" charset="2"/>
                  </a:rPr>
                  <a:t>Posterior: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1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−1 </m:t>
                          </m:r>
                        </m:sub>
                      </m:sSub>
                      <m:r>
                        <a:rPr kumimoji="0" lang="en-US" sz="1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9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𝚺</m:t>
                              </m:r>
                            </m:e>
                            <m:sub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sz="19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9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9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𝜽</m:t>
                              </m:r>
                            </m:e>
                            <m:sub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9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|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1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9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|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1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sz="19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9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19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9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𝜽</m:t>
                              </m:r>
                            </m:e>
                            <m:sub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900" dirty="0">
                  <a:sym typeface="Wingdings" panose="05000000000000000000" pitchFamily="2" charset="2"/>
                </a:endParaRPr>
              </a:p>
              <a:p>
                <a:r>
                  <a:rPr lang="en-US" sz="1900" dirty="0">
                    <a:sym typeface="Wingdings" panose="05000000000000000000" pitchFamily="2" charset="2"/>
                  </a:rPr>
                  <a:t>Great, fast 1-time calculation, </a:t>
                </a:r>
                <a:r>
                  <a:rPr lang="en-US" sz="19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but</a:t>
                </a:r>
                <a:r>
                  <a:rPr lang="en-US" sz="1900" dirty="0">
                    <a:sym typeface="Wingdings" panose="05000000000000000000" pitchFamily="2" charset="2"/>
                  </a:rPr>
                  <a:t>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Hessian is not robust to outliers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Bias if true values are far from recursive prior (Exacerbate for CMP)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EC5CAA-070B-46DF-A28B-0F86535E7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7" y="879895"/>
                <a:ext cx="8798943" cy="3790140"/>
              </a:xfrm>
              <a:prstGeom prst="rect">
                <a:avLst/>
              </a:prstGeom>
              <a:blipFill>
                <a:blip r:embed="rId2"/>
                <a:stretch>
                  <a:fillRect l="-693" t="-965" b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27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3843A-67B4-414B-83E7-22B704357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A9993-789B-40A0-B667-1BA5B8FBF8E3}"/>
              </a:ext>
            </a:extLst>
          </p:cNvPr>
          <p:cNvSpPr txBox="1"/>
          <p:nvPr/>
        </p:nvSpPr>
        <p:spPr>
          <a:xfrm>
            <a:off x="345057" y="293542"/>
            <a:ext cx="4681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Method (3): Improvements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7E7A93-9846-4318-9940-622AFE7C0AC3}"/>
                  </a:ext>
                </a:extLst>
              </p:cNvPr>
              <p:cNvSpPr txBox="1"/>
              <p:nvPr/>
            </p:nvSpPr>
            <p:spPr>
              <a:xfrm>
                <a:off x="345057" y="1311216"/>
                <a:ext cx="8798943" cy="272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1900" dirty="0">
                    <a:sym typeface="Wingdings" panose="05000000000000000000" pitchFamily="2" charset="2"/>
                  </a:rPr>
                  <a:t>Backward </a:t>
                </a:r>
                <a:r>
                  <a:rPr lang="en-US" sz="1900" b="1" dirty="0">
                    <a:sym typeface="Wingdings" panose="05000000000000000000" pitchFamily="2" charset="2"/>
                  </a:rPr>
                  <a:t>RTS smoother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900" dirty="0">
                    <a:sym typeface="Wingdings" panose="05000000000000000000" pitchFamily="2" charset="2"/>
                  </a:rPr>
                  <a:t>Use </a:t>
                </a:r>
                <a:r>
                  <a:rPr lang="en-US" sz="1900" b="1" dirty="0">
                    <a:sym typeface="Wingdings" panose="05000000000000000000" pitchFamily="2" charset="2"/>
                  </a:rPr>
                  <a:t>expected information </a:t>
                </a:r>
                <a:r>
                  <a:rPr lang="en-US" sz="1900" dirty="0">
                    <a:sym typeface="Wingdings" panose="05000000000000000000" pitchFamily="2" charset="2"/>
                  </a:rPr>
                  <a:t>(Fisher scoring)  Ensure positive-definite covariance (robustness)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900" dirty="0">
                    <a:sym typeface="Wingdings" panose="05000000000000000000" pitchFamily="2" charset="2"/>
                  </a:rPr>
                  <a:t>Do</a:t>
                </a:r>
                <a:r>
                  <a:rPr lang="en-US" sz="1900" b="1" dirty="0">
                    <a:sym typeface="Wingdings" panose="05000000000000000000" pitchFamily="2" charset="2"/>
                  </a:rPr>
                  <a:t> exact Laplace approximation</a:t>
                </a:r>
                <a:r>
                  <a:rPr lang="en-US" sz="1900" dirty="0">
                    <a:sym typeface="Wingdings" panose="05000000000000000000" pitchFamily="2" charset="2"/>
                  </a:rPr>
                  <a:t> at the posterior mode:</a:t>
                </a:r>
              </a:p>
              <a:p>
                <a:pPr marL="342900" lvl="8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Markovian assumption  </a:t>
                </a:r>
              </a:p>
              <a:p>
                <a:pPr marL="342900" lvl="5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The hessian for log-posterior is tri-block diagonal  </a:t>
                </a:r>
              </a:p>
              <a:p>
                <a:pPr marL="342900" lvl="5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Update efficiently in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) </m:t>
                    </m:r>
                  </m:oMath>
                </a14:m>
                <a:r>
                  <a:rPr lang="en-US" sz="1900" dirty="0">
                    <a:sym typeface="Wingdings" panose="05000000000000000000" pitchFamily="2" charset="2"/>
                  </a:rPr>
                  <a:t>by Newton-Raphson, starting with smoother estimates.</a:t>
                </a:r>
              </a:p>
              <a:p>
                <a:endParaRPr lang="en-US" sz="19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7E7A93-9846-4318-9940-622AFE7C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7" y="1311216"/>
                <a:ext cx="8798943" cy="2723823"/>
              </a:xfrm>
              <a:prstGeom prst="rect">
                <a:avLst/>
              </a:prstGeom>
              <a:blipFill>
                <a:blip r:embed="rId2"/>
                <a:stretch>
                  <a:fillRect l="-554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36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4E5D3-883A-4E69-9476-05A76A38D5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FF230-2B04-4B58-B525-F8BD74EA7D2A}"/>
              </a:ext>
            </a:extLst>
          </p:cNvPr>
          <p:cNvSpPr txBox="1"/>
          <p:nvPr/>
        </p:nvSpPr>
        <p:spPr>
          <a:xfrm>
            <a:off x="345057" y="293542"/>
            <a:ext cx="6159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Application (1): Hippocampus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C3020-E756-4F04-B2EF-813AD0059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85" y="816762"/>
            <a:ext cx="5339417" cy="4004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621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99D9DB-B632-4A3F-A368-74A7C70C7D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C95389-5C44-4EE1-A5BD-1FE789F19D00}"/>
              </a:ext>
            </a:extLst>
          </p:cNvPr>
          <p:cNvSpPr txBox="1"/>
          <p:nvPr/>
        </p:nvSpPr>
        <p:spPr>
          <a:xfrm>
            <a:off x="345057" y="293542"/>
            <a:ext cx="6760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Application (2): V1 data (observations)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DC466-E2A6-4781-97CF-76FA10E70C8C}"/>
              </a:ext>
            </a:extLst>
          </p:cNvPr>
          <p:cNvSpPr txBox="1"/>
          <p:nvPr/>
        </p:nvSpPr>
        <p:spPr>
          <a:xfrm>
            <a:off x="1052059" y="1193213"/>
            <a:ext cx="46410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ym typeface="Wingdings" panose="05000000000000000000" pitchFamily="2" charset="2"/>
              </a:rPr>
              <a:t>Average tuning curves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C0B9E-93D0-4AAB-8F11-5A45CEB63E8B}"/>
              </a:ext>
            </a:extLst>
          </p:cNvPr>
          <p:cNvSpPr txBox="1"/>
          <p:nvPr/>
        </p:nvSpPr>
        <p:spPr>
          <a:xfrm>
            <a:off x="5123106" y="1193213"/>
            <a:ext cx="29688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ym typeface="Wingdings" panose="05000000000000000000" pitchFamily="2" charset="2"/>
              </a:rPr>
              <a:t>Mean and FF across trial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4EE771-B9DB-4E07-809D-2319CD352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57" y="1658767"/>
            <a:ext cx="4014158" cy="3009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4AAFF9-7872-42A7-86F2-AD06A5A84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642" y="1658768"/>
            <a:ext cx="4014158" cy="30094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665090-79C9-4980-8059-C127E17BD10D}"/>
              </a:ext>
            </a:extLst>
          </p:cNvPr>
          <p:cNvCxnSpPr/>
          <p:nvPr/>
        </p:nvCxnSpPr>
        <p:spPr>
          <a:xfrm flipV="1">
            <a:off x="3071004" y="2283125"/>
            <a:ext cx="2340634" cy="14952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7C4E25-A4E4-47A5-A962-B6D49B827CEC}"/>
              </a:ext>
            </a:extLst>
          </p:cNvPr>
          <p:cNvCxnSpPr>
            <a:cxnSpLocks/>
          </p:cNvCxnSpPr>
          <p:nvPr/>
        </p:nvCxnSpPr>
        <p:spPr>
          <a:xfrm>
            <a:off x="3071004" y="2432649"/>
            <a:ext cx="2340634" cy="13629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F5FFD1-AA2F-41D5-ACFA-6E2FFE556895}"/>
              </a:ext>
            </a:extLst>
          </p:cNvPr>
          <p:cNvCxnSpPr>
            <a:cxnSpLocks/>
          </p:cNvCxnSpPr>
          <p:nvPr/>
        </p:nvCxnSpPr>
        <p:spPr>
          <a:xfrm flipV="1">
            <a:off x="2329132" y="2806460"/>
            <a:ext cx="3082506" cy="98916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3F0F84-2D2A-409C-BD2B-CA5FA9428ACF}"/>
              </a:ext>
            </a:extLst>
          </p:cNvPr>
          <p:cNvCxnSpPr>
            <a:cxnSpLocks/>
          </p:cNvCxnSpPr>
          <p:nvPr/>
        </p:nvCxnSpPr>
        <p:spPr>
          <a:xfrm flipV="1">
            <a:off x="2329132" y="3628846"/>
            <a:ext cx="3082506" cy="16677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11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49200E-EB77-4D10-8BEA-570987A75B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9467C-053A-401C-A7F7-5E8E2C179BF8}"/>
              </a:ext>
            </a:extLst>
          </p:cNvPr>
          <p:cNvSpPr txBox="1"/>
          <p:nvPr/>
        </p:nvSpPr>
        <p:spPr>
          <a:xfrm>
            <a:off x="345057" y="293542"/>
            <a:ext cx="6776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Application (2): V1 data (model fitting)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F014D-B31A-4A30-96CD-0563537B8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78" y="1723089"/>
            <a:ext cx="4096385" cy="3072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748E5C-08AC-4213-A7C1-494995EB6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962" y="1723089"/>
            <a:ext cx="4130488" cy="30982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A6A3D-8C89-4FC4-A0C3-919EC1D8A66D}"/>
              </a:ext>
            </a:extLst>
          </p:cNvPr>
          <p:cNvSpPr txBox="1"/>
          <p:nvPr/>
        </p:nvSpPr>
        <p:spPr>
          <a:xfrm>
            <a:off x="671550" y="1388059"/>
            <a:ext cx="31794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ym typeface="Wingdings" panose="05000000000000000000" pitchFamily="2" charset="2"/>
              </a:rPr>
              <a:t>Fitted results by 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B555C-8C0A-493F-AA92-35A152BDDDF3}"/>
              </a:ext>
            </a:extLst>
          </p:cNvPr>
          <p:cNvSpPr txBox="1"/>
          <p:nvPr/>
        </p:nvSpPr>
        <p:spPr>
          <a:xfrm>
            <a:off x="4802039" y="1391199"/>
            <a:ext cx="36704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ym typeface="Wingdings" panose="05000000000000000000" pitchFamily="2" charset="2"/>
              </a:rPr>
              <a:t>Different models for 74 neurons</a:t>
            </a:r>
          </a:p>
        </p:txBody>
      </p:sp>
    </p:spTree>
    <p:extLst>
      <p:ext uri="{BB962C8B-B14F-4D97-AF65-F5344CB8AC3E}">
        <p14:creationId xmlns:p14="http://schemas.microsoft.com/office/powerpoint/2010/main" val="588473645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417</Words>
  <Application>Microsoft Office PowerPoint</Application>
  <PresentationFormat>On-screen Show (16:9)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Proxima Nova</vt:lpstr>
      <vt:lpstr>Cambria Math</vt:lpstr>
      <vt:lpstr>Calibri</vt:lpstr>
      <vt:lpstr>Spearmint</vt:lpstr>
      <vt:lpstr>Dynamic Modeling of Non-Poisson Neurons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Modeling of Neural Spike Count Data with Non-Poisson Variability</dc:title>
  <cp:lastModifiedBy>wei ganchao</cp:lastModifiedBy>
  <cp:revision>9</cp:revision>
  <dcterms:modified xsi:type="dcterms:W3CDTF">2021-11-18T22:46:46Z</dcterms:modified>
</cp:coreProperties>
</file>