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69" r:id="rId4"/>
    <p:sldId id="259" r:id="rId5"/>
    <p:sldId id="260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0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E867-1502-4F45-A644-9DD20A1E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61625-BF08-44D8-93B5-1B282A21F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BD8B-738B-4D7E-87F0-ED028AA2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783BE-71F3-44FA-96E5-AF2AFAC0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A97E-E6F2-4A8B-AD89-48AA5C77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7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7A83-3228-4DE4-BFEF-8AEB4477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BCFC2-7777-4F96-8013-890EA2DB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EFD8-C0E6-447C-9DB5-828D9E3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EBD9-A88C-4323-9E56-C47D84DE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4A2B-C56D-4973-B402-0FCD3F7D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E7EC6-F3BD-4D40-B389-8BF7A1563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01B39-C329-4B70-9531-773BF63A5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374D-D388-47A9-B16C-4E607F5F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7E2B-2812-4FBE-AC55-8BC0777C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9DF5-D581-4E78-A45A-C7D6B4D1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C213-9A70-4A79-8EE6-4554B924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157A-2FC3-4D6E-8984-37CAF97F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DFB98-CDA4-496C-862C-F3709532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B1A7B-7BAD-469F-B51A-1E70529A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B89D-5876-4D65-9696-D5A30AFC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1F04-1DD4-4CA8-900D-7D8E542E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A4979-E3AF-4CAF-A9D9-2E698F8D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5D88C-3691-40C9-A559-A27CEBF7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3DD7-7075-4BAC-978A-D3D481C4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64B6-8C82-4AD5-BAF8-950A8E99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5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DA98-593D-4CBB-83F2-C359B344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E4D1-EB3E-460A-A7A8-1B4C8D09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FECA-B4B6-406E-BA94-8A77BE4DC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25BCB-A6A6-4BF4-81C9-F2990AD1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7F38-8CBE-4E47-8295-3B789523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F26EF-3BB7-4917-8D5F-0278E2EC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358-37D8-4035-B125-3615C520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7078A-BABC-48DB-A2FF-62FBB3E1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63961-9DCF-447E-9811-C62CE28DB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C25E0-BB66-4429-A129-63D25DC5C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E151C-DD39-4158-B310-306258450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22099-8331-4604-8C7C-09D21970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62F0E-6E3C-49EA-8245-8C8312BF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03F17-A0DA-48BD-B44A-E991158C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173B-31BB-4FCF-A48A-E88D4743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AB913-87BD-43E3-885A-40CFEFB8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3757D-E224-47D1-8652-25FE00AC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77E3-FF3D-446A-BFAD-F34881D6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F2C77-EBFA-49B5-9E92-866370CC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4BAB4-FBA6-40A7-97F4-00415C4E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B4CA-7E22-4B67-A836-4F30C59C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ECB8-8181-4CA3-A74E-69F3FBCC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01CB-7B88-4A6B-9976-250248D0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4F2FC-BF56-498E-AF27-18CADBB5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C5973-325D-4864-9251-1E606026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8E857-EC38-448C-9669-1946911E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4E434-0DE4-4CCB-8BB9-FA78F79B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9CD1-B388-4860-958A-14597B9B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5F9DA-6D47-4174-B4AF-125692BC0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69B43-B2A2-4C4B-A21F-B65CBDD0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63A51-53D4-4E0F-84A9-183781E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B38AA-7E3C-4F81-B747-41FE1F72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58B36-A156-453F-B608-AD8DCE71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7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EF1C9-082D-4E0A-B25D-1FA9060A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3088-D97E-4818-BBB6-50D4ECCD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1B997-28ED-444E-ADB8-132715D42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5BE6-D28F-4CB9-886B-8E7E7823957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308F-59D7-405C-981A-E5D970C40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E150-563D-4A40-B637-6D3451A82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AF94-7BFF-411D-9586-B4ED763BB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Adaptive modeling of neural spike count data with non-Poisson variability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7232C-7CC2-49F8-B72A-52C1819D4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490" y="3602038"/>
            <a:ext cx="3376474" cy="1655762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Ganchao Wei</a:t>
            </a:r>
          </a:p>
          <a:p>
            <a:r>
              <a:rPr lang="en-US" sz="2000" dirty="0"/>
              <a:t>Department of Statistics </a:t>
            </a:r>
          </a:p>
          <a:p>
            <a:r>
              <a:rPr lang="en-US" sz="2000" dirty="0"/>
              <a:t>University of Connecticut</a:t>
            </a:r>
          </a:p>
          <a:p>
            <a:r>
              <a:rPr lang="en-US" sz="2000" dirty="0"/>
              <a:t>ganchao.wei@uconn.edu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8E86D61-ABB1-4823-A720-B7D4063C990A}"/>
              </a:ext>
            </a:extLst>
          </p:cNvPr>
          <p:cNvSpPr txBox="1">
            <a:spLocks/>
          </p:cNvSpPr>
          <p:nvPr/>
        </p:nvSpPr>
        <p:spPr>
          <a:xfrm>
            <a:off x="6565037" y="3602038"/>
            <a:ext cx="410296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100" b="1" dirty="0"/>
              <a:t>Ian H. Stevenson</a:t>
            </a:r>
          </a:p>
          <a:p>
            <a:r>
              <a:rPr lang="en-US" sz="3600" dirty="0"/>
              <a:t>Department of Psychological Science and Biomedical Engineering </a:t>
            </a:r>
          </a:p>
          <a:p>
            <a:r>
              <a:rPr lang="en-US" sz="3600" dirty="0"/>
              <a:t>University of Connecticut</a:t>
            </a:r>
          </a:p>
          <a:p>
            <a:r>
              <a:rPr lang="en-US" sz="3600" dirty="0"/>
              <a:t>ian.stevenson@uconn.edu</a:t>
            </a:r>
          </a:p>
        </p:txBody>
      </p:sp>
    </p:spTree>
    <p:extLst>
      <p:ext uri="{BB962C8B-B14F-4D97-AF65-F5344CB8AC3E}">
        <p14:creationId xmlns:p14="http://schemas.microsoft.com/office/powerpoint/2010/main" val="91292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93F6A3-3264-4813-BCFC-C9FAFDEF9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75" y="4238238"/>
            <a:ext cx="3658790" cy="2359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3DF9DD-863F-45B6-B7DF-258D7EC7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Motivation– Neural Spikes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51736-7A85-4077-8377-624FA3C9A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 &amp; Neural Spikes</a:t>
            </a:r>
          </a:p>
          <a:p>
            <a:endParaRPr lang="en-US" dirty="0"/>
          </a:p>
        </p:txBody>
      </p:sp>
      <p:pic>
        <p:nvPicPr>
          <p:cNvPr id="4" name="Picture 2" descr="Neural coding 1: How to understand what a neuron is saying. – The Brain  Bank North West">
            <a:extLst>
              <a:ext uri="{FF2B5EF4-FFF2-40B4-BE49-F238E27FC236}">
                <a16:creationId xmlns:a16="http://schemas.microsoft.com/office/drawing/2014/main" id="{1ABA11B0-C50B-420D-897C-DF6ED282D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19" y="2283464"/>
            <a:ext cx="5348906" cy="230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F7FA54B-E7C8-4990-99ED-617DB0F10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975" y="2277367"/>
            <a:ext cx="4285144" cy="230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8BA074-E304-40BC-A9F9-0BB131FBC0FC}"/>
                  </a:ext>
                </a:extLst>
              </p:cNvPr>
              <p:cNvSpPr txBox="1"/>
              <p:nvPr/>
            </p:nvSpPr>
            <p:spPr>
              <a:xfrm>
                <a:off x="6003803" y="4550755"/>
                <a:ext cx="5129609" cy="1646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Observation: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∈{0,1,2,…}</m:t>
                    </m:r>
                  </m:oMath>
                </a14:m>
                <a:endParaRPr lang="en-US" sz="2500" dirty="0"/>
              </a:p>
              <a:p>
                <a:r>
                  <a:rPr lang="en-US" sz="2500" dirty="0"/>
                  <a:t>Fano Factor = </a:t>
                </a:r>
                <a:r>
                  <a:rPr lang="en-US" sz="2500" b="1" dirty="0">
                    <a:solidFill>
                      <a:schemeClr val="accent1"/>
                    </a:solidFill>
                  </a:rPr>
                  <a:t>var </a:t>
                </a:r>
                <a:r>
                  <a:rPr lang="en-US" sz="2500" dirty="0"/>
                  <a:t>/</a:t>
                </a:r>
                <a:r>
                  <a:rPr lang="en-US" sz="2500" b="1" dirty="0">
                    <a:solidFill>
                      <a:schemeClr val="accent2"/>
                    </a:solidFill>
                  </a:rPr>
                  <a:t> mean</a:t>
                </a:r>
                <a:endParaRPr lang="en-US" sz="2500" dirty="0"/>
              </a:p>
              <a:p>
                <a:r>
                  <a:rPr lang="en-US" sz="2500" dirty="0"/>
                  <a:t>Poisson: </a:t>
                </a:r>
                <a:r>
                  <a:rPr lang="en-US" sz="2500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sz="2500" dirty="0"/>
                  <a:t> = </a:t>
                </a:r>
                <a:r>
                  <a:rPr lang="en-US" sz="2500" b="1" dirty="0">
                    <a:solidFill>
                      <a:schemeClr val="accent1"/>
                    </a:solidFill>
                  </a:rPr>
                  <a:t>var</a:t>
                </a:r>
                <a:r>
                  <a:rPr lang="en-US" sz="2500" dirty="0"/>
                  <a:t>, inappropriate</a:t>
                </a:r>
              </a:p>
              <a:p>
                <a:r>
                  <a:rPr lang="en-US" sz="2500" dirty="0"/>
                  <a:t>Under- &amp; over-dispersion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8BA074-E304-40BC-A9F9-0BB131FBC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803" y="4550755"/>
                <a:ext cx="5129609" cy="1646989"/>
              </a:xfrm>
              <a:prstGeom prst="rect">
                <a:avLst/>
              </a:prstGeom>
              <a:blipFill>
                <a:blip r:embed="rId5"/>
                <a:stretch>
                  <a:fillRect l="-2021" t="-1852" b="-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93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4C25-923A-4003-9EEF-62411126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Motivation– primary visual cortex (V1)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63FD6-6ABC-4660-AB7D-DB064050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518" y="1569497"/>
            <a:ext cx="3604688" cy="2704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A8CF0-149C-468C-B583-0F35D4C6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85" y="4205287"/>
            <a:ext cx="3604688" cy="2704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C6D079-B802-43C7-8E75-D39DFA705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518" y="4153153"/>
            <a:ext cx="3604688" cy="2704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1513014-1AA2-4608-9AC3-6007C61B44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50650" y="1690686"/>
                <a:ext cx="390315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non-stationary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sz="2400" dirty="0"/>
                  <a:t> firing rate &amp; noise (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Change in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sz="2400" dirty="0"/>
                  <a:t> &amp; </a:t>
                </a:r>
                <a:r>
                  <a:rPr lang="en-US" sz="2400" b="1">
                    <a:solidFill>
                      <a:schemeClr val="accent1"/>
                    </a:solidFill>
                  </a:rPr>
                  <a:t>variance</a:t>
                </a:r>
                <a:r>
                  <a:rPr lang="en-US" sz="2400"/>
                  <a:t> contain </a:t>
                </a:r>
                <a:r>
                  <a:rPr lang="en-US" sz="2400" dirty="0"/>
                  <a:t>information</a:t>
                </a:r>
              </a:p>
              <a:p>
                <a:r>
                  <a:rPr lang="en-US" sz="2400" dirty="0"/>
                  <a:t>Non-Poisson: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var</a:t>
                </a:r>
              </a:p>
              <a:p>
                <a:r>
                  <a:rPr lang="en-US" sz="2400" b="1" dirty="0"/>
                  <a:t>track time-varying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sz="2400" b="1" dirty="0"/>
                  <a:t> and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sz="2400" b="1" dirty="0"/>
                  <a:t> simultaneously, with flexible dispersion.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1513014-1AA2-4608-9AC3-6007C61B4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50" y="1690686"/>
                <a:ext cx="3903150" cy="4351338"/>
              </a:xfrm>
              <a:prstGeom prst="rect">
                <a:avLst/>
              </a:prstGeom>
              <a:blipFill>
                <a:blip r:embed="rId5"/>
                <a:stretch>
                  <a:fillRect l="-2028" t="-1961" r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F6EBBE-6448-4FBF-8488-C23D0270A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99" y="1497724"/>
            <a:ext cx="3797859" cy="284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FC9F-D591-4B05-87D2-80FD2AF3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(1): Distribution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CEF2F-8603-45F8-8F26-840FB6FB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3063875"/>
            <a:ext cx="3619500" cy="3248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Goal: describe over- and under-dispersed count data flexibly.</a:t>
                </a:r>
              </a:p>
              <a:p>
                <a:r>
                  <a:rPr lang="en-US" dirty="0"/>
                  <a:t>Conway-Maxwell Poisson (CMP, jointly modeling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dirty="0"/>
                  <a:t> &amp;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/>
                  <a:t> )</a:t>
                </a:r>
              </a:p>
              <a:p>
                <a:r>
                  <a:rPr lang="en-US" dirty="0"/>
                  <a:t>p.m.f.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normalizing constant: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Dispersion parameter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Poisson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: over-dispersed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Geometric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: under-dispersed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Bernoulli</a:t>
                </a:r>
                <a:r>
                  <a:rPr lang="en-US" dirty="0"/>
                  <a:t>)</a:t>
                </a:r>
              </a:p>
              <a:p>
                <a:pPr lvl="0"/>
                <a:r>
                  <a:rPr lang="en-US" b="1" dirty="0">
                    <a:solidFill>
                      <a:prstClr val="black"/>
                    </a:solidFill>
                  </a:rPr>
                  <a:t>Joint model of </a:t>
                </a:r>
                <a:r>
                  <a:rPr lang="en-US" b="1" dirty="0"/>
                  <a:t>two parameters</a:t>
                </a:r>
                <a:r>
                  <a:rPr lang="en-US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69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F383-ADB9-4906-BB20-41B3BDF9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(2): Adaptive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Approximate the posterior by normal distribution (Laplace approximation) </a:t>
                </a:r>
              </a:p>
              <a:p>
                <a:r>
                  <a:rPr lang="en-US" dirty="0"/>
                  <a:t>Recursive posterior updates:</a:t>
                </a:r>
              </a:p>
              <a:p>
                <a:r>
                  <a:rPr lang="en-US" dirty="0"/>
                  <a:t>Step k,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neuron: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)′ 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1-step prediction (</a:t>
                </a:r>
                <a:r>
                  <a:rPr lang="en-US" b="0" dirty="0">
                    <a:effectLst/>
                  </a:rPr>
                  <a:t>Prior/ state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>
                    <a:effectLst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Posterior update: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Can be further improved by smoothing, Fisher scoring &amp; sliding window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33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D190-CFBE-49FF-B486-8D195C1B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2D3FF-9996-4C5E-A563-3F03873ECC8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1" t="6357" r="3121" b="80258"/>
          <a:stretch/>
        </p:blipFill>
        <p:spPr bwMode="auto">
          <a:xfrm>
            <a:off x="10608300" y="1951112"/>
            <a:ext cx="1491000" cy="7763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C0BCC-8FD9-439B-B2DD-997699836A7A}"/>
              </a:ext>
            </a:extLst>
          </p:cNvPr>
          <p:cNvSpPr txBox="1"/>
          <p:nvPr/>
        </p:nvSpPr>
        <p:spPr>
          <a:xfrm>
            <a:off x="1457349" y="1402672"/>
            <a:ext cx="354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information + No Window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7B4D5-C9F9-4DD8-A181-074843D666F3}"/>
              </a:ext>
            </a:extLst>
          </p:cNvPr>
          <p:cNvSpPr txBox="1"/>
          <p:nvPr/>
        </p:nvSpPr>
        <p:spPr>
          <a:xfrm>
            <a:off x="6310837" y="1402672"/>
            <a:ext cx="417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Information (“Fisher”) + Window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53AF01-DD48-4A9D-9772-97630FCF9C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08" y="1690686"/>
            <a:ext cx="5324475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61AA4A-624B-4618-B4A4-C6F2A12FFD0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76" y="1690686"/>
            <a:ext cx="5324475" cy="39909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92504F-E833-488F-85BE-C8DC55C6F347}"/>
                  </a:ext>
                </a:extLst>
              </p:cNvPr>
              <p:cNvSpPr txBox="1"/>
              <p:nvPr/>
            </p:nvSpPr>
            <p:spPr>
              <a:xfrm>
                <a:off x="4426921" y="5681661"/>
                <a:ext cx="33381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window size = 50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92504F-E833-488F-85BE-C8DC55C6F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921" y="5681661"/>
                <a:ext cx="3338158" cy="400110"/>
              </a:xfrm>
              <a:prstGeom prst="rect">
                <a:avLst/>
              </a:prstGeom>
              <a:blipFill>
                <a:blip r:embed="rId5"/>
                <a:stretch>
                  <a:fillRect l="-547" t="-7576" r="-1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21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114-0F60-4C31-A9DB-174085D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(1) V1 data; (2) “place cell” in hippocampus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0ACEC-6423-4F6C-980E-E3835839BC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893" y="1850392"/>
            <a:ext cx="5541107" cy="3993196"/>
          </a:xfrm>
          <a:prstGeom prst="rect">
            <a:avLst/>
          </a:prstGeom>
          <a:noFill/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86DD3BB9-E7F4-4E9F-9679-DAECA88174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37948" y="1850391"/>
            <a:ext cx="5299159" cy="40595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935EEB-F22D-4191-8BFC-D49E5D181FB0}"/>
              </a:ext>
            </a:extLst>
          </p:cNvPr>
          <p:cNvSpPr txBox="1"/>
          <p:nvPr/>
        </p:nvSpPr>
        <p:spPr>
          <a:xfrm>
            <a:off x="2634108" y="5909933"/>
            <a:ext cx="11764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V1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846BE3-CE8D-4D27-8376-48C594915704}"/>
              </a:ext>
            </a:extLst>
          </p:cNvPr>
          <p:cNvSpPr txBox="1"/>
          <p:nvPr/>
        </p:nvSpPr>
        <p:spPr>
          <a:xfrm>
            <a:off x="8140411" y="5963748"/>
            <a:ext cx="16594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“Place cell”</a:t>
            </a:r>
          </a:p>
        </p:txBody>
      </p:sp>
    </p:spTree>
    <p:extLst>
      <p:ext uri="{BB962C8B-B14F-4D97-AF65-F5344CB8AC3E}">
        <p14:creationId xmlns:p14="http://schemas.microsoft.com/office/powerpoint/2010/main" val="182723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392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Adaptive modeling of neural spike count data with non-Poisson variability</vt:lpstr>
      <vt:lpstr>Problem &amp; Motivation– Neural Spikes</vt:lpstr>
      <vt:lpstr>Problem &amp; Motivation– primary visual cortex (V1)</vt:lpstr>
      <vt:lpstr>Method (1): Distribution </vt:lpstr>
      <vt:lpstr>Method (2): Adaptive Filter</vt:lpstr>
      <vt:lpstr>Simulation</vt:lpstr>
      <vt:lpstr>Application: (1) V1 data; (2) “place cell” in hippocampus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Ganchao Wei</dc:creator>
  <cp:lastModifiedBy>wei ganchao</cp:lastModifiedBy>
  <cp:revision>9</cp:revision>
  <dcterms:created xsi:type="dcterms:W3CDTF">2021-06-13T14:43:07Z</dcterms:created>
  <dcterms:modified xsi:type="dcterms:W3CDTF">2021-07-28T16:38:16Z</dcterms:modified>
</cp:coreProperties>
</file>