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  <p:sldId id="258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663BD-A2CA-4FB7-826C-385CE0C2D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13F57-492C-4630-90D6-7C243228E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E74B2-3B9C-42E2-9F4B-E930FEE2B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D911-9624-4212-A1A7-630B5AF113E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82B69-6E44-4C6C-95B6-32257B94D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5926B-E9D1-45E2-88CB-5E84BE53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A700-FBA1-4080-8B2B-5EC5236F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23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8B240-0AA9-474A-815E-B717FCBB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2A769-91E9-4AA6-B986-4DF2238E4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EDADD-4709-40A2-98F6-BB17AE027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D911-9624-4212-A1A7-630B5AF113E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DC9E-485D-4B7B-B877-7C6ECDB2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768B4-3070-4844-AF53-7DB5F114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A700-FBA1-4080-8B2B-5EC5236F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9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14EA28-44DB-4611-A2AE-6C277157B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26E2A-5035-4D51-A5B1-9F217312E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91493-EA93-4C4B-9C7A-7E729500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D911-9624-4212-A1A7-630B5AF113E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4D3D5-C663-4355-98D4-61E7374A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5C119-6BEF-42C0-93CF-D3508526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A700-FBA1-4080-8B2B-5EC5236F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4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45C92-5956-48FD-A0CF-4C0053A2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0FCC3-79FC-4E19-A1CE-C42C2D2A5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C26AE-8C51-4269-B219-917422EE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D911-9624-4212-A1A7-630B5AF113E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F7A04-8A87-403F-9EE2-F4924352C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64051-8A1B-45EE-948A-C4C736BA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A700-FBA1-4080-8B2B-5EC5236F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4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32EA-0CC6-4064-98EB-72C7B4FB5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BAF3A-9CBF-4948-A2B4-22840E9B5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F3978-4972-4FE5-9307-118ACE037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D911-9624-4212-A1A7-630B5AF113E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37E37-B962-4ACD-8AE3-CD6FD14C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48BD3-0C2A-40B7-8FE2-38A3DE78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A700-FBA1-4080-8B2B-5EC5236F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5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23A1-5CA4-4F1B-AAA2-F01B8952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2FFAB-B74F-4DCE-A2CF-D16324BAE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3DFEE-9403-41F3-9519-AD435DABB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684FC-1D6D-4ECD-939A-1EBB649C9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D911-9624-4212-A1A7-630B5AF113E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076C5-EC9D-4AFC-AA63-CFB54C4A9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A9E6F-F634-47AE-8260-CB2DAD5E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A700-FBA1-4080-8B2B-5EC5236F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4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821E9-60A3-4C13-A834-856943346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2656D-8CEC-4006-8F70-8B102C901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51437-24E1-4470-982F-2A59D077E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A5618-CD58-48B9-AB8C-C62DCB876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C0A4E9-B176-4BBC-A5CB-F391B24F3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3F405-F24B-46B6-B52D-B932AB70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D911-9624-4212-A1A7-630B5AF113E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14138-9290-44D7-A611-947E3DF8C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BEB6A-26E5-46BF-8F9A-9F5E7B77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A700-FBA1-4080-8B2B-5EC5236F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7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3ACE-DA2A-4BE8-8AE2-7BAA1BD9B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62AFAC-1927-409E-A14F-9CD1738A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D911-9624-4212-A1A7-630B5AF113E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16237-8AAB-4CE2-BF56-0F2DF4ED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E0C73-5A49-4CC3-8BD8-A66884666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A700-FBA1-4080-8B2B-5EC5236F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3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CEBDC-9E0C-41D4-BD4F-379CBF61F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D911-9624-4212-A1A7-630B5AF113E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A7946-2ADD-421E-B8E0-9763FF83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F3D10-E100-4283-965A-0C026D4D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A700-FBA1-4080-8B2B-5EC5236F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4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1855E-D8A8-49E0-BDE7-982B46D24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E8EA7-3108-4E24-92B8-7881714E8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64346-1157-4AA9-AEDD-3B48CAED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5375D-AE65-4170-B16A-98B13F86D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D911-9624-4212-A1A7-630B5AF113E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1687C-A740-46D8-9E04-9605A3F1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0AB07-8906-4783-8909-9B3230BE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A700-FBA1-4080-8B2B-5EC5236F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3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DE90B-6711-49DD-B6AC-3B6E59114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448048-6597-4502-AD24-72B4C72933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CC411-3FA7-4457-B72B-431DADD6E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1E07B-B457-4FD2-AC4F-F2035250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D911-9624-4212-A1A7-630B5AF113E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96B59-B17E-4CE6-8BF3-A220CBBD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73B92-ADE5-481F-B145-FFD1393B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A700-FBA1-4080-8B2B-5EC5236F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0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BB5E47-4EAC-46F3-AC3E-A484F1E4B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71740-52C3-4BF4-83DD-9B2FC2A84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A90B2-712A-4989-97F0-29943F836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6D911-9624-4212-A1A7-630B5AF113E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AADD0-0347-4A5E-A041-D36EACF4C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BE9D3-15A1-4CC0-AA5F-00FD53BD7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5A700-FBA1-4080-8B2B-5EC5236F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8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7377-2B73-40BF-BBDD-5DEA6A45C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Clustering Neural Populations by State-space Factor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44C4A-4C3A-485D-A2FD-C77030B007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Ganchao Wei</a:t>
            </a:r>
            <a:r>
              <a:rPr lang="en-US" baseline="30000" dirty="0"/>
              <a:t>1</a:t>
            </a:r>
            <a:r>
              <a:rPr lang="en-US" dirty="0"/>
              <a:t>, </a:t>
            </a:r>
            <a:r>
              <a:rPr lang="en-US" dirty="0" err="1"/>
              <a:t>Xiaojing</a:t>
            </a:r>
            <a:r>
              <a:rPr lang="en-US" dirty="0"/>
              <a:t> Wang</a:t>
            </a:r>
            <a:r>
              <a:rPr lang="en-US" baseline="30000" dirty="0"/>
              <a:t>1</a:t>
            </a:r>
            <a:r>
              <a:rPr lang="en-US" dirty="0"/>
              <a:t>, Ian H. Stevenson</a:t>
            </a:r>
            <a:r>
              <a:rPr lang="en-US" baseline="30000" dirty="0"/>
              <a:t>2, 3</a:t>
            </a:r>
            <a:endParaRPr lang="en-US" dirty="0"/>
          </a:p>
          <a:p>
            <a:r>
              <a:rPr lang="en-US" sz="1500" dirty="0"/>
              <a:t>1 University of Connecticut, Department of Statistics</a:t>
            </a:r>
          </a:p>
          <a:p>
            <a:r>
              <a:rPr lang="en-US" sz="1500" dirty="0"/>
              <a:t>2 University of Connecticut, Department of Psychological Sciences</a:t>
            </a:r>
          </a:p>
          <a:p>
            <a:r>
              <a:rPr lang="en-US" sz="1500" dirty="0"/>
              <a:t>3 University of Connecticut, Department of Biomedical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1593254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79666-8E0F-4A66-8B27-53075CA5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1: Neurons with Known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3278A-3A5C-4C05-9BF7-8318D7D17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Averages of fitted mean firing rate and latent sate (</a:t>
            </a:r>
            <a:r>
              <a:rPr lang="en-US" dirty="0" err="1"/>
              <a:t>iter</a:t>
            </a:r>
            <a:r>
              <a:rPr lang="en-US" dirty="0"/>
              <a:t> 1000- 10,000)</a:t>
            </a:r>
          </a:p>
          <a:p>
            <a:endParaRPr lang="en-US" dirty="0"/>
          </a:p>
        </p:txBody>
      </p:sp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AF5B8A0A-94D5-4DD9-B1AE-C73132B1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58" y="2431588"/>
            <a:ext cx="4995655" cy="4245204"/>
          </a:xfrm>
          <a:prstGeom prst="rect">
            <a:avLst/>
          </a:prstGeom>
        </p:spPr>
      </p:pic>
      <p:pic>
        <p:nvPicPr>
          <p:cNvPr id="5" name="Picture 4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9D806184-495F-408C-AC3C-EF4310EE66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713" y="2431588"/>
            <a:ext cx="5615087" cy="424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25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B972-B8DC-4D68-9DFD-376523EBB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2: Neurons with Unknown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B0E7-C682-456B-BF48-4A656F75F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settings as in simulation 1 but with unknown labels</a:t>
            </a:r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DD35B53-B72F-47B0-A89B-283C15DDA7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087" y="2346233"/>
            <a:ext cx="8681825" cy="451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92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4A75-6D09-422A-A823-6AC679B5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3: A More Challenging Setting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8176-FE1D-4654-B983-7905D97CD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30 neurons each.</a:t>
            </a:r>
          </a:p>
          <a:p>
            <a:r>
              <a:rPr lang="en-US" dirty="0"/>
              <a:t>In each cluster, some neurons have weak signals (hard to cluster).</a:t>
            </a:r>
          </a:p>
          <a:p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F94DE39A-209F-4CB1-B6E2-B7F0B7881A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8336" b="-2989"/>
          <a:stretch/>
        </p:blipFill>
        <p:spPr>
          <a:xfrm>
            <a:off x="391885" y="2725286"/>
            <a:ext cx="5050972" cy="4132713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6A367C33-F479-417D-A5B7-38B44A4B2D8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42857" y="2725286"/>
            <a:ext cx="6321015" cy="41327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757FD3-AEBD-47DA-B63E-9CBABA417696}"/>
              </a:ext>
            </a:extLst>
          </p:cNvPr>
          <p:cNvSpPr/>
          <p:nvPr/>
        </p:nvSpPr>
        <p:spPr>
          <a:xfrm>
            <a:off x="957943" y="3044483"/>
            <a:ext cx="3534228" cy="35356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905B80-049F-436F-98DF-2F25C8683E7B}"/>
              </a:ext>
            </a:extLst>
          </p:cNvPr>
          <p:cNvSpPr/>
          <p:nvPr/>
        </p:nvSpPr>
        <p:spPr>
          <a:xfrm>
            <a:off x="957943" y="4079081"/>
            <a:ext cx="3534228" cy="35356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3066FF-21FF-4F2D-A955-2A8C2E210B61}"/>
              </a:ext>
            </a:extLst>
          </p:cNvPr>
          <p:cNvSpPr/>
          <p:nvPr/>
        </p:nvSpPr>
        <p:spPr>
          <a:xfrm>
            <a:off x="957943" y="5113679"/>
            <a:ext cx="3534228" cy="26386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76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CA04E-0E80-4329-AFC5-9A6FC5F6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</a:t>
            </a:r>
            <a:r>
              <a:rPr lang="en-US" dirty="0" err="1"/>
              <a:t>Neuralpixels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5A26A-325F-4501-96E7-103F19C80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from The Alan Institute</a:t>
            </a:r>
          </a:p>
          <a:p>
            <a:r>
              <a:rPr lang="en-US" dirty="0"/>
              <a:t>57 neurons from 4 anatomical sites:</a:t>
            </a:r>
          </a:p>
          <a:p>
            <a:pPr lvl="1"/>
            <a:r>
              <a:rPr lang="en-US" dirty="0"/>
              <a:t>Subiculum (</a:t>
            </a:r>
            <a:r>
              <a:rPr lang="en-US" b="1" dirty="0"/>
              <a:t>SUB</a:t>
            </a:r>
            <a:r>
              <a:rPr lang="en-US" dirty="0"/>
              <a:t>): part of the hippocampus for spatial navigation/memory</a:t>
            </a:r>
          </a:p>
          <a:p>
            <a:pPr lvl="1"/>
            <a:r>
              <a:rPr lang="en-US" dirty="0"/>
              <a:t>2 visual areas (</a:t>
            </a:r>
            <a:r>
              <a:rPr lang="en-US" b="1" dirty="0" err="1"/>
              <a:t>VISp</a:t>
            </a:r>
            <a:r>
              <a:rPr lang="en-US" dirty="0"/>
              <a:t> and </a:t>
            </a:r>
            <a:r>
              <a:rPr lang="en-US" b="1" dirty="0" err="1"/>
              <a:t>VISam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part of thalamus (</a:t>
            </a:r>
            <a:r>
              <a:rPr lang="en-US" b="1" dirty="0"/>
              <a:t>VPM</a:t>
            </a:r>
            <a:r>
              <a:rPr lang="en-US" dirty="0"/>
              <a:t>): involved in sensation/movement</a:t>
            </a:r>
          </a:p>
          <a:p>
            <a:r>
              <a:rPr lang="en-US" dirty="0"/>
              <a:t>Hard to cluster: </a:t>
            </a:r>
          </a:p>
          <a:p>
            <a:pPr lvl="1"/>
            <a:r>
              <a:rPr lang="en-US" dirty="0"/>
              <a:t>Activity in all these areas depend a bit on the movement of the animal.</a:t>
            </a:r>
          </a:p>
          <a:p>
            <a:pPr lvl="1"/>
            <a:r>
              <a:rPr lang="en-US" dirty="0"/>
              <a:t>Each area has different types of neurons within it, e.g. excitatory vs. inhibitory (~20-30%).</a:t>
            </a:r>
          </a:p>
        </p:txBody>
      </p:sp>
    </p:spTree>
    <p:extLst>
      <p:ext uri="{BB962C8B-B14F-4D97-AF65-F5344CB8AC3E}">
        <p14:creationId xmlns:p14="http://schemas.microsoft.com/office/powerpoint/2010/main" val="2959042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3EB1C-7E63-4FA7-9FC1-A021944A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</a:t>
            </a:r>
            <a:r>
              <a:rPr lang="en-US" dirty="0" err="1"/>
              <a:t>Neuralpixels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DD4E3-042C-42BA-9B5E-6FD787360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~30 min recordings for clustering (bin size = 0.5s).  </a:t>
            </a:r>
          </a:p>
          <a:p>
            <a:r>
              <a:rPr lang="en-US" dirty="0"/>
              <a:t>Set 𝑝=4. The average results from iteration 1000 to 3000.</a:t>
            </a:r>
          </a:p>
          <a:p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1989C9C-AAFD-48DA-93BA-DFE2EEDAA1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96"/>
          <a:stretch/>
        </p:blipFill>
        <p:spPr>
          <a:xfrm>
            <a:off x="5674972" y="2821702"/>
            <a:ext cx="4891235" cy="3944373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DAD4298-53FA-4F15-976C-2DCA8CD40B2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20" y="2821702"/>
            <a:ext cx="4836772" cy="403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9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E519-E4FC-48F5-A179-91FF889F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064CF-CCED-4645-99BC-1BFF48AB3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Neurons &amp; neural spikes</a:t>
            </a:r>
          </a:p>
          <a:p>
            <a:r>
              <a:rPr lang="en-US" dirty="0"/>
              <a:t>Modern techniques </a:t>
            </a:r>
            <a:r>
              <a:rPr lang="en-US" dirty="0">
                <a:sym typeface="Wingdings" panose="05000000000000000000" pitchFamily="2" charset="2"/>
              </a:rPr>
              <a:t> </a:t>
            </a:r>
          </a:p>
          <a:p>
            <a:r>
              <a:rPr lang="en-US" dirty="0"/>
              <a:t>study neurons in multi-population level</a:t>
            </a:r>
          </a:p>
          <a:p>
            <a:pPr lvl="1"/>
            <a:r>
              <a:rPr lang="en-US" dirty="0"/>
              <a:t>High-density silicon probes</a:t>
            </a:r>
          </a:p>
          <a:p>
            <a:pPr lvl="1"/>
            <a:r>
              <a:rPr lang="en-US" dirty="0"/>
              <a:t>large-scale calcium imaging methods</a:t>
            </a:r>
          </a:p>
          <a:p>
            <a:pPr lvl="1"/>
            <a:r>
              <a:rPr lang="en-US" dirty="0"/>
              <a:t>…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Neural coding 1: How to understand what a neuron is saying. – The Brain  Bank North West">
            <a:extLst>
              <a:ext uri="{FF2B5EF4-FFF2-40B4-BE49-F238E27FC236}">
                <a16:creationId xmlns:a16="http://schemas.microsoft.com/office/drawing/2014/main" id="{EB7839A7-34A7-4376-9204-CC6CDD582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894" y="4518013"/>
            <a:ext cx="5348906" cy="230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438FD126-2DFE-4A21-8085-F35DCA2EF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64" y="4518013"/>
            <a:ext cx="4285144" cy="230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Fully integrated silicon probes for high-density recording of neural  activity | Nature">
            <a:extLst>
              <a:ext uri="{FF2B5EF4-FFF2-40B4-BE49-F238E27FC236}">
                <a16:creationId xmlns:a16="http://schemas.microsoft.com/office/drawing/2014/main" id="{E607BF51-5079-4432-BEC0-C7693409A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467" y="365125"/>
            <a:ext cx="4062333" cy="383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5E673E-495F-4AFB-A07B-9912DCB6D48E}"/>
              </a:ext>
            </a:extLst>
          </p:cNvPr>
          <p:cNvSpPr txBox="1"/>
          <p:nvPr/>
        </p:nvSpPr>
        <p:spPr>
          <a:xfrm>
            <a:off x="9053106" y="4148681"/>
            <a:ext cx="230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Jun et al., Nature 2017</a:t>
            </a:r>
          </a:p>
        </p:txBody>
      </p:sp>
    </p:spTree>
    <p:extLst>
      <p:ext uri="{BB962C8B-B14F-4D97-AF65-F5344CB8AC3E}">
        <p14:creationId xmlns:p14="http://schemas.microsoft.com/office/powerpoint/2010/main" val="344600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453C-934B-4491-A881-5694B980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80E1A-1220-4ABF-96BC-00D1E9FD7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Relationships within and between populations</a:t>
            </a:r>
          </a:p>
          <a:p>
            <a:pPr lvl="1"/>
            <a:r>
              <a:rPr lang="en-US" dirty="0"/>
              <a:t>Described by </a:t>
            </a:r>
            <a:r>
              <a:rPr lang="en-US" b="1" dirty="0"/>
              <a:t>low-dimensional latent state vectors</a:t>
            </a:r>
          </a:p>
          <a:p>
            <a:pPr lvl="1"/>
            <a:r>
              <a:rPr lang="en-US" dirty="0"/>
              <a:t>usually modeled by </a:t>
            </a:r>
            <a:r>
              <a:rPr lang="en-US" b="1" dirty="0"/>
              <a:t>AR(1)</a:t>
            </a:r>
            <a:r>
              <a:rPr lang="en-US" dirty="0"/>
              <a:t> or </a:t>
            </a:r>
            <a:r>
              <a:rPr lang="en-US" b="1" dirty="0"/>
              <a:t>GP</a:t>
            </a:r>
            <a:r>
              <a:rPr lang="en-US" dirty="0"/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 defining populations? </a:t>
            </a:r>
            <a:r>
              <a:rPr lang="en-US" b="1" dirty="0">
                <a:solidFill>
                  <a:srgbClr val="FF0000"/>
                </a:solidFill>
                <a:latin typeface="Calibri" panose="020F0502020204030204"/>
              </a:rPr>
              <a:t>Difficult</a:t>
            </a:r>
            <a:r>
              <a:rPr lang="en-US" dirty="0">
                <a:solidFill>
                  <a:srgbClr val="FF0000"/>
                </a:solidFill>
                <a:latin typeface="Calibri" panose="020F0502020204030204"/>
              </a:rPr>
              <a:t>!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1">
              <a:spcBef>
                <a:spcPts val="1000"/>
              </a:spcBef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Anatomical vagueness</a:t>
            </a:r>
          </a:p>
          <a:p>
            <a:pPr lvl="1">
              <a:spcBef>
                <a:spcPts val="1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Neurons in different sites can talk to each other, physically/ chemically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One solution: do distance-based clustering at first, but…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to define “distance”? (Tricky &amp; loose information)</a:t>
            </a:r>
          </a:p>
          <a:p>
            <a:pPr lvl="1">
              <a:spcBef>
                <a:spcPts val="1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May bias the latent structures.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20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91484-0FEB-417A-942F-47017619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931FE-0981-4253-8557-375B75D85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Combine these two </a:t>
            </a:r>
            <a:r>
              <a:rPr lang="en-US" dirty="0"/>
              <a:t>(model-based clustering): </a:t>
            </a:r>
          </a:p>
          <a:p>
            <a:pPr lvl="1"/>
            <a:r>
              <a:rPr lang="en-US" dirty="0"/>
              <a:t>Let the latent structure help with clustering &amp; vice versa</a:t>
            </a:r>
          </a:p>
          <a:p>
            <a:pPr lvl="1"/>
            <a:r>
              <a:rPr lang="en-US" dirty="0"/>
              <a:t>Capture latent structure by state-space factor models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For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neuroscience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:</a:t>
            </a:r>
          </a:p>
          <a:p>
            <a:pPr lvl="1">
              <a:spcBef>
                <a:spcPts val="1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Help detect potential functional-related neurons (physically/ chemically)</a:t>
            </a:r>
          </a:p>
          <a:p>
            <a:pPr lvl="1">
              <a:spcBef>
                <a:spcPts val="1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Capture the temporal spiking pattern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Beyond neuroscience: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Cluster general time series data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 low-dimensional structure at the same time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587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CF64-028D-4AA4-8174-A24A4C65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(1): Neural Populations-- SSFM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BE1716-D7BA-48D6-A833-791376A269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b="1" dirty="0"/>
                  <a:t>State-space factor model </a:t>
                </a:r>
                <a:r>
                  <a:rPr lang="en-US" sz="2400" dirty="0"/>
                  <a:t>(SSFM)</a:t>
                </a:r>
              </a:p>
              <a:p>
                <a:r>
                  <a:rPr lang="en-US" sz="2400" b="1" dirty="0"/>
                  <a:t>Observation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𝑌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𝑖𝑡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∈</m:t>
                    </m:r>
                    <m:sSubSup>
                      <m:sSub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Sup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ℤ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≥0</m:t>
                        </m:r>
                      </m:sub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𝑁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×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neurons,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steps)</a:t>
                </a:r>
              </a:p>
              <a:p>
                <a:r>
                  <a:rPr lang="en-US" sz="2400" dirty="0"/>
                  <a:t>Given the cluster indicator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for neuron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m:rPr>
                          <m:aln/>
                        </m:rPr>
                        <a:rPr kumimoji="0" lang="en-US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∼</m:t>
                      </m:r>
                      <m:r>
                        <a:rPr kumimoji="0" lang="en-US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𝑃𝑜𝑖</m:t>
                      </m:r>
                      <m:d>
                        <m:d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𝑖𝑡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func>
                        <m:func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aln/>
                        </m:rPr>
                        <a:rPr kumimoji="0" lang="en-US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  <m:r>
                        <a:rPr kumimoji="0" lang="en-US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𝒄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  <m:oMath xmlns:m="http://schemas.openxmlformats.org/officeDocument/2006/math">
                      <m:sSup>
                        <m:sSup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0" lang="en-US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0" lang="en-US" sz="24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24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24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bSup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  <m:d>
                                    <m:dPr>
                                      <m:ctrlPr>
                                        <a:rPr kumimoji="0" lang="en-US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0" lang="en-US" sz="24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24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24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kumimoji="0" lang="en-US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∼</m:t>
                      </m:r>
                      <m:sSub>
                        <m:sSub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𝑑𝑐</m:t>
                              </m:r>
                            </m:sub>
                            <m:sup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𝑑𝑐</m:t>
                              </m:r>
                            </m:sub>
                            <m:sup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Open Sans" panose="020B0606030504020204" pitchFamily="34" charset="0"/>
                    <a:cs typeface="Open Sans" panose="020B0606030504020204" pitchFamily="34" charset="0"/>
                  </a:rPr>
                  <a:t>,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pl-PL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SupPr>
                      <m:e>
                        <m:r>
                          <a:rPr kumimoji="0" lang="pl-PL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𝒄</m:t>
                        </m:r>
                      </m:e>
                      <m:sub>
                        <m:r>
                          <a:rPr kumimoji="0" lang="pl-PL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kumimoji="0" lang="pl-PL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pl-PL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0" lang="pl-PL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0" lang="pl-PL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0" lang="pl-PL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 </m:t>
                            </m:r>
                          </m:e>
                        </m:d>
                      </m:sup>
                    </m:sSubSup>
                    <m:r>
                      <a:rPr kumimoji="0" lang="pl-PL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∈</m:t>
                    </m:r>
                    <m:sSup>
                      <m:sSupPr>
                        <m:ctrlPr>
                          <a:rPr kumimoji="0" lang="pl-PL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pPr>
                      <m:e>
                        <m:r>
                          <a:rPr kumimoji="0" lang="pl-PL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ℝ</m:t>
                        </m:r>
                      </m:e>
                      <m:sup>
                        <m:r>
                          <a:rPr kumimoji="0" lang="pl-PL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𝑝</m:t>
                        </m:r>
                      </m:sup>
                    </m:sSup>
                    <m:r>
                      <a:rPr kumimoji="0" lang="pl-PL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 </m:t>
                    </m:r>
                  </m:oMath>
                </a14:m>
                <a:r>
                  <a:rPr kumimoji="0" lang="pl-P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Open Sans" panose="020B0606030504020204" pitchFamily="34" charset="0"/>
                    <a:cs typeface="Open Sans" panose="020B0606030504020204" pitchFamily="34" charset="0"/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pl-PL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SupPr>
                      <m:e>
                        <m:r>
                          <a:rPr kumimoji="0" lang="pl-PL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𝒙</m:t>
                        </m:r>
                      </m:e>
                      <m:sub>
                        <m:r>
                          <a:rPr kumimoji="0" lang="pl-PL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kumimoji="0" lang="pl-PL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pl-PL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0" lang="pl-PL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0" lang="pl-PL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p>
                    </m:sSubSup>
                    <m:r>
                      <a:rPr kumimoji="0" lang="pl-PL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∈</m:t>
                    </m:r>
                    <m:sSup>
                      <m:sSupPr>
                        <m:ctrlPr>
                          <a:rPr kumimoji="0" lang="pl-PL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pPr>
                      <m:e>
                        <m:r>
                          <a:rPr kumimoji="0" lang="pl-PL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ℝ</m:t>
                        </m:r>
                      </m:e>
                      <m:sup>
                        <m:r>
                          <a:rPr kumimoji="0" lang="pl-PL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kumimoji="0" lang="pl-P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SupPr>
                      <m:e>
                        <m:r>
                          <a:rPr kumimoji="0" lang="en-US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𝒙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sz="2400" b="0" i="1" u="none" strike="noStrike" kern="1200" cap="none" spc="0" normalizeH="0" baseline="0" noProof="0" dirty="0" err="1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400" b="0" i="1" u="none" strike="noStrike" kern="1200" cap="none" spc="0" normalizeH="0" baseline="0" noProof="0" dirty="0" err="1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0" lang="en-US" sz="2400" b="0" i="1" u="none" strike="noStrike" kern="1200" cap="none" spc="0" normalizeH="0" baseline="0" noProof="0" dirty="0" err="1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p>
                    </m:sSubSup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Open Sans" panose="020B0606030504020204" pitchFamily="34" charset="0"/>
                    <a:cs typeface="Open Sans" panose="020B0606030504020204" pitchFamily="34" charset="0"/>
                  </a:rPr>
                  <a:t> progresses linearly with a Gaussian noise: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  <m:r>
                        <m:rPr>
                          <m:aln/>
                        </m:rPr>
                        <a:rPr kumimoji="0" lang="en-US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∼</m:t>
                      </m:r>
                      <m:sSub>
                        <m:sSub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Sup>
                        <m:sSubSup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  <m:r>
                        <a:rPr kumimoji="0" lang="en-US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sSubSup>
                        <m:sSubSup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  <m:r>
                        <m:rPr>
                          <m:aln/>
                        </m:rPr>
                        <a:rPr kumimoji="0" lang="en-US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∼</m:t>
                      </m:r>
                      <m:sSub>
                        <m:sSub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0" lang="en-US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sSubSup>
                        <m:sSubSup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  <m:r>
                        <a:rPr kumimoji="0" lang="en-US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kumimoji="0" lang="en-US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sSup>
                        <m:sSup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𝑸</m:t>
                          </m:r>
                        </m:e>
                        <m:sup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kumimoji="0" lang="en-US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BE1716-D7BA-48D6-A833-791376A269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071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C7F4-7648-4F9F-B5E2-4985AA49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(1): Neural Populations-- SSFM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8A917F-0E0D-4A24-A95A-2426854EFA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Remark 1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p>
                    </m:sSubSup>
                  </m:oMath>
                </a14:m>
                <a:r>
                  <a:rPr lang="en-US" sz="2800" b="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p>
                    </m:sSubSup>
                  </m:oMath>
                </a14:m>
                <a:r>
                  <a:rPr lang="en-US" sz="2800" b="0" dirty="0">
                    <a:solidFill>
                      <a:schemeClr val="tx1"/>
                    </a:solidFill>
                  </a:rPr>
                  <a:t> are both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neuron</a:t>
                </a:r>
                <a:r>
                  <a:rPr lang="en-US" sz="2800" b="0" dirty="0">
                    <a:solidFill>
                      <a:schemeClr val="tx1"/>
                    </a:solidFill>
                  </a:rPr>
                  <a:t>- and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cluster</a:t>
                </a:r>
                <a:r>
                  <a:rPr lang="en-US" sz="2800" b="0" dirty="0">
                    <a:solidFill>
                      <a:schemeClr val="tx1"/>
                    </a:solidFill>
                  </a:rPr>
                  <a:t>-dependent</a:t>
                </a:r>
              </a:p>
              <a:p>
                <a:pPr lvl="1"/>
                <a:r>
                  <a:rPr lang="en-US" b="0" dirty="0">
                    <a:solidFill>
                      <a:schemeClr val="tx1"/>
                    </a:solidFill>
                  </a:rPr>
                  <a:t>Auxiliary parameters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≠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help clustering</a:t>
                </a:r>
              </a:p>
              <a:p>
                <a:pPr lvl="1"/>
                <a:r>
                  <a:rPr lang="en-US" sz="2400" b="0" dirty="0">
                    <a:solidFill>
                      <a:schemeClr val="tx1"/>
                    </a:solidFill>
                  </a:rPr>
                  <a:t>The prior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𝑑𝑐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𝚺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𝑑𝑐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 help inference for these</a:t>
                </a:r>
                <a:endParaRPr lang="en-US" b="0" dirty="0">
                  <a:solidFill>
                    <a:schemeClr val="tx1"/>
                  </a:solidFill>
                </a:endParaRPr>
              </a:p>
              <a:p>
                <a:r>
                  <a:rPr lang="en-US" b="1" dirty="0"/>
                  <a:t>Remark 2</a:t>
                </a:r>
                <a:r>
                  <a:rPr lang="en-US" dirty="0"/>
                  <a:t>: Constraints for model identifiability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: each row of has mean 0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+ diagonal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= identifiable model</a:t>
                </a:r>
              </a:p>
              <a:p>
                <a:r>
                  <a:rPr lang="en-US" b="1" dirty="0"/>
                  <a:t>Remark 3</a:t>
                </a:r>
                <a:r>
                  <a:rPr lang="en-US" dirty="0"/>
                  <a:t>: Decomposition of spiking features, 3 parts</a:t>
                </a:r>
              </a:p>
              <a:p>
                <a:pPr lvl="1"/>
                <a:r>
                  <a:rPr lang="en-US" dirty="0"/>
                  <a:t>The baseline firing rate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set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 of centered and orthonormal temporal patterns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“magnitude” of each temporal pattern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8A917F-0E0D-4A24-A95A-2426854EF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120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1736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9F8E-E1DB-468A-84D1-C537ED53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(2): Clustering– MFM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9F1B08-5FB3-4DDC-9FC3-CE27D0393E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Model summary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sz="2400" dirty="0">
                    <a:solidFill>
                      <a:prstClr val="black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cluster parameters: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𝚯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</m:sub>
                    </m:sSub>
                    <m:r>
                      <a:rPr 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𝒅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𝑪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SupPr>
                          <m:e>
                            <m: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𝑑𝑐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SupPr>
                          <m:e>
                            <m: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𝚺</m:t>
                            </m:r>
                          </m:e>
                          <m:sub>
                            <m: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𝑑𝑐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𝑿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𝑨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𝑸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prstClr val="black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, with prior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𝑯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𝒀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sSup>
                      <m:sSupPr>
                        <m:ctrlP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𝑖</m:t>
                                </m:r>
                                <m: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𝑖𝑇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′</m:t>
                        </m:r>
                      </m:sup>
                    </m:sSup>
                    <m:r>
                      <a:rPr 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∼</m:t>
                    </m:r>
                    <m:r>
                      <a:rPr 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𝑆𝑆𝐹𝑀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𝚯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Unknown number of clusters </a:t>
                </a:r>
                <a:r>
                  <a:rPr lang="en-US" dirty="0">
                    <a:sym typeface="Wingdings" panose="05000000000000000000" pitchFamily="2" charset="2"/>
                  </a:rPr>
                  <a:t> DPM? </a:t>
                </a:r>
                <a:r>
                  <a:rPr lang="en-US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Wrong!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Number of neural population is </a:t>
                </a:r>
                <a:r>
                  <a:rPr lang="en-US" b="1" dirty="0">
                    <a:sym typeface="Wingdings" panose="05000000000000000000" pitchFamily="2" charset="2"/>
                  </a:rPr>
                  <a:t>finite but unknown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Put prior on cluster number  </a:t>
                </a:r>
                <a:r>
                  <a:rPr lang="en-US" b="1" dirty="0">
                    <a:sym typeface="Wingdings" panose="05000000000000000000" pitchFamily="2" charset="2"/>
                  </a:rPr>
                  <a:t>mixture of finite mixtures (MFM)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					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</a:t>
                </a:r>
                <a:r>
                  <a:rPr lang="en-US" dirty="0" err="1"/>
                  <a:t>p.m.f</a:t>
                </a:r>
                <a:r>
                  <a:rPr lang="en-US" dirty="0"/>
                  <a:t>. on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1,2,…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𝐷𝑖𝑟𝑖𝑐h𝑖𝑙𝑒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r>
                  <a:rPr lang="en-US" dirty="0"/>
                  <a:t>		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box>
                      <m:box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limUpp>
                          <m:limUp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~</m:t>
                            </m:r>
                          </m:e>
                          <m:lim>
                            <m:r>
                              <m:rPr>
                                <m:nor/>
                              </m:rPr>
                              <a:rPr lang="en-US" i="0" dirty="0" err="1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i="0" dirty="0" err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en-US" i="0" dirty="0" err="1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i="0" dirty="0" err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en-US" i="0" dirty="0" err="1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m:rPr>
                                <m:nor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lim>
                        </m:limUpp>
                      </m:e>
                    </m:box>
                    <m:r>
                      <a:rPr lang="en-US" i="1" dirty="0" smtClean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dirty="0"/>
                  <a:t>					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0" dirty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l-GR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l-GR" i="1" dirty="0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l-G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0" dirty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l-GR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l-GR" i="1" dirty="0" smtClean="0">
                        <a:latin typeface="Cambria Math" panose="02040503050406030204" pitchFamily="18" charset="0"/>
                      </a:rPr>
                      <m:t> </m:t>
                    </m:r>
                    <m:limUpp>
                      <m:limUppPr>
                        <m:ctrlPr>
                          <a:rPr lang="el-GR" i="1" dirty="0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l-GR" i="1" dirty="0" smtClean="0">
                            <a:latin typeface="Cambria Math" panose="02040503050406030204" pitchFamily="18" charset="0"/>
                          </a:rPr>
                          <m:t>~</m:t>
                        </m:r>
                      </m:e>
                      <m:lim>
                        <m:r>
                          <m:rPr>
                            <m:nor/>
                          </m:rPr>
                          <a:rPr lang="en-US" i="0" dirty="0" err="1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i="0" dirty="0" err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i="0" dirty="0" err="1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i="0" dirty="0" err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i="0" dirty="0" err="1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.</m:t>
                        </m:r>
                      </m:lim>
                    </m:limUpp>
                    <m:r>
                      <a:rPr lang="en-US" i="1" dirty="0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dirty="0"/>
                  <a:t>					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𝑖𝑇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𝑆𝑆𝐹𝑀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𝚯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dirty="0"/>
                  <a:t> 			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𝚯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9F1B08-5FB3-4DDC-9FC3-CE27D0393E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71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36C40-2781-4961-84DE-2D4CE0D40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5FC096-5A5F-4DAD-92A1-01CE736ED7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Sample posteriors by MCMC</a:t>
                </a:r>
              </a:p>
              <a:p>
                <a:r>
                  <a:rPr lang="en-US" dirty="0"/>
                  <a:t>SSFM-related parameters: </a:t>
                </a:r>
              </a:p>
              <a:p>
                <a:pPr lvl="1"/>
                <a:r>
                  <a:rPr lang="en-US" dirty="0"/>
                  <a:t>Poisson likelihood </a:t>
                </a:r>
                <a:r>
                  <a:rPr lang="en-US" dirty="0">
                    <a:sym typeface="Wingdings" panose="05000000000000000000" pitchFamily="2" charset="2"/>
                  </a:rPr>
                  <a:t> particle MCMC? </a:t>
                </a:r>
                <a:r>
                  <a:rPr lang="en-US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Cumbersome…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Unimodality &amp; Markovian structure (tri-block diagonal Hessian) Laplace approximation efficiently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Constraints handled by projection (SVD)</a:t>
                </a:r>
              </a:p>
              <a:p>
                <a:pPr lvl="0">
                  <a:defRPr/>
                </a:pPr>
                <a:r>
                  <a:rPr lang="en-US" dirty="0"/>
                  <a:t>Auxiliary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parameters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𝒅</m:t>
                        </m:r>
                      </m:e>
                      <m:sup>
                        <m:d>
                          <m:dPr>
                            <m:ctrlPr>
                              <a:rPr kumimoji="0" lang="en-U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𝑪</m:t>
                        </m:r>
                      </m:e>
                      <m:sup>
                        <m:d>
                          <m:dPr>
                            <m:ctrlPr>
                              <a:rPr kumimoji="0" lang="en-U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5FC096-5A5F-4DAD-92A1-01CE736ED7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45">
            <a:extLst>
              <a:ext uri="{FF2B5EF4-FFF2-40B4-BE49-F238E27FC236}">
                <a16:creationId xmlns:a16="http://schemas.microsoft.com/office/drawing/2014/main" id="{2D826479-2DAE-4848-842D-5F5D72EC7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164" y="4001294"/>
            <a:ext cx="6703546" cy="285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18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BE9E3-6389-4EC0-A533-5B61A92E8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1: Neurons with Known Labels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B3F04D-62FE-4003-A857-4FA2185F9E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3 clusters, 10 neurons each.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MCMC: 10,000 iterations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B3F04D-62FE-4003-A857-4FA2185F9E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FB03472-888E-441F-9E34-FA505B04AD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286" y="1190720"/>
            <a:ext cx="7075714" cy="566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8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781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Clustering Neural Populations by State-space Factor Models</vt:lpstr>
      <vt:lpstr>Introduction</vt:lpstr>
      <vt:lpstr>Introduction</vt:lpstr>
      <vt:lpstr>Introduction</vt:lpstr>
      <vt:lpstr>Model (1): Neural Populations-- SSFM</vt:lpstr>
      <vt:lpstr>Model (1): Neural Populations-- SSFM</vt:lpstr>
      <vt:lpstr>Model (2): Clustering– MFM</vt:lpstr>
      <vt:lpstr>Inference</vt:lpstr>
      <vt:lpstr>Simulation 1: Neurons with Known Labels</vt:lpstr>
      <vt:lpstr>Simulation 1: Neurons with Known Labels</vt:lpstr>
      <vt:lpstr>Simulation 2: Neurons with Unknown Labels</vt:lpstr>
      <vt:lpstr>Simulation 3: A More Challenging Setting </vt:lpstr>
      <vt:lpstr>Application: Neuralpixels Data</vt:lpstr>
      <vt:lpstr>Application: Neuralpixels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Neural Populations by State-space Factor Models</dc:title>
  <dc:creator>wei ganchao</dc:creator>
  <cp:lastModifiedBy>wei ganchao</cp:lastModifiedBy>
  <cp:revision>11</cp:revision>
  <dcterms:created xsi:type="dcterms:W3CDTF">2021-11-11T15:28:59Z</dcterms:created>
  <dcterms:modified xsi:type="dcterms:W3CDTF">2021-11-12T02:09:27Z</dcterms:modified>
</cp:coreProperties>
</file>