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handoutMasterIdLst>
    <p:handoutMasterId r:id="rId22"/>
  </p:handoutMasterIdLst>
  <p:sldIdLst>
    <p:sldId id="359" r:id="rId4"/>
    <p:sldId id="527" r:id="rId6"/>
    <p:sldId id="322" r:id="rId7"/>
    <p:sldId id="433" r:id="rId8"/>
    <p:sldId id="505" r:id="rId9"/>
    <p:sldId id="506" r:id="rId10"/>
    <p:sldId id="428" r:id="rId11"/>
    <p:sldId id="518" r:id="rId12"/>
    <p:sldId id="522" r:id="rId13"/>
    <p:sldId id="523" r:id="rId14"/>
    <p:sldId id="525" r:id="rId15"/>
    <p:sldId id="526" r:id="rId16"/>
    <p:sldId id="528" r:id="rId17"/>
    <p:sldId id="529" r:id="rId18"/>
    <p:sldId id="524" r:id="rId19"/>
    <p:sldId id="488" r:id="rId20"/>
    <p:sldId id="318" r:id="rId21"/>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942" userDrawn="1">
          <p15:clr>
            <a:srgbClr val="A4A3A4"/>
          </p15:clr>
        </p15:guide>
        <p15:guide id="3" orient="horz" pos="16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36" initials="8"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4761"/>
    <a:srgbClr val="D38666"/>
    <a:srgbClr val="1A4B96"/>
    <a:srgbClr val="9A1103"/>
    <a:srgbClr val="DCE0B8"/>
    <a:srgbClr val="EC8C8D"/>
    <a:srgbClr val="787912"/>
    <a:srgbClr val="F2C091"/>
    <a:srgbClr val="9F624F"/>
    <a:srgbClr val="E6C1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3" autoAdjust="0"/>
    <p:restoredTop sz="94660" autoAdjust="0"/>
  </p:normalViewPr>
  <p:slideViewPr>
    <p:cSldViewPr showGuides="1">
      <p:cViewPr>
        <p:scale>
          <a:sx n="100" d="100"/>
          <a:sy n="100" d="100"/>
        </p:scale>
        <p:origin x="-2130" y="-942"/>
      </p:cViewPr>
      <p:guideLst>
        <p:guide pos="2942"/>
        <p:guide orient="horz" pos="16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950"/>
        <p:guide pos="220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24.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latin typeface="inpin heiti" charset="-122"/>
              <a:ea typeface="inpin heiti"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latin typeface="inpin heiti" charset="-122"/>
                <a:ea typeface="inpin heiti" charset="-122"/>
              </a:rPr>
            </a:fld>
            <a:endParaRPr lang="zh-CN" altLang="en-US" dirty="0">
              <a:latin typeface="inpin heiti" charset="-122"/>
              <a:ea typeface="inpin heiti"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latin typeface="inpin heiti" charset="-122"/>
              <a:ea typeface="inpin heiti"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latin typeface="inpin heiti" charset="-122"/>
                <a:ea typeface="inpin heiti" charset="-122"/>
              </a:rPr>
            </a:fld>
            <a:endParaRPr lang="zh-CN" altLang="en-US" dirty="0">
              <a:latin typeface="inpin heiti" charset="-122"/>
              <a:ea typeface="inpin heiti"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inpin heiti" charset="-122"/>
                <a:ea typeface="inpin heiti"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inpin heiti" charset="-122"/>
                <a:ea typeface="inpin heiti" charset="-122"/>
              </a:defRPr>
            </a:lvl1pPr>
          </a:lstStyle>
          <a:p>
            <a:fld id="{6A2B73EA-EE91-4E33-A9C1-8BF5DD7139A2}"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inpin heiti" charset="-122"/>
                <a:ea typeface="inpin heiti"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inpin heiti" charset="-122"/>
                <a:ea typeface="inpin heiti" charset="-122"/>
              </a:defRPr>
            </a:lvl1pPr>
          </a:lstStyle>
          <a:p>
            <a:fld id="{7392B679-AE23-4750-8FB0-6513430B895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pin heiti" charset="-122"/>
        <a:ea typeface="inpin heiti" charset="-122"/>
        <a:cs typeface="+mn-cs"/>
      </a:defRPr>
    </a:lvl1pPr>
    <a:lvl2pPr marL="457200" algn="l" defTabSz="914400" rtl="0" eaLnBrk="1" latinLnBrk="0" hangingPunct="1">
      <a:defRPr sz="1200" b="0" i="0" kern="1200">
        <a:solidFill>
          <a:schemeClr val="tx1"/>
        </a:solidFill>
        <a:latin typeface="inpin heiti" charset="-122"/>
        <a:ea typeface="inpin heiti" charset="-122"/>
        <a:cs typeface="+mn-cs"/>
      </a:defRPr>
    </a:lvl2pPr>
    <a:lvl3pPr marL="914400" algn="l" defTabSz="914400" rtl="0" eaLnBrk="1" latinLnBrk="0" hangingPunct="1">
      <a:defRPr sz="1200" b="0" i="0" kern="1200">
        <a:solidFill>
          <a:schemeClr val="tx1"/>
        </a:solidFill>
        <a:latin typeface="inpin heiti" charset="-122"/>
        <a:ea typeface="inpin heiti" charset="-122"/>
        <a:cs typeface="+mn-cs"/>
      </a:defRPr>
    </a:lvl3pPr>
    <a:lvl4pPr marL="1371600" algn="l" defTabSz="914400" rtl="0" eaLnBrk="1" latinLnBrk="0" hangingPunct="1">
      <a:defRPr sz="1200" b="0" i="0" kern="1200">
        <a:solidFill>
          <a:schemeClr val="tx1"/>
        </a:solidFill>
        <a:latin typeface="inpin heiti" charset="-122"/>
        <a:ea typeface="inpin heiti" charset="-122"/>
        <a:cs typeface="+mn-cs"/>
      </a:defRPr>
    </a:lvl4pPr>
    <a:lvl5pPr marL="1828800" algn="l" defTabSz="914400" rtl="0" eaLnBrk="1" latinLnBrk="0" hangingPunct="1">
      <a:defRPr sz="1200" b="0" i="0" kern="1200">
        <a:solidFill>
          <a:schemeClr val="tx1"/>
        </a:solidFill>
        <a:latin typeface="inpin heiti" charset="-122"/>
        <a:ea typeface="inpin heiti"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7" name="TextBox 6"/>
          <p:cNvSpPr txBox="1"/>
          <p:nvPr userDrawn="1"/>
        </p:nvSpPr>
        <p:spPr>
          <a:xfrm>
            <a:off x="86570" y="50250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b="0" i="0">
                <a:solidFill>
                  <a:schemeClr val="tx1">
                    <a:tint val="75000"/>
                  </a:schemeClr>
                </a:solidFill>
                <a:latin typeface="inpin heiti" charset="-122"/>
                <a:ea typeface="inpin heiti" charset="-122"/>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b="0" i="0">
                <a:solidFill>
                  <a:schemeClr val="tx1">
                    <a:tint val="75000"/>
                  </a:schemeClr>
                </a:solidFill>
                <a:latin typeface="inpin heiti" charset="-122"/>
                <a:ea typeface="inpin heiti"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b="0" i="0">
                <a:solidFill>
                  <a:schemeClr val="tx1">
                    <a:tint val="75000"/>
                  </a:schemeClr>
                </a:solidFill>
                <a:latin typeface="inpin heiti" charset="-122"/>
                <a:ea typeface="inpin heiti" charset="-122"/>
              </a:defRPr>
            </a:lvl1pPr>
          </a:lstStyle>
          <a:p>
            <a:fld id="{0C913308-F349-4B6D-A68A-DD1791B4A57B}" type="slidenum">
              <a:rPr lang="zh-CN" altLang="en-US" smtClean="0"/>
            </a:fld>
            <a:endParaRPr lang="zh-CN" altLang="en-US" dirty="0"/>
          </a:p>
        </p:txBody>
      </p:sp>
      <p:pic>
        <p:nvPicPr>
          <p:cNvPr id="11" name="图片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914400" rtl="0" eaLnBrk="1" latinLnBrk="0" hangingPunct="1">
        <a:spcBef>
          <a:spcPct val="0"/>
        </a:spcBef>
        <a:buNone/>
        <a:defRPr sz="4400" b="0" i="0" kern="1200">
          <a:solidFill>
            <a:schemeClr val="tx1"/>
          </a:solidFill>
          <a:latin typeface="inpin heiti" charset="-122"/>
          <a:ea typeface="inpin heiti"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0" i="0" kern="1200">
          <a:solidFill>
            <a:schemeClr val="tx1"/>
          </a:solidFill>
          <a:latin typeface="inpin heiti" charset="-122"/>
          <a:ea typeface="inpin heiti" charset="-122"/>
          <a:cs typeface="+mn-cs"/>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inpin heiti" charset="-122"/>
          <a:ea typeface="inpin heiti" charset="-122"/>
          <a:cs typeface="+mn-cs"/>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inpin heiti" charset="-122"/>
          <a:ea typeface="inpin heiti" charset="-122"/>
          <a:cs typeface="+mn-cs"/>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inpin heiti" charset="-122"/>
          <a:ea typeface="inpin heiti" charset="-122"/>
          <a:cs typeface="+mn-cs"/>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inpin heiti" charset="-122"/>
          <a:ea typeface="inpin heiti"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9.xml"/><Relationship Id="rId7" Type="http://schemas.openxmlformats.org/officeDocument/2006/relationships/themeOverride" Target="../theme/themeOverride9.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tags" Target="../tags/tag16.xml"/><Relationship Id="rId10" Type="http://schemas.openxmlformats.org/officeDocument/2006/relationships/notesSlide" Target="../notesSlides/notesSlide10.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tags" Target="../tags/tag18.xml"/><Relationship Id="rId2" Type="http://schemas.openxmlformats.org/officeDocument/2006/relationships/image" Target="../media/image9.png"/><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1.xml"/><Relationship Id="rId2" Type="http://schemas.openxmlformats.org/officeDocument/2006/relationships/image" Target="../media/image12.png"/><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tags" Target="../tags/tag23.xml"/><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themeOverride" Target="../theme/themeOverride3.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9.xml"/><Relationship Id="rId2" Type="http://schemas.openxmlformats.org/officeDocument/2006/relationships/themeOverride" Target="../theme/themeOverride4.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hemeOverride" Target="../theme/themeOverride6.xml"/><Relationship Id="rId2" Type="http://schemas.openxmlformats.org/officeDocument/2006/relationships/image" Target="../media/image3.png"/><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1.vml"/><Relationship Id="rId6" Type="http://schemas.openxmlformats.org/officeDocument/2006/relationships/slideLayout" Target="../slideLayouts/slideLayout9.xml"/><Relationship Id="rId5" Type="http://schemas.openxmlformats.org/officeDocument/2006/relationships/themeOverride" Target="../theme/themeOverride7.xml"/><Relationship Id="rId4" Type="http://schemas.openxmlformats.org/officeDocument/2006/relationships/image" Target="../media/image4.wmf"/><Relationship Id="rId3" Type="http://schemas.openxmlformats.org/officeDocument/2006/relationships/oleObject" Target="../embeddings/oleObject1.bin"/><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9.xml"/><Relationship Id="rId7" Type="http://schemas.openxmlformats.org/officeDocument/2006/relationships/themeOverride" Target="../theme/themeOverride8.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tags" Target="../tags/tag14.xml"/><Relationship Id="rId10" Type="http://schemas.openxmlformats.org/officeDocument/2006/relationships/notesSlide" Target="../notesSlides/notesSlide9.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000" b="-3000"/>
          </a:stretch>
        </a:blipFill>
        <a:effectLst/>
      </p:bgPr>
    </p:bg>
    <p:spTree>
      <p:nvGrpSpPr>
        <p:cNvPr id="1" name=""/>
        <p:cNvGrpSpPr/>
        <p:nvPr/>
      </p:nvGrpSpPr>
      <p:grpSpPr>
        <a:xfrm>
          <a:off x="0" y="0"/>
          <a:ext cx="0" cy="0"/>
          <a:chOff x="0" y="0"/>
          <a:chExt cx="0" cy="0"/>
        </a:xfrm>
      </p:grpSpPr>
      <p:sp>
        <p:nvSpPr>
          <p:cNvPr id="58" name="Oval 3"/>
          <p:cNvSpPr/>
          <p:nvPr/>
        </p:nvSpPr>
        <p:spPr bwMode="auto">
          <a:xfrm>
            <a:off x="3487550" y="1800991"/>
            <a:ext cx="730372" cy="730372"/>
          </a:xfrm>
          <a:prstGeom prst="ellipse">
            <a:avLst/>
          </a:prstGeom>
          <a:solidFill>
            <a:schemeClr val="accent4">
              <a:lumMod val="60000"/>
              <a:lumOff val="40000"/>
              <a:alpha val="70000"/>
            </a:schemeClr>
          </a:solidFill>
          <a:ln w="19050">
            <a:noFill/>
            <a:round/>
          </a:ln>
        </p:spPr>
        <p:txBody>
          <a:bodyPr anchor="ctr"/>
          <a:lstStyle/>
          <a:p>
            <a:pPr algn="ctr"/>
            <a:endParaRPr dirty="0">
              <a:cs typeface="+mn-ea"/>
              <a:sym typeface="+mn-lt"/>
            </a:endParaRPr>
          </a:p>
        </p:txBody>
      </p:sp>
      <p:sp>
        <p:nvSpPr>
          <p:cNvPr id="59" name="Oval 2"/>
          <p:cNvSpPr/>
          <p:nvPr/>
        </p:nvSpPr>
        <p:spPr bwMode="auto">
          <a:xfrm>
            <a:off x="4249202" y="1493764"/>
            <a:ext cx="626440" cy="626440"/>
          </a:xfrm>
          <a:prstGeom prst="ellipse">
            <a:avLst/>
          </a:prstGeom>
          <a:solidFill>
            <a:srgbClr val="3B4761">
              <a:alpha val="70000"/>
            </a:srgbClr>
          </a:solidFill>
          <a:ln w="19050">
            <a:noFill/>
            <a:round/>
          </a:ln>
        </p:spPr>
        <p:txBody>
          <a:bodyPr anchor="ctr"/>
          <a:lstStyle/>
          <a:p>
            <a:pPr algn="ctr"/>
            <a:endParaRPr dirty="0">
              <a:latin typeface="Agency FB" panose="020B0503020202020204" pitchFamily="34" charset="0"/>
              <a:cs typeface="+mn-ea"/>
              <a:sym typeface="+mn-lt"/>
            </a:endParaRPr>
          </a:p>
        </p:txBody>
      </p:sp>
      <p:sp>
        <p:nvSpPr>
          <p:cNvPr id="63" name="Oval 3"/>
          <p:cNvSpPr/>
          <p:nvPr/>
        </p:nvSpPr>
        <p:spPr bwMode="auto">
          <a:xfrm>
            <a:off x="5172400" y="2192187"/>
            <a:ext cx="730372" cy="730372"/>
          </a:xfrm>
          <a:prstGeom prst="ellipse">
            <a:avLst/>
          </a:prstGeom>
          <a:solidFill>
            <a:srgbClr val="3B4761">
              <a:alpha val="70000"/>
            </a:srgbClr>
          </a:solidFill>
          <a:ln w="19050">
            <a:noFill/>
            <a:round/>
          </a:ln>
        </p:spPr>
        <p:txBody>
          <a:bodyPr anchor="ctr"/>
          <a:lstStyle/>
          <a:p>
            <a:pPr algn="ctr"/>
            <a:endParaRPr dirty="0">
              <a:cs typeface="+mn-ea"/>
              <a:sym typeface="+mn-lt"/>
            </a:endParaRPr>
          </a:p>
        </p:txBody>
      </p:sp>
      <p:sp>
        <p:nvSpPr>
          <p:cNvPr id="64" name="Oval 2"/>
          <p:cNvSpPr/>
          <p:nvPr/>
        </p:nvSpPr>
        <p:spPr bwMode="auto">
          <a:xfrm>
            <a:off x="6820029" y="1448339"/>
            <a:ext cx="485807" cy="485807"/>
          </a:xfrm>
          <a:prstGeom prst="ellipse">
            <a:avLst/>
          </a:prstGeom>
          <a:solidFill>
            <a:srgbClr val="3B4761">
              <a:alpha val="70000"/>
            </a:srgbClr>
          </a:solidFill>
          <a:ln w="19050">
            <a:noFill/>
            <a:round/>
          </a:ln>
        </p:spPr>
        <p:txBody>
          <a:bodyPr anchor="ctr"/>
          <a:lstStyle/>
          <a:p>
            <a:pPr algn="ctr"/>
            <a:endParaRPr dirty="0">
              <a:latin typeface="Agency FB" panose="020B0503020202020204" pitchFamily="34" charset="0"/>
              <a:cs typeface="+mn-ea"/>
              <a:sym typeface="+mn-lt"/>
            </a:endParaRPr>
          </a:p>
        </p:txBody>
      </p:sp>
      <p:sp>
        <p:nvSpPr>
          <p:cNvPr id="65" name="Oval 4"/>
          <p:cNvSpPr/>
          <p:nvPr/>
        </p:nvSpPr>
        <p:spPr bwMode="auto">
          <a:xfrm>
            <a:off x="6289858" y="2531363"/>
            <a:ext cx="365186" cy="365186"/>
          </a:xfrm>
          <a:prstGeom prst="ellipse">
            <a:avLst/>
          </a:prstGeom>
          <a:solidFill>
            <a:srgbClr val="D38666">
              <a:alpha val="70000"/>
            </a:srgbClr>
          </a:solidFill>
          <a:ln w="19050">
            <a:noFill/>
            <a:round/>
          </a:ln>
        </p:spPr>
        <p:txBody>
          <a:bodyPr anchor="ctr"/>
          <a:lstStyle/>
          <a:p>
            <a:pPr algn="ctr"/>
            <a:endParaRPr dirty="0">
              <a:cs typeface="+mn-ea"/>
              <a:sym typeface="+mn-lt"/>
            </a:endParaRPr>
          </a:p>
        </p:txBody>
      </p:sp>
      <p:sp>
        <p:nvSpPr>
          <p:cNvPr id="66" name="Oval 5"/>
          <p:cNvSpPr/>
          <p:nvPr/>
        </p:nvSpPr>
        <p:spPr bwMode="auto">
          <a:xfrm>
            <a:off x="5172400" y="1671222"/>
            <a:ext cx="259537" cy="259537"/>
          </a:xfrm>
          <a:prstGeom prst="ellipse">
            <a:avLst/>
          </a:prstGeom>
          <a:solidFill>
            <a:schemeClr val="accent4">
              <a:lumMod val="60000"/>
              <a:lumOff val="40000"/>
              <a:alpha val="70000"/>
            </a:schemeClr>
          </a:solidFill>
          <a:ln w="19050">
            <a:noFill/>
            <a:round/>
          </a:ln>
        </p:spPr>
        <p:txBody>
          <a:bodyPr anchor="ctr"/>
          <a:lstStyle/>
          <a:p>
            <a:pPr algn="ctr"/>
            <a:endParaRPr dirty="0">
              <a:latin typeface="Agency FB" panose="020B0503020202020204" pitchFamily="34" charset="0"/>
              <a:cs typeface="+mn-ea"/>
              <a:sym typeface="+mn-lt"/>
            </a:endParaRPr>
          </a:p>
        </p:txBody>
      </p:sp>
      <p:sp>
        <p:nvSpPr>
          <p:cNvPr id="67" name="Oval 6"/>
          <p:cNvSpPr/>
          <p:nvPr/>
        </p:nvSpPr>
        <p:spPr bwMode="auto">
          <a:xfrm>
            <a:off x="6820029" y="1078559"/>
            <a:ext cx="259537" cy="259537"/>
          </a:xfrm>
          <a:prstGeom prst="ellipse">
            <a:avLst/>
          </a:prstGeom>
          <a:solidFill>
            <a:srgbClr val="D38666">
              <a:alpha val="70000"/>
            </a:srgbClr>
          </a:solidFill>
          <a:ln w="19050">
            <a:noFill/>
            <a:round/>
          </a:ln>
        </p:spPr>
        <p:txBody>
          <a:bodyPr anchor="ctr"/>
          <a:lstStyle/>
          <a:p>
            <a:pPr algn="ctr"/>
            <a:endParaRPr dirty="0">
              <a:latin typeface="Agency FB" panose="020B0503020202020204" pitchFamily="34" charset="0"/>
              <a:cs typeface="+mn-ea"/>
              <a:sym typeface="+mn-lt"/>
            </a:endParaRPr>
          </a:p>
        </p:txBody>
      </p:sp>
      <p:sp>
        <p:nvSpPr>
          <p:cNvPr id="32" name="Oval 3"/>
          <p:cNvSpPr/>
          <p:nvPr/>
        </p:nvSpPr>
        <p:spPr bwMode="auto">
          <a:xfrm>
            <a:off x="1718358" y="1800991"/>
            <a:ext cx="730372" cy="730372"/>
          </a:xfrm>
          <a:prstGeom prst="ellipse">
            <a:avLst/>
          </a:prstGeom>
          <a:solidFill>
            <a:srgbClr val="3B4761">
              <a:alpha val="70000"/>
            </a:srgbClr>
          </a:solidFill>
          <a:ln w="19050">
            <a:noFill/>
            <a:round/>
          </a:ln>
        </p:spPr>
        <p:txBody>
          <a:bodyPr anchor="ctr"/>
          <a:lstStyle/>
          <a:p>
            <a:pPr algn="ctr"/>
            <a:endParaRPr dirty="0">
              <a:cs typeface="+mn-ea"/>
              <a:sym typeface="+mn-lt"/>
            </a:endParaRPr>
          </a:p>
        </p:txBody>
      </p:sp>
      <p:sp>
        <p:nvSpPr>
          <p:cNvPr id="33" name="Oval 2"/>
          <p:cNvSpPr/>
          <p:nvPr/>
        </p:nvSpPr>
        <p:spPr bwMode="auto">
          <a:xfrm>
            <a:off x="1806164" y="1087180"/>
            <a:ext cx="885604" cy="885604"/>
          </a:xfrm>
          <a:prstGeom prst="ellipse">
            <a:avLst/>
          </a:prstGeom>
          <a:solidFill>
            <a:srgbClr val="3B4761">
              <a:alpha val="70000"/>
            </a:srgbClr>
          </a:solidFill>
          <a:ln w="19050">
            <a:noFill/>
            <a:round/>
          </a:ln>
        </p:spPr>
        <p:txBody>
          <a:bodyPr anchor="ctr"/>
          <a:lstStyle/>
          <a:p>
            <a:pPr algn="ctr"/>
            <a:endParaRPr dirty="0">
              <a:latin typeface="Agency FB" panose="020B0503020202020204" pitchFamily="34" charset="0"/>
              <a:cs typeface="+mn-ea"/>
              <a:sym typeface="+mn-lt"/>
            </a:endParaRPr>
          </a:p>
        </p:txBody>
      </p:sp>
      <p:sp>
        <p:nvSpPr>
          <p:cNvPr id="34" name="Oval 1"/>
          <p:cNvSpPr/>
          <p:nvPr/>
        </p:nvSpPr>
        <p:spPr bwMode="auto">
          <a:xfrm>
            <a:off x="2147319" y="1350281"/>
            <a:ext cx="1088900" cy="10889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6000" dirty="0">
                <a:solidFill>
                  <a:schemeClr val="tx1">
                    <a:lumMod val="65000"/>
                    <a:lumOff val="35000"/>
                  </a:schemeClr>
                </a:solidFill>
                <a:latin typeface="Agency FB" panose="020B0503020202020204" pitchFamily="34" charset="0"/>
                <a:cs typeface="+mn-ea"/>
                <a:sym typeface="+mn-lt"/>
              </a:rPr>
              <a:t>2</a:t>
            </a:r>
            <a:endParaRPr lang="en-US" altLang="zh-CN" sz="6000" dirty="0">
              <a:solidFill>
                <a:schemeClr val="tx1">
                  <a:lumMod val="65000"/>
                  <a:lumOff val="35000"/>
                </a:schemeClr>
              </a:solidFill>
              <a:latin typeface="Agency FB" panose="020B0503020202020204" pitchFamily="34" charset="0"/>
              <a:cs typeface="+mn-ea"/>
              <a:sym typeface="+mn-lt"/>
            </a:endParaRPr>
          </a:p>
        </p:txBody>
      </p:sp>
      <p:sp>
        <p:nvSpPr>
          <p:cNvPr id="35" name="Oval 4"/>
          <p:cNvSpPr/>
          <p:nvPr/>
        </p:nvSpPr>
        <p:spPr bwMode="auto">
          <a:xfrm>
            <a:off x="2266137" y="2611725"/>
            <a:ext cx="365186" cy="365186"/>
          </a:xfrm>
          <a:prstGeom prst="ellipse">
            <a:avLst/>
          </a:prstGeom>
          <a:solidFill>
            <a:srgbClr val="D38666"/>
          </a:solidFill>
          <a:ln w="19050">
            <a:noFill/>
            <a:round/>
          </a:ln>
        </p:spPr>
        <p:txBody>
          <a:bodyPr anchor="ctr"/>
          <a:lstStyle/>
          <a:p>
            <a:pPr algn="ctr"/>
            <a:endParaRPr dirty="0">
              <a:cs typeface="+mn-ea"/>
              <a:sym typeface="+mn-lt"/>
            </a:endParaRPr>
          </a:p>
        </p:txBody>
      </p:sp>
      <p:sp>
        <p:nvSpPr>
          <p:cNvPr id="39" name="Oval 6"/>
          <p:cNvSpPr/>
          <p:nvPr/>
        </p:nvSpPr>
        <p:spPr bwMode="auto">
          <a:xfrm>
            <a:off x="3106450" y="1078559"/>
            <a:ext cx="259537" cy="259537"/>
          </a:xfrm>
          <a:prstGeom prst="ellipse">
            <a:avLst/>
          </a:prstGeom>
          <a:solidFill>
            <a:srgbClr val="D38666">
              <a:alpha val="70000"/>
            </a:srgbClr>
          </a:solidFill>
          <a:ln w="19050">
            <a:noFill/>
            <a:round/>
          </a:ln>
        </p:spPr>
        <p:txBody>
          <a:bodyPr anchor="ctr"/>
          <a:lstStyle/>
          <a:p>
            <a:pPr algn="ctr"/>
            <a:endParaRPr dirty="0">
              <a:latin typeface="Agency FB" panose="020B0503020202020204" pitchFamily="34" charset="0"/>
              <a:cs typeface="+mn-ea"/>
              <a:sym typeface="+mn-lt"/>
            </a:endParaRPr>
          </a:p>
        </p:txBody>
      </p:sp>
      <p:sp>
        <p:nvSpPr>
          <p:cNvPr id="55" name="Oval 1"/>
          <p:cNvSpPr/>
          <p:nvPr/>
        </p:nvSpPr>
        <p:spPr bwMode="auto">
          <a:xfrm>
            <a:off x="3403023" y="1350281"/>
            <a:ext cx="1088900" cy="10889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6000" dirty="0">
                <a:solidFill>
                  <a:schemeClr val="tx1">
                    <a:lumMod val="65000"/>
                    <a:lumOff val="35000"/>
                  </a:schemeClr>
                </a:solidFill>
                <a:latin typeface="Agency FB" panose="020B0503020202020204" pitchFamily="34" charset="0"/>
                <a:cs typeface="+mn-ea"/>
                <a:sym typeface="+mn-lt"/>
              </a:rPr>
              <a:t>0</a:t>
            </a:r>
            <a:endParaRPr lang="en-US" altLang="zh-CN" sz="6000" dirty="0">
              <a:solidFill>
                <a:schemeClr val="tx1">
                  <a:lumMod val="65000"/>
                  <a:lumOff val="35000"/>
                </a:schemeClr>
              </a:solidFill>
              <a:latin typeface="Agency FB" panose="020B0503020202020204" pitchFamily="34" charset="0"/>
              <a:cs typeface="+mn-ea"/>
              <a:sym typeface="+mn-lt"/>
            </a:endParaRPr>
          </a:p>
        </p:txBody>
      </p:sp>
      <p:sp>
        <p:nvSpPr>
          <p:cNvPr id="56" name="Oval 1"/>
          <p:cNvSpPr/>
          <p:nvPr/>
        </p:nvSpPr>
        <p:spPr bwMode="auto">
          <a:xfrm>
            <a:off x="4658727" y="1350281"/>
            <a:ext cx="1088900" cy="10889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6000" dirty="0">
                <a:solidFill>
                  <a:schemeClr val="tx1">
                    <a:lumMod val="65000"/>
                    <a:lumOff val="35000"/>
                  </a:schemeClr>
                </a:solidFill>
                <a:latin typeface="Agency FB" panose="020B0503020202020204" pitchFamily="34" charset="0"/>
                <a:cs typeface="+mn-ea"/>
                <a:sym typeface="+mn-lt"/>
              </a:rPr>
              <a:t>2</a:t>
            </a:r>
            <a:endParaRPr lang="en-US" altLang="zh-CN" sz="6000" dirty="0">
              <a:solidFill>
                <a:schemeClr val="tx1">
                  <a:lumMod val="65000"/>
                  <a:lumOff val="35000"/>
                </a:schemeClr>
              </a:solidFill>
              <a:latin typeface="Agency FB" panose="020B0503020202020204" pitchFamily="34" charset="0"/>
              <a:cs typeface="+mn-ea"/>
              <a:sym typeface="+mn-lt"/>
            </a:endParaRPr>
          </a:p>
        </p:txBody>
      </p:sp>
      <p:sp>
        <p:nvSpPr>
          <p:cNvPr id="57" name="Oval 1"/>
          <p:cNvSpPr/>
          <p:nvPr/>
        </p:nvSpPr>
        <p:spPr bwMode="auto">
          <a:xfrm>
            <a:off x="5914431" y="1350281"/>
            <a:ext cx="1088900" cy="10889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6000" dirty="0">
                <a:solidFill>
                  <a:schemeClr val="tx1">
                    <a:lumMod val="65000"/>
                    <a:lumOff val="35000"/>
                  </a:schemeClr>
                </a:solidFill>
                <a:latin typeface="Agency FB" panose="020B0503020202020204" pitchFamily="34" charset="0"/>
                <a:cs typeface="+mn-ea"/>
                <a:sym typeface="+mn-lt"/>
              </a:rPr>
              <a:t>3</a:t>
            </a:r>
            <a:endParaRPr lang="en-US" altLang="zh-CN" sz="6000" dirty="0">
              <a:solidFill>
                <a:schemeClr val="tx1">
                  <a:lumMod val="65000"/>
                  <a:lumOff val="35000"/>
                </a:schemeClr>
              </a:solidFill>
              <a:latin typeface="Agency FB" panose="020B0503020202020204" pitchFamily="34" charset="0"/>
              <a:cs typeface="+mn-ea"/>
              <a:sym typeface="+mn-lt"/>
            </a:endParaRPr>
          </a:p>
        </p:txBody>
      </p:sp>
      <p:sp>
        <p:nvSpPr>
          <p:cNvPr id="60" name="Oval 4"/>
          <p:cNvSpPr/>
          <p:nvPr/>
        </p:nvSpPr>
        <p:spPr bwMode="auto">
          <a:xfrm>
            <a:off x="871780" y="1894731"/>
            <a:ext cx="365186" cy="365186"/>
          </a:xfrm>
          <a:prstGeom prst="ellipse">
            <a:avLst/>
          </a:prstGeom>
          <a:solidFill>
            <a:schemeClr val="accent3">
              <a:alpha val="70000"/>
            </a:schemeClr>
          </a:solidFill>
          <a:ln w="19050">
            <a:noFill/>
            <a:round/>
          </a:ln>
        </p:spPr>
        <p:txBody>
          <a:bodyPr anchor="ctr"/>
          <a:lstStyle/>
          <a:p>
            <a:pPr algn="ctr"/>
            <a:endParaRPr dirty="0">
              <a:latin typeface="Agency FB" panose="020B0503020202020204" pitchFamily="34" charset="0"/>
              <a:cs typeface="+mn-ea"/>
              <a:sym typeface="+mn-lt"/>
            </a:endParaRPr>
          </a:p>
        </p:txBody>
      </p:sp>
      <p:sp>
        <p:nvSpPr>
          <p:cNvPr id="62" name="Oval 6"/>
          <p:cNvSpPr/>
          <p:nvPr/>
        </p:nvSpPr>
        <p:spPr bwMode="auto">
          <a:xfrm>
            <a:off x="4875642" y="1078559"/>
            <a:ext cx="259537" cy="259537"/>
          </a:xfrm>
          <a:prstGeom prst="ellipse">
            <a:avLst/>
          </a:prstGeom>
          <a:solidFill>
            <a:srgbClr val="D38666">
              <a:alpha val="70000"/>
            </a:srgbClr>
          </a:solidFill>
          <a:ln w="19050">
            <a:noFill/>
            <a:round/>
          </a:ln>
        </p:spPr>
        <p:txBody>
          <a:bodyPr anchor="ctr"/>
          <a:lstStyle/>
          <a:p>
            <a:pPr algn="ctr"/>
            <a:endParaRPr dirty="0">
              <a:latin typeface="Agency FB" panose="020B0503020202020204" pitchFamily="34" charset="0"/>
              <a:cs typeface="+mn-ea"/>
              <a:sym typeface="+mn-lt"/>
            </a:endParaRPr>
          </a:p>
        </p:txBody>
      </p:sp>
      <p:sp>
        <p:nvSpPr>
          <p:cNvPr id="68" name="Oval 2"/>
          <p:cNvSpPr/>
          <p:nvPr/>
        </p:nvSpPr>
        <p:spPr bwMode="auto">
          <a:xfrm>
            <a:off x="7542577" y="2160189"/>
            <a:ext cx="387270" cy="387270"/>
          </a:xfrm>
          <a:prstGeom prst="ellipse">
            <a:avLst/>
          </a:prstGeom>
          <a:solidFill>
            <a:srgbClr val="3B4761">
              <a:alpha val="70000"/>
            </a:srgbClr>
          </a:solidFill>
          <a:ln w="19050">
            <a:noFill/>
            <a:round/>
          </a:ln>
        </p:spPr>
        <p:txBody>
          <a:bodyPr anchor="ctr"/>
          <a:lstStyle/>
          <a:p>
            <a:pPr algn="ctr"/>
            <a:endParaRPr dirty="0">
              <a:cs typeface="+mn-ea"/>
              <a:sym typeface="+mn-lt"/>
            </a:endParaRPr>
          </a:p>
        </p:txBody>
      </p:sp>
      <p:sp>
        <p:nvSpPr>
          <p:cNvPr id="7" name="TextBox 7"/>
          <p:cNvSpPr>
            <a:spLocks noChangeArrowheads="1"/>
          </p:cNvSpPr>
          <p:nvPr/>
        </p:nvSpPr>
        <p:spPr bwMode="auto">
          <a:xfrm>
            <a:off x="1806164" y="2859782"/>
            <a:ext cx="5622719" cy="1107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600" b="1" spc="600" dirty="0">
                <a:solidFill>
                  <a:schemeClr val="tx1">
                    <a:lumMod val="65000"/>
                    <a:lumOff val="35000"/>
                  </a:schemeClr>
                </a:solidFill>
                <a:cs typeface="+mn-ea"/>
                <a:sym typeface="+mn-lt"/>
              </a:rPr>
              <a:t>计算机视觉第三次大作业汇报</a:t>
            </a:r>
            <a:r>
              <a:rPr lang="en-US" altLang="zh-CN" sz="3600" b="1" spc="600" dirty="0">
                <a:solidFill>
                  <a:schemeClr val="tx1">
                    <a:lumMod val="65000"/>
                    <a:lumOff val="35000"/>
                  </a:schemeClr>
                </a:solidFill>
                <a:cs typeface="+mn-ea"/>
                <a:sym typeface="+mn-lt"/>
              </a:rPr>
              <a:t>:5.10</a:t>
            </a:r>
            <a:endParaRPr lang="en-US" altLang="zh-CN" sz="3600" b="1" spc="600" dirty="0">
              <a:solidFill>
                <a:schemeClr val="tx1">
                  <a:lumMod val="65000"/>
                  <a:lumOff val="35000"/>
                </a:schemeClr>
              </a:solidFill>
              <a:cs typeface="+mn-ea"/>
              <a:sym typeface="+mn-lt"/>
            </a:endParaRPr>
          </a:p>
        </p:txBody>
      </p:sp>
      <p:sp>
        <p:nvSpPr>
          <p:cNvPr id="25" name="Rectangle 4"/>
          <p:cNvSpPr txBox="1">
            <a:spLocks noChangeArrowheads="1"/>
          </p:cNvSpPr>
          <p:nvPr/>
        </p:nvSpPr>
        <p:spPr bwMode="auto">
          <a:xfrm>
            <a:off x="3060065" y="4083685"/>
            <a:ext cx="6065520" cy="478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400" b="0" dirty="0" smtClean="0">
                <a:solidFill>
                  <a:schemeClr val="tx1">
                    <a:lumMod val="50000"/>
                    <a:lumOff val="50000"/>
                  </a:schemeClr>
                </a:solidFill>
                <a:latin typeface="+mn-lt"/>
                <a:ea typeface="+mn-ea"/>
                <a:cs typeface="+mn-ea"/>
                <a:sym typeface="+mn-lt"/>
              </a:rPr>
              <a:t>组员：刘明骏</a:t>
            </a:r>
            <a:r>
              <a:rPr lang="en-US" altLang="zh-CN" sz="1400" b="0" dirty="0" smtClean="0">
                <a:solidFill>
                  <a:schemeClr val="tx1">
                    <a:lumMod val="50000"/>
                    <a:lumOff val="50000"/>
                  </a:schemeClr>
                </a:solidFill>
                <a:latin typeface="+mn-lt"/>
                <a:ea typeface="+mn-ea"/>
                <a:cs typeface="+mn-ea"/>
                <a:sym typeface="+mn-lt"/>
              </a:rPr>
              <a:t> </a:t>
            </a:r>
            <a:r>
              <a:rPr lang="zh-CN" altLang="en-US" sz="1400" b="0" dirty="0" smtClean="0">
                <a:solidFill>
                  <a:schemeClr val="tx1">
                    <a:lumMod val="50000"/>
                    <a:lumOff val="50000"/>
                  </a:schemeClr>
                </a:solidFill>
                <a:latin typeface="+mn-lt"/>
                <a:ea typeface="+mn-ea"/>
                <a:cs typeface="+mn-ea"/>
                <a:sym typeface="+mn-lt"/>
              </a:rPr>
              <a:t>钱维民</a:t>
            </a:r>
            <a:r>
              <a:rPr lang="en-US" altLang="zh-CN" sz="1400" b="0" dirty="0" smtClean="0">
                <a:solidFill>
                  <a:schemeClr val="tx1">
                    <a:lumMod val="50000"/>
                    <a:lumOff val="50000"/>
                  </a:schemeClr>
                </a:solidFill>
                <a:latin typeface="+mn-lt"/>
                <a:ea typeface="+mn-ea"/>
                <a:cs typeface="+mn-ea"/>
                <a:sym typeface="+mn-lt"/>
              </a:rPr>
              <a:t> </a:t>
            </a:r>
            <a:r>
              <a:rPr lang="zh-CN" altLang="en-US" sz="1400" b="0" dirty="0" smtClean="0">
                <a:solidFill>
                  <a:schemeClr val="tx1">
                    <a:lumMod val="50000"/>
                    <a:lumOff val="50000"/>
                  </a:schemeClr>
                </a:solidFill>
                <a:latin typeface="+mn-lt"/>
                <a:ea typeface="+mn-ea"/>
                <a:cs typeface="+mn-ea"/>
                <a:sym typeface="+mn-lt"/>
              </a:rPr>
              <a:t>曹宇恒</a:t>
            </a:r>
            <a:r>
              <a:rPr lang="en-US" altLang="zh-CN" sz="1400" b="0" dirty="0" smtClean="0">
                <a:solidFill>
                  <a:schemeClr val="tx1">
                    <a:lumMod val="50000"/>
                    <a:lumOff val="50000"/>
                  </a:schemeClr>
                </a:solidFill>
                <a:latin typeface="+mn-lt"/>
                <a:ea typeface="+mn-ea"/>
                <a:cs typeface="+mn-ea"/>
                <a:sym typeface="+mn-lt"/>
              </a:rPr>
              <a:t> </a:t>
            </a:r>
            <a:r>
              <a:rPr lang="zh-CN" altLang="en-US" sz="1400" b="0" dirty="0" smtClean="0">
                <a:solidFill>
                  <a:schemeClr val="tx1">
                    <a:lumMod val="50000"/>
                    <a:lumOff val="50000"/>
                  </a:schemeClr>
                </a:solidFill>
                <a:latin typeface="+mn-lt"/>
                <a:ea typeface="+mn-ea"/>
                <a:cs typeface="+mn-ea"/>
                <a:sym typeface="+mn-lt"/>
              </a:rPr>
              <a:t>王佳豪</a:t>
            </a:r>
            <a:r>
              <a:rPr lang="en-US" altLang="zh-CN" sz="1400" b="0" dirty="0" smtClean="0">
                <a:solidFill>
                  <a:schemeClr val="tx1">
                    <a:lumMod val="50000"/>
                    <a:lumOff val="50000"/>
                  </a:schemeClr>
                </a:solidFill>
                <a:latin typeface="+mn-lt"/>
                <a:ea typeface="+mn-ea"/>
                <a:cs typeface="+mn-ea"/>
                <a:sym typeface="+mn-lt"/>
              </a:rPr>
              <a:t> </a:t>
            </a:r>
            <a:r>
              <a:rPr lang="zh-CN" altLang="en-US" sz="1400" b="0" dirty="0" smtClean="0">
                <a:solidFill>
                  <a:schemeClr val="tx1">
                    <a:lumMod val="50000"/>
                    <a:lumOff val="50000"/>
                  </a:schemeClr>
                </a:solidFill>
                <a:latin typeface="+mn-lt"/>
                <a:ea typeface="+mn-ea"/>
                <a:cs typeface="+mn-ea"/>
                <a:sym typeface="+mn-lt"/>
              </a:rPr>
              <a:t>白宁</a:t>
            </a:r>
            <a:endParaRPr lang="zh-CN" altLang="en-US" sz="1400" b="0" dirty="0" smtClean="0">
              <a:solidFill>
                <a:schemeClr val="tx1">
                  <a:lumMod val="50000"/>
                  <a:lumOff val="50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58" grpId="0" animBg="1"/>
      <p:bldP spid="59" grpId="0" animBg="1"/>
      <p:bldP spid="63" grpId="0" animBg="1"/>
      <p:bldP spid="64" grpId="0" animBg="1"/>
      <p:bldP spid="65" grpId="0" animBg="1"/>
      <p:bldP spid="66" grpId="0" animBg="1"/>
      <p:bldP spid="67" grpId="0" animBg="1"/>
      <p:bldP spid="32" grpId="0" animBg="1"/>
      <p:bldP spid="33" grpId="0" animBg="1"/>
      <p:bldP spid="34" grpId="0" animBg="1"/>
      <p:bldP spid="35" grpId="0" animBg="1"/>
      <p:bldP spid="39" grpId="0" animBg="1"/>
      <p:bldP spid="55" grpId="0" animBg="1"/>
      <p:bldP spid="56" grpId="0" animBg="1"/>
      <p:bldP spid="57" grpId="0" animBg="1"/>
      <p:bldP spid="60" grpId="0" animBg="1"/>
      <p:bldP spid="62" grpId="0" animBg="1"/>
      <p:bldP spid="68" grpId="0" animBg="1"/>
      <p:bldP spid="7" grpId="0"/>
      <p:bldP spid="7" grpId="1"/>
      <p:bldP spid="2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p:nvPr>
            <p:custDataLst>
              <p:tags r:id="rId1"/>
            </p:custDataLst>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dirty="0">
                <a:solidFill>
                  <a:srgbClr val="EC8C8D"/>
                </a:solidFill>
                <a:latin typeface="+mn-lt"/>
                <a:ea typeface="+mn-ea"/>
                <a:cs typeface="+mn-ea"/>
                <a:sym typeface="+mn-lt"/>
              </a:rPr>
              <a:t>算法</a:t>
            </a:r>
            <a:r>
              <a:rPr lang="zh-CN" altLang="en-US" sz="1800" dirty="0">
                <a:solidFill>
                  <a:srgbClr val="EC8C8D"/>
                </a:solidFill>
                <a:latin typeface="+mn-lt"/>
                <a:ea typeface="+mn-ea"/>
                <a:cs typeface="+mn-ea"/>
                <a:sym typeface="+mn-lt"/>
              </a:rPr>
              <a:t>公式</a:t>
            </a:r>
            <a:endParaRPr lang="zh-CN" altLang="en-US" sz="1800" dirty="0">
              <a:solidFill>
                <a:srgbClr val="EC8C8D"/>
              </a:solidFill>
              <a:latin typeface="+mn-lt"/>
              <a:ea typeface="+mn-ea"/>
              <a:cs typeface="+mn-ea"/>
              <a:sym typeface="+mn-lt"/>
            </a:endParaRPr>
          </a:p>
        </p:txBody>
      </p:sp>
      <p:sp>
        <p:nvSpPr>
          <p:cNvPr id="6" name="文本框 5"/>
          <p:cNvSpPr txBox="1"/>
          <p:nvPr>
            <p:custDataLst>
              <p:tags r:id="rId2"/>
            </p:custDataLst>
          </p:nvPr>
        </p:nvSpPr>
        <p:spPr>
          <a:xfrm>
            <a:off x="755650" y="843915"/>
            <a:ext cx="7584440" cy="3371850"/>
          </a:xfrm>
          <a:prstGeom prst="rect">
            <a:avLst/>
          </a:prstGeom>
          <a:noFill/>
        </p:spPr>
        <p:txBody>
          <a:bodyPr wrap="square" rtlCol="0">
            <a:noAutofit/>
          </a:bodyPr>
          <a:p>
            <a:pPr indent="0">
              <a:buFont typeface="Arial" panose="020B0604020202020204" pitchFamily="34" charset="0"/>
              <a:buNone/>
            </a:pPr>
            <a:r>
              <a:rPr lang="en-US" sz="2000">
                <a:latin typeface="华文楷体" panose="02010600040101010101" charset="-122"/>
                <a:ea typeface="华文楷体" panose="02010600040101010101" charset="-122"/>
                <a:cs typeface="华文楷体" panose="02010600040101010101" charset="-122"/>
                <a:sym typeface="+mn-ea"/>
              </a:rPr>
              <a:t>4</a:t>
            </a:r>
            <a:r>
              <a:rPr lang="zh-CN" altLang="en-US" sz="2000">
                <a:latin typeface="华文楷体" panose="02010600040101010101" charset="-122"/>
                <a:ea typeface="华文楷体" panose="02010600040101010101" charset="-122"/>
                <a:cs typeface="华文楷体" panose="02010600040101010101" charset="-122"/>
                <a:sym typeface="+mn-ea"/>
              </a:rPr>
              <a:t>、将3D姿势投影到2D模型上</a:t>
            </a:r>
            <a:endParaRPr lang="zh-CN" altLang="en-US" sz="2000">
              <a:latin typeface="华文楷体" panose="02010600040101010101" charset="-122"/>
              <a:ea typeface="华文楷体" panose="02010600040101010101" charset="-122"/>
              <a:cs typeface="华文楷体" panose="02010600040101010101" charset="-122"/>
              <a:sym typeface="+mn-ea"/>
            </a:endParaRPr>
          </a:p>
          <a:p>
            <a:pPr indent="0">
              <a:buFont typeface="Arial" panose="020B0604020202020204" pitchFamily="34" charset="0"/>
              <a:buNone/>
            </a:pPr>
            <a:endParaRPr lang="zh-CN" altLang="en-US" sz="2000">
              <a:latin typeface="华文楷体" panose="02010600040101010101" charset="-122"/>
              <a:ea typeface="华文楷体" panose="02010600040101010101" charset="-122"/>
              <a:cs typeface="华文楷体" panose="02010600040101010101" charset="-122"/>
              <a:sym typeface="+mn-ea"/>
            </a:endParaRPr>
          </a:p>
          <a:p>
            <a:pPr indent="0">
              <a:buFont typeface="Arial" panose="020B0604020202020204" pitchFamily="34" charset="0"/>
              <a:buNone/>
            </a:pPr>
            <a:endParaRPr lang="zh-CN" altLang="en-US" sz="2000">
              <a:latin typeface="华文楷体" panose="02010600040101010101" charset="-122"/>
              <a:ea typeface="华文楷体" panose="02010600040101010101" charset="-122"/>
              <a:cs typeface="华文楷体" panose="02010600040101010101" charset="-122"/>
              <a:sym typeface="+mn-ea"/>
            </a:endParaRPr>
          </a:p>
          <a:p>
            <a:pPr indent="0">
              <a:buFont typeface="Arial" panose="020B0604020202020204" pitchFamily="34" charset="0"/>
              <a:buNone/>
            </a:pPr>
            <a:endParaRPr lang="zh-CN" altLang="en-US" sz="2000">
              <a:latin typeface="华文楷体" panose="02010600040101010101" charset="-122"/>
              <a:ea typeface="华文楷体" panose="02010600040101010101" charset="-122"/>
              <a:cs typeface="华文楷体" panose="02010600040101010101" charset="-122"/>
              <a:sym typeface="+mn-ea"/>
            </a:endParaRPr>
          </a:p>
          <a:p>
            <a:pPr indent="0">
              <a:buFont typeface="Arial" panose="020B0604020202020204" pitchFamily="34" charset="0"/>
              <a:buNone/>
            </a:pPr>
            <a:endParaRPr lang="zh-CN" altLang="en-US" sz="2000">
              <a:latin typeface="华文楷体" panose="02010600040101010101" charset="-122"/>
              <a:ea typeface="华文楷体" panose="02010600040101010101" charset="-122"/>
              <a:cs typeface="华文楷体" panose="02010600040101010101" charset="-122"/>
              <a:sym typeface="+mn-ea"/>
            </a:endParaRPr>
          </a:p>
          <a:p>
            <a:pPr indent="0">
              <a:buFont typeface="Arial" panose="020B0604020202020204" pitchFamily="34" charset="0"/>
              <a:buNone/>
            </a:pPr>
            <a:r>
              <a:rPr lang="en-US" altLang="zh-CN" sz="2000">
                <a:latin typeface="华文楷体" panose="02010600040101010101" charset="-122"/>
                <a:ea typeface="华文楷体" panose="02010600040101010101" charset="-122"/>
                <a:cs typeface="华文楷体" panose="02010600040101010101" charset="-122"/>
                <a:sym typeface="+mn-ea"/>
              </a:rPr>
              <a:t>5</a:t>
            </a:r>
            <a:r>
              <a:rPr lang="zh-CN" altLang="en-US" sz="2000">
                <a:latin typeface="华文楷体" panose="02010600040101010101" charset="-122"/>
                <a:ea typeface="华文楷体" panose="02010600040101010101" charset="-122"/>
                <a:cs typeface="华文楷体" panose="02010600040101010101" charset="-122"/>
                <a:sym typeface="+mn-ea"/>
              </a:rPr>
              <a:t>、</a:t>
            </a:r>
            <a:r>
              <a:rPr lang="zh-CN" sz="2000">
                <a:latin typeface="华文楷体" panose="02010600040101010101" charset="-122"/>
                <a:ea typeface="华文楷体" panose="02010600040101010101" charset="-122"/>
                <a:cs typeface="华文楷体" panose="02010600040101010101" charset="-122"/>
                <a:sym typeface="+mn-ea"/>
              </a:rPr>
              <a:t>概率3D姿态模型预测的2D置信图根据以下方程与基于CNN的置信图bp融合</a:t>
            </a:r>
            <a:br>
              <a:rPr lang="zh-CN" sz="2000">
                <a:latin typeface="华文楷体" panose="02010600040101010101" charset="-122"/>
                <a:ea typeface="华文楷体" panose="02010600040101010101" charset="-122"/>
                <a:cs typeface="华文楷体" panose="02010600040101010101" charset="-122"/>
                <a:sym typeface="+mn-ea"/>
              </a:rPr>
            </a:br>
            <a:endParaRPr lang="zh-CN" sz="2000">
              <a:latin typeface="华文楷体" panose="02010600040101010101" charset="-122"/>
              <a:ea typeface="华文楷体" panose="02010600040101010101" charset="-122"/>
              <a:cs typeface="华文楷体" panose="02010600040101010101" charset="-122"/>
              <a:sym typeface="+mn-ea"/>
            </a:endParaRPr>
          </a:p>
          <a:p>
            <a:pPr indent="0">
              <a:buFont typeface="Arial" panose="020B0604020202020204" pitchFamily="34" charset="0"/>
              <a:buNone/>
            </a:pPr>
            <a:endPar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a:p>
            <a:pPr indent="0">
              <a:buFont typeface="Arial" panose="020B0604020202020204" pitchFamily="34" charset="0"/>
              <a:buNone/>
            </a:pPr>
            <a:endPar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graphicFrame>
        <p:nvGraphicFramePr>
          <p:cNvPr id="-2147482619" name="对象 -2147482620"/>
          <p:cNvGraphicFramePr>
            <a:graphicFrameLocks noChangeAspect="1"/>
          </p:cNvGraphicFramePr>
          <p:nvPr/>
        </p:nvGraphicFramePr>
        <p:xfrm>
          <a:off x="1835785" y="1275715"/>
          <a:ext cx="2499360" cy="652145"/>
        </p:xfrm>
        <a:graphic>
          <a:graphicData uri="http://schemas.openxmlformats.org/presentationml/2006/ole">
            <mc:AlternateContent xmlns:mc="http://schemas.openxmlformats.org/markup-compatibility/2006">
              <mc:Choice xmlns:v="urn:schemas-microsoft-com:vml" Requires="v">
                <p:oleObj spid="_x0000_s3076" name="" r:id="rId3" imgW="1168400" imgH="304800" progId="Equation.KSEE3">
                  <p:embed/>
                </p:oleObj>
              </mc:Choice>
              <mc:Fallback>
                <p:oleObj name="" r:id="rId3" imgW="1168400" imgH="304800" progId="Equation.KSEE3">
                  <p:embed/>
                  <p:pic>
                    <p:nvPicPr>
                      <p:cNvPr id="0" name="图片 3075"/>
                      <p:cNvPicPr/>
                      <p:nvPr/>
                    </p:nvPicPr>
                    <p:blipFill>
                      <a:blip r:embed="rId4"/>
                      <a:stretch>
                        <a:fillRect/>
                      </a:stretch>
                    </p:blipFill>
                    <p:spPr>
                      <a:xfrm>
                        <a:off x="1835785" y="1275715"/>
                        <a:ext cx="2499360" cy="652145"/>
                      </a:xfrm>
                      <a:prstGeom prst="rect">
                        <a:avLst/>
                      </a:prstGeom>
                      <a:noFill/>
                      <a:ln w="38100">
                        <a:noFill/>
                        <a:miter/>
                      </a:ln>
                    </p:spPr>
                  </p:pic>
                </p:oleObj>
              </mc:Fallback>
            </mc:AlternateContent>
          </a:graphicData>
        </a:graphic>
      </p:graphicFrame>
      <p:graphicFrame>
        <p:nvGraphicFramePr>
          <p:cNvPr id="-2147482618" name="对象 -2147482619"/>
          <p:cNvGraphicFramePr>
            <a:graphicFrameLocks noChangeAspect="1"/>
          </p:cNvGraphicFramePr>
          <p:nvPr/>
        </p:nvGraphicFramePr>
        <p:xfrm>
          <a:off x="1710055" y="3004185"/>
          <a:ext cx="2751455" cy="563880"/>
        </p:xfrm>
        <a:graphic>
          <a:graphicData uri="http://schemas.openxmlformats.org/presentationml/2006/ole">
            <mc:AlternateContent xmlns:mc="http://schemas.openxmlformats.org/markup-compatibility/2006">
              <mc:Choice xmlns:v="urn:schemas-microsoft-com:vml" Requires="v">
                <p:oleObj spid="_x0000_s7" name="" r:id="rId5" imgW="1612900" imgH="330200" progId="Equation.KSEE3">
                  <p:embed/>
                </p:oleObj>
              </mc:Choice>
              <mc:Fallback>
                <p:oleObj name="" r:id="rId5" imgW="1612900" imgH="330200" progId="Equation.KSEE3">
                  <p:embed/>
                  <p:pic>
                    <p:nvPicPr>
                      <p:cNvPr id="0" name="图片 6"/>
                      <p:cNvPicPr/>
                      <p:nvPr/>
                    </p:nvPicPr>
                    <p:blipFill>
                      <a:blip r:embed="rId6"/>
                      <a:stretch>
                        <a:fillRect/>
                      </a:stretch>
                    </p:blipFill>
                    <p:spPr>
                      <a:xfrm>
                        <a:off x="1710055" y="3004185"/>
                        <a:ext cx="2751455" cy="56388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187450" y="51435"/>
            <a:ext cx="5915025" cy="260985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1835150" y="2859405"/>
            <a:ext cx="4914900" cy="2228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619250" y="1491615"/>
            <a:ext cx="5762625" cy="1847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3"/>
          <p:cNvSpPr/>
          <p:nvPr/>
        </p:nvSpPr>
        <p:spPr bwMode="auto">
          <a:xfrm>
            <a:off x="2260219" y="2108671"/>
            <a:ext cx="769420" cy="769421"/>
          </a:xfrm>
          <a:prstGeom prst="ellipse">
            <a:avLst/>
          </a:prstGeom>
          <a:solidFill>
            <a:schemeClr val="accent4">
              <a:lumMod val="60000"/>
              <a:lumOff val="40000"/>
              <a:alpha val="70000"/>
            </a:schemeClr>
          </a:solidFill>
          <a:ln w="19050">
            <a:noFill/>
            <a:round/>
          </a:ln>
        </p:spPr>
        <p:txBody>
          <a:bodyPr anchor="ctr"/>
          <a:lstStyle/>
          <a:p>
            <a:pPr algn="ctr"/>
            <a:endParaRPr>
              <a:cs typeface="+mn-ea"/>
              <a:sym typeface="+mn-lt"/>
            </a:endParaRPr>
          </a:p>
        </p:txBody>
      </p:sp>
      <p:sp>
        <p:nvSpPr>
          <p:cNvPr id="11" name="Oval 2"/>
          <p:cNvSpPr/>
          <p:nvPr/>
        </p:nvSpPr>
        <p:spPr bwMode="auto">
          <a:xfrm>
            <a:off x="2352720" y="1356696"/>
            <a:ext cx="932952" cy="932953"/>
          </a:xfrm>
          <a:prstGeom prst="ellipse">
            <a:avLst/>
          </a:prstGeom>
          <a:solidFill>
            <a:schemeClr val="accent2">
              <a:alpha val="70000"/>
            </a:schemeClr>
          </a:solidFill>
          <a:ln w="19050">
            <a:noFill/>
            <a:round/>
          </a:ln>
        </p:spPr>
        <p:txBody>
          <a:bodyPr anchor="ctr"/>
          <a:lstStyle/>
          <a:p>
            <a:pPr algn="ctr"/>
            <a:endParaRPr>
              <a:cs typeface="+mn-ea"/>
              <a:sym typeface="+mn-lt"/>
            </a:endParaRPr>
          </a:p>
        </p:txBody>
      </p:sp>
      <p:sp>
        <p:nvSpPr>
          <p:cNvPr id="12" name="Oval 1"/>
          <p:cNvSpPr/>
          <p:nvPr/>
        </p:nvSpPr>
        <p:spPr bwMode="auto">
          <a:xfrm>
            <a:off x="2712113" y="1633863"/>
            <a:ext cx="1147117" cy="1147117"/>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4400" dirty="0">
                <a:solidFill>
                  <a:schemeClr val="tx1">
                    <a:lumMod val="75000"/>
                    <a:lumOff val="25000"/>
                  </a:schemeClr>
                </a:solidFill>
                <a:latin typeface="Agency FB" panose="020B0503020202020204" pitchFamily="34" charset="0"/>
                <a:cs typeface="+mn-ea"/>
                <a:sym typeface="+mn-lt"/>
              </a:rPr>
              <a:t>03</a:t>
            </a:r>
            <a:endParaRPr lang="en-US" altLang="zh-CN" sz="4400" dirty="0">
              <a:solidFill>
                <a:schemeClr val="tx1">
                  <a:lumMod val="75000"/>
                  <a:lumOff val="25000"/>
                </a:schemeClr>
              </a:solidFill>
              <a:latin typeface="Agency FB" panose="020B0503020202020204" pitchFamily="34" charset="0"/>
              <a:cs typeface="+mn-ea"/>
              <a:sym typeface="+mn-lt"/>
            </a:endParaRPr>
          </a:p>
        </p:txBody>
      </p:sp>
      <p:sp>
        <p:nvSpPr>
          <p:cNvPr id="13" name="Oval 4"/>
          <p:cNvSpPr/>
          <p:nvPr/>
        </p:nvSpPr>
        <p:spPr bwMode="auto">
          <a:xfrm>
            <a:off x="3164008" y="2878091"/>
            <a:ext cx="384711" cy="384711"/>
          </a:xfrm>
          <a:prstGeom prst="ellipse">
            <a:avLst/>
          </a:prstGeom>
          <a:solidFill>
            <a:schemeClr val="accent3">
              <a:alpha val="70000"/>
            </a:schemeClr>
          </a:solidFill>
          <a:ln w="19050">
            <a:noFill/>
            <a:round/>
          </a:ln>
        </p:spPr>
        <p:txBody>
          <a:bodyPr anchor="ctr"/>
          <a:lstStyle/>
          <a:p>
            <a:pPr algn="ctr"/>
            <a:endParaRPr>
              <a:cs typeface="+mn-ea"/>
              <a:sym typeface="+mn-lt"/>
            </a:endParaRPr>
          </a:p>
        </p:txBody>
      </p:sp>
      <p:sp>
        <p:nvSpPr>
          <p:cNvPr id="14" name="Oval 5"/>
          <p:cNvSpPr/>
          <p:nvPr/>
        </p:nvSpPr>
        <p:spPr bwMode="auto">
          <a:xfrm>
            <a:off x="1986806" y="1971964"/>
            <a:ext cx="273413" cy="273413"/>
          </a:xfrm>
          <a:prstGeom prst="ellipse">
            <a:avLst/>
          </a:prstGeom>
          <a:solidFill>
            <a:schemeClr val="accent4">
              <a:lumMod val="60000"/>
              <a:lumOff val="40000"/>
              <a:alpha val="70000"/>
            </a:schemeClr>
          </a:solidFill>
          <a:ln w="19050">
            <a:noFill/>
            <a:round/>
          </a:ln>
        </p:spPr>
        <p:txBody>
          <a:bodyPr anchor="ctr"/>
          <a:lstStyle/>
          <a:p>
            <a:pPr algn="ctr"/>
            <a:endParaRPr>
              <a:cs typeface="+mn-ea"/>
              <a:sym typeface="+mn-lt"/>
            </a:endParaRPr>
          </a:p>
        </p:txBody>
      </p:sp>
      <p:sp>
        <p:nvSpPr>
          <p:cNvPr id="15" name="Oval 6"/>
          <p:cNvSpPr/>
          <p:nvPr/>
        </p:nvSpPr>
        <p:spPr bwMode="auto">
          <a:xfrm>
            <a:off x="3722523" y="1347614"/>
            <a:ext cx="273413" cy="273413"/>
          </a:xfrm>
          <a:prstGeom prst="ellipse">
            <a:avLst/>
          </a:prstGeom>
          <a:solidFill>
            <a:schemeClr val="accent3">
              <a:lumMod val="60000"/>
              <a:lumOff val="40000"/>
              <a:alpha val="70000"/>
            </a:schemeClr>
          </a:solidFill>
          <a:ln w="19050">
            <a:noFill/>
            <a:round/>
          </a:ln>
        </p:spPr>
        <p:txBody>
          <a:bodyPr anchor="ctr"/>
          <a:lstStyle/>
          <a:p>
            <a:pPr algn="ctr"/>
            <a:endParaRPr>
              <a:cs typeface="+mn-ea"/>
              <a:sym typeface="+mn-lt"/>
            </a:endParaRPr>
          </a:p>
        </p:txBody>
      </p:sp>
      <p:grpSp>
        <p:nvGrpSpPr>
          <p:cNvPr id="16" name="Group 10"/>
          <p:cNvGrpSpPr/>
          <p:nvPr/>
        </p:nvGrpSpPr>
        <p:grpSpPr>
          <a:xfrm>
            <a:off x="3728774" y="1881106"/>
            <a:ext cx="4011578" cy="1045505"/>
            <a:chOff x="3943833" y="610500"/>
            <a:chExt cx="4942801" cy="852969"/>
          </a:xfrm>
        </p:grpSpPr>
        <p:sp>
          <p:nvSpPr>
            <p:cNvPr id="17" name="TextBox 11"/>
            <p:cNvSpPr txBox="1"/>
            <p:nvPr/>
          </p:nvSpPr>
          <p:spPr>
            <a:xfrm>
              <a:off x="3943833" y="610500"/>
              <a:ext cx="4942801" cy="438365"/>
            </a:xfrm>
            <a:prstGeom prst="rect">
              <a:avLst/>
            </a:prstGeom>
            <a:noFill/>
          </p:spPr>
          <p:txBody>
            <a:bodyPr wrap="none" lIns="360000" tIns="0" rIns="0" bIns="0" anchor="b" anchorCtr="0">
              <a:normAutofit/>
            </a:bodyPr>
            <a:lstStyle/>
            <a:p>
              <a:r>
                <a:rPr lang="zh-CN" altLang="en-US" sz="2800" dirty="0">
                  <a:cs typeface="+mn-ea"/>
                  <a:sym typeface="+mn-lt"/>
                </a:rPr>
                <a:t>结果评估</a:t>
              </a:r>
              <a:endParaRPr lang="zh-CN" altLang="en-US" sz="2800" dirty="0">
                <a:cs typeface="+mn-ea"/>
                <a:sym typeface="+mn-lt"/>
              </a:endParaRPr>
            </a:p>
          </p:txBody>
        </p:sp>
        <p:sp>
          <p:nvSpPr>
            <p:cNvPr id="18" name="TextBox 12"/>
            <p:cNvSpPr txBox="1"/>
            <p:nvPr/>
          </p:nvSpPr>
          <p:spPr>
            <a:xfrm>
              <a:off x="4036825" y="947273"/>
              <a:ext cx="3962574" cy="516196"/>
            </a:xfrm>
            <a:prstGeom prst="rect">
              <a:avLst/>
            </a:prstGeom>
          </p:spPr>
          <p:txBody>
            <a:bodyPr vert="horz" wrap="square" lIns="360000" tIns="0" rIns="0" bIns="0" anchor="ctr" anchorCtr="0">
              <a:normAutofit/>
            </a:bodyPr>
            <a:lstStyle/>
            <a:p>
              <a:pPr algn="l">
                <a:lnSpc>
                  <a:spcPct val="120000"/>
                </a:lnSpc>
              </a:pPr>
              <a:br>
                <a:rPr lang="zh-CN" altLang="en-US" sz="1050" dirty="0">
                  <a:solidFill>
                    <a:schemeClr val="tx1"/>
                  </a:solidFill>
                  <a:cs typeface="+mn-ea"/>
                  <a:sym typeface="+mn-lt"/>
                </a:rPr>
              </a:br>
              <a:endParaRPr lang="zh-CN" altLang="en-US" sz="1050" dirty="0">
                <a:solidFill>
                  <a:schemeClr val="tx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457200" y="1347470"/>
            <a:ext cx="2918460" cy="2529840"/>
          </a:xfrm>
          <a:prstGeom prst="rect">
            <a:avLst/>
          </a:prstGeom>
        </p:spPr>
      </p:pic>
      <p:sp>
        <p:nvSpPr>
          <p:cNvPr id="5" name="文本框 4"/>
          <p:cNvSpPr txBox="1"/>
          <p:nvPr/>
        </p:nvSpPr>
        <p:spPr>
          <a:xfrm>
            <a:off x="3636010" y="411480"/>
            <a:ext cx="5618480" cy="645160"/>
          </a:xfrm>
          <a:prstGeom prst="rect">
            <a:avLst/>
          </a:prstGeom>
          <a:noFill/>
        </p:spPr>
        <p:txBody>
          <a:bodyPr wrap="none" rtlCol="0">
            <a:spAutoFit/>
          </a:bodyPr>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作者的团队对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Human3.6M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数据集进行进一步评估这是基于以下两种评估方式</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3D</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姿势估计的误差进行了比较。</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
            </p:custDataLst>
          </p:nvPr>
        </p:nvSpPr>
        <p:spPr>
          <a:xfrm>
            <a:off x="4356100" y="1923415"/>
            <a:ext cx="2408555" cy="2362200"/>
          </a:xfrm>
          <a:prstGeom prst="rect">
            <a:avLst/>
          </a:prstGeom>
          <a:noFill/>
        </p:spPr>
        <p:txBody>
          <a:bodyPr wrap="square" rtlCol="0" anchor="t">
            <a:noAutofit/>
          </a:bodyPr>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如果把姿态估计往视频中扩展的话，就有了人体姿态跟踪的任务。主要是针对视频场景中的每一个行人，进行人体以及每个关键点的跟踪。这个问题本身其实难度是很大的。相比行人跟踪来讲，人体关键点在视频中的temporal motion可能比较大，比如一个行走的行人，手跟脚会不停的摆动，所以跟踪难度会比跟踪人体框大。目前主要有的数据集是PoseTrack。</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3"/>
          <p:cNvSpPr/>
          <p:nvPr/>
        </p:nvSpPr>
        <p:spPr bwMode="auto">
          <a:xfrm>
            <a:off x="2260219" y="2108671"/>
            <a:ext cx="769420" cy="769421"/>
          </a:xfrm>
          <a:prstGeom prst="ellipse">
            <a:avLst/>
          </a:prstGeom>
          <a:solidFill>
            <a:schemeClr val="accent4">
              <a:lumMod val="60000"/>
              <a:lumOff val="40000"/>
              <a:alpha val="70000"/>
            </a:schemeClr>
          </a:solidFill>
          <a:ln w="19050">
            <a:noFill/>
            <a:round/>
          </a:ln>
        </p:spPr>
        <p:txBody>
          <a:bodyPr anchor="ctr"/>
          <a:lstStyle/>
          <a:p>
            <a:pPr algn="ctr"/>
            <a:endParaRPr dirty="0">
              <a:cs typeface="+mn-ea"/>
              <a:sym typeface="+mn-lt"/>
            </a:endParaRPr>
          </a:p>
        </p:txBody>
      </p:sp>
      <p:sp>
        <p:nvSpPr>
          <p:cNvPr id="15" name="Oval 2"/>
          <p:cNvSpPr/>
          <p:nvPr/>
        </p:nvSpPr>
        <p:spPr bwMode="auto">
          <a:xfrm>
            <a:off x="2352720" y="1356696"/>
            <a:ext cx="932952" cy="932953"/>
          </a:xfrm>
          <a:prstGeom prst="ellipse">
            <a:avLst/>
          </a:prstGeom>
          <a:solidFill>
            <a:schemeClr val="accent2">
              <a:alpha val="70000"/>
            </a:schemeClr>
          </a:solidFill>
          <a:ln w="19050">
            <a:noFill/>
            <a:round/>
          </a:ln>
        </p:spPr>
        <p:txBody>
          <a:bodyPr anchor="ctr"/>
          <a:lstStyle/>
          <a:p>
            <a:pPr algn="ctr"/>
            <a:endParaRPr dirty="0">
              <a:cs typeface="+mn-ea"/>
              <a:sym typeface="+mn-lt"/>
            </a:endParaRPr>
          </a:p>
        </p:txBody>
      </p:sp>
      <p:sp>
        <p:nvSpPr>
          <p:cNvPr id="16" name="Oval 1"/>
          <p:cNvSpPr/>
          <p:nvPr/>
        </p:nvSpPr>
        <p:spPr bwMode="auto">
          <a:xfrm>
            <a:off x="2712113" y="1633863"/>
            <a:ext cx="1147117" cy="1147117"/>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4400" dirty="0">
                <a:solidFill>
                  <a:schemeClr val="tx1">
                    <a:lumMod val="75000"/>
                    <a:lumOff val="25000"/>
                  </a:schemeClr>
                </a:solidFill>
                <a:latin typeface="Agency FB" panose="020B0503020202020204" pitchFamily="34" charset="0"/>
                <a:cs typeface="+mn-ea"/>
                <a:sym typeface="+mn-lt"/>
              </a:rPr>
              <a:t>04</a:t>
            </a:r>
            <a:endParaRPr lang="en-US" altLang="zh-CN" sz="4400" dirty="0">
              <a:solidFill>
                <a:schemeClr val="tx1">
                  <a:lumMod val="75000"/>
                  <a:lumOff val="25000"/>
                </a:schemeClr>
              </a:solidFill>
              <a:latin typeface="Agency FB" panose="020B0503020202020204" pitchFamily="34" charset="0"/>
              <a:cs typeface="+mn-ea"/>
              <a:sym typeface="+mn-lt"/>
            </a:endParaRPr>
          </a:p>
        </p:txBody>
      </p:sp>
      <p:sp>
        <p:nvSpPr>
          <p:cNvPr id="17" name="Oval 4"/>
          <p:cNvSpPr/>
          <p:nvPr/>
        </p:nvSpPr>
        <p:spPr bwMode="auto">
          <a:xfrm>
            <a:off x="3164008" y="2878091"/>
            <a:ext cx="384711" cy="384711"/>
          </a:xfrm>
          <a:prstGeom prst="ellipse">
            <a:avLst/>
          </a:prstGeom>
          <a:solidFill>
            <a:schemeClr val="accent3">
              <a:alpha val="70000"/>
            </a:schemeClr>
          </a:solidFill>
          <a:ln w="19050">
            <a:noFill/>
            <a:round/>
          </a:ln>
        </p:spPr>
        <p:txBody>
          <a:bodyPr anchor="ctr"/>
          <a:lstStyle/>
          <a:p>
            <a:pPr algn="ctr"/>
            <a:endParaRPr dirty="0">
              <a:cs typeface="+mn-ea"/>
              <a:sym typeface="+mn-lt"/>
            </a:endParaRPr>
          </a:p>
        </p:txBody>
      </p:sp>
      <p:sp>
        <p:nvSpPr>
          <p:cNvPr id="18" name="Oval 5"/>
          <p:cNvSpPr/>
          <p:nvPr/>
        </p:nvSpPr>
        <p:spPr bwMode="auto">
          <a:xfrm>
            <a:off x="1986806" y="1971964"/>
            <a:ext cx="273413" cy="273413"/>
          </a:xfrm>
          <a:prstGeom prst="ellipse">
            <a:avLst/>
          </a:prstGeom>
          <a:solidFill>
            <a:schemeClr val="accent4">
              <a:lumMod val="60000"/>
              <a:lumOff val="40000"/>
              <a:alpha val="70000"/>
            </a:schemeClr>
          </a:solidFill>
          <a:ln w="19050">
            <a:noFill/>
            <a:round/>
          </a:ln>
        </p:spPr>
        <p:txBody>
          <a:bodyPr anchor="ctr"/>
          <a:lstStyle/>
          <a:p>
            <a:pPr algn="ctr"/>
            <a:endParaRPr dirty="0">
              <a:cs typeface="+mn-ea"/>
              <a:sym typeface="+mn-lt"/>
            </a:endParaRPr>
          </a:p>
        </p:txBody>
      </p:sp>
      <p:sp>
        <p:nvSpPr>
          <p:cNvPr id="19" name="Oval 6"/>
          <p:cNvSpPr/>
          <p:nvPr/>
        </p:nvSpPr>
        <p:spPr bwMode="auto">
          <a:xfrm>
            <a:off x="3722523" y="1347614"/>
            <a:ext cx="273413" cy="273413"/>
          </a:xfrm>
          <a:prstGeom prst="ellipse">
            <a:avLst/>
          </a:prstGeom>
          <a:solidFill>
            <a:schemeClr val="accent3">
              <a:lumMod val="60000"/>
              <a:lumOff val="40000"/>
              <a:alpha val="70000"/>
            </a:schemeClr>
          </a:solidFill>
          <a:ln w="19050">
            <a:noFill/>
            <a:round/>
          </a:ln>
        </p:spPr>
        <p:txBody>
          <a:bodyPr anchor="ctr"/>
          <a:lstStyle/>
          <a:p>
            <a:pPr algn="ctr"/>
            <a:endParaRPr dirty="0">
              <a:cs typeface="+mn-ea"/>
              <a:sym typeface="+mn-lt"/>
            </a:endParaRPr>
          </a:p>
        </p:txBody>
      </p:sp>
      <p:sp>
        <p:nvSpPr>
          <p:cNvPr id="12" name="TextBox 11"/>
          <p:cNvSpPr txBox="1"/>
          <p:nvPr/>
        </p:nvSpPr>
        <p:spPr>
          <a:xfrm>
            <a:off x="3728720" y="1880870"/>
            <a:ext cx="4011295" cy="537210"/>
          </a:xfrm>
          <a:prstGeom prst="rect">
            <a:avLst/>
          </a:prstGeom>
          <a:noFill/>
        </p:spPr>
        <p:txBody>
          <a:bodyPr wrap="none" lIns="360000" tIns="0" rIns="0" bIns="0" anchor="b" anchorCtr="0">
            <a:normAutofit/>
          </a:bodyPr>
          <a:lstStyle/>
          <a:p>
            <a:r>
              <a:rPr lang="zh-CN" altLang="en-US" sz="2800" dirty="0">
                <a:cs typeface="+mn-ea"/>
                <a:sym typeface="+mn-lt"/>
              </a:rPr>
              <a:t>结果演示</a:t>
            </a:r>
            <a:endParaRPr lang="zh-CN" altLang="en-US" sz="28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4"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457200" y="267970"/>
            <a:ext cx="8531860" cy="865505"/>
          </a:xfrm>
        </p:spPr>
        <p:txBody>
          <a:bodyPr>
            <a:normAutofit/>
          </a:bodyPr>
          <a:p>
            <a:endParaRPr lang="zh-CN" altLang="en-US" sz="2800">
              <a:latin typeface="+mn-lt"/>
              <a:ea typeface="+mn-lt"/>
              <a:cs typeface="+mn-lt"/>
            </a:endParaRPr>
          </a:p>
        </p:txBody>
      </p:sp>
      <p:pic>
        <p:nvPicPr>
          <p:cNvPr id="9" name="WeChat_20230509223835">
            <a:hlinkClick r:id="" action="ppaction://media"/>
          </p:cNvPr>
          <p:cNvPicPr/>
          <p:nvPr>
            <a:videoFile r:link="rId2"/>
            <p:extLst>
              <p:ext uri="{DAA4B4D4-6D71-4841-9C94-3DE7FCFB9230}">
                <p14:media xmlns:p14="http://schemas.microsoft.com/office/powerpoint/2010/main" r:embed="rId3"/>
              </p:ext>
            </p:extLst>
            <p:custDataLst>
              <p:tags r:id="rId4"/>
            </p:custDataLst>
          </p:nvPr>
        </p:nvPicPr>
        <p:blipFill>
          <a:blip r:embed="rId5"/>
          <a:stretch>
            <a:fillRect/>
          </a:stretch>
        </p:blipFill>
        <p:spPr>
          <a:xfrm>
            <a:off x="395605" y="267335"/>
            <a:ext cx="8536305" cy="4733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video fullScrn="0">
              <p:cMediaNode>
                <p:cTn id="2" fill="hold" display="1">
                  <p:stCondLst>
                    <p:cond delay="indefinite"/>
                  </p:stCondLst>
                </p:cTn>
                <p:tgtEl>
                  <p:spTgt spid="9"/>
                </p:tgtEl>
              </p:cMediaNode>
            </p:video>
            <p:seq concurrent="1" nextAc="seek">
              <p:cTn id="3" restart="whenNotActive" fill="hold" evtFilter="cancelBubble" nodeType="interactiveSeq">
                <p:stCondLst>
                  <p:cond evt="onClick" delay="0">
                    <p:tgtEl>
                      <p:spTgt spid="9"/>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3"/>
          <p:cNvSpPr/>
          <p:nvPr/>
        </p:nvSpPr>
        <p:spPr bwMode="auto">
          <a:xfrm>
            <a:off x="3487550" y="2259926"/>
            <a:ext cx="730372" cy="730372"/>
          </a:xfrm>
          <a:prstGeom prst="ellipse">
            <a:avLst/>
          </a:prstGeom>
          <a:solidFill>
            <a:schemeClr val="accent4">
              <a:lumMod val="60000"/>
              <a:lumOff val="40000"/>
              <a:alpha val="70000"/>
            </a:schemeClr>
          </a:solidFill>
          <a:ln w="19050">
            <a:noFill/>
            <a:round/>
          </a:ln>
        </p:spPr>
        <p:txBody>
          <a:bodyPr anchor="ctr"/>
          <a:lstStyle/>
          <a:p>
            <a:pPr algn="ctr"/>
            <a:endParaRPr sz="4000">
              <a:cs typeface="+mn-ea"/>
              <a:sym typeface="+mn-lt"/>
            </a:endParaRPr>
          </a:p>
        </p:txBody>
      </p:sp>
      <p:sp>
        <p:nvSpPr>
          <p:cNvPr id="6" name="Oval 2"/>
          <p:cNvSpPr/>
          <p:nvPr/>
        </p:nvSpPr>
        <p:spPr bwMode="auto">
          <a:xfrm>
            <a:off x="4249202" y="1952699"/>
            <a:ext cx="626440" cy="626440"/>
          </a:xfrm>
          <a:prstGeom prst="ellipse">
            <a:avLst/>
          </a:prstGeom>
          <a:solidFill>
            <a:schemeClr val="accent2">
              <a:alpha val="70000"/>
            </a:schemeClr>
          </a:solidFill>
          <a:ln w="19050">
            <a:noFill/>
            <a:round/>
          </a:ln>
        </p:spPr>
        <p:txBody>
          <a:bodyPr anchor="ctr"/>
          <a:lstStyle/>
          <a:p>
            <a:pPr algn="ctr"/>
            <a:endParaRPr sz="4000">
              <a:cs typeface="+mn-ea"/>
              <a:sym typeface="+mn-lt"/>
            </a:endParaRPr>
          </a:p>
        </p:txBody>
      </p:sp>
      <p:sp>
        <p:nvSpPr>
          <p:cNvPr id="7" name="Oval 3"/>
          <p:cNvSpPr/>
          <p:nvPr/>
        </p:nvSpPr>
        <p:spPr bwMode="auto">
          <a:xfrm>
            <a:off x="5172400" y="2651122"/>
            <a:ext cx="730372" cy="730372"/>
          </a:xfrm>
          <a:prstGeom prst="ellipse">
            <a:avLst/>
          </a:prstGeom>
          <a:solidFill>
            <a:schemeClr val="accent4">
              <a:lumMod val="60000"/>
              <a:lumOff val="40000"/>
              <a:alpha val="70000"/>
            </a:schemeClr>
          </a:solidFill>
          <a:ln w="19050">
            <a:noFill/>
            <a:round/>
          </a:ln>
        </p:spPr>
        <p:txBody>
          <a:bodyPr anchor="ctr"/>
          <a:lstStyle/>
          <a:p>
            <a:pPr algn="ctr"/>
            <a:endParaRPr sz="4000">
              <a:cs typeface="+mn-ea"/>
              <a:sym typeface="+mn-lt"/>
            </a:endParaRPr>
          </a:p>
        </p:txBody>
      </p:sp>
      <p:sp>
        <p:nvSpPr>
          <p:cNvPr id="8" name="Oval 2"/>
          <p:cNvSpPr/>
          <p:nvPr/>
        </p:nvSpPr>
        <p:spPr bwMode="auto">
          <a:xfrm>
            <a:off x="6820029" y="1907274"/>
            <a:ext cx="485807" cy="485807"/>
          </a:xfrm>
          <a:prstGeom prst="ellipse">
            <a:avLst/>
          </a:prstGeom>
          <a:solidFill>
            <a:schemeClr val="accent2">
              <a:alpha val="70000"/>
            </a:schemeClr>
          </a:solidFill>
          <a:ln w="19050">
            <a:noFill/>
            <a:round/>
          </a:ln>
        </p:spPr>
        <p:txBody>
          <a:bodyPr anchor="ctr"/>
          <a:lstStyle/>
          <a:p>
            <a:pPr algn="ctr"/>
            <a:endParaRPr sz="4000">
              <a:cs typeface="+mn-ea"/>
              <a:sym typeface="+mn-lt"/>
            </a:endParaRPr>
          </a:p>
        </p:txBody>
      </p:sp>
      <p:sp>
        <p:nvSpPr>
          <p:cNvPr id="9" name="Oval 4"/>
          <p:cNvSpPr/>
          <p:nvPr/>
        </p:nvSpPr>
        <p:spPr bwMode="auto">
          <a:xfrm>
            <a:off x="6289858" y="2990298"/>
            <a:ext cx="365186" cy="365186"/>
          </a:xfrm>
          <a:prstGeom prst="ellipse">
            <a:avLst/>
          </a:prstGeom>
          <a:solidFill>
            <a:schemeClr val="accent3">
              <a:alpha val="70000"/>
            </a:schemeClr>
          </a:solidFill>
          <a:ln w="19050">
            <a:noFill/>
            <a:round/>
          </a:ln>
        </p:spPr>
        <p:txBody>
          <a:bodyPr anchor="ctr"/>
          <a:lstStyle/>
          <a:p>
            <a:pPr algn="ctr"/>
            <a:endParaRPr sz="4000">
              <a:cs typeface="+mn-ea"/>
              <a:sym typeface="+mn-lt"/>
            </a:endParaRPr>
          </a:p>
        </p:txBody>
      </p:sp>
      <p:sp>
        <p:nvSpPr>
          <p:cNvPr id="10" name="Oval 5"/>
          <p:cNvSpPr/>
          <p:nvPr/>
        </p:nvSpPr>
        <p:spPr bwMode="auto">
          <a:xfrm>
            <a:off x="5172400" y="2130157"/>
            <a:ext cx="259537" cy="259537"/>
          </a:xfrm>
          <a:prstGeom prst="ellipse">
            <a:avLst/>
          </a:prstGeom>
          <a:solidFill>
            <a:schemeClr val="accent4">
              <a:lumMod val="60000"/>
              <a:lumOff val="40000"/>
              <a:alpha val="70000"/>
            </a:schemeClr>
          </a:solidFill>
          <a:ln w="19050">
            <a:noFill/>
            <a:round/>
          </a:ln>
        </p:spPr>
        <p:txBody>
          <a:bodyPr anchor="ctr"/>
          <a:lstStyle/>
          <a:p>
            <a:pPr algn="ctr"/>
            <a:endParaRPr sz="4000">
              <a:cs typeface="+mn-ea"/>
              <a:sym typeface="+mn-lt"/>
            </a:endParaRPr>
          </a:p>
        </p:txBody>
      </p:sp>
      <p:sp>
        <p:nvSpPr>
          <p:cNvPr id="11" name="Oval 6"/>
          <p:cNvSpPr/>
          <p:nvPr/>
        </p:nvSpPr>
        <p:spPr bwMode="auto">
          <a:xfrm>
            <a:off x="6820029" y="1537494"/>
            <a:ext cx="259537" cy="259537"/>
          </a:xfrm>
          <a:prstGeom prst="ellipse">
            <a:avLst/>
          </a:prstGeom>
          <a:solidFill>
            <a:schemeClr val="accent3">
              <a:lumMod val="60000"/>
              <a:lumOff val="40000"/>
              <a:alpha val="70000"/>
            </a:schemeClr>
          </a:solidFill>
          <a:ln w="19050">
            <a:noFill/>
            <a:round/>
          </a:ln>
        </p:spPr>
        <p:txBody>
          <a:bodyPr anchor="ctr"/>
          <a:lstStyle/>
          <a:p>
            <a:pPr algn="ctr"/>
            <a:endParaRPr sz="4000">
              <a:cs typeface="+mn-ea"/>
              <a:sym typeface="+mn-lt"/>
            </a:endParaRPr>
          </a:p>
        </p:txBody>
      </p:sp>
      <p:sp>
        <p:nvSpPr>
          <p:cNvPr id="12" name="Oval 3"/>
          <p:cNvSpPr/>
          <p:nvPr/>
        </p:nvSpPr>
        <p:spPr bwMode="auto">
          <a:xfrm>
            <a:off x="1718358" y="2259926"/>
            <a:ext cx="730372" cy="730372"/>
          </a:xfrm>
          <a:prstGeom prst="ellipse">
            <a:avLst/>
          </a:prstGeom>
          <a:solidFill>
            <a:schemeClr val="accent4">
              <a:lumMod val="60000"/>
              <a:lumOff val="40000"/>
              <a:alpha val="70000"/>
            </a:schemeClr>
          </a:solidFill>
          <a:ln w="19050">
            <a:noFill/>
            <a:round/>
          </a:ln>
        </p:spPr>
        <p:txBody>
          <a:bodyPr anchor="ctr"/>
          <a:lstStyle/>
          <a:p>
            <a:pPr algn="ctr"/>
            <a:endParaRPr sz="4000">
              <a:cs typeface="+mn-ea"/>
              <a:sym typeface="+mn-lt"/>
            </a:endParaRPr>
          </a:p>
        </p:txBody>
      </p:sp>
      <p:sp>
        <p:nvSpPr>
          <p:cNvPr id="13" name="Oval 2"/>
          <p:cNvSpPr/>
          <p:nvPr/>
        </p:nvSpPr>
        <p:spPr bwMode="auto">
          <a:xfrm>
            <a:off x="1806164" y="1546115"/>
            <a:ext cx="885604" cy="885604"/>
          </a:xfrm>
          <a:prstGeom prst="ellipse">
            <a:avLst/>
          </a:prstGeom>
          <a:solidFill>
            <a:schemeClr val="accent2">
              <a:alpha val="70000"/>
            </a:schemeClr>
          </a:solidFill>
          <a:ln w="19050">
            <a:noFill/>
            <a:round/>
          </a:ln>
        </p:spPr>
        <p:txBody>
          <a:bodyPr anchor="ctr"/>
          <a:lstStyle/>
          <a:p>
            <a:pPr algn="ctr"/>
            <a:endParaRPr sz="4000">
              <a:cs typeface="+mn-ea"/>
              <a:sym typeface="+mn-lt"/>
            </a:endParaRPr>
          </a:p>
        </p:txBody>
      </p:sp>
      <p:sp>
        <p:nvSpPr>
          <p:cNvPr id="15" name="Oval 1"/>
          <p:cNvSpPr/>
          <p:nvPr/>
        </p:nvSpPr>
        <p:spPr bwMode="auto">
          <a:xfrm>
            <a:off x="2147319" y="1809216"/>
            <a:ext cx="1088900" cy="10889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4000" dirty="0">
                <a:solidFill>
                  <a:schemeClr val="tx1">
                    <a:lumMod val="65000"/>
                    <a:lumOff val="35000"/>
                  </a:schemeClr>
                </a:solidFill>
                <a:cs typeface="+mn-ea"/>
                <a:sym typeface="+mn-lt"/>
              </a:rPr>
              <a:t>谢</a:t>
            </a:r>
            <a:endParaRPr lang="en-US" altLang="zh-CN" sz="4000" dirty="0">
              <a:solidFill>
                <a:schemeClr val="tx1">
                  <a:lumMod val="65000"/>
                  <a:lumOff val="35000"/>
                </a:schemeClr>
              </a:solidFill>
              <a:cs typeface="+mn-ea"/>
              <a:sym typeface="+mn-lt"/>
            </a:endParaRPr>
          </a:p>
        </p:txBody>
      </p:sp>
      <p:sp>
        <p:nvSpPr>
          <p:cNvPr id="16" name="Oval 4"/>
          <p:cNvSpPr/>
          <p:nvPr/>
        </p:nvSpPr>
        <p:spPr bwMode="auto">
          <a:xfrm>
            <a:off x="2266137" y="3070660"/>
            <a:ext cx="365186" cy="365186"/>
          </a:xfrm>
          <a:prstGeom prst="ellipse">
            <a:avLst/>
          </a:prstGeom>
          <a:solidFill>
            <a:schemeClr val="accent3">
              <a:alpha val="70000"/>
            </a:schemeClr>
          </a:solidFill>
          <a:ln w="19050">
            <a:noFill/>
            <a:round/>
          </a:ln>
        </p:spPr>
        <p:txBody>
          <a:bodyPr anchor="ctr"/>
          <a:lstStyle/>
          <a:p>
            <a:pPr algn="ctr"/>
            <a:endParaRPr sz="4000">
              <a:cs typeface="+mn-ea"/>
              <a:sym typeface="+mn-lt"/>
            </a:endParaRPr>
          </a:p>
        </p:txBody>
      </p:sp>
      <p:sp>
        <p:nvSpPr>
          <p:cNvPr id="17" name="Oval 6"/>
          <p:cNvSpPr/>
          <p:nvPr/>
        </p:nvSpPr>
        <p:spPr bwMode="auto">
          <a:xfrm>
            <a:off x="3106450" y="1537494"/>
            <a:ext cx="259537" cy="259537"/>
          </a:xfrm>
          <a:prstGeom prst="ellipse">
            <a:avLst/>
          </a:prstGeom>
          <a:solidFill>
            <a:schemeClr val="accent3">
              <a:lumMod val="60000"/>
              <a:lumOff val="40000"/>
              <a:alpha val="70000"/>
            </a:schemeClr>
          </a:solidFill>
          <a:ln w="19050">
            <a:noFill/>
            <a:round/>
          </a:ln>
        </p:spPr>
        <p:txBody>
          <a:bodyPr anchor="ctr"/>
          <a:lstStyle/>
          <a:p>
            <a:pPr algn="ctr"/>
            <a:endParaRPr sz="4000">
              <a:cs typeface="+mn-ea"/>
              <a:sym typeface="+mn-lt"/>
            </a:endParaRPr>
          </a:p>
        </p:txBody>
      </p:sp>
      <p:sp>
        <p:nvSpPr>
          <p:cNvPr id="18" name="Oval 1"/>
          <p:cNvSpPr/>
          <p:nvPr/>
        </p:nvSpPr>
        <p:spPr bwMode="auto">
          <a:xfrm>
            <a:off x="3403023" y="1809216"/>
            <a:ext cx="1088900" cy="10889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4000" dirty="0">
                <a:solidFill>
                  <a:schemeClr val="tx1">
                    <a:lumMod val="65000"/>
                    <a:lumOff val="35000"/>
                  </a:schemeClr>
                </a:solidFill>
                <a:cs typeface="+mn-ea"/>
                <a:sym typeface="+mn-lt"/>
              </a:rPr>
              <a:t>谢</a:t>
            </a:r>
            <a:endParaRPr lang="en-US" altLang="zh-CN" sz="4000" dirty="0">
              <a:solidFill>
                <a:schemeClr val="tx1">
                  <a:lumMod val="65000"/>
                  <a:lumOff val="35000"/>
                </a:schemeClr>
              </a:solidFill>
              <a:cs typeface="+mn-ea"/>
              <a:sym typeface="+mn-lt"/>
            </a:endParaRPr>
          </a:p>
        </p:txBody>
      </p:sp>
      <p:sp>
        <p:nvSpPr>
          <p:cNvPr id="19" name="Oval 1"/>
          <p:cNvSpPr/>
          <p:nvPr/>
        </p:nvSpPr>
        <p:spPr bwMode="auto">
          <a:xfrm>
            <a:off x="4658727" y="1809216"/>
            <a:ext cx="1088900" cy="10889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4000" dirty="0">
                <a:solidFill>
                  <a:schemeClr val="tx1">
                    <a:lumMod val="65000"/>
                    <a:lumOff val="35000"/>
                  </a:schemeClr>
                </a:solidFill>
                <a:cs typeface="+mn-ea"/>
                <a:sym typeface="+mn-lt"/>
              </a:rPr>
              <a:t>欣</a:t>
            </a:r>
            <a:endParaRPr lang="en-US" altLang="zh-CN" sz="4000" dirty="0">
              <a:solidFill>
                <a:schemeClr val="tx1">
                  <a:lumMod val="65000"/>
                  <a:lumOff val="35000"/>
                </a:schemeClr>
              </a:solidFill>
              <a:cs typeface="+mn-ea"/>
              <a:sym typeface="+mn-lt"/>
            </a:endParaRPr>
          </a:p>
        </p:txBody>
      </p:sp>
      <p:sp>
        <p:nvSpPr>
          <p:cNvPr id="20" name="Oval 1"/>
          <p:cNvSpPr/>
          <p:nvPr/>
        </p:nvSpPr>
        <p:spPr bwMode="auto">
          <a:xfrm>
            <a:off x="5914431" y="1809216"/>
            <a:ext cx="1088900" cy="1088900"/>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4000" dirty="0">
                <a:solidFill>
                  <a:schemeClr val="tx1">
                    <a:lumMod val="65000"/>
                    <a:lumOff val="35000"/>
                  </a:schemeClr>
                </a:solidFill>
                <a:cs typeface="+mn-ea"/>
                <a:sym typeface="+mn-lt"/>
              </a:rPr>
              <a:t>赏</a:t>
            </a:r>
            <a:endParaRPr lang="en-US" altLang="zh-CN" sz="4000" dirty="0">
              <a:solidFill>
                <a:schemeClr val="tx1">
                  <a:lumMod val="65000"/>
                  <a:lumOff val="35000"/>
                </a:schemeClr>
              </a:solidFill>
              <a:cs typeface="+mn-ea"/>
              <a:sym typeface="+mn-lt"/>
            </a:endParaRPr>
          </a:p>
        </p:txBody>
      </p:sp>
      <p:sp>
        <p:nvSpPr>
          <p:cNvPr id="21" name="Oval 4"/>
          <p:cNvSpPr/>
          <p:nvPr/>
        </p:nvSpPr>
        <p:spPr bwMode="auto">
          <a:xfrm>
            <a:off x="871780" y="2353666"/>
            <a:ext cx="365186" cy="365186"/>
          </a:xfrm>
          <a:prstGeom prst="ellipse">
            <a:avLst/>
          </a:prstGeom>
          <a:solidFill>
            <a:schemeClr val="accent3">
              <a:alpha val="70000"/>
            </a:schemeClr>
          </a:solidFill>
          <a:ln w="19050">
            <a:noFill/>
            <a:round/>
          </a:ln>
        </p:spPr>
        <p:txBody>
          <a:bodyPr anchor="ctr"/>
          <a:lstStyle/>
          <a:p>
            <a:pPr algn="ctr"/>
            <a:endParaRPr sz="4000">
              <a:cs typeface="+mn-ea"/>
              <a:sym typeface="+mn-lt"/>
            </a:endParaRPr>
          </a:p>
        </p:txBody>
      </p:sp>
      <p:sp>
        <p:nvSpPr>
          <p:cNvPr id="22" name="Oval 6"/>
          <p:cNvSpPr/>
          <p:nvPr/>
        </p:nvSpPr>
        <p:spPr bwMode="auto">
          <a:xfrm>
            <a:off x="4875642" y="1537494"/>
            <a:ext cx="259537" cy="259537"/>
          </a:xfrm>
          <a:prstGeom prst="ellipse">
            <a:avLst/>
          </a:prstGeom>
          <a:solidFill>
            <a:schemeClr val="accent3">
              <a:lumMod val="60000"/>
              <a:lumOff val="40000"/>
              <a:alpha val="70000"/>
            </a:schemeClr>
          </a:solidFill>
          <a:ln w="19050">
            <a:noFill/>
            <a:round/>
          </a:ln>
        </p:spPr>
        <p:txBody>
          <a:bodyPr anchor="ctr"/>
          <a:lstStyle/>
          <a:p>
            <a:pPr algn="ctr"/>
            <a:endParaRPr sz="4000">
              <a:cs typeface="+mn-ea"/>
              <a:sym typeface="+mn-lt"/>
            </a:endParaRPr>
          </a:p>
        </p:txBody>
      </p:sp>
      <p:sp>
        <p:nvSpPr>
          <p:cNvPr id="23" name="Oval 2"/>
          <p:cNvSpPr/>
          <p:nvPr/>
        </p:nvSpPr>
        <p:spPr bwMode="auto">
          <a:xfrm>
            <a:off x="7542577" y="2619124"/>
            <a:ext cx="387270" cy="387270"/>
          </a:xfrm>
          <a:prstGeom prst="ellipse">
            <a:avLst/>
          </a:prstGeom>
          <a:solidFill>
            <a:schemeClr val="accent2">
              <a:alpha val="70000"/>
            </a:schemeClr>
          </a:solidFill>
          <a:ln w="19050">
            <a:noFill/>
            <a:round/>
          </a:ln>
        </p:spPr>
        <p:txBody>
          <a:bodyPr anchor="ctr"/>
          <a:lstStyle/>
          <a:p>
            <a:pPr algn="ctr"/>
            <a:endParaRPr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11097" y="1858931"/>
            <a:ext cx="3168782" cy="1171871"/>
            <a:chOff x="2111097" y="1858931"/>
            <a:chExt cx="3168782" cy="1171871"/>
          </a:xfrm>
        </p:grpSpPr>
        <p:grpSp>
          <p:nvGrpSpPr>
            <p:cNvPr id="4" name="Group 7"/>
            <p:cNvGrpSpPr/>
            <p:nvPr/>
          </p:nvGrpSpPr>
          <p:grpSpPr>
            <a:xfrm>
              <a:off x="2111097" y="1858931"/>
              <a:ext cx="1229353" cy="1171871"/>
              <a:chOff x="1468531" y="1871421"/>
              <a:chExt cx="2080967" cy="1983665"/>
            </a:xfrm>
          </p:grpSpPr>
          <p:sp>
            <p:nvSpPr>
              <p:cNvPr id="44" name="Oval 3"/>
              <p:cNvSpPr/>
              <p:nvPr/>
            </p:nvSpPr>
            <p:spPr bwMode="auto">
              <a:xfrm>
                <a:off x="1751720" y="2659689"/>
                <a:ext cx="796931" cy="796931"/>
              </a:xfrm>
              <a:prstGeom prst="ellipse">
                <a:avLst/>
              </a:prstGeom>
              <a:solidFill>
                <a:srgbClr val="3B4761">
                  <a:alpha val="70000"/>
                </a:srgbClr>
              </a:solidFill>
              <a:ln w="19050">
                <a:noFill/>
                <a:round/>
              </a:ln>
            </p:spPr>
            <p:txBody>
              <a:bodyPr anchor="ctr"/>
              <a:lstStyle/>
              <a:p>
                <a:pPr algn="ctr"/>
                <a:endParaRPr dirty="0">
                  <a:cs typeface="+mn-ea"/>
                  <a:sym typeface="+mn-lt"/>
                </a:endParaRPr>
              </a:p>
            </p:txBody>
          </p:sp>
          <p:sp>
            <p:nvSpPr>
              <p:cNvPr id="45" name="Oval 2"/>
              <p:cNvSpPr/>
              <p:nvPr/>
            </p:nvSpPr>
            <p:spPr bwMode="auto">
              <a:xfrm>
                <a:off x="1847528" y="1880828"/>
                <a:ext cx="966310" cy="966310"/>
              </a:xfrm>
              <a:prstGeom prst="ellipse">
                <a:avLst/>
              </a:prstGeom>
              <a:solidFill>
                <a:srgbClr val="3B4761">
                  <a:alpha val="70000"/>
                </a:srgbClr>
              </a:solidFill>
              <a:ln w="19050">
                <a:noFill/>
                <a:round/>
              </a:ln>
            </p:spPr>
            <p:txBody>
              <a:bodyPr anchor="ctr"/>
              <a:lstStyle/>
              <a:p>
                <a:pPr algn="ctr"/>
                <a:endParaRPr dirty="0">
                  <a:cs typeface="+mn-ea"/>
                  <a:sym typeface="+mn-lt"/>
                </a:endParaRPr>
              </a:p>
            </p:txBody>
          </p:sp>
          <p:sp>
            <p:nvSpPr>
              <p:cNvPr id="46" name="Oval 1"/>
              <p:cNvSpPr/>
              <p:nvPr/>
            </p:nvSpPr>
            <p:spPr bwMode="auto">
              <a:xfrm>
                <a:off x="2219772" y="2167905"/>
                <a:ext cx="1188132" cy="118813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2000" dirty="0">
                    <a:solidFill>
                      <a:schemeClr val="tx1">
                        <a:lumMod val="75000"/>
                        <a:lumOff val="25000"/>
                      </a:schemeClr>
                    </a:solidFill>
                    <a:cs typeface="+mn-ea"/>
                    <a:sym typeface="+mn-lt"/>
                  </a:rPr>
                  <a:t>01</a:t>
                </a:r>
                <a:endParaRPr lang="en-US" altLang="zh-CN" sz="2000" dirty="0">
                  <a:solidFill>
                    <a:schemeClr val="tx1">
                      <a:lumMod val="75000"/>
                      <a:lumOff val="25000"/>
                    </a:schemeClr>
                  </a:solidFill>
                  <a:cs typeface="+mn-ea"/>
                  <a:sym typeface="+mn-lt"/>
                </a:endParaRPr>
              </a:p>
            </p:txBody>
          </p:sp>
          <p:sp>
            <p:nvSpPr>
              <p:cNvPr id="47" name="Oval 4"/>
              <p:cNvSpPr/>
              <p:nvPr/>
            </p:nvSpPr>
            <p:spPr bwMode="auto">
              <a:xfrm>
                <a:off x="2687824" y="3456620"/>
                <a:ext cx="398466" cy="398466"/>
              </a:xfrm>
              <a:prstGeom prst="ellipse">
                <a:avLst/>
              </a:prstGeom>
              <a:solidFill>
                <a:schemeClr val="accent3">
                  <a:alpha val="70000"/>
                </a:schemeClr>
              </a:solidFill>
              <a:ln w="19050">
                <a:noFill/>
                <a:round/>
              </a:ln>
            </p:spPr>
            <p:txBody>
              <a:bodyPr anchor="ctr"/>
              <a:lstStyle/>
              <a:p>
                <a:pPr algn="ctr"/>
                <a:endParaRPr dirty="0">
                  <a:cs typeface="+mn-ea"/>
                  <a:sym typeface="+mn-lt"/>
                </a:endParaRPr>
              </a:p>
            </p:txBody>
          </p:sp>
          <p:sp>
            <p:nvSpPr>
              <p:cNvPr id="48" name="Oval 5"/>
              <p:cNvSpPr/>
              <p:nvPr/>
            </p:nvSpPr>
            <p:spPr bwMode="auto">
              <a:xfrm>
                <a:off x="1468531" y="2518094"/>
                <a:ext cx="283189" cy="283189"/>
              </a:xfrm>
              <a:prstGeom prst="ellipse">
                <a:avLst/>
              </a:prstGeom>
              <a:solidFill>
                <a:srgbClr val="3B4761">
                  <a:alpha val="70000"/>
                </a:srgbClr>
              </a:solidFill>
              <a:ln w="19050">
                <a:noFill/>
                <a:round/>
              </a:ln>
            </p:spPr>
            <p:txBody>
              <a:bodyPr anchor="ctr"/>
              <a:lstStyle/>
              <a:p>
                <a:pPr algn="ctr"/>
                <a:endParaRPr dirty="0">
                  <a:cs typeface="+mn-ea"/>
                  <a:sym typeface="+mn-lt"/>
                </a:endParaRPr>
              </a:p>
            </p:txBody>
          </p:sp>
          <p:sp>
            <p:nvSpPr>
              <p:cNvPr id="49" name="Oval 6"/>
              <p:cNvSpPr/>
              <p:nvPr/>
            </p:nvSpPr>
            <p:spPr bwMode="auto">
              <a:xfrm>
                <a:off x="3266309" y="1871421"/>
                <a:ext cx="283189" cy="283189"/>
              </a:xfrm>
              <a:prstGeom prst="ellipse">
                <a:avLst/>
              </a:prstGeom>
              <a:solidFill>
                <a:schemeClr val="accent3">
                  <a:lumMod val="60000"/>
                  <a:lumOff val="40000"/>
                  <a:alpha val="70000"/>
                </a:schemeClr>
              </a:solidFill>
              <a:ln w="19050">
                <a:noFill/>
                <a:round/>
              </a:ln>
            </p:spPr>
            <p:txBody>
              <a:bodyPr anchor="ctr"/>
              <a:lstStyle/>
              <a:p>
                <a:pPr algn="ctr"/>
                <a:endParaRPr dirty="0">
                  <a:cs typeface="+mn-ea"/>
                  <a:sym typeface="+mn-lt"/>
                </a:endParaRPr>
              </a:p>
            </p:txBody>
          </p:sp>
        </p:grpSp>
        <p:sp>
          <p:nvSpPr>
            <p:cNvPr id="42" name="TextBox 11"/>
            <p:cNvSpPr txBox="1"/>
            <p:nvPr/>
          </p:nvSpPr>
          <p:spPr>
            <a:xfrm>
              <a:off x="3312046" y="2355655"/>
              <a:ext cx="1967833" cy="182148"/>
            </a:xfrm>
            <a:prstGeom prst="rect">
              <a:avLst/>
            </a:prstGeom>
            <a:noFill/>
          </p:spPr>
          <p:txBody>
            <a:bodyPr wrap="none" lIns="360000" tIns="0" rIns="0" bIns="0" anchor="b" anchorCtr="0">
              <a:noAutofit/>
            </a:bodyPr>
            <a:lstStyle/>
            <a:p>
              <a:pPr algn="l">
                <a:buClrTx/>
                <a:buSzTx/>
                <a:buFontTx/>
              </a:pPr>
              <a:r>
                <a:rPr lang="zh-CN" altLang="en-US" sz="2000" dirty="0">
                  <a:cs typeface="+mn-ea"/>
                  <a:sym typeface="+mn-lt"/>
                </a:rPr>
                <a:t>算法评价</a:t>
              </a:r>
              <a:endParaRPr lang="zh-CN" altLang="en-US" sz="2000" dirty="0">
                <a:cs typeface="+mn-ea"/>
                <a:sym typeface="+mn-lt"/>
              </a:endParaRPr>
            </a:p>
          </p:txBody>
        </p:sp>
      </p:grpSp>
      <p:grpSp>
        <p:nvGrpSpPr>
          <p:cNvPr id="52" name="组合 51"/>
          <p:cNvGrpSpPr/>
          <p:nvPr/>
        </p:nvGrpSpPr>
        <p:grpSpPr>
          <a:xfrm>
            <a:off x="1298297" y="3370526"/>
            <a:ext cx="3152907" cy="1171871"/>
            <a:chOff x="2111097" y="3479111"/>
            <a:chExt cx="3152907" cy="1171871"/>
          </a:xfrm>
        </p:grpSpPr>
        <p:grpSp>
          <p:nvGrpSpPr>
            <p:cNvPr id="6" name="Group 13"/>
            <p:cNvGrpSpPr/>
            <p:nvPr/>
          </p:nvGrpSpPr>
          <p:grpSpPr>
            <a:xfrm>
              <a:off x="2111097" y="3479111"/>
              <a:ext cx="1229353" cy="1171871"/>
              <a:chOff x="1468531" y="1871421"/>
              <a:chExt cx="2080967" cy="1983665"/>
            </a:xfrm>
          </p:grpSpPr>
          <p:sp>
            <p:nvSpPr>
              <p:cNvPr id="36" name="Oval 14"/>
              <p:cNvSpPr/>
              <p:nvPr/>
            </p:nvSpPr>
            <p:spPr bwMode="auto">
              <a:xfrm>
                <a:off x="1751720" y="2659689"/>
                <a:ext cx="796931" cy="796931"/>
              </a:xfrm>
              <a:prstGeom prst="ellipse">
                <a:avLst/>
              </a:prstGeom>
              <a:solidFill>
                <a:srgbClr val="3B4761">
                  <a:alpha val="70000"/>
                </a:srgbClr>
              </a:solidFill>
              <a:ln w="19050">
                <a:noFill/>
                <a:round/>
              </a:ln>
            </p:spPr>
            <p:txBody>
              <a:bodyPr anchor="ctr"/>
              <a:lstStyle/>
              <a:p>
                <a:pPr algn="ctr"/>
                <a:endParaRPr dirty="0">
                  <a:cs typeface="+mn-ea"/>
                  <a:sym typeface="+mn-lt"/>
                </a:endParaRPr>
              </a:p>
            </p:txBody>
          </p:sp>
          <p:sp>
            <p:nvSpPr>
              <p:cNvPr id="37" name="Oval 15"/>
              <p:cNvSpPr/>
              <p:nvPr/>
            </p:nvSpPr>
            <p:spPr bwMode="auto">
              <a:xfrm>
                <a:off x="1847528" y="1880828"/>
                <a:ext cx="966310" cy="966310"/>
              </a:xfrm>
              <a:prstGeom prst="ellipse">
                <a:avLst/>
              </a:prstGeom>
              <a:solidFill>
                <a:srgbClr val="3B4761">
                  <a:alpha val="70000"/>
                </a:srgbClr>
              </a:solidFill>
              <a:ln w="19050">
                <a:noFill/>
                <a:round/>
              </a:ln>
            </p:spPr>
            <p:txBody>
              <a:bodyPr anchor="ctr"/>
              <a:lstStyle/>
              <a:p>
                <a:pPr algn="ctr"/>
                <a:endParaRPr dirty="0">
                  <a:cs typeface="+mn-ea"/>
                  <a:sym typeface="+mn-lt"/>
                </a:endParaRPr>
              </a:p>
            </p:txBody>
          </p:sp>
          <p:sp>
            <p:nvSpPr>
              <p:cNvPr id="38" name="Oval 16"/>
              <p:cNvSpPr/>
              <p:nvPr/>
            </p:nvSpPr>
            <p:spPr bwMode="auto">
              <a:xfrm>
                <a:off x="2219772" y="2167905"/>
                <a:ext cx="1188132" cy="118813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2000" dirty="0">
                    <a:solidFill>
                      <a:schemeClr val="tx1">
                        <a:lumMod val="75000"/>
                        <a:lumOff val="25000"/>
                      </a:schemeClr>
                    </a:solidFill>
                    <a:cs typeface="+mn-ea"/>
                    <a:sym typeface="+mn-lt"/>
                  </a:rPr>
                  <a:t>03</a:t>
                </a:r>
                <a:endParaRPr lang="en-US" altLang="zh-CN" sz="2000" dirty="0">
                  <a:solidFill>
                    <a:schemeClr val="tx1">
                      <a:lumMod val="75000"/>
                      <a:lumOff val="25000"/>
                    </a:schemeClr>
                  </a:solidFill>
                  <a:cs typeface="+mn-ea"/>
                  <a:sym typeface="+mn-lt"/>
                </a:endParaRPr>
              </a:p>
            </p:txBody>
          </p:sp>
          <p:sp>
            <p:nvSpPr>
              <p:cNvPr id="39" name="Oval 17"/>
              <p:cNvSpPr/>
              <p:nvPr/>
            </p:nvSpPr>
            <p:spPr bwMode="auto">
              <a:xfrm>
                <a:off x="2687824" y="3456620"/>
                <a:ext cx="398466" cy="398466"/>
              </a:xfrm>
              <a:prstGeom prst="ellipse">
                <a:avLst/>
              </a:prstGeom>
              <a:solidFill>
                <a:schemeClr val="accent3">
                  <a:alpha val="70000"/>
                </a:schemeClr>
              </a:solidFill>
              <a:ln w="19050">
                <a:noFill/>
                <a:round/>
              </a:ln>
            </p:spPr>
            <p:txBody>
              <a:bodyPr anchor="ctr"/>
              <a:lstStyle/>
              <a:p>
                <a:pPr algn="ctr"/>
                <a:endParaRPr dirty="0">
                  <a:cs typeface="+mn-ea"/>
                  <a:sym typeface="+mn-lt"/>
                </a:endParaRPr>
              </a:p>
            </p:txBody>
          </p:sp>
          <p:sp>
            <p:nvSpPr>
              <p:cNvPr id="40" name="Oval 18"/>
              <p:cNvSpPr/>
              <p:nvPr/>
            </p:nvSpPr>
            <p:spPr bwMode="auto">
              <a:xfrm>
                <a:off x="1468531" y="2518094"/>
                <a:ext cx="283189" cy="283189"/>
              </a:xfrm>
              <a:prstGeom prst="ellipse">
                <a:avLst/>
              </a:prstGeom>
              <a:solidFill>
                <a:srgbClr val="3B4761">
                  <a:alpha val="70000"/>
                </a:srgbClr>
              </a:solidFill>
              <a:ln w="19050">
                <a:noFill/>
                <a:round/>
              </a:ln>
            </p:spPr>
            <p:txBody>
              <a:bodyPr anchor="ctr"/>
              <a:lstStyle/>
              <a:p>
                <a:pPr algn="ctr"/>
                <a:endParaRPr dirty="0">
                  <a:cs typeface="+mn-ea"/>
                  <a:sym typeface="+mn-lt"/>
                </a:endParaRPr>
              </a:p>
            </p:txBody>
          </p:sp>
          <p:sp>
            <p:nvSpPr>
              <p:cNvPr id="41" name="Oval 19"/>
              <p:cNvSpPr/>
              <p:nvPr/>
            </p:nvSpPr>
            <p:spPr bwMode="auto">
              <a:xfrm>
                <a:off x="3266309" y="1871421"/>
                <a:ext cx="283189" cy="283189"/>
              </a:xfrm>
              <a:prstGeom prst="ellipse">
                <a:avLst/>
              </a:prstGeom>
              <a:solidFill>
                <a:schemeClr val="accent3">
                  <a:lumMod val="60000"/>
                  <a:lumOff val="40000"/>
                  <a:alpha val="70000"/>
                </a:schemeClr>
              </a:solidFill>
              <a:ln w="19050">
                <a:noFill/>
                <a:round/>
              </a:ln>
            </p:spPr>
            <p:txBody>
              <a:bodyPr anchor="ctr"/>
              <a:lstStyle/>
              <a:p>
                <a:pPr algn="ctr"/>
                <a:endParaRPr dirty="0">
                  <a:cs typeface="+mn-ea"/>
                  <a:sym typeface="+mn-lt"/>
                </a:endParaRPr>
              </a:p>
            </p:txBody>
          </p:sp>
        </p:grpSp>
        <p:sp>
          <p:nvSpPr>
            <p:cNvPr id="34" name="TextBox 21"/>
            <p:cNvSpPr txBox="1"/>
            <p:nvPr/>
          </p:nvSpPr>
          <p:spPr>
            <a:xfrm>
              <a:off x="3296171" y="3997425"/>
              <a:ext cx="1967833" cy="182148"/>
            </a:xfrm>
            <a:prstGeom prst="rect">
              <a:avLst/>
            </a:prstGeom>
            <a:noFill/>
          </p:spPr>
          <p:txBody>
            <a:bodyPr wrap="none" lIns="360000" tIns="0" rIns="0" bIns="0" anchor="b" anchorCtr="0">
              <a:noAutofit/>
            </a:bodyPr>
            <a:lstStyle/>
            <a:p>
              <a:r>
                <a:rPr lang="en-US" altLang="zh-CN" sz="2000" dirty="0">
                  <a:cs typeface="+mn-ea"/>
                  <a:sym typeface="+mn-lt"/>
                </a:rPr>
                <a:t>3D</a:t>
              </a:r>
              <a:r>
                <a:rPr lang="zh-CN" altLang="en-US" sz="2000" dirty="0">
                  <a:cs typeface="+mn-ea"/>
                  <a:sym typeface="+mn-lt"/>
                </a:rPr>
                <a:t>姿态</a:t>
              </a:r>
              <a:r>
                <a:rPr lang="zh-CN" altLang="en-US" sz="2000" dirty="0">
                  <a:cs typeface="+mn-ea"/>
                  <a:sym typeface="+mn-lt"/>
                </a:rPr>
                <a:t>估计结果</a:t>
              </a:r>
              <a:endParaRPr lang="zh-CN" altLang="en-US" sz="2000" dirty="0">
                <a:cs typeface="+mn-ea"/>
                <a:sym typeface="+mn-lt"/>
              </a:endParaRPr>
            </a:p>
          </p:txBody>
        </p:sp>
      </p:grpSp>
      <p:grpSp>
        <p:nvGrpSpPr>
          <p:cNvPr id="50" name="组合 49"/>
          <p:cNvGrpSpPr/>
          <p:nvPr/>
        </p:nvGrpSpPr>
        <p:grpSpPr>
          <a:xfrm>
            <a:off x="5274079" y="1858931"/>
            <a:ext cx="3137666" cy="1171871"/>
            <a:chOff x="5274079" y="1858931"/>
            <a:chExt cx="3137666" cy="1171871"/>
          </a:xfrm>
        </p:grpSpPr>
        <p:grpSp>
          <p:nvGrpSpPr>
            <p:cNvPr id="8" name="Group 23"/>
            <p:cNvGrpSpPr/>
            <p:nvPr/>
          </p:nvGrpSpPr>
          <p:grpSpPr>
            <a:xfrm>
              <a:off x="5274079" y="1858931"/>
              <a:ext cx="1229353" cy="1171871"/>
              <a:chOff x="1468531" y="1871421"/>
              <a:chExt cx="2080967" cy="1983665"/>
            </a:xfrm>
          </p:grpSpPr>
          <p:sp>
            <p:nvSpPr>
              <p:cNvPr id="28" name="Oval 24"/>
              <p:cNvSpPr/>
              <p:nvPr/>
            </p:nvSpPr>
            <p:spPr bwMode="auto">
              <a:xfrm>
                <a:off x="1751720" y="2659689"/>
                <a:ext cx="796931" cy="796931"/>
              </a:xfrm>
              <a:prstGeom prst="ellipse">
                <a:avLst/>
              </a:prstGeom>
              <a:solidFill>
                <a:schemeClr val="accent4">
                  <a:lumMod val="60000"/>
                  <a:lumOff val="40000"/>
                  <a:alpha val="70000"/>
                </a:schemeClr>
              </a:solidFill>
              <a:ln w="19050">
                <a:noFill/>
                <a:round/>
              </a:ln>
            </p:spPr>
            <p:txBody>
              <a:bodyPr anchor="ctr"/>
              <a:lstStyle/>
              <a:p>
                <a:pPr algn="ctr"/>
                <a:endParaRPr dirty="0">
                  <a:cs typeface="+mn-ea"/>
                  <a:sym typeface="+mn-lt"/>
                </a:endParaRPr>
              </a:p>
            </p:txBody>
          </p:sp>
          <p:sp>
            <p:nvSpPr>
              <p:cNvPr id="29" name="Oval 25"/>
              <p:cNvSpPr/>
              <p:nvPr/>
            </p:nvSpPr>
            <p:spPr bwMode="auto">
              <a:xfrm>
                <a:off x="1847528" y="1880828"/>
                <a:ext cx="966310" cy="966310"/>
              </a:xfrm>
              <a:prstGeom prst="ellipse">
                <a:avLst/>
              </a:prstGeom>
              <a:solidFill>
                <a:schemeClr val="accent2">
                  <a:alpha val="70000"/>
                </a:schemeClr>
              </a:solidFill>
              <a:ln w="19050">
                <a:noFill/>
                <a:round/>
              </a:ln>
            </p:spPr>
            <p:txBody>
              <a:bodyPr anchor="ctr"/>
              <a:lstStyle/>
              <a:p>
                <a:pPr algn="ctr"/>
                <a:endParaRPr dirty="0">
                  <a:cs typeface="+mn-ea"/>
                  <a:sym typeface="+mn-lt"/>
                </a:endParaRPr>
              </a:p>
            </p:txBody>
          </p:sp>
          <p:sp>
            <p:nvSpPr>
              <p:cNvPr id="30" name="Oval 26"/>
              <p:cNvSpPr/>
              <p:nvPr/>
            </p:nvSpPr>
            <p:spPr bwMode="auto">
              <a:xfrm>
                <a:off x="2219772" y="2167905"/>
                <a:ext cx="1188132" cy="118813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2000" dirty="0">
                    <a:solidFill>
                      <a:schemeClr val="tx1">
                        <a:lumMod val="75000"/>
                        <a:lumOff val="25000"/>
                      </a:schemeClr>
                    </a:solidFill>
                    <a:cs typeface="+mn-ea"/>
                    <a:sym typeface="+mn-lt"/>
                  </a:rPr>
                  <a:t>02</a:t>
                </a:r>
                <a:endParaRPr lang="en-US" altLang="zh-CN" sz="2000" dirty="0">
                  <a:solidFill>
                    <a:schemeClr val="tx1">
                      <a:lumMod val="75000"/>
                      <a:lumOff val="25000"/>
                    </a:schemeClr>
                  </a:solidFill>
                  <a:cs typeface="+mn-ea"/>
                  <a:sym typeface="+mn-lt"/>
                </a:endParaRPr>
              </a:p>
            </p:txBody>
          </p:sp>
          <p:sp>
            <p:nvSpPr>
              <p:cNvPr id="31" name="Oval 27"/>
              <p:cNvSpPr/>
              <p:nvPr/>
            </p:nvSpPr>
            <p:spPr bwMode="auto">
              <a:xfrm>
                <a:off x="2687824" y="3456620"/>
                <a:ext cx="398466" cy="398466"/>
              </a:xfrm>
              <a:prstGeom prst="ellipse">
                <a:avLst/>
              </a:prstGeom>
              <a:solidFill>
                <a:schemeClr val="accent3">
                  <a:alpha val="70000"/>
                </a:schemeClr>
              </a:solidFill>
              <a:ln w="19050">
                <a:noFill/>
                <a:round/>
              </a:ln>
            </p:spPr>
            <p:txBody>
              <a:bodyPr anchor="ctr"/>
              <a:lstStyle/>
              <a:p>
                <a:pPr algn="ctr"/>
                <a:endParaRPr dirty="0">
                  <a:cs typeface="+mn-ea"/>
                  <a:sym typeface="+mn-lt"/>
                </a:endParaRPr>
              </a:p>
            </p:txBody>
          </p:sp>
          <p:sp>
            <p:nvSpPr>
              <p:cNvPr id="32" name="Oval 28"/>
              <p:cNvSpPr/>
              <p:nvPr/>
            </p:nvSpPr>
            <p:spPr bwMode="auto">
              <a:xfrm>
                <a:off x="1468531" y="2518094"/>
                <a:ext cx="283189" cy="283189"/>
              </a:xfrm>
              <a:prstGeom prst="ellipse">
                <a:avLst/>
              </a:prstGeom>
              <a:solidFill>
                <a:schemeClr val="accent4">
                  <a:lumMod val="60000"/>
                  <a:lumOff val="40000"/>
                  <a:alpha val="70000"/>
                </a:schemeClr>
              </a:solidFill>
              <a:ln w="19050">
                <a:noFill/>
                <a:round/>
              </a:ln>
            </p:spPr>
            <p:txBody>
              <a:bodyPr anchor="ctr"/>
              <a:lstStyle/>
              <a:p>
                <a:pPr algn="ctr"/>
                <a:endParaRPr dirty="0">
                  <a:cs typeface="+mn-ea"/>
                  <a:sym typeface="+mn-lt"/>
                </a:endParaRPr>
              </a:p>
            </p:txBody>
          </p:sp>
          <p:sp>
            <p:nvSpPr>
              <p:cNvPr id="33" name="Oval 29"/>
              <p:cNvSpPr/>
              <p:nvPr/>
            </p:nvSpPr>
            <p:spPr bwMode="auto">
              <a:xfrm>
                <a:off x="3266309" y="1871421"/>
                <a:ext cx="283189" cy="283189"/>
              </a:xfrm>
              <a:prstGeom prst="ellipse">
                <a:avLst/>
              </a:prstGeom>
              <a:solidFill>
                <a:schemeClr val="accent3">
                  <a:lumMod val="60000"/>
                  <a:lumOff val="40000"/>
                  <a:alpha val="70000"/>
                </a:schemeClr>
              </a:solidFill>
              <a:ln w="19050">
                <a:noFill/>
                <a:round/>
              </a:ln>
            </p:spPr>
            <p:txBody>
              <a:bodyPr anchor="ctr"/>
              <a:lstStyle/>
              <a:p>
                <a:pPr algn="ctr"/>
                <a:endParaRPr dirty="0">
                  <a:cs typeface="+mn-ea"/>
                  <a:sym typeface="+mn-lt"/>
                </a:endParaRPr>
              </a:p>
            </p:txBody>
          </p:sp>
        </p:grpSp>
        <p:sp>
          <p:nvSpPr>
            <p:cNvPr id="26" name="TextBox 31"/>
            <p:cNvSpPr txBox="1"/>
            <p:nvPr/>
          </p:nvSpPr>
          <p:spPr>
            <a:xfrm>
              <a:off x="6443912" y="2332160"/>
              <a:ext cx="1967833" cy="182148"/>
            </a:xfrm>
            <a:prstGeom prst="rect">
              <a:avLst/>
            </a:prstGeom>
            <a:noFill/>
          </p:spPr>
          <p:txBody>
            <a:bodyPr wrap="none" lIns="360000" tIns="0" rIns="0" bIns="0" anchor="b" anchorCtr="0">
              <a:noAutofit/>
            </a:bodyPr>
            <a:lstStyle/>
            <a:p>
              <a:r>
                <a:rPr lang="zh-CN" altLang="en-US" sz="2000" dirty="0">
                  <a:cs typeface="+mn-ea"/>
                  <a:sym typeface="+mn-lt"/>
                </a:rPr>
                <a:t>算法简介</a:t>
              </a:r>
              <a:endParaRPr lang="zh-CN" altLang="en-US" sz="2000" dirty="0">
                <a:cs typeface="+mn-ea"/>
                <a:sym typeface="+mn-lt"/>
              </a:endParaRPr>
            </a:p>
          </p:txBody>
        </p:sp>
      </p:grpSp>
      <p:grpSp>
        <p:nvGrpSpPr>
          <p:cNvPr id="12" name="Group 8"/>
          <p:cNvGrpSpPr/>
          <p:nvPr/>
        </p:nvGrpSpPr>
        <p:grpSpPr>
          <a:xfrm>
            <a:off x="731993" y="436754"/>
            <a:ext cx="2105513" cy="1339065"/>
            <a:chOff x="3575720" y="-835057"/>
            <a:chExt cx="4240565" cy="2696915"/>
          </a:xfrm>
        </p:grpSpPr>
        <p:sp>
          <p:nvSpPr>
            <p:cNvPr id="13" name="Oval 48"/>
            <p:cNvSpPr/>
            <p:nvPr/>
          </p:nvSpPr>
          <p:spPr bwMode="auto">
            <a:xfrm>
              <a:off x="3918741" y="1380506"/>
              <a:ext cx="481352" cy="481352"/>
            </a:xfrm>
            <a:prstGeom prst="ellipse">
              <a:avLst/>
            </a:prstGeom>
            <a:solidFill>
              <a:srgbClr val="3B4761">
                <a:alpha val="70000"/>
              </a:srgbClr>
            </a:solidFill>
            <a:ln w="19050">
              <a:noFill/>
              <a:round/>
            </a:ln>
          </p:spPr>
          <p:txBody>
            <a:bodyPr anchor="ctr"/>
            <a:lstStyle/>
            <a:p>
              <a:pPr algn="ctr"/>
              <a:endParaRPr b="1" dirty="0">
                <a:cs typeface="+mn-ea"/>
                <a:sym typeface="+mn-lt"/>
              </a:endParaRPr>
            </a:p>
          </p:txBody>
        </p:sp>
        <p:sp>
          <p:nvSpPr>
            <p:cNvPr id="14" name="Oval 46"/>
            <p:cNvSpPr/>
            <p:nvPr/>
          </p:nvSpPr>
          <p:spPr bwMode="auto">
            <a:xfrm>
              <a:off x="6450579" y="884043"/>
              <a:ext cx="924267" cy="924267"/>
            </a:xfrm>
            <a:prstGeom prst="ellipse">
              <a:avLst/>
            </a:prstGeom>
            <a:solidFill>
              <a:srgbClr val="3B4761">
                <a:alpha val="70000"/>
              </a:srgbClr>
            </a:solidFill>
            <a:ln w="19050">
              <a:noFill/>
              <a:round/>
            </a:ln>
          </p:spPr>
          <p:txBody>
            <a:bodyPr anchor="ctr"/>
            <a:lstStyle/>
            <a:p>
              <a:pPr algn="ctr"/>
              <a:endParaRPr b="1" dirty="0">
                <a:cs typeface="+mn-ea"/>
                <a:sym typeface="+mn-lt"/>
              </a:endParaRPr>
            </a:p>
          </p:txBody>
        </p:sp>
        <p:sp>
          <p:nvSpPr>
            <p:cNvPr id="15" name="Oval 45"/>
            <p:cNvSpPr/>
            <p:nvPr/>
          </p:nvSpPr>
          <p:spPr bwMode="auto">
            <a:xfrm>
              <a:off x="3575720" y="-387424"/>
              <a:ext cx="1287018" cy="1287018"/>
            </a:xfrm>
            <a:prstGeom prst="ellipse">
              <a:avLst/>
            </a:prstGeom>
            <a:solidFill>
              <a:srgbClr val="3B4761">
                <a:alpha val="70000"/>
              </a:srgbClr>
            </a:solidFill>
            <a:ln w="19050">
              <a:noFill/>
              <a:round/>
            </a:ln>
          </p:spPr>
          <p:txBody>
            <a:bodyPr anchor="ctr"/>
            <a:lstStyle/>
            <a:p>
              <a:pPr algn="ctr"/>
              <a:endParaRPr b="1" dirty="0">
                <a:cs typeface="+mn-ea"/>
                <a:sym typeface="+mn-lt"/>
              </a:endParaRPr>
            </a:p>
          </p:txBody>
        </p:sp>
        <p:sp>
          <p:nvSpPr>
            <p:cNvPr id="16" name="Oval 44"/>
            <p:cNvSpPr/>
            <p:nvPr/>
          </p:nvSpPr>
          <p:spPr bwMode="auto">
            <a:xfrm>
              <a:off x="4377674" y="-835057"/>
              <a:ext cx="2557970" cy="2557971"/>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400" b="1" dirty="0">
                  <a:solidFill>
                    <a:schemeClr val="tx1">
                      <a:lumMod val="75000"/>
                      <a:lumOff val="25000"/>
                    </a:schemeClr>
                  </a:solidFill>
                  <a:cs typeface="+mn-ea"/>
                  <a:sym typeface="+mn-lt"/>
                </a:rPr>
                <a:t>目录 </a:t>
              </a:r>
              <a:br>
                <a:rPr lang="zh-CN" altLang="en-US" sz="2400" b="1" dirty="0">
                  <a:solidFill>
                    <a:schemeClr val="tx1">
                      <a:lumMod val="75000"/>
                      <a:lumOff val="25000"/>
                    </a:schemeClr>
                  </a:solidFill>
                  <a:cs typeface="+mn-ea"/>
                  <a:sym typeface="+mn-lt"/>
                </a:rPr>
              </a:br>
              <a:r>
                <a:rPr lang="en-US" altLang="zh-CN" sz="1100" b="1" dirty="0">
                  <a:solidFill>
                    <a:schemeClr val="tx1">
                      <a:lumMod val="75000"/>
                      <a:lumOff val="25000"/>
                    </a:schemeClr>
                  </a:solidFill>
                  <a:cs typeface="+mn-ea"/>
                  <a:sym typeface="+mn-lt"/>
                </a:rPr>
                <a:t>CONTENT</a:t>
              </a:r>
              <a:endParaRPr lang="en-US" altLang="zh-CN" sz="2400" b="1" dirty="0">
                <a:solidFill>
                  <a:schemeClr val="tx1">
                    <a:lumMod val="75000"/>
                    <a:lumOff val="25000"/>
                  </a:schemeClr>
                </a:solidFill>
                <a:cs typeface="+mn-ea"/>
                <a:sym typeface="+mn-lt"/>
              </a:endParaRPr>
            </a:p>
          </p:txBody>
        </p:sp>
        <p:sp>
          <p:nvSpPr>
            <p:cNvPr id="17" name="Oval 47"/>
            <p:cNvSpPr/>
            <p:nvPr/>
          </p:nvSpPr>
          <p:spPr bwMode="auto">
            <a:xfrm>
              <a:off x="7204217" y="152636"/>
              <a:ext cx="612068" cy="612068"/>
            </a:xfrm>
            <a:prstGeom prst="ellipse">
              <a:avLst/>
            </a:prstGeom>
            <a:solidFill>
              <a:srgbClr val="3B4761">
                <a:alpha val="70000"/>
              </a:srgbClr>
            </a:solidFill>
            <a:ln w="19050">
              <a:noFill/>
              <a:round/>
            </a:ln>
          </p:spPr>
          <p:txBody>
            <a:bodyPr anchor="ctr"/>
            <a:lstStyle/>
            <a:p>
              <a:pPr algn="ctr"/>
              <a:endParaRPr b="1" dirty="0">
                <a:cs typeface="+mn-ea"/>
                <a:sym typeface="+mn-lt"/>
              </a:endParaRPr>
            </a:p>
          </p:txBody>
        </p:sp>
      </p:grpSp>
      <p:sp>
        <p:nvSpPr>
          <p:cNvPr id="3" name="文本框 2"/>
          <p:cNvSpPr txBox="1"/>
          <p:nvPr/>
        </p:nvSpPr>
        <p:spPr>
          <a:xfrm>
            <a:off x="3801110" y="555625"/>
            <a:ext cx="2534920" cy="615315"/>
          </a:xfrm>
          <a:prstGeom prst="rect">
            <a:avLst/>
          </a:prstGeom>
          <a:noFill/>
        </p:spPr>
        <p:txBody>
          <a:bodyPr wrap="none" rtlCol="0">
            <a:noAutofit/>
          </a:bodyPr>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人体动作识别</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935577" y="3381321"/>
            <a:ext cx="3204977" cy="1171871"/>
            <a:chOff x="2111097" y="3479111"/>
            <a:chExt cx="3204977" cy="1171871"/>
          </a:xfrm>
        </p:grpSpPr>
        <p:grpSp>
          <p:nvGrpSpPr>
            <p:cNvPr id="7" name="Group 13"/>
            <p:cNvGrpSpPr/>
            <p:nvPr/>
          </p:nvGrpSpPr>
          <p:grpSpPr>
            <a:xfrm>
              <a:off x="2111097" y="3479111"/>
              <a:ext cx="1229353" cy="1171871"/>
              <a:chOff x="1468531" y="1871421"/>
              <a:chExt cx="2080967" cy="1983665"/>
            </a:xfrm>
          </p:grpSpPr>
          <p:sp>
            <p:nvSpPr>
              <p:cNvPr id="9" name="Oval 14"/>
              <p:cNvSpPr/>
              <p:nvPr>
                <p:custDataLst>
                  <p:tags r:id="rId1"/>
                </p:custDataLst>
              </p:nvPr>
            </p:nvSpPr>
            <p:spPr bwMode="auto">
              <a:xfrm>
                <a:off x="1751720" y="2659689"/>
                <a:ext cx="796931" cy="796931"/>
              </a:xfrm>
              <a:prstGeom prst="ellipse">
                <a:avLst/>
              </a:prstGeom>
              <a:solidFill>
                <a:srgbClr val="3B4761">
                  <a:alpha val="70000"/>
                </a:srgbClr>
              </a:solidFill>
              <a:ln w="19050">
                <a:noFill/>
                <a:round/>
              </a:ln>
            </p:spPr>
            <p:txBody>
              <a:bodyPr anchor="ctr"/>
              <a:p>
                <a:pPr algn="ctr"/>
                <a:endParaRPr dirty="0">
                  <a:cs typeface="+mn-ea"/>
                  <a:sym typeface="+mn-lt"/>
                </a:endParaRPr>
              </a:p>
            </p:txBody>
          </p:sp>
          <p:sp>
            <p:nvSpPr>
              <p:cNvPr id="10" name="Oval 15"/>
              <p:cNvSpPr/>
              <p:nvPr>
                <p:custDataLst>
                  <p:tags r:id="rId2"/>
                </p:custDataLst>
              </p:nvPr>
            </p:nvSpPr>
            <p:spPr bwMode="auto">
              <a:xfrm>
                <a:off x="1847528" y="1880828"/>
                <a:ext cx="966310" cy="966310"/>
              </a:xfrm>
              <a:prstGeom prst="ellipse">
                <a:avLst/>
              </a:prstGeom>
              <a:solidFill>
                <a:srgbClr val="3B4761">
                  <a:alpha val="70000"/>
                </a:srgbClr>
              </a:solidFill>
              <a:ln w="19050">
                <a:noFill/>
                <a:round/>
              </a:ln>
            </p:spPr>
            <p:txBody>
              <a:bodyPr anchor="ctr"/>
              <a:p>
                <a:pPr algn="ctr"/>
                <a:endParaRPr dirty="0">
                  <a:cs typeface="+mn-ea"/>
                  <a:sym typeface="+mn-lt"/>
                </a:endParaRPr>
              </a:p>
            </p:txBody>
          </p:sp>
          <p:sp>
            <p:nvSpPr>
              <p:cNvPr id="11" name="Oval 16"/>
              <p:cNvSpPr/>
              <p:nvPr>
                <p:custDataLst>
                  <p:tags r:id="rId3"/>
                </p:custDataLst>
              </p:nvPr>
            </p:nvSpPr>
            <p:spPr bwMode="auto">
              <a:xfrm>
                <a:off x="2219772" y="2167905"/>
                <a:ext cx="1188132" cy="118813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spcBef>
                    <a:spcPct val="0"/>
                  </a:spcBef>
                  <a:spcAft>
                    <a:spcPct val="0"/>
                  </a:spcAft>
                </a:pPr>
                <a:r>
                  <a:rPr lang="en-US" altLang="zh-CN" sz="2000" dirty="0">
                    <a:solidFill>
                      <a:schemeClr val="tx1">
                        <a:lumMod val="75000"/>
                        <a:lumOff val="25000"/>
                      </a:schemeClr>
                    </a:solidFill>
                    <a:cs typeface="+mn-ea"/>
                    <a:sym typeface="+mn-lt"/>
                  </a:rPr>
                  <a:t>04</a:t>
                </a:r>
                <a:endParaRPr lang="en-US" altLang="zh-CN" sz="2000" dirty="0">
                  <a:solidFill>
                    <a:schemeClr val="tx1">
                      <a:lumMod val="75000"/>
                      <a:lumOff val="25000"/>
                    </a:schemeClr>
                  </a:solidFill>
                  <a:cs typeface="+mn-ea"/>
                  <a:sym typeface="+mn-lt"/>
                </a:endParaRPr>
              </a:p>
            </p:txBody>
          </p:sp>
          <p:sp>
            <p:nvSpPr>
              <p:cNvPr id="18" name="Oval 17"/>
              <p:cNvSpPr/>
              <p:nvPr>
                <p:custDataLst>
                  <p:tags r:id="rId4"/>
                </p:custDataLst>
              </p:nvPr>
            </p:nvSpPr>
            <p:spPr bwMode="auto">
              <a:xfrm>
                <a:off x="2687824" y="3456620"/>
                <a:ext cx="398466" cy="398466"/>
              </a:xfrm>
              <a:prstGeom prst="ellipse">
                <a:avLst/>
              </a:prstGeom>
              <a:solidFill>
                <a:schemeClr val="accent3">
                  <a:alpha val="70000"/>
                </a:schemeClr>
              </a:solidFill>
              <a:ln w="19050">
                <a:noFill/>
                <a:round/>
              </a:ln>
            </p:spPr>
            <p:txBody>
              <a:bodyPr anchor="ctr"/>
              <a:p>
                <a:pPr algn="ctr"/>
                <a:endParaRPr dirty="0">
                  <a:cs typeface="+mn-ea"/>
                  <a:sym typeface="+mn-lt"/>
                </a:endParaRPr>
              </a:p>
            </p:txBody>
          </p:sp>
          <p:sp>
            <p:nvSpPr>
              <p:cNvPr id="19" name="Oval 18"/>
              <p:cNvSpPr/>
              <p:nvPr>
                <p:custDataLst>
                  <p:tags r:id="rId5"/>
                </p:custDataLst>
              </p:nvPr>
            </p:nvSpPr>
            <p:spPr bwMode="auto">
              <a:xfrm>
                <a:off x="1468531" y="2518094"/>
                <a:ext cx="283189" cy="283189"/>
              </a:xfrm>
              <a:prstGeom prst="ellipse">
                <a:avLst/>
              </a:prstGeom>
              <a:solidFill>
                <a:srgbClr val="3B4761">
                  <a:alpha val="70000"/>
                </a:srgbClr>
              </a:solidFill>
              <a:ln w="19050">
                <a:noFill/>
                <a:round/>
              </a:ln>
            </p:spPr>
            <p:txBody>
              <a:bodyPr anchor="ctr"/>
              <a:p>
                <a:pPr algn="ctr"/>
                <a:endParaRPr dirty="0">
                  <a:cs typeface="+mn-ea"/>
                  <a:sym typeface="+mn-lt"/>
                </a:endParaRPr>
              </a:p>
            </p:txBody>
          </p:sp>
          <p:sp>
            <p:nvSpPr>
              <p:cNvPr id="20" name="Oval 19"/>
              <p:cNvSpPr/>
              <p:nvPr>
                <p:custDataLst>
                  <p:tags r:id="rId6"/>
                </p:custDataLst>
              </p:nvPr>
            </p:nvSpPr>
            <p:spPr bwMode="auto">
              <a:xfrm>
                <a:off x="3266309" y="1871421"/>
                <a:ext cx="283189" cy="283189"/>
              </a:xfrm>
              <a:prstGeom prst="ellipse">
                <a:avLst/>
              </a:prstGeom>
              <a:solidFill>
                <a:schemeClr val="accent3">
                  <a:lumMod val="60000"/>
                  <a:lumOff val="40000"/>
                  <a:alpha val="70000"/>
                </a:schemeClr>
              </a:solidFill>
              <a:ln w="19050">
                <a:noFill/>
                <a:round/>
              </a:ln>
            </p:spPr>
            <p:txBody>
              <a:bodyPr anchor="ctr"/>
              <a:p>
                <a:pPr algn="ctr"/>
                <a:endParaRPr dirty="0">
                  <a:cs typeface="+mn-ea"/>
                  <a:sym typeface="+mn-lt"/>
                </a:endParaRPr>
              </a:p>
            </p:txBody>
          </p:sp>
        </p:grpSp>
        <p:sp>
          <p:nvSpPr>
            <p:cNvPr id="21" name="TextBox 21"/>
            <p:cNvSpPr txBox="1"/>
            <p:nvPr>
              <p:custDataLst>
                <p:tags r:id="rId7"/>
              </p:custDataLst>
            </p:nvPr>
          </p:nvSpPr>
          <p:spPr>
            <a:xfrm>
              <a:off x="3348241" y="4012030"/>
              <a:ext cx="1967833" cy="182148"/>
            </a:xfrm>
            <a:prstGeom prst="rect">
              <a:avLst/>
            </a:prstGeom>
            <a:noFill/>
          </p:spPr>
          <p:txBody>
            <a:bodyPr wrap="none" lIns="360000" tIns="0" rIns="0" bIns="0" anchor="b" anchorCtr="0">
              <a:noAutofit/>
            </a:bodyPr>
            <a:p>
              <a:r>
                <a:rPr lang="zh-CN" altLang="en-US" sz="2000" dirty="0">
                  <a:cs typeface="+mn-ea"/>
                  <a:sym typeface="+mn-lt"/>
                </a:rPr>
                <a:t>结果演示</a:t>
              </a:r>
              <a:endParaRPr lang="zh-CN" altLang="en-US" sz="2000"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3"/>
          <p:cNvSpPr/>
          <p:nvPr/>
        </p:nvSpPr>
        <p:spPr bwMode="auto">
          <a:xfrm>
            <a:off x="2260219" y="2108671"/>
            <a:ext cx="769420" cy="769421"/>
          </a:xfrm>
          <a:prstGeom prst="ellipse">
            <a:avLst/>
          </a:prstGeom>
          <a:solidFill>
            <a:schemeClr val="accent4">
              <a:lumMod val="60000"/>
              <a:lumOff val="40000"/>
              <a:alpha val="70000"/>
            </a:schemeClr>
          </a:solidFill>
          <a:ln w="19050">
            <a:noFill/>
            <a:round/>
          </a:ln>
        </p:spPr>
        <p:txBody>
          <a:bodyPr anchor="ctr"/>
          <a:lstStyle/>
          <a:p>
            <a:pPr algn="ctr"/>
            <a:endParaRPr dirty="0">
              <a:cs typeface="+mn-ea"/>
              <a:sym typeface="+mn-lt"/>
            </a:endParaRPr>
          </a:p>
        </p:txBody>
      </p:sp>
      <p:sp>
        <p:nvSpPr>
          <p:cNvPr id="15" name="Oval 2"/>
          <p:cNvSpPr/>
          <p:nvPr/>
        </p:nvSpPr>
        <p:spPr bwMode="auto">
          <a:xfrm>
            <a:off x="2352720" y="1356696"/>
            <a:ext cx="932952" cy="932953"/>
          </a:xfrm>
          <a:prstGeom prst="ellipse">
            <a:avLst/>
          </a:prstGeom>
          <a:solidFill>
            <a:schemeClr val="accent2">
              <a:alpha val="70000"/>
            </a:schemeClr>
          </a:solidFill>
          <a:ln w="19050">
            <a:noFill/>
            <a:round/>
          </a:ln>
        </p:spPr>
        <p:txBody>
          <a:bodyPr anchor="ctr"/>
          <a:lstStyle/>
          <a:p>
            <a:pPr algn="ctr"/>
            <a:endParaRPr dirty="0">
              <a:cs typeface="+mn-ea"/>
              <a:sym typeface="+mn-lt"/>
            </a:endParaRPr>
          </a:p>
        </p:txBody>
      </p:sp>
      <p:sp>
        <p:nvSpPr>
          <p:cNvPr id="16" name="Oval 1"/>
          <p:cNvSpPr/>
          <p:nvPr/>
        </p:nvSpPr>
        <p:spPr bwMode="auto">
          <a:xfrm>
            <a:off x="2712113" y="1633863"/>
            <a:ext cx="1147117" cy="1147117"/>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4400" dirty="0">
                <a:solidFill>
                  <a:schemeClr val="tx1">
                    <a:lumMod val="75000"/>
                    <a:lumOff val="25000"/>
                  </a:schemeClr>
                </a:solidFill>
                <a:latin typeface="Agency FB" panose="020B0503020202020204" pitchFamily="34" charset="0"/>
                <a:cs typeface="+mn-ea"/>
                <a:sym typeface="+mn-lt"/>
              </a:rPr>
              <a:t>01</a:t>
            </a:r>
            <a:endParaRPr lang="en-US" altLang="zh-CN" sz="4400" dirty="0">
              <a:solidFill>
                <a:schemeClr val="tx1">
                  <a:lumMod val="75000"/>
                  <a:lumOff val="25000"/>
                </a:schemeClr>
              </a:solidFill>
              <a:latin typeface="Agency FB" panose="020B0503020202020204" pitchFamily="34" charset="0"/>
              <a:cs typeface="+mn-ea"/>
              <a:sym typeface="+mn-lt"/>
            </a:endParaRPr>
          </a:p>
        </p:txBody>
      </p:sp>
      <p:sp>
        <p:nvSpPr>
          <p:cNvPr id="17" name="Oval 4"/>
          <p:cNvSpPr/>
          <p:nvPr/>
        </p:nvSpPr>
        <p:spPr bwMode="auto">
          <a:xfrm>
            <a:off x="3164008" y="2878091"/>
            <a:ext cx="384711" cy="384711"/>
          </a:xfrm>
          <a:prstGeom prst="ellipse">
            <a:avLst/>
          </a:prstGeom>
          <a:solidFill>
            <a:schemeClr val="accent3">
              <a:alpha val="70000"/>
            </a:schemeClr>
          </a:solidFill>
          <a:ln w="19050">
            <a:noFill/>
            <a:round/>
          </a:ln>
        </p:spPr>
        <p:txBody>
          <a:bodyPr anchor="ctr"/>
          <a:lstStyle/>
          <a:p>
            <a:pPr algn="ctr"/>
            <a:endParaRPr dirty="0">
              <a:cs typeface="+mn-ea"/>
              <a:sym typeface="+mn-lt"/>
            </a:endParaRPr>
          </a:p>
        </p:txBody>
      </p:sp>
      <p:sp>
        <p:nvSpPr>
          <p:cNvPr id="18" name="Oval 5"/>
          <p:cNvSpPr/>
          <p:nvPr/>
        </p:nvSpPr>
        <p:spPr bwMode="auto">
          <a:xfrm>
            <a:off x="1986806" y="1971964"/>
            <a:ext cx="273413" cy="273413"/>
          </a:xfrm>
          <a:prstGeom prst="ellipse">
            <a:avLst/>
          </a:prstGeom>
          <a:solidFill>
            <a:schemeClr val="accent4">
              <a:lumMod val="60000"/>
              <a:lumOff val="40000"/>
              <a:alpha val="70000"/>
            </a:schemeClr>
          </a:solidFill>
          <a:ln w="19050">
            <a:noFill/>
            <a:round/>
          </a:ln>
        </p:spPr>
        <p:txBody>
          <a:bodyPr anchor="ctr"/>
          <a:lstStyle/>
          <a:p>
            <a:pPr algn="ctr"/>
            <a:endParaRPr dirty="0">
              <a:cs typeface="+mn-ea"/>
              <a:sym typeface="+mn-lt"/>
            </a:endParaRPr>
          </a:p>
        </p:txBody>
      </p:sp>
      <p:sp>
        <p:nvSpPr>
          <p:cNvPr id="19" name="Oval 6"/>
          <p:cNvSpPr/>
          <p:nvPr/>
        </p:nvSpPr>
        <p:spPr bwMode="auto">
          <a:xfrm>
            <a:off x="3722523" y="1347614"/>
            <a:ext cx="273413" cy="273413"/>
          </a:xfrm>
          <a:prstGeom prst="ellipse">
            <a:avLst/>
          </a:prstGeom>
          <a:solidFill>
            <a:schemeClr val="accent3">
              <a:lumMod val="60000"/>
              <a:lumOff val="40000"/>
              <a:alpha val="70000"/>
            </a:schemeClr>
          </a:solidFill>
          <a:ln w="19050">
            <a:noFill/>
            <a:round/>
          </a:ln>
        </p:spPr>
        <p:txBody>
          <a:bodyPr anchor="ctr"/>
          <a:lstStyle/>
          <a:p>
            <a:pPr algn="ctr"/>
            <a:endParaRPr dirty="0">
              <a:cs typeface="+mn-ea"/>
              <a:sym typeface="+mn-lt"/>
            </a:endParaRPr>
          </a:p>
        </p:txBody>
      </p:sp>
      <p:sp>
        <p:nvSpPr>
          <p:cNvPr id="12" name="TextBox 11"/>
          <p:cNvSpPr txBox="1"/>
          <p:nvPr/>
        </p:nvSpPr>
        <p:spPr>
          <a:xfrm>
            <a:off x="3728720" y="1880870"/>
            <a:ext cx="4011295" cy="537210"/>
          </a:xfrm>
          <a:prstGeom prst="rect">
            <a:avLst/>
          </a:prstGeom>
          <a:noFill/>
        </p:spPr>
        <p:txBody>
          <a:bodyPr wrap="none" lIns="360000" tIns="0" rIns="0" bIns="0" anchor="b" anchorCtr="0">
            <a:normAutofit/>
          </a:bodyPr>
          <a:lstStyle/>
          <a:p>
            <a:r>
              <a:rPr lang="zh-CN" altLang="en-US" sz="2800" dirty="0">
                <a:cs typeface="+mn-ea"/>
                <a:sym typeface="+mn-lt"/>
              </a:rPr>
              <a:t>算法评价</a:t>
            </a:r>
            <a:endParaRPr lang="zh-CN" altLang="en-US" sz="28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4" grpId="0" animBg="1"/>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p:nvPr>
            <p:custDataLst>
              <p:tags r:id="rId1"/>
            </p:custDataLst>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dirty="0">
                <a:solidFill>
                  <a:srgbClr val="EC8C8D"/>
                </a:solidFill>
                <a:latin typeface="+mn-lt"/>
                <a:ea typeface="+mn-ea"/>
                <a:cs typeface="+mn-ea"/>
                <a:sym typeface="+mn-lt"/>
              </a:rPr>
              <a:t>算法优势</a:t>
            </a:r>
            <a:endParaRPr lang="en-GB" altLang="zh-CN" sz="1800" dirty="0">
              <a:solidFill>
                <a:srgbClr val="EC8C8D"/>
              </a:solidFill>
              <a:latin typeface="+mn-lt"/>
              <a:ea typeface="+mn-ea"/>
              <a:cs typeface="+mn-ea"/>
              <a:sym typeface="+mn-lt"/>
            </a:endParaRPr>
          </a:p>
        </p:txBody>
      </p:sp>
      <p:sp>
        <p:nvSpPr>
          <p:cNvPr id="6" name="文本框 5"/>
          <p:cNvSpPr txBox="1"/>
          <p:nvPr/>
        </p:nvSpPr>
        <p:spPr>
          <a:xfrm>
            <a:off x="1043305" y="1203325"/>
            <a:ext cx="7254875" cy="2861310"/>
          </a:xfrm>
          <a:prstGeom prst="rect">
            <a:avLst/>
          </a:prstGeom>
          <a:noFill/>
        </p:spPr>
        <p:txBody>
          <a:bodyPr wrap="square" rtlCol="0">
            <a:spAutoFit/>
          </a:bodyPr>
          <a:p>
            <a:pPr marL="171450" indent="-171450" algn="l">
              <a:buFont typeface="Arial" panose="020B0604020202020204" pitchFamily="34" charset="0"/>
              <a:buChar char="•"/>
            </a:pPr>
            <a:r>
              <a:rPr lang="zh-CN" sz="2000">
                <a:latin typeface="华文楷体" panose="02010600040101010101" charset="-122"/>
                <a:ea typeface="华文楷体" panose="02010600040101010101" charset="-122"/>
                <a:cs typeface="华文楷体" panose="02010600040101010101" charset="-122"/>
                <a:sym typeface="+mn-ea"/>
              </a:rPr>
              <a:t>算法是端到端的训练模式，大大节省了云端训练上传下载所需要耗费的时间以及可能出现的错误</a:t>
            </a:r>
            <a:endParaRPr lang="zh-CN" sz="2000">
              <a:latin typeface="华文楷体" panose="02010600040101010101" charset="-122"/>
              <a:ea typeface="华文楷体" panose="02010600040101010101" charset="-122"/>
              <a:cs typeface="华文楷体" panose="02010600040101010101" charset="-122"/>
              <a:sym typeface="+mn-ea"/>
            </a:endParaRPr>
          </a:p>
          <a:p>
            <a:pPr marL="171450" indent="-171450" algn="l">
              <a:buFont typeface="Arial" panose="020B0604020202020204" pitchFamily="34" charset="0"/>
              <a:buChar char="•"/>
            </a:pPr>
            <a:r>
              <a:rPr lang="zh-CN" sz="2000">
                <a:latin typeface="华文楷体" panose="02010600040101010101" charset="-122"/>
                <a:ea typeface="华文楷体" panose="02010600040101010101" charset="-122"/>
                <a:cs typeface="华文楷体" panose="02010600040101010101" charset="-122"/>
                <a:sym typeface="+mn-ea"/>
              </a:rPr>
              <a:t>算法是</a:t>
            </a:r>
            <a:r>
              <a:rPr lang="en-US" altLang="zh-CN" sz="2000">
                <a:latin typeface="华文楷体" panose="02010600040101010101" charset="-122"/>
                <a:ea typeface="华文楷体" panose="02010600040101010101" charset="-122"/>
                <a:cs typeface="华文楷体" panose="02010600040101010101" charset="-122"/>
                <a:sym typeface="+mn-ea"/>
              </a:rPr>
              <a:t>2D</a:t>
            </a:r>
            <a:r>
              <a:rPr lang="zh-CN" altLang="en-US" sz="2000">
                <a:latin typeface="华文楷体" panose="02010600040101010101" charset="-122"/>
                <a:ea typeface="华文楷体" panose="02010600040101010101" charset="-122"/>
                <a:cs typeface="华文楷体" panose="02010600040101010101" charset="-122"/>
                <a:sym typeface="+mn-ea"/>
              </a:rPr>
              <a:t>和</a:t>
            </a:r>
            <a:r>
              <a:rPr lang="en-US" altLang="zh-CN" sz="2000">
                <a:latin typeface="华文楷体" panose="02010600040101010101" charset="-122"/>
                <a:ea typeface="华文楷体" panose="02010600040101010101" charset="-122"/>
                <a:cs typeface="华文楷体" panose="02010600040101010101" charset="-122"/>
                <a:sym typeface="+mn-ea"/>
              </a:rPr>
              <a:t>3D</a:t>
            </a:r>
            <a:r>
              <a:rPr lang="zh-CN" altLang="en-US" sz="2000">
                <a:latin typeface="华文楷体" panose="02010600040101010101" charset="-122"/>
                <a:ea typeface="华文楷体" panose="02010600040101010101" charset="-122"/>
                <a:cs typeface="华文楷体" panose="02010600040101010101" charset="-122"/>
                <a:sym typeface="+mn-ea"/>
              </a:rPr>
              <a:t>层面的联合训练，数据集独立性很强，进行训练集的独立增强时并不会影响到另外一个层面的训练集</a:t>
            </a:r>
            <a:endParaRPr lang="zh-CN" sz="2000">
              <a:latin typeface="华文楷体" panose="02010600040101010101" charset="-122"/>
              <a:ea typeface="华文楷体" panose="02010600040101010101" charset="-122"/>
              <a:cs typeface="华文楷体" panose="02010600040101010101" charset="-122"/>
              <a:sym typeface="+mn-ea"/>
            </a:endParaRPr>
          </a:p>
          <a:p>
            <a:pPr marL="171450" indent="-171450" algn="l">
              <a:buFont typeface="Arial" panose="020B0604020202020204" pitchFamily="34" charset="0"/>
              <a:buChar char="•"/>
            </a:pPr>
            <a:r>
              <a:rPr lang="zh-CN" sz="2000">
                <a:latin typeface="华文楷体" panose="02010600040101010101" charset="-122"/>
                <a:ea typeface="华文楷体" panose="02010600040101010101" charset="-122"/>
                <a:cs typeface="华文楷体" panose="02010600040101010101" charset="-122"/>
                <a:sym typeface="+mn-ea"/>
              </a:rPr>
              <a:t>算法基于</a:t>
            </a:r>
            <a:r>
              <a:rPr lang="en-US" altLang="zh-CN" sz="2000">
                <a:latin typeface="华文楷体" panose="02010600040101010101" charset="-122"/>
                <a:ea typeface="华文楷体" panose="02010600040101010101" charset="-122"/>
                <a:cs typeface="华文楷体" panose="02010600040101010101" charset="-122"/>
                <a:sym typeface="+mn-ea"/>
              </a:rPr>
              <a:t>3D</a:t>
            </a:r>
            <a:r>
              <a:rPr lang="zh-CN" altLang="en-US" sz="2000">
                <a:latin typeface="华文楷体" panose="02010600040101010101" charset="-122"/>
                <a:ea typeface="华文楷体" panose="02010600040101010101" charset="-122"/>
                <a:cs typeface="华文楷体" panose="02010600040101010101" charset="-122"/>
                <a:sym typeface="+mn-ea"/>
              </a:rPr>
              <a:t>层面的动作捕捉以及</a:t>
            </a:r>
            <a:r>
              <a:rPr lang="en-US" altLang="zh-CN" sz="2000">
                <a:latin typeface="华文楷体" panose="02010600040101010101" charset="-122"/>
                <a:ea typeface="华文楷体" panose="02010600040101010101" charset="-122"/>
                <a:cs typeface="华文楷体" panose="02010600040101010101" charset="-122"/>
                <a:sym typeface="+mn-ea"/>
              </a:rPr>
              <a:t>2D</a:t>
            </a:r>
            <a:r>
              <a:rPr lang="zh-CN" altLang="en-US" sz="2000">
                <a:latin typeface="华文楷体" panose="02010600040101010101" charset="-122"/>
                <a:ea typeface="华文楷体" panose="02010600040101010101" charset="-122"/>
                <a:cs typeface="华文楷体" panose="02010600040101010101" charset="-122"/>
                <a:sym typeface="+mn-ea"/>
              </a:rPr>
              <a:t>层面的人体关键关节部位的标注训练而成，所以一方面识别过程中能够更清晰的定位到人体关节的二维位置，另一方面避免了二维图像向三维转换时出现的单对多映射模糊问题。</a:t>
            </a:r>
            <a:br>
              <a:rPr lang="zh-CN" sz="2000">
                <a:latin typeface="华文楷体" panose="02010600040101010101" charset="-122"/>
                <a:ea typeface="华文楷体" panose="02010600040101010101" charset="-122"/>
                <a:cs typeface="华文楷体" panose="02010600040101010101" charset="-122"/>
                <a:sym typeface="+mn-ea"/>
              </a:rPr>
            </a:br>
            <a:endPar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p:nvPr>
            <p:custDataLst>
              <p:tags r:id="rId1"/>
            </p:custDataLst>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dirty="0">
                <a:solidFill>
                  <a:srgbClr val="EC8C8D"/>
                </a:solidFill>
                <a:latin typeface="+mn-lt"/>
                <a:ea typeface="+mn-ea"/>
                <a:cs typeface="+mn-ea"/>
                <a:sym typeface="+mn-lt"/>
              </a:rPr>
              <a:t>架构创新</a:t>
            </a:r>
            <a:endParaRPr lang="en-GB" altLang="zh-CN" sz="1800" dirty="0">
              <a:solidFill>
                <a:srgbClr val="EC8C8D"/>
              </a:solidFill>
              <a:latin typeface="+mn-lt"/>
              <a:ea typeface="+mn-ea"/>
              <a:cs typeface="+mn-ea"/>
              <a:sym typeface="+mn-lt"/>
            </a:endParaRPr>
          </a:p>
        </p:txBody>
      </p:sp>
      <p:sp>
        <p:nvSpPr>
          <p:cNvPr id="6" name="文本框 5"/>
          <p:cNvSpPr txBox="1"/>
          <p:nvPr/>
        </p:nvSpPr>
        <p:spPr>
          <a:xfrm>
            <a:off x="1043305" y="1203325"/>
            <a:ext cx="7254875" cy="1322070"/>
          </a:xfrm>
          <a:prstGeom prst="rect">
            <a:avLst/>
          </a:prstGeom>
          <a:noFill/>
        </p:spPr>
        <p:txBody>
          <a:bodyPr wrap="square" rtlCol="0">
            <a:spAutoFit/>
          </a:bodyPr>
          <a:p>
            <a:pPr marL="171450" indent="-171450" algn="l">
              <a:buFont typeface="Arial" panose="020B0604020202020204" pitchFamily="34" charset="0"/>
              <a:buChar char="•"/>
            </a:pPr>
            <a:r>
              <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我们的算法在训练过程中包括一个基于人体姿势的概率3D模型的新层，负责将2D姿势提升到3D，并将有关骨骼结构的3D信息传播到2D卷积层。这样能够利用三维层的信息影响二位层信息使</a:t>
            </a:r>
            <a:r>
              <a:rPr lang="en-US" altLang="zh-CN"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2D</a:t>
            </a:r>
            <a:r>
              <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位置与姿态信息更加精确。</a:t>
            </a:r>
            <a:endPar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3"/>
          <p:cNvSpPr/>
          <p:nvPr/>
        </p:nvSpPr>
        <p:spPr bwMode="auto">
          <a:xfrm>
            <a:off x="2260219" y="2108671"/>
            <a:ext cx="769420" cy="769421"/>
          </a:xfrm>
          <a:prstGeom prst="ellipse">
            <a:avLst/>
          </a:prstGeom>
          <a:solidFill>
            <a:schemeClr val="accent4">
              <a:lumMod val="60000"/>
              <a:lumOff val="40000"/>
              <a:alpha val="70000"/>
            </a:schemeClr>
          </a:solidFill>
          <a:ln w="19050">
            <a:noFill/>
            <a:round/>
          </a:ln>
        </p:spPr>
        <p:txBody>
          <a:bodyPr anchor="ctr"/>
          <a:lstStyle/>
          <a:p>
            <a:pPr algn="ctr"/>
            <a:endParaRPr dirty="0">
              <a:cs typeface="+mn-ea"/>
              <a:sym typeface="+mn-lt"/>
            </a:endParaRPr>
          </a:p>
        </p:txBody>
      </p:sp>
      <p:sp>
        <p:nvSpPr>
          <p:cNvPr id="15" name="Oval 2"/>
          <p:cNvSpPr/>
          <p:nvPr/>
        </p:nvSpPr>
        <p:spPr bwMode="auto">
          <a:xfrm>
            <a:off x="2352720" y="1356696"/>
            <a:ext cx="932952" cy="932953"/>
          </a:xfrm>
          <a:prstGeom prst="ellipse">
            <a:avLst/>
          </a:prstGeom>
          <a:solidFill>
            <a:schemeClr val="accent2">
              <a:alpha val="70000"/>
            </a:schemeClr>
          </a:solidFill>
          <a:ln w="19050">
            <a:noFill/>
            <a:round/>
          </a:ln>
        </p:spPr>
        <p:txBody>
          <a:bodyPr anchor="ctr"/>
          <a:lstStyle/>
          <a:p>
            <a:pPr algn="ctr"/>
            <a:endParaRPr dirty="0">
              <a:cs typeface="+mn-ea"/>
              <a:sym typeface="+mn-lt"/>
            </a:endParaRPr>
          </a:p>
        </p:txBody>
      </p:sp>
      <p:sp>
        <p:nvSpPr>
          <p:cNvPr id="16" name="Oval 1"/>
          <p:cNvSpPr/>
          <p:nvPr/>
        </p:nvSpPr>
        <p:spPr bwMode="auto">
          <a:xfrm>
            <a:off x="2712113" y="1633863"/>
            <a:ext cx="1147117" cy="1147117"/>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sz="4400" dirty="0">
                <a:solidFill>
                  <a:schemeClr val="tx1">
                    <a:lumMod val="75000"/>
                    <a:lumOff val="25000"/>
                  </a:schemeClr>
                </a:solidFill>
                <a:latin typeface="Agency FB" panose="020B0503020202020204" pitchFamily="34" charset="0"/>
                <a:cs typeface="+mn-ea"/>
                <a:sym typeface="+mn-lt"/>
              </a:rPr>
              <a:t>02</a:t>
            </a:r>
            <a:endParaRPr lang="en-US" altLang="zh-CN" sz="4400" dirty="0">
              <a:solidFill>
                <a:schemeClr val="tx1">
                  <a:lumMod val="75000"/>
                  <a:lumOff val="25000"/>
                </a:schemeClr>
              </a:solidFill>
              <a:latin typeface="Agency FB" panose="020B0503020202020204" pitchFamily="34" charset="0"/>
              <a:cs typeface="+mn-ea"/>
              <a:sym typeface="+mn-lt"/>
            </a:endParaRPr>
          </a:p>
        </p:txBody>
      </p:sp>
      <p:sp>
        <p:nvSpPr>
          <p:cNvPr id="17" name="Oval 4"/>
          <p:cNvSpPr/>
          <p:nvPr/>
        </p:nvSpPr>
        <p:spPr bwMode="auto">
          <a:xfrm>
            <a:off x="3164008" y="2878091"/>
            <a:ext cx="384711" cy="384711"/>
          </a:xfrm>
          <a:prstGeom prst="ellipse">
            <a:avLst/>
          </a:prstGeom>
          <a:solidFill>
            <a:schemeClr val="accent3">
              <a:alpha val="70000"/>
            </a:schemeClr>
          </a:solidFill>
          <a:ln w="19050">
            <a:noFill/>
            <a:round/>
          </a:ln>
        </p:spPr>
        <p:txBody>
          <a:bodyPr anchor="ctr"/>
          <a:lstStyle/>
          <a:p>
            <a:pPr algn="ctr"/>
            <a:endParaRPr dirty="0">
              <a:cs typeface="+mn-ea"/>
              <a:sym typeface="+mn-lt"/>
            </a:endParaRPr>
          </a:p>
        </p:txBody>
      </p:sp>
      <p:sp>
        <p:nvSpPr>
          <p:cNvPr id="18" name="Oval 5"/>
          <p:cNvSpPr/>
          <p:nvPr/>
        </p:nvSpPr>
        <p:spPr bwMode="auto">
          <a:xfrm>
            <a:off x="1986806" y="1971964"/>
            <a:ext cx="273413" cy="273413"/>
          </a:xfrm>
          <a:prstGeom prst="ellipse">
            <a:avLst/>
          </a:prstGeom>
          <a:solidFill>
            <a:schemeClr val="accent4">
              <a:lumMod val="60000"/>
              <a:lumOff val="40000"/>
              <a:alpha val="70000"/>
            </a:schemeClr>
          </a:solidFill>
          <a:ln w="19050">
            <a:noFill/>
            <a:round/>
          </a:ln>
        </p:spPr>
        <p:txBody>
          <a:bodyPr anchor="ctr"/>
          <a:lstStyle/>
          <a:p>
            <a:pPr algn="ctr"/>
            <a:endParaRPr dirty="0">
              <a:cs typeface="+mn-ea"/>
              <a:sym typeface="+mn-lt"/>
            </a:endParaRPr>
          </a:p>
        </p:txBody>
      </p:sp>
      <p:sp>
        <p:nvSpPr>
          <p:cNvPr id="19" name="Oval 6"/>
          <p:cNvSpPr/>
          <p:nvPr/>
        </p:nvSpPr>
        <p:spPr bwMode="auto">
          <a:xfrm>
            <a:off x="3722523" y="1347614"/>
            <a:ext cx="273413" cy="273413"/>
          </a:xfrm>
          <a:prstGeom prst="ellipse">
            <a:avLst/>
          </a:prstGeom>
          <a:solidFill>
            <a:schemeClr val="accent3">
              <a:lumMod val="60000"/>
              <a:lumOff val="40000"/>
              <a:alpha val="70000"/>
            </a:schemeClr>
          </a:solidFill>
          <a:ln w="19050">
            <a:noFill/>
            <a:round/>
          </a:ln>
        </p:spPr>
        <p:txBody>
          <a:bodyPr anchor="ctr"/>
          <a:lstStyle/>
          <a:p>
            <a:pPr algn="ctr"/>
            <a:endParaRPr dirty="0">
              <a:cs typeface="+mn-ea"/>
              <a:sym typeface="+mn-lt"/>
            </a:endParaRPr>
          </a:p>
        </p:txBody>
      </p:sp>
      <p:sp>
        <p:nvSpPr>
          <p:cNvPr id="12" name="TextBox 11"/>
          <p:cNvSpPr txBox="1"/>
          <p:nvPr/>
        </p:nvSpPr>
        <p:spPr>
          <a:xfrm>
            <a:off x="3728720" y="1880870"/>
            <a:ext cx="4011295" cy="537210"/>
          </a:xfrm>
          <a:prstGeom prst="rect">
            <a:avLst/>
          </a:prstGeom>
          <a:noFill/>
        </p:spPr>
        <p:txBody>
          <a:bodyPr wrap="none" lIns="360000" tIns="0" rIns="0" bIns="0" anchor="b" anchorCtr="0">
            <a:normAutofit/>
          </a:bodyPr>
          <a:lstStyle/>
          <a:p>
            <a:r>
              <a:rPr lang="zh-CN" altLang="en-US" sz="2800" dirty="0">
                <a:cs typeface="+mn-ea"/>
                <a:sym typeface="+mn-lt"/>
              </a:rPr>
              <a:t>算法简介</a:t>
            </a:r>
            <a:endParaRPr lang="zh-CN" altLang="en-US" sz="28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4" grpId="0" animBg="1"/>
      <p:bldP spid="15" grpId="0" animBg="1"/>
      <p:bldP spid="16"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23"/>
          <p:cNvSpPr/>
          <p:nvPr/>
        </p:nvSpPr>
        <p:spPr>
          <a:xfrm rot="20160000">
            <a:off x="2573688" y="4037194"/>
            <a:ext cx="499628" cy="365823"/>
          </a:xfrm>
          <a:custGeom>
            <a:avLst/>
            <a:gdLst>
              <a:gd name="connsiteX0" fmla="*/ 0 w 497989"/>
              <a:gd name="connsiteY0" fmla="*/ 72925 h 364623"/>
              <a:gd name="connsiteX1" fmla="*/ 315678 w 497989"/>
              <a:gd name="connsiteY1" fmla="*/ 72925 h 364623"/>
              <a:gd name="connsiteX2" fmla="*/ 315678 w 497989"/>
              <a:gd name="connsiteY2" fmla="*/ 0 h 364623"/>
              <a:gd name="connsiteX3" fmla="*/ 497989 w 497989"/>
              <a:gd name="connsiteY3" fmla="*/ 182312 h 364623"/>
              <a:gd name="connsiteX4" fmla="*/ 315678 w 497989"/>
              <a:gd name="connsiteY4" fmla="*/ 364623 h 364623"/>
              <a:gd name="connsiteX5" fmla="*/ 315678 w 497989"/>
              <a:gd name="connsiteY5" fmla="*/ 291698 h 364623"/>
              <a:gd name="connsiteX6" fmla="*/ 0 w 497989"/>
              <a:gd name="connsiteY6" fmla="*/ 291698 h 364623"/>
              <a:gd name="connsiteX7" fmla="*/ 0 w 497989"/>
              <a:gd name="connsiteY7" fmla="*/ 72925 h 36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89" h="364623">
                <a:moveTo>
                  <a:pt x="0" y="72925"/>
                </a:moveTo>
                <a:lnTo>
                  <a:pt x="315678" y="72925"/>
                </a:lnTo>
                <a:lnTo>
                  <a:pt x="315678" y="0"/>
                </a:lnTo>
                <a:lnTo>
                  <a:pt x="497989" y="182312"/>
                </a:lnTo>
                <a:lnTo>
                  <a:pt x="315678" y="364623"/>
                </a:lnTo>
                <a:lnTo>
                  <a:pt x="315678" y="291698"/>
                </a:lnTo>
                <a:lnTo>
                  <a:pt x="0" y="291698"/>
                </a:lnTo>
                <a:lnTo>
                  <a:pt x="0" y="72925"/>
                </a:lnTo>
                <a:close/>
              </a:path>
            </a:pathLst>
          </a:custGeom>
          <a:solidFill>
            <a:srgbClr val="3B476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endParaRPr dirty="0">
              <a:cs typeface="+mn-ea"/>
              <a:sym typeface="+mn-lt"/>
            </a:endParaRPr>
          </a:p>
        </p:txBody>
      </p:sp>
      <p:sp>
        <p:nvSpPr>
          <p:cNvPr id="36" name="Title 1"/>
          <p:cNvSpPr txBox="1"/>
          <p:nvPr/>
        </p:nvSpPr>
        <p:spPr>
          <a:xfrm>
            <a:off x="611505" y="175895"/>
            <a:ext cx="230632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dirty="0">
                <a:solidFill>
                  <a:srgbClr val="EC8C8D"/>
                </a:solidFill>
                <a:latin typeface="+mn-lt"/>
                <a:ea typeface="+mn-ea"/>
                <a:cs typeface="+mn-ea"/>
                <a:sym typeface="+mn-lt"/>
              </a:rPr>
              <a:t>人体动作识别研究方法</a:t>
            </a:r>
            <a:endParaRPr lang="en-GB" altLang="zh-CN" sz="1800" dirty="0">
              <a:solidFill>
                <a:srgbClr val="EC8C8D"/>
              </a:solidFill>
              <a:latin typeface="+mn-lt"/>
              <a:ea typeface="+mn-ea"/>
              <a:cs typeface="+mn-ea"/>
              <a:sym typeface="+mn-lt"/>
            </a:endParaRPr>
          </a:p>
        </p:txBody>
      </p:sp>
      <p:sp>
        <p:nvSpPr>
          <p:cNvPr id="40" name="TextBox 39"/>
          <p:cNvSpPr txBox="1"/>
          <p:nvPr/>
        </p:nvSpPr>
        <p:spPr>
          <a:xfrm>
            <a:off x="107504" y="4962078"/>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 </a:t>
            </a:r>
            <a:r>
              <a:rPr kumimoji="0" lang="en-US" altLang="zh-CN" sz="100" b="0" i="0" u="none" strike="noStrike" kern="0" cap="none" spc="0" normalizeH="0" baseline="0" noProof="0" dirty="0" smtClean="0">
                <a:ln>
                  <a:noFill/>
                </a:ln>
                <a:solidFill>
                  <a:schemeClr val="bg1">
                    <a:lumMod val="85000"/>
                  </a:schemeClr>
                </a:solidFill>
                <a:effectLst/>
                <a:uLnTx/>
                <a:uFillTx/>
              </a:rPr>
              <a:t>http://www.1ppt.com/moban/</a:t>
            </a:r>
            <a:r>
              <a:rPr kumimoji="0" lang="zh-CN" altLang="en-US" sz="100" b="0" i="0" u="none" strike="noStrike" kern="0" cap="none" spc="0" normalizeH="0" baseline="0" noProof="0" dirty="0" smtClean="0">
                <a:ln>
                  <a:noFill/>
                </a:ln>
                <a:solidFill>
                  <a:schemeClr val="bg1">
                    <a:lumMod val="85000"/>
                  </a:schemeClr>
                </a:solidFill>
                <a:effectLst/>
                <a:uLnTx/>
                <a:uFillTx/>
              </a:rPr>
              <a:t> </a:t>
            </a:r>
            <a:endParaRPr kumimoji="0" lang="en-US" altLang="zh-CN" sz="100" b="0" i="0" u="none" strike="noStrike" kern="0" cap="none" spc="0" normalizeH="0" baseline="0" noProof="0" dirty="0" smtClean="0">
              <a:ln>
                <a:noFill/>
              </a:ln>
              <a:solidFill>
                <a:schemeClr val="bg1">
                  <a:lumMod val="85000"/>
                </a:schemeClr>
              </a:solidFill>
              <a:effectLst/>
              <a:uLnTx/>
              <a:uFillTx/>
            </a:endParaRPr>
          </a:p>
        </p:txBody>
      </p:sp>
      <p:sp>
        <p:nvSpPr>
          <p:cNvPr id="3" name="文本框 2"/>
          <p:cNvSpPr txBox="1"/>
          <p:nvPr/>
        </p:nvSpPr>
        <p:spPr>
          <a:xfrm>
            <a:off x="117475" y="838200"/>
            <a:ext cx="3125470" cy="3329940"/>
          </a:xfrm>
          <a:prstGeom prst="rect">
            <a:avLst/>
          </a:prstGeom>
          <a:noFill/>
        </p:spPr>
        <p:txBody>
          <a:bodyPr wrap="square" rtlCol="0" anchor="t">
            <a:noAutofit/>
          </a:bodyPr>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首先，必须在图像中找到人体关节或地标的二维位置，由于不同的摄像机视点、外部和自身遮挡或服装、体型或照明的变化导致视觉外观的巨大变化，这是一个困扰模糊性的问题。其次，将2D地标的坐标从单个图像提升到3D仍然是一个病态问题——与人类的2D地标位置一致的可能的3D姿态空间是无限的。找到与图像匹配的正确3D姿态需要注入额外的信息，通常以3D几何姿态先验和时间或结构约束的形式</a:t>
            </a:r>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人体姿态模型是独立训练的，专门从3D动作捕捉数据。</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在这项工作中，我们展示了如何将预学习的3D人体姿势模型直接集成到一个新的CNN架构中（如图1所示）。</a:t>
            </a:r>
            <a:endParaRPr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custDataLst>
              <p:tags r:id="rId1"/>
            </p:custDataLst>
          </p:nvPr>
        </p:nvPicPr>
        <p:blipFill>
          <a:blip r:embed="rId2"/>
          <a:stretch>
            <a:fillRect/>
          </a:stretch>
        </p:blipFill>
        <p:spPr>
          <a:xfrm>
            <a:off x="3272155" y="900430"/>
            <a:ext cx="5737225" cy="3219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p:nvPr>
            <p:custDataLst>
              <p:tags r:id="rId1"/>
            </p:custDataLst>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dirty="0">
                <a:solidFill>
                  <a:srgbClr val="EC8C8D"/>
                </a:solidFill>
                <a:latin typeface="+mn-lt"/>
                <a:ea typeface="+mn-ea"/>
                <a:cs typeface="+mn-ea"/>
                <a:sym typeface="+mn-lt"/>
              </a:rPr>
              <a:t>算法</a:t>
            </a:r>
            <a:r>
              <a:rPr lang="zh-CN" altLang="en-US" sz="1800" dirty="0">
                <a:solidFill>
                  <a:srgbClr val="EC8C8D"/>
                </a:solidFill>
                <a:latin typeface="+mn-lt"/>
                <a:ea typeface="+mn-ea"/>
                <a:cs typeface="+mn-ea"/>
                <a:sym typeface="+mn-lt"/>
              </a:rPr>
              <a:t>公式</a:t>
            </a:r>
            <a:endParaRPr lang="zh-CN" altLang="en-US" sz="1800" dirty="0">
              <a:solidFill>
                <a:srgbClr val="EC8C8D"/>
              </a:solidFill>
              <a:latin typeface="+mn-lt"/>
              <a:ea typeface="+mn-ea"/>
              <a:cs typeface="+mn-ea"/>
              <a:sym typeface="+mn-lt"/>
            </a:endParaRPr>
          </a:p>
        </p:txBody>
      </p:sp>
      <p:sp>
        <p:nvSpPr>
          <p:cNvPr id="6" name="文本框 5"/>
          <p:cNvSpPr txBox="1"/>
          <p:nvPr>
            <p:custDataLst>
              <p:tags r:id="rId2"/>
            </p:custDataLst>
          </p:nvPr>
        </p:nvSpPr>
        <p:spPr>
          <a:xfrm>
            <a:off x="755650" y="843915"/>
            <a:ext cx="7584440" cy="3371850"/>
          </a:xfrm>
          <a:prstGeom prst="rect">
            <a:avLst/>
          </a:prstGeom>
          <a:noFill/>
        </p:spPr>
        <p:txBody>
          <a:bodyPr wrap="square" rtlCol="0">
            <a:noAutofit/>
          </a:bodyPr>
          <a:p>
            <a:pPr indent="0">
              <a:buFont typeface="Arial" panose="020B0604020202020204" pitchFamily="34" charset="0"/>
              <a:buNone/>
            </a:pPr>
            <a:endParaRPr lang="en-US" altLang="zh-CN" sz="2000">
              <a:latin typeface="华文楷体" panose="02010600040101010101" charset="-122"/>
              <a:ea typeface="华文楷体" panose="02010600040101010101" charset="-122"/>
              <a:cs typeface="华文楷体" panose="02010600040101010101" charset="-122"/>
              <a:sym typeface="+mn-ea"/>
            </a:endParaRPr>
          </a:p>
          <a:p>
            <a:pPr indent="0">
              <a:buFont typeface="Arial" panose="020B0604020202020204" pitchFamily="34" charset="0"/>
              <a:buNone/>
            </a:pPr>
            <a:r>
              <a:rPr lang="en-US" altLang="zh-CN" sz="2000">
                <a:latin typeface="华文楷体" panose="02010600040101010101" charset="-122"/>
                <a:ea typeface="华文楷体" panose="02010600040101010101" charset="-122"/>
                <a:cs typeface="华文楷体" panose="02010600040101010101" charset="-122"/>
                <a:sym typeface="+mn-ea"/>
              </a:rPr>
              <a:t>1</a:t>
            </a:r>
            <a:r>
              <a:rPr lang="zh-CN" altLang="en-US" sz="2000">
                <a:latin typeface="华文楷体" panose="02010600040101010101" charset="-122"/>
                <a:ea typeface="华文楷体" panose="02010600040101010101" charset="-122"/>
                <a:cs typeface="华文楷体" panose="02010600040101010101" charset="-122"/>
                <a:sym typeface="+mn-ea"/>
              </a:rPr>
              <a:t>、</a:t>
            </a:r>
            <a:r>
              <a:rPr lang="zh-CN" sz="2000">
                <a:latin typeface="华文楷体" panose="02010600040101010101" charset="-122"/>
                <a:ea typeface="华文楷体" panose="02010600040101010101" charset="-122"/>
                <a:cs typeface="华文楷体" panose="02010600040101010101" charset="-122"/>
                <a:sym typeface="+mn-ea"/>
              </a:rPr>
              <a:t>因为图像的特征会因图像旋转而改变，所以在找3D姿态模型时要考虑旋转不变形，为每个姿势寻找最佳旋转公式是将给定一组n个训练3d姿势，寻求平均三维姿态u的全局变量，并通过正交基矩阵和噪声方差及旋转因子找出旋转最小化值</a:t>
            </a:r>
            <a:endParaRPr lang="zh-CN" sz="2000">
              <a:latin typeface="华文楷体" panose="02010600040101010101" charset="-122"/>
              <a:ea typeface="华文楷体" panose="02010600040101010101" charset="-122"/>
              <a:cs typeface="华文楷体" panose="02010600040101010101" charset="-122"/>
              <a:sym typeface="+mn-ea"/>
            </a:endParaRPr>
          </a:p>
          <a:p>
            <a:pPr indent="0">
              <a:buFont typeface="Arial" panose="020B0604020202020204" pitchFamily="34" charset="0"/>
              <a:buNone/>
            </a:pPr>
            <a:br>
              <a:rPr lang="zh-CN" sz="2000">
                <a:latin typeface="华文楷体" panose="02010600040101010101" charset="-122"/>
                <a:ea typeface="华文楷体" panose="02010600040101010101" charset="-122"/>
                <a:cs typeface="华文楷体" panose="02010600040101010101" charset="-122"/>
                <a:sym typeface="+mn-ea"/>
              </a:rPr>
            </a:br>
            <a:endPar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graphicFrame>
        <p:nvGraphicFramePr>
          <p:cNvPr id="-2147482623" name="对象 -2147482624"/>
          <p:cNvGraphicFramePr>
            <a:graphicFrameLocks noChangeAspect="1"/>
          </p:cNvGraphicFramePr>
          <p:nvPr/>
        </p:nvGraphicFramePr>
        <p:xfrm>
          <a:off x="1331595" y="2644140"/>
          <a:ext cx="5448935" cy="732790"/>
        </p:xfrm>
        <a:graphic>
          <a:graphicData uri="http://schemas.openxmlformats.org/presentationml/2006/ole">
            <mc:AlternateContent xmlns:mc="http://schemas.openxmlformats.org/markup-compatibility/2006">
              <mc:Choice xmlns:v="urn:schemas-microsoft-com:vml" Requires="v">
                <p:oleObj spid="_x0000_s3076" name="" r:id="rId3" imgW="3683000" imgH="495300" progId="Equation.KSEE3">
                  <p:embed/>
                </p:oleObj>
              </mc:Choice>
              <mc:Fallback>
                <p:oleObj name="" r:id="rId3" imgW="3683000" imgH="495300" progId="Equation.KSEE3">
                  <p:embed/>
                  <p:pic>
                    <p:nvPicPr>
                      <p:cNvPr id="0" name="图片 3075"/>
                      <p:cNvPicPr/>
                      <p:nvPr/>
                    </p:nvPicPr>
                    <p:blipFill>
                      <a:blip r:embed="rId4"/>
                      <a:stretch>
                        <a:fillRect/>
                      </a:stretch>
                    </p:blipFill>
                    <p:spPr>
                      <a:xfrm>
                        <a:off x="1331595" y="2644140"/>
                        <a:ext cx="5448935" cy="73279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p:nvPr>
            <p:custDataLst>
              <p:tags r:id="rId1"/>
            </p:custDataLst>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dirty="0">
                <a:solidFill>
                  <a:srgbClr val="EC8C8D"/>
                </a:solidFill>
                <a:latin typeface="+mn-lt"/>
                <a:ea typeface="+mn-ea"/>
                <a:cs typeface="+mn-ea"/>
                <a:sym typeface="+mn-lt"/>
              </a:rPr>
              <a:t>算法</a:t>
            </a:r>
            <a:r>
              <a:rPr lang="zh-CN" altLang="en-US" sz="1800" dirty="0">
                <a:solidFill>
                  <a:srgbClr val="EC8C8D"/>
                </a:solidFill>
                <a:latin typeface="+mn-lt"/>
                <a:ea typeface="+mn-ea"/>
                <a:cs typeface="+mn-ea"/>
                <a:sym typeface="+mn-lt"/>
              </a:rPr>
              <a:t>公式</a:t>
            </a:r>
            <a:endParaRPr lang="zh-CN" altLang="en-US" sz="1800" dirty="0">
              <a:solidFill>
                <a:srgbClr val="EC8C8D"/>
              </a:solidFill>
              <a:latin typeface="+mn-lt"/>
              <a:ea typeface="+mn-ea"/>
              <a:cs typeface="+mn-ea"/>
              <a:sym typeface="+mn-lt"/>
            </a:endParaRPr>
          </a:p>
        </p:txBody>
      </p:sp>
      <p:sp>
        <p:nvSpPr>
          <p:cNvPr id="6" name="文本框 5"/>
          <p:cNvSpPr txBox="1"/>
          <p:nvPr>
            <p:custDataLst>
              <p:tags r:id="rId2"/>
            </p:custDataLst>
          </p:nvPr>
        </p:nvSpPr>
        <p:spPr>
          <a:xfrm>
            <a:off x="755650" y="843915"/>
            <a:ext cx="7584440" cy="3371850"/>
          </a:xfrm>
          <a:prstGeom prst="rect">
            <a:avLst/>
          </a:prstGeom>
          <a:noFill/>
        </p:spPr>
        <p:txBody>
          <a:bodyPr wrap="square" rtlCol="0">
            <a:noAutofit/>
          </a:bodyPr>
          <a:p>
            <a:pPr indent="0">
              <a:buFont typeface="Arial" panose="020B0604020202020204" pitchFamily="34" charset="0"/>
              <a:buNone/>
            </a:pPr>
            <a:r>
              <a:rPr lang="en-US" altLang="zh-CN" sz="2000">
                <a:latin typeface="华文楷体" panose="02010600040101010101" charset="-122"/>
                <a:ea typeface="华文楷体" panose="02010600040101010101" charset="-122"/>
                <a:cs typeface="华文楷体" panose="02010600040101010101" charset="-122"/>
                <a:sym typeface="+mn-ea"/>
              </a:rPr>
              <a:t>2</a:t>
            </a:r>
            <a:r>
              <a:rPr lang="zh-CN" altLang="en-US" sz="2000">
                <a:latin typeface="华文楷体" panose="02010600040101010101" charset="-122"/>
                <a:ea typeface="华文楷体" panose="02010600040101010101" charset="-122"/>
                <a:cs typeface="华文楷体" panose="02010600040101010101" charset="-122"/>
                <a:sym typeface="+mn-ea"/>
              </a:rPr>
              <a:t>、</a:t>
            </a:r>
            <a:r>
              <a:rPr lang="zh-CN" sz="2000">
                <a:latin typeface="华文楷体" panose="02010600040101010101" charset="-122"/>
                <a:ea typeface="华文楷体" panose="02010600040101010101" charset="-122"/>
                <a:cs typeface="华文楷体" panose="02010600040101010101" charset="-122"/>
                <a:sym typeface="+mn-ea"/>
              </a:rPr>
              <a:t>为了使3d估计模型密度估计较强，采用正确初始化算法，首先对对齐的姿势进行子采样，然后计算对之间的欧几里德距离d寻找一组k个样本s，使得点和他们最近的样本之间的距离最小化</a:t>
            </a:r>
            <a:br>
              <a:rPr lang="zh-CN" sz="2000">
                <a:latin typeface="华文楷体" panose="02010600040101010101" charset="-122"/>
                <a:ea typeface="华文楷体" panose="02010600040101010101" charset="-122"/>
                <a:cs typeface="华文楷体" panose="02010600040101010101" charset="-122"/>
                <a:sym typeface="+mn-ea"/>
              </a:rPr>
            </a:br>
            <a:endParaRPr lang="zh-CN" sz="2000">
              <a:latin typeface="华文楷体" panose="02010600040101010101" charset="-122"/>
              <a:ea typeface="华文楷体" panose="02010600040101010101" charset="-122"/>
              <a:cs typeface="华文楷体" panose="02010600040101010101" charset="-122"/>
              <a:sym typeface="+mn-ea"/>
            </a:endParaRPr>
          </a:p>
          <a:p>
            <a:pPr indent="0">
              <a:buFont typeface="Arial" panose="020B0604020202020204" pitchFamily="34" charset="0"/>
              <a:buNone/>
            </a:pPr>
            <a:endPar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a:p>
            <a:pPr indent="0">
              <a:buFont typeface="Arial" panose="020B0604020202020204" pitchFamily="34" charset="0"/>
              <a:buNone/>
            </a:pPr>
            <a:endPar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a:p>
            <a:pPr indent="0">
              <a:buFont typeface="Arial" panose="020B0604020202020204" pitchFamily="34" charset="0"/>
              <a:buNone/>
            </a:pPr>
            <a:endPar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a:p>
            <a:pPr indent="0">
              <a:buFont typeface="Arial" panose="020B0604020202020204" pitchFamily="34" charset="0"/>
              <a:buNone/>
            </a:pPr>
            <a:r>
              <a:rPr lang="en-US" altLang="zh-CN"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3</a:t>
            </a:r>
            <a:r>
              <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、寻找地标位置</a:t>
            </a:r>
            <a:endParaRPr lang="zh-CN" altLang="en-US" sz="20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graphicFrame>
        <p:nvGraphicFramePr>
          <p:cNvPr id="-2147482621" name="对象 -2147482622"/>
          <p:cNvGraphicFramePr>
            <a:graphicFrameLocks noChangeAspect="1"/>
          </p:cNvGraphicFramePr>
          <p:nvPr/>
        </p:nvGraphicFramePr>
        <p:xfrm>
          <a:off x="1691640" y="1851660"/>
          <a:ext cx="2731135" cy="586740"/>
        </p:xfrm>
        <a:graphic>
          <a:graphicData uri="http://schemas.openxmlformats.org/presentationml/2006/ole">
            <mc:AlternateContent xmlns:mc="http://schemas.openxmlformats.org/markup-compatibility/2006">
              <mc:Choice xmlns:v="urn:schemas-microsoft-com:vml" Requires="v">
                <p:oleObj spid="_x0000_s3" name="" r:id="rId3" imgW="1714500" imgH="368300" progId="Equation.KSEE3">
                  <p:embed/>
                </p:oleObj>
              </mc:Choice>
              <mc:Fallback>
                <p:oleObj name="" r:id="rId3" imgW="1714500" imgH="368300" progId="Equation.KSEE3">
                  <p:embed/>
                  <p:pic>
                    <p:nvPicPr>
                      <p:cNvPr id="0" name="图片 2"/>
                      <p:cNvPicPr/>
                      <p:nvPr/>
                    </p:nvPicPr>
                    <p:blipFill>
                      <a:blip r:embed="rId4"/>
                      <a:stretch>
                        <a:fillRect/>
                      </a:stretch>
                    </p:blipFill>
                    <p:spPr>
                      <a:xfrm>
                        <a:off x="1691640" y="1851660"/>
                        <a:ext cx="2731135" cy="586740"/>
                      </a:xfrm>
                      <a:prstGeom prst="rect">
                        <a:avLst/>
                      </a:prstGeom>
                      <a:noFill/>
                      <a:ln w="38100">
                        <a:noFill/>
                        <a:miter/>
                      </a:ln>
                    </p:spPr>
                  </p:pic>
                </p:oleObj>
              </mc:Fallback>
            </mc:AlternateContent>
          </a:graphicData>
        </a:graphic>
      </p:graphicFrame>
      <p:graphicFrame>
        <p:nvGraphicFramePr>
          <p:cNvPr id="-2147482620" name="对象 -2147482621"/>
          <p:cNvGraphicFramePr>
            <a:graphicFrameLocks noChangeAspect="1"/>
          </p:cNvGraphicFramePr>
          <p:nvPr/>
        </p:nvGraphicFramePr>
        <p:xfrm>
          <a:off x="1619885" y="3364230"/>
          <a:ext cx="2684780" cy="705485"/>
        </p:xfrm>
        <a:graphic>
          <a:graphicData uri="http://schemas.openxmlformats.org/presentationml/2006/ole">
            <mc:AlternateContent xmlns:mc="http://schemas.openxmlformats.org/markup-compatibility/2006">
              <mc:Choice xmlns:v="urn:schemas-microsoft-com:vml" Requires="v">
                <p:oleObj spid="_x0000_s4" name="" r:id="rId5" imgW="1498600" imgH="393700" progId="Equation.KSEE3">
                  <p:embed/>
                </p:oleObj>
              </mc:Choice>
              <mc:Fallback>
                <p:oleObj name="" r:id="rId5" imgW="1498600" imgH="393700" progId="Equation.KSEE3">
                  <p:embed/>
                  <p:pic>
                    <p:nvPicPr>
                      <p:cNvPr id="0" name="图片 3"/>
                      <p:cNvPicPr/>
                      <p:nvPr/>
                    </p:nvPicPr>
                    <p:blipFill>
                      <a:blip r:embed="rId6"/>
                      <a:stretch>
                        <a:fillRect/>
                      </a:stretch>
                    </p:blipFill>
                    <p:spPr>
                      <a:xfrm>
                        <a:off x="1619885" y="3364230"/>
                        <a:ext cx="2684780" cy="70548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3.xml><?xml version="1.0" encoding="utf-8"?>
<p:tagLst xmlns:p="http://schemas.openxmlformats.org/presentationml/2006/main">
  <p:tag name="KSO_WM_MEDIACOVER_FLAG" val="1"/>
  <p:tag name="KSO_WM_UNIT_MEDIACOVER_BTN_STATE" val="1"/>
  <p:tag name="KSO_WM_UNIT_MEDIACOVER_BTNRECT" val="6549*3555*344*344"/>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24.xml><?xml version="1.0" encoding="utf-8"?>
<p:tagLst xmlns:p="http://schemas.openxmlformats.org/presentationml/2006/main">
  <p:tag name="ISPRING_PRESENTATION_TITLE" val="第一PPT模板网-WWW.1PPT.COM"/>
  <p:tag name="KSO_WPP_MARK_KEY" val="861f3e5d-4c87-4682-a81b-a98544b5de1d"/>
  <p:tag name="COMMONDATA" val="eyJoZGlkIjoiMTQ2YmQ3ZGUyNjg0NzAzZTZiMjFlNTkzNzQ3NDQyZWY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fontScheme name="oywqclmo">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10.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11.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2.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3.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4.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5.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6.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7.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8.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ppt/theme/themeOverride9.xml><?xml version="1.0" encoding="utf-8"?>
<a:themeOverride xmlns:a="http://schemas.openxmlformats.org/drawingml/2006/main">
  <a:clrScheme name="自定义 237">
    <a:dk1>
      <a:srgbClr val="000000"/>
    </a:dk1>
    <a:lt1>
      <a:srgbClr val="FFFFFF"/>
    </a:lt1>
    <a:dk2>
      <a:srgbClr val="70788A"/>
    </a:dk2>
    <a:lt2>
      <a:srgbClr val="F0F0F0"/>
    </a:lt2>
    <a:accent1>
      <a:srgbClr val="D38666"/>
    </a:accent1>
    <a:accent2>
      <a:srgbClr val="70788A"/>
    </a:accent2>
    <a:accent3>
      <a:srgbClr val="D38666"/>
    </a:accent3>
    <a:accent4>
      <a:srgbClr val="70788A"/>
    </a:accent4>
    <a:accent5>
      <a:srgbClr val="D38666"/>
    </a:accent5>
    <a:accent6>
      <a:srgbClr val="70788A"/>
    </a:accent6>
    <a:hlink>
      <a:srgbClr val="D38666"/>
    </a:hlink>
    <a:folHlink>
      <a:srgbClr val="70788A"/>
    </a:folHlink>
  </a:clrScheme>
</a:themeOverride>
</file>

<file path=docProps/app.xml><?xml version="1.0" encoding="utf-8"?>
<Properties xmlns="http://schemas.openxmlformats.org/officeDocument/2006/extended-properties" xmlns:vt="http://schemas.openxmlformats.org/officeDocument/2006/docPropsVTypes">
  <TotalTime>0</TotalTime>
  <Words>1255</Words>
  <Application>WPS 演示</Application>
  <PresentationFormat>全屏显示(16:9)</PresentationFormat>
  <Paragraphs>107</Paragraphs>
  <Slides>17</Slides>
  <Notes>25</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5</vt:i4>
      </vt:variant>
      <vt:variant>
        <vt:lpstr>幻灯片标题</vt:lpstr>
      </vt:variant>
      <vt:variant>
        <vt:i4>17</vt:i4>
      </vt:variant>
    </vt:vector>
  </HeadingPairs>
  <TitlesOfParts>
    <vt:vector size="40" baseType="lpstr">
      <vt:lpstr>Arial</vt:lpstr>
      <vt:lpstr>宋体</vt:lpstr>
      <vt:lpstr>Wingdings</vt:lpstr>
      <vt:lpstr>微软雅黑</vt:lpstr>
      <vt:lpstr>inpin heiti</vt:lpstr>
      <vt:lpstr>Agency FB</vt:lpstr>
      <vt:lpstr>仿宋_GB2312</vt:lpstr>
      <vt:lpstr>仿宋</vt:lpstr>
      <vt:lpstr>U.S. 101</vt:lpstr>
      <vt:lpstr>Segoe Print</vt:lpstr>
      <vt:lpstr>Roboto</vt:lpstr>
      <vt:lpstr>Open Sans Light</vt:lpstr>
      <vt:lpstr>Times New Roman</vt:lpstr>
      <vt:lpstr>华文楷体</vt:lpstr>
      <vt:lpstr>Arial Unicode MS</vt:lpstr>
      <vt:lpstr>Calibri</vt:lpstr>
      <vt:lpstr>第一PPT，www.1ppt.com</vt:lpstr>
      <vt:lpstr>自定义设计方案</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采集了鼓掌、吹泡泡、刷牙、拖地、攀岩、做饭等动作</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蓝橙微立体</dc:title>
  <dc:creator>第一PPT</dc:creator>
  <cp:keywords>www.1ppt.com</cp:keywords>
  <dc:description>www.1ppt.com</dc:description>
  <cp:lastModifiedBy>passer-by</cp:lastModifiedBy>
  <cp:revision>274</cp:revision>
  <dcterms:created xsi:type="dcterms:W3CDTF">2015-12-11T17:46:00Z</dcterms:created>
  <dcterms:modified xsi:type="dcterms:W3CDTF">2023-05-09T15:06:02Z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895D9BE6C2E248BE9FB87DA0B9839D77_13</vt:lpwstr>
  </property>
  <property fmtid="{D5CDD505-2E9C-101B-9397-08002B2CF9AE}" pid="3" name="KSOProductBuildVer">
    <vt:lpwstr>2052-11.1.0.14036</vt:lpwstr>
  </property>
</Properties>
</file>