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  <p:sldMasterId id="2147483659" r:id="rId2"/>
  </p:sldMasterIdLst>
  <p:notesMasterIdLst>
    <p:notesMasterId r:id="rId34"/>
  </p:notesMasterIdLst>
  <p:handoutMasterIdLst>
    <p:handoutMasterId r:id="rId35"/>
  </p:handoutMasterIdLst>
  <p:sldIdLst>
    <p:sldId id="344" r:id="rId3"/>
    <p:sldId id="345" r:id="rId4"/>
    <p:sldId id="346" r:id="rId5"/>
    <p:sldId id="347" r:id="rId6"/>
    <p:sldId id="349" r:id="rId7"/>
    <p:sldId id="350" r:id="rId8"/>
    <p:sldId id="354" r:id="rId9"/>
    <p:sldId id="356" r:id="rId10"/>
    <p:sldId id="357" r:id="rId11"/>
    <p:sldId id="358" r:id="rId12"/>
    <p:sldId id="362" r:id="rId13"/>
    <p:sldId id="363" r:id="rId14"/>
    <p:sldId id="364" r:id="rId15"/>
    <p:sldId id="365" r:id="rId16"/>
    <p:sldId id="366" r:id="rId17"/>
    <p:sldId id="368" r:id="rId18"/>
    <p:sldId id="369" r:id="rId19"/>
    <p:sldId id="370" r:id="rId20"/>
    <p:sldId id="372" r:id="rId21"/>
    <p:sldId id="373" r:id="rId22"/>
    <p:sldId id="376" r:id="rId23"/>
    <p:sldId id="381" r:id="rId24"/>
    <p:sldId id="377" r:id="rId25"/>
    <p:sldId id="378" r:id="rId26"/>
    <p:sldId id="379" r:id="rId27"/>
    <p:sldId id="380" r:id="rId28"/>
    <p:sldId id="351" r:id="rId29"/>
    <p:sldId id="352" r:id="rId30"/>
    <p:sldId id="353" r:id="rId31"/>
    <p:sldId id="359" r:id="rId32"/>
    <p:sldId id="360" r:id="rId33"/>
  </p:sldIdLst>
  <p:sldSz cx="9144000" cy="6858000" type="screen4x3"/>
  <p:notesSz cx="6858000" cy="914400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9BE28"/>
    <a:srgbClr val="0066FF"/>
    <a:srgbClr val="33CCFF"/>
    <a:srgbClr val="99FF99"/>
    <a:srgbClr val="FFFF00"/>
    <a:srgbClr val="FFCC00"/>
    <a:srgbClr val="DDDDDD"/>
    <a:srgbClr val="2FB1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433" autoAdjust="0"/>
    <p:restoredTop sz="89917" autoAdjust="0"/>
  </p:normalViewPr>
  <p:slideViewPr>
    <p:cSldViewPr>
      <p:cViewPr>
        <p:scale>
          <a:sx n="70" d="100"/>
          <a:sy n="70" d="100"/>
        </p:scale>
        <p:origin x="1733" y="-1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9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GB"/>
          </a:p>
        </p:txBody>
      </p:sp>
      <p:sp>
        <p:nvSpPr>
          <p:cNvPr id="5959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endParaRPr lang="en-GB"/>
          </a:p>
        </p:txBody>
      </p:sp>
      <p:sp>
        <p:nvSpPr>
          <p:cNvPr id="5959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GB"/>
          </a:p>
        </p:txBody>
      </p:sp>
      <p:sp>
        <p:nvSpPr>
          <p:cNvPr id="5959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15C94C12-EE3C-4C88-886C-3937C352C699}" type="slidenum">
              <a:rPr lang="en-GB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GB"/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endParaRPr lang="en-GB"/>
          </a:p>
        </p:txBody>
      </p:sp>
      <p:sp>
        <p:nvSpPr>
          <p:cNvPr id="1075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75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075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GB"/>
          </a:p>
        </p:txBody>
      </p:sp>
      <p:sp>
        <p:nvSpPr>
          <p:cNvPr id="1075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48C7845F-0ABB-4226-8BE7-942E3CF0E863}" type="slidenum">
              <a:rPr lang="en-GB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 cap="flat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34819" name="Rectangle 3"/>
          <p:cNvSpPr>
            <a:spLocks noGrp="1"/>
          </p:cNvSpPr>
          <p:nvPr>
            <p:ph type="body" idx="1"/>
          </p:nvPr>
        </p:nvSpPr>
        <p:spPr>
          <a:xfrm>
            <a:off x="913991" y="4342939"/>
            <a:ext cx="5030018" cy="4114587"/>
          </a:xfrm>
          <a:ln/>
        </p:spPr>
        <p:txBody>
          <a:bodyPr lIns="90479" tIns="44445" rIns="90479" bIns="44445"/>
          <a:lstStyle/>
          <a:p>
            <a:endParaRPr lang="en-GB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 cap="flat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96259" name="Rectangle 3"/>
          <p:cNvSpPr>
            <a:spLocks noGrp="1"/>
          </p:cNvSpPr>
          <p:nvPr>
            <p:ph type="body" idx="1"/>
          </p:nvPr>
        </p:nvSpPr>
        <p:spPr>
          <a:xfrm>
            <a:off x="913991" y="4342939"/>
            <a:ext cx="5030018" cy="4114587"/>
          </a:xfrm>
          <a:ln/>
        </p:spPr>
        <p:txBody>
          <a:bodyPr lIns="90479" tIns="44445" rIns="90479" bIns="44445"/>
          <a:lstStyle/>
          <a:p>
            <a:endParaRPr lang="en-GB">
              <a:ea typeface="ＭＳ Ｐゴシック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754" name="Rectangle 2"/>
          <p:cNvSpPr>
            <a:spLocks noChangeArrowheads="1"/>
          </p:cNvSpPr>
          <p:nvPr/>
        </p:nvSpPr>
        <p:spPr bwMode="auto">
          <a:xfrm>
            <a:off x="14288" y="6597650"/>
            <a:ext cx="9129712" cy="260350"/>
          </a:xfrm>
          <a:prstGeom prst="rect">
            <a:avLst/>
          </a:prstGeom>
          <a:solidFill>
            <a:srgbClr val="2FADDF"/>
          </a:solidFill>
          <a:ln w="9525">
            <a:solidFill>
              <a:srgbClr val="2FADD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330755" name="Rectangle 3"/>
          <p:cNvSpPr>
            <a:spLocks noChangeArrowheads="1"/>
          </p:cNvSpPr>
          <p:nvPr/>
        </p:nvSpPr>
        <p:spPr bwMode="auto">
          <a:xfrm>
            <a:off x="3175" y="3175"/>
            <a:ext cx="9136063" cy="260350"/>
          </a:xfrm>
          <a:prstGeom prst="rect">
            <a:avLst/>
          </a:prstGeom>
          <a:solidFill>
            <a:srgbClr val="2FADDF"/>
          </a:solidFill>
          <a:ln w="9525">
            <a:solidFill>
              <a:srgbClr val="2FADD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33075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30757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330758" name="Text Box 6"/>
          <p:cNvSpPr txBox="1">
            <a:spLocks noChangeArrowheads="1"/>
          </p:cNvSpPr>
          <p:nvPr/>
        </p:nvSpPr>
        <p:spPr bwMode="auto">
          <a:xfrm>
            <a:off x="7958138" y="6589713"/>
            <a:ext cx="1150937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1" hangingPunct="1">
              <a:spcBef>
                <a:spcPct val="50000"/>
              </a:spcBef>
            </a:pPr>
            <a:r>
              <a:rPr lang="en-GB" sz="1200">
                <a:solidFill>
                  <a:schemeClr val="bg1"/>
                </a:solidFill>
              </a:rPr>
              <a:t>Page </a:t>
            </a:r>
            <a:fld id="{A91724C5-F54B-4FB9-8470-6CBA1F3F33A1}" type="slidenum">
              <a:rPr lang="en-GB" sz="1200">
                <a:solidFill>
                  <a:schemeClr val="bg1"/>
                </a:solidFill>
              </a:rPr>
              <a:pPr algn="r" eaLnBrk="1" hangingPunct="1">
                <a:spcBef>
                  <a:spcPct val="50000"/>
                </a:spcBef>
              </a:pPr>
              <a:t>‹#›</a:t>
            </a:fld>
            <a:endParaRPr lang="en-GB" sz="1200">
              <a:solidFill>
                <a:schemeClr val="bg1"/>
              </a:solidFill>
            </a:endParaRPr>
          </a:p>
        </p:txBody>
      </p:sp>
      <p:sp>
        <p:nvSpPr>
          <p:cNvPr id="330759" name="Text Box 7"/>
          <p:cNvSpPr txBox="1">
            <a:spLocks noChangeArrowheads="1"/>
          </p:cNvSpPr>
          <p:nvPr/>
        </p:nvSpPr>
        <p:spPr bwMode="auto">
          <a:xfrm>
            <a:off x="0" y="6591300"/>
            <a:ext cx="91440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/>
            <a:r>
              <a:rPr lang="en-GB" sz="1200">
                <a:solidFill>
                  <a:schemeClr val="bg1"/>
                </a:solidFill>
              </a:rPr>
              <a:t>IEEE 802 March 2011 workshop</a:t>
            </a:r>
          </a:p>
        </p:txBody>
      </p:sp>
      <p:sp>
        <p:nvSpPr>
          <p:cNvPr id="330760" name="Text Box 8"/>
          <p:cNvSpPr txBox="1">
            <a:spLocks noChangeArrowheads="1"/>
          </p:cNvSpPr>
          <p:nvPr/>
        </p:nvSpPr>
        <p:spPr bwMode="auto">
          <a:xfrm>
            <a:off x="0" y="6589713"/>
            <a:ext cx="952500" cy="2746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GB" sz="1200">
                <a:solidFill>
                  <a:schemeClr val="bg1"/>
                </a:solidFill>
              </a:rPr>
              <a:t>Version 1.0</a:t>
            </a:r>
          </a:p>
        </p:txBody>
      </p:sp>
      <p:grpSp>
        <p:nvGrpSpPr>
          <p:cNvPr id="330761" name="Group 9"/>
          <p:cNvGrpSpPr>
            <a:grpSpLocks/>
          </p:cNvGrpSpPr>
          <p:nvPr/>
        </p:nvGrpSpPr>
        <p:grpSpPr bwMode="auto">
          <a:xfrm>
            <a:off x="8316913" y="5876925"/>
            <a:ext cx="793750" cy="709613"/>
            <a:chOff x="3288" y="3482"/>
            <a:chExt cx="500" cy="447"/>
          </a:xfrm>
        </p:grpSpPr>
        <p:sp>
          <p:nvSpPr>
            <p:cNvPr id="330762" name="Rectangle 10"/>
            <p:cNvSpPr>
              <a:spLocks noChangeArrowheads="1"/>
            </p:cNvSpPr>
            <p:nvPr userDrawn="1"/>
          </p:nvSpPr>
          <p:spPr bwMode="auto">
            <a:xfrm>
              <a:off x="3288" y="3521"/>
              <a:ext cx="454" cy="363"/>
            </a:xfrm>
            <a:prstGeom prst="rect">
              <a:avLst/>
            </a:prstGeom>
            <a:solidFill>
              <a:srgbClr val="2FB1DF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30763" name="Text Box 11"/>
            <p:cNvSpPr txBox="1">
              <a:spLocks noChangeArrowheads="1"/>
            </p:cNvSpPr>
            <p:nvPr userDrawn="1"/>
          </p:nvSpPr>
          <p:spPr bwMode="auto">
            <a:xfrm>
              <a:off x="3297" y="3482"/>
              <a:ext cx="485" cy="27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 sz="2300" b="1">
                  <a:solidFill>
                    <a:schemeClr val="bg1"/>
                  </a:solidFill>
                </a:rPr>
                <a:t>EEE</a:t>
              </a:r>
            </a:p>
          </p:txBody>
        </p:sp>
        <p:sp>
          <p:nvSpPr>
            <p:cNvPr id="330764" name="Line 12"/>
            <p:cNvSpPr>
              <a:spLocks noChangeShapeType="1"/>
            </p:cNvSpPr>
            <p:nvPr userDrawn="1"/>
          </p:nvSpPr>
          <p:spPr bwMode="auto">
            <a:xfrm>
              <a:off x="3331" y="3542"/>
              <a:ext cx="0" cy="317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330765" name="Text Box 13"/>
            <p:cNvSpPr txBox="1">
              <a:spLocks noChangeArrowheads="1"/>
            </p:cNvSpPr>
            <p:nvPr userDrawn="1"/>
          </p:nvSpPr>
          <p:spPr bwMode="auto">
            <a:xfrm>
              <a:off x="3303" y="3641"/>
              <a:ext cx="485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r>
                <a:rPr lang="en-GB" b="1">
                  <a:solidFill>
                    <a:schemeClr val="bg1"/>
                  </a:solidFill>
                </a:rPr>
                <a:t>802</a:t>
              </a: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8600" y="404813"/>
            <a:ext cx="2108200" cy="54625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0825" y="404813"/>
            <a:ext cx="6175375" cy="54625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04813"/>
            <a:ext cx="2057400" cy="57213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04813"/>
            <a:ext cx="6019800" cy="57213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825" y="13414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41825" y="13414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0" name="Rectangle 2"/>
          <p:cNvSpPr>
            <a:spLocks noChangeArrowheads="1"/>
          </p:cNvSpPr>
          <p:nvPr/>
        </p:nvSpPr>
        <p:spPr bwMode="auto">
          <a:xfrm>
            <a:off x="0" y="6604000"/>
            <a:ext cx="9139238" cy="260350"/>
          </a:xfrm>
          <a:prstGeom prst="rect">
            <a:avLst/>
          </a:prstGeom>
          <a:solidFill>
            <a:srgbClr val="2FB1DF"/>
          </a:solidFill>
          <a:ln w="9525">
            <a:solidFill>
              <a:srgbClr val="2FB1D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329731" name="Rectangle 3"/>
          <p:cNvSpPr>
            <a:spLocks noChangeArrowheads="1"/>
          </p:cNvSpPr>
          <p:nvPr/>
        </p:nvSpPr>
        <p:spPr bwMode="auto">
          <a:xfrm>
            <a:off x="3175" y="3175"/>
            <a:ext cx="9136063" cy="260350"/>
          </a:xfrm>
          <a:prstGeom prst="rect">
            <a:avLst/>
          </a:prstGeom>
          <a:solidFill>
            <a:srgbClr val="2FB1DF"/>
          </a:solidFill>
          <a:ln w="9525">
            <a:solidFill>
              <a:srgbClr val="2FADD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329732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04813"/>
            <a:ext cx="822960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29733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3414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329734" name="Line 6"/>
          <p:cNvSpPr>
            <a:spLocks noChangeShapeType="1"/>
          </p:cNvSpPr>
          <p:nvPr/>
        </p:nvSpPr>
        <p:spPr bwMode="auto">
          <a:xfrm>
            <a:off x="395288" y="1268413"/>
            <a:ext cx="8353425" cy="0"/>
          </a:xfrm>
          <a:prstGeom prst="line">
            <a:avLst/>
          </a:prstGeom>
          <a:noFill/>
          <a:ln w="9525">
            <a:solidFill>
              <a:srgbClr val="2FADDF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329735" name="Text Box 7"/>
          <p:cNvSpPr txBox="1">
            <a:spLocks noChangeArrowheads="1"/>
          </p:cNvSpPr>
          <p:nvPr/>
        </p:nvSpPr>
        <p:spPr bwMode="auto">
          <a:xfrm>
            <a:off x="7958138" y="6589713"/>
            <a:ext cx="1150937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1" hangingPunct="1">
              <a:spcBef>
                <a:spcPct val="50000"/>
              </a:spcBef>
            </a:pPr>
            <a:r>
              <a:rPr lang="en-GB" sz="1200">
                <a:solidFill>
                  <a:schemeClr val="bg1"/>
                </a:solidFill>
              </a:rPr>
              <a:t>Page </a:t>
            </a:r>
            <a:fld id="{FD499658-26D7-416C-B3E6-A09501C1E161}" type="slidenum">
              <a:rPr lang="en-GB" sz="1200">
                <a:solidFill>
                  <a:schemeClr val="bg1"/>
                </a:solidFill>
              </a:rPr>
              <a:pPr algn="r" eaLnBrk="1" hangingPunct="1">
                <a:spcBef>
                  <a:spcPct val="50000"/>
                </a:spcBef>
              </a:pPr>
              <a:t>‹#›</a:t>
            </a:fld>
            <a:endParaRPr lang="en-GB" sz="1200">
              <a:solidFill>
                <a:schemeClr val="bg1"/>
              </a:solidFill>
            </a:endParaRPr>
          </a:p>
        </p:txBody>
      </p:sp>
      <p:sp>
        <p:nvSpPr>
          <p:cNvPr id="329736" name="Text Box 8"/>
          <p:cNvSpPr txBox="1">
            <a:spLocks noChangeArrowheads="1"/>
          </p:cNvSpPr>
          <p:nvPr/>
        </p:nvSpPr>
        <p:spPr bwMode="auto">
          <a:xfrm>
            <a:off x="0" y="6589713"/>
            <a:ext cx="952500" cy="2746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GB" sz="1200">
                <a:solidFill>
                  <a:schemeClr val="bg1"/>
                </a:solidFill>
              </a:rPr>
              <a:t>Version 1.0</a:t>
            </a:r>
          </a:p>
        </p:txBody>
      </p:sp>
      <p:sp>
        <p:nvSpPr>
          <p:cNvPr id="329737" name="Text Box 9"/>
          <p:cNvSpPr txBox="1">
            <a:spLocks noChangeArrowheads="1"/>
          </p:cNvSpPr>
          <p:nvPr/>
        </p:nvSpPr>
        <p:spPr bwMode="auto">
          <a:xfrm>
            <a:off x="0" y="6591300"/>
            <a:ext cx="91440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/>
            <a:r>
              <a:rPr lang="en-GB" sz="1200">
                <a:solidFill>
                  <a:schemeClr val="bg1"/>
                </a:solidFill>
              </a:rPr>
              <a:t>IEEE 802 March 2011 workshop</a:t>
            </a:r>
          </a:p>
        </p:txBody>
      </p:sp>
      <p:grpSp>
        <p:nvGrpSpPr>
          <p:cNvPr id="329748" name="Group 20"/>
          <p:cNvGrpSpPr>
            <a:grpSpLocks/>
          </p:cNvGrpSpPr>
          <p:nvPr/>
        </p:nvGrpSpPr>
        <p:grpSpPr bwMode="auto">
          <a:xfrm>
            <a:off x="8316913" y="5876925"/>
            <a:ext cx="793750" cy="709613"/>
            <a:chOff x="3288" y="3482"/>
            <a:chExt cx="500" cy="447"/>
          </a:xfrm>
        </p:grpSpPr>
        <p:sp>
          <p:nvSpPr>
            <p:cNvPr id="329746" name="Rectangle 18"/>
            <p:cNvSpPr>
              <a:spLocks noChangeArrowheads="1"/>
            </p:cNvSpPr>
            <p:nvPr userDrawn="1"/>
          </p:nvSpPr>
          <p:spPr bwMode="auto">
            <a:xfrm>
              <a:off x="3288" y="3521"/>
              <a:ext cx="454" cy="363"/>
            </a:xfrm>
            <a:prstGeom prst="rect">
              <a:avLst/>
            </a:prstGeom>
            <a:solidFill>
              <a:srgbClr val="2FB1DF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29743" name="Text Box 15"/>
            <p:cNvSpPr txBox="1">
              <a:spLocks noChangeArrowheads="1"/>
            </p:cNvSpPr>
            <p:nvPr userDrawn="1"/>
          </p:nvSpPr>
          <p:spPr bwMode="auto">
            <a:xfrm>
              <a:off x="3297" y="3482"/>
              <a:ext cx="485" cy="27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 sz="2300" b="1">
                  <a:solidFill>
                    <a:schemeClr val="bg1"/>
                  </a:solidFill>
                </a:rPr>
                <a:t>EEE</a:t>
              </a:r>
            </a:p>
          </p:txBody>
        </p:sp>
        <p:sp>
          <p:nvSpPr>
            <p:cNvPr id="329745" name="Line 17"/>
            <p:cNvSpPr>
              <a:spLocks noChangeShapeType="1"/>
            </p:cNvSpPr>
            <p:nvPr userDrawn="1"/>
          </p:nvSpPr>
          <p:spPr bwMode="auto">
            <a:xfrm>
              <a:off x="3331" y="3542"/>
              <a:ext cx="0" cy="317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329747" name="Text Box 19"/>
            <p:cNvSpPr txBox="1">
              <a:spLocks noChangeArrowheads="1"/>
            </p:cNvSpPr>
            <p:nvPr userDrawn="1"/>
          </p:nvSpPr>
          <p:spPr bwMode="auto">
            <a:xfrm>
              <a:off x="3303" y="3641"/>
              <a:ext cx="485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r>
                <a:rPr lang="en-GB" b="1">
                  <a:solidFill>
                    <a:schemeClr val="bg1"/>
                  </a:solidFill>
                </a:rPr>
                <a:t>802</a:t>
              </a: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610" name="Rectangle 2"/>
          <p:cNvSpPr>
            <a:spLocks noChangeArrowheads="1"/>
          </p:cNvSpPr>
          <p:nvPr/>
        </p:nvSpPr>
        <p:spPr bwMode="auto">
          <a:xfrm>
            <a:off x="0" y="6604000"/>
            <a:ext cx="9139238" cy="260350"/>
          </a:xfrm>
          <a:prstGeom prst="rect">
            <a:avLst/>
          </a:prstGeom>
          <a:solidFill>
            <a:srgbClr val="2FB1DF"/>
          </a:solidFill>
          <a:ln w="9525">
            <a:solidFill>
              <a:srgbClr val="2FB1D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580611" name="Rectangle 3"/>
          <p:cNvSpPr>
            <a:spLocks noChangeArrowheads="1"/>
          </p:cNvSpPr>
          <p:nvPr/>
        </p:nvSpPr>
        <p:spPr bwMode="auto">
          <a:xfrm>
            <a:off x="3175" y="3175"/>
            <a:ext cx="9136063" cy="260350"/>
          </a:xfrm>
          <a:prstGeom prst="rect">
            <a:avLst/>
          </a:prstGeom>
          <a:solidFill>
            <a:srgbClr val="2FB1DF"/>
          </a:solidFill>
          <a:ln w="9525">
            <a:solidFill>
              <a:srgbClr val="2FADD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580612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04813"/>
            <a:ext cx="822960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</a:p>
        </p:txBody>
      </p:sp>
      <p:sp>
        <p:nvSpPr>
          <p:cNvPr id="580614" name="Line 6"/>
          <p:cNvSpPr>
            <a:spLocks noChangeShapeType="1"/>
          </p:cNvSpPr>
          <p:nvPr/>
        </p:nvSpPr>
        <p:spPr bwMode="auto">
          <a:xfrm>
            <a:off x="395288" y="1268413"/>
            <a:ext cx="8353425" cy="0"/>
          </a:xfrm>
          <a:prstGeom prst="line">
            <a:avLst/>
          </a:prstGeom>
          <a:noFill/>
          <a:ln w="9525">
            <a:solidFill>
              <a:srgbClr val="2FADDF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580615" name="Text Box 7"/>
          <p:cNvSpPr txBox="1">
            <a:spLocks noChangeArrowheads="1"/>
          </p:cNvSpPr>
          <p:nvPr/>
        </p:nvSpPr>
        <p:spPr bwMode="auto">
          <a:xfrm>
            <a:off x="7958138" y="6589713"/>
            <a:ext cx="1150937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1" hangingPunct="1">
              <a:spcBef>
                <a:spcPct val="50000"/>
              </a:spcBef>
            </a:pPr>
            <a:r>
              <a:rPr lang="en-GB" sz="1200">
                <a:solidFill>
                  <a:schemeClr val="bg1"/>
                </a:solidFill>
              </a:rPr>
              <a:t>Page </a:t>
            </a:r>
            <a:fld id="{1B88BDF1-1907-4EB3-A58A-EBE3C7A65A14}" type="slidenum">
              <a:rPr lang="en-GB" sz="1200">
                <a:solidFill>
                  <a:schemeClr val="bg1"/>
                </a:solidFill>
              </a:rPr>
              <a:pPr algn="r" eaLnBrk="1" hangingPunct="1">
                <a:spcBef>
                  <a:spcPct val="50000"/>
                </a:spcBef>
              </a:pPr>
              <a:t>‹#›</a:t>
            </a:fld>
            <a:endParaRPr lang="en-GB" sz="1200">
              <a:solidFill>
                <a:schemeClr val="bg1"/>
              </a:solidFill>
            </a:endParaRPr>
          </a:p>
        </p:txBody>
      </p:sp>
      <p:sp>
        <p:nvSpPr>
          <p:cNvPr id="580616" name="Text Box 8"/>
          <p:cNvSpPr txBox="1">
            <a:spLocks noChangeArrowheads="1"/>
          </p:cNvSpPr>
          <p:nvPr/>
        </p:nvSpPr>
        <p:spPr bwMode="auto">
          <a:xfrm>
            <a:off x="0" y="6589713"/>
            <a:ext cx="952500" cy="2746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GB" sz="1200">
                <a:solidFill>
                  <a:schemeClr val="bg1"/>
                </a:solidFill>
              </a:rPr>
              <a:t>Version 1.0</a:t>
            </a:r>
          </a:p>
        </p:txBody>
      </p:sp>
      <p:sp>
        <p:nvSpPr>
          <p:cNvPr id="580617" name="Text Box 9"/>
          <p:cNvSpPr txBox="1">
            <a:spLocks noChangeArrowheads="1"/>
          </p:cNvSpPr>
          <p:nvPr/>
        </p:nvSpPr>
        <p:spPr bwMode="auto">
          <a:xfrm>
            <a:off x="0" y="6591300"/>
            <a:ext cx="91440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/>
            <a:r>
              <a:rPr lang="en-GB" sz="1200">
                <a:solidFill>
                  <a:schemeClr val="bg1"/>
                </a:solidFill>
              </a:rPr>
              <a:t>IEEE 802 March 2011 workshop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9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standards.ieee.org/getieee802/index.html" TargetMode="External"/><Relationship Id="rId2" Type="http://schemas.openxmlformats.org/officeDocument/2006/relationships/hyperlink" Target="http://www.ieee802.org/1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image" Target="../media/image10.wmf"/><Relationship Id="rId7" Type="http://schemas.openxmlformats.org/officeDocument/2006/relationships/image" Target="../media/image14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wmf"/><Relationship Id="rId5" Type="http://schemas.openxmlformats.org/officeDocument/2006/relationships/image" Target="../media/image12.wmf"/><Relationship Id="rId4" Type="http://schemas.openxmlformats.org/officeDocument/2006/relationships/image" Target="../media/image11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image" Target="../media/image10.wmf"/><Relationship Id="rId7" Type="http://schemas.openxmlformats.org/officeDocument/2006/relationships/image" Target="../media/image14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wmf"/><Relationship Id="rId5" Type="http://schemas.openxmlformats.org/officeDocument/2006/relationships/image" Target="../media/image12.wmf"/><Relationship Id="rId4" Type="http://schemas.openxmlformats.org/officeDocument/2006/relationships/image" Target="../media/image11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GB" sz="3200" dirty="0">
                <a:ea typeface="ＭＳ Ｐゴシック" charset="-128"/>
              </a:rPr>
              <a:t>The IEEE 802.1 Standards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GB" sz="2000" b="0" dirty="0">
                <a:solidFill>
                  <a:schemeClr val="tx1"/>
                </a:solidFill>
                <a:ea typeface="ＭＳ Ｐゴシック" charset="-128"/>
              </a:rPr>
              <a:t>Tony Jeffree, </a:t>
            </a:r>
            <a:r>
              <a:rPr lang="en-GB" sz="2000" dirty="0">
                <a:ea typeface="ＭＳ Ｐゴシック" charset="-128"/>
              </a:rPr>
              <a:t>802.1 WG Chair</a:t>
            </a:r>
            <a:endParaRPr lang="en-GB" sz="2000" b="0" dirty="0">
              <a:solidFill>
                <a:schemeClr val="tx1"/>
              </a:solidFill>
              <a:ea typeface="ＭＳ Ｐゴシック" charset="-128"/>
            </a:endParaRPr>
          </a:p>
          <a:p>
            <a:pPr>
              <a:buFont typeface="Wingdings" pitchFamily="2" charset="2"/>
              <a:buNone/>
            </a:pPr>
            <a:r>
              <a:rPr lang="en-GB" sz="2000" b="0" dirty="0">
                <a:solidFill>
                  <a:schemeClr val="tx1"/>
                </a:solidFill>
                <a:ea typeface="ＭＳ Ｐゴシック" charset="-128"/>
              </a:rPr>
              <a:t>tony@jeffree.co.uk</a:t>
            </a:r>
          </a:p>
          <a:p>
            <a:pPr eaLnBrk="1" hangingPunct="1">
              <a:buFont typeface="Wingdings" pitchFamily="2" charset="2"/>
              <a:buNone/>
            </a:pPr>
            <a:endParaRPr lang="en-GB" dirty="0">
              <a:ea typeface="ＭＳ Ｐゴシック" charset="-128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>
                <a:ea typeface="ＭＳ Ｐゴシック" charset="-128"/>
              </a:rPr>
              <a:t>Why Shortest Path Bridging?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2400">
                <a:ea typeface="ＭＳ Ｐゴシック" charset="-128"/>
              </a:rPr>
              <a:t>Rapid Spanning Tree confines traffic to a single Spanning Tree</a:t>
            </a:r>
          </a:p>
          <a:p>
            <a:pPr lvl="1"/>
            <a:r>
              <a:rPr lang="en-GB" sz="2200">
                <a:ea typeface="ＭＳ Ｐゴシック" charset="-128"/>
              </a:rPr>
              <a:t>Unused LANs, therefore wasted bandwidth</a:t>
            </a:r>
          </a:p>
          <a:p>
            <a:r>
              <a:rPr lang="en-GB" sz="2400">
                <a:ea typeface="ＭＳ Ｐゴシック" charset="-128"/>
              </a:rPr>
              <a:t>Multiple Spanning Trees splits traffic across Spanning Trees by VLAN</a:t>
            </a:r>
          </a:p>
          <a:p>
            <a:pPr lvl="1"/>
            <a:r>
              <a:rPr lang="en-GB" sz="2200">
                <a:ea typeface="ＭＳ Ｐゴシック" charset="-128"/>
              </a:rPr>
              <a:t>Better utilisation of bandwidth but still can be sub-optimal paths </a:t>
            </a:r>
          </a:p>
          <a:p>
            <a:r>
              <a:rPr lang="en-GB" sz="2400">
                <a:ea typeface="ＭＳ Ｐゴシック" charset="-128"/>
              </a:rPr>
              <a:t>Shortest Path Bridging allows connectivity trees to be created per source Bridge</a:t>
            </a:r>
          </a:p>
          <a:p>
            <a:pPr lvl="1"/>
            <a:r>
              <a:rPr lang="en-GB" sz="2000">
                <a:ea typeface="ＭＳ Ｐゴシック" charset="-128"/>
              </a:rPr>
              <a:t>A tree rooted at a Bridge defines the shortest path from that Bridge to any other Bridge</a:t>
            </a: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dirty="0">
                <a:ea typeface="ＭＳ Ｐゴシック" charset="-128"/>
              </a:rPr>
              <a:t>AVB: Bridging optimized for A-V traffic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GB" sz="1800" dirty="0">
                <a:ea typeface="ＭＳ Ｐゴシック" charset="-128"/>
              </a:rPr>
              <a:t>Audio-visual applications in home and studio environments generate a particular set of </a:t>
            </a:r>
            <a:r>
              <a:rPr lang="en-GB" sz="1800" dirty="0" err="1">
                <a:ea typeface="ＭＳ Ｐゴシック" charset="-128"/>
              </a:rPr>
              <a:t>QoS</a:t>
            </a:r>
            <a:r>
              <a:rPr lang="en-GB" sz="1800" dirty="0">
                <a:ea typeface="ＭＳ Ｐゴシック" charset="-128"/>
              </a:rPr>
              <a:t> requirements</a:t>
            </a:r>
          </a:p>
          <a:p>
            <a:pPr lvl="1">
              <a:lnSpc>
                <a:spcPct val="80000"/>
              </a:lnSpc>
            </a:pPr>
            <a:r>
              <a:rPr lang="en-GB" sz="1800" dirty="0">
                <a:ea typeface="ＭＳ Ｐゴシック" charset="-128"/>
              </a:rPr>
              <a:t>The need to synchronize audio/video in several adjacent rooms/areas</a:t>
            </a:r>
          </a:p>
          <a:p>
            <a:pPr lvl="1">
              <a:lnSpc>
                <a:spcPct val="80000"/>
              </a:lnSpc>
            </a:pPr>
            <a:r>
              <a:rPr lang="en-GB" sz="1800" dirty="0">
                <a:ea typeface="ＭＳ Ｐゴシック" charset="-128"/>
              </a:rPr>
              <a:t>The need to prioritize AV traffic to ensure that it stays within latency/jitter bounds</a:t>
            </a:r>
          </a:p>
          <a:p>
            <a:pPr lvl="1">
              <a:lnSpc>
                <a:spcPct val="80000"/>
              </a:lnSpc>
            </a:pPr>
            <a:r>
              <a:rPr lang="en-GB" sz="1800" dirty="0">
                <a:ea typeface="ＭＳ Ｐゴシック" charset="-128"/>
              </a:rPr>
              <a:t>The need to minimize packet loss</a:t>
            </a:r>
          </a:p>
          <a:p>
            <a:pPr>
              <a:lnSpc>
                <a:spcPct val="80000"/>
              </a:lnSpc>
            </a:pPr>
            <a:r>
              <a:rPr lang="en-GB" sz="1800" dirty="0">
                <a:ea typeface="ＭＳ Ｐゴシック" charset="-128"/>
              </a:rPr>
              <a:t>Potentially an enormous market</a:t>
            </a:r>
          </a:p>
          <a:p>
            <a:pPr lvl="1">
              <a:lnSpc>
                <a:spcPct val="80000"/>
              </a:lnSpc>
            </a:pPr>
            <a:r>
              <a:rPr lang="en-GB" sz="1800" dirty="0">
                <a:ea typeface="ＭＳ Ｐゴシック" charset="-128"/>
              </a:rPr>
              <a:t>Home AV applications</a:t>
            </a:r>
          </a:p>
          <a:p>
            <a:pPr lvl="1">
              <a:lnSpc>
                <a:spcPct val="80000"/>
              </a:lnSpc>
            </a:pPr>
            <a:r>
              <a:rPr lang="en-GB" sz="1800" dirty="0">
                <a:ea typeface="ＭＳ Ｐゴシック" charset="-128"/>
              </a:rPr>
              <a:t>Studio/concert hall applications</a:t>
            </a:r>
          </a:p>
          <a:p>
            <a:pPr lvl="1">
              <a:lnSpc>
                <a:spcPct val="80000"/>
              </a:lnSpc>
            </a:pPr>
            <a:r>
              <a:rPr lang="en-GB" sz="1800" dirty="0">
                <a:ea typeface="ＭＳ Ｐゴシック" charset="-128"/>
              </a:rPr>
              <a:t>Large venues e.g., theme parks</a:t>
            </a:r>
          </a:p>
          <a:p>
            <a:pPr>
              <a:lnSpc>
                <a:spcPct val="80000"/>
              </a:lnSpc>
            </a:pPr>
            <a:r>
              <a:rPr lang="en-GB" sz="1800" dirty="0">
                <a:ea typeface="ＭＳ Ｐゴシック" charset="-128"/>
              </a:rPr>
              <a:t>Three standards published, one currently under development:</a:t>
            </a:r>
          </a:p>
          <a:p>
            <a:pPr lvl="1">
              <a:lnSpc>
                <a:spcPct val="80000"/>
              </a:lnSpc>
            </a:pPr>
            <a:r>
              <a:rPr lang="en-GB" sz="1800" dirty="0">
                <a:ea typeface="ＭＳ Ｐゴシック" charset="-128"/>
              </a:rPr>
              <a:t>802.1AS:2011 – Time synchronization</a:t>
            </a:r>
          </a:p>
          <a:p>
            <a:pPr lvl="1">
              <a:lnSpc>
                <a:spcPct val="80000"/>
              </a:lnSpc>
            </a:pPr>
            <a:r>
              <a:rPr lang="en-GB" sz="1800" dirty="0">
                <a:ea typeface="ＭＳ Ｐゴシック" charset="-128"/>
              </a:rPr>
              <a:t>802.1Qat:2010 – Stream reservation protocol</a:t>
            </a:r>
          </a:p>
          <a:p>
            <a:pPr lvl="1">
              <a:lnSpc>
                <a:spcPct val="80000"/>
              </a:lnSpc>
            </a:pPr>
            <a:r>
              <a:rPr lang="en-GB" sz="1800" dirty="0">
                <a:ea typeface="ＭＳ Ｐゴシック" charset="-128"/>
              </a:rPr>
              <a:t>802.1Qav:2009 – Forwarding and queuing for time sensitive streams</a:t>
            </a:r>
          </a:p>
          <a:p>
            <a:pPr lvl="1">
              <a:lnSpc>
                <a:spcPct val="80000"/>
              </a:lnSpc>
            </a:pPr>
            <a:r>
              <a:rPr lang="en-GB" sz="1800" dirty="0">
                <a:ea typeface="ＭＳ Ｐゴシック" charset="-128"/>
              </a:rPr>
              <a:t>P802.1BA – AVB Systems</a:t>
            </a:r>
          </a:p>
          <a:p>
            <a:pPr>
              <a:lnSpc>
                <a:spcPct val="80000"/>
              </a:lnSpc>
            </a:pPr>
            <a:endParaRPr lang="en-GB" sz="1800" dirty="0">
              <a:ea typeface="ＭＳ Ｐゴシック" charset="-128"/>
            </a:endParaRP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>
                <a:ea typeface="ＭＳ Ｐゴシック" charset="-128"/>
              </a:rPr>
              <a:t>P802.1AS – Time Synchronization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sz="2000">
                <a:ea typeface="ＭＳ Ｐゴシック" charset="-128"/>
              </a:rPr>
              <a:t>A common notion of time is needed in order for distributed AV applications to synchronize</a:t>
            </a:r>
          </a:p>
          <a:p>
            <a:pPr lvl="1">
              <a:lnSpc>
                <a:spcPct val="90000"/>
              </a:lnSpc>
            </a:pPr>
            <a:r>
              <a:rPr lang="en-GB" sz="1900">
                <a:ea typeface="ＭＳ Ｐゴシック" charset="-128"/>
              </a:rPr>
              <a:t>Lip synch between audio and video streams</a:t>
            </a:r>
          </a:p>
          <a:p>
            <a:pPr lvl="1">
              <a:lnSpc>
                <a:spcPct val="90000"/>
              </a:lnSpc>
            </a:pPr>
            <a:r>
              <a:rPr lang="en-GB" sz="1900">
                <a:ea typeface="ＭＳ Ｐゴシック" charset="-128"/>
              </a:rPr>
              <a:t>Synch between different instruments in a band</a:t>
            </a:r>
          </a:p>
          <a:p>
            <a:pPr lvl="1">
              <a:lnSpc>
                <a:spcPct val="90000"/>
              </a:lnSpc>
            </a:pPr>
            <a:r>
              <a:rPr lang="en-GB" sz="1900">
                <a:ea typeface="ＭＳ Ｐゴシック" charset="-128"/>
              </a:rPr>
              <a:t>Synch between speakers in adjacent rooms playing the same music</a:t>
            </a:r>
          </a:p>
          <a:p>
            <a:pPr lvl="1">
              <a:lnSpc>
                <a:spcPct val="90000"/>
              </a:lnSpc>
            </a:pPr>
            <a:r>
              <a:rPr lang="en-GB" sz="1900">
                <a:ea typeface="ＭＳ Ｐゴシック" charset="-128"/>
              </a:rPr>
              <a:t>…etc.</a:t>
            </a:r>
          </a:p>
          <a:p>
            <a:pPr>
              <a:lnSpc>
                <a:spcPct val="90000"/>
              </a:lnSpc>
            </a:pPr>
            <a:r>
              <a:rPr lang="en-GB" sz="2000">
                <a:ea typeface="ＭＳ Ｐゴシック" charset="-128"/>
              </a:rPr>
              <a:t>AS protocol accurately measures the delay between adjacent network nodes, and distributes a common “master” time from an accurate clock</a:t>
            </a:r>
          </a:p>
          <a:p>
            <a:pPr>
              <a:lnSpc>
                <a:spcPct val="90000"/>
              </a:lnSpc>
            </a:pPr>
            <a:r>
              <a:rPr lang="en-GB" sz="2000">
                <a:ea typeface="ＭＳ Ｐゴシック" charset="-128"/>
              </a:rPr>
              <a:t>Resilient in the face of network reconfiguration</a:t>
            </a:r>
          </a:p>
          <a:p>
            <a:pPr>
              <a:lnSpc>
                <a:spcPct val="90000"/>
              </a:lnSpc>
            </a:pPr>
            <a:r>
              <a:rPr lang="en-GB" sz="2000">
                <a:ea typeface="ＭＳ Ｐゴシック" charset="-128"/>
              </a:rPr>
              <a:t>Based on IEEE Std 1588 with extensions to meet the particular needs of LANs</a:t>
            </a:r>
          </a:p>
          <a:p>
            <a:pPr>
              <a:lnSpc>
                <a:spcPct val="90000"/>
              </a:lnSpc>
            </a:pPr>
            <a:endParaRPr lang="en-GB" sz="2000">
              <a:ea typeface="ＭＳ Ｐゴシック" charset="-128"/>
            </a:endParaRP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>
                <a:ea typeface="ＭＳ Ｐゴシック" charset="-128"/>
              </a:rPr>
              <a:t>P802.1Qat – Stream Reservation Protocol (SRP)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GB" sz="2400">
                <a:ea typeface="ＭＳ Ｐゴシック" charset="-128"/>
              </a:rPr>
              <a:t>Provides a means of reserving bandwidth for streams</a:t>
            </a:r>
          </a:p>
          <a:p>
            <a:pPr>
              <a:lnSpc>
                <a:spcPct val="80000"/>
              </a:lnSpc>
            </a:pPr>
            <a:r>
              <a:rPr lang="en-GB" sz="2400">
                <a:ea typeface="ＭＳ Ｐゴシック" charset="-128"/>
              </a:rPr>
              <a:t>Ensures that the path from the stream originator (Talker) to the stream destinations (Listeners) is not oversubscribed</a:t>
            </a:r>
          </a:p>
          <a:p>
            <a:pPr>
              <a:lnSpc>
                <a:spcPct val="80000"/>
              </a:lnSpc>
            </a:pPr>
            <a:r>
              <a:rPr lang="en-GB" sz="2400">
                <a:ea typeface="ＭＳ Ｐゴシック" charset="-128"/>
              </a:rPr>
              <a:t>Ensures that a Talker does not start to use network resources for a stream until those resources have been allocated to the stream</a:t>
            </a:r>
          </a:p>
          <a:p>
            <a:pPr>
              <a:lnSpc>
                <a:spcPct val="80000"/>
              </a:lnSpc>
            </a:pPr>
            <a:r>
              <a:rPr lang="en-GB" sz="2400">
                <a:ea typeface="ＭＳ Ｐゴシック" charset="-128"/>
              </a:rPr>
              <a:t>Deals with re-assignment of resources on network reconfiguration</a:t>
            </a:r>
          </a:p>
          <a:p>
            <a:pPr>
              <a:lnSpc>
                <a:spcPct val="80000"/>
              </a:lnSpc>
            </a:pPr>
            <a:endParaRPr lang="en-GB" sz="2400">
              <a:ea typeface="ＭＳ Ｐゴシック" charset="-128"/>
            </a:endParaRP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>
                <a:ea typeface="ＭＳ Ｐゴシック" charset="-128"/>
              </a:rPr>
              <a:t>P802.1Qav – Forwarding and Queuing for Time Sensitive Streams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GB" sz="2400">
                <a:ea typeface="ＭＳ Ｐゴシック" charset="-128"/>
              </a:rPr>
              <a:t>Defines a “Credit-based shaper” de-queuing algorithm for use in Bridges</a:t>
            </a:r>
          </a:p>
          <a:p>
            <a:pPr lvl="1">
              <a:lnSpc>
                <a:spcPct val="80000"/>
              </a:lnSpc>
            </a:pPr>
            <a:r>
              <a:rPr lang="en-GB" sz="2200">
                <a:ea typeface="ＭＳ Ｐゴシック" charset="-128"/>
              </a:rPr>
              <a:t>Stream transmission possible only if credit is not exhausted</a:t>
            </a:r>
          </a:p>
          <a:p>
            <a:pPr lvl="1">
              <a:lnSpc>
                <a:spcPct val="80000"/>
              </a:lnSpc>
            </a:pPr>
            <a:r>
              <a:rPr lang="en-GB" sz="2200">
                <a:ea typeface="ＭＳ Ｐゴシック" charset="-128"/>
              </a:rPr>
              <a:t>Credit is accumulated in proportion to the reserved bandwidth on the Bridge port</a:t>
            </a:r>
          </a:p>
          <a:p>
            <a:pPr lvl="1">
              <a:lnSpc>
                <a:spcPct val="80000"/>
              </a:lnSpc>
            </a:pPr>
            <a:r>
              <a:rPr lang="en-GB" sz="2200">
                <a:ea typeface="ＭＳ Ｐゴシック" charset="-128"/>
              </a:rPr>
              <a:t>Has the effect of limiting the bandwidth that can be used for streaming to the amount reserved by SRP</a:t>
            </a:r>
          </a:p>
          <a:p>
            <a:pPr lvl="1">
              <a:lnSpc>
                <a:spcPct val="80000"/>
              </a:lnSpc>
            </a:pPr>
            <a:r>
              <a:rPr lang="en-GB" sz="2200">
                <a:ea typeface="ＭＳ Ｐゴシック" charset="-128"/>
              </a:rPr>
              <a:t>Ensures that stream traffic takes priority over all other traffic</a:t>
            </a:r>
          </a:p>
          <a:p>
            <a:pPr lvl="1">
              <a:lnSpc>
                <a:spcPct val="80000"/>
              </a:lnSpc>
            </a:pPr>
            <a:r>
              <a:rPr lang="en-GB" sz="2200">
                <a:ea typeface="ＭＳ Ｐゴシック" charset="-128"/>
              </a:rPr>
              <a:t>Ensures that the stream latency is bounded and can be calculated for a given configuration</a:t>
            </a:r>
          </a:p>
          <a:p>
            <a:pPr>
              <a:lnSpc>
                <a:spcPct val="80000"/>
              </a:lnSpc>
            </a:pPr>
            <a:endParaRPr lang="en-GB" sz="2400">
              <a:ea typeface="ＭＳ Ｐゴシック" charset="-128"/>
            </a:endParaRP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>
                <a:ea typeface="ＭＳ Ｐゴシック" charset="-128"/>
              </a:rPr>
              <a:t>P802.1BA – AVB Systems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GB" sz="2400" dirty="0">
                <a:ea typeface="ＭＳ Ｐゴシック" charset="-128"/>
              </a:rPr>
              <a:t>This defines a number of “profiles” for different components in the network</a:t>
            </a:r>
          </a:p>
          <a:p>
            <a:pPr lvl="1">
              <a:lnSpc>
                <a:spcPct val="80000"/>
              </a:lnSpc>
            </a:pPr>
            <a:r>
              <a:rPr lang="en-GB" sz="2200" dirty="0">
                <a:ea typeface="ＭＳ Ｐゴシック" charset="-128"/>
              </a:rPr>
              <a:t>Bridges</a:t>
            </a:r>
          </a:p>
          <a:p>
            <a:pPr lvl="1">
              <a:lnSpc>
                <a:spcPct val="80000"/>
              </a:lnSpc>
            </a:pPr>
            <a:r>
              <a:rPr lang="en-GB" sz="2200" dirty="0">
                <a:ea typeface="ＭＳ Ｐゴシック" charset="-128"/>
              </a:rPr>
              <a:t>“Talker” stations</a:t>
            </a:r>
          </a:p>
          <a:p>
            <a:pPr lvl="1">
              <a:lnSpc>
                <a:spcPct val="80000"/>
              </a:lnSpc>
            </a:pPr>
            <a:r>
              <a:rPr lang="en-GB" sz="2200" dirty="0">
                <a:ea typeface="ＭＳ Ｐゴシック" charset="-128"/>
              </a:rPr>
              <a:t>“Listener” stations</a:t>
            </a:r>
          </a:p>
          <a:p>
            <a:pPr>
              <a:lnSpc>
                <a:spcPct val="80000"/>
              </a:lnSpc>
            </a:pPr>
            <a:r>
              <a:rPr lang="en-GB" sz="2400" dirty="0">
                <a:ea typeface="ＭＳ Ｐゴシック" charset="-128"/>
              </a:rPr>
              <a:t>Each profile selects options from the base standards (802.1Q, 802.1Qat, 802.1Qav, 802.1AS, 802.3, 802.11…etc) that are appropriate for the component</a:t>
            </a:r>
          </a:p>
          <a:p>
            <a:pPr>
              <a:lnSpc>
                <a:spcPct val="80000"/>
              </a:lnSpc>
            </a:pPr>
            <a:r>
              <a:rPr lang="en-GB" sz="2400" dirty="0">
                <a:ea typeface="ＭＳ Ｐゴシック" charset="-128"/>
              </a:rPr>
              <a:t>The standard may also define additional functions that don’t have a convenient home elsewhere</a:t>
            </a:r>
          </a:p>
          <a:p>
            <a:pPr lvl="1">
              <a:lnSpc>
                <a:spcPct val="80000"/>
              </a:lnSpc>
            </a:pPr>
            <a:r>
              <a:rPr lang="en-GB" sz="2200" dirty="0">
                <a:ea typeface="ＭＳ Ｐゴシック" charset="-128"/>
              </a:rPr>
              <a:t>E.g., detection of unacceptable configurations</a:t>
            </a:r>
          </a:p>
          <a:p>
            <a:pPr>
              <a:lnSpc>
                <a:spcPct val="80000"/>
              </a:lnSpc>
            </a:pPr>
            <a:endParaRPr lang="en-GB" sz="2400" dirty="0">
              <a:ea typeface="ＭＳ Ｐゴシック" charset="-128"/>
            </a:endParaRP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dirty="0">
                <a:ea typeface="ＭＳ Ｐゴシック" charset="-128"/>
              </a:rPr>
              <a:t>DCB: Bridging optimized for the data </a:t>
            </a:r>
            <a:r>
              <a:rPr lang="en-GB" sz="2800" dirty="0" err="1">
                <a:ea typeface="ＭＳ Ｐゴシック" charset="-128"/>
              </a:rPr>
              <a:t>center</a:t>
            </a:r>
            <a:r>
              <a:rPr lang="en-GB" sz="2800" dirty="0">
                <a:ea typeface="ＭＳ Ｐゴシック" charset="-128"/>
              </a:rPr>
              <a:t> and virtualized systems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2400" dirty="0">
                <a:ea typeface="ＭＳ Ｐゴシック" charset="-128"/>
              </a:rPr>
              <a:t>Data centre (“server farms”) and “backplane” use of Ethernet brings a new set of requirements for Bridging:</a:t>
            </a:r>
          </a:p>
          <a:p>
            <a:pPr lvl="1"/>
            <a:r>
              <a:rPr lang="en-GB" sz="2000" dirty="0">
                <a:ea typeface="ＭＳ Ｐゴシック" charset="-128"/>
              </a:rPr>
              <a:t>Very stringent requirements on latency and jitter</a:t>
            </a:r>
          </a:p>
          <a:p>
            <a:pPr lvl="1"/>
            <a:r>
              <a:rPr lang="en-GB" sz="2000" dirty="0">
                <a:ea typeface="ＭＳ Ｐゴシック" charset="-128"/>
              </a:rPr>
              <a:t>Active handling of congestion to avoid the impact of frame discard and retransmission</a:t>
            </a:r>
          </a:p>
          <a:p>
            <a:pPr lvl="1"/>
            <a:r>
              <a:rPr lang="en-GB" sz="2000" dirty="0">
                <a:ea typeface="ＭＳ Ｐゴシック" charset="-128"/>
              </a:rPr>
              <a:t>Result: drive to invent new Congestion Management mechanisms in LANs</a:t>
            </a:r>
          </a:p>
          <a:p>
            <a:r>
              <a:rPr lang="en-GB" sz="2400" dirty="0">
                <a:ea typeface="ＭＳ Ｐゴシック" charset="-128"/>
              </a:rPr>
              <a:t>Virtualization in end stations and servers bring further challenges</a:t>
            </a:r>
          </a:p>
          <a:p>
            <a:pPr lvl="1"/>
            <a:r>
              <a:rPr lang="en-GB" sz="2000" dirty="0">
                <a:ea typeface="ＭＳ Ｐゴシック" charset="-128"/>
              </a:rPr>
              <a:t>The need for simpler bridging and bridge port extension strategies that allow lightweight bridge implementations in virtualized systems and V-NICs</a:t>
            </a:r>
          </a:p>
          <a:p>
            <a:pPr lvl="1"/>
            <a:r>
              <a:rPr lang="en-GB" sz="2000" dirty="0">
                <a:ea typeface="ＭＳ Ｐゴシック" charset="-128"/>
              </a:rPr>
              <a:t>The need to provide discovery and configuration mechanisms to support the connectivity required among virtual stations</a:t>
            </a: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>
                <a:ea typeface="ＭＳ Ｐゴシック" charset="-128"/>
              </a:rPr>
              <a:t>DCB standard developments – 1: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>
                <a:ea typeface="ＭＳ Ｐゴシック" charset="-128"/>
              </a:rPr>
              <a:t>P802.1Qau, Congestion Notification:</a:t>
            </a:r>
          </a:p>
          <a:p>
            <a:pPr lvl="1"/>
            <a:r>
              <a:rPr lang="en-GB">
                <a:ea typeface="ＭＳ Ｐゴシック" charset="-128"/>
              </a:rPr>
              <a:t>Defines a means of signalling congestion back to the source of congestion</a:t>
            </a:r>
          </a:p>
          <a:p>
            <a:pPr lvl="1"/>
            <a:r>
              <a:rPr lang="en-GB">
                <a:ea typeface="ＭＳ Ｐゴシック" charset="-128"/>
              </a:rPr>
              <a:t>Result is minimal discard rate</a:t>
            </a:r>
          </a:p>
          <a:p>
            <a:r>
              <a:rPr lang="en-GB">
                <a:ea typeface="ＭＳ Ｐゴシック" charset="-128"/>
              </a:rPr>
              <a:t>P802.1Qaz, Enhanced Transmission Selection:</a:t>
            </a:r>
          </a:p>
          <a:p>
            <a:pPr lvl="1"/>
            <a:r>
              <a:rPr lang="en-GB">
                <a:ea typeface="ＭＳ Ｐゴシック" charset="-128"/>
              </a:rPr>
              <a:t>Defines a means of bandwidth sharing among traffic classes</a:t>
            </a: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>
                <a:ea typeface="ＭＳ Ｐゴシック" charset="-128"/>
              </a:rPr>
              <a:t>DCB standard developments – 2: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sz="2800" dirty="0">
                <a:ea typeface="ＭＳ Ｐゴシック" charset="-128"/>
              </a:rPr>
              <a:t>P802.1Qbb, Priority-based flow control:</a:t>
            </a:r>
          </a:p>
          <a:p>
            <a:pPr lvl="1">
              <a:lnSpc>
                <a:spcPct val="90000"/>
              </a:lnSpc>
            </a:pPr>
            <a:r>
              <a:rPr lang="en-GB" sz="2400" dirty="0">
                <a:ea typeface="ＭＳ Ｐゴシック" charset="-128"/>
              </a:rPr>
              <a:t>Extends the existing 802.3 Pause to operate on a per-priority basis. Also involves a minor change to the 802.3 MAC control frame under P802.3bd.</a:t>
            </a:r>
          </a:p>
          <a:p>
            <a:pPr>
              <a:lnSpc>
                <a:spcPct val="90000"/>
              </a:lnSpc>
            </a:pPr>
            <a:r>
              <a:rPr lang="en-GB" sz="2800" dirty="0">
                <a:ea typeface="ＭＳ Ｐゴシック" charset="-128"/>
              </a:rPr>
              <a:t>P802.1Qbg, Edge Virtual Bridging: </a:t>
            </a:r>
          </a:p>
          <a:p>
            <a:pPr lvl="1">
              <a:lnSpc>
                <a:spcPct val="90000"/>
              </a:lnSpc>
            </a:pPr>
            <a:r>
              <a:rPr lang="en-GB" sz="2400" dirty="0">
                <a:ea typeface="ＭＳ Ｐゴシック" charset="-128"/>
              </a:rPr>
              <a:t>Extends the Bridging standards to support virtual machine developments within desktop and server systems</a:t>
            </a:r>
          </a:p>
          <a:p>
            <a:pPr>
              <a:lnSpc>
                <a:spcPct val="90000"/>
              </a:lnSpc>
            </a:pPr>
            <a:r>
              <a:rPr lang="en-GB" sz="2800" dirty="0">
                <a:ea typeface="ＭＳ Ｐゴシック" charset="-128"/>
              </a:rPr>
              <a:t>P802.1Qbh, Bridge Port Extension:</a:t>
            </a:r>
          </a:p>
          <a:p>
            <a:pPr lvl="1">
              <a:lnSpc>
                <a:spcPct val="90000"/>
              </a:lnSpc>
            </a:pPr>
            <a:r>
              <a:rPr lang="en-GB" sz="2400" dirty="0">
                <a:ea typeface="ＭＳ Ｐゴシック" charset="-128"/>
              </a:rPr>
              <a:t>Allows a single Bridge Port to be extended within an attached station in order to provide individual communication channels for multiple virtual stations.</a:t>
            </a: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ea typeface="ＭＳ Ｐゴシック" charset="-128"/>
              </a:rPr>
              <a:t>The 802.1 Security standards: 1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sz="2400" dirty="0">
                <a:ea typeface="ＭＳ Ｐゴシック" charset="-128"/>
              </a:rPr>
              <a:t>802.1X:2010 Port based Network Access Control:</a:t>
            </a:r>
          </a:p>
          <a:p>
            <a:pPr lvl="1">
              <a:lnSpc>
                <a:spcPct val="90000"/>
              </a:lnSpc>
            </a:pPr>
            <a:r>
              <a:rPr lang="en-GB" sz="2200" dirty="0">
                <a:ea typeface="ＭＳ Ｐゴシック" charset="-128"/>
              </a:rPr>
              <a:t>Defines a “Controlled Port” accessible only after EAP-based authentication, and an “Uncontrolled Port” accessible at any time</a:t>
            </a:r>
          </a:p>
          <a:p>
            <a:pPr lvl="1">
              <a:lnSpc>
                <a:spcPct val="90000"/>
              </a:lnSpc>
            </a:pPr>
            <a:r>
              <a:rPr lang="en-GB" sz="2200" dirty="0">
                <a:ea typeface="ＭＳ Ｐゴシック" charset="-128"/>
              </a:rPr>
              <a:t>2009 revision adds “key agreement” protocol</a:t>
            </a:r>
          </a:p>
          <a:p>
            <a:pPr>
              <a:lnSpc>
                <a:spcPct val="90000"/>
              </a:lnSpc>
            </a:pPr>
            <a:r>
              <a:rPr lang="en-GB" sz="2400" dirty="0">
                <a:ea typeface="ＭＳ Ｐゴシック" charset="-128"/>
              </a:rPr>
              <a:t>802.1AE:2006 MAC Security:</a:t>
            </a:r>
          </a:p>
          <a:p>
            <a:pPr lvl="1">
              <a:lnSpc>
                <a:spcPct val="90000"/>
              </a:lnSpc>
            </a:pPr>
            <a:r>
              <a:rPr lang="en-GB" sz="2200" dirty="0">
                <a:ea typeface="ＭＳ Ｐゴシック" charset="-128"/>
              </a:rPr>
              <a:t>Defines a means of securing data on an individual LAN segment</a:t>
            </a:r>
          </a:p>
          <a:p>
            <a:pPr lvl="1">
              <a:lnSpc>
                <a:spcPct val="90000"/>
              </a:lnSpc>
            </a:pPr>
            <a:r>
              <a:rPr lang="en-GB" sz="2200" dirty="0">
                <a:ea typeface="ＭＳ Ｐゴシック" charset="-128"/>
              </a:rPr>
              <a:t>Integrated with the key agreement and controlled/uncontrolled Port functions in 802.1X </a:t>
            </a:r>
          </a:p>
          <a:p>
            <a:r>
              <a:rPr lang="en-GB" sz="2400" dirty="0">
                <a:ea typeface="ＭＳ Ｐゴシック" charset="-128"/>
              </a:rPr>
              <a:t>802.1AR:2009 Secure Device Identity:</a:t>
            </a:r>
          </a:p>
          <a:p>
            <a:pPr lvl="1"/>
            <a:r>
              <a:rPr lang="en-GB" sz="2000" dirty="0">
                <a:ea typeface="ＭＳ Ｐゴシック" charset="-128"/>
              </a:rPr>
              <a:t>Defines unique per-device identifiers</a:t>
            </a:r>
          </a:p>
          <a:p>
            <a:pPr lvl="1"/>
            <a:r>
              <a:rPr lang="en-GB" sz="2000" dirty="0">
                <a:ea typeface="ＭＳ Ｐゴシック" charset="-128"/>
              </a:rPr>
              <a:t>Allows standard mechanisms to authenticate a device’s identity</a:t>
            </a:r>
          </a:p>
          <a:p>
            <a:pPr lvl="1"/>
            <a:r>
              <a:rPr lang="en-GB" sz="2000" dirty="0">
                <a:ea typeface="ＭＳ Ｐゴシック" charset="-128"/>
              </a:rPr>
              <a:t>Facilitates secure device provisioning</a:t>
            </a:r>
          </a:p>
          <a:p>
            <a:pPr lvl="1">
              <a:lnSpc>
                <a:spcPct val="90000"/>
              </a:lnSpc>
            </a:pPr>
            <a:endParaRPr lang="en-GB" sz="2000" dirty="0">
              <a:ea typeface="ＭＳ Ｐゴシック" charset="-128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sz="2400" dirty="0">
                <a:ea typeface="ＭＳ Ｐゴシック" charset="-128"/>
              </a:rPr>
              <a:t>What is 802.1?</a:t>
            </a:r>
          </a:p>
          <a:p>
            <a:pPr>
              <a:lnSpc>
                <a:spcPct val="90000"/>
              </a:lnSpc>
            </a:pPr>
            <a:r>
              <a:rPr lang="en-GB" sz="2400" dirty="0">
                <a:ea typeface="ＭＳ Ｐゴシック" charset="-128"/>
              </a:rPr>
              <a:t>The Bridging standards</a:t>
            </a:r>
          </a:p>
          <a:p>
            <a:pPr lvl="1">
              <a:lnSpc>
                <a:spcPct val="90000"/>
              </a:lnSpc>
            </a:pPr>
            <a:r>
              <a:rPr lang="en-GB" sz="2200" dirty="0">
                <a:ea typeface="ＭＳ Ｐゴシック" charset="-128"/>
              </a:rPr>
              <a:t>“Traditional” Bridging</a:t>
            </a:r>
          </a:p>
          <a:p>
            <a:pPr lvl="1">
              <a:lnSpc>
                <a:spcPct val="90000"/>
              </a:lnSpc>
            </a:pPr>
            <a:r>
              <a:rPr lang="en-GB" sz="2200" dirty="0">
                <a:ea typeface="ＭＳ Ｐゴシック" charset="-128"/>
              </a:rPr>
              <a:t>Audio Video Bridging (AVB)</a:t>
            </a:r>
          </a:p>
          <a:p>
            <a:pPr lvl="1">
              <a:lnSpc>
                <a:spcPct val="90000"/>
              </a:lnSpc>
            </a:pPr>
            <a:r>
              <a:rPr lang="en-GB" sz="2200" dirty="0">
                <a:ea typeface="ＭＳ Ｐゴシック" charset="-128"/>
              </a:rPr>
              <a:t>Data </a:t>
            </a:r>
            <a:r>
              <a:rPr lang="en-GB" sz="2200" dirty="0" err="1">
                <a:ea typeface="ＭＳ Ｐゴシック" charset="-128"/>
              </a:rPr>
              <a:t>Center</a:t>
            </a:r>
            <a:r>
              <a:rPr lang="en-GB" sz="2200" dirty="0">
                <a:ea typeface="ＭＳ Ｐゴシック" charset="-128"/>
              </a:rPr>
              <a:t> Bridging (DCB)</a:t>
            </a:r>
          </a:p>
          <a:p>
            <a:pPr>
              <a:lnSpc>
                <a:spcPct val="90000"/>
              </a:lnSpc>
            </a:pPr>
            <a:r>
              <a:rPr lang="en-GB" sz="2400" dirty="0">
                <a:ea typeface="ＭＳ Ｐゴシック" charset="-128"/>
              </a:rPr>
              <a:t>The Security standards</a:t>
            </a:r>
          </a:p>
          <a:p>
            <a:pPr>
              <a:lnSpc>
                <a:spcPct val="90000"/>
              </a:lnSpc>
            </a:pPr>
            <a:r>
              <a:rPr lang="en-GB" sz="2400" dirty="0">
                <a:ea typeface="ＭＳ Ｐゴシック" charset="-128"/>
              </a:rPr>
              <a:t>Where to find out more</a:t>
            </a:r>
          </a:p>
          <a:p>
            <a:pPr>
              <a:lnSpc>
                <a:spcPct val="90000"/>
              </a:lnSpc>
            </a:pPr>
            <a:r>
              <a:rPr lang="en-GB" sz="2400" dirty="0">
                <a:ea typeface="ＭＳ Ｐゴシック" charset="-128"/>
              </a:rPr>
              <a:t>Backup slides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GB" sz="2400" dirty="0">
              <a:ea typeface="ＭＳ Ｐゴシック" charset="-128"/>
            </a:endParaRPr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ea typeface="ＭＳ Ｐゴシック" charset="-128"/>
              </a:rPr>
              <a:t>MENU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ea typeface="ＭＳ Ｐゴシック" charset="-128"/>
              </a:rPr>
              <a:t>Security architecture</a:t>
            </a:r>
          </a:p>
        </p:txBody>
      </p:sp>
      <p:graphicFrame>
        <p:nvGraphicFramePr>
          <p:cNvPr id="109574" name="Object 6"/>
          <p:cNvGraphicFramePr>
            <a:graphicFrameLocks noGrp="1" noChangeAspect="1"/>
          </p:cNvGraphicFramePr>
          <p:nvPr>
            <p:ph idx="1"/>
          </p:nvPr>
        </p:nvGraphicFramePr>
        <p:xfrm>
          <a:off x="152400" y="1811338"/>
          <a:ext cx="8839200" cy="397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6211" name="Visio" r:id="rId3" imgW="5285247" imgH="2376243" progId="Visio.Drawing.11">
                  <p:embed/>
                </p:oleObj>
              </mc:Choice>
              <mc:Fallback>
                <p:oleObj name="Visio" r:id="rId3" imgW="5285247" imgH="2376243" progId="Visio.Drawing.11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1811338"/>
                        <a:ext cx="8839200" cy="3975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>
                <a:ea typeface="ＭＳ Ｐゴシック" charset="-128"/>
              </a:rPr>
              <a:t>More information is available on IEEE 802.1 standards and activities here…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>
              <a:lnSpc>
                <a:spcPct val="90000"/>
              </a:lnSpc>
              <a:buFont typeface="Wingdings" pitchFamily="2" charset="2"/>
              <a:buNone/>
            </a:pPr>
            <a:endParaRPr lang="en-GB">
              <a:ea typeface="ＭＳ Ｐゴシック" charset="-128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GB" sz="2400">
                <a:ea typeface="ＭＳ Ｐゴシック" charset="-128"/>
                <a:hlinkClick r:id="rId2"/>
              </a:rPr>
              <a:t>http://www.ieee802.org/1/</a:t>
            </a:r>
            <a:endParaRPr lang="en-GB" sz="2400">
              <a:ea typeface="ＭＳ Ｐゴシック" charset="-128"/>
            </a:endParaRPr>
          </a:p>
          <a:p>
            <a:pPr algn="ctr">
              <a:lnSpc>
                <a:spcPct val="90000"/>
              </a:lnSpc>
              <a:buFont typeface="Wingdings" pitchFamily="2" charset="2"/>
              <a:buNone/>
            </a:pPr>
            <a:endParaRPr lang="en-GB" sz="2400">
              <a:ea typeface="ＭＳ Ｐゴシック" charset="-128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GB" sz="4000">
                <a:ea typeface="ＭＳ Ｐゴシック" charset="-128"/>
              </a:rPr>
              <a:t>Free PDF copies of IEEE 802 standards available from…</a:t>
            </a:r>
          </a:p>
          <a:p>
            <a:pPr algn="ctr">
              <a:lnSpc>
                <a:spcPct val="90000"/>
              </a:lnSpc>
              <a:buFont typeface="Wingdings" pitchFamily="2" charset="2"/>
              <a:buNone/>
            </a:pPr>
            <a:r>
              <a:rPr lang="en-GB" sz="2400">
                <a:ea typeface="ＭＳ Ｐゴシック" charset="-128"/>
                <a:hlinkClick r:id="rId3"/>
              </a:rPr>
              <a:t>http://standards.ieee.org/getieee802/index.html</a:t>
            </a:r>
            <a:endParaRPr lang="en-GB" sz="2400">
              <a:ea typeface="ＭＳ Ｐゴシック" charset="-128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GB" sz="2400">
                <a:ea typeface="ＭＳ Ｐゴシック" charset="-128"/>
              </a:rPr>
              <a:t>…but only 6 months after publication</a:t>
            </a: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Backup slides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ea typeface="ＭＳ Ｐゴシック" charset="-128"/>
              </a:rPr>
              <a:t>Summary of 802.1 Standards and Projects (1) - Bridging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GB" sz="2400" dirty="0">
                <a:ea typeface="ＭＳ Ｐゴシック" charset="-128"/>
              </a:rPr>
              <a:t>Base Bridging standards (published):</a:t>
            </a:r>
          </a:p>
          <a:p>
            <a:pPr lvl="1">
              <a:lnSpc>
                <a:spcPct val="80000"/>
              </a:lnSpc>
            </a:pPr>
            <a:r>
              <a:rPr lang="en-GB" sz="2000" dirty="0">
                <a:ea typeface="ＭＳ Ｐゴシック" charset="-128"/>
              </a:rPr>
              <a:t>IEEE Std 802.1D:2004, MAC Bridges</a:t>
            </a:r>
          </a:p>
          <a:p>
            <a:pPr lvl="1">
              <a:lnSpc>
                <a:spcPct val="80000"/>
              </a:lnSpc>
            </a:pPr>
            <a:r>
              <a:rPr lang="en-GB" sz="2000" dirty="0">
                <a:ea typeface="ＭＳ Ｐゴシック" charset="-128"/>
              </a:rPr>
              <a:t>IEEE Std 802.1Q:2005, Virtual Bridged Local Area Networks</a:t>
            </a:r>
          </a:p>
          <a:p>
            <a:pPr>
              <a:lnSpc>
                <a:spcPct val="80000"/>
              </a:lnSpc>
            </a:pPr>
            <a:r>
              <a:rPr lang="en-GB" sz="2400" dirty="0">
                <a:ea typeface="ＭＳ Ｐゴシック" charset="-128"/>
              </a:rPr>
              <a:t>Amendments to IEEE Std 802.1Q:2005 (published):</a:t>
            </a:r>
          </a:p>
          <a:p>
            <a:pPr lvl="1">
              <a:lnSpc>
                <a:spcPct val="80000"/>
              </a:lnSpc>
            </a:pPr>
            <a:r>
              <a:rPr lang="en-GB" sz="2000" dirty="0">
                <a:ea typeface="ＭＳ Ｐゴシック" charset="-128"/>
              </a:rPr>
              <a:t>IEEE Std 802.1ad:2005 – Provider Bridging</a:t>
            </a:r>
          </a:p>
          <a:p>
            <a:pPr lvl="1">
              <a:lnSpc>
                <a:spcPct val="80000"/>
              </a:lnSpc>
            </a:pPr>
            <a:r>
              <a:rPr lang="en-GB" sz="2000" dirty="0">
                <a:ea typeface="ＭＳ Ｐゴシック" charset="-128"/>
              </a:rPr>
              <a:t>IEEE Std 802.1ag:2007, Connectivity Fault Management</a:t>
            </a:r>
          </a:p>
          <a:p>
            <a:pPr lvl="1">
              <a:lnSpc>
                <a:spcPct val="80000"/>
              </a:lnSpc>
            </a:pPr>
            <a:r>
              <a:rPr lang="en-GB" sz="2000" dirty="0">
                <a:ea typeface="ＭＳ Ｐゴシック" charset="-128"/>
              </a:rPr>
              <a:t>IEEE Std 802.1ak:2007, Multiple Registration Protocol</a:t>
            </a:r>
          </a:p>
          <a:p>
            <a:pPr lvl="1">
              <a:lnSpc>
                <a:spcPct val="80000"/>
              </a:lnSpc>
            </a:pPr>
            <a:r>
              <a:rPr lang="en-GB" sz="2000" dirty="0">
                <a:ea typeface="ＭＳ Ｐゴシック" charset="-128"/>
              </a:rPr>
              <a:t>IEEE Std 802.1Q:2005 </a:t>
            </a:r>
            <a:r>
              <a:rPr lang="en-GB" sz="2000" dirty="0" err="1">
                <a:ea typeface="ＭＳ Ｐゴシック" charset="-128"/>
              </a:rPr>
              <a:t>Cor</a:t>
            </a:r>
            <a:r>
              <a:rPr lang="en-GB" sz="2000" dirty="0">
                <a:ea typeface="ＭＳ Ｐゴシック" charset="-128"/>
              </a:rPr>
              <a:t> 1:2008 (bug fix for 802.1ak)</a:t>
            </a:r>
          </a:p>
          <a:p>
            <a:pPr lvl="1">
              <a:lnSpc>
                <a:spcPct val="80000"/>
              </a:lnSpc>
            </a:pPr>
            <a:r>
              <a:rPr lang="en-GB" sz="2000" dirty="0">
                <a:ea typeface="ＭＳ Ｐゴシック" charset="-128"/>
              </a:rPr>
              <a:t>IEEE Std 802.1ah:2008, Backbone Provider Bridges</a:t>
            </a:r>
          </a:p>
          <a:p>
            <a:pPr lvl="1">
              <a:lnSpc>
                <a:spcPct val="80000"/>
              </a:lnSpc>
            </a:pPr>
            <a:r>
              <a:rPr lang="en-GB" sz="2000" dirty="0">
                <a:ea typeface="ＭＳ Ｐゴシック" charset="-128"/>
              </a:rPr>
              <a:t>IEEE Std 802.1ap:2008, MIB definitions for VLAN Bridges </a:t>
            </a:r>
          </a:p>
          <a:p>
            <a:pPr lvl="1">
              <a:lnSpc>
                <a:spcPct val="80000"/>
              </a:lnSpc>
            </a:pPr>
            <a:r>
              <a:rPr lang="en-GB" sz="2000" dirty="0">
                <a:ea typeface="ＭＳ Ｐゴシック" charset="-128"/>
              </a:rPr>
              <a:t>IEEE Std 802.1aj:2010, Two-port MAC Relay</a:t>
            </a:r>
          </a:p>
          <a:p>
            <a:pPr lvl="1">
              <a:lnSpc>
                <a:spcPct val="80000"/>
              </a:lnSpc>
            </a:pPr>
            <a:r>
              <a:rPr lang="en-GB" sz="2000" dirty="0">
                <a:ea typeface="ＭＳ Ｐゴシック" charset="-128"/>
              </a:rPr>
              <a:t>IEEE Std 802.1Qay:2009, Provider Backbone Bridge Traffic Engineering</a:t>
            </a:r>
          </a:p>
          <a:p>
            <a:pPr lvl="1">
              <a:lnSpc>
                <a:spcPct val="80000"/>
              </a:lnSpc>
            </a:pPr>
            <a:r>
              <a:rPr lang="en-GB" sz="2000" dirty="0">
                <a:ea typeface="ＭＳ Ｐゴシック" charset="-128"/>
              </a:rPr>
              <a:t>IEEE Std 802.1Qav:2009, Forwarding &amp; Queuing for Time Sensitive Streams</a:t>
            </a:r>
          </a:p>
          <a:p>
            <a:pPr lvl="1">
              <a:lnSpc>
                <a:spcPct val="80000"/>
              </a:lnSpc>
            </a:pPr>
            <a:r>
              <a:rPr lang="en-GB" sz="2000" dirty="0">
                <a:ea typeface="ＭＳ Ｐゴシック" charset="-128"/>
              </a:rPr>
              <a:t>IEEE Std 802.1Qau:2010, Congestion Notification</a:t>
            </a:r>
          </a:p>
          <a:p>
            <a:pPr lvl="1">
              <a:lnSpc>
                <a:spcPct val="80000"/>
              </a:lnSpc>
            </a:pPr>
            <a:r>
              <a:rPr lang="en-GB" sz="2000" dirty="0">
                <a:ea typeface="ＭＳ Ｐゴシック" charset="-128"/>
              </a:rPr>
              <a:t>IEEE Std 802.1Qat:2010, Stream Reservation Protocol</a:t>
            </a:r>
          </a:p>
          <a:p>
            <a:pPr lvl="1">
              <a:lnSpc>
                <a:spcPct val="80000"/>
              </a:lnSpc>
            </a:pPr>
            <a:endParaRPr lang="en-GB" sz="2000" dirty="0">
              <a:ea typeface="ＭＳ Ｐゴシック" charset="-128"/>
            </a:endParaRPr>
          </a:p>
          <a:p>
            <a:pPr lvl="1">
              <a:lnSpc>
                <a:spcPct val="80000"/>
              </a:lnSpc>
            </a:pPr>
            <a:endParaRPr lang="en-GB" sz="2000" dirty="0">
              <a:ea typeface="ＭＳ Ｐゴシック" charset="-128"/>
            </a:endParaRP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ea typeface="ＭＳ Ｐゴシック" charset="-128"/>
              </a:rPr>
              <a:t>Summary of 802.1 Standards and Projects (2) - Bridging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GB" sz="1600" dirty="0">
                <a:ea typeface="ＭＳ Ｐゴシック" charset="-128"/>
              </a:rPr>
              <a:t>Amendments to IEEE Std 802.1Q:2005 (active projects, with probable completion date):</a:t>
            </a:r>
          </a:p>
          <a:p>
            <a:pPr lvl="1">
              <a:lnSpc>
                <a:spcPct val="80000"/>
              </a:lnSpc>
            </a:pPr>
            <a:r>
              <a:rPr lang="en-GB" sz="1400" dirty="0">
                <a:ea typeface="ＭＳ Ｐゴシック" charset="-128"/>
              </a:rPr>
              <a:t>P802.1aq, Shortest Path Bridging (Working Group ballot; Completion Dec 2011)</a:t>
            </a:r>
          </a:p>
          <a:p>
            <a:pPr lvl="1">
              <a:lnSpc>
                <a:spcPct val="80000"/>
              </a:lnSpc>
            </a:pPr>
            <a:r>
              <a:rPr lang="en-GB" sz="1400" dirty="0">
                <a:ea typeface="ＭＳ Ｐゴシック" charset="-128"/>
              </a:rPr>
              <a:t>P802.1Qaz, Enhanced Transmission Selection. (Sponsor ballot; completion 2011)</a:t>
            </a:r>
          </a:p>
          <a:p>
            <a:pPr lvl="1">
              <a:lnSpc>
                <a:spcPct val="80000"/>
              </a:lnSpc>
            </a:pPr>
            <a:r>
              <a:rPr lang="en-GB" sz="1400" dirty="0">
                <a:ea typeface="ＭＳ Ｐゴシック" charset="-128"/>
              </a:rPr>
              <a:t>P802.1Qbb, Per-priority flow control. (Task Group ballot ; completion 2011)</a:t>
            </a:r>
          </a:p>
          <a:p>
            <a:pPr lvl="1">
              <a:lnSpc>
                <a:spcPct val="80000"/>
              </a:lnSpc>
            </a:pPr>
            <a:r>
              <a:rPr lang="en-GB" sz="1400" dirty="0">
                <a:ea typeface="ＭＳ Ｐゴシック" charset="-128"/>
              </a:rPr>
              <a:t>P802.1Qbc, Remote Customer Service Interface. (Sponsor ballot ; completion 2011)</a:t>
            </a:r>
          </a:p>
          <a:p>
            <a:pPr lvl="1">
              <a:lnSpc>
                <a:spcPct val="80000"/>
              </a:lnSpc>
            </a:pPr>
            <a:r>
              <a:rPr lang="en-GB" sz="1400" dirty="0">
                <a:ea typeface="ＭＳ Ｐゴシック" charset="-128"/>
              </a:rPr>
              <a:t>P802.1Qbe, Multiple I-SID Registration Protocol. (Working Group ballot ; completion 2011)</a:t>
            </a:r>
          </a:p>
          <a:p>
            <a:pPr lvl="1">
              <a:lnSpc>
                <a:spcPct val="80000"/>
              </a:lnSpc>
            </a:pPr>
            <a:r>
              <a:rPr lang="en-GB" sz="1400" dirty="0">
                <a:ea typeface="ＭＳ Ｐゴシック" charset="-128"/>
              </a:rPr>
              <a:t>P802.1Qbf, PBB-TE infrastructure protection. (Working Group ballot ; completion 2011)</a:t>
            </a:r>
          </a:p>
          <a:p>
            <a:pPr lvl="1">
              <a:lnSpc>
                <a:spcPct val="80000"/>
              </a:lnSpc>
            </a:pPr>
            <a:endParaRPr lang="en-GB" sz="1400" dirty="0">
              <a:ea typeface="ＭＳ Ｐゴシック" charset="-128"/>
            </a:endParaRPr>
          </a:p>
          <a:p>
            <a:pPr lvl="1">
              <a:lnSpc>
                <a:spcPct val="80000"/>
              </a:lnSpc>
            </a:pPr>
            <a:endParaRPr lang="en-GB" sz="1400" dirty="0">
              <a:ea typeface="ＭＳ Ｐゴシック" charset="-128"/>
            </a:endParaRP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ea typeface="ＭＳ Ｐゴシック" charset="-128"/>
              </a:rPr>
              <a:t>Summary of 802.1 Standards and Projects (3) - Security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dirty="0">
                <a:ea typeface="ＭＳ Ｐゴシック" charset="-128"/>
              </a:rPr>
              <a:t>Published standards:</a:t>
            </a:r>
          </a:p>
          <a:p>
            <a:pPr lvl="1">
              <a:lnSpc>
                <a:spcPct val="90000"/>
              </a:lnSpc>
            </a:pPr>
            <a:r>
              <a:rPr lang="en-GB" sz="2400" dirty="0">
                <a:ea typeface="ＭＳ Ｐゴシック" charset="-128"/>
              </a:rPr>
              <a:t>IEEE Std 802.1X:2010, Port-based Network Access Control</a:t>
            </a:r>
          </a:p>
          <a:p>
            <a:pPr lvl="1">
              <a:lnSpc>
                <a:spcPct val="90000"/>
              </a:lnSpc>
            </a:pPr>
            <a:r>
              <a:rPr lang="en-GB" sz="2400" dirty="0">
                <a:ea typeface="ＭＳ Ｐゴシック" charset="-128"/>
              </a:rPr>
              <a:t>IEEE Std 802.1AE:2006, MAC Security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ClrTx/>
            </a:pPr>
            <a:r>
              <a:rPr lang="en-GB" sz="2400" dirty="0">
                <a:ea typeface="ＭＳ Ｐゴシック" charset="-128"/>
              </a:rPr>
              <a:t>IEEE Std 802.1AR:2009, Secure Device Identity</a:t>
            </a: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ea typeface="ＭＳ Ｐゴシック" charset="-128"/>
              </a:rPr>
              <a:t>Summary of 802.1 Standards and Projects (4) – The rest…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GB" sz="2000" dirty="0">
                <a:ea typeface="ＭＳ Ｐゴシック" charset="-128"/>
              </a:rPr>
              <a:t>Published standards:</a:t>
            </a:r>
          </a:p>
          <a:p>
            <a:pPr lvl="1">
              <a:lnSpc>
                <a:spcPct val="80000"/>
              </a:lnSpc>
            </a:pPr>
            <a:r>
              <a:rPr lang="en-GB" sz="1800" dirty="0">
                <a:ea typeface="ＭＳ Ｐゴシック" charset="-128"/>
              </a:rPr>
              <a:t>IEEE Std 802:2001, Overview and Architecture</a:t>
            </a:r>
          </a:p>
          <a:p>
            <a:pPr lvl="1">
              <a:lnSpc>
                <a:spcPct val="80000"/>
              </a:lnSpc>
            </a:pPr>
            <a:r>
              <a:rPr lang="en-GB" sz="1800" dirty="0">
                <a:ea typeface="ＭＳ Ｐゴシック" charset="-128"/>
              </a:rPr>
              <a:t>IEEE Std 802a:2003, </a:t>
            </a:r>
            <a:r>
              <a:rPr lang="en-GB" sz="1800" dirty="0" err="1">
                <a:ea typeface="ＭＳ Ｐゴシック" charset="-128"/>
              </a:rPr>
              <a:t>Ethertypes</a:t>
            </a:r>
            <a:r>
              <a:rPr lang="en-GB" sz="1800" dirty="0">
                <a:ea typeface="ＭＳ Ｐゴシック" charset="-128"/>
              </a:rPr>
              <a:t> for Prototype and Vendor-Specific Protocol Development</a:t>
            </a:r>
          </a:p>
          <a:p>
            <a:pPr lvl="1">
              <a:lnSpc>
                <a:spcPct val="80000"/>
              </a:lnSpc>
            </a:pPr>
            <a:r>
              <a:rPr lang="en-GB" sz="1800" dirty="0">
                <a:ea typeface="ＭＳ Ｐゴシック" charset="-128"/>
              </a:rPr>
              <a:t>IEEE Std 802b:2004 Registration of Object Identifiers</a:t>
            </a:r>
          </a:p>
          <a:p>
            <a:pPr lvl="1">
              <a:lnSpc>
                <a:spcPct val="80000"/>
              </a:lnSpc>
            </a:pPr>
            <a:r>
              <a:rPr lang="en-GB" sz="1800" dirty="0">
                <a:ea typeface="ＭＳ Ｐゴシック" charset="-128"/>
              </a:rPr>
              <a:t>IEEE Std 802.1AS:2011, Time Synchronization</a:t>
            </a:r>
          </a:p>
          <a:p>
            <a:pPr lvl="1">
              <a:lnSpc>
                <a:spcPct val="80000"/>
              </a:lnSpc>
              <a:buNone/>
            </a:pPr>
            <a:endParaRPr lang="en-GB" sz="1800" dirty="0">
              <a:ea typeface="ＭＳ Ｐゴシック" charset="-128"/>
            </a:endParaRPr>
          </a:p>
          <a:p>
            <a:pPr>
              <a:lnSpc>
                <a:spcPct val="80000"/>
              </a:lnSpc>
            </a:pPr>
            <a:r>
              <a:rPr lang="en-GB" sz="2000" dirty="0">
                <a:ea typeface="ＭＳ Ｐゴシック" charset="-128"/>
              </a:rPr>
              <a:t>Active projects:</a:t>
            </a:r>
          </a:p>
          <a:p>
            <a:pPr lvl="1">
              <a:lnSpc>
                <a:spcPct val="80000"/>
              </a:lnSpc>
              <a:spcBef>
                <a:spcPct val="0"/>
              </a:spcBef>
              <a:buClrTx/>
            </a:pPr>
            <a:r>
              <a:rPr lang="en-GB" sz="1800" dirty="0">
                <a:ea typeface="ＭＳ Ｐゴシック" charset="-128"/>
              </a:rPr>
              <a:t>P802, Overview and Architecture (Revision project. Expected completion December 2011)</a:t>
            </a:r>
          </a:p>
          <a:p>
            <a:pPr lvl="1">
              <a:lnSpc>
                <a:spcPct val="80000"/>
              </a:lnSpc>
              <a:spcBef>
                <a:spcPct val="0"/>
              </a:spcBef>
              <a:buClrTx/>
            </a:pPr>
            <a:r>
              <a:rPr lang="en-GB" sz="1800" dirty="0">
                <a:ea typeface="ＭＳ Ｐゴシック" charset="-128"/>
              </a:rPr>
              <a:t>P802.1AC, MAC Service Definition (Expected completion December 2011)</a:t>
            </a:r>
          </a:p>
          <a:p>
            <a:pPr lvl="1">
              <a:lnSpc>
                <a:spcPct val="80000"/>
              </a:lnSpc>
              <a:spcBef>
                <a:spcPct val="0"/>
              </a:spcBef>
              <a:buClrTx/>
              <a:buNone/>
            </a:pPr>
            <a:endParaRPr lang="en-GB" sz="1800" dirty="0">
              <a:ea typeface="ＭＳ Ｐゴシック" charset="-128"/>
            </a:endParaRP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Line 2"/>
          <p:cNvSpPr>
            <a:spLocks noChangeShapeType="1"/>
          </p:cNvSpPr>
          <p:nvPr/>
        </p:nvSpPr>
        <p:spPr bwMode="auto">
          <a:xfrm>
            <a:off x="3581400" y="4495800"/>
            <a:ext cx="1219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91139" name="Line 3"/>
          <p:cNvSpPr>
            <a:spLocks noChangeShapeType="1"/>
          </p:cNvSpPr>
          <p:nvPr/>
        </p:nvSpPr>
        <p:spPr bwMode="auto">
          <a:xfrm flipV="1">
            <a:off x="5791200" y="4508500"/>
            <a:ext cx="1444625" cy="596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91140" name="Line 4"/>
          <p:cNvSpPr>
            <a:spLocks noChangeShapeType="1"/>
          </p:cNvSpPr>
          <p:nvPr/>
        </p:nvSpPr>
        <p:spPr bwMode="auto">
          <a:xfrm>
            <a:off x="3563938" y="2349500"/>
            <a:ext cx="1368425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91141" name="Line 5"/>
          <p:cNvSpPr>
            <a:spLocks noChangeShapeType="1"/>
          </p:cNvSpPr>
          <p:nvPr/>
        </p:nvSpPr>
        <p:spPr bwMode="auto">
          <a:xfrm flipH="1">
            <a:off x="5867400" y="2349500"/>
            <a:ext cx="1368425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91142" name="Text Box 6"/>
          <p:cNvSpPr txBox="1">
            <a:spLocks noChangeArrowheads="1"/>
          </p:cNvSpPr>
          <p:nvPr/>
        </p:nvSpPr>
        <p:spPr bwMode="auto">
          <a:xfrm>
            <a:off x="3581400" y="1905000"/>
            <a:ext cx="1524000" cy="457200"/>
          </a:xfrm>
          <a:prstGeom prst="rect">
            <a:avLst/>
          </a:prstGeom>
          <a:solidFill>
            <a:srgbClr val="33CC33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>
                <a:latin typeface="Times New Roman" pitchFamily="18" charset="0"/>
              </a:rPr>
              <a:t>EtherType</a:t>
            </a:r>
          </a:p>
        </p:txBody>
      </p:sp>
      <p:sp>
        <p:nvSpPr>
          <p:cNvPr id="91143" name="Text Box 7"/>
          <p:cNvSpPr txBox="1">
            <a:spLocks noChangeArrowheads="1"/>
          </p:cNvSpPr>
          <p:nvPr/>
        </p:nvSpPr>
        <p:spPr bwMode="auto">
          <a:xfrm>
            <a:off x="3581400" y="2819400"/>
            <a:ext cx="1295400" cy="4572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>
                <a:solidFill>
                  <a:schemeClr val="bg1"/>
                </a:solidFill>
                <a:latin typeface="Times New Roman" pitchFamily="18" charset="0"/>
              </a:rPr>
              <a:t>DA/SA</a:t>
            </a:r>
          </a:p>
        </p:txBody>
      </p:sp>
      <p:sp>
        <p:nvSpPr>
          <p:cNvPr id="91144" name="Text Box 8"/>
          <p:cNvSpPr txBox="1">
            <a:spLocks noChangeArrowheads="1"/>
          </p:cNvSpPr>
          <p:nvPr/>
        </p:nvSpPr>
        <p:spPr bwMode="auto">
          <a:xfrm>
            <a:off x="3581400" y="4038600"/>
            <a:ext cx="1524000" cy="457200"/>
          </a:xfrm>
          <a:prstGeom prst="rect">
            <a:avLst/>
          </a:prstGeom>
          <a:solidFill>
            <a:srgbClr val="66FF66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>
                <a:latin typeface="Times New Roman" pitchFamily="18" charset="0"/>
              </a:rPr>
              <a:t>EtherType</a:t>
            </a:r>
          </a:p>
        </p:txBody>
      </p:sp>
      <p:sp>
        <p:nvSpPr>
          <p:cNvPr id="91145" name="Text Box 9"/>
          <p:cNvSpPr txBox="1">
            <a:spLocks noChangeArrowheads="1"/>
          </p:cNvSpPr>
          <p:nvPr/>
        </p:nvSpPr>
        <p:spPr bwMode="auto">
          <a:xfrm>
            <a:off x="3581400" y="5105400"/>
            <a:ext cx="1219200" cy="4572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>
                <a:solidFill>
                  <a:schemeClr val="bg1"/>
                </a:solidFill>
                <a:latin typeface="Times New Roman" pitchFamily="18" charset="0"/>
              </a:rPr>
              <a:t>DA/SA</a:t>
            </a:r>
          </a:p>
        </p:txBody>
      </p:sp>
      <p:sp>
        <p:nvSpPr>
          <p:cNvPr id="91146" name="Text Box 10"/>
          <p:cNvSpPr txBox="1">
            <a:spLocks noChangeArrowheads="1"/>
          </p:cNvSpPr>
          <p:nvPr/>
        </p:nvSpPr>
        <p:spPr bwMode="auto">
          <a:xfrm>
            <a:off x="4800600" y="5105400"/>
            <a:ext cx="987425" cy="457200"/>
          </a:xfrm>
          <a:prstGeom prst="rect">
            <a:avLst/>
          </a:prstGeom>
          <a:solidFill>
            <a:srgbClr val="800080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>
                <a:latin typeface="Times New Roman" pitchFamily="18" charset="0"/>
              </a:rPr>
              <a:t>S-Tag</a:t>
            </a:r>
          </a:p>
        </p:txBody>
      </p:sp>
      <p:sp>
        <p:nvSpPr>
          <p:cNvPr id="91147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ea typeface="ＭＳ Ｐゴシック" charset="-128"/>
              </a:rPr>
              <a:t>“C” and “S” tags in 802.1Q</a:t>
            </a:r>
          </a:p>
        </p:txBody>
      </p:sp>
      <p:sp>
        <p:nvSpPr>
          <p:cNvPr id="91148" name="Text Box 12"/>
          <p:cNvSpPr txBox="1">
            <a:spLocks noChangeArrowheads="1"/>
          </p:cNvSpPr>
          <p:nvPr/>
        </p:nvSpPr>
        <p:spPr bwMode="auto">
          <a:xfrm>
            <a:off x="5105400" y="1905000"/>
            <a:ext cx="914400" cy="457200"/>
          </a:xfrm>
          <a:prstGeom prst="rect">
            <a:avLst/>
          </a:prstGeom>
          <a:solidFill>
            <a:srgbClr val="CC3300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>
                <a:latin typeface="Times New Roman" pitchFamily="18" charset="0"/>
              </a:rPr>
              <a:t>VID</a:t>
            </a:r>
          </a:p>
        </p:txBody>
      </p:sp>
      <p:sp>
        <p:nvSpPr>
          <p:cNvPr id="91149" name="Text Box 13"/>
          <p:cNvSpPr txBox="1">
            <a:spLocks noChangeArrowheads="1"/>
          </p:cNvSpPr>
          <p:nvPr/>
        </p:nvSpPr>
        <p:spPr bwMode="auto">
          <a:xfrm>
            <a:off x="6019800" y="1905000"/>
            <a:ext cx="1219200" cy="457200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>
                <a:latin typeface="Times New Roman" pitchFamily="18" charset="0"/>
              </a:rPr>
              <a:t>Priority</a:t>
            </a:r>
          </a:p>
        </p:txBody>
      </p:sp>
      <p:sp>
        <p:nvSpPr>
          <p:cNvPr id="91150" name="Text Box 14"/>
          <p:cNvSpPr txBox="1">
            <a:spLocks noChangeArrowheads="1"/>
          </p:cNvSpPr>
          <p:nvPr/>
        </p:nvSpPr>
        <p:spPr bwMode="auto">
          <a:xfrm>
            <a:off x="5943600" y="2819400"/>
            <a:ext cx="1905000" cy="45720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r>
              <a:rPr lang="en-GB">
                <a:latin typeface="Times New Roman" pitchFamily="18" charset="0"/>
              </a:rPr>
              <a:t>User Data</a:t>
            </a:r>
          </a:p>
        </p:txBody>
      </p:sp>
      <p:sp>
        <p:nvSpPr>
          <p:cNvPr id="91151" name="Text Box 15"/>
          <p:cNvSpPr txBox="1">
            <a:spLocks noChangeArrowheads="1"/>
          </p:cNvSpPr>
          <p:nvPr/>
        </p:nvSpPr>
        <p:spPr bwMode="auto">
          <a:xfrm>
            <a:off x="1066800" y="1870075"/>
            <a:ext cx="25860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>
                <a:latin typeface="Times New Roman" pitchFamily="18" charset="0"/>
              </a:rPr>
              <a:t>Customer (C-) Tag:</a:t>
            </a:r>
          </a:p>
        </p:txBody>
      </p:sp>
      <p:sp>
        <p:nvSpPr>
          <p:cNvPr id="91152" name="Text Box 16"/>
          <p:cNvSpPr txBox="1">
            <a:spLocks noChangeArrowheads="1"/>
          </p:cNvSpPr>
          <p:nvPr/>
        </p:nvSpPr>
        <p:spPr bwMode="auto">
          <a:xfrm>
            <a:off x="4876800" y="2819400"/>
            <a:ext cx="1066800" cy="457200"/>
          </a:xfrm>
          <a:prstGeom prst="rect">
            <a:avLst/>
          </a:prstGeom>
          <a:solidFill>
            <a:srgbClr val="CC3300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>
                <a:latin typeface="Times New Roman" pitchFamily="18" charset="0"/>
              </a:rPr>
              <a:t>C-Tag</a:t>
            </a:r>
          </a:p>
        </p:txBody>
      </p:sp>
      <p:sp>
        <p:nvSpPr>
          <p:cNvPr id="91153" name="Text Box 17"/>
          <p:cNvSpPr txBox="1">
            <a:spLocks noChangeArrowheads="1"/>
          </p:cNvSpPr>
          <p:nvPr/>
        </p:nvSpPr>
        <p:spPr bwMode="auto">
          <a:xfrm>
            <a:off x="990600" y="2819400"/>
            <a:ext cx="2339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>
                <a:latin typeface="Times New Roman" pitchFamily="18" charset="0"/>
              </a:rPr>
              <a:t>C-Tagged Frame:</a:t>
            </a:r>
          </a:p>
        </p:txBody>
      </p:sp>
      <p:sp>
        <p:nvSpPr>
          <p:cNvPr id="91154" name="Text Box 18"/>
          <p:cNvSpPr txBox="1">
            <a:spLocks noChangeArrowheads="1"/>
          </p:cNvSpPr>
          <p:nvPr/>
        </p:nvSpPr>
        <p:spPr bwMode="auto">
          <a:xfrm>
            <a:off x="3717925" y="1447800"/>
            <a:ext cx="1004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>
                <a:latin typeface="Times New Roman" pitchFamily="18" charset="0"/>
              </a:rPr>
              <a:t>16 bits</a:t>
            </a:r>
          </a:p>
        </p:txBody>
      </p:sp>
      <p:sp>
        <p:nvSpPr>
          <p:cNvPr id="91155" name="Text Box 19"/>
          <p:cNvSpPr txBox="1">
            <a:spLocks noChangeArrowheads="1"/>
          </p:cNvSpPr>
          <p:nvPr/>
        </p:nvSpPr>
        <p:spPr bwMode="auto">
          <a:xfrm>
            <a:off x="5029200" y="1447800"/>
            <a:ext cx="1004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>
                <a:latin typeface="Times New Roman" pitchFamily="18" charset="0"/>
              </a:rPr>
              <a:t>12 bits</a:t>
            </a:r>
          </a:p>
        </p:txBody>
      </p:sp>
      <p:sp>
        <p:nvSpPr>
          <p:cNvPr id="91156" name="Text Box 20"/>
          <p:cNvSpPr txBox="1">
            <a:spLocks noChangeArrowheads="1"/>
          </p:cNvSpPr>
          <p:nvPr/>
        </p:nvSpPr>
        <p:spPr bwMode="auto">
          <a:xfrm>
            <a:off x="6157913" y="1447800"/>
            <a:ext cx="8524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>
                <a:latin typeface="Times New Roman" pitchFamily="18" charset="0"/>
              </a:rPr>
              <a:t>3 bits</a:t>
            </a:r>
          </a:p>
        </p:txBody>
      </p:sp>
      <p:sp>
        <p:nvSpPr>
          <p:cNvPr id="91157" name="Text Box 21"/>
          <p:cNvSpPr txBox="1">
            <a:spLocks noChangeArrowheads="1"/>
          </p:cNvSpPr>
          <p:nvPr/>
        </p:nvSpPr>
        <p:spPr bwMode="auto">
          <a:xfrm>
            <a:off x="5105400" y="4038600"/>
            <a:ext cx="914400" cy="457200"/>
          </a:xfrm>
          <a:prstGeom prst="rect">
            <a:avLst/>
          </a:prstGeom>
          <a:solidFill>
            <a:srgbClr val="800080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>
                <a:latin typeface="Times New Roman" pitchFamily="18" charset="0"/>
              </a:rPr>
              <a:t>VID</a:t>
            </a:r>
          </a:p>
        </p:txBody>
      </p:sp>
      <p:sp>
        <p:nvSpPr>
          <p:cNvPr id="91158" name="Text Box 22"/>
          <p:cNvSpPr txBox="1">
            <a:spLocks noChangeArrowheads="1"/>
          </p:cNvSpPr>
          <p:nvPr/>
        </p:nvSpPr>
        <p:spPr bwMode="auto">
          <a:xfrm>
            <a:off x="6019800" y="4038600"/>
            <a:ext cx="1219200" cy="457200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>
                <a:latin typeface="Times New Roman" pitchFamily="18" charset="0"/>
              </a:rPr>
              <a:t>Priority</a:t>
            </a:r>
          </a:p>
        </p:txBody>
      </p:sp>
      <p:sp>
        <p:nvSpPr>
          <p:cNvPr id="91159" name="Text Box 23"/>
          <p:cNvSpPr txBox="1">
            <a:spLocks noChangeArrowheads="1"/>
          </p:cNvSpPr>
          <p:nvPr/>
        </p:nvSpPr>
        <p:spPr bwMode="auto">
          <a:xfrm>
            <a:off x="1143000" y="4003675"/>
            <a:ext cx="22812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>
                <a:latin typeface="Times New Roman" pitchFamily="18" charset="0"/>
              </a:rPr>
              <a:t>Service (S-) Tag:</a:t>
            </a:r>
          </a:p>
        </p:txBody>
      </p:sp>
      <p:sp>
        <p:nvSpPr>
          <p:cNvPr id="91160" name="Text Box 24"/>
          <p:cNvSpPr txBox="1">
            <a:spLocks noChangeArrowheads="1"/>
          </p:cNvSpPr>
          <p:nvPr/>
        </p:nvSpPr>
        <p:spPr bwMode="auto">
          <a:xfrm>
            <a:off x="3717925" y="3581400"/>
            <a:ext cx="1004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>
                <a:latin typeface="Times New Roman" pitchFamily="18" charset="0"/>
              </a:rPr>
              <a:t>16 bits</a:t>
            </a:r>
          </a:p>
        </p:txBody>
      </p:sp>
      <p:sp>
        <p:nvSpPr>
          <p:cNvPr id="91161" name="Text Box 25"/>
          <p:cNvSpPr txBox="1">
            <a:spLocks noChangeArrowheads="1"/>
          </p:cNvSpPr>
          <p:nvPr/>
        </p:nvSpPr>
        <p:spPr bwMode="auto">
          <a:xfrm>
            <a:off x="5029200" y="3581400"/>
            <a:ext cx="1004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>
                <a:latin typeface="Times New Roman" pitchFamily="18" charset="0"/>
              </a:rPr>
              <a:t>12 bits</a:t>
            </a:r>
          </a:p>
        </p:txBody>
      </p:sp>
      <p:sp>
        <p:nvSpPr>
          <p:cNvPr id="91162" name="Text Box 26"/>
          <p:cNvSpPr txBox="1">
            <a:spLocks noChangeArrowheads="1"/>
          </p:cNvSpPr>
          <p:nvPr/>
        </p:nvSpPr>
        <p:spPr bwMode="auto">
          <a:xfrm>
            <a:off x="6157913" y="3581400"/>
            <a:ext cx="8524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>
                <a:latin typeface="Times New Roman" pitchFamily="18" charset="0"/>
              </a:rPr>
              <a:t>3 bits</a:t>
            </a:r>
          </a:p>
        </p:txBody>
      </p:sp>
      <p:sp>
        <p:nvSpPr>
          <p:cNvPr id="91163" name="Text Box 27"/>
          <p:cNvSpPr txBox="1">
            <a:spLocks noChangeArrowheads="1"/>
          </p:cNvSpPr>
          <p:nvPr/>
        </p:nvSpPr>
        <p:spPr bwMode="auto">
          <a:xfrm>
            <a:off x="6796088" y="5105400"/>
            <a:ext cx="1905000" cy="45720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r>
              <a:rPr lang="en-GB">
                <a:latin typeface="Times New Roman" pitchFamily="18" charset="0"/>
              </a:rPr>
              <a:t>User Data</a:t>
            </a:r>
          </a:p>
        </p:txBody>
      </p:sp>
      <p:sp>
        <p:nvSpPr>
          <p:cNvPr id="91164" name="Text Box 28"/>
          <p:cNvSpPr txBox="1">
            <a:spLocks noChangeArrowheads="1"/>
          </p:cNvSpPr>
          <p:nvPr/>
        </p:nvSpPr>
        <p:spPr bwMode="auto">
          <a:xfrm>
            <a:off x="5788025" y="5105400"/>
            <a:ext cx="1008063" cy="457200"/>
          </a:xfrm>
          <a:prstGeom prst="rect">
            <a:avLst/>
          </a:prstGeom>
          <a:solidFill>
            <a:srgbClr val="CC3300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>
                <a:latin typeface="Times New Roman" pitchFamily="18" charset="0"/>
              </a:rPr>
              <a:t>C-Tag</a:t>
            </a:r>
          </a:p>
        </p:txBody>
      </p:sp>
      <p:sp>
        <p:nvSpPr>
          <p:cNvPr id="91165" name="Text Box 29"/>
          <p:cNvSpPr txBox="1">
            <a:spLocks noChangeArrowheads="1"/>
          </p:cNvSpPr>
          <p:nvPr/>
        </p:nvSpPr>
        <p:spPr bwMode="auto">
          <a:xfrm>
            <a:off x="990600" y="5105400"/>
            <a:ext cx="2593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>
                <a:latin typeface="Times New Roman" pitchFamily="18" charset="0"/>
              </a:rPr>
              <a:t>S/C-Tagged Frame:</a:t>
            </a: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ea typeface="ＭＳ Ｐゴシック" charset="-128"/>
              </a:rPr>
              <a:t>Simple provider network example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990600" y="1482725"/>
            <a:ext cx="7162800" cy="4873625"/>
            <a:chOff x="624" y="576"/>
            <a:chExt cx="5040" cy="3430"/>
          </a:xfrm>
        </p:grpSpPr>
        <p:sp>
          <p:nvSpPr>
            <p:cNvPr id="92164" name="Oval 4"/>
            <p:cNvSpPr>
              <a:spLocks noChangeArrowheads="1"/>
            </p:cNvSpPr>
            <p:nvPr/>
          </p:nvSpPr>
          <p:spPr bwMode="auto">
            <a:xfrm>
              <a:off x="816" y="3072"/>
              <a:ext cx="1152" cy="816"/>
            </a:xfrm>
            <a:prstGeom prst="ellipse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GB">
                  <a:latin typeface="Times New Roman" pitchFamily="18" charset="0"/>
                </a:rPr>
                <a:t>C2</a:t>
              </a:r>
            </a:p>
          </p:txBody>
        </p:sp>
        <p:sp>
          <p:nvSpPr>
            <p:cNvPr id="92165" name="Oval 5"/>
            <p:cNvSpPr>
              <a:spLocks noChangeArrowheads="1"/>
            </p:cNvSpPr>
            <p:nvPr/>
          </p:nvSpPr>
          <p:spPr bwMode="auto">
            <a:xfrm>
              <a:off x="4464" y="816"/>
              <a:ext cx="1104" cy="720"/>
            </a:xfrm>
            <a:prstGeom prst="ellipse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GB">
                  <a:latin typeface="Times New Roman" pitchFamily="18" charset="0"/>
                </a:rPr>
                <a:t>C2</a:t>
              </a:r>
            </a:p>
          </p:txBody>
        </p:sp>
        <p:sp>
          <p:nvSpPr>
            <p:cNvPr id="92166" name="Oval 6"/>
            <p:cNvSpPr>
              <a:spLocks noChangeArrowheads="1"/>
            </p:cNvSpPr>
            <p:nvPr/>
          </p:nvSpPr>
          <p:spPr bwMode="auto">
            <a:xfrm>
              <a:off x="1872" y="1680"/>
              <a:ext cx="2256" cy="12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GB">
                <a:latin typeface="Times New Roman" pitchFamily="18" charset="0"/>
              </a:endParaRPr>
            </a:p>
          </p:txBody>
        </p:sp>
        <p:sp>
          <p:nvSpPr>
            <p:cNvPr id="92167" name="Oval 7"/>
            <p:cNvSpPr>
              <a:spLocks noChangeArrowheads="1"/>
            </p:cNvSpPr>
            <p:nvPr/>
          </p:nvSpPr>
          <p:spPr bwMode="auto">
            <a:xfrm>
              <a:off x="4416" y="3072"/>
              <a:ext cx="1248" cy="81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GB">
                  <a:latin typeface="Times New Roman" pitchFamily="18" charset="0"/>
                </a:rPr>
                <a:t>C1</a:t>
              </a:r>
            </a:p>
          </p:txBody>
        </p:sp>
        <p:sp>
          <p:nvSpPr>
            <p:cNvPr id="92168" name="Oval 8"/>
            <p:cNvSpPr>
              <a:spLocks noChangeArrowheads="1"/>
            </p:cNvSpPr>
            <p:nvPr/>
          </p:nvSpPr>
          <p:spPr bwMode="auto">
            <a:xfrm>
              <a:off x="624" y="912"/>
              <a:ext cx="1104" cy="624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GB">
                  <a:latin typeface="Times New Roman" pitchFamily="18" charset="0"/>
                </a:rPr>
                <a:t>C1</a:t>
              </a:r>
            </a:p>
          </p:txBody>
        </p:sp>
        <p:sp>
          <p:nvSpPr>
            <p:cNvPr id="92169" name="Rectangle 9"/>
            <p:cNvSpPr>
              <a:spLocks noChangeArrowheads="1"/>
            </p:cNvSpPr>
            <p:nvPr/>
          </p:nvSpPr>
          <p:spPr bwMode="auto">
            <a:xfrm>
              <a:off x="2448" y="3552"/>
              <a:ext cx="144" cy="144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92170" name="Text Box 10"/>
            <p:cNvSpPr txBox="1">
              <a:spLocks noChangeArrowheads="1"/>
            </p:cNvSpPr>
            <p:nvPr/>
          </p:nvSpPr>
          <p:spPr bwMode="auto">
            <a:xfrm>
              <a:off x="2592" y="3552"/>
              <a:ext cx="989" cy="2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 sz="1400">
                  <a:latin typeface="Times New Roman" pitchFamily="18" charset="0"/>
                </a:rPr>
                <a:t>Customer Bridge</a:t>
              </a:r>
            </a:p>
          </p:txBody>
        </p:sp>
        <p:sp>
          <p:nvSpPr>
            <p:cNvPr id="92171" name="Rectangle 11"/>
            <p:cNvSpPr>
              <a:spLocks noChangeArrowheads="1"/>
            </p:cNvSpPr>
            <p:nvPr/>
          </p:nvSpPr>
          <p:spPr bwMode="auto">
            <a:xfrm>
              <a:off x="2448" y="3792"/>
              <a:ext cx="144" cy="144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92172" name="Text Box 12"/>
            <p:cNvSpPr txBox="1">
              <a:spLocks noChangeArrowheads="1"/>
            </p:cNvSpPr>
            <p:nvPr/>
          </p:nvSpPr>
          <p:spPr bwMode="auto">
            <a:xfrm>
              <a:off x="2592" y="3792"/>
              <a:ext cx="932" cy="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 sz="1400">
                  <a:latin typeface="Times New Roman" pitchFamily="18" charset="0"/>
                </a:rPr>
                <a:t>Provider Bridge</a:t>
              </a:r>
            </a:p>
          </p:txBody>
        </p:sp>
        <p:sp>
          <p:nvSpPr>
            <p:cNvPr id="92173" name="Line 13"/>
            <p:cNvSpPr>
              <a:spLocks noChangeShapeType="1"/>
            </p:cNvSpPr>
            <p:nvPr/>
          </p:nvSpPr>
          <p:spPr bwMode="auto">
            <a:xfrm flipV="1">
              <a:off x="1776" y="2784"/>
              <a:ext cx="336" cy="336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92174" name="Line 14"/>
            <p:cNvSpPr>
              <a:spLocks noChangeShapeType="1"/>
            </p:cNvSpPr>
            <p:nvPr/>
          </p:nvSpPr>
          <p:spPr bwMode="auto">
            <a:xfrm>
              <a:off x="1728" y="1392"/>
              <a:ext cx="432" cy="432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92175" name="Line 15"/>
            <p:cNvSpPr>
              <a:spLocks noChangeShapeType="1"/>
            </p:cNvSpPr>
            <p:nvPr/>
          </p:nvSpPr>
          <p:spPr bwMode="auto">
            <a:xfrm flipV="1">
              <a:off x="3888" y="1488"/>
              <a:ext cx="720" cy="336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92176" name="Line 16"/>
            <p:cNvSpPr>
              <a:spLocks noChangeShapeType="1"/>
            </p:cNvSpPr>
            <p:nvPr/>
          </p:nvSpPr>
          <p:spPr bwMode="auto">
            <a:xfrm flipV="1">
              <a:off x="2160" y="1872"/>
              <a:ext cx="1680" cy="864"/>
            </a:xfrm>
            <a:prstGeom prst="line">
              <a:avLst/>
            </a:prstGeom>
            <a:noFill/>
            <a:ln w="57150">
              <a:solidFill>
                <a:srgbClr val="33CC33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92177" name="Line 17"/>
            <p:cNvSpPr>
              <a:spLocks noChangeShapeType="1"/>
            </p:cNvSpPr>
            <p:nvPr/>
          </p:nvSpPr>
          <p:spPr bwMode="auto">
            <a:xfrm>
              <a:off x="2208" y="1872"/>
              <a:ext cx="1680" cy="816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92178" name="Line 18"/>
            <p:cNvSpPr>
              <a:spLocks noChangeShapeType="1"/>
            </p:cNvSpPr>
            <p:nvPr/>
          </p:nvSpPr>
          <p:spPr bwMode="auto">
            <a:xfrm>
              <a:off x="3936" y="2736"/>
              <a:ext cx="528" cy="48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92179" name="Rectangle 19"/>
            <p:cNvSpPr>
              <a:spLocks noChangeArrowheads="1"/>
            </p:cNvSpPr>
            <p:nvPr/>
          </p:nvSpPr>
          <p:spPr bwMode="auto">
            <a:xfrm>
              <a:off x="2256" y="2160"/>
              <a:ext cx="1488" cy="24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GB" sz="3600">
                  <a:latin typeface="Times New Roman" pitchFamily="18" charset="0"/>
                </a:rPr>
                <a:t>Provider Network</a:t>
              </a:r>
            </a:p>
          </p:txBody>
        </p:sp>
        <p:sp>
          <p:nvSpPr>
            <p:cNvPr id="92180" name="Rectangle 20"/>
            <p:cNvSpPr>
              <a:spLocks noChangeArrowheads="1"/>
            </p:cNvSpPr>
            <p:nvPr/>
          </p:nvSpPr>
          <p:spPr bwMode="auto">
            <a:xfrm>
              <a:off x="2064" y="2688"/>
              <a:ext cx="144" cy="144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92181" name="Rectangle 21"/>
            <p:cNvSpPr>
              <a:spLocks noChangeArrowheads="1"/>
            </p:cNvSpPr>
            <p:nvPr/>
          </p:nvSpPr>
          <p:spPr bwMode="auto">
            <a:xfrm>
              <a:off x="3792" y="1776"/>
              <a:ext cx="144" cy="144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92182" name="Rectangle 22"/>
            <p:cNvSpPr>
              <a:spLocks noChangeArrowheads="1"/>
            </p:cNvSpPr>
            <p:nvPr/>
          </p:nvSpPr>
          <p:spPr bwMode="auto">
            <a:xfrm>
              <a:off x="2112" y="1776"/>
              <a:ext cx="144" cy="144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92183" name="Rectangle 23"/>
            <p:cNvSpPr>
              <a:spLocks noChangeArrowheads="1"/>
            </p:cNvSpPr>
            <p:nvPr/>
          </p:nvSpPr>
          <p:spPr bwMode="auto">
            <a:xfrm>
              <a:off x="3840" y="2640"/>
              <a:ext cx="144" cy="144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92184" name="Rectangle 24"/>
            <p:cNvSpPr>
              <a:spLocks noChangeArrowheads="1"/>
            </p:cNvSpPr>
            <p:nvPr/>
          </p:nvSpPr>
          <p:spPr bwMode="auto">
            <a:xfrm>
              <a:off x="1632" y="1296"/>
              <a:ext cx="144" cy="144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92185" name="Rectangle 25"/>
            <p:cNvSpPr>
              <a:spLocks noChangeArrowheads="1"/>
            </p:cNvSpPr>
            <p:nvPr/>
          </p:nvSpPr>
          <p:spPr bwMode="auto">
            <a:xfrm>
              <a:off x="4560" y="1392"/>
              <a:ext cx="144" cy="144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92186" name="Rectangle 26"/>
            <p:cNvSpPr>
              <a:spLocks noChangeArrowheads="1"/>
            </p:cNvSpPr>
            <p:nvPr/>
          </p:nvSpPr>
          <p:spPr bwMode="auto">
            <a:xfrm>
              <a:off x="4416" y="3168"/>
              <a:ext cx="144" cy="144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92187" name="Rectangle 27"/>
            <p:cNvSpPr>
              <a:spLocks noChangeArrowheads="1"/>
            </p:cNvSpPr>
            <p:nvPr/>
          </p:nvSpPr>
          <p:spPr bwMode="auto">
            <a:xfrm>
              <a:off x="1680" y="3072"/>
              <a:ext cx="144" cy="144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92188" name="Oval 28"/>
            <p:cNvSpPr>
              <a:spLocks noChangeArrowheads="1"/>
            </p:cNvSpPr>
            <p:nvPr/>
          </p:nvSpPr>
          <p:spPr bwMode="auto">
            <a:xfrm>
              <a:off x="2832" y="576"/>
              <a:ext cx="1104" cy="720"/>
            </a:xfrm>
            <a:prstGeom prst="ellipse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GB">
                  <a:latin typeface="Times New Roman" pitchFamily="18" charset="0"/>
                </a:rPr>
                <a:t>C2</a:t>
              </a:r>
            </a:p>
          </p:txBody>
        </p:sp>
        <p:sp>
          <p:nvSpPr>
            <p:cNvPr id="92189" name="Line 29"/>
            <p:cNvSpPr>
              <a:spLocks noChangeShapeType="1"/>
            </p:cNvSpPr>
            <p:nvPr/>
          </p:nvSpPr>
          <p:spPr bwMode="auto">
            <a:xfrm flipV="1">
              <a:off x="3072" y="1296"/>
              <a:ext cx="240" cy="384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92190" name="Line 30"/>
            <p:cNvSpPr>
              <a:spLocks noChangeShapeType="1"/>
            </p:cNvSpPr>
            <p:nvPr/>
          </p:nvSpPr>
          <p:spPr bwMode="auto">
            <a:xfrm flipH="1" flipV="1">
              <a:off x="3120" y="1728"/>
              <a:ext cx="384" cy="336"/>
            </a:xfrm>
            <a:prstGeom prst="line">
              <a:avLst/>
            </a:prstGeom>
            <a:noFill/>
            <a:ln w="57150">
              <a:solidFill>
                <a:srgbClr val="33CC33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92191" name="Rectangle 31"/>
            <p:cNvSpPr>
              <a:spLocks noChangeArrowheads="1"/>
            </p:cNvSpPr>
            <p:nvPr/>
          </p:nvSpPr>
          <p:spPr bwMode="auto">
            <a:xfrm>
              <a:off x="3024" y="1632"/>
              <a:ext cx="144" cy="144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92192" name="Rectangle 32"/>
            <p:cNvSpPr>
              <a:spLocks noChangeArrowheads="1"/>
            </p:cNvSpPr>
            <p:nvPr/>
          </p:nvSpPr>
          <p:spPr bwMode="auto">
            <a:xfrm>
              <a:off x="3216" y="1200"/>
              <a:ext cx="144" cy="144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92193" name="Line 33"/>
            <p:cNvSpPr>
              <a:spLocks noChangeShapeType="1"/>
            </p:cNvSpPr>
            <p:nvPr/>
          </p:nvSpPr>
          <p:spPr bwMode="auto">
            <a:xfrm>
              <a:off x="2448" y="3456"/>
              <a:ext cx="336" cy="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92194" name="Line 34"/>
            <p:cNvSpPr>
              <a:spLocks noChangeShapeType="1"/>
            </p:cNvSpPr>
            <p:nvPr/>
          </p:nvSpPr>
          <p:spPr bwMode="auto">
            <a:xfrm flipH="1" flipV="1">
              <a:off x="2448" y="3360"/>
              <a:ext cx="336" cy="0"/>
            </a:xfrm>
            <a:prstGeom prst="line">
              <a:avLst/>
            </a:prstGeom>
            <a:noFill/>
            <a:ln w="57150">
              <a:solidFill>
                <a:srgbClr val="33CC33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92195" name="Text Box 35"/>
            <p:cNvSpPr txBox="1">
              <a:spLocks noChangeArrowheads="1"/>
            </p:cNvSpPr>
            <p:nvPr/>
          </p:nvSpPr>
          <p:spPr bwMode="auto">
            <a:xfrm>
              <a:off x="2832" y="3312"/>
              <a:ext cx="933" cy="2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 sz="1400">
                  <a:latin typeface="Times New Roman" pitchFamily="18" charset="0"/>
                </a:rPr>
                <a:t>Service VLANs</a:t>
              </a:r>
            </a:p>
          </p:txBody>
        </p:sp>
        <p:sp>
          <p:nvSpPr>
            <p:cNvPr id="92196" name="Line 36"/>
            <p:cNvSpPr>
              <a:spLocks noChangeShapeType="1"/>
            </p:cNvSpPr>
            <p:nvPr/>
          </p:nvSpPr>
          <p:spPr bwMode="auto">
            <a:xfrm flipH="1">
              <a:off x="3984" y="2352"/>
              <a:ext cx="72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92197" name="Text Box 37"/>
            <p:cNvSpPr txBox="1">
              <a:spLocks noChangeArrowheads="1"/>
            </p:cNvSpPr>
            <p:nvPr/>
          </p:nvSpPr>
          <p:spPr bwMode="auto">
            <a:xfrm>
              <a:off x="4704" y="2069"/>
              <a:ext cx="943" cy="7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GB" sz="1600" b="1">
                  <a:latin typeface="Times New Roman" pitchFamily="18" charset="0"/>
                </a:rPr>
                <a:t>Service Tag added &amp; removed here</a:t>
              </a:r>
            </a:p>
          </p:txBody>
        </p:sp>
        <p:sp>
          <p:nvSpPr>
            <p:cNvPr id="92198" name="Line 38"/>
            <p:cNvSpPr>
              <a:spLocks noChangeShapeType="1"/>
            </p:cNvSpPr>
            <p:nvPr/>
          </p:nvSpPr>
          <p:spPr bwMode="auto">
            <a:xfrm flipH="1" flipV="1">
              <a:off x="3936" y="1008"/>
              <a:ext cx="528" cy="144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92199" name="Rectangle 39"/>
            <p:cNvSpPr>
              <a:spLocks noChangeArrowheads="1"/>
            </p:cNvSpPr>
            <p:nvPr/>
          </p:nvSpPr>
          <p:spPr bwMode="auto">
            <a:xfrm>
              <a:off x="3840" y="912"/>
              <a:ext cx="144" cy="144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92200" name="Rectangle 40"/>
            <p:cNvSpPr>
              <a:spLocks noChangeArrowheads="1"/>
            </p:cNvSpPr>
            <p:nvPr/>
          </p:nvSpPr>
          <p:spPr bwMode="auto">
            <a:xfrm>
              <a:off x="4416" y="1056"/>
              <a:ext cx="144" cy="144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92201" name="Line 41"/>
            <p:cNvSpPr>
              <a:spLocks noChangeShapeType="1"/>
            </p:cNvSpPr>
            <p:nvPr/>
          </p:nvSpPr>
          <p:spPr bwMode="auto">
            <a:xfrm flipV="1">
              <a:off x="2448" y="3216"/>
              <a:ext cx="336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92202" name="Text Box 42"/>
            <p:cNvSpPr txBox="1">
              <a:spLocks noChangeArrowheads="1"/>
            </p:cNvSpPr>
            <p:nvPr/>
          </p:nvSpPr>
          <p:spPr bwMode="auto">
            <a:xfrm>
              <a:off x="2832" y="3120"/>
              <a:ext cx="1045" cy="2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 sz="1400">
                  <a:latin typeface="Times New Roman" pitchFamily="18" charset="0"/>
                </a:rPr>
                <a:t>Customer VLANs</a:t>
              </a:r>
            </a:p>
          </p:txBody>
        </p:sp>
        <p:sp>
          <p:nvSpPr>
            <p:cNvPr id="92203" name="Text Box 43"/>
            <p:cNvSpPr txBox="1">
              <a:spLocks noChangeArrowheads="1"/>
            </p:cNvSpPr>
            <p:nvPr/>
          </p:nvSpPr>
          <p:spPr bwMode="auto">
            <a:xfrm>
              <a:off x="1220" y="2251"/>
              <a:ext cx="587" cy="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400" b="1"/>
                <a:t>802.1ad</a:t>
              </a:r>
            </a:p>
          </p:txBody>
        </p:sp>
        <p:sp>
          <p:nvSpPr>
            <p:cNvPr id="92204" name="Line 44"/>
            <p:cNvSpPr>
              <a:spLocks noChangeShapeType="1"/>
            </p:cNvSpPr>
            <p:nvPr/>
          </p:nvSpPr>
          <p:spPr bwMode="auto">
            <a:xfrm flipV="1">
              <a:off x="1701" y="2270"/>
              <a:ext cx="170" cy="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92205" name="Text Box 45"/>
            <p:cNvSpPr txBox="1">
              <a:spLocks noChangeArrowheads="1"/>
            </p:cNvSpPr>
            <p:nvPr/>
          </p:nvSpPr>
          <p:spPr bwMode="auto">
            <a:xfrm>
              <a:off x="2045" y="890"/>
              <a:ext cx="691" cy="3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400" b="1"/>
                <a:t>802.1D or</a:t>
              </a:r>
            </a:p>
            <a:p>
              <a:pPr algn="ctr" eaLnBrk="1" hangingPunct="1"/>
              <a:r>
                <a:rPr lang="en-US" sz="1400" b="1"/>
                <a:t>802.1Q</a:t>
              </a:r>
            </a:p>
          </p:txBody>
        </p:sp>
        <p:sp>
          <p:nvSpPr>
            <p:cNvPr id="92206" name="Line 46"/>
            <p:cNvSpPr>
              <a:spLocks noChangeShapeType="1"/>
            </p:cNvSpPr>
            <p:nvPr/>
          </p:nvSpPr>
          <p:spPr bwMode="auto">
            <a:xfrm flipV="1">
              <a:off x="2653" y="981"/>
              <a:ext cx="182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92207" name="Line 47"/>
            <p:cNvSpPr>
              <a:spLocks noChangeShapeType="1"/>
            </p:cNvSpPr>
            <p:nvPr/>
          </p:nvSpPr>
          <p:spPr bwMode="auto">
            <a:xfrm flipH="1">
              <a:off x="1701" y="1071"/>
              <a:ext cx="408" cy="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</p:grp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Line 2"/>
          <p:cNvSpPr>
            <a:spLocks noChangeShapeType="1"/>
          </p:cNvSpPr>
          <p:nvPr/>
        </p:nvSpPr>
        <p:spPr bwMode="auto">
          <a:xfrm>
            <a:off x="1828800" y="2590800"/>
            <a:ext cx="2719388" cy="184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93187" name="Line 3"/>
          <p:cNvSpPr>
            <a:spLocks noChangeShapeType="1"/>
          </p:cNvSpPr>
          <p:nvPr/>
        </p:nvSpPr>
        <p:spPr bwMode="auto">
          <a:xfrm flipH="1">
            <a:off x="5340350" y="2590800"/>
            <a:ext cx="2736850" cy="184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93188" name="Text Box 4"/>
          <p:cNvSpPr txBox="1">
            <a:spLocks noChangeArrowheads="1"/>
          </p:cNvSpPr>
          <p:nvPr/>
        </p:nvSpPr>
        <p:spPr bwMode="auto">
          <a:xfrm>
            <a:off x="1828800" y="2135188"/>
            <a:ext cx="1566863" cy="457200"/>
          </a:xfrm>
          <a:prstGeom prst="rect">
            <a:avLst/>
          </a:prstGeom>
          <a:solidFill>
            <a:srgbClr val="00CC66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>
                <a:latin typeface="Times New Roman" pitchFamily="18" charset="0"/>
              </a:rPr>
              <a:t>EtherType</a:t>
            </a:r>
          </a:p>
        </p:txBody>
      </p:sp>
      <p:sp>
        <p:nvSpPr>
          <p:cNvPr id="93189" name="Text Box 5"/>
          <p:cNvSpPr txBox="1">
            <a:spLocks noChangeArrowheads="1"/>
          </p:cNvSpPr>
          <p:nvPr/>
        </p:nvSpPr>
        <p:spPr bwMode="auto">
          <a:xfrm>
            <a:off x="3395663" y="2133600"/>
            <a:ext cx="1223962" cy="457200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>
                <a:latin typeface="Times New Roman" pitchFamily="18" charset="0"/>
              </a:rPr>
              <a:t>Priority</a:t>
            </a:r>
          </a:p>
        </p:txBody>
      </p:sp>
      <p:sp>
        <p:nvSpPr>
          <p:cNvPr id="93190" name="Text Box 6"/>
          <p:cNvSpPr txBox="1">
            <a:spLocks noChangeArrowheads="1"/>
          </p:cNvSpPr>
          <p:nvPr/>
        </p:nvSpPr>
        <p:spPr bwMode="auto">
          <a:xfrm>
            <a:off x="4621213" y="2135188"/>
            <a:ext cx="1223962" cy="45720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>
                <a:latin typeface="Times New Roman" pitchFamily="18" charset="0"/>
              </a:rPr>
              <a:t>Format</a:t>
            </a:r>
          </a:p>
        </p:txBody>
      </p:sp>
      <p:sp>
        <p:nvSpPr>
          <p:cNvPr id="93191" name="Text Box 7"/>
          <p:cNvSpPr txBox="1">
            <a:spLocks noChangeArrowheads="1"/>
          </p:cNvSpPr>
          <p:nvPr/>
        </p:nvSpPr>
        <p:spPr bwMode="auto">
          <a:xfrm>
            <a:off x="5845175" y="2135188"/>
            <a:ext cx="935038" cy="4572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>
                <a:latin typeface="Times New Roman" pitchFamily="18" charset="0"/>
              </a:rPr>
              <a:t>I-SID</a:t>
            </a:r>
          </a:p>
        </p:txBody>
      </p:sp>
      <p:sp>
        <p:nvSpPr>
          <p:cNvPr id="9319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>
                <a:ea typeface="ＭＳ Ｐゴシック" charset="-128"/>
              </a:rPr>
              <a:t>Service Instance tags (I-Tags) in 802.1ah</a:t>
            </a:r>
          </a:p>
        </p:txBody>
      </p:sp>
      <p:sp>
        <p:nvSpPr>
          <p:cNvPr id="93194" name="Text Box 10"/>
          <p:cNvSpPr txBox="1">
            <a:spLocks noChangeArrowheads="1"/>
          </p:cNvSpPr>
          <p:nvPr/>
        </p:nvSpPr>
        <p:spPr bwMode="auto">
          <a:xfrm>
            <a:off x="611188" y="2122488"/>
            <a:ext cx="9445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>
                <a:latin typeface="Times New Roman" pitchFamily="18" charset="0"/>
              </a:rPr>
              <a:t>I-Tag:</a:t>
            </a:r>
          </a:p>
        </p:txBody>
      </p:sp>
      <p:sp>
        <p:nvSpPr>
          <p:cNvPr id="93196" name="Text Box 12"/>
          <p:cNvSpPr txBox="1">
            <a:spLocks noChangeArrowheads="1"/>
          </p:cNvSpPr>
          <p:nvPr/>
        </p:nvSpPr>
        <p:spPr bwMode="auto">
          <a:xfrm>
            <a:off x="3125788" y="4340225"/>
            <a:ext cx="1295400" cy="4572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>
                <a:solidFill>
                  <a:schemeClr val="bg1"/>
                </a:solidFill>
                <a:latin typeface="Times New Roman" pitchFamily="18" charset="0"/>
              </a:rPr>
              <a:t>DA/SA</a:t>
            </a:r>
          </a:p>
        </p:txBody>
      </p:sp>
      <p:sp>
        <p:nvSpPr>
          <p:cNvPr id="93197" name="Text Box 13"/>
          <p:cNvSpPr txBox="1">
            <a:spLocks noChangeArrowheads="1"/>
          </p:cNvSpPr>
          <p:nvPr/>
        </p:nvSpPr>
        <p:spPr bwMode="auto">
          <a:xfrm>
            <a:off x="534988" y="4340225"/>
            <a:ext cx="2238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>
                <a:latin typeface="Times New Roman" pitchFamily="18" charset="0"/>
              </a:rPr>
              <a:t>I-Tagged Frame:</a:t>
            </a:r>
          </a:p>
        </p:txBody>
      </p:sp>
      <p:sp>
        <p:nvSpPr>
          <p:cNvPr id="93198" name="Text Box 14"/>
          <p:cNvSpPr txBox="1">
            <a:spLocks noChangeArrowheads="1"/>
          </p:cNvSpPr>
          <p:nvPr/>
        </p:nvSpPr>
        <p:spPr bwMode="auto">
          <a:xfrm>
            <a:off x="1804988" y="1700213"/>
            <a:ext cx="10048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>
                <a:latin typeface="Times New Roman" pitchFamily="18" charset="0"/>
              </a:rPr>
              <a:t>16 bits</a:t>
            </a:r>
          </a:p>
        </p:txBody>
      </p:sp>
      <p:sp>
        <p:nvSpPr>
          <p:cNvPr id="93199" name="Text Box 15"/>
          <p:cNvSpPr txBox="1">
            <a:spLocks noChangeArrowheads="1"/>
          </p:cNvSpPr>
          <p:nvPr/>
        </p:nvSpPr>
        <p:spPr bwMode="auto">
          <a:xfrm>
            <a:off x="5775325" y="1700213"/>
            <a:ext cx="1004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>
                <a:latin typeface="Times New Roman" pitchFamily="18" charset="0"/>
              </a:rPr>
              <a:t>24 bits</a:t>
            </a:r>
          </a:p>
        </p:txBody>
      </p:sp>
      <p:sp>
        <p:nvSpPr>
          <p:cNvPr id="93200" name="Text Box 16"/>
          <p:cNvSpPr txBox="1">
            <a:spLocks noChangeArrowheads="1"/>
          </p:cNvSpPr>
          <p:nvPr/>
        </p:nvSpPr>
        <p:spPr bwMode="auto">
          <a:xfrm>
            <a:off x="4759325" y="1700213"/>
            <a:ext cx="852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>
                <a:latin typeface="Times New Roman" pitchFamily="18" charset="0"/>
              </a:rPr>
              <a:t>4 bits</a:t>
            </a:r>
          </a:p>
        </p:txBody>
      </p:sp>
      <p:sp>
        <p:nvSpPr>
          <p:cNvPr id="93201" name="Text Box 17"/>
          <p:cNvSpPr txBox="1">
            <a:spLocks noChangeArrowheads="1"/>
          </p:cNvSpPr>
          <p:nvPr/>
        </p:nvSpPr>
        <p:spPr bwMode="auto">
          <a:xfrm>
            <a:off x="6780213" y="2133600"/>
            <a:ext cx="1295400" cy="4572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>
                <a:solidFill>
                  <a:schemeClr val="bg1"/>
                </a:solidFill>
                <a:latin typeface="Times New Roman" pitchFamily="18" charset="0"/>
              </a:rPr>
              <a:t>DA/SA</a:t>
            </a:r>
          </a:p>
        </p:txBody>
      </p:sp>
      <p:sp>
        <p:nvSpPr>
          <p:cNvPr id="93202" name="Text Box 18"/>
          <p:cNvSpPr txBox="1">
            <a:spLocks noChangeArrowheads="1"/>
          </p:cNvSpPr>
          <p:nvPr/>
        </p:nvSpPr>
        <p:spPr bwMode="auto">
          <a:xfrm>
            <a:off x="6927850" y="1700213"/>
            <a:ext cx="1004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>
                <a:latin typeface="Times New Roman" pitchFamily="18" charset="0"/>
              </a:rPr>
              <a:t>96 bits</a:t>
            </a:r>
          </a:p>
        </p:txBody>
      </p:sp>
      <p:sp>
        <p:nvSpPr>
          <p:cNvPr id="93203" name="Line 19"/>
          <p:cNvSpPr>
            <a:spLocks noChangeShapeType="1"/>
          </p:cNvSpPr>
          <p:nvPr/>
        </p:nvSpPr>
        <p:spPr bwMode="auto">
          <a:xfrm flipV="1">
            <a:off x="5845175" y="2636838"/>
            <a:ext cx="1366838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93204" name="Text Box 20"/>
          <p:cNvSpPr txBox="1">
            <a:spLocks noChangeArrowheads="1"/>
          </p:cNvSpPr>
          <p:nvPr/>
        </p:nvSpPr>
        <p:spPr bwMode="auto">
          <a:xfrm>
            <a:off x="4548188" y="2800350"/>
            <a:ext cx="1655762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/>
            <a:r>
              <a:rPr lang="en-US" sz="1800" b="1" i="1"/>
              <a:t>From</a:t>
            </a:r>
          </a:p>
          <a:p>
            <a:pPr algn="ctr" eaLnBrk="1" hangingPunct="1"/>
            <a:r>
              <a:rPr lang="en-US" sz="1800" b="1" i="1"/>
              <a:t>encapsulated</a:t>
            </a:r>
          </a:p>
          <a:p>
            <a:pPr algn="ctr" eaLnBrk="1" hangingPunct="1"/>
            <a:r>
              <a:rPr lang="en-US" sz="1800" b="1" i="1"/>
              <a:t>frame</a:t>
            </a:r>
          </a:p>
        </p:txBody>
      </p:sp>
      <p:sp>
        <p:nvSpPr>
          <p:cNvPr id="93205" name="Line 21"/>
          <p:cNvSpPr>
            <a:spLocks noChangeShapeType="1"/>
          </p:cNvSpPr>
          <p:nvPr/>
        </p:nvSpPr>
        <p:spPr bwMode="auto">
          <a:xfrm flipV="1">
            <a:off x="3395663" y="4821238"/>
            <a:ext cx="431800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93206" name="Text Box 22"/>
          <p:cNvSpPr txBox="1">
            <a:spLocks noChangeArrowheads="1"/>
          </p:cNvSpPr>
          <p:nvPr/>
        </p:nvSpPr>
        <p:spPr bwMode="auto">
          <a:xfrm>
            <a:off x="1595438" y="5397500"/>
            <a:ext cx="266541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en-US" sz="1800" b="1" i="1"/>
              <a:t>Addresses are local to</a:t>
            </a:r>
          </a:p>
          <a:p>
            <a:pPr eaLnBrk="1" hangingPunct="1"/>
            <a:r>
              <a:rPr lang="en-US" sz="1800" b="1" i="1"/>
              <a:t>the Backbone Network</a:t>
            </a:r>
          </a:p>
        </p:txBody>
      </p:sp>
      <p:sp>
        <p:nvSpPr>
          <p:cNvPr id="93207" name="Text Box 23"/>
          <p:cNvSpPr txBox="1">
            <a:spLocks noChangeArrowheads="1"/>
          </p:cNvSpPr>
          <p:nvPr/>
        </p:nvSpPr>
        <p:spPr bwMode="auto">
          <a:xfrm>
            <a:off x="3551238" y="1700213"/>
            <a:ext cx="8524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>
                <a:latin typeface="Times New Roman" pitchFamily="18" charset="0"/>
              </a:rPr>
              <a:t>4 bits</a:t>
            </a:r>
          </a:p>
        </p:txBody>
      </p:sp>
      <p:sp>
        <p:nvSpPr>
          <p:cNvPr id="93195" name="Text Box 11"/>
          <p:cNvSpPr txBox="1">
            <a:spLocks noChangeArrowheads="1"/>
          </p:cNvSpPr>
          <p:nvPr/>
        </p:nvSpPr>
        <p:spPr bwMode="auto">
          <a:xfrm>
            <a:off x="4419600" y="4340225"/>
            <a:ext cx="1068388" cy="4572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>
                <a:latin typeface="Times New Roman" pitchFamily="18" charset="0"/>
              </a:rPr>
              <a:t>I-Tag</a:t>
            </a:r>
          </a:p>
        </p:txBody>
      </p:sp>
      <p:sp>
        <p:nvSpPr>
          <p:cNvPr id="93193" name="Text Box 9"/>
          <p:cNvSpPr txBox="1">
            <a:spLocks noChangeArrowheads="1"/>
          </p:cNvSpPr>
          <p:nvPr/>
        </p:nvSpPr>
        <p:spPr bwMode="auto">
          <a:xfrm>
            <a:off x="5487988" y="4340225"/>
            <a:ext cx="1905000" cy="4572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r>
              <a:rPr lang="en-GB">
                <a:latin typeface="Times New Roman" pitchFamily="18" charset="0"/>
              </a:rPr>
              <a:t>User Data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ea typeface="ＭＳ Ｐゴシック" charset="-128"/>
              </a:rPr>
              <a:t>What is 802.1?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GB" sz="2400">
                <a:ea typeface="ＭＳ Ｐゴシック" charset="-128"/>
              </a:rPr>
              <a:t>Keeper of the LAN architecture – </a:t>
            </a:r>
            <a:br>
              <a:rPr lang="en-GB" sz="2400">
                <a:ea typeface="ＭＳ Ｐゴシック" charset="-128"/>
              </a:rPr>
            </a:br>
            <a:r>
              <a:rPr lang="en-GB" sz="2400">
                <a:ea typeface="ＭＳ Ｐゴシック" charset="-128"/>
              </a:rPr>
              <a:t>IEEE Std 802</a:t>
            </a:r>
          </a:p>
          <a:p>
            <a:pPr lvl="1">
              <a:lnSpc>
                <a:spcPct val="80000"/>
              </a:lnSpc>
            </a:pPr>
            <a:r>
              <a:rPr lang="en-GB" sz="2200">
                <a:ea typeface="ＭＳ Ｐゴシック" charset="-128"/>
              </a:rPr>
              <a:t>Describes the 802 family of standards</a:t>
            </a:r>
          </a:p>
          <a:p>
            <a:pPr lvl="1">
              <a:lnSpc>
                <a:spcPct val="80000"/>
              </a:lnSpc>
            </a:pPr>
            <a:r>
              <a:rPr lang="en-GB" sz="2200">
                <a:ea typeface="ＭＳ Ｐゴシック" charset="-128"/>
              </a:rPr>
              <a:t>Describes the LAN architecture</a:t>
            </a:r>
          </a:p>
          <a:p>
            <a:pPr lvl="1">
              <a:lnSpc>
                <a:spcPct val="80000"/>
              </a:lnSpc>
            </a:pPr>
            <a:r>
              <a:rPr lang="en-GB" sz="2200">
                <a:ea typeface="ＭＳ Ｐゴシック" charset="-128"/>
              </a:rPr>
              <a:t>Defines some useful things, such as the LAN address format, the SNAP protocol, the “Playpen Ethertypes”, and the OID registration arcs</a:t>
            </a:r>
          </a:p>
          <a:p>
            <a:pPr>
              <a:lnSpc>
                <a:spcPct val="80000"/>
              </a:lnSpc>
            </a:pPr>
            <a:r>
              <a:rPr lang="en-GB" sz="2400">
                <a:ea typeface="ＭＳ Ｐゴシック" charset="-128"/>
              </a:rPr>
              <a:t>The “Higher Layer Interface” working group in 802</a:t>
            </a:r>
          </a:p>
          <a:p>
            <a:pPr lvl="1">
              <a:lnSpc>
                <a:spcPct val="80000"/>
              </a:lnSpc>
            </a:pPr>
            <a:r>
              <a:rPr lang="en-GB" sz="2200">
                <a:ea typeface="ＭＳ Ｐゴシック" charset="-128"/>
              </a:rPr>
              <a:t>Defines the Bridging and security “glue” that interconnects the LANs defined by the 802 MAC groups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GB" sz="2800">
                <a:ea typeface="ＭＳ Ｐゴシック" charset="-128"/>
              </a:rPr>
              <a:t>A Spanning Tree isn’t necessarily a Shortest Path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762000" y="2971800"/>
            <a:ext cx="1168400" cy="787400"/>
            <a:chOff x="623" y="2201"/>
            <a:chExt cx="736" cy="496"/>
          </a:xfrm>
        </p:grpSpPr>
        <p:pic>
          <p:nvPicPr>
            <p:cNvPr id="33796" name="Picture 4"/>
            <p:cNvPicPr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23" y="2201"/>
              <a:ext cx="736" cy="49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</p:pic>
        <p:sp>
          <p:nvSpPr>
            <p:cNvPr id="33797" name="Rectangle 5"/>
            <p:cNvSpPr>
              <a:spLocks noChangeArrowheads="1"/>
            </p:cNvSpPr>
            <p:nvPr/>
          </p:nvSpPr>
          <p:spPr bwMode="auto">
            <a:xfrm>
              <a:off x="686" y="2337"/>
              <a:ext cx="500" cy="31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 anchor="ctr"/>
            <a:lstStyle/>
            <a:p>
              <a:pPr algn="ctr"/>
              <a:r>
                <a:rPr lang="en-GB" sz="1800">
                  <a:solidFill>
                    <a:srgbClr val="023BC5"/>
                  </a:solidFill>
                  <a:latin typeface="Times New Roman" pitchFamily="18" charset="0"/>
                </a:rPr>
                <a:t>Bridge 1</a:t>
              </a:r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2819400" y="2667000"/>
            <a:ext cx="1168400" cy="787400"/>
            <a:chOff x="1919" y="2009"/>
            <a:chExt cx="736" cy="496"/>
          </a:xfrm>
        </p:grpSpPr>
        <p:pic>
          <p:nvPicPr>
            <p:cNvPr id="33799" name="Picture 7"/>
            <p:cNvPicPr>
              <a:picLocks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919" y="2009"/>
              <a:ext cx="736" cy="49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</p:pic>
        <p:sp>
          <p:nvSpPr>
            <p:cNvPr id="33800" name="Rectangle 8"/>
            <p:cNvSpPr>
              <a:spLocks noChangeArrowheads="1"/>
            </p:cNvSpPr>
            <p:nvPr/>
          </p:nvSpPr>
          <p:spPr bwMode="auto">
            <a:xfrm>
              <a:off x="1982" y="2145"/>
              <a:ext cx="500" cy="31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 anchor="ctr"/>
            <a:lstStyle/>
            <a:p>
              <a:pPr algn="ctr"/>
              <a:r>
                <a:rPr lang="en-GB" sz="1800">
                  <a:solidFill>
                    <a:srgbClr val="023BC5"/>
                  </a:solidFill>
                  <a:latin typeface="Times New Roman" pitchFamily="18" charset="0"/>
                </a:rPr>
                <a:t>Bridge 2</a:t>
              </a:r>
            </a:p>
          </p:txBody>
        </p:sp>
      </p:grpSp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2971800" y="4572000"/>
            <a:ext cx="1168400" cy="787400"/>
            <a:chOff x="2015" y="3209"/>
            <a:chExt cx="736" cy="496"/>
          </a:xfrm>
        </p:grpSpPr>
        <p:pic>
          <p:nvPicPr>
            <p:cNvPr id="33802" name="Picture 10"/>
            <p:cNvPicPr>
              <a:picLocks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015" y="3209"/>
              <a:ext cx="736" cy="49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</p:pic>
        <p:sp>
          <p:nvSpPr>
            <p:cNvPr id="33803" name="Rectangle 11"/>
            <p:cNvSpPr>
              <a:spLocks noChangeArrowheads="1"/>
            </p:cNvSpPr>
            <p:nvPr/>
          </p:nvSpPr>
          <p:spPr bwMode="auto">
            <a:xfrm>
              <a:off x="2078" y="3345"/>
              <a:ext cx="500" cy="31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 anchor="ctr"/>
            <a:lstStyle/>
            <a:p>
              <a:pPr algn="ctr"/>
              <a:r>
                <a:rPr lang="en-GB" sz="1800">
                  <a:solidFill>
                    <a:srgbClr val="023BC5"/>
                  </a:solidFill>
                  <a:latin typeface="Times New Roman" pitchFamily="18" charset="0"/>
                </a:rPr>
                <a:t>Bridge 6</a:t>
              </a:r>
            </a:p>
          </p:txBody>
        </p:sp>
      </p:grpSp>
      <p:grpSp>
        <p:nvGrpSpPr>
          <p:cNvPr id="5" name="Group 12"/>
          <p:cNvGrpSpPr>
            <a:grpSpLocks/>
          </p:cNvGrpSpPr>
          <p:nvPr/>
        </p:nvGrpSpPr>
        <p:grpSpPr bwMode="auto">
          <a:xfrm>
            <a:off x="5257800" y="1905000"/>
            <a:ext cx="1168400" cy="787400"/>
            <a:chOff x="3455" y="1529"/>
            <a:chExt cx="736" cy="496"/>
          </a:xfrm>
        </p:grpSpPr>
        <p:pic>
          <p:nvPicPr>
            <p:cNvPr id="33805" name="Picture 13"/>
            <p:cNvPicPr>
              <a:picLocks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3455" y="1529"/>
              <a:ext cx="736" cy="49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</p:pic>
        <p:sp>
          <p:nvSpPr>
            <p:cNvPr id="33806" name="Rectangle 14"/>
            <p:cNvSpPr>
              <a:spLocks noChangeArrowheads="1"/>
            </p:cNvSpPr>
            <p:nvPr/>
          </p:nvSpPr>
          <p:spPr bwMode="auto">
            <a:xfrm>
              <a:off x="3518" y="1665"/>
              <a:ext cx="500" cy="31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 anchor="ctr"/>
            <a:lstStyle/>
            <a:p>
              <a:pPr algn="ctr"/>
              <a:r>
                <a:rPr lang="en-GB" sz="1800">
                  <a:solidFill>
                    <a:srgbClr val="023BC5"/>
                  </a:solidFill>
                  <a:latin typeface="Times New Roman" pitchFamily="18" charset="0"/>
                </a:rPr>
                <a:t>Bridge 3</a:t>
              </a:r>
            </a:p>
          </p:txBody>
        </p:sp>
      </p:grpSp>
      <p:grpSp>
        <p:nvGrpSpPr>
          <p:cNvPr id="6" name="Group 15"/>
          <p:cNvGrpSpPr>
            <a:grpSpLocks/>
          </p:cNvGrpSpPr>
          <p:nvPr/>
        </p:nvGrpSpPr>
        <p:grpSpPr bwMode="auto">
          <a:xfrm>
            <a:off x="7086600" y="3048000"/>
            <a:ext cx="1168400" cy="787400"/>
            <a:chOff x="4607" y="2249"/>
            <a:chExt cx="736" cy="496"/>
          </a:xfrm>
        </p:grpSpPr>
        <p:pic>
          <p:nvPicPr>
            <p:cNvPr id="33808" name="Picture 16"/>
            <p:cNvPicPr>
              <a:picLocks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4607" y="2249"/>
              <a:ext cx="736" cy="49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</p:pic>
        <p:sp>
          <p:nvSpPr>
            <p:cNvPr id="33809" name="Rectangle 17"/>
            <p:cNvSpPr>
              <a:spLocks noChangeArrowheads="1"/>
            </p:cNvSpPr>
            <p:nvPr/>
          </p:nvSpPr>
          <p:spPr bwMode="auto">
            <a:xfrm>
              <a:off x="4670" y="2385"/>
              <a:ext cx="500" cy="31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 anchor="ctr"/>
            <a:lstStyle/>
            <a:p>
              <a:pPr algn="ctr"/>
              <a:r>
                <a:rPr lang="en-GB" sz="1800">
                  <a:solidFill>
                    <a:srgbClr val="023BC5"/>
                  </a:solidFill>
                  <a:latin typeface="Times New Roman" pitchFamily="18" charset="0"/>
                </a:rPr>
                <a:t>Bridge 4</a:t>
              </a:r>
            </a:p>
          </p:txBody>
        </p:sp>
      </p:grpSp>
      <p:grpSp>
        <p:nvGrpSpPr>
          <p:cNvPr id="7" name="Group 18"/>
          <p:cNvGrpSpPr>
            <a:grpSpLocks/>
          </p:cNvGrpSpPr>
          <p:nvPr/>
        </p:nvGrpSpPr>
        <p:grpSpPr bwMode="auto">
          <a:xfrm>
            <a:off x="4953000" y="3505200"/>
            <a:ext cx="1168400" cy="787400"/>
            <a:chOff x="3263" y="2537"/>
            <a:chExt cx="736" cy="496"/>
          </a:xfrm>
        </p:grpSpPr>
        <p:pic>
          <p:nvPicPr>
            <p:cNvPr id="33811" name="Picture 19"/>
            <p:cNvPicPr>
              <a:picLocks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3263" y="2537"/>
              <a:ext cx="736" cy="49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</p:pic>
        <p:sp>
          <p:nvSpPr>
            <p:cNvPr id="33812" name="Rectangle 20"/>
            <p:cNvSpPr>
              <a:spLocks noChangeArrowheads="1"/>
            </p:cNvSpPr>
            <p:nvPr/>
          </p:nvSpPr>
          <p:spPr bwMode="auto">
            <a:xfrm>
              <a:off x="3326" y="2673"/>
              <a:ext cx="500" cy="31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 anchor="ctr"/>
            <a:lstStyle/>
            <a:p>
              <a:pPr algn="ctr"/>
              <a:r>
                <a:rPr lang="en-GB" sz="1800">
                  <a:solidFill>
                    <a:srgbClr val="023BC5"/>
                  </a:solidFill>
                  <a:latin typeface="Times New Roman" pitchFamily="18" charset="0"/>
                </a:rPr>
                <a:t>Bridge 5</a:t>
              </a:r>
            </a:p>
          </p:txBody>
        </p:sp>
      </p:grpSp>
      <p:sp>
        <p:nvSpPr>
          <p:cNvPr id="33813" name="Line 21"/>
          <p:cNvSpPr>
            <a:spLocks noChangeShapeType="1"/>
          </p:cNvSpPr>
          <p:nvPr/>
        </p:nvSpPr>
        <p:spPr bwMode="auto">
          <a:xfrm>
            <a:off x="1870075" y="3403600"/>
            <a:ext cx="1370013" cy="1217613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33814" name="Line 22"/>
          <p:cNvSpPr>
            <a:spLocks noChangeShapeType="1"/>
          </p:cNvSpPr>
          <p:nvPr/>
        </p:nvSpPr>
        <p:spPr bwMode="auto">
          <a:xfrm>
            <a:off x="1870075" y="3135313"/>
            <a:ext cx="912813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33815" name="Line 23"/>
          <p:cNvSpPr>
            <a:spLocks noChangeShapeType="1"/>
          </p:cNvSpPr>
          <p:nvPr/>
        </p:nvSpPr>
        <p:spPr bwMode="auto">
          <a:xfrm flipV="1">
            <a:off x="3927475" y="2336800"/>
            <a:ext cx="1293813" cy="760413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33816" name="Line 24"/>
          <p:cNvSpPr>
            <a:spLocks noChangeShapeType="1"/>
          </p:cNvSpPr>
          <p:nvPr/>
        </p:nvSpPr>
        <p:spPr bwMode="auto">
          <a:xfrm flipV="1">
            <a:off x="3927475" y="2641600"/>
            <a:ext cx="1598613" cy="2055813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33817" name="Line 25"/>
          <p:cNvSpPr>
            <a:spLocks noChangeShapeType="1"/>
          </p:cNvSpPr>
          <p:nvPr/>
        </p:nvSpPr>
        <p:spPr bwMode="auto">
          <a:xfrm>
            <a:off x="3394075" y="3479800"/>
            <a:ext cx="150813" cy="1141413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33818" name="Line 26"/>
          <p:cNvSpPr>
            <a:spLocks noChangeShapeType="1"/>
          </p:cNvSpPr>
          <p:nvPr/>
        </p:nvSpPr>
        <p:spPr bwMode="auto">
          <a:xfrm flipH="1" flipV="1">
            <a:off x="6289675" y="2260600"/>
            <a:ext cx="1446213" cy="912813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33819" name="Line 27"/>
          <p:cNvSpPr>
            <a:spLocks noChangeShapeType="1"/>
          </p:cNvSpPr>
          <p:nvPr/>
        </p:nvSpPr>
        <p:spPr bwMode="auto">
          <a:xfrm flipV="1">
            <a:off x="6061075" y="3411538"/>
            <a:ext cx="1092200" cy="447675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33820" name="Line 28"/>
          <p:cNvSpPr>
            <a:spLocks noChangeShapeType="1"/>
          </p:cNvSpPr>
          <p:nvPr/>
        </p:nvSpPr>
        <p:spPr bwMode="auto">
          <a:xfrm flipV="1">
            <a:off x="5527675" y="2641600"/>
            <a:ext cx="455613" cy="989013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33821" name="Line 29"/>
          <p:cNvSpPr>
            <a:spLocks noChangeShapeType="1"/>
          </p:cNvSpPr>
          <p:nvPr/>
        </p:nvSpPr>
        <p:spPr bwMode="auto">
          <a:xfrm>
            <a:off x="844550" y="6156325"/>
            <a:ext cx="1598613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33822" name="Rectangle 30"/>
          <p:cNvSpPr>
            <a:spLocks noChangeArrowheads="1"/>
          </p:cNvSpPr>
          <p:nvPr/>
        </p:nvSpPr>
        <p:spPr bwMode="auto">
          <a:xfrm>
            <a:off x="2536825" y="5961063"/>
            <a:ext cx="2136775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GB" sz="1800">
                <a:latin typeface="Times New Roman" pitchFamily="18" charset="0"/>
              </a:rPr>
              <a:t>Active LAN segment</a:t>
            </a:r>
          </a:p>
        </p:txBody>
      </p:sp>
      <p:sp>
        <p:nvSpPr>
          <p:cNvPr id="33823" name="Line 31"/>
          <p:cNvSpPr>
            <a:spLocks noChangeShapeType="1"/>
          </p:cNvSpPr>
          <p:nvPr/>
        </p:nvSpPr>
        <p:spPr bwMode="auto">
          <a:xfrm>
            <a:off x="844550" y="5851525"/>
            <a:ext cx="1598613" cy="1588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33824" name="Rectangle 32"/>
          <p:cNvSpPr>
            <a:spLocks noChangeArrowheads="1"/>
          </p:cNvSpPr>
          <p:nvPr/>
        </p:nvSpPr>
        <p:spPr bwMode="auto">
          <a:xfrm>
            <a:off x="2536825" y="5656263"/>
            <a:ext cx="2263775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GB" sz="1800">
                <a:latin typeface="Times New Roman" pitchFamily="18" charset="0"/>
              </a:rPr>
              <a:t>Inactive LAN segment</a:t>
            </a:r>
          </a:p>
        </p:txBody>
      </p:sp>
      <p:sp>
        <p:nvSpPr>
          <p:cNvPr id="33825" name="Line 33"/>
          <p:cNvSpPr>
            <a:spLocks noChangeShapeType="1"/>
          </p:cNvSpPr>
          <p:nvPr/>
        </p:nvSpPr>
        <p:spPr bwMode="auto">
          <a:xfrm flipV="1">
            <a:off x="4129088" y="4130675"/>
            <a:ext cx="863600" cy="792163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33826" name="Line 34"/>
          <p:cNvSpPr>
            <a:spLocks noChangeShapeType="1"/>
          </p:cNvSpPr>
          <p:nvPr/>
        </p:nvSpPr>
        <p:spPr bwMode="auto">
          <a:xfrm>
            <a:off x="3697288" y="3411538"/>
            <a:ext cx="1295400" cy="574675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33827" name="Line 35"/>
          <p:cNvSpPr>
            <a:spLocks noChangeShapeType="1"/>
          </p:cNvSpPr>
          <p:nvPr/>
        </p:nvSpPr>
        <p:spPr bwMode="auto">
          <a:xfrm flipV="1">
            <a:off x="4129088" y="3770313"/>
            <a:ext cx="3671887" cy="1296987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GB" sz="2800">
                <a:ea typeface="ＭＳ Ｐゴシック" charset="-128"/>
              </a:rPr>
              <a:t>Shortest Path Trees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762000" y="2971800"/>
            <a:ext cx="1168400" cy="787400"/>
            <a:chOff x="623" y="2201"/>
            <a:chExt cx="736" cy="496"/>
          </a:xfrm>
        </p:grpSpPr>
        <p:pic>
          <p:nvPicPr>
            <p:cNvPr id="95236" name="Picture 4"/>
            <p:cNvPicPr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23" y="2201"/>
              <a:ext cx="736" cy="49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</p:pic>
        <p:sp>
          <p:nvSpPr>
            <p:cNvPr id="95237" name="Rectangle 5"/>
            <p:cNvSpPr>
              <a:spLocks noChangeArrowheads="1"/>
            </p:cNvSpPr>
            <p:nvPr/>
          </p:nvSpPr>
          <p:spPr bwMode="auto">
            <a:xfrm>
              <a:off x="686" y="2337"/>
              <a:ext cx="500" cy="31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 anchor="ctr"/>
            <a:lstStyle/>
            <a:p>
              <a:pPr algn="ctr"/>
              <a:r>
                <a:rPr lang="en-GB" sz="1800">
                  <a:solidFill>
                    <a:srgbClr val="023BC5"/>
                  </a:solidFill>
                  <a:latin typeface="Times New Roman" pitchFamily="18" charset="0"/>
                </a:rPr>
                <a:t>Bridge 1</a:t>
              </a:r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2819400" y="2667000"/>
            <a:ext cx="1168400" cy="787400"/>
            <a:chOff x="1919" y="2009"/>
            <a:chExt cx="736" cy="496"/>
          </a:xfrm>
        </p:grpSpPr>
        <p:pic>
          <p:nvPicPr>
            <p:cNvPr id="95239" name="Picture 7"/>
            <p:cNvPicPr>
              <a:picLocks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919" y="2009"/>
              <a:ext cx="736" cy="49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</p:pic>
        <p:sp>
          <p:nvSpPr>
            <p:cNvPr id="95240" name="Rectangle 8"/>
            <p:cNvSpPr>
              <a:spLocks noChangeArrowheads="1"/>
            </p:cNvSpPr>
            <p:nvPr/>
          </p:nvSpPr>
          <p:spPr bwMode="auto">
            <a:xfrm>
              <a:off x="1982" y="2145"/>
              <a:ext cx="500" cy="31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 anchor="ctr"/>
            <a:lstStyle/>
            <a:p>
              <a:pPr algn="ctr"/>
              <a:r>
                <a:rPr lang="en-GB" sz="1800">
                  <a:solidFill>
                    <a:srgbClr val="023BC5"/>
                  </a:solidFill>
                  <a:latin typeface="Times New Roman" pitchFamily="18" charset="0"/>
                </a:rPr>
                <a:t>Bridge 2</a:t>
              </a:r>
            </a:p>
          </p:txBody>
        </p:sp>
      </p:grpSp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2971800" y="4572000"/>
            <a:ext cx="1168400" cy="787400"/>
            <a:chOff x="2015" y="3209"/>
            <a:chExt cx="736" cy="496"/>
          </a:xfrm>
        </p:grpSpPr>
        <p:pic>
          <p:nvPicPr>
            <p:cNvPr id="95242" name="Picture 10"/>
            <p:cNvPicPr>
              <a:picLocks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015" y="3209"/>
              <a:ext cx="736" cy="49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</p:pic>
        <p:sp>
          <p:nvSpPr>
            <p:cNvPr id="95243" name="Rectangle 11"/>
            <p:cNvSpPr>
              <a:spLocks noChangeArrowheads="1"/>
            </p:cNvSpPr>
            <p:nvPr/>
          </p:nvSpPr>
          <p:spPr bwMode="auto">
            <a:xfrm>
              <a:off x="2078" y="3345"/>
              <a:ext cx="500" cy="31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 anchor="ctr"/>
            <a:lstStyle/>
            <a:p>
              <a:pPr algn="ctr"/>
              <a:r>
                <a:rPr lang="en-GB" sz="1800">
                  <a:solidFill>
                    <a:srgbClr val="023BC5"/>
                  </a:solidFill>
                  <a:latin typeface="Times New Roman" pitchFamily="18" charset="0"/>
                </a:rPr>
                <a:t>Bridge 6</a:t>
              </a:r>
            </a:p>
          </p:txBody>
        </p:sp>
      </p:grpSp>
      <p:grpSp>
        <p:nvGrpSpPr>
          <p:cNvPr id="5" name="Group 12"/>
          <p:cNvGrpSpPr>
            <a:grpSpLocks/>
          </p:cNvGrpSpPr>
          <p:nvPr/>
        </p:nvGrpSpPr>
        <p:grpSpPr bwMode="auto">
          <a:xfrm>
            <a:off x="5257800" y="1905000"/>
            <a:ext cx="1168400" cy="787400"/>
            <a:chOff x="3455" y="1529"/>
            <a:chExt cx="736" cy="496"/>
          </a:xfrm>
        </p:grpSpPr>
        <p:pic>
          <p:nvPicPr>
            <p:cNvPr id="95245" name="Picture 13"/>
            <p:cNvPicPr>
              <a:picLocks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3455" y="1529"/>
              <a:ext cx="736" cy="49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</p:pic>
        <p:sp>
          <p:nvSpPr>
            <p:cNvPr id="95246" name="Rectangle 14"/>
            <p:cNvSpPr>
              <a:spLocks noChangeArrowheads="1"/>
            </p:cNvSpPr>
            <p:nvPr/>
          </p:nvSpPr>
          <p:spPr bwMode="auto">
            <a:xfrm>
              <a:off x="3518" y="1665"/>
              <a:ext cx="500" cy="31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 anchor="ctr"/>
            <a:lstStyle/>
            <a:p>
              <a:pPr algn="ctr"/>
              <a:r>
                <a:rPr lang="en-GB" sz="1800">
                  <a:solidFill>
                    <a:srgbClr val="023BC5"/>
                  </a:solidFill>
                  <a:latin typeface="Times New Roman" pitchFamily="18" charset="0"/>
                </a:rPr>
                <a:t>Bridge 3</a:t>
              </a:r>
            </a:p>
          </p:txBody>
        </p:sp>
      </p:grpSp>
      <p:grpSp>
        <p:nvGrpSpPr>
          <p:cNvPr id="6" name="Group 15"/>
          <p:cNvGrpSpPr>
            <a:grpSpLocks/>
          </p:cNvGrpSpPr>
          <p:nvPr/>
        </p:nvGrpSpPr>
        <p:grpSpPr bwMode="auto">
          <a:xfrm>
            <a:off x="7086600" y="3048000"/>
            <a:ext cx="1168400" cy="787400"/>
            <a:chOff x="4607" y="2249"/>
            <a:chExt cx="736" cy="496"/>
          </a:xfrm>
        </p:grpSpPr>
        <p:pic>
          <p:nvPicPr>
            <p:cNvPr id="95248" name="Picture 16"/>
            <p:cNvPicPr>
              <a:picLocks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4607" y="2249"/>
              <a:ext cx="736" cy="49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</p:pic>
        <p:sp>
          <p:nvSpPr>
            <p:cNvPr id="95249" name="Rectangle 17"/>
            <p:cNvSpPr>
              <a:spLocks noChangeArrowheads="1"/>
            </p:cNvSpPr>
            <p:nvPr/>
          </p:nvSpPr>
          <p:spPr bwMode="auto">
            <a:xfrm>
              <a:off x="4670" y="2385"/>
              <a:ext cx="500" cy="31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 anchor="ctr"/>
            <a:lstStyle/>
            <a:p>
              <a:pPr algn="ctr"/>
              <a:r>
                <a:rPr lang="en-GB" sz="1800">
                  <a:solidFill>
                    <a:srgbClr val="023BC5"/>
                  </a:solidFill>
                  <a:latin typeface="Times New Roman" pitchFamily="18" charset="0"/>
                </a:rPr>
                <a:t>Bridge 4</a:t>
              </a:r>
            </a:p>
          </p:txBody>
        </p:sp>
      </p:grpSp>
      <p:grpSp>
        <p:nvGrpSpPr>
          <p:cNvPr id="7" name="Group 18"/>
          <p:cNvGrpSpPr>
            <a:grpSpLocks/>
          </p:cNvGrpSpPr>
          <p:nvPr/>
        </p:nvGrpSpPr>
        <p:grpSpPr bwMode="auto">
          <a:xfrm>
            <a:off x="4953000" y="3505200"/>
            <a:ext cx="1168400" cy="787400"/>
            <a:chOff x="3263" y="2537"/>
            <a:chExt cx="736" cy="496"/>
          </a:xfrm>
        </p:grpSpPr>
        <p:pic>
          <p:nvPicPr>
            <p:cNvPr id="95251" name="Picture 19"/>
            <p:cNvPicPr>
              <a:picLocks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3263" y="2537"/>
              <a:ext cx="736" cy="49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</p:pic>
        <p:sp>
          <p:nvSpPr>
            <p:cNvPr id="95252" name="Rectangle 20"/>
            <p:cNvSpPr>
              <a:spLocks noChangeArrowheads="1"/>
            </p:cNvSpPr>
            <p:nvPr/>
          </p:nvSpPr>
          <p:spPr bwMode="auto">
            <a:xfrm>
              <a:off x="3326" y="2673"/>
              <a:ext cx="500" cy="31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 anchor="ctr"/>
            <a:lstStyle/>
            <a:p>
              <a:pPr algn="ctr"/>
              <a:r>
                <a:rPr lang="en-GB" sz="1800">
                  <a:solidFill>
                    <a:srgbClr val="023BC5"/>
                  </a:solidFill>
                  <a:latin typeface="Times New Roman" pitchFamily="18" charset="0"/>
                </a:rPr>
                <a:t>Bridge 5</a:t>
              </a:r>
            </a:p>
          </p:txBody>
        </p:sp>
      </p:grpSp>
      <p:sp>
        <p:nvSpPr>
          <p:cNvPr id="95253" name="Line 21"/>
          <p:cNvSpPr>
            <a:spLocks noChangeShapeType="1"/>
          </p:cNvSpPr>
          <p:nvPr/>
        </p:nvSpPr>
        <p:spPr bwMode="auto">
          <a:xfrm>
            <a:off x="1870075" y="3403600"/>
            <a:ext cx="1370013" cy="1217613"/>
          </a:xfrm>
          <a:prstGeom prst="line">
            <a:avLst/>
          </a:prstGeom>
          <a:noFill/>
          <a:ln w="76200">
            <a:solidFill>
              <a:srgbClr val="D828B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95254" name="Line 22"/>
          <p:cNvSpPr>
            <a:spLocks noChangeShapeType="1"/>
          </p:cNvSpPr>
          <p:nvPr/>
        </p:nvSpPr>
        <p:spPr bwMode="auto">
          <a:xfrm>
            <a:off x="1870075" y="3135313"/>
            <a:ext cx="912813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95255" name="Line 23"/>
          <p:cNvSpPr>
            <a:spLocks noChangeShapeType="1"/>
          </p:cNvSpPr>
          <p:nvPr/>
        </p:nvSpPr>
        <p:spPr bwMode="auto">
          <a:xfrm flipV="1">
            <a:off x="3927475" y="2336800"/>
            <a:ext cx="1293813" cy="760413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95256" name="Line 24"/>
          <p:cNvSpPr>
            <a:spLocks noChangeShapeType="1"/>
          </p:cNvSpPr>
          <p:nvPr/>
        </p:nvSpPr>
        <p:spPr bwMode="auto">
          <a:xfrm flipV="1">
            <a:off x="3927475" y="2641600"/>
            <a:ext cx="1598613" cy="2055813"/>
          </a:xfrm>
          <a:prstGeom prst="line">
            <a:avLst/>
          </a:prstGeom>
          <a:noFill/>
          <a:ln w="76200">
            <a:solidFill>
              <a:srgbClr val="D828B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95258" name="Line 26"/>
          <p:cNvSpPr>
            <a:spLocks noChangeShapeType="1"/>
          </p:cNvSpPr>
          <p:nvPr/>
        </p:nvSpPr>
        <p:spPr bwMode="auto">
          <a:xfrm flipH="1" flipV="1">
            <a:off x="6289675" y="2260600"/>
            <a:ext cx="1446213" cy="912813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95259" name="Line 27"/>
          <p:cNvSpPr>
            <a:spLocks noChangeShapeType="1"/>
          </p:cNvSpPr>
          <p:nvPr/>
        </p:nvSpPr>
        <p:spPr bwMode="auto">
          <a:xfrm flipV="1">
            <a:off x="6061075" y="3411538"/>
            <a:ext cx="1092200" cy="447675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95260" name="Line 28"/>
          <p:cNvSpPr>
            <a:spLocks noChangeShapeType="1"/>
          </p:cNvSpPr>
          <p:nvPr/>
        </p:nvSpPr>
        <p:spPr bwMode="auto">
          <a:xfrm flipV="1">
            <a:off x="5527675" y="2641600"/>
            <a:ext cx="455613" cy="989013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95261" name="Line 29"/>
          <p:cNvSpPr>
            <a:spLocks noChangeShapeType="1"/>
          </p:cNvSpPr>
          <p:nvPr/>
        </p:nvSpPr>
        <p:spPr bwMode="auto">
          <a:xfrm>
            <a:off x="844550" y="5927725"/>
            <a:ext cx="1598613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95262" name="Rectangle 30"/>
          <p:cNvSpPr>
            <a:spLocks noChangeArrowheads="1"/>
          </p:cNvSpPr>
          <p:nvPr/>
        </p:nvSpPr>
        <p:spPr bwMode="auto">
          <a:xfrm>
            <a:off x="2536825" y="5732463"/>
            <a:ext cx="4575175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GB" sz="1800">
                <a:latin typeface="Times New Roman" pitchFamily="18" charset="0"/>
              </a:rPr>
              <a:t>Active LAN segment for tree rooted at Bridge 3</a:t>
            </a:r>
          </a:p>
        </p:txBody>
      </p:sp>
      <p:sp>
        <p:nvSpPr>
          <p:cNvPr id="95263" name="Line 31"/>
          <p:cNvSpPr>
            <a:spLocks noChangeShapeType="1"/>
          </p:cNvSpPr>
          <p:nvPr/>
        </p:nvSpPr>
        <p:spPr bwMode="auto">
          <a:xfrm>
            <a:off x="844550" y="5622925"/>
            <a:ext cx="1598613" cy="1588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95264" name="Rectangle 32"/>
          <p:cNvSpPr>
            <a:spLocks noChangeArrowheads="1"/>
          </p:cNvSpPr>
          <p:nvPr/>
        </p:nvSpPr>
        <p:spPr bwMode="auto">
          <a:xfrm>
            <a:off x="2536825" y="5427663"/>
            <a:ext cx="2263775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GB" sz="1800">
                <a:latin typeface="Times New Roman" pitchFamily="18" charset="0"/>
              </a:rPr>
              <a:t>Inactive LAN segment</a:t>
            </a:r>
          </a:p>
        </p:txBody>
      </p:sp>
      <p:sp>
        <p:nvSpPr>
          <p:cNvPr id="95265" name="Line 33"/>
          <p:cNvSpPr>
            <a:spLocks noChangeShapeType="1"/>
          </p:cNvSpPr>
          <p:nvPr/>
        </p:nvSpPr>
        <p:spPr bwMode="auto">
          <a:xfrm flipV="1">
            <a:off x="4129088" y="4130675"/>
            <a:ext cx="863600" cy="792163"/>
          </a:xfrm>
          <a:prstGeom prst="line">
            <a:avLst/>
          </a:prstGeom>
          <a:noFill/>
          <a:ln w="76200">
            <a:solidFill>
              <a:srgbClr val="D828B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95266" name="Line 34"/>
          <p:cNvSpPr>
            <a:spLocks noChangeShapeType="1"/>
          </p:cNvSpPr>
          <p:nvPr/>
        </p:nvSpPr>
        <p:spPr bwMode="auto">
          <a:xfrm>
            <a:off x="3697288" y="3411538"/>
            <a:ext cx="1295400" cy="574675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95267" name="Line 35"/>
          <p:cNvSpPr>
            <a:spLocks noChangeShapeType="1"/>
          </p:cNvSpPr>
          <p:nvPr/>
        </p:nvSpPr>
        <p:spPr bwMode="auto">
          <a:xfrm flipV="1">
            <a:off x="4129088" y="3770313"/>
            <a:ext cx="3671887" cy="1296987"/>
          </a:xfrm>
          <a:prstGeom prst="line">
            <a:avLst/>
          </a:prstGeom>
          <a:noFill/>
          <a:ln w="76200">
            <a:solidFill>
              <a:srgbClr val="D828B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95268" name="Line 36"/>
          <p:cNvSpPr>
            <a:spLocks noChangeShapeType="1"/>
          </p:cNvSpPr>
          <p:nvPr/>
        </p:nvSpPr>
        <p:spPr bwMode="auto">
          <a:xfrm>
            <a:off x="838200" y="6215063"/>
            <a:ext cx="1598613" cy="0"/>
          </a:xfrm>
          <a:prstGeom prst="line">
            <a:avLst/>
          </a:prstGeom>
          <a:noFill/>
          <a:ln w="76200">
            <a:solidFill>
              <a:srgbClr val="D828B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95269" name="Rectangle 37"/>
          <p:cNvSpPr>
            <a:spLocks noChangeArrowheads="1"/>
          </p:cNvSpPr>
          <p:nvPr/>
        </p:nvSpPr>
        <p:spPr bwMode="auto">
          <a:xfrm>
            <a:off x="2530475" y="6019800"/>
            <a:ext cx="457517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GB" sz="1800">
                <a:latin typeface="Times New Roman" pitchFamily="18" charset="0"/>
              </a:rPr>
              <a:t>Active LAN segment for tree rooted at Bridge 6</a:t>
            </a:r>
          </a:p>
        </p:txBody>
      </p:sp>
      <p:sp>
        <p:nvSpPr>
          <p:cNvPr id="95270" name="Line 38"/>
          <p:cNvSpPr>
            <a:spLocks noChangeShapeType="1"/>
          </p:cNvSpPr>
          <p:nvPr/>
        </p:nvSpPr>
        <p:spPr bwMode="auto">
          <a:xfrm>
            <a:off x="3352800" y="3429000"/>
            <a:ext cx="76200" cy="1219200"/>
          </a:xfrm>
          <a:prstGeom prst="line">
            <a:avLst/>
          </a:prstGeom>
          <a:noFill/>
          <a:ln w="76200">
            <a:solidFill>
              <a:srgbClr val="D828B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95271" name="Line 39"/>
          <p:cNvSpPr>
            <a:spLocks noChangeShapeType="1"/>
          </p:cNvSpPr>
          <p:nvPr/>
        </p:nvSpPr>
        <p:spPr bwMode="auto">
          <a:xfrm flipH="1">
            <a:off x="3886200" y="2590800"/>
            <a:ext cx="1600200" cy="205740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39" name="Rectangle 38"/>
          <p:cNvSpPr/>
          <p:nvPr/>
        </p:nvSpPr>
        <p:spPr>
          <a:xfrm>
            <a:off x="2286000" y="2151728"/>
            <a:ext cx="4572000" cy="255454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80000"/>
              </a:lnSpc>
            </a:pPr>
            <a:r>
              <a:rPr lang="en-GB" dirty="0"/>
              <a:t>P802.1aj Two-port MAC Relay</a:t>
            </a:r>
          </a:p>
          <a:p>
            <a:pPr lvl="1">
              <a:lnSpc>
                <a:spcPct val="80000"/>
              </a:lnSpc>
            </a:pPr>
            <a:r>
              <a:rPr lang="en-GB" sz="2200" dirty="0"/>
              <a:t>Simple 2-Port Bridge – no Spanning Tree support</a:t>
            </a:r>
          </a:p>
          <a:p>
            <a:pPr lvl="1">
              <a:lnSpc>
                <a:spcPct val="80000"/>
              </a:lnSpc>
            </a:pPr>
            <a:r>
              <a:rPr lang="en-GB" sz="2200" dirty="0"/>
              <a:t>Acts as a “</a:t>
            </a:r>
            <a:r>
              <a:rPr lang="en-GB" sz="2200" dirty="0" err="1"/>
              <a:t>demarc</a:t>
            </a:r>
            <a:r>
              <a:rPr lang="en-GB" sz="2200" dirty="0"/>
              <a:t>” device between service provider and service user</a:t>
            </a:r>
          </a:p>
          <a:p>
            <a:pPr lvl="1">
              <a:lnSpc>
                <a:spcPct val="80000"/>
              </a:lnSpc>
            </a:pPr>
            <a:r>
              <a:rPr lang="en-GB" sz="2200" dirty="0"/>
              <a:t>Can be used to translate between “true” Ethernet and emulated Ethernet services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1600">
                <a:ea typeface="ＭＳ Ｐゴシック" charset="-128"/>
              </a:rPr>
              <a:t>The 802 LAN Architecture</a:t>
            </a:r>
          </a:p>
        </p:txBody>
      </p:sp>
      <p:sp>
        <p:nvSpPr>
          <p:cNvPr id="107524" name="Rectangle 4"/>
          <p:cNvSpPr>
            <a:spLocks noChangeArrowheads="1"/>
          </p:cNvSpPr>
          <p:nvPr/>
        </p:nvSpPr>
        <p:spPr bwMode="auto">
          <a:xfrm>
            <a:off x="2286000" y="5105400"/>
            <a:ext cx="838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1600"/>
              <a:t>Phy</a:t>
            </a:r>
          </a:p>
        </p:txBody>
      </p:sp>
      <p:sp>
        <p:nvSpPr>
          <p:cNvPr id="107525" name="Rectangle 5"/>
          <p:cNvSpPr>
            <a:spLocks noChangeArrowheads="1"/>
          </p:cNvSpPr>
          <p:nvPr/>
        </p:nvSpPr>
        <p:spPr bwMode="auto">
          <a:xfrm>
            <a:off x="4038600" y="5105400"/>
            <a:ext cx="838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1600"/>
              <a:t>Phy</a:t>
            </a:r>
          </a:p>
        </p:txBody>
      </p:sp>
      <p:sp>
        <p:nvSpPr>
          <p:cNvPr id="107526" name="Rectangle 6"/>
          <p:cNvSpPr>
            <a:spLocks noChangeArrowheads="1"/>
          </p:cNvSpPr>
          <p:nvPr/>
        </p:nvSpPr>
        <p:spPr bwMode="auto">
          <a:xfrm>
            <a:off x="5029200" y="5105400"/>
            <a:ext cx="838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1600"/>
              <a:t>Phy</a:t>
            </a:r>
          </a:p>
        </p:txBody>
      </p:sp>
      <p:sp>
        <p:nvSpPr>
          <p:cNvPr id="107527" name="Rectangle 7"/>
          <p:cNvSpPr>
            <a:spLocks noChangeArrowheads="1"/>
          </p:cNvSpPr>
          <p:nvPr/>
        </p:nvSpPr>
        <p:spPr bwMode="auto">
          <a:xfrm>
            <a:off x="6781800" y="5105400"/>
            <a:ext cx="838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1600"/>
              <a:t>Phy</a:t>
            </a:r>
          </a:p>
        </p:txBody>
      </p:sp>
      <p:sp>
        <p:nvSpPr>
          <p:cNvPr id="107528" name="Rectangle 8"/>
          <p:cNvSpPr>
            <a:spLocks noChangeArrowheads="1"/>
          </p:cNvSpPr>
          <p:nvPr/>
        </p:nvSpPr>
        <p:spPr bwMode="auto">
          <a:xfrm>
            <a:off x="2286000" y="3962400"/>
            <a:ext cx="838200" cy="1143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1600"/>
              <a:t>MAC</a:t>
            </a:r>
          </a:p>
        </p:txBody>
      </p:sp>
      <p:sp>
        <p:nvSpPr>
          <p:cNvPr id="107529" name="Rectangle 9"/>
          <p:cNvSpPr>
            <a:spLocks noChangeArrowheads="1"/>
          </p:cNvSpPr>
          <p:nvPr/>
        </p:nvSpPr>
        <p:spPr bwMode="auto">
          <a:xfrm>
            <a:off x="6781800" y="3962400"/>
            <a:ext cx="838200" cy="1143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1600"/>
              <a:t>MAC</a:t>
            </a:r>
          </a:p>
        </p:txBody>
      </p:sp>
      <p:sp>
        <p:nvSpPr>
          <p:cNvPr id="107530" name="Rectangle 10"/>
          <p:cNvSpPr>
            <a:spLocks noChangeArrowheads="1"/>
          </p:cNvSpPr>
          <p:nvPr/>
        </p:nvSpPr>
        <p:spPr bwMode="auto">
          <a:xfrm>
            <a:off x="2286000" y="3657600"/>
            <a:ext cx="8382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1600"/>
              <a:t>LLC</a:t>
            </a:r>
          </a:p>
        </p:txBody>
      </p:sp>
      <p:sp>
        <p:nvSpPr>
          <p:cNvPr id="107531" name="Rectangle 11"/>
          <p:cNvSpPr>
            <a:spLocks noChangeArrowheads="1"/>
          </p:cNvSpPr>
          <p:nvPr/>
        </p:nvSpPr>
        <p:spPr bwMode="auto">
          <a:xfrm>
            <a:off x="6781800" y="3657600"/>
            <a:ext cx="8382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1600"/>
              <a:t>LLC</a:t>
            </a:r>
          </a:p>
        </p:txBody>
      </p:sp>
      <p:sp>
        <p:nvSpPr>
          <p:cNvPr id="107532" name="Rectangle 12"/>
          <p:cNvSpPr>
            <a:spLocks noChangeArrowheads="1"/>
          </p:cNvSpPr>
          <p:nvPr/>
        </p:nvSpPr>
        <p:spPr bwMode="auto">
          <a:xfrm>
            <a:off x="4038600" y="3962400"/>
            <a:ext cx="838200" cy="1143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1600"/>
              <a:t>MAC</a:t>
            </a:r>
          </a:p>
        </p:txBody>
      </p:sp>
      <p:sp>
        <p:nvSpPr>
          <p:cNvPr id="107533" name="Rectangle 13"/>
          <p:cNvSpPr>
            <a:spLocks noChangeArrowheads="1"/>
          </p:cNvSpPr>
          <p:nvPr/>
        </p:nvSpPr>
        <p:spPr bwMode="auto">
          <a:xfrm>
            <a:off x="5029200" y="3962400"/>
            <a:ext cx="838200" cy="1143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1600"/>
              <a:t>MAC</a:t>
            </a:r>
          </a:p>
        </p:txBody>
      </p:sp>
      <p:sp>
        <p:nvSpPr>
          <p:cNvPr id="107537" name="Freeform 17"/>
          <p:cNvSpPr>
            <a:spLocks/>
          </p:cNvSpPr>
          <p:nvPr/>
        </p:nvSpPr>
        <p:spPr bwMode="auto">
          <a:xfrm>
            <a:off x="4038600" y="3962400"/>
            <a:ext cx="1828800" cy="381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152" y="0"/>
              </a:cxn>
              <a:cxn ang="0">
                <a:pos x="624" y="240"/>
              </a:cxn>
              <a:cxn ang="0">
                <a:pos x="528" y="240"/>
              </a:cxn>
              <a:cxn ang="0">
                <a:pos x="0" y="0"/>
              </a:cxn>
            </a:cxnLst>
            <a:rect l="0" t="0" r="r" b="b"/>
            <a:pathLst>
              <a:path w="1152" h="240">
                <a:moveTo>
                  <a:pt x="0" y="0"/>
                </a:moveTo>
                <a:lnTo>
                  <a:pt x="1152" y="0"/>
                </a:lnTo>
                <a:lnTo>
                  <a:pt x="624" y="240"/>
                </a:lnTo>
                <a:lnTo>
                  <a:pt x="528" y="240"/>
                </a:lnTo>
                <a:lnTo>
                  <a:pt x="0" y="0"/>
                </a:lnTo>
                <a:close/>
              </a:path>
            </a:pathLst>
          </a:custGeom>
          <a:solidFill>
            <a:srgbClr val="D828B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07538" name="Text Box 18"/>
          <p:cNvSpPr txBox="1">
            <a:spLocks noChangeArrowheads="1"/>
          </p:cNvSpPr>
          <p:nvPr/>
        </p:nvSpPr>
        <p:spPr bwMode="auto">
          <a:xfrm>
            <a:off x="4538663" y="3930650"/>
            <a:ext cx="8477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GB" sz="1600"/>
              <a:t>RELAY</a:t>
            </a:r>
          </a:p>
        </p:txBody>
      </p:sp>
      <p:sp>
        <p:nvSpPr>
          <p:cNvPr id="107539" name="Rectangle 19"/>
          <p:cNvSpPr>
            <a:spLocks noChangeArrowheads="1"/>
          </p:cNvSpPr>
          <p:nvPr/>
        </p:nvSpPr>
        <p:spPr bwMode="auto">
          <a:xfrm>
            <a:off x="2286000" y="5410200"/>
            <a:ext cx="2590800" cy="304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1600"/>
              <a:t>LAN</a:t>
            </a:r>
          </a:p>
        </p:txBody>
      </p:sp>
      <p:sp>
        <p:nvSpPr>
          <p:cNvPr id="107540" name="Rectangle 20"/>
          <p:cNvSpPr>
            <a:spLocks noChangeArrowheads="1"/>
          </p:cNvSpPr>
          <p:nvPr/>
        </p:nvSpPr>
        <p:spPr bwMode="auto">
          <a:xfrm>
            <a:off x="5029200" y="5410200"/>
            <a:ext cx="2590800" cy="304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1600"/>
              <a:t>LAN</a:t>
            </a:r>
          </a:p>
        </p:txBody>
      </p:sp>
      <p:sp>
        <p:nvSpPr>
          <p:cNvPr id="107543" name="Rectangle 23"/>
          <p:cNvSpPr>
            <a:spLocks noChangeArrowheads="1"/>
          </p:cNvSpPr>
          <p:nvPr/>
        </p:nvSpPr>
        <p:spPr bwMode="auto">
          <a:xfrm>
            <a:off x="685800" y="5105400"/>
            <a:ext cx="9906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1200"/>
              <a:t>Physical</a:t>
            </a:r>
          </a:p>
        </p:txBody>
      </p:sp>
      <p:sp>
        <p:nvSpPr>
          <p:cNvPr id="107544" name="Rectangle 24"/>
          <p:cNvSpPr>
            <a:spLocks noChangeArrowheads="1"/>
          </p:cNvSpPr>
          <p:nvPr/>
        </p:nvSpPr>
        <p:spPr bwMode="auto">
          <a:xfrm>
            <a:off x="685800" y="3657600"/>
            <a:ext cx="990600" cy="1447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1200"/>
              <a:t>Link</a:t>
            </a:r>
          </a:p>
        </p:txBody>
      </p:sp>
      <p:sp>
        <p:nvSpPr>
          <p:cNvPr id="107545" name="Rectangle 25"/>
          <p:cNvSpPr>
            <a:spLocks noChangeArrowheads="1"/>
          </p:cNvSpPr>
          <p:nvPr/>
        </p:nvSpPr>
        <p:spPr bwMode="auto">
          <a:xfrm>
            <a:off x="685800" y="3352800"/>
            <a:ext cx="990600" cy="3048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1200"/>
              <a:t>Network</a:t>
            </a:r>
          </a:p>
        </p:txBody>
      </p:sp>
      <p:sp>
        <p:nvSpPr>
          <p:cNvPr id="107546" name="Rectangle 26"/>
          <p:cNvSpPr>
            <a:spLocks noChangeArrowheads="1"/>
          </p:cNvSpPr>
          <p:nvPr/>
        </p:nvSpPr>
        <p:spPr bwMode="auto">
          <a:xfrm>
            <a:off x="685800" y="3048000"/>
            <a:ext cx="990600" cy="3048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1200"/>
              <a:t>Transport</a:t>
            </a:r>
          </a:p>
        </p:txBody>
      </p:sp>
      <p:sp>
        <p:nvSpPr>
          <p:cNvPr id="107547" name="Rectangle 27"/>
          <p:cNvSpPr>
            <a:spLocks noChangeArrowheads="1"/>
          </p:cNvSpPr>
          <p:nvPr/>
        </p:nvSpPr>
        <p:spPr bwMode="auto">
          <a:xfrm>
            <a:off x="685800" y="2743200"/>
            <a:ext cx="990600" cy="3048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1200"/>
              <a:t>Session</a:t>
            </a:r>
          </a:p>
        </p:txBody>
      </p:sp>
      <p:sp>
        <p:nvSpPr>
          <p:cNvPr id="107548" name="Rectangle 28"/>
          <p:cNvSpPr>
            <a:spLocks noChangeArrowheads="1"/>
          </p:cNvSpPr>
          <p:nvPr/>
        </p:nvSpPr>
        <p:spPr bwMode="auto">
          <a:xfrm>
            <a:off x="685800" y="2438400"/>
            <a:ext cx="990600" cy="3048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1200"/>
              <a:t>Presentation</a:t>
            </a:r>
          </a:p>
        </p:txBody>
      </p:sp>
      <p:sp>
        <p:nvSpPr>
          <p:cNvPr id="107549" name="Rectangle 29"/>
          <p:cNvSpPr>
            <a:spLocks noChangeArrowheads="1"/>
          </p:cNvSpPr>
          <p:nvPr/>
        </p:nvSpPr>
        <p:spPr bwMode="auto">
          <a:xfrm>
            <a:off x="685800" y="2133600"/>
            <a:ext cx="990600" cy="3048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1200"/>
              <a:t>Application</a:t>
            </a:r>
          </a:p>
        </p:txBody>
      </p:sp>
      <p:sp>
        <p:nvSpPr>
          <p:cNvPr id="107550" name="Text Box 30"/>
          <p:cNvSpPr txBox="1">
            <a:spLocks noChangeArrowheads="1"/>
          </p:cNvSpPr>
          <p:nvPr/>
        </p:nvSpPr>
        <p:spPr bwMode="auto">
          <a:xfrm>
            <a:off x="685800" y="1371600"/>
            <a:ext cx="990600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GB" sz="1400"/>
              <a:t>OSI reference model</a:t>
            </a:r>
          </a:p>
        </p:txBody>
      </p:sp>
      <p:sp>
        <p:nvSpPr>
          <p:cNvPr id="107551" name="Rectangle 31"/>
          <p:cNvSpPr>
            <a:spLocks noChangeArrowheads="1"/>
          </p:cNvSpPr>
          <p:nvPr/>
        </p:nvSpPr>
        <p:spPr bwMode="auto">
          <a:xfrm>
            <a:off x="2286000" y="2133600"/>
            <a:ext cx="838200" cy="15240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1600"/>
              <a:t>(Higher </a:t>
            </a:r>
          </a:p>
          <a:p>
            <a:pPr algn="ctr"/>
            <a:r>
              <a:rPr lang="en-GB" sz="1600"/>
              <a:t>Layers)</a:t>
            </a:r>
          </a:p>
        </p:txBody>
      </p:sp>
      <p:sp>
        <p:nvSpPr>
          <p:cNvPr id="107552" name="Rectangle 32"/>
          <p:cNvSpPr>
            <a:spLocks noChangeArrowheads="1"/>
          </p:cNvSpPr>
          <p:nvPr/>
        </p:nvSpPr>
        <p:spPr bwMode="auto">
          <a:xfrm>
            <a:off x="6781800" y="2133600"/>
            <a:ext cx="838200" cy="15240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1600"/>
              <a:t>(Higher </a:t>
            </a:r>
          </a:p>
          <a:p>
            <a:pPr algn="ctr"/>
            <a:r>
              <a:rPr lang="en-GB" sz="1600"/>
              <a:t>Layers)</a:t>
            </a:r>
          </a:p>
        </p:txBody>
      </p:sp>
      <p:sp>
        <p:nvSpPr>
          <p:cNvPr id="107553" name="Text Box 33"/>
          <p:cNvSpPr txBox="1">
            <a:spLocks noChangeArrowheads="1"/>
          </p:cNvSpPr>
          <p:nvPr/>
        </p:nvSpPr>
        <p:spPr bwMode="auto">
          <a:xfrm>
            <a:off x="4495800" y="3063875"/>
            <a:ext cx="9906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GB" sz="1400"/>
              <a:t>MAC Bridge</a:t>
            </a:r>
          </a:p>
        </p:txBody>
      </p:sp>
      <p:sp>
        <p:nvSpPr>
          <p:cNvPr id="107554" name="Text Box 34"/>
          <p:cNvSpPr txBox="1">
            <a:spLocks noChangeArrowheads="1"/>
          </p:cNvSpPr>
          <p:nvPr/>
        </p:nvSpPr>
        <p:spPr bwMode="auto">
          <a:xfrm>
            <a:off x="2209800" y="1539875"/>
            <a:ext cx="9906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GB" sz="1400"/>
              <a:t>End station</a:t>
            </a:r>
          </a:p>
        </p:txBody>
      </p:sp>
      <p:sp>
        <p:nvSpPr>
          <p:cNvPr id="107555" name="Text Box 35"/>
          <p:cNvSpPr txBox="1">
            <a:spLocks noChangeArrowheads="1"/>
          </p:cNvSpPr>
          <p:nvPr/>
        </p:nvSpPr>
        <p:spPr bwMode="auto">
          <a:xfrm>
            <a:off x="6705600" y="1524000"/>
            <a:ext cx="9906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GB" sz="1400"/>
              <a:t>End station</a:t>
            </a:r>
          </a:p>
        </p:txBody>
      </p:sp>
      <p:sp>
        <p:nvSpPr>
          <p:cNvPr id="107557" name="Line 37"/>
          <p:cNvSpPr>
            <a:spLocks noChangeShapeType="1"/>
          </p:cNvSpPr>
          <p:nvPr/>
        </p:nvSpPr>
        <p:spPr bwMode="auto">
          <a:xfrm>
            <a:off x="457200" y="36576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07558" name="Line 38"/>
          <p:cNvSpPr>
            <a:spLocks noChangeShapeType="1"/>
          </p:cNvSpPr>
          <p:nvPr/>
        </p:nvSpPr>
        <p:spPr bwMode="auto">
          <a:xfrm>
            <a:off x="1752600" y="3657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07559" name="Line 39"/>
          <p:cNvSpPr>
            <a:spLocks noChangeShapeType="1"/>
          </p:cNvSpPr>
          <p:nvPr/>
        </p:nvSpPr>
        <p:spPr bwMode="auto">
          <a:xfrm>
            <a:off x="3200400" y="3962400"/>
            <a:ext cx="3505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07560" name="Line 40"/>
          <p:cNvSpPr>
            <a:spLocks noChangeShapeType="1"/>
          </p:cNvSpPr>
          <p:nvPr/>
        </p:nvSpPr>
        <p:spPr bwMode="auto">
          <a:xfrm>
            <a:off x="7696200" y="39624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07563" name="Line 43"/>
          <p:cNvSpPr>
            <a:spLocks noChangeShapeType="1"/>
          </p:cNvSpPr>
          <p:nvPr/>
        </p:nvSpPr>
        <p:spPr bwMode="auto">
          <a:xfrm>
            <a:off x="457200" y="5105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07564" name="Line 44"/>
          <p:cNvSpPr>
            <a:spLocks noChangeShapeType="1"/>
          </p:cNvSpPr>
          <p:nvPr/>
        </p:nvSpPr>
        <p:spPr bwMode="auto">
          <a:xfrm>
            <a:off x="1752600" y="5105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07565" name="AutoShape 45"/>
          <p:cNvSpPr>
            <a:spLocks/>
          </p:cNvSpPr>
          <p:nvPr/>
        </p:nvSpPr>
        <p:spPr bwMode="auto">
          <a:xfrm>
            <a:off x="7629525" y="4000500"/>
            <a:ext cx="152400" cy="1066800"/>
          </a:xfrm>
          <a:prstGeom prst="rightBrace">
            <a:avLst>
              <a:gd name="adj1" fmla="val 58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07566" name="Text Box 46"/>
          <p:cNvSpPr txBox="1">
            <a:spLocks noChangeArrowheads="1"/>
          </p:cNvSpPr>
          <p:nvPr/>
        </p:nvSpPr>
        <p:spPr bwMode="auto">
          <a:xfrm>
            <a:off x="7743825" y="4419600"/>
            <a:ext cx="83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GB" sz="1200"/>
              <a:t>MAC sublayer</a:t>
            </a:r>
          </a:p>
        </p:txBody>
      </p:sp>
      <p:sp>
        <p:nvSpPr>
          <p:cNvPr id="107567" name="Text Box 47"/>
          <p:cNvSpPr txBox="1">
            <a:spLocks noChangeArrowheads="1"/>
          </p:cNvSpPr>
          <p:nvPr/>
        </p:nvSpPr>
        <p:spPr bwMode="auto">
          <a:xfrm>
            <a:off x="7677150" y="5410200"/>
            <a:ext cx="8382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GB" sz="1200"/>
              <a:t>Medium</a:t>
            </a:r>
          </a:p>
        </p:txBody>
      </p:sp>
      <p:sp>
        <p:nvSpPr>
          <p:cNvPr id="107568" name="Text Box 48"/>
          <p:cNvSpPr txBox="1">
            <a:spLocks noChangeArrowheads="1"/>
          </p:cNvSpPr>
          <p:nvPr/>
        </p:nvSpPr>
        <p:spPr bwMode="auto">
          <a:xfrm>
            <a:off x="7734300" y="5105400"/>
            <a:ext cx="12192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GB" sz="1200"/>
              <a:t>Physical layer</a:t>
            </a:r>
          </a:p>
        </p:txBody>
      </p:sp>
      <p:sp>
        <p:nvSpPr>
          <p:cNvPr id="107569" name="Text Box 49"/>
          <p:cNvSpPr txBox="1">
            <a:spLocks noChangeArrowheads="1"/>
          </p:cNvSpPr>
          <p:nvPr/>
        </p:nvSpPr>
        <p:spPr bwMode="auto">
          <a:xfrm>
            <a:off x="7972425" y="3581400"/>
            <a:ext cx="990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GB" sz="1000"/>
              <a:t>MAC service</a:t>
            </a:r>
          </a:p>
          <a:p>
            <a:pPr algn="ctr"/>
            <a:r>
              <a:rPr lang="en-GB" sz="1000"/>
              <a:t>user</a:t>
            </a:r>
          </a:p>
        </p:txBody>
      </p:sp>
      <p:sp>
        <p:nvSpPr>
          <p:cNvPr id="107570" name="Text Box 50"/>
          <p:cNvSpPr txBox="1">
            <a:spLocks noChangeArrowheads="1"/>
          </p:cNvSpPr>
          <p:nvPr/>
        </p:nvSpPr>
        <p:spPr bwMode="auto">
          <a:xfrm>
            <a:off x="7924800" y="3962400"/>
            <a:ext cx="1066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GB" sz="1000"/>
              <a:t>MAC service</a:t>
            </a:r>
            <a:br>
              <a:rPr lang="en-GB" sz="1000"/>
            </a:br>
            <a:r>
              <a:rPr lang="en-GB" sz="1000"/>
              <a:t>provider</a:t>
            </a:r>
          </a:p>
        </p:txBody>
      </p:sp>
      <p:sp>
        <p:nvSpPr>
          <p:cNvPr id="107571" name="Text Box 51"/>
          <p:cNvSpPr txBox="1">
            <a:spLocks noChangeArrowheads="1"/>
          </p:cNvSpPr>
          <p:nvPr/>
        </p:nvSpPr>
        <p:spPr bwMode="auto">
          <a:xfrm>
            <a:off x="7924800" y="2819400"/>
            <a:ext cx="76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GB" sz="1200"/>
              <a:t>LLC sublayer</a:t>
            </a:r>
          </a:p>
        </p:txBody>
      </p:sp>
      <p:sp>
        <p:nvSpPr>
          <p:cNvPr id="107572" name="AutoShape 52"/>
          <p:cNvSpPr>
            <a:spLocks/>
          </p:cNvSpPr>
          <p:nvPr/>
        </p:nvSpPr>
        <p:spPr bwMode="auto">
          <a:xfrm>
            <a:off x="7629525" y="3657600"/>
            <a:ext cx="152400" cy="304800"/>
          </a:xfrm>
          <a:prstGeom prst="rightBrace">
            <a:avLst>
              <a:gd name="adj1" fmla="val 16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cxnSp>
        <p:nvCxnSpPr>
          <p:cNvPr id="107573" name="AutoShape 53"/>
          <p:cNvCxnSpPr>
            <a:cxnSpLocks noChangeShapeType="1"/>
            <a:stCxn id="107571" idx="1"/>
            <a:endCxn id="107572" idx="1"/>
          </p:cNvCxnSpPr>
          <p:nvPr/>
        </p:nvCxnSpPr>
        <p:spPr bwMode="auto">
          <a:xfrm rot="10800000" flipV="1">
            <a:off x="7781925" y="3048000"/>
            <a:ext cx="142875" cy="7620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07574" name="Text Box 54"/>
          <p:cNvSpPr txBox="1">
            <a:spLocks noChangeArrowheads="1"/>
          </p:cNvSpPr>
          <p:nvPr/>
        </p:nvSpPr>
        <p:spPr bwMode="auto">
          <a:xfrm>
            <a:off x="457200" y="2163763"/>
            <a:ext cx="282575" cy="3201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GB" sz="1000"/>
              <a:t>7</a:t>
            </a:r>
          </a:p>
          <a:p>
            <a:endParaRPr lang="en-GB" sz="1000"/>
          </a:p>
          <a:p>
            <a:r>
              <a:rPr lang="en-GB" sz="1000"/>
              <a:t>6</a:t>
            </a:r>
          </a:p>
          <a:p>
            <a:endParaRPr lang="en-GB" sz="1000"/>
          </a:p>
          <a:p>
            <a:r>
              <a:rPr lang="en-GB" sz="1000"/>
              <a:t>5</a:t>
            </a:r>
          </a:p>
          <a:p>
            <a:endParaRPr lang="en-GB" sz="1000"/>
          </a:p>
          <a:p>
            <a:r>
              <a:rPr lang="en-GB" sz="1000"/>
              <a:t>4</a:t>
            </a:r>
          </a:p>
          <a:p>
            <a:endParaRPr lang="en-GB" sz="1000"/>
          </a:p>
          <a:p>
            <a:r>
              <a:rPr lang="en-GB" sz="1000"/>
              <a:t>3</a:t>
            </a:r>
          </a:p>
          <a:p>
            <a:endParaRPr lang="en-GB" sz="1000"/>
          </a:p>
          <a:p>
            <a:endParaRPr lang="en-GB" sz="1000"/>
          </a:p>
          <a:p>
            <a:endParaRPr lang="en-GB" sz="1000"/>
          </a:p>
          <a:p>
            <a:endParaRPr lang="en-GB" sz="800"/>
          </a:p>
          <a:p>
            <a:endParaRPr lang="en-GB" sz="800"/>
          </a:p>
          <a:p>
            <a:r>
              <a:rPr lang="en-GB" sz="1000"/>
              <a:t>2</a:t>
            </a:r>
          </a:p>
          <a:p>
            <a:endParaRPr lang="en-GB" sz="1000"/>
          </a:p>
          <a:p>
            <a:endParaRPr lang="en-GB" sz="800"/>
          </a:p>
          <a:p>
            <a:endParaRPr lang="en-GB" sz="1000"/>
          </a:p>
          <a:p>
            <a:endParaRPr lang="en-GB" sz="1000"/>
          </a:p>
          <a:p>
            <a:endParaRPr lang="en-GB" sz="1000"/>
          </a:p>
          <a:p>
            <a:r>
              <a:rPr lang="en-GB" sz="1000"/>
              <a:t>1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dirty="0">
                <a:ea typeface="ＭＳ Ｐゴシック" charset="-128"/>
              </a:rPr>
              <a:t>802.1Bridging standards: </a:t>
            </a:r>
            <a:br>
              <a:rPr lang="en-GB" sz="2800" dirty="0">
                <a:ea typeface="ＭＳ Ｐゴシック" charset="-128"/>
              </a:rPr>
            </a:br>
            <a:r>
              <a:rPr lang="en-GB" sz="2800" dirty="0">
                <a:ea typeface="ＭＳ Ｐゴシック" charset="-128"/>
              </a:rPr>
              <a:t>The core Bridging standards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GB" sz="2000" dirty="0">
                <a:ea typeface="ＭＳ Ｐゴシック" charset="-128"/>
              </a:rPr>
              <a:t>Two base standards: 802.1D:2004 (MAC Bridging) and 802.1Q:2005 (VLAN Bridging), but </a:t>
            </a:r>
            <a:r>
              <a:rPr lang="en-GB" sz="2200" dirty="0">
                <a:ea typeface="ＭＳ Ｐゴシック" charset="-128"/>
              </a:rPr>
              <a:t>802.1D will be subsumed into 802.1Q in a future revision</a:t>
            </a:r>
          </a:p>
          <a:p>
            <a:pPr>
              <a:lnSpc>
                <a:spcPct val="80000"/>
              </a:lnSpc>
            </a:pPr>
            <a:r>
              <a:rPr lang="en-GB" sz="2000" dirty="0">
                <a:ea typeface="ＭＳ Ｐゴシック" charset="-128"/>
              </a:rPr>
              <a:t>Support for LAN reconfigurations in 50ms or less (“Rapid Spanning Tree”)</a:t>
            </a:r>
          </a:p>
          <a:p>
            <a:pPr lvl="1">
              <a:lnSpc>
                <a:spcPct val="80000"/>
              </a:lnSpc>
            </a:pPr>
            <a:r>
              <a:rPr lang="en-GB" sz="2000" dirty="0">
                <a:ea typeface="ＭＳ Ｐゴシック" charset="-128"/>
              </a:rPr>
              <a:t>Cures the historical problem of slow reconfiguration times</a:t>
            </a:r>
          </a:p>
          <a:p>
            <a:pPr lvl="1">
              <a:lnSpc>
                <a:spcPct val="80000"/>
              </a:lnSpc>
            </a:pPr>
            <a:r>
              <a:rPr lang="en-GB" sz="2000" dirty="0">
                <a:ea typeface="ＭＳ Ｐゴシック" charset="-128"/>
              </a:rPr>
              <a:t>Makes Bridged Ethernet competitive as a means of offering metro services</a:t>
            </a:r>
          </a:p>
          <a:p>
            <a:pPr>
              <a:lnSpc>
                <a:spcPct val="80000"/>
              </a:lnSpc>
            </a:pPr>
            <a:r>
              <a:rPr lang="en-GB" sz="2000" dirty="0">
                <a:ea typeface="ＭＳ Ｐゴシック" charset="-128"/>
              </a:rPr>
              <a:t>Support for up to 4094 VLANs over a single Spanning Tree (SST) or over multiple (up to 64) Spanning Tree instances (MST)</a:t>
            </a:r>
          </a:p>
          <a:p>
            <a:pPr lvl="1">
              <a:lnSpc>
                <a:spcPct val="80000"/>
              </a:lnSpc>
            </a:pPr>
            <a:r>
              <a:rPr lang="en-GB" sz="2000" dirty="0">
                <a:ea typeface="ＭＳ Ｐゴシック" charset="-128"/>
              </a:rPr>
              <a:t>Provides options for load balancing</a:t>
            </a:r>
          </a:p>
          <a:p>
            <a:pPr lvl="1">
              <a:lnSpc>
                <a:spcPct val="80000"/>
              </a:lnSpc>
            </a:pPr>
            <a:r>
              <a:rPr lang="en-GB" sz="2000" dirty="0">
                <a:ea typeface="ＭＳ Ｐゴシック" charset="-128"/>
              </a:rPr>
              <a:t>Allows choice of how VLANs map to Spanning Trees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dirty="0">
                <a:ea typeface="ＭＳ Ｐゴシック" charset="-128"/>
              </a:rPr>
              <a:t>802.1Bridging standards: Provider Bridging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800" dirty="0">
                <a:ea typeface="ＭＳ Ｐゴシック" charset="-128"/>
              </a:rPr>
              <a:t>802.1ad:2005 Provider Bridging - supports metro-area “provider” bridged LANs that can (trivially) multiplex 4094 X 4094 distinct services</a:t>
            </a:r>
          </a:p>
          <a:p>
            <a:r>
              <a:rPr lang="en-GB" sz="1800" dirty="0">
                <a:ea typeface="ＭＳ Ｐゴシック" charset="-128"/>
              </a:rPr>
              <a:t>802.1ah:2008 Provider Backbone Bridging</a:t>
            </a:r>
          </a:p>
          <a:p>
            <a:pPr lvl="1"/>
            <a:r>
              <a:rPr lang="en-GB" sz="1800" dirty="0">
                <a:ea typeface="ＭＳ Ｐゴシック" charset="-128"/>
              </a:rPr>
              <a:t>Adds a 24-bit I-SID giving ~16 million “service instance identifiers”</a:t>
            </a:r>
          </a:p>
          <a:p>
            <a:pPr lvl="1"/>
            <a:r>
              <a:rPr lang="en-GB" sz="1800" dirty="0">
                <a:ea typeface="ＭＳ Ｐゴシック" charset="-128"/>
              </a:rPr>
              <a:t>Adds a tunnelling protocol  (external MAC addresses are local to the backbone)</a:t>
            </a:r>
          </a:p>
          <a:p>
            <a:r>
              <a:rPr lang="en-GB" sz="1800" dirty="0">
                <a:ea typeface="ＭＳ Ｐゴシック" charset="-128"/>
              </a:rPr>
              <a:t>802.1aw:2009 Provider Backbone Bridge Traffic Engineering – supports the construction of “traffic engineered” backbone topologies, protection switching, etc. to serve the needs of large service providers.</a:t>
            </a:r>
          </a:p>
          <a:p>
            <a:pPr>
              <a:lnSpc>
                <a:spcPct val="80000"/>
              </a:lnSpc>
            </a:pPr>
            <a:r>
              <a:rPr lang="en-GB" sz="1800" dirty="0">
                <a:ea typeface="ＭＳ Ｐゴシック" charset="-128"/>
              </a:rPr>
              <a:t>802.1aj:2010 Two-port MAC Relay</a:t>
            </a:r>
          </a:p>
          <a:p>
            <a:pPr lvl="1">
              <a:lnSpc>
                <a:spcPct val="80000"/>
              </a:lnSpc>
            </a:pPr>
            <a:r>
              <a:rPr lang="en-GB" sz="1800" dirty="0">
                <a:ea typeface="ＭＳ Ｐゴシック" charset="-128"/>
              </a:rPr>
              <a:t>Simple 2-Port Bridge – no Spanning Tree support</a:t>
            </a:r>
          </a:p>
          <a:p>
            <a:pPr lvl="1">
              <a:lnSpc>
                <a:spcPct val="80000"/>
              </a:lnSpc>
            </a:pPr>
            <a:r>
              <a:rPr lang="en-GB" sz="1800" dirty="0">
                <a:ea typeface="ＭＳ Ｐゴシック" charset="-128"/>
              </a:rPr>
              <a:t>Acts as a “</a:t>
            </a:r>
            <a:r>
              <a:rPr lang="en-GB" sz="1800" dirty="0" err="1">
                <a:ea typeface="ＭＳ Ｐゴシック" charset="-128"/>
              </a:rPr>
              <a:t>demarc</a:t>
            </a:r>
            <a:r>
              <a:rPr lang="en-GB" sz="1800" dirty="0">
                <a:ea typeface="ＭＳ Ｐゴシック" charset="-128"/>
              </a:rPr>
              <a:t>” device between service provider and service user</a:t>
            </a:r>
          </a:p>
          <a:p>
            <a:pPr lvl="1">
              <a:lnSpc>
                <a:spcPct val="80000"/>
              </a:lnSpc>
            </a:pPr>
            <a:r>
              <a:rPr lang="en-GB" sz="1800" dirty="0">
                <a:ea typeface="ＭＳ Ｐゴシック" charset="-128"/>
              </a:rPr>
              <a:t>Can be used to translate between “true” Ethernet and emulated Ethernet services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ea typeface="ＭＳ Ｐゴシック" charset="-128"/>
              </a:rPr>
              <a:t>Provider Backbone Bridged LAN</a:t>
            </a:r>
          </a:p>
        </p:txBody>
      </p:sp>
      <p:pic>
        <p:nvPicPr>
          <p:cNvPr id="9421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64088" y="5772150"/>
            <a:ext cx="538162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421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43813" y="4273550"/>
            <a:ext cx="500062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4213" name="Line 5"/>
          <p:cNvSpPr>
            <a:spLocks noChangeShapeType="1"/>
          </p:cNvSpPr>
          <p:nvPr/>
        </p:nvSpPr>
        <p:spPr bwMode="auto">
          <a:xfrm>
            <a:off x="7759700" y="3044825"/>
            <a:ext cx="115888" cy="1306513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94214" name="Line 6"/>
          <p:cNvSpPr>
            <a:spLocks noChangeShapeType="1"/>
          </p:cNvSpPr>
          <p:nvPr/>
        </p:nvSpPr>
        <p:spPr bwMode="auto">
          <a:xfrm flipH="1">
            <a:off x="4994275" y="4159250"/>
            <a:ext cx="307975" cy="172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94215" name="Line 7"/>
          <p:cNvSpPr>
            <a:spLocks noChangeShapeType="1"/>
          </p:cNvSpPr>
          <p:nvPr/>
        </p:nvSpPr>
        <p:spPr bwMode="auto">
          <a:xfrm>
            <a:off x="6146800" y="2122488"/>
            <a:ext cx="768350" cy="346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94216" name="Line 8"/>
          <p:cNvSpPr>
            <a:spLocks noChangeShapeType="1"/>
          </p:cNvSpPr>
          <p:nvPr/>
        </p:nvSpPr>
        <p:spPr bwMode="auto">
          <a:xfrm flipH="1">
            <a:off x="2420938" y="2122488"/>
            <a:ext cx="692150" cy="692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pic>
        <p:nvPicPr>
          <p:cNvPr id="94217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30913" y="5464175"/>
            <a:ext cx="500062" cy="436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4218" name="Picture 1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11563" y="5349875"/>
            <a:ext cx="5318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4219" name="Line 11"/>
          <p:cNvSpPr>
            <a:spLocks noChangeShapeType="1"/>
          </p:cNvSpPr>
          <p:nvPr/>
        </p:nvSpPr>
        <p:spPr bwMode="auto">
          <a:xfrm>
            <a:off x="1346200" y="3390900"/>
            <a:ext cx="417513" cy="2054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pic>
        <p:nvPicPr>
          <p:cNvPr id="94220" name="Picture 12"/>
          <p:cNvPicPr>
            <a:picLocks noChangeAspect="1" noChangeArrowheads="1"/>
          </p:cNvPicPr>
          <p:nvPr/>
        </p:nvPicPr>
        <p:blipFill>
          <a:blip r:embed="rId5" cstate="print"/>
          <a:srcRect l="20845" r="18788"/>
          <a:stretch>
            <a:fillRect/>
          </a:stretch>
        </p:blipFill>
        <p:spPr bwMode="auto">
          <a:xfrm>
            <a:off x="1004888" y="5367338"/>
            <a:ext cx="1335087" cy="79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4221" name="Line 13"/>
          <p:cNvSpPr>
            <a:spLocks noChangeShapeType="1"/>
          </p:cNvSpPr>
          <p:nvPr/>
        </p:nvSpPr>
        <p:spPr bwMode="auto">
          <a:xfrm flipH="1">
            <a:off x="3841750" y="4119563"/>
            <a:ext cx="541338" cy="13446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94222" name="Line 14"/>
          <p:cNvSpPr>
            <a:spLocks noChangeShapeType="1"/>
          </p:cNvSpPr>
          <p:nvPr/>
        </p:nvSpPr>
        <p:spPr bwMode="auto">
          <a:xfrm>
            <a:off x="5532438" y="4081463"/>
            <a:ext cx="690562" cy="1460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94223" name="Line 15"/>
          <p:cNvSpPr>
            <a:spLocks noChangeShapeType="1"/>
          </p:cNvSpPr>
          <p:nvPr/>
        </p:nvSpPr>
        <p:spPr bwMode="auto">
          <a:xfrm flipV="1">
            <a:off x="2190750" y="2238375"/>
            <a:ext cx="1028700" cy="1063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pic>
        <p:nvPicPr>
          <p:cNvPr id="94224" name="Picture 16"/>
          <p:cNvPicPr>
            <a:picLocks noChangeAspect="1" noChangeArrowheads="1"/>
          </p:cNvPicPr>
          <p:nvPr/>
        </p:nvPicPr>
        <p:blipFill>
          <a:blip r:embed="rId6" cstate="print"/>
          <a:srcRect l="20845" r="18788"/>
          <a:stretch>
            <a:fillRect/>
          </a:stretch>
        </p:blipFill>
        <p:spPr bwMode="auto">
          <a:xfrm>
            <a:off x="6761163" y="4159250"/>
            <a:ext cx="66833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4225" name="Line 17"/>
          <p:cNvSpPr>
            <a:spLocks noChangeShapeType="1"/>
          </p:cNvSpPr>
          <p:nvPr/>
        </p:nvSpPr>
        <p:spPr bwMode="auto">
          <a:xfrm flipH="1" flipV="1">
            <a:off x="5494338" y="2084388"/>
            <a:ext cx="1266825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94226" name="Line 18"/>
          <p:cNvSpPr>
            <a:spLocks noChangeShapeType="1"/>
          </p:cNvSpPr>
          <p:nvPr/>
        </p:nvSpPr>
        <p:spPr bwMode="auto">
          <a:xfrm>
            <a:off x="4495800" y="2122488"/>
            <a:ext cx="614363" cy="16906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94227" name="Line 19"/>
          <p:cNvSpPr>
            <a:spLocks noChangeShapeType="1"/>
          </p:cNvSpPr>
          <p:nvPr/>
        </p:nvSpPr>
        <p:spPr bwMode="auto">
          <a:xfrm>
            <a:off x="2120900" y="2463800"/>
            <a:ext cx="74613" cy="244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pic>
        <p:nvPicPr>
          <p:cNvPr id="94228" name="Picture 20" descr="bluecloud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152650" y="1125538"/>
            <a:ext cx="4506913" cy="1368425"/>
          </a:xfrm>
          <a:prstGeom prst="rect">
            <a:avLst/>
          </a:prstGeom>
          <a:noFill/>
        </p:spPr>
      </p:pic>
      <p:sp>
        <p:nvSpPr>
          <p:cNvPr id="94229" name="Text Box 21"/>
          <p:cNvSpPr txBox="1">
            <a:spLocks noChangeArrowheads="1"/>
          </p:cNvSpPr>
          <p:nvPr/>
        </p:nvSpPr>
        <p:spPr bwMode="auto">
          <a:xfrm>
            <a:off x="2738438" y="1501775"/>
            <a:ext cx="3346450" cy="6318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82550" tIns="41275" rIns="82550" bIns="41275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 b="1">
                <a:cs typeface="Arial" charset="0"/>
              </a:rPr>
              <a:t>Provider Backbone Bridged Network</a:t>
            </a:r>
          </a:p>
        </p:txBody>
      </p:sp>
      <p:pic>
        <p:nvPicPr>
          <p:cNvPr id="94230" name="Picture 22" descr="bluecloud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341688" y="3313113"/>
            <a:ext cx="3227387" cy="1100137"/>
          </a:xfrm>
          <a:prstGeom prst="rect">
            <a:avLst/>
          </a:prstGeom>
          <a:noFill/>
        </p:spPr>
      </p:pic>
      <p:sp>
        <p:nvSpPr>
          <p:cNvPr id="94231" name="Text Box 23"/>
          <p:cNvSpPr txBox="1">
            <a:spLocks noChangeArrowheads="1"/>
          </p:cNvSpPr>
          <p:nvPr/>
        </p:nvSpPr>
        <p:spPr bwMode="auto">
          <a:xfrm>
            <a:off x="3563938" y="3716338"/>
            <a:ext cx="2843212" cy="2952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82550" tIns="41275" rIns="82550" bIns="41275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 b="1">
                <a:solidFill>
                  <a:srgbClr val="4D4D4D"/>
                </a:solidFill>
                <a:cs typeface="Arial" charset="0"/>
              </a:rPr>
              <a:t>Provider Bridged Network</a:t>
            </a:r>
          </a:p>
        </p:txBody>
      </p:sp>
      <p:pic>
        <p:nvPicPr>
          <p:cNvPr id="94232" name="Picture 24" descr="cpe_green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916613" y="5118100"/>
            <a:ext cx="309562" cy="21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4233" name="Picture 25" descr="cpe_green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803650" y="5003800"/>
            <a:ext cx="309563" cy="21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4234" name="Picture 26" descr="cpe_green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918075" y="5464175"/>
            <a:ext cx="309563" cy="21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4235" name="Line 27"/>
          <p:cNvSpPr>
            <a:spLocks noChangeShapeType="1"/>
          </p:cNvSpPr>
          <p:nvPr/>
        </p:nvSpPr>
        <p:spPr bwMode="auto">
          <a:xfrm flipH="1">
            <a:off x="7069138" y="2968625"/>
            <a:ext cx="574675" cy="134302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94236" name="Line 28"/>
          <p:cNvSpPr>
            <a:spLocks noChangeShapeType="1"/>
          </p:cNvSpPr>
          <p:nvPr/>
        </p:nvSpPr>
        <p:spPr bwMode="auto">
          <a:xfrm>
            <a:off x="7913688" y="3044825"/>
            <a:ext cx="728662" cy="1458913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pic>
        <p:nvPicPr>
          <p:cNvPr id="94237" name="Picture 29" descr="bluecloud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916613" y="2133600"/>
            <a:ext cx="3227387" cy="1166813"/>
          </a:xfrm>
          <a:prstGeom prst="rect">
            <a:avLst/>
          </a:prstGeom>
          <a:noFill/>
        </p:spPr>
      </p:pic>
      <p:sp>
        <p:nvSpPr>
          <p:cNvPr id="94238" name="Text Box 30"/>
          <p:cNvSpPr txBox="1">
            <a:spLocks noChangeArrowheads="1"/>
          </p:cNvSpPr>
          <p:nvPr/>
        </p:nvSpPr>
        <p:spPr bwMode="auto">
          <a:xfrm>
            <a:off x="6121400" y="2565400"/>
            <a:ext cx="2843213" cy="2952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82550" tIns="41275" rIns="82550" bIns="41275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 b="1">
                <a:solidFill>
                  <a:srgbClr val="4D4D4D"/>
                </a:solidFill>
              </a:rPr>
              <a:t>Provider Bridged Network</a:t>
            </a:r>
          </a:p>
        </p:txBody>
      </p:sp>
      <p:grpSp>
        <p:nvGrpSpPr>
          <p:cNvPr id="2" name="Group 31"/>
          <p:cNvGrpSpPr>
            <a:grpSpLocks/>
          </p:cNvGrpSpPr>
          <p:nvPr/>
        </p:nvGrpSpPr>
        <p:grpSpPr bwMode="auto">
          <a:xfrm flipH="1">
            <a:off x="8418513" y="4389438"/>
            <a:ext cx="377825" cy="542925"/>
            <a:chOff x="4880" y="504"/>
            <a:chExt cx="728" cy="1048"/>
          </a:xfrm>
        </p:grpSpPr>
        <p:sp>
          <p:nvSpPr>
            <p:cNvPr id="94240" name="Freeform 32"/>
            <p:cNvSpPr>
              <a:spLocks/>
            </p:cNvSpPr>
            <p:nvPr/>
          </p:nvSpPr>
          <p:spPr bwMode="auto">
            <a:xfrm>
              <a:off x="4892" y="565"/>
              <a:ext cx="716" cy="115"/>
            </a:xfrm>
            <a:custGeom>
              <a:avLst/>
              <a:gdLst/>
              <a:ahLst/>
              <a:cxnLst>
                <a:cxn ang="0">
                  <a:pos x="0" y="136"/>
                </a:cxn>
                <a:cxn ang="0">
                  <a:pos x="569" y="230"/>
                </a:cxn>
                <a:cxn ang="0">
                  <a:pos x="999" y="68"/>
                </a:cxn>
                <a:cxn ang="0">
                  <a:pos x="475" y="0"/>
                </a:cxn>
                <a:cxn ang="0">
                  <a:pos x="0" y="136"/>
                </a:cxn>
              </a:cxnLst>
              <a:rect l="0" t="0" r="r" b="b"/>
              <a:pathLst>
                <a:path w="999" h="230">
                  <a:moveTo>
                    <a:pt x="0" y="136"/>
                  </a:moveTo>
                  <a:lnTo>
                    <a:pt x="569" y="230"/>
                  </a:lnTo>
                  <a:lnTo>
                    <a:pt x="999" y="68"/>
                  </a:lnTo>
                  <a:lnTo>
                    <a:pt x="475" y="0"/>
                  </a:lnTo>
                  <a:lnTo>
                    <a:pt x="0" y="136"/>
                  </a:lnTo>
                  <a:close/>
                </a:path>
              </a:pathLst>
            </a:custGeom>
            <a:solidFill>
              <a:srgbClr val="DF3F5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94241" name="Freeform 33"/>
            <p:cNvSpPr>
              <a:spLocks/>
            </p:cNvSpPr>
            <p:nvPr/>
          </p:nvSpPr>
          <p:spPr bwMode="auto">
            <a:xfrm>
              <a:off x="4892" y="632"/>
              <a:ext cx="407" cy="92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69" y="94"/>
                </a:cxn>
                <a:cxn ang="0">
                  <a:pos x="569" y="1831"/>
                </a:cxn>
                <a:cxn ang="0">
                  <a:pos x="449" y="1791"/>
                </a:cxn>
                <a:cxn ang="0">
                  <a:pos x="450" y="1571"/>
                </a:cxn>
                <a:cxn ang="0">
                  <a:pos x="289" y="1508"/>
                </a:cxn>
                <a:cxn ang="0">
                  <a:pos x="289" y="1704"/>
                </a:cxn>
                <a:cxn ang="0">
                  <a:pos x="199" y="1663"/>
                </a:cxn>
                <a:cxn ang="0">
                  <a:pos x="199" y="1468"/>
                </a:cxn>
                <a:cxn ang="0">
                  <a:pos x="71" y="1411"/>
                </a:cxn>
                <a:cxn ang="0">
                  <a:pos x="71" y="1608"/>
                </a:cxn>
                <a:cxn ang="0">
                  <a:pos x="0" y="1577"/>
                </a:cxn>
                <a:cxn ang="0">
                  <a:pos x="0" y="0"/>
                </a:cxn>
              </a:cxnLst>
              <a:rect l="0" t="0" r="r" b="b"/>
              <a:pathLst>
                <a:path w="569" h="1831">
                  <a:moveTo>
                    <a:pt x="0" y="0"/>
                  </a:moveTo>
                  <a:lnTo>
                    <a:pt x="569" y="94"/>
                  </a:lnTo>
                  <a:lnTo>
                    <a:pt x="569" y="1831"/>
                  </a:lnTo>
                  <a:lnTo>
                    <a:pt x="449" y="1791"/>
                  </a:lnTo>
                  <a:lnTo>
                    <a:pt x="450" y="1571"/>
                  </a:lnTo>
                  <a:lnTo>
                    <a:pt x="289" y="1508"/>
                  </a:lnTo>
                  <a:lnTo>
                    <a:pt x="289" y="1704"/>
                  </a:lnTo>
                  <a:lnTo>
                    <a:pt x="199" y="1663"/>
                  </a:lnTo>
                  <a:lnTo>
                    <a:pt x="199" y="1468"/>
                  </a:lnTo>
                  <a:lnTo>
                    <a:pt x="71" y="1411"/>
                  </a:lnTo>
                  <a:lnTo>
                    <a:pt x="71" y="1608"/>
                  </a:lnTo>
                  <a:lnTo>
                    <a:pt x="0" y="15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7C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94242" name="Freeform 34"/>
            <p:cNvSpPr>
              <a:spLocks/>
            </p:cNvSpPr>
            <p:nvPr/>
          </p:nvSpPr>
          <p:spPr bwMode="auto">
            <a:xfrm>
              <a:off x="5299" y="599"/>
              <a:ext cx="309" cy="953"/>
            </a:xfrm>
            <a:custGeom>
              <a:avLst/>
              <a:gdLst/>
              <a:ahLst/>
              <a:cxnLst>
                <a:cxn ang="0">
                  <a:pos x="0" y="161"/>
                </a:cxn>
                <a:cxn ang="0">
                  <a:pos x="426" y="0"/>
                </a:cxn>
                <a:cxn ang="0">
                  <a:pos x="431" y="1469"/>
                </a:cxn>
                <a:cxn ang="0">
                  <a:pos x="0" y="1900"/>
                </a:cxn>
                <a:cxn ang="0">
                  <a:pos x="0" y="161"/>
                </a:cxn>
              </a:cxnLst>
              <a:rect l="0" t="0" r="r" b="b"/>
              <a:pathLst>
                <a:path w="431" h="1900">
                  <a:moveTo>
                    <a:pt x="0" y="161"/>
                  </a:moveTo>
                  <a:lnTo>
                    <a:pt x="426" y="0"/>
                  </a:lnTo>
                  <a:lnTo>
                    <a:pt x="431" y="1469"/>
                  </a:lnTo>
                  <a:lnTo>
                    <a:pt x="0" y="1900"/>
                  </a:lnTo>
                  <a:lnTo>
                    <a:pt x="0" y="161"/>
                  </a:lnTo>
                  <a:close/>
                </a:path>
              </a:pathLst>
            </a:custGeom>
            <a:solidFill>
              <a:srgbClr val="CC33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grpSp>
          <p:nvGrpSpPr>
            <p:cNvPr id="3" name="Group 35"/>
            <p:cNvGrpSpPr>
              <a:grpSpLocks/>
            </p:cNvGrpSpPr>
            <p:nvPr/>
          </p:nvGrpSpPr>
          <p:grpSpPr bwMode="auto">
            <a:xfrm>
              <a:off x="5098" y="1386"/>
              <a:ext cx="119" cy="101"/>
              <a:chOff x="1632" y="4437"/>
              <a:chExt cx="55" cy="67"/>
            </a:xfrm>
          </p:grpSpPr>
          <p:sp>
            <p:nvSpPr>
              <p:cNvPr id="94244" name="Freeform 36"/>
              <p:cNvSpPr>
                <a:spLocks/>
              </p:cNvSpPr>
              <p:nvPr/>
            </p:nvSpPr>
            <p:spPr bwMode="auto">
              <a:xfrm>
                <a:off x="1663" y="4450"/>
                <a:ext cx="24" cy="4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08"/>
                  </a:cxn>
                  <a:cxn ang="0">
                    <a:pos x="74" y="142"/>
                  </a:cxn>
                  <a:cxn ang="0">
                    <a:pos x="74" y="31"/>
                  </a:cxn>
                  <a:cxn ang="0">
                    <a:pos x="0" y="0"/>
                  </a:cxn>
                </a:cxnLst>
                <a:rect l="0" t="0" r="r" b="b"/>
                <a:pathLst>
                  <a:path w="74" h="142">
                    <a:moveTo>
                      <a:pt x="0" y="0"/>
                    </a:moveTo>
                    <a:lnTo>
                      <a:pt x="0" y="108"/>
                    </a:lnTo>
                    <a:lnTo>
                      <a:pt x="74" y="142"/>
                    </a:lnTo>
                    <a:lnTo>
                      <a:pt x="74" y="3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1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94245" name="Freeform 37"/>
              <p:cNvSpPr>
                <a:spLocks/>
              </p:cNvSpPr>
              <p:nvPr/>
            </p:nvSpPr>
            <p:spPr bwMode="auto">
              <a:xfrm>
                <a:off x="1632" y="4437"/>
                <a:ext cx="32" cy="6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03"/>
                  </a:cxn>
                  <a:cxn ang="0">
                    <a:pos x="96" y="144"/>
                  </a:cxn>
                  <a:cxn ang="0">
                    <a:pos x="96" y="41"/>
                  </a:cxn>
                  <a:cxn ang="0">
                    <a:pos x="0" y="0"/>
                  </a:cxn>
                </a:cxnLst>
                <a:rect l="0" t="0" r="r" b="b"/>
                <a:pathLst>
                  <a:path w="96" h="203">
                    <a:moveTo>
                      <a:pt x="0" y="0"/>
                    </a:moveTo>
                    <a:lnTo>
                      <a:pt x="0" y="203"/>
                    </a:lnTo>
                    <a:lnTo>
                      <a:pt x="96" y="144"/>
                    </a:lnTo>
                    <a:lnTo>
                      <a:pt x="96" y="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F1F3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</p:grpSp>
        <p:grpSp>
          <p:nvGrpSpPr>
            <p:cNvPr id="4" name="Group 38"/>
            <p:cNvGrpSpPr>
              <a:grpSpLocks/>
            </p:cNvGrpSpPr>
            <p:nvPr/>
          </p:nvGrpSpPr>
          <p:grpSpPr bwMode="auto">
            <a:xfrm>
              <a:off x="4941" y="1337"/>
              <a:ext cx="121" cy="104"/>
              <a:chOff x="1559" y="4404"/>
              <a:chExt cx="56" cy="69"/>
            </a:xfrm>
          </p:grpSpPr>
          <p:sp>
            <p:nvSpPr>
              <p:cNvPr id="94247" name="Freeform 39"/>
              <p:cNvSpPr>
                <a:spLocks/>
              </p:cNvSpPr>
              <p:nvPr/>
            </p:nvSpPr>
            <p:spPr bwMode="auto">
              <a:xfrm>
                <a:off x="1590" y="4417"/>
                <a:ext cx="25" cy="4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10"/>
                  </a:cxn>
                  <a:cxn ang="0">
                    <a:pos x="74" y="143"/>
                  </a:cxn>
                  <a:cxn ang="0">
                    <a:pos x="74" y="32"/>
                  </a:cxn>
                  <a:cxn ang="0">
                    <a:pos x="0" y="0"/>
                  </a:cxn>
                </a:cxnLst>
                <a:rect l="0" t="0" r="r" b="b"/>
                <a:pathLst>
                  <a:path w="74" h="143">
                    <a:moveTo>
                      <a:pt x="0" y="0"/>
                    </a:moveTo>
                    <a:lnTo>
                      <a:pt x="0" y="110"/>
                    </a:lnTo>
                    <a:lnTo>
                      <a:pt x="74" y="143"/>
                    </a:lnTo>
                    <a:lnTo>
                      <a:pt x="74" y="3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1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94248" name="Freeform 40"/>
              <p:cNvSpPr>
                <a:spLocks/>
              </p:cNvSpPr>
              <p:nvPr/>
            </p:nvSpPr>
            <p:spPr bwMode="auto">
              <a:xfrm>
                <a:off x="1559" y="4404"/>
                <a:ext cx="32" cy="6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06"/>
                  </a:cxn>
                  <a:cxn ang="0">
                    <a:pos x="96" y="148"/>
                  </a:cxn>
                  <a:cxn ang="0">
                    <a:pos x="96" y="45"/>
                  </a:cxn>
                  <a:cxn ang="0">
                    <a:pos x="0" y="0"/>
                  </a:cxn>
                </a:cxnLst>
                <a:rect l="0" t="0" r="r" b="b"/>
                <a:pathLst>
                  <a:path w="96" h="206">
                    <a:moveTo>
                      <a:pt x="0" y="0"/>
                    </a:moveTo>
                    <a:lnTo>
                      <a:pt x="0" y="206"/>
                    </a:lnTo>
                    <a:lnTo>
                      <a:pt x="96" y="148"/>
                    </a:lnTo>
                    <a:lnTo>
                      <a:pt x="96" y="4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F1F3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</p:grpSp>
        <p:grpSp>
          <p:nvGrpSpPr>
            <p:cNvPr id="5" name="Group 41"/>
            <p:cNvGrpSpPr>
              <a:grpSpLocks/>
            </p:cNvGrpSpPr>
            <p:nvPr/>
          </p:nvGrpSpPr>
          <p:grpSpPr bwMode="auto">
            <a:xfrm>
              <a:off x="4905" y="653"/>
              <a:ext cx="368" cy="727"/>
              <a:chOff x="1542" y="3950"/>
              <a:chExt cx="171" cy="483"/>
            </a:xfrm>
          </p:grpSpPr>
          <p:sp>
            <p:nvSpPr>
              <p:cNvPr id="94250" name="Freeform 42"/>
              <p:cNvSpPr>
                <a:spLocks/>
              </p:cNvSpPr>
              <p:nvPr/>
            </p:nvSpPr>
            <p:spPr bwMode="auto">
              <a:xfrm>
                <a:off x="1549" y="3952"/>
                <a:ext cx="155" cy="48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66" y="77"/>
                  </a:cxn>
                  <a:cxn ang="0">
                    <a:pos x="466" y="1444"/>
                  </a:cxn>
                  <a:cxn ang="0">
                    <a:pos x="3" y="1249"/>
                  </a:cxn>
                  <a:cxn ang="0">
                    <a:pos x="0" y="0"/>
                  </a:cxn>
                </a:cxnLst>
                <a:rect l="0" t="0" r="r" b="b"/>
                <a:pathLst>
                  <a:path w="466" h="1444">
                    <a:moveTo>
                      <a:pt x="0" y="0"/>
                    </a:moveTo>
                    <a:lnTo>
                      <a:pt x="466" y="77"/>
                    </a:lnTo>
                    <a:lnTo>
                      <a:pt x="466" y="1444"/>
                    </a:lnTo>
                    <a:lnTo>
                      <a:pt x="3" y="124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grpSp>
            <p:nvGrpSpPr>
              <p:cNvPr id="6" name="Group 43"/>
              <p:cNvGrpSpPr>
                <a:grpSpLocks/>
              </p:cNvGrpSpPr>
              <p:nvPr/>
            </p:nvGrpSpPr>
            <p:grpSpPr bwMode="auto">
              <a:xfrm>
                <a:off x="1542" y="3950"/>
                <a:ext cx="171" cy="473"/>
                <a:chOff x="1542" y="3950"/>
                <a:chExt cx="171" cy="473"/>
              </a:xfrm>
            </p:grpSpPr>
            <p:sp>
              <p:nvSpPr>
                <p:cNvPr id="94252" name="Line 44"/>
                <p:cNvSpPr>
                  <a:spLocks noChangeShapeType="1"/>
                </p:cNvSpPr>
                <p:nvPr/>
              </p:nvSpPr>
              <p:spPr bwMode="auto">
                <a:xfrm>
                  <a:off x="1543" y="4312"/>
                  <a:ext cx="170" cy="57"/>
                </a:xfrm>
                <a:prstGeom prst="line">
                  <a:avLst/>
                </a:prstGeom>
                <a:noFill/>
                <a:ln w="6350">
                  <a:solidFill>
                    <a:srgbClr val="FF5F7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94253" name="Line 45"/>
                <p:cNvSpPr>
                  <a:spLocks noChangeShapeType="1"/>
                </p:cNvSpPr>
                <p:nvPr/>
              </p:nvSpPr>
              <p:spPr bwMode="auto">
                <a:xfrm>
                  <a:off x="1542" y="4251"/>
                  <a:ext cx="170" cy="50"/>
                </a:xfrm>
                <a:prstGeom prst="line">
                  <a:avLst/>
                </a:prstGeom>
                <a:noFill/>
                <a:ln w="6350">
                  <a:solidFill>
                    <a:srgbClr val="FF5F7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94254" name="Line 46"/>
                <p:cNvSpPr>
                  <a:spLocks noChangeShapeType="1"/>
                </p:cNvSpPr>
                <p:nvPr/>
              </p:nvSpPr>
              <p:spPr bwMode="auto">
                <a:xfrm>
                  <a:off x="1546" y="4189"/>
                  <a:ext cx="166" cy="44"/>
                </a:xfrm>
                <a:prstGeom prst="line">
                  <a:avLst/>
                </a:prstGeom>
                <a:noFill/>
                <a:ln w="6350">
                  <a:solidFill>
                    <a:srgbClr val="FF5F7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94255" name="Line 47"/>
                <p:cNvSpPr>
                  <a:spLocks noChangeShapeType="1"/>
                </p:cNvSpPr>
                <p:nvPr/>
              </p:nvSpPr>
              <p:spPr bwMode="auto">
                <a:xfrm>
                  <a:off x="1544" y="4124"/>
                  <a:ext cx="166" cy="40"/>
                </a:xfrm>
                <a:prstGeom prst="line">
                  <a:avLst/>
                </a:prstGeom>
                <a:noFill/>
                <a:ln w="6350">
                  <a:solidFill>
                    <a:srgbClr val="FF5F7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94256" name="Line 48"/>
                <p:cNvSpPr>
                  <a:spLocks noChangeShapeType="1"/>
                </p:cNvSpPr>
                <p:nvPr/>
              </p:nvSpPr>
              <p:spPr bwMode="auto">
                <a:xfrm>
                  <a:off x="1547" y="4062"/>
                  <a:ext cx="163" cy="33"/>
                </a:xfrm>
                <a:prstGeom prst="line">
                  <a:avLst/>
                </a:prstGeom>
                <a:noFill/>
                <a:ln w="6350">
                  <a:solidFill>
                    <a:srgbClr val="FF5F7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94257" name="Line 49"/>
                <p:cNvSpPr>
                  <a:spLocks noChangeShapeType="1"/>
                </p:cNvSpPr>
                <p:nvPr/>
              </p:nvSpPr>
              <p:spPr bwMode="auto">
                <a:xfrm>
                  <a:off x="1542" y="4005"/>
                  <a:ext cx="167" cy="28"/>
                </a:xfrm>
                <a:prstGeom prst="line">
                  <a:avLst/>
                </a:prstGeom>
                <a:noFill/>
                <a:ln w="6350">
                  <a:solidFill>
                    <a:srgbClr val="FF5F7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94258" name="Line 50"/>
                <p:cNvSpPr>
                  <a:spLocks noChangeShapeType="1"/>
                </p:cNvSpPr>
                <p:nvPr/>
              </p:nvSpPr>
              <p:spPr bwMode="auto">
                <a:xfrm>
                  <a:off x="1582" y="3950"/>
                  <a:ext cx="1" cy="441"/>
                </a:xfrm>
                <a:prstGeom prst="line">
                  <a:avLst/>
                </a:prstGeom>
                <a:noFill/>
                <a:ln w="6350">
                  <a:solidFill>
                    <a:srgbClr val="FF5F7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94259" name="Line 51"/>
                <p:cNvSpPr>
                  <a:spLocks noChangeShapeType="1"/>
                </p:cNvSpPr>
                <p:nvPr/>
              </p:nvSpPr>
              <p:spPr bwMode="auto">
                <a:xfrm>
                  <a:off x="1620" y="3958"/>
                  <a:ext cx="1" cy="451"/>
                </a:xfrm>
                <a:prstGeom prst="line">
                  <a:avLst/>
                </a:prstGeom>
                <a:noFill/>
                <a:ln w="6350">
                  <a:solidFill>
                    <a:srgbClr val="FF5F7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94260" name="Line 52"/>
                <p:cNvSpPr>
                  <a:spLocks noChangeShapeType="1"/>
                </p:cNvSpPr>
                <p:nvPr/>
              </p:nvSpPr>
              <p:spPr bwMode="auto">
                <a:xfrm>
                  <a:off x="1661" y="3965"/>
                  <a:ext cx="1" cy="458"/>
                </a:xfrm>
                <a:prstGeom prst="line">
                  <a:avLst/>
                </a:prstGeom>
                <a:noFill/>
                <a:ln w="6350">
                  <a:solidFill>
                    <a:srgbClr val="FF5F7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</p:grpSp>
        </p:grpSp>
        <p:grpSp>
          <p:nvGrpSpPr>
            <p:cNvPr id="7" name="Group 53"/>
            <p:cNvGrpSpPr>
              <a:grpSpLocks/>
            </p:cNvGrpSpPr>
            <p:nvPr/>
          </p:nvGrpSpPr>
          <p:grpSpPr bwMode="auto">
            <a:xfrm>
              <a:off x="5043" y="504"/>
              <a:ext cx="429" cy="148"/>
              <a:chOff x="1606" y="3851"/>
              <a:chExt cx="200" cy="98"/>
            </a:xfrm>
          </p:grpSpPr>
          <p:grpSp>
            <p:nvGrpSpPr>
              <p:cNvPr id="8" name="Group 54"/>
              <p:cNvGrpSpPr>
                <a:grpSpLocks/>
              </p:cNvGrpSpPr>
              <p:nvPr/>
            </p:nvGrpSpPr>
            <p:grpSpPr bwMode="auto">
              <a:xfrm>
                <a:off x="1606" y="3851"/>
                <a:ext cx="200" cy="98"/>
                <a:chOff x="1606" y="3851"/>
                <a:chExt cx="200" cy="98"/>
              </a:xfrm>
            </p:grpSpPr>
            <p:sp>
              <p:nvSpPr>
                <p:cNvPr id="94263" name="Freeform 55"/>
                <p:cNvSpPr>
                  <a:spLocks/>
                </p:cNvSpPr>
                <p:nvPr/>
              </p:nvSpPr>
              <p:spPr bwMode="auto">
                <a:xfrm>
                  <a:off x="1606" y="3851"/>
                  <a:ext cx="200" cy="39"/>
                </a:xfrm>
                <a:custGeom>
                  <a:avLst/>
                  <a:gdLst/>
                  <a:ahLst/>
                  <a:cxnLst>
                    <a:cxn ang="0">
                      <a:pos x="0" y="75"/>
                    </a:cxn>
                    <a:cxn ang="0">
                      <a:pos x="348" y="117"/>
                    </a:cxn>
                    <a:cxn ang="0">
                      <a:pos x="598" y="38"/>
                    </a:cxn>
                    <a:cxn ang="0">
                      <a:pos x="260" y="0"/>
                    </a:cxn>
                    <a:cxn ang="0">
                      <a:pos x="0" y="75"/>
                    </a:cxn>
                  </a:cxnLst>
                  <a:rect l="0" t="0" r="r" b="b"/>
                  <a:pathLst>
                    <a:path w="598" h="117">
                      <a:moveTo>
                        <a:pt x="0" y="75"/>
                      </a:moveTo>
                      <a:lnTo>
                        <a:pt x="348" y="117"/>
                      </a:lnTo>
                      <a:lnTo>
                        <a:pt x="598" y="38"/>
                      </a:lnTo>
                      <a:lnTo>
                        <a:pt x="260" y="0"/>
                      </a:lnTo>
                      <a:lnTo>
                        <a:pt x="0" y="75"/>
                      </a:lnTo>
                      <a:close/>
                    </a:path>
                  </a:pathLst>
                </a:custGeom>
                <a:solidFill>
                  <a:srgbClr val="DF3F5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94264" name="Freeform 56"/>
                <p:cNvSpPr>
                  <a:spLocks/>
                </p:cNvSpPr>
                <p:nvPr/>
              </p:nvSpPr>
              <p:spPr bwMode="auto">
                <a:xfrm>
                  <a:off x="1722" y="3863"/>
                  <a:ext cx="82" cy="86"/>
                </a:xfrm>
                <a:custGeom>
                  <a:avLst/>
                  <a:gdLst/>
                  <a:ahLst/>
                  <a:cxnLst>
                    <a:cxn ang="0">
                      <a:pos x="0" y="79"/>
                    </a:cxn>
                    <a:cxn ang="0">
                      <a:pos x="247" y="0"/>
                    </a:cxn>
                    <a:cxn ang="0">
                      <a:pos x="247" y="162"/>
                    </a:cxn>
                    <a:cxn ang="0">
                      <a:pos x="0" y="256"/>
                    </a:cxn>
                    <a:cxn ang="0">
                      <a:pos x="0" y="79"/>
                    </a:cxn>
                  </a:cxnLst>
                  <a:rect l="0" t="0" r="r" b="b"/>
                  <a:pathLst>
                    <a:path w="247" h="256">
                      <a:moveTo>
                        <a:pt x="0" y="79"/>
                      </a:moveTo>
                      <a:lnTo>
                        <a:pt x="247" y="0"/>
                      </a:lnTo>
                      <a:lnTo>
                        <a:pt x="247" y="162"/>
                      </a:lnTo>
                      <a:lnTo>
                        <a:pt x="0" y="256"/>
                      </a:lnTo>
                      <a:lnTo>
                        <a:pt x="0" y="79"/>
                      </a:lnTo>
                      <a:close/>
                    </a:path>
                  </a:pathLst>
                </a:custGeom>
                <a:solidFill>
                  <a:srgbClr val="DF1F3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94265" name="Freeform 57"/>
                <p:cNvSpPr>
                  <a:spLocks/>
                </p:cNvSpPr>
                <p:nvPr/>
              </p:nvSpPr>
              <p:spPr bwMode="auto">
                <a:xfrm>
                  <a:off x="1606" y="3876"/>
                  <a:ext cx="116" cy="73"/>
                </a:xfrm>
                <a:custGeom>
                  <a:avLst/>
                  <a:gdLst/>
                  <a:ahLst/>
                  <a:cxnLst>
                    <a:cxn ang="0">
                      <a:pos x="346" y="42"/>
                    </a:cxn>
                    <a:cxn ang="0">
                      <a:pos x="346" y="219"/>
                    </a:cxn>
                    <a:cxn ang="0">
                      <a:pos x="0" y="169"/>
                    </a:cxn>
                    <a:cxn ang="0">
                      <a:pos x="0" y="0"/>
                    </a:cxn>
                    <a:cxn ang="0">
                      <a:pos x="346" y="42"/>
                    </a:cxn>
                  </a:cxnLst>
                  <a:rect l="0" t="0" r="r" b="b"/>
                  <a:pathLst>
                    <a:path w="346" h="219">
                      <a:moveTo>
                        <a:pt x="346" y="42"/>
                      </a:moveTo>
                      <a:lnTo>
                        <a:pt x="346" y="219"/>
                      </a:lnTo>
                      <a:lnTo>
                        <a:pt x="0" y="169"/>
                      </a:lnTo>
                      <a:lnTo>
                        <a:pt x="0" y="0"/>
                      </a:lnTo>
                      <a:lnTo>
                        <a:pt x="346" y="42"/>
                      </a:lnTo>
                      <a:close/>
                    </a:path>
                  </a:pathLst>
                </a:custGeom>
                <a:solidFill>
                  <a:srgbClr val="FF5F7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sp>
            <p:nvSpPr>
              <p:cNvPr id="94266" name="Freeform 58"/>
              <p:cNvSpPr>
                <a:spLocks/>
              </p:cNvSpPr>
              <p:nvPr/>
            </p:nvSpPr>
            <p:spPr bwMode="auto">
              <a:xfrm>
                <a:off x="1622" y="3888"/>
                <a:ext cx="66" cy="17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199" y="21"/>
                  </a:cxn>
                  <a:cxn ang="0">
                    <a:pos x="199" y="52"/>
                  </a:cxn>
                  <a:cxn ang="0">
                    <a:pos x="0" y="33"/>
                  </a:cxn>
                  <a:cxn ang="0">
                    <a:pos x="1" y="0"/>
                  </a:cxn>
                </a:cxnLst>
                <a:rect l="0" t="0" r="r" b="b"/>
                <a:pathLst>
                  <a:path w="199" h="52">
                    <a:moveTo>
                      <a:pt x="1" y="0"/>
                    </a:moveTo>
                    <a:lnTo>
                      <a:pt x="199" y="21"/>
                    </a:lnTo>
                    <a:lnTo>
                      <a:pt x="199" y="52"/>
                    </a:lnTo>
                    <a:lnTo>
                      <a:pt x="0" y="3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</p:grpSp>
        <p:sp>
          <p:nvSpPr>
            <p:cNvPr id="94267" name="Line 59"/>
            <p:cNvSpPr>
              <a:spLocks noChangeShapeType="1"/>
            </p:cNvSpPr>
            <p:nvPr/>
          </p:nvSpPr>
          <p:spPr bwMode="auto">
            <a:xfrm>
              <a:off x="5189" y="933"/>
              <a:ext cx="131" cy="62"/>
            </a:xfrm>
            <a:prstGeom prst="line">
              <a:avLst/>
            </a:prstGeom>
            <a:noFill/>
            <a:ln w="6350">
              <a:solidFill>
                <a:srgbClr val="FF5F7F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94268" name="Line 60"/>
            <p:cNvSpPr>
              <a:spLocks noChangeShapeType="1"/>
            </p:cNvSpPr>
            <p:nvPr/>
          </p:nvSpPr>
          <p:spPr bwMode="auto">
            <a:xfrm>
              <a:off x="5191" y="837"/>
              <a:ext cx="129" cy="51"/>
            </a:xfrm>
            <a:prstGeom prst="line">
              <a:avLst/>
            </a:prstGeom>
            <a:noFill/>
            <a:ln w="6350">
              <a:solidFill>
                <a:srgbClr val="FF5F7F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94269" name="Line 61"/>
            <p:cNvSpPr>
              <a:spLocks noChangeShapeType="1"/>
            </p:cNvSpPr>
            <p:nvPr/>
          </p:nvSpPr>
          <p:spPr bwMode="auto">
            <a:xfrm>
              <a:off x="5187" y="749"/>
              <a:ext cx="132" cy="43"/>
            </a:xfrm>
            <a:prstGeom prst="line">
              <a:avLst/>
            </a:prstGeom>
            <a:noFill/>
            <a:ln w="6350">
              <a:solidFill>
                <a:srgbClr val="FF5F7F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94270" name="Freeform 62"/>
            <p:cNvSpPr>
              <a:spLocks/>
            </p:cNvSpPr>
            <p:nvPr/>
          </p:nvSpPr>
          <p:spPr bwMode="auto">
            <a:xfrm>
              <a:off x="4880" y="609"/>
              <a:ext cx="587" cy="895"/>
            </a:xfrm>
            <a:custGeom>
              <a:avLst/>
              <a:gdLst/>
              <a:ahLst/>
              <a:cxnLst>
                <a:cxn ang="0">
                  <a:pos x="561" y="96"/>
                </a:cxn>
                <a:cxn ang="0">
                  <a:pos x="633" y="112"/>
                </a:cxn>
                <a:cxn ang="0">
                  <a:pos x="753" y="184"/>
                </a:cxn>
                <a:cxn ang="0">
                  <a:pos x="849" y="152"/>
                </a:cxn>
                <a:cxn ang="0">
                  <a:pos x="873" y="128"/>
                </a:cxn>
                <a:cxn ang="0">
                  <a:pos x="921" y="112"/>
                </a:cxn>
                <a:cxn ang="0">
                  <a:pos x="945" y="104"/>
                </a:cxn>
                <a:cxn ang="0">
                  <a:pos x="977" y="208"/>
                </a:cxn>
                <a:cxn ang="0">
                  <a:pos x="993" y="1072"/>
                </a:cxn>
                <a:cxn ang="0">
                  <a:pos x="889" y="1184"/>
                </a:cxn>
                <a:cxn ang="0">
                  <a:pos x="713" y="1200"/>
                </a:cxn>
                <a:cxn ang="0">
                  <a:pos x="689" y="1032"/>
                </a:cxn>
                <a:cxn ang="0">
                  <a:pos x="793" y="944"/>
                </a:cxn>
                <a:cxn ang="0">
                  <a:pos x="809" y="600"/>
                </a:cxn>
                <a:cxn ang="0">
                  <a:pos x="681" y="560"/>
                </a:cxn>
                <a:cxn ang="0">
                  <a:pos x="657" y="536"/>
                </a:cxn>
                <a:cxn ang="0">
                  <a:pos x="609" y="520"/>
                </a:cxn>
                <a:cxn ang="0">
                  <a:pos x="41" y="584"/>
                </a:cxn>
                <a:cxn ang="0">
                  <a:pos x="73" y="320"/>
                </a:cxn>
                <a:cxn ang="0">
                  <a:pos x="81" y="88"/>
                </a:cxn>
                <a:cxn ang="0">
                  <a:pos x="561" y="96"/>
                </a:cxn>
              </a:cxnLst>
              <a:rect l="0" t="0" r="r" b="b"/>
              <a:pathLst>
                <a:path w="1030" h="1225">
                  <a:moveTo>
                    <a:pt x="561" y="96"/>
                  </a:moveTo>
                  <a:cubicBezTo>
                    <a:pt x="574" y="98"/>
                    <a:pt x="616" y="103"/>
                    <a:pt x="633" y="112"/>
                  </a:cubicBezTo>
                  <a:cubicBezTo>
                    <a:pt x="675" y="135"/>
                    <a:pt x="707" y="169"/>
                    <a:pt x="753" y="184"/>
                  </a:cubicBezTo>
                  <a:cubicBezTo>
                    <a:pt x="789" y="178"/>
                    <a:pt x="820" y="176"/>
                    <a:pt x="849" y="152"/>
                  </a:cubicBezTo>
                  <a:cubicBezTo>
                    <a:pt x="858" y="145"/>
                    <a:pt x="863" y="133"/>
                    <a:pt x="873" y="128"/>
                  </a:cubicBezTo>
                  <a:cubicBezTo>
                    <a:pt x="888" y="120"/>
                    <a:pt x="905" y="117"/>
                    <a:pt x="921" y="112"/>
                  </a:cubicBezTo>
                  <a:cubicBezTo>
                    <a:pt x="929" y="109"/>
                    <a:pt x="945" y="104"/>
                    <a:pt x="945" y="104"/>
                  </a:cubicBezTo>
                  <a:cubicBezTo>
                    <a:pt x="957" y="139"/>
                    <a:pt x="968" y="172"/>
                    <a:pt x="977" y="208"/>
                  </a:cubicBezTo>
                  <a:cubicBezTo>
                    <a:pt x="960" y="325"/>
                    <a:pt x="1030" y="961"/>
                    <a:pt x="993" y="1072"/>
                  </a:cubicBezTo>
                  <a:cubicBezTo>
                    <a:pt x="990" y="1082"/>
                    <a:pt x="895" y="1178"/>
                    <a:pt x="889" y="1184"/>
                  </a:cubicBezTo>
                  <a:cubicBezTo>
                    <a:pt x="860" y="1196"/>
                    <a:pt x="746" y="1225"/>
                    <a:pt x="713" y="1200"/>
                  </a:cubicBezTo>
                  <a:cubicBezTo>
                    <a:pt x="680" y="1175"/>
                    <a:pt x="676" y="1075"/>
                    <a:pt x="689" y="1032"/>
                  </a:cubicBezTo>
                  <a:cubicBezTo>
                    <a:pt x="702" y="989"/>
                    <a:pt x="773" y="1016"/>
                    <a:pt x="793" y="944"/>
                  </a:cubicBezTo>
                  <a:cubicBezTo>
                    <a:pt x="813" y="872"/>
                    <a:pt x="828" y="664"/>
                    <a:pt x="809" y="600"/>
                  </a:cubicBezTo>
                  <a:cubicBezTo>
                    <a:pt x="767" y="593"/>
                    <a:pt x="717" y="586"/>
                    <a:pt x="681" y="560"/>
                  </a:cubicBezTo>
                  <a:cubicBezTo>
                    <a:pt x="672" y="553"/>
                    <a:pt x="667" y="541"/>
                    <a:pt x="657" y="536"/>
                  </a:cubicBezTo>
                  <a:cubicBezTo>
                    <a:pt x="642" y="528"/>
                    <a:pt x="625" y="525"/>
                    <a:pt x="609" y="520"/>
                  </a:cubicBezTo>
                  <a:cubicBezTo>
                    <a:pt x="601" y="517"/>
                    <a:pt x="41" y="584"/>
                    <a:pt x="41" y="584"/>
                  </a:cubicBezTo>
                  <a:cubicBezTo>
                    <a:pt x="0" y="543"/>
                    <a:pt x="65" y="383"/>
                    <a:pt x="73" y="320"/>
                  </a:cubicBezTo>
                  <a:cubicBezTo>
                    <a:pt x="66" y="261"/>
                    <a:pt x="91" y="146"/>
                    <a:pt x="81" y="88"/>
                  </a:cubicBezTo>
                  <a:cubicBezTo>
                    <a:pt x="65" y="0"/>
                    <a:pt x="520" y="137"/>
                    <a:pt x="561" y="96"/>
                  </a:cubicBezTo>
                  <a:close/>
                </a:path>
              </a:pathLst>
            </a:custGeom>
            <a:solidFill>
              <a:srgbClr val="B2B2B2"/>
            </a:solidFill>
            <a:ln w="12700" cap="flat" cmpd="sng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94271" name="Line 63"/>
            <p:cNvSpPr>
              <a:spLocks noChangeShapeType="1"/>
            </p:cNvSpPr>
            <p:nvPr/>
          </p:nvSpPr>
          <p:spPr bwMode="auto">
            <a:xfrm flipV="1">
              <a:off x="5421" y="800"/>
              <a:ext cx="1" cy="587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94272" name="Line 64"/>
            <p:cNvSpPr>
              <a:spLocks noChangeShapeType="1"/>
            </p:cNvSpPr>
            <p:nvPr/>
          </p:nvSpPr>
          <p:spPr bwMode="auto">
            <a:xfrm flipV="1">
              <a:off x="5397" y="950"/>
              <a:ext cx="1" cy="437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grpSp>
          <p:nvGrpSpPr>
            <p:cNvPr id="9" name="Group 65"/>
            <p:cNvGrpSpPr>
              <a:grpSpLocks/>
            </p:cNvGrpSpPr>
            <p:nvPr/>
          </p:nvGrpSpPr>
          <p:grpSpPr bwMode="auto">
            <a:xfrm>
              <a:off x="4941" y="686"/>
              <a:ext cx="358" cy="125"/>
              <a:chOff x="131" y="3073"/>
              <a:chExt cx="626" cy="171"/>
            </a:xfrm>
          </p:grpSpPr>
          <p:sp>
            <p:nvSpPr>
              <p:cNvPr id="94274" name="Line 66"/>
              <p:cNvSpPr>
                <a:spLocks noChangeShapeType="1"/>
              </p:cNvSpPr>
              <p:nvPr/>
            </p:nvSpPr>
            <p:spPr bwMode="auto">
              <a:xfrm flipH="1" flipV="1">
                <a:off x="131" y="3160"/>
                <a:ext cx="626" cy="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94275" name="Line 67"/>
              <p:cNvSpPr>
                <a:spLocks noChangeShapeType="1"/>
              </p:cNvSpPr>
              <p:nvPr/>
            </p:nvSpPr>
            <p:spPr bwMode="auto">
              <a:xfrm flipV="1">
                <a:off x="677" y="3141"/>
                <a:ext cx="0" cy="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94276" name="Line 68"/>
              <p:cNvSpPr>
                <a:spLocks noChangeShapeType="1"/>
              </p:cNvSpPr>
              <p:nvPr/>
            </p:nvSpPr>
            <p:spPr bwMode="auto">
              <a:xfrm flipV="1">
                <a:off x="569" y="3139"/>
                <a:ext cx="0" cy="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94277" name="Line 69"/>
              <p:cNvSpPr>
                <a:spLocks noChangeShapeType="1"/>
              </p:cNvSpPr>
              <p:nvPr/>
            </p:nvSpPr>
            <p:spPr bwMode="auto">
              <a:xfrm flipV="1">
                <a:off x="406" y="3114"/>
                <a:ext cx="0" cy="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94278" name="Line 70"/>
              <p:cNvSpPr>
                <a:spLocks noChangeShapeType="1"/>
              </p:cNvSpPr>
              <p:nvPr/>
            </p:nvSpPr>
            <p:spPr bwMode="auto">
              <a:xfrm flipV="1">
                <a:off x="131" y="3073"/>
                <a:ext cx="0" cy="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94279" name="Line 71"/>
              <p:cNvSpPr>
                <a:spLocks noChangeShapeType="1"/>
              </p:cNvSpPr>
              <p:nvPr/>
            </p:nvSpPr>
            <p:spPr bwMode="auto">
              <a:xfrm flipV="1">
                <a:off x="218" y="3088"/>
                <a:ext cx="0" cy="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94280" name="Line 72"/>
              <p:cNvSpPr>
                <a:spLocks noChangeShapeType="1"/>
              </p:cNvSpPr>
              <p:nvPr/>
            </p:nvSpPr>
            <p:spPr bwMode="auto">
              <a:xfrm flipV="1">
                <a:off x="308" y="3099"/>
                <a:ext cx="0" cy="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94281" name="Line 73"/>
              <p:cNvSpPr>
                <a:spLocks noChangeShapeType="1"/>
              </p:cNvSpPr>
              <p:nvPr/>
            </p:nvSpPr>
            <p:spPr bwMode="auto">
              <a:xfrm flipV="1">
                <a:off x="492" y="3118"/>
                <a:ext cx="0" cy="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grpSp>
          <p:nvGrpSpPr>
            <p:cNvPr id="10" name="Group 74"/>
            <p:cNvGrpSpPr>
              <a:grpSpLocks/>
            </p:cNvGrpSpPr>
            <p:nvPr/>
          </p:nvGrpSpPr>
          <p:grpSpPr bwMode="auto">
            <a:xfrm>
              <a:off x="5288" y="772"/>
              <a:ext cx="140" cy="71"/>
              <a:chOff x="1606" y="3851"/>
              <a:chExt cx="200" cy="98"/>
            </a:xfrm>
          </p:grpSpPr>
          <p:grpSp>
            <p:nvGrpSpPr>
              <p:cNvPr id="11" name="Group 75"/>
              <p:cNvGrpSpPr>
                <a:grpSpLocks/>
              </p:cNvGrpSpPr>
              <p:nvPr/>
            </p:nvGrpSpPr>
            <p:grpSpPr bwMode="auto">
              <a:xfrm>
                <a:off x="1606" y="3851"/>
                <a:ext cx="200" cy="98"/>
                <a:chOff x="1606" y="3851"/>
                <a:chExt cx="200" cy="98"/>
              </a:xfrm>
            </p:grpSpPr>
            <p:sp>
              <p:nvSpPr>
                <p:cNvPr id="94284" name="Freeform 76"/>
                <p:cNvSpPr>
                  <a:spLocks/>
                </p:cNvSpPr>
                <p:nvPr/>
              </p:nvSpPr>
              <p:spPr bwMode="auto">
                <a:xfrm>
                  <a:off x="1606" y="3851"/>
                  <a:ext cx="200" cy="39"/>
                </a:xfrm>
                <a:custGeom>
                  <a:avLst/>
                  <a:gdLst/>
                  <a:ahLst/>
                  <a:cxnLst>
                    <a:cxn ang="0">
                      <a:pos x="0" y="75"/>
                    </a:cxn>
                    <a:cxn ang="0">
                      <a:pos x="348" y="117"/>
                    </a:cxn>
                    <a:cxn ang="0">
                      <a:pos x="598" y="38"/>
                    </a:cxn>
                    <a:cxn ang="0">
                      <a:pos x="260" y="0"/>
                    </a:cxn>
                    <a:cxn ang="0">
                      <a:pos x="0" y="75"/>
                    </a:cxn>
                  </a:cxnLst>
                  <a:rect l="0" t="0" r="r" b="b"/>
                  <a:pathLst>
                    <a:path w="598" h="117">
                      <a:moveTo>
                        <a:pt x="0" y="75"/>
                      </a:moveTo>
                      <a:lnTo>
                        <a:pt x="348" y="117"/>
                      </a:lnTo>
                      <a:lnTo>
                        <a:pt x="598" y="38"/>
                      </a:lnTo>
                      <a:lnTo>
                        <a:pt x="260" y="0"/>
                      </a:lnTo>
                      <a:lnTo>
                        <a:pt x="0" y="75"/>
                      </a:lnTo>
                      <a:close/>
                    </a:path>
                  </a:pathLst>
                </a:custGeom>
                <a:solidFill>
                  <a:srgbClr val="DDDDDD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94285" name="Freeform 77"/>
                <p:cNvSpPr>
                  <a:spLocks/>
                </p:cNvSpPr>
                <p:nvPr/>
              </p:nvSpPr>
              <p:spPr bwMode="auto">
                <a:xfrm>
                  <a:off x="1722" y="3863"/>
                  <a:ext cx="82" cy="86"/>
                </a:xfrm>
                <a:custGeom>
                  <a:avLst/>
                  <a:gdLst/>
                  <a:ahLst/>
                  <a:cxnLst>
                    <a:cxn ang="0">
                      <a:pos x="0" y="79"/>
                    </a:cxn>
                    <a:cxn ang="0">
                      <a:pos x="247" y="0"/>
                    </a:cxn>
                    <a:cxn ang="0">
                      <a:pos x="247" y="162"/>
                    </a:cxn>
                    <a:cxn ang="0">
                      <a:pos x="0" y="256"/>
                    </a:cxn>
                    <a:cxn ang="0">
                      <a:pos x="0" y="79"/>
                    </a:cxn>
                  </a:cxnLst>
                  <a:rect l="0" t="0" r="r" b="b"/>
                  <a:pathLst>
                    <a:path w="247" h="256">
                      <a:moveTo>
                        <a:pt x="0" y="79"/>
                      </a:moveTo>
                      <a:lnTo>
                        <a:pt x="247" y="0"/>
                      </a:lnTo>
                      <a:lnTo>
                        <a:pt x="247" y="162"/>
                      </a:lnTo>
                      <a:lnTo>
                        <a:pt x="0" y="256"/>
                      </a:lnTo>
                      <a:lnTo>
                        <a:pt x="0" y="79"/>
                      </a:lnTo>
                      <a:close/>
                    </a:path>
                  </a:pathLst>
                </a:custGeom>
                <a:solidFill>
                  <a:srgbClr val="DDDDDD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94286" name="Freeform 78"/>
                <p:cNvSpPr>
                  <a:spLocks/>
                </p:cNvSpPr>
                <p:nvPr/>
              </p:nvSpPr>
              <p:spPr bwMode="auto">
                <a:xfrm>
                  <a:off x="1606" y="3876"/>
                  <a:ext cx="116" cy="73"/>
                </a:xfrm>
                <a:custGeom>
                  <a:avLst/>
                  <a:gdLst/>
                  <a:ahLst/>
                  <a:cxnLst>
                    <a:cxn ang="0">
                      <a:pos x="346" y="42"/>
                    </a:cxn>
                    <a:cxn ang="0">
                      <a:pos x="346" y="219"/>
                    </a:cxn>
                    <a:cxn ang="0">
                      <a:pos x="0" y="169"/>
                    </a:cxn>
                    <a:cxn ang="0">
                      <a:pos x="0" y="0"/>
                    </a:cxn>
                    <a:cxn ang="0">
                      <a:pos x="346" y="42"/>
                    </a:cxn>
                  </a:cxnLst>
                  <a:rect l="0" t="0" r="r" b="b"/>
                  <a:pathLst>
                    <a:path w="346" h="219">
                      <a:moveTo>
                        <a:pt x="346" y="42"/>
                      </a:moveTo>
                      <a:lnTo>
                        <a:pt x="346" y="219"/>
                      </a:lnTo>
                      <a:lnTo>
                        <a:pt x="0" y="169"/>
                      </a:lnTo>
                      <a:lnTo>
                        <a:pt x="0" y="0"/>
                      </a:lnTo>
                      <a:lnTo>
                        <a:pt x="346" y="42"/>
                      </a:lnTo>
                      <a:close/>
                    </a:path>
                  </a:pathLst>
                </a:custGeom>
                <a:solidFill>
                  <a:srgbClr val="DDDDDD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sp>
            <p:nvSpPr>
              <p:cNvPr id="94287" name="Freeform 79"/>
              <p:cNvSpPr>
                <a:spLocks/>
              </p:cNvSpPr>
              <p:nvPr/>
            </p:nvSpPr>
            <p:spPr bwMode="auto">
              <a:xfrm>
                <a:off x="1622" y="3888"/>
                <a:ext cx="66" cy="17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199" y="21"/>
                  </a:cxn>
                  <a:cxn ang="0">
                    <a:pos x="199" y="52"/>
                  </a:cxn>
                  <a:cxn ang="0">
                    <a:pos x="0" y="33"/>
                  </a:cxn>
                  <a:cxn ang="0">
                    <a:pos x="1" y="0"/>
                  </a:cxn>
                </a:cxnLst>
                <a:rect l="0" t="0" r="r" b="b"/>
                <a:pathLst>
                  <a:path w="199" h="52">
                    <a:moveTo>
                      <a:pt x="1" y="0"/>
                    </a:moveTo>
                    <a:lnTo>
                      <a:pt x="199" y="21"/>
                    </a:lnTo>
                    <a:lnTo>
                      <a:pt x="199" y="52"/>
                    </a:lnTo>
                    <a:lnTo>
                      <a:pt x="0" y="3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</p:grpSp>
        <p:sp>
          <p:nvSpPr>
            <p:cNvPr id="94288" name="Line 80"/>
            <p:cNvSpPr>
              <a:spLocks noChangeShapeType="1"/>
            </p:cNvSpPr>
            <p:nvPr/>
          </p:nvSpPr>
          <p:spPr bwMode="auto">
            <a:xfrm flipH="1" flipV="1">
              <a:off x="5376" y="1075"/>
              <a:ext cx="0" cy="312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94289" name="Line 81"/>
            <p:cNvSpPr>
              <a:spLocks noChangeShapeType="1"/>
            </p:cNvSpPr>
            <p:nvPr/>
          </p:nvSpPr>
          <p:spPr bwMode="auto">
            <a:xfrm flipH="1" flipV="1">
              <a:off x="5359" y="1176"/>
              <a:ext cx="0" cy="197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grpSp>
          <p:nvGrpSpPr>
            <p:cNvPr id="12" name="Group 82"/>
            <p:cNvGrpSpPr>
              <a:grpSpLocks/>
            </p:cNvGrpSpPr>
            <p:nvPr/>
          </p:nvGrpSpPr>
          <p:grpSpPr bwMode="auto">
            <a:xfrm>
              <a:off x="5264" y="1034"/>
              <a:ext cx="141" cy="72"/>
              <a:chOff x="1606" y="3851"/>
              <a:chExt cx="200" cy="98"/>
            </a:xfrm>
          </p:grpSpPr>
          <p:grpSp>
            <p:nvGrpSpPr>
              <p:cNvPr id="13" name="Group 83"/>
              <p:cNvGrpSpPr>
                <a:grpSpLocks/>
              </p:cNvGrpSpPr>
              <p:nvPr/>
            </p:nvGrpSpPr>
            <p:grpSpPr bwMode="auto">
              <a:xfrm>
                <a:off x="1606" y="3851"/>
                <a:ext cx="200" cy="98"/>
                <a:chOff x="1606" y="3851"/>
                <a:chExt cx="200" cy="98"/>
              </a:xfrm>
            </p:grpSpPr>
            <p:sp>
              <p:nvSpPr>
                <p:cNvPr id="94292" name="Freeform 84"/>
                <p:cNvSpPr>
                  <a:spLocks/>
                </p:cNvSpPr>
                <p:nvPr/>
              </p:nvSpPr>
              <p:spPr bwMode="auto">
                <a:xfrm>
                  <a:off x="1606" y="3851"/>
                  <a:ext cx="200" cy="39"/>
                </a:xfrm>
                <a:custGeom>
                  <a:avLst/>
                  <a:gdLst/>
                  <a:ahLst/>
                  <a:cxnLst>
                    <a:cxn ang="0">
                      <a:pos x="0" y="75"/>
                    </a:cxn>
                    <a:cxn ang="0">
                      <a:pos x="348" y="117"/>
                    </a:cxn>
                    <a:cxn ang="0">
                      <a:pos x="598" y="38"/>
                    </a:cxn>
                    <a:cxn ang="0">
                      <a:pos x="260" y="0"/>
                    </a:cxn>
                    <a:cxn ang="0">
                      <a:pos x="0" y="75"/>
                    </a:cxn>
                  </a:cxnLst>
                  <a:rect l="0" t="0" r="r" b="b"/>
                  <a:pathLst>
                    <a:path w="598" h="117">
                      <a:moveTo>
                        <a:pt x="0" y="75"/>
                      </a:moveTo>
                      <a:lnTo>
                        <a:pt x="348" y="117"/>
                      </a:lnTo>
                      <a:lnTo>
                        <a:pt x="598" y="38"/>
                      </a:lnTo>
                      <a:lnTo>
                        <a:pt x="260" y="0"/>
                      </a:lnTo>
                      <a:lnTo>
                        <a:pt x="0" y="75"/>
                      </a:lnTo>
                      <a:close/>
                    </a:path>
                  </a:pathLst>
                </a:custGeom>
                <a:solidFill>
                  <a:srgbClr val="DDDDDD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94293" name="Freeform 85"/>
                <p:cNvSpPr>
                  <a:spLocks/>
                </p:cNvSpPr>
                <p:nvPr/>
              </p:nvSpPr>
              <p:spPr bwMode="auto">
                <a:xfrm>
                  <a:off x="1722" y="3863"/>
                  <a:ext cx="82" cy="86"/>
                </a:xfrm>
                <a:custGeom>
                  <a:avLst/>
                  <a:gdLst/>
                  <a:ahLst/>
                  <a:cxnLst>
                    <a:cxn ang="0">
                      <a:pos x="0" y="79"/>
                    </a:cxn>
                    <a:cxn ang="0">
                      <a:pos x="247" y="0"/>
                    </a:cxn>
                    <a:cxn ang="0">
                      <a:pos x="247" y="162"/>
                    </a:cxn>
                    <a:cxn ang="0">
                      <a:pos x="0" y="256"/>
                    </a:cxn>
                    <a:cxn ang="0">
                      <a:pos x="0" y="79"/>
                    </a:cxn>
                  </a:cxnLst>
                  <a:rect l="0" t="0" r="r" b="b"/>
                  <a:pathLst>
                    <a:path w="247" h="256">
                      <a:moveTo>
                        <a:pt x="0" y="79"/>
                      </a:moveTo>
                      <a:lnTo>
                        <a:pt x="247" y="0"/>
                      </a:lnTo>
                      <a:lnTo>
                        <a:pt x="247" y="162"/>
                      </a:lnTo>
                      <a:lnTo>
                        <a:pt x="0" y="256"/>
                      </a:lnTo>
                      <a:lnTo>
                        <a:pt x="0" y="79"/>
                      </a:lnTo>
                      <a:close/>
                    </a:path>
                  </a:pathLst>
                </a:custGeom>
                <a:solidFill>
                  <a:srgbClr val="DDDDDD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94294" name="Freeform 86"/>
                <p:cNvSpPr>
                  <a:spLocks/>
                </p:cNvSpPr>
                <p:nvPr/>
              </p:nvSpPr>
              <p:spPr bwMode="auto">
                <a:xfrm>
                  <a:off x="1606" y="3876"/>
                  <a:ext cx="116" cy="73"/>
                </a:xfrm>
                <a:custGeom>
                  <a:avLst/>
                  <a:gdLst/>
                  <a:ahLst/>
                  <a:cxnLst>
                    <a:cxn ang="0">
                      <a:pos x="346" y="42"/>
                    </a:cxn>
                    <a:cxn ang="0">
                      <a:pos x="346" y="219"/>
                    </a:cxn>
                    <a:cxn ang="0">
                      <a:pos x="0" y="169"/>
                    </a:cxn>
                    <a:cxn ang="0">
                      <a:pos x="0" y="0"/>
                    </a:cxn>
                    <a:cxn ang="0">
                      <a:pos x="346" y="42"/>
                    </a:cxn>
                  </a:cxnLst>
                  <a:rect l="0" t="0" r="r" b="b"/>
                  <a:pathLst>
                    <a:path w="346" h="219">
                      <a:moveTo>
                        <a:pt x="346" y="42"/>
                      </a:moveTo>
                      <a:lnTo>
                        <a:pt x="346" y="219"/>
                      </a:lnTo>
                      <a:lnTo>
                        <a:pt x="0" y="169"/>
                      </a:lnTo>
                      <a:lnTo>
                        <a:pt x="0" y="0"/>
                      </a:lnTo>
                      <a:lnTo>
                        <a:pt x="346" y="42"/>
                      </a:lnTo>
                      <a:close/>
                    </a:path>
                  </a:pathLst>
                </a:custGeom>
                <a:solidFill>
                  <a:srgbClr val="DDDDDD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sp>
            <p:nvSpPr>
              <p:cNvPr id="94295" name="Freeform 87"/>
              <p:cNvSpPr>
                <a:spLocks/>
              </p:cNvSpPr>
              <p:nvPr/>
            </p:nvSpPr>
            <p:spPr bwMode="auto">
              <a:xfrm>
                <a:off x="1622" y="3888"/>
                <a:ext cx="66" cy="17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199" y="21"/>
                  </a:cxn>
                  <a:cxn ang="0">
                    <a:pos x="199" y="52"/>
                  </a:cxn>
                  <a:cxn ang="0">
                    <a:pos x="0" y="33"/>
                  </a:cxn>
                  <a:cxn ang="0">
                    <a:pos x="1" y="0"/>
                  </a:cxn>
                </a:cxnLst>
                <a:rect l="0" t="0" r="r" b="b"/>
                <a:pathLst>
                  <a:path w="199" h="52">
                    <a:moveTo>
                      <a:pt x="1" y="0"/>
                    </a:moveTo>
                    <a:lnTo>
                      <a:pt x="199" y="21"/>
                    </a:lnTo>
                    <a:lnTo>
                      <a:pt x="199" y="52"/>
                    </a:lnTo>
                    <a:lnTo>
                      <a:pt x="0" y="3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</p:grpSp>
        <p:grpSp>
          <p:nvGrpSpPr>
            <p:cNvPr id="14" name="Group 88"/>
            <p:cNvGrpSpPr>
              <a:grpSpLocks/>
            </p:cNvGrpSpPr>
            <p:nvPr/>
          </p:nvGrpSpPr>
          <p:grpSpPr bwMode="auto">
            <a:xfrm>
              <a:off x="5264" y="1181"/>
              <a:ext cx="141" cy="72"/>
              <a:chOff x="1606" y="3851"/>
              <a:chExt cx="200" cy="98"/>
            </a:xfrm>
          </p:grpSpPr>
          <p:grpSp>
            <p:nvGrpSpPr>
              <p:cNvPr id="15" name="Group 89"/>
              <p:cNvGrpSpPr>
                <a:grpSpLocks/>
              </p:cNvGrpSpPr>
              <p:nvPr/>
            </p:nvGrpSpPr>
            <p:grpSpPr bwMode="auto">
              <a:xfrm>
                <a:off x="1606" y="3851"/>
                <a:ext cx="200" cy="98"/>
                <a:chOff x="1606" y="3851"/>
                <a:chExt cx="200" cy="98"/>
              </a:xfrm>
            </p:grpSpPr>
            <p:sp>
              <p:nvSpPr>
                <p:cNvPr id="94298" name="Freeform 90"/>
                <p:cNvSpPr>
                  <a:spLocks/>
                </p:cNvSpPr>
                <p:nvPr/>
              </p:nvSpPr>
              <p:spPr bwMode="auto">
                <a:xfrm>
                  <a:off x="1606" y="3851"/>
                  <a:ext cx="200" cy="39"/>
                </a:xfrm>
                <a:custGeom>
                  <a:avLst/>
                  <a:gdLst/>
                  <a:ahLst/>
                  <a:cxnLst>
                    <a:cxn ang="0">
                      <a:pos x="0" y="75"/>
                    </a:cxn>
                    <a:cxn ang="0">
                      <a:pos x="348" y="117"/>
                    </a:cxn>
                    <a:cxn ang="0">
                      <a:pos x="598" y="38"/>
                    </a:cxn>
                    <a:cxn ang="0">
                      <a:pos x="260" y="0"/>
                    </a:cxn>
                    <a:cxn ang="0">
                      <a:pos x="0" y="75"/>
                    </a:cxn>
                  </a:cxnLst>
                  <a:rect l="0" t="0" r="r" b="b"/>
                  <a:pathLst>
                    <a:path w="598" h="117">
                      <a:moveTo>
                        <a:pt x="0" y="75"/>
                      </a:moveTo>
                      <a:lnTo>
                        <a:pt x="348" y="117"/>
                      </a:lnTo>
                      <a:lnTo>
                        <a:pt x="598" y="38"/>
                      </a:lnTo>
                      <a:lnTo>
                        <a:pt x="260" y="0"/>
                      </a:lnTo>
                      <a:lnTo>
                        <a:pt x="0" y="75"/>
                      </a:lnTo>
                      <a:close/>
                    </a:path>
                  </a:pathLst>
                </a:custGeom>
                <a:solidFill>
                  <a:srgbClr val="DDDDDD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94299" name="Freeform 91"/>
                <p:cNvSpPr>
                  <a:spLocks/>
                </p:cNvSpPr>
                <p:nvPr/>
              </p:nvSpPr>
              <p:spPr bwMode="auto">
                <a:xfrm>
                  <a:off x="1722" y="3863"/>
                  <a:ext cx="82" cy="86"/>
                </a:xfrm>
                <a:custGeom>
                  <a:avLst/>
                  <a:gdLst/>
                  <a:ahLst/>
                  <a:cxnLst>
                    <a:cxn ang="0">
                      <a:pos x="0" y="79"/>
                    </a:cxn>
                    <a:cxn ang="0">
                      <a:pos x="247" y="0"/>
                    </a:cxn>
                    <a:cxn ang="0">
                      <a:pos x="247" y="162"/>
                    </a:cxn>
                    <a:cxn ang="0">
                      <a:pos x="0" y="256"/>
                    </a:cxn>
                    <a:cxn ang="0">
                      <a:pos x="0" y="79"/>
                    </a:cxn>
                  </a:cxnLst>
                  <a:rect l="0" t="0" r="r" b="b"/>
                  <a:pathLst>
                    <a:path w="247" h="256">
                      <a:moveTo>
                        <a:pt x="0" y="79"/>
                      </a:moveTo>
                      <a:lnTo>
                        <a:pt x="247" y="0"/>
                      </a:lnTo>
                      <a:lnTo>
                        <a:pt x="247" y="162"/>
                      </a:lnTo>
                      <a:lnTo>
                        <a:pt x="0" y="256"/>
                      </a:lnTo>
                      <a:lnTo>
                        <a:pt x="0" y="79"/>
                      </a:lnTo>
                      <a:close/>
                    </a:path>
                  </a:pathLst>
                </a:custGeom>
                <a:solidFill>
                  <a:srgbClr val="DDDDDD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94300" name="Freeform 92"/>
                <p:cNvSpPr>
                  <a:spLocks/>
                </p:cNvSpPr>
                <p:nvPr/>
              </p:nvSpPr>
              <p:spPr bwMode="auto">
                <a:xfrm>
                  <a:off x="1606" y="3876"/>
                  <a:ext cx="116" cy="73"/>
                </a:xfrm>
                <a:custGeom>
                  <a:avLst/>
                  <a:gdLst/>
                  <a:ahLst/>
                  <a:cxnLst>
                    <a:cxn ang="0">
                      <a:pos x="346" y="42"/>
                    </a:cxn>
                    <a:cxn ang="0">
                      <a:pos x="346" y="219"/>
                    </a:cxn>
                    <a:cxn ang="0">
                      <a:pos x="0" y="169"/>
                    </a:cxn>
                    <a:cxn ang="0">
                      <a:pos x="0" y="0"/>
                    </a:cxn>
                    <a:cxn ang="0">
                      <a:pos x="346" y="42"/>
                    </a:cxn>
                  </a:cxnLst>
                  <a:rect l="0" t="0" r="r" b="b"/>
                  <a:pathLst>
                    <a:path w="346" h="219">
                      <a:moveTo>
                        <a:pt x="346" y="42"/>
                      </a:moveTo>
                      <a:lnTo>
                        <a:pt x="346" y="219"/>
                      </a:lnTo>
                      <a:lnTo>
                        <a:pt x="0" y="169"/>
                      </a:lnTo>
                      <a:lnTo>
                        <a:pt x="0" y="0"/>
                      </a:lnTo>
                      <a:lnTo>
                        <a:pt x="346" y="42"/>
                      </a:lnTo>
                      <a:close/>
                    </a:path>
                  </a:pathLst>
                </a:custGeom>
                <a:solidFill>
                  <a:srgbClr val="DDDDDD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sp>
            <p:nvSpPr>
              <p:cNvPr id="94301" name="Freeform 93"/>
              <p:cNvSpPr>
                <a:spLocks/>
              </p:cNvSpPr>
              <p:nvPr/>
            </p:nvSpPr>
            <p:spPr bwMode="auto">
              <a:xfrm>
                <a:off x="1622" y="3888"/>
                <a:ext cx="66" cy="17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199" y="21"/>
                  </a:cxn>
                  <a:cxn ang="0">
                    <a:pos x="199" y="52"/>
                  </a:cxn>
                  <a:cxn ang="0">
                    <a:pos x="0" y="33"/>
                  </a:cxn>
                  <a:cxn ang="0">
                    <a:pos x="1" y="0"/>
                  </a:cxn>
                </a:cxnLst>
                <a:rect l="0" t="0" r="r" b="b"/>
                <a:pathLst>
                  <a:path w="199" h="52">
                    <a:moveTo>
                      <a:pt x="1" y="0"/>
                    </a:moveTo>
                    <a:lnTo>
                      <a:pt x="199" y="21"/>
                    </a:lnTo>
                    <a:lnTo>
                      <a:pt x="199" y="52"/>
                    </a:lnTo>
                    <a:lnTo>
                      <a:pt x="0" y="3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</p:grpSp>
        <p:grpSp>
          <p:nvGrpSpPr>
            <p:cNvPr id="16" name="Group 94"/>
            <p:cNvGrpSpPr>
              <a:grpSpLocks/>
            </p:cNvGrpSpPr>
            <p:nvPr/>
          </p:nvGrpSpPr>
          <p:grpSpPr bwMode="auto">
            <a:xfrm>
              <a:off x="4931" y="809"/>
              <a:ext cx="357" cy="125"/>
              <a:chOff x="131" y="3073"/>
              <a:chExt cx="626" cy="171"/>
            </a:xfrm>
          </p:grpSpPr>
          <p:sp>
            <p:nvSpPr>
              <p:cNvPr id="94303" name="Line 95"/>
              <p:cNvSpPr>
                <a:spLocks noChangeShapeType="1"/>
              </p:cNvSpPr>
              <p:nvPr/>
            </p:nvSpPr>
            <p:spPr bwMode="auto">
              <a:xfrm flipH="1" flipV="1">
                <a:off x="131" y="3160"/>
                <a:ext cx="626" cy="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94304" name="Line 96"/>
              <p:cNvSpPr>
                <a:spLocks noChangeShapeType="1"/>
              </p:cNvSpPr>
              <p:nvPr/>
            </p:nvSpPr>
            <p:spPr bwMode="auto">
              <a:xfrm flipV="1">
                <a:off x="677" y="3141"/>
                <a:ext cx="0" cy="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94305" name="Line 97"/>
              <p:cNvSpPr>
                <a:spLocks noChangeShapeType="1"/>
              </p:cNvSpPr>
              <p:nvPr/>
            </p:nvSpPr>
            <p:spPr bwMode="auto">
              <a:xfrm flipV="1">
                <a:off x="569" y="3139"/>
                <a:ext cx="0" cy="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94306" name="Line 98"/>
              <p:cNvSpPr>
                <a:spLocks noChangeShapeType="1"/>
              </p:cNvSpPr>
              <p:nvPr/>
            </p:nvSpPr>
            <p:spPr bwMode="auto">
              <a:xfrm flipV="1">
                <a:off x="406" y="3114"/>
                <a:ext cx="0" cy="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94307" name="Line 99"/>
              <p:cNvSpPr>
                <a:spLocks noChangeShapeType="1"/>
              </p:cNvSpPr>
              <p:nvPr/>
            </p:nvSpPr>
            <p:spPr bwMode="auto">
              <a:xfrm flipV="1">
                <a:off x="131" y="3073"/>
                <a:ext cx="0" cy="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94308" name="Line 100"/>
              <p:cNvSpPr>
                <a:spLocks noChangeShapeType="1"/>
              </p:cNvSpPr>
              <p:nvPr/>
            </p:nvSpPr>
            <p:spPr bwMode="auto">
              <a:xfrm flipV="1">
                <a:off x="218" y="3088"/>
                <a:ext cx="0" cy="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94309" name="Line 101"/>
              <p:cNvSpPr>
                <a:spLocks noChangeShapeType="1"/>
              </p:cNvSpPr>
              <p:nvPr/>
            </p:nvSpPr>
            <p:spPr bwMode="auto">
              <a:xfrm flipV="1">
                <a:off x="308" y="3099"/>
                <a:ext cx="0" cy="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94310" name="Line 102"/>
              <p:cNvSpPr>
                <a:spLocks noChangeShapeType="1"/>
              </p:cNvSpPr>
              <p:nvPr/>
            </p:nvSpPr>
            <p:spPr bwMode="auto">
              <a:xfrm flipV="1">
                <a:off x="492" y="3118"/>
                <a:ext cx="0" cy="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grpSp>
          <p:nvGrpSpPr>
            <p:cNvPr id="17" name="Group 103"/>
            <p:cNvGrpSpPr>
              <a:grpSpLocks/>
            </p:cNvGrpSpPr>
            <p:nvPr/>
          </p:nvGrpSpPr>
          <p:grpSpPr bwMode="auto">
            <a:xfrm>
              <a:off x="5264" y="894"/>
              <a:ext cx="141" cy="72"/>
              <a:chOff x="1606" y="3851"/>
              <a:chExt cx="200" cy="98"/>
            </a:xfrm>
          </p:grpSpPr>
          <p:grpSp>
            <p:nvGrpSpPr>
              <p:cNvPr id="18" name="Group 104"/>
              <p:cNvGrpSpPr>
                <a:grpSpLocks/>
              </p:cNvGrpSpPr>
              <p:nvPr/>
            </p:nvGrpSpPr>
            <p:grpSpPr bwMode="auto">
              <a:xfrm>
                <a:off x="1606" y="3851"/>
                <a:ext cx="200" cy="98"/>
                <a:chOff x="1606" y="3851"/>
                <a:chExt cx="200" cy="98"/>
              </a:xfrm>
            </p:grpSpPr>
            <p:sp>
              <p:nvSpPr>
                <p:cNvPr id="94313" name="Freeform 105"/>
                <p:cNvSpPr>
                  <a:spLocks/>
                </p:cNvSpPr>
                <p:nvPr/>
              </p:nvSpPr>
              <p:spPr bwMode="auto">
                <a:xfrm>
                  <a:off x="1606" y="3851"/>
                  <a:ext cx="200" cy="39"/>
                </a:xfrm>
                <a:custGeom>
                  <a:avLst/>
                  <a:gdLst/>
                  <a:ahLst/>
                  <a:cxnLst>
                    <a:cxn ang="0">
                      <a:pos x="0" y="75"/>
                    </a:cxn>
                    <a:cxn ang="0">
                      <a:pos x="348" y="117"/>
                    </a:cxn>
                    <a:cxn ang="0">
                      <a:pos x="598" y="38"/>
                    </a:cxn>
                    <a:cxn ang="0">
                      <a:pos x="260" y="0"/>
                    </a:cxn>
                    <a:cxn ang="0">
                      <a:pos x="0" y="75"/>
                    </a:cxn>
                  </a:cxnLst>
                  <a:rect l="0" t="0" r="r" b="b"/>
                  <a:pathLst>
                    <a:path w="598" h="117">
                      <a:moveTo>
                        <a:pt x="0" y="75"/>
                      </a:moveTo>
                      <a:lnTo>
                        <a:pt x="348" y="117"/>
                      </a:lnTo>
                      <a:lnTo>
                        <a:pt x="598" y="38"/>
                      </a:lnTo>
                      <a:lnTo>
                        <a:pt x="260" y="0"/>
                      </a:lnTo>
                      <a:lnTo>
                        <a:pt x="0" y="75"/>
                      </a:lnTo>
                      <a:close/>
                    </a:path>
                  </a:pathLst>
                </a:custGeom>
                <a:solidFill>
                  <a:srgbClr val="DDDDDD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94314" name="Freeform 106"/>
                <p:cNvSpPr>
                  <a:spLocks/>
                </p:cNvSpPr>
                <p:nvPr/>
              </p:nvSpPr>
              <p:spPr bwMode="auto">
                <a:xfrm>
                  <a:off x="1722" y="3863"/>
                  <a:ext cx="82" cy="86"/>
                </a:xfrm>
                <a:custGeom>
                  <a:avLst/>
                  <a:gdLst/>
                  <a:ahLst/>
                  <a:cxnLst>
                    <a:cxn ang="0">
                      <a:pos x="0" y="79"/>
                    </a:cxn>
                    <a:cxn ang="0">
                      <a:pos x="247" y="0"/>
                    </a:cxn>
                    <a:cxn ang="0">
                      <a:pos x="247" y="162"/>
                    </a:cxn>
                    <a:cxn ang="0">
                      <a:pos x="0" y="256"/>
                    </a:cxn>
                    <a:cxn ang="0">
                      <a:pos x="0" y="79"/>
                    </a:cxn>
                  </a:cxnLst>
                  <a:rect l="0" t="0" r="r" b="b"/>
                  <a:pathLst>
                    <a:path w="247" h="256">
                      <a:moveTo>
                        <a:pt x="0" y="79"/>
                      </a:moveTo>
                      <a:lnTo>
                        <a:pt x="247" y="0"/>
                      </a:lnTo>
                      <a:lnTo>
                        <a:pt x="247" y="162"/>
                      </a:lnTo>
                      <a:lnTo>
                        <a:pt x="0" y="256"/>
                      </a:lnTo>
                      <a:lnTo>
                        <a:pt x="0" y="79"/>
                      </a:lnTo>
                      <a:close/>
                    </a:path>
                  </a:pathLst>
                </a:custGeom>
                <a:solidFill>
                  <a:srgbClr val="DDDDDD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94315" name="Freeform 107"/>
                <p:cNvSpPr>
                  <a:spLocks/>
                </p:cNvSpPr>
                <p:nvPr/>
              </p:nvSpPr>
              <p:spPr bwMode="auto">
                <a:xfrm>
                  <a:off x="1606" y="3876"/>
                  <a:ext cx="116" cy="73"/>
                </a:xfrm>
                <a:custGeom>
                  <a:avLst/>
                  <a:gdLst/>
                  <a:ahLst/>
                  <a:cxnLst>
                    <a:cxn ang="0">
                      <a:pos x="346" y="42"/>
                    </a:cxn>
                    <a:cxn ang="0">
                      <a:pos x="346" y="219"/>
                    </a:cxn>
                    <a:cxn ang="0">
                      <a:pos x="0" y="169"/>
                    </a:cxn>
                    <a:cxn ang="0">
                      <a:pos x="0" y="0"/>
                    </a:cxn>
                    <a:cxn ang="0">
                      <a:pos x="346" y="42"/>
                    </a:cxn>
                  </a:cxnLst>
                  <a:rect l="0" t="0" r="r" b="b"/>
                  <a:pathLst>
                    <a:path w="346" h="219">
                      <a:moveTo>
                        <a:pt x="346" y="42"/>
                      </a:moveTo>
                      <a:lnTo>
                        <a:pt x="346" y="219"/>
                      </a:lnTo>
                      <a:lnTo>
                        <a:pt x="0" y="169"/>
                      </a:lnTo>
                      <a:lnTo>
                        <a:pt x="0" y="0"/>
                      </a:lnTo>
                      <a:lnTo>
                        <a:pt x="346" y="42"/>
                      </a:lnTo>
                      <a:close/>
                    </a:path>
                  </a:pathLst>
                </a:custGeom>
                <a:solidFill>
                  <a:srgbClr val="DDDDDD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sp>
            <p:nvSpPr>
              <p:cNvPr id="94316" name="Freeform 108"/>
              <p:cNvSpPr>
                <a:spLocks/>
              </p:cNvSpPr>
              <p:nvPr/>
            </p:nvSpPr>
            <p:spPr bwMode="auto">
              <a:xfrm>
                <a:off x="1622" y="3888"/>
                <a:ext cx="66" cy="17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199" y="21"/>
                  </a:cxn>
                  <a:cxn ang="0">
                    <a:pos x="199" y="52"/>
                  </a:cxn>
                  <a:cxn ang="0">
                    <a:pos x="0" y="33"/>
                  </a:cxn>
                  <a:cxn ang="0">
                    <a:pos x="1" y="0"/>
                  </a:cxn>
                </a:cxnLst>
                <a:rect l="0" t="0" r="r" b="b"/>
                <a:pathLst>
                  <a:path w="199" h="52">
                    <a:moveTo>
                      <a:pt x="1" y="0"/>
                    </a:moveTo>
                    <a:lnTo>
                      <a:pt x="199" y="21"/>
                    </a:lnTo>
                    <a:lnTo>
                      <a:pt x="199" y="52"/>
                    </a:lnTo>
                    <a:lnTo>
                      <a:pt x="0" y="3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</p:grpSp>
        <p:sp>
          <p:nvSpPr>
            <p:cNvPr id="94317" name="Line 109"/>
            <p:cNvSpPr>
              <a:spLocks noChangeShapeType="1"/>
            </p:cNvSpPr>
            <p:nvPr/>
          </p:nvSpPr>
          <p:spPr bwMode="auto">
            <a:xfrm flipH="1" flipV="1">
              <a:off x="4924" y="1012"/>
              <a:ext cx="109" cy="1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94318" name="Line 110"/>
            <p:cNvSpPr>
              <a:spLocks noChangeShapeType="1"/>
            </p:cNvSpPr>
            <p:nvPr/>
          </p:nvSpPr>
          <p:spPr bwMode="auto">
            <a:xfrm flipV="1">
              <a:off x="5081" y="979"/>
              <a:ext cx="0" cy="3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94319" name="Line 111"/>
            <p:cNvSpPr>
              <a:spLocks noChangeShapeType="1"/>
            </p:cNvSpPr>
            <p:nvPr/>
          </p:nvSpPr>
          <p:spPr bwMode="auto">
            <a:xfrm flipV="1">
              <a:off x="4924" y="949"/>
              <a:ext cx="0" cy="6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94320" name="Line 112"/>
            <p:cNvSpPr>
              <a:spLocks noChangeShapeType="1"/>
            </p:cNvSpPr>
            <p:nvPr/>
          </p:nvSpPr>
          <p:spPr bwMode="auto">
            <a:xfrm flipV="1">
              <a:off x="4974" y="960"/>
              <a:ext cx="0" cy="6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94321" name="Line 113"/>
            <p:cNvSpPr>
              <a:spLocks noChangeShapeType="1"/>
            </p:cNvSpPr>
            <p:nvPr/>
          </p:nvSpPr>
          <p:spPr bwMode="auto">
            <a:xfrm flipV="1">
              <a:off x="5026" y="968"/>
              <a:ext cx="0" cy="6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94322" name="Freeform 114"/>
            <p:cNvSpPr>
              <a:spLocks/>
            </p:cNvSpPr>
            <p:nvPr/>
          </p:nvSpPr>
          <p:spPr bwMode="auto">
            <a:xfrm>
              <a:off x="5298" y="1172"/>
              <a:ext cx="48" cy="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4" y="0"/>
                </a:cxn>
                <a:cxn ang="0">
                  <a:pos x="84" y="102"/>
                </a:cxn>
                <a:cxn ang="0">
                  <a:pos x="0" y="120"/>
                </a:cxn>
                <a:cxn ang="0">
                  <a:pos x="0" y="0"/>
                </a:cxn>
              </a:cxnLst>
              <a:rect l="0" t="0" r="r" b="b"/>
              <a:pathLst>
                <a:path w="84" h="120">
                  <a:moveTo>
                    <a:pt x="0" y="0"/>
                  </a:moveTo>
                  <a:lnTo>
                    <a:pt x="84" y="0"/>
                  </a:lnTo>
                  <a:lnTo>
                    <a:pt x="84" y="102"/>
                  </a:lnTo>
                  <a:lnTo>
                    <a:pt x="0" y="1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3300"/>
            </a:solidFill>
            <a:ln w="12700" cap="flat" cmpd="sng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94323" name="Freeform 115"/>
            <p:cNvSpPr>
              <a:spLocks/>
            </p:cNvSpPr>
            <p:nvPr/>
          </p:nvSpPr>
          <p:spPr bwMode="auto">
            <a:xfrm>
              <a:off x="5257" y="1181"/>
              <a:ext cx="41" cy="87"/>
            </a:xfrm>
            <a:custGeom>
              <a:avLst/>
              <a:gdLst/>
              <a:ahLst/>
              <a:cxnLst>
                <a:cxn ang="0">
                  <a:pos x="72" y="0"/>
                </a:cxn>
                <a:cxn ang="0">
                  <a:pos x="72" y="120"/>
                </a:cxn>
                <a:cxn ang="0">
                  <a:pos x="0" y="102"/>
                </a:cxn>
                <a:cxn ang="0">
                  <a:pos x="6" y="12"/>
                </a:cxn>
                <a:cxn ang="0">
                  <a:pos x="72" y="0"/>
                </a:cxn>
              </a:cxnLst>
              <a:rect l="0" t="0" r="r" b="b"/>
              <a:pathLst>
                <a:path w="72" h="120">
                  <a:moveTo>
                    <a:pt x="72" y="0"/>
                  </a:moveTo>
                  <a:lnTo>
                    <a:pt x="72" y="120"/>
                  </a:lnTo>
                  <a:lnTo>
                    <a:pt x="0" y="102"/>
                  </a:lnTo>
                  <a:lnTo>
                    <a:pt x="6" y="12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FF7C80"/>
            </a:solidFill>
            <a:ln w="12700" cap="flat" cmpd="sng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94324" name="Freeform 116"/>
            <p:cNvSpPr>
              <a:spLocks/>
            </p:cNvSpPr>
            <p:nvPr/>
          </p:nvSpPr>
          <p:spPr bwMode="auto">
            <a:xfrm>
              <a:off x="5257" y="1036"/>
              <a:ext cx="41" cy="88"/>
            </a:xfrm>
            <a:custGeom>
              <a:avLst/>
              <a:gdLst/>
              <a:ahLst/>
              <a:cxnLst>
                <a:cxn ang="0">
                  <a:pos x="72" y="0"/>
                </a:cxn>
                <a:cxn ang="0">
                  <a:pos x="72" y="120"/>
                </a:cxn>
                <a:cxn ang="0">
                  <a:pos x="0" y="102"/>
                </a:cxn>
                <a:cxn ang="0">
                  <a:pos x="6" y="12"/>
                </a:cxn>
                <a:cxn ang="0">
                  <a:pos x="72" y="0"/>
                </a:cxn>
              </a:cxnLst>
              <a:rect l="0" t="0" r="r" b="b"/>
              <a:pathLst>
                <a:path w="72" h="120">
                  <a:moveTo>
                    <a:pt x="72" y="0"/>
                  </a:moveTo>
                  <a:lnTo>
                    <a:pt x="72" y="120"/>
                  </a:lnTo>
                  <a:lnTo>
                    <a:pt x="0" y="102"/>
                  </a:lnTo>
                  <a:lnTo>
                    <a:pt x="6" y="12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FF7C80"/>
            </a:solidFill>
            <a:ln w="12700" cap="flat" cmpd="sng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94325" name="Freeform 117"/>
            <p:cNvSpPr>
              <a:spLocks/>
            </p:cNvSpPr>
            <p:nvPr/>
          </p:nvSpPr>
          <p:spPr bwMode="auto">
            <a:xfrm>
              <a:off x="5298" y="1041"/>
              <a:ext cx="48" cy="8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0" y="42"/>
                </a:cxn>
                <a:cxn ang="0">
                  <a:pos x="84" y="102"/>
                </a:cxn>
                <a:cxn ang="0">
                  <a:pos x="0" y="120"/>
                </a:cxn>
                <a:cxn ang="0">
                  <a:pos x="0" y="0"/>
                </a:cxn>
              </a:cxnLst>
              <a:rect l="0" t="0" r="r" b="b"/>
              <a:pathLst>
                <a:path w="84" h="120">
                  <a:moveTo>
                    <a:pt x="0" y="0"/>
                  </a:moveTo>
                  <a:lnTo>
                    <a:pt x="60" y="42"/>
                  </a:lnTo>
                  <a:lnTo>
                    <a:pt x="84" y="102"/>
                  </a:lnTo>
                  <a:lnTo>
                    <a:pt x="0" y="1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3300"/>
            </a:solidFill>
            <a:ln w="12700" cap="flat" cmpd="sng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grpSp>
          <p:nvGrpSpPr>
            <p:cNvPr id="19" name="Group 118"/>
            <p:cNvGrpSpPr>
              <a:grpSpLocks/>
            </p:cNvGrpSpPr>
            <p:nvPr/>
          </p:nvGrpSpPr>
          <p:grpSpPr bwMode="auto">
            <a:xfrm>
              <a:off x="5291" y="1366"/>
              <a:ext cx="142" cy="72"/>
              <a:chOff x="1606" y="3851"/>
              <a:chExt cx="200" cy="98"/>
            </a:xfrm>
          </p:grpSpPr>
          <p:grpSp>
            <p:nvGrpSpPr>
              <p:cNvPr id="20" name="Group 119"/>
              <p:cNvGrpSpPr>
                <a:grpSpLocks/>
              </p:cNvGrpSpPr>
              <p:nvPr/>
            </p:nvGrpSpPr>
            <p:grpSpPr bwMode="auto">
              <a:xfrm>
                <a:off x="1606" y="3851"/>
                <a:ext cx="200" cy="98"/>
                <a:chOff x="1606" y="3851"/>
                <a:chExt cx="200" cy="98"/>
              </a:xfrm>
            </p:grpSpPr>
            <p:sp>
              <p:nvSpPr>
                <p:cNvPr id="94328" name="Freeform 120"/>
                <p:cNvSpPr>
                  <a:spLocks/>
                </p:cNvSpPr>
                <p:nvPr/>
              </p:nvSpPr>
              <p:spPr bwMode="auto">
                <a:xfrm>
                  <a:off x="1606" y="3851"/>
                  <a:ext cx="200" cy="39"/>
                </a:xfrm>
                <a:custGeom>
                  <a:avLst/>
                  <a:gdLst/>
                  <a:ahLst/>
                  <a:cxnLst>
                    <a:cxn ang="0">
                      <a:pos x="0" y="75"/>
                    </a:cxn>
                    <a:cxn ang="0">
                      <a:pos x="348" y="117"/>
                    </a:cxn>
                    <a:cxn ang="0">
                      <a:pos x="598" y="38"/>
                    </a:cxn>
                    <a:cxn ang="0">
                      <a:pos x="260" y="0"/>
                    </a:cxn>
                    <a:cxn ang="0">
                      <a:pos x="0" y="75"/>
                    </a:cxn>
                  </a:cxnLst>
                  <a:rect l="0" t="0" r="r" b="b"/>
                  <a:pathLst>
                    <a:path w="598" h="117">
                      <a:moveTo>
                        <a:pt x="0" y="75"/>
                      </a:moveTo>
                      <a:lnTo>
                        <a:pt x="348" y="117"/>
                      </a:lnTo>
                      <a:lnTo>
                        <a:pt x="598" y="38"/>
                      </a:lnTo>
                      <a:lnTo>
                        <a:pt x="260" y="0"/>
                      </a:lnTo>
                      <a:lnTo>
                        <a:pt x="0" y="75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94329" name="Freeform 121"/>
                <p:cNvSpPr>
                  <a:spLocks/>
                </p:cNvSpPr>
                <p:nvPr/>
              </p:nvSpPr>
              <p:spPr bwMode="auto">
                <a:xfrm>
                  <a:off x="1722" y="3863"/>
                  <a:ext cx="82" cy="86"/>
                </a:xfrm>
                <a:custGeom>
                  <a:avLst/>
                  <a:gdLst/>
                  <a:ahLst/>
                  <a:cxnLst>
                    <a:cxn ang="0">
                      <a:pos x="0" y="79"/>
                    </a:cxn>
                    <a:cxn ang="0">
                      <a:pos x="247" y="0"/>
                    </a:cxn>
                    <a:cxn ang="0">
                      <a:pos x="247" y="162"/>
                    </a:cxn>
                    <a:cxn ang="0">
                      <a:pos x="0" y="256"/>
                    </a:cxn>
                    <a:cxn ang="0">
                      <a:pos x="0" y="79"/>
                    </a:cxn>
                  </a:cxnLst>
                  <a:rect l="0" t="0" r="r" b="b"/>
                  <a:pathLst>
                    <a:path w="247" h="256">
                      <a:moveTo>
                        <a:pt x="0" y="79"/>
                      </a:moveTo>
                      <a:lnTo>
                        <a:pt x="247" y="0"/>
                      </a:lnTo>
                      <a:lnTo>
                        <a:pt x="247" y="162"/>
                      </a:lnTo>
                      <a:lnTo>
                        <a:pt x="0" y="256"/>
                      </a:lnTo>
                      <a:lnTo>
                        <a:pt x="0" y="79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94330" name="Freeform 122"/>
                <p:cNvSpPr>
                  <a:spLocks/>
                </p:cNvSpPr>
                <p:nvPr/>
              </p:nvSpPr>
              <p:spPr bwMode="auto">
                <a:xfrm>
                  <a:off x="1606" y="3876"/>
                  <a:ext cx="116" cy="73"/>
                </a:xfrm>
                <a:custGeom>
                  <a:avLst/>
                  <a:gdLst/>
                  <a:ahLst/>
                  <a:cxnLst>
                    <a:cxn ang="0">
                      <a:pos x="346" y="42"/>
                    </a:cxn>
                    <a:cxn ang="0">
                      <a:pos x="346" y="219"/>
                    </a:cxn>
                    <a:cxn ang="0">
                      <a:pos x="0" y="169"/>
                    </a:cxn>
                    <a:cxn ang="0">
                      <a:pos x="0" y="0"/>
                    </a:cxn>
                    <a:cxn ang="0">
                      <a:pos x="346" y="42"/>
                    </a:cxn>
                  </a:cxnLst>
                  <a:rect l="0" t="0" r="r" b="b"/>
                  <a:pathLst>
                    <a:path w="346" h="219">
                      <a:moveTo>
                        <a:pt x="346" y="42"/>
                      </a:moveTo>
                      <a:lnTo>
                        <a:pt x="346" y="219"/>
                      </a:lnTo>
                      <a:lnTo>
                        <a:pt x="0" y="169"/>
                      </a:lnTo>
                      <a:lnTo>
                        <a:pt x="0" y="0"/>
                      </a:lnTo>
                      <a:lnTo>
                        <a:pt x="346" y="42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sp>
            <p:nvSpPr>
              <p:cNvPr id="94331" name="Freeform 123"/>
              <p:cNvSpPr>
                <a:spLocks/>
              </p:cNvSpPr>
              <p:nvPr/>
            </p:nvSpPr>
            <p:spPr bwMode="auto">
              <a:xfrm>
                <a:off x="1622" y="3888"/>
                <a:ext cx="66" cy="17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199" y="21"/>
                  </a:cxn>
                  <a:cxn ang="0">
                    <a:pos x="199" y="52"/>
                  </a:cxn>
                  <a:cxn ang="0">
                    <a:pos x="0" y="33"/>
                  </a:cxn>
                  <a:cxn ang="0">
                    <a:pos x="1" y="0"/>
                  </a:cxn>
                </a:cxnLst>
                <a:rect l="0" t="0" r="r" b="b"/>
                <a:pathLst>
                  <a:path w="199" h="52">
                    <a:moveTo>
                      <a:pt x="1" y="0"/>
                    </a:moveTo>
                    <a:lnTo>
                      <a:pt x="199" y="21"/>
                    </a:lnTo>
                    <a:lnTo>
                      <a:pt x="199" y="52"/>
                    </a:lnTo>
                    <a:lnTo>
                      <a:pt x="0" y="3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</p:grpSp>
      </p:grpSp>
      <p:pic>
        <p:nvPicPr>
          <p:cNvPr id="94332" name="Picture 124" descr="cpe_green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8342313" y="4081463"/>
            <a:ext cx="307975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4333" name="Picture 125" descr="cpe_green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029450" y="3851275"/>
            <a:ext cx="309563" cy="21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4334" name="Line 126"/>
          <p:cNvSpPr>
            <a:spLocks noChangeShapeType="1"/>
          </p:cNvSpPr>
          <p:nvPr/>
        </p:nvSpPr>
        <p:spPr bwMode="auto">
          <a:xfrm flipH="1" flipV="1">
            <a:off x="2114550" y="3467100"/>
            <a:ext cx="512763" cy="1114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pic>
        <p:nvPicPr>
          <p:cNvPr id="94335" name="Picture 127" descr="bluecloud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47663" y="2633663"/>
            <a:ext cx="3227387" cy="1100137"/>
          </a:xfrm>
          <a:prstGeom prst="rect">
            <a:avLst/>
          </a:prstGeom>
          <a:noFill/>
        </p:spPr>
      </p:pic>
      <p:sp>
        <p:nvSpPr>
          <p:cNvPr id="94336" name="Text Box 128"/>
          <p:cNvSpPr txBox="1">
            <a:spLocks noChangeArrowheads="1"/>
          </p:cNvSpPr>
          <p:nvPr/>
        </p:nvSpPr>
        <p:spPr bwMode="auto">
          <a:xfrm>
            <a:off x="576263" y="3062288"/>
            <a:ext cx="2843212" cy="2952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82550" tIns="41275" rIns="82550" bIns="41275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 b="1">
                <a:solidFill>
                  <a:srgbClr val="4D4D4D"/>
                </a:solidFill>
                <a:cs typeface="Arial" charset="0"/>
              </a:rPr>
              <a:t>Provider Bridged Network</a:t>
            </a:r>
          </a:p>
        </p:txBody>
      </p:sp>
      <p:sp>
        <p:nvSpPr>
          <p:cNvPr id="94337" name="Text Box 129"/>
          <p:cNvSpPr txBox="1">
            <a:spLocks noChangeArrowheads="1"/>
          </p:cNvSpPr>
          <p:nvPr/>
        </p:nvSpPr>
        <p:spPr bwMode="auto">
          <a:xfrm>
            <a:off x="6677025" y="4995863"/>
            <a:ext cx="7747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400" b="1"/>
              <a:t>802.1aj</a:t>
            </a:r>
          </a:p>
        </p:txBody>
      </p:sp>
      <p:sp>
        <p:nvSpPr>
          <p:cNvPr id="94338" name="Line 130"/>
          <p:cNvSpPr>
            <a:spLocks noChangeShapeType="1"/>
          </p:cNvSpPr>
          <p:nvPr/>
        </p:nvSpPr>
        <p:spPr bwMode="auto">
          <a:xfrm flipH="1">
            <a:off x="6227763" y="5157788"/>
            <a:ext cx="504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pic>
        <p:nvPicPr>
          <p:cNvPr id="94339" name="Picture 131" descr="cpe_green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319338" y="4159250"/>
            <a:ext cx="307975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1" name="Group 132"/>
          <p:cNvGrpSpPr>
            <a:grpSpLocks/>
          </p:cNvGrpSpPr>
          <p:nvPr/>
        </p:nvGrpSpPr>
        <p:grpSpPr bwMode="auto">
          <a:xfrm flipH="1">
            <a:off x="2522538" y="4465638"/>
            <a:ext cx="754062" cy="1085850"/>
            <a:chOff x="4880" y="504"/>
            <a:chExt cx="728" cy="1048"/>
          </a:xfrm>
        </p:grpSpPr>
        <p:sp>
          <p:nvSpPr>
            <p:cNvPr id="94341" name="Freeform 133"/>
            <p:cNvSpPr>
              <a:spLocks/>
            </p:cNvSpPr>
            <p:nvPr/>
          </p:nvSpPr>
          <p:spPr bwMode="auto">
            <a:xfrm>
              <a:off x="4892" y="565"/>
              <a:ext cx="716" cy="115"/>
            </a:xfrm>
            <a:custGeom>
              <a:avLst/>
              <a:gdLst/>
              <a:ahLst/>
              <a:cxnLst>
                <a:cxn ang="0">
                  <a:pos x="0" y="136"/>
                </a:cxn>
                <a:cxn ang="0">
                  <a:pos x="569" y="230"/>
                </a:cxn>
                <a:cxn ang="0">
                  <a:pos x="999" y="68"/>
                </a:cxn>
                <a:cxn ang="0">
                  <a:pos x="475" y="0"/>
                </a:cxn>
                <a:cxn ang="0">
                  <a:pos x="0" y="136"/>
                </a:cxn>
              </a:cxnLst>
              <a:rect l="0" t="0" r="r" b="b"/>
              <a:pathLst>
                <a:path w="999" h="230">
                  <a:moveTo>
                    <a:pt x="0" y="136"/>
                  </a:moveTo>
                  <a:lnTo>
                    <a:pt x="569" y="230"/>
                  </a:lnTo>
                  <a:lnTo>
                    <a:pt x="999" y="68"/>
                  </a:lnTo>
                  <a:lnTo>
                    <a:pt x="475" y="0"/>
                  </a:lnTo>
                  <a:lnTo>
                    <a:pt x="0" y="136"/>
                  </a:lnTo>
                  <a:close/>
                </a:path>
              </a:pathLst>
            </a:custGeom>
            <a:solidFill>
              <a:srgbClr val="DF3F5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94342" name="Freeform 134"/>
            <p:cNvSpPr>
              <a:spLocks/>
            </p:cNvSpPr>
            <p:nvPr/>
          </p:nvSpPr>
          <p:spPr bwMode="auto">
            <a:xfrm>
              <a:off x="4892" y="632"/>
              <a:ext cx="407" cy="92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69" y="94"/>
                </a:cxn>
                <a:cxn ang="0">
                  <a:pos x="569" y="1831"/>
                </a:cxn>
                <a:cxn ang="0">
                  <a:pos x="449" y="1791"/>
                </a:cxn>
                <a:cxn ang="0">
                  <a:pos x="450" y="1571"/>
                </a:cxn>
                <a:cxn ang="0">
                  <a:pos x="289" y="1508"/>
                </a:cxn>
                <a:cxn ang="0">
                  <a:pos x="289" y="1704"/>
                </a:cxn>
                <a:cxn ang="0">
                  <a:pos x="199" y="1663"/>
                </a:cxn>
                <a:cxn ang="0">
                  <a:pos x="199" y="1468"/>
                </a:cxn>
                <a:cxn ang="0">
                  <a:pos x="71" y="1411"/>
                </a:cxn>
                <a:cxn ang="0">
                  <a:pos x="71" y="1608"/>
                </a:cxn>
                <a:cxn ang="0">
                  <a:pos x="0" y="1577"/>
                </a:cxn>
                <a:cxn ang="0">
                  <a:pos x="0" y="0"/>
                </a:cxn>
              </a:cxnLst>
              <a:rect l="0" t="0" r="r" b="b"/>
              <a:pathLst>
                <a:path w="569" h="1831">
                  <a:moveTo>
                    <a:pt x="0" y="0"/>
                  </a:moveTo>
                  <a:lnTo>
                    <a:pt x="569" y="94"/>
                  </a:lnTo>
                  <a:lnTo>
                    <a:pt x="569" y="1831"/>
                  </a:lnTo>
                  <a:lnTo>
                    <a:pt x="449" y="1791"/>
                  </a:lnTo>
                  <a:lnTo>
                    <a:pt x="450" y="1571"/>
                  </a:lnTo>
                  <a:lnTo>
                    <a:pt x="289" y="1508"/>
                  </a:lnTo>
                  <a:lnTo>
                    <a:pt x="289" y="1704"/>
                  </a:lnTo>
                  <a:lnTo>
                    <a:pt x="199" y="1663"/>
                  </a:lnTo>
                  <a:lnTo>
                    <a:pt x="199" y="1468"/>
                  </a:lnTo>
                  <a:lnTo>
                    <a:pt x="71" y="1411"/>
                  </a:lnTo>
                  <a:lnTo>
                    <a:pt x="71" y="1608"/>
                  </a:lnTo>
                  <a:lnTo>
                    <a:pt x="0" y="15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7C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94343" name="Freeform 135"/>
            <p:cNvSpPr>
              <a:spLocks/>
            </p:cNvSpPr>
            <p:nvPr/>
          </p:nvSpPr>
          <p:spPr bwMode="auto">
            <a:xfrm>
              <a:off x="5299" y="599"/>
              <a:ext cx="309" cy="953"/>
            </a:xfrm>
            <a:custGeom>
              <a:avLst/>
              <a:gdLst/>
              <a:ahLst/>
              <a:cxnLst>
                <a:cxn ang="0">
                  <a:pos x="0" y="161"/>
                </a:cxn>
                <a:cxn ang="0">
                  <a:pos x="426" y="0"/>
                </a:cxn>
                <a:cxn ang="0">
                  <a:pos x="431" y="1469"/>
                </a:cxn>
                <a:cxn ang="0">
                  <a:pos x="0" y="1900"/>
                </a:cxn>
                <a:cxn ang="0">
                  <a:pos x="0" y="161"/>
                </a:cxn>
              </a:cxnLst>
              <a:rect l="0" t="0" r="r" b="b"/>
              <a:pathLst>
                <a:path w="431" h="1900">
                  <a:moveTo>
                    <a:pt x="0" y="161"/>
                  </a:moveTo>
                  <a:lnTo>
                    <a:pt x="426" y="0"/>
                  </a:lnTo>
                  <a:lnTo>
                    <a:pt x="431" y="1469"/>
                  </a:lnTo>
                  <a:lnTo>
                    <a:pt x="0" y="1900"/>
                  </a:lnTo>
                  <a:lnTo>
                    <a:pt x="0" y="161"/>
                  </a:lnTo>
                  <a:close/>
                </a:path>
              </a:pathLst>
            </a:custGeom>
            <a:solidFill>
              <a:srgbClr val="CC33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grpSp>
          <p:nvGrpSpPr>
            <p:cNvPr id="22" name="Group 136"/>
            <p:cNvGrpSpPr>
              <a:grpSpLocks/>
            </p:cNvGrpSpPr>
            <p:nvPr/>
          </p:nvGrpSpPr>
          <p:grpSpPr bwMode="auto">
            <a:xfrm>
              <a:off x="5098" y="1386"/>
              <a:ext cx="119" cy="101"/>
              <a:chOff x="1632" y="4437"/>
              <a:chExt cx="55" cy="67"/>
            </a:xfrm>
          </p:grpSpPr>
          <p:sp>
            <p:nvSpPr>
              <p:cNvPr id="94345" name="Freeform 137"/>
              <p:cNvSpPr>
                <a:spLocks/>
              </p:cNvSpPr>
              <p:nvPr/>
            </p:nvSpPr>
            <p:spPr bwMode="auto">
              <a:xfrm>
                <a:off x="1663" y="4450"/>
                <a:ext cx="24" cy="4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08"/>
                  </a:cxn>
                  <a:cxn ang="0">
                    <a:pos x="74" y="142"/>
                  </a:cxn>
                  <a:cxn ang="0">
                    <a:pos x="74" y="31"/>
                  </a:cxn>
                  <a:cxn ang="0">
                    <a:pos x="0" y="0"/>
                  </a:cxn>
                </a:cxnLst>
                <a:rect l="0" t="0" r="r" b="b"/>
                <a:pathLst>
                  <a:path w="74" h="142">
                    <a:moveTo>
                      <a:pt x="0" y="0"/>
                    </a:moveTo>
                    <a:lnTo>
                      <a:pt x="0" y="108"/>
                    </a:lnTo>
                    <a:lnTo>
                      <a:pt x="74" y="142"/>
                    </a:lnTo>
                    <a:lnTo>
                      <a:pt x="74" y="3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1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94346" name="Freeform 138"/>
              <p:cNvSpPr>
                <a:spLocks/>
              </p:cNvSpPr>
              <p:nvPr/>
            </p:nvSpPr>
            <p:spPr bwMode="auto">
              <a:xfrm>
                <a:off x="1632" y="4437"/>
                <a:ext cx="32" cy="6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03"/>
                  </a:cxn>
                  <a:cxn ang="0">
                    <a:pos x="96" y="144"/>
                  </a:cxn>
                  <a:cxn ang="0">
                    <a:pos x="96" y="41"/>
                  </a:cxn>
                  <a:cxn ang="0">
                    <a:pos x="0" y="0"/>
                  </a:cxn>
                </a:cxnLst>
                <a:rect l="0" t="0" r="r" b="b"/>
                <a:pathLst>
                  <a:path w="96" h="203">
                    <a:moveTo>
                      <a:pt x="0" y="0"/>
                    </a:moveTo>
                    <a:lnTo>
                      <a:pt x="0" y="203"/>
                    </a:lnTo>
                    <a:lnTo>
                      <a:pt x="96" y="144"/>
                    </a:lnTo>
                    <a:lnTo>
                      <a:pt x="96" y="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F1F3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</p:grpSp>
        <p:grpSp>
          <p:nvGrpSpPr>
            <p:cNvPr id="23" name="Group 139"/>
            <p:cNvGrpSpPr>
              <a:grpSpLocks/>
            </p:cNvGrpSpPr>
            <p:nvPr/>
          </p:nvGrpSpPr>
          <p:grpSpPr bwMode="auto">
            <a:xfrm>
              <a:off x="4941" y="1337"/>
              <a:ext cx="121" cy="104"/>
              <a:chOff x="1559" y="4404"/>
              <a:chExt cx="56" cy="69"/>
            </a:xfrm>
          </p:grpSpPr>
          <p:sp>
            <p:nvSpPr>
              <p:cNvPr id="94348" name="Freeform 140"/>
              <p:cNvSpPr>
                <a:spLocks/>
              </p:cNvSpPr>
              <p:nvPr/>
            </p:nvSpPr>
            <p:spPr bwMode="auto">
              <a:xfrm>
                <a:off x="1590" y="4417"/>
                <a:ext cx="25" cy="4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10"/>
                  </a:cxn>
                  <a:cxn ang="0">
                    <a:pos x="74" y="143"/>
                  </a:cxn>
                  <a:cxn ang="0">
                    <a:pos x="74" y="32"/>
                  </a:cxn>
                  <a:cxn ang="0">
                    <a:pos x="0" y="0"/>
                  </a:cxn>
                </a:cxnLst>
                <a:rect l="0" t="0" r="r" b="b"/>
                <a:pathLst>
                  <a:path w="74" h="143">
                    <a:moveTo>
                      <a:pt x="0" y="0"/>
                    </a:moveTo>
                    <a:lnTo>
                      <a:pt x="0" y="110"/>
                    </a:lnTo>
                    <a:lnTo>
                      <a:pt x="74" y="143"/>
                    </a:lnTo>
                    <a:lnTo>
                      <a:pt x="74" y="3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1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94349" name="Freeform 141"/>
              <p:cNvSpPr>
                <a:spLocks/>
              </p:cNvSpPr>
              <p:nvPr/>
            </p:nvSpPr>
            <p:spPr bwMode="auto">
              <a:xfrm>
                <a:off x="1559" y="4404"/>
                <a:ext cx="32" cy="6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06"/>
                  </a:cxn>
                  <a:cxn ang="0">
                    <a:pos x="96" y="148"/>
                  </a:cxn>
                  <a:cxn ang="0">
                    <a:pos x="96" y="45"/>
                  </a:cxn>
                  <a:cxn ang="0">
                    <a:pos x="0" y="0"/>
                  </a:cxn>
                </a:cxnLst>
                <a:rect l="0" t="0" r="r" b="b"/>
                <a:pathLst>
                  <a:path w="96" h="206">
                    <a:moveTo>
                      <a:pt x="0" y="0"/>
                    </a:moveTo>
                    <a:lnTo>
                      <a:pt x="0" y="206"/>
                    </a:lnTo>
                    <a:lnTo>
                      <a:pt x="96" y="148"/>
                    </a:lnTo>
                    <a:lnTo>
                      <a:pt x="96" y="4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F1F3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</p:grpSp>
        <p:grpSp>
          <p:nvGrpSpPr>
            <p:cNvPr id="24" name="Group 142"/>
            <p:cNvGrpSpPr>
              <a:grpSpLocks/>
            </p:cNvGrpSpPr>
            <p:nvPr/>
          </p:nvGrpSpPr>
          <p:grpSpPr bwMode="auto">
            <a:xfrm>
              <a:off x="4905" y="653"/>
              <a:ext cx="368" cy="727"/>
              <a:chOff x="1542" y="3950"/>
              <a:chExt cx="171" cy="483"/>
            </a:xfrm>
          </p:grpSpPr>
          <p:sp>
            <p:nvSpPr>
              <p:cNvPr id="94351" name="Freeform 143"/>
              <p:cNvSpPr>
                <a:spLocks/>
              </p:cNvSpPr>
              <p:nvPr/>
            </p:nvSpPr>
            <p:spPr bwMode="auto">
              <a:xfrm>
                <a:off x="1549" y="3952"/>
                <a:ext cx="155" cy="48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66" y="77"/>
                  </a:cxn>
                  <a:cxn ang="0">
                    <a:pos x="466" y="1444"/>
                  </a:cxn>
                  <a:cxn ang="0">
                    <a:pos x="3" y="1249"/>
                  </a:cxn>
                  <a:cxn ang="0">
                    <a:pos x="0" y="0"/>
                  </a:cxn>
                </a:cxnLst>
                <a:rect l="0" t="0" r="r" b="b"/>
                <a:pathLst>
                  <a:path w="466" h="1444">
                    <a:moveTo>
                      <a:pt x="0" y="0"/>
                    </a:moveTo>
                    <a:lnTo>
                      <a:pt x="466" y="77"/>
                    </a:lnTo>
                    <a:lnTo>
                      <a:pt x="466" y="1444"/>
                    </a:lnTo>
                    <a:lnTo>
                      <a:pt x="3" y="124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grpSp>
            <p:nvGrpSpPr>
              <p:cNvPr id="25" name="Group 144"/>
              <p:cNvGrpSpPr>
                <a:grpSpLocks/>
              </p:cNvGrpSpPr>
              <p:nvPr/>
            </p:nvGrpSpPr>
            <p:grpSpPr bwMode="auto">
              <a:xfrm>
                <a:off x="1542" y="3950"/>
                <a:ext cx="171" cy="473"/>
                <a:chOff x="1542" y="3950"/>
                <a:chExt cx="171" cy="473"/>
              </a:xfrm>
            </p:grpSpPr>
            <p:sp>
              <p:nvSpPr>
                <p:cNvPr id="94353" name="Line 145"/>
                <p:cNvSpPr>
                  <a:spLocks noChangeShapeType="1"/>
                </p:cNvSpPr>
                <p:nvPr/>
              </p:nvSpPr>
              <p:spPr bwMode="auto">
                <a:xfrm>
                  <a:off x="1543" y="4312"/>
                  <a:ext cx="170" cy="57"/>
                </a:xfrm>
                <a:prstGeom prst="line">
                  <a:avLst/>
                </a:prstGeom>
                <a:noFill/>
                <a:ln w="6350">
                  <a:solidFill>
                    <a:srgbClr val="FF5F7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94354" name="Line 146"/>
                <p:cNvSpPr>
                  <a:spLocks noChangeShapeType="1"/>
                </p:cNvSpPr>
                <p:nvPr/>
              </p:nvSpPr>
              <p:spPr bwMode="auto">
                <a:xfrm>
                  <a:off x="1542" y="4251"/>
                  <a:ext cx="170" cy="50"/>
                </a:xfrm>
                <a:prstGeom prst="line">
                  <a:avLst/>
                </a:prstGeom>
                <a:noFill/>
                <a:ln w="6350">
                  <a:solidFill>
                    <a:srgbClr val="FF5F7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94355" name="Line 147"/>
                <p:cNvSpPr>
                  <a:spLocks noChangeShapeType="1"/>
                </p:cNvSpPr>
                <p:nvPr/>
              </p:nvSpPr>
              <p:spPr bwMode="auto">
                <a:xfrm>
                  <a:off x="1546" y="4189"/>
                  <a:ext cx="166" cy="44"/>
                </a:xfrm>
                <a:prstGeom prst="line">
                  <a:avLst/>
                </a:prstGeom>
                <a:noFill/>
                <a:ln w="6350">
                  <a:solidFill>
                    <a:srgbClr val="FF5F7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94356" name="Line 148"/>
                <p:cNvSpPr>
                  <a:spLocks noChangeShapeType="1"/>
                </p:cNvSpPr>
                <p:nvPr/>
              </p:nvSpPr>
              <p:spPr bwMode="auto">
                <a:xfrm>
                  <a:off x="1544" y="4124"/>
                  <a:ext cx="166" cy="40"/>
                </a:xfrm>
                <a:prstGeom prst="line">
                  <a:avLst/>
                </a:prstGeom>
                <a:noFill/>
                <a:ln w="6350">
                  <a:solidFill>
                    <a:srgbClr val="FF5F7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94357" name="Line 149"/>
                <p:cNvSpPr>
                  <a:spLocks noChangeShapeType="1"/>
                </p:cNvSpPr>
                <p:nvPr/>
              </p:nvSpPr>
              <p:spPr bwMode="auto">
                <a:xfrm>
                  <a:off x="1547" y="4062"/>
                  <a:ext cx="163" cy="33"/>
                </a:xfrm>
                <a:prstGeom prst="line">
                  <a:avLst/>
                </a:prstGeom>
                <a:noFill/>
                <a:ln w="6350">
                  <a:solidFill>
                    <a:srgbClr val="FF5F7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94358" name="Line 150"/>
                <p:cNvSpPr>
                  <a:spLocks noChangeShapeType="1"/>
                </p:cNvSpPr>
                <p:nvPr/>
              </p:nvSpPr>
              <p:spPr bwMode="auto">
                <a:xfrm>
                  <a:off x="1542" y="4005"/>
                  <a:ext cx="167" cy="28"/>
                </a:xfrm>
                <a:prstGeom prst="line">
                  <a:avLst/>
                </a:prstGeom>
                <a:noFill/>
                <a:ln w="6350">
                  <a:solidFill>
                    <a:srgbClr val="FF5F7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94359" name="Line 151"/>
                <p:cNvSpPr>
                  <a:spLocks noChangeShapeType="1"/>
                </p:cNvSpPr>
                <p:nvPr/>
              </p:nvSpPr>
              <p:spPr bwMode="auto">
                <a:xfrm>
                  <a:off x="1582" y="3950"/>
                  <a:ext cx="1" cy="441"/>
                </a:xfrm>
                <a:prstGeom prst="line">
                  <a:avLst/>
                </a:prstGeom>
                <a:noFill/>
                <a:ln w="6350">
                  <a:solidFill>
                    <a:srgbClr val="FF5F7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94360" name="Line 152"/>
                <p:cNvSpPr>
                  <a:spLocks noChangeShapeType="1"/>
                </p:cNvSpPr>
                <p:nvPr/>
              </p:nvSpPr>
              <p:spPr bwMode="auto">
                <a:xfrm>
                  <a:off x="1620" y="3958"/>
                  <a:ext cx="1" cy="451"/>
                </a:xfrm>
                <a:prstGeom prst="line">
                  <a:avLst/>
                </a:prstGeom>
                <a:noFill/>
                <a:ln w="6350">
                  <a:solidFill>
                    <a:srgbClr val="FF5F7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94361" name="Line 153"/>
                <p:cNvSpPr>
                  <a:spLocks noChangeShapeType="1"/>
                </p:cNvSpPr>
                <p:nvPr/>
              </p:nvSpPr>
              <p:spPr bwMode="auto">
                <a:xfrm>
                  <a:off x="1661" y="3965"/>
                  <a:ext cx="1" cy="458"/>
                </a:xfrm>
                <a:prstGeom prst="line">
                  <a:avLst/>
                </a:prstGeom>
                <a:noFill/>
                <a:ln w="6350">
                  <a:solidFill>
                    <a:srgbClr val="FF5F7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</p:grpSp>
        </p:grpSp>
        <p:grpSp>
          <p:nvGrpSpPr>
            <p:cNvPr id="26" name="Group 154"/>
            <p:cNvGrpSpPr>
              <a:grpSpLocks/>
            </p:cNvGrpSpPr>
            <p:nvPr/>
          </p:nvGrpSpPr>
          <p:grpSpPr bwMode="auto">
            <a:xfrm>
              <a:off x="5043" y="504"/>
              <a:ext cx="429" cy="148"/>
              <a:chOff x="1606" y="3851"/>
              <a:chExt cx="200" cy="98"/>
            </a:xfrm>
          </p:grpSpPr>
          <p:grpSp>
            <p:nvGrpSpPr>
              <p:cNvPr id="27" name="Group 155"/>
              <p:cNvGrpSpPr>
                <a:grpSpLocks/>
              </p:cNvGrpSpPr>
              <p:nvPr/>
            </p:nvGrpSpPr>
            <p:grpSpPr bwMode="auto">
              <a:xfrm>
                <a:off x="1606" y="3851"/>
                <a:ext cx="200" cy="98"/>
                <a:chOff x="1606" y="3851"/>
                <a:chExt cx="200" cy="98"/>
              </a:xfrm>
            </p:grpSpPr>
            <p:sp>
              <p:nvSpPr>
                <p:cNvPr id="94364" name="Freeform 156"/>
                <p:cNvSpPr>
                  <a:spLocks/>
                </p:cNvSpPr>
                <p:nvPr/>
              </p:nvSpPr>
              <p:spPr bwMode="auto">
                <a:xfrm>
                  <a:off x="1606" y="3851"/>
                  <a:ext cx="200" cy="39"/>
                </a:xfrm>
                <a:custGeom>
                  <a:avLst/>
                  <a:gdLst/>
                  <a:ahLst/>
                  <a:cxnLst>
                    <a:cxn ang="0">
                      <a:pos x="0" y="75"/>
                    </a:cxn>
                    <a:cxn ang="0">
                      <a:pos x="348" y="117"/>
                    </a:cxn>
                    <a:cxn ang="0">
                      <a:pos x="598" y="38"/>
                    </a:cxn>
                    <a:cxn ang="0">
                      <a:pos x="260" y="0"/>
                    </a:cxn>
                    <a:cxn ang="0">
                      <a:pos x="0" y="75"/>
                    </a:cxn>
                  </a:cxnLst>
                  <a:rect l="0" t="0" r="r" b="b"/>
                  <a:pathLst>
                    <a:path w="598" h="117">
                      <a:moveTo>
                        <a:pt x="0" y="75"/>
                      </a:moveTo>
                      <a:lnTo>
                        <a:pt x="348" y="117"/>
                      </a:lnTo>
                      <a:lnTo>
                        <a:pt x="598" y="38"/>
                      </a:lnTo>
                      <a:lnTo>
                        <a:pt x="260" y="0"/>
                      </a:lnTo>
                      <a:lnTo>
                        <a:pt x="0" y="75"/>
                      </a:lnTo>
                      <a:close/>
                    </a:path>
                  </a:pathLst>
                </a:custGeom>
                <a:solidFill>
                  <a:srgbClr val="DF3F5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94365" name="Freeform 157"/>
                <p:cNvSpPr>
                  <a:spLocks/>
                </p:cNvSpPr>
                <p:nvPr/>
              </p:nvSpPr>
              <p:spPr bwMode="auto">
                <a:xfrm>
                  <a:off x="1722" y="3863"/>
                  <a:ext cx="82" cy="86"/>
                </a:xfrm>
                <a:custGeom>
                  <a:avLst/>
                  <a:gdLst/>
                  <a:ahLst/>
                  <a:cxnLst>
                    <a:cxn ang="0">
                      <a:pos x="0" y="79"/>
                    </a:cxn>
                    <a:cxn ang="0">
                      <a:pos x="247" y="0"/>
                    </a:cxn>
                    <a:cxn ang="0">
                      <a:pos x="247" y="162"/>
                    </a:cxn>
                    <a:cxn ang="0">
                      <a:pos x="0" y="256"/>
                    </a:cxn>
                    <a:cxn ang="0">
                      <a:pos x="0" y="79"/>
                    </a:cxn>
                  </a:cxnLst>
                  <a:rect l="0" t="0" r="r" b="b"/>
                  <a:pathLst>
                    <a:path w="247" h="256">
                      <a:moveTo>
                        <a:pt x="0" y="79"/>
                      </a:moveTo>
                      <a:lnTo>
                        <a:pt x="247" y="0"/>
                      </a:lnTo>
                      <a:lnTo>
                        <a:pt x="247" y="162"/>
                      </a:lnTo>
                      <a:lnTo>
                        <a:pt x="0" y="256"/>
                      </a:lnTo>
                      <a:lnTo>
                        <a:pt x="0" y="79"/>
                      </a:lnTo>
                      <a:close/>
                    </a:path>
                  </a:pathLst>
                </a:custGeom>
                <a:solidFill>
                  <a:srgbClr val="DF1F3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94366" name="Freeform 158"/>
                <p:cNvSpPr>
                  <a:spLocks/>
                </p:cNvSpPr>
                <p:nvPr/>
              </p:nvSpPr>
              <p:spPr bwMode="auto">
                <a:xfrm>
                  <a:off x="1606" y="3876"/>
                  <a:ext cx="116" cy="73"/>
                </a:xfrm>
                <a:custGeom>
                  <a:avLst/>
                  <a:gdLst/>
                  <a:ahLst/>
                  <a:cxnLst>
                    <a:cxn ang="0">
                      <a:pos x="346" y="42"/>
                    </a:cxn>
                    <a:cxn ang="0">
                      <a:pos x="346" y="219"/>
                    </a:cxn>
                    <a:cxn ang="0">
                      <a:pos x="0" y="169"/>
                    </a:cxn>
                    <a:cxn ang="0">
                      <a:pos x="0" y="0"/>
                    </a:cxn>
                    <a:cxn ang="0">
                      <a:pos x="346" y="42"/>
                    </a:cxn>
                  </a:cxnLst>
                  <a:rect l="0" t="0" r="r" b="b"/>
                  <a:pathLst>
                    <a:path w="346" h="219">
                      <a:moveTo>
                        <a:pt x="346" y="42"/>
                      </a:moveTo>
                      <a:lnTo>
                        <a:pt x="346" y="219"/>
                      </a:lnTo>
                      <a:lnTo>
                        <a:pt x="0" y="169"/>
                      </a:lnTo>
                      <a:lnTo>
                        <a:pt x="0" y="0"/>
                      </a:lnTo>
                      <a:lnTo>
                        <a:pt x="346" y="42"/>
                      </a:lnTo>
                      <a:close/>
                    </a:path>
                  </a:pathLst>
                </a:custGeom>
                <a:solidFill>
                  <a:srgbClr val="FF5F7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sp>
            <p:nvSpPr>
              <p:cNvPr id="94367" name="Freeform 159"/>
              <p:cNvSpPr>
                <a:spLocks/>
              </p:cNvSpPr>
              <p:nvPr/>
            </p:nvSpPr>
            <p:spPr bwMode="auto">
              <a:xfrm>
                <a:off x="1622" y="3888"/>
                <a:ext cx="66" cy="17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199" y="21"/>
                  </a:cxn>
                  <a:cxn ang="0">
                    <a:pos x="199" y="52"/>
                  </a:cxn>
                  <a:cxn ang="0">
                    <a:pos x="0" y="33"/>
                  </a:cxn>
                  <a:cxn ang="0">
                    <a:pos x="1" y="0"/>
                  </a:cxn>
                </a:cxnLst>
                <a:rect l="0" t="0" r="r" b="b"/>
                <a:pathLst>
                  <a:path w="199" h="52">
                    <a:moveTo>
                      <a:pt x="1" y="0"/>
                    </a:moveTo>
                    <a:lnTo>
                      <a:pt x="199" y="21"/>
                    </a:lnTo>
                    <a:lnTo>
                      <a:pt x="199" y="52"/>
                    </a:lnTo>
                    <a:lnTo>
                      <a:pt x="0" y="3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</p:grpSp>
        <p:sp>
          <p:nvSpPr>
            <p:cNvPr id="94368" name="Line 160"/>
            <p:cNvSpPr>
              <a:spLocks noChangeShapeType="1"/>
            </p:cNvSpPr>
            <p:nvPr/>
          </p:nvSpPr>
          <p:spPr bwMode="auto">
            <a:xfrm>
              <a:off x="5189" y="933"/>
              <a:ext cx="131" cy="62"/>
            </a:xfrm>
            <a:prstGeom prst="line">
              <a:avLst/>
            </a:prstGeom>
            <a:noFill/>
            <a:ln w="6350">
              <a:solidFill>
                <a:srgbClr val="FF5F7F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94369" name="Line 161"/>
            <p:cNvSpPr>
              <a:spLocks noChangeShapeType="1"/>
            </p:cNvSpPr>
            <p:nvPr/>
          </p:nvSpPr>
          <p:spPr bwMode="auto">
            <a:xfrm>
              <a:off x="5191" y="837"/>
              <a:ext cx="129" cy="51"/>
            </a:xfrm>
            <a:prstGeom prst="line">
              <a:avLst/>
            </a:prstGeom>
            <a:noFill/>
            <a:ln w="6350">
              <a:solidFill>
                <a:srgbClr val="FF5F7F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94370" name="Line 162"/>
            <p:cNvSpPr>
              <a:spLocks noChangeShapeType="1"/>
            </p:cNvSpPr>
            <p:nvPr/>
          </p:nvSpPr>
          <p:spPr bwMode="auto">
            <a:xfrm>
              <a:off x="5187" y="749"/>
              <a:ext cx="132" cy="43"/>
            </a:xfrm>
            <a:prstGeom prst="line">
              <a:avLst/>
            </a:prstGeom>
            <a:noFill/>
            <a:ln w="6350">
              <a:solidFill>
                <a:srgbClr val="FF5F7F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94371" name="Freeform 163"/>
            <p:cNvSpPr>
              <a:spLocks/>
            </p:cNvSpPr>
            <p:nvPr/>
          </p:nvSpPr>
          <p:spPr bwMode="auto">
            <a:xfrm>
              <a:off x="4880" y="609"/>
              <a:ext cx="587" cy="895"/>
            </a:xfrm>
            <a:custGeom>
              <a:avLst/>
              <a:gdLst/>
              <a:ahLst/>
              <a:cxnLst>
                <a:cxn ang="0">
                  <a:pos x="561" y="96"/>
                </a:cxn>
                <a:cxn ang="0">
                  <a:pos x="633" y="112"/>
                </a:cxn>
                <a:cxn ang="0">
                  <a:pos x="753" y="184"/>
                </a:cxn>
                <a:cxn ang="0">
                  <a:pos x="849" y="152"/>
                </a:cxn>
                <a:cxn ang="0">
                  <a:pos x="873" y="128"/>
                </a:cxn>
                <a:cxn ang="0">
                  <a:pos x="921" y="112"/>
                </a:cxn>
                <a:cxn ang="0">
                  <a:pos x="945" y="104"/>
                </a:cxn>
                <a:cxn ang="0">
                  <a:pos x="977" y="208"/>
                </a:cxn>
                <a:cxn ang="0">
                  <a:pos x="993" y="1072"/>
                </a:cxn>
                <a:cxn ang="0">
                  <a:pos x="889" y="1184"/>
                </a:cxn>
                <a:cxn ang="0">
                  <a:pos x="713" y="1200"/>
                </a:cxn>
                <a:cxn ang="0">
                  <a:pos x="689" y="1032"/>
                </a:cxn>
                <a:cxn ang="0">
                  <a:pos x="793" y="944"/>
                </a:cxn>
                <a:cxn ang="0">
                  <a:pos x="809" y="600"/>
                </a:cxn>
                <a:cxn ang="0">
                  <a:pos x="681" y="560"/>
                </a:cxn>
                <a:cxn ang="0">
                  <a:pos x="657" y="536"/>
                </a:cxn>
                <a:cxn ang="0">
                  <a:pos x="609" y="520"/>
                </a:cxn>
                <a:cxn ang="0">
                  <a:pos x="41" y="584"/>
                </a:cxn>
                <a:cxn ang="0">
                  <a:pos x="73" y="320"/>
                </a:cxn>
                <a:cxn ang="0">
                  <a:pos x="81" y="88"/>
                </a:cxn>
                <a:cxn ang="0">
                  <a:pos x="561" y="96"/>
                </a:cxn>
              </a:cxnLst>
              <a:rect l="0" t="0" r="r" b="b"/>
              <a:pathLst>
                <a:path w="1030" h="1225">
                  <a:moveTo>
                    <a:pt x="561" y="96"/>
                  </a:moveTo>
                  <a:cubicBezTo>
                    <a:pt x="574" y="98"/>
                    <a:pt x="616" y="103"/>
                    <a:pt x="633" y="112"/>
                  </a:cubicBezTo>
                  <a:cubicBezTo>
                    <a:pt x="675" y="135"/>
                    <a:pt x="707" y="169"/>
                    <a:pt x="753" y="184"/>
                  </a:cubicBezTo>
                  <a:cubicBezTo>
                    <a:pt x="789" y="178"/>
                    <a:pt x="820" y="176"/>
                    <a:pt x="849" y="152"/>
                  </a:cubicBezTo>
                  <a:cubicBezTo>
                    <a:pt x="858" y="145"/>
                    <a:pt x="863" y="133"/>
                    <a:pt x="873" y="128"/>
                  </a:cubicBezTo>
                  <a:cubicBezTo>
                    <a:pt x="888" y="120"/>
                    <a:pt x="905" y="117"/>
                    <a:pt x="921" y="112"/>
                  </a:cubicBezTo>
                  <a:cubicBezTo>
                    <a:pt x="929" y="109"/>
                    <a:pt x="945" y="104"/>
                    <a:pt x="945" y="104"/>
                  </a:cubicBezTo>
                  <a:cubicBezTo>
                    <a:pt x="957" y="139"/>
                    <a:pt x="968" y="172"/>
                    <a:pt x="977" y="208"/>
                  </a:cubicBezTo>
                  <a:cubicBezTo>
                    <a:pt x="960" y="325"/>
                    <a:pt x="1030" y="961"/>
                    <a:pt x="993" y="1072"/>
                  </a:cubicBezTo>
                  <a:cubicBezTo>
                    <a:pt x="990" y="1082"/>
                    <a:pt x="895" y="1178"/>
                    <a:pt x="889" y="1184"/>
                  </a:cubicBezTo>
                  <a:cubicBezTo>
                    <a:pt x="860" y="1196"/>
                    <a:pt x="746" y="1225"/>
                    <a:pt x="713" y="1200"/>
                  </a:cubicBezTo>
                  <a:cubicBezTo>
                    <a:pt x="680" y="1175"/>
                    <a:pt x="676" y="1075"/>
                    <a:pt x="689" y="1032"/>
                  </a:cubicBezTo>
                  <a:cubicBezTo>
                    <a:pt x="702" y="989"/>
                    <a:pt x="773" y="1016"/>
                    <a:pt x="793" y="944"/>
                  </a:cubicBezTo>
                  <a:cubicBezTo>
                    <a:pt x="813" y="872"/>
                    <a:pt x="828" y="664"/>
                    <a:pt x="809" y="600"/>
                  </a:cubicBezTo>
                  <a:cubicBezTo>
                    <a:pt x="767" y="593"/>
                    <a:pt x="717" y="586"/>
                    <a:pt x="681" y="560"/>
                  </a:cubicBezTo>
                  <a:cubicBezTo>
                    <a:pt x="672" y="553"/>
                    <a:pt x="667" y="541"/>
                    <a:pt x="657" y="536"/>
                  </a:cubicBezTo>
                  <a:cubicBezTo>
                    <a:pt x="642" y="528"/>
                    <a:pt x="625" y="525"/>
                    <a:pt x="609" y="520"/>
                  </a:cubicBezTo>
                  <a:cubicBezTo>
                    <a:pt x="601" y="517"/>
                    <a:pt x="41" y="584"/>
                    <a:pt x="41" y="584"/>
                  </a:cubicBezTo>
                  <a:cubicBezTo>
                    <a:pt x="0" y="543"/>
                    <a:pt x="65" y="383"/>
                    <a:pt x="73" y="320"/>
                  </a:cubicBezTo>
                  <a:cubicBezTo>
                    <a:pt x="66" y="261"/>
                    <a:pt x="91" y="146"/>
                    <a:pt x="81" y="88"/>
                  </a:cubicBezTo>
                  <a:cubicBezTo>
                    <a:pt x="65" y="0"/>
                    <a:pt x="520" y="137"/>
                    <a:pt x="561" y="96"/>
                  </a:cubicBezTo>
                  <a:close/>
                </a:path>
              </a:pathLst>
            </a:custGeom>
            <a:solidFill>
              <a:srgbClr val="B2B2B2"/>
            </a:solidFill>
            <a:ln w="12700" cap="flat" cmpd="sng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94372" name="Line 164"/>
            <p:cNvSpPr>
              <a:spLocks noChangeShapeType="1"/>
            </p:cNvSpPr>
            <p:nvPr/>
          </p:nvSpPr>
          <p:spPr bwMode="auto">
            <a:xfrm flipV="1">
              <a:off x="5421" y="800"/>
              <a:ext cx="1" cy="587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94373" name="Line 165"/>
            <p:cNvSpPr>
              <a:spLocks noChangeShapeType="1"/>
            </p:cNvSpPr>
            <p:nvPr/>
          </p:nvSpPr>
          <p:spPr bwMode="auto">
            <a:xfrm flipV="1">
              <a:off x="5397" y="950"/>
              <a:ext cx="1" cy="437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grpSp>
          <p:nvGrpSpPr>
            <p:cNvPr id="28" name="Group 166"/>
            <p:cNvGrpSpPr>
              <a:grpSpLocks/>
            </p:cNvGrpSpPr>
            <p:nvPr/>
          </p:nvGrpSpPr>
          <p:grpSpPr bwMode="auto">
            <a:xfrm>
              <a:off x="4941" y="686"/>
              <a:ext cx="358" cy="125"/>
              <a:chOff x="131" y="3073"/>
              <a:chExt cx="626" cy="171"/>
            </a:xfrm>
          </p:grpSpPr>
          <p:sp>
            <p:nvSpPr>
              <p:cNvPr id="94375" name="Line 167"/>
              <p:cNvSpPr>
                <a:spLocks noChangeShapeType="1"/>
              </p:cNvSpPr>
              <p:nvPr/>
            </p:nvSpPr>
            <p:spPr bwMode="auto">
              <a:xfrm flipH="1" flipV="1">
                <a:off x="131" y="3160"/>
                <a:ext cx="626" cy="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94376" name="Line 168"/>
              <p:cNvSpPr>
                <a:spLocks noChangeShapeType="1"/>
              </p:cNvSpPr>
              <p:nvPr/>
            </p:nvSpPr>
            <p:spPr bwMode="auto">
              <a:xfrm flipV="1">
                <a:off x="677" y="3141"/>
                <a:ext cx="0" cy="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94377" name="Line 169"/>
              <p:cNvSpPr>
                <a:spLocks noChangeShapeType="1"/>
              </p:cNvSpPr>
              <p:nvPr/>
            </p:nvSpPr>
            <p:spPr bwMode="auto">
              <a:xfrm flipV="1">
                <a:off x="569" y="3139"/>
                <a:ext cx="0" cy="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94378" name="Line 170"/>
              <p:cNvSpPr>
                <a:spLocks noChangeShapeType="1"/>
              </p:cNvSpPr>
              <p:nvPr/>
            </p:nvSpPr>
            <p:spPr bwMode="auto">
              <a:xfrm flipV="1">
                <a:off x="406" y="3114"/>
                <a:ext cx="0" cy="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94379" name="Line 171"/>
              <p:cNvSpPr>
                <a:spLocks noChangeShapeType="1"/>
              </p:cNvSpPr>
              <p:nvPr/>
            </p:nvSpPr>
            <p:spPr bwMode="auto">
              <a:xfrm flipV="1">
                <a:off x="131" y="3073"/>
                <a:ext cx="0" cy="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94380" name="Line 172"/>
              <p:cNvSpPr>
                <a:spLocks noChangeShapeType="1"/>
              </p:cNvSpPr>
              <p:nvPr/>
            </p:nvSpPr>
            <p:spPr bwMode="auto">
              <a:xfrm flipV="1">
                <a:off x="218" y="3088"/>
                <a:ext cx="0" cy="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94381" name="Line 173"/>
              <p:cNvSpPr>
                <a:spLocks noChangeShapeType="1"/>
              </p:cNvSpPr>
              <p:nvPr/>
            </p:nvSpPr>
            <p:spPr bwMode="auto">
              <a:xfrm flipV="1">
                <a:off x="308" y="3099"/>
                <a:ext cx="0" cy="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94382" name="Line 174"/>
              <p:cNvSpPr>
                <a:spLocks noChangeShapeType="1"/>
              </p:cNvSpPr>
              <p:nvPr/>
            </p:nvSpPr>
            <p:spPr bwMode="auto">
              <a:xfrm flipV="1">
                <a:off x="492" y="3118"/>
                <a:ext cx="0" cy="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grpSp>
          <p:nvGrpSpPr>
            <p:cNvPr id="29" name="Group 175"/>
            <p:cNvGrpSpPr>
              <a:grpSpLocks/>
            </p:cNvGrpSpPr>
            <p:nvPr/>
          </p:nvGrpSpPr>
          <p:grpSpPr bwMode="auto">
            <a:xfrm>
              <a:off x="5288" y="772"/>
              <a:ext cx="140" cy="71"/>
              <a:chOff x="1606" y="3851"/>
              <a:chExt cx="200" cy="98"/>
            </a:xfrm>
          </p:grpSpPr>
          <p:grpSp>
            <p:nvGrpSpPr>
              <p:cNvPr id="30" name="Group 176"/>
              <p:cNvGrpSpPr>
                <a:grpSpLocks/>
              </p:cNvGrpSpPr>
              <p:nvPr/>
            </p:nvGrpSpPr>
            <p:grpSpPr bwMode="auto">
              <a:xfrm>
                <a:off x="1606" y="3851"/>
                <a:ext cx="200" cy="98"/>
                <a:chOff x="1606" y="3851"/>
                <a:chExt cx="200" cy="98"/>
              </a:xfrm>
            </p:grpSpPr>
            <p:sp>
              <p:nvSpPr>
                <p:cNvPr id="94385" name="Freeform 177"/>
                <p:cNvSpPr>
                  <a:spLocks/>
                </p:cNvSpPr>
                <p:nvPr/>
              </p:nvSpPr>
              <p:spPr bwMode="auto">
                <a:xfrm>
                  <a:off x="1606" y="3851"/>
                  <a:ext cx="200" cy="39"/>
                </a:xfrm>
                <a:custGeom>
                  <a:avLst/>
                  <a:gdLst/>
                  <a:ahLst/>
                  <a:cxnLst>
                    <a:cxn ang="0">
                      <a:pos x="0" y="75"/>
                    </a:cxn>
                    <a:cxn ang="0">
                      <a:pos x="348" y="117"/>
                    </a:cxn>
                    <a:cxn ang="0">
                      <a:pos x="598" y="38"/>
                    </a:cxn>
                    <a:cxn ang="0">
                      <a:pos x="260" y="0"/>
                    </a:cxn>
                    <a:cxn ang="0">
                      <a:pos x="0" y="75"/>
                    </a:cxn>
                  </a:cxnLst>
                  <a:rect l="0" t="0" r="r" b="b"/>
                  <a:pathLst>
                    <a:path w="598" h="117">
                      <a:moveTo>
                        <a:pt x="0" y="75"/>
                      </a:moveTo>
                      <a:lnTo>
                        <a:pt x="348" y="117"/>
                      </a:lnTo>
                      <a:lnTo>
                        <a:pt x="598" y="38"/>
                      </a:lnTo>
                      <a:lnTo>
                        <a:pt x="260" y="0"/>
                      </a:lnTo>
                      <a:lnTo>
                        <a:pt x="0" y="75"/>
                      </a:lnTo>
                      <a:close/>
                    </a:path>
                  </a:pathLst>
                </a:custGeom>
                <a:solidFill>
                  <a:srgbClr val="DDDDDD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94386" name="Freeform 178"/>
                <p:cNvSpPr>
                  <a:spLocks/>
                </p:cNvSpPr>
                <p:nvPr/>
              </p:nvSpPr>
              <p:spPr bwMode="auto">
                <a:xfrm>
                  <a:off x="1722" y="3863"/>
                  <a:ext cx="82" cy="86"/>
                </a:xfrm>
                <a:custGeom>
                  <a:avLst/>
                  <a:gdLst/>
                  <a:ahLst/>
                  <a:cxnLst>
                    <a:cxn ang="0">
                      <a:pos x="0" y="79"/>
                    </a:cxn>
                    <a:cxn ang="0">
                      <a:pos x="247" y="0"/>
                    </a:cxn>
                    <a:cxn ang="0">
                      <a:pos x="247" y="162"/>
                    </a:cxn>
                    <a:cxn ang="0">
                      <a:pos x="0" y="256"/>
                    </a:cxn>
                    <a:cxn ang="0">
                      <a:pos x="0" y="79"/>
                    </a:cxn>
                  </a:cxnLst>
                  <a:rect l="0" t="0" r="r" b="b"/>
                  <a:pathLst>
                    <a:path w="247" h="256">
                      <a:moveTo>
                        <a:pt x="0" y="79"/>
                      </a:moveTo>
                      <a:lnTo>
                        <a:pt x="247" y="0"/>
                      </a:lnTo>
                      <a:lnTo>
                        <a:pt x="247" y="162"/>
                      </a:lnTo>
                      <a:lnTo>
                        <a:pt x="0" y="256"/>
                      </a:lnTo>
                      <a:lnTo>
                        <a:pt x="0" y="79"/>
                      </a:lnTo>
                      <a:close/>
                    </a:path>
                  </a:pathLst>
                </a:custGeom>
                <a:solidFill>
                  <a:srgbClr val="DDDDDD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94387" name="Freeform 179"/>
                <p:cNvSpPr>
                  <a:spLocks/>
                </p:cNvSpPr>
                <p:nvPr/>
              </p:nvSpPr>
              <p:spPr bwMode="auto">
                <a:xfrm>
                  <a:off x="1606" y="3876"/>
                  <a:ext cx="116" cy="73"/>
                </a:xfrm>
                <a:custGeom>
                  <a:avLst/>
                  <a:gdLst/>
                  <a:ahLst/>
                  <a:cxnLst>
                    <a:cxn ang="0">
                      <a:pos x="346" y="42"/>
                    </a:cxn>
                    <a:cxn ang="0">
                      <a:pos x="346" y="219"/>
                    </a:cxn>
                    <a:cxn ang="0">
                      <a:pos x="0" y="169"/>
                    </a:cxn>
                    <a:cxn ang="0">
                      <a:pos x="0" y="0"/>
                    </a:cxn>
                    <a:cxn ang="0">
                      <a:pos x="346" y="42"/>
                    </a:cxn>
                  </a:cxnLst>
                  <a:rect l="0" t="0" r="r" b="b"/>
                  <a:pathLst>
                    <a:path w="346" h="219">
                      <a:moveTo>
                        <a:pt x="346" y="42"/>
                      </a:moveTo>
                      <a:lnTo>
                        <a:pt x="346" y="219"/>
                      </a:lnTo>
                      <a:lnTo>
                        <a:pt x="0" y="169"/>
                      </a:lnTo>
                      <a:lnTo>
                        <a:pt x="0" y="0"/>
                      </a:lnTo>
                      <a:lnTo>
                        <a:pt x="346" y="42"/>
                      </a:lnTo>
                      <a:close/>
                    </a:path>
                  </a:pathLst>
                </a:custGeom>
                <a:solidFill>
                  <a:srgbClr val="DDDDDD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sp>
            <p:nvSpPr>
              <p:cNvPr id="94388" name="Freeform 180"/>
              <p:cNvSpPr>
                <a:spLocks/>
              </p:cNvSpPr>
              <p:nvPr/>
            </p:nvSpPr>
            <p:spPr bwMode="auto">
              <a:xfrm>
                <a:off x="1622" y="3888"/>
                <a:ext cx="66" cy="17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199" y="21"/>
                  </a:cxn>
                  <a:cxn ang="0">
                    <a:pos x="199" y="52"/>
                  </a:cxn>
                  <a:cxn ang="0">
                    <a:pos x="0" y="33"/>
                  </a:cxn>
                  <a:cxn ang="0">
                    <a:pos x="1" y="0"/>
                  </a:cxn>
                </a:cxnLst>
                <a:rect l="0" t="0" r="r" b="b"/>
                <a:pathLst>
                  <a:path w="199" h="52">
                    <a:moveTo>
                      <a:pt x="1" y="0"/>
                    </a:moveTo>
                    <a:lnTo>
                      <a:pt x="199" y="21"/>
                    </a:lnTo>
                    <a:lnTo>
                      <a:pt x="199" y="52"/>
                    </a:lnTo>
                    <a:lnTo>
                      <a:pt x="0" y="3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</p:grpSp>
        <p:sp>
          <p:nvSpPr>
            <p:cNvPr id="94389" name="Line 181"/>
            <p:cNvSpPr>
              <a:spLocks noChangeShapeType="1"/>
            </p:cNvSpPr>
            <p:nvPr/>
          </p:nvSpPr>
          <p:spPr bwMode="auto">
            <a:xfrm flipH="1" flipV="1">
              <a:off x="5376" y="1075"/>
              <a:ext cx="0" cy="312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94390" name="Line 182"/>
            <p:cNvSpPr>
              <a:spLocks noChangeShapeType="1"/>
            </p:cNvSpPr>
            <p:nvPr/>
          </p:nvSpPr>
          <p:spPr bwMode="auto">
            <a:xfrm flipH="1" flipV="1">
              <a:off x="5359" y="1176"/>
              <a:ext cx="0" cy="197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grpSp>
          <p:nvGrpSpPr>
            <p:cNvPr id="31" name="Group 183"/>
            <p:cNvGrpSpPr>
              <a:grpSpLocks/>
            </p:cNvGrpSpPr>
            <p:nvPr/>
          </p:nvGrpSpPr>
          <p:grpSpPr bwMode="auto">
            <a:xfrm>
              <a:off x="5264" y="1034"/>
              <a:ext cx="141" cy="72"/>
              <a:chOff x="1606" y="3851"/>
              <a:chExt cx="200" cy="98"/>
            </a:xfrm>
          </p:grpSpPr>
          <p:grpSp>
            <p:nvGrpSpPr>
              <p:cNvPr id="94311" name="Group 184"/>
              <p:cNvGrpSpPr>
                <a:grpSpLocks/>
              </p:cNvGrpSpPr>
              <p:nvPr/>
            </p:nvGrpSpPr>
            <p:grpSpPr bwMode="auto">
              <a:xfrm>
                <a:off x="1606" y="3851"/>
                <a:ext cx="200" cy="98"/>
                <a:chOff x="1606" y="3851"/>
                <a:chExt cx="200" cy="98"/>
              </a:xfrm>
            </p:grpSpPr>
            <p:sp>
              <p:nvSpPr>
                <p:cNvPr id="94393" name="Freeform 185"/>
                <p:cNvSpPr>
                  <a:spLocks/>
                </p:cNvSpPr>
                <p:nvPr/>
              </p:nvSpPr>
              <p:spPr bwMode="auto">
                <a:xfrm>
                  <a:off x="1606" y="3851"/>
                  <a:ext cx="200" cy="39"/>
                </a:xfrm>
                <a:custGeom>
                  <a:avLst/>
                  <a:gdLst/>
                  <a:ahLst/>
                  <a:cxnLst>
                    <a:cxn ang="0">
                      <a:pos x="0" y="75"/>
                    </a:cxn>
                    <a:cxn ang="0">
                      <a:pos x="348" y="117"/>
                    </a:cxn>
                    <a:cxn ang="0">
                      <a:pos x="598" y="38"/>
                    </a:cxn>
                    <a:cxn ang="0">
                      <a:pos x="260" y="0"/>
                    </a:cxn>
                    <a:cxn ang="0">
                      <a:pos x="0" y="75"/>
                    </a:cxn>
                  </a:cxnLst>
                  <a:rect l="0" t="0" r="r" b="b"/>
                  <a:pathLst>
                    <a:path w="598" h="117">
                      <a:moveTo>
                        <a:pt x="0" y="75"/>
                      </a:moveTo>
                      <a:lnTo>
                        <a:pt x="348" y="117"/>
                      </a:lnTo>
                      <a:lnTo>
                        <a:pt x="598" y="38"/>
                      </a:lnTo>
                      <a:lnTo>
                        <a:pt x="260" y="0"/>
                      </a:lnTo>
                      <a:lnTo>
                        <a:pt x="0" y="75"/>
                      </a:lnTo>
                      <a:close/>
                    </a:path>
                  </a:pathLst>
                </a:custGeom>
                <a:solidFill>
                  <a:srgbClr val="DDDDDD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94394" name="Freeform 186"/>
                <p:cNvSpPr>
                  <a:spLocks/>
                </p:cNvSpPr>
                <p:nvPr/>
              </p:nvSpPr>
              <p:spPr bwMode="auto">
                <a:xfrm>
                  <a:off x="1722" y="3863"/>
                  <a:ext cx="82" cy="86"/>
                </a:xfrm>
                <a:custGeom>
                  <a:avLst/>
                  <a:gdLst/>
                  <a:ahLst/>
                  <a:cxnLst>
                    <a:cxn ang="0">
                      <a:pos x="0" y="79"/>
                    </a:cxn>
                    <a:cxn ang="0">
                      <a:pos x="247" y="0"/>
                    </a:cxn>
                    <a:cxn ang="0">
                      <a:pos x="247" y="162"/>
                    </a:cxn>
                    <a:cxn ang="0">
                      <a:pos x="0" y="256"/>
                    </a:cxn>
                    <a:cxn ang="0">
                      <a:pos x="0" y="79"/>
                    </a:cxn>
                  </a:cxnLst>
                  <a:rect l="0" t="0" r="r" b="b"/>
                  <a:pathLst>
                    <a:path w="247" h="256">
                      <a:moveTo>
                        <a:pt x="0" y="79"/>
                      </a:moveTo>
                      <a:lnTo>
                        <a:pt x="247" y="0"/>
                      </a:lnTo>
                      <a:lnTo>
                        <a:pt x="247" y="162"/>
                      </a:lnTo>
                      <a:lnTo>
                        <a:pt x="0" y="256"/>
                      </a:lnTo>
                      <a:lnTo>
                        <a:pt x="0" y="79"/>
                      </a:lnTo>
                      <a:close/>
                    </a:path>
                  </a:pathLst>
                </a:custGeom>
                <a:solidFill>
                  <a:srgbClr val="DDDDDD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94395" name="Freeform 187"/>
                <p:cNvSpPr>
                  <a:spLocks/>
                </p:cNvSpPr>
                <p:nvPr/>
              </p:nvSpPr>
              <p:spPr bwMode="auto">
                <a:xfrm>
                  <a:off x="1606" y="3876"/>
                  <a:ext cx="116" cy="73"/>
                </a:xfrm>
                <a:custGeom>
                  <a:avLst/>
                  <a:gdLst/>
                  <a:ahLst/>
                  <a:cxnLst>
                    <a:cxn ang="0">
                      <a:pos x="346" y="42"/>
                    </a:cxn>
                    <a:cxn ang="0">
                      <a:pos x="346" y="219"/>
                    </a:cxn>
                    <a:cxn ang="0">
                      <a:pos x="0" y="169"/>
                    </a:cxn>
                    <a:cxn ang="0">
                      <a:pos x="0" y="0"/>
                    </a:cxn>
                    <a:cxn ang="0">
                      <a:pos x="346" y="42"/>
                    </a:cxn>
                  </a:cxnLst>
                  <a:rect l="0" t="0" r="r" b="b"/>
                  <a:pathLst>
                    <a:path w="346" h="219">
                      <a:moveTo>
                        <a:pt x="346" y="42"/>
                      </a:moveTo>
                      <a:lnTo>
                        <a:pt x="346" y="219"/>
                      </a:lnTo>
                      <a:lnTo>
                        <a:pt x="0" y="169"/>
                      </a:lnTo>
                      <a:lnTo>
                        <a:pt x="0" y="0"/>
                      </a:lnTo>
                      <a:lnTo>
                        <a:pt x="346" y="42"/>
                      </a:lnTo>
                      <a:close/>
                    </a:path>
                  </a:pathLst>
                </a:custGeom>
                <a:solidFill>
                  <a:srgbClr val="DDDDDD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sp>
            <p:nvSpPr>
              <p:cNvPr id="94396" name="Freeform 188"/>
              <p:cNvSpPr>
                <a:spLocks/>
              </p:cNvSpPr>
              <p:nvPr/>
            </p:nvSpPr>
            <p:spPr bwMode="auto">
              <a:xfrm>
                <a:off x="1622" y="3888"/>
                <a:ext cx="66" cy="17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199" y="21"/>
                  </a:cxn>
                  <a:cxn ang="0">
                    <a:pos x="199" y="52"/>
                  </a:cxn>
                  <a:cxn ang="0">
                    <a:pos x="0" y="33"/>
                  </a:cxn>
                  <a:cxn ang="0">
                    <a:pos x="1" y="0"/>
                  </a:cxn>
                </a:cxnLst>
                <a:rect l="0" t="0" r="r" b="b"/>
                <a:pathLst>
                  <a:path w="199" h="52">
                    <a:moveTo>
                      <a:pt x="1" y="0"/>
                    </a:moveTo>
                    <a:lnTo>
                      <a:pt x="199" y="21"/>
                    </a:lnTo>
                    <a:lnTo>
                      <a:pt x="199" y="52"/>
                    </a:lnTo>
                    <a:lnTo>
                      <a:pt x="0" y="3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</p:grpSp>
        <p:grpSp>
          <p:nvGrpSpPr>
            <p:cNvPr id="94312" name="Group 189"/>
            <p:cNvGrpSpPr>
              <a:grpSpLocks/>
            </p:cNvGrpSpPr>
            <p:nvPr/>
          </p:nvGrpSpPr>
          <p:grpSpPr bwMode="auto">
            <a:xfrm>
              <a:off x="5264" y="1181"/>
              <a:ext cx="141" cy="72"/>
              <a:chOff x="1606" y="3851"/>
              <a:chExt cx="200" cy="98"/>
            </a:xfrm>
          </p:grpSpPr>
          <p:grpSp>
            <p:nvGrpSpPr>
              <p:cNvPr id="94326" name="Group 190"/>
              <p:cNvGrpSpPr>
                <a:grpSpLocks/>
              </p:cNvGrpSpPr>
              <p:nvPr/>
            </p:nvGrpSpPr>
            <p:grpSpPr bwMode="auto">
              <a:xfrm>
                <a:off x="1606" y="3851"/>
                <a:ext cx="200" cy="98"/>
                <a:chOff x="1606" y="3851"/>
                <a:chExt cx="200" cy="98"/>
              </a:xfrm>
            </p:grpSpPr>
            <p:sp>
              <p:nvSpPr>
                <p:cNvPr id="94399" name="Freeform 191"/>
                <p:cNvSpPr>
                  <a:spLocks/>
                </p:cNvSpPr>
                <p:nvPr/>
              </p:nvSpPr>
              <p:spPr bwMode="auto">
                <a:xfrm>
                  <a:off x="1606" y="3851"/>
                  <a:ext cx="200" cy="39"/>
                </a:xfrm>
                <a:custGeom>
                  <a:avLst/>
                  <a:gdLst/>
                  <a:ahLst/>
                  <a:cxnLst>
                    <a:cxn ang="0">
                      <a:pos x="0" y="75"/>
                    </a:cxn>
                    <a:cxn ang="0">
                      <a:pos x="348" y="117"/>
                    </a:cxn>
                    <a:cxn ang="0">
                      <a:pos x="598" y="38"/>
                    </a:cxn>
                    <a:cxn ang="0">
                      <a:pos x="260" y="0"/>
                    </a:cxn>
                    <a:cxn ang="0">
                      <a:pos x="0" y="75"/>
                    </a:cxn>
                  </a:cxnLst>
                  <a:rect l="0" t="0" r="r" b="b"/>
                  <a:pathLst>
                    <a:path w="598" h="117">
                      <a:moveTo>
                        <a:pt x="0" y="75"/>
                      </a:moveTo>
                      <a:lnTo>
                        <a:pt x="348" y="117"/>
                      </a:lnTo>
                      <a:lnTo>
                        <a:pt x="598" y="38"/>
                      </a:lnTo>
                      <a:lnTo>
                        <a:pt x="260" y="0"/>
                      </a:lnTo>
                      <a:lnTo>
                        <a:pt x="0" y="75"/>
                      </a:lnTo>
                      <a:close/>
                    </a:path>
                  </a:pathLst>
                </a:custGeom>
                <a:solidFill>
                  <a:srgbClr val="DDDDDD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94400" name="Freeform 192"/>
                <p:cNvSpPr>
                  <a:spLocks/>
                </p:cNvSpPr>
                <p:nvPr/>
              </p:nvSpPr>
              <p:spPr bwMode="auto">
                <a:xfrm>
                  <a:off x="1722" y="3863"/>
                  <a:ext cx="82" cy="86"/>
                </a:xfrm>
                <a:custGeom>
                  <a:avLst/>
                  <a:gdLst/>
                  <a:ahLst/>
                  <a:cxnLst>
                    <a:cxn ang="0">
                      <a:pos x="0" y="79"/>
                    </a:cxn>
                    <a:cxn ang="0">
                      <a:pos x="247" y="0"/>
                    </a:cxn>
                    <a:cxn ang="0">
                      <a:pos x="247" y="162"/>
                    </a:cxn>
                    <a:cxn ang="0">
                      <a:pos x="0" y="256"/>
                    </a:cxn>
                    <a:cxn ang="0">
                      <a:pos x="0" y="79"/>
                    </a:cxn>
                  </a:cxnLst>
                  <a:rect l="0" t="0" r="r" b="b"/>
                  <a:pathLst>
                    <a:path w="247" h="256">
                      <a:moveTo>
                        <a:pt x="0" y="79"/>
                      </a:moveTo>
                      <a:lnTo>
                        <a:pt x="247" y="0"/>
                      </a:lnTo>
                      <a:lnTo>
                        <a:pt x="247" y="162"/>
                      </a:lnTo>
                      <a:lnTo>
                        <a:pt x="0" y="256"/>
                      </a:lnTo>
                      <a:lnTo>
                        <a:pt x="0" y="79"/>
                      </a:lnTo>
                      <a:close/>
                    </a:path>
                  </a:pathLst>
                </a:custGeom>
                <a:solidFill>
                  <a:srgbClr val="DDDDDD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94401" name="Freeform 193"/>
                <p:cNvSpPr>
                  <a:spLocks/>
                </p:cNvSpPr>
                <p:nvPr/>
              </p:nvSpPr>
              <p:spPr bwMode="auto">
                <a:xfrm>
                  <a:off x="1606" y="3876"/>
                  <a:ext cx="116" cy="73"/>
                </a:xfrm>
                <a:custGeom>
                  <a:avLst/>
                  <a:gdLst/>
                  <a:ahLst/>
                  <a:cxnLst>
                    <a:cxn ang="0">
                      <a:pos x="346" y="42"/>
                    </a:cxn>
                    <a:cxn ang="0">
                      <a:pos x="346" y="219"/>
                    </a:cxn>
                    <a:cxn ang="0">
                      <a:pos x="0" y="169"/>
                    </a:cxn>
                    <a:cxn ang="0">
                      <a:pos x="0" y="0"/>
                    </a:cxn>
                    <a:cxn ang="0">
                      <a:pos x="346" y="42"/>
                    </a:cxn>
                  </a:cxnLst>
                  <a:rect l="0" t="0" r="r" b="b"/>
                  <a:pathLst>
                    <a:path w="346" h="219">
                      <a:moveTo>
                        <a:pt x="346" y="42"/>
                      </a:moveTo>
                      <a:lnTo>
                        <a:pt x="346" y="219"/>
                      </a:lnTo>
                      <a:lnTo>
                        <a:pt x="0" y="169"/>
                      </a:lnTo>
                      <a:lnTo>
                        <a:pt x="0" y="0"/>
                      </a:lnTo>
                      <a:lnTo>
                        <a:pt x="346" y="42"/>
                      </a:lnTo>
                      <a:close/>
                    </a:path>
                  </a:pathLst>
                </a:custGeom>
                <a:solidFill>
                  <a:srgbClr val="DDDDDD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sp>
            <p:nvSpPr>
              <p:cNvPr id="94402" name="Freeform 194"/>
              <p:cNvSpPr>
                <a:spLocks/>
              </p:cNvSpPr>
              <p:nvPr/>
            </p:nvSpPr>
            <p:spPr bwMode="auto">
              <a:xfrm>
                <a:off x="1622" y="3888"/>
                <a:ext cx="66" cy="17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199" y="21"/>
                  </a:cxn>
                  <a:cxn ang="0">
                    <a:pos x="199" y="52"/>
                  </a:cxn>
                  <a:cxn ang="0">
                    <a:pos x="0" y="33"/>
                  </a:cxn>
                  <a:cxn ang="0">
                    <a:pos x="1" y="0"/>
                  </a:cxn>
                </a:cxnLst>
                <a:rect l="0" t="0" r="r" b="b"/>
                <a:pathLst>
                  <a:path w="199" h="52">
                    <a:moveTo>
                      <a:pt x="1" y="0"/>
                    </a:moveTo>
                    <a:lnTo>
                      <a:pt x="199" y="21"/>
                    </a:lnTo>
                    <a:lnTo>
                      <a:pt x="199" y="52"/>
                    </a:lnTo>
                    <a:lnTo>
                      <a:pt x="0" y="3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</p:grpSp>
        <p:grpSp>
          <p:nvGrpSpPr>
            <p:cNvPr id="94327" name="Group 195"/>
            <p:cNvGrpSpPr>
              <a:grpSpLocks/>
            </p:cNvGrpSpPr>
            <p:nvPr/>
          </p:nvGrpSpPr>
          <p:grpSpPr bwMode="auto">
            <a:xfrm>
              <a:off x="4931" y="809"/>
              <a:ext cx="357" cy="125"/>
              <a:chOff x="131" y="3073"/>
              <a:chExt cx="626" cy="171"/>
            </a:xfrm>
          </p:grpSpPr>
          <p:sp>
            <p:nvSpPr>
              <p:cNvPr id="94404" name="Line 196"/>
              <p:cNvSpPr>
                <a:spLocks noChangeShapeType="1"/>
              </p:cNvSpPr>
              <p:nvPr/>
            </p:nvSpPr>
            <p:spPr bwMode="auto">
              <a:xfrm flipH="1" flipV="1">
                <a:off x="131" y="3160"/>
                <a:ext cx="626" cy="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94405" name="Line 197"/>
              <p:cNvSpPr>
                <a:spLocks noChangeShapeType="1"/>
              </p:cNvSpPr>
              <p:nvPr/>
            </p:nvSpPr>
            <p:spPr bwMode="auto">
              <a:xfrm flipV="1">
                <a:off x="677" y="3141"/>
                <a:ext cx="0" cy="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94406" name="Line 198"/>
              <p:cNvSpPr>
                <a:spLocks noChangeShapeType="1"/>
              </p:cNvSpPr>
              <p:nvPr/>
            </p:nvSpPr>
            <p:spPr bwMode="auto">
              <a:xfrm flipV="1">
                <a:off x="569" y="3139"/>
                <a:ext cx="0" cy="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94407" name="Line 199"/>
              <p:cNvSpPr>
                <a:spLocks noChangeShapeType="1"/>
              </p:cNvSpPr>
              <p:nvPr/>
            </p:nvSpPr>
            <p:spPr bwMode="auto">
              <a:xfrm flipV="1">
                <a:off x="406" y="3114"/>
                <a:ext cx="0" cy="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94408" name="Line 200"/>
              <p:cNvSpPr>
                <a:spLocks noChangeShapeType="1"/>
              </p:cNvSpPr>
              <p:nvPr/>
            </p:nvSpPr>
            <p:spPr bwMode="auto">
              <a:xfrm flipV="1">
                <a:off x="131" y="3073"/>
                <a:ext cx="0" cy="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94409" name="Line 201"/>
              <p:cNvSpPr>
                <a:spLocks noChangeShapeType="1"/>
              </p:cNvSpPr>
              <p:nvPr/>
            </p:nvSpPr>
            <p:spPr bwMode="auto">
              <a:xfrm flipV="1">
                <a:off x="218" y="3088"/>
                <a:ext cx="0" cy="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94410" name="Line 202"/>
              <p:cNvSpPr>
                <a:spLocks noChangeShapeType="1"/>
              </p:cNvSpPr>
              <p:nvPr/>
            </p:nvSpPr>
            <p:spPr bwMode="auto">
              <a:xfrm flipV="1">
                <a:off x="308" y="3099"/>
                <a:ext cx="0" cy="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94411" name="Line 203"/>
              <p:cNvSpPr>
                <a:spLocks noChangeShapeType="1"/>
              </p:cNvSpPr>
              <p:nvPr/>
            </p:nvSpPr>
            <p:spPr bwMode="auto">
              <a:xfrm flipV="1">
                <a:off x="492" y="3118"/>
                <a:ext cx="0" cy="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grpSp>
          <p:nvGrpSpPr>
            <p:cNvPr id="94340" name="Group 204"/>
            <p:cNvGrpSpPr>
              <a:grpSpLocks/>
            </p:cNvGrpSpPr>
            <p:nvPr/>
          </p:nvGrpSpPr>
          <p:grpSpPr bwMode="auto">
            <a:xfrm>
              <a:off x="5264" y="894"/>
              <a:ext cx="141" cy="72"/>
              <a:chOff x="1606" y="3851"/>
              <a:chExt cx="200" cy="98"/>
            </a:xfrm>
          </p:grpSpPr>
          <p:grpSp>
            <p:nvGrpSpPr>
              <p:cNvPr id="94344" name="Group 205"/>
              <p:cNvGrpSpPr>
                <a:grpSpLocks/>
              </p:cNvGrpSpPr>
              <p:nvPr/>
            </p:nvGrpSpPr>
            <p:grpSpPr bwMode="auto">
              <a:xfrm>
                <a:off x="1606" y="3851"/>
                <a:ext cx="200" cy="98"/>
                <a:chOff x="1606" y="3851"/>
                <a:chExt cx="200" cy="98"/>
              </a:xfrm>
            </p:grpSpPr>
            <p:sp>
              <p:nvSpPr>
                <p:cNvPr id="94414" name="Freeform 206"/>
                <p:cNvSpPr>
                  <a:spLocks/>
                </p:cNvSpPr>
                <p:nvPr/>
              </p:nvSpPr>
              <p:spPr bwMode="auto">
                <a:xfrm>
                  <a:off x="1606" y="3851"/>
                  <a:ext cx="200" cy="39"/>
                </a:xfrm>
                <a:custGeom>
                  <a:avLst/>
                  <a:gdLst/>
                  <a:ahLst/>
                  <a:cxnLst>
                    <a:cxn ang="0">
                      <a:pos x="0" y="75"/>
                    </a:cxn>
                    <a:cxn ang="0">
                      <a:pos x="348" y="117"/>
                    </a:cxn>
                    <a:cxn ang="0">
                      <a:pos x="598" y="38"/>
                    </a:cxn>
                    <a:cxn ang="0">
                      <a:pos x="260" y="0"/>
                    </a:cxn>
                    <a:cxn ang="0">
                      <a:pos x="0" y="75"/>
                    </a:cxn>
                  </a:cxnLst>
                  <a:rect l="0" t="0" r="r" b="b"/>
                  <a:pathLst>
                    <a:path w="598" h="117">
                      <a:moveTo>
                        <a:pt x="0" y="75"/>
                      </a:moveTo>
                      <a:lnTo>
                        <a:pt x="348" y="117"/>
                      </a:lnTo>
                      <a:lnTo>
                        <a:pt x="598" y="38"/>
                      </a:lnTo>
                      <a:lnTo>
                        <a:pt x="260" y="0"/>
                      </a:lnTo>
                      <a:lnTo>
                        <a:pt x="0" y="75"/>
                      </a:lnTo>
                      <a:close/>
                    </a:path>
                  </a:pathLst>
                </a:custGeom>
                <a:solidFill>
                  <a:srgbClr val="DDDDDD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94415" name="Freeform 207"/>
                <p:cNvSpPr>
                  <a:spLocks/>
                </p:cNvSpPr>
                <p:nvPr/>
              </p:nvSpPr>
              <p:spPr bwMode="auto">
                <a:xfrm>
                  <a:off x="1722" y="3863"/>
                  <a:ext cx="82" cy="86"/>
                </a:xfrm>
                <a:custGeom>
                  <a:avLst/>
                  <a:gdLst/>
                  <a:ahLst/>
                  <a:cxnLst>
                    <a:cxn ang="0">
                      <a:pos x="0" y="79"/>
                    </a:cxn>
                    <a:cxn ang="0">
                      <a:pos x="247" y="0"/>
                    </a:cxn>
                    <a:cxn ang="0">
                      <a:pos x="247" y="162"/>
                    </a:cxn>
                    <a:cxn ang="0">
                      <a:pos x="0" y="256"/>
                    </a:cxn>
                    <a:cxn ang="0">
                      <a:pos x="0" y="79"/>
                    </a:cxn>
                  </a:cxnLst>
                  <a:rect l="0" t="0" r="r" b="b"/>
                  <a:pathLst>
                    <a:path w="247" h="256">
                      <a:moveTo>
                        <a:pt x="0" y="79"/>
                      </a:moveTo>
                      <a:lnTo>
                        <a:pt x="247" y="0"/>
                      </a:lnTo>
                      <a:lnTo>
                        <a:pt x="247" y="162"/>
                      </a:lnTo>
                      <a:lnTo>
                        <a:pt x="0" y="256"/>
                      </a:lnTo>
                      <a:lnTo>
                        <a:pt x="0" y="79"/>
                      </a:lnTo>
                      <a:close/>
                    </a:path>
                  </a:pathLst>
                </a:custGeom>
                <a:solidFill>
                  <a:srgbClr val="DDDDDD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94416" name="Freeform 208"/>
                <p:cNvSpPr>
                  <a:spLocks/>
                </p:cNvSpPr>
                <p:nvPr/>
              </p:nvSpPr>
              <p:spPr bwMode="auto">
                <a:xfrm>
                  <a:off x="1606" y="3876"/>
                  <a:ext cx="116" cy="73"/>
                </a:xfrm>
                <a:custGeom>
                  <a:avLst/>
                  <a:gdLst/>
                  <a:ahLst/>
                  <a:cxnLst>
                    <a:cxn ang="0">
                      <a:pos x="346" y="42"/>
                    </a:cxn>
                    <a:cxn ang="0">
                      <a:pos x="346" y="219"/>
                    </a:cxn>
                    <a:cxn ang="0">
                      <a:pos x="0" y="169"/>
                    </a:cxn>
                    <a:cxn ang="0">
                      <a:pos x="0" y="0"/>
                    </a:cxn>
                    <a:cxn ang="0">
                      <a:pos x="346" y="42"/>
                    </a:cxn>
                  </a:cxnLst>
                  <a:rect l="0" t="0" r="r" b="b"/>
                  <a:pathLst>
                    <a:path w="346" h="219">
                      <a:moveTo>
                        <a:pt x="346" y="42"/>
                      </a:moveTo>
                      <a:lnTo>
                        <a:pt x="346" y="219"/>
                      </a:lnTo>
                      <a:lnTo>
                        <a:pt x="0" y="169"/>
                      </a:lnTo>
                      <a:lnTo>
                        <a:pt x="0" y="0"/>
                      </a:lnTo>
                      <a:lnTo>
                        <a:pt x="346" y="42"/>
                      </a:lnTo>
                      <a:close/>
                    </a:path>
                  </a:pathLst>
                </a:custGeom>
                <a:solidFill>
                  <a:srgbClr val="DDDDDD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sp>
            <p:nvSpPr>
              <p:cNvPr id="94417" name="Freeform 209"/>
              <p:cNvSpPr>
                <a:spLocks/>
              </p:cNvSpPr>
              <p:nvPr/>
            </p:nvSpPr>
            <p:spPr bwMode="auto">
              <a:xfrm>
                <a:off x="1622" y="3888"/>
                <a:ext cx="66" cy="17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199" y="21"/>
                  </a:cxn>
                  <a:cxn ang="0">
                    <a:pos x="199" y="52"/>
                  </a:cxn>
                  <a:cxn ang="0">
                    <a:pos x="0" y="33"/>
                  </a:cxn>
                  <a:cxn ang="0">
                    <a:pos x="1" y="0"/>
                  </a:cxn>
                </a:cxnLst>
                <a:rect l="0" t="0" r="r" b="b"/>
                <a:pathLst>
                  <a:path w="199" h="52">
                    <a:moveTo>
                      <a:pt x="1" y="0"/>
                    </a:moveTo>
                    <a:lnTo>
                      <a:pt x="199" y="21"/>
                    </a:lnTo>
                    <a:lnTo>
                      <a:pt x="199" y="52"/>
                    </a:lnTo>
                    <a:lnTo>
                      <a:pt x="0" y="3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</p:grpSp>
        <p:sp>
          <p:nvSpPr>
            <p:cNvPr id="94418" name="Line 210"/>
            <p:cNvSpPr>
              <a:spLocks noChangeShapeType="1"/>
            </p:cNvSpPr>
            <p:nvPr/>
          </p:nvSpPr>
          <p:spPr bwMode="auto">
            <a:xfrm flipH="1" flipV="1">
              <a:off x="4924" y="1012"/>
              <a:ext cx="109" cy="1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94419" name="Line 211"/>
            <p:cNvSpPr>
              <a:spLocks noChangeShapeType="1"/>
            </p:cNvSpPr>
            <p:nvPr/>
          </p:nvSpPr>
          <p:spPr bwMode="auto">
            <a:xfrm flipV="1">
              <a:off x="5081" y="979"/>
              <a:ext cx="0" cy="3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94420" name="Line 212"/>
            <p:cNvSpPr>
              <a:spLocks noChangeShapeType="1"/>
            </p:cNvSpPr>
            <p:nvPr/>
          </p:nvSpPr>
          <p:spPr bwMode="auto">
            <a:xfrm flipV="1">
              <a:off x="4924" y="949"/>
              <a:ext cx="0" cy="6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94421" name="Line 213"/>
            <p:cNvSpPr>
              <a:spLocks noChangeShapeType="1"/>
            </p:cNvSpPr>
            <p:nvPr/>
          </p:nvSpPr>
          <p:spPr bwMode="auto">
            <a:xfrm flipV="1">
              <a:off x="4974" y="960"/>
              <a:ext cx="0" cy="6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94422" name="Line 214"/>
            <p:cNvSpPr>
              <a:spLocks noChangeShapeType="1"/>
            </p:cNvSpPr>
            <p:nvPr/>
          </p:nvSpPr>
          <p:spPr bwMode="auto">
            <a:xfrm flipV="1">
              <a:off x="5026" y="968"/>
              <a:ext cx="0" cy="6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94423" name="Freeform 215"/>
            <p:cNvSpPr>
              <a:spLocks/>
            </p:cNvSpPr>
            <p:nvPr/>
          </p:nvSpPr>
          <p:spPr bwMode="auto">
            <a:xfrm>
              <a:off x="5298" y="1172"/>
              <a:ext cx="48" cy="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4" y="0"/>
                </a:cxn>
                <a:cxn ang="0">
                  <a:pos x="84" y="102"/>
                </a:cxn>
                <a:cxn ang="0">
                  <a:pos x="0" y="120"/>
                </a:cxn>
                <a:cxn ang="0">
                  <a:pos x="0" y="0"/>
                </a:cxn>
              </a:cxnLst>
              <a:rect l="0" t="0" r="r" b="b"/>
              <a:pathLst>
                <a:path w="84" h="120">
                  <a:moveTo>
                    <a:pt x="0" y="0"/>
                  </a:moveTo>
                  <a:lnTo>
                    <a:pt x="84" y="0"/>
                  </a:lnTo>
                  <a:lnTo>
                    <a:pt x="84" y="102"/>
                  </a:lnTo>
                  <a:lnTo>
                    <a:pt x="0" y="1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3300"/>
            </a:solidFill>
            <a:ln w="12700" cap="flat" cmpd="sng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94424" name="Freeform 216"/>
            <p:cNvSpPr>
              <a:spLocks/>
            </p:cNvSpPr>
            <p:nvPr/>
          </p:nvSpPr>
          <p:spPr bwMode="auto">
            <a:xfrm>
              <a:off x="5257" y="1181"/>
              <a:ext cx="41" cy="87"/>
            </a:xfrm>
            <a:custGeom>
              <a:avLst/>
              <a:gdLst/>
              <a:ahLst/>
              <a:cxnLst>
                <a:cxn ang="0">
                  <a:pos x="72" y="0"/>
                </a:cxn>
                <a:cxn ang="0">
                  <a:pos x="72" y="120"/>
                </a:cxn>
                <a:cxn ang="0">
                  <a:pos x="0" y="102"/>
                </a:cxn>
                <a:cxn ang="0">
                  <a:pos x="6" y="12"/>
                </a:cxn>
                <a:cxn ang="0">
                  <a:pos x="72" y="0"/>
                </a:cxn>
              </a:cxnLst>
              <a:rect l="0" t="0" r="r" b="b"/>
              <a:pathLst>
                <a:path w="72" h="120">
                  <a:moveTo>
                    <a:pt x="72" y="0"/>
                  </a:moveTo>
                  <a:lnTo>
                    <a:pt x="72" y="120"/>
                  </a:lnTo>
                  <a:lnTo>
                    <a:pt x="0" y="102"/>
                  </a:lnTo>
                  <a:lnTo>
                    <a:pt x="6" y="12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FF7C80"/>
            </a:solidFill>
            <a:ln w="12700" cap="flat" cmpd="sng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94425" name="Freeform 217"/>
            <p:cNvSpPr>
              <a:spLocks/>
            </p:cNvSpPr>
            <p:nvPr/>
          </p:nvSpPr>
          <p:spPr bwMode="auto">
            <a:xfrm>
              <a:off x="5257" y="1036"/>
              <a:ext cx="41" cy="88"/>
            </a:xfrm>
            <a:custGeom>
              <a:avLst/>
              <a:gdLst/>
              <a:ahLst/>
              <a:cxnLst>
                <a:cxn ang="0">
                  <a:pos x="72" y="0"/>
                </a:cxn>
                <a:cxn ang="0">
                  <a:pos x="72" y="120"/>
                </a:cxn>
                <a:cxn ang="0">
                  <a:pos x="0" y="102"/>
                </a:cxn>
                <a:cxn ang="0">
                  <a:pos x="6" y="12"/>
                </a:cxn>
                <a:cxn ang="0">
                  <a:pos x="72" y="0"/>
                </a:cxn>
              </a:cxnLst>
              <a:rect l="0" t="0" r="r" b="b"/>
              <a:pathLst>
                <a:path w="72" h="120">
                  <a:moveTo>
                    <a:pt x="72" y="0"/>
                  </a:moveTo>
                  <a:lnTo>
                    <a:pt x="72" y="120"/>
                  </a:lnTo>
                  <a:lnTo>
                    <a:pt x="0" y="102"/>
                  </a:lnTo>
                  <a:lnTo>
                    <a:pt x="6" y="12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FF7C80"/>
            </a:solidFill>
            <a:ln w="12700" cap="flat" cmpd="sng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94426" name="Freeform 218"/>
            <p:cNvSpPr>
              <a:spLocks/>
            </p:cNvSpPr>
            <p:nvPr/>
          </p:nvSpPr>
          <p:spPr bwMode="auto">
            <a:xfrm>
              <a:off x="5298" y="1041"/>
              <a:ext cx="48" cy="8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0" y="42"/>
                </a:cxn>
                <a:cxn ang="0">
                  <a:pos x="84" y="102"/>
                </a:cxn>
                <a:cxn ang="0">
                  <a:pos x="0" y="120"/>
                </a:cxn>
                <a:cxn ang="0">
                  <a:pos x="0" y="0"/>
                </a:cxn>
              </a:cxnLst>
              <a:rect l="0" t="0" r="r" b="b"/>
              <a:pathLst>
                <a:path w="84" h="120">
                  <a:moveTo>
                    <a:pt x="0" y="0"/>
                  </a:moveTo>
                  <a:lnTo>
                    <a:pt x="60" y="42"/>
                  </a:lnTo>
                  <a:lnTo>
                    <a:pt x="84" y="102"/>
                  </a:lnTo>
                  <a:lnTo>
                    <a:pt x="0" y="1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3300"/>
            </a:solidFill>
            <a:ln w="12700" cap="flat" cmpd="sng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grpSp>
          <p:nvGrpSpPr>
            <p:cNvPr id="94347" name="Group 219"/>
            <p:cNvGrpSpPr>
              <a:grpSpLocks/>
            </p:cNvGrpSpPr>
            <p:nvPr/>
          </p:nvGrpSpPr>
          <p:grpSpPr bwMode="auto">
            <a:xfrm>
              <a:off x="5291" y="1366"/>
              <a:ext cx="142" cy="72"/>
              <a:chOff x="1606" y="3851"/>
              <a:chExt cx="200" cy="98"/>
            </a:xfrm>
          </p:grpSpPr>
          <p:grpSp>
            <p:nvGrpSpPr>
              <p:cNvPr id="94350" name="Group 220"/>
              <p:cNvGrpSpPr>
                <a:grpSpLocks/>
              </p:cNvGrpSpPr>
              <p:nvPr/>
            </p:nvGrpSpPr>
            <p:grpSpPr bwMode="auto">
              <a:xfrm>
                <a:off x="1606" y="3851"/>
                <a:ext cx="200" cy="98"/>
                <a:chOff x="1606" y="3851"/>
                <a:chExt cx="200" cy="98"/>
              </a:xfrm>
            </p:grpSpPr>
            <p:sp>
              <p:nvSpPr>
                <p:cNvPr id="94429" name="Freeform 221"/>
                <p:cNvSpPr>
                  <a:spLocks/>
                </p:cNvSpPr>
                <p:nvPr/>
              </p:nvSpPr>
              <p:spPr bwMode="auto">
                <a:xfrm>
                  <a:off x="1606" y="3851"/>
                  <a:ext cx="200" cy="39"/>
                </a:xfrm>
                <a:custGeom>
                  <a:avLst/>
                  <a:gdLst/>
                  <a:ahLst/>
                  <a:cxnLst>
                    <a:cxn ang="0">
                      <a:pos x="0" y="75"/>
                    </a:cxn>
                    <a:cxn ang="0">
                      <a:pos x="348" y="117"/>
                    </a:cxn>
                    <a:cxn ang="0">
                      <a:pos x="598" y="38"/>
                    </a:cxn>
                    <a:cxn ang="0">
                      <a:pos x="260" y="0"/>
                    </a:cxn>
                    <a:cxn ang="0">
                      <a:pos x="0" y="75"/>
                    </a:cxn>
                  </a:cxnLst>
                  <a:rect l="0" t="0" r="r" b="b"/>
                  <a:pathLst>
                    <a:path w="598" h="117">
                      <a:moveTo>
                        <a:pt x="0" y="75"/>
                      </a:moveTo>
                      <a:lnTo>
                        <a:pt x="348" y="117"/>
                      </a:lnTo>
                      <a:lnTo>
                        <a:pt x="598" y="38"/>
                      </a:lnTo>
                      <a:lnTo>
                        <a:pt x="260" y="0"/>
                      </a:lnTo>
                      <a:lnTo>
                        <a:pt x="0" y="75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94430" name="Freeform 222"/>
                <p:cNvSpPr>
                  <a:spLocks/>
                </p:cNvSpPr>
                <p:nvPr/>
              </p:nvSpPr>
              <p:spPr bwMode="auto">
                <a:xfrm>
                  <a:off x="1722" y="3863"/>
                  <a:ext cx="82" cy="86"/>
                </a:xfrm>
                <a:custGeom>
                  <a:avLst/>
                  <a:gdLst/>
                  <a:ahLst/>
                  <a:cxnLst>
                    <a:cxn ang="0">
                      <a:pos x="0" y="79"/>
                    </a:cxn>
                    <a:cxn ang="0">
                      <a:pos x="247" y="0"/>
                    </a:cxn>
                    <a:cxn ang="0">
                      <a:pos x="247" y="162"/>
                    </a:cxn>
                    <a:cxn ang="0">
                      <a:pos x="0" y="256"/>
                    </a:cxn>
                    <a:cxn ang="0">
                      <a:pos x="0" y="79"/>
                    </a:cxn>
                  </a:cxnLst>
                  <a:rect l="0" t="0" r="r" b="b"/>
                  <a:pathLst>
                    <a:path w="247" h="256">
                      <a:moveTo>
                        <a:pt x="0" y="79"/>
                      </a:moveTo>
                      <a:lnTo>
                        <a:pt x="247" y="0"/>
                      </a:lnTo>
                      <a:lnTo>
                        <a:pt x="247" y="162"/>
                      </a:lnTo>
                      <a:lnTo>
                        <a:pt x="0" y="256"/>
                      </a:lnTo>
                      <a:lnTo>
                        <a:pt x="0" y="79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94431" name="Freeform 223"/>
                <p:cNvSpPr>
                  <a:spLocks/>
                </p:cNvSpPr>
                <p:nvPr/>
              </p:nvSpPr>
              <p:spPr bwMode="auto">
                <a:xfrm>
                  <a:off x="1606" y="3876"/>
                  <a:ext cx="116" cy="73"/>
                </a:xfrm>
                <a:custGeom>
                  <a:avLst/>
                  <a:gdLst/>
                  <a:ahLst/>
                  <a:cxnLst>
                    <a:cxn ang="0">
                      <a:pos x="346" y="42"/>
                    </a:cxn>
                    <a:cxn ang="0">
                      <a:pos x="346" y="219"/>
                    </a:cxn>
                    <a:cxn ang="0">
                      <a:pos x="0" y="169"/>
                    </a:cxn>
                    <a:cxn ang="0">
                      <a:pos x="0" y="0"/>
                    </a:cxn>
                    <a:cxn ang="0">
                      <a:pos x="346" y="42"/>
                    </a:cxn>
                  </a:cxnLst>
                  <a:rect l="0" t="0" r="r" b="b"/>
                  <a:pathLst>
                    <a:path w="346" h="219">
                      <a:moveTo>
                        <a:pt x="346" y="42"/>
                      </a:moveTo>
                      <a:lnTo>
                        <a:pt x="346" y="219"/>
                      </a:lnTo>
                      <a:lnTo>
                        <a:pt x="0" y="169"/>
                      </a:lnTo>
                      <a:lnTo>
                        <a:pt x="0" y="0"/>
                      </a:lnTo>
                      <a:lnTo>
                        <a:pt x="346" y="42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sp>
            <p:nvSpPr>
              <p:cNvPr id="94432" name="Freeform 224"/>
              <p:cNvSpPr>
                <a:spLocks/>
              </p:cNvSpPr>
              <p:nvPr/>
            </p:nvSpPr>
            <p:spPr bwMode="auto">
              <a:xfrm>
                <a:off x="1622" y="3888"/>
                <a:ext cx="66" cy="17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199" y="21"/>
                  </a:cxn>
                  <a:cxn ang="0">
                    <a:pos x="199" y="52"/>
                  </a:cxn>
                  <a:cxn ang="0">
                    <a:pos x="0" y="33"/>
                  </a:cxn>
                  <a:cxn ang="0">
                    <a:pos x="1" y="0"/>
                  </a:cxn>
                </a:cxnLst>
                <a:rect l="0" t="0" r="r" b="b"/>
                <a:pathLst>
                  <a:path w="199" h="52">
                    <a:moveTo>
                      <a:pt x="1" y="0"/>
                    </a:moveTo>
                    <a:lnTo>
                      <a:pt x="199" y="21"/>
                    </a:lnTo>
                    <a:lnTo>
                      <a:pt x="199" y="52"/>
                    </a:lnTo>
                    <a:lnTo>
                      <a:pt x="0" y="3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</p:grpSp>
      </p:grpSp>
      <p:sp>
        <p:nvSpPr>
          <p:cNvPr id="94433" name="Line 225"/>
          <p:cNvSpPr>
            <a:spLocks noChangeShapeType="1"/>
          </p:cNvSpPr>
          <p:nvPr/>
        </p:nvSpPr>
        <p:spPr bwMode="auto">
          <a:xfrm>
            <a:off x="4764088" y="2276475"/>
            <a:ext cx="422275" cy="1152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pic>
        <p:nvPicPr>
          <p:cNvPr id="94434" name="Picture 226" descr="cpe_green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683500" y="3967163"/>
            <a:ext cx="314325" cy="220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4435" name="Text Box 227"/>
          <p:cNvSpPr txBox="1">
            <a:spLocks noChangeArrowheads="1"/>
          </p:cNvSpPr>
          <p:nvPr/>
        </p:nvSpPr>
        <p:spPr bwMode="auto">
          <a:xfrm>
            <a:off x="1371600" y="2286000"/>
            <a:ext cx="8334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400" b="1"/>
              <a:t>802.1ad</a:t>
            </a:r>
          </a:p>
        </p:txBody>
      </p:sp>
      <p:sp>
        <p:nvSpPr>
          <p:cNvPr id="94436" name="Line 228"/>
          <p:cNvSpPr>
            <a:spLocks noChangeShapeType="1"/>
          </p:cNvSpPr>
          <p:nvPr/>
        </p:nvSpPr>
        <p:spPr bwMode="auto">
          <a:xfrm>
            <a:off x="2336800" y="1671638"/>
            <a:ext cx="219075" cy="173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94437" name="Text Box 229"/>
          <p:cNvSpPr txBox="1">
            <a:spLocks noChangeArrowheads="1"/>
          </p:cNvSpPr>
          <p:nvPr/>
        </p:nvSpPr>
        <p:spPr bwMode="auto">
          <a:xfrm>
            <a:off x="1587500" y="1493838"/>
            <a:ext cx="88998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400" b="1" dirty="0"/>
              <a:t>802.1ah,</a:t>
            </a:r>
          </a:p>
          <a:p>
            <a:pPr eaLnBrk="1" hangingPunct="1"/>
            <a:r>
              <a:rPr lang="en-US" sz="1400" b="1" dirty="0"/>
              <a:t>802.1aw</a:t>
            </a:r>
          </a:p>
        </p:txBody>
      </p:sp>
      <p:pic>
        <p:nvPicPr>
          <p:cNvPr id="94438" name="Picture 230" descr="cpe_green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476375" y="4652963"/>
            <a:ext cx="307975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4439" name="Picture 231" descr="cpe_green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331913" y="4149725"/>
            <a:ext cx="307975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4440" name="Picture 232" descr="cpe_green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003800" y="4724400"/>
            <a:ext cx="307975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dirty="0">
                <a:ea typeface="ＭＳ Ｐゴシック" charset="-128"/>
              </a:rPr>
              <a:t>802.1Bridging standards: Management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419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GB" sz="2400" dirty="0">
                <a:ea typeface="ＭＳ Ｐゴシック" charset="-128"/>
              </a:rPr>
              <a:t>802.1ag:2007 Connectivity Fault Management and 802.1Qaw:2009 Management of Data Driven and Data Dependent Connectivity Faults</a:t>
            </a:r>
          </a:p>
          <a:p>
            <a:pPr lvl="1">
              <a:lnSpc>
                <a:spcPct val="80000"/>
              </a:lnSpc>
            </a:pPr>
            <a:r>
              <a:rPr lang="en-GB" sz="2200" dirty="0">
                <a:ea typeface="ＭＳ Ｐゴシック" charset="-128"/>
              </a:rPr>
              <a:t>Fault-finding tools (continuity checks, loopback functions etc.) aimed at managing both service provider and service user networks</a:t>
            </a:r>
          </a:p>
          <a:p>
            <a:pPr>
              <a:lnSpc>
                <a:spcPct val="80000"/>
              </a:lnSpc>
            </a:pPr>
            <a:r>
              <a:rPr lang="en-GB" sz="2400" dirty="0">
                <a:ea typeface="ＭＳ Ｐゴシック" charset="-128"/>
              </a:rPr>
              <a:t>802.1ap:2008 MIB definitions for VLAN Bridges – defines the set of MIBs required in order to support SNMP-style management of all of the Bridging technologies covered by 802.1Q and 802.1D</a:t>
            </a:r>
          </a:p>
          <a:p>
            <a:pPr lvl="1">
              <a:lnSpc>
                <a:spcPct val="80000"/>
              </a:lnSpc>
            </a:pPr>
            <a:r>
              <a:rPr lang="en-GB" sz="2200" dirty="0">
                <a:ea typeface="ＭＳ Ｐゴシック" charset="-128"/>
              </a:rPr>
              <a:t>Configuration and statistics gathering tools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ea typeface="ＭＳ Ｐゴシック" charset="-128"/>
              </a:rPr>
              <a:t>Ongoing developments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GB" sz="2400" dirty="0">
                <a:ea typeface="ＭＳ Ｐゴシック" charset="-128"/>
              </a:rPr>
              <a:t>P802.1aq Shortest Path Bridging</a:t>
            </a:r>
          </a:p>
          <a:p>
            <a:pPr lvl="1">
              <a:lnSpc>
                <a:spcPct val="80000"/>
              </a:lnSpc>
            </a:pPr>
            <a:r>
              <a:rPr lang="en-GB" sz="2200" dirty="0">
                <a:ea typeface="ＭＳ Ｐゴシック" charset="-128"/>
              </a:rPr>
              <a:t>Intent is to provide optimal use of the available bandwidth in the network</a:t>
            </a:r>
          </a:p>
          <a:p>
            <a:pPr lvl="1">
              <a:lnSpc>
                <a:spcPct val="80000"/>
              </a:lnSpc>
            </a:pPr>
            <a:r>
              <a:rPr lang="en-GB" sz="2200" dirty="0">
                <a:ea typeface="ＭＳ Ｐゴシック" charset="-128"/>
              </a:rPr>
              <a:t>Has caused a move away from distance-vector routing techniques to some variant of link state</a:t>
            </a: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IEEE_802_template">
  <a:themeElements>
    <a:clrScheme name="Title slid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slid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</a:defRPr>
        </a:defPPr>
      </a:lstStyle>
    </a:lnDef>
  </a:objectDefaults>
  <a:extraClrSchemeLst>
    <a:extraClrScheme>
      <a:clrScheme name="Title 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itle slid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itle slid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itle slid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itle slid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itle slid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itle slid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itle slid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itle slid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itle slid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itle slid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itle slid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itle only">
  <a:themeElements>
    <a:clrScheme name="Title only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only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</a:defRPr>
        </a:defPPr>
      </a:lstStyle>
    </a:lnDef>
  </a:objectDefaults>
  <a:extraClrSchemeLst>
    <a:extraClrScheme>
      <a:clrScheme name="Title only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itle only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itle only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itle only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itle only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itle only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itle only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itle only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itle only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itle only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itle only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itle only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IEEE_802_template</Template>
  <TotalTime>150</TotalTime>
  <Words>2026</Words>
  <Application>Microsoft Office PowerPoint</Application>
  <PresentationFormat>On-screen Show (4:3)</PresentationFormat>
  <Paragraphs>325</Paragraphs>
  <Slides>31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ＭＳ Ｐゴシック</vt:lpstr>
      <vt:lpstr>Arial</vt:lpstr>
      <vt:lpstr>Times New Roman</vt:lpstr>
      <vt:lpstr>Wingdings</vt:lpstr>
      <vt:lpstr>IEEE_802_template</vt:lpstr>
      <vt:lpstr>Title only</vt:lpstr>
      <vt:lpstr>Visio</vt:lpstr>
      <vt:lpstr>The IEEE 802.1 Standards</vt:lpstr>
      <vt:lpstr>MENU</vt:lpstr>
      <vt:lpstr>What is 802.1?</vt:lpstr>
      <vt:lpstr>The 802 LAN Architecture</vt:lpstr>
      <vt:lpstr>802.1Bridging standards:  The core Bridging standards</vt:lpstr>
      <vt:lpstr>802.1Bridging standards: Provider Bridging</vt:lpstr>
      <vt:lpstr>Provider Backbone Bridged LAN</vt:lpstr>
      <vt:lpstr>802.1Bridging standards: Management</vt:lpstr>
      <vt:lpstr>Ongoing developments</vt:lpstr>
      <vt:lpstr>Why Shortest Path Bridging?</vt:lpstr>
      <vt:lpstr>AVB: Bridging optimized for A-V traffic</vt:lpstr>
      <vt:lpstr>P802.1AS – Time Synchronization</vt:lpstr>
      <vt:lpstr>P802.1Qat – Stream Reservation Protocol (SRP)</vt:lpstr>
      <vt:lpstr>P802.1Qav – Forwarding and Queuing for Time Sensitive Streams</vt:lpstr>
      <vt:lpstr>P802.1BA – AVB Systems</vt:lpstr>
      <vt:lpstr>DCB: Bridging optimized for the data center and virtualized systems</vt:lpstr>
      <vt:lpstr>DCB standard developments – 1:</vt:lpstr>
      <vt:lpstr>DCB standard developments – 2:</vt:lpstr>
      <vt:lpstr>The 802.1 Security standards: 1</vt:lpstr>
      <vt:lpstr>Security architecture</vt:lpstr>
      <vt:lpstr>More information is available on IEEE 802.1 standards and activities here…</vt:lpstr>
      <vt:lpstr>Backup slides</vt:lpstr>
      <vt:lpstr>Summary of 802.1 Standards and Projects (1) - Bridging</vt:lpstr>
      <vt:lpstr>Summary of 802.1 Standards and Projects (2) - Bridging</vt:lpstr>
      <vt:lpstr>Summary of 802.1 Standards and Projects (3) - Security</vt:lpstr>
      <vt:lpstr>Summary of 802.1 Standards and Projects (4) – The rest…</vt:lpstr>
      <vt:lpstr>“C” and “S” tags in 802.1Q</vt:lpstr>
      <vt:lpstr>Simple provider network example</vt:lpstr>
      <vt:lpstr>Service Instance tags (I-Tags) in 802.1ah</vt:lpstr>
      <vt:lpstr>A Spanning Tree isn’t necessarily a Shortest Path</vt:lpstr>
      <vt:lpstr>Shortest Path Trees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IEEE 802.1 Standards</dc:title>
  <dc:subject>IEEE 802 March 2011 workshop</dc:subject>
  <dc:creator>Tony</dc:creator>
  <cp:lastModifiedBy>Guo, Wei</cp:lastModifiedBy>
  <cp:revision>16</cp:revision>
  <dcterms:created xsi:type="dcterms:W3CDTF">2011-03-01T13:26:53Z</dcterms:created>
  <dcterms:modified xsi:type="dcterms:W3CDTF">2017-08-17T22:04:43Z</dcterms:modified>
</cp:coreProperties>
</file>