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90"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0A589-D79C-4B6B-9681-7C7BAB3F57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F3EB913-245A-4E3D-A3E9-AF4FF059D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CB9C6D-6F21-46E5-A07F-DAC37C7D16C6}"/>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B8F4FE26-7CEA-464C-B26D-274CC9839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2C3496-6E0D-401D-A565-FA6D4F252D03}"/>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287534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B458-C07B-41A2-9741-6F32FC718C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18FF0E-E9FE-4E95-8514-1D9F751B19E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1FB0D5-8B7C-44AD-9912-4CAE6C4B08AE}"/>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C46895B2-BE1B-48F2-951D-F7450B3B21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ACA6C3-90BB-4B34-A515-35CEF7B4B6F5}"/>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29898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4D0D99-9789-4C46-A741-5F6D47CC53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DDBB00-3B2B-43B3-9318-C02CF1171E6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5C888A-220E-48D1-97CB-6578E049DD0D}"/>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7AC8D3C4-AF98-4537-B5A6-6BDB458D5B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F639-FA64-45B7-9E89-DF246938BF5D}"/>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384782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3DA0-548F-4D37-95D7-DAD961CEEF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7ABD9B-BFA6-4FC0-A259-0B548FCAA0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50C661-9DEB-457B-B067-46A3A3629660}"/>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092CC575-FF07-430E-BC33-DDB0E4D04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233E15-7625-4500-85A9-AA13D0CC317F}"/>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205224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7017A-F1FF-4860-8B14-DF9C0AE6A8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95AC61-0053-47AD-AACE-1F1EE2D27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AFD6AB7-9279-42E1-B359-6102704B9B2D}"/>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7BA1E416-B1A5-4267-BD3B-92BC63FDE4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EC702-A284-4E16-935E-346028A62ACE}"/>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184804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69E4F-D0BA-4233-B686-F8243ED7C7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EAD1D3-7BD5-4797-AF4A-01C77E26AC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12921DF-BD15-4245-8571-6751DE737E6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0312739-48D1-4F96-9508-4E642E66E7F7}"/>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6" name="页脚占位符 5">
            <a:extLst>
              <a:ext uri="{FF2B5EF4-FFF2-40B4-BE49-F238E27FC236}">
                <a16:creationId xmlns:a16="http://schemas.microsoft.com/office/drawing/2014/main" id="{5D6C30A0-D90C-48C5-874B-8B6B0B31DE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EEDA36-7F08-4920-8ED3-980F4511B2EA}"/>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351956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11029-A54E-4106-BDC1-FD74D8B056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663A69-1953-41FE-A9A7-3DF88746D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9A75E47-9C33-45A7-AEC2-E1FD8A6DDA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5DC81C7-3BDB-40CB-999B-84073A167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1747B97-065A-4EB2-9871-59859C93AB5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45FAC67-0DA8-4338-9778-D2018B83BD21}"/>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8" name="页脚占位符 7">
            <a:extLst>
              <a:ext uri="{FF2B5EF4-FFF2-40B4-BE49-F238E27FC236}">
                <a16:creationId xmlns:a16="http://schemas.microsoft.com/office/drawing/2014/main" id="{3EA0B40A-6C1A-48FC-B857-882C12E798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AEA6F2-15CF-4A30-A9A2-90EF7279CE08}"/>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98319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59563-FBCD-416D-B229-305DDC7B49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FC9D00-D1C0-4F44-B725-BBDF904EEBBD}"/>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4" name="页脚占位符 3">
            <a:extLst>
              <a:ext uri="{FF2B5EF4-FFF2-40B4-BE49-F238E27FC236}">
                <a16:creationId xmlns:a16="http://schemas.microsoft.com/office/drawing/2014/main" id="{B7716C8D-3037-4C8F-B36B-DDB8D27409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88E883-4AA6-43C4-AA23-47534D8776F4}"/>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419453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8D5149-7FCE-4A6E-A504-A9FAFE0C9905}"/>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3" name="页脚占位符 2">
            <a:extLst>
              <a:ext uri="{FF2B5EF4-FFF2-40B4-BE49-F238E27FC236}">
                <a16:creationId xmlns:a16="http://schemas.microsoft.com/office/drawing/2014/main" id="{3C9849FE-8C2E-440C-AA8C-9866B47B27A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7E2C8C-2EB5-48CD-8001-5C38BF7965D3}"/>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295652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9CD9B-48C2-48DD-8434-A299D6E37F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BBBD31-C1D7-4D6F-AB0F-4F51D0724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E2413F-0199-4875-867F-3A41C4473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7C149E3-FA0D-493B-8C16-005B979890B5}"/>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6" name="页脚占位符 5">
            <a:extLst>
              <a:ext uri="{FF2B5EF4-FFF2-40B4-BE49-F238E27FC236}">
                <a16:creationId xmlns:a16="http://schemas.microsoft.com/office/drawing/2014/main" id="{55885082-987E-4EE8-8FE6-F6E5BED974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9F4D51-37EC-4E02-8313-1640176DCE8A}"/>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134171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3061A-14C9-4D0B-8667-6D97C10DCB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58C8CB-5A04-4EFC-9F40-16545A0F5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D2A1FB-4E4E-456F-8428-289030623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DB1E29B-D62E-44FC-9AEB-6936786B9839}"/>
              </a:ext>
            </a:extLst>
          </p:cNvPr>
          <p:cNvSpPr>
            <a:spLocks noGrp="1"/>
          </p:cNvSpPr>
          <p:nvPr>
            <p:ph type="dt" sz="half" idx="10"/>
          </p:nvPr>
        </p:nvSpPr>
        <p:spPr/>
        <p:txBody>
          <a:bodyPr/>
          <a:lstStyle/>
          <a:p>
            <a:fld id="{741E75F7-944E-4402-B10E-6E01504DDA26}" type="datetimeFigureOut">
              <a:rPr lang="zh-CN" altLang="en-US" smtClean="0"/>
              <a:t>2018/9/17</a:t>
            </a:fld>
            <a:endParaRPr lang="zh-CN" altLang="en-US"/>
          </a:p>
        </p:txBody>
      </p:sp>
      <p:sp>
        <p:nvSpPr>
          <p:cNvPr id="6" name="页脚占位符 5">
            <a:extLst>
              <a:ext uri="{FF2B5EF4-FFF2-40B4-BE49-F238E27FC236}">
                <a16:creationId xmlns:a16="http://schemas.microsoft.com/office/drawing/2014/main" id="{93FED92A-9466-42F2-8C2F-333AF5D674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49A62-B6B4-4667-A875-E9DB7F2F9593}"/>
              </a:ext>
            </a:extLst>
          </p:cNvPr>
          <p:cNvSpPr>
            <a:spLocks noGrp="1"/>
          </p:cNvSpPr>
          <p:nvPr>
            <p:ph type="sldNum" sz="quarter" idx="12"/>
          </p:nvPr>
        </p:nvSpPr>
        <p:spPr/>
        <p:txBody>
          <a:body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366767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E67CCF-8A16-448A-AC84-733F2CCC3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9B542E-E9E7-47A1-808E-8469A2D44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B9764F-2E81-47D6-97B2-8464677EA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E75F7-944E-4402-B10E-6E01504DDA26}" type="datetimeFigureOut">
              <a:rPr lang="zh-CN" altLang="en-US" smtClean="0"/>
              <a:t>2018/9/17</a:t>
            </a:fld>
            <a:endParaRPr lang="zh-CN" altLang="en-US"/>
          </a:p>
        </p:txBody>
      </p:sp>
      <p:sp>
        <p:nvSpPr>
          <p:cNvPr id="5" name="页脚占位符 4">
            <a:extLst>
              <a:ext uri="{FF2B5EF4-FFF2-40B4-BE49-F238E27FC236}">
                <a16:creationId xmlns:a16="http://schemas.microsoft.com/office/drawing/2014/main" id="{73BE0B5F-6143-4F64-A5D5-59EEE43DE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B764A2-38B9-461F-9453-E977281D1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2D62A-7E57-40A5-B231-63608A35DEF7}" type="slidenum">
              <a:rPr lang="zh-CN" altLang="en-US" smtClean="0"/>
              <a:t>‹#›</a:t>
            </a:fld>
            <a:endParaRPr lang="zh-CN" altLang="en-US"/>
          </a:p>
        </p:txBody>
      </p:sp>
    </p:spTree>
    <p:extLst>
      <p:ext uri="{BB962C8B-B14F-4D97-AF65-F5344CB8AC3E}">
        <p14:creationId xmlns:p14="http://schemas.microsoft.com/office/powerpoint/2010/main" val="141524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E8ED49-287B-47E5-9DD4-1699DEAAAE32}"/>
              </a:ext>
            </a:extLst>
          </p:cNvPr>
          <p:cNvSpPr txBox="1"/>
          <p:nvPr/>
        </p:nvSpPr>
        <p:spPr>
          <a:xfrm>
            <a:off x="0" y="0"/>
            <a:ext cx="3435658" cy="523220"/>
          </a:xfrm>
          <a:prstGeom prst="rect">
            <a:avLst/>
          </a:prstGeom>
          <a:noFill/>
        </p:spPr>
        <p:txBody>
          <a:bodyPr wrap="square" rtlCol="0">
            <a:spAutoFit/>
          </a:bodyPr>
          <a:lstStyle/>
          <a:p>
            <a:r>
              <a:rPr lang="zh-CN" altLang="en-US" sz="2800" dirty="0"/>
              <a:t>观察者模式</a:t>
            </a:r>
          </a:p>
        </p:txBody>
      </p:sp>
      <p:sp>
        <p:nvSpPr>
          <p:cNvPr id="5" name="文本框 4">
            <a:extLst>
              <a:ext uri="{FF2B5EF4-FFF2-40B4-BE49-F238E27FC236}">
                <a16:creationId xmlns:a16="http://schemas.microsoft.com/office/drawing/2014/main" id="{65C6DF9D-91D1-43AB-81DD-477E3D497066}"/>
              </a:ext>
            </a:extLst>
          </p:cNvPr>
          <p:cNvSpPr txBox="1"/>
          <p:nvPr/>
        </p:nvSpPr>
        <p:spPr>
          <a:xfrm>
            <a:off x="673768" y="882316"/>
            <a:ext cx="1116530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意图：定义对相见的一种一对多的依赖关系，当一个对象的状态发生改变时，所有依赖与它的对象都得到    通知并被自动更新</a:t>
            </a:r>
          </a:p>
        </p:txBody>
      </p:sp>
      <p:sp>
        <p:nvSpPr>
          <p:cNvPr id="6" name="文本框 5">
            <a:extLst>
              <a:ext uri="{FF2B5EF4-FFF2-40B4-BE49-F238E27FC236}">
                <a16:creationId xmlns:a16="http://schemas.microsoft.com/office/drawing/2014/main" id="{C9781F96-C7C3-4CD9-8F45-45120ED590F3}"/>
              </a:ext>
            </a:extLst>
          </p:cNvPr>
          <p:cNvSpPr txBox="1"/>
          <p:nvPr/>
        </p:nvSpPr>
        <p:spPr>
          <a:xfrm>
            <a:off x="673768" y="1887743"/>
            <a:ext cx="1116530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动机：将一个系统分割成一些列相互协作的类有一个常见的副作用：需要维护相关对象的一致性；</a:t>
            </a:r>
            <a:endParaRPr lang="en-US" altLang="zh-CN" dirty="0"/>
          </a:p>
          <a:p>
            <a:r>
              <a:rPr lang="en-US" altLang="zh-CN" dirty="0"/>
              <a:t>                </a:t>
            </a:r>
            <a:r>
              <a:rPr lang="zh-CN" altLang="en-US" dirty="0"/>
              <a:t>我们不希望为了维持一致性而使各类紧密耦合，这样会降低他们的可重用性。</a:t>
            </a:r>
          </a:p>
        </p:txBody>
      </p:sp>
      <p:sp>
        <p:nvSpPr>
          <p:cNvPr id="7" name="文本框 6">
            <a:extLst>
              <a:ext uri="{FF2B5EF4-FFF2-40B4-BE49-F238E27FC236}">
                <a16:creationId xmlns:a16="http://schemas.microsoft.com/office/drawing/2014/main" id="{4B7A365B-55B3-45CE-8807-6B25D0A3C4EA}"/>
              </a:ext>
            </a:extLst>
          </p:cNvPr>
          <p:cNvSpPr txBox="1"/>
          <p:nvPr/>
        </p:nvSpPr>
        <p:spPr>
          <a:xfrm>
            <a:off x="673768" y="2887215"/>
            <a:ext cx="99461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例如：</a:t>
            </a:r>
          </a:p>
        </p:txBody>
      </p:sp>
      <p:pic>
        <p:nvPicPr>
          <p:cNvPr id="9" name="图片 8">
            <a:extLst>
              <a:ext uri="{FF2B5EF4-FFF2-40B4-BE49-F238E27FC236}">
                <a16:creationId xmlns:a16="http://schemas.microsoft.com/office/drawing/2014/main" id="{C9B6BA41-E9ED-4213-915F-745C92602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77" y="2887215"/>
            <a:ext cx="6284407" cy="3970785"/>
          </a:xfrm>
          <a:prstGeom prst="rect">
            <a:avLst/>
          </a:prstGeom>
        </p:spPr>
      </p:pic>
      <p:sp>
        <p:nvSpPr>
          <p:cNvPr id="10" name="文本框 9">
            <a:extLst>
              <a:ext uri="{FF2B5EF4-FFF2-40B4-BE49-F238E27FC236}">
                <a16:creationId xmlns:a16="http://schemas.microsoft.com/office/drawing/2014/main" id="{D09A207F-FEB8-4418-99B7-8427E27A4E0A}"/>
              </a:ext>
            </a:extLst>
          </p:cNvPr>
          <p:cNvSpPr txBox="1"/>
          <p:nvPr/>
        </p:nvSpPr>
        <p:spPr>
          <a:xfrm>
            <a:off x="8101263" y="3071517"/>
            <a:ext cx="3577389"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一个表格和一个柱状图可以使用不同的表示形式描述同一组数据信息。</a:t>
            </a:r>
            <a:endParaRPr lang="en-US" altLang="zh-CN" dirty="0"/>
          </a:p>
          <a:p>
            <a:pPr marL="285750" indent="-285750">
              <a:buFont typeface="Arial" panose="020B0604020202020204" pitchFamily="34" charset="0"/>
              <a:buChar char="•"/>
            </a:pPr>
            <a:r>
              <a:rPr lang="zh-CN" altLang="en-US" dirty="0"/>
              <a:t>表格和柱状图互相并不知道对方的存在，但是改变表格中的信息时，柱状图同时做出相应的改变，反过来也是。</a:t>
            </a:r>
          </a:p>
        </p:txBody>
      </p:sp>
    </p:spTree>
    <p:extLst>
      <p:ext uri="{BB962C8B-B14F-4D97-AF65-F5344CB8AC3E}">
        <p14:creationId xmlns:p14="http://schemas.microsoft.com/office/powerpoint/2010/main" val="25369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B930D2-5C0B-4204-A84C-F98D7225AE30}"/>
              </a:ext>
            </a:extLst>
          </p:cNvPr>
          <p:cNvSpPr txBox="1"/>
          <p:nvPr/>
        </p:nvSpPr>
        <p:spPr>
          <a:xfrm>
            <a:off x="0" y="0"/>
            <a:ext cx="3435658" cy="523220"/>
          </a:xfrm>
          <a:prstGeom prst="rect">
            <a:avLst/>
          </a:prstGeom>
          <a:noFill/>
        </p:spPr>
        <p:txBody>
          <a:bodyPr wrap="square" rtlCol="0">
            <a:spAutoFit/>
          </a:bodyPr>
          <a:lstStyle/>
          <a:p>
            <a:r>
              <a:rPr lang="zh-CN" altLang="en-US" sz="2800" dirty="0"/>
              <a:t>观察者模式</a:t>
            </a:r>
          </a:p>
        </p:txBody>
      </p:sp>
      <p:sp>
        <p:nvSpPr>
          <p:cNvPr id="5" name="文本框 4">
            <a:extLst>
              <a:ext uri="{FF2B5EF4-FFF2-40B4-BE49-F238E27FC236}">
                <a16:creationId xmlns:a16="http://schemas.microsoft.com/office/drawing/2014/main" id="{7DA452A6-D14E-4ABC-AFAF-BCECBC52AFD3}"/>
              </a:ext>
            </a:extLst>
          </p:cNvPr>
          <p:cNvSpPr txBox="1"/>
          <p:nvPr/>
        </p:nvSpPr>
        <p:spPr>
          <a:xfrm>
            <a:off x="673768" y="882316"/>
            <a:ext cx="1116530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类图：</a:t>
            </a:r>
          </a:p>
        </p:txBody>
      </p:sp>
      <p:pic>
        <p:nvPicPr>
          <p:cNvPr id="7" name="图片 6">
            <a:extLst>
              <a:ext uri="{FF2B5EF4-FFF2-40B4-BE49-F238E27FC236}">
                <a16:creationId xmlns:a16="http://schemas.microsoft.com/office/drawing/2014/main" id="{EB18B22B-88D6-424A-B4AA-93BAE8383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870" y="882316"/>
            <a:ext cx="8801100" cy="3486150"/>
          </a:xfrm>
          <a:prstGeom prst="rect">
            <a:avLst/>
          </a:prstGeom>
        </p:spPr>
      </p:pic>
      <p:sp>
        <p:nvSpPr>
          <p:cNvPr id="8" name="文本框 7">
            <a:extLst>
              <a:ext uri="{FF2B5EF4-FFF2-40B4-BE49-F238E27FC236}">
                <a16:creationId xmlns:a16="http://schemas.microsoft.com/office/drawing/2014/main" id="{42745BDF-B928-44D9-BA33-C846CF9800C3}"/>
              </a:ext>
            </a:extLst>
          </p:cNvPr>
          <p:cNvSpPr txBox="1"/>
          <p:nvPr/>
        </p:nvSpPr>
        <p:spPr>
          <a:xfrm>
            <a:off x="673769" y="4384508"/>
            <a:ext cx="510138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Subject(</a:t>
            </a:r>
            <a:r>
              <a:rPr lang="zh-CN" altLang="en-US" dirty="0"/>
              <a:t>目标</a:t>
            </a:r>
            <a:r>
              <a:rPr lang="en-US" altLang="zh-CN" dirty="0"/>
              <a:t>)</a:t>
            </a:r>
            <a:r>
              <a:rPr lang="zh-CN" altLang="en-US" dirty="0"/>
              <a:t>：</a:t>
            </a:r>
            <a:endParaRPr lang="en-US" altLang="zh-CN" dirty="0"/>
          </a:p>
          <a:p>
            <a:r>
              <a:rPr lang="en-US" altLang="zh-CN" dirty="0"/>
              <a:t>-  </a:t>
            </a:r>
            <a:r>
              <a:rPr lang="zh-CN" altLang="en-US" dirty="0"/>
              <a:t>目标知道他的观察者。可以有任意多个观察者观察同一目标</a:t>
            </a:r>
            <a:endParaRPr lang="en-US" altLang="zh-CN" dirty="0"/>
          </a:p>
          <a:p>
            <a:r>
              <a:rPr lang="en-US" altLang="zh-CN" dirty="0"/>
              <a:t>-  </a:t>
            </a:r>
            <a:r>
              <a:rPr lang="zh-CN" altLang="en-US" dirty="0"/>
              <a:t>提供增加</a:t>
            </a:r>
            <a:r>
              <a:rPr lang="en-US" altLang="zh-CN" dirty="0"/>
              <a:t>(attach)</a:t>
            </a:r>
            <a:r>
              <a:rPr lang="zh-CN" altLang="en-US" dirty="0"/>
              <a:t>和删除</a:t>
            </a:r>
            <a:r>
              <a:rPr lang="en-US" altLang="zh-CN" dirty="0"/>
              <a:t>(detach)</a:t>
            </a:r>
            <a:r>
              <a:rPr lang="zh-CN" altLang="en-US" dirty="0"/>
              <a:t>观察者的接口</a:t>
            </a:r>
          </a:p>
        </p:txBody>
      </p:sp>
      <p:sp>
        <p:nvSpPr>
          <p:cNvPr id="9" name="文本框 8">
            <a:extLst>
              <a:ext uri="{FF2B5EF4-FFF2-40B4-BE49-F238E27FC236}">
                <a16:creationId xmlns:a16="http://schemas.microsoft.com/office/drawing/2014/main" id="{7A1781C7-6B47-48E0-B931-99C72F1EBF46}"/>
              </a:ext>
            </a:extLst>
          </p:cNvPr>
          <p:cNvSpPr txBox="1"/>
          <p:nvPr/>
        </p:nvSpPr>
        <p:spPr>
          <a:xfrm>
            <a:off x="673767" y="5619106"/>
            <a:ext cx="5101389"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Observer(</a:t>
            </a:r>
            <a:r>
              <a:rPr lang="zh-CN" altLang="en-US" dirty="0"/>
              <a:t>观察者</a:t>
            </a:r>
            <a:r>
              <a:rPr lang="en-US" altLang="zh-CN" dirty="0"/>
              <a:t>)</a:t>
            </a:r>
            <a:r>
              <a:rPr lang="zh-CN" altLang="en-US" dirty="0"/>
              <a:t>：</a:t>
            </a:r>
            <a:endParaRPr lang="en-US" altLang="zh-CN" dirty="0"/>
          </a:p>
          <a:p>
            <a:r>
              <a:rPr lang="en-US" altLang="zh-CN" dirty="0"/>
              <a:t>-  </a:t>
            </a:r>
            <a:r>
              <a:rPr lang="zh-CN" altLang="en-US" dirty="0"/>
              <a:t>为具体观察者定义一个更新</a:t>
            </a:r>
            <a:r>
              <a:rPr lang="en-US" altLang="zh-CN" dirty="0"/>
              <a:t>(update)</a:t>
            </a:r>
            <a:r>
              <a:rPr lang="zh-CN" altLang="en-US" dirty="0"/>
              <a:t>的接口</a:t>
            </a:r>
          </a:p>
        </p:txBody>
      </p:sp>
      <p:sp>
        <p:nvSpPr>
          <p:cNvPr id="10" name="文本框 9">
            <a:extLst>
              <a:ext uri="{FF2B5EF4-FFF2-40B4-BE49-F238E27FC236}">
                <a16:creationId xmlns:a16="http://schemas.microsoft.com/office/drawing/2014/main" id="{F0C00136-F237-4A49-AC7F-AE12393FA806}"/>
              </a:ext>
            </a:extLst>
          </p:cNvPr>
          <p:cNvSpPr txBox="1"/>
          <p:nvPr/>
        </p:nvSpPr>
        <p:spPr>
          <a:xfrm>
            <a:off x="6031831" y="4384507"/>
            <a:ext cx="5358063"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ConcreteSubject</a:t>
            </a:r>
            <a:r>
              <a:rPr lang="en-US" altLang="zh-CN" dirty="0"/>
              <a:t>(</a:t>
            </a:r>
            <a:r>
              <a:rPr lang="zh-CN" altLang="en-US" dirty="0"/>
              <a:t>具体目标</a:t>
            </a:r>
            <a:r>
              <a:rPr lang="en-US" altLang="zh-CN" dirty="0"/>
              <a:t>)</a:t>
            </a:r>
            <a:r>
              <a:rPr lang="zh-CN" altLang="en-US" dirty="0"/>
              <a:t>：</a:t>
            </a:r>
            <a:endParaRPr lang="en-US" altLang="zh-CN" dirty="0"/>
          </a:p>
          <a:p>
            <a:r>
              <a:rPr lang="en-US" altLang="zh-CN" dirty="0"/>
              <a:t>-  </a:t>
            </a:r>
            <a:r>
              <a:rPr lang="zh-CN" altLang="en-US" dirty="0"/>
              <a:t>将有关状态存入各</a:t>
            </a:r>
            <a:r>
              <a:rPr lang="en-US" altLang="zh-CN" dirty="0" err="1"/>
              <a:t>ConcreteObserver</a:t>
            </a:r>
            <a:r>
              <a:rPr lang="zh-CN" altLang="en-US" dirty="0"/>
              <a:t>对象</a:t>
            </a:r>
            <a:endParaRPr lang="en-US" altLang="zh-CN" dirty="0"/>
          </a:p>
          <a:p>
            <a:r>
              <a:rPr lang="en-US" altLang="zh-CN" dirty="0"/>
              <a:t>-  </a:t>
            </a:r>
            <a:r>
              <a:rPr lang="zh-CN" altLang="en-US" dirty="0"/>
              <a:t>当他的状态发生改变时向他的各个观察者发出通知</a:t>
            </a:r>
          </a:p>
        </p:txBody>
      </p:sp>
      <p:sp>
        <p:nvSpPr>
          <p:cNvPr id="11" name="文本框 10">
            <a:extLst>
              <a:ext uri="{FF2B5EF4-FFF2-40B4-BE49-F238E27FC236}">
                <a16:creationId xmlns:a16="http://schemas.microsoft.com/office/drawing/2014/main" id="{B9949AAF-CDF8-417F-A22F-294ECA0C3458}"/>
              </a:ext>
            </a:extLst>
          </p:cNvPr>
          <p:cNvSpPr txBox="1"/>
          <p:nvPr/>
        </p:nvSpPr>
        <p:spPr>
          <a:xfrm>
            <a:off x="6095999" y="5619106"/>
            <a:ext cx="529389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ConcreteObserver</a:t>
            </a:r>
            <a:r>
              <a:rPr lang="zh-CN" altLang="en-US" dirty="0"/>
              <a:t>具体</a:t>
            </a:r>
            <a:r>
              <a:rPr lang="en-US" altLang="zh-CN" dirty="0"/>
              <a:t>(</a:t>
            </a:r>
            <a:r>
              <a:rPr lang="zh-CN" altLang="en-US" dirty="0"/>
              <a:t>观察者</a:t>
            </a:r>
            <a:r>
              <a:rPr lang="en-US" altLang="zh-CN" dirty="0"/>
              <a:t>)</a:t>
            </a:r>
            <a:r>
              <a:rPr lang="zh-CN" altLang="en-US" dirty="0"/>
              <a:t>：</a:t>
            </a:r>
            <a:endParaRPr lang="en-US" altLang="zh-CN" dirty="0"/>
          </a:p>
          <a:p>
            <a:pPr marL="285750" indent="-285750">
              <a:buFontTx/>
              <a:buChar char="-"/>
            </a:pPr>
            <a:r>
              <a:rPr lang="zh-CN" altLang="en-US" dirty="0"/>
              <a:t>储存有关状态，与目标状态一致</a:t>
            </a:r>
            <a:endParaRPr lang="en-US" altLang="zh-CN" dirty="0"/>
          </a:p>
          <a:p>
            <a:pPr marL="285750" indent="-285750">
              <a:buFontTx/>
              <a:buChar char="-"/>
            </a:pPr>
            <a:r>
              <a:rPr lang="zh-CN" altLang="en-US" dirty="0"/>
              <a:t>实现</a:t>
            </a:r>
            <a:r>
              <a:rPr lang="en-US" altLang="zh-CN" dirty="0"/>
              <a:t>Observer</a:t>
            </a:r>
            <a:r>
              <a:rPr lang="zh-CN" altLang="en-US" dirty="0"/>
              <a:t>的更新接口，使自身状态与目标状态一致</a:t>
            </a:r>
          </a:p>
        </p:txBody>
      </p:sp>
    </p:spTree>
    <p:extLst>
      <p:ext uri="{BB962C8B-B14F-4D97-AF65-F5344CB8AC3E}">
        <p14:creationId xmlns:p14="http://schemas.microsoft.com/office/powerpoint/2010/main" val="270709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4C840E-855D-47DD-8D13-8A6734DD5DE0}"/>
              </a:ext>
            </a:extLst>
          </p:cNvPr>
          <p:cNvSpPr txBox="1"/>
          <p:nvPr/>
        </p:nvSpPr>
        <p:spPr>
          <a:xfrm>
            <a:off x="0" y="0"/>
            <a:ext cx="3435658" cy="523220"/>
          </a:xfrm>
          <a:prstGeom prst="rect">
            <a:avLst/>
          </a:prstGeom>
          <a:noFill/>
        </p:spPr>
        <p:txBody>
          <a:bodyPr wrap="square" rtlCol="0">
            <a:spAutoFit/>
          </a:bodyPr>
          <a:lstStyle/>
          <a:p>
            <a:r>
              <a:rPr lang="zh-CN" altLang="en-US" sz="2800" dirty="0"/>
              <a:t>观察者模式</a:t>
            </a:r>
          </a:p>
        </p:txBody>
      </p:sp>
      <p:sp>
        <p:nvSpPr>
          <p:cNvPr id="5" name="文本框 4">
            <a:extLst>
              <a:ext uri="{FF2B5EF4-FFF2-40B4-BE49-F238E27FC236}">
                <a16:creationId xmlns:a16="http://schemas.microsoft.com/office/drawing/2014/main" id="{65589F4D-47D9-4189-8487-EEF9E1789710}"/>
              </a:ext>
            </a:extLst>
          </p:cNvPr>
          <p:cNvSpPr txBox="1"/>
          <p:nvPr/>
        </p:nvSpPr>
        <p:spPr>
          <a:xfrm>
            <a:off x="866274" y="978568"/>
            <a:ext cx="6849979"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a:t>优点：</a:t>
            </a:r>
            <a:r>
              <a:rPr lang="en-US" altLang="zh-CN"/>
              <a:t>1.</a:t>
            </a:r>
            <a:r>
              <a:rPr lang="zh-CN" altLang="en-US"/>
              <a:t>目标和观察者之间的抽象耦合。</a:t>
            </a:r>
            <a:r>
              <a:rPr lang="en-US" altLang="zh-CN"/>
              <a:t>2.</a:t>
            </a:r>
            <a:r>
              <a:rPr lang="zh-CN" altLang="en-US"/>
              <a:t>支持广播通讯。</a:t>
            </a:r>
            <a:endParaRPr lang="zh-CN" altLang="en-US" dirty="0"/>
          </a:p>
        </p:txBody>
      </p:sp>
      <p:sp>
        <p:nvSpPr>
          <p:cNvPr id="6" name="文本框 5">
            <a:extLst>
              <a:ext uri="{FF2B5EF4-FFF2-40B4-BE49-F238E27FC236}">
                <a16:creationId xmlns:a16="http://schemas.microsoft.com/office/drawing/2014/main" id="{6F264425-F789-4534-AFC4-505EDC556607}"/>
              </a:ext>
            </a:extLst>
          </p:cNvPr>
          <p:cNvSpPr txBox="1"/>
          <p:nvPr/>
        </p:nvSpPr>
        <p:spPr>
          <a:xfrm>
            <a:off x="866273" y="1661084"/>
            <a:ext cx="11053011"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缺点：</a:t>
            </a:r>
            <a:r>
              <a:rPr lang="en-US" altLang="zh-CN" dirty="0"/>
              <a:t>1.</a:t>
            </a:r>
            <a:r>
              <a:rPr lang="zh-CN" altLang="en-US" dirty="0"/>
              <a:t>如果一个被观察者对象有很多的直接和间接的观察者的话，将所有的观察者都通知到会花费很多</a:t>
            </a:r>
            <a:endParaRPr lang="en-US" altLang="zh-CN" dirty="0"/>
          </a:p>
          <a:p>
            <a:r>
              <a:rPr lang="en-US" altLang="zh-CN" dirty="0"/>
              <a:t>                </a:t>
            </a:r>
            <a:r>
              <a:rPr lang="zh-CN" altLang="en-US" dirty="0"/>
              <a:t>时间。 </a:t>
            </a:r>
            <a:endParaRPr lang="en-US" altLang="zh-CN" dirty="0"/>
          </a:p>
          <a:p>
            <a:r>
              <a:rPr lang="en-US" altLang="zh-CN" dirty="0"/>
              <a:t>                2.</a:t>
            </a:r>
            <a:r>
              <a:rPr lang="zh-CN" altLang="en-US" dirty="0"/>
              <a:t>如果在观察者和观察目标之间有循环依赖的话，观察目标会触发它们之间进行循环调用，可能导  </a:t>
            </a:r>
            <a:endParaRPr lang="en-US" altLang="zh-CN" dirty="0"/>
          </a:p>
          <a:p>
            <a:r>
              <a:rPr lang="en-US" altLang="zh-CN" dirty="0"/>
              <a:t>                </a:t>
            </a:r>
            <a:r>
              <a:rPr lang="zh-CN" altLang="en-US" dirty="0"/>
              <a:t>致系统崩溃。 </a:t>
            </a:r>
          </a:p>
        </p:txBody>
      </p:sp>
    </p:spTree>
    <p:extLst>
      <p:ext uri="{BB962C8B-B14F-4D97-AF65-F5344CB8AC3E}">
        <p14:creationId xmlns:p14="http://schemas.microsoft.com/office/powerpoint/2010/main" val="217204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F56C21-31EF-4872-B794-69686FDCD6D2}"/>
              </a:ext>
            </a:extLst>
          </p:cNvPr>
          <p:cNvSpPr txBox="1"/>
          <p:nvPr/>
        </p:nvSpPr>
        <p:spPr>
          <a:xfrm>
            <a:off x="0" y="0"/>
            <a:ext cx="4812632" cy="523220"/>
          </a:xfrm>
          <a:prstGeom prst="rect">
            <a:avLst/>
          </a:prstGeom>
          <a:noFill/>
        </p:spPr>
        <p:txBody>
          <a:bodyPr wrap="square" rtlCol="0">
            <a:spAutoFit/>
          </a:bodyPr>
          <a:lstStyle/>
          <a:p>
            <a:r>
              <a:rPr lang="zh-CN" altLang="en-US" sz="2800" dirty="0"/>
              <a:t>观察者模式与组合模式联用</a:t>
            </a:r>
          </a:p>
        </p:txBody>
      </p:sp>
      <p:sp>
        <p:nvSpPr>
          <p:cNvPr id="5" name="文本框 4">
            <a:extLst>
              <a:ext uri="{FF2B5EF4-FFF2-40B4-BE49-F238E27FC236}">
                <a16:creationId xmlns:a16="http://schemas.microsoft.com/office/drawing/2014/main" id="{8174093F-4104-4F29-B1D5-F9954E31F70B}"/>
              </a:ext>
            </a:extLst>
          </p:cNvPr>
          <p:cNvSpPr txBox="1"/>
          <p:nvPr/>
        </p:nvSpPr>
        <p:spPr>
          <a:xfrm>
            <a:off x="505326" y="914400"/>
            <a:ext cx="11510211"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MVC</a:t>
            </a:r>
            <a:r>
              <a:rPr lang="zh-CN" altLang="en-US" dirty="0"/>
              <a:t>：它包含了很多的设计模式，最为密切是以下三种：</a:t>
            </a:r>
            <a:r>
              <a:rPr lang="en-US" altLang="zh-CN" dirty="0"/>
              <a:t>Observer (</a:t>
            </a:r>
            <a:r>
              <a:rPr lang="zh-CN" altLang="en-US" dirty="0"/>
              <a:t>观察者模式</a:t>
            </a:r>
            <a:r>
              <a:rPr lang="en-US" altLang="zh-CN" dirty="0"/>
              <a:t>), Composite</a:t>
            </a:r>
            <a:r>
              <a:rPr lang="zh-CN" altLang="en-US" dirty="0"/>
              <a:t>（组合模式）和</a:t>
            </a:r>
            <a:r>
              <a:rPr lang="en-US" altLang="zh-CN" dirty="0"/>
              <a:t>Strategy</a:t>
            </a:r>
            <a:r>
              <a:rPr lang="zh-CN" altLang="en-US" dirty="0"/>
              <a:t>（策略模式）。所以说</a:t>
            </a:r>
            <a:r>
              <a:rPr lang="en-US" altLang="zh-CN" dirty="0"/>
              <a:t>MVC</a:t>
            </a:r>
            <a:r>
              <a:rPr lang="zh-CN" altLang="en-US" dirty="0"/>
              <a:t>模式又称复合模式。</a:t>
            </a:r>
            <a:endParaRPr lang="en-US" altLang="zh-CN" dirty="0"/>
          </a:p>
          <a:p>
            <a:r>
              <a:rPr lang="zh-CN" altLang="en-US" dirty="0"/>
              <a:t>    其中，模型</a:t>
            </a:r>
            <a:r>
              <a:rPr lang="en-US" altLang="zh-CN" dirty="0"/>
              <a:t>(Model)</a:t>
            </a:r>
            <a:r>
              <a:rPr lang="zh-CN" altLang="en-US" dirty="0"/>
              <a:t>负责数据管理，视图</a:t>
            </a:r>
            <a:r>
              <a:rPr lang="en-US" altLang="zh-CN" dirty="0"/>
              <a:t>(View)</a:t>
            </a:r>
            <a:r>
              <a:rPr lang="zh-CN" altLang="en-US" dirty="0"/>
              <a:t>负责数据显示，控制器</a:t>
            </a:r>
            <a:r>
              <a:rPr lang="en-US" altLang="zh-CN" dirty="0"/>
              <a:t>(Controller)</a:t>
            </a:r>
            <a:r>
              <a:rPr lang="zh-CN" altLang="en-US" dirty="0"/>
              <a:t>负责业务逻辑和响应策略。</a:t>
            </a:r>
            <a:endParaRPr lang="en-US" altLang="zh-CN" dirty="0"/>
          </a:p>
        </p:txBody>
      </p:sp>
      <p:sp>
        <p:nvSpPr>
          <p:cNvPr id="6" name="文本框 5">
            <a:extLst>
              <a:ext uri="{FF2B5EF4-FFF2-40B4-BE49-F238E27FC236}">
                <a16:creationId xmlns:a16="http://schemas.microsoft.com/office/drawing/2014/main" id="{9E7D555F-5505-4020-9E02-8C20DDD9D32A}"/>
              </a:ext>
            </a:extLst>
          </p:cNvPr>
          <p:cNvSpPr txBox="1"/>
          <p:nvPr/>
        </p:nvSpPr>
        <p:spPr>
          <a:xfrm>
            <a:off x="505326" y="1859578"/>
            <a:ext cx="1116530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类图：</a:t>
            </a:r>
          </a:p>
        </p:txBody>
      </p:sp>
      <p:pic>
        <p:nvPicPr>
          <p:cNvPr id="8" name="图片 7">
            <a:extLst>
              <a:ext uri="{FF2B5EF4-FFF2-40B4-BE49-F238E27FC236}">
                <a16:creationId xmlns:a16="http://schemas.microsoft.com/office/drawing/2014/main" id="{47BC8D6B-A557-44BA-8653-4BFC140A0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464" y="2228910"/>
            <a:ext cx="8477717" cy="4490291"/>
          </a:xfrm>
          <a:prstGeom prst="rect">
            <a:avLst/>
          </a:prstGeom>
        </p:spPr>
      </p:pic>
    </p:spTree>
    <p:extLst>
      <p:ext uri="{BB962C8B-B14F-4D97-AF65-F5344CB8AC3E}">
        <p14:creationId xmlns:p14="http://schemas.microsoft.com/office/powerpoint/2010/main" val="6877199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408</Words>
  <Application>Microsoft Office PowerPoint</Application>
  <PresentationFormat>宽屏</PresentationFormat>
  <Paragraphs>30</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鸿泰</dc:creator>
  <cp:lastModifiedBy>张 鸿泰</cp:lastModifiedBy>
  <cp:revision>4</cp:revision>
  <dcterms:created xsi:type="dcterms:W3CDTF">2018-09-17T06:15:57Z</dcterms:created>
  <dcterms:modified xsi:type="dcterms:W3CDTF">2018-09-17T07:12:12Z</dcterms:modified>
</cp:coreProperties>
</file>