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61" r:id="rId2"/>
    <p:sldId id="263" r:id="rId3"/>
    <p:sldId id="262" r:id="rId4"/>
    <p:sldId id="264" r:id="rId5"/>
    <p:sldId id="265" r:id="rId6"/>
    <p:sldId id="269" r:id="rId7"/>
    <p:sldId id="270" r:id="rId8"/>
    <p:sldId id="271" r:id="rId9"/>
    <p:sldId id="272" r:id="rId10"/>
    <p:sldId id="266" r:id="rId11"/>
    <p:sldId id="267" r:id="rId12"/>
    <p:sldId id="268" r:id="rId13"/>
    <p:sldId id="273" r:id="rId1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4" autoAdjust="0"/>
    <p:restoredTop sz="94706" autoAdjust="0"/>
  </p:normalViewPr>
  <p:slideViewPr>
    <p:cSldViewPr snapToGrid="0">
      <p:cViewPr varScale="1">
        <p:scale>
          <a:sx n="77" d="100"/>
          <a:sy n="77" d="100"/>
        </p:scale>
        <p:origin x="498" y="12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2018年9月12日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2018年9月11日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a:t>
            </a:fld>
            <a:endParaRPr lang="zh-CN" altLang="en-US" dirty="0"/>
          </a:p>
        </p:txBody>
      </p:sp>
    </p:spTree>
    <p:extLst>
      <p:ext uri="{BB962C8B-B14F-4D97-AF65-F5344CB8AC3E}">
        <p14:creationId xmlns:p14="http://schemas.microsoft.com/office/powerpoint/2010/main" val="201924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5449DBDA-CE7C-4E9D-B055-39B80B798BAE}" type="datetime2">
              <a:rPr lang="zh-CN" altLang="en-US" smtClean="0"/>
              <a:pPr/>
              <a:t>2018年9月11日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09314" y="489856"/>
            <a:ext cx="1687286" cy="5301343"/>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95399" y="489856"/>
            <a:ext cx="7587344" cy="5301343"/>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EF210B5A-AA01-419B-805F-32B7A7B038C7}" type="datetime2">
              <a:rPr lang="zh-CN" altLang="en-US" smtClean="0"/>
              <a:pPr/>
              <a:t>2018年9月11日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5B21F106-0919-44CF-AC0D-F9106B3B2262}" type="datetime2">
              <a:rPr lang="zh-CN" altLang="en-US" smtClean="0"/>
              <a:pPr/>
              <a:t>2018年9月11日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C45AD5DA-9C90-409A-AEC4-BF5AF7FBB0A8}" type="datetime2">
              <a:rPr lang="zh-CN" altLang="en-US" smtClean="0"/>
              <a:pPr/>
              <a:t>2018年9月11日</a:t>
            </a:fld>
            <a:endParaRPr lang="zh-CN" altLang="en-US"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2954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3246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C804EAB-EB04-4910-A5F0-0C86B02F191A}" type="datetime2">
              <a:rPr lang="zh-CN" altLang="en-US" smtClean="0"/>
              <a:pPr/>
              <a:t>2018年9月11日</a:t>
            </a:fld>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F188EC63-E32B-433A-83B8-71B34F175A78}" type="datetime2">
              <a:rPr lang="zh-CN" altLang="en-US" smtClean="0"/>
              <a:pPr/>
              <a:t>2018年9月11日</a:t>
            </a:fld>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r>
              <a:rPr lang="zh-CN" altLang="en-US" dirty="0"/>
              <a:t>添加页脚</a:t>
            </a:r>
          </a:p>
        </p:txBody>
      </p:sp>
      <p:sp>
        <p:nvSpPr>
          <p:cNvPr id="212" name="日期占位符 211"/>
          <p:cNvSpPr>
            <a:spLocks noGrp="1"/>
          </p:cNvSpPr>
          <p:nvPr>
            <p:ph type="dt" sz="half" idx="10"/>
          </p:nvPr>
        </p:nvSpPr>
        <p:spPr/>
        <p:txBody>
          <a:bodyPr rtlCol="0"/>
          <a:lstStyle>
            <a:lvl1pPr>
              <a:defRPr/>
            </a:lvl1pPr>
          </a:lstStyle>
          <a:p>
            <a:fld id="{4AC140E9-DB3B-4723-837F-C99C9DC2784C}" type="datetime2">
              <a:rPr lang="zh-CN" altLang="en-US" smtClean="0"/>
              <a:pPr/>
              <a:t>2018年9月11日</a:t>
            </a:fld>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2018年9月11日</a:t>
            </a:fld>
            <a:endParaRPr lang="zh-CN" altLang="en-US" dirty="0"/>
          </a:p>
        </p:txBody>
      </p:sp>
      <p:sp>
        <p:nvSpPr>
          <p:cNvPr id="8" name="幻灯片编号占位符 7"/>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接连接符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接连接符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接连接符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接连接符​​(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接连接符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12" y="-159"/>
            <a:ext cx="7315200" cy="6858000"/>
          </a:xfrm>
        </p:spPr>
        <p:txBody>
          <a:bodyPr tIns="457200" rtlCol="0">
            <a:normAutofit/>
          </a:bodyPr>
          <a:lstStyle>
            <a:lvl1pPr marL="0" indent="0" algn="ctr">
              <a:buNone/>
              <a:defRPr sz="20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195943"/>
            <a:ext cx="12192002" cy="6858000"/>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842AB2F4-CB8F-4035-AA58-04A5ACD03934}" type="datetime2">
              <a:rPr lang="zh-CN" altLang="en-US" smtClean="0"/>
              <a:pPr/>
              <a:t>2018年9月11日</a:t>
            </a:fld>
            <a:endParaRPr lang="zh-CN" altLang="en-US" dirty="0"/>
          </a:p>
        </p:txBody>
      </p:sp>
      <p:sp>
        <p:nvSpPr>
          <p:cNvPr id="6" name="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a:bodyPr>
          <a:lstStyle/>
          <a:p>
            <a:pPr rtl="0"/>
            <a:r>
              <a:rPr lang="en-US" altLang="zh-CN" sz="5400" dirty="0">
                <a:latin typeface="Arial" panose="020B0604020202020204" pitchFamily="34" charset="0"/>
                <a:ea typeface="微软雅黑" panose="020B0503020204020204" pitchFamily="34" charset="-122"/>
                <a:sym typeface="Arial" panose="020B0604020202020204" pitchFamily="34" charset="0"/>
              </a:rPr>
              <a:t>STL</a:t>
            </a:r>
            <a:r>
              <a:rPr lang="zh-CN" altLang="en-US" sz="5400" dirty="0">
                <a:latin typeface="Arial" panose="020B0604020202020204" pitchFamily="34" charset="0"/>
                <a:ea typeface="微软雅黑" panose="020B0503020204020204" pitchFamily="34" charset="-122"/>
                <a:sym typeface="Arial" panose="020B0604020202020204" pitchFamily="34" charset="0"/>
              </a:rPr>
              <a:t>库中</a:t>
            </a:r>
            <a:r>
              <a:rPr lang="en-US" altLang="zh-CN" sz="5400" dirty="0">
                <a:latin typeface="Arial" panose="020B0604020202020204" pitchFamily="34" charset="0"/>
                <a:ea typeface="微软雅黑" panose="020B0503020204020204" pitchFamily="34" charset="-122"/>
                <a:sym typeface="Arial" panose="020B0604020202020204" pitchFamily="34" charset="0"/>
              </a:rPr>
              <a:t>vector</a:t>
            </a:r>
            <a:r>
              <a:rPr lang="zh-CN" altLang="en-US" sz="5400" dirty="0">
                <a:latin typeface="Arial" panose="020B0604020202020204" pitchFamily="34" charset="0"/>
                <a:ea typeface="微软雅黑" panose="020B0503020204020204" pitchFamily="34" charset="-122"/>
                <a:sym typeface="Arial" panose="020B0604020202020204" pitchFamily="34" charset="0"/>
              </a:rPr>
              <a:t>、</a:t>
            </a:r>
            <a:r>
              <a:rPr lang="en-US" altLang="zh-CN" sz="5400" dirty="0">
                <a:latin typeface="Arial" panose="020B0604020202020204" pitchFamily="34" charset="0"/>
                <a:ea typeface="微软雅黑" panose="020B0503020204020204" pitchFamily="34" charset="-122"/>
                <a:sym typeface="Arial" panose="020B0604020202020204" pitchFamily="34" charset="0"/>
              </a:rPr>
              <a:t>map</a:t>
            </a:r>
            <a:r>
              <a:rPr lang="zh-CN" altLang="en-US" sz="5400" dirty="0">
                <a:latin typeface="Arial" panose="020B0604020202020204" pitchFamily="34" charset="0"/>
                <a:ea typeface="微软雅黑" panose="020B0503020204020204" pitchFamily="34" charset="-122"/>
                <a:sym typeface="Arial" panose="020B0604020202020204" pitchFamily="34" charset="0"/>
              </a:rPr>
              <a:t>、</a:t>
            </a:r>
            <a:r>
              <a:rPr lang="en-US" altLang="zh-CN" sz="5400" dirty="0">
                <a:latin typeface="Arial" panose="020B0604020202020204" pitchFamily="34" charset="0"/>
                <a:ea typeface="微软雅黑" panose="020B0503020204020204" pitchFamily="34" charset="-122"/>
                <a:sym typeface="Arial" panose="020B0604020202020204" pitchFamily="34" charset="0"/>
              </a:rPr>
              <a:t>set</a:t>
            </a:r>
            <a:endParaRPr lang="zh-CN" altLang="en-US" sz="5400" dirty="0">
              <a:latin typeface="Arial" panose="020B0604020202020204" pitchFamily="34" charset="0"/>
              <a:ea typeface="微软雅黑" panose="020B0503020204020204" pitchFamily="34" charset="-122"/>
              <a:sym typeface="Arial" panose="020B0604020202020204" pitchFamily="34" charset="0"/>
            </a:endParaRPr>
          </a:p>
        </p:txBody>
      </p:sp>
      <p:sp>
        <p:nvSpPr>
          <p:cNvPr id="5" name="副标题 4">
            <a:extLst>
              <a:ext uri="{FF2B5EF4-FFF2-40B4-BE49-F238E27FC236}">
                <a16:creationId xmlns:a16="http://schemas.microsoft.com/office/drawing/2014/main" id="{4CC164AD-518A-4DA9-BA04-0A9D779A5744}"/>
              </a:ext>
            </a:extLst>
          </p:cNvPr>
          <p:cNvSpPr>
            <a:spLocks noGrp="1"/>
          </p:cNvSpPr>
          <p:nvPr>
            <p:ph type="subTitle" idx="1"/>
          </p:nvPr>
        </p:nvSpPr>
        <p:spPr/>
        <p:txBody>
          <a:bodyPr/>
          <a:lstStyle/>
          <a:p>
            <a:r>
              <a:rPr lang="zh-CN" altLang="en-US" dirty="0">
                <a:latin typeface="Arial" panose="020B0604020202020204" pitchFamily="34" charset="0"/>
                <a:sym typeface="Arial" panose="020B0604020202020204" pitchFamily="34" charset="0"/>
              </a:rPr>
              <a:t>实现原理和使用</a:t>
            </a:r>
            <a:endParaRPr lang="zh-CN" alt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3E6A8E-427D-4414-A888-9D6E325F1FF1}"/>
              </a:ext>
            </a:extLst>
          </p:cNvPr>
          <p:cNvSpPr>
            <a:spLocks noGrp="1"/>
          </p:cNvSpPr>
          <p:nvPr>
            <p:ph idx="1"/>
          </p:nvPr>
        </p:nvSpPr>
        <p:spPr>
          <a:xfrm>
            <a:off x="1295400" y="400833"/>
            <a:ext cx="9601200" cy="5390367"/>
          </a:xfrm>
        </p:spPr>
        <p:txBody>
          <a:bodyPr>
            <a:normAutofit lnSpcReduction="10000"/>
          </a:bodyPr>
          <a:lstStyle/>
          <a:p>
            <a:r>
              <a:rPr lang="en-US" altLang="zh-CN" dirty="0"/>
              <a:t>Map</a:t>
            </a:r>
            <a:r>
              <a:rPr lang="zh-CN" altLang="en-US" dirty="0"/>
              <a:t>是关联容器，以键值对的形式进行存储，方便进行查找，关键词起到索引的作用，值则表示与索引相关联的数据，以红黑树的结构实现，插入删除等操作都可以在</a:t>
            </a:r>
            <a:r>
              <a:rPr lang="en-US" altLang="zh-CN" dirty="0"/>
              <a:t>O(log n)</a:t>
            </a:r>
            <a:r>
              <a:rPr lang="zh-CN" altLang="en-US" dirty="0"/>
              <a:t>时间内完成</a:t>
            </a:r>
          </a:p>
          <a:p>
            <a:r>
              <a:rPr lang="en-US" altLang="zh-CN" dirty="0"/>
              <a:t>1.map&lt;int ,string&gt; a; map&lt;</a:t>
            </a:r>
            <a:r>
              <a:rPr lang="en-US" altLang="zh-CN" dirty="0" err="1"/>
              <a:t>string,int</a:t>
            </a:r>
            <a:r>
              <a:rPr lang="en-US" altLang="zh-CN" dirty="0"/>
              <a:t>&gt;;</a:t>
            </a:r>
            <a:r>
              <a:rPr lang="zh-CN" altLang="en-US" dirty="0"/>
              <a:t>支持多种类型</a:t>
            </a:r>
          </a:p>
          <a:p>
            <a:r>
              <a:rPr lang="en-US" altLang="zh-CN" dirty="0"/>
              <a:t>2.</a:t>
            </a:r>
            <a:r>
              <a:rPr lang="zh-CN" altLang="en-US" dirty="0"/>
              <a:t>添加数据：</a:t>
            </a:r>
            <a:r>
              <a:rPr lang="en-US" altLang="zh-CN" dirty="0"/>
              <a:t>map1.insert(pair&lt;</a:t>
            </a:r>
            <a:r>
              <a:rPr lang="en-US" altLang="zh-CN" dirty="0" err="1"/>
              <a:t>int,string</a:t>
            </a:r>
            <a:r>
              <a:rPr lang="en-US" altLang="zh-CN" dirty="0"/>
              <a:t>&gt;(102,"wobeitianjia")); </a:t>
            </a:r>
          </a:p>
          <a:p>
            <a:r>
              <a:rPr lang="zh-CN" altLang="en-US" dirty="0"/>
              <a:t>　　　　 </a:t>
            </a:r>
            <a:r>
              <a:rPr lang="en-US" altLang="zh-CN" dirty="0"/>
              <a:t>  </a:t>
            </a:r>
            <a:r>
              <a:rPr lang="zh-CN" altLang="en-US" dirty="0"/>
              <a:t>　</a:t>
            </a:r>
            <a:r>
              <a:rPr lang="en-US" altLang="zh-CN" dirty="0"/>
              <a:t>map1.insert(map&lt;</a:t>
            </a:r>
            <a:r>
              <a:rPr lang="en-US" altLang="zh-CN" dirty="0" err="1"/>
              <a:t>int,string</a:t>
            </a:r>
            <a:r>
              <a:rPr lang="en-US" altLang="zh-CN" dirty="0"/>
              <a:t>&gt;::</a:t>
            </a:r>
            <a:r>
              <a:rPr lang="en-US" altLang="zh-CN" dirty="0" err="1"/>
              <a:t>value_type</a:t>
            </a:r>
            <a:r>
              <a:rPr lang="en-US" altLang="zh-CN" dirty="0"/>
              <a:t>(102,"tianjia"));</a:t>
            </a:r>
          </a:p>
          <a:p>
            <a:r>
              <a:rPr lang="zh-CN" altLang="en-US" dirty="0"/>
              <a:t>　　　　　　</a:t>
            </a:r>
            <a:r>
              <a:rPr lang="en-US" altLang="zh-CN" dirty="0"/>
              <a:t>map1[102]="string";</a:t>
            </a:r>
          </a:p>
          <a:p>
            <a:r>
              <a:rPr lang="en-US" altLang="zh-CN" dirty="0"/>
              <a:t>3.</a:t>
            </a:r>
            <a:r>
              <a:rPr lang="zh-CN" altLang="en-US" dirty="0"/>
              <a:t>元素查找：</a:t>
            </a:r>
            <a:r>
              <a:rPr lang="en-US" altLang="zh-CN" dirty="0"/>
              <a:t>map1.find(key)  </a:t>
            </a:r>
            <a:r>
              <a:rPr lang="zh-CN" altLang="en-US" dirty="0"/>
              <a:t>返回一个迭代器指向键值为</a:t>
            </a:r>
            <a:r>
              <a:rPr lang="en-US" altLang="zh-CN" dirty="0"/>
              <a:t>key</a:t>
            </a:r>
            <a:r>
              <a:rPr lang="zh-CN" altLang="en-US" dirty="0"/>
              <a:t>的元素，如果没有找到，返回指向</a:t>
            </a:r>
            <a:r>
              <a:rPr lang="en-US" altLang="zh-CN" dirty="0"/>
              <a:t>map</a:t>
            </a:r>
            <a:r>
              <a:rPr lang="zh-CN" altLang="en-US" dirty="0"/>
              <a:t>尾部的迭代器</a:t>
            </a:r>
          </a:p>
          <a:p>
            <a:r>
              <a:rPr lang="en-US" altLang="zh-CN" dirty="0"/>
              <a:t>4.</a:t>
            </a:r>
            <a:r>
              <a:rPr lang="zh-CN" altLang="en-US" dirty="0"/>
              <a:t>元素删除：先查找元素，</a:t>
            </a:r>
            <a:r>
              <a:rPr lang="en-US" altLang="zh-CN" dirty="0"/>
              <a:t>map&lt;int ,string&gt;::iterator it=map1.find(key); </a:t>
            </a:r>
            <a:r>
              <a:rPr lang="zh-CN" altLang="en-US" dirty="0"/>
              <a:t>找到之后</a:t>
            </a:r>
            <a:r>
              <a:rPr lang="en-US" altLang="zh-CN" dirty="0"/>
              <a:t>map1.erase(it);</a:t>
            </a:r>
          </a:p>
          <a:p>
            <a:r>
              <a:rPr lang="en-US" altLang="zh-CN" dirty="0"/>
              <a:t>5.map</a:t>
            </a:r>
            <a:r>
              <a:rPr lang="zh-CN" altLang="en-US" dirty="0"/>
              <a:t>中的</a:t>
            </a:r>
            <a:r>
              <a:rPr lang="en-US" altLang="zh-CN" dirty="0"/>
              <a:t>swap</a:t>
            </a:r>
            <a:r>
              <a:rPr lang="zh-CN" altLang="en-US" dirty="0"/>
              <a:t>函数，交换的是两个容器而不是一个容器中的元素交换</a:t>
            </a:r>
          </a:p>
          <a:p>
            <a:r>
              <a:rPr lang="en-US" altLang="zh-CN" dirty="0"/>
              <a:t>6.sort</a:t>
            </a:r>
            <a:r>
              <a:rPr lang="zh-CN" altLang="en-US" dirty="0"/>
              <a:t>函数，因为</a:t>
            </a:r>
            <a:r>
              <a:rPr lang="en-US" altLang="zh-CN" dirty="0"/>
              <a:t>map</a:t>
            </a:r>
            <a:r>
              <a:rPr lang="zh-CN" altLang="en-US" dirty="0"/>
              <a:t>中</a:t>
            </a:r>
            <a:r>
              <a:rPr lang="en-US" altLang="zh-CN" dirty="0"/>
              <a:t>key</a:t>
            </a:r>
            <a:r>
              <a:rPr lang="zh-CN" altLang="en-US" dirty="0"/>
              <a:t>按照升序进行排列的，所以不能使用</a:t>
            </a:r>
            <a:r>
              <a:rPr lang="en-US" altLang="zh-CN" dirty="0"/>
              <a:t>sort</a:t>
            </a:r>
            <a:r>
              <a:rPr lang="zh-CN" altLang="en-US" dirty="0"/>
              <a:t>函数</a:t>
            </a:r>
          </a:p>
        </p:txBody>
      </p:sp>
    </p:spTree>
    <p:extLst>
      <p:ext uri="{BB962C8B-B14F-4D97-AF65-F5344CB8AC3E}">
        <p14:creationId xmlns:p14="http://schemas.microsoft.com/office/powerpoint/2010/main" val="409485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D41ED9-ABCE-4EAD-8868-BFF6703C3897}"/>
              </a:ext>
            </a:extLst>
          </p:cNvPr>
          <p:cNvSpPr>
            <a:spLocks noGrp="1"/>
          </p:cNvSpPr>
          <p:nvPr>
            <p:ph idx="1"/>
          </p:nvPr>
        </p:nvSpPr>
        <p:spPr>
          <a:xfrm>
            <a:off x="1295400" y="450937"/>
            <a:ext cx="9601200" cy="5340263"/>
          </a:xfrm>
        </p:spPr>
        <p:txBody>
          <a:bodyPr>
            <a:normAutofit/>
          </a:bodyPr>
          <a:lstStyle/>
          <a:p>
            <a:r>
              <a:rPr lang="en-US" altLang="zh-CN" dirty="0"/>
              <a:t>Set</a:t>
            </a:r>
            <a:r>
              <a:rPr lang="zh-CN" altLang="en-US" dirty="0"/>
              <a:t>是关联容器，</a:t>
            </a:r>
            <a:r>
              <a:rPr lang="en-US" altLang="zh-CN" dirty="0"/>
              <a:t>set</a:t>
            </a:r>
            <a:r>
              <a:rPr lang="zh-CN" altLang="en-US" dirty="0"/>
              <a:t>中每个元素都只包含一个关键字，</a:t>
            </a:r>
            <a:r>
              <a:rPr lang="en-US" altLang="zh-CN" dirty="0"/>
              <a:t>set</a:t>
            </a:r>
            <a:r>
              <a:rPr lang="zh-CN" altLang="en-US" dirty="0"/>
              <a:t>支持高效的关键字查询操作</a:t>
            </a:r>
            <a:r>
              <a:rPr lang="en-US" altLang="zh-CN" dirty="0"/>
              <a:t>---</a:t>
            </a:r>
            <a:r>
              <a:rPr lang="zh-CN" altLang="en-US" dirty="0"/>
              <a:t>检查每一个给定的关键字是否在</a:t>
            </a:r>
            <a:r>
              <a:rPr lang="en-US" altLang="zh-CN" dirty="0"/>
              <a:t>set</a:t>
            </a:r>
            <a:r>
              <a:rPr lang="zh-CN" altLang="en-US" dirty="0"/>
              <a:t>中，</a:t>
            </a:r>
            <a:r>
              <a:rPr lang="en-US" altLang="zh-CN" dirty="0"/>
              <a:t>set</a:t>
            </a:r>
            <a:r>
              <a:rPr lang="zh-CN" altLang="en-US" dirty="0"/>
              <a:t>是以红黑树的平衡二叉检索树结构实现的，支持高效插入删除，插如元素的时候会自动调整二叉树的结构，使得每个子树根节点键值大于左子树所有节点的键值，小于右子树所有节点的键值，另外还得保证左子树和右子树的高度相等</a:t>
            </a:r>
          </a:p>
          <a:p>
            <a:r>
              <a:rPr lang="zh-CN" altLang="en-US" dirty="0"/>
              <a:t>     平衡二叉检索树使用中序遍历算法，检索效率高于</a:t>
            </a:r>
            <a:r>
              <a:rPr lang="en-US" altLang="zh-CN" dirty="0"/>
              <a:t>vector</a:t>
            </a:r>
            <a:r>
              <a:rPr lang="zh-CN" altLang="en-US" dirty="0"/>
              <a:t>，</a:t>
            </a:r>
            <a:r>
              <a:rPr lang="en-US" altLang="zh-CN" dirty="0"/>
              <a:t>deque</a:t>
            </a:r>
            <a:r>
              <a:rPr lang="zh-CN" altLang="en-US" dirty="0"/>
              <a:t>，</a:t>
            </a:r>
            <a:r>
              <a:rPr lang="en-US" altLang="zh-CN" dirty="0"/>
              <a:t>list</a:t>
            </a:r>
            <a:r>
              <a:rPr lang="zh-CN" altLang="en-US" dirty="0"/>
              <a:t>等容器，另外使用中序遍历可将键值按照从小到大遍历出来</a:t>
            </a:r>
          </a:p>
          <a:p>
            <a:r>
              <a:rPr lang="zh-CN" altLang="en-US" dirty="0"/>
              <a:t>  构造</a:t>
            </a:r>
            <a:r>
              <a:rPr lang="en-US" altLang="zh-CN" dirty="0"/>
              <a:t>set</a:t>
            </a:r>
            <a:r>
              <a:rPr lang="zh-CN" altLang="en-US" dirty="0"/>
              <a:t>集合的主要目的是为了快速检索，不可直接去修改键值</a:t>
            </a:r>
          </a:p>
          <a:p>
            <a:r>
              <a:rPr lang="en-US" altLang="zh-CN" dirty="0"/>
              <a:t>1.</a:t>
            </a:r>
            <a:r>
              <a:rPr lang="zh-CN" altLang="en-US" dirty="0"/>
              <a:t>元素插入：</a:t>
            </a:r>
            <a:r>
              <a:rPr lang="en-US" altLang="zh-CN" dirty="0"/>
              <a:t>insert</a:t>
            </a:r>
          </a:p>
          <a:p>
            <a:r>
              <a:rPr lang="en-US" altLang="zh-CN" dirty="0"/>
              <a:t>2.</a:t>
            </a:r>
            <a:r>
              <a:rPr lang="zh-CN" altLang="en-US" dirty="0"/>
              <a:t>中序遍历：类似</a:t>
            </a:r>
            <a:r>
              <a:rPr lang="en-US" altLang="zh-CN" dirty="0"/>
              <a:t>vector</a:t>
            </a:r>
            <a:r>
              <a:rPr lang="zh-CN" altLang="en-US" dirty="0"/>
              <a:t>遍历（用迭代器）</a:t>
            </a:r>
          </a:p>
          <a:p>
            <a:r>
              <a:rPr lang="en-US" altLang="zh-CN" dirty="0"/>
              <a:t>3.</a:t>
            </a:r>
            <a:r>
              <a:rPr lang="zh-CN" altLang="en-US" dirty="0"/>
              <a:t>反向遍历：利用反向迭代器</a:t>
            </a:r>
            <a:r>
              <a:rPr lang="en-US" altLang="zh-CN" dirty="0" err="1"/>
              <a:t>reverse_iterator</a:t>
            </a:r>
            <a:endParaRPr lang="en-US" altLang="zh-CN" dirty="0"/>
          </a:p>
          <a:p>
            <a:r>
              <a:rPr lang="zh-CN" altLang="en-US" dirty="0"/>
              <a:t>　　　　　　　　</a:t>
            </a:r>
            <a:r>
              <a:rPr lang="en-US" altLang="zh-CN" dirty="0"/>
              <a:t>set&lt;int&gt; s;  set&lt;int&gt;::</a:t>
            </a:r>
            <a:r>
              <a:rPr lang="en-US" altLang="zh-CN" dirty="0" err="1"/>
              <a:t>reverse_iterator</a:t>
            </a:r>
            <a:r>
              <a:rPr lang="en-US" altLang="zh-CN" dirty="0"/>
              <a:t> </a:t>
            </a:r>
            <a:r>
              <a:rPr lang="en-US" altLang="zh-CN" dirty="0" err="1"/>
              <a:t>rit</a:t>
            </a:r>
            <a:r>
              <a:rPr lang="en-US" altLang="zh-CN" dirty="0"/>
              <a:t>;  for(</a:t>
            </a:r>
            <a:r>
              <a:rPr lang="en-US" altLang="zh-CN" dirty="0" err="1"/>
              <a:t>rit</a:t>
            </a:r>
            <a:r>
              <a:rPr lang="en-US" altLang="zh-CN" dirty="0"/>
              <a:t>=</a:t>
            </a:r>
            <a:r>
              <a:rPr lang="en-US" altLang="zh-CN" dirty="0" err="1"/>
              <a:t>s.rbegin</a:t>
            </a:r>
            <a:r>
              <a:rPr lang="en-US" altLang="zh-CN" dirty="0"/>
              <a:t>();</a:t>
            </a:r>
            <a:r>
              <a:rPr lang="en-US" altLang="zh-CN" dirty="0" err="1"/>
              <a:t>rit</a:t>
            </a:r>
            <a:r>
              <a:rPr lang="en-US" altLang="zh-CN" dirty="0"/>
              <a:t>!=</a:t>
            </a:r>
            <a:r>
              <a:rPr lang="en-US" altLang="zh-CN" dirty="0" err="1"/>
              <a:t>s.rend</a:t>
            </a:r>
            <a:r>
              <a:rPr lang="en-US" altLang="zh-CN" dirty="0"/>
              <a:t>();</a:t>
            </a:r>
            <a:r>
              <a:rPr lang="en-US" altLang="zh-CN" dirty="0" err="1"/>
              <a:t>rit</a:t>
            </a:r>
            <a:r>
              <a:rPr lang="en-US" altLang="zh-CN" dirty="0"/>
              <a:t>++)</a:t>
            </a:r>
          </a:p>
        </p:txBody>
      </p:sp>
    </p:spTree>
    <p:extLst>
      <p:ext uri="{BB962C8B-B14F-4D97-AF65-F5344CB8AC3E}">
        <p14:creationId xmlns:p14="http://schemas.microsoft.com/office/powerpoint/2010/main" val="279996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1DF30B2-1EDB-45EF-AFF2-D4CF26292FAB}"/>
              </a:ext>
            </a:extLst>
          </p:cNvPr>
          <p:cNvSpPr>
            <a:spLocks noGrp="1"/>
          </p:cNvSpPr>
          <p:nvPr>
            <p:ph idx="1"/>
          </p:nvPr>
        </p:nvSpPr>
        <p:spPr>
          <a:xfrm>
            <a:off x="1295400" y="1329849"/>
            <a:ext cx="9601200" cy="3809999"/>
          </a:xfrm>
        </p:spPr>
        <p:txBody>
          <a:bodyPr/>
          <a:lstStyle/>
          <a:p>
            <a:r>
              <a:rPr lang="en-US" altLang="zh-CN" dirty="0"/>
              <a:t>4.</a:t>
            </a:r>
            <a:r>
              <a:rPr lang="zh-CN" altLang="en-US" dirty="0"/>
              <a:t>元素的删除：</a:t>
            </a:r>
            <a:r>
              <a:rPr lang="en-US" altLang="zh-CN" dirty="0" err="1"/>
              <a:t>s.erase</a:t>
            </a:r>
            <a:r>
              <a:rPr lang="en-US" altLang="zh-CN" dirty="0"/>
              <a:t>(2);  </a:t>
            </a:r>
            <a:r>
              <a:rPr lang="en-US" altLang="zh-CN" dirty="0" err="1"/>
              <a:t>s.clear</a:t>
            </a:r>
            <a:r>
              <a:rPr lang="en-US" altLang="zh-CN" dirty="0"/>
              <a:t>();</a:t>
            </a:r>
          </a:p>
          <a:p>
            <a:r>
              <a:rPr lang="en-US" altLang="zh-CN" dirty="0"/>
              <a:t>5.</a:t>
            </a:r>
            <a:r>
              <a:rPr lang="zh-CN" altLang="en-US" dirty="0"/>
              <a:t>元素的检索：</a:t>
            </a:r>
            <a:r>
              <a:rPr lang="en-US" altLang="zh-CN" dirty="0"/>
              <a:t>find(),</a:t>
            </a:r>
            <a:r>
              <a:rPr lang="zh-CN" altLang="en-US" dirty="0"/>
              <a:t>若找到，返回该值迭代器的位置，否则返回最后一个元素后面一个位置</a:t>
            </a:r>
            <a:r>
              <a:rPr lang="en-US" altLang="zh-CN" dirty="0" err="1"/>
              <a:t>s.end</a:t>
            </a:r>
            <a:r>
              <a:rPr lang="en-US" altLang="zh-CN" dirty="0"/>
              <a:t>()</a:t>
            </a:r>
          </a:p>
          <a:p>
            <a:r>
              <a:rPr lang="en-US" altLang="zh-CN" dirty="0"/>
              <a:t>            it=</a:t>
            </a:r>
            <a:r>
              <a:rPr lang="en-US" altLang="zh-CN" dirty="0" err="1"/>
              <a:t>s.find</a:t>
            </a:r>
            <a:r>
              <a:rPr lang="en-US" altLang="zh-CN" dirty="0"/>
              <a:t>(5); if(it==</a:t>
            </a:r>
            <a:r>
              <a:rPr lang="en-US" altLang="zh-CN" dirty="0" err="1"/>
              <a:t>s.end</a:t>
            </a:r>
            <a:r>
              <a:rPr lang="en-US" altLang="zh-CN" dirty="0"/>
              <a:t>()) </a:t>
            </a:r>
            <a:r>
              <a:rPr lang="en-US" altLang="zh-CN" dirty="0" err="1"/>
              <a:t>cout</a:t>
            </a:r>
            <a:r>
              <a:rPr lang="en-US" altLang="zh-CN" dirty="0"/>
              <a:t>&lt;&lt;"not find"&lt;&lt;</a:t>
            </a:r>
            <a:r>
              <a:rPr lang="en-US" altLang="zh-CN" dirty="0" err="1"/>
              <a:t>endl;else</a:t>
            </a:r>
            <a:r>
              <a:rPr lang="en-US" altLang="zh-CN" dirty="0"/>
              <a:t> </a:t>
            </a:r>
            <a:r>
              <a:rPr lang="en-US" altLang="zh-CN" dirty="0" err="1"/>
              <a:t>cout</a:t>
            </a:r>
            <a:r>
              <a:rPr lang="en-US" altLang="zh-CN" dirty="0"/>
              <a:t>&lt;&lt;*it&lt;&lt;</a:t>
            </a:r>
            <a:r>
              <a:rPr lang="en-US" altLang="zh-CN" dirty="0" err="1"/>
              <a:t>endl</a:t>
            </a:r>
            <a:r>
              <a:rPr lang="en-US" altLang="zh-CN" dirty="0"/>
              <a:t>;</a:t>
            </a:r>
          </a:p>
          <a:p>
            <a:endParaRPr lang="zh-CN" altLang="en-US" dirty="0"/>
          </a:p>
        </p:txBody>
      </p:sp>
    </p:spTree>
    <p:extLst>
      <p:ext uri="{BB962C8B-B14F-4D97-AF65-F5344CB8AC3E}">
        <p14:creationId xmlns:p14="http://schemas.microsoft.com/office/powerpoint/2010/main" val="432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AD214-9AC6-4E38-8F33-04F15B2CD0E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3FE2850-ADFE-4516-88FE-7396A2F31C19}"/>
              </a:ext>
            </a:extLst>
          </p:cNvPr>
          <p:cNvSpPr>
            <a:spLocks noGrp="1"/>
          </p:cNvSpPr>
          <p:nvPr>
            <p:ph idx="1"/>
          </p:nvPr>
        </p:nvSpPr>
        <p:spPr/>
        <p:txBody>
          <a:bodyPr>
            <a:normAutofit lnSpcReduction="10000"/>
          </a:bodyPr>
          <a:lstStyle/>
          <a:p>
            <a:r>
              <a:rPr lang="en-US" altLang="zh-CN" dirty="0"/>
              <a:t>begin()     </a:t>
            </a:r>
            <a:r>
              <a:rPr lang="zh-CN" altLang="en-US" dirty="0"/>
              <a:t>　　 </a:t>
            </a:r>
            <a:r>
              <a:rPr lang="en-US" altLang="zh-CN" dirty="0"/>
              <a:t>,</a:t>
            </a:r>
            <a:r>
              <a:rPr lang="zh-CN" altLang="en-US" dirty="0"/>
              <a:t>返回</a:t>
            </a:r>
            <a:r>
              <a:rPr lang="en-US" altLang="zh-CN" dirty="0"/>
              <a:t>set</a:t>
            </a:r>
            <a:r>
              <a:rPr lang="zh-CN" altLang="en-US" dirty="0"/>
              <a:t>容器的第一个元素</a:t>
            </a:r>
          </a:p>
          <a:p>
            <a:r>
              <a:rPr lang="en-US" altLang="zh-CN" dirty="0"/>
              <a:t>end() </a:t>
            </a:r>
            <a:r>
              <a:rPr lang="zh-CN" altLang="en-US" dirty="0"/>
              <a:t>　　　　 </a:t>
            </a:r>
            <a:r>
              <a:rPr lang="en-US" altLang="zh-CN" dirty="0"/>
              <a:t>,</a:t>
            </a:r>
            <a:r>
              <a:rPr lang="zh-CN" altLang="en-US" dirty="0"/>
              <a:t>返回</a:t>
            </a:r>
            <a:r>
              <a:rPr lang="en-US" altLang="zh-CN" dirty="0"/>
              <a:t>set</a:t>
            </a:r>
            <a:r>
              <a:rPr lang="zh-CN" altLang="en-US" dirty="0"/>
              <a:t>容器的最后一个元素</a:t>
            </a:r>
          </a:p>
          <a:p>
            <a:r>
              <a:rPr lang="en-US" altLang="zh-CN" dirty="0"/>
              <a:t>clear()   </a:t>
            </a:r>
            <a:r>
              <a:rPr lang="zh-CN" altLang="en-US" dirty="0"/>
              <a:t>　　     </a:t>
            </a:r>
            <a:r>
              <a:rPr lang="en-US" altLang="zh-CN" dirty="0"/>
              <a:t>,</a:t>
            </a:r>
            <a:r>
              <a:rPr lang="zh-CN" altLang="en-US" dirty="0"/>
              <a:t>删除</a:t>
            </a:r>
            <a:r>
              <a:rPr lang="en-US" altLang="zh-CN" dirty="0"/>
              <a:t>set</a:t>
            </a:r>
            <a:r>
              <a:rPr lang="zh-CN" altLang="en-US" dirty="0"/>
              <a:t>容器中的所有的元素</a:t>
            </a:r>
          </a:p>
          <a:p>
            <a:r>
              <a:rPr lang="en-US" altLang="zh-CN" dirty="0"/>
              <a:t>empty() </a:t>
            </a:r>
            <a:r>
              <a:rPr lang="zh-CN" altLang="en-US" dirty="0"/>
              <a:t>　　　</a:t>
            </a:r>
            <a:r>
              <a:rPr lang="en-US" altLang="zh-CN" dirty="0"/>
              <a:t>,</a:t>
            </a:r>
            <a:r>
              <a:rPr lang="zh-CN" altLang="en-US" dirty="0"/>
              <a:t>判断</a:t>
            </a:r>
            <a:r>
              <a:rPr lang="en-US" altLang="zh-CN" dirty="0"/>
              <a:t>set</a:t>
            </a:r>
            <a:r>
              <a:rPr lang="zh-CN" altLang="en-US" dirty="0"/>
              <a:t>容器是否为空</a:t>
            </a:r>
          </a:p>
          <a:p>
            <a:r>
              <a:rPr lang="en-US" altLang="zh-CN" dirty="0" err="1"/>
              <a:t>max_size</a:t>
            </a:r>
            <a:r>
              <a:rPr lang="en-US" altLang="zh-CN" dirty="0"/>
              <a:t>() </a:t>
            </a:r>
            <a:r>
              <a:rPr lang="zh-CN" altLang="en-US" dirty="0"/>
              <a:t>　 </a:t>
            </a:r>
            <a:r>
              <a:rPr lang="en-US" altLang="zh-CN" dirty="0"/>
              <a:t>,</a:t>
            </a:r>
            <a:r>
              <a:rPr lang="zh-CN" altLang="en-US" dirty="0"/>
              <a:t>返回</a:t>
            </a:r>
            <a:r>
              <a:rPr lang="en-US" altLang="zh-CN" dirty="0"/>
              <a:t>set</a:t>
            </a:r>
            <a:r>
              <a:rPr lang="zh-CN" altLang="en-US" dirty="0"/>
              <a:t>容器可能包含的元素最大个数</a:t>
            </a:r>
          </a:p>
          <a:p>
            <a:r>
              <a:rPr lang="en-US" altLang="zh-CN" dirty="0"/>
              <a:t>size() </a:t>
            </a:r>
            <a:r>
              <a:rPr lang="zh-CN" altLang="en-US" dirty="0"/>
              <a:t>　　　　 </a:t>
            </a:r>
            <a:r>
              <a:rPr lang="en-US" altLang="zh-CN" dirty="0"/>
              <a:t>,</a:t>
            </a:r>
            <a:r>
              <a:rPr lang="zh-CN" altLang="en-US" dirty="0"/>
              <a:t>返回当前</a:t>
            </a:r>
            <a:r>
              <a:rPr lang="en-US" altLang="zh-CN" dirty="0"/>
              <a:t>set</a:t>
            </a:r>
            <a:r>
              <a:rPr lang="zh-CN" altLang="en-US" dirty="0"/>
              <a:t>容器中的元素个数</a:t>
            </a:r>
          </a:p>
          <a:p>
            <a:r>
              <a:rPr lang="en-US" altLang="zh-CN" dirty="0"/>
              <a:t>r</a:t>
            </a:r>
            <a:r>
              <a:rPr lang="en-US" altLang="zh-CN"/>
              <a:t>begin</a:t>
            </a:r>
            <a:r>
              <a:rPr lang="zh-CN" altLang="en-US" dirty="0"/>
              <a:t>（）　　　　 </a:t>
            </a:r>
            <a:r>
              <a:rPr lang="en-US" altLang="zh-CN" dirty="0"/>
              <a:t>,</a:t>
            </a:r>
            <a:r>
              <a:rPr lang="zh-CN" altLang="en-US" dirty="0"/>
              <a:t>返回的值和</a:t>
            </a:r>
            <a:r>
              <a:rPr lang="en-US" altLang="zh-CN" dirty="0"/>
              <a:t>end()</a:t>
            </a:r>
            <a:r>
              <a:rPr lang="zh-CN" altLang="en-US" dirty="0"/>
              <a:t>相同</a:t>
            </a:r>
          </a:p>
          <a:p>
            <a:r>
              <a:rPr lang="en-US" altLang="zh-CN" dirty="0"/>
              <a:t>rend()</a:t>
            </a:r>
            <a:r>
              <a:rPr lang="zh-CN" altLang="en-US" dirty="0"/>
              <a:t>　　　　 </a:t>
            </a:r>
            <a:r>
              <a:rPr lang="en-US" altLang="zh-CN" dirty="0"/>
              <a:t>,</a:t>
            </a:r>
            <a:r>
              <a:rPr lang="zh-CN" altLang="en-US" dirty="0"/>
              <a:t>返回的值和</a:t>
            </a:r>
            <a:r>
              <a:rPr lang="en-US" altLang="zh-CN" dirty="0" err="1"/>
              <a:t>rbegin</a:t>
            </a:r>
            <a:r>
              <a:rPr lang="en-US" altLang="zh-CN" dirty="0"/>
              <a:t>()</a:t>
            </a:r>
            <a:r>
              <a:rPr lang="zh-CN" altLang="en-US" dirty="0"/>
              <a:t>相同</a:t>
            </a:r>
          </a:p>
        </p:txBody>
      </p:sp>
    </p:spTree>
    <p:extLst>
      <p:ext uri="{BB962C8B-B14F-4D97-AF65-F5344CB8AC3E}">
        <p14:creationId xmlns:p14="http://schemas.microsoft.com/office/powerpoint/2010/main" val="36265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67EBA50-4631-4F43-B45F-A8651821FA21}"/>
              </a:ext>
            </a:extLst>
          </p:cNvPr>
          <p:cNvSpPr>
            <a:spLocks noGrp="1"/>
          </p:cNvSpPr>
          <p:nvPr>
            <p:ph idx="1"/>
          </p:nvPr>
        </p:nvSpPr>
        <p:spPr>
          <a:xfrm>
            <a:off x="1295400" y="1655523"/>
            <a:ext cx="9601200" cy="3809999"/>
          </a:xfrm>
        </p:spPr>
        <p:txBody>
          <a:bodyPr/>
          <a:lstStyle/>
          <a:p>
            <a:pPr latinLnBrk="1"/>
            <a:r>
              <a:rPr lang="en-US" altLang="zh-CN" b="1" dirty="0"/>
              <a:t>C++ </a:t>
            </a:r>
            <a:r>
              <a:rPr lang="zh-CN" altLang="en-US" b="1" dirty="0"/>
              <a:t>模板：</a:t>
            </a:r>
            <a:endParaRPr lang="en-US" altLang="zh-CN" b="1" dirty="0"/>
          </a:p>
          <a:p>
            <a:pPr latinLnBrk="1"/>
            <a:r>
              <a:rPr lang="zh-CN" altLang="en-US" dirty="0"/>
              <a:t>模板是泛型编程的基础，泛型编程即以一种独立于任何特定类型的方式编写代码。</a:t>
            </a:r>
          </a:p>
          <a:p>
            <a:pPr latinLnBrk="1"/>
            <a:r>
              <a:rPr lang="zh-CN" altLang="en-US" dirty="0"/>
              <a:t>模板是创建泛型类或函数的蓝图或公式。库容器，比如迭代器和算法，都是泛型编程的例子，它们都使用了模板的概念。</a:t>
            </a:r>
          </a:p>
          <a:p>
            <a:pPr latinLnBrk="1"/>
            <a:r>
              <a:rPr lang="zh-CN" altLang="en-US" dirty="0"/>
              <a:t>每个容器都有一个单一的定义，比如 </a:t>
            </a:r>
            <a:r>
              <a:rPr lang="zh-CN" altLang="en-US" b="1" dirty="0"/>
              <a:t>向量</a:t>
            </a:r>
            <a:r>
              <a:rPr lang="zh-CN" altLang="en-US" dirty="0"/>
              <a:t>，我们可以定义许多不同类型的向量，比如 </a:t>
            </a:r>
            <a:r>
              <a:rPr lang="en-US" altLang="zh-CN" b="1" dirty="0"/>
              <a:t>vector &lt;int&gt;</a:t>
            </a:r>
            <a:r>
              <a:rPr lang="zh-CN" altLang="en-US" dirty="0"/>
              <a:t> 或 </a:t>
            </a:r>
            <a:r>
              <a:rPr lang="en-US" altLang="zh-CN" b="1" dirty="0"/>
              <a:t>vector &lt;string&gt;</a:t>
            </a:r>
            <a:r>
              <a:rPr lang="zh-CN" altLang="en-US" dirty="0"/>
              <a:t>。</a:t>
            </a:r>
          </a:p>
          <a:p>
            <a:pPr marL="0" indent="0">
              <a:buNone/>
            </a:pPr>
            <a:endParaRPr lang="zh-CN" altLang="en-US" dirty="0"/>
          </a:p>
        </p:txBody>
      </p:sp>
    </p:spTree>
    <p:extLst>
      <p:ext uri="{BB962C8B-B14F-4D97-AF65-F5344CB8AC3E}">
        <p14:creationId xmlns:p14="http://schemas.microsoft.com/office/powerpoint/2010/main" val="1822404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A7CA13-4FB8-4FE2-BC61-CA1A8C9B3B26}"/>
              </a:ext>
            </a:extLst>
          </p:cNvPr>
          <p:cNvSpPr>
            <a:spLocks noGrp="1"/>
          </p:cNvSpPr>
          <p:nvPr>
            <p:ph idx="1"/>
          </p:nvPr>
        </p:nvSpPr>
        <p:spPr>
          <a:xfrm>
            <a:off x="1295400" y="716073"/>
            <a:ext cx="9601200" cy="3809999"/>
          </a:xfrm>
        </p:spPr>
        <p:txBody>
          <a:bodyPr/>
          <a:lstStyle/>
          <a:p>
            <a:pPr latinLnBrk="1"/>
            <a:r>
              <a:rPr lang="en-US" altLang="zh-CN" dirty="0"/>
              <a:t>C++ STL</a:t>
            </a:r>
            <a:r>
              <a:rPr lang="zh-CN" altLang="en-US" dirty="0"/>
              <a:t>（标准模板库）是一套功能强大的 </a:t>
            </a:r>
            <a:r>
              <a:rPr lang="en-US" altLang="zh-CN" dirty="0"/>
              <a:t>C++ </a:t>
            </a:r>
            <a:r>
              <a:rPr lang="zh-CN" altLang="en-US" dirty="0"/>
              <a:t>模板类，提供了通用的模板类和函数，这些模板类和函数可以实现多种流行和常用的算法和数据结构，如向量、链表、队列、栈。</a:t>
            </a:r>
          </a:p>
          <a:p>
            <a:pPr latinLnBrk="1"/>
            <a:r>
              <a:rPr lang="en-US" altLang="zh-CN" dirty="0"/>
              <a:t>C++ </a:t>
            </a:r>
            <a:r>
              <a:rPr lang="zh-CN" altLang="en-US" dirty="0"/>
              <a:t>标准模板库的核心包括以下三个组件：</a:t>
            </a:r>
          </a:p>
          <a:p>
            <a:endParaRPr lang="zh-CN" altLang="en-US" dirty="0"/>
          </a:p>
        </p:txBody>
      </p:sp>
      <p:graphicFrame>
        <p:nvGraphicFramePr>
          <p:cNvPr id="4" name="表格 3">
            <a:extLst>
              <a:ext uri="{FF2B5EF4-FFF2-40B4-BE49-F238E27FC236}">
                <a16:creationId xmlns:a16="http://schemas.microsoft.com/office/drawing/2014/main" id="{5246BDC7-689F-4171-A4A8-DC2D936A6941}"/>
              </a:ext>
            </a:extLst>
          </p:cNvPr>
          <p:cNvGraphicFramePr>
            <a:graphicFrameLocks noGrp="1"/>
          </p:cNvGraphicFramePr>
          <p:nvPr/>
        </p:nvGraphicFramePr>
        <p:xfrm>
          <a:off x="2128837" y="2451735"/>
          <a:ext cx="7934326" cy="2868930"/>
        </p:xfrm>
        <a:graphic>
          <a:graphicData uri="http://schemas.openxmlformats.org/drawingml/2006/table">
            <a:tbl>
              <a:tblPr/>
              <a:tblGrid>
                <a:gridCol w="3967163">
                  <a:extLst>
                    <a:ext uri="{9D8B030D-6E8A-4147-A177-3AD203B41FA5}">
                      <a16:colId xmlns:a16="http://schemas.microsoft.com/office/drawing/2014/main" val="2682312212"/>
                    </a:ext>
                  </a:extLst>
                </a:gridCol>
                <a:gridCol w="3967163">
                  <a:extLst>
                    <a:ext uri="{9D8B030D-6E8A-4147-A177-3AD203B41FA5}">
                      <a16:colId xmlns:a16="http://schemas.microsoft.com/office/drawing/2014/main" val="2409489909"/>
                    </a:ext>
                  </a:extLst>
                </a:gridCol>
              </a:tblGrid>
              <a:tr h="0">
                <a:tc>
                  <a:txBody>
                    <a:bodyPr/>
                    <a:lstStyle/>
                    <a:p>
                      <a:pPr fontAlgn="t"/>
                      <a:r>
                        <a:rPr lang="zh-CN" altLang="en-US">
                          <a:effectLst/>
                        </a:rPr>
                        <a:t>容器（</a:t>
                      </a:r>
                      <a:r>
                        <a:rPr lang="en-US">
                          <a:effectLst/>
                        </a:rPr>
                        <a:t>Containers）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dirty="0">
                          <a:effectLst/>
                        </a:rPr>
                        <a:t>容器是用来管理某一类对象的集合。</a:t>
                      </a:r>
                      <a:r>
                        <a:rPr lang="en-US" dirty="0">
                          <a:effectLst/>
                        </a:rPr>
                        <a:t>C++ </a:t>
                      </a:r>
                      <a:r>
                        <a:rPr lang="zh-CN" altLang="en-US" dirty="0">
                          <a:effectLst/>
                        </a:rPr>
                        <a:t>提供了各种不同类型的容器，比如 </a:t>
                      </a:r>
                      <a:r>
                        <a:rPr lang="en-US" dirty="0" err="1">
                          <a:effectLst/>
                        </a:rPr>
                        <a:t>deque、list、vector、map</a:t>
                      </a:r>
                      <a:r>
                        <a:rPr lang="en-US" dirty="0">
                          <a:effectLst/>
                        </a:rPr>
                        <a:t> </a:t>
                      </a:r>
                      <a:r>
                        <a:rPr lang="zh-CN" altLang="en-US" dirty="0">
                          <a:effectLst/>
                        </a:rPr>
                        <a:t>等。</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286746769"/>
                  </a:ext>
                </a:extLst>
              </a:tr>
              <a:tr h="0">
                <a:tc>
                  <a:txBody>
                    <a:bodyPr/>
                    <a:lstStyle/>
                    <a:p>
                      <a:pPr fontAlgn="t"/>
                      <a:r>
                        <a:rPr lang="zh-CN" altLang="en-US">
                          <a:effectLst/>
                        </a:rPr>
                        <a:t>算法（</a:t>
                      </a:r>
                      <a:r>
                        <a:rPr lang="en-US">
                          <a:effectLst/>
                        </a:rPr>
                        <a:t>Algorithms）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a:effectLst/>
                        </a:rPr>
                        <a:t>算法作用于容器。它们提供了执行各种操作的方式，包括对容器内容执行初始化、排序、搜索和转换等操作。</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881696407"/>
                  </a:ext>
                </a:extLst>
              </a:tr>
              <a:tr h="0">
                <a:tc>
                  <a:txBody>
                    <a:bodyPr/>
                    <a:lstStyle/>
                    <a:p>
                      <a:pPr fontAlgn="t"/>
                      <a:r>
                        <a:rPr lang="zh-CN" altLang="en-US">
                          <a:effectLst/>
                        </a:rPr>
                        <a:t>迭代器（</a:t>
                      </a:r>
                      <a:r>
                        <a:rPr lang="en-US">
                          <a:effectLst/>
                        </a:rPr>
                        <a:t>iterators）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dirty="0">
                          <a:effectLst/>
                        </a:rPr>
                        <a:t>迭代器用于遍历对象集合的元素。这些集合可能是容器，也可能是容器的子集。</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381433892"/>
                  </a:ext>
                </a:extLst>
              </a:tr>
            </a:tbl>
          </a:graphicData>
        </a:graphic>
      </p:graphicFrame>
    </p:spTree>
    <p:extLst>
      <p:ext uri="{BB962C8B-B14F-4D97-AF65-F5344CB8AC3E}">
        <p14:creationId xmlns:p14="http://schemas.microsoft.com/office/powerpoint/2010/main" val="42511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ACDFDE-9FE3-4711-B25C-EEDDB1BFE9D4}"/>
              </a:ext>
            </a:extLst>
          </p:cNvPr>
          <p:cNvSpPr>
            <a:spLocks noGrp="1"/>
          </p:cNvSpPr>
          <p:nvPr>
            <p:ph idx="1"/>
          </p:nvPr>
        </p:nvSpPr>
        <p:spPr>
          <a:xfrm>
            <a:off x="1295400" y="603341"/>
            <a:ext cx="9601200" cy="5308944"/>
          </a:xfrm>
        </p:spPr>
        <p:txBody>
          <a:bodyPr>
            <a:normAutofit/>
          </a:bodyPr>
          <a:lstStyle/>
          <a:p>
            <a:pPr latinLnBrk="1"/>
            <a:r>
              <a:rPr lang="en-US" altLang="zh-CN" dirty="0"/>
              <a:t>vector</a:t>
            </a:r>
            <a:r>
              <a:rPr lang="zh-CN" altLang="en-US" dirty="0"/>
              <a:t>是一种简单，高效的向量容器。在尾端插入和删除元素，时间复杂度为</a:t>
            </a:r>
            <a:r>
              <a:rPr lang="en-US" altLang="zh-CN" dirty="0"/>
              <a:t>O(1),</a:t>
            </a:r>
          </a:p>
          <a:p>
            <a:pPr latinLnBrk="1"/>
            <a:r>
              <a:rPr lang="zh-CN" altLang="en-US" dirty="0"/>
              <a:t>其他位置的元素的插入和删除时间复杂度为</a:t>
            </a:r>
            <a:r>
              <a:rPr lang="en-US" altLang="zh-CN" dirty="0"/>
              <a:t>O</a:t>
            </a:r>
            <a:r>
              <a:rPr lang="zh-CN" altLang="en-US" dirty="0"/>
              <a:t>（</a:t>
            </a:r>
            <a:r>
              <a:rPr lang="en-US" altLang="zh-CN" dirty="0"/>
              <a:t>n</a:t>
            </a:r>
            <a:r>
              <a:rPr lang="zh-CN" altLang="en-US" dirty="0"/>
              <a:t>）</a:t>
            </a:r>
            <a:r>
              <a:rPr lang="en-US" altLang="zh-CN" dirty="0"/>
              <a:t>.</a:t>
            </a:r>
          </a:p>
          <a:p>
            <a:endParaRPr lang="en-US" altLang="zh-CN" dirty="0"/>
          </a:p>
          <a:p>
            <a:endParaRPr lang="en-US" altLang="zh-CN" dirty="0"/>
          </a:p>
          <a:p>
            <a:pPr marL="0" indent="0">
              <a:buNone/>
            </a:pPr>
            <a:endParaRPr lang="en-US" altLang="zh-CN" dirty="0"/>
          </a:p>
          <a:p>
            <a:pPr marL="0" indent="0">
              <a:buNone/>
            </a:pPr>
            <a:endParaRPr lang="en-US" altLang="zh-CN" dirty="0"/>
          </a:p>
          <a:p>
            <a:pPr latinLnBrk="1"/>
            <a:r>
              <a:rPr lang="en-US" altLang="zh-CN" dirty="0"/>
              <a:t>Vector</a:t>
            </a:r>
            <a:r>
              <a:rPr lang="zh-CN" altLang="en-US" dirty="0"/>
              <a:t>定义了三个指针变量访问它的数据结构，</a:t>
            </a:r>
            <a:r>
              <a:rPr lang="en-US" altLang="zh-CN" dirty="0" err="1"/>
              <a:t>M_start</a:t>
            </a:r>
            <a:r>
              <a:rPr lang="zh-CN" altLang="en-US" dirty="0"/>
              <a:t>指向当前的起始字节的位置，</a:t>
            </a:r>
            <a:r>
              <a:rPr lang="en-US" altLang="zh-CN" dirty="0" err="1"/>
              <a:t>M_finish</a:t>
            </a:r>
            <a:r>
              <a:rPr lang="zh-CN" altLang="en-US" dirty="0"/>
              <a:t>指向最后一个</a:t>
            </a:r>
            <a:r>
              <a:rPr lang="en-US" altLang="zh-CN" dirty="0"/>
              <a:t>vector</a:t>
            </a:r>
            <a:r>
              <a:rPr lang="zh-CN" altLang="en-US" dirty="0"/>
              <a:t>元素的末尾字节处（就是最后一个元素的下一个元素），</a:t>
            </a:r>
            <a:r>
              <a:rPr lang="en-US" altLang="zh-CN" dirty="0" err="1"/>
              <a:t>M_end_of_storage</a:t>
            </a:r>
            <a:r>
              <a:rPr lang="zh-CN" altLang="en-US" dirty="0"/>
              <a:t>指向整个容器所占的内存空间的末尾字节处。</a:t>
            </a:r>
          </a:p>
          <a:p>
            <a:pPr latinLnBrk="1"/>
            <a:r>
              <a:rPr lang="en-US" altLang="zh-CN" dirty="0"/>
              <a:t>begin()</a:t>
            </a:r>
            <a:r>
              <a:rPr lang="zh-CN" altLang="en-US" dirty="0"/>
              <a:t>返回</a:t>
            </a:r>
            <a:r>
              <a:rPr lang="en-US" altLang="zh-CN" dirty="0" err="1"/>
              <a:t>M_start</a:t>
            </a:r>
            <a:r>
              <a:rPr lang="zh-CN" altLang="en-US" dirty="0"/>
              <a:t>指针，</a:t>
            </a:r>
            <a:r>
              <a:rPr lang="en-US" altLang="zh-CN" dirty="0"/>
              <a:t>end()</a:t>
            </a:r>
            <a:r>
              <a:rPr lang="zh-CN" altLang="en-US" dirty="0"/>
              <a:t>返回</a:t>
            </a:r>
            <a:r>
              <a:rPr lang="en-US" altLang="zh-CN" dirty="0" err="1"/>
              <a:t>M_finish</a:t>
            </a:r>
            <a:r>
              <a:rPr lang="zh-CN" altLang="en-US" dirty="0"/>
              <a:t>所以在区间</a:t>
            </a:r>
            <a:r>
              <a:rPr lang="en-US" altLang="zh-CN" dirty="0"/>
              <a:t>[begin(),end()),</a:t>
            </a:r>
            <a:r>
              <a:rPr lang="zh-CN" altLang="en-US" dirty="0"/>
              <a:t>就可以表示整个区间的所有值。</a:t>
            </a:r>
          </a:p>
          <a:p>
            <a:endParaRPr lang="zh-CN" altLang="en-US" dirty="0"/>
          </a:p>
        </p:txBody>
      </p:sp>
      <p:pic>
        <p:nvPicPr>
          <p:cNvPr id="5" name="图片 4">
            <a:extLst>
              <a:ext uri="{FF2B5EF4-FFF2-40B4-BE49-F238E27FC236}">
                <a16:creationId xmlns:a16="http://schemas.microsoft.com/office/drawing/2014/main" id="{2E93936F-558F-4238-8EEB-87A7D14CEDF5}"/>
              </a:ext>
            </a:extLst>
          </p:cNvPr>
          <p:cNvPicPr>
            <a:picLocks noChangeAspect="1"/>
          </p:cNvPicPr>
          <p:nvPr/>
        </p:nvPicPr>
        <p:blipFill>
          <a:blip r:embed="rId2"/>
          <a:stretch>
            <a:fillRect/>
          </a:stretch>
        </p:blipFill>
        <p:spPr>
          <a:xfrm>
            <a:off x="6588691" y="1528436"/>
            <a:ext cx="4700000" cy="1805745"/>
          </a:xfrm>
          <a:prstGeom prst="rect">
            <a:avLst/>
          </a:prstGeom>
        </p:spPr>
      </p:pic>
    </p:spTree>
    <p:extLst>
      <p:ext uri="{BB962C8B-B14F-4D97-AF65-F5344CB8AC3E}">
        <p14:creationId xmlns:p14="http://schemas.microsoft.com/office/powerpoint/2010/main" val="282554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7DB53CF-0EEA-4399-9BCA-C7C8D368892B}"/>
              </a:ext>
            </a:extLst>
          </p:cNvPr>
          <p:cNvSpPr>
            <a:spLocks noGrp="1"/>
          </p:cNvSpPr>
          <p:nvPr>
            <p:ph idx="1"/>
          </p:nvPr>
        </p:nvSpPr>
        <p:spPr>
          <a:xfrm>
            <a:off x="1295400" y="551145"/>
            <a:ext cx="9601200" cy="5240055"/>
          </a:xfrm>
        </p:spPr>
        <p:txBody>
          <a:bodyPr>
            <a:normAutofit/>
          </a:bodyPr>
          <a:lstStyle/>
          <a:p>
            <a:pPr latinLnBrk="1"/>
            <a:r>
              <a:rPr lang="en-US" altLang="zh-CN" dirty="0"/>
              <a:t>1.   empty()</a:t>
            </a:r>
            <a:r>
              <a:rPr lang="zh-CN" altLang="en-US" dirty="0"/>
              <a:t>判断是否为空</a:t>
            </a:r>
          </a:p>
          <a:p>
            <a:pPr latinLnBrk="1"/>
            <a:r>
              <a:rPr lang="en-US" altLang="zh-CN" dirty="0"/>
              <a:t>2.   </a:t>
            </a:r>
            <a:r>
              <a:rPr lang="en-US" altLang="zh-CN" dirty="0" err="1"/>
              <a:t>size_typezise</a:t>
            </a:r>
            <a:r>
              <a:rPr lang="en-US" altLang="zh-CN" dirty="0"/>
              <a:t>()</a:t>
            </a:r>
            <a:r>
              <a:rPr lang="zh-CN" altLang="en-US" dirty="0"/>
              <a:t>返回当前</a:t>
            </a:r>
            <a:r>
              <a:rPr lang="en-US" altLang="zh-CN" dirty="0"/>
              <a:t>vector</a:t>
            </a:r>
            <a:r>
              <a:rPr lang="zh-CN" altLang="en-US" dirty="0"/>
              <a:t>中的实际的元素个数</a:t>
            </a:r>
          </a:p>
          <a:p>
            <a:pPr latinLnBrk="1"/>
            <a:r>
              <a:rPr lang="en-US" altLang="zh-CN" dirty="0"/>
              <a:t>3.   </a:t>
            </a:r>
            <a:r>
              <a:rPr lang="en-US" altLang="zh-CN" dirty="0" err="1"/>
              <a:t>size_typemax_size</a:t>
            </a:r>
            <a:r>
              <a:rPr lang="en-US" altLang="zh-CN" dirty="0"/>
              <a:t>()</a:t>
            </a:r>
            <a:r>
              <a:rPr lang="zh-CN" altLang="en-US" dirty="0"/>
              <a:t>返回标准库给</a:t>
            </a:r>
            <a:r>
              <a:rPr lang="en-US" altLang="zh-CN" dirty="0"/>
              <a:t>vector</a:t>
            </a:r>
            <a:r>
              <a:rPr lang="zh-CN" altLang="en-US" dirty="0"/>
              <a:t>允许分配的最大元素个数</a:t>
            </a:r>
          </a:p>
          <a:p>
            <a:pPr latinLnBrk="1"/>
            <a:r>
              <a:rPr lang="en-US" altLang="zh-CN" dirty="0"/>
              <a:t>4.   </a:t>
            </a:r>
            <a:r>
              <a:rPr lang="en-US" altLang="zh-CN" dirty="0" err="1"/>
              <a:t>size_typecapacity</a:t>
            </a:r>
            <a:r>
              <a:rPr lang="en-US" altLang="zh-CN" dirty="0"/>
              <a:t>()</a:t>
            </a:r>
            <a:r>
              <a:rPr lang="zh-CN" altLang="en-US" dirty="0"/>
              <a:t>返回当前可容纳的</a:t>
            </a:r>
            <a:r>
              <a:rPr lang="en-US" altLang="zh-CN" dirty="0"/>
              <a:t>vector</a:t>
            </a:r>
            <a:r>
              <a:rPr lang="zh-CN" altLang="en-US" dirty="0"/>
              <a:t>元素的个数</a:t>
            </a:r>
          </a:p>
          <a:p>
            <a:pPr latinLnBrk="1"/>
            <a:r>
              <a:rPr lang="en-US" altLang="zh-CN" dirty="0"/>
              <a:t>5.   </a:t>
            </a:r>
            <a:r>
              <a:rPr lang="en-US" altLang="zh-CN" dirty="0" err="1"/>
              <a:t>referencefront</a:t>
            </a:r>
            <a:r>
              <a:rPr lang="en-US" altLang="zh-CN" dirty="0"/>
              <a:t>()</a:t>
            </a:r>
            <a:r>
              <a:rPr lang="zh-CN" altLang="en-US" dirty="0"/>
              <a:t>返回当前</a:t>
            </a:r>
            <a:r>
              <a:rPr lang="en-US" altLang="zh-CN" dirty="0"/>
              <a:t>vector</a:t>
            </a:r>
            <a:r>
              <a:rPr lang="zh-CN" altLang="en-US" dirty="0"/>
              <a:t>首元素的引用，要求</a:t>
            </a:r>
            <a:r>
              <a:rPr lang="en-US" altLang="zh-CN" dirty="0"/>
              <a:t>vector</a:t>
            </a:r>
            <a:r>
              <a:rPr lang="zh-CN" altLang="en-US" dirty="0"/>
              <a:t>非空</a:t>
            </a:r>
          </a:p>
          <a:p>
            <a:pPr latinLnBrk="1"/>
            <a:r>
              <a:rPr lang="en-US" altLang="zh-CN" dirty="0"/>
              <a:t>6.   </a:t>
            </a:r>
            <a:r>
              <a:rPr lang="en-US" altLang="zh-CN" dirty="0" err="1"/>
              <a:t>referenceback</a:t>
            </a:r>
            <a:r>
              <a:rPr lang="en-US" altLang="zh-CN" dirty="0"/>
              <a:t>()</a:t>
            </a:r>
            <a:r>
              <a:rPr lang="zh-CN" altLang="en-US" dirty="0"/>
              <a:t>返回当前</a:t>
            </a:r>
            <a:r>
              <a:rPr lang="en-US" altLang="zh-CN" dirty="0"/>
              <a:t>vector</a:t>
            </a:r>
            <a:r>
              <a:rPr lang="zh-CN" altLang="en-US" dirty="0"/>
              <a:t>末尾元素的引用，要求</a:t>
            </a:r>
            <a:r>
              <a:rPr lang="en-US" altLang="zh-CN" dirty="0"/>
              <a:t>vector</a:t>
            </a:r>
            <a:r>
              <a:rPr lang="zh-CN" altLang="en-US" dirty="0"/>
              <a:t>非空</a:t>
            </a:r>
          </a:p>
          <a:p>
            <a:pPr latinLnBrk="1"/>
            <a:r>
              <a:rPr lang="en-US" altLang="zh-CN" dirty="0"/>
              <a:t>7.   </a:t>
            </a:r>
            <a:r>
              <a:rPr lang="en-US" altLang="zh-CN" dirty="0" err="1"/>
              <a:t>pop_back</a:t>
            </a:r>
            <a:r>
              <a:rPr lang="en-US" altLang="zh-CN" dirty="0"/>
              <a:t>()</a:t>
            </a:r>
            <a:r>
              <a:rPr lang="zh-CN" altLang="en-US" dirty="0"/>
              <a:t>用于从</a:t>
            </a:r>
            <a:r>
              <a:rPr lang="en-US" altLang="zh-CN" dirty="0"/>
              <a:t>vector</a:t>
            </a:r>
            <a:r>
              <a:rPr lang="zh-CN" altLang="en-US" dirty="0"/>
              <a:t>末尾删除元素与</a:t>
            </a:r>
            <a:r>
              <a:rPr lang="en-US" altLang="zh-CN" dirty="0" err="1"/>
              <a:t>push_back</a:t>
            </a:r>
            <a:r>
              <a:rPr lang="en-US" altLang="zh-CN" dirty="0"/>
              <a:t>()</a:t>
            </a:r>
            <a:r>
              <a:rPr lang="zh-CN" altLang="en-US" dirty="0"/>
              <a:t>相反</a:t>
            </a:r>
          </a:p>
          <a:p>
            <a:pPr latinLnBrk="1"/>
            <a:r>
              <a:rPr lang="zh-CN" altLang="en-US" dirty="0"/>
              <a:t>注：</a:t>
            </a:r>
            <a:r>
              <a:rPr lang="en-US" altLang="zh-CN" dirty="0"/>
              <a:t>vector</a:t>
            </a:r>
            <a:r>
              <a:rPr lang="zh-CN" altLang="en-US" dirty="0"/>
              <a:t>没有</a:t>
            </a:r>
            <a:r>
              <a:rPr lang="en-US" altLang="zh-CN" dirty="0" err="1"/>
              <a:t>push_front</a:t>
            </a:r>
            <a:r>
              <a:rPr lang="en-US" altLang="zh-CN" dirty="0"/>
              <a:t>()</a:t>
            </a:r>
            <a:r>
              <a:rPr lang="zh-CN" altLang="en-US" dirty="0"/>
              <a:t>和</a:t>
            </a:r>
            <a:r>
              <a:rPr lang="en-US" altLang="zh-CN" dirty="0" err="1"/>
              <a:t>pop_front</a:t>
            </a:r>
            <a:r>
              <a:rPr lang="en-US" altLang="zh-CN" dirty="0"/>
              <a:t>()</a:t>
            </a:r>
            <a:r>
              <a:rPr lang="zh-CN" altLang="en-US" dirty="0"/>
              <a:t>要在任意位置插入元素用</a:t>
            </a:r>
            <a:r>
              <a:rPr lang="en-US" altLang="zh-CN" dirty="0"/>
              <a:t>insert(iterator </a:t>
            </a:r>
            <a:r>
              <a:rPr lang="en-US" altLang="zh-CN" dirty="0" err="1"/>
              <a:t>pos,int</a:t>
            </a:r>
            <a:r>
              <a:rPr lang="en-US" altLang="zh-CN" dirty="0"/>
              <a:t> a)</a:t>
            </a:r>
            <a:r>
              <a:rPr lang="zh-CN" altLang="en-US" dirty="0"/>
              <a:t>在</a:t>
            </a:r>
            <a:r>
              <a:rPr lang="en-US" altLang="zh-CN" dirty="0"/>
              <a:t>pos</a:t>
            </a:r>
            <a:r>
              <a:rPr lang="zh-CN" altLang="en-US" dirty="0"/>
              <a:t>前插入</a:t>
            </a:r>
            <a:r>
              <a:rPr lang="en-US" altLang="zh-CN" dirty="0"/>
              <a:t>a</a:t>
            </a:r>
            <a:r>
              <a:rPr lang="zh-CN" altLang="en-US" dirty="0"/>
              <a:t>。删除指定元素用</a:t>
            </a:r>
            <a:r>
              <a:rPr lang="en-US" altLang="zh-CN" dirty="0"/>
              <a:t>erase(</a:t>
            </a:r>
            <a:r>
              <a:rPr lang="en-US" altLang="zh-CN" dirty="0" err="1"/>
              <a:t>iteratorpos</a:t>
            </a:r>
            <a:r>
              <a:rPr lang="en-US" altLang="zh-CN" dirty="0"/>
              <a:t>)</a:t>
            </a:r>
            <a:r>
              <a:rPr lang="zh-CN" altLang="en-US" dirty="0"/>
              <a:t>，删除指定区间的元素用</a:t>
            </a:r>
            <a:r>
              <a:rPr lang="en-US" altLang="zh-CN" dirty="0"/>
              <a:t>erase(iterator </a:t>
            </a:r>
            <a:r>
              <a:rPr lang="en-US" altLang="zh-CN" dirty="0" err="1"/>
              <a:t>first,iterator</a:t>
            </a:r>
            <a:r>
              <a:rPr lang="en-US" altLang="zh-CN" dirty="0"/>
              <a:t> last)</a:t>
            </a:r>
            <a:r>
              <a:rPr lang="zh-CN" altLang="en-US" dirty="0"/>
              <a:t>删除</a:t>
            </a:r>
            <a:r>
              <a:rPr lang="en-US" altLang="zh-CN" dirty="0"/>
              <a:t>[</a:t>
            </a:r>
            <a:r>
              <a:rPr lang="en-US" altLang="zh-CN" dirty="0" err="1"/>
              <a:t>first,last</a:t>
            </a:r>
            <a:r>
              <a:rPr lang="en-US" altLang="zh-CN" dirty="0"/>
              <a:t>)</a:t>
            </a:r>
            <a:r>
              <a:rPr lang="zh-CN" altLang="en-US" dirty="0"/>
              <a:t>区间的元素。</a:t>
            </a:r>
            <a:r>
              <a:rPr lang="en-US" altLang="zh-CN" dirty="0"/>
              <a:t>Clear</a:t>
            </a:r>
            <a:r>
              <a:rPr lang="zh-CN" altLang="en-US" dirty="0"/>
              <a:t>调用</a:t>
            </a:r>
            <a:r>
              <a:rPr lang="en-US" altLang="zh-CN" dirty="0"/>
              <a:t>erase()</a:t>
            </a:r>
            <a:r>
              <a:rPr lang="zh-CN" altLang="en-US" dirty="0"/>
              <a:t>删除</a:t>
            </a:r>
            <a:r>
              <a:rPr lang="en-US" altLang="zh-CN" dirty="0"/>
              <a:t>[begin(),end())</a:t>
            </a:r>
            <a:r>
              <a:rPr lang="zh-CN" altLang="en-US" dirty="0"/>
              <a:t>之间的所有元素，即清空</a:t>
            </a:r>
            <a:r>
              <a:rPr lang="en-US" altLang="zh-CN" dirty="0"/>
              <a:t>vector</a:t>
            </a:r>
            <a:r>
              <a:rPr lang="zh-CN" altLang="en-US" dirty="0"/>
              <a:t>。</a:t>
            </a:r>
          </a:p>
          <a:p>
            <a:endParaRPr lang="zh-CN" altLang="en-US" dirty="0"/>
          </a:p>
        </p:txBody>
      </p:sp>
    </p:spTree>
    <p:extLst>
      <p:ext uri="{BB962C8B-B14F-4D97-AF65-F5344CB8AC3E}">
        <p14:creationId xmlns:p14="http://schemas.microsoft.com/office/powerpoint/2010/main" val="218172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8426DF-39EF-4BA4-AA33-9ABFD9F4AE05}"/>
              </a:ext>
            </a:extLst>
          </p:cNvPr>
          <p:cNvSpPr>
            <a:spLocks noGrp="1"/>
          </p:cNvSpPr>
          <p:nvPr>
            <p:ph idx="1"/>
          </p:nvPr>
        </p:nvSpPr>
        <p:spPr>
          <a:xfrm>
            <a:off x="1295400" y="991647"/>
            <a:ext cx="9601200" cy="3809999"/>
          </a:xfrm>
        </p:spPr>
        <p:txBody>
          <a:bodyPr>
            <a:normAutofit lnSpcReduction="10000"/>
          </a:bodyPr>
          <a:lstStyle/>
          <a:p>
            <a:r>
              <a:rPr lang="zh-CN" altLang="en-US" dirty="0"/>
              <a:t>红黑树是平衡二叉搜索树的一种，其通过特定的操作来保持二叉查找树的平衡。</a:t>
            </a:r>
            <a:endParaRPr lang="en-US" altLang="zh-CN" dirty="0"/>
          </a:p>
          <a:p>
            <a:endParaRPr lang="en-US" altLang="zh-CN" dirty="0"/>
          </a:p>
          <a:p>
            <a:r>
              <a:rPr lang="zh-CN" altLang="en-US" dirty="0"/>
              <a:t>二叉搜索树是指一个空树或者具有以下性质的二叉树：</a:t>
            </a:r>
          </a:p>
          <a:p>
            <a:pPr latinLnBrk="1"/>
            <a:r>
              <a:rPr lang="zh-CN" altLang="en-US" dirty="0"/>
              <a:t>任意节点的左子树不空，则左子树上所有结点的值均小于它的根结点的值；</a:t>
            </a:r>
          </a:p>
          <a:p>
            <a:pPr latinLnBrk="1"/>
            <a:r>
              <a:rPr lang="zh-CN" altLang="en-US" dirty="0"/>
              <a:t>任意节点的右子树不空，则右子树上所有结点的值均大于它的根结点的值；</a:t>
            </a:r>
          </a:p>
          <a:p>
            <a:pPr latinLnBrk="1"/>
            <a:r>
              <a:rPr lang="zh-CN" altLang="en-US" dirty="0"/>
              <a:t>任意节点的左、右子树也分别为二叉查找树；</a:t>
            </a:r>
          </a:p>
          <a:p>
            <a:pPr latinLnBrk="1"/>
            <a:r>
              <a:rPr lang="zh-CN" altLang="en-US" dirty="0"/>
              <a:t>没有键值相等的节点</a:t>
            </a:r>
          </a:p>
          <a:p>
            <a:r>
              <a:rPr lang="zh-CN" altLang="en-US" dirty="0"/>
              <a:t>搜索树的一种，其通过特定的操作来保持二叉查找树的平衡。</a:t>
            </a:r>
          </a:p>
        </p:txBody>
      </p:sp>
    </p:spTree>
    <p:extLst>
      <p:ext uri="{BB962C8B-B14F-4D97-AF65-F5344CB8AC3E}">
        <p14:creationId xmlns:p14="http://schemas.microsoft.com/office/powerpoint/2010/main" val="317852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4F5BE6-588E-40AA-98F6-702CF36C200C}"/>
              </a:ext>
            </a:extLst>
          </p:cNvPr>
          <p:cNvSpPr>
            <a:spLocks noGrp="1"/>
          </p:cNvSpPr>
          <p:nvPr>
            <p:ph idx="1"/>
          </p:nvPr>
        </p:nvSpPr>
        <p:spPr>
          <a:xfrm>
            <a:off x="1295400" y="1352812"/>
            <a:ext cx="9601200" cy="3845489"/>
          </a:xfrm>
        </p:spPr>
        <p:txBody>
          <a:bodyPr/>
          <a:lstStyle/>
          <a:p>
            <a:r>
              <a:rPr lang="zh-CN" altLang="en-US" dirty="0"/>
              <a:t>我们知道，一颗由</a:t>
            </a:r>
            <a:r>
              <a:rPr lang="en-US" altLang="zh-CN" dirty="0"/>
              <a:t>n</a:t>
            </a:r>
            <a:r>
              <a:rPr lang="zh-CN" altLang="en-US" dirty="0"/>
              <a:t>个节点随机构造的二叉搜索树的高度为</a:t>
            </a:r>
            <a:r>
              <a:rPr lang="en-US" altLang="zh-CN" dirty="0" err="1"/>
              <a:t>logn</a:t>
            </a:r>
            <a:r>
              <a:rPr lang="zh-CN" altLang="en-US" dirty="0"/>
              <a:t>，但是，由于输入值往往不够随机，导致二叉搜索树可能失去平衡，造成搜索效率低下的情况。从而，引出了平衡二叉搜索树的概念。对于“平衡”这个约束不同的结构有不同的规定，如</a:t>
            </a:r>
            <a:r>
              <a:rPr lang="en-US" altLang="zh-CN" dirty="0"/>
              <a:t>AVL</a:t>
            </a:r>
            <a:r>
              <a:rPr lang="zh-CN" altLang="en-US" dirty="0"/>
              <a:t>树要求任何节点的两个子树的高度最大差别为</a:t>
            </a:r>
            <a:r>
              <a:rPr lang="en-US" altLang="zh-CN" dirty="0"/>
              <a:t>1</a:t>
            </a:r>
            <a:r>
              <a:rPr lang="zh-CN" altLang="en-US" dirty="0"/>
              <a:t>，可谓是高度平衡啊；而红黑树仅仅确保没有一条路径会比其他路径长出两倍，因而达到接近平衡的目的。红黑数不仅是一个平衡二叉搜索树，而且还定义了相当多的约束来确保插入和删除等操作后能达到平衡。</a:t>
            </a:r>
            <a:endParaRPr lang="en-US" altLang="zh-CN" dirty="0"/>
          </a:p>
          <a:p>
            <a:r>
              <a:rPr lang="zh-CN" altLang="en-US" dirty="0"/>
              <a:t>红黑树既然属于二叉搜索树的一种，当然需要满足上述二叉搜索树的性质，除此之外，红黑树还为每一个节点增加了一个存储位来表示节点的颜色属性，它可以为</a:t>
            </a:r>
            <a:r>
              <a:rPr lang="en-US" altLang="zh-CN" dirty="0"/>
              <a:t>red</a:t>
            </a:r>
            <a:r>
              <a:rPr lang="zh-CN" altLang="en-US" dirty="0"/>
              <a:t>或者</a:t>
            </a:r>
            <a:r>
              <a:rPr lang="en-US" altLang="zh-CN" dirty="0"/>
              <a:t>black</a:t>
            </a:r>
            <a:r>
              <a:rPr lang="zh-CN" altLang="en-US" dirty="0"/>
              <a:t>，通过对任何一条从根到叶子节点的路径上每个点进行着色方式的限制，来确保没有一条路径会比其他路径长出两倍，因而达到接近平衡的目的。</a:t>
            </a:r>
          </a:p>
        </p:txBody>
      </p:sp>
    </p:spTree>
    <p:extLst>
      <p:ext uri="{BB962C8B-B14F-4D97-AF65-F5344CB8AC3E}">
        <p14:creationId xmlns:p14="http://schemas.microsoft.com/office/powerpoint/2010/main" val="120031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A94158-8E05-41BB-B13A-F0EFF84C22D3}"/>
              </a:ext>
            </a:extLst>
          </p:cNvPr>
          <p:cNvSpPr>
            <a:spLocks noGrp="1"/>
          </p:cNvSpPr>
          <p:nvPr>
            <p:ph idx="1"/>
          </p:nvPr>
        </p:nvSpPr>
        <p:spPr>
          <a:xfrm>
            <a:off x="1295400" y="1417531"/>
            <a:ext cx="9601200" cy="3809999"/>
          </a:xfrm>
        </p:spPr>
        <p:txBody>
          <a:bodyPr/>
          <a:lstStyle/>
          <a:p>
            <a:pPr latinLnBrk="1"/>
            <a:r>
              <a:rPr lang="zh-CN" altLang="en-US" b="1" dirty="0"/>
              <a:t>红黑树的五条性质</a:t>
            </a:r>
            <a:r>
              <a:rPr lang="zh-CN" altLang="en-US" dirty="0"/>
              <a:t>：</a:t>
            </a:r>
          </a:p>
          <a:p>
            <a:pPr latinLnBrk="1"/>
            <a:r>
              <a:rPr lang="zh-CN" altLang="en-US" dirty="0"/>
              <a:t>每个节点或者是黑色，或者是红色。</a:t>
            </a:r>
          </a:p>
          <a:p>
            <a:pPr latinLnBrk="1"/>
            <a:r>
              <a:rPr lang="zh-CN" altLang="en-US" dirty="0"/>
              <a:t>根节点是黑色。</a:t>
            </a:r>
          </a:p>
          <a:p>
            <a:pPr latinLnBrk="1"/>
            <a:r>
              <a:rPr lang="zh-CN" altLang="en-US" dirty="0"/>
              <a:t>每个叶子节点（</a:t>
            </a:r>
            <a:r>
              <a:rPr lang="en-US" altLang="zh-CN" dirty="0"/>
              <a:t>NIL</a:t>
            </a:r>
            <a:r>
              <a:rPr lang="zh-CN" altLang="en-US" dirty="0"/>
              <a:t>）是黑色。 </a:t>
            </a:r>
            <a:r>
              <a:rPr lang="en-US" altLang="zh-CN" dirty="0"/>
              <a:t>[</a:t>
            </a:r>
            <a:r>
              <a:rPr lang="zh-CN" altLang="en-US" dirty="0"/>
              <a:t>注意：这里叶子节点，是指为空</a:t>
            </a:r>
            <a:r>
              <a:rPr lang="en-US" altLang="zh-CN" dirty="0"/>
              <a:t>(NIL</a:t>
            </a:r>
            <a:r>
              <a:rPr lang="zh-CN" altLang="en-US" dirty="0"/>
              <a:t>或</a:t>
            </a:r>
            <a:r>
              <a:rPr lang="en-US" altLang="zh-CN" dirty="0"/>
              <a:t>NULL)</a:t>
            </a:r>
            <a:r>
              <a:rPr lang="zh-CN" altLang="en-US" dirty="0"/>
              <a:t>的叶子节点！</a:t>
            </a:r>
            <a:r>
              <a:rPr lang="en-US" altLang="zh-CN" dirty="0"/>
              <a:t>]</a:t>
            </a:r>
          </a:p>
          <a:p>
            <a:pPr latinLnBrk="1"/>
            <a:r>
              <a:rPr lang="zh-CN" altLang="en-US" dirty="0"/>
              <a:t>如果一个节点是红色的，则它的子节点必须是黑色的。</a:t>
            </a:r>
          </a:p>
          <a:p>
            <a:pPr latinLnBrk="1"/>
            <a:r>
              <a:rPr lang="zh-CN" altLang="en-US" dirty="0"/>
              <a:t>从一个节点到该节点的子孙节点的所有路径上包含相同数目的黑节点。</a:t>
            </a:r>
          </a:p>
        </p:txBody>
      </p:sp>
    </p:spTree>
    <p:extLst>
      <p:ext uri="{BB962C8B-B14F-4D97-AF65-F5344CB8AC3E}">
        <p14:creationId xmlns:p14="http://schemas.microsoft.com/office/powerpoint/2010/main" val="204139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0.cnblogs.com/i/497634/201403/251730074203156.jpg">
            <a:extLst>
              <a:ext uri="{FF2B5EF4-FFF2-40B4-BE49-F238E27FC236}">
                <a16:creationId xmlns:a16="http://schemas.microsoft.com/office/drawing/2014/main" id="{28137FB4-5E00-4924-952A-0A1C56807C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9708" y="651354"/>
            <a:ext cx="10372583" cy="5052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28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847</TotalTime>
  <Words>1000</Words>
  <Application>Microsoft Office PowerPoint</Application>
  <PresentationFormat>宽屏</PresentationFormat>
  <Paragraphs>74</Paragraphs>
  <Slides>13</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13</vt:i4>
      </vt:variant>
    </vt:vector>
  </HeadingPairs>
  <TitlesOfParts>
    <vt:vector size="16" baseType="lpstr">
      <vt:lpstr>微软雅黑</vt:lpstr>
      <vt:lpstr>Arial</vt:lpstr>
      <vt:lpstr>菱形网格 16x9</vt:lpstr>
      <vt:lpstr>STL库中vector、map、set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马 坤</dc:creator>
  <cp:lastModifiedBy>马 坤</cp:lastModifiedBy>
  <cp:revision>9</cp:revision>
  <dcterms:created xsi:type="dcterms:W3CDTF">2018-09-08T05:48:25Z</dcterms:created>
  <dcterms:modified xsi:type="dcterms:W3CDTF">2018-09-12T02:19:04Z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