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56" r:id="rId3"/>
    <p:sldId id="271" r:id="rId4"/>
    <p:sldId id="276" r:id="rId5"/>
    <p:sldId id="277" r:id="rId6"/>
    <p:sldId id="278" r:id="rId7"/>
    <p:sldId id="279" r:id="rId8"/>
    <p:sldId id="280" r:id="rId9"/>
    <p:sldId id="281" r:id="rId10"/>
    <p:sldId id="282" r:id="rId11"/>
    <p:sldId id="283" r:id="rId12"/>
    <p:sldId id="284" r:id="rId13"/>
    <p:sldId id="285"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9000"/>
    <a:srgbClr val="545454"/>
    <a:srgbClr val="2A91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37" autoAdjust="0"/>
  </p:normalViewPr>
  <p:slideViewPr>
    <p:cSldViewPr>
      <p:cViewPr varScale="1">
        <p:scale>
          <a:sx n="73" d="100"/>
          <a:sy n="73" d="100"/>
        </p:scale>
        <p:origin x="636" y="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9/18/2018</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2018/9/18</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一些特定的广为人知的缩写是允许的，例如用 </a:t>
            </a:r>
            <a:r>
              <a:rPr lang="en-US" altLang="zh-CN" dirty="0" err="1"/>
              <a:t>i</a:t>
            </a:r>
            <a:r>
              <a:rPr lang="en-US" altLang="zh-CN" dirty="0"/>
              <a:t> </a:t>
            </a:r>
            <a:r>
              <a:rPr lang="zh-CN" altLang="en-US" dirty="0"/>
              <a:t>表示迭代变量和用 </a:t>
            </a:r>
            <a:r>
              <a:rPr lang="en-US" altLang="zh-CN" dirty="0"/>
              <a:t>T </a:t>
            </a:r>
            <a:r>
              <a:rPr lang="zh-CN" altLang="en-US" dirty="0"/>
              <a:t>表示模板参数。</a:t>
            </a:r>
            <a:endParaRPr lang="en-US" altLang="zh-CN" dirty="0"/>
          </a:p>
        </p:txBody>
      </p:sp>
      <p:sp>
        <p:nvSpPr>
          <p:cNvPr id="4" name="灯片编号占位符 3"/>
          <p:cNvSpPr>
            <a:spLocks noGrp="1"/>
          </p:cNvSpPr>
          <p:nvPr>
            <p:ph type="sldNum" sz="quarter" idx="10"/>
          </p:nvPr>
        </p:nvSpPr>
        <p:spPr/>
        <p:txBody>
          <a:bodyPr/>
          <a:lstStyle/>
          <a:p>
            <a:fld id="{69C971FF-EF28-4195-A575-329446EFAA55}" type="slidenum">
              <a:rPr lang="en-US" altLang="zh-CN" smtClean="0"/>
              <a:t>3</a:t>
            </a:fld>
            <a:endParaRPr lang="zh-CN" altLang="en-US"/>
          </a:p>
        </p:txBody>
      </p:sp>
    </p:spTree>
    <p:extLst>
      <p:ext uri="{BB962C8B-B14F-4D97-AF65-F5344CB8AC3E}">
        <p14:creationId xmlns:p14="http://schemas.microsoft.com/office/powerpoint/2010/main" val="101432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2018/9/18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a:t>单击此处编辑母版标题样式</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2018/9/18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2018/9/18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DF33987-6305-4E2A-BF18-EF013ECE927B}" type="datetimeFigureOut">
              <a:t>2018/9/18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EDF33987-6305-4E2A-BF18-EF013ECE927B}" type="datetimeFigureOut">
              <a:t>2018/9/18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EDF33987-6305-4E2A-BF18-EF013ECE927B}" type="datetimeFigureOut">
              <a:t>2018/9/18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2018/9/18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2018/9/18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EDF33987-6305-4E2A-BF18-EF013ECE927B}" type="datetimeFigureOut">
              <a:t>2018/9/18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EDF33987-6305-4E2A-BF18-EF013ECE927B}" type="datetimeFigureOut">
              <a:t>2018/9/18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latin typeface="微软雅黑" panose="020B0503020204020204" pitchFamily="34" charset="-122"/>
                <a:ea typeface="微软雅黑" panose="020B0503020204020204" pitchFamily="34" charset="-122"/>
              </a:defRPr>
            </a:lvl1pPr>
          </a:lstStyle>
          <a:p>
            <a:fld id="{EDF33987-6305-4E2A-BF18-EF013ECE927B}" type="datetimeFigureOut">
              <a:rPr lang="en-US" altLang="zh-CN" smtClean="0"/>
              <a:pPr/>
              <a:t>9/18/2018</a:t>
            </a:fld>
            <a:endParaRPr lang="zh-CN" altLang="en-US"/>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latin typeface="微软雅黑" panose="020B0503020204020204" pitchFamily="34" charset="-122"/>
                <a:ea typeface="微软雅黑" panose="020B0503020204020204" pitchFamily="34" charset="-122"/>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7613" y="2564904"/>
            <a:ext cx="9753600" cy="1143000"/>
          </a:xfrm>
        </p:spPr>
        <p:txBody>
          <a:bodyPr>
            <a:normAutofit/>
          </a:bodyPr>
          <a:lstStyle/>
          <a:p>
            <a:pPr algn="ctr"/>
            <a:r>
              <a:rPr lang="en-US" altLang="zh-CN" sz="5400" b="1" cap="none" dirty="0">
                <a:solidFill>
                  <a:srgbClr val="2D2E2D"/>
                </a:solidFill>
              </a:rPr>
              <a:t>Google</a:t>
            </a:r>
            <a:r>
              <a:rPr lang="zh-CN" altLang="en-US" sz="5400" b="1" cap="none" dirty="0">
                <a:solidFill>
                  <a:srgbClr val="2D2E2D"/>
                </a:solidFill>
              </a:rPr>
              <a:t>代码风格</a:t>
            </a:r>
            <a:r>
              <a:rPr lang="en-US" altLang="zh-CN" sz="5400" b="1" cap="none" dirty="0">
                <a:solidFill>
                  <a:srgbClr val="2D2E2D"/>
                </a:solidFill>
              </a:rPr>
              <a:t>(C++)</a:t>
            </a:r>
            <a:endParaRPr lang="zh-CN" altLang="en-US" sz="5400" dirty="0"/>
          </a:p>
        </p:txBody>
      </p:sp>
      <p:sp>
        <p:nvSpPr>
          <p:cNvPr id="3" name="副标题 2"/>
          <p:cNvSpPr>
            <a:spLocks noGrp="1"/>
          </p:cNvSpPr>
          <p:nvPr>
            <p:ph type="subTitle" idx="1"/>
          </p:nvPr>
        </p:nvSpPr>
        <p:spPr>
          <a:xfrm>
            <a:off x="1217613" y="3861048"/>
            <a:ext cx="9753599" cy="570134"/>
          </a:xfrm>
        </p:spPr>
        <p:txBody>
          <a:bodyPr>
            <a:noAutofit/>
          </a:bodyPr>
          <a:lstStyle/>
          <a:p>
            <a:pPr algn="ctr"/>
            <a:r>
              <a:rPr lang="zh-CN" altLang="en-US" sz="4800" dirty="0">
                <a:latin typeface="Arial" panose="020B0604020202020204" pitchFamily="34" charset="0"/>
                <a:sym typeface="Arial" panose="020B0604020202020204" pitchFamily="34" charset="0"/>
              </a:rPr>
              <a:t>命名约定和注释</a:t>
            </a:r>
          </a:p>
        </p:txBody>
      </p:sp>
      <p:sp>
        <p:nvSpPr>
          <p:cNvPr id="5" name="标题 1">
            <a:extLst>
              <a:ext uri="{FF2B5EF4-FFF2-40B4-BE49-F238E27FC236}">
                <a16:creationId xmlns:a16="http://schemas.microsoft.com/office/drawing/2014/main" id="{E7F97FE9-35D3-4C1D-8961-7A9268DF010E}"/>
              </a:ext>
            </a:extLst>
          </p:cNvPr>
          <p:cNvSpPr txBox="1">
            <a:spLocks/>
          </p:cNvSpPr>
          <p:nvPr/>
        </p:nvSpPr>
        <p:spPr>
          <a:xfrm>
            <a:off x="1217612" y="5229200"/>
            <a:ext cx="9753600" cy="7243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sz="4400" kern="1200" cap="all" baseline="0">
                <a:solidFill>
                  <a:schemeClr val="tx1">
                    <a:lumMod val="50000"/>
                  </a:schemeClr>
                </a:solidFill>
                <a:latin typeface="微软雅黑" panose="020B0503020204020204" pitchFamily="34" charset="-122"/>
                <a:ea typeface="微软雅黑" panose="020B0503020204020204" pitchFamily="34" charset="-122"/>
                <a:cs typeface="+mj-cs"/>
              </a:defRPr>
            </a:lvl1pPr>
          </a:lstStyle>
          <a:p>
            <a:pPr algn="ctr"/>
            <a:r>
              <a:rPr lang="zh-CN" altLang="en-US" sz="4000" b="1" cap="none" dirty="0">
                <a:solidFill>
                  <a:srgbClr val="2D2E2D"/>
                </a:solidFill>
              </a:rPr>
              <a:t>异构智能中心</a:t>
            </a:r>
            <a:endParaRPr lang="en-US" altLang="en-US" sz="4000" dirty="0"/>
          </a:p>
        </p:txBody>
      </p:sp>
      <p:grpSp>
        <p:nvGrpSpPr>
          <p:cNvPr id="6" name="组合 8">
            <a:extLst>
              <a:ext uri="{FF2B5EF4-FFF2-40B4-BE49-F238E27FC236}">
                <a16:creationId xmlns:a16="http://schemas.microsoft.com/office/drawing/2014/main" id="{7C922C94-0E57-4884-8841-6AAEC9B82893}"/>
              </a:ext>
            </a:extLst>
          </p:cNvPr>
          <p:cNvGrpSpPr/>
          <p:nvPr/>
        </p:nvGrpSpPr>
        <p:grpSpPr>
          <a:xfrm>
            <a:off x="5063650" y="442904"/>
            <a:ext cx="2061523" cy="1973420"/>
            <a:chOff x="304800" y="673100"/>
            <a:chExt cx="4000500" cy="4000500"/>
          </a:xfrm>
          <a:blipFill>
            <a:blip r:embed="rId2"/>
            <a:stretch>
              <a:fillRect/>
            </a:stretch>
          </a:blipFill>
          <a:effectLst>
            <a:outerShdw blurRad="444500" dist="254000" dir="8100000" algn="tr" rotWithShape="0">
              <a:prstClr val="black">
                <a:alpha val="50000"/>
              </a:prstClr>
            </a:outerShdw>
          </a:effectLst>
        </p:grpSpPr>
        <p:sp>
          <p:nvSpPr>
            <p:cNvPr id="7" name="同心圆 36">
              <a:extLst>
                <a:ext uri="{FF2B5EF4-FFF2-40B4-BE49-F238E27FC236}">
                  <a16:creationId xmlns:a16="http://schemas.microsoft.com/office/drawing/2014/main" id="{2CC92557-D823-4B54-A361-DF96DA95AC19}"/>
                </a:ext>
              </a:extLst>
            </p:cNvPr>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a:extLst>
                <a:ext uri="{FF2B5EF4-FFF2-40B4-BE49-F238E27FC236}">
                  <a16:creationId xmlns:a16="http://schemas.microsoft.com/office/drawing/2014/main" id="{CAA25E5B-74F8-4878-8689-42797E528865}"/>
                </a:ext>
              </a:extLst>
            </p:cNvPr>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标题 1">
            <a:extLst>
              <a:ext uri="{FF2B5EF4-FFF2-40B4-BE49-F238E27FC236}">
                <a16:creationId xmlns:a16="http://schemas.microsoft.com/office/drawing/2014/main" id="{BC97458C-F070-49A5-ADD4-9DDA172B5ADB}"/>
              </a:ext>
            </a:extLst>
          </p:cNvPr>
          <p:cNvSpPr txBox="1">
            <a:spLocks/>
          </p:cNvSpPr>
          <p:nvPr/>
        </p:nvSpPr>
        <p:spPr>
          <a:xfrm>
            <a:off x="8110636" y="5225898"/>
            <a:ext cx="3560912" cy="7243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sz="4400" kern="1200" cap="all" baseline="0">
                <a:solidFill>
                  <a:schemeClr val="tx1">
                    <a:lumMod val="50000"/>
                  </a:schemeClr>
                </a:solidFill>
                <a:latin typeface="微软雅黑" panose="020B0503020204020204" pitchFamily="34" charset="-122"/>
                <a:ea typeface="微软雅黑" panose="020B0503020204020204" pitchFamily="34" charset="-122"/>
                <a:cs typeface="+mj-cs"/>
              </a:defRPr>
            </a:lvl1pPr>
          </a:lstStyle>
          <a:p>
            <a:pPr algn="ctr"/>
            <a:r>
              <a:rPr lang="zh-CN" altLang="en-US" sz="4000" b="1" cap="none" dirty="0">
                <a:solidFill>
                  <a:srgbClr val="2D2E2D"/>
                </a:solidFill>
              </a:rPr>
              <a:t>马坤</a:t>
            </a:r>
            <a:endParaRPr lang="en-US" altLang="en-US" sz="4000"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A240056-E583-42B1-8A6E-C8EE03FA5FF8}"/>
              </a:ext>
            </a:extLst>
          </p:cNvPr>
          <p:cNvSpPr>
            <a:spLocks noGrp="1"/>
          </p:cNvSpPr>
          <p:nvPr>
            <p:ph type="title"/>
          </p:nvPr>
        </p:nvSpPr>
        <p:spPr>
          <a:xfrm>
            <a:off x="837828" y="260648"/>
            <a:ext cx="2932582" cy="432048"/>
          </a:xfrm>
        </p:spPr>
        <p:txBody>
          <a:bodyPr>
            <a:normAutofit/>
          </a:bodyPr>
          <a:lstStyle/>
          <a:p>
            <a:r>
              <a:rPr lang="zh-CN" altLang="en-US" sz="1800" dirty="0">
                <a:solidFill>
                  <a:srgbClr val="C00000"/>
                </a:solidFill>
                <a:latin typeface="华文细黑" panose="02010600040101010101" pitchFamily="2" charset="-122"/>
                <a:ea typeface="华文细黑" panose="02010600040101010101" pitchFamily="2" charset="-122"/>
              </a:rPr>
              <a:t>注释 </a:t>
            </a:r>
            <a:r>
              <a:rPr lang="en-US" altLang="zh-CN" sz="1800" dirty="0">
                <a:solidFill>
                  <a:srgbClr val="C00000"/>
                </a:solidFill>
                <a:latin typeface="华文细黑" panose="02010600040101010101" pitchFamily="2" charset="-122"/>
                <a:ea typeface="华文细黑" panose="02010600040101010101" pitchFamily="2" charset="-122"/>
              </a:rPr>
              <a:t>- 1</a:t>
            </a:r>
            <a:endParaRPr lang="zh-CN" sz="1800" dirty="0">
              <a:solidFill>
                <a:srgbClr val="C00000"/>
              </a:solidFill>
              <a:latin typeface="华文细黑" panose="02010600040101010101" pitchFamily="2" charset="-122"/>
              <a:ea typeface="华文细黑" panose="02010600040101010101" pitchFamily="2" charset="-122"/>
            </a:endParaRPr>
          </a:p>
        </p:txBody>
      </p:sp>
      <p:cxnSp>
        <p:nvCxnSpPr>
          <p:cNvPr id="5" name="直接连接符 4">
            <a:extLst>
              <a:ext uri="{FF2B5EF4-FFF2-40B4-BE49-F238E27FC236}">
                <a16:creationId xmlns:a16="http://schemas.microsoft.com/office/drawing/2014/main" id="{63885C63-E9CA-45CB-A5C8-40A3E789D1B1}"/>
              </a:ext>
            </a:extLst>
          </p:cNvPr>
          <p:cNvCxnSpPr>
            <a:cxnSpLocks/>
          </p:cNvCxnSpPr>
          <p:nvPr/>
        </p:nvCxnSpPr>
        <p:spPr>
          <a:xfrm>
            <a:off x="451521" y="836712"/>
            <a:ext cx="11331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4BEA803A-4C35-4FB8-B3C6-09059DA23EB2}"/>
              </a:ext>
            </a:extLst>
          </p:cNvPr>
          <p:cNvSpPr/>
          <p:nvPr/>
        </p:nvSpPr>
        <p:spPr>
          <a:xfrm>
            <a:off x="549796" y="404664"/>
            <a:ext cx="288032" cy="288032"/>
          </a:xfrm>
          <a:prstGeom prst="ellipse">
            <a:avLst/>
          </a:prstGeom>
          <a:solidFill>
            <a:srgbClr val="0070C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grpSp>
        <p:nvGrpSpPr>
          <p:cNvPr id="7" name="组合 6">
            <a:extLst>
              <a:ext uri="{FF2B5EF4-FFF2-40B4-BE49-F238E27FC236}">
                <a16:creationId xmlns:a16="http://schemas.microsoft.com/office/drawing/2014/main" id="{4AD891C9-6576-4DD2-BE56-5863D90F18A9}"/>
              </a:ext>
            </a:extLst>
          </p:cNvPr>
          <p:cNvGrpSpPr/>
          <p:nvPr/>
        </p:nvGrpSpPr>
        <p:grpSpPr>
          <a:xfrm>
            <a:off x="670486" y="1044755"/>
            <a:ext cx="10513168" cy="581452"/>
            <a:chOff x="40017" y="759021"/>
            <a:chExt cx="10577148" cy="581452"/>
          </a:xfrm>
          <a:scene3d>
            <a:camera prst="orthographicFront"/>
            <a:lightRig rig="flat" dir="t"/>
          </a:scene3d>
        </p:grpSpPr>
        <p:sp>
          <p:nvSpPr>
            <p:cNvPr id="8" name="矩形: 圆角 7">
              <a:extLst>
                <a:ext uri="{FF2B5EF4-FFF2-40B4-BE49-F238E27FC236}">
                  <a16:creationId xmlns:a16="http://schemas.microsoft.com/office/drawing/2014/main" id="{037C8F58-6FE2-4356-B47D-76584C9E4A42}"/>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矩形: 圆角 4">
              <a:extLst>
                <a:ext uri="{FF2B5EF4-FFF2-40B4-BE49-F238E27FC236}">
                  <a16:creationId xmlns:a16="http://schemas.microsoft.com/office/drawing/2014/main" id="{F6751D93-C073-4AE7-8B59-D3ED6E6594C9}"/>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1</a:t>
              </a:r>
              <a:r>
                <a:rPr lang="zh-CN" altLang="en-US" dirty="0">
                  <a:solidFill>
                    <a:schemeClr val="tx2"/>
                  </a:solidFill>
                  <a:latin typeface="微软雅黑" panose="020B0503020204020204" pitchFamily="34" charset="-122"/>
                  <a:ea typeface="微软雅黑" panose="020B0503020204020204" pitchFamily="34" charset="-122"/>
                </a:rPr>
                <a:t>、使用 </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或 </a:t>
              </a:r>
              <a:r>
                <a:rPr lang="en-US" altLang="zh-CN" dirty="0">
                  <a:solidFill>
                    <a:schemeClr val="tx2"/>
                  </a:solidFill>
                  <a:latin typeface="微软雅黑" panose="020B0503020204020204" pitchFamily="34" charset="-122"/>
                  <a:ea typeface="微软雅黑" panose="020B0503020204020204" pitchFamily="34" charset="-122"/>
                </a:rPr>
                <a:t>/* */, </a:t>
              </a:r>
              <a:r>
                <a:rPr lang="zh-CN" altLang="en-US" dirty="0">
                  <a:solidFill>
                    <a:schemeClr val="tx2"/>
                  </a:solidFill>
                  <a:latin typeface="微软雅黑" panose="020B0503020204020204" pitchFamily="34" charset="-122"/>
                  <a:ea typeface="微软雅黑" panose="020B0503020204020204" pitchFamily="34" charset="-122"/>
                </a:rPr>
                <a:t>统一就好。</a:t>
              </a:r>
            </a:p>
          </p:txBody>
        </p:sp>
      </p:grpSp>
      <p:grpSp>
        <p:nvGrpSpPr>
          <p:cNvPr id="12" name="组合 11">
            <a:extLst>
              <a:ext uri="{FF2B5EF4-FFF2-40B4-BE49-F238E27FC236}">
                <a16:creationId xmlns:a16="http://schemas.microsoft.com/office/drawing/2014/main" id="{A0D61E8A-B279-4EE0-AFB1-6970EF860C69}"/>
              </a:ext>
            </a:extLst>
          </p:cNvPr>
          <p:cNvGrpSpPr/>
          <p:nvPr/>
        </p:nvGrpSpPr>
        <p:grpSpPr>
          <a:xfrm>
            <a:off x="665599" y="1834249"/>
            <a:ext cx="10513168" cy="581452"/>
            <a:chOff x="40017" y="759021"/>
            <a:chExt cx="10577148" cy="581452"/>
          </a:xfrm>
          <a:scene3d>
            <a:camera prst="orthographicFront"/>
            <a:lightRig rig="flat" dir="t"/>
          </a:scene3d>
        </p:grpSpPr>
        <p:sp>
          <p:nvSpPr>
            <p:cNvPr id="13" name="矩形: 圆角 12">
              <a:extLst>
                <a:ext uri="{FF2B5EF4-FFF2-40B4-BE49-F238E27FC236}">
                  <a16:creationId xmlns:a16="http://schemas.microsoft.com/office/drawing/2014/main" id="{ED461770-93A6-49B3-91F2-448BAED1CF59}"/>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矩形: 圆角 4">
              <a:extLst>
                <a:ext uri="{FF2B5EF4-FFF2-40B4-BE49-F238E27FC236}">
                  <a16:creationId xmlns:a16="http://schemas.microsoft.com/office/drawing/2014/main" id="{8F7213EA-570C-49A2-AA39-FCE87D4884BE}"/>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2</a:t>
              </a:r>
              <a:r>
                <a:rPr lang="zh-CN" altLang="en-US" dirty="0">
                  <a:solidFill>
                    <a:schemeClr val="tx2"/>
                  </a:solidFill>
                  <a:latin typeface="微软雅黑" panose="020B0503020204020204" pitchFamily="34" charset="-122"/>
                  <a:ea typeface="微软雅黑" panose="020B0503020204020204" pitchFamily="34" charset="-122"/>
                </a:rPr>
                <a:t>、在每一个文件开头加入版权公告，并描述该文件的内容。</a:t>
              </a:r>
            </a:p>
          </p:txBody>
        </p:sp>
      </p:grpSp>
      <p:sp>
        <p:nvSpPr>
          <p:cNvPr id="15" name="文本框 14">
            <a:extLst>
              <a:ext uri="{FF2B5EF4-FFF2-40B4-BE49-F238E27FC236}">
                <a16:creationId xmlns:a16="http://schemas.microsoft.com/office/drawing/2014/main" id="{446ACBA9-D52E-47D1-AC6E-AD7F949A3F58}"/>
              </a:ext>
            </a:extLst>
          </p:cNvPr>
          <p:cNvSpPr txBox="1"/>
          <p:nvPr/>
        </p:nvSpPr>
        <p:spPr>
          <a:xfrm>
            <a:off x="1773932" y="2623743"/>
            <a:ext cx="6480720" cy="341632"/>
          </a:xfrm>
          <a:prstGeom prst="rect">
            <a:avLst/>
          </a:prstGeom>
          <a:noFill/>
        </p:spPr>
        <p:txBody>
          <a:bodyPr wrap="square" rtlCol="0">
            <a:spAutoFit/>
          </a:bodyPr>
          <a:lstStyle/>
          <a:p>
            <a:pPr>
              <a:lnSpc>
                <a:spcPct val="90000"/>
              </a:lnSpc>
            </a:pPr>
            <a:r>
              <a:rPr lang="zh-CN" altLang="en-US" dirty="0">
                <a:solidFill>
                  <a:schemeClr val="tx2"/>
                </a:solidFill>
                <a:latin typeface="微软雅黑" panose="020B0503020204020204" pitchFamily="34" charset="-122"/>
                <a:ea typeface="微软雅黑" panose="020B0503020204020204" pitchFamily="34" charset="-122"/>
              </a:rPr>
              <a:t>法律公告和作者信息：每个文件都应该包含许可证引用。</a:t>
            </a:r>
            <a:endParaRPr lang="en-US" altLang="zh-CN" dirty="0">
              <a:solidFill>
                <a:schemeClr val="tx2"/>
              </a:solidFill>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B0422C96-496C-4CB3-97F2-9B3A42B86120}"/>
              </a:ext>
            </a:extLst>
          </p:cNvPr>
          <p:cNvGrpSpPr/>
          <p:nvPr/>
        </p:nvGrpSpPr>
        <p:grpSpPr>
          <a:xfrm>
            <a:off x="665598" y="3138274"/>
            <a:ext cx="10513168" cy="581452"/>
            <a:chOff x="40017" y="759021"/>
            <a:chExt cx="10577148" cy="581452"/>
          </a:xfrm>
          <a:scene3d>
            <a:camera prst="orthographicFront"/>
            <a:lightRig rig="flat" dir="t"/>
          </a:scene3d>
        </p:grpSpPr>
        <p:sp>
          <p:nvSpPr>
            <p:cNvPr id="18" name="矩形: 圆角 17">
              <a:extLst>
                <a:ext uri="{FF2B5EF4-FFF2-40B4-BE49-F238E27FC236}">
                  <a16:creationId xmlns:a16="http://schemas.microsoft.com/office/drawing/2014/main" id="{31258308-F67A-43A4-B318-8575CFFFBC85}"/>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矩形: 圆角 4">
              <a:extLst>
                <a:ext uri="{FF2B5EF4-FFF2-40B4-BE49-F238E27FC236}">
                  <a16:creationId xmlns:a16="http://schemas.microsoft.com/office/drawing/2014/main" id="{86320C36-2B57-4D37-94AE-E0B0E170E6E1}"/>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3</a:t>
              </a:r>
              <a:r>
                <a:rPr lang="zh-CN" altLang="en-US" dirty="0">
                  <a:solidFill>
                    <a:schemeClr val="tx2"/>
                  </a:solidFill>
                  <a:latin typeface="微软雅黑" panose="020B0503020204020204" pitchFamily="34" charset="-122"/>
                  <a:ea typeface="微软雅黑" panose="020B0503020204020204" pitchFamily="34" charset="-122"/>
                </a:rPr>
                <a:t>、每个类的定义都要附带一份注释，描述类的功能和用法。</a:t>
              </a:r>
            </a:p>
          </p:txBody>
        </p:sp>
      </p:grpSp>
      <p:grpSp>
        <p:nvGrpSpPr>
          <p:cNvPr id="20" name="组合 19">
            <a:extLst>
              <a:ext uri="{FF2B5EF4-FFF2-40B4-BE49-F238E27FC236}">
                <a16:creationId xmlns:a16="http://schemas.microsoft.com/office/drawing/2014/main" id="{332025B6-CA9A-474C-84DE-81AF1DFD94AD}"/>
              </a:ext>
            </a:extLst>
          </p:cNvPr>
          <p:cNvGrpSpPr/>
          <p:nvPr/>
        </p:nvGrpSpPr>
        <p:grpSpPr>
          <a:xfrm>
            <a:off x="665597" y="3927768"/>
            <a:ext cx="10513168" cy="581452"/>
            <a:chOff x="40017" y="759021"/>
            <a:chExt cx="10577148" cy="581452"/>
          </a:xfrm>
          <a:scene3d>
            <a:camera prst="orthographicFront"/>
            <a:lightRig rig="flat" dir="t"/>
          </a:scene3d>
        </p:grpSpPr>
        <p:sp>
          <p:nvSpPr>
            <p:cNvPr id="21" name="矩形: 圆角 20">
              <a:extLst>
                <a:ext uri="{FF2B5EF4-FFF2-40B4-BE49-F238E27FC236}">
                  <a16:creationId xmlns:a16="http://schemas.microsoft.com/office/drawing/2014/main" id="{36802FEC-229D-4E6C-9902-69D714C89968}"/>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2" name="矩形: 圆角 4">
              <a:extLst>
                <a:ext uri="{FF2B5EF4-FFF2-40B4-BE49-F238E27FC236}">
                  <a16:creationId xmlns:a16="http://schemas.microsoft.com/office/drawing/2014/main" id="{223FD837-936F-4722-A6B6-89023351C347}"/>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4</a:t>
              </a:r>
              <a:r>
                <a:rPr lang="zh-CN" altLang="en-US" dirty="0">
                  <a:solidFill>
                    <a:schemeClr val="tx2"/>
                  </a:solidFill>
                  <a:latin typeface="微软雅黑" panose="020B0503020204020204" pitchFamily="34" charset="-122"/>
                  <a:ea typeface="微软雅黑" panose="020B0503020204020204" pitchFamily="34" charset="-122"/>
                </a:rPr>
                <a:t>、函数声明处的注释描述函数功能；定义处的注释描述函数实现。</a:t>
              </a:r>
            </a:p>
          </p:txBody>
        </p:sp>
      </p:grpSp>
      <p:grpSp>
        <p:nvGrpSpPr>
          <p:cNvPr id="23" name="组合 22">
            <a:extLst>
              <a:ext uri="{FF2B5EF4-FFF2-40B4-BE49-F238E27FC236}">
                <a16:creationId xmlns:a16="http://schemas.microsoft.com/office/drawing/2014/main" id="{AB1FC10A-B8FC-463F-AAC8-55344A4576CA}"/>
              </a:ext>
            </a:extLst>
          </p:cNvPr>
          <p:cNvGrpSpPr/>
          <p:nvPr/>
        </p:nvGrpSpPr>
        <p:grpSpPr>
          <a:xfrm>
            <a:off x="665596" y="4721710"/>
            <a:ext cx="10513168" cy="581452"/>
            <a:chOff x="40017" y="759021"/>
            <a:chExt cx="10577148" cy="581452"/>
          </a:xfrm>
          <a:scene3d>
            <a:camera prst="orthographicFront"/>
            <a:lightRig rig="flat" dir="t"/>
          </a:scene3d>
        </p:grpSpPr>
        <p:sp>
          <p:nvSpPr>
            <p:cNvPr id="24" name="矩形: 圆角 23">
              <a:extLst>
                <a:ext uri="{FF2B5EF4-FFF2-40B4-BE49-F238E27FC236}">
                  <a16:creationId xmlns:a16="http://schemas.microsoft.com/office/drawing/2014/main" id="{B0B94D0A-3EA7-40FF-8677-818335CBE0E3}"/>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5" name="矩形: 圆角 4">
              <a:extLst>
                <a:ext uri="{FF2B5EF4-FFF2-40B4-BE49-F238E27FC236}">
                  <a16:creationId xmlns:a16="http://schemas.microsoft.com/office/drawing/2014/main" id="{0B7CCEB2-AC30-4B04-A482-881F5BBE47AE}"/>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5</a:t>
              </a:r>
              <a:r>
                <a:rPr lang="zh-CN" altLang="en-US" dirty="0">
                  <a:solidFill>
                    <a:schemeClr val="tx2"/>
                  </a:solidFill>
                  <a:latin typeface="微软雅黑" panose="020B0503020204020204" pitchFamily="34" charset="-122"/>
                  <a:ea typeface="微软雅黑" panose="020B0503020204020204" pitchFamily="34" charset="-122"/>
                </a:rPr>
                <a:t>、通常变量名本身足以很好说明变量用途。某些情况下，也需要额外的注释说明。</a:t>
              </a:r>
            </a:p>
          </p:txBody>
        </p:sp>
      </p:grpSp>
      <p:sp>
        <p:nvSpPr>
          <p:cNvPr id="26" name="文本框 25">
            <a:extLst>
              <a:ext uri="{FF2B5EF4-FFF2-40B4-BE49-F238E27FC236}">
                <a16:creationId xmlns:a16="http://schemas.microsoft.com/office/drawing/2014/main" id="{7787F37E-055D-4D24-9915-1038A03FEC18}"/>
              </a:ext>
            </a:extLst>
          </p:cNvPr>
          <p:cNvSpPr txBox="1"/>
          <p:nvPr/>
        </p:nvSpPr>
        <p:spPr>
          <a:xfrm>
            <a:off x="909836" y="5506756"/>
            <a:ext cx="7416824" cy="1200329"/>
          </a:xfrm>
          <a:prstGeom prst="rect">
            <a:avLst/>
          </a:prstGeom>
          <a:noFill/>
        </p:spPr>
        <p:txBody>
          <a:bodyPr wrap="square" rtlCol="0">
            <a:spAutoFit/>
          </a:bodyPr>
          <a:lstStyle/>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private:</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 // Used to bounds-check table accesses. -1 means</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 // that we don't yet know how many entries the table has.</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 int </a:t>
            </a:r>
            <a:r>
              <a:rPr lang="en-US" altLang="zh-CN" sz="2000" dirty="0" err="1">
                <a:solidFill>
                  <a:schemeClr val="tx2"/>
                </a:solidFill>
                <a:latin typeface="微软雅黑" panose="020B0503020204020204" pitchFamily="34" charset="-122"/>
                <a:ea typeface="微软雅黑" panose="020B0503020204020204" pitchFamily="34" charset="-122"/>
              </a:rPr>
              <a:t>num_total_entries</a:t>
            </a:r>
            <a:r>
              <a:rPr lang="en-US" altLang="zh-CN" sz="2000" dirty="0">
                <a:solidFill>
                  <a:schemeClr val="tx2"/>
                </a:solidFill>
                <a:latin typeface="微软雅黑" panose="020B0503020204020204" pitchFamily="34" charset="-122"/>
                <a:ea typeface="微软雅黑" panose="020B0503020204020204" pitchFamily="34" charset="-122"/>
              </a:rPr>
              <a:t>_;</a:t>
            </a:r>
          </a:p>
        </p:txBody>
      </p:sp>
      <p:sp>
        <p:nvSpPr>
          <p:cNvPr id="29" name="对话气泡: 椭圆形 28">
            <a:extLst>
              <a:ext uri="{FF2B5EF4-FFF2-40B4-BE49-F238E27FC236}">
                <a16:creationId xmlns:a16="http://schemas.microsoft.com/office/drawing/2014/main" id="{764E7031-21FE-4F42-B0FE-DFA572AE3F3A}"/>
              </a:ext>
            </a:extLst>
          </p:cNvPr>
          <p:cNvSpPr/>
          <p:nvPr/>
        </p:nvSpPr>
        <p:spPr>
          <a:xfrm>
            <a:off x="8542684" y="5478371"/>
            <a:ext cx="3096343" cy="1228711"/>
          </a:xfrm>
          <a:prstGeom prst="wedgeEllipseCallout">
            <a:avLst>
              <a:gd name="adj1" fmla="val -80077"/>
              <a:gd name="adj2" fmla="val -371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如果变量可以接受 </a:t>
            </a:r>
            <a:r>
              <a:rPr lang="en-US" altLang="zh-CN" dirty="0">
                <a:latin typeface="微软雅黑" panose="020B0503020204020204" pitchFamily="34" charset="-122"/>
                <a:ea typeface="微软雅黑" panose="020B0503020204020204" pitchFamily="34" charset="-122"/>
              </a:rPr>
              <a:t>NULL </a:t>
            </a:r>
            <a:r>
              <a:rPr lang="zh-CN" altLang="en-US" dirty="0">
                <a:latin typeface="微软雅黑" panose="020B0503020204020204" pitchFamily="34" charset="-122"/>
                <a:ea typeface="微软雅黑" panose="020B0503020204020204" pitchFamily="34" charset="-122"/>
              </a:rPr>
              <a:t>或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等警戒值，必须加以说明。</a:t>
            </a:r>
          </a:p>
        </p:txBody>
      </p:sp>
    </p:spTree>
    <p:extLst>
      <p:ext uri="{BB962C8B-B14F-4D97-AF65-F5344CB8AC3E}">
        <p14:creationId xmlns:p14="http://schemas.microsoft.com/office/powerpoint/2010/main" val="271906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7DE58F-E211-4DF1-8CDF-B3C6B4C87EE8}"/>
              </a:ext>
            </a:extLst>
          </p:cNvPr>
          <p:cNvSpPr>
            <a:spLocks noGrp="1"/>
          </p:cNvSpPr>
          <p:nvPr>
            <p:ph type="title"/>
          </p:nvPr>
        </p:nvSpPr>
        <p:spPr>
          <a:xfrm>
            <a:off x="837828" y="260648"/>
            <a:ext cx="2932582" cy="432048"/>
          </a:xfrm>
        </p:spPr>
        <p:txBody>
          <a:bodyPr>
            <a:normAutofit/>
          </a:bodyPr>
          <a:lstStyle/>
          <a:p>
            <a:r>
              <a:rPr lang="zh-CN" altLang="en-US" sz="1800" dirty="0">
                <a:solidFill>
                  <a:srgbClr val="C00000"/>
                </a:solidFill>
                <a:latin typeface="华文细黑" panose="02010600040101010101" pitchFamily="2" charset="-122"/>
                <a:ea typeface="华文细黑" panose="02010600040101010101" pitchFamily="2" charset="-122"/>
              </a:rPr>
              <a:t>注释 </a:t>
            </a:r>
            <a:r>
              <a:rPr lang="en-US" altLang="zh-CN" sz="1800" dirty="0">
                <a:solidFill>
                  <a:srgbClr val="C00000"/>
                </a:solidFill>
                <a:latin typeface="华文细黑" panose="02010600040101010101" pitchFamily="2" charset="-122"/>
                <a:ea typeface="华文细黑" panose="02010600040101010101" pitchFamily="2" charset="-122"/>
              </a:rPr>
              <a:t>- 2</a:t>
            </a:r>
            <a:endParaRPr lang="zh-CN" sz="1800" dirty="0">
              <a:solidFill>
                <a:srgbClr val="C00000"/>
              </a:solidFill>
              <a:latin typeface="华文细黑" panose="02010600040101010101" pitchFamily="2" charset="-122"/>
              <a:ea typeface="华文细黑" panose="02010600040101010101" pitchFamily="2" charset="-122"/>
            </a:endParaRPr>
          </a:p>
        </p:txBody>
      </p:sp>
      <p:cxnSp>
        <p:nvCxnSpPr>
          <p:cNvPr id="5" name="直接连接符 4">
            <a:extLst>
              <a:ext uri="{FF2B5EF4-FFF2-40B4-BE49-F238E27FC236}">
                <a16:creationId xmlns:a16="http://schemas.microsoft.com/office/drawing/2014/main" id="{65C0964D-5AFE-44AB-A7C3-EEC8C0FE5157}"/>
              </a:ext>
            </a:extLst>
          </p:cNvPr>
          <p:cNvCxnSpPr>
            <a:cxnSpLocks/>
          </p:cNvCxnSpPr>
          <p:nvPr/>
        </p:nvCxnSpPr>
        <p:spPr>
          <a:xfrm>
            <a:off x="451521" y="836712"/>
            <a:ext cx="11331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F43AC44F-A282-4765-8525-BAB95819F759}"/>
              </a:ext>
            </a:extLst>
          </p:cNvPr>
          <p:cNvSpPr/>
          <p:nvPr/>
        </p:nvSpPr>
        <p:spPr>
          <a:xfrm>
            <a:off x="549796" y="404664"/>
            <a:ext cx="288032" cy="288032"/>
          </a:xfrm>
          <a:prstGeom prst="ellipse">
            <a:avLst/>
          </a:prstGeom>
          <a:solidFill>
            <a:srgbClr val="0070C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grpSp>
        <p:nvGrpSpPr>
          <p:cNvPr id="7" name="组合 6">
            <a:extLst>
              <a:ext uri="{FF2B5EF4-FFF2-40B4-BE49-F238E27FC236}">
                <a16:creationId xmlns:a16="http://schemas.microsoft.com/office/drawing/2014/main" id="{D3995DB6-7A1B-4B23-A4EC-A7F0F9CB76BC}"/>
              </a:ext>
            </a:extLst>
          </p:cNvPr>
          <p:cNvGrpSpPr/>
          <p:nvPr/>
        </p:nvGrpSpPr>
        <p:grpSpPr>
          <a:xfrm>
            <a:off x="670486" y="1044755"/>
            <a:ext cx="10513168" cy="581452"/>
            <a:chOff x="40017" y="759021"/>
            <a:chExt cx="10577148" cy="581452"/>
          </a:xfrm>
          <a:scene3d>
            <a:camera prst="orthographicFront"/>
            <a:lightRig rig="flat" dir="t"/>
          </a:scene3d>
        </p:grpSpPr>
        <p:sp>
          <p:nvSpPr>
            <p:cNvPr id="8" name="矩形: 圆角 7">
              <a:extLst>
                <a:ext uri="{FF2B5EF4-FFF2-40B4-BE49-F238E27FC236}">
                  <a16:creationId xmlns:a16="http://schemas.microsoft.com/office/drawing/2014/main" id="{F54010E4-874A-4F27-A946-7B9FBC922216}"/>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矩形: 圆角 4">
              <a:extLst>
                <a:ext uri="{FF2B5EF4-FFF2-40B4-BE49-F238E27FC236}">
                  <a16:creationId xmlns:a16="http://schemas.microsoft.com/office/drawing/2014/main" id="{E1988C3E-9075-4AA9-B659-D032E33F4B77}"/>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6</a:t>
              </a:r>
              <a:r>
                <a:rPr lang="zh-CN" altLang="en-US" dirty="0">
                  <a:solidFill>
                    <a:schemeClr val="tx2"/>
                  </a:solidFill>
                  <a:latin typeface="微软雅黑" panose="020B0503020204020204" pitchFamily="34" charset="-122"/>
                  <a:ea typeface="微软雅黑" panose="020B0503020204020204" pitchFamily="34" charset="-122"/>
                </a:rPr>
                <a:t>、对于代码中巧妙的，晦涩的，有趣的，重要的地方加以注释。</a:t>
              </a:r>
            </a:p>
          </p:txBody>
        </p:sp>
      </p:grpSp>
      <p:sp>
        <p:nvSpPr>
          <p:cNvPr id="10" name="文本框 9">
            <a:extLst>
              <a:ext uri="{FF2B5EF4-FFF2-40B4-BE49-F238E27FC236}">
                <a16:creationId xmlns:a16="http://schemas.microsoft.com/office/drawing/2014/main" id="{98635457-CA96-424F-AA81-514EDB85C6B0}"/>
              </a:ext>
            </a:extLst>
          </p:cNvPr>
          <p:cNvSpPr txBox="1"/>
          <p:nvPr/>
        </p:nvSpPr>
        <p:spPr>
          <a:xfrm>
            <a:off x="837828" y="1834249"/>
            <a:ext cx="5616624" cy="2224776"/>
          </a:xfrm>
          <a:prstGeom prst="rect">
            <a:avLst/>
          </a:prstGeom>
          <a:noFill/>
        </p:spPr>
        <p:txBody>
          <a:bodyPr wrap="square" rtlCol="0">
            <a:spAutoFit/>
          </a:bodyPr>
          <a:lstStyle/>
          <a:p>
            <a:pPr>
              <a:lnSpc>
                <a:spcPts val="2400"/>
              </a:lnSpc>
            </a:pPr>
            <a:r>
              <a:rPr lang="en-US" altLang="zh-CN" dirty="0">
                <a:solidFill>
                  <a:schemeClr val="tx2"/>
                </a:solidFill>
                <a:latin typeface="微软雅黑" panose="020B0503020204020204" pitchFamily="34" charset="-122"/>
                <a:ea typeface="微软雅黑" panose="020B0503020204020204" pitchFamily="34" charset="-122"/>
              </a:rPr>
              <a:t>// Divide result by two, taking into account that x</a:t>
            </a:r>
          </a:p>
          <a:p>
            <a:pPr>
              <a:lnSpc>
                <a:spcPts val="2400"/>
              </a:lnSpc>
            </a:pPr>
            <a:r>
              <a:rPr lang="en-US" altLang="zh-CN" dirty="0">
                <a:solidFill>
                  <a:schemeClr val="tx2"/>
                </a:solidFill>
                <a:latin typeface="微软雅黑" panose="020B0503020204020204" pitchFamily="34" charset="-122"/>
                <a:ea typeface="微软雅黑" panose="020B0503020204020204" pitchFamily="34" charset="-122"/>
              </a:rPr>
              <a:t>// contains the carry from the add.</a:t>
            </a:r>
          </a:p>
          <a:p>
            <a:pPr>
              <a:lnSpc>
                <a:spcPts val="2400"/>
              </a:lnSpc>
            </a:pPr>
            <a:r>
              <a:rPr lang="en-US" altLang="zh-CN" dirty="0">
                <a:solidFill>
                  <a:schemeClr val="tx2"/>
                </a:solidFill>
                <a:latin typeface="微软雅黑" panose="020B0503020204020204" pitchFamily="34" charset="-122"/>
                <a:ea typeface="微软雅黑" panose="020B0503020204020204" pitchFamily="34" charset="-122"/>
              </a:rPr>
              <a:t>for (int </a:t>
            </a:r>
            <a:r>
              <a:rPr lang="en-US" altLang="zh-CN" dirty="0" err="1">
                <a:solidFill>
                  <a:schemeClr val="tx2"/>
                </a:solidFill>
                <a:latin typeface="微软雅黑" panose="020B0503020204020204" pitchFamily="34" charset="-122"/>
                <a:ea typeface="微软雅黑" panose="020B0503020204020204" pitchFamily="34" charset="-122"/>
              </a:rPr>
              <a:t>i</a:t>
            </a:r>
            <a:r>
              <a:rPr lang="en-US" altLang="zh-CN" dirty="0">
                <a:solidFill>
                  <a:schemeClr val="tx2"/>
                </a:solidFill>
                <a:latin typeface="微软雅黑" panose="020B0503020204020204" pitchFamily="34" charset="-122"/>
                <a:ea typeface="微软雅黑" panose="020B0503020204020204" pitchFamily="34" charset="-122"/>
              </a:rPr>
              <a:t> = 0; </a:t>
            </a:r>
            <a:r>
              <a:rPr lang="en-US" altLang="zh-CN" dirty="0" err="1">
                <a:solidFill>
                  <a:schemeClr val="tx2"/>
                </a:solidFill>
                <a:latin typeface="微软雅黑" panose="020B0503020204020204" pitchFamily="34" charset="-122"/>
                <a:ea typeface="微软雅黑" panose="020B0503020204020204" pitchFamily="34" charset="-122"/>
              </a:rPr>
              <a:t>i</a:t>
            </a:r>
            <a:r>
              <a:rPr lang="en-US" altLang="zh-CN" dirty="0">
                <a:solidFill>
                  <a:schemeClr val="tx2"/>
                </a:solidFill>
                <a:latin typeface="微软雅黑" panose="020B0503020204020204" pitchFamily="34" charset="-122"/>
                <a:ea typeface="微软雅黑" panose="020B0503020204020204" pitchFamily="34" charset="-122"/>
              </a:rPr>
              <a:t> &lt; result-&gt;size(); </a:t>
            </a:r>
            <a:r>
              <a:rPr lang="en-US" altLang="zh-CN" dirty="0" err="1">
                <a:solidFill>
                  <a:schemeClr val="tx2"/>
                </a:solidFill>
                <a:latin typeface="微软雅黑" panose="020B0503020204020204" pitchFamily="34" charset="-122"/>
                <a:ea typeface="微软雅黑" panose="020B0503020204020204" pitchFamily="34" charset="-122"/>
              </a:rPr>
              <a:t>i</a:t>
            </a:r>
            <a:r>
              <a:rPr lang="en-US" altLang="zh-CN" dirty="0">
                <a:solidFill>
                  <a:schemeClr val="tx2"/>
                </a:solidFill>
                <a:latin typeface="微软雅黑" panose="020B0503020204020204" pitchFamily="34" charset="-122"/>
                <a:ea typeface="微软雅黑" panose="020B0503020204020204" pitchFamily="34" charset="-122"/>
              </a:rPr>
              <a:t>++) {</a:t>
            </a:r>
          </a:p>
          <a:p>
            <a:pPr>
              <a:lnSpc>
                <a:spcPts val="2400"/>
              </a:lnSpc>
            </a:pPr>
            <a:r>
              <a:rPr lang="en-US" altLang="zh-CN" dirty="0">
                <a:solidFill>
                  <a:schemeClr val="tx2"/>
                </a:solidFill>
                <a:latin typeface="微软雅黑" panose="020B0503020204020204" pitchFamily="34" charset="-122"/>
                <a:ea typeface="微软雅黑" panose="020B0503020204020204" pitchFamily="34" charset="-122"/>
              </a:rPr>
              <a:t>  x = (x &lt;&lt; 8) + (*result)[</a:t>
            </a:r>
            <a:r>
              <a:rPr lang="en-US" altLang="zh-CN" dirty="0" err="1">
                <a:solidFill>
                  <a:schemeClr val="tx2"/>
                </a:solidFill>
                <a:latin typeface="微软雅黑" panose="020B0503020204020204" pitchFamily="34" charset="-122"/>
                <a:ea typeface="微软雅黑" panose="020B0503020204020204" pitchFamily="34" charset="-122"/>
              </a:rPr>
              <a:t>i</a:t>
            </a:r>
            <a:r>
              <a:rPr lang="en-US" altLang="zh-CN" dirty="0">
                <a:solidFill>
                  <a:schemeClr val="tx2"/>
                </a:solidFill>
                <a:latin typeface="微软雅黑" panose="020B0503020204020204" pitchFamily="34" charset="-122"/>
                <a:ea typeface="微软雅黑" panose="020B0503020204020204" pitchFamily="34" charset="-122"/>
              </a:rPr>
              <a:t>];</a:t>
            </a:r>
          </a:p>
          <a:p>
            <a:pPr>
              <a:lnSpc>
                <a:spcPts val="2400"/>
              </a:lnSpc>
            </a:pPr>
            <a:r>
              <a:rPr lang="en-US" altLang="zh-CN" dirty="0">
                <a:solidFill>
                  <a:schemeClr val="tx2"/>
                </a:solidFill>
                <a:latin typeface="微软雅黑" panose="020B0503020204020204" pitchFamily="34" charset="-122"/>
                <a:ea typeface="微软雅黑" panose="020B0503020204020204" pitchFamily="34" charset="-122"/>
              </a:rPr>
              <a:t>  (*result)[</a:t>
            </a:r>
            <a:r>
              <a:rPr lang="en-US" altLang="zh-CN" dirty="0" err="1">
                <a:solidFill>
                  <a:schemeClr val="tx2"/>
                </a:solidFill>
                <a:latin typeface="微软雅黑" panose="020B0503020204020204" pitchFamily="34" charset="-122"/>
                <a:ea typeface="微软雅黑" panose="020B0503020204020204" pitchFamily="34" charset="-122"/>
              </a:rPr>
              <a:t>i</a:t>
            </a:r>
            <a:r>
              <a:rPr lang="en-US" altLang="zh-CN" dirty="0">
                <a:solidFill>
                  <a:schemeClr val="tx2"/>
                </a:solidFill>
                <a:latin typeface="微软雅黑" panose="020B0503020204020204" pitchFamily="34" charset="-122"/>
                <a:ea typeface="微软雅黑" panose="020B0503020204020204" pitchFamily="34" charset="-122"/>
              </a:rPr>
              <a:t>] = x &gt;&gt; 1;</a:t>
            </a:r>
          </a:p>
          <a:p>
            <a:pPr>
              <a:lnSpc>
                <a:spcPts val="2400"/>
              </a:lnSpc>
            </a:pPr>
            <a:r>
              <a:rPr lang="en-US" altLang="zh-CN" dirty="0">
                <a:solidFill>
                  <a:schemeClr val="tx2"/>
                </a:solidFill>
                <a:latin typeface="微软雅黑" panose="020B0503020204020204" pitchFamily="34" charset="-122"/>
                <a:ea typeface="微软雅黑" panose="020B0503020204020204" pitchFamily="34" charset="-122"/>
              </a:rPr>
              <a:t>  x &amp;= 1;</a:t>
            </a:r>
          </a:p>
          <a:p>
            <a:pPr>
              <a:lnSpc>
                <a:spcPts val="2400"/>
              </a:lnSpc>
            </a:pPr>
            <a:r>
              <a:rPr lang="en-US" altLang="zh-CN" dirty="0">
                <a:solidFill>
                  <a:schemeClr val="tx2"/>
                </a:solidFill>
                <a:latin typeface="微软雅黑" panose="020B0503020204020204" pitchFamily="34" charset="-122"/>
                <a:ea typeface="微软雅黑" panose="020B0503020204020204" pitchFamily="34" charset="-122"/>
              </a:rPr>
              <a:t>}</a:t>
            </a:r>
          </a:p>
        </p:txBody>
      </p:sp>
      <p:sp>
        <p:nvSpPr>
          <p:cNvPr id="15" name="对话气泡: 椭圆形 14">
            <a:extLst>
              <a:ext uri="{FF2B5EF4-FFF2-40B4-BE49-F238E27FC236}">
                <a16:creationId xmlns:a16="http://schemas.microsoft.com/office/drawing/2014/main" id="{F15502EE-F010-4D41-8976-2E121197ED89}"/>
              </a:ext>
            </a:extLst>
          </p:cNvPr>
          <p:cNvSpPr/>
          <p:nvPr/>
        </p:nvSpPr>
        <p:spPr>
          <a:xfrm>
            <a:off x="7606580" y="2370815"/>
            <a:ext cx="2736304" cy="1085838"/>
          </a:xfrm>
          <a:prstGeom prst="wedgeEllipseCallout">
            <a:avLst>
              <a:gd name="adj1" fmla="val -93444"/>
              <a:gd name="adj2" fmla="val -6988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巧妙或复杂的代码段前要加注释。</a:t>
            </a:r>
          </a:p>
        </p:txBody>
      </p:sp>
      <p:sp>
        <p:nvSpPr>
          <p:cNvPr id="17" name="文本框 16">
            <a:extLst>
              <a:ext uri="{FF2B5EF4-FFF2-40B4-BE49-F238E27FC236}">
                <a16:creationId xmlns:a16="http://schemas.microsoft.com/office/drawing/2014/main" id="{C67358B0-093E-44AD-A0BA-B0C8DAE3EB3D}"/>
              </a:ext>
            </a:extLst>
          </p:cNvPr>
          <p:cNvSpPr txBox="1"/>
          <p:nvPr/>
        </p:nvSpPr>
        <p:spPr>
          <a:xfrm>
            <a:off x="3187825" y="3717032"/>
            <a:ext cx="9001000" cy="1301447"/>
          </a:xfrm>
          <a:prstGeom prst="rect">
            <a:avLst/>
          </a:prstGeom>
          <a:noFill/>
        </p:spPr>
        <p:txBody>
          <a:bodyPr wrap="square" rtlCol="0">
            <a:spAutoFit/>
          </a:bodyPr>
          <a:lstStyle/>
          <a:p>
            <a:pPr>
              <a:lnSpc>
                <a:spcPts val="2400"/>
              </a:lnSpc>
            </a:pPr>
            <a:r>
              <a:rPr lang="en-US" altLang="zh-CN" dirty="0">
                <a:solidFill>
                  <a:schemeClr val="tx2"/>
                </a:solidFill>
                <a:latin typeface="微软雅黑" panose="020B0503020204020204" pitchFamily="34" charset="-122"/>
                <a:ea typeface="微软雅黑" panose="020B0503020204020204" pitchFamily="34" charset="-122"/>
              </a:rPr>
              <a:t>// If we have enough memory, </a:t>
            </a:r>
            <a:r>
              <a:rPr lang="en-US" altLang="zh-CN" dirty="0" err="1">
                <a:solidFill>
                  <a:schemeClr val="tx2"/>
                </a:solidFill>
                <a:latin typeface="微软雅黑" panose="020B0503020204020204" pitchFamily="34" charset="-122"/>
                <a:ea typeface="微软雅黑" panose="020B0503020204020204" pitchFamily="34" charset="-122"/>
              </a:rPr>
              <a:t>mmap</a:t>
            </a:r>
            <a:r>
              <a:rPr lang="en-US" altLang="zh-CN" dirty="0">
                <a:solidFill>
                  <a:schemeClr val="tx2"/>
                </a:solidFill>
                <a:latin typeface="微软雅黑" panose="020B0503020204020204" pitchFamily="34" charset="-122"/>
                <a:ea typeface="微软雅黑" panose="020B0503020204020204" pitchFamily="34" charset="-122"/>
              </a:rPr>
              <a:t> the data portion too.</a:t>
            </a:r>
          </a:p>
          <a:p>
            <a:pPr>
              <a:lnSpc>
                <a:spcPts val="2400"/>
              </a:lnSpc>
            </a:pPr>
            <a:r>
              <a:rPr lang="en-US" altLang="zh-CN" dirty="0" err="1">
                <a:solidFill>
                  <a:schemeClr val="tx2"/>
                </a:solidFill>
                <a:latin typeface="微软雅黑" panose="020B0503020204020204" pitchFamily="34" charset="-122"/>
                <a:ea typeface="微软雅黑" panose="020B0503020204020204" pitchFamily="34" charset="-122"/>
              </a:rPr>
              <a:t>mmap_budget</a:t>
            </a:r>
            <a:r>
              <a:rPr lang="en-US" altLang="zh-CN" dirty="0">
                <a:solidFill>
                  <a:schemeClr val="tx2"/>
                </a:solidFill>
                <a:latin typeface="微软雅黑" panose="020B0503020204020204" pitchFamily="34" charset="-122"/>
                <a:ea typeface="微软雅黑" panose="020B0503020204020204" pitchFamily="34" charset="-122"/>
              </a:rPr>
              <a:t> = max&lt;int64&gt;(0, </a:t>
            </a:r>
            <a:r>
              <a:rPr lang="en-US" altLang="zh-CN" dirty="0" err="1">
                <a:solidFill>
                  <a:schemeClr val="tx2"/>
                </a:solidFill>
                <a:latin typeface="微软雅黑" panose="020B0503020204020204" pitchFamily="34" charset="-122"/>
                <a:ea typeface="微软雅黑" panose="020B0503020204020204" pitchFamily="34" charset="-122"/>
              </a:rPr>
              <a:t>mmap_budget</a:t>
            </a:r>
            <a:r>
              <a:rPr lang="en-US" altLang="zh-CN" dirty="0">
                <a:solidFill>
                  <a:schemeClr val="tx2"/>
                </a:solidFill>
                <a:latin typeface="微软雅黑" panose="020B0503020204020204" pitchFamily="34" charset="-122"/>
                <a:ea typeface="微软雅黑" panose="020B0503020204020204" pitchFamily="34" charset="-122"/>
              </a:rPr>
              <a:t> - index_-&gt;length());</a:t>
            </a:r>
          </a:p>
          <a:p>
            <a:pPr>
              <a:lnSpc>
                <a:spcPts val="2400"/>
              </a:lnSpc>
            </a:pPr>
            <a:r>
              <a:rPr lang="en-US" altLang="zh-CN" dirty="0">
                <a:solidFill>
                  <a:schemeClr val="tx2"/>
                </a:solidFill>
                <a:latin typeface="微软雅黑" panose="020B0503020204020204" pitchFamily="34" charset="-122"/>
                <a:ea typeface="微软雅黑" panose="020B0503020204020204" pitchFamily="34" charset="-122"/>
              </a:rPr>
              <a:t>if (</a:t>
            </a:r>
            <a:r>
              <a:rPr lang="en-US" altLang="zh-CN" dirty="0" err="1">
                <a:solidFill>
                  <a:schemeClr val="tx2"/>
                </a:solidFill>
                <a:latin typeface="微软雅黑" panose="020B0503020204020204" pitchFamily="34" charset="-122"/>
                <a:ea typeface="微软雅黑" panose="020B0503020204020204" pitchFamily="34" charset="-122"/>
              </a:rPr>
              <a:t>mmap_budget</a:t>
            </a:r>
            <a:r>
              <a:rPr lang="en-US" altLang="zh-CN" dirty="0">
                <a:solidFill>
                  <a:schemeClr val="tx2"/>
                </a:solidFill>
                <a:latin typeface="微软雅黑" panose="020B0503020204020204" pitchFamily="34" charset="-122"/>
                <a:ea typeface="微软雅黑" panose="020B0503020204020204" pitchFamily="34" charset="-122"/>
              </a:rPr>
              <a:t> &gt;= </a:t>
            </a:r>
            <a:r>
              <a:rPr lang="en-US" altLang="zh-CN" dirty="0" err="1">
                <a:solidFill>
                  <a:schemeClr val="tx2"/>
                </a:solidFill>
                <a:latin typeface="微软雅黑" panose="020B0503020204020204" pitchFamily="34" charset="-122"/>
                <a:ea typeface="微软雅黑" panose="020B0503020204020204" pitchFamily="34" charset="-122"/>
              </a:rPr>
              <a:t>data_size</a:t>
            </a:r>
            <a:r>
              <a:rPr lang="en-US" altLang="zh-CN" dirty="0">
                <a:solidFill>
                  <a:schemeClr val="tx2"/>
                </a:solidFill>
                <a:latin typeface="微软雅黑" panose="020B0503020204020204" pitchFamily="34" charset="-122"/>
                <a:ea typeface="微软雅黑" panose="020B0503020204020204" pitchFamily="34" charset="-122"/>
              </a:rPr>
              <a:t>_ &amp;&amp; !</a:t>
            </a:r>
            <a:r>
              <a:rPr lang="en-US" altLang="zh-CN" dirty="0" err="1">
                <a:solidFill>
                  <a:schemeClr val="tx2"/>
                </a:solidFill>
                <a:latin typeface="微软雅黑" panose="020B0503020204020204" pitchFamily="34" charset="-122"/>
                <a:ea typeface="微软雅黑" panose="020B0503020204020204" pitchFamily="34" charset="-122"/>
              </a:rPr>
              <a:t>MmapData</a:t>
            </a:r>
            <a:r>
              <a:rPr lang="en-US" altLang="zh-CN" dirty="0">
                <a:solidFill>
                  <a:schemeClr val="tx2"/>
                </a:solidFill>
                <a:latin typeface="微软雅黑" panose="020B0503020204020204" pitchFamily="34" charset="-122"/>
                <a:ea typeface="微软雅黑" panose="020B0503020204020204" pitchFamily="34" charset="-122"/>
              </a:rPr>
              <a:t>(</a:t>
            </a:r>
            <a:r>
              <a:rPr lang="en-US" altLang="zh-CN" dirty="0" err="1">
                <a:solidFill>
                  <a:schemeClr val="tx2"/>
                </a:solidFill>
                <a:latin typeface="微软雅黑" panose="020B0503020204020204" pitchFamily="34" charset="-122"/>
                <a:ea typeface="微软雅黑" panose="020B0503020204020204" pitchFamily="34" charset="-122"/>
              </a:rPr>
              <a:t>mmap_chunk_bytes</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err="1">
                <a:solidFill>
                  <a:schemeClr val="tx2"/>
                </a:solidFill>
                <a:latin typeface="微软雅黑" panose="020B0503020204020204" pitchFamily="34" charset="-122"/>
                <a:ea typeface="微软雅黑" panose="020B0503020204020204" pitchFamily="34" charset="-122"/>
              </a:rPr>
              <a:t>mlock</a:t>
            </a:r>
            <a:r>
              <a:rPr lang="en-US" altLang="zh-CN" dirty="0">
                <a:solidFill>
                  <a:schemeClr val="tx2"/>
                </a:solidFill>
                <a:latin typeface="微软雅黑" panose="020B0503020204020204" pitchFamily="34" charset="-122"/>
                <a:ea typeface="微软雅黑" panose="020B0503020204020204" pitchFamily="34" charset="-122"/>
              </a:rPr>
              <a:t>))</a:t>
            </a:r>
          </a:p>
          <a:p>
            <a:pPr>
              <a:lnSpc>
                <a:spcPts val="2400"/>
              </a:lnSpc>
            </a:pPr>
            <a:r>
              <a:rPr lang="en-US" altLang="zh-CN" dirty="0">
                <a:solidFill>
                  <a:schemeClr val="tx2"/>
                </a:solidFill>
                <a:latin typeface="微软雅黑" panose="020B0503020204020204" pitchFamily="34" charset="-122"/>
                <a:ea typeface="微软雅黑" panose="020B0503020204020204" pitchFamily="34" charset="-122"/>
              </a:rPr>
              <a:t>  return;  // Error already logged.</a:t>
            </a:r>
          </a:p>
        </p:txBody>
      </p:sp>
      <p:sp>
        <p:nvSpPr>
          <p:cNvPr id="19" name="对话气泡: 椭圆形 18">
            <a:extLst>
              <a:ext uri="{FF2B5EF4-FFF2-40B4-BE49-F238E27FC236}">
                <a16:creationId xmlns:a16="http://schemas.microsoft.com/office/drawing/2014/main" id="{AC95D963-99DA-45F8-A950-F35428B788BF}"/>
              </a:ext>
            </a:extLst>
          </p:cNvPr>
          <p:cNvSpPr/>
          <p:nvPr/>
        </p:nvSpPr>
        <p:spPr>
          <a:xfrm>
            <a:off x="379512" y="4757610"/>
            <a:ext cx="2808313" cy="1114413"/>
          </a:xfrm>
          <a:prstGeom prst="wedgeEllipseCallout">
            <a:avLst>
              <a:gd name="adj1" fmla="val 107036"/>
              <a:gd name="adj2" fmla="val -276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比较隐晦的地方要在行尾加入注释。在行尾空两格进行注释。</a:t>
            </a:r>
          </a:p>
        </p:txBody>
      </p:sp>
      <p:sp>
        <p:nvSpPr>
          <p:cNvPr id="22" name="对话气泡: 矩形 21">
            <a:extLst>
              <a:ext uri="{FF2B5EF4-FFF2-40B4-BE49-F238E27FC236}">
                <a16:creationId xmlns:a16="http://schemas.microsoft.com/office/drawing/2014/main" id="{38330717-3E55-436F-8060-ABB997CEAA26}"/>
              </a:ext>
            </a:extLst>
          </p:cNvPr>
          <p:cNvSpPr/>
          <p:nvPr/>
        </p:nvSpPr>
        <p:spPr>
          <a:xfrm>
            <a:off x="4988025" y="5688185"/>
            <a:ext cx="5400600" cy="923329"/>
          </a:xfrm>
          <a:prstGeom prst="wedgeRectCallout">
            <a:avLst>
              <a:gd name="adj1" fmla="val -10674"/>
              <a:gd name="adj2" fmla="val -14688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这里用了两段注释分别描述这段代码的作用，和提示函数返回时错误已经被记入日志。</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74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F82EDA-BBAC-478C-910B-DBC1885CBDFB}"/>
              </a:ext>
            </a:extLst>
          </p:cNvPr>
          <p:cNvSpPr>
            <a:spLocks noGrp="1"/>
          </p:cNvSpPr>
          <p:nvPr>
            <p:ph idx="1"/>
          </p:nvPr>
        </p:nvSpPr>
        <p:spPr>
          <a:xfrm>
            <a:off x="805308" y="2924944"/>
            <a:ext cx="9753600" cy="1816224"/>
          </a:xfrm>
        </p:spPr>
        <p:txBody>
          <a:bodyPr>
            <a:normAutofit/>
          </a:bodyPr>
          <a:lstStyle/>
          <a:p>
            <a:pPr marL="45720" indent="0" algn="ctr">
              <a:buNone/>
            </a:pPr>
            <a:r>
              <a:rPr lang="en-US" altLang="zh-CN" sz="5400" b="1" dirty="0">
                <a:solidFill>
                  <a:srgbClr val="C00000"/>
                </a:solidFill>
                <a:ea typeface="造字工房俊雅锐宋体验版常规体" pitchFamily="50" charset="-122"/>
              </a:rPr>
              <a:t>THANKS</a:t>
            </a:r>
            <a:endParaRPr lang="zh-CN" altLang="en-US" sz="5400" dirty="0"/>
          </a:p>
        </p:txBody>
      </p:sp>
    </p:spTree>
    <p:extLst>
      <p:ext uri="{BB962C8B-B14F-4D97-AF65-F5344CB8AC3E}">
        <p14:creationId xmlns:p14="http://schemas.microsoft.com/office/powerpoint/2010/main" val="194430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828" y="260648"/>
            <a:ext cx="2932582" cy="432048"/>
          </a:xfrm>
        </p:spPr>
        <p:txBody>
          <a:bodyPr>
            <a:normAutofit/>
          </a:bodyPr>
          <a:lstStyle/>
          <a:p>
            <a:r>
              <a:rPr lang="zh-CN" altLang="en-US" sz="1800" dirty="0">
                <a:solidFill>
                  <a:srgbClr val="C00000"/>
                </a:solidFill>
                <a:latin typeface="华文细黑" panose="02010600040101010101" pitchFamily="2" charset="-122"/>
                <a:ea typeface="华文细黑" panose="02010600040101010101" pitchFamily="2" charset="-122"/>
              </a:rPr>
              <a:t>目录</a:t>
            </a:r>
            <a:endParaRPr lang="zh-CN" sz="1800" dirty="0">
              <a:solidFill>
                <a:srgbClr val="C00000"/>
              </a:solidFill>
              <a:latin typeface="华文细黑" panose="02010600040101010101" pitchFamily="2" charset="-122"/>
              <a:ea typeface="华文细黑" panose="02010600040101010101" pitchFamily="2" charset="-122"/>
            </a:endParaRPr>
          </a:p>
        </p:txBody>
      </p:sp>
      <p:cxnSp>
        <p:nvCxnSpPr>
          <p:cNvPr id="14" name="直接连接符 13">
            <a:extLst>
              <a:ext uri="{FF2B5EF4-FFF2-40B4-BE49-F238E27FC236}">
                <a16:creationId xmlns:a16="http://schemas.microsoft.com/office/drawing/2014/main" id="{4023450B-5506-48E2-B2C6-1DB8B4A219F9}"/>
              </a:ext>
            </a:extLst>
          </p:cNvPr>
          <p:cNvCxnSpPr>
            <a:cxnSpLocks/>
          </p:cNvCxnSpPr>
          <p:nvPr/>
        </p:nvCxnSpPr>
        <p:spPr>
          <a:xfrm>
            <a:off x="451521" y="836712"/>
            <a:ext cx="11331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F836794B-C5EC-4403-AD0E-45FBD35E0A26}"/>
              </a:ext>
            </a:extLst>
          </p:cNvPr>
          <p:cNvSpPr/>
          <p:nvPr/>
        </p:nvSpPr>
        <p:spPr>
          <a:xfrm>
            <a:off x="549796" y="404664"/>
            <a:ext cx="288032" cy="288032"/>
          </a:xfrm>
          <a:prstGeom prst="ellipse">
            <a:avLst/>
          </a:prstGeom>
          <a:solidFill>
            <a:srgbClr val="0070C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D1545F-C3CA-4B16-B1E1-4B9478683439}"/>
              </a:ext>
            </a:extLst>
          </p:cNvPr>
          <p:cNvSpPr txBox="1">
            <a:spLocks/>
          </p:cNvSpPr>
          <p:nvPr/>
        </p:nvSpPr>
        <p:spPr>
          <a:xfrm>
            <a:off x="837828" y="260648"/>
            <a:ext cx="2932582" cy="4320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sz="4000" kern="1200" cap="all" baseline="0">
                <a:solidFill>
                  <a:schemeClr val="tx1">
                    <a:lumMod val="50000"/>
                  </a:schemeClr>
                </a:solidFill>
                <a:latin typeface="微软雅黑" panose="020B0503020204020204" pitchFamily="34" charset="-122"/>
                <a:ea typeface="微软雅黑" panose="020B0503020204020204" pitchFamily="34" charset="-122"/>
                <a:cs typeface="+mj-cs"/>
              </a:defRPr>
            </a:lvl1pPr>
          </a:lstStyle>
          <a:p>
            <a:r>
              <a:rPr lang="zh-CN" altLang="en-US" sz="1800" dirty="0">
                <a:solidFill>
                  <a:srgbClr val="C00000"/>
                </a:solidFill>
                <a:latin typeface="华文细黑" panose="02010600040101010101" pitchFamily="2" charset="-122"/>
                <a:ea typeface="华文细黑" panose="02010600040101010101" pitchFamily="2" charset="-122"/>
              </a:rPr>
              <a:t>通用命名规则</a:t>
            </a:r>
          </a:p>
        </p:txBody>
      </p:sp>
      <p:cxnSp>
        <p:nvCxnSpPr>
          <p:cNvPr id="5" name="直接连接符 4">
            <a:extLst>
              <a:ext uri="{FF2B5EF4-FFF2-40B4-BE49-F238E27FC236}">
                <a16:creationId xmlns:a16="http://schemas.microsoft.com/office/drawing/2014/main" id="{DE5C3D7A-9164-4EA6-9AB5-6F6FB52A8259}"/>
              </a:ext>
            </a:extLst>
          </p:cNvPr>
          <p:cNvCxnSpPr>
            <a:cxnSpLocks/>
          </p:cNvCxnSpPr>
          <p:nvPr/>
        </p:nvCxnSpPr>
        <p:spPr>
          <a:xfrm>
            <a:off x="451521" y="836712"/>
            <a:ext cx="11331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DFD0D662-9A8A-42DF-9834-E266AF3BD4CF}"/>
              </a:ext>
            </a:extLst>
          </p:cNvPr>
          <p:cNvSpPr/>
          <p:nvPr/>
        </p:nvSpPr>
        <p:spPr>
          <a:xfrm>
            <a:off x="549796" y="404664"/>
            <a:ext cx="288032" cy="288032"/>
          </a:xfrm>
          <a:prstGeom prst="ellipse">
            <a:avLst/>
          </a:prstGeom>
          <a:solidFill>
            <a:srgbClr val="0070C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sp>
        <p:nvSpPr>
          <p:cNvPr id="13" name="矩形 12">
            <a:extLst>
              <a:ext uri="{FF2B5EF4-FFF2-40B4-BE49-F238E27FC236}">
                <a16:creationId xmlns:a16="http://schemas.microsoft.com/office/drawing/2014/main" id="{12A71E43-266E-47CD-B566-DAB68B868218}"/>
              </a:ext>
            </a:extLst>
          </p:cNvPr>
          <p:cNvSpPr/>
          <p:nvPr/>
        </p:nvSpPr>
        <p:spPr>
          <a:xfrm>
            <a:off x="3792807" y="1852428"/>
            <a:ext cx="3885781" cy="1576572"/>
          </a:xfrm>
          <a:prstGeom prst="rect">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algn="ctr">
              <a:lnSpc>
                <a:spcPts val="2800"/>
              </a:lnSpc>
            </a:pPr>
            <a:r>
              <a:rPr lang="en-US" altLang="zh-CN" dirty="0">
                <a:latin typeface="微软雅黑" panose="020B0503020204020204" pitchFamily="34" charset="-122"/>
                <a:ea typeface="微软雅黑" panose="020B0503020204020204" pitchFamily="34" charset="-122"/>
              </a:rPr>
              <a:t>int </a:t>
            </a:r>
            <a:r>
              <a:rPr lang="en-US" altLang="zh-CN" dirty="0" err="1">
                <a:latin typeface="微软雅黑" panose="020B0503020204020204" pitchFamily="34" charset="-122"/>
                <a:ea typeface="微软雅黑" panose="020B0503020204020204" pitchFamily="34" charset="-122"/>
              </a:rPr>
              <a:t>price_count_reader</a:t>
            </a:r>
            <a:r>
              <a:rPr lang="en-US" altLang="zh-CN" dirty="0">
                <a:latin typeface="微软雅黑" panose="020B0503020204020204" pitchFamily="34" charset="-122"/>
                <a:ea typeface="微软雅黑" panose="020B0503020204020204" pitchFamily="34" charset="-122"/>
              </a:rPr>
              <a:t>; </a:t>
            </a:r>
          </a:p>
          <a:p>
            <a:pPr algn="ctr">
              <a:lnSpc>
                <a:spcPts val="2800"/>
              </a:lnSpc>
            </a:pPr>
            <a:r>
              <a:rPr lang="en-US" altLang="zh-CN" dirty="0">
                <a:latin typeface="微软雅黑" panose="020B0503020204020204" pitchFamily="34" charset="-122"/>
                <a:ea typeface="微软雅黑" panose="020B0503020204020204" pitchFamily="34" charset="-122"/>
              </a:rPr>
              <a:t>int </a:t>
            </a:r>
            <a:r>
              <a:rPr lang="en-US" altLang="zh-CN" dirty="0" err="1">
                <a:latin typeface="微软雅黑" panose="020B0503020204020204" pitchFamily="34" charset="-122"/>
                <a:ea typeface="微软雅黑" panose="020B0503020204020204" pitchFamily="34" charset="-122"/>
              </a:rPr>
              <a:t>num_errors</a:t>
            </a:r>
            <a:r>
              <a:rPr lang="en-US" altLang="zh-CN" dirty="0">
                <a:latin typeface="微软雅黑" panose="020B0503020204020204" pitchFamily="34" charset="-122"/>
                <a:ea typeface="微软雅黑" panose="020B0503020204020204" pitchFamily="34" charset="-122"/>
              </a:rPr>
              <a:t>; </a:t>
            </a:r>
          </a:p>
          <a:p>
            <a:pPr algn="ctr">
              <a:lnSpc>
                <a:spcPts val="2800"/>
              </a:lnSpc>
            </a:pPr>
            <a:r>
              <a:rPr lang="en-US" altLang="zh-CN" dirty="0">
                <a:latin typeface="微软雅黑" panose="020B0503020204020204" pitchFamily="34" charset="-122"/>
                <a:ea typeface="微软雅黑" panose="020B0503020204020204" pitchFamily="34" charset="-122"/>
              </a:rPr>
              <a:t>int </a:t>
            </a:r>
            <a:r>
              <a:rPr lang="en-US" altLang="zh-CN" dirty="0" err="1">
                <a:latin typeface="微软雅黑" panose="020B0503020204020204" pitchFamily="34" charset="-122"/>
                <a:ea typeface="微软雅黑" panose="020B0503020204020204" pitchFamily="34" charset="-122"/>
              </a:rPr>
              <a:t>num_dns_connections</a:t>
            </a:r>
            <a:r>
              <a:rPr lang="en-US" altLang="zh-CN" dirty="0">
                <a:latin typeface="微软雅黑" panose="020B0503020204020204" pitchFamily="34" charset="-122"/>
                <a:ea typeface="微软雅黑" panose="020B0503020204020204" pitchFamily="34" charset="-122"/>
              </a:rPr>
              <a:t>; </a:t>
            </a:r>
          </a:p>
          <a:p>
            <a:pPr algn="ctr">
              <a:lnSpc>
                <a:spcPts val="2800"/>
              </a:lnSpc>
            </a:pPr>
            <a:r>
              <a:rPr lang="en-US" altLang="zh-CN" dirty="0">
                <a:latin typeface="微软雅黑" panose="020B0503020204020204" pitchFamily="34" charset="-122"/>
                <a:ea typeface="微软雅黑" panose="020B0503020204020204" pitchFamily="34" charset="-122"/>
              </a:rPr>
              <a:t>int </a:t>
            </a:r>
            <a:r>
              <a:rPr lang="en-US" altLang="zh-CN" dirty="0" err="1">
                <a:latin typeface="微软雅黑" panose="020B0503020204020204" pitchFamily="34" charset="-122"/>
                <a:ea typeface="微软雅黑" panose="020B0503020204020204" pitchFamily="34" charset="-122"/>
              </a:rPr>
              <a:t>lstm_size</a:t>
            </a:r>
            <a:r>
              <a:rPr lang="en-US" altLang="zh-CN" dirty="0">
                <a:latin typeface="微软雅黑" panose="020B0503020204020204" pitchFamily="34" charset="-122"/>
                <a:ea typeface="微软雅黑" panose="020B0503020204020204" pitchFamily="34" charset="-122"/>
              </a:rPr>
              <a:t>; </a:t>
            </a:r>
          </a:p>
        </p:txBody>
      </p:sp>
      <p:grpSp>
        <p:nvGrpSpPr>
          <p:cNvPr id="9" name="组合 8">
            <a:extLst>
              <a:ext uri="{FF2B5EF4-FFF2-40B4-BE49-F238E27FC236}">
                <a16:creationId xmlns:a16="http://schemas.microsoft.com/office/drawing/2014/main" id="{EF43E9EE-59F8-43C3-83BA-3EB8A744D685}"/>
              </a:ext>
            </a:extLst>
          </p:cNvPr>
          <p:cNvGrpSpPr/>
          <p:nvPr/>
        </p:nvGrpSpPr>
        <p:grpSpPr>
          <a:xfrm>
            <a:off x="3142084" y="1011113"/>
            <a:ext cx="1301446" cy="1301446"/>
            <a:chOff x="4034" y="589764"/>
            <a:chExt cx="1353025" cy="13530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grpSpPr>
        <p:sp>
          <p:nvSpPr>
            <p:cNvPr id="10" name="椭圆 9">
              <a:extLst>
                <a:ext uri="{FF2B5EF4-FFF2-40B4-BE49-F238E27FC236}">
                  <a16:creationId xmlns:a16="http://schemas.microsoft.com/office/drawing/2014/main" id="{14833CD1-01AC-43B5-A69F-0344CF600861}"/>
                </a:ext>
              </a:extLst>
            </p:cNvPr>
            <p:cNvSpPr/>
            <p:nvPr/>
          </p:nvSpPr>
          <p:spPr>
            <a:xfrm>
              <a:off x="4034" y="589764"/>
              <a:ext cx="1353025" cy="1353025"/>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椭圆 4">
              <a:extLst>
                <a:ext uri="{FF2B5EF4-FFF2-40B4-BE49-F238E27FC236}">
                  <a16:creationId xmlns:a16="http://schemas.microsoft.com/office/drawing/2014/main" id="{B6F5B383-85ED-4A09-8D32-BB244223F8C1}"/>
                </a:ext>
              </a:extLst>
            </p:cNvPr>
            <p:cNvSpPr txBox="1"/>
            <p:nvPr/>
          </p:nvSpPr>
          <p:spPr>
            <a:xfrm>
              <a:off x="202180" y="787910"/>
              <a:ext cx="956733" cy="9567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正确示范</a:t>
              </a:r>
            </a:p>
          </p:txBody>
        </p:sp>
      </p:grpSp>
      <p:sp>
        <p:nvSpPr>
          <p:cNvPr id="16" name="对话气泡: 矩形 15">
            <a:extLst>
              <a:ext uri="{FF2B5EF4-FFF2-40B4-BE49-F238E27FC236}">
                <a16:creationId xmlns:a16="http://schemas.microsoft.com/office/drawing/2014/main" id="{D82AEA4B-AFC1-4DF5-B267-3C8E7B9EDFD6}"/>
              </a:ext>
            </a:extLst>
          </p:cNvPr>
          <p:cNvSpPr/>
          <p:nvPr/>
        </p:nvSpPr>
        <p:spPr>
          <a:xfrm>
            <a:off x="6946520" y="1154728"/>
            <a:ext cx="1163141" cy="421416"/>
          </a:xfrm>
          <a:prstGeom prst="wedgeRectCallout">
            <a:avLst>
              <a:gd name="adj1" fmla="val -43729"/>
              <a:gd name="adj2" fmla="val 174711"/>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无缩写</a:t>
            </a:r>
          </a:p>
        </p:txBody>
      </p:sp>
      <p:sp>
        <p:nvSpPr>
          <p:cNvPr id="17" name="对话气泡: 矩形 16">
            <a:extLst>
              <a:ext uri="{FF2B5EF4-FFF2-40B4-BE49-F238E27FC236}">
                <a16:creationId xmlns:a16="http://schemas.microsoft.com/office/drawing/2014/main" id="{1BF76519-9F1D-4898-8D34-83A442B9C8C7}"/>
              </a:ext>
            </a:extLst>
          </p:cNvPr>
          <p:cNvSpPr/>
          <p:nvPr/>
        </p:nvSpPr>
        <p:spPr>
          <a:xfrm>
            <a:off x="8398668" y="1608743"/>
            <a:ext cx="2862957" cy="421416"/>
          </a:xfrm>
          <a:prstGeom prst="wedgeRectCallout">
            <a:avLst>
              <a:gd name="adj1" fmla="val -111967"/>
              <a:gd name="adj2" fmla="val 149914"/>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Num</a:t>
            </a:r>
            <a:r>
              <a:rPr lang="zh-CN" altLang="en-US" dirty="0">
                <a:solidFill>
                  <a:schemeClr val="tx1"/>
                </a:solidFill>
                <a:latin typeface="微软雅黑" panose="020B0503020204020204" pitchFamily="34" charset="-122"/>
                <a:ea typeface="微软雅黑" panose="020B0503020204020204" pitchFamily="34" charset="-122"/>
              </a:rPr>
              <a:t>是一个常见的写法</a:t>
            </a:r>
          </a:p>
        </p:txBody>
      </p:sp>
      <p:sp>
        <p:nvSpPr>
          <p:cNvPr id="18" name="对话气泡: 矩形 17">
            <a:extLst>
              <a:ext uri="{FF2B5EF4-FFF2-40B4-BE49-F238E27FC236}">
                <a16:creationId xmlns:a16="http://schemas.microsoft.com/office/drawing/2014/main" id="{A870BBF2-6658-439A-85D0-31995A3CFCD3}"/>
              </a:ext>
            </a:extLst>
          </p:cNvPr>
          <p:cNvSpPr/>
          <p:nvPr/>
        </p:nvSpPr>
        <p:spPr>
          <a:xfrm>
            <a:off x="8398668" y="2461169"/>
            <a:ext cx="3096344" cy="421416"/>
          </a:xfrm>
          <a:prstGeom prst="wedgeRectCallout">
            <a:avLst>
              <a:gd name="adj1" fmla="val -90262"/>
              <a:gd name="adj2" fmla="val 29022"/>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人人都知道“</a:t>
            </a:r>
            <a:r>
              <a:rPr lang="en-US" altLang="zh-CN" dirty="0" err="1">
                <a:solidFill>
                  <a:schemeClr val="tx1"/>
                </a:solidFill>
                <a:latin typeface="微软雅黑" panose="020B0503020204020204" pitchFamily="34" charset="-122"/>
                <a:ea typeface="微软雅黑" panose="020B0503020204020204" pitchFamily="34" charset="-122"/>
              </a:rPr>
              <a:t>dns</a:t>
            </a:r>
            <a:r>
              <a:rPr lang="zh-CN" altLang="en-US" dirty="0">
                <a:solidFill>
                  <a:schemeClr val="tx1"/>
                </a:solidFill>
                <a:latin typeface="微软雅黑" panose="020B0503020204020204" pitchFamily="34" charset="-122"/>
                <a:ea typeface="微软雅黑" panose="020B0503020204020204" pitchFamily="34" charset="-122"/>
              </a:rPr>
              <a:t>”是什么</a:t>
            </a:r>
          </a:p>
        </p:txBody>
      </p:sp>
      <p:sp>
        <p:nvSpPr>
          <p:cNvPr id="19" name="对话气泡: 矩形 18">
            <a:extLst>
              <a:ext uri="{FF2B5EF4-FFF2-40B4-BE49-F238E27FC236}">
                <a16:creationId xmlns:a16="http://schemas.microsoft.com/office/drawing/2014/main" id="{420E2465-DEA6-4071-8132-FBC62D1E77CC}"/>
              </a:ext>
            </a:extLst>
          </p:cNvPr>
          <p:cNvSpPr/>
          <p:nvPr/>
        </p:nvSpPr>
        <p:spPr>
          <a:xfrm>
            <a:off x="7966620" y="3102887"/>
            <a:ext cx="3528392" cy="421416"/>
          </a:xfrm>
          <a:prstGeom prst="wedgeRectCallout">
            <a:avLst>
              <a:gd name="adj1" fmla="val -90761"/>
              <a:gd name="adj2" fmla="val -23674"/>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lstm</a:t>
            </a:r>
            <a:r>
              <a:rPr lang="zh-CN" altLang="en-US" dirty="0">
                <a:solidFill>
                  <a:schemeClr val="tx1"/>
                </a:solidFill>
                <a:latin typeface="微软雅黑" panose="020B0503020204020204" pitchFamily="34" charset="-122"/>
                <a:ea typeface="微软雅黑" panose="020B0503020204020204" pitchFamily="34" charset="-122"/>
              </a:rPr>
              <a:t>”是常见的机器学习缩写</a:t>
            </a:r>
          </a:p>
        </p:txBody>
      </p:sp>
      <p:sp>
        <p:nvSpPr>
          <p:cNvPr id="20" name="文本框 19">
            <a:extLst>
              <a:ext uri="{FF2B5EF4-FFF2-40B4-BE49-F238E27FC236}">
                <a16:creationId xmlns:a16="http://schemas.microsoft.com/office/drawing/2014/main" id="{435AC49A-C8B2-4E59-B1E5-F60BF2DEF509}"/>
              </a:ext>
            </a:extLst>
          </p:cNvPr>
          <p:cNvSpPr txBox="1"/>
          <p:nvPr/>
        </p:nvSpPr>
        <p:spPr>
          <a:xfrm>
            <a:off x="575228" y="1772816"/>
            <a:ext cx="2566856" cy="923330"/>
          </a:xfrm>
          <a:prstGeom prst="rect">
            <a:avLst/>
          </a:prstGeom>
          <a:noFill/>
        </p:spPr>
        <p:txBody>
          <a:bodyPr wrap="square" rtlCol="0">
            <a:spAutoFit/>
          </a:bodyPr>
          <a:lstStyle/>
          <a:p>
            <a:r>
              <a:rPr lang="zh-CN" altLang="en-US" b="1" dirty="0">
                <a:solidFill>
                  <a:schemeClr val="tx2"/>
                </a:solidFill>
                <a:latin typeface="微软雅黑" panose="020B0503020204020204" pitchFamily="34" charset="-122"/>
                <a:ea typeface="微软雅黑" panose="020B0503020204020204" pitchFamily="34" charset="-122"/>
              </a:rPr>
              <a:t>函数命名，变量命名</a:t>
            </a:r>
            <a:r>
              <a:rPr lang="zh-CN" altLang="en-US" b="1" dirty="0">
                <a:latin typeface="微软雅黑" panose="020B0503020204020204" pitchFamily="34" charset="-122"/>
                <a:ea typeface="微软雅黑" panose="020B0503020204020204" pitchFamily="34" charset="-122"/>
              </a:rPr>
              <a:t>，</a:t>
            </a:r>
            <a:r>
              <a:rPr lang="zh-CN" altLang="en-US" b="1" dirty="0">
                <a:solidFill>
                  <a:schemeClr val="tx2"/>
                </a:solidFill>
                <a:latin typeface="微软雅黑" panose="020B0503020204020204" pitchFamily="34" charset="-122"/>
                <a:ea typeface="微软雅黑" panose="020B0503020204020204" pitchFamily="34" charset="-122"/>
              </a:rPr>
              <a:t>文件命名</a:t>
            </a:r>
            <a:r>
              <a:rPr lang="zh-CN" altLang="en-US" dirty="0">
                <a:solidFill>
                  <a:schemeClr val="tx2"/>
                </a:solidFill>
                <a:latin typeface="微软雅黑" panose="020B0503020204020204" pitchFamily="34" charset="-122"/>
                <a:ea typeface="微软雅黑" panose="020B0503020204020204" pitchFamily="34" charset="-122"/>
              </a:rPr>
              <a:t>要有</a:t>
            </a:r>
            <a:r>
              <a:rPr lang="zh-CN" altLang="en-US" b="1" dirty="0">
                <a:solidFill>
                  <a:srgbClr val="FF0000"/>
                </a:solidFill>
                <a:latin typeface="微软雅黑" panose="020B0503020204020204" pitchFamily="34" charset="-122"/>
                <a:ea typeface="微软雅黑" panose="020B0503020204020204" pitchFamily="34" charset="-122"/>
              </a:rPr>
              <a:t>描述性</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少用缩写</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83AEA104-C64E-4FD6-B1D6-E6B6A4DE90C9}"/>
              </a:ext>
            </a:extLst>
          </p:cNvPr>
          <p:cNvSpPr/>
          <p:nvPr/>
        </p:nvSpPr>
        <p:spPr>
          <a:xfrm>
            <a:off x="984495" y="4342322"/>
            <a:ext cx="3459035" cy="2028373"/>
          </a:xfrm>
          <a:prstGeom prst="rect">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algn="ctr">
              <a:lnSpc>
                <a:spcPts val="2800"/>
              </a:lnSpc>
            </a:pPr>
            <a:r>
              <a:rPr lang="en-US" altLang="zh-CN" dirty="0">
                <a:latin typeface="微软雅黑" panose="020B0503020204020204" pitchFamily="34" charset="-122"/>
                <a:ea typeface="微软雅黑" panose="020B0503020204020204" pitchFamily="34" charset="-122"/>
              </a:rPr>
              <a:t>int n; </a:t>
            </a:r>
          </a:p>
          <a:p>
            <a:pPr algn="ctr">
              <a:lnSpc>
                <a:spcPts val="2800"/>
              </a:lnSpc>
            </a:pPr>
            <a:r>
              <a:rPr lang="en-US" altLang="zh-CN" dirty="0">
                <a:latin typeface="微软雅黑" panose="020B0503020204020204" pitchFamily="34" charset="-122"/>
                <a:ea typeface="微软雅黑" panose="020B0503020204020204" pitchFamily="34" charset="-122"/>
              </a:rPr>
              <a:t>int </a:t>
            </a:r>
            <a:r>
              <a:rPr lang="en-US" altLang="zh-CN" dirty="0" err="1">
                <a:latin typeface="微软雅黑" panose="020B0503020204020204" pitchFamily="34" charset="-122"/>
                <a:ea typeface="微软雅黑" panose="020B0503020204020204" pitchFamily="34" charset="-122"/>
              </a:rPr>
              <a:t>n_comp_conns</a:t>
            </a:r>
            <a:r>
              <a:rPr lang="en-US" altLang="zh-CN" dirty="0">
                <a:latin typeface="微软雅黑" panose="020B0503020204020204" pitchFamily="34" charset="-122"/>
                <a:ea typeface="微软雅黑" panose="020B0503020204020204" pitchFamily="34" charset="-122"/>
              </a:rPr>
              <a:t>; </a:t>
            </a:r>
          </a:p>
          <a:p>
            <a:pPr algn="ctr">
              <a:lnSpc>
                <a:spcPts val="2800"/>
              </a:lnSpc>
            </a:pPr>
            <a:r>
              <a:rPr lang="en-US" altLang="zh-CN" dirty="0">
                <a:latin typeface="微软雅黑" panose="020B0503020204020204" pitchFamily="34" charset="-122"/>
                <a:ea typeface="微软雅黑" panose="020B0503020204020204" pitchFamily="34" charset="-122"/>
              </a:rPr>
              <a:t>int </a:t>
            </a:r>
            <a:r>
              <a:rPr lang="en-US" altLang="zh-CN" dirty="0" err="1">
                <a:latin typeface="微软雅黑" panose="020B0503020204020204" pitchFamily="34" charset="-122"/>
                <a:ea typeface="微软雅黑" panose="020B0503020204020204" pitchFamily="34" charset="-122"/>
              </a:rPr>
              <a:t>wgc_connections</a:t>
            </a:r>
            <a:r>
              <a:rPr lang="en-US" altLang="zh-CN" dirty="0">
                <a:solidFill>
                  <a:schemeClr val="tx1"/>
                </a:solidFill>
                <a:latin typeface="微软雅黑" panose="020B0503020204020204" pitchFamily="34" charset="-122"/>
                <a:ea typeface="微软雅黑" panose="020B0503020204020204" pitchFamily="34" charset="-122"/>
              </a:rPr>
              <a:t> ; </a:t>
            </a:r>
            <a:endParaRPr lang="en-US" altLang="zh-CN" dirty="0">
              <a:latin typeface="微软雅黑" panose="020B0503020204020204" pitchFamily="34" charset="-122"/>
              <a:ea typeface="微软雅黑" panose="020B0503020204020204" pitchFamily="34" charset="-122"/>
            </a:endParaRPr>
          </a:p>
          <a:p>
            <a:pPr algn="ctr">
              <a:lnSpc>
                <a:spcPts val="2800"/>
              </a:lnSpc>
            </a:pPr>
            <a:r>
              <a:rPr lang="en-US" altLang="zh-CN" dirty="0">
                <a:latin typeface="微软雅黑" panose="020B0503020204020204" pitchFamily="34" charset="-122"/>
                <a:ea typeface="微软雅黑" panose="020B0503020204020204" pitchFamily="34" charset="-122"/>
              </a:rPr>
              <a:t>int </a:t>
            </a:r>
            <a:r>
              <a:rPr lang="en-US" altLang="zh-CN" dirty="0" err="1">
                <a:latin typeface="微软雅黑" panose="020B0503020204020204" pitchFamily="34" charset="-122"/>
                <a:ea typeface="微软雅黑" panose="020B0503020204020204" pitchFamily="34" charset="-122"/>
              </a:rPr>
              <a:t>pc_reader</a:t>
            </a:r>
            <a:r>
              <a:rPr lang="en-US" altLang="zh-CN" dirty="0">
                <a:latin typeface="微软雅黑" panose="020B0503020204020204" pitchFamily="34" charset="-122"/>
                <a:ea typeface="微软雅黑" panose="020B0503020204020204" pitchFamily="34" charset="-122"/>
              </a:rPr>
              <a:t>; </a:t>
            </a:r>
          </a:p>
          <a:p>
            <a:pPr algn="ctr">
              <a:lnSpc>
                <a:spcPts val="2800"/>
              </a:lnSpc>
            </a:pPr>
            <a:r>
              <a:rPr lang="en-US" altLang="zh-CN" dirty="0">
                <a:latin typeface="微软雅黑" panose="020B0503020204020204" pitchFamily="34" charset="-122"/>
                <a:ea typeface="微软雅黑" panose="020B0503020204020204" pitchFamily="34" charset="-122"/>
              </a:rPr>
              <a:t>int </a:t>
            </a:r>
            <a:r>
              <a:rPr lang="en-US" altLang="zh-CN" dirty="0" err="1">
                <a:latin typeface="微软雅黑" panose="020B0503020204020204" pitchFamily="34" charset="-122"/>
                <a:ea typeface="微软雅黑" panose="020B0503020204020204" pitchFamily="34" charset="-122"/>
              </a:rPr>
              <a:t>cstmr_id</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FB503D5B-E06E-4C38-860A-EB9DA8B6DD8B}"/>
              </a:ext>
            </a:extLst>
          </p:cNvPr>
          <p:cNvGrpSpPr/>
          <p:nvPr/>
        </p:nvGrpSpPr>
        <p:grpSpPr>
          <a:xfrm>
            <a:off x="333772" y="3501008"/>
            <a:ext cx="1301446" cy="1301446"/>
            <a:chOff x="4034" y="589764"/>
            <a:chExt cx="1353025" cy="13530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grpSpPr>
        <p:sp>
          <p:nvSpPr>
            <p:cNvPr id="23" name="椭圆 22">
              <a:extLst>
                <a:ext uri="{FF2B5EF4-FFF2-40B4-BE49-F238E27FC236}">
                  <a16:creationId xmlns:a16="http://schemas.microsoft.com/office/drawing/2014/main" id="{763E0C63-D16E-4AFD-A490-6BFC74F4CDFC}"/>
                </a:ext>
              </a:extLst>
            </p:cNvPr>
            <p:cNvSpPr/>
            <p:nvPr/>
          </p:nvSpPr>
          <p:spPr>
            <a:xfrm>
              <a:off x="4034" y="589764"/>
              <a:ext cx="1353025" cy="1353025"/>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椭圆 4">
              <a:extLst>
                <a:ext uri="{FF2B5EF4-FFF2-40B4-BE49-F238E27FC236}">
                  <a16:creationId xmlns:a16="http://schemas.microsoft.com/office/drawing/2014/main" id="{6DEDE8DD-9FE9-4CD6-86CC-5A36021AA12A}"/>
                </a:ext>
              </a:extLst>
            </p:cNvPr>
            <p:cNvSpPr txBox="1"/>
            <p:nvPr/>
          </p:nvSpPr>
          <p:spPr>
            <a:xfrm>
              <a:off x="202180" y="787910"/>
              <a:ext cx="956733" cy="9567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错误示范</a:t>
              </a:r>
            </a:p>
          </p:txBody>
        </p:sp>
      </p:grpSp>
      <p:sp>
        <p:nvSpPr>
          <p:cNvPr id="25" name="对话气泡: 矩形 24">
            <a:extLst>
              <a:ext uri="{FF2B5EF4-FFF2-40B4-BE49-F238E27FC236}">
                <a16:creationId xmlns:a16="http://schemas.microsoft.com/office/drawing/2014/main" id="{36F8308D-74B3-407A-A953-8F770656A74F}"/>
              </a:ext>
            </a:extLst>
          </p:cNvPr>
          <p:cNvSpPr/>
          <p:nvPr/>
        </p:nvSpPr>
        <p:spPr>
          <a:xfrm>
            <a:off x="3718148" y="3644623"/>
            <a:ext cx="1163141" cy="421416"/>
          </a:xfrm>
          <a:prstGeom prst="wedgeRectCallout">
            <a:avLst>
              <a:gd name="adj1" fmla="val -100378"/>
              <a:gd name="adj2" fmla="val 174711"/>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毫无意义</a:t>
            </a:r>
            <a:r>
              <a:rPr lang="en-US" altLang="zh-CN" dirty="0">
                <a:solidFill>
                  <a:schemeClr val="tx1"/>
                </a:solidFill>
                <a:latin typeface="微软雅黑" panose="020B0503020204020204" pitchFamily="34" charset="-122"/>
                <a:ea typeface="微软雅黑" panose="020B0503020204020204" pitchFamily="34" charset="-122"/>
              </a:rPr>
              <a:t> </a:t>
            </a:r>
          </a:p>
        </p:txBody>
      </p:sp>
      <p:sp>
        <p:nvSpPr>
          <p:cNvPr id="26" name="对话气泡: 矩形 25">
            <a:extLst>
              <a:ext uri="{FF2B5EF4-FFF2-40B4-BE49-F238E27FC236}">
                <a16:creationId xmlns:a16="http://schemas.microsoft.com/office/drawing/2014/main" id="{1FAB8BDC-C607-47B6-A353-2B694D1BA259}"/>
              </a:ext>
            </a:extLst>
          </p:cNvPr>
          <p:cNvSpPr/>
          <p:nvPr/>
        </p:nvSpPr>
        <p:spPr>
          <a:xfrm>
            <a:off x="5084974" y="4098638"/>
            <a:ext cx="2161566" cy="421416"/>
          </a:xfrm>
          <a:prstGeom prst="wedgeRectCallout">
            <a:avLst>
              <a:gd name="adj1" fmla="val -105746"/>
              <a:gd name="adj2" fmla="val 143532"/>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含糊不清的缩写</a:t>
            </a:r>
            <a:r>
              <a:rPr lang="en-US" altLang="zh-CN" dirty="0">
                <a:solidFill>
                  <a:schemeClr val="tx1"/>
                </a:solidFill>
                <a:latin typeface="微软雅黑" panose="020B0503020204020204" pitchFamily="34" charset="-122"/>
                <a:ea typeface="微软雅黑" panose="020B0503020204020204" pitchFamily="34" charset="-122"/>
              </a:rPr>
              <a:t> </a:t>
            </a:r>
          </a:p>
        </p:txBody>
      </p:sp>
      <p:sp>
        <p:nvSpPr>
          <p:cNvPr id="27" name="对话气泡: 矩形 26">
            <a:extLst>
              <a:ext uri="{FF2B5EF4-FFF2-40B4-BE49-F238E27FC236}">
                <a16:creationId xmlns:a16="http://schemas.microsoft.com/office/drawing/2014/main" id="{DF62F145-0732-400A-92D7-1A954E87A703}"/>
              </a:ext>
            </a:extLst>
          </p:cNvPr>
          <p:cNvSpPr/>
          <p:nvPr/>
        </p:nvSpPr>
        <p:spPr>
          <a:xfrm>
            <a:off x="5158308" y="4883735"/>
            <a:ext cx="3205682" cy="421416"/>
          </a:xfrm>
          <a:prstGeom prst="wedgeRectCallout">
            <a:avLst>
              <a:gd name="adj1" fmla="val -86670"/>
              <a:gd name="adj2" fmla="val 41786"/>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只有开发团队知道是什么意思</a:t>
            </a:r>
          </a:p>
        </p:txBody>
      </p:sp>
      <p:sp>
        <p:nvSpPr>
          <p:cNvPr id="28" name="对话气泡: 矩形 27">
            <a:extLst>
              <a:ext uri="{FF2B5EF4-FFF2-40B4-BE49-F238E27FC236}">
                <a16:creationId xmlns:a16="http://schemas.microsoft.com/office/drawing/2014/main" id="{4383AD5E-13E5-4ADE-A2A0-1D66A4980E31}"/>
              </a:ext>
            </a:extLst>
          </p:cNvPr>
          <p:cNvSpPr/>
          <p:nvPr/>
        </p:nvSpPr>
        <p:spPr>
          <a:xfrm>
            <a:off x="4942284" y="5589647"/>
            <a:ext cx="3025662" cy="421416"/>
          </a:xfrm>
          <a:prstGeom prst="wedgeRectCallout">
            <a:avLst>
              <a:gd name="adj1" fmla="val -94760"/>
              <a:gd name="adj2" fmla="val -33247"/>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"pc" </a:t>
            </a:r>
            <a:r>
              <a:rPr lang="zh-CN" altLang="en-US" dirty="0">
                <a:solidFill>
                  <a:schemeClr val="tx1"/>
                </a:solidFill>
                <a:latin typeface="微软雅黑" panose="020B0503020204020204" pitchFamily="34" charset="-122"/>
                <a:ea typeface="微软雅黑" panose="020B0503020204020204" pitchFamily="34" charset="-122"/>
              </a:rPr>
              <a:t>有太多可能的解释了</a:t>
            </a:r>
            <a:r>
              <a:rPr lang="en-US" altLang="zh-CN" dirty="0">
                <a:solidFill>
                  <a:schemeClr val="tx1"/>
                </a:solidFill>
                <a:latin typeface="微软雅黑" panose="020B0503020204020204" pitchFamily="34" charset="-122"/>
                <a:ea typeface="微软雅黑" panose="020B0503020204020204" pitchFamily="34" charset="-122"/>
              </a:rPr>
              <a:t> </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0" name="对话气泡: 矩形 29">
            <a:extLst>
              <a:ext uri="{FF2B5EF4-FFF2-40B4-BE49-F238E27FC236}">
                <a16:creationId xmlns:a16="http://schemas.microsoft.com/office/drawing/2014/main" id="{FA8DA68E-0EFB-40CE-8407-22553143AED7}"/>
              </a:ext>
            </a:extLst>
          </p:cNvPr>
          <p:cNvSpPr/>
          <p:nvPr/>
        </p:nvSpPr>
        <p:spPr>
          <a:xfrm>
            <a:off x="4870276" y="6232017"/>
            <a:ext cx="2014233" cy="421416"/>
          </a:xfrm>
          <a:prstGeom prst="wedgeRectCallout">
            <a:avLst>
              <a:gd name="adj1" fmla="val -118644"/>
              <a:gd name="adj2" fmla="val -102169"/>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删减了若干字母</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492D2AEA-DC68-4007-9DAD-492E2219B326}"/>
              </a:ext>
            </a:extLst>
          </p:cNvPr>
          <p:cNvSpPr txBox="1"/>
          <p:nvPr/>
        </p:nvSpPr>
        <p:spPr>
          <a:xfrm>
            <a:off x="8758708" y="4163285"/>
            <a:ext cx="3028311" cy="2218043"/>
          </a:xfrm>
          <a:prstGeom prst="rect">
            <a:avLst/>
          </a:prstGeom>
          <a:noFill/>
        </p:spPr>
        <p:txBody>
          <a:bodyPr wrap="square" rtlCol="0">
            <a:spAutoFit/>
          </a:bodyPr>
          <a:lstStyle/>
          <a:p>
            <a:pPr>
              <a:lnSpc>
                <a:spcPts val="2800"/>
              </a:lnSpc>
            </a:pPr>
            <a:r>
              <a:rPr lang="zh-CN" altLang="en-US" dirty="0">
                <a:solidFill>
                  <a:schemeClr val="tx2"/>
                </a:solidFill>
                <a:latin typeface="微软雅黑" panose="020B0503020204020204" pitchFamily="34" charset="-122"/>
                <a:ea typeface="微软雅黑" panose="020B0503020204020204" pitchFamily="34" charset="-122"/>
              </a:rPr>
              <a:t>当</a:t>
            </a:r>
            <a:r>
              <a:rPr lang="zh-CN" altLang="en-US" b="1" dirty="0">
                <a:solidFill>
                  <a:schemeClr val="tx2"/>
                </a:solidFill>
                <a:latin typeface="微软雅黑" panose="020B0503020204020204" pitchFamily="34" charset="-122"/>
                <a:ea typeface="微软雅黑" panose="020B0503020204020204" pitchFamily="34" charset="-122"/>
              </a:rPr>
              <a:t>单词或首字母缩略词</a:t>
            </a:r>
            <a:r>
              <a:rPr lang="zh-CN" altLang="en-US" dirty="0">
                <a:solidFill>
                  <a:schemeClr val="tx2"/>
                </a:solidFill>
                <a:latin typeface="微软雅黑" panose="020B0503020204020204" pitchFamily="34" charset="-122"/>
                <a:ea typeface="微软雅黑" panose="020B0503020204020204" pitchFamily="34" charset="-122"/>
              </a:rPr>
              <a:t>出现在这些名称中时，更喜欢将缩写字或首字母缩写字</a:t>
            </a:r>
            <a:r>
              <a:rPr lang="zh-CN" altLang="en-US" b="1" dirty="0">
                <a:solidFill>
                  <a:schemeClr val="tx2"/>
                </a:solidFill>
                <a:latin typeface="微软雅黑" panose="020B0503020204020204" pitchFamily="34" charset="-122"/>
                <a:ea typeface="微软雅黑" panose="020B0503020204020204" pitchFamily="34" charset="-122"/>
              </a:rPr>
              <a:t>大写为单个词</a:t>
            </a:r>
            <a:r>
              <a:rPr lang="zh-CN" altLang="en-US" dirty="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a:p>
            <a:pPr>
              <a:lnSpc>
                <a:spcPts val="2800"/>
              </a:lnSpc>
            </a:pPr>
            <a:r>
              <a:rPr lang="zh-CN" altLang="en-US" dirty="0">
                <a:solidFill>
                  <a:schemeClr val="tx2"/>
                </a:solidFill>
                <a:latin typeface="微软雅黑" panose="020B0503020204020204" pitchFamily="34" charset="-122"/>
                <a:ea typeface="微软雅黑" panose="020B0503020204020204" pitchFamily="34" charset="-122"/>
              </a:rPr>
              <a:t>（即</a:t>
            </a:r>
            <a:r>
              <a:rPr lang="en-US" altLang="zh-CN" b="1" dirty="0" err="1">
                <a:solidFill>
                  <a:srgbClr val="FF0000"/>
                </a:solidFill>
                <a:latin typeface="微软雅黑" panose="020B0503020204020204" pitchFamily="34" charset="-122"/>
                <a:ea typeface="微软雅黑" panose="020B0503020204020204" pitchFamily="34" charset="-122"/>
              </a:rPr>
              <a:t>StartRpc</a:t>
            </a:r>
            <a:r>
              <a:rPr lang="zh-CN" altLang="en-US"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ts val="2800"/>
              </a:lnSpc>
            </a:pPr>
            <a:r>
              <a:rPr lang="zh-CN" altLang="en-US" dirty="0">
                <a:solidFill>
                  <a:schemeClr val="tx2"/>
                </a:solidFill>
                <a:latin typeface="微软雅黑" panose="020B0503020204020204" pitchFamily="34" charset="-122"/>
                <a:ea typeface="微软雅黑" panose="020B0503020204020204" pitchFamily="34" charset="-122"/>
              </a:rPr>
              <a:t>而不是</a:t>
            </a:r>
            <a:r>
              <a:rPr lang="en-US" altLang="zh-CN" dirty="0" err="1">
                <a:solidFill>
                  <a:schemeClr val="tx2"/>
                </a:solidFill>
                <a:latin typeface="微软雅黑" panose="020B0503020204020204" pitchFamily="34" charset="-122"/>
                <a:ea typeface="微软雅黑" panose="020B0503020204020204" pitchFamily="34" charset="-122"/>
              </a:rPr>
              <a:t>StartRPC</a:t>
            </a:r>
            <a:r>
              <a:rPr lang="zh-CN" altLang="en-US" dirty="0">
                <a:solidFill>
                  <a:schemeClr val="tx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3153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6" grpId="0" animBg="1"/>
      <p:bldP spid="27" grpId="0" animBg="1"/>
      <p:bldP spid="28" grpId="0" animBg="1"/>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A14E9-CDE2-4096-81C7-6D300BF6EDFF}"/>
              </a:ext>
            </a:extLst>
          </p:cNvPr>
          <p:cNvSpPr txBox="1">
            <a:spLocks/>
          </p:cNvSpPr>
          <p:nvPr/>
        </p:nvSpPr>
        <p:spPr>
          <a:xfrm>
            <a:off x="837828" y="260648"/>
            <a:ext cx="2932582" cy="4320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sz="4000" kern="1200" cap="all" baseline="0">
                <a:solidFill>
                  <a:schemeClr val="tx1">
                    <a:lumMod val="50000"/>
                  </a:schemeClr>
                </a:solidFill>
                <a:latin typeface="微软雅黑" panose="020B0503020204020204" pitchFamily="34" charset="-122"/>
                <a:ea typeface="微软雅黑" panose="020B0503020204020204" pitchFamily="34" charset="-122"/>
                <a:cs typeface="+mj-cs"/>
              </a:defRPr>
            </a:lvl1pPr>
          </a:lstStyle>
          <a:p>
            <a:r>
              <a:rPr lang="zh-CN" altLang="en-US" sz="1800" dirty="0">
                <a:solidFill>
                  <a:srgbClr val="C00000"/>
                </a:solidFill>
                <a:latin typeface="华文细黑" panose="02010600040101010101" pitchFamily="2" charset="-122"/>
                <a:ea typeface="华文细黑" panose="02010600040101010101" pitchFamily="2" charset="-122"/>
              </a:rPr>
              <a:t>文件命名</a:t>
            </a:r>
          </a:p>
        </p:txBody>
      </p:sp>
      <p:cxnSp>
        <p:nvCxnSpPr>
          <p:cNvPr id="5" name="直接连接符 4">
            <a:extLst>
              <a:ext uri="{FF2B5EF4-FFF2-40B4-BE49-F238E27FC236}">
                <a16:creationId xmlns:a16="http://schemas.microsoft.com/office/drawing/2014/main" id="{3309AF37-BEAD-4B05-9BC4-677A3F897976}"/>
              </a:ext>
            </a:extLst>
          </p:cNvPr>
          <p:cNvCxnSpPr>
            <a:cxnSpLocks/>
          </p:cNvCxnSpPr>
          <p:nvPr/>
        </p:nvCxnSpPr>
        <p:spPr>
          <a:xfrm>
            <a:off x="451521" y="836712"/>
            <a:ext cx="11331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3CDE4083-E89F-42A3-BD7C-F6A047D10E59}"/>
              </a:ext>
            </a:extLst>
          </p:cNvPr>
          <p:cNvSpPr/>
          <p:nvPr/>
        </p:nvSpPr>
        <p:spPr>
          <a:xfrm>
            <a:off x="549796" y="404664"/>
            <a:ext cx="288032" cy="288032"/>
          </a:xfrm>
          <a:prstGeom prst="ellipse">
            <a:avLst/>
          </a:prstGeom>
          <a:solidFill>
            <a:srgbClr val="0070C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sp>
        <p:nvSpPr>
          <p:cNvPr id="8" name="文本框 7">
            <a:extLst>
              <a:ext uri="{FF2B5EF4-FFF2-40B4-BE49-F238E27FC236}">
                <a16:creationId xmlns:a16="http://schemas.microsoft.com/office/drawing/2014/main" id="{CCB63445-0D4A-473B-A714-CFE10CE0A8B8}"/>
              </a:ext>
            </a:extLst>
          </p:cNvPr>
          <p:cNvSpPr txBox="1"/>
          <p:nvPr/>
        </p:nvSpPr>
        <p:spPr>
          <a:xfrm>
            <a:off x="1773932" y="1988840"/>
            <a:ext cx="2520280" cy="369332"/>
          </a:xfrm>
          <a:prstGeom prst="rect">
            <a:avLst/>
          </a:prstGeom>
          <a:noFill/>
        </p:spPr>
        <p:txBody>
          <a:bodyPr wrap="square" rtlCol="0">
            <a:spAutoFit/>
          </a:bodyPr>
          <a:lstStyle/>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my_useful_class.cc</a:t>
            </a:r>
          </a:p>
        </p:txBody>
      </p:sp>
      <p:sp>
        <p:nvSpPr>
          <p:cNvPr id="9" name="矩形 8">
            <a:extLst>
              <a:ext uri="{FF2B5EF4-FFF2-40B4-BE49-F238E27FC236}">
                <a16:creationId xmlns:a16="http://schemas.microsoft.com/office/drawing/2014/main" id="{B7E83E10-6263-4E6B-8CA3-0EFC9ED4EF4D}"/>
              </a:ext>
            </a:extLst>
          </p:cNvPr>
          <p:cNvSpPr/>
          <p:nvPr/>
        </p:nvSpPr>
        <p:spPr>
          <a:xfrm>
            <a:off x="2133972" y="1844824"/>
            <a:ext cx="288032" cy="648072"/>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10" name="矩形 9">
            <a:extLst>
              <a:ext uri="{FF2B5EF4-FFF2-40B4-BE49-F238E27FC236}">
                <a16:creationId xmlns:a16="http://schemas.microsoft.com/office/drawing/2014/main" id="{6B0449E1-988D-4A5C-8C81-84AA37DE6222}"/>
              </a:ext>
            </a:extLst>
          </p:cNvPr>
          <p:cNvSpPr/>
          <p:nvPr/>
        </p:nvSpPr>
        <p:spPr>
          <a:xfrm>
            <a:off x="2992152" y="1844824"/>
            <a:ext cx="288032" cy="648072"/>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grpSp>
        <p:nvGrpSpPr>
          <p:cNvPr id="12" name="组合 11">
            <a:extLst>
              <a:ext uri="{FF2B5EF4-FFF2-40B4-BE49-F238E27FC236}">
                <a16:creationId xmlns:a16="http://schemas.microsoft.com/office/drawing/2014/main" id="{D698EE51-FADB-46C6-8C04-05737F9F6A47}"/>
              </a:ext>
            </a:extLst>
          </p:cNvPr>
          <p:cNvGrpSpPr/>
          <p:nvPr/>
        </p:nvGrpSpPr>
        <p:grpSpPr>
          <a:xfrm>
            <a:off x="693812" y="1044755"/>
            <a:ext cx="10513168" cy="581452"/>
            <a:chOff x="40017" y="759021"/>
            <a:chExt cx="10577148" cy="581452"/>
          </a:xfrm>
          <a:scene3d>
            <a:camera prst="orthographicFront"/>
            <a:lightRig rig="flat" dir="t"/>
          </a:scene3d>
        </p:grpSpPr>
        <p:sp>
          <p:nvSpPr>
            <p:cNvPr id="13" name="矩形: 圆角 12">
              <a:extLst>
                <a:ext uri="{FF2B5EF4-FFF2-40B4-BE49-F238E27FC236}">
                  <a16:creationId xmlns:a16="http://schemas.microsoft.com/office/drawing/2014/main" id="{50833068-926D-4A89-9532-635318197D8F}"/>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矩形: 圆角 4">
              <a:extLst>
                <a:ext uri="{FF2B5EF4-FFF2-40B4-BE49-F238E27FC236}">
                  <a16:creationId xmlns:a16="http://schemas.microsoft.com/office/drawing/2014/main" id="{C9A51FA8-9C69-4C32-833A-98C15CA5B929}"/>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1</a:t>
              </a:r>
              <a:r>
                <a:rPr lang="zh-CN" altLang="en-US" dirty="0">
                  <a:solidFill>
                    <a:schemeClr val="tx2"/>
                  </a:solidFill>
                  <a:latin typeface="微软雅黑" panose="020B0503020204020204" pitchFamily="34" charset="-122"/>
                  <a:ea typeface="微软雅黑" panose="020B0503020204020204" pitchFamily="34" charset="-122"/>
                </a:rPr>
                <a:t>、文件名要全部</a:t>
              </a:r>
              <a:r>
                <a:rPr lang="zh-CN" altLang="en-US" b="1" dirty="0">
                  <a:solidFill>
                    <a:srgbClr val="FF0000"/>
                  </a:solidFill>
                  <a:latin typeface="微软雅黑" panose="020B0503020204020204" pitchFamily="34" charset="-122"/>
                  <a:ea typeface="微软雅黑" panose="020B0503020204020204" pitchFamily="34" charset="-122"/>
                </a:rPr>
                <a:t>小写</a:t>
              </a:r>
              <a:r>
                <a:rPr lang="zh-CN" altLang="en-US" dirty="0">
                  <a:solidFill>
                    <a:schemeClr val="tx2"/>
                  </a:solidFill>
                  <a:latin typeface="微软雅黑" panose="020B0503020204020204" pitchFamily="34" charset="-122"/>
                  <a:ea typeface="微软雅黑" panose="020B0503020204020204" pitchFamily="34" charset="-122"/>
                </a:rPr>
                <a:t>，可以包含</a:t>
              </a:r>
              <a:r>
                <a:rPr lang="zh-CN" altLang="en-US" b="1" dirty="0">
                  <a:solidFill>
                    <a:srgbClr val="FF0000"/>
                  </a:solidFill>
                  <a:latin typeface="微软雅黑" panose="020B0503020204020204" pitchFamily="34" charset="-122"/>
                  <a:ea typeface="微软雅黑" panose="020B0503020204020204" pitchFamily="34" charset="-122"/>
                </a:rPr>
                <a:t>下划线</a:t>
              </a:r>
              <a:r>
                <a:rPr lang="zh-CN" altLang="en-US" dirty="0">
                  <a:solidFill>
                    <a:schemeClr val="tx2"/>
                  </a:solidFill>
                  <a:latin typeface="微软雅黑" panose="020B0503020204020204" pitchFamily="34" charset="-122"/>
                  <a:ea typeface="微软雅黑" panose="020B0503020204020204" pitchFamily="34" charset="-122"/>
                </a:rPr>
                <a:t> </a:t>
              </a:r>
              <a:r>
                <a:rPr lang="en-US" altLang="zh-CN" dirty="0">
                  <a:solidFill>
                    <a:schemeClr val="tx2"/>
                  </a:solidFill>
                  <a:latin typeface="微软雅黑" panose="020B0503020204020204" pitchFamily="34" charset="-122"/>
                  <a:ea typeface="微软雅黑" panose="020B0503020204020204" pitchFamily="34" charset="-122"/>
                </a:rPr>
                <a:t>( _ ) </a:t>
              </a:r>
              <a:r>
                <a:rPr lang="zh-CN" altLang="en-US" dirty="0">
                  <a:solidFill>
                    <a:schemeClr val="tx2"/>
                  </a:solidFill>
                  <a:latin typeface="微软雅黑" panose="020B0503020204020204" pitchFamily="34" charset="-122"/>
                  <a:ea typeface="微软雅黑" panose="020B0503020204020204" pitchFamily="34" charset="-122"/>
                </a:rPr>
                <a:t>或</a:t>
              </a:r>
              <a:r>
                <a:rPr lang="zh-CN" altLang="en-US" b="1" dirty="0">
                  <a:solidFill>
                    <a:srgbClr val="FF0000"/>
                  </a:solidFill>
                  <a:latin typeface="微软雅黑" panose="020B0503020204020204" pitchFamily="34" charset="-122"/>
                  <a:ea typeface="微软雅黑" panose="020B0503020204020204" pitchFamily="34" charset="-122"/>
                </a:rPr>
                <a:t>连字符 </a:t>
              </a:r>
              <a:r>
                <a:rPr lang="en-US" altLang="zh-CN" dirty="0">
                  <a:solidFill>
                    <a:schemeClr val="tx2"/>
                  </a:solidFill>
                  <a:latin typeface="微软雅黑" panose="020B0503020204020204" pitchFamily="34" charset="-122"/>
                  <a:ea typeface="微软雅黑" panose="020B0503020204020204" pitchFamily="34" charset="-122"/>
                </a:rPr>
                <a:t>( - )</a:t>
              </a:r>
              <a:r>
                <a:rPr lang="zh-CN" altLang="en-US" dirty="0">
                  <a:solidFill>
                    <a:schemeClr val="tx2"/>
                  </a:solidFill>
                  <a:latin typeface="微软雅黑" panose="020B0503020204020204" pitchFamily="34" charset="-122"/>
                  <a:ea typeface="微软雅黑" panose="020B0503020204020204" pitchFamily="34" charset="-122"/>
                </a:rPr>
                <a:t>。</a:t>
              </a:r>
            </a:p>
          </p:txBody>
        </p:sp>
      </p:grpSp>
      <p:grpSp>
        <p:nvGrpSpPr>
          <p:cNvPr id="16" name="组合 15">
            <a:extLst>
              <a:ext uri="{FF2B5EF4-FFF2-40B4-BE49-F238E27FC236}">
                <a16:creationId xmlns:a16="http://schemas.microsoft.com/office/drawing/2014/main" id="{474751CD-01A1-4D5E-9700-30D8393392F6}"/>
              </a:ext>
            </a:extLst>
          </p:cNvPr>
          <p:cNvGrpSpPr/>
          <p:nvPr/>
        </p:nvGrpSpPr>
        <p:grpSpPr>
          <a:xfrm>
            <a:off x="693811" y="2703905"/>
            <a:ext cx="10513168" cy="581452"/>
            <a:chOff x="40017" y="759021"/>
            <a:chExt cx="10577148" cy="581452"/>
          </a:xfrm>
          <a:scene3d>
            <a:camera prst="orthographicFront"/>
            <a:lightRig rig="flat" dir="t"/>
          </a:scene3d>
        </p:grpSpPr>
        <p:sp>
          <p:nvSpPr>
            <p:cNvPr id="17" name="矩形: 圆角 16">
              <a:extLst>
                <a:ext uri="{FF2B5EF4-FFF2-40B4-BE49-F238E27FC236}">
                  <a16:creationId xmlns:a16="http://schemas.microsoft.com/office/drawing/2014/main" id="{5B018F7E-F827-464D-AEA7-F7DB8D399AAF}"/>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8" name="矩形: 圆角 4">
              <a:extLst>
                <a:ext uri="{FF2B5EF4-FFF2-40B4-BE49-F238E27FC236}">
                  <a16:creationId xmlns:a16="http://schemas.microsoft.com/office/drawing/2014/main" id="{6BD37552-AD5A-4B43-B2C1-8FE04D8514DE}"/>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2</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C++ </a:t>
              </a:r>
              <a:r>
                <a:rPr lang="zh-CN" altLang="en-US" dirty="0">
                  <a:solidFill>
                    <a:schemeClr val="tx2"/>
                  </a:solidFill>
                  <a:latin typeface="微软雅黑" panose="020B0503020204020204" pitchFamily="34" charset="-122"/>
                  <a:ea typeface="微软雅黑" panose="020B0503020204020204" pitchFamily="34" charset="-122"/>
                </a:rPr>
                <a:t>文件要以</a:t>
              </a:r>
              <a:r>
                <a:rPr lang="zh-CN" altLang="en-US" b="1" dirty="0">
                  <a:solidFill>
                    <a:schemeClr val="tx2"/>
                  </a:solidFill>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.cc </a:t>
              </a:r>
              <a:r>
                <a:rPr lang="zh-CN" altLang="en-US" dirty="0">
                  <a:solidFill>
                    <a:schemeClr val="tx2"/>
                  </a:solidFill>
                  <a:latin typeface="微软雅黑" panose="020B0503020204020204" pitchFamily="34" charset="-122"/>
                  <a:ea typeface="微软雅黑" panose="020B0503020204020204" pitchFamily="34" charset="-122"/>
                </a:rPr>
                <a:t>结尾，头文件以</a:t>
              </a:r>
              <a:r>
                <a:rPr lang="zh-CN" altLang="en-US" b="1" dirty="0">
                  <a:solidFill>
                    <a:srgbClr val="FF0000"/>
                  </a:solidFill>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.h </a:t>
              </a:r>
              <a:r>
                <a:rPr lang="zh-CN" altLang="en-US" dirty="0">
                  <a:solidFill>
                    <a:schemeClr val="tx2"/>
                  </a:solidFill>
                  <a:latin typeface="微软雅黑" panose="020B0503020204020204" pitchFamily="34" charset="-122"/>
                  <a:ea typeface="微软雅黑" panose="020B0503020204020204" pitchFamily="34" charset="-122"/>
                </a:rPr>
                <a:t>结尾。</a:t>
              </a:r>
            </a:p>
          </p:txBody>
        </p:sp>
      </p:grpSp>
      <p:sp>
        <p:nvSpPr>
          <p:cNvPr id="20" name="对话气泡: 椭圆形 19">
            <a:extLst>
              <a:ext uri="{FF2B5EF4-FFF2-40B4-BE49-F238E27FC236}">
                <a16:creationId xmlns:a16="http://schemas.microsoft.com/office/drawing/2014/main" id="{6BCF104C-2514-44DC-B99C-56DD5DC1C10D}"/>
              </a:ext>
            </a:extLst>
          </p:cNvPr>
          <p:cNvSpPr/>
          <p:nvPr/>
        </p:nvSpPr>
        <p:spPr>
          <a:xfrm>
            <a:off x="4864360" y="1850928"/>
            <a:ext cx="3534308" cy="578113"/>
          </a:xfrm>
          <a:prstGeom prst="wedgeEllipseCallout">
            <a:avLst>
              <a:gd name="adj1" fmla="val -92094"/>
              <a:gd name="adj2" fmla="val 4840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建议使用下划线连接</a:t>
            </a:r>
          </a:p>
        </p:txBody>
      </p:sp>
      <p:grpSp>
        <p:nvGrpSpPr>
          <p:cNvPr id="21" name="组合 20">
            <a:extLst>
              <a:ext uri="{FF2B5EF4-FFF2-40B4-BE49-F238E27FC236}">
                <a16:creationId xmlns:a16="http://schemas.microsoft.com/office/drawing/2014/main" id="{480FD28B-0A2A-4EDE-B516-1687DB656769}"/>
              </a:ext>
            </a:extLst>
          </p:cNvPr>
          <p:cNvGrpSpPr/>
          <p:nvPr/>
        </p:nvGrpSpPr>
        <p:grpSpPr>
          <a:xfrm>
            <a:off x="693811" y="3563216"/>
            <a:ext cx="10513168" cy="581452"/>
            <a:chOff x="40017" y="759021"/>
            <a:chExt cx="10577148" cy="581452"/>
          </a:xfrm>
          <a:scene3d>
            <a:camera prst="orthographicFront"/>
            <a:lightRig rig="flat" dir="t"/>
          </a:scene3d>
        </p:grpSpPr>
        <p:sp>
          <p:nvSpPr>
            <p:cNvPr id="22" name="矩形: 圆角 21">
              <a:extLst>
                <a:ext uri="{FF2B5EF4-FFF2-40B4-BE49-F238E27FC236}">
                  <a16:creationId xmlns:a16="http://schemas.microsoft.com/office/drawing/2014/main" id="{254CF7FF-5F61-41D7-9F88-B38CD9B99C70}"/>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矩形: 圆角 4">
              <a:extLst>
                <a:ext uri="{FF2B5EF4-FFF2-40B4-BE49-F238E27FC236}">
                  <a16:creationId xmlns:a16="http://schemas.microsoft.com/office/drawing/2014/main" id="{0DCB89DD-2F99-40E9-B4F0-009928D7C5EB}"/>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3</a:t>
              </a:r>
              <a:r>
                <a:rPr lang="zh-CN" altLang="en-US" dirty="0">
                  <a:solidFill>
                    <a:schemeClr val="tx2"/>
                  </a:solidFill>
                  <a:latin typeface="微软雅黑" panose="020B0503020204020204" pitchFamily="34" charset="-122"/>
                  <a:ea typeface="微软雅黑" panose="020B0503020204020204" pitchFamily="34" charset="-122"/>
                </a:rPr>
                <a:t>、不要使用已经存在于 </a:t>
              </a:r>
              <a:r>
                <a:rPr lang="en-US" altLang="zh-CN" dirty="0">
                  <a:solidFill>
                    <a:schemeClr val="tx2"/>
                  </a:solidFill>
                  <a:latin typeface="微软雅黑" panose="020B0503020204020204" pitchFamily="34" charset="-122"/>
                  <a:ea typeface="微软雅黑" panose="020B0503020204020204" pitchFamily="34" charset="-122"/>
                </a:rPr>
                <a:t>/</a:t>
              </a:r>
              <a:r>
                <a:rPr lang="en-US" altLang="zh-CN" dirty="0" err="1">
                  <a:solidFill>
                    <a:schemeClr val="tx2"/>
                  </a:solidFill>
                  <a:latin typeface="微软雅黑" panose="020B0503020204020204" pitchFamily="34" charset="-122"/>
                  <a:ea typeface="微软雅黑" panose="020B0503020204020204" pitchFamily="34" charset="-122"/>
                </a:rPr>
                <a:t>usr</a:t>
              </a:r>
              <a:r>
                <a:rPr lang="en-US" altLang="zh-CN" dirty="0">
                  <a:solidFill>
                    <a:schemeClr val="tx2"/>
                  </a:solidFill>
                  <a:latin typeface="微软雅黑" panose="020B0503020204020204" pitchFamily="34" charset="-122"/>
                  <a:ea typeface="微软雅黑" panose="020B0503020204020204" pitchFamily="34" charset="-122"/>
                </a:rPr>
                <a:t>/include </a:t>
              </a:r>
              <a:r>
                <a:rPr lang="zh-CN" altLang="en-US" dirty="0">
                  <a:solidFill>
                    <a:schemeClr val="tx2"/>
                  </a:solidFill>
                  <a:latin typeface="微软雅黑" panose="020B0503020204020204" pitchFamily="34" charset="-122"/>
                  <a:ea typeface="微软雅黑" panose="020B0503020204020204" pitchFamily="34" charset="-122"/>
                </a:rPr>
                <a:t>下的文件名 </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注：即编译器搜索系统头文件的路径</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，如 </a:t>
              </a:r>
              <a:r>
                <a:rPr lang="en-US" altLang="zh-CN" dirty="0" err="1">
                  <a:solidFill>
                    <a:schemeClr val="tx2"/>
                  </a:solidFill>
                  <a:latin typeface="微软雅黑" panose="020B0503020204020204" pitchFamily="34" charset="-122"/>
                  <a:ea typeface="微软雅黑" panose="020B0503020204020204" pitchFamily="34" charset="-122"/>
                </a:rPr>
                <a:t>db.h</a:t>
              </a:r>
              <a:r>
                <a:rPr lang="zh-CN" altLang="en-US" dirty="0">
                  <a:solidFill>
                    <a:schemeClr val="tx2"/>
                  </a:solidFill>
                  <a:latin typeface="微软雅黑" panose="020B0503020204020204" pitchFamily="34" charset="-122"/>
                  <a:ea typeface="微软雅黑" panose="020B0503020204020204" pitchFamily="34" charset="-122"/>
                </a:rPr>
                <a:t>。</a:t>
              </a:r>
            </a:p>
          </p:txBody>
        </p:sp>
      </p:grpSp>
      <p:grpSp>
        <p:nvGrpSpPr>
          <p:cNvPr id="24" name="组合 23">
            <a:extLst>
              <a:ext uri="{FF2B5EF4-FFF2-40B4-BE49-F238E27FC236}">
                <a16:creationId xmlns:a16="http://schemas.microsoft.com/office/drawing/2014/main" id="{AA8F14E6-1B71-4987-86F8-ADAA38C7CC9B}"/>
              </a:ext>
            </a:extLst>
          </p:cNvPr>
          <p:cNvGrpSpPr/>
          <p:nvPr/>
        </p:nvGrpSpPr>
        <p:grpSpPr>
          <a:xfrm>
            <a:off x="693811" y="4425546"/>
            <a:ext cx="10513168" cy="581452"/>
            <a:chOff x="40017" y="759021"/>
            <a:chExt cx="10577148" cy="581452"/>
          </a:xfrm>
          <a:scene3d>
            <a:camera prst="orthographicFront"/>
            <a:lightRig rig="flat" dir="t"/>
          </a:scene3d>
        </p:grpSpPr>
        <p:sp>
          <p:nvSpPr>
            <p:cNvPr id="25" name="矩形: 圆角 24">
              <a:extLst>
                <a:ext uri="{FF2B5EF4-FFF2-40B4-BE49-F238E27FC236}">
                  <a16:creationId xmlns:a16="http://schemas.microsoft.com/office/drawing/2014/main" id="{FAB0BF22-47A7-4600-80A4-9072DA642C30}"/>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矩形: 圆角 4">
              <a:extLst>
                <a:ext uri="{FF2B5EF4-FFF2-40B4-BE49-F238E27FC236}">
                  <a16:creationId xmlns:a16="http://schemas.microsoft.com/office/drawing/2014/main" id="{BD597BDF-C763-4D29-A623-A4A268E5C4DD}"/>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4</a:t>
              </a:r>
              <a:r>
                <a:rPr lang="zh-CN" altLang="en-US" dirty="0">
                  <a:solidFill>
                    <a:schemeClr val="tx2"/>
                  </a:solidFill>
                  <a:latin typeface="微软雅黑" panose="020B0503020204020204" pitchFamily="34" charset="-122"/>
                  <a:ea typeface="微软雅黑" panose="020B0503020204020204" pitchFamily="34" charset="-122"/>
                </a:rPr>
                <a:t>、通常应尽量让文件名更加明确。</a:t>
              </a:r>
            </a:p>
          </p:txBody>
        </p:sp>
      </p:grpSp>
      <p:sp>
        <p:nvSpPr>
          <p:cNvPr id="27" name="文本框 26">
            <a:extLst>
              <a:ext uri="{FF2B5EF4-FFF2-40B4-BE49-F238E27FC236}">
                <a16:creationId xmlns:a16="http://schemas.microsoft.com/office/drawing/2014/main" id="{3E0B3BD9-6D98-4518-AD19-4EFA770BBCD9}"/>
              </a:ext>
            </a:extLst>
          </p:cNvPr>
          <p:cNvSpPr txBox="1"/>
          <p:nvPr/>
        </p:nvSpPr>
        <p:spPr>
          <a:xfrm>
            <a:off x="1629916" y="5287876"/>
            <a:ext cx="4680520" cy="341632"/>
          </a:xfrm>
          <a:prstGeom prst="rect">
            <a:avLst/>
          </a:prstGeom>
          <a:noFill/>
        </p:spPr>
        <p:txBody>
          <a:bodyPr wrap="square" rtlCol="0">
            <a:spAutoFit/>
          </a:bodyPr>
          <a:lstStyle/>
          <a:p>
            <a:pPr>
              <a:lnSpc>
                <a:spcPct val="90000"/>
              </a:lnSpc>
            </a:pPr>
            <a:r>
              <a:rPr lang="en-US" altLang="zh-CN" dirty="0" err="1">
                <a:solidFill>
                  <a:schemeClr val="tx2"/>
                </a:solidFill>
                <a:latin typeface="微软雅黑" panose="020B0503020204020204" pitchFamily="34" charset="-122"/>
                <a:ea typeface="微软雅黑" panose="020B0503020204020204" pitchFamily="34" charset="-122"/>
              </a:rPr>
              <a:t>http_server_logs.h</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就比 </a:t>
            </a:r>
            <a:r>
              <a:rPr lang="en-US" altLang="zh-CN" dirty="0" err="1">
                <a:solidFill>
                  <a:schemeClr val="tx2"/>
                </a:solidFill>
                <a:latin typeface="微软雅黑" panose="020B0503020204020204" pitchFamily="34" charset="-122"/>
                <a:ea typeface="微软雅黑" panose="020B0503020204020204" pitchFamily="34" charset="-122"/>
              </a:rPr>
              <a:t>logs.h</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要好。</a:t>
            </a:r>
            <a:endParaRPr lang="en-US" altLang="zh-CN" dirty="0">
              <a:solidFill>
                <a:schemeClr val="tx2"/>
              </a:solidFill>
              <a:latin typeface="微软雅黑" panose="020B0503020204020204" pitchFamily="34" charset="-122"/>
              <a:ea typeface="微软雅黑" panose="020B0503020204020204" pitchFamily="34" charset="-122"/>
            </a:endParaRPr>
          </a:p>
        </p:txBody>
      </p:sp>
      <p:grpSp>
        <p:nvGrpSpPr>
          <p:cNvPr id="28" name="组合 27">
            <a:extLst>
              <a:ext uri="{FF2B5EF4-FFF2-40B4-BE49-F238E27FC236}">
                <a16:creationId xmlns:a16="http://schemas.microsoft.com/office/drawing/2014/main" id="{0C24CE57-EABC-4270-A5F9-F4F8498F2B63}"/>
              </a:ext>
            </a:extLst>
          </p:cNvPr>
          <p:cNvGrpSpPr/>
          <p:nvPr/>
        </p:nvGrpSpPr>
        <p:grpSpPr>
          <a:xfrm>
            <a:off x="693811" y="5888157"/>
            <a:ext cx="10513168" cy="581452"/>
            <a:chOff x="40017" y="759021"/>
            <a:chExt cx="10577148" cy="581452"/>
          </a:xfrm>
          <a:scene3d>
            <a:camera prst="orthographicFront"/>
            <a:lightRig rig="flat" dir="t"/>
          </a:scene3d>
        </p:grpSpPr>
        <p:sp>
          <p:nvSpPr>
            <p:cNvPr id="29" name="矩形: 圆角 28">
              <a:extLst>
                <a:ext uri="{FF2B5EF4-FFF2-40B4-BE49-F238E27FC236}">
                  <a16:creationId xmlns:a16="http://schemas.microsoft.com/office/drawing/2014/main" id="{88EF823C-ABAB-45A0-BE2A-7F4AE561DA52}"/>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 name="矩形: 圆角 4">
              <a:extLst>
                <a:ext uri="{FF2B5EF4-FFF2-40B4-BE49-F238E27FC236}">
                  <a16:creationId xmlns:a16="http://schemas.microsoft.com/office/drawing/2014/main" id="{DAD372B8-DA3F-4D8C-A71E-F189FE791CF5}"/>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5</a:t>
              </a:r>
              <a:r>
                <a:rPr lang="zh-CN" altLang="en-US" dirty="0">
                  <a:solidFill>
                    <a:schemeClr val="tx2"/>
                  </a:solidFill>
                  <a:latin typeface="微软雅黑" panose="020B0503020204020204" pitchFamily="34" charset="-122"/>
                  <a:ea typeface="微软雅黑" panose="020B0503020204020204" pitchFamily="34" charset="-122"/>
                </a:rPr>
                <a:t>、内联函数必须放在 </a:t>
              </a:r>
              <a:r>
                <a:rPr lang="en-US" altLang="zh-CN" dirty="0">
                  <a:solidFill>
                    <a:schemeClr val="tx2"/>
                  </a:solidFill>
                  <a:latin typeface="微软雅黑" panose="020B0503020204020204" pitchFamily="34" charset="-122"/>
                  <a:ea typeface="微软雅黑" panose="020B0503020204020204" pitchFamily="34" charset="-122"/>
                </a:rPr>
                <a:t>.h </a:t>
              </a:r>
              <a:r>
                <a:rPr lang="zh-CN" altLang="en-US" dirty="0">
                  <a:solidFill>
                    <a:schemeClr val="tx2"/>
                  </a:solidFill>
                  <a:latin typeface="微软雅黑" panose="020B0503020204020204" pitchFamily="34" charset="-122"/>
                  <a:ea typeface="微软雅黑" panose="020B0503020204020204" pitchFamily="34" charset="-122"/>
                </a:rPr>
                <a:t>文件中。</a:t>
              </a:r>
            </a:p>
          </p:txBody>
        </p:sp>
      </p:grpSp>
    </p:spTree>
    <p:extLst>
      <p:ext uri="{BB962C8B-B14F-4D97-AF65-F5344CB8AC3E}">
        <p14:creationId xmlns:p14="http://schemas.microsoft.com/office/powerpoint/2010/main" val="212427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282407D-603E-42AE-B6D8-56D28C71EC26}"/>
              </a:ext>
            </a:extLst>
          </p:cNvPr>
          <p:cNvSpPr>
            <a:spLocks noGrp="1"/>
          </p:cNvSpPr>
          <p:nvPr>
            <p:ph type="title"/>
          </p:nvPr>
        </p:nvSpPr>
        <p:spPr>
          <a:xfrm>
            <a:off x="837828" y="260648"/>
            <a:ext cx="2932582" cy="432048"/>
          </a:xfrm>
        </p:spPr>
        <p:txBody>
          <a:bodyPr>
            <a:normAutofit/>
          </a:bodyPr>
          <a:lstStyle/>
          <a:p>
            <a:r>
              <a:rPr lang="zh-CN" altLang="en-US" sz="1800" dirty="0">
                <a:solidFill>
                  <a:srgbClr val="C00000"/>
                </a:solidFill>
                <a:latin typeface="华文细黑" panose="02010600040101010101" pitchFamily="2" charset="-122"/>
                <a:ea typeface="华文细黑" panose="02010600040101010101" pitchFamily="2" charset="-122"/>
              </a:rPr>
              <a:t>类型命名</a:t>
            </a:r>
            <a:endParaRPr lang="zh-CN" sz="1800" dirty="0">
              <a:solidFill>
                <a:srgbClr val="C00000"/>
              </a:solidFill>
              <a:latin typeface="华文细黑" panose="02010600040101010101" pitchFamily="2" charset="-122"/>
              <a:ea typeface="华文细黑" panose="02010600040101010101" pitchFamily="2" charset="-122"/>
            </a:endParaRPr>
          </a:p>
        </p:txBody>
      </p:sp>
      <p:cxnSp>
        <p:nvCxnSpPr>
          <p:cNvPr id="5" name="直接连接符 4">
            <a:extLst>
              <a:ext uri="{FF2B5EF4-FFF2-40B4-BE49-F238E27FC236}">
                <a16:creationId xmlns:a16="http://schemas.microsoft.com/office/drawing/2014/main" id="{74202F92-B0C3-405C-A771-5EB524F645C5}"/>
              </a:ext>
            </a:extLst>
          </p:cNvPr>
          <p:cNvCxnSpPr>
            <a:cxnSpLocks/>
          </p:cNvCxnSpPr>
          <p:nvPr/>
        </p:nvCxnSpPr>
        <p:spPr>
          <a:xfrm>
            <a:off x="451521" y="836712"/>
            <a:ext cx="11331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068764A2-20E0-48C3-B810-CBD6BF7D311E}"/>
              </a:ext>
            </a:extLst>
          </p:cNvPr>
          <p:cNvSpPr/>
          <p:nvPr/>
        </p:nvSpPr>
        <p:spPr>
          <a:xfrm>
            <a:off x="549796" y="404664"/>
            <a:ext cx="288032" cy="288032"/>
          </a:xfrm>
          <a:prstGeom prst="ellipse">
            <a:avLst/>
          </a:prstGeom>
          <a:solidFill>
            <a:srgbClr val="0070C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sp>
        <p:nvSpPr>
          <p:cNvPr id="7" name="文本框 6">
            <a:extLst>
              <a:ext uri="{FF2B5EF4-FFF2-40B4-BE49-F238E27FC236}">
                <a16:creationId xmlns:a16="http://schemas.microsoft.com/office/drawing/2014/main" id="{C5BC17D8-1B4E-49C5-BEC0-2D67D81A7FFB}"/>
              </a:ext>
            </a:extLst>
          </p:cNvPr>
          <p:cNvSpPr txBox="1"/>
          <p:nvPr/>
        </p:nvSpPr>
        <p:spPr>
          <a:xfrm>
            <a:off x="549796" y="1141170"/>
            <a:ext cx="11017224" cy="775662"/>
          </a:xfrm>
          <a:prstGeom prst="rect">
            <a:avLst/>
          </a:prstGeom>
          <a:noFill/>
        </p:spPr>
        <p:txBody>
          <a:bodyPr wrap="square" rtlCol="0">
            <a:spAutoFit/>
          </a:bodyPr>
          <a:lstStyle/>
          <a:p>
            <a:pPr indent="457200">
              <a:lnSpc>
                <a:spcPts val="2800"/>
              </a:lnSpc>
            </a:pPr>
            <a:r>
              <a:rPr lang="zh-CN" altLang="en-US" dirty="0">
                <a:solidFill>
                  <a:schemeClr val="tx2"/>
                </a:solidFill>
                <a:latin typeface="微软雅黑" panose="020B0503020204020204" pitchFamily="34" charset="-122"/>
                <a:ea typeface="微软雅黑" panose="020B0503020204020204" pitchFamily="34" charset="-122"/>
              </a:rPr>
              <a:t>所有类型命名 </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b="1" dirty="0">
                <a:solidFill>
                  <a:schemeClr val="tx2"/>
                </a:solidFill>
                <a:latin typeface="微软雅黑" panose="020B0503020204020204" pitchFamily="34" charset="-122"/>
                <a:ea typeface="微软雅黑" panose="020B0503020204020204" pitchFamily="34" charset="-122"/>
              </a:rPr>
              <a:t>类</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chemeClr val="tx2"/>
                </a:solidFill>
                <a:latin typeface="微软雅黑" panose="020B0503020204020204" pitchFamily="34" charset="-122"/>
                <a:ea typeface="微软雅黑" panose="020B0503020204020204" pitchFamily="34" charset="-122"/>
              </a:rPr>
              <a:t>结构体</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chemeClr val="tx2"/>
                </a:solidFill>
                <a:latin typeface="微软雅黑" panose="020B0503020204020204" pitchFamily="34" charset="-122"/>
                <a:ea typeface="微软雅黑" panose="020B0503020204020204" pitchFamily="34" charset="-122"/>
              </a:rPr>
              <a:t>类型定义 </a:t>
            </a:r>
            <a:r>
              <a:rPr lang="en-US" altLang="zh-CN" dirty="0">
                <a:solidFill>
                  <a:schemeClr val="tx2"/>
                </a:solidFill>
                <a:latin typeface="微软雅黑" panose="020B0503020204020204" pitchFamily="34" charset="-122"/>
                <a:ea typeface="微软雅黑" panose="020B0503020204020204" pitchFamily="34" charset="-122"/>
              </a:rPr>
              <a:t>(typedef)</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chemeClr val="tx2"/>
                </a:solidFill>
                <a:latin typeface="微软雅黑" panose="020B0503020204020204" pitchFamily="34" charset="-122"/>
                <a:ea typeface="微软雅黑" panose="020B0503020204020204" pitchFamily="34" charset="-122"/>
              </a:rPr>
              <a:t>枚举</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chemeClr val="tx2"/>
                </a:solidFill>
                <a:latin typeface="微软雅黑" panose="020B0503020204020204" pitchFamily="34" charset="-122"/>
                <a:ea typeface="微软雅黑" panose="020B0503020204020204" pitchFamily="34" charset="-122"/>
              </a:rPr>
              <a:t>类型模板参数 </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均使用相同约定，即</a:t>
            </a:r>
            <a:r>
              <a:rPr lang="zh-CN" altLang="en-US" b="1" dirty="0">
                <a:solidFill>
                  <a:srgbClr val="FF0000"/>
                </a:solidFill>
                <a:latin typeface="微软雅黑" panose="020B0503020204020204" pitchFamily="34" charset="-122"/>
                <a:ea typeface="微软雅黑" panose="020B0503020204020204" pitchFamily="34" charset="-122"/>
              </a:rPr>
              <a:t>以大写字母开始，每个单词首字母均大写，不包含下划线</a:t>
            </a:r>
            <a:r>
              <a:rPr lang="zh-CN" altLang="en-US" dirty="0">
                <a:solidFill>
                  <a:schemeClr val="tx2"/>
                </a:solidFill>
                <a:latin typeface="微软雅黑" panose="020B0503020204020204" pitchFamily="34" charset="-122"/>
                <a:ea typeface="微软雅黑" panose="020B0503020204020204" pitchFamily="34" charset="-122"/>
              </a:rPr>
              <a:t>。</a:t>
            </a:r>
          </a:p>
        </p:txBody>
      </p:sp>
      <p:sp>
        <p:nvSpPr>
          <p:cNvPr id="13" name="矩形: 圆角 12">
            <a:extLst>
              <a:ext uri="{FF2B5EF4-FFF2-40B4-BE49-F238E27FC236}">
                <a16:creationId xmlns:a16="http://schemas.microsoft.com/office/drawing/2014/main" id="{3E318040-B9FC-4F88-94EE-25E302464B39}"/>
              </a:ext>
            </a:extLst>
          </p:cNvPr>
          <p:cNvSpPr/>
          <p:nvPr/>
        </p:nvSpPr>
        <p:spPr>
          <a:xfrm>
            <a:off x="1845940" y="2143861"/>
            <a:ext cx="3653278" cy="1944216"/>
          </a:xfrm>
          <a:prstGeom prst="roundRect">
            <a:avLst>
              <a:gd name="adj" fmla="val 2366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path path="circle">
              <a:fillToRect l="100000" t="100000"/>
            </a:path>
            <a:tileRect r="-100000" b="-100000"/>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类和结构体</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class </a:t>
            </a:r>
            <a:r>
              <a:rPr lang="en-US" altLang="zh-CN" dirty="0" err="1">
                <a:solidFill>
                  <a:schemeClr val="tx2"/>
                </a:solidFill>
                <a:latin typeface="微软雅黑" panose="020B0503020204020204" pitchFamily="34" charset="-122"/>
                <a:ea typeface="微软雅黑" panose="020B0503020204020204" pitchFamily="34" charset="-122"/>
              </a:rPr>
              <a:t>UrlTable</a:t>
            </a:r>
            <a:r>
              <a:rPr lang="en-US" altLang="zh-CN" dirty="0">
                <a:solidFill>
                  <a:schemeClr val="tx2"/>
                </a:solidFill>
                <a:latin typeface="微软雅黑" panose="020B0503020204020204" pitchFamily="34" charset="-122"/>
                <a:ea typeface="微软雅黑" panose="020B0503020204020204" pitchFamily="34" charset="-122"/>
              </a:rPr>
              <a:t> { ...</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class </a:t>
            </a:r>
            <a:r>
              <a:rPr lang="en-US" altLang="zh-CN" dirty="0" err="1">
                <a:solidFill>
                  <a:schemeClr val="tx2"/>
                </a:solidFill>
                <a:latin typeface="微软雅黑" panose="020B0503020204020204" pitchFamily="34" charset="-122"/>
                <a:ea typeface="微软雅黑" panose="020B0503020204020204" pitchFamily="34" charset="-122"/>
              </a:rPr>
              <a:t>UrlTableTester</a:t>
            </a:r>
            <a:r>
              <a:rPr lang="en-US" altLang="zh-CN" dirty="0">
                <a:solidFill>
                  <a:schemeClr val="tx2"/>
                </a:solidFill>
                <a:latin typeface="微软雅黑" panose="020B0503020204020204" pitchFamily="34" charset="-122"/>
                <a:ea typeface="微软雅黑" panose="020B0503020204020204" pitchFamily="34" charset="-122"/>
              </a:rPr>
              <a:t> { ...</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struct </a:t>
            </a:r>
            <a:r>
              <a:rPr lang="en-US" altLang="zh-CN" dirty="0" err="1">
                <a:solidFill>
                  <a:schemeClr val="tx2"/>
                </a:solidFill>
                <a:latin typeface="微软雅黑" panose="020B0503020204020204" pitchFamily="34" charset="-122"/>
                <a:ea typeface="微软雅黑" panose="020B0503020204020204" pitchFamily="34" charset="-122"/>
              </a:rPr>
              <a:t>UrlTableProperties</a:t>
            </a:r>
            <a:r>
              <a:rPr lang="en-US" altLang="zh-CN" dirty="0">
                <a:solidFill>
                  <a:schemeClr val="tx2"/>
                </a:solidFill>
                <a:latin typeface="微软雅黑" panose="020B0503020204020204" pitchFamily="34" charset="-122"/>
                <a:ea typeface="微软雅黑" panose="020B0503020204020204" pitchFamily="34" charset="-122"/>
              </a:rPr>
              <a:t> { ...</a:t>
            </a:r>
          </a:p>
          <a:p>
            <a:pPr>
              <a:lnSpc>
                <a:spcPts val="2800"/>
              </a:lnSpc>
            </a:pPr>
            <a:endParaRPr lang="zh-CN" altLang="en-US" dirty="0">
              <a:solidFill>
                <a:schemeClr val="tx2"/>
              </a:solidFill>
              <a:latin typeface="微软雅黑" panose="020B0503020204020204" pitchFamily="34" charset="-122"/>
              <a:ea typeface="微软雅黑" panose="020B0503020204020204" pitchFamily="34" charset="-122"/>
            </a:endParaRPr>
          </a:p>
          <a:p>
            <a:endParaRPr lang="zh-CN" altLang="en-US" dirty="0"/>
          </a:p>
        </p:txBody>
      </p:sp>
      <p:sp>
        <p:nvSpPr>
          <p:cNvPr id="14" name="矩形: 圆角 13">
            <a:extLst>
              <a:ext uri="{FF2B5EF4-FFF2-40B4-BE49-F238E27FC236}">
                <a16:creationId xmlns:a16="http://schemas.microsoft.com/office/drawing/2014/main" id="{D0A570F4-FDDF-4965-ADED-6DCA41351703}"/>
              </a:ext>
            </a:extLst>
          </p:cNvPr>
          <p:cNvSpPr/>
          <p:nvPr/>
        </p:nvSpPr>
        <p:spPr>
          <a:xfrm>
            <a:off x="6117282" y="2149281"/>
            <a:ext cx="3653278" cy="1944216"/>
          </a:xfrm>
          <a:prstGeom prst="roundRect">
            <a:avLst>
              <a:gd name="adj" fmla="val 2366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path path="circle">
              <a:fillToRect l="100000" t="100000"/>
            </a:path>
            <a:tileRect r="-100000" b="-100000"/>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枚举</a:t>
            </a:r>
          </a:p>
          <a:p>
            <a:pPr>
              <a:lnSpc>
                <a:spcPts val="2800"/>
              </a:lnSpc>
            </a:pPr>
            <a:r>
              <a:rPr lang="en-US" altLang="zh-CN" dirty="0" err="1">
                <a:solidFill>
                  <a:schemeClr val="tx2"/>
                </a:solidFill>
                <a:latin typeface="微软雅黑" panose="020B0503020204020204" pitchFamily="34" charset="-122"/>
                <a:ea typeface="微软雅黑" panose="020B0503020204020204" pitchFamily="34" charset="-122"/>
              </a:rPr>
              <a:t>enum</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err="1">
                <a:solidFill>
                  <a:schemeClr val="tx2"/>
                </a:solidFill>
                <a:latin typeface="微软雅黑" panose="020B0503020204020204" pitchFamily="34" charset="-122"/>
                <a:ea typeface="微软雅黑" panose="020B0503020204020204" pitchFamily="34" charset="-122"/>
              </a:rPr>
              <a:t>UrlTableErrors</a:t>
            </a:r>
            <a:r>
              <a:rPr lang="en-US" altLang="zh-CN" dirty="0">
                <a:solidFill>
                  <a:schemeClr val="tx2"/>
                </a:solidFill>
                <a:latin typeface="微软雅黑" panose="020B0503020204020204" pitchFamily="34" charset="-122"/>
                <a:ea typeface="微软雅黑" panose="020B0503020204020204" pitchFamily="34" charset="-122"/>
              </a:rPr>
              <a:t> { ...</a:t>
            </a:r>
          </a:p>
        </p:txBody>
      </p:sp>
      <p:sp>
        <p:nvSpPr>
          <p:cNvPr id="15" name="矩形: 圆角 14">
            <a:extLst>
              <a:ext uri="{FF2B5EF4-FFF2-40B4-BE49-F238E27FC236}">
                <a16:creationId xmlns:a16="http://schemas.microsoft.com/office/drawing/2014/main" id="{AB19CD4A-2C51-42AA-AFA1-C18195CB5D19}"/>
              </a:ext>
            </a:extLst>
          </p:cNvPr>
          <p:cNvSpPr/>
          <p:nvPr/>
        </p:nvSpPr>
        <p:spPr>
          <a:xfrm>
            <a:off x="2036361" y="4325946"/>
            <a:ext cx="7488832" cy="936104"/>
          </a:xfrm>
          <a:prstGeom prst="roundRect">
            <a:avLst>
              <a:gd name="adj" fmla="val 2366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path path="circle">
              <a:fillToRect l="100000" t="100000"/>
            </a:path>
            <a:tileRect r="-100000" b="-100000"/>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类型定义</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typedef </a:t>
            </a:r>
            <a:r>
              <a:rPr lang="en-US" altLang="zh-CN" dirty="0" err="1">
                <a:solidFill>
                  <a:schemeClr val="tx2"/>
                </a:solidFill>
                <a:latin typeface="微软雅黑" panose="020B0503020204020204" pitchFamily="34" charset="-122"/>
                <a:ea typeface="微软雅黑" panose="020B0503020204020204" pitchFamily="34" charset="-122"/>
              </a:rPr>
              <a:t>hash_map</a:t>
            </a:r>
            <a:r>
              <a:rPr lang="en-US" altLang="zh-CN" dirty="0">
                <a:solidFill>
                  <a:schemeClr val="tx2"/>
                </a:solidFill>
                <a:latin typeface="微软雅黑" panose="020B0503020204020204" pitchFamily="34" charset="-122"/>
                <a:ea typeface="微软雅黑" panose="020B0503020204020204" pitchFamily="34" charset="-122"/>
              </a:rPr>
              <a:t>&lt;</a:t>
            </a:r>
            <a:r>
              <a:rPr lang="en-US" altLang="zh-CN" dirty="0" err="1">
                <a:solidFill>
                  <a:schemeClr val="tx2"/>
                </a:solidFill>
                <a:latin typeface="微软雅黑" panose="020B0503020204020204" pitchFamily="34" charset="-122"/>
                <a:ea typeface="微软雅黑" panose="020B0503020204020204" pitchFamily="34" charset="-122"/>
              </a:rPr>
              <a:t>UrlTableProperties</a:t>
            </a:r>
            <a:r>
              <a:rPr lang="en-US" altLang="zh-CN" dirty="0">
                <a:solidFill>
                  <a:schemeClr val="tx2"/>
                </a:solidFill>
                <a:latin typeface="微软雅黑" panose="020B0503020204020204" pitchFamily="34" charset="-122"/>
                <a:ea typeface="微软雅黑" panose="020B0503020204020204" pitchFamily="34" charset="-122"/>
              </a:rPr>
              <a:t> *, string&gt; </a:t>
            </a:r>
            <a:r>
              <a:rPr lang="en-US" altLang="zh-CN" dirty="0" err="1">
                <a:solidFill>
                  <a:schemeClr val="tx2"/>
                </a:solidFill>
                <a:latin typeface="微软雅黑" panose="020B0503020204020204" pitchFamily="34" charset="-122"/>
                <a:ea typeface="微软雅黑" panose="020B0503020204020204" pitchFamily="34" charset="-122"/>
              </a:rPr>
              <a:t>PropertiesMap</a:t>
            </a:r>
            <a:r>
              <a:rPr lang="en-US" altLang="zh-CN" dirty="0">
                <a:solidFill>
                  <a:schemeClr val="tx2"/>
                </a:solidFill>
                <a:latin typeface="微软雅黑" panose="020B0503020204020204" pitchFamily="34" charset="-122"/>
                <a:ea typeface="微软雅黑" panose="020B0503020204020204" pitchFamily="34" charset="-122"/>
              </a:rPr>
              <a:t>;</a:t>
            </a:r>
          </a:p>
        </p:txBody>
      </p:sp>
      <p:sp>
        <p:nvSpPr>
          <p:cNvPr id="16" name="矩形: 圆角 15">
            <a:extLst>
              <a:ext uri="{FF2B5EF4-FFF2-40B4-BE49-F238E27FC236}">
                <a16:creationId xmlns:a16="http://schemas.microsoft.com/office/drawing/2014/main" id="{CD24FCD9-5191-402C-BC60-66E177B66BD5}"/>
              </a:ext>
            </a:extLst>
          </p:cNvPr>
          <p:cNvSpPr/>
          <p:nvPr/>
        </p:nvSpPr>
        <p:spPr>
          <a:xfrm>
            <a:off x="2036361" y="5561087"/>
            <a:ext cx="7488832" cy="936104"/>
          </a:xfrm>
          <a:prstGeom prst="roundRect">
            <a:avLst>
              <a:gd name="adj" fmla="val 23660"/>
            </a:avLst>
          </a:prstGeom>
          <a:gradFill flip="none" rotWithShape="0">
            <a:gsLst>
              <a:gs pos="0">
                <a:schemeClr val="accent1">
                  <a:hueOff val="0"/>
                  <a:satOff val="0"/>
                  <a:lumOff val="0"/>
                  <a:tint val="66000"/>
                  <a:satMod val="160000"/>
                </a:schemeClr>
              </a:gs>
              <a:gs pos="50000">
                <a:schemeClr val="accent1">
                  <a:hueOff val="0"/>
                  <a:satOff val="0"/>
                  <a:lumOff val="0"/>
                  <a:tint val="44500"/>
                  <a:satMod val="160000"/>
                </a:schemeClr>
              </a:gs>
              <a:gs pos="100000">
                <a:schemeClr val="accent1">
                  <a:hueOff val="0"/>
                  <a:satOff val="0"/>
                  <a:lumOff val="0"/>
                  <a:tint val="23500"/>
                  <a:satMod val="160000"/>
                </a:schemeClr>
              </a:gs>
            </a:gsLst>
            <a:path path="circle">
              <a:fillToRect l="100000" t="100000"/>
            </a:path>
            <a:tileRect r="-100000" b="-100000"/>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使用别名</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using </a:t>
            </a:r>
            <a:r>
              <a:rPr lang="en-US" altLang="zh-CN" dirty="0" err="1">
                <a:solidFill>
                  <a:schemeClr val="tx2"/>
                </a:solidFill>
                <a:latin typeface="微软雅黑" panose="020B0503020204020204" pitchFamily="34" charset="-122"/>
                <a:ea typeface="微软雅黑" panose="020B0503020204020204" pitchFamily="34" charset="-122"/>
              </a:rPr>
              <a:t>PropertiesMap</a:t>
            </a:r>
            <a:r>
              <a:rPr lang="en-US" altLang="zh-CN" dirty="0">
                <a:solidFill>
                  <a:schemeClr val="tx2"/>
                </a:solidFill>
                <a:latin typeface="微软雅黑" panose="020B0503020204020204" pitchFamily="34" charset="-122"/>
                <a:ea typeface="微软雅黑" panose="020B0503020204020204" pitchFamily="34" charset="-122"/>
              </a:rPr>
              <a:t> = </a:t>
            </a:r>
            <a:r>
              <a:rPr lang="en-US" altLang="zh-CN" dirty="0" err="1">
                <a:solidFill>
                  <a:schemeClr val="tx2"/>
                </a:solidFill>
                <a:latin typeface="微软雅黑" panose="020B0503020204020204" pitchFamily="34" charset="-122"/>
                <a:ea typeface="微软雅黑" panose="020B0503020204020204" pitchFamily="34" charset="-122"/>
              </a:rPr>
              <a:t>hash_map</a:t>
            </a:r>
            <a:r>
              <a:rPr lang="en-US" altLang="zh-CN" dirty="0">
                <a:solidFill>
                  <a:schemeClr val="tx2"/>
                </a:solidFill>
                <a:latin typeface="微软雅黑" panose="020B0503020204020204" pitchFamily="34" charset="-122"/>
                <a:ea typeface="微软雅黑" panose="020B0503020204020204" pitchFamily="34" charset="-122"/>
              </a:rPr>
              <a:t>&lt;</a:t>
            </a:r>
            <a:r>
              <a:rPr lang="en-US" altLang="zh-CN" dirty="0" err="1">
                <a:solidFill>
                  <a:schemeClr val="tx2"/>
                </a:solidFill>
                <a:latin typeface="微软雅黑" panose="020B0503020204020204" pitchFamily="34" charset="-122"/>
                <a:ea typeface="微软雅黑" panose="020B0503020204020204" pitchFamily="34" charset="-122"/>
              </a:rPr>
              <a:t>UrlTableProperties</a:t>
            </a:r>
            <a:r>
              <a:rPr lang="en-US" altLang="zh-CN" dirty="0">
                <a:solidFill>
                  <a:schemeClr val="tx2"/>
                </a:solidFill>
                <a:latin typeface="微软雅黑" panose="020B0503020204020204" pitchFamily="34" charset="-122"/>
                <a:ea typeface="微软雅黑" panose="020B0503020204020204" pitchFamily="34" charset="-122"/>
              </a:rPr>
              <a:t> *, string&gt;;</a:t>
            </a:r>
          </a:p>
        </p:txBody>
      </p:sp>
      <p:sp>
        <p:nvSpPr>
          <p:cNvPr id="17" name="矩形 16">
            <a:extLst>
              <a:ext uri="{FF2B5EF4-FFF2-40B4-BE49-F238E27FC236}">
                <a16:creationId xmlns:a16="http://schemas.microsoft.com/office/drawing/2014/main" id="{FDD47BD2-BAB2-46AB-843B-04ACAE18FC01}"/>
              </a:ext>
            </a:extLst>
          </p:cNvPr>
          <p:cNvSpPr/>
          <p:nvPr/>
        </p:nvSpPr>
        <p:spPr>
          <a:xfrm>
            <a:off x="7462564" y="4797152"/>
            <a:ext cx="1872208" cy="36004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25083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0147F4-900A-4F65-895D-20626D821F9E}"/>
              </a:ext>
            </a:extLst>
          </p:cNvPr>
          <p:cNvSpPr>
            <a:spLocks noGrp="1"/>
          </p:cNvSpPr>
          <p:nvPr>
            <p:ph type="title"/>
          </p:nvPr>
        </p:nvSpPr>
        <p:spPr>
          <a:xfrm>
            <a:off x="837828" y="260648"/>
            <a:ext cx="2932582" cy="432048"/>
          </a:xfrm>
        </p:spPr>
        <p:txBody>
          <a:bodyPr>
            <a:normAutofit/>
          </a:bodyPr>
          <a:lstStyle/>
          <a:p>
            <a:r>
              <a:rPr lang="zh-CN" altLang="en-US" sz="1800" dirty="0">
                <a:solidFill>
                  <a:srgbClr val="C00000"/>
                </a:solidFill>
                <a:latin typeface="华文细黑" panose="02010600040101010101" pitchFamily="2" charset="-122"/>
                <a:ea typeface="华文细黑" panose="02010600040101010101" pitchFamily="2" charset="-122"/>
              </a:rPr>
              <a:t>变量命名</a:t>
            </a:r>
            <a:endParaRPr lang="zh-CN" sz="1800" dirty="0">
              <a:solidFill>
                <a:srgbClr val="C00000"/>
              </a:solidFill>
              <a:latin typeface="华文细黑" panose="02010600040101010101" pitchFamily="2" charset="-122"/>
              <a:ea typeface="华文细黑" panose="02010600040101010101" pitchFamily="2" charset="-122"/>
            </a:endParaRPr>
          </a:p>
        </p:txBody>
      </p:sp>
      <p:cxnSp>
        <p:nvCxnSpPr>
          <p:cNvPr id="5" name="直接连接符 4">
            <a:extLst>
              <a:ext uri="{FF2B5EF4-FFF2-40B4-BE49-F238E27FC236}">
                <a16:creationId xmlns:a16="http://schemas.microsoft.com/office/drawing/2014/main" id="{B65725E4-6420-4615-AEDB-2089E7930037}"/>
              </a:ext>
            </a:extLst>
          </p:cNvPr>
          <p:cNvCxnSpPr>
            <a:cxnSpLocks/>
          </p:cNvCxnSpPr>
          <p:nvPr/>
        </p:nvCxnSpPr>
        <p:spPr>
          <a:xfrm>
            <a:off x="451521" y="836712"/>
            <a:ext cx="11331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F89DDE14-9F21-495B-B2CB-08EFFA0EC9E1}"/>
              </a:ext>
            </a:extLst>
          </p:cNvPr>
          <p:cNvSpPr/>
          <p:nvPr/>
        </p:nvSpPr>
        <p:spPr>
          <a:xfrm>
            <a:off x="549796" y="404664"/>
            <a:ext cx="288032" cy="288032"/>
          </a:xfrm>
          <a:prstGeom prst="ellipse">
            <a:avLst/>
          </a:prstGeom>
          <a:solidFill>
            <a:srgbClr val="0070C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sp>
        <p:nvSpPr>
          <p:cNvPr id="8" name="文本框 7">
            <a:extLst>
              <a:ext uri="{FF2B5EF4-FFF2-40B4-BE49-F238E27FC236}">
                <a16:creationId xmlns:a16="http://schemas.microsoft.com/office/drawing/2014/main" id="{D84040B5-492E-42C4-8727-C94B7F7D9A10}"/>
              </a:ext>
            </a:extLst>
          </p:cNvPr>
          <p:cNvSpPr txBox="1"/>
          <p:nvPr/>
        </p:nvSpPr>
        <p:spPr>
          <a:xfrm>
            <a:off x="549796" y="980728"/>
            <a:ext cx="7416824" cy="416589"/>
          </a:xfrm>
          <a:prstGeom prst="rect">
            <a:avLst/>
          </a:prstGeom>
          <a:noFill/>
        </p:spPr>
        <p:txBody>
          <a:bodyPr wrap="square" rtlCol="0">
            <a:spAutoFit/>
          </a:bodyPr>
          <a:lstStyle/>
          <a:p>
            <a:pPr>
              <a:lnSpc>
                <a:spcPts val="2800"/>
              </a:lnSpc>
            </a:pPr>
            <a:r>
              <a:rPr lang="zh-CN" altLang="en-US" dirty="0">
                <a:solidFill>
                  <a:schemeClr val="tx2"/>
                </a:solidFill>
                <a:latin typeface="微软雅黑" panose="020B0503020204020204" pitchFamily="34" charset="-122"/>
                <a:ea typeface="微软雅黑" panose="020B0503020204020204" pitchFamily="34" charset="-122"/>
              </a:rPr>
              <a:t>变量 </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包括函数参数</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和数据成员名一律</a:t>
            </a:r>
            <a:r>
              <a:rPr lang="zh-CN" altLang="en-US" b="1" dirty="0">
                <a:solidFill>
                  <a:srgbClr val="FF0000"/>
                </a:solidFill>
                <a:latin typeface="微软雅黑" panose="020B0503020204020204" pitchFamily="34" charset="-122"/>
                <a:ea typeface="微软雅黑" panose="020B0503020204020204" pitchFamily="34" charset="-122"/>
              </a:rPr>
              <a:t>小写</a:t>
            </a:r>
            <a:r>
              <a:rPr lang="zh-CN" altLang="en-US" dirty="0">
                <a:solidFill>
                  <a:schemeClr val="tx2"/>
                </a:solidFill>
                <a:latin typeface="微软雅黑" panose="020B0503020204020204" pitchFamily="34" charset="-122"/>
                <a:ea typeface="微软雅黑" panose="020B0503020204020204" pitchFamily="34" charset="-122"/>
              </a:rPr>
              <a:t>，单词之间</a:t>
            </a:r>
            <a:r>
              <a:rPr lang="zh-CN" altLang="en-US" b="1" dirty="0">
                <a:solidFill>
                  <a:srgbClr val="FF0000"/>
                </a:solidFill>
                <a:latin typeface="微软雅黑" panose="020B0503020204020204" pitchFamily="34" charset="-122"/>
                <a:ea typeface="微软雅黑" panose="020B0503020204020204" pitchFamily="34" charset="-122"/>
              </a:rPr>
              <a:t>用下划线连接</a:t>
            </a:r>
            <a:r>
              <a:rPr lang="zh-CN" altLang="en-US" dirty="0">
                <a:solidFill>
                  <a:schemeClr val="tx2"/>
                </a:solidFill>
                <a:latin typeface="微软雅黑" panose="020B0503020204020204" pitchFamily="34" charset="-122"/>
                <a:ea typeface="微软雅黑" panose="020B0503020204020204" pitchFamily="34" charset="-122"/>
              </a:rPr>
              <a:t>。</a:t>
            </a:r>
          </a:p>
        </p:txBody>
      </p:sp>
      <p:sp>
        <p:nvSpPr>
          <p:cNvPr id="9" name="矩形 8">
            <a:extLst>
              <a:ext uri="{FF2B5EF4-FFF2-40B4-BE49-F238E27FC236}">
                <a16:creationId xmlns:a16="http://schemas.microsoft.com/office/drawing/2014/main" id="{E8BA07F1-E7CD-42AB-A81E-BE1B3EFFB5DC}"/>
              </a:ext>
            </a:extLst>
          </p:cNvPr>
          <p:cNvSpPr/>
          <p:nvPr/>
        </p:nvSpPr>
        <p:spPr>
          <a:xfrm>
            <a:off x="984496" y="2136469"/>
            <a:ext cx="3386172" cy="1247325"/>
          </a:xfrm>
          <a:prstGeom prst="rect">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algn="ctr">
              <a:lnSpc>
                <a:spcPts val="2800"/>
              </a:lnSpc>
            </a:pPr>
            <a:r>
              <a:rPr lang="en-US" altLang="zh-CN" dirty="0">
                <a:solidFill>
                  <a:schemeClr val="tx2"/>
                </a:solidFill>
                <a:latin typeface="微软雅黑" panose="020B0503020204020204" pitchFamily="34" charset="-122"/>
                <a:ea typeface="微软雅黑" panose="020B0503020204020204" pitchFamily="34" charset="-122"/>
              </a:rPr>
              <a:t>string </a:t>
            </a:r>
            <a:r>
              <a:rPr lang="en-US" altLang="zh-CN" dirty="0" err="1">
                <a:solidFill>
                  <a:schemeClr val="tx2"/>
                </a:solidFill>
                <a:latin typeface="微软雅黑" panose="020B0503020204020204" pitchFamily="34" charset="-122"/>
                <a:ea typeface="微软雅黑" panose="020B0503020204020204" pitchFamily="34" charset="-122"/>
              </a:rPr>
              <a:t>table_name</a:t>
            </a:r>
            <a:r>
              <a:rPr lang="en-US" altLang="zh-CN" dirty="0">
                <a:solidFill>
                  <a:schemeClr val="tx2"/>
                </a:solidFill>
                <a:latin typeface="微软雅黑" panose="020B0503020204020204" pitchFamily="34" charset="-122"/>
                <a:ea typeface="微软雅黑" panose="020B0503020204020204" pitchFamily="34" charset="-122"/>
              </a:rPr>
              <a:t>;  </a:t>
            </a:r>
          </a:p>
          <a:p>
            <a:pPr algn="ctr">
              <a:lnSpc>
                <a:spcPts val="2800"/>
              </a:lnSpc>
            </a:pPr>
            <a:r>
              <a:rPr lang="en-US" altLang="zh-CN" dirty="0">
                <a:solidFill>
                  <a:schemeClr val="tx2"/>
                </a:solidFill>
                <a:latin typeface="微软雅黑" panose="020B0503020204020204" pitchFamily="34" charset="-122"/>
                <a:ea typeface="微软雅黑" panose="020B0503020204020204" pitchFamily="34" charset="-122"/>
              </a:rPr>
              <a:t>string </a:t>
            </a:r>
            <a:r>
              <a:rPr lang="en-US" altLang="zh-CN" dirty="0" err="1">
                <a:solidFill>
                  <a:schemeClr val="tx2"/>
                </a:solidFill>
                <a:latin typeface="微软雅黑" panose="020B0503020204020204" pitchFamily="34" charset="-122"/>
                <a:ea typeface="微软雅黑" panose="020B0503020204020204" pitchFamily="34" charset="-122"/>
              </a:rPr>
              <a:t>tablename</a:t>
            </a:r>
            <a:r>
              <a:rPr lang="en-US" altLang="zh-CN" dirty="0">
                <a:solidFill>
                  <a:schemeClr val="tx2"/>
                </a:solidFill>
                <a:latin typeface="微软雅黑" panose="020B0503020204020204" pitchFamily="34" charset="-122"/>
                <a:ea typeface="微软雅黑" panose="020B0503020204020204" pitchFamily="34" charset="-122"/>
              </a:rPr>
              <a:t>;   </a:t>
            </a:r>
          </a:p>
          <a:p>
            <a:pPr algn="ctr">
              <a:lnSpc>
                <a:spcPts val="2800"/>
              </a:lnSpc>
            </a:pPr>
            <a:r>
              <a:rPr lang="en-US" altLang="zh-CN" dirty="0">
                <a:solidFill>
                  <a:schemeClr val="tx2"/>
                </a:solidFill>
                <a:latin typeface="微软雅黑" panose="020B0503020204020204" pitchFamily="34" charset="-122"/>
                <a:ea typeface="微软雅黑" panose="020B0503020204020204" pitchFamily="34" charset="-122"/>
              </a:rPr>
              <a:t>string </a:t>
            </a:r>
            <a:r>
              <a:rPr lang="en-US" altLang="zh-CN" dirty="0" err="1">
                <a:solidFill>
                  <a:schemeClr val="tx2"/>
                </a:solidFill>
                <a:latin typeface="微软雅黑" panose="020B0503020204020204" pitchFamily="34" charset="-122"/>
                <a:ea typeface="微软雅黑" panose="020B0503020204020204" pitchFamily="34" charset="-122"/>
              </a:rPr>
              <a:t>tableName</a:t>
            </a:r>
            <a:r>
              <a:rPr lang="en-US" altLang="zh-CN" dirty="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96552889-5C6B-43CD-931B-B07E865D222B}"/>
              </a:ext>
            </a:extLst>
          </p:cNvPr>
          <p:cNvGrpSpPr/>
          <p:nvPr/>
        </p:nvGrpSpPr>
        <p:grpSpPr>
          <a:xfrm>
            <a:off x="333772" y="1484784"/>
            <a:ext cx="1301446" cy="1301446"/>
            <a:chOff x="4034" y="589764"/>
            <a:chExt cx="1353025" cy="13530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grpSpPr>
        <p:sp>
          <p:nvSpPr>
            <p:cNvPr id="11" name="椭圆 10">
              <a:extLst>
                <a:ext uri="{FF2B5EF4-FFF2-40B4-BE49-F238E27FC236}">
                  <a16:creationId xmlns:a16="http://schemas.microsoft.com/office/drawing/2014/main" id="{CDE79C3E-8998-4BBB-8848-801C58D1DCAB}"/>
                </a:ext>
              </a:extLst>
            </p:cNvPr>
            <p:cNvSpPr/>
            <p:nvPr/>
          </p:nvSpPr>
          <p:spPr>
            <a:xfrm>
              <a:off x="4034" y="589764"/>
              <a:ext cx="1353025" cy="1353025"/>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椭圆 4">
              <a:extLst>
                <a:ext uri="{FF2B5EF4-FFF2-40B4-BE49-F238E27FC236}">
                  <a16:creationId xmlns:a16="http://schemas.microsoft.com/office/drawing/2014/main" id="{0A7688EC-7251-4EC0-97D6-8D18B7CAEABE}"/>
                </a:ext>
              </a:extLst>
            </p:cNvPr>
            <p:cNvSpPr txBox="1"/>
            <p:nvPr/>
          </p:nvSpPr>
          <p:spPr>
            <a:xfrm>
              <a:off x="202180" y="787910"/>
              <a:ext cx="956733" cy="9567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zh-CN" altLang="en-US" dirty="0"/>
                <a:t>普通变量   </a:t>
              </a:r>
              <a:endParaRPr lang="en-US" altLang="zh-CN" dirty="0"/>
            </a:p>
            <a:p>
              <a:r>
                <a:rPr lang="en-US" altLang="zh-CN" dirty="0"/>
                <a:t>    </a:t>
              </a:r>
              <a:r>
                <a:rPr lang="zh-CN" altLang="en-US" dirty="0"/>
                <a:t>命名</a:t>
              </a:r>
            </a:p>
          </p:txBody>
        </p:sp>
      </p:grpSp>
      <p:sp>
        <p:nvSpPr>
          <p:cNvPr id="13" name="对话气泡: 矩形 12">
            <a:extLst>
              <a:ext uri="{FF2B5EF4-FFF2-40B4-BE49-F238E27FC236}">
                <a16:creationId xmlns:a16="http://schemas.microsoft.com/office/drawing/2014/main" id="{39DC5947-4024-4B75-B60D-5D0FA4D3F489}"/>
              </a:ext>
            </a:extLst>
          </p:cNvPr>
          <p:cNvSpPr/>
          <p:nvPr/>
        </p:nvSpPr>
        <p:spPr>
          <a:xfrm>
            <a:off x="4118639" y="1505104"/>
            <a:ext cx="1732639" cy="421416"/>
          </a:xfrm>
          <a:prstGeom prst="wedgeRectCallout">
            <a:avLst>
              <a:gd name="adj1" fmla="val -70446"/>
              <a:gd name="adj2" fmla="val 152041"/>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好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用下划线</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4" name="对话气泡: 矩形 13">
            <a:extLst>
              <a:ext uri="{FF2B5EF4-FFF2-40B4-BE49-F238E27FC236}">
                <a16:creationId xmlns:a16="http://schemas.microsoft.com/office/drawing/2014/main" id="{1DDE1BE2-DC7C-4033-A6D5-970135123F10}"/>
              </a:ext>
            </a:extLst>
          </p:cNvPr>
          <p:cNvSpPr/>
          <p:nvPr/>
        </p:nvSpPr>
        <p:spPr>
          <a:xfrm>
            <a:off x="4982957" y="2195300"/>
            <a:ext cx="1732639" cy="421416"/>
          </a:xfrm>
          <a:prstGeom prst="wedgeRectCallout">
            <a:avLst>
              <a:gd name="adj1" fmla="val -116774"/>
              <a:gd name="adj2" fmla="val 78761"/>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好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全小写</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5" name="对话气泡: 矩形 14">
            <a:extLst>
              <a:ext uri="{FF2B5EF4-FFF2-40B4-BE49-F238E27FC236}">
                <a16:creationId xmlns:a16="http://schemas.microsoft.com/office/drawing/2014/main" id="{72CED6A3-CF60-4C67-A3A4-2CAEA35F42D3}"/>
              </a:ext>
            </a:extLst>
          </p:cNvPr>
          <p:cNvSpPr/>
          <p:nvPr/>
        </p:nvSpPr>
        <p:spPr>
          <a:xfrm>
            <a:off x="4808157" y="2850831"/>
            <a:ext cx="2020671" cy="421416"/>
          </a:xfrm>
          <a:prstGeom prst="wedgeRectCallout">
            <a:avLst>
              <a:gd name="adj1" fmla="val -99503"/>
              <a:gd name="adj2" fmla="val 12639"/>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solidFill>
                  <a:schemeClr val="tx1"/>
                </a:solidFill>
                <a:latin typeface="微软雅黑" panose="020B0503020204020204" pitchFamily="34" charset="-122"/>
                <a:ea typeface="微软雅黑" panose="020B0503020204020204" pitchFamily="34" charset="-122"/>
              </a:rPr>
              <a:t>差 </a:t>
            </a:r>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混合大小写</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0DD0A105-6594-4067-9440-CC12386049C2}"/>
              </a:ext>
            </a:extLst>
          </p:cNvPr>
          <p:cNvSpPr/>
          <p:nvPr/>
        </p:nvSpPr>
        <p:spPr>
          <a:xfrm>
            <a:off x="2906781" y="4133624"/>
            <a:ext cx="3672409" cy="2607744"/>
          </a:xfrm>
          <a:prstGeom prst="rect">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class </a:t>
            </a:r>
            <a:r>
              <a:rPr lang="en-US" altLang="zh-CN" dirty="0" err="1">
                <a:solidFill>
                  <a:schemeClr val="tx2"/>
                </a:solidFill>
                <a:latin typeface="微软雅黑" panose="020B0503020204020204" pitchFamily="34" charset="-122"/>
                <a:ea typeface="微软雅黑" panose="020B0503020204020204" pitchFamily="34" charset="-122"/>
              </a:rPr>
              <a:t>TableInfo</a:t>
            </a:r>
            <a:r>
              <a:rPr lang="en-US" altLang="zh-CN" dirty="0">
                <a:solidFill>
                  <a:schemeClr val="tx2"/>
                </a:solidFill>
                <a:latin typeface="微软雅黑" panose="020B0503020204020204" pitchFamily="34" charset="-122"/>
                <a:ea typeface="微软雅黑" panose="020B0503020204020204" pitchFamily="34" charset="-122"/>
              </a:rPr>
              <a:t> {</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private:</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string </a:t>
            </a:r>
            <a:r>
              <a:rPr lang="en-US" altLang="zh-CN" dirty="0" err="1">
                <a:solidFill>
                  <a:schemeClr val="tx2"/>
                </a:solidFill>
                <a:latin typeface="微软雅黑" panose="020B0503020204020204" pitchFamily="34" charset="-122"/>
                <a:ea typeface="微软雅黑" panose="020B0503020204020204" pitchFamily="34" charset="-122"/>
              </a:rPr>
              <a:t>table_name</a:t>
            </a:r>
            <a:r>
              <a:rPr lang="en-US" altLang="zh-CN" dirty="0">
                <a:solidFill>
                  <a:schemeClr val="tx2"/>
                </a:solidFill>
                <a:latin typeface="微软雅黑" panose="020B0503020204020204" pitchFamily="34" charset="-122"/>
                <a:ea typeface="微软雅黑" panose="020B0503020204020204" pitchFamily="34" charset="-122"/>
              </a:rPr>
              <a:t>_;  </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string </a:t>
            </a:r>
            <a:r>
              <a:rPr lang="en-US" altLang="zh-CN" dirty="0" err="1">
                <a:solidFill>
                  <a:schemeClr val="tx2"/>
                </a:solidFill>
                <a:latin typeface="微软雅黑" panose="020B0503020204020204" pitchFamily="34" charset="-122"/>
                <a:ea typeface="微软雅黑" panose="020B0503020204020204" pitchFamily="34" charset="-122"/>
              </a:rPr>
              <a:t>m_table_name</a:t>
            </a:r>
            <a:r>
              <a:rPr lang="en-US" altLang="zh-CN" dirty="0">
                <a:solidFill>
                  <a:schemeClr val="tx2"/>
                </a:solidFill>
                <a:latin typeface="微软雅黑" panose="020B0503020204020204" pitchFamily="34" charset="-122"/>
                <a:ea typeface="微软雅黑" panose="020B0503020204020204" pitchFamily="34" charset="-122"/>
              </a:rPr>
              <a:t>;   </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static Pool&lt;</a:t>
            </a:r>
            <a:r>
              <a:rPr lang="en-US" altLang="zh-CN" dirty="0" err="1">
                <a:solidFill>
                  <a:schemeClr val="tx2"/>
                </a:solidFill>
                <a:latin typeface="微软雅黑" panose="020B0503020204020204" pitchFamily="34" charset="-122"/>
                <a:ea typeface="微软雅黑" panose="020B0503020204020204" pitchFamily="34" charset="-122"/>
              </a:rPr>
              <a:t>TableInfo</a:t>
            </a:r>
            <a:r>
              <a:rPr lang="en-US" altLang="zh-CN" dirty="0">
                <a:solidFill>
                  <a:schemeClr val="tx2"/>
                </a:solidFill>
                <a:latin typeface="微软雅黑" panose="020B0503020204020204" pitchFamily="34" charset="-122"/>
                <a:ea typeface="微软雅黑" panose="020B0503020204020204" pitchFamily="34" charset="-122"/>
              </a:rPr>
              <a:t>&gt;* pool_;  </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a:t>
            </a:r>
          </a:p>
        </p:txBody>
      </p:sp>
      <p:grpSp>
        <p:nvGrpSpPr>
          <p:cNvPr id="19" name="组合 18">
            <a:extLst>
              <a:ext uri="{FF2B5EF4-FFF2-40B4-BE49-F238E27FC236}">
                <a16:creationId xmlns:a16="http://schemas.microsoft.com/office/drawing/2014/main" id="{2980B622-83DD-492A-9832-A794AF138DA3}"/>
              </a:ext>
            </a:extLst>
          </p:cNvPr>
          <p:cNvGrpSpPr/>
          <p:nvPr/>
        </p:nvGrpSpPr>
        <p:grpSpPr>
          <a:xfrm>
            <a:off x="5440968" y="3467724"/>
            <a:ext cx="1301446" cy="1301446"/>
            <a:chOff x="4034" y="589764"/>
            <a:chExt cx="1353025" cy="13530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grpSpPr>
        <p:sp>
          <p:nvSpPr>
            <p:cNvPr id="20" name="椭圆 19">
              <a:extLst>
                <a:ext uri="{FF2B5EF4-FFF2-40B4-BE49-F238E27FC236}">
                  <a16:creationId xmlns:a16="http://schemas.microsoft.com/office/drawing/2014/main" id="{90E7530E-E471-45D6-AA39-01B73818527E}"/>
                </a:ext>
              </a:extLst>
            </p:cNvPr>
            <p:cNvSpPr/>
            <p:nvPr/>
          </p:nvSpPr>
          <p:spPr>
            <a:xfrm>
              <a:off x="4034" y="589764"/>
              <a:ext cx="1353025" cy="1353025"/>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4">
              <a:extLst>
                <a:ext uri="{FF2B5EF4-FFF2-40B4-BE49-F238E27FC236}">
                  <a16:creationId xmlns:a16="http://schemas.microsoft.com/office/drawing/2014/main" id="{6B060700-EA01-47F9-84E3-396837D08AB0}"/>
                </a:ext>
              </a:extLst>
            </p:cNvPr>
            <p:cNvSpPr txBox="1"/>
            <p:nvPr/>
          </p:nvSpPr>
          <p:spPr>
            <a:xfrm>
              <a:off x="202180" y="787910"/>
              <a:ext cx="956733" cy="9567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zh-CN" altLang="en-US" dirty="0"/>
                <a:t>类的数据     </a:t>
              </a:r>
              <a:endParaRPr lang="en-US" altLang="zh-CN" dirty="0"/>
            </a:p>
            <a:p>
              <a:r>
                <a:rPr lang="en-US" altLang="zh-CN" dirty="0"/>
                <a:t>    </a:t>
              </a:r>
              <a:r>
                <a:rPr lang="zh-CN" altLang="en-US" dirty="0"/>
                <a:t>成员</a:t>
              </a:r>
            </a:p>
          </p:txBody>
        </p:sp>
      </p:grpSp>
      <p:sp>
        <p:nvSpPr>
          <p:cNvPr id="27" name="对话气泡: 矩形 26">
            <a:extLst>
              <a:ext uri="{FF2B5EF4-FFF2-40B4-BE49-F238E27FC236}">
                <a16:creationId xmlns:a16="http://schemas.microsoft.com/office/drawing/2014/main" id="{FF550F2C-26CD-41CD-84D0-DF6E261915C8}"/>
              </a:ext>
            </a:extLst>
          </p:cNvPr>
          <p:cNvSpPr/>
          <p:nvPr/>
        </p:nvSpPr>
        <p:spPr>
          <a:xfrm>
            <a:off x="691327" y="4809794"/>
            <a:ext cx="2020671" cy="421416"/>
          </a:xfrm>
          <a:prstGeom prst="wedgeRectCallout">
            <a:avLst>
              <a:gd name="adj1" fmla="val 68013"/>
              <a:gd name="adj2" fmla="val 93747"/>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好 </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后接下划线</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9" name="对话气泡: 矩形 28">
            <a:extLst>
              <a:ext uri="{FF2B5EF4-FFF2-40B4-BE49-F238E27FC236}">
                <a16:creationId xmlns:a16="http://schemas.microsoft.com/office/drawing/2014/main" id="{5BA5A0A2-CE57-4508-9C7B-170B1A3427E1}"/>
              </a:ext>
            </a:extLst>
          </p:cNvPr>
          <p:cNvSpPr/>
          <p:nvPr/>
        </p:nvSpPr>
        <p:spPr>
          <a:xfrm>
            <a:off x="1294039" y="6239915"/>
            <a:ext cx="815245" cy="421416"/>
          </a:xfrm>
          <a:prstGeom prst="wedgeRectCallout">
            <a:avLst>
              <a:gd name="adj1" fmla="val 166144"/>
              <a:gd name="adj2" fmla="val -66974"/>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好 </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30" name="对话气泡: 矩形 29">
            <a:extLst>
              <a:ext uri="{FF2B5EF4-FFF2-40B4-BE49-F238E27FC236}">
                <a16:creationId xmlns:a16="http://schemas.microsoft.com/office/drawing/2014/main" id="{5440CC73-D71F-4B4A-997B-24ECE83D79C1}"/>
              </a:ext>
            </a:extLst>
          </p:cNvPr>
          <p:cNvSpPr/>
          <p:nvPr/>
        </p:nvSpPr>
        <p:spPr>
          <a:xfrm>
            <a:off x="22057" y="5524854"/>
            <a:ext cx="2448272" cy="421416"/>
          </a:xfrm>
          <a:prstGeom prst="wedgeRectCallout">
            <a:avLst>
              <a:gd name="adj1" fmla="val 74533"/>
              <a:gd name="adj2" fmla="val 15877"/>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solidFill>
                  <a:srgbClr val="FF0000"/>
                </a:solidFill>
                <a:latin typeface="微软雅黑" panose="020B0503020204020204" pitchFamily="34" charset="-122"/>
                <a:ea typeface="微软雅黑" panose="020B0503020204020204" pitchFamily="34" charset="-122"/>
              </a:rPr>
              <a:t>建议使用</a:t>
            </a:r>
            <a:r>
              <a:rPr lang="en-US" altLang="zh-CN" b="1" dirty="0" err="1">
                <a:solidFill>
                  <a:srgbClr val="FF0000"/>
                </a:solidFill>
                <a:latin typeface="微软雅黑" panose="020B0503020204020204" pitchFamily="34" charset="-122"/>
                <a:ea typeface="微软雅黑" panose="020B0503020204020204" pitchFamily="34" charset="-122"/>
              </a:rPr>
              <a:t>m_xx</a:t>
            </a:r>
            <a:r>
              <a:rPr lang="zh-CN" altLang="en-US" b="1" dirty="0">
                <a:solidFill>
                  <a:srgbClr val="FF0000"/>
                </a:solidFill>
                <a:latin typeface="微软雅黑" panose="020B0503020204020204" pitchFamily="34" charset="-122"/>
                <a:ea typeface="微软雅黑" panose="020B0503020204020204" pitchFamily="34" charset="-122"/>
              </a:rPr>
              <a:t>的形式</a:t>
            </a:r>
          </a:p>
        </p:txBody>
      </p:sp>
      <p:sp>
        <p:nvSpPr>
          <p:cNvPr id="39" name="矩形 38">
            <a:extLst>
              <a:ext uri="{FF2B5EF4-FFF2-40B4-BE49-F238E27FC236}">
                <a16:creationId xmlns:a16="http://schemas.microsoft.com/office/drawing/2014/main" id="{E68B8978-1CFB-436E-A29F-3CD2FDB98CA9}"/>
              </a:ext>
            </a:extLst>
          </p:cNvPr>
          <p:cNvSpPr/>
          <p:nvPr/>
        </p:nvSpPr>
        <p:spPr>
          <a:xfrm>
            <a:off x="7327885" y="1832977"/>
            <a:ext cx="4488734" cy="1959671"/>
          </a:xfrm>
          <a:prstGeom prst="rect">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struct </a:t>
            </a:r>
            <a:r>
              <a:rPr lang="en-US" altLang="zh-CN" dirty="0" err="1">
                <a:solidFill>
                  <a:schemeClr val="tx2"/>
                </a:solidFill>
                <a:latin typeface="微软雅黑" panose="020B0503020204020204" pitchFamily="34" charset="-122"/>
                <a:ea typeface="微软雅黑" panose="020B0503020204020204" pitchFamily="34" charset="-122"/>
              </a:rPr>
              <a:t>UrlTableProperties</a:t>
            </a:r>
            <a:r>
              <a:rPr lang="en-US" altLang="zh-CN" dirty="0">
                <a:solidFill>
                  <a:schemeClr val="tx2"/>
                </a:solidFill>
                <a:latin typeface="微软雅黑" panose="020B0503020204020204" pitchFamily="34" charset="-122"/>
                <a:ea typeface="微软雅黑" panose="020B0503020204020204" pitchFamily="34" charset="-122"/>
              </a:rPr>
              <a:t> {</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string name;</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int </a:t>
            </a:r>
            <a:r>
              <a:rPr lang="en-US" altLang="zh-CN" dirty="0" err="1">
                <a:solidFill>
                  <a:schemeClr val="tx2"/>
                </a:solidFill>
                <a:latin typeface="微软雅黑" panose="020B0503020204020204" pitchFamily="34" charset="-122"/>
                <a:ea typeface="微软雅黑" panose="020B0503020204020204" pitchFamily="34" charset="-122"/>
              </a:rPr>
              <a:t>num_entries</a:t>
            </a:r>
            <a:r>
              <a:rPr lang="en-US" altLang="zh-CN" dirty="0">
                <a:solidFill>
                  <a:schemeClr val="tx2"/>
                </a:solidFill>
                <a:latin typeface="微软雅黑" panose="020B0503020204020204" pitchFamily="34" charset="-122"/>
                <a:ea typeface="微软雅黑" panose="020B0503020204020204" pitchFamily="34" charset="-122"/>
              </a:rPr>
              <a:t>;</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  static Pool&lt;</a:t>
            </a:r>
            <a:r>
              <a:rPr lang="en-US" altLang="zh-CN" dirty="0" err="1">
                <a:solidFill>
                  <a:schemeClr val="tx2"/>
                </a:solidFill>
                <a:latin typeface="微软雅黑" panose="020B0503020204020204" pitchFamily="34" charset="-122"/>
                <a:ea typeface="微软雅黑" panose="020B0503020204020204" pitchFamily="34" charset="-122"/>
              </a:rPr>
              <a:t>UrlTableProperties</a:t>
            </a:r>
            <a:r>
              <a:rPr lang="en-US" altLang="zh-CN" dirty="0">
                <a:solidFill>
                  <a:schemeClr val="tx2"/>
                </a:solidFill>
                <a:latin typeface="微软雅黑" panose="020B0503020204020204" pitchFamily="34" charset="-122"/>
                <a:ea typeface="微软雅黑" panose="020B0503020204020204" pitchFamily="34" charset="-122"/>
              </a:rPr>
              <a:t>&gt;* pool;</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a:t>
            </a:r>
          </a:p>
        </p:txBody>
      </p:sp>
      <p:grpSp>
        <p:nvGrpSpPr>
          <p:cNvPr id="40" name="组合 39">
            <a:extLst>
              <a:ext uri="{FF2B5EF4-FFF2-40B4-BE49-F238E27FC236}">
                <a16:creationId xmlns:a16="http://schemas.microsoft.com/office/drawing/2014/main" id="{14DBA485-8D79-46E1-8C1E-50FAEA4DEDA8}"/>
              </a:ext>
            </a:extLst>
          </p:cNvPr>
          <p:cNvGrpSpPr/>
          <p:nvPr/>
        </p:nvGrpSpPr>
        <p:grpSpPr>
          <a:xfrm>
            <a:off x="10523125" y="1411084"/>
            <a:ext cx="1301446" cy="1301446"/>
            <a:chOff x="4034" y="589764"/>
            <a:chExt cx="1353025" cy="13530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grpSpPr>
        <p:sp>
          <p:nvSpPr>
            <p:cNvPr id="41" name="椭圆 40">
              <a:extLst>
                <a:ext uri="{FF2B5EF4-FFF2-40B4-BE49-F238E27FC236}">
                  <a16:creationId xmlns:a16="http://schemas.microsoft.com/office/drawing/2014/main" id="{F3B485C9-D049-43E1-AF6A-C4A693E0EF2E}"/>
                </a:ext>
              </a:extLst>
            </p:cNvPr>
            <p:cNvSpPr/>
            <p:nvPr/>
          </p:nvSpPr>
          <p:spPr>
            <a:xfrm>
              <a:off x="4034" y="589764"/>
              <a:ext cx="1353025" cy="1353025"/>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椭圆 4">
              <a:extLst>
                <a:ext uri="{FF2B5EF4-FFF2-40B4-BE49-F238E27FC236}">
                  <a16:creationId xmlns:a16="http://schemas.microsoft.com/office/drawing/2014/main" id="{F45F8D43-D207-444E-904D-66F7708D8BDA}"/>
                </a:ext>
              </a:extLst>
            </p:cNvPr>
            <p:cNvSpPr txBox="1"/>
            <p:nvPr/>
          </p:nvSpPr>
          <p:spPr>
            <a:xfrm>
              <a:off x="202180" y="787910"/>
              <a:ext cx="956733" cy="9567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zh-CN" altLang="en-US" dirty="0"/>
                <a:t>  结构体</a:t>
              </a:r>
              <a:endParaRPr lang="en-US" altLang="zh-CN" dirty="0"/>
            </a:p>
            <a:p>
              <a:r>
                <a:rPr lang="en-US" altLang="zh-CN" dirty="0"/>
                <a:t>    </a:t>
              </a:r>
              <a:r>
                <a:rPr lang="zh-CN" altLang="en-US" dirty="0"/>
                <a:t>变量</a:t>
              </a:r>
            </a:p>
          </p:txBody>
        </p:sp>
      </p:grpSp>
      <p:sp>
        <p:nvSpPr>
          <p:cNvPr id="46" name="对话气泡: 椭圆形 45">
            <a:extLst>
              <a:ext uri="{FF2B5EF4-FFF2-40B4-BE49-F238E27FC236}">
                <a16:creationId xmlns:a16="http://schemas.microsoft.com/office/drawing/2014/main" id="{14289E73-8CDB-4098-A6DB-66810A7F6A26}"/>
              </a:ext>
            </a:extLst>
          </p:cNvPr>
          <p:cNvSpPr/>
          <p:nvPr/>
        </p:nvSpPr>
        <p:spPr>
          <a:xfrm>
            <a:off x="333772" y="3667183"/>
            <a:ext cx="2448272" cy="736591"/>
          </a:xfrm>
          <a:prstGeom prst="wedgeEllipseCallout">
            <a:avLst>
              <a:gd name="adj1" fmla="val 53307"/>
              <a:gd name="adj2" fmla="val 69912"/>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tLang="zh-CN" dirty="0">
              <a:solidFill>
                <a:schemeClr val="tx2"/>
              </a:solidFill>
              <a:latin typeface="微软雅黑" panose="020B0503020204020204" pitchFamily="34" charset="-122"/>
              <a:ea typeface="微软雅黑" panose="020B0503020204020204" pitchFamily="34" charset="-122"/>
            </a:endParaRPr>
          </a:p>
          <a:p>
            <a:pPr algn="ctr"/>
            <a:r>
              <a:rPr lang="zh-CN" altLang="en-US" dirty="0">
                <a:solidFill>
                  <a:schemeClr val="tx2"/>
                </a:solidFill>
                <a:latin typeface="微软雅黑" panose="020B0503020204020204" pitchFamily="34" charset="-122"/>
                <a:ea typeface="微软雅黑" panose="020B0503020204020204" pitchFamily="34" charset="-122"/>
              </a:rPr>
              <a:t>类的成员变量</a:t>
            </a:r>
          </a:p>
          <a:p>
            <a:pPr algn="ctr"/>
            <a:r>
              <a:rPr lang="zh-CN" altLang="en-US" dirty="0">
                <a:solidFill>
                  <a:schemeClr val="tx2"/>
                </a:solidFill>
                <a:latin typeface="微软雅黑" panose="020B0503020204020204" pitchFamily="34" charset="-122"/>
                <a:ea typeface="微软雅黑" panose="020B0503020204020204" pitchFamily="34" charset="-122"/>
              </a:rPr>
              <a:t>以下划线结尾</a:t>
            </a:r>
          </a:p>
          <a:p>
            <a:pPr algn="ct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7" name="箭头: 下 46">
            <a:extLst>
              <a:ext uri="{FF2B5EF4-FFF2-40B4-BE49-F238E27FC236}">
                <a16:creationId xmlns:a16="http://schemas.microsoft.com/office/drawing/2014/main" id="{7EE690A3-B64C-4DFC-98DA-54657CD059F4}"/>
              </a:ext>
            </a:extLst>
          </p:cNvPr>
          <p:cNvSpPr/>
          <p:nvPr/>
        </p:nvSpPr>
        <p:spPr>
          <a:xfrm>
            <a:off x="8758708" y="3824783"/>
            <a:ext cx="1080120" cy="1101987"/>
          </a:xfrm>
          <a:prstGeom prst="downArrow">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48" name="文本框 47">
            <a:extLst>
              <a:ext uri="{FF2B5EF4-FFF2-40B4-BE49-F238E27FC236}">
                <a16:creationId xmlns:a16="http://schemas.microsoft.com/office/drawing/2014/main" id="{FD30CFA0-0120-4C60-99EF-67BB2BFEDA72}"/>
              </a:ext>
            </a:extLst>
          </p:cNvPr>
          <p:cNvSpPr txBox="1"/>
          <p:nvPr/>
        </p:nvSpPr>
        <p:spPr>
          <a:xfrm>
            <a:off x="7888724" y="4959529"/>
            <a:ext cx="3168352" cy="1493807"/>
          </a:xfrm>
          <a:prstGeom prst="rect">
            <a:avLst/>
          </a:prstGeom>
          <a:noFill/>
        </p:spPr>
        <p:txBody>
          <a:bodyPr wrap="square" rtlCol="0">
            <a:spAutoFit/>
          </a:bodyPr>
          <a:lstStyle/>
          <a:p>
            <a:pPr>
              <a:lnSpc>
                <a:spcPts val="2800"/>
              </a:lnSpc>
            </a:pPr>
            <a:r>
              <a:rPr lang="zh-CN" altLang="en-US" dirty="0">
                <a:solidFill>
                  <a:schemeClr val="tx2"/>
                </a:solidFill>
                <a:latin typeface="微软雅黑" panose="020B0503020204020204" pitchFamily="34" charset="-122"/>
                <a:ea typeface="微软雅黑" panose="020B0503020204020204" pitchFamily="34" charset="-122"/>
              </a:rPr>
              <a:t>不管是静态的还是非静态的，结构体数据成员都可以和普通变量一样，</a:t>
            </a:r>
            <a:r>
              <a:rPr lang="zh-CN" altLang="en-US" b="1" dirty="0">
                <a:solidFill>
                  <a:schemeClr val="tx2"/>
                </a:solidFill>
                <a:latin typeface="微软雅黑" panose="020B0503020204020204" pitchFamily="34" charset="-122"/>
                <a:ea typeface="微软雅黑" panose="020B0503020204020204" pitchFamily="34" charset="-122"/>
              </a:rPr>
              <a:t>不用像类那样接下划线。</a:t>
            </a: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952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P spid="29" grpId="0" animBg="1"/>
      <p:bldP spid="30" grpId="0" animBg="1"/>
      <p:bldP spid="39" grpId="0" animBg="1"/>
      <p:bldP spid="46" grpId="0" animBg="1"/>
      <p:bldP spid="47" grpId="0" animBg="1"/>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426661-0302-4883-8FBC-ADF23F3C52D9}"/>
              </a:ext>
            </a:extLst>
          </p:cNvPr>
          <p:cNvSpPr>
            <a:spLocks noGrp="1"/>
          </p:cNvSpPr>
          <p:nvPr>
            <p:ph type="title"/>
          </p:nvPr>
        </p:nvSpPr>
        <p:spPr>
          <a:xfrm>
            <a:off x="837828" y="260648"/>
            <a:ext cx="2932582" cy="432048"/>
          </a:xfrm>
        </p:spPr>
        <p:txBody>
          <a:bodyPr>
            <a:normAutofit/>
          </a:bodyPr>
          <a:lstStyle/>
          <a:p>
            <a:r>
              <a:rPr lang="zh-CN" altLang="en-US" sz="1800" dirty="0">
                <a:solidFill>
                  <a:srgbClr val="C00000"/>
                </a:solidFill>
                <a:latin typeface="华文细黑" panose="02010600040101010101" pitchFamily="2" charset="-122"/>
                <a:ea typeface="华文细黑" panose="02010600040101010101" pitchFamily="2" charset="-122"/>
              </a:rPr>
              <a:t>常量命名和函数命名</a:t>
            </a:r>
            <a:endParaRPr lang="zh-CN" sz="1800" dirty="0">
              <a:solidFill>
                <a:srgbClr val="C00000"/>
              </a:solidFill>
              <a:latin typeface="华文细黑" panose="02010600040101010101" pitchFamily="2" charset="-122"/>
              <a:ea typeface="华文细黑" panose="02010600040101010101" pitchFamily="2" charset="-122"/>
            </a:endParaRPr>
          </a:p>
        </p:txBody>
      </p:sp>
      <p:cxnSp>
        <p:nvCxnSpPr>
          <p:cNvPr id="5" name="直接连接符 4">
            <a:extLst>
              <a:ext uri="{FF2B5EF4-FFF2-40B4-BE49-F238E27FC236}">
                <a16:creationId xmlns:a16="http://schemas.microsoft.com/office/drawing/2014/main" id="{37D5000C-12FA-4BAB-B07D-C94721A15C8F}"/>
              </a:ext>
            </a:extLst>
          </p:cNvPr>
          <p:cNvCxnSpPr>
            <a:cxnSpLocks/>
          </p:cNvCxnSpPr>
          <p:nvPr/>
        </p:nvCxnSpPr>
        <p:spPr>
          <a:xfrm>
            <a:off x="451521" y="836712"/>
            <a:ext cx="11331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459A8DF2-3D7C-4BFE-B540-3B00982391C4}"/>
              </a:ext>
            </a:extLst>
          </p:cNvPr>
          <p:cNvSpPr/>
          <p:nvPr/>
        </p:nvSpPr>
        <p:spPr>
          <a:xfrm>
            <a:off x="549796" y="404664"/>
            <a:ext cx="288032" cy="288032"/>
          </a:xfrm>
          <a:prstGeom prst="ellipse">
            <a:avLst/>
          </a:prstGeom>
          <a:solidFill>
            <a:srgbClr val="0070C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grpSp>
        <p:nvGrpSpPr>
          <p:cNvPr id="9" name="组合 8">
            <a:extLst>
              <a:ext uri="{FF2B5EF4-FFF2-40B4-BE49-F238E27FC236}">
                <a16:creationId xmlns:a16="http://schemas.microsoft.com/office/drawing/2014/main" id="{229A503E-E24A-4B8B-8B82-4AECFF09F218}"/>
              </a:ext>
            </a:extLst>
          </p:cNvPr>
          <p:cNvGrpSpPr/>
          <p:nvPr/>
        </p:nvGrpSpPr>
        <p:grpSpPr>
          <a:xfrm>
            <a:off x="693812" y="1044754"/>
            <a:ext cx="10513168" cy="1088093"/>
            <a:chOff x="40017" y="759021"/>
            <a:chExt cx="10577148" cy="581452"/>
          </a:xfrm>
          <a:scene3d>
            <a:camera prst="orthographicFront"/>
            <a:lightRig rig="flat" dir="t"/>
          </a:scene3d>
        </p:grpSpPr>
        <p:sp>
          <p:nvSpPr>
            <p:cNvPr id="10" name="矩形: 圆角 9">
              <a:extLst>
                <a:ext uri="{FF2B5EF4-FFF2-40B4-BE49-F238E27FC236}">
                  <a16:creationId xmlns:a16="http://schemas.microsoft.com/office/drawing/2014/main" id="{BA8BB903-2FC9-4DF0-A4C2-8FE08A613B9F}"/>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 name="矩形: 圆角 4">
              <a:extLst>
                <a:ext uri="{FF2B5EF4-FFF2-40B4-BE49-F238E27FC236}">
                  <a16:creationId xmlns:a16="http://schemas.microsoft.com/office/drawing/2014/main" id="{2F169018-B595-405B-B927-E16035F53931}"/>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1</a:t>
              </a:r>
              <a:r>
                <a:rPr lang="zh-CN" altLang="en-US" dirty="0">
                  <a:solidFill>
                    <a:schemeClr val="tx2"/>
                  </a:solidFill>
                  <a:latin typeface="微软雅黑" panose="020B0503020204020204" pitchFamily="34" charset="-122"/>
                  <a:ea typeface="微软雅黑" panose="020B0503020204020204" pitchFamily="34" charset="-122"/>
                </a:rPr>
                <a:t>、声明为 </a:t>
              </a:r>
              <a:r>
                <a:rPr lang="en-US" altLang="zh-CN" dirty="0" err="1">
                  <a:solidFill>
                    <a:schemeClr val="tx2"/>
                  </a:solidFill>
                  <a:latin typeface="微软雅黑" panose="020B0503020204020204" pitchFamily="34" charset="-122"/>
                  <a:ea typeface="微软雅黑" panose="020B0503020204020204" pitchFamily="34" charset="-122"/>
                </a:rPr>
                <a:t>constexpr</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或 </a:t>
              </a:r>
              <a:r>
                <a:rPr lang="en-US" altLang="zh-CN" dirty="0">
                  <a:solidFill>
                    <a:schemeClr val="tx2"/>
                  </a:solidFill>
                  <a:latin typeface="微软雅黑" panose="020B0503020204020204" pitchFamily="34" charset="-122"/>
                  <a:ea typeface="微软雅黑" panose="020B0503020204020204" pitchFamily="34" charset="-122"/>
                </a:rPr>
                <a:t>const </a:t>
              </a:r>
              <a:r>
                <a:rPr lang="zh-CN" altLang="en-US" dirty="0">
                  <a:solidFill>
                    <a:schemeClr val="tx2"/>
                  </a:solidFill>
                  <a:latin typeface="微软雅黑" panose="020B0503020204020204" pitchFamily="34" charset="-122"/>
                  <a:ea typeface="微软雅黑" panose="020B0503020204020204" pitchFamily="34" charset="-122"/>
                </a:rPr>
                <a:t>的变量，或在程序运行期间其值始终保持不变的，命名时</a:t>
              </a:r>
              <a:r>
                <a:rPr lang="zh-CN" altLang="en-US" b="1" dirty="0">
                  <a:solidFill>
                    <a:srgbClr val="FF0000"/>
                  </a:solidFill>
                  <a:latin typeface="微软雅黑" panose="020B0503020204020204" pitchFamily="34" charset="-122"/>
                  <a:ea typeface="微软雅黑" panose="020B0503020204020204" pitchFamily="34" charset="-122"/>
                </a:rPr>
                <a:t>以 “</a:t>
              </a:r>
              <a:r>
                <a:rPr lang="en-US" altLang="zh-CN" b="1" dirty="0">
                  <a:solidFill>
                    <a:srgbClr val="FF0000"/>
                  </a:solidFill>
                  <a:latin typeface="微软雅黑" panose="020B0503020204020204" pitchFamily="34" charset="-122"/>
                  <a:ea typeface="微软雅黑" panose="020B0503020204020204" pitchFamily="34" charset="-122"/>
                </a:rPr>
                <a:t>k” </a:t>
              </a:r>
              <a:r>
                <a:rPr lang="zh-CN" altLang="en-US" b="1" dirty="0">
                  <a:solidFill>
                    <a:srgbClr val="FF0000"/>
                  </a:solidFill>
                  <a:latin typeface="微软雅黑" panose="020B0503020204020204" pitchFamily="34" charset="-122"/>
                  <a:ea typeface="微软雅黑" panose="020B0503020204020204" pitchFamily="34" charset="-122"/>
                </a:rPr>
                <a:t>开头</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大小写混合</a:t>
              </a:r>
              <a:r>
                <a:rPr lang="zh-CN" altLang="en-US" dirty="0">
                  <a:solidFill>
                    <a:schemeClr val="tx2"/>
                  </a:solidFill>
                  <a:latin typeface="微软雅黑" panose="020B0503020204020204" pitchFamily="34" charset="-122"/>
                  <a:ea typeface="微软雅黑" panose="020B0503020204020204" pitchFamily="34" charset="-122"/>
                </a:rPr>
                <a:t>。</a:t>
              </a:r>
            </a:p>
          </p:txBody>
        </p:sp>
      </p:grpSp>
      <p:sp>
        <p:nvSpPr>
          <p:cNvPr id="13" name="文本框 12">
            <a:extLst>
              <a:ext uri="{FF2B5EF4-FFF2-40B4-BE49-F238E27FC236}">
                <a16:creationId xmlns:a16="http://schemas.microsoft.com/office/drawing/2014/main" id="{39E59F9B-E79C-4227-8CEA-67A6D9641C37}"/>
              </a:ext>
            </a:extLst>
          </p:cNvPr>
          <p:cNvSpPr txBox="1"/>
          <p:nvPr/>
        </p:nvSpPr>
        <p:spPr>
          <a:xfrm>
            <a:off x="1773932" y="2348880"/>
            <a:ext cx="3744416" cy="369332"/>
          </a:xfrm>
          <a:prstGeom prst="rect">
            <a:avLst/>
          </a:prstGeom>
          <a:noFill/>
        </p:spPr>
        <p:txBody>
          <a:bodyPr wrap="square" rtlCol="0">
            <a:spAutoFit/>
          </a:bodyPr>
          <a:lstStyle/>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const int </a:t>
            </a:r>
            <a:r>
              <a:rPr lang="en-US" altLang="zh-CN" sz="2000" dirty="0" err="1">
                <a:solidFill>
                  <a:schemeClr val="tx2"/>
                </a:solidFill>
                <a:latin typeface="微软雅黑" panose="020B0503020204020204" pitchFamily="34" charset="-122"/>
                <a:ea typeface="微软雅黑" panose="020B0503020204020204" pitchFamily="34" charset="-122"/>
              </a:rPr>
              <a:t>kDaysInAWeek</a:t>
            </a:r>
            <a:r>
              <a:rPr lang="en-US" altLang="zh-CN" sz="2000" dirty="0">
                <a:solidFill>
                  <a:schemeClr val="tx2"/>
                </a:solidFill>
                <a:latin typeface="微软雅黑" panose="020B0503020204020204" pitchFamily="34" charset="-122"/>
                <a:ea typeface="微软雅黑" panose="020B0503020204020204" pitchFamily="34" charset="-122"/>
              </a:rPr>
              <a:t> = 7;</a:t>
            </a:r>
          </a:p>
        </p:txBody>
      </p:sp>
      <p:sp>
        <p:nvSpPr>
          <p:cNvPr id="15" name="对话气泡: 椭圆形 14">
            <a:extLst>
              <a:ext uri="{FF2B5EF4-FFF2-40B4-BE49-F238E27FC236}">
                <a16:creationId xmlns:a16="http://schemas.microsoft.com/office/drawing/2014/main" id="{71358BF0-59E8-4C5F-AD5F-07E19D55E371}"/>
              </a:ext>
            </a:extLst>
          </p:cNvPr>
          <p:cNvSpPr/>
          <p:nvPr/>
        </p:nvSpPr>
        <p:spPr>
          <a:xfrm>
            <a:off x="6238428" y="2340888"/>
            <a:ext cx="3906076" cy="578113"/>
          </a:xfrm>
          <a:prstGeom prst="wedgeEllipseCallout">
            <a:avLst>
              <a:gd name="adj1" fmla="val -68960"/>
              <a:gd name="adj2" fmla="val -2005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每个单词以大写字母开头</a:t>
            </a:r>
          </a:p>
        </p:txBody>
      </p:sp>
      <p:grpSp>
        <p:nvGrpSpPr>
          <p:cNvPr id="16" name="组合 15">
            <a:extLst>
              <a:ext uri="{FF2B5EF4-FFF2-40B4-BE49-F238E27FC236}">
                <a16:creationId xmlns:a16="http://schemas.microsoft.com/office/drawing/2014/main" id="{0EEFF0D7-FD1B-42FA-AE5F-3209B6B87014}"/>
              </a:ext>
            </a:extLst>
          </p:cNvPr>
          <p:cNvGrpSpPr/>
          <p:nvPr/>
        </p:nvGrpSpPr>
        <p:grpSpPr>
          <a:xfrm>
            <a:off x="693811" y="3645507"/>
            <a:ext cx="10513168" cy="581452"/>
            <a:chOff x="40017" y="759021"/>
            <a:chExt cx="10577148" cy="581452"/>
          </a:xfrm>
          <a:scene3d>
            <a:camera prst="orthographicFront"/>
            <a:lightRig rig="flat" dir="t"/>
          </a:scene3d>
        </p:grpSpPr>
        <p:sp>
          <p:nvSpPr>
            <p:cNvPr id="17" name="矩形: 圆角 16">
              <a:extLst>
                <a:ext uri="{FF2B5EF4-FFF2-40B4-BE49-F238E27FC236}">
                  <a16:creationId xmlns:a16="http://schemas.microsoft.com/office/drawing/2014/main" id="{8E68E994-0956-4945-8300-C09F07461A2A}"/>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8" name="矩形: 圆角 4">
              <a:extLst>
                <a:ext uri="{FF2B5EF4-FFF2-40B4-BE49-F238E27FC236}">
                  <a16:creationId xmlns:a16="http://schemas.microsoft.com/office/drawing/2014/main" id="{8E519EE2-0424-46EC-99D0-4989F60236D6}"/>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2</a:t>
              </a:r>
              <a:r>
                <a:rPr lang="zh-CN" altLang="en-US" dirty="0">
                  <a:solidFill>
                    <a:schemeClr val="tx2"/>
                  </a:solidFill>
                  <a:latin typeface="微软雅黑" panose="020B0503020204020204" pitchFamily="34" charset="-122"/>
                  <a:ea typeface="微软雅黑" panose="020B0503020204020204" pitchFamily="34" charset="-122"/>
                </a:rPr>
                <a:t>、函数名应该</a:t>
              </a:r>
              <a:r>
                <a:rPr lang="zh-CN" altLang="en-US" b="1" dirty="0">
                  <a:solidFill>
                    <a:schemeClr val="tx2"/>
                  </a:solidFill>
                  <a:latin typeface="微软雅黑" panose="020B0503020204020204" pitchFamily="34" charset="-122"/>
                  <a:ea typeface="微软雅黑" panose="020B0503020204020204" pitchFamily="34" charset="-122"/>
                </a:rPr>
                <a:t>以大写字母开头，大小写混合，每个新单词首字母都大写</a:t>
              </a:r>
              <a:r>
                <a:rPr lang="zh-CN" altLang="en-US" dirty="0">
                  <a:solidFill>
                    <a:schemeClr val="tx2"/>
                  </a:solidFill>
                  <a:latin typeface="微软雅黑" panose="020B0503020204020204" pitchFamily="34" charset="-122"/>
                  <a:ea typeface="微软雅黑" panose="020B0503020204020204" pitchFamily="34" charset="-122"/>
                </a:rPr>
                <a:t>。</a:t>
              </a:r>
            </a:p>
          </p:txBody>
        </p:sp>
      </p:grpSp>
      <p:sp>
        <p:nvSpPr>
          <p:cNvPr id="19" name="文本框 18">
            <a:extLst>
              <a:ext uri="{FF2B5EF4-FFF2-40B4-BE49-F238E27FC236}">
                <a16:creationId xmlns:a16="http://schemas.microsoft.com/office/drawing/2014/main" id="{895CEBFC-6BA9-4FF9-BB16-43A62A4B4A3F}"/>
              </a:ext>
            </a:extLst>
          </p:cNvPr>
          <p:cNvSpPr txBox="1"/>
          <p:nvPr/>
        </p:nvSpPr>
        <p:spPr>
          <a:xfrm>
            <a:off x="1773932" y="4535317"/>
            <a:ext cx="2376264" cy="1140825"/>
          </a:xfrm>
          <a:prstGeom prst="rect">
            <a:avLst/>
          </a:prstGeom>
          <a:noFill/>
        </p:spPr>
        <p:txBody>
          <a:bodyPr wrap="square" rtlCol="0">
            <a:spAutoFit/>
          </a:bodyPr>
          <a:lstStyle/>
          <a:p>
            <a:pPr>
              <a:lnSpc>
                <a:spcPts val="2800"/>
              </a:lnSpc>
            </a:pPr>
            <a:r>
              <a:rPr lang="en-US" altLang="zh-CN" sz="2000" dirty="0" err="1">
                <a:solidFill>
                  <a:schemeClr val="tx2"/>
                </a:solidFill>
                <a:latin typeface="微软雅黑" panose="020B0503020204020204" pitchFamily="34" charset="-122"/>
                <a:ea typeface="微软雅黑" panose="020B0503020204020204" pitchFamily="34" charset="-122"/>
              </a:rPr>
              <a:t>AddTableEntry</a:t>
            </a:r>
            <a:r>
              <a:rPr lang="en-US" altLang="zh-CN" sz="2000" dirty="0">
                <a:solidFill>
                  <a:schemeClr val="tx2"/>
                </a:solidFill>
                <a:latin typeface="微软雅黑" panose="020B0503020204020204" pitchFamily="34" charset="-122"/>
                <a:ea typeface="微软雅黑" panose="020B0503020204020204" pitchFamily="34" charset="-122"/>
              </a:rPr>
              <a:t>() </a:t>
            </a:r>
          </a:p>
          <a:p>
            <a:pPr>
              <a:lnSpc>
                <a:spcPts val="2800"/>
              </a:lnSpc>
            </a:pPr>
            <a:r>
              <a:rPr lang="en-US" altLang="zh-CN" sz="2000" dirty="0" err="1">
                <a:solidFill>
                  <a:schemeClr val="tx2"/>
                </a:solidFill>
                <a:latin typeface="微软雅黑" panose="020B0503020204020204" pitchFamily="34" charset="-122"/>
                <a:ea typeface="微软雅黑" panose="020B0503020204020204" pitchFamily="34" charset="-122"/>
              </a:rPr>
              <a:t>DeleteUrl</a:t>
            </a:r>
            <a:r>
              <a:rPr lang="en-US" altLang="zh-CN" sz="2000" dirty="0">
                <a:solidFill>
                  <a:schemeClr val="tx2"/>
                </a:solidFill>
                <a:latin typeface="微软雅黑" panose="020B0503020204020204" pitchFamily="34" charset="-122"/>
                <a:ea typeface="微软雅黑" panose="020B0503020204020204" pitchFamily="34" charset="-122"/>
              </a:rPr>
              <a:t>() </a:t>
            </a:r>
          </a:p>
          <a:p>
            <a:pPr>
              <a:lnSpc>
                <a:spcPts val="2800"/>
              </a:lnSpc>
            </a:pPr>
            <a:r>
              <a:rPr lang="en-US" altLang="zh-CN" sz="2000" dirty="0" err="1">
                <a:solidFill>
                  <a:schemeClr val="tx2"/>
                </a:solidFill>
                <a:latin typeface="微软雅黑" panose="020B0503020204020204" pitchFamily="34" charset="-122"/>
                <a:ea typeface="微软雅黑" panose="020B0503020204020204" pitchFamily="34" charset="-122"/>
              </a:rPr>
              <a:t>OpenFileOrDie</a:t>
            </a:r>
            <a:r>
              <a:rPr lang="en-US" altLang="zh-CN" sz="2000" dirty="0">
                <a:solidFill>
                  <a:schemeClr val="tx2"/>
                </a:solidFill>
                <a:latin typeface="微软雅黑" panose="020B0503020204020204" pitchFamily="34" charset="-122"/>
                <a:ea typeface="微软雅黑" panose="020B0503020204020204" pitchFamily="34" charset="-122"/>
              </a:rPr>
              <a:t>()</a:t>
            </a:r>
          </a:p>
        </p:txBody>
      </p:sp>
      <p:grpSp>
        <p:nvGrpSpPr>
          <p:cNvPr id="21" name="组合 20">
            <a:extLst>
              <a:ext uri="{FF2B5EF4-FFF2-40B4-BE49-F238E27FC236}">
                <a16:creationId xmlns:a16="http://schemas.microsoft.com/office/drawing/2014/main" id="{4E8EC571-88D8-4AC5-9927-51B4BD4175EC}"/>
              </a:ext>
            </a:extLst>
          </p:cNvPr>
          <p:cNvGrpSpPr/>
          <p:nvPr/>
        </p:nvGrpSpPr>
        <p:grpSpPr>
          <a:xfrm>
            <a:off x="693811" y="5888157"/>
            <a:ext cx="10513168" cy="581452"/>
            <a:chOff x="40017" y="759021"/>
            <a:chExt cx="10577148" cy="581452"/>
          </a:xfrm>
          <a:scene3d>
            <a:camera prst="orthographicFront"/>
            <a:lightRig rig="flat" dir="t"/>
          </a:scene3d>
        </p:grpSpPr>
        <p:sp>
          <p:nvSpPr>
            <p:cNvPr id="22" name="矩形: 圆角 21">
              <a:extLst>
                <a:ext uri="{FF2B5EF4-FFF2-40B4-BE49-F238E27FC236}">
                  <a16:creationId xmlns:a16="http://schemas.microsoft.com/office/drawing/2014/main" id="{E4909EAE-76A4-4E92-900B-1929C2C7E14F}"/>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3" name="矩形: 圆角 4">
              <a:extLst>
                <a:ext uri="{FF2B5EF4-FFF2-40B4-BE49-F238E27FC236}">
                  <a16:creationId xmlns:a16="http://schemas.microsoft.com/office/drawing/2014/main" id="{E7F8B3E8-7877-46CF-AEB7-7B58D92ED7B9}"/>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3</a:t>
              </a:r>
              <a:r>
                <a:rPr lang="zh-CN" altLang="en-US" dirty="0">
                  <a:solidFill>
                    <a:schemeClr val="tx2"/>
                  </a:solidFill>
                  <a:latin typeface="微软雅黑" panose="020B0503020204020204" pitchFamily="34" charset="-122"/>
                  <a:ea typeface="微软雅黑" panose="020B0503020204020204" pitchFamily="34" charset="-122"/>
                </a:rPr>
                <a:t>、注：</a:t>
              </a:r>
              <a:r>
                <a:rPr lang="zh-CN" altLang="en-US" b="1" dirty="0">
                  <a:solidFill>
                    <a:srgbClr val="FF0000"/>
                  </a:solidFill>
                  <a:latin typeface="微软雅黑" panose="020B0503020204020204" pitchFamily="34" charset="-122"/>
                  <a:ea typeface="微软雅黑" panose="020B0503020204020204" pitchFamily="34" charset="-122"/>
                </a:rPr>
                <a:t>函数命名 </a:t>
              </a:r>
              <a:r>
                <a:rPr lang="zh-CN" altLang="en-US" dirty="0">
                  <a:solidFill>
                    <a:schemeClr val="tx2"/>
                  </a:solidFill>
                  <a:latin typeface="微软雅黑" panose="020B0503020204020204" pitchFamily="34" charset="-122"/>
                  <a:ea typeface="微软雅黑" panose="020B0503020204020204" pitchFamily="34" charset="-122"/>
                </a:rPr>
                <a:t>建议使用 </a:t>
              </a:r>
              <a:r>
                <a:rPr lang="zh-CN" altLang="en-US" b="1" dirty="0">
                  <a:solidFill>
                    <a:srgbClr val="FF0000"/>
                  </a:solidFill>
                  <a:latin typeface="微软雅黑" panose="020B0503020204020204" pitchFamily="34" charset="-122"/>
                  <a:ea typeface="微软雅黑" panose="020B0503020204020204" pitchFamily="34" charset="-122"/>
                </a:rPr>
                <a:t>小写、下划线连接</a:t>
              </a:r>
              <a:r>
                <a:rPr lang="zh-CN" altLang="en-US" dirty="0">
                  <a:solidFill>
                    <a:schemeClr val="tx2"/>
                  </a:solidFill>
                  <a:latin typeface="微软雅黑" panose="020B0503020204020204" pitchFamily="34" charset="-122"/>
                  <a:ea typeface="微软雅黑" panose="020B0503020204020204" pitchFamily="34" charset="-122"/>
                </a:rPr>
                <a:t> 的形式。</a:t>
              </a:r>
            </a:p>
          </p:txBody>
        </p:sp>
      </p:grpSp>
      <p:sp>
        <p:nvSpPr>
          <p:cNvPr id="24" name="文本框 23">
            <a:extLst>
              <a:ext uri="{FF2B5EF4-FFF2-40B4-BE49-F238E27FC236}">
                <a16:creationId xmlns:a16="http://schemas.microsoft.com/office/drawing/2014/main" id="{E71EF3AA-152F-4EA8-8C8F-1F7C600CE1D6}"/>
              </a:ext>
            </a:extLst>
          </p:cNvPr>
          <p:cNvSpPr txBox="1"/>
          <p:nvPr/>
        </p:nvSpPr>
        <p:spPr>
          <a:xfrm>
            <a:off x="5131126" y="3114731"/>
            <a:ext cx="6120680" cy="369332"/>
          </a:xfrm>
          <a:prstGeom prst="rect">
            <a:avLst/>
          </a:prstGeom>
          <a:noFill/>
        </p:spPr>
        <p:txBody>
          <a:bodyPr wrap="square" rtlCol="0">
            <a:spAutoFit/>
          </a:bodyPr>
          <a:lstStyle/>
          <a:p>
            <a:pPr>
              <a:lnSpc>
                <a:spcPct val="90000"/>
              </a:lnSpc>
            </a:pPr>
            <a:r>
              <a:rPr lang="sv-SE" altLang="zh-CN" sz="2000" dirty="0">
                <a:solidFill>
                  <a:schemeClr val="tx2"/>
                </a:solidFill>
                <a:latin typeface="微软雅黑" panose="020B0503020204020204" pitchFamily="34" charset="-122"/>
                <a:ea typeface="微软雅黑" panose="020B0503020204020204" pitchFamily="34" charset="-122"/>
              </a:rPr>
              <a:t>const int kAndroid8_0_0 = 24; //  Android 8.0.0</a:t>
            </a:r>
          </a:p>
        </p:txBody>
      </p:sp>
      <p:sp>
        <p:nvSpPr>
          <p:cNvPr id="25" name="对话气泡: 椭圆形 24">
            <a:extLst>
              <a:ext uri="{FF2B5EF4-FFF2-40B4-BE49-F238E27FC236}">
                <a16:creationId xmlns:a16="http://schemas.microsoft.com/office/drawing/2014/main" id="{5898700F-0762-4744-8821-F9AF7D8B20B7}"/>
              </a:ext>
            </a:extLst>
          </p:cNvPr>
          <p:cNvSpPr/>
          <p:nvPr/>
        </p:nvSpPr>
        <p:spPr>
          <a:xfrm>
            <a:off x="837828" y="2837549"/>
            <a:ext cx="3906076" cy="578113"/>
          </a:xfrm>
          <a:prstGeom prst="wedgeEllipseCallout">
            <a:avLst>
              <a:gd name="adj1" fmla="val 58570"/>
              <a:gd name="adj2" fmla="val 3424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极少数情况下，下</a:t>
            </a:r>
            <a:r>
              <a:rPr lang="zh-CN" altLang="en-US" dirty="0">
                <a:latin typeface="微软雅黑" panose="020B0503020204020204" pitchFamily="34" charset="-122"/>
                <a:ea typeface="微软雅黑" panose="020B0503020204020204" pitchFamily="34" charset="-122"/>
              </a:rPr>
              <a:t>划</a:t>
            </a:r>
            <a:r>
              <a:rPr lang="zh-CN" altLang="en-US" dirty="0"/>
              <a:t>线可用作分隔符。</a:t>
            </a:r>
            <a:endParaRPr lang="zh-CN" altLang="en-US"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7A155D14-ADDD-42CF-B302-88C46BC6E006}"/>
              </a:ext>
            </a:extLst>
          </p:cNvPr>
          <p:cNvSpPr/>
          <p:nvPr/>
        </p:nvSpPr>
        <p:spPr>
          <a:xfrm>
            <a:off x="7583635" y="3114731"/>
            <a:ext cx="216024" cy="369332"/>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28" name="矩形 27">
            <a:extLst>
              <a:ext uri="{FF2B5EF4-FFF2-40B4-BE49-F238E27FC236}">
                <a16:creationId xmlns:a16="http://schemas.microsoft.com/office/drawing/2014/main" id="{2C4DB4AF-D66F-4651-A2B3-F6FCA3D77114}"/>
              </a:ext>
            </a:extLst>
          </p:cNvPr>
          <p:cNvSpPr/>
          <p:nvPr/>
        </p:nvSpPr>
        <p:spPr>
          <a:xfrm>
            <a:off x="7822604" y="3114731"/>
            <a:ext cx="216024" cy="369332"/>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51999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F0FBE3D-3986-4584-A59D-D7F9A53D77CA}"/>
              </a:ext>
            </a:extLst>
          </p:cNvPr>
          <p:cNvSpPr>
            <a:spLocks noGrp="1"/>
          </p:cNvSpPr>
          <p:nvPr>
            <p:ph type="title"/>
          </p:nvPr>
        </p:nvSpPr>
        <p:spPr>
          <a:xfrm>
            <a:off x="837828" y="260648"/>
            <a:ext cx="2932582" cy="432048"/>
          </a:xfrm>
        </p:spPr>
        <p:txBody>
          <a:bodyPr>
            <a:normAutofit/>
          </a:bodyPr>
          <a:lstStyle/>
          <a:p>
            <a:r>
              <a:rPr lang="zh-CN" altLang="en-US" sz="1800" dirty="0">
                <a:solidFill>
                  <a:srgbClr val="C00000"/>
                </a:solidFill>
                <a:latin typeface="华文细黑" panose="02010600040101010101" pitchFamily="2" charset="-122"/>
                <a:ea typeface="华文细黑" panose="02010600040101010101" pitchFamily="2" charset="-122"/>
              </a:rPr>
              <a:t>命名空间命名和枚举命名</a:t>
            </a:r>
            <a:endParaRPr lang="zh-CN" sz="1800" dirty="0">
              <a:solidFill>
                <a:srgbClr val="C00000"/>
              </a:solidFill>
              <a:latin typeface="华文细黑" panose="02010600040101010101" pitchFamily="2" charset="-122"/>
              <a:ea typeface="华文细黑" panose="02010600040101010101" pitchFamily="2" charset="-122"/>
            </a:endParaRPr>
          </a:p>
        </p:txBody>
      </p:sp>
      <p:cxnSp>
        <p:nvCxnSpPr>
          <p:cNvPr id="5" name="直接连接符 4">
            <a:extLst>
              <a:ext uri="{FF2B5EF4-FFF2-40B4-BE49-F238E27FC236}">
                <a16:creationId xmlns:a16="http://schemas.microsoft.com/office/drawing/2014/main" id="{34443014-8C33-499F-ADD3-60650139E8E8}"/>
              </a:ext>
            </a:extLst>
          </p:cNvPr>
          <p:cNvCxnSpPr>
            <a:cxnSpLocks/>
          </p:cNvCxnSpPr>
          <p:nvPr/>
        </p:nvCxnSpPr>
        <p:spPr>
          <a:xfrm>
            <a:off x="451521" y="836712"/>
            <a:ext cx="11331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A3D08976-9ADE-4B55-8E95-DFF1FE39ECF6}"/>
              </a:ext>
            </a:extLst>
          </p:cNvPr>
          <p:cNvSpPr/>
          <p:nvPr/>
        </p:nvSpPr>
        <p:spPr>
          <a:xfrm>
            <a:off x="549796" y="404664"/>
            <a:ext cx="288032" cy="288032"/>
          </a:xfrm>
          <a:prstGeom prst="ellipse">
            <a:avLst/>
          </a:prstGeom>
          <a:solidFill>
            <a:srgbClr val="0070C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grpSp>
        <p:nvGrpSpPr>
          <p:cNvPr id="7" name="组合 6">
            <a:extLst>
              <a:ext uri="{FF2B5EF4-FFF2-40B4-BE49-F238E27FC236}">
                <a16:creationId xmlns:a16="http://schemas.microsoft.com/office/drawing/2014/main" id="{CDD63206-BB93-4ED3-A170-D33ECA614E1C}"/>
              </a:ext>
            </a:extLst>
          </p:cNvPr>
          <p:cNvGrpSpPr/>
          <p:nvPr/>
        </p:nvGrpSpPr>
        <p:grpSpPr>
          <a:xfrm>
            <a:off x="693812" y="1044755"/>
            <a:ext cx="10513168" cy="581452"/>
            <a:chOff x="40017" y="759021"/>
            <a:chExt cx="10577148" cy="581452"/>
          </a:xfrm>
          <a:scene3d>
            <a:camera prst="orthographicFront"/>
            <a:lightRig rig="flat" dir="t"/>
          </a:scene3d>
        </p:grpSpPr>
        <p:sp>
          <p:nvSpPr>
            <p:cNvPr id="8" name="矩形: 圆角 7">
              <a:extLst>
                <a:ext uri="{FF2B5EF4-FFF2-40B4-BE49-F238E27FC236}">
                  <a16:creationId xmlns:a16="http://schemas.microsoft.com/office/drawing/2014/main" id="{E30822EE-7E1B-4926-ACCF-DAE40AE4FB67}"/>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矩形: 圆角 4">
              <a:extLst>
                <a:ext uri="{FF2B5EF4-FFF2-40B4-BE49-F238E27FC236}">
                  <a16:creationId xmlns:a16="http://schemas.microsoft.com/office/drawing/2014/main" id="{C0F1DC99-68EA-45EA-8387-955745477EB1}"/>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1</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命名空间以小写字母命名。</a:t>
              </a:r>
            </a:p>
          </p:txBody>
        </p:sp>
      </p:grpSp>
      <p:sp>
        <p:nvSpPr>
          <p:cNvPr id="10" name="文本框 9">
            <a:extLst>
              <a:ext uri="{FF2B5EF4-FFF2-40B4-BE49-F238E27FC236}">
                <a16:creationId xmlns:a16="http://schemas.microsoft.com/office/drawing/2014/main" id="{1D1CF1C5-F1BA-438E-A6BB-2F84951799B9}"/>
              </a:ext>
            </a:extLst>
          </p:cNvPr>
          <p:cNvSpPr txBox="1"/>
          <p:nvPr/>
        </p:nvSpPr>
        <p:spPr>
          <a:xfrm>
            <a:off x="837827" y="1844824"/>
            <a:ext cx="10340939" cy="781752"/>
          </a:xfrm>
          <a:prstGeom prst="rect">
            <a:avLst/>
          </a:prstGeom>
          <a:noFill/>
        </p:spPr>
        <p:txBody>
          <a:bodyPr wrap="square" rtlCol="0">
            <a:spAutoFit/>
          </a:bodyPr>
          <a:lstStyle/>
          <a:p>
            <a:pPr>
              <a:lnSpc>
                <a:spcPts val="2800"/>
              </a:lnSpc>
            </a:pPr>
            <a:r>
              <a:rPr lang="zh-CN" altLang="en-US" dirty="0">
                <a:solidFill>
                  <a:schemeClr val="tx2"/>
                </a:solidFill>
                <a:latin typeface="微软雅黑" panose="020B0503020204020204" pitchFamily="34" charset="-122"/>
                <a:ea typeface="微软雅黑" panose="020B0503020204020204" pitchFamily="34" charset="-122"/>
              </a:rPr>
              <a:t>最高级命名空间的名字取决于项目名称。要注意避免嵌套命名空间的名字之间和常见的顶级命名空间的名字之间发生冲突</a:t>
            </a:r>
            <a:r>
              <a:rPr lang="zh-CN" altLang="en-US" sz="2000" dirty="0">
                <a:solidFill>
                  <a:schemeClr val="tx2"/>
                </a:solidFill>
                <a:latin typeface="微软雅黑" panose="020B0503020204020204" pitchFamily="34" charset="-122"/>
                <a:ea typeface="微软雅黑" panose="020B0503020204020204" pitchFamily="34" charset="-122"/>
              </a:rPr>
              <a:t>。</a:t>
            </a:r>
          </a:p>
        </p:txBody>
      </p:sp>
      <p:grpSp>
        <p:nvGrpSpPr>
          <p:cNvPr id="11" name="组合 10">
            <a:extLst>
              <a:ext uri="{FF2B5EF4-FFF2-40B4-BE49-F238E27FC236}">
                <a16:creationId xmlns:a16="http://schemas.microsoft.com/office/drawing/2014/main" id="{56F0C97A-F16C-4B2D-948D-B3F752D70A0E}"/>
              </a:ext>
            </a:extLst>
          </p:cNvPr>
          <p:cNvGrpSpPr/>
          <p:nvPr/>
        </p:nvGrpSpPr>
        <p:grpSpPr>
          <a:xfrm>
            <a:off x="693811" y="2845193"/>
            <a:ext cx="10513168" cy="581452"/>
            <a:chOff x="40017" y="759021"/>
            <a:chExt cx="10577148" cy="581452"/>
          </a:xfrm>
          <a:scene3d>
            <a:camera prst="orthographicFront"/>
            <a:lightRig rig="flat" dir="t"/>
          </a:scene3d>
        </p:grpSpPr>
        <p:sp>
          <p:nvSpPr>
            <p:cNvPr id="12" name="矩形: 圆角 11">
              <a:extLst>
                <a:ext uri="{FF2B5EF4-FFF2-40B4-BE49-F238E27FC236}">
                  <a16:creationId xmlns:a16="http://schemas.microsoft.com/office/drawing/2014/main" id="{615980FF-40A2-4CC2-BDE9-361E626F4E61}"/>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矩形: 圆角 4">
              <a:extLst>
                <a:ext uri="{FF2B5EF4-FFF2-40B4-BE49-F238E27FC236}">
                  <a16:creationId xmlns:a16="http://schemas.microsoft.com/office/drawing/2014/main" id="{999EBE03-2A81-414C-8667-BB261DEC84B4}"/>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2</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不使用缩写</a:t>
              </a:r>
              <a:r>
                <a:rPr lang="zh-CN" altLang="en-US" dirty="0">
                  <a:solidFill>
                    <a:schemeClr val="tx2"/>
                  </a:solidFill>
                  <a:latin typeface="微软雅黑" panose="020B0503020204020204" pitchFamily="34" charset="-122"/>
                  <a:ea typeface="微软雅黑" panose="020B0503020204020204" pitchFamily="34" charset="-122"/>
                </a:rPr>
                <a:t>作为名称 。</a:t>
              </a:r>
            </a:p>
          </p:txBody>
        </p:sp>
      </p:grpSp>
      <p:sp>
        <p:nvSpPr>
          <p:cNvPr id="14" name="文本框 13">
            <a:extLst>
              <a:ext uri="{FF2B5EF4-FFF2-40B4-BE49-F238E27FC236}">
                <a16:creationId xmlns:a16="http://schemas.microsoft.com/office/drawing/2014/main" id="{0D694AA4-1077-42FA-9BDA-A94D5F881199}"/>
              </a:ext>
            </a:extLst>
          </p:cNvPr>
          <p:cNvSpPr txBox="1"/>
          <p:nvPr/>
        </p:nvSpPr>
        <p:spPr>
          <a:xfrm>
            <a:off x="837826" y="3645262"/>
            <a:ext cx="10340939" cy="416589"/>
          </a:xfrm>
          <a:prstGeom prst="rect">
            <a:avLst/>
          </a:prstGeom>
          <a:noFill/>
        </p:spPr>
        <p:txBody>
          <a:bodyPr wrap="square" rtlCol="0">
            <a:spAutoFit/>
          </a:bodyPr>
          <a:lstStyle/>
          <a:p>
            <a:pPr>
              <a:lnSpc>
                <a:spcPts val="2800"/>
              </a:lnSpc>
            </a:pPr>
            <a:r>
              <a:rPr lang="zh-CN" altLang="en-US" dirty="0">
                <a:solidFill>
                  <a:schemeClr val="tx2"/>
                </a:solidFill>
                <a:latin typeface="微软雅黑" panose="020B0503020204020204" pitchFamily="34" charset="-122"/>
                <a:ea typeface="微软雅黑" panose="020B0503020204020204" pitchFamily="34" charset="-122"/>
              </a:rPr>
              <a:t>命名空间中的代码极少需要涉及命名空间的名称，因此没有必要在命名空间中使用缩写。</a:t>
            </a:r>
            <a:endParaRPr lang="zh-CN" altLang="en-US" sz="2000" dirty="0">
              <a:solidFill>
                <a:schemeClr val="tx2"/>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D7B387A7-77CE-4542-8B59-BEC431AECBC2}"/>
              </a:ext>
            </a:extLst>
          </p:cNvPr>
          <p:cNvGrpSpPr/>
          <p:nvPr/>
        </p:nvGrpSpPr>
        <p:grpSpPr>
          <a:xfrm>
            <a:off x="693811" y="4280468"/>
            <a:ext cx="10513168" cy="581452"/>
            <a:chOff x="40017" y="759021"/>
            <a:chExt cx="10577148" cy="581452"/>
          </a:xfrm>
          <a:scene3d>
            <a:camera prst="orthographicFront"/>
            <a:lightRig rig="flat" dir="t"/>
          </a:scene3d>
        </p:grpSpPr>
        <p:sp>
          <p:nvSpPr>
            <p:cNvPr id="16" name="矩形: 圆角 15">
              <a:extLst>
                <a:ext uri="{FF2B5EF4-FFF2-40B4-BE49-F238E27FC236}">
                  <a16:creationId xmlns:a16="http://schemas.microsoft.com/office/drawing/2014/main" id="{B294354C-A8B8-4BB8-B26C-CDB4033B7596}"/>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矩形: 圆角 4">
              <a:extLst>
                <a:ext uri="{FF2B5EF4-FFF2-40B4-BE49-F238E27FC236}">
                  <a16:creationId xmlns:a16="http://schemas.microsoft.com/office/drawing/2014/main" id="{5846D931-F077-4D12-8727-1ABC4968CBD5}"/>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2</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枚举的命名</a:t>
              </a:r>
              <a:r>
                <a:rPr lang="zh-CN" altLang="en-US" dirty="0">
                  <a:solidFill>
                    <a:schemeClr val="tx2"/>
                  </a:solidFill>
                  <a:latin typeface="微软雅黑" panose="020B0503020204020204" pitchFamily="34" charset="-122"/>
                  <a:ea typeface="微软雅黑" panose="020B0503020204020204" pitchFamily="34" charset="-122"/>
                </a:rPr>
                <a:t>应当和</a:t>
              </a:r>
              <a:r>
                <a:rPr lang="zh-CN" altLang="en-US" b="1" dirty="0">
                  <a:solidFill>
                    <a:srgbClr val="FF0000"/>
                  </a:solidFill>
                  <a:latin typeface="微软雅黑" panose="020B0503020204020204" pitchFamily="34" charset="-122"/>
                  <a:ea typeface="微软雅黑" panose="020B0503020204020204" pitchFamily="34" charset="-122"/>
                </a:rPr>
                <a:t> 常量 </a:t>
              </a:r>
              <a:r>
                <a:rPr lang="zh-CN" altLang="en-US" dirty="0">
                  <a:solidFill>
                    <a:schemeClr val="tx2"/>
                  </a:solidFill>
                  <a:latin typeface="微软雅黑" panose="020B0503020204020204" pitchFamily="34" charset="-122"/>
                  <a:ea typeface="微软雅黑" panose="020B0503020204020204" pitchFamily="34" charset="-122"/>
                </a:rPr>
                <a:t>或</a:t>
              </a:r>
              <a:r>
                <a:rPr lang="zh-CN" altLang="en-US" b="1" dirty="0">
                  <a:solidFill>
                    <a:srgbClr val="FF0000"/>
                  </a:solidFill>
                  <a:latin typeface="微软雅黑" panose="020B0503020204020204" pitchFamily="34" charset="-122"/>
                  <a:ea typeface="微软雅黑" panose="020B0503020204020204" pitchFamily="34" charset="-122"/>
                </a:rPr>
                <a:t> 宏 </a:t>
              </a:r>
              <a:r>
                <a:rPr lang="zh-CN" altLang="en-US" dirty="0">
                  <a:solidFill>
                    <a:schemeClr val="tx2"/>
                  </a:solidFill>
                  <a:latin typeface="微软雅黑" panose="020B0503020204020204" pitchFamily="34" charset="-122"/>
                  <a:ea typeface="微软雅黑" panose="020B0503020204020204" pitchFamily="34" charset="-122"/>
                </a:rPr>
                <a:t>一致</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b="1" dirty="0" err="1">
                  <a:solidFill>
                    <a:srgbClr val="FF0000"/>
                  </a:solidFill>
                  <a:latin typeface="微软雅黑" panose="020B0503020204020204" pitchFamily="34" charset="-122"/>
                  <a:ea typeface="微软雅黑" panose="020B0503020204020204" pitchFamily="34" charset="-122"/>
                </a:rPr>
                <a:t>kEnumName</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或是</a:t>
              </a:r>
              <a:r>
                <a:rPr lang="zh-CN" altLang="en-US" b="1" dirty="0">
                  <a:solidFill>
                    <a:srgbClr val="FF0000"/>
                  </a:solidFill>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ENUM_NAME</a:t>
              </a:r>
              <a:r>
                <a:rPr lang="zh-CN" altLang="en-US" b="1" dirty="0">
                  <a:solidFill>
                    <a:srgbClr val="FF0000"/>
                  </a:solidFill>
                  <a:latin typeface="微软雅黑" panose="020B0503020204020204" pitchFamily="34" charset="-122"/>
                  <a:ea typeface="微软雅黑" panose="020B0503020204020204" pitchFamily="34" charset="-122"/>
                </a:rPr>
                <a:t>。</a:t>
              </a:r>
            </a:p>
          </p:txBody>
        </p:sp>
      </p:grpSp>
      <p:sp>
        <p:nvSpPr>
          <p:cNvPr id="18" name="文本框 17">
            <a:extLst>
              <a:ext uri="{FF2B5EF4-FFF2-40B4-BE49-F238E27FC236}">
                <a16:creationId xmlns:a16="http://schemas.microsoft.com/office/drawing/2014/main" id="{38F78D98-8D68-4A68-9950-108CD1A1C66D}"/>
              </a:ext>
            </a:extLst>
          </p:cNvPr>
          <p:cNvSpPr txBox="1"/>
          <p:nvPr/>
        </p:nvSpPr>
        <p:spPr>
          <a:xfrm>
            <a:off x="549796" y="5080537"/>
            <a:ext cx="3960440" cy="1477328"/>
          </a:xfrm>
          <a:prstGeom prst="rect">
            <a:avLst/>
          </a:prstGeom>
          <a:noFill/>
        </p:spPr>
        <p:txBody>
          <a:bodyPr wrap="square" rtlCol="0">
            <a:spAutoFit/>
          </a:bodyPr>
          <a:lstStyle/>
          <a:p>
            <a:pPr>
              <a:lnSpc>
                <a:spcPct val="90000"/>
              </a:lnSpc>
            </a:pPr>
            <a:r>
              <a:rPr lang="en-US" altLang="zh-CN" sz="2000" dirty="0" err="1">
                <a:solidFill>
                  <a:schemeClr val="tx2"/>
                </a:solidFill>
                <a:latin typeface="微软雅黑" panose="020B0503020204020204" pitchFamily="34" charset="-122"/>
                <a:ea typeface="微软雅黑" panose="020B0503020204020204" pitchFamily="34" charset="-122"/>
              </a:rPr>
              <a:t>enum</a:t>
            </a: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err="1">
                <a:solidFill>
                  <a:schemeClr val="tx2"/>
                </a:solidFill>
                <a:latin typeface="微软雅黑" panose="020B0503020204020204" pitchFamily="34" charset="-122"/>
                <a:ea typeface="微软雅黑" panose="020B0503020204020204" pitchFamily="34" charset="-122"/>
              </a:rPr>
              <a:t>UrlTableErrors</a:t>
            </a:r>
            <a:r>
              <a:rPr lang="en-US" altLang="zh-CN" sz="2000" dirty="0">
                <a:solidFill>
                  <a:schemeClr val="tx2"/>
                </a:solidFill>
                <a:latin typeface="微软雅黑" panose="020B0503020204020204" pitchFamily="34" charset="-122"/>
                <a:ea typeface="微软雅黑" panose="020B0503020204020204" pitchFamily="34" charset="-122"/>
              </a:rPr>
              <a:t> {</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err="1">
                <a:solidFill>
                  <a:schemeClr val="tx2"/>
                </a:solidFill>
                <a:latin typeface="微软雅黑" panose="020B0503020204020204" pitchFamily="34" charset="-122"/>
                <a:ea typeface="微软雅黑" panose="020B0503020204020204" pitchFamily="34" charset="-122"/>
              </a:rPr>
              <a:t>kOK</a:t>
            </a:r>
            <a:r>
              <a:rPr lang="en-US" altLang="zh-CN" sz="2000" dirty="0">
                <a:solidFill>
                  <a:schemeClr val="tx2"/>
                </a:solidFill>
                <a:latin typeface="微软雅黑" panose="020B0503020204020204" pitchFamily="34" charset="-122"/>
                <a:ea typeface="微软雅黑" panose="020B0503020204020204" pitchFamily="34" charset="-122"/>
              </a:rPr>
              <a:t> = 0,</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err="1">
                <a:solidFill>
                  <a:schemeClr val="tx2"/>
                </a:solidFill>
                <a:latin typeface="微软雅黑" panose="020B0503020204020204" pitchFamily="34" charset="-122"/>
                <a:ea typeface="微软雅黑" panose="020B0503020204020204" pitchFamily="34" charset="-122"/>
              </a:rPr>
              <a:t>kErrorOutOfMemory</a:t>
            </a:r>
            <a:r>
              <a:rPr lang="en-US" altLang="zh-CN" sz="2000" dirty="0">
                <a:solidFill>
                  <a:schemeClr val="tx2"/>
                </a:solidFill>
                <a:latin typeface="微软雅黑" panose="020B0503020204020204" pitchFamily="34" charset="-122"/>
                <a:ea typeface="微软雅黑" panose="020B0503020204020204" pitchFamily="34" charset="-122"/>
              </a:rPr>
              <a:t>,</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err="1">
                <a:solidFill>
                  <a:schemeClr val="tx2"/>
                </a:solidFill>
                <a:latin typeface="微软雅黑" panose="020B0503020204020204" pitchFamily="34" charset="-122"/>
                <a:ea typeface="微软雅黑" panose="020B0503020204020204" pitchFamily="34" charset="-122"/>
              </a:rPr>
              <a:t>kErrorMalformedInput</a:t>
            </a:r>
            <a:r>
              <a:rPr lang="en-US" altLang="zh-CN" sz="2000" dirty="0">
                <a:solidFill>
                  <a:schemeClr val="tx2"/>
                </a:solidFill>
                <a:latin typeface="微软雅黑" panose="020B0503020204020204" pitchFamily="34" charset="-122"/>
                <a:ea typeface="微软雅黑" panose="020B0503020204020204" pitchFamily="34" charset="-122"/>
              </a:rPr>
              <a:t>,</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a:t>
            </a:r>
          </a:p>
        </p:txBody>
      </p:sp>
      <p:sp>
        <p:nvSpPr>
          <p:cNvPr id="19" name="文本框 18">
            <a:extLst>
              <a:ext uri="{FF2B5EF4-FFF2-40B4-BE49-F238E27FC236}">
                <a16:creationId xmlns:a16="http://schemas.microsoft.com/office/drawing/2014/main" id="{51243019-2C58-4E23-A307-9A4DB71B400A}"/>
              </a:ext>
            </a:extLst>
          </p:cNvPr>
          <p:cNvSpPr txBox="1"/>
          <p:nvPr/>
        </p:nvSpPr>
        <p:spPr>
          <a:xfrm>
            <a:off x="7390556" y="5080537"/>
            <a:ext cx="4320480" cy="1477328"/>
          </a:xfrm>
          <a:prstGeom prst="rect">
            <a:avLst/>
          </a:prstGeom>
          <a:noFill/>
        </p:spPr>
        <p:txBody>
          <a:bodyPr wrap="square" rtlCol="0">
            <a:spAutoFit/>
          </a:bodyPr>
          <a:lstStyle/>
          <a:p>
            <a:pPr>
              <a:lnSpc>
                <a:spcPct val="90000"/>
              </a:lnSpc>
            </a:pPr>
            <a:r>
              <a:rPr lang="en-US" altLang="zh-CN" sz="2000" dirty="0" err="1">
                <a:solidFill>
                  <a:schemeClr val="tx2"/>
                </a:solidFill>
                <a:latin typeface="微软雅黑" panose="020B0503020204020204" pitchFamily="34" charset="-122"/>
                <a:ea typeface="微软雅黑" panose="020B0503020204020204" pitchFamily="34" charset="-122"/>
              </a:rPr>
              <a:t>enum</a:t>
            </a:r>
            <a:r>
              <a:rPr lang="en-US" altLang="zh-CN" sz="2000" dirty="0">
                <a:solidFill>
                  <a:schemeClr val="tx2"/>
                </a:solidFill>
                <a:latin typeface="微软雅黑" panose="020B0503020204020204" pitchFamily="34" charset="-122"/>
                <a:ea typeface="微软雅黑" panose="020B0503020204020204" pitchFamily="34" charset="-122"/>
              </a:rPr>
              <a:t> </a:t>
            </a:r>
            <a:r>
              <a:rPr lang="en-US" altLang="zh-CN" sz="2000" dirty="0" err="1">
                <a:solidFill>
                  <a:schemeClr val="tx2"/>
                </a:solidFill>
                <a:latin typeface="微软雅黑" panose="020B0503020204020204" pitchFamily="34" charset="-122"/>
                <a:ea typeface="微软雅黑" panose="020B0503020204020204" pitchFamily="34" charset="-122"/>
              </a:rPr>
              <a:t>AlternateUrlTableErrors</a:t>
            </a:r>
            <a:r>
              <a:rPr lang="en-US" altLang="zh-CN" sz="2000" dirty="0">
                <a:solidFill>
                  <a:schemeClr val="tx2"/>
                </a:solidFill>
                <a:latin typeface="微软雅黑" panose="020B0503020204020204" pitchFamily="34" charset="-122"/>
                <a:ea typeface="微软雅黑" panose="020B0503020204020204" pitchFamily="34" charset="-122"/>
              </a:rPr>
              <a:t> {</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    OK = 0,</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    OUT_OF_MEMORY = 1,</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    MALFORMED_INPUT = 2,</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a:t>
            </a:r>
          </a:p>
        </p:txBody>
      </p:sp>
      <p:sp>
        <p:nvSpPr>
          <p:cNvPr id="20" name="文本框 19">
            <a:extLst>
              <a:ext uri="{FF2B5EF4-FFF2-40B4-BE49-F238E27FC236}">
                <a16:creationId xmlns:a16="http://schemas.microsoft.com/office/drawing/2014/main" id="{AE32371D-793F-4998-B1DB-A8436E4F65F1}"/>
              </a:ext>
            </a:extLst>
          </p:cNvPr>
          <p:cNvSpPr txBox="1"/>
          <p:nvPr/>
        </p:nvSpPr>
        <p:spPr>
          <a:xfrm>
            <a:off x="4366220" y="5157192"/>
            <a:ext cx="2448272" cy="1338828"/>
          </a:xfrm>
          <a:prstGeom prst="rect">
            <a:avLst/>
          </a:prstGeom>
          <a:noFill/>
          <a:ln>
            <a:solidFill>
              <a:srgbClr val="FF0000"/>
            </a:solidFill>
          </a:ln>
        </p:spPr>
        <p:txBody>
          <a:bodyPr wrap="square" rtlCol="0">
            <a:spAutoFit/>
          </a:bodyPr>
          <a:lstStyle/>
          <a:p>
            <a:pPr>
              <a:lnSpc>
                <a:spcPct val="90000"/>
              </a:lnSpc>
            </a:pPr>
            <a:r>
              <a:rPr lang="zh-CN" altLang="en-US" dirty="0">
                <a:solidFill>
                  <a:schemeClr val="tx2"/>
                </a:solidFill>
                <a:latin typeface="微软雅黑" panose="020B0503020204020204" pitchFamily="34" charset="-122"/>
                <a:ea typeface="微软雅黑" panose="020B0503020204020204" pitchFamily="34" charset="-122"/>
              </a:rPr>
              <a:t>枚举名 </a:t>
            </a:r>
            <a:r>
              <a:rPr lang="en-US" altLang="zh-CN" dirty="0" err="1">
                <a:solidFill>
                  <a:schemeClr val="tx2"/>
                </a:solidFill>
                <a:latin typeface="微软雅黑" panose="020B0503020204020204" pitchFamily="34" charset="-122"/>
                <a:ea typeface="微软雅黑" panose="020B0503020204020204" pitchFamily="34" charset="-122"/>
              </a:rPr>
              <a:t>UrlTableErrors</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以及 </a:t>
            </a:r>
            <a:r>
              <a:rPr lang="en-US" altLang="zh-CN" dirty="0" err="1">
                <a:solidFill>
                  <a:schemeClr val="tx2"/>
                </a:solidFill>
                <a:latin typeface="微软雅黑" panose="020B0503020204020204" pitchFamily="34" charset="-122"/>
                <a:ea typeface="微软雅黑" panose="020B0503020204020204" pitchFamily="34" charset="-122"/>
              </a:rPr>
              <a:t>AlternateUrlTableErrors</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是类型，所以要用大小写混合的方式。</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21" name="箭头: 左 20">
            <a:extLst>
              <a:ext uri="{FF2B5EF4-FFF2-40B4-BE49-F238E27FC236}">
                <a16:creationId xmlns:a16="http://schemas.microsoft.com/office/drawing/2014/main" id="{4214D219-942F-48D4-9DF2-267A7F7FAE6A}"/>
              </a:ext>
            </a:extLst>
          </p:cNvPr>
          <p:cNvSpPr/>
          <p:nvPr/>
        </p:nvSpPr>
        <p:spPr>
          <a:xfrm rot="1383043">
            <a:off x="3388674" y="5263391"/>
            <a:ext cx="985258" cy="414535"/>
          </a:xfrm>
          <a:prstGeom prst="leftArrow">
            <a:avLst>
              <a:gd name="adj1" fmla="val 50000"/>
              <a:gd name="adj2" fmla="val 73046"/>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22" name="箭头: 左 21">
            <a:extLst>
              <a:ext uri="{FF2B5EF4-FFF2-40B4-BE49-F238E27FC236}">
                <a16:creationId xmlns:a16="http://schemas.microsoft.com/office/drawing/2014/main" id="{C61CB044-4578-4FA4-A54D-FD6FA274BA49}"/>
              </a:ext>
            </a:extLst>
          </p:cNvPr>
          <p:cNvSpPr/>
          <p:nvPr/>
        </p:nvSpPr>
        <p:spPr>
          <a:xfrm rot="9225105">
            <a:off x="6757171" y="5312181"/>
            <a:ext cx="710175" cy="414535"/>
          </a:xfrm>
          <a:prstGeom prst="leftArrow">
            <a:avLst>
              <a:gd name="adj1" fmla="val 50000"/>
              <a:gd name="adj2" fmla="val 73046"/>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23508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A50ABBA-2C72-4837-B45F-BC3B16C58A11}"/>
              </a:ext>
            </a:extLst>
          </p:cNvPr>
          <p:cNvSpPr>
            <a:spLocks noGrp="1"/>
          </p:cNvSpPr>
          <p:nvPr>
            <p:ph type="title"/>
          </p:nvPr>
        </p:nvSpPr>
        <p:spPr>
          <a:xfrm>
            <a:off x="837828" y="260648"/>
            <a:ext cx="3456384" cy="432048"/>
          </a:xfrm>
        </p:spPr>
        <p:txBody>
          <a:bodyPr>
            <a:normAutofit/>
          </a:bodyPr>
          <a:lstStyle/>
          <a:p>
            <a:r>
              <a:rPr lang="zh-CN" altLang="en-US" sz="1800" dirty="0">
                <a:solidFill>
                  <a:srgbClr val="C00000"/>
                </a:solidFill>
                <a:latin typeface="华文细黑" panose="02010600040101010101" pitchFamily="2" charset="-122"/>
                <a:ea typeface="华文细黑" panose="02010600040101010101" pitchFamily="2" charset="-122"/>
              </a:rPr>
              <a:t>宏命名和命名规则的一些特例</a:t>
            </a:r>
            <a:endParaRPr lang="zh-CN" sz="1800" dirty="0">
              <a:solidFill>
                <a:srgbClr val="C00000"/>
              </a:solidFill>
              <a:latin typeface="华文细黑" panose="02010600040101010101" pitchFamily="2" charset="-122"/>
              <a:ea typeface="华文细黑" panose="02010600040101010101" pitchFamily="2" charset="-122"/>
            </a:endParaRPr>
          </a:p>
        </p:txBody>
      </p:sp>
      <p:cxnSp>
        <p:nvCxnSpPr>
          <p:cNvPr id="5" name="直接连接符 4">
            <a:extLst>
              <a:ext uri="{FF2B5EF4-FFF2-40B4-BE49-F238E27FC236}">
                <a16:creationId xmlns:a16="http://schemas.microsoft.com/office/drawing/2014/main" id="{E02424BE-FD9F-43FF-9967-51A6AC9F124E}"/>
              </a:ext>
            </a:extLst>
          </p:cNvPr>
          <p:cNvCxnSpPr>
            <a:cxnSpLocks/>
          </p:cNvCxnSpPr>
          <p:nvPr/>
        </p:nvCxnSpPr>
        <p:spPr>
          <a:xfrm>
            <a:off x="451521" y="836712"/>
            <a:ext cx="11331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AA2C2733-44B3-41BC-B24F-00036EE87FB5}"/>
              </a:ext>
            </a:extLst>
          </p:cNvPr>
          <p:cNvSpPr/>
          <p:nvPr/>
        </p:nvSpPr>
        <p:spPr>
          <a:xfrm>
            <a:off x="549796" y="404664"/>
            <a:ext cx="288032" cy="288032"/>
          </a:xfrm>
          <a:prstGeom prst="ellipse">
            <a:avLst/>
          </a:prstGeom>
          <a:solidFill>
            <a:srgbClr val="0070C0"/>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a:p>
        </p:txBody>
      </p:sp>
      <p:grpSp>
        <p:nvGrpSpPr>
          <p:cNvPr id="7" name="组合 6">
            <a:extLst>
              <a:ext uri="{FF2B5EF4-FFF2-40B4-BE49-F238E27FC236}">
                <a16:creationId xmlns:a16="http://schemas.microsoft.com/office/drawing/2014/main" id="{8A2D0DE6-D444-4BF7-A9FA-9BD5EEA8F54C}"/>
              </a:ext>
            </a:extLst>
          </p:cNvPr>
          <p:cNvGrpSpPr/>
          <p:nvPr/>
        </p:nvGrpSpPr>
        <p:grpSpPr>
          <a:xfrm>
            <a:off x="693812" y="1044755"/>
            <a:ext cx="10513168" cy="581452"/>
            <a:chOff x="40017" y="759021"/>
            <a:chExt cx="10577148" cy="581452"/>
          </a:xfrm>
          <a:scene3d>
            <a:camera prst="orthographicFront"/>
            <a:lightRig rig="flat" dir="t"/>
          </a:scene3d>
        </p:grpSpPr>
        <p:sp>
          <p:nvSpPr>
            <p:cNvPr id="8" name="矩形: 圆角 7">
              <a:extLst>
                <a:ext uri="{FF2B5EF4-FFF2-40B4-BE49-F238E27FC236}">
                  <a16:creationId xmlns:a16="http://schemas.microsoft.com/office/drawing/2014/main" id="{80EAE7B2-8E48-4322-977D-6C63D77615A3}"/>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矩形: 圆角 4">
              <a:extLst>
                <a:ext uri="{FF2B5EF4-FFF2-40B4-BE49-F238E27FC236}">
                  <a16:creationId xmlns:a16="http://schemas.microsoft.com/office/drawing/2014/main" id="{EB8A21D3-39E8-4B5A-A3A5-A056BD47732B}"/>
                </a:ext>
              </a:extLst>
            </p:cNvPr>
            <p:cNvSpPr txBox="1"/>
            <p:nvPr/>
          </p:nvSpPr>
          <p:spPr>
            <a:xfrm>
              <a:off x="68401" y="787405"/>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ct val="90000"/>
                </a:lnSpc>
              </a:pPr>
              <a:r>
                <a:rPr lang="en-US" altLang="zh-CN" dirty="0">
                  <a:solidFill>
                    <a:schemeClr val="tx2"/>
                  </a:solidFill>
                  <a:latin typeface="微软雅黑" panose="020B0503020204020204" pitchFamily="34" charset="-122"/>
                  <a:ea typeface="微软雅黑" panose="020B0503020204020204" pitchFamily="34" charset="-122"/>
                </a:rPr>
                <a:t>1</a:t>
              </a:r>
              <a:r>
                <a:rPr lang="zh-CN" altLang="en-US" dirty="0">
                  <a:solidFill>
                    <a:schemeClr val="tx2"/>
                  </a:solidFill>
                  <a:latin typeface="微软雅黑" panose="020B0503020204020204" pitchFamily="34" charset="-122"/>
                  <a:ea typeface="微软雅黑" panose="020B0503020204020204" pitchFamily="34" charset="-122"/>
                </a:rPr>
                <a:t>、宏命名</a:t>
              </a:r>
              <a:r>
                <a:rPr lang="zh-CN" altLang="en-US" b="1" dirty="0">
                  <a:solidFill>
                    <a:srgbClr val="FF0000"/>
                  </a:solidFill>
                  <a:latin typeface="微软雅黑" panose="020B0503020204020204" pitchFamily="34" charset="-122"/>
                  <a:ea typeface="微软雅黑" panose="020B0503020204020204" pitchFamily="34" charset="-122"/>
                </a:rPr>
                <a:t>全部大写，使用下划线连接。</a:t>
              </a:r>
            </a:p>
          </p:txBody>
        </p:sp>
      </p:grpSp>
      <p:sp>
        <p:nvSpPr>
          <p:cNvPr id="11" name="文本框 10">
            <a:extLst>
              <a:ext uri="{FF2B5EF4-FFF2-40B4-BE49-F238E27FC236}">
                <a16:creationId xmlns:a16="http://schemas.microsoft.com/office/drawing/2014/main" id="{6B304082-255C-403F-8084-D8A9A278613B}"/>
              </a:ext>
            </a:extLst>
          </p:cNvPr>
          <p:cNvSpPr txBox="1"/>
          <p:nvPr/>
        </p:nvSpPr>
        <p:spPr>
          <a:xfrm>
            <a:off x="1773932" y="1834249"/>
            <a:ext cx="3744416" cy="646331"/>
          </a:xfrm>
          <a:prstGeom prst="rect">
            <a:avLst/>
          </a:prstGeom>
          <a:noFill/>
        </p:spPr>
        <p:txBody>
          <a:bodyPr wrap="square" rtlCol="0">
            <a:spAutoFit/>
          </a:bodyPr>
          <a:lstStyle/>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#define ROUND(x) ...</a:t>
            </a:r>
          </a:p>
          <a:p>
            <a:pPr>
              <a:lnSpc>
                <a:spcPct val="90000"/>
              </a:lnSpc>
            </a:pPr>
            <a:r>
              <a:rPr lang="en-US" altLang="zh-CN" sz="2000" dirty="0">
                <a:solidFill>
                  <a:schemeClr val="tx2"/>
                </a:solidFill>
                <a:latin typeface="微软雅黑" panose="020B0503020204020204" pitchFamily="34" charset="-122"/>
                <a:ea typeface="微软雅黑" panose="020B0503020204020204" pitchFamily="34" charset="-122"/>
              </a:rPr>
              <a:t>#define PI_ROUNDED 3.0</a:t>
            </a:r>
          </a:p>
        </p:txBody>
      </p:sp>
      <p:grpSp>
        <p:nvGrpSpPr>
          <p:cNvPr id="12" name="组合 11">
            <a:extLst>
              <a:ext uri="{FF2B5EF4-FFF2-40B4-BE49-F238E27FC236}">
                <a16:creationId xmlns:a16="http://schemas.microsoft.com/office/drawing/2014/main" id="{1DDC20BD-E8E3-401D-B171-DDB0F7661EEE}"/>
              </a:ext>
            </a:extLst>
          </p:cNvPr>
          <p:cNvGrpSpPr/>
          <p:nvPr/>
        </p:nvGrpSpPr>
        <p:grpSpPr>
          <a:xfrm>
            <a:off x="679224" y="2688622"/>
            <a:ext cx="10527755" cy="2684594"/>
            <a:chOff x="25341" y="759021"/>
            <a:chExt cx="10591824" cy="581452"/>
          </a:xfrm>
          <a:scene3d>
            <a:camera prst="orthographicFront"/>
            <a:lightRig rig="flat" dir="t"/>
          </a:scene3d>
        </p:grpSpPr>
        <p:sp>
          <p:nvSpPr>
            <p:cNvPr id="13" name="矩形: 圆角 12">
              <a:extLst>
                <a:ext uri="{FF2B5EF4-FFF2-40B4-BE49-F238E27FC236}">
                  <a16:creationId xmlns:a16="http://schemas.microsoft.com/office/drawing/2014/main" id="{1356755B-54A9-4FF0-B3E1-A2A620AA112F}"/>
                </a:ext>
              </a:extLst>
            </p:cNvPr>
            <p:cNvSpPr/>
            <p:nvPr/>
          </p:nvSpPr>
          <p:spPr>
            <a:xfrm>
              <a:off x="40017" y="759021"/>
              <a:ext cx="10577148" cy="581452"/>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矩形: 圆角 4">
              <a:extLst>
                <a:ext uri="{FF2B5EF4-FFF2-40B4-BE49-F238E27FC236}">
                  <a16:creationId xmlns:a16="http://schemas.microsoft.com/office/drawing/2014/main" id="{284D24D7-A29E-4BB6-9FA0-0616853EAC4D}"/>
                </a:ext>
              </a:extLst>
            </p:cNvPr>
            <p:cNvSpPr txBox="1"/>
            <p:nvPr/>
          </p:nvSpPr>
          <p:spPr>
            <a:xfrm>
              <a:off x="25341" y="794610"/>
              <a:ext cx="10520380" cy="52468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2</a:t>
              </a:r>
              <a:r>
                <a:rPr lang="zh-CN" altLang="en-US" dirty="0">
                  <a:solidFill>
                    <a:schemeClr val="tx2"/>
                  </a:solidFill>
                  <a:latin typeface="微软雅黑" panose="020B0503020204020204" pitchFamily="34" charset="-122"/>
                  <a:ea typeface="微软雅黑" panose="020B0503020204020204" pitchFamily="34" charset="-122"/>
                </a:rPr>
                <a:t>、如果你命名的实体与已有 </a:t>
              </a:r>
              <a:r>
                <a:rPr lang="en-US" altLang="zh-CN" dirty="0">
                  <a:solidFill>
                    <a:schemeClr val="tx2"/>
                  </a:solidFill>
                  <a:latin typeface="微软雅黑" panose="020B0503020204020204" pitchFamily="34" charset="-122"/>
                  <a:ea typeface="微软雅黑" panose="020B0503020204020204" pitchFamily="34" charset="-122"/>
                </a:rPr>
                <a:t>C/C++ </a:t>
              </a:r>
              <a:r>
                <a:rPr lang="zh-CN" altLang="en-US" dirty="0">
                  <a:solidFill>
                    <a:schemeClr val="tx2"/>
                  </a:solidFill>
                  <a:latin typeface="微软雅黑" panose="020B0503020204020204" pitchFamily="34" charset="-122"/>
                  <a:ea typeface="微软雅黑" panose="020B0503020204020204" pitchFamily="34" charset="-122"/>
                </a:rPr>
                <a:t>实体相似，可参考现有命名策略。</a:t>
              </a:r>
              <a:endParaRPr lang="en-US" altLang="zh-CN" dirty="0">
                <a:solidFill>
                  <a:schemeClr val="tx2"/>
                </a:solidFill>
                <a:latin typeface="微软雅黑" panose="020B0503020204020204" pitchFamily="34" charset="-122"/>
                <a:ea typeface="微软雅黑" panose="020B0503020204020204" pitchFamily="34" charset="-122"/>
              </a:endParaRP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3</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err="1">
                  <a:solidFill>
                    <a:schemeClr val="tx2"/>
                  </a:solidFill>
                  <a:latin typeface="微软雅黑" panose="020B0503020204020204" pitchFamily="34" charset="-122"/>
                  <a:ea typeface="微软雅黑" panose="020B0503020204020204" pitchFamily="34" charset="-122"/>
                </a:rPr>
                <a:t>bigopen</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函数名，参照 </a:t>
              </a:r>
              <a:r>
                <a:rPr lang="en-US" altLang="zh-CN" dirty="0">
                  <a:solidFill>
                    <a:schemeClr val="tx2"/>
                  </a:solidFill>
                  <a:latin typeface="微软雅黑" panose="020B0503020204020204" pitchFamily="34" charset="-122"/>
                  <a:ea typeface="微软雅黑" panose="020B0503020204020204" pitchFamily="34" charset="-122"/>
                </a:rPr>
                <a:t>open() </a:t>
              </a:r>
              <a:r>
                <a:rPr lang="zh-CN" altLang="en-US" dirty="0">
                  <a:solidFill>
                    <a:schemeClr val="tx2"/>
                  </a:solidFill>
                  <a:latin typeface="微软雅黑" panose="020B0503020204020204" pitchFamily="34" charset="-122"/>
                  <a:ea typeface="微软雅黑" panose="020B0503020204020204" pitchFamily="34" charset="-122"/>
                </a:rPr>
                <a:t>的形式。</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4</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err="1">
                  <a:solidFill>
                    <a:schemeClr val="tx2"/>
                  </a:solidFill>
                  <a:latin typeface="微软雅黑" panose="020B0503020204020204" pitchFamily="34" charset="-122"/>
                  <a:ea typeface="微软雅黑" panose="020B0503020204020204" pitchFamily="34" charset="-122"/>
                </a:rPr>
                <a:t>uint</a:t>
              </a:r>
              <a:r>
                <a:rPr lang="en-US" altLang="zh-CN" dirty="0">
                  <a:solidFill>
                    <a:schemeClr val="tx2"/>
                  </a:solidFill>
                  <a:latin typeface="微软雅黑" panose="020B0503020204020204" pitchFamily="34" charset="-122"/>
                  <a:ea typeface="微软雅黑" panose="020B0503020204020204" pitchFamily="34" charset="-122"/>
                </a:rPr>
                <a:t>: typedef</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5</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err="1">
                  <a:solidFill>
                    <a:schemeClr val="tx2"/>
                  </a:solidFill>
                  <a:latin typeface="微软雅黑" panose="020B0503020204020204" pitchFamily="34" charset="-122"/>
                  <a:ea typeface="微软雅黑" panose="020B0503020204020204" pitchFamily="34" charset="-122"/>
                </a:rPr>
                <a:t>bigpos</a:t>
              </a:r>
              <a:r>
                <a:rPr lang="en-US" altLang="zh-CN" dirty="0">
                  <a:solidFill>
                    <a:schemeClr val="tx2"/>
                  </a:solidFill>
                  <a:latin typeface="微软雅黑" panose="020B0503020204020204" pitchFamily="34" charset="-122"/>
                  <a:ea typeface="微软雅黑" panose="020B0503020204020204" pitchFamily="34" charset="-122"/>
                </a:rPr>
                <a:t>: struct </a:t>
              </a:r>
              <a:r>
                <a:rPr lang="zh-CN" altLang="en-US" dirty="0">
                  <a:solidFill>
                    <a:schemeClr val="tx2"/>
                  </a:solidFill>
                  <a:latin typeface="微软雅黑" panose="020B0503020204020204" pitchFamily="34" charset="-122"/>
                  <a:ea typeface="微软雅黑" panose="020B0503020204020204" pitchFamily="34" charset="-122"/>
                </a:rPr>
                <a:t>或 </a:t>
              </a:r>
              <a:r>
                <a:rPr lang="en-US" altLang="zh-CN" dirty="0">
                  <a:solidFill>
                    <a:schemeClr val="tx2"/>
                  </a:solidFill>
                  <a:latin typeface="微软雅黑" panose="020B0503020204020204" pitchFamily="34" charset="-122"/>
                  <a:ea typeface="微软雅黑" panose="020B0503020204020204" pitchFamily="34" charset="-122"/>
                </a:rPr>
                <a:t>class</a:t>
              </a:r>
              <a:r>
                <a:rPr lang="zh-CN" altLang="en-US" dirty="0">
                  <a:solidFill>
                    <a:schemeClr val="tx2"/>
                  </a:solidFill>
                  <a:latin typeface="微软雅黑" panose="020B0503020204020204" pitchFamily="34" charset="-122"/>
                  <a:ea typeface="微软雅黑" panose="020B0503020204020204" pitchFamily="34" charset="-122"/>
                </a:rPr>
                <a:t>，参照 </a:t>
              </a:r>
              <a:r>
                <a:rPr lang="en-US" altLang="zh-CN" dirty="0">
                  <a:solidFill>
                    <a:schemeClr val="tx2"/>
                  </a:solidFill>
                  <a:latin typeface="微软雅黑" panose="020B0503020204020204" pitchFamily="34" charset="-122"/>
                  <a:ea typeface="微软雅黑" panose="020B0503020204020204" pitchFamily="34" charset="-122"/>
                </a:rPr>
                <a:t>pos </a:t>
              </a:r>
              <a:r>
                <a:rPr lang="zh-CN" altLang="en-US" dirty="0">
                  <a:solidFill>
                    <a:schemeClr val="tx2"/>
                  </a:solidFill>
                  <a:latin typeface="微软雅黑" panose="020B0503020204020204" pitchFamily="34" charset="-122"/>
                  <a:ea typeface="微软雅黑" panose="020B0503020204020204" pitchFamily="34" charset="-122"/>
                </a:rPr>
                <a:t>的形式。</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6</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err="1">
                  <a:solidFill>
                    <a:schemeClr val="tx2"/>
                  </a:solidFill>
                  <a:latin typeface="微软雅黑" panose="020B0503020204020204" pitchFamily="34" charset="-122"/>
                  <a:ea typeface="微软雅黑" panose="020B0503020204020204" pitchFamily="34" charset="-122"/>
                </a:rPr>
                <a:t>sparse_hash_map</a:t>
              </a:r>
              <a:r>
                <a:rPr lang="en-US" altLang="zh-CN" dirty="0">
                  <a:solidFill>
                    <a:schemeClr val="tx2"/>
                  </a:solidFill>
                  <a:latin typeface="微软雅黑" panose="020B0503020204020204" pitchFamily="34" charset="-122"/>
                  <a:ea typeface="微软雅黑" panose="020B0503020204020204" pitchFamily="34" charset="-122"/>
                </a:rPr>
                <a:t>: STL </a:t>
              </a:r>
              <a:r>
                <a:rPr lang="zh-CN" altLang="en-US" dirty="0">
                  <a:solidFill>
                    <a:schemeClr val="tx2"/>
                  </a:solidFill>
                  <a:latin typeface="微软雅黑" panose="020B0503020204020204" pitchFamily="34" charset="-122"/>
                  <a:ea typeface="微软雅黑" panose="020B0503020204020204" pitchFamily="34" charset="-122"/>
                </a:rPr>
                <a:t>型实体；参照 </a:t>
              </a:r>
              <a:r>
                <a:rPr lang="en-US" altLang="zh-CN" dirty="0">
                  <a:solidFill>
                    <a:schemeClr val="tx2"/>
                  </a:solidFill>
                  <a:latin typeface="微软雅黑" panose="020B0503020204020204" pitchFamily="34" charset="-122"/>
                  <a:ea typeface="微软雅黑" panose="020B0503020204020204" pitchFamily="34" charset="-122"/>
                </a:rPr>
                <a:t>STL </a:t>
              </a:r>
              <a:r>
                <a:rPr lang="zh-CN" altLang="en-US" dirty="0">
                  <a:solidFill>
                    <a:schemeClr val="tx2"/>
                  </a:solidFill>
                  <a:latin typeface="微软雅黑" panose="020B0503020204020204" pitchFamily="34" charset="-122"/>
                  <a:ea typeface="微软雅黑" panose="020B0503020204020204" pitchFamily="34" charset="-122"/>
                </a:rPr>
                <a:t>命名约定。</a:t>
              </a:r>
            </a:p>
            <a:p>
              <a:pPr>
                <a:lnSpc>
                  <a:spcPts val="2800"/>
                </a:lnSpc>
              </a:pPr>
              <a:r>
                <a:rPr lang="en-US" altLang="zh-CN" dirty="0">
                  <a:solidFill>
                    <a:schemeClr val="tx2"/>
                  </a:solidFill>
                  <a:latin typeface="微软雅黑" panose="020B0503020204020204" pitchFamily="34" charset="-122"/>
                  <a:ea typeface="微软雅黑" panose="020B0503020204020204" pitchFamily="34" charset="-122"/>
                </a:rPr>
                <a:t>7</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LONGLONG_MAX: </a:t>
              </a:r>
              <a:r>
                <a:rPr lang="zh-CN" altLang="en-US" dirty="0">
                  <a:solidFill>
                    <a:schemeClr val="tx2"/>
                  </a:solidFill>
                  <a:latin typeface="微软雅黑" panose="020B0503020204020204" pitchFamily="34" charset="-122"/>
                  <a:ea typeface="微软雅黑" panose="020B0503020204020204" pitchFamily="34" charset="-122"/>
                </a:rPr>
                <a:t>常量，如同 </a:t>
              </a:r>
              <a:r>
                <a:rPr lang="en-US" altLang="zh-CN" dirty="0">
                  <a:solidFill>
                    <a:schemeClr val="tx2"/>
                  </a:solidFill>
                  <a:latin typeface="微软雅黑" panose="020B0503020204020204" pitchFamily="34" charset="-122"/>
                  <a:ea typeface="微软雅黑" panose="020B0503020204020204" pitchFamily="34" charset="-122"/>
                </a:rPr>
                <a:t>INT_MAX</a:t>
              </a:r>
              <a:r>
                <a:rPr lang="zh-CN" altLang="en-US" dirty="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a:p>
              <a:pPr>
                <a:lnSpc>
                  <a:spcPct val="90000"/>
                </a:lnSpc>
              </a:pPr>
              <a:endParaRPr lang="en-US" altLang="zh-CN" dirty="0">
                <a:solidFill>
                  <a:schemeClr val="tx2"/>
                </a:solidFill>
                <a:latin typeface="微软雅黑" panose="020B0503020204020204" pitchFamily="34" charset="-122"/>
                <a:ea typeface="微软雅黑" panose="020B0503020204020204" pitchFamily="34" charset="-122"/>
              </a:endParaRPr>
            </a:p>
          </p:txBody>
        </p:sp>
      </p:grpSp>
      <p:sp>
        <p:nvSpPr>
          <p:cNvPr id="18" name="双波形 17">
            <a:extLst>
              <a:ext uri="{FF2B5EF4-FFF2-40B4-BE49-F238E27FC236}">
                <a16:creationId xmlns:a16="http://schemas.microsoft.com/office/drawing/2014/main" id="{0A7D4CF5-0367-4E04-B554-BFA59CE24286}"/>
              </a:ext>
            </a:extLst>
          </p:cNvPr>
          <p:cNvSpPr/>
          <p:nvPr/>
        </p:nvSpPr>
        <p:spPr>
          <a:xfrm>
            <a:off x="837829" y="5784861"/>
            <a:ext cx="10153128" cy="792088"/>
          </a:xfrm>
          <a:prstGeom prst="doubleWave">
            <a:avLst/>
          </a:prstGeom>
          <a:solidFill>
            <a:schemeClr val="accent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solidFill>
                  <a:schemeClr val="tx2"/>
                </a:solidFill>
                <a:latin typeface="微软雅黑" panose="020B0503020204020204" pitchFamily="34" charset="-122"/>
                <a:ea typeface="微软雅黑" panose="020B0503020204020204" pitchFamily="34" charset="-122"/>
              </a:rPr>
              <a:t>命名规则具有一定随意性，但相比按个人喜好命名，一致性更重要，所以无论你认为它们是否重要，</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规则总归是规则。</a:t>
            </a:r>
            <a:endParaRPr lang="zh-CN" altLang="en-US" sz="2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335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World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C0AAE90-47C3-40A1-8017-32A7017B6A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世界地图系列，世界演示文稿（宽屏）</Template>
  <TotalTime>0</TotalTime>
  <Words>1337</Words>
  <Application>Microsoft Office PowerPoint</Application>
  <PresentationFormat>自定义</PresentationFormat>
  <Paragraphs>154</Paragraphs>
  <Slides>12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华文细黑</vt:lpstr>
      <vt:lpstr>微软雅黑</vt:lpstr>
      <vt:lpstr>幼圆</vt:lpstr>
      <vt:lpstr>造字工房俊雅锐宋体验版常规体</vt:lpstr>
      <vt:lpstr>Arial</vt:lpstr>
      <vt:lpstr>Century Gothic</vt:lpstr>
      <vt:lpstr>Continental_World_16x9</vt:lpstr>
      <vt:lpstr>Google代码风格(C++)</vt:lpstr>
      <vt:lpstr>目录</vt:lpstr>
      <vt:lpstr>PowerPoint 演示文稿</vt:lpstr>
      <vt:lpstr>PowerPoint 演示文稿</vt:lpstr>
      <vt:lpstr>类型命名</vt:lpstr>
      <vt:lpstr>变量命名</vt:lpstr>
      <vt:lpstr>常量命名和函数命名</vt:lpstr>
      <vt:lpstr>命名空间命名和枚举命名</vt:lpstr>
      <vt:lpstr>宏命名和命名规则的一些特例</vt:lpstr>
      <vt:lpstr>注释 - 1</vt:lpstr>
      <vt:lpstr>注释 - 2</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2018-09-18T14:08:04Z</dcterms:created>
  <dcterms:modified xsi:type="dcterms:W3CDTF">2018-09-18T21:07:16Z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