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1" r:id="rId2"/>
    <p:sldId id="257" r:id="rId3"/>
    <p:sldId id="262" r:id="rId4"/>
    <p:sldId id="26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0" r:id="rId24"/>
    <p:sldId id="291"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坤" initials="马" lastIdx="1" clrIdx="0">
    <p:extLst>
      <p:ext uri="{19B8F6BF-5375-455C-9EA6-DF929625EA0E}">
        <p15:presenceInfo xmlns:p15="http://schemas.microsoft.com/office/powerpoint/2012/main" userId="7a18154475c121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0" autoAdjust="0"/>
    <p:restoredTop sz="94706" autoAdjust="0"/>
  </p:normalViewPr>
  <p:slideViewPr>
    <p:cSldViewPr snapToGrid="0">
      <p:cViewPr varScale="1">
        <p:scale>
          <a:sx n="73" d="100"/>
          <a:sy n="73" d="100"/>
        </p:scale>
        <p:origin x="648"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2018年9月18日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2018年9月18日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尽可能使用描述性的命名，别担心长度，毕竟相比之下让代码易于新读者理解更重要。不要用只有项目开发者能理解的缩写，也不要通过删掉几个字母来缩写单词。</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322394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12236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254263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如果内联函数比较短，就直接放在 </a:t>
            </a:r>
            <a:r>
              <a:rPr lang="en-US" altLang="zh-CN" dirty="0"/>
              <a:t>.h </a:t>
            </a:r>
            <a:r>
              <a:rPr lang="zh-CN" altLang="en-US" dirty="0"/>
              <a:t>中。</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306572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所有具有静态存储类型的变量 </a:t>
            </a:r>
            <a:r>
              <a:rPr lang="en-US" altLang="zh-CN" dirty="0"/>
              <a:t>(</a:t>
            </a:r>
            <a:r>
              <a:rPr lang="zh-CN" altLang="en-US" dirty="0"/>
              <a:t>例如静态变量或全局变量</a:t>
            </a:r>
            <a:r>
              <a:rPr lang="en-US" altLang="zh-CN" dirty="0"/>
              <a:t>) </a:t>
            </a:r>
            <a:r>
              <a:rPr lang="zh-CN" altLang="en-US" dirty="0"/>
              <a:t>都应当以此方式命名。对于其他存储类型的变量，如自动变量等，这条规则是可选的。如果不采用这条规则，就按照一般的变量命名规则。</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156653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顶级命名空间的名称应当是项目名或者是该命名空间中的代码所属的团队的名字。</a:t>
            </a:r>
            <a:r>
              <a:rPr lang="en-US" altLang="zh-CN" dirty="0"/>
              <a:t> </a:t>
            </a:r>
            <a:r>
              <a:rPr lang="zh-CN" altLang="en-US" dirty="0"/>
              <a:t>命名空间中的代码，应当存放于和命名空间的名字匹配的文件夹或其子文件夹中。</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280241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79360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2018年9月18日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2018年9月18日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2018年9月18日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2018年9月18日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2018年9月18日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2018年9月18日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2018年9月18日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2018年9月18日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2018年9月18日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en-US" altLang="zh-CN" sz="6600"/>
              <a:t>Google Style </a:t>
            </a:r>
            <a:r>
              <a:rPr lang="en-US" altLang="zh-CN" sz="6600" dirty="0"/>
              <a:t>C++</a:t>
            </a:r>
            <a:endParaRPr lang="zh-CN" altLang="en-US" sz="6600"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normAutofit/>
          </a:bodyPr>
          <a:lstStyle/>
          <a:p>
            <a:pPr rtl="0"/>
            <a:r>
              <a:rPr lang="zh-CN" altLang="en-US" sz="2400" dirty="0">
                <a:latin typeface="Arial" panose="020B0604020202020204" pitchFamily="34" charset="0"/>
                <a:ea typeface="微软雅黑" panose="020B0503020204020204" pitchFamily="34" charset="-122"/>
                <a:sym typeface="Arial" panose="020B0604020202020204" pitchFamily="34" charset="0"/>
              </a:rPr>
              <a:t>命名约定和注释</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7A275-5139-4D57-B9B4-078DF2271CF2}"/>
              </a:ext>
            </a:extLst>
          </p:cNvPr>
          <p:cNvSpPr>
            <a:spLocks noGrp="1"/>
          </p:cNvSpPr>
          <p:nvPr>
            <p:ph type="title"/>
          </p:nvPr>
        </p:nvSpPr>
        <p:spPr/>
        <p:txBody>
          <a:bodyPr/>
          <a:lstStyle/>
          <a:p>
            <a:pPr latinLnBrk="1"/>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2EB47167-486F-470E-A34C-4B9B42DA730A}"/>
              </a:ext>
            </a:extLst>
          </p:cNvPr>
          <p:cNvSpPr>
            <a:spLocks noGrp="1"/>
          </p:cNvSpPr>
          <p:nvPr>
            <p:ph idx="1"/>
          </p:nvPr>
        </p:nvSpPr>
        <p:spPr>
          <a:xfrm>
            <a:off x="1295400" y="2007327"/>
            <a:ext cx="9601200" cy="3809999"/>
          </a:xfrm>
        </p:spPr>
        <p:txBody>
          <a:bodyPr>
            <a:normAutofit/>
          </a:bodyPr>
          <a:lstStyle/>
          <a:p>
            <a:r>
              <a:rPr lang="zh-CN" altLang="en-US" b="1" dirty="0"/>
              <a:t>变量 </a:t>
            </a:r>
            <a:r>
              <a:rPr lang="en-US" altLang="zh-CN" b="1" dirty="0"/>
              <a:t>(</a:t>
            </a:r>
            <a:r>
              <a:rPr lang="zh-CN" altLang="en-US" b="1" dirty="0"/>
              <a:t>包括函数参数</a:t>
            </a:r>
            <a:r>
              <a:rPr lang="en-US" altLang="zh-CN" b="1" dirty="0"/>
              <a:t>) </a:t>
            </a:r>
            <a:r>
              <a:rPr lang="zh-CN" altLang="en-US" b="1" dirty="0"/>
              <a:t>和数据成员名一律小写，单词之间用下划线连接。类的成员变量以下划线结尾，但结构体的就不用，如</a:t>
            </a:r>
            <a:r>
              <a:rPr lang="en-US" altLang="zh-CN" b="1" dirty="0"/>
              <a:t>: </a:t>
            </a:r>
            <a:r>
              <a:rPr lang="en-US" altLang="zh-CN" b="1" dirty="0" err="1"/>
              <a:t>a_local_variable</a:t>
            </a:r>
            <a:r>
              <a:rPr lang="zh-CN" altLang="en-US" b="1" dirty="0"/>
              <a:t>，</a:t>
            </a:r>
            <a:r>
              <a:rPr lang="en-US" altLang="zh-CN" b="1" dirty="0"/>
              <a:t> </a:t>
            </a:r>
            <a:r>
              <a:rPr lang="en-US" altLang="zh-CN" b="1" dirty="0" err="1"/>
              <a:t>a_struct_data_member</a:t>
            </a:r>
            <a:r>
              <a:rPr lang="zh-CN" altLang="en-US" b="1" dirty="0"/>
              <a:t>，</a:t>
            </a:r>
            <a:r>
              <a:rPr lang="en-US" altLang="zh-CN" b="1" dirty="0" err="1"/>
              <a:t>a_class_data_member</a:t>
            </a:r>
            <a:r>
              <a:rPr lang="en-US" altLang="zh-CN" b="1" dirty="0"/>
              <a:t>_</a:t>
            </a:r>
            <a:r>
              <a:rPr lang="zh-CN" altLang="en-US" b="1" dirty="0"/>
              <a:t>。</a:t>
            </a:r>
            <a:endParaRPr lang="en-US" altLang="zh-CN" b="1" dirty="0"/>
          </a:p>
          <a:p>
            <a:r>
              <a:rPr lang="en-US" altLang="zh-CN" dirty="0"/>
              <a:t>4.1 </a:t>
            </a:r>
            <a:r>
              <a:rPr lang="zh-CN" altLang="en-US" dirty="0"/>
              <a:t>普通变量命名</a:t>
            </a:r>
          </a:p>
          <a:p>
            <a:r>
              <a:rPr lang="zh-CN" altLang="en-US" dirty="0"/>
              <a:t>举例</a:t>
            </a:r>
            <a:r>
              <a:rPr lang="en-US" altLang="zh-CN" dirty="0"/>
              <a:t>:</a:t>
            </a:r>
          </a:p>
          <a:p>
            <a:r>
              <a:rPr lang="en-US" altLang="zh-CN" dirty="0"/>
              <a:t>string </a:t>
            </a:r>
            <a:r>
              <a:rPr lang="en-US" altLang="zh-CN" dirty="0" err="1"/>
              <a:t>table_name</a:t>
            </a:r>
            <a:r>
              <a:rPr lang="en-US" altLang="zh-CN" dirty="0"/>
              <a:t>;  // </a:t>
            </a:r>
            <a:r>
              <a:rPr lang="zh-CN" altLang="en-US" dirty="0"/>
              <a:t>好 </a:t>
            </a:r>
            <a:r>
              <a:rPr lang="en-US" altLang="zh-CN" dirty="0"/>
              <a:t>- </a:t>
            </a:r>
            <a:r>
              <a:rPr lang="zh-CN" altLang="en-US" dirty="0"/>
              <a:t>用下划线</a:t>
            </a:r>
            <a:r>
              <a:rPr lang="en-US" altLang="zh-CN" dirty="0"/>
              <a:t>.</a:t>
            </a:r>
          </a:p>
          <a:p>
            <a:r>
              <a:rPr lang="en-US" altLang="zh-CN" dirty="0"/>
              <a:t>string </a:t>
            </a:r>
            <a:r>
              <a:rPr lang="en-US" altLang="zh-CN" dirty="0" err="1"/>
              <a:t>tablename</a:t>
            </a:r>
            <a:r>
              <a:rPr lang="en-US" altLang="zh-CN" dirty="0"/>
              <a:t>;   // </a:t>
            </a:r>
            <a:r>
              <a:rPr lang="zh-CN" altLang="en-US" dirty="0"/>
              <a:t>好 </a:t>
            </a:r>
            <a:r>
              <a:rPr lang="en-US" altLang="zh-CN" dirty="0"/>
              <a:t>- </a:t>
            </a:r>
            <a:r>
              <a:rPr lang="zh-CN" altLang="en-US" dirty="0"/>
              <a:t>全小写</a:t>
            </a:r>
            <a:r>
              <a:rPr lang="en-US" altLang="zh-CN" dirty="0"/>
              <a:t>.</a:t>
            </a:r>
          </a:p>
          <a:p>
            <a:r>
              <a:rPr lang="en-US" altLang="zh-CN" dirty="0"/>
              <a:t>string </a:t>
            </a:r>
            <a:r>
              <a:rPr lang="en-US" altLang="zh-CN" dirty="0" err="1"/>
              <a:t>tableName</a:t>
            </a:r>
            <a:r>
              <a:rPr lang="en-US" altLang="zh-CN" dirty="0"/>
              <a:t>;  // </a:t>
            </a:r>
            <a:r>
              <a:rPr lang="zh-CN" altLang="en-US" dirty="0"/>
              <a:t>差 </a:t>
            </a:r>
            <a:r>
              <a:rPr lang="en-US" altLang="zh-CN" dirty="0"/>
              <a:t>- </a:t>
            </a:r>
            <a:r>
              <a:rPr lang="zh-CN" altLang="en-US" dirty="0"/>
              <a:t>混合大小写</a:t>
            </a:r>
          </a:p>
        </p:txBody>
      </p:sp>
    </p:spTree>
    <p:extLst>
      <p:ext uri="{BB962C8B-B14F-4D97-AF65-F5344CB8AC3E}">
        <p14:creationId xmlns:p14="http://schemas.microsoft.com/office/powerpoint/2010/main" val="516952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40DFC-9077-4EA4-8F60-9E63F34B3B7B}"/>
              </a:ext>
            </a:extLst>
          </p:cNvPr>
          <p:cNvSpPr>
            <a:spLocks noGrp="1"/>
          </p:cNvSpPr>
          <p:nvPr>
            <p:ph type="title"/>
          </p:nvPr>
        </p:nvSpPr>
        <p:spPr/>
        <p:txBody>
          <a:bodyPr/>
          <a:lstStyle/>
          <a:p>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82088E00-EDB2-46F9-B49D-3BE22683DA14}"/>
              </a:ext>
            </a:extLst>
          </p:cNvPr>
          <p:cNvSpPr>
            <a:spLocks noGrp="1"/>
          </p:cNvSpPr>
          <p:nvPr>
            <p:ph idx="1"/>
          </p:nvPr>
        </p:nvSpPr>
        <p:spPr/>
        <p:txBody>
          <a:bodyPr>
            <a:normAutofit fontScale="92500" lnSpcReduction="20000"/>
          </a:bodyPr>
          <a:lstStyle/>
          <a:p>
            <a:r>
              <a:rPr lang="en-US" altLang="zh-CN" dirty="0"/>
              <a:t>4.2 </a:t>
            </a:r>
            <a:r>
              <a:rPr lang="zh-CN" altLang="en-US" dirty="0"/>
              <a:t>类数据成员</a:t>
            </a:r>
          </a:p>
          <a:p>
            <a:r>
              <a:rPr lang="zh-CN" altLang="en-US" dirty="0"/>
              <a:t>不管是静态的还是非静态的，类数据成员都可以和普通变量一样，但</a:t>
            </a:r>
            <a:r>
              <a:rPr lang="zh-CN" altLang="en-US" b="1" dirty="0"/>
              <a:t>要接下划线</a:t>
            </a:r>
            <a:r>
              <a:rPr lang="zh-CN" altLang="en-US" dirty="0"/>
              <a:t>。</a:t>
            </a:r>
            <a:endParaRPr lang="en-US" altLang="zh-CN" dirty="0"/>
          </a:p>
          <a:p>
            <a:r>
              <a:rPr lang="en-US" altLang="zh-CN" dirty="0"/>
              <a:t>class </a:t>
            </a:r>
            <a:r>
              <a:rPr lang="en-US" altLang="zh-CN" dirty="0" err="1"/>
              <a:t>TableInfo</a:t>
            </a:r>
            <a:r>
              <a:rPr lang="en-US" altLang="zh-CN" dirty="0"/>
              <a:t> {</a:t>
            </a:r>
          </a:p>
          <a:p>
            <a:r>
              <a:rPr lang="en-US" altLang="zh-CN" dirty="0"/>
              <a:t> private:</a:t>
            </a:r>
          </a:p>
          <a:p>
            <a:r>
              <a:rPr lang="en-US" altLang="zh-CN" dirty="0"/>
              <a:t>  string </a:t>
            </a:r>
            <a:r>
              <a:rPr lang="en-US" altLang="zh-CN" dirty="0" err="1"/>
              <a:t>table_name</a:t>
            </a:r>
            <a:r>
              <a:rPr lang="en-US" altLang="zh-CN" dirty="0"/>
              <a:t>_;  // </a:t>
            </a:r>
            <a:r>
              <a:rPr lang="zh-CN" altLang="en-US" dirty="0"/>
              <a:t>好 </a:t>
            </a:r>
            <a:r>
              <a:rPr lang="en-US" altLang="zh-CN" dirty="0"/>
              <a:t>- </a:t>
            </a:r>
            <a:r>
              <a:rPr lang="zh-CN" altLang="en-US" dirty="0"/>
              <a:t>后加下划线</a:t>
            </a:r>
            <a:r>
              <a:rPr lang="en-US" altLang="zh-CN" dirty="0"/>
              <a:t>.</a:t>
            </a:r>
          </a:p>
          <a:p>
            <a:r>
              <a:rPr lang="en-US" altLang="zh-CN" dirty="0"/>
              <a:t>  string </a:t>
            </a:r>
            <a:r>
              <a:rPr lang="en-US" altLang="zh-CN" dirty="0" err="1"/>
              <a:t>tablename</a:t>
            </a:r>
            <a:r>
              <a:rPr lang="en-US" altLang="zh-CN" dirty="0"/>
              <a:t>_;   // </a:t>
            </a:r>
            <a:r>
              <a:rPr lang="zh-CN" altLang="en-US" dirty="0"/>
              <a:t>好</a:t>
            </a:r>
            <a:r>
              <a:rPr lang="en-US" altLang="zh-CN" dirty="0"/>
              <a:t>.</a:t>
            </a:r>
          </a:p>
          <a:p>
            <a:r>
              <a:rPr lang="en-US" altLang="zh-CN" dirty="0"/>
              <a:t>  string </a:t>
            </a:r>
            <a:r>
              <a:rPr lang="en-US" altLang="zh-CN" dirty="0" err="1"/>
              <a:t>m_table_name</a:t>
            </a:r>
            <a:r>
              <a:rPr lang="en-US" altLang="zh-CN" dirty="0"/>
              <a:t>;   // </a:t>
            </a:r>
            <a:r>
              <a:rPr lang="zh-CN" altLang="en-US" b="1" dirty="0"/>
              <a:t>建议使用</a:t>
            </a:r>
            <a:r>
              <a:rPr lang="en-US" altLang="zh-CN" b="1" dirty="0" err="1"/>
              <a:t>m_xx</a:t>
            </a:r>
            <a:r>
              <a:rPr lang="zh-CN" altLang="en-US" b="1" dirty="0"/>
              <a:t>的形式</a:t>
            </a:r>
            <a:r>
              <a:rPr lang="en-US" altLang="zh-CN" dirty="0"/>
              <a:t>.</a:t>
            </a:r>
          </a:p>
          <a:p>
            <a:r>
              <a:rPr lang="en-US" altLang="zh-CN" dirty="0"/>
              <a:t>  static Pool&lt;</a:t>
            </a:r>
            <a:r>
              <a:rPr lang="en-US" altLang="zh-CN" dirty="0" err="1"/>
              <a:t>TableInfo</a:t>
            </a:r>
            <a:r>
              <a:rPr lang="en-US" altLang="zh-CN" dirty="0"/>
              <a:t>&gt;* pool_;  // </a:t>
            </a:r>
            <a:r>
              <a:rPr lang="zh-CN" altLang="en-US" dirty="0"/>
              <a:t>好</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372724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6FEC4-0E33-4B46-AAA5-097F52375A14}"/>
              </a:ext>
            </a:extLst>
          </p:cNvPr>
          <p:cNvSpPr>
            <a:spLocks noGrp="1"/>
          </p:cNvSpPr>
          <p:nvPr>
            <p:ph type="title"/>
          </p:nvPr>
        </p:nvSpPr>
        <p:spPr/>
        <p:txBody>
          <a:bodyPr/>
          <a:lstStyle/>
          <a:p>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134C463B-6B8C-4190-8C8D-2C8739B328B9}"/>
              </a:ext>
            </a:extLst>
          </p:cNvPr>
          <p:cNvSpPr>
            <a:spLocks noGrp="1"/>
          </p:cNvSpPr>
          <p:nvPr>
            <p:ph idx="1"/>
          </p:nvPr>
        </p:nvSpPr>
        <p:spPr/>
        <p:txBody>
          <a:bodyPr>
            <a:normAutofit/>
          </a:bodyPr>
          <a:lstStyle/>
          <a:p>
            <a:r>
              <a:rPr lang="en-US" altLang="zh-CN" dirty="0"/>
              <a:t>4.3 </a:t>
            </a:r>
            <a:r>
              <a:rPr lang="zh-CN" altLang="en-US" dirty="0"/>
              <a:t>结构体变量</a:t>
            </a:r>
          </a:p>
          <a:p>
            <a:r>
              <a:rPr lang="zh-CN" altLang="en-US" dirty="0"/>
              <a:t>不管是静态的还是非静态的，结构体数据成员都可以和普通变量一样，</a:t>
            </a:r>
            <a:r>
              <a:rPr lang="zh-CN" altLang="en-US" b="1" dirty="0"/>
              <a:t>不用像类那样接下划线</a:t>
            </a:r>
            <a:r>
              <a:rPr lang="zh-CN" altLang="en-US" dirty="0"/>
              <a:t>：</a:t>
            </a:r>
            <a:endParaRPr lang="en-US" altLang="zh-CN" dirty="0"/>
          </a:p>
          <a:p>
            <a:r>
              <a:rPr lang="en-US" altLang="zh-CN" dirty="0"/>
              <a:t>struct </a:t>
            </a:r>
            <a:r>
              <a:rPr lang="en-US" altLang="zh-CN" dirty="0" err="1"/>
              <a:t>UrlTableProperties</a:t>
            </a:r>
            <a:r>
              <a:rPr lang="en-US" altLang="zh-CN" dirty="0"/>
              <a:t> {</a:t>
            </a:r>
          </a:p>
          <a:p>
            <a:r>
              <a:rPr lang="en-US" altLang="zh-CN" dirty="0"/>
              <a:t>  string name;</a:t>
            </a:r>
          </a:p>
          <a:p>
            <a:r>
              <a:rPr lang="en-US" altLang="zh-CN" dirty="0"/>
              <a:t>  int </a:t>
            </a:r>
            <a:r>
              <a:rPr lang="en-US" altLang="zh-CN" dirty="0" err="1"/>
              <a:t>num_entries</a:t>
            </a:r>
            <a:r>
              <a:rPr lang="en-US" altLang="zh-CN" dirty="0"/>
              <a:t>;</a:t>
            </a:r>
          </a:p>
          <a:p>
            <a:r>
              <a:rPr lang="en-US" altLang="zh-CN" dirty="0"/>
              <a:t>  static Pool&lt;</a:t>
            </a:r>
            <a:r>
              <a:rPr lang="en-US" altLang="zh-CN" dirty="0" err="1"/>
              <a:t>UrlTableProperties</a:t>
            </a:r>
            <a:r>
              <a:rPr lang="en-US" altLang="zh-CN" dirty="0"/>
              <a:t>&gt;* pool;</a:t>
            </a:r>
          </a:p>
          <a:p>
            <a:r>
              <a:rPr lang="en-US" altLang="zh-CN" dirty="0"/>
              <a:t>};</a:t>
            </a:r>
          </a:p>
        </p:txBody>
      </p:sp>
    </p:spTree>
    <p:extLst>
      <p:ext uri="{BB962C8B-B14F-4D97-AF65-F5344CB8AC3E}">
        <p14:creationId xmlns:p14="http://schemas.microsoft.com/office/powerpoint/2010/main" val="291125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1FBD3-0527-45D3-BBDE-944E6EF100D4}"/>
              </a:ext>
            </a:extLst>
          </p:cNvPr>
          <p:cNvSpPr>
            <a:spLocks noGrp="1"/>
          </p:cNvSpPr>
          <p:nvPr>
            <p:ph type="title"/>
          </p:nvPr>
        </p:nvSpPr>
        <p:spPr/>
        <p:txBody>
          <a:bodyPr/>
          <a:lstStyle/>
          <a:p>
            <a:pPr latinLnBrk="1"/>
            <a:r>
              <a:rPr lang="en-US" altLang="zh-CN" dirty="0"/>
              <a:t>5. </a:t>
            </a:r>
            <a:r>
              <a:rPr lang="zh-CN" altLang="en-US" dirty="0"/>
              <a:t>常量命名</a:t>
            </a:r>
          </a:p>
        </p:txBody>
      </p:sp>
      <p:sp>
        <p:nvSpPr>
          <p:cNvPr id="3" name="内容占位符 2">
            <a:extLst>
              <a:ext uri="{FF2B5EF4-FFF2-40B4-BE49-F238E27FC236}">
                <a16:creationId xmlns:a16="http://schemas.microsoft.com/office/drawing/2014/main" id="{74D4C366-2242-4DB8-B699-BFD6371300ED}"/>
              </a:ext>
            </a:extLst>
          </p:cNvPr>
          <p:cNvSpPr>
            <a:spLocks noGrp="1"/>
          </p:cNvSpPr>
          <p:nvPr>
            <p:ph idx="1"/>
          </p:nvPr>
        </p:nvSpPr>
        <p:spPr>
          <a:xfrm>
            <a:off x="1295400" y="2659216"/>
            <a:ext cx="9601200" cy="3809999"/>
          </a:xfrm>
        </p:spPr>
        <p:txBody>
          <a:bodyPr/>
          <a:lstStyle/>
          <a:p>
            <a:r>
              <a:rPr lang="zh-CN" altLang="en-US" b="1" dirty="0"/>
              <a:t>声明为 </a:t>
            </a:r>
            <a:r>
              <a:rPr lang="en-US" altLang="zh-CN" b="1" dirty="0" err="1"/>
              <a:t>constexpr</a:t>
            </a:r>
            <a:r>
              <a:rPr lang="en-US" altLang="zh-CN" b="1" dirty="0"/>
              <a:t> </a:t>
            </a:r>
            <a:r>
              <a:rPr lang="zh-CN" altLang="en-US" b="1" dirty="0"/>
              <a:t>或 </a:t>
            </a:r>
            <a:r>
              <a:rPr lang="en-US" altLang="zh-CN" b="1" dirty="0"/>
              <a:t>const </a:t>
            </a:r>
            <a:r>
              <a:rPr lang="zh-CN" altLang="en-US" b="1" dirty="0"/>
              <a:t>的变量，或在程序运行期间其值始终保持不变的，命名时以 “</a:t>
            </a:r>
            <a:r>
              <a:rPr lang="en-US" altLang="zh-CN" b="1" dirty="0"/>
              <a:t>k” </a:t>
            </a:r>
            <a:r>
              <a:rPr lang="zh-CN" altLang="en-US" b="1" dirty="0"/>
              <a:t>开头，大小写混合。</a:t>
            </a:r>
            <a:r>
              <a:rPr lang="zh-CN" altLang="en-US" dirty="0"/>
              <a:t>极少数情况下，下划线可用作分隔符。例如</a:t>
            </a:r>
            <a:r>
              <a:rPr lang="en-US" altLang="zh-CN" dirty="0"/>
              <a:t>:</a:t>
            </a:r>
          </a:p>
          <a:p>
            <a:r>
              <a:rPr lang="en-US" altLang="zh-CN" dirty="0"/>
              <a:t>const int </a:t>
            </a:r>
            <a:r>
              <a:rPr lang="en-US" altLang="zh-CN" dirty="0" err="1"/>
              <a:t>kDaysInAWeek</a:t>
            </a:r>
            <a:r>
              <a:rPr lang="en-US" altLang="zh-CN" dirty="0"/>
              <a:t> = 7;</a:t>
            </a:r>
          </a:p>
          <a:p>
            <a:r>
              <a:rPr lang="en-US" altLang="zh-CN" dirty="0"/>
              <a:t>const int kAndroid8_0_0 = 24; //  Android 8.0.0</a:t>
            </a:r>
          </a:p>
        </p:txBody>
      </p:sp>
    </p:spTree>
    <p:extLst>
      <p:ext uri="{BB962C8B-B14F-4D97-AF65-F5344CB8AC3E}">
        <p14:creationId xmlns:p14="http://schemas.microsoft.com/office/powerpoint/2010/main" val="2276119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BED8F-63F5-4B1C-96B4-0300E26F4A9F}"/>
              </a:ext>
            </a:extLst>
          </p:cNvPr>
          <p:cNvSpPr>
            <a:spLocks noGrp="1"/>
          </p:cNvSpPr>
          <p:nvPr>
            <p:ph type="title"/>
          </p:nvPr>
        </p:nvSpPr>
        <p:spPr/>
        <p:txBody>
          <a:bodyPr/>
          <a:lstStyle/>
          <a:p>
            <a:r>
              <a:rPr lang="en-US" altLang="zh-CN" dirty="0"/>
              <a:t>6. </a:t>
            </a:r>
            <a:r>
              <a:rPr lang="zh-CN" altLang="en-US" dirty="0"/>
              <a:t>函数命名</a:t>
            </a:r>
          </a:p>
        </p:txBody>
      </p:sp>
      <p:sp>
        <p:nvSpPr>
          <p:cNvPr id="3" name="内容占位符 2">
            <a:extLst>
              <a:ext uri="{FF2B5EF4-FFF2-40B4-BE49-F238E27FC236}">
                <a16:creationId xmlns:a16="http://schemas.microsoft.com/office/drawing/2014/main" id="{2F5D04D4-E151-43A3-B012-6D84968E6DC0}"/>
              </a:ext>
            </a:extLst>
          </p:cNvPr>
          <p:cNvSpPr>
            <a:spLocks noGrp="1"/>
          </p:cNvSpPr>
          <p:nvPr>
            <p:ph idx="1"/>
          </p:nvPr>
        </p:nvSpPr>
        <p:spPr/>
        <p:txBody>
          <a:bodyPr>
            <a:normAutofit/>
          </a:bodyPr>
          <a:lstStyle/>
          <a:p>
            <a:r>
              <a:rPr lang="zh-CN" altLang="en-US" b="1" dirty="0"/>
              <a:t>常规函数使用大小写混合</a:t>
            </a:r>
            <a:r>
              <a:rPr lang="en-US" altLang="zh-CN" b="1" dirty="0"/>
              <a:t>, </a:t>
            </a:r>
            <a:r>
              <a:rPr lang="zh-CN" altLang="en-US" b="1" dirty="0"/>
              <a:t>取值和设值函数则要求与变量名匹配。</a:t>
            </a:r>
            <a:endParaRPr lang="en-US" altLang="zh-CN" b="1" dirty="0"/>
          </a:p>
          <a:p>
            <a:r>
              <a:rPr lang="zh-CN" altLang="en-US" b="1" dirty="0"/>
              <a:t>一般来说，函数名应该以大写字母开头，每个新单词首字母都大写。</a:t>
            </a:r>
            <a:endParaRPr lang="en-US" altLang="zh-CN" b="1" dirty="0"/>
          </a:p>
          <a:p>
            <a:r>
              <a:rPr lang="en-US" altLang="zh-CN" dirty="0" err="1"/>
              <a:t>AddTableEntry</a:t>
            </a:r>
            <a:r>
              <a:rPr lang="en-US" altLang="zh-CN" dirty="0"/>
              <a:t>() </a:t>
            </a:r>
          </a:p>
          <a:p>
            <a:r>
              <a:rPr lang="en-US" altLang="zh-CN" dirty="0" err="1"/>
              <a:t>DeleteUrl</a:t>
            </a:r>
            <a:r>
              <a:rPr lang="en-US" altLang="zh-CN" dirty="0"/>
              <a:t>() </a:t>
            </a:r>
          </a:p>
          <a:p>
            <a:r>
              <a:rPr lang="en-US" altLang="zh-CN" dirty="0" err="1"/>
              <a:t>OpenFileOrDie</a:t>
            </a:r>
            <a:r>
              <a:rPr lang="en-US" altLang="zh-CN" dirty="0"/>
              <a:t>()</a:t>
            </a:r>
            <a:endParaRPr lang="en-US" altLang="zh-CN" b="1" dirty="0"/>
          </a:p>
          <a:p>
            <a:r>
              <a:rPr lang="zh-CN" altLang="en-US" dirty="0"/>
              <a:t>取值和设值函数的命名与变量一致。一般来说它们的名称与实际的成员变量对应，</a:t>
            </a:r>
            <a:r>
              <a:rPr lang="en-US" altLang="zh-CN" dirty="0"/>
              <a:t> </a:t>
            </a:r>
            <a:r>
              <a:rPr lang="zh-CN" altLang="en-US" dirty="0"/>
              <a:t>但并不强制要求。例如 </a:t>
            </a:r>
            <a:r>
              <a:rPr lang="en-US" altLang="zh-CN" b="1" dirty="0"/>
              <a:t>int count() </a:t>
            </a:r>
            <a:r>
              <a:rPr lang="zh-CN" altLang="en-US" dirty="0"/>
              <a:t>与 </a:t>
            </a:r>
            <a:r>
              <a:rPr lang="en-US" altLang="zh-CN" b="1" dirty="0"/>
              <a:t>void </a:t>
            </a:r>
            <a:r>
              <a:rPr lang="en-US" altLang="zh-CN" b="1" dirty="0" err="1"/>
              <a:t>set_count</a:t>
            </a:r>
            <a:r>
              <a:rPr lang="en-US" altLang="zh-CN" b="1" dirty="0"/>
              <a:t>(int count)</a:t>
            </a:r>
            <a:r>
              <a:rPr lang="zh-CN" altLang="en-US" dirty="0"/>
              <a:t>。</a:t>
            </a:r>
            <a:endParaRPr lang="en-US" altLang="zh-CN" dirty="0"/>
          </a:p>
          <a:p>
            <a:r>
              <a:rPr lang="zh-CN" altLang="en-US" b="1" dirty="0"/>
              <a:t>注</a:t>
            </a:r>
            <a:r>
              <a:rPr lang="zh-CN" altLang="en-US" dirty="0"/>
              <a:t>：建议使用 </a:t>
            </a:r>
            <a:r>
              <a:rPr lang="zh-CN" altLang="en-US" b="1" dirty="0"/>
              <a:t>小写、下划线连接 </a:t>
            </a:r>
            <a:r>
              <a:rPr lang="zh-CN" altLang="en-US" dirty="0"/>
              <a:t>的形式。</a:t>
            </a:r>
            <a:endParaRPr lang="en-US" altLang="zh-CN" dirty="0"/>
          </a:p>
        </p:txBody>
      </p:sp>
    </p:spTree>
    <p:extLst>
      <p:ext uri="{BB962C8B-B14F-4D97-AF65-F5344CB8AC3E}">
        <p14:creationId xmlns:p14="http://schemas.microsoft.com/office/powerpoint/2010/main" val="2172771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B261D-4B6D-47B7-96F6-FCC0460D60A5}"/>
              </a:ext>
            </a:extLst>
          </p:cNvPr>
          <p:cNvSpPr>
            <a:spLocks noGrp="1"/>
          </p:cNvSpPr>
          <p:nvPr>
            <p:ph type="title"/>
          </p:nvPr>
        </p:nvSpPr>
        <p:spPr/>
        <p:txBody>
          <a:bodyPr/>
          <a:lstStyle/>
          <a:p>
            <a:pPr latinLnBrk="1"/>
            <a:r>
              <a:rPr lang="en-US" altLang="zh-CN" dirty="0"/>
              <a:t>7. </a:t>
            </a:r>
            <a:r>
              <a:rPr lang="zh-CN" altLang="en-US" dirty="0"/>
              <a:t>命名空间命名</a:t>
            </a:r>
          </a:p>
        </p:txBody>
      </p:sp>
      <p:sp>
        <p:nvSpPr>
          <p:cNvPr id="3" name="内容占位符 2">
            <a:extLst>
              <a:ext uri="{FF2B5EF4-FFF2-40B4-BE49-F238E27FC236}">
                <a16:creationId xmlns:a16="http://schemas.microsoft.com/office/drawing/2014/main" id="{2AEA04F9-212A-41E4-8868-122586FB2838}"/>
              </a:ext>
            </a:extLst>
          </p:cNvPr>
          <p:cNvSpPr>
            <a:spLocks noGrp="1"/>
          </p:cNvSpPr>
          <p:nvPr>
            <p:ph idx="1"/>
          </p:nvPr>
        </p:nvSpPr>
        <p:spPr>
          <a:xfrm>
            <a:off x="1295400" y="2646690"/>
            <a:ext cx="9601200" cy="3809999"/>
          </a:xfrm>
        </p:spPr>
        <p:txBody>
          <a:bodyPr>
            <a:normAutofit/>
          </a:bodyPr>
          <a:lstStyle/>
          <a:p>
            <a:pPr latinLnBrk="1"/>
            <a:r>
              <a:rPr lang="zh-CN" altLang="en-US" b="1" dirty="0"/>
              <a:t>命名空间以小写字母命名。</a:t>
            </a:r>
            <a:r>
              <a:rPr lang="zh-CN" altLang="en-US" dirty="0"/>
              <a:t>最高级命名空间的名字取决于项目名称。要注意避免嵌套命名空间的名字之间和常见的顶级命名空间的名字之间发生冲突。</a:t>
            </a:r>
            <a:endParaRPr lang="en-US" altLang="zh-CN" dirty="0"/>
          </a:p>
          <a:p>
            <a:pPr latinLnBrk="1"/>
            <a:r>
              <a:rPr lang="zh-CN" altLang="en-US" dirty="0"/>
              <a:t>注意 </a:t>
            </a:r>
            <a:r>
              <a:rPr lang="zh-CN" altLang="en-US" b="1" dirty="0"/>
              <a:t>不使用缩写作为名称 </a:t>
            </a:r>
            <a:r>
              <a:rPr lang="zh-CN" altLang="en-US" dirty="0"/>
              <a:t>的规则同样适用于命名空间。命名空间中的代码极少需要涉及命名空间的名称，因此没有必要在命名空间中使用缩写。</a:t>
            </a:r>
            <a:endParaRPr lang="en-US" altLang="zh-CN" dirty="0"/>
          </a:p>
        </p:txBody>
      </p:sp>
    </p:spTree>
    <p:extLst>
      <p:ext uri="{BB962C8B-B14F-4D97-AF65-F5344CB8AC3E}">
        <p14:creationId xmlns:p14="http://schemas.microsoft.com/office/powerpoint/2010/main" val="365150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ED687-2DCA-4698-8899-4DD76902842F}"/>
              </a:ext>
            </a:extLst>
          </p:cNvPr>
          <p:cNvSpPr>
            <a:spLocks noGrp="1"/>
          </p:cNvSpPr>
          <p:nvPr>
            <p:ph type="title"/>
          </p:nvPr>
        </p:nvSpPr>
        <p:spPr/>
        <p:txBody>
          <a:bodyPr/>
          <a:lstStyle/>
          <a:p>
            <a:r>
              <a:rPr lang="en-US" altLang="zh-CN" dirty="0"/>
              <a:t>7. </a:t>
            </a:r>
            <a:r>
              <a:rPr lang="zh-CN" altLang="en-US" dirty="0"/>
              <a:t>命名空间命名</a:t>
            </a:r>
          </a:p>
        </p:txBody>
      </p:sp>
      <p:sp>
        <p:nvSpPr>
          <p:cNvPr id="3" name="内容占位符 2">
            <a:extLst>
              <a:ext uri="{FF2B5EF4-FFF2-40B4-BE49-F238E27FC236}">
                <a16:creationId xmlns:a16="http://schemas.microsoft.com/office/drawing/2014/main" id="{4853A052-1D45-41DE-BDD0-F93EDB32680B}"/>
              </a:ext>
            </a:extLst>
          </p:cNvPr>
          <p:cNvSpPr>
            <a:spLocks noGrp="1"/>
          </p:cNvSpPr>
          <p:nvPr>
            <p:ph idx="1"/>
          </p:nvPr>
        </p:nvSpPr>
        <p:spPr>
          <a:xfrm>
            <a:off x="1295400" y="2219195"/>
            <a:ext cx="9601200" cy="3809999"/>
          </a:xfrm>
        </p:spPr>
        <p:txBody>
          <a:bodyPr/>
          <a:lstStyle/>
          <a:p>
            <a:r>
              <a:rPr lang="zh-CN" altLang="en-US" dirty="0"/>
              <a:t>要避免嵌套的命名空间与常见的顶级命名空间发生名称冲突。由于名称查找规则的存在，命名空间之间的冲突完全有可能导致编译失败。尤其是，不要创建嵌套的 </a:t>
            </a:r>
            <a:r>
              <a:rPr lang="en-US" altLang="zh-CN" dirty="0"/>
              <a:t>std </a:t>
            </a:r>
            <a:r>
              <a:rPr lang="zh-CN" altLang="en-US" dirty="0"/>
              <a:t>命名空间。建议使用更独特的项目标识符 </a:t>
            </a:r>
            <a:r>
              <a:rPr lang="en-US" altLang="zh-CN" dirty="0"/>
              <a:t>(</a:t>
            </a:r>
            <a:r>
              <a:rPr lang="en-US" altLang="zh-CN" dirty="0" err="1"/>
              <a:t>websearch</a:t>
            </a:r>
            <a:r>
              <a:rPr lang="en-US" altLang="zh-CN" dirty="0"/>
              <a:t>::index, </a:t>
            </a:r>
            <a:r>
              <a:rPr lang="en-US" altLang="zh-CN" dirty="0" err="1"/>
              <a:t>websearch</a:t>
            </a:r>
            <a:r>
              <a:rPr lang="en-US" altLang="zh-CN" dirty="0"/>
              <a:t>::</a:t>
            </a:r>
            <a:r>
              <a:rPr lang="en-US" altLang="zh-CN" dirty="0" err="1"/>
              <a:t>index_util</a:t>
            </a:r>
            <a:r>
              <a:rPr lang="en-US" altLang="zh-CN" dirty="0"/>
              <a:t>) </a:t>
            </a:r>
            <a:r>
              <a:rPr lang="zh-CN" altLang="en-US" dirty="0"/>
              <a:t>而非常见的极易发生冲突的名称 </a:t>
            </a:r>
            <a:r>
              <a:rPr lang="en-US" altLang="zh-CN" dirty="0"/>
              <a:t>(</a:t>
            </a:r>
            <a:r>
              <a:rPr lang="zh-CN" altLang="en-US" dirty="0"/>
              <a:t>比如 </a:t>
            </a:r>
            <a:r>
              <a:rPr lang="en-US" altLang="zh-CN" dirty="0" err="1"/>
              <a:t>websearch</a:t>
            </a:r>
            <a:r>
              <a:rPr lang="en-US" altLang="zh-CN" dirty="0"/>
              <a:t>::</a:t>
            </a:r>
            <a:r>
              <a:rPr lang="en-US" altLang="zh-CN" dirty="0" err="1"/>
              <a:t>util</a:t>
            </a:r>
            <a:r>
              <a:rPr lang="en-US" altLang="zh-CN" dirty="0"/>
              <a:t>)</a:t>
            </a:r>
            <a:r>
              <a:rPr lang="zh-CN" altLang="en-US" dirty="0"/>
              <a:t>。</a:t>
            </a:r>
            <a:endParaRPr lang="en-US" altLang="zh-CN" dirty="0"/>
          </a:p>
          <a:p>
            <a:r>
              <a:rPr lang="zh-CN" altLang="en-US" dirty="0"/>
              <a:t>对于 </a:t>
            </a:r>
            <a:r>
              <a:rPr lang="en-US" altLang="zh-CN" dirty="0"/>
              <a:t>internal </a:t>
            </a:r>
            <a:r>
              <a:rPr lang="zh-CN" altLang="en-US" dirty="0"/>
              <a:t>命名空间，要当心加入到同一 </a:t>
            </a:r>
            <a:r>
              <a:rPr lang="en-US" altLang="zh-CN" dirty="0"/>
              <a:t>internal </a:t>
            </a:r>
            <a:r>
              <a:rPr lang="zh-CN" altLang="en-US" dirty="0"/>
              <a:t>命名空间的代码之间发生冲突 </a:t>
            </a:r>
            <a:r>
              <a:rPr lang="en-US" altLang="zh-CN" dirty="0"/>
              <a:t>(</a:t>
            </a:r>
            <a:r>
              <a:rPr lang="zh-CN" altLang="en-US" dirty="0"/>
              <a:t>由于内部维护人员通常来自同一团队</a:t>
            </a:r>
            <a:r>
              <a:rPr lang="en-US" altLang="zh-CN" dirty="0"/>
              <a:t>, </a:t>
            </a:r>
            <a:r>
              <a:rPr lang="zh-CN" altLang="en-US" dirty="0"/>
              <a:t>因此常有可能导致冲突</a:t>
            </a:r>
            <a:r>
              <a:rPr lang="en-US" altLang="zh-CN" dirty="0"/>
              <a:t>). </a:t>
            </a:r>
            <a:r>
              <a:rPr lang="zh-CN" altLang="en-US" dirty="0"/>
              <a:t>在这种情况下，</a:t>
            </a:r>
            <a:r>
              <a:rPr lang="en-US" altLang="zh-CN" dirty="0"/>
              <a:t> </a:t>
            </a:r>
            <a:r>
              <a:rPr lang="zh-CN" altLang="en-US" dirty="0"/>
              <a:t>请使用文件名以使得内部名称独一无二 </a:t>
            </a:r>
            <a:r>
              <a:rPr lang="en-US" altLang="zh-CN" dirty="0"/>
              <a:t>(</a:t>
            </a:r>
            <a:r>
              <a:rPr lang="zh-CN" altLang="en-US" dirty="0"/>
              <a:t>例如对于 </a:t>
            </a:r>
            <a:r>
              <a:rPr lang="en-US" altLang="zh-CN" dirty="0" err="1"/>
              <a:t>frobber.h</a:t>
            </a:r>
            <a:r>
              <a:rPr lang="en-US" altLang="zh-CN" dirty="0"/>
              <a:t>, </a:t>
            </a:r>
            <a:r>
              <a:rPr lang="zh-CN" altLang="en-US" dirty="0"/>
              <a:t>使用 </a:t>
            </a:r>
            <a:r>
              <a:rPr lang="en-US" altLang="zh-CN" dirty="0" err="1"/>
              <a:t>websearch</a:t>
            </a:r>
            <a:r>
              <a:rPr lang="en-US" altLang="zh-CN" dirty="0"/>
              <a:t>::index::</a:t>
            </a:r>
            <a:r>
              <a:rPr lang="en-US" altLang="zh-CN" dirty="0" err="1"/>
              <a:t>frobber_internal</a:t>
            </a:r>
            <a:r>
              <a:rPr lang="en-US" altLang="zh-CN" dirty="0"/>
              <a:t>)</a:t>
            </a:r>
            <a:r>
              <a:rPr lang="zh-CN" altLang="en-US" dirty="0"/>
              <a:t>。</a:t>
            </a:r>
            <a:endParaRPr lang="en-US" altLang="zh-CN" dirty="0"/>
          </a:p>
        </p:txBody>
      </p:sp>
    </p:spTree>
    <p:extLst>
      <p:ext uri="{BB962C8B-B14F-4D97-AF65-F5344CB8AC3E}">
        <p14:creationId xmlns:p14="http://schemas.microsoft.com/office/powerpoint/2010/main" val="46983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5C04D-E867-429C-A3AC-52311C6DA45A}"/>
              </a:ext>
            </a:extLst>
          </p:cNvPr>
          <p:cNvSpPr>
            <a:spLocks noGrp="1"/>
          </p:cNvSpPr>
          <p:nvPr>
            <p:ph type="title"/>
          </p:nvPr>
        </p:nvSpPr>
        <p:spPr/>
        <p:txBody>
          <a:bodyPr/>
          <a:lstStyle/>
          <a:p>
            <a:r>
              <a:rPr lang="en-US" altLang="zh-CN" dirty="0"/>
              <a:t>8. </a:t>
            </a:r>
            <a:r>
              <a:rPr lang="zh-CN" altLang="en-US" dirty="0"/>
              <a:t>枚举命名</a:t>
            </a:r>
          </a:p>
        </p:txBody>
      </p:sp>
      <p:sp>
        <p:nvSpPr>
          <p:cNvPr id="3" name="内容占位符 2">
            <a:extLst>
              <a:ext uri="{FF2B5EF4-FFF2-40B4-BE49-F238E27FC236}">
                <a16:creationId xmlns:a16="http://schemas.microsoft.com/office/drawing/2014/main" id="{E5D0B9A3-8933-4C3E-98B0-00F71BBA4EE7}"/>
              </a:ext>
            </a:extLst>
          </p:cNvPr>
          <p:cNvSpPr>
            <a:spLocks noGrp="1"/>
          </p:cNvSpPr>
          <p:nvPr>
            <p:ph idx="1"/>
          </p:nvPr>
        </p:nvSpPr>
        <p:spPr/>
        <p:txBody>
          <a:bodyPr>
            <a:normAutofit lnSpcReduction="10000"/>
          </a:bodyPr>
          <a:lstStyle/>
          <a:p>
            <a:r>
              <a:rPr lang="zh-CN" altLang="en-US" b="1" dirty="0"/>
              <a:t>枚举的命名应当和 </a:t>
            </a:r>
            <a:r>
              <a:rPr lang="zh-CN" altLang="en-US" b="1" u="sng" dirty="0"/>
              <a:t>常量</a:t>
            </a:r>
            <a:r>
              <a:rPr lang="zh-CN" altLang="en-US" b="1" dirty="0"/>
              <a:t> 或 </a:t>
            </a:r>
            <a:r>
              <a:rPr lang="zh-CN" altLang="en-US" b="1" u="sng" dirty="0"/>
              <a:t>宏</a:t>
            </a:r>
            <a:r>
              <a:rPr lang="zh-CN" altLang="en-US" b="1" dirty="0"/>
              <a:t> 一致</a:t>
            </a:r>
            <a:r>
              <a:rPr lang="en-US" altLang="zh-CN" b="1" dirty="0"/>
              <a:t>: </a:t>
            </a:r>
            <a:r>
              <a:rPr lang="en-US" altLang="zh-CN" b="1" dirty="0" err="1"/>
              <a:t>kEnumName</a:t>
            </a:r>
            <a:r>
              <a:rPr lang="en-US" altLang="zh-CN" b="1" dirty="0"/>
              <a:t> </a:t>
            </a:r>
            <a:r>
              <a:rPr lang="zh-CN" altLang="en-US" b="1" dirty="0"/>
              <a:t>或是 </a:t>
            </a:r>
            <a:r>
              <a:rPr lang="en-US" altLang="zh-CN" b="1" dirty="0"/>
              <a:t>ENUM_NAME.</a:t>
            </a:r>
          </a:p>
          <a:p>
            <a:r>
              <a:rPr lang="zh-CN" altLang="en-US" dirty="0"/>
              <a:t>单独的枚举值应该优先采用 </a:t>
            </a:r>
            <a:r>
              <a:rPr lang="zh-CN" altLang="en-US" b="1" dirty="0"/>
              <a:t>常量</a:t>
            </a:r>
            <a:r>
              <a:rPr lang="zh-CN" altLang="en-US" dirty="0"/>
              <a:t> 的命名方式。但 </a:t>
            </a:r>
            <a:r>
              <a:rPr lang="zh-CN" altLang="en-US" b="1" dirty="0"/>
              <a:t>宏</a:t>
            </a:r>
            <a:r>
              <a:rPr lang="zh-CN" altLang="en-US" dirty="0"/>
              <a:t> 方式的命名也可以接受。枚举名 </a:t>
            </a:r>
            <a:r>
              <a:rPr lang="en-US" altLang="zh-CN" dirty="0" err="1"/>
              <a:t>UrlTableErrors</a:t>
            </a:r>
            <a:r>
              <a:rPr lang="en-US" altLang="zh-CN" dirty="0"/>
              <a:t> (</a:t>
            </a:r>
            <a:r>
              <a:rPr lang="zh-CN" altLang="en-US" dirty="0"/>
              <a:t>以及 </a:t>
            </a:r>
            <a:r>
              <a:rPr lang="en-US" altLang="zh-CN" dirty="0" err="1"/>
              <a:t>AlternateUrlTableErrors</a:t>
            </a:r>
            <a:r>
              <a:rPr lang="en-US" altLang="zh-CN" dirty="0"/>
              <a:t>) </a:t>
            </a:r>
            <a:r>
              <a:rPr lang="zh-CN" altLang="en-US" dirty="0"/>
              <a:t>是类型，所以要用大小写混合的方式。</a:t>
            </a:r>
            <a:endParaRPr lang="en-US" altLang="zh-CN" dirty="0"/>
          </a:p>
          <a:p>
            <a:r>
              <a:rPr lang="en-US" altLang="zh-CN" dirty="0" err="1"/>
              <a:t>enum</a:t>
            </a:r>
            <a:r>
              <a:rPr lang="en-US" altLang="zh-CN" dirty="0"/>
              <a:t> </a:t>
            </a:r>
            <a:r>
              <a:rPr lang="en-US" altLang="zh-CN" dirty="0" err="1"/>
              <a:t>UrlTableErrors</a:t>
            </a:r>
            <a:r>
              <a:rPr lang="en-US" altLang="zh-CN" dirty="0"/>
              <a:t> {</a:t>
            </a:r>
          </a:p>
          <a:p>
            <a:r>
              <a:rPr lang="en-US" altLang="zh-CN" dirty="0"/>
              <a:t>    </a:t>
            </a:r>
            <a:r>
              <a:rPr lang="en-US" altLang="zh-CN" dirty="0" err="1"/>
              <a:t>kOK</a:t>
            </a:r>
            <a:r>
              <a:rPr lang="en-US" altLang="zh-CN" dirty="0"/>
              <a:t> = 0,</a:t>
            </a:r>
          </a:p>
          <a:p>
            <a:r>
              <a:rPr lang="en-US" altLang="zh-CN" dirty="0"/>
              <a:t>    </a:t>
            </a:r>
            <a:r>
              <a:rPr lang="en-US" altLang="zh-CN" dirty="0" err="1"/>
              <a:t>kErrorOutOfMemory</a:t>
            </a:r>
            <a:r>
              <a:rPr lang="en-US" altLang="zh-CN" dirty="0"/>
              <a:t>,</a:t>
            </a:r>
          </a:p>
          <a:p>
            <a:r>
              <a:rPr lang="en-US" altLang="zh-CN" dirty="0"/>
              <a:t>    </a:t>
            </a:r>
            <a:r>
              <a:rPr lang="en-US" altLang="zh-CN" dirty="0" err="1"/>
              <a:t>kErrorMalformedInput</a:t>
            </a:r>
            <a:r>
              <a:rPr lang="en-US" altLang="zh-CN" dirty="0"/>
              <a:t>,</a:t>
            </a:r>
          </a:p>
          <a:p>
            <a:r>
              <a:rPr lang="en-US" altLang="zh-CN" dirty="0"/>
              <a:t>};</a:t>
            </a:r>
          </a:p>
        </p:txBody>
      </p:sp>
    </p:spTree>
    <p:extLst>
      <p:ext uri="{BB962C8B-B14F-4D97-AF65-F5344CB8AC3E}">
        <p14:creationId xmlns:p14="http://schemas.microsoft.com/office/powerpoint/2010/main" val="333201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C4132-16F0-4BC5-9FC9-7BE6900EE5E8}"/>
              </a:ext>
            </a:extLst>
          </p:cNvPr>
          <p:cNvSpPr>
            <a:spLocks noGrp="1"/>
          </p:cNvSpPr>
          <p:nvPr>
            <p:ph type="title"/>
          </p:nvPr>
        </p:nvSpPr>
        <p:spPr/>
        <p:txBody>
          <a:bodyPr/>
          <a:lstStyle/>
          <a:p>
            <a:r>
              <a:rPr lang="en-US" altLang="zh-CN" dirty="0"/>
              <a:t>8. </a:t>
            </a:r>
            <a:r>
              <a:rPr lang="zh-CN" altLang="en-US" dirty="0"/>
              <a:t>枚举命名</a:t>
            </a:r>
          </a:p>
        </p:txBody>
      </p:sp>
      <p:sp>
        <p:nvSpPr>
          <p:cNvPr id="3" name="内容占位符 2">
            <a:extLst>
              <a:ext uri="{FF2B5EF4-FFF2-40B4-BE49-F238E27FC236}">
                <a16:creationId xmlns:a16="http://schemas.microsoft.com/office/drawing/2014/main" id="{EA2733EA-7D88-4C1C-A2F7-C6F99D89F05F}"/>
              </a:ext>
            </a:extLst>
          </p:cNvPr>
          <p:cNvSpPr>
            <a:spLocks noGrp="1"/>
          </p:cNvSpPr>
          <p:nvPr>
            <p:ph idx="1"/>
          </p:nvPr>
        </p:nvSpPr>
        <p:spPr/>
        <p:txBody>
          <a:bodyPr/>
          <a:lstStyle/>
          <a:p>
            <a:r>
              <a:rPr lang="en-US" altLang="zh-CN" dirty="0" err="1"/>
              <a:t>enum</a:t>
            </a:r>
            <a:r>
              <a:rPr lang="en-US" altLang="zh-CN" dirty="0"/>
              <a:t> </a:t>
            </a:r>
            <a:r>
              <a:rPr lang="en-US" altLang="zh-CN" dirty="0" err="1"/>
              <a:t>AlternateUrlTableErrors</a:t>
            </a:r>
            <a:r>
              <a:rPr lang="en-US" altLang="zh-CN" dirty="0"/>
              <a:t> {</a:t>
            </a:r>
          </a:p>
          <a:p>
            <a:r>
              <a:rPr lang="en-US" altLang="zh-CN" dirty="0"/>
              <a:t>    OK = 0,</a:t>
            </a:r>
          </a:p>
          <a:p>
            <a:r>
              <a:rPr lang="en-US" altLang="zh-CN" dirty="0"/>
              <a:t>    OUT_OF_MEMORY = 1,</a:t>
            </a:r>
          </a:p>
          <a:p>
            <a:r>
              <a:rPr lang="en-US" altLang="zh-CN" dirty="0"/>
              <a:t>    MALFORMED_INPUT = 2,</a:t>
            </a:r>
          </a:p>
          <a:p>
            <a:r>
              <a:rPr lang="en-US" altLang="zh-CN" dirty="0"/>
              <a:t>};</a:t>
            </a:r>
          </a:p>
          <a:p>
            <a:r>
              <a:rPr lang="en-US" altLang="zh-CN" dirty="0"/>
              <a:t>2009 </a:t>
            </a:r>
            <a:r>
              <a:rPr lang="zh-CN" altLang="en-US" dirty="0"/>
              <a:t>年 </a:t>
            </a:r>
            <a:r>
              <a:rPr lang="en-US" altLang="zh-CN" dirty="0"/>
              <a:t>1 </a:t>
            </a:r>
            <a:r>
              <a:rPr lang="zh-CN" altLang="en-US" dirty="0"/>
              <a:t>月之前，</a:t>
            </a:r>
            <a:r>
              <a:rPr lang="en-US" altLang="zh-CN" dirty="0" err="1"/>
              <a:t>GoogleStyle</a:t>
            </a:r>
            <a:r>
              <a:rPr lang="zh-CN" altLang="en-US" dirty="0"/>
              <a:t>一直建议采用 </a:t>
            </a:r>
            <a:r>
              <a:rPr lang="zh-CN" altLang="en-US" b="1" dirty="0"/>
              <a:t>宏</a:t>
            </a:r>
            <a:r>
              <a:rPr lang="zh-CN" altLang="en-US" dirty="0"/>
              <a:t> 的方式命名枚举值。由于枚举值和宏之间的命名冲突，直接导致了很多问题。因此，这里改为优先选择常量风格的命名方式。新代码应该尽可能优先使用常量风格。但是老代码没必要切换到常量风格，除非宏风格确实会产生编译期问题。</a:t>
            </a:r>
          </a:p>
        </p:txBody>
      </p:sp>
    </p:spTree>
    <p:extLst>
      <p:ext uri="{BB962C8B-B14F-4D97-AF65-F5344CB8AC3E}">
        <p14:creationId xmlns:p14="http://schemas.microsoft.com/office/powerpoint/2010/main" val="302913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0EDC9-474C-458B-B191-0F132C8C8FB6}"/>
              </a:ext>
            </a:extLst>
          </p:cNvPr>
          <p:cNvSpPr>
            <a:spLocks noGrp="1"/>
          </p:cNvSpPr>
          <p:nvPr>
            <p:ph type="title"/>
          </p:nvPr>
        </p:nvSpPr>
        <p:spPr/>
        <p:txBody>
          <a:bodyPr/>
          <a:lstStyle/>
          <a:p>
            <a:r>
              <a:rPr lang="en-US" altLang="zh-CN" dirty="0"/>
              <a:t>9. </a:t>
            </a:r>
            <a:r>
              <a:rPr lang="zh-CN" altLang="en-US" dirty="0"/>
              <a:t>宏命名</a:t>
            </a:r>
          </a:p>
        </p:txBody>
      </p:sp>
      <p:sp>
        <p:nvSpPr>
          <p:cNvPr id="3" name="内容占位符 2">
            <a:extLst>
              <a:ext uri="{FF2B5EF4-FFF2-40B4-BE49-F238E27FC236}">
                <a16:creationId xmlns:a16="http://schemas.microsoft.com/office/drawing/2014/main" id="{0FAA0328-E243-4900-B6E9-69DDA1D73049}"/>
              </a:ext>
            </a:extLst>
          </p:cNvPr>
          <p:cNvSpPr>
            <a:spLocks noGrp="1"/>
          </p:cNvSpPr>
          <p:nvPr>
            <p:ph idx="1"/>
          </p:nvPr>
        </p:nvSpPr>
        <p:spPr>
          <a:xfrm>
            <a:off x="1295400" y="2532345"/>
            <a:ext cx="9601200" cy="3809999"/>
          </a:xfrm>
        </p:spPr>
        <p:txBody>
          <a:bodyPr/>
          <a:lstStyle/>
          <a:p>
            <a:r>
              <a:rPr lang="zh-CN" altLang="en-US" dirty="0"/>
              <a:t>通常 不应该 使用宏。如果不得不用，其命名像枚举命名一样全部</a:t>
            </a:r>
            <a:r>
              <a:rPr lang="zh-CN" altLang="en-US" b="1" dirty="0"/>
              <a:t>大写</a:t>
            </a:r>
            <a:r>
              <a:rPr lang="zh-CN" altLang="en-US" dirty="0"/>
              <a:t>，使用</a:t>
            </a:r>
            <a:r>
              <a:rPr lang="zh-CN" altLang="en-US" b="1" dirty="0"/>
              <a:t>下划线连接</a:t>
            </a:r>
            <a:r>
              <a:rPr lang="zh-CN" altLang="en-US" dirty="0"/>
              <a:t>：</a:t>
            </a:r>
            <a:endParaRPr lang="en-US" altLang="zh-CN" dirty="0"/>
          </a:p>
          <a:p>
            <a:r>
              <a:rPr lang="en-US" altLang="zh-CN" dirty="0"/>
              <a:t>#define ROUND(x) ...</a:t>
            </a:r>
          </a:p>
          <a:p>
            <a:r>
              <a:rPr lang="en-US" altLang="zh-CN" dirty="0"/>
              <a:t>#define PI_ROUNDED 3.0</a:t>
            </a:r>
            <a:endParaRPr lang="zh-CN" altLang="en-US" dirty="0"/>
          </a:p>
        </p:txBody>
      </p:sp>
    </p:spTree>
    <p:extLst>
      <p:ext uri="{BB962C8B-B14F-4D97-AF65-F5344CB8AC3E}">
        <p14:creationId xmlns:p14="http://schemas.microsoft.com/office/powerpoint/2010/main" val="1451524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latinLnBrk="1"/>
            <a:r>
              <a:rPr lang="zh-CN" altLang="en-US" dirty="0"/>
              <a:t>命名约定</a:t>
            </a:r>
          </a:p>
        </p:txBody>
      </p:sp>
      <p:sp>
        <p:nvSpPr>
          <p:cNvPr id="3" name="内容占位符 2"/>
          <p:cNvSpPr>
            <a:spLocks noGrp="1"/>
          </p:cNvSpPr>
          <p:nvPr>
            <p:ph idx="1"/>
          </p:nvPr>
        </p:nvSpPr>
        <p:spPr>
          <a:xfrm>
            <a:off x="1073332" y="2034697"/>
            <a:ext cx="9601200" cy="3809999"/>
          </a:xfrm>
        </p:spPr>
        <p:txBody>
          <a:bodyPr rtlCol="0"/>
          <a:lstStyle/>
          <a:p>
            <a:pPr latinLnBrk="1"/>
            <a:r>
              <a:rPr lang="zh-CN" altLang="en-US" dirty="0"/>
              <a:t>命名管理是最重要的一致性规则。命名的风格能让我们在不需要去查找类型声明的条件下快速地了解某个名字代表的含义：类型，变量，函数，常量，宏，等等。甚至，我们大脑中的模式匹配引擎非常依赖这些命名规则。</a:t>
            </a:r>
            <a:endParaRPr lang="en-US" altLang="zh-CN" dirty="0"/>
          </a:p>
          <a:p>
            <a:pPr latinLnBrk="1"/>
            <a:r>
              <a:rPr lang="zh-CN" altLang="en-US" dirty="0"/>
              <a:t>命名规则具有一定随意性，但相比按个人喜好命名，一致性更重要，所以无论你认为它们是否重要，规则总归是规则。</a:t>
            </a:r>
            <a:endParaRPr lang="en-US" altLang="zh-CN"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821CF-E61E-4DAF-8380-4A79DD79B9DD}"/>
              </a:ext>
            </a:extLst>
          </p:cNvPr>
          <p:cNvSpPr>
            <a:spLocks noGrp="1"/>
          </p:cNvSpPr>
          <p:nvPr>
            <p:ph type="title"/>
          </p:nvPr>
        </p:nvSpPr>
        <p:spPr/>
        <p:txBody>
          <a:bodyPr/>
          <a:lstStyle/>
          <a:p>
            <a:r>
              <a:rPr lang="en-US" altLang="zh-CN" dirty="0"/>
              <a:t>10. </a:t>
            </a:r>
            <a:r>
              <a:rPr lang="zh-CN" altLang="en-US" dirty="0"/>
              <a:t>命名规则的特例</a:t>
            </a:r>
          </a:p>
        </p:txBody>
      </p:sp>
      <p:sp>
        <p:nvSpPr>
          <p:cNvPr id="3" name="内容占位符 2">
            <a:extLst>
              <a:ext uri="{FF2B5EF4-FFF2-40B4-BE49-F238E27FC236}">
                <a16:creationId xmlns:a16="http://schemas.microsoft.com/office/drawing/2014/main" id="{34A4E84F-5891-47DA-87AB-EA0B55E2A776}"/>
              </a:ext>
            </a:extLst>
          </p:cNvPr>
          <p:cNvSpPr>
            <a:spLocks noGrp="1"/>
          </p:cNvSpPr>
          <p:nvPr>
            <p:ph idx="1"/>
          </p:nvPr>
        </p:nvSpPr>
        <p:spPr>
          <a:xfrm>
            <a:off x="1295400" y="2194143"/>
            <a:ext cx="9601200" cy="3809999"/>
          </a:xfrm>
        </p:spPr>
        <p:txBody>
          <a:bodyPr/>
          <a:lstStyle/>
          <a:p>
            <a:pPr latinLnBrk="1"/>
            <a:r>
              <a:rPr lang="zh-CN" altLang="en-US" dirty="0"/>
              <a:t>如果你命名的实体与已有 </a:t>
            </a:r>
            <a:r>
              <a:rPr lang="en-US" altLang="zh-CN" dirty="0"/>
              <a:t>C/C++ </a:t>
            </a:r>
            <a:r>
              <a:rPr lang="zh-CN" altLang="en-US" dirty="0"/>
              <a:t>实体相似</a:t>
            </a:r>
            <a:r>
              <a:rPr lang="en-US" altLang="zh-CN" dirty="0"/>
              <a:t>, </a:t>
            </a:r>
            <a:r>
              <a:rPr lang="zh-CN" altLang="en-US" dirty="0"/>
              <a:t>可参考现有命名策略</a:t>
            </a:r>
            <a:r>
              <a:rPr lang="en-US" altLang="zh-CN" dirty="0"/>
              <a:t>.</a:t>
            </a:r>
          </a:p>
          <a:p>
            <a:pPr latinLnBrk="1"/>
            <a:r>
              <a:rPr lang="en-US" altLang="zh-CN" dirty="0" err="1"/>
              <a:t>bigopen</a:t>
            </a:r>
            <a:r>
              <a:rPr lang="en-US" altLang="zh-CN" dirty="0"/>
              <a:t>(): </a:t>
            </a:r>
            <a:r>
              <a:rPr lang="zh-CN" altLang="en-US" dirty="0"/>
              <a:t>函数名</a:t>
            </a:r>
            <a:r>
              <a:rPr lang="en-US" altLang="zh-CN" dirty="0"/>
              <a:t>, </a:t>
            </a:r>
            <a:r>
              <a:rPr lang="zh-CN" altLang="en-US" dirty="0"/>
              <a:t>参照 </a:t>
            </a:r>
            <a:r>
              <a:rPr lang="en-US" altLang="zh-CN" dirty="0"/>
              <a:t>open() </a:t>
            </a:r>
            <a:r>
              <a:rPr lang="zh-CN" altLang="en-US" dirty="0"/>
              <a:t>的形式</a:t>
            </a:r>
          </a:p>
          <a:p>
            <a:pPr latinLnBrk="1"/>
            <a:r>
              <a:rPr lang="en-US" altLang="zh-CN" dirty="0" err="1"/>
              <a:t>uint</a:t>
            </a:r>
            <a:r>
              <a:rPr lang="en-US" altLang="zh-CN" dirty="0"/>
              <a:t>: typedef</a:t>
            </a:r>
          </a:p>
          <a:p>
            <a:pPr latinLnBrk="1"/>
            <a:r>
              <a:rPr lang="en-US" altLang="zh-CN" dirty="0" err="1"/>
              <a:t>bigpos</a:t>
            </a:r>
            <a:r>
              <a:rPr lang="en-US" altLang="zh-CN" dirty="0"/>
              <a:t>: struct </a:t>
            </a:r>
            <a:r>
              <a:rPr lang="zh-CN" altLang="en-US" dirty="0"/>
              <a:t>或 </a:t>
            </a:r>
            <a:r>
              <a:rPr lang="en-US" altLang="zh-CN" dirty="0"/>
              <a:t>class, </a:t>
            </a:r>
            <a:r>
              <a:rPr lang="zh-CN" altLang="en-US" dirty="0"/>
              <a:t>参照 </a:t>
            </a:r>
            <a:r>
              <a:rPr lang="en-US" altLang="zh-CN" dirty="0"/>
              <a:t>pos </a:t>
            </a:r>
            <a:r>
              <a:rPr lang="zh-CN" altLang="en-US" dirty="0"/>
              <a:t>的形式</a:t>
            </a:r>
          </a:p>
          <a:p>
            <a:pPr latinLnBrk="1"/>
            <a:r>
              <a:rPr lang="en-US" altLang="zh-CN" dirty="0" err="1"/>
              <a:t>sparse_hash_map</a:t>
            </a:r>
            <a:r>
              <a:rPr lang="en-US" altLang="zh-CN" dirty="0"/>
              <a:t>: STL </a:t>
            </a:r>
            <a:r>
              <a:rPr lang="zh-CN" altLang="en-US" dirty="0"/>
              <a:t>型实体</a:t>
            </a:r>
            <a:r>
              <a:rPr lang="en-US" altLang="zh-CN" dirty="0"/>
              <a:t>; </a:t>
            </a:r>
            <a:r>
              <a:rPr lang="zh-CN" altLang="en-US" dirty="0"/>
              <a:t>参照 </a:t>
            </a:r>
            <a:r>
              <a:rPr lang="en-US" altLang="zh-CN" dirty="0"/>
              <a:t>STL </a:t>
            </a:r>
            <a:r>
              <a:rPr lang="zh-CN" altLang="en-US" dirty="0"/>
              <a:t>命名约定</a:t>
            </a:r>
          </a:p>
          <a:p>
            <a:pPr latinLnBrk="1"/>
            <a:r>
              <a:rPr lang="en-US" altLang="zh-CN" dirty="0"/>
              <a:t>LONGLONG_MAX: </a:t>
            </a:r>
            <a:r>
              <a:rPr lang="zh-CN" altLang="en-US" dirty="0"/>
              <a:t>常量</a:t>
            </a:r>
            <a:r>
              <a:rPr lang="en-US" altLang="zh-CN" dirty="0"/>
              <a:t>, </a:t>
            </a:r>
            <a:r>
              <a:rPr lang="zh-CN" altLang="en-US" dirty="0"/>
              <a:t>如同 </a:t>
            </a:r>
            <a:r>
              <a:rPr lang="en-US" altLang="zh-CN" dirty="0"/>
              <a:t>INT_MAX</a:t>
            </a:r>
          </a:p>
        </p:txBody>
      </p:sp>
    </p:spTree>
    <p:extLst>
      <p:ext uri="{BB962C8B-B14F-4D97-AF65-F5344CB8AC3E}">
        <p14:creationId xmlns:p14="http://schemas.microsoft.com/office/powerpoint/2010/main" val="3843645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1D528-8A11-4C97-953A-CDB5A7E450D9}"/>
              </a:ext>
            </a:extLst>
          </p:cNvPr>
          <p:cNvSpPr>
            <a:spLocks noGrp="1"/>
          </p:cNvSpPr>
          <p:nvPr>
            <p:ph type="title"/>
          </p:nvPr>
        </p:nvSpPr>
        <p:spPr/>
        <p:txBody>
          <a:bodyPr/>
          <a:lstStyle/>
          <a:p>
            <a:r>
              <a:rPr lang="en-US" altLang="zh-CN" dirty="0"/>
              <a:t>11. </a:t>
            </a:r>
            <a:r>
              <a:rPr lang="zh-CN" altLang="en-US" dirty="0"/>
              <a:t>注释风格</a:t>
            </a:r>
          </a:p>
        </p:txBody>
      </p:sp>
      <p:sp>
        <p:nvSpPr>
          <p:cNvPr id="3" name="内容占位符 2">
            <a:extLst>
              <a:ext uri="{FF2B5EF4-FFF2-40B4-BE49-F238E27FC236}">
                <a16:creationId xmlns:a16="http://schemas.microsoft.com/office/drawing/2014/main" id="{51616D56-0D81-45F0-81BC-CB6AC0F8C724}"/>
              </a:ext>
            </a:extLst>
          </p:cNvPr>
          <p:cNvSpPr>
            <a:spLocks noGrp="1"/>
          </p:cNvSpPr>
          <p:nvPr>
            <p:ph idx="1"/>
          </p:nvPr>
        </p:nvSpPr>
        <p:spPr>
          <a:xfrm>
            <a:off x="1295400" y="2386153"/>
            <a:ext cx="9601200" cy="3809999"/>
          </a:xfrm>
        </p:spPr>
        <p:txBody>
          <a:bodyPr/>
          <a:lstStyle/>
          <a:p>
            <a:r>
              <a:rPr lang="zh-CN" altLang="en-US" dirty="0"/>
              <a:t>注释虽然写起来很痛苦，但对保证代码可读性至关重要。当然也要记住：注释固然很重要，但最好的代码应当本身就是文档。有意义的类型名和变量名，要远胜过要用注释解释的含糊不清的名字。</a:t>
            </a:r>
            <a:endParaRPr lang="en-US" altLang="zh-CN" dirty="0"/>
          </a:p>
          <a:p>
            <a:r>
              <a:rPr lang="zh-CN" altLang="en-US" dirty="0"/>
              <a:t>你写的注释是给代码读者看的，也就是下一个需要理解你的代码的人。所以慷慨些吧，下一个读者可能就是你！</a:t>
            </a:r>
            <a:endParaRPr lang="en-US" altLang="zh-CN" dirty="0"/>
          </a:p>
          <a:p>
            <a:endParaRPr lang="en-US" altLang="zh-CN" dirty="0"/>
          </a:p>
          <a:p>
            <a:r>
              <a:rPr lang="zh-CN" altLang="en-US" dirty="0"/>
              <a:t>使用</a:t>
            </a:r>
            <a:r>
              <a:rPr lang="zh-CN" altLang="en-US" b="1" dirty="0"/>
              <a:t> </a:t>
            </a:r>
            <a:r>
              <a:rPr lang="en-US" altLang="zh-CN" b="1" dirty="0"/>
              <a:t>// </a:t>
            </a:r>
            <a:r>
              <a:rPr lang="zh-CN" altLang="en-US" dirty="0"/>
              <a:t>或 </a:t>
            </a:r>
            <a:r>
              <a:rPr lang="en-US" altLang="zh-CN" b="1" dirty="0"/>
              <a:t>/* */</a:t>
            </a:r>
            <a:r>
              <a:rPr lang="zh-CN" altLang="en-US" dirty="0"/>
              <a:t>，统一就好。</a:t>
            </a:r>
          </a:p>
        </p:txBody>
      </p:sp>
    </p:spTree>
    <p:extLst>
      <p:ext uri="{BB962C8B-B14F-4D97-AF65-F5344CB8AC3E}">
        <p14:creationId xmlns:p14="http://schemas.microsoft.com/office/powerpoint/2010/main" val="296122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B1710-7F32-4F54-87EC-6F2EAB966057}"/>
              </a:ext>
            </a:extLst>
          </p:cNvPr>
          <p:cNvSpPr>
            <a:spLocks noGrp="1"/>
          </p:cNvSpPr>
          <p:nvPr>
            <p:ph type="title"/>
          </p:nvPr>
        </p:nvSpPr>
        <p:spPr/>
        <p:txBody>
          <a:bodyPr/>
          <a:lstStyle/>
          <a:p>
            <a:r>
              <a:rPr lang="en-US" altLang="zh-CN" dirty="0"/>
              <a:t>12. </a:t>
            </a:r>
            <a:r>
              <a:rPr lang="zh-CN" altLang="en-US" dirty="0"/>
              <a:t>文件注释</a:t>
            </a:r>
          </a:p>
        </p:txBody>
      </p:sp>
      <p:sp>
        <p:nvSpPr>
          <p:cNvPr id="3" name="内容占位符 2">
            <a:extLst>
              <a:ext uri="{FF2B5EF4-FFF2-40B4-BE49-F238E27FC236}">
                <a16:creationId xmlns:a16="http://schemas.microsoft.com/office/drawing/2014/main" id="{6981F93C-A155-4171-990F-D8408BDD7204}"/>
              </a:ext>
            </a:extLst>
          </p:cNvPr>
          <p:cNvSpPr>
            <a:spLocks noGrp="1"/>
          </p:cNvSpPr>
          <p:nvPr>
            <p:ph idx="1"/>
          </p:nvPr>
        </p:nvSpPr>
        <p:spPr/>
        <p:txBody>
          <a:bodyPr>
            <a:normAutofit/>
          </a:bodyPr>
          <a:lstStyle/>
          <a:p>
            <a:r>
              <a:rPr lang="zh-CN" altLang="en-US" dirty="0"/>
              <a:t>在每一个文件开头加入版权公告，文件注释中还应描述该文件的内容。</a:t>
            </a:r>
            <a:endParaRPr lang="en-US" altLang="zh-CN" dirty="0"/>
          </a:p>
          <a:p>
            <a:r>
              <a:rPr lang="zh-CN" altLang="en-US" b="1" dirty="0"/>
              <a:t>法律公告和作者信息：</a:t>
            </a:r>
          </a:p>
          <a:p>
            <a:r>
              <a:rPr lang="zh-CN" altLang="en-US" dirty="0"/>
              <a:t>每个文件都应该包含许可证引用。为项目选择合适的许可证版本。</a:t>
            </a:r>
            <a:r>
              <a:rPr lang="en-US" altLang="zh-CN" dirty="0"/>
              <a:t>(</a:t>
            </a:r>
            <a:r>
              <a:rPr lang="zh-CN" altLang="en-US" dirty="0"/>
              <a:t>比如</a:t>
            </a:r>
            <a:r>
              <a:rPr lang="en-US" altLang="zh-CN" dirty="0"/>
              <a:t>, Apache 2.0, BSD, LGPL, GPL)</a:t>
            </a:r>
          </a:p>
          <a:p>
            <a:r>
              <a:rPr lang="zh-CN" altLang="en-US" dirty="0"/>
              <a:t>如果你对原始作者的文件做了重大修改，请考虑删除原作者信息。</a:t>
            </a:r>
            <a:endParaRPr lang="en-US" altLang="zh-CN" dirty="0"/>
          </a:p>
          <a:p>
            <a:r>
              <a:rPr lang="zh-CN" altLang="en-US" b="1" dirty="0"/>
              <a:t>文件内容：</a:t>
            </a:r>
          </a:p>
          <a:p>
            <a:r>
              <a:rPr lang="zh-CN" altLang="en-US" dirty="0"/>
              <a:t>如果一个 </a:t>
            </a:r>
            <a:r>
              <a:rPr lang="en-US" altLang="zh-CN" dirty="0"/>
              <a:t>.h </a:t>
            </a:r>
            <a:r>
              <a:rPr lang="zh-CN" altLang="en-US" dirty="0"/>
              <a:t>文件声明了多个概念，则文件注释应当对文件的内容做一个大致的说明，同时说明各概念之间的联系。一个一到两行的文件注释就足够了，对于每个概念的详细文档应当放在各个概念中，而不是文件注释中。</a:t>
            </a:r>
          </a:p>
        </p:txBody>
      </p:sp>
    </p:spTree>
    <p:extLst>
      <p:ext uri="{BB962C8B-B14F-4D97-AF65-F5344CB8AC3E}">
        <p14:creationId xmlns:p14="http://schemas.microsoft.com/office/powerpoint/2010/main" val="60945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F46E-5D4E-4D45-AFE2-6AEC80A92106}"/>
              </a:ext>
            </a:extLst>
          </p:cNvPr>
          <p:cNvSpPr>
            <a:spLocks noGrp="1"/>
          </p:cNvSpPr>
          <p:nvPr>
            <p:ph type="title"/>
          </p:nvPr>
        </p:nvSpPr>
        <p:spPr/>
        <p:txBody>
          <a:bodyPr/>
          <a:lstStyle/>
          <a:p>
            <a:r>
              <a:rPr lang="en-US" altLang="zh-CN" dirty="0"/>
              <a:t>13. </a:t>
            </a:r>
            <a:r>
              <a:rPr lang="zh-CN" altLang="en-US" dirty="0"/>
              <a:t>类注释和函数注释</a:t>
            </a:r>
          </a:p>
        </p:txBody>
      </p:sp>
      <p:sp>
        <p:nvSpPr>
          <p:cNvPr id="3" name="内容占位符 2">
            <a:extLst>
              <a:ext uri="{FF2B5EF4-FFF2-40B4-BE49-F238E27FC236}">
                <a16:creationId xmlns:a16="http://schemas.microsoft.com/office/drawing/2014/main" id="{5A99FAA6-D449-4ECE-873F-5153A66B1699}"/>
              </a:ext>
            </a:extLst>
          </p:cNvPr>
          <p:cNvSpPr>
            <a:spLocks noGrp="1"/>
          </p:cNvSpPr>
          <p:nvPr>
            <p:ph idx="1"/>
          </p:nvPr>
        </p:nvSpPr>
        <p:spPr/>
        <p:txBody>
          <a:bodyPr/>
          <a:lstStyle/>
          <a:p>
            <a:r>
              <a:rPr lang="zh-CN" altLang="en-US" dirty="0"/>
              <a:t>每个类的定义都要附带一份注释，描述类的</a:t>
            </a:r>
            <a:r>
              <a:rPr lang="zh-CN" altLang="en-US" b="1" dirty="0"/>
              <a:t>功能</a:t>
            </a:r>
            <a:r>
              <a:rPr lang="zh-CN" altLang="en-US" dirty="0"/>
              <a:t>和</a:t>
            </a:r>
            <a:r>
              <a:rPr lang="zh-CN" altLang="en-US" b="1" dirty="0"/>
              <a:t>用法</a:t>
            </a:r>
            <a:r>
              <a:rPr lang="zh-CN" altLang="en-US" dirty="0"/>
              <a:t>，除非它的功能相当明显。</a:t>
            </a:r>
            <a:endParaRPr lang="en-US" altLang="zh-CN" dirty="0"/>
          </a:p>
          <a:p>
            <a:r>
              <a:rPr lang="zh-CN" altLang="en-US" dirty="0"/>
              <a:t>类注释应当为读者理解如何使用与何时使用类提供足够的信息，同时应当提醒读者在正确使用此类时应当考虑的因素。</a:t>
            </a:r>
            <a:endParaRPr lang="en-US" altLang="zh-CN" dirty="0"/>
          </a:p>
          <a:p>
            <a:endParaRPr lang="en-US" altLang="zh-CN" dirty="0"/>
          </a:p>
          <a:p>
            <a:r>
              <a:rPr lang="zh-CN" altLang="en-US" dirty="0"/>
              <a:t>函数声明处的注释描述函数功能；定义处的注释描述函数实现。</a:t>
            </a:r>
            <a:endParaRPr lang="en-US" altLang="zh-CN" dirty="0"/>
          </a:p>
          <a:p>
            <a:r>
              <a:rPr lang="zh-CN" altLang="en-US" dirty="0"/>
              <a:t>基本上每个函数声明处前都应当加上注释，描述函数的</a:t>
            </a:r>
            <a:r>
              <a:rPr lang="zh-CN" altLang="en-US" b="1" dirty="0"/>
              <a:t>功能</a:t>
            </a:r>
            <a:r>
              <a:rPr lang="zh-CN" altLang="en-US" dirty="0"/>
              <a:t>和</a:t>
            </a:r>
            <a:r>
              <a:rPr lang="zh-CN" altLang="en-US" b="1" dirty="0"/>
              <a:t>用途</a:t>
            </a:r>
            <a:r>
              <a:rPr lang="zh-CN" altLang="en-US" dirty="0"/>
              <a:t>。只有在函数的功能简单而明显时才能省略这些注释。</a:t>
            </a:r>
          </a:p>
        </p:txBody>
      </p:sp>
    </p:spTree>
    <p:extLst>
      <p:ext uri="{BB962C8B-B14F-4D97-AF65-F5344CB8AC3E}">
        <p14:creationId xmlns:p14="http://schemas.microsoft.com/office/powerpoint/2010/main" val="155069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B0119-D33E-4A1A-9ED4-B70B5B9E223B}"/>
              </a:ext>
            </a:extLst>
          </p:cNvPr>
          <p:cNvSpPr>
            <a:spLocks noGrp="1"/>
          </p:cNvSpPr>
          <p:nvPr>
            <p:ph type="title"/>
          </p:nvPr>
        </p:nvSpPr>
        <p:spPr/>
        <p:txBody>
          <a:bodyPr/>
          <a:lstStyle/>
          <a:p>
            <a:r>
              <a:rPr lang="en-US" altLang="zh-CN" dirty="0"/>
              <a:t>14. </a:t>
            </a:r>
            <a:r>
              <a:rPr lang="zh-CN" altLang="en-US" dirty="0"/>
              <a:t>变量注释和实现注释</a:t>
            </a:r>
          </a:p>
        </p:txBody>
      </p:sp>
      <p:sp>
        <p:nvSpPr>
          <p:cNvPr id="3" name="内容占位符 2">
            <a:extLst>
              <a:ext uri="{FF2B5EF4-FFF2-40B4-BE49-F238E27FC236}">
                <a16:creationId xmlns:a16="http://schemas.microsoft.com/office/drawing/2014/main" id="{314F8771-F0E2-4CB0-A7D9-969344FBBD9A}"/>
              </a:ext>
            </a:extLst>
          </p:cNvPr>
          <p:cNvSpPr>
            <a:spLocks noGrp="1"/>
          </p:cNvSpPr>
          <p:nvPr>
            <p:ph idx="1"/>
          </p:nvPr>
        </p:nvSpPr>
        <p:spPr>
          <a:xfrm>
            <a:off x="1295400" y="2503721"/>
            <a:ext cx="9601200" cy="3809999"/>
          </a:xfrm>
        </p:spPr>
        <p:txBody>
          <a:bodyPr/>
          <a:lstStyle/>
          <a:p>
            <a:r>
              <a:rPr lang="zh-CN" altLang="en-US" dirty="0"/>
              <a:t>通常变量名本身足以很好说明变量用途。某些情况下，也需要额外的注释说明。</a:t>
            </a:r>
            <a:endParaRPr lang="en-US" altLang="zh-CN" dirty="0"/>
          </a:p>
          <a:p>
            <a:r>
              <a:rPr lang="zh-CN" altLang="en-US" dirty="0"/>
              <a:t>对于代码中巧妙的，晦涩的，有趣的，重要的地方加以注释。</a:t>
            </a:r>
            <a:endParaRPr lang="en-US" altLang="zh-CN" dirty="0"/>
          </a:p>
          <a:p>
            <a:r>
              <a:rPr lang="zh-CN" altLang="en-US" b="1" dirty="0"/>
              <a:t>注</a:t>
            </a:r>
            <a:r>
              <a:rPr lang="zh-CN" altLang="en-US" dirty="0"/>
              <a:t>：注释要言简意赅，不要拖沓冗余，复杂的东西简单化和简单的东西复杂化都是要被鄙视的；</a:t>
            </a:r>
            <a:endParaRPr lang="en-US" altLang="zh-CN" dirty="0"/>
          </a:p>
          <a:p>
            <a:r>
              <a:rPr lang="zh-CN" altLang="en-US" dirty="0"/>
              <a:t>注释不要太乱，适当的缩进才会让人乐意看。建议约定使用 </a:t>
            </a:r>
            <a:r>
              <a:rPr lang="en-US" altLang="zh-CN" dirty="0"/>
              <a:t>space </a:t>
            </a:r>
            <a:r>
              <a:rPr lang="zh-CN" altLang="en-US" dirty="0"/>
              <a:t>，而不是 </a:t>
            </a:r>
            <a:r>
              <a:rPr lang="en-US" altLang="zh-CN" dirty="0"/>
              <a:t>tab </a:t>
            </a:r>
            <a:r>
              <a:rPr lang="zh-CN" altLang="en-US" dirty="0"/>
              <a:t>。</a:t>
            </a:r>
          </a:p>
        </p:txBody>
      </p:sp>
    </p:spTree>
    <p:extLst>
      <p:ext uri="{BB962C8B-B14F-4D97-AF65-F5344CB8AC3E}">
        <p14:creationId xmlns:p14="http://schemas.microsoft.com/office/powerpoint/2010/main" val="233004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latinLnBrk="1"/>
            <a:r>
              <a:rPr lang="en-US" altLang="zh-CN" dirty="0"/>
              <a:t>1. </a:t>
            </a:r>
            <a:r>
              <a:rPr lang="zh-CN" altLang="en-US" dirty="0"/>
              <a:t>通用命名规则</a:t>
            </a:r>
          </a:p>
        </p:txBody>
      </p:sp>
      <p:sp>
        <p:nvSpPr>
          <p:cNvPr id="3" name="内容占位符 2">
            <a:extLst>
              <a:ext uri="{FF2B5EF4-FFF2-40B4-BE49-F238E27FC236}">
                <a16:creationId xmlns:a16="http://schemas.microsoft.com/office/drawing/2014/main" id="{200B11E0-2771-4F9F-9DC9-84C39D3C64EA}"/>
              </a:ext>
            </a:extLst>
          </p:cNvPr>
          <p:cNvSpPr>
            <a:spLocks noGrp="1"/>
          </p:cNvSpPr>
          <p:nvPr>
            <p:ph idx="1"/>
          </p:nvPr>
        </p:nvSpPr>
        <p:spPr>
          <a:xfrm>
            <a:off x="1295400" y="2356981"/>
            <a:ext cx="9601200" cy="3809999"/>
          </a:xfrm>
        </p:spPr>
        <p:txBody>
          <a:bodyPr>
            <a:normAutofit/>
          </a:bodyPr>
          <a:lstStyle/>
          <a:p>
            <a:r>
              <a:rPr lang="zh-CN" altLang="en-US" b="1" dirty="0"/>
              <a:t>函数命名，变量命名，文件命名要有描述性；少用缩写。</a:t>
            </a:r>
            <a:endParaRPr lang="en-US" altLang="zh-CN" dirty="0"/>
          </a:p>
          <a:p>
            <a:r>
              <a:rPr lang="en-US" altLang="zh-CN" dirty="0"/>
              <a:t>int </a:t>
            </a:r>
            <a:r>
              <a:rPr lang="en-US" altLang="zh-CN" dirty="0" err="1"/>
              <a:t>price_count_reader</a:t>
            </a:r>
            <a:r>
              <a:rPr lang="en-US" altLang="zh-CN" dirty="0"/>
              <a:t>; // </a:t>
            </a:r>
            <a:r>
              <a:rPr lang="zh-CN" altLang="en-US" dirty="0"/>
              <a:t>无缩写 </a:t>
            </a:r>
            <a:endParaRPr lang="en-US" altLang="zh-CN" dirty="0"/>
          </a:p>
          <a:p>
            <a:r>
              <a:rPr lang="en-US" altLang="zh-CN" dirty="0"/>
              <a:t>int </a:t>
            </a:r>
            <a:r>
              <a:rPr lang="en-US" altLang="zh-CN" dirty="0" err="1"/>
              <a:t>num_errors</a:t>
            </a:r>
            <a:r>
              <a:rPr lang="en-US" altLang="zh-CN" dirty="0"/>
              <a:t>; // "num" </a:t>
            </a:r>
            <a:r>
              <a:rPr lang="zh-CN" altLang="en-US" dirty="0"/>
              <a:t>是一个常见的写法 </a:t>
            </a:r>
            <a:endParaRPr lang="en-US" altLang="zh-CN" dirty="0"/>
          </a:p>
          <a:p>
            <a:r>
              <a:rPr lang="en-US" altLang="zh-CN" dirty="0"/>
              <a:t>int </a:t>
            </a:r>
            <a:r>
              <a:rPr lang="en-US" altLang="zh-CN" dirty="0" err="1"/>
              <a:t>num_dns_connections</a:t>
            </a:r>
            <a:r>
              <a:rPr lang="en-US" altLang="zh-CN" dirty="0"/>
              <a:t>; // </a:t>
            </a:r>
            <a:r>
              <a:rPr lang="zh-CN" altLang="en-US" dirty="0"/>
              <a:t>人人都知道 </a:t>
            </a:r>
            <a:r>
              <a:rPr lang="en-US" altLang="zh-CN" dirty="0"/>
              <a:t>"DNS" </a:t>
            </a:r>
            <a:r>
              <a:rPr lang="zh-CN" altLang="en-US" dirty="0"/>
              <a:t>是什么 </a:t>
            </a:r>
            <a:endParaRPr lang="en-US" altLang="zh-CN" dirty="0"/>
          </a:p>
          <a:p>
            <a:r>
              <a:rPr lang="en-US" altLang="zh-CN" dirty="0"/>
              <a:t>int </a:t>
            </a:r>
            <a:r>
              <a:rPr lang="en-US" altLang="zh-CN" dirty="0" err="1"/>
              <a:t>lstm_size</a:t>
            </a:r>
            <a:r>
              <a:rPr lang="en-US" altLang="zh-CN" dirty="0"/>
              <a:t>; //“LSTM”</a:t>
            </a:r>
            <a:r>
              <a:rPr lang="zh-CN" altLang="en-US" dirty="0"/>
              <a:t>是常见的机器学习缩写</a:t>
            </a:r>
            <a:endParaRPr lang="en-US" altLang="zh-C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1. </a:t>
            </a:r>
            <a:r>
              <a:rPr lang="zh-CN" altLang="en-US" dirty="0"/>
              <a:t>通用命名规则</a:t>
            </a:r>
            <a:r>
              <a:rPr lang="en-US" altLang="zh-CN" dirty="0"/>
              <a:t>-</a:t>
            </a:r>
            <a:r>
              <a:rPr lang="zh-CN" altLang="en-US" dirty="0"/>
              <a:t>错误示范</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a:extLst>
              <a:ext uri="{FF2B5EF4-FFF2-40B4-BE49-F238E27FC236}">
                <a16:creationId xmlns:a16="http://schemas.microsoft.com/office/drawing/2014/main" id="{2C94BA3C-0B1C-46CC-B811-DDA99028E418}"/>
              </a:ext>
            </a:extLst>
          </p:cNvPr>
          <p:cNvSpPr>
            <a:spLocks noGrp="1"/>
          </p:cNvSpPr>
          <p:nvPr>
            <p:ph idx="1"/>
          </p:nvPr>
        </p:nvSpPr>
        <p:spPr>
          <a:xfrm>
            <a:off x="1295400" y="2216335"/>
            <a:ext cx="9601200" cy="3809999"/>
          </a:xfrm>
        </p:spPr>
        <p:txBody>
          <a:bodyPr/>
          <a:lstStyle/>
          <a:p>
            <a:r>
              <a:rPr lang="en-US" altLang="zh-CN" dirty="0"/>
              <a:t>int n; // </a:t>
            </a:r>
            <a:r>
              <a:rPr lang="zh-CN" altLang="en-US" dirty="0"/>
              <a:t>毫无意义</a:t>
            </a:r>
            <a:r>
              <a:rPr lang="en-US" altLang="zh-CN" dirty="0"/>
              <a:t>.</a:t>
            </a:r>
            <a:r>
              <a:rPr lang="zh-CN" altLang="en-US" dirty="0"/>
              <a:t> </a:t>
            </a:r>
            <a:endParaRPr lang="en-US" altLang="zh-CN" dirty="0"/>
          </a:p>
          <a:p>
            <a:r>
              <a:rPr lang="en-US" altLang="zh-CN" dirty="0"/>
              <a:t>int </a:t>
            </a:r>
            <a:r>
              <a:rPr lang="en-US" altLang="zh-CN" dirty="0" err="1"/>
              <a:t>nerr</a:t>
            </a:r>
            <a:r>
              <a:rPr lang="en-US" altLang="zh-CN" dirty="0"/>
              <a:t>; // </a:t>
            </a:r>
            <a:r>
              <a:rPr lang="zh-CN" altLang="en-US" dirty="0"/>
              <a:t>含糊不清的缩写</a:t>
            </a:r>
            <a:r>
              <a:rPr lang="en-US" altLang="zh-CN" dirty="0"/>
              <a:t>.</a:t>
            </a:r>
            <a:r>
              <a:rPr lang="zh-CN" altLang="en-US" dirty="0"/>
              <a:t> </a:t>
            </a:r>
            <a:endParaRPr lang="en-US" altLang="zh-CN" dirty="0"/>
          </a:p>
          <a:p>
            <a:r>
              <a:rPr lang="en-US" altLang="zh-CN" dirty="0"/>
              <a:t>int </a:t>
            </a:r>
            <a:r>
              <a:rPr lang="en-US" altLang="zh-CN" dirty="0" err="1"/>
              <a:t>n_comp_conns</a:t>
            </a:r>
            <a:r>
              <a:rPr lang="en-US" altLang="zh-CN" dirty="0"/>
              <a:t>; // </a:t>
            </a:r>
            <a:r>
              <a:rPr lang="zh-CN" altLang="en-US" dirty="0"/>
              <a:t>含糊不清的缩写</a:t>
            </a:r>
            <a:r>
              <a:rPr lang="en-US" altLang="zh-CN" dirty="0"/>
              <a:t>.</a:t>
            </a:r>
            <a:r>
              <a:rPr lang="zh-CN" altLang="en-US" dirty="0"/>
              <a:t> </a:t>
            </a:r>
            <a:endParaRPr lang="en-US" altLang="zh-CN" dirty="0"/>
          </a:p>
          <a:p>
            <a:r>
              <a:rPr lang="en-US" altLang="zh-CN" dirty="0"/>
              <a:t>int </a:t>
            </a:r>
            <a:r>
              <a:rPr lang="en-US" altLang="zh-CN" dirty="0" err="1"/>
              <a:t>wgc_connections</a:t>
            </a:r>
            <a:r>
              <a:rPr lang="en-US" altLang="zh-CN" dirty="0"/>
              <a:t>; // </a:t>
            </a:r>
            <a:r>
              <a:rPr lang="zh-CN" altLang="en-US" dirty="0"/>
              <a:t>只有开发团队知道是什么意思</a:t>
            </a:r>
            <a:r>
              <a:rPr lang="en-US" altLang="zh-CN" dirty="0"/>
              <a:t>.</a:t>
            </a:r>
            <a:r>
              <a:rPr lang="zh-CN" altLang="en-US" dirty="0"/>
              <a:t> </a:t>
            </a:r>
            <a:endParaRPr lang="en-US" altLang="zh-CN" dirty="0"/>
          </a:p>
          <a:p>
            <a:r>
              <a:rPr lang="en-US" altLang="zh-CN" dirty="0"/>
              <a:t>int </a:t>
            </a:r>
            <a:r>
              <a:rPr lang="en-US" altLang="zh-CN" dirty="0" err="1"/>
              <a:t>pc_reader</a:t>
            </a:r>
            <a:r>
              <a:rPr lang="en-US" altLang="zh-CN" dirty="0"/>
              <a:t>; // "pc" </a:t>
            </a:r>
            <a:r>
              <a:rPr lang="zh-CN" altLang="en-US" dirty="0"/>
              <a:t>有太多可能的解释了</a:t>
            </a:r>
            <a:r>
              <a:rPr lang="en-US" altLang="zh-CN" dirty="0"/>
              <a:t>.</a:t>
            </a:r>
            <a:r>
              <a:rPr lang="zh-CN" altLang="en-US" dirty="0"/>
              <a:t> </a:t>
            </a:r>
            <a:endParaRPr lang="en-US" altLang="zh-CN" dirty="0"/>
          </a:p>
          <a:p>
            <a:r>
              <a:rPr lang="en-US" altLang="zh-CN" dirty="0"/>
              <a:t>int </a:t>
            </a:r>
            <a:r>
              <a:rPr lang="en-US" altLang="zh-CN" dirty="0" err="1"/>
              <a:t>cstmr_id</a:t>
            </a:r>
            <a:r>
              <a:rPr lang="en-US" altLang="zh-CN" dirty="0"/>
              <a:t>; // </a:t>
            </a:r>
            <a:r>
              <a:rPr lang="zh-CN" altLang="en-US" dirty="0"/>
              <a:t>删减了若干字母</a:t>
            </a:r>
            <a:r>
              <a:rPr lang="en-US" altLang="zh-CN" dirty="0"/>
              <a:t>.</a:t>
            </a:r>
            <a:endParaRPr lang="zh-CN" alt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D453D-3369-4D9B-9B41-E26642E23B4A}"/>
              </a:ext>
            </a:extLst>
          </p:cNvPr>
          <p:cNvSpPr>
            <a:spLocks noGrp="1"/>
          </p:cNvSpPr>
          <p:nvPr>
            <p:ph type="title"/>
          </p:nvPr>
        </p:nvSpPr>
        <p:spPr/>
        <p:txBody>
          <a:bodyPr/>
          <a:lstStyle/>
          <a:p>
            <a:r>
              <a:rPr lang="en-US" altLang="zh-CN" dirty="0"/>
              <a:t>1. </a:t>
            </a:r>
            <a:r>
              <a:rPr lang="zh-CN" altLang="en-US" dirty="0"/>
              <a:t>通用命名规则</a:t>
            </a:r>
          </a:p>
        </p:txBody>
      </p:sp>
      <p:sp>
        <p:nvSpPr>
          <p:cNvPr id="3" name="内容占位符 2">
            <a:extLst>
              <a:ext uri="{FF2B5EF4-FFF2-40B4-BE49-F238E27FC236}">
                <a16:creationId xmlns:a16="http://schemas.microsoft.com/office/drawing/2014/main" id="{11F354AB-2219-4E69-95B7-4220DED10885}"/>
              </a:ext>
            </a:extLst>
          </p:cNvPr>
          <p:cNvSpPr>
            <a:spLocks noGrp="1"/>
          </p:cNvSpPr>
          <p:nvPr>
            <p:ph idx="1"/>
          </p:nvPr>
        </p:nvSpPr>
        <p:spPr>
          <a:xfrm>
            <a:off x="1295400" y="2640071"/>
            <a:ext cx="9601200" cy="3809999"/>
          </a:xfrm>
        </p:spPr>
        <p:txBody>
          <a:bodyPr/>
          <a:lstStyle/>
          <a:p>
            <a:pPr latinLnBrk="1"/>
            <a:r>
              <a:rPr lang="zh-CN" altLang="en-US" dirty="0"/>
              <a:t>一些特定的广为人知的缩写是允许的，例如用 </a:t>
            </a:r>
            <a:r>
              <a:rPr lang="en-US" altLang="zh-CN" dirty="0" err="1"/>
              <a:t>i</a:t>
            </a:r>
            <a:r>
              <a:rPr lang="en-US" altLang="zh-CN" dirty="0"/>
              <a:t> </a:t>
            </a:r>
            <a:r>
              <a:rPr lang="zh-CN" altLang="en-US" dirty="0"/>
              <a:t>表示迭代变量和用 </a:t>
            </a:r>
            <a:r>
              <a:rPr lang="en-US" altLang="zh-CN" dirty="0"/>
              <a:t>T </a:t>
            </a:r>
            <a:r>
              <a:rPr lang="zh-CN" altLang="en-US" dirty="0"/>
              <a:t>表示模板参数。</a:t>
            </a:r>
            <a:endParaRPr lang="en-US" altLang="zh-CN" dirty="0"/>
          </a:p>
          <a:p>
            <a:pPr latinLnBrk="1"/>
            <a:r>
              <a:rPr lang="zh-CN" altLang="en-US" dirty="0"/>
              <a:t>当单词或首字母缩略词出现在这些名称中时，更喜欢将缩写字或首字母缩写字大写为单个词（即</a:t>
            </a:r>
            <a:r>
              <a:rPr lang="en-US" altLang="zh-CN" dirty="0" err="1"/>
              <a:t>StartRpc</a:t>
            </a:r>
            <a:r>
              <a:rPr lang="zh-CN" altLang="en-US" dirty="0"/>
              <a:t>（）而不是</a:t>
            </a:r>
            <a:r>
              <a:rPr lang="en-US" altLang="zh-CN" dirty="0" err="1"/>
              <a:t>StartRPC</a:t>
            </a:r>
            <a:r>
              <a:rPr lang="zh-CN" altLang="en-US" dirty="0"/>
              <a:t>（））。</a:t>
            </a:r>
            <a:endParaRPr lang="en-US" altLang="zh-CN" dirty="0"/>
          </a:p>
          <a:p>
            <a:pPr latinLnBrk="1"/>
            <a:r>
              <a:rPr lang="zh-CN" altLang="en-US" dirty="0"/>
              <a:t>模板参数的命名应当遵循对应的分类：类型模板参数应当遵循 </a:t>
            </a:r>
            <a:r>
              <a:rPr lang="zh-CN" altLang="en-US" b="1" dirty="0"/>
              <a:t>类型命名 </a:t>
            </a:r>
            <a:r>
              <a:rPr lang="zh-CN" altLang="en-US" dirty="0"/>
              <a:t>的规则，而非类型模板应当遵循 </a:t>
            </a:r>
            <a:r>
              <a:rPr lang="zh-CN" altLang="en-US" b="1" dirty="0"/>
              <a:t>变量命名 </a:t>
            </a:r>
            <a:r>
              <a:rPr lang="zh-CN" altLang="en-US" dirty="0"/>
              <a:t>的规则。</a:t>
            </a:r>
            <a:endParaRPr lang="en-US" altLang="zh-CN" dirty="0"/>
          </a:p>
        </p:txBody>
      </p:sp>
    </p:spTree>
    <p:extLst>
      <p:ext uri="{BB962C8B-B14F-4D97-AF65-F5344CB8AC3E}">
        <p14:creationId xmlns:p14="http://schemas.microsoft.com/office/powerpoint/2010/main" val="3329498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7C6DE-7074-4237-A155-F0090BA9A271}"/>
              </a:ext>
            </a:extLst>
          </p:cNvPr>
          <p:cNvSpPr>
            <a:spLocks noGrp="1"/>
          </p:cNvSpPr>
          <p:nvPr>
            <p:ph type="title"/>
          </p:nvPr>
        </p:nvSpPr>
        <p:spPr/>
        <p:txBody>
          <a:bodyPr/>
          <a:lstStyle/>
          <a:p>
            <a:r>
              <a:rPr lang="en-US" altLang="zh-CN" dirty="0"/>
              <a:t>2. </a:t>
            </a:r>
            <a:r>
              <a:rPr lang="zh-CN" altLang="en-US" dirty="0"/>
              <a:t>文件命名</a:t>
            </a:r>
          </a:p>
        </p:txBody>
      </p:sp>
      <p:sp>
        <p:nvSpPr>
          <p:cNvPr id="3" name="内容占位符 2">
            <a:extLst>
              <a:ext uri="{FF2B5EF4-FFF2-40B4-BE49-F238E27FC236}">
                <a16:creationId xmlns:a16="http://schemas.microsoft.com/office/drawing/2014/main" id="{449FCB46-878D-4E43-B9FD-F44BEC4C0884}"/>
              </a:ext>
            </a:extLst>
          </p:cNvPr>
          <p:cNvSpPr>
            <a:spLocks noGrp="1"/>
          </p:cNvSpPr>
          <p:nvPr>
            <p:ph idx="1"/>
          </p:nvPr>
        </p:nvSpPr>
        <p:spPr>
          <a:xfrm>
            <a:off x="1295400" y="2151020"/>
            <a:ext cx="9601200" cy="3809999"/>
          </a:xfrm>
        </p:spPr>
        <p:txBody>
          <a:bodyPr>
            <a:normAutofit/>
          </a:bodyPr>
          <a:lstStyle/>
          <a:p>
            <a:r>
              <a:rPr lang="zh-CN" altLang="en-US" dirty="0"/>
              <a:t>文件名要全部</a:t>
            </a:r>
            <a:r>
              <a:rPr lang="zh-CN" altLang="en-US" b="1" dirty="0"/>
              <a:t>小写</a:t>
            </a:r>
            <a:r>
              <a:rPr lang="zh-CN" altLang="en-US" dirty="0"/>
              <a:t>，可以包含</a:t>
            </a:r>
            <a:r>
              <a:rPr lang="zh-CN" altLang="en-US" b="1" dirty="0"/>
              <a:t>下划线</a:t>
            </a:r>
            <a:r>
              <a:rPr lang="zh-CN" altLang="en-US" dirty="0"/>
              <a:t> </a:t>
            </a:r>
            <a:r>
              <a:rPr lang="en-US" altLang="zh-CN" dirty="0"/>
              <a:t>( _ ) </a:t>
            </a:r>
            <a:r>
              <a:rPr lang="zh-CN" altLang="en-US" dirty="0"/>
              <a:t>或</a:t>
            </a:r>
            <a:r>
              <a:rPr lang="zh-CN" altLang="en-US" b="1" dirty="0"/>
              <a:t>连字符 </a:t>
            </a:r>
            <a:r>
              <a:rPr lang="en-US" altLang="zh-CN" dirty="0"/>
              <a:t>( - )</a:t>
            </a:r>
            <a:r>
              <a:rPr lang="zh-CN" altLang="en-US" dirty="0"/>
              <a:t>，依照项目的约定。如果没有约定，那么“</a:t>
            </a:r>
            <a:r>
              <a:rPr lang="en-US" altLang="zh-CN" dirty="0"/>
              <a:t>_</a:t>
            </a:r>
            <a:r>
              <a:rPr lang="zh-CN" altLang="en-US" dirty="0"/>
              <a:t>”更好。</a:t>
            </a:r>
            <a:endParaRPr lang="en-US" altLang="zh-CN" dirty="0"/>
          </a:p>
          <a:p>
            <a:r>
              <a:rPr lang="zh-CN" altLang="en-US" dirty="0"/>
              <a:t>可接受的文件命名示例：</a:t>
            </a:r>
            <a:endParaRPr lang="en-US" altLang="zh-CN" dirty="0"/>
          </a:p>
          <a:p>
            <a:r>
              <a:rPr lang="en-US" altLang="zh-CN" dirty="0"/>
              <a:t>my_useful_class.cc</a:t>
            </a:r>
          </a:p>
          <a:p>
            <a:r>
              <a:rPr lang="en-US" altLang="zh-CN" dirty="0"/>
              <a:t>my-useful-class.cc</a:t>
            </a:r>
          </a:p>
          <a:p>
            <a:r>
              <a:rPr lang="en-US" altLang="zh-CN" dirty="0"/>
              <a:t>myusefulclass.cc</a:t>
            </a:r>
          </a:p>
          <a:p>
            <a:r>
              <a:rPr lang="en-US" altLang="zh-CN" dirty="0"/>
              <a:t>C++ </a:t>
            </a:r>
            <a:r>
              <a:rPr lang="zh-CN" altLang="en-US" dirty="0"/>
              <a:t>文件要以 </a:t>
            </a:r>
            <a:r>
              <a:rPr lang="en-US" altLang="zh-CN" dirty="0"/>
              <a:t>.cc </a:t>
            </a:r>
            <a:r>
              <a:rPr lang="zh-CN" altLang="en-US" dirty="0"/>
              <a:t>结尾，头文件以 </a:t>
            </a:r>
            <a:r>
              <a:rPr lang="en-US" altLang="zh-CN" dirty="0"/>
              <a:t>.h </a:t>
            </a:r>
            <a:r>
              <a:rPr lang="zh-CN" altLang="en-US" dirty="0"/>
              <a:t>结尾。专门插入文本的文件则以 </a:t>
            </a:r>
            <a:r>
              <a:rPr lang="en-US" altLang="zh-CN" dirty="0"/>
              <a:t>.</a:t>
            </a:r>
            <a:r>
              <a:rPr lang="en-US" altLang="zh-CN" dirty="0" err="1"/>
              <a:t>inc</a:t>
            </a:r>
            <a:r>
              <a:rPr lang="en-US" altLang="zh-CN" dirty="0"/>
              <a:t> </a:t>
            </a:r>
            <a:r>
              <a:rPr lang="zh-CN" altLang="en-US" dirty="0"/>
              <a:t>结尾。</a:t>
            </a:r>
            <a:endParaRPr lang="en-US" altLang="zh-CN" dirty="0"/>
          </a:p>
        </p:txBody>
      </p:sp>
    </p:spTree>
    <p:extLst>
      <p:ext uri="{BB962C8B-B14F-4D97-AF65-F5344CB8AC3E}">
        <p14:creationId xmlns:p14="http://schemas.microsoft.com/office/powerpoint/2010/main" val="2626406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21DE8-FF06-4B27-9415-27AAEAC7C3A8}"/>
              </a:ext>
            </a:extLst>
          </p:cNvPr>
          <p:cNvSpPr>
            <a:spLocks noGrp="1"/>
          </p:cNvSpPr>
          <p:nvPr>
            <p:ph type="title"/>
          </p:nvPr>
        </p:nvSpPr>
        <p:spPr/>
        <p:txBody>
          <a:bodyPr/>
          <a:lstStyle/>
          <a:p>
            <a:r>
              <a:rPr lang="en-US" altLang="zh-CN" dirty="0"/>
              <a:t>2. </a:t>
            </a:r>
            <a:r>
              <a:rPr lang="zh-CN" altLang="en-US" dirty="0"/>
              <a:t>文件命名</a:t>
            </a:r>
          </a:p>
        </p:txBody>
      </p:sp>
      <p:sp>
        <p:nvSpPr>
          <p:cNvPr id="3" name="内容占位符 2">
            <a:extLst>
              <a:ext uri="{FF2B5EF4-FFF2-40B4-BE49-F238E27FC236}">
                <a16:creationId xmlns:a16="http://schemas.microsoft.com/office/drawing/2014/main" id="{9F45CC12-35E6-486F-82A2-C0AFB0E583CA}"/>
              </a:ext>
            </a:extLst>
          </p:cNvPr>
          <p:cNvSpPr>
            <a:spLocks noGrp="1"/>
          </p:cNvSpPr>
          <p:nvPr>
            <p:ph idx="1"/>
          </p:nvPr>
        </p:nvSpPr>
        <p:spPr>
          <a:xfrm>
            <a:off x="1295400" y="2653671"/>
            <a:ext cx="9601200" cy="3809999"/>
          </a:xfrm>
        </p:spPr>
        <p:txBody>
          <a:bodyPr/>
          <a:lstStyle/>
          <a:p>
            <a:r>
              <a:rPr lang="zh-CN" altLang="en-US" dirty="0"/>
              <a:t>不要使用已经存在于 </a:t>
            </a:r>
            <a:r>
              <a:rPr lang="en-US" altLang="zh-CN" dirty="0"/>
              <a:t>/</a:t>
            </a:r>
            <a:r>
              <a:rPr lang="en-US" altLang="zh-CN" dirty="0" err="1"/>
              <a:t>usr</a:t>
            </a:r>
            <a:r>
              <a:rPr lang="en-US" altLang="zh-CN" dirty="0"/>
              <a:t>/include </a:t>
            </a:r>
            <a:r>
              <a:rPr lang="zh-CN" altLang="en-US" dirty="0"/>
              <a:t>下的文件名 </a:t>
            </a:r>
            <a:r>
              <a:rPr lang="en-US" altLang="zh-CN" dirty="0"/>
              <a:t>(</a:t>
            </a:r>
            <a:r>
              <a:rPr lang="zh-CN" altLang="en-US" dirty="0"/>
              <a:t>注：即编译器搜索系统头文件的路径</a:t>
            </a:r>
            <a:r>
              <a:rPr lang="en-US" altLang="zh-CN" dirty="0"/>
              <a:t>)</a:t>
            </a:r>
            <a:r>
              <a:rPr lang="zh-CN" altLang="en-US" dirty="0"/>
              <a:t>，如 </a:t>
            </a:r>
            <a:r>
              <a:rPr lang="en-US" altLang="zh-CN" dirty="0" err="1"/>
              <a:t>db.h</a:t>
            </a:r>
            <a:r>
              <a:rPr lang="zh-CN" altLang="en-US" dirty="0"/>
              <a:t>。</a:t>
            </a:r>
            <a:endParaRPr lang="en-US" altLang="zh-CN" dirty="0"/>
          </a:p>
          <a:p>
            <a:r>
              <a:rPr lang="zh-CN" altLang="en-US" dirty="0"/>
              <a:t>通常应尽量让文件名更加明确。</a:t>
            </a:r>
            <a:r>
              <a:rPr lang="en-US" altLang="zh-CN" dirty="0" err="1"/>
              <a:t>http_server_logs.h</a:t>
            </a:r>
            <a:r>
              <a:rPr lang="en-US" altLang="zh-CN" dirty="0"/>
              <a:t> </a:t>
            </a:r>
            <a:r>
              <a:rPr lang="zh-CN" altLang="en-US" dirty="0"/>
              <a:t>就比 </a:t>
            </a:r>
            <a:r>
              <a:rPr lang="en-US" altLang="zh-CN" dirty="0" err="1"/>
              <a:t>logs.h</a:t>
            </a:r>
            <a:r>
              <a:rPr lang="en-US" altLang="zh-CN" dirty="0"/>
              <a:t> </a:t>
            </a:r>
            <a:r>
              <a:rPr lang="zh-CN" altLang="en-US" dirty="0"/>
              <a:t>要好。定义类时文件名一般成对出现，如 </a:t>
            </a:r>
            <a:r>
              <a:rPr lang="en-US" altLang="zh-CN" dirty="0" err="1"/>
              <a:t>foo_bar.h</a:t>
            </a:r>
            <a:r>
              <a:rPr lang="en-US" altLang="zh-CN" dirty="0"/>
              <a:t> </a:t>
            </a:r>
            <a:r>
              <a:rPr lang="zh-CN" altLang="en-US" dirty="0"/>
              <a:t>和 </a:t>
            </a:r>
            <a:r>
              <a:rPr lang="en-US" altLang="zh-CN" dirty="0"/>
              <a:t>foo_bar.cc</a:t>
            </a:r>
            <a:r>
              <a:rPr lang="zh-CN" altLang="en-US" dirty="0"/>
              <a:t>，对应于类 </a:t>
            </a:r>
            <a:r>
              <a:rPr lang="en-US" altLang="zh-CN" dirty="0" err="1"/>
              <a:t>FooBar</a:t>
            </a:r>
            <a:r>
              <a:rPr lang="zh-CN" altLang="en-US" dirty="0"/>
              <a:t>。</a:t>
            </a:r>
            <a:endParaRPr lang="en-US" altLang="zh-CN" dirty="0"/>
          </a:p>
          <a:p>
            <a:r>
              <a:rPr lang="zh-CN" altLang="en-US" dirty="0"/>
              <a:t>内联函数必须放在 </a:t>
            </a:r>
            <a:r>
              <a:rPr lang="en-US" altLang="zh-CN" dirty="0"/>
              <a:t>.h </a:t>
            </a:r>
            <a:r>
              <a:rPr lang="zh-CN" altLang="en-US" dirty="0"/>
              <a:t>文件中。</a:t>
            </a:r>
          </a:p>
        </p:txBody>
      </p:sp>
    </p:spTree>
    <p:extLst>
      <p:ext uri="{BB962C8B-B14F-4D97-AF65-F5344CB8AC3E}">
        <p14:creationId xmlns:p14="http://schemas.microsoft.com/office/powerpoint/2010/main" val="2796243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10A-92BA-4E6A-86B7-9610B0EA80FD}"/>
              </a:ext>
            </a:extLst>
          </p:cNvPr>
          <p:cNvSpPr>
            <a:spLocks noGrp="1"/>
          </p:cNvSpPr>
          <p:nvPr>
            <p:ph type="title"/>
          </p:nvPr>
        </p:nvSpPr>
        <p:spPr/>
        <p:txBody>
          <a:bodyPr/>
          <a:lstStyle/>
          <a:p>
            <a:r>
              <a:rPr lang="en-US" altLang="zh-CN" dirty="0"/>
              <a:t>3. </a:t>
            </a:r>
            <a:r>
              <a:rPr lang="zh-CN" altLang="en-US" dirty="0"/>
              <a:t>类型命名</a:t>
            </a:r>
          </a:p>
        </p:txBody>
      </p:sp>
      <p:sp>
        <p:nvSpPr>
          <p:cNvPr id="3" name="内容占位符 2">
            <a:extLst>
              <a:ext uri="{FF2B5EF4-FFF2-40B4-BE49-F238E27FC236}">
                <a16:creationId xmlns:a16="http://schemas.microsoft.com/office/drawing/2014/main" id="{C75EEA44-4DBD-4253-AAB2-BC88B117A3DE}"/>
              </a:ext>
            </a:extLst>
          </p:cNvPr>
          <p:cNvSpPr>
            <a:spLocks noGrp="1"/>
          </p:cNvSpPr>
          <p:nvPr>
            <p:ph idx="1"/>
          </p:nvPr>
        </p:nvSpPr>
        <p:spPr/>
        <p:txBody>
          <a:bodyPr>
            <a:normAutofit/>
          </a:bodyPr>
          <a:lstStyle/>
          <a:p>
            <a:r>
              <a:rPr lang="zh-CN" altLang="en-US" b="1" dirty="0"/>
              <a:t>类型名称的每个单词首字母均大写，不包含下划线</a:t>
            </a:r>
            <a:r>
              <a:rPr lang="en-US" altLang="zh-CN" b="1" dirty="0"/>
              <a:t>: </a:t>
            </a:r>
            <a:r>
              <a:rPr lang="en-US" altLang="zh-CN" b="1" dirty="0" err="1"/>
              <a:t>MyExcitingClass</a:t>
            </a:r>
            <a:r>
              <a:rPr lang="zh-CN" altLang="en-US" b="1" dirty="0"/>
              <a:t>，</a:t>
            </a:r>
            <a:r>
              <a:rPr lang="en-US" altLang="zh-CN" b="1" dirty="0"/>
              <a:t> </a:t>
            </a:r>
            <a:r>
              <a:rPr lang="en-US" altLang="zh-CN" b="1" dirty="0" err="1"/>
              <a:t>MyExcitingEnum</a:t>
            </a:r>
            <a:r>
              <a:rPr lang="zh-CN" altLang="en-US" b="1" dirty="0"/>
              <a:t>。</a:t>
            </a:r>
            <a:endParaRPr lang="en-US" altLang="zh-CN" b="1" dirty="0"/>
          </a:p>
          <a:p>
            <a:r>
              <a:rPr lang="zh-CN" altLang="en-US" dirty="0"/>
              <a:t>所有类型命名 </a:t>
            </a:r>
            <a:r>
              <a:rPr lang="en-US" altLang="zh-CN" dirty="0"/>
              <a:t>—— </a:t>
            </a:r>
            <a:r>
              <a:rPr lang="zh-CN" altLang="en-US" dirty="0"/>
              <a:t>类，结构体，类型定义 </a:t>
            </a:r>
            <a:r>
              <a:rPr lang="en-US" altLang="zh-CN" dirty="0"/>
              <a:t>(typedef)</a:t>
            </a:r>
            <a:r>
              <a:rPr lang="zh-CN" altLang="en-US" dirty="0"/>
              <a:t>，枚举，类型模板参数 </a:t>
            </a:r>
            <a:r>
              <a:rPr lang="en-US" altLang="zh-CN" dirty="0"/>
              <a:t>—— </a:t>
            </a:r>
            <a:r>
              <a:rPr lang="zh-CN" altLang="en-US" dirty="0"/>
              <a:t>均使用相同约定，即</a:t>
            </a:r>
            <a:r>
              <a:rPr lang="zh-CN" altLang="en-US" b="1" dirty="0"/>
              <a:t>以大写字母开始，每个单词首字母均大写，不包含下划线</a:t>
            </a:r>
            <a:r>
              <a:rPr lang="zh-CN" altLang="en-US" dirty="0"/>
              <a:t>。例如：</a:t>
            </a:r>
            <a:endParaRPr lang="en-US" altLang="zh-CN" dirty="0"/>
          </a:p>
          <a:p>
            <a:r>
              <a:rPr lang="en-US" altLang="zh-CN" dirty="0"/>
              <a:t>// </a:t>
            </a:r>
            <a:r>
              <a:rPr lang="zh-CN" altLang="en-US" dirty="0"/>
              <a:t>类和结构体</a:t>
            </a:r>
          </a:p>
          <a:p>
            <a:r>
              <a:rPr lang="en-US" altLang="zh-CN" dirty="0"/>
              <a:t>class </a:t>
            </a:r>
            <a:r>
              <a:rPr lang="en-US" altLang="zh-CN" dirty="0" err="1"/>
              <a:t>UrlTable</a:t>
            </a:r>
            <a:r>
              <a:rPr lang="en-US" altLang="zh-CN" dirty="0"/>
              <a:t> { ...</a:t>
            </a:r>
          </a:p>
          <a:p>
            <a:r>
              <a:rPr lang="en-US" altLang="zh-CN" dirty="0"/>
              <a:t>class </a:t>
            </a:r>
            <a:r>
              <a:rPr lang="en-US" altLang="zh-CN" dirty="0" err="1"/>
              <a:t>UrlTableTester</a:t>
            </a:r>
            <a:r>
              <a:rPr lang="en-US" altLang="zh-CN" dirty="0"/>
              <a:t> { ...</a:t>
            </a:r>
          </a:p>
          <a:p>
            <a:r>
              <a:rPr lang="en-US" altLang="zh-CN" dirty="0"/>
              <a:t>struct </a:t>
            </a:r>
            <a:r>
              <a:rPr lang="en-US" altLang="zh-CN" dirty="0" err="1"/>
              <a:t>UrlTableProperties</a:t>
            </a:r>
            <a:r>
              <a:rPr lang="en-US" altLang="zh-CN" dirty="0"/>
              <a:t> { ...</a:t>
            </a:r>
          </a:p>
        </p:txBody>
      </p:sp>
    </p:spTree>
    <p:extLst>
      <p:ext uri="{BB962C8B-B14F-4D97-AF65-F5344CB8AC3E}">
        <p14:creationId xmlns:p14="http://schemas.microsoft.com/office/powerpoint/2010/main" val="1375181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66D52-1D40-4583-A486-814F43125181}"/>
              </a:ext>
            </a:extLst>
          </p:cNvPr>
          <p:cNvSpPr>
            <a:spLocks noGrp="1"/>
          </p:cNvSpPr>
          <p:nvPr>
            <p:ph type="title"/>
          </p:nvPr>
        </p:nvSpPr>
        <p:spPr/>
        <p:txBody>
          <a:bodyPr/>
          <a:lstStyle/>
          <a:p>
            <a:r>
              <a:rPr lang="en-US" altLang="zh-CN" dirty="0"/>
              <a:t>3. </a:t>
            </a:r>
            <a:r>
              <a:rPr lang="zh-CN" altLang="en-US" dirty="0"/>
              <a:t>类型命名</a:t>
            </a:r>
          </a:p>
        </p:txBody>
      </p:sp>
      <p:sp>
        <p:nvSpPr>
          <p:cNvPr id="3" name="内容占位符 2">
            <a:extLst>
              <a:ext uri="{FF2B5EF4-FFF2-40B4-BE49-F238E27FC236}">
                <a16:creationId xmlns:a16="http://schemas.microsoft.com/office/drawing/2014/main" id="{25261D75-1629-4CA7-97E7-EC549D9C0F2F}"/>
              </a:ext>
            </a:extLst>
          </p:cNvPr>
          <p:cNvSpPr>
            <a:spLocks noGrp="1"/>
          </p:cNvSpPr>
          <p:nvPr>
            <p:ph idx="1"/>
          </p:nvPr>
        </p:nvSpPr>
        <p:spPr>
          <a:xfrm>
            <a:off x="1295400" y="1798324"/>
            <a:ext cx="9601200" cy="3809999"/>
          </a:xfrm>
        </p:spPr>
        <p:txBody>
          <a:bodyPr/>
          <a:lstStyle/>
          <a:p>
            <a:r>
              <a:rPr lang="en-US" altLang="zh-CN" dirty="0"/>
              <a:t>// </a:t>
            </a:r>
            <a:r>
              <a:rPr lang="zh-CN" altLang="en-US" dirty="0"/>
              <a:t>类型定义</a:t>
            </a:r>
          </a:p>
          <a:p>
            <a:r>
              <a:rPr lang="en-US" altLang="zh-CN" dirty="0"/>
              <a:t>typedef </a:t>
            </a:r>
            <a:r>
              <a:rPr lang="en-US" altLang="zh-CN" dirty="0" err="1"/>
              <a:t>hash_map</a:t>
            </a:r>
            <a:r>
              <a:rPr lang="en-US" altLang="zh-CN" dirty="0"/>
              <a:t>&lt;</a:t>
            </a:r>
            <a:r>
              <a:rPr lang="en-US" altLang="zh-CN" dirty="0" err="1"/>
              <a:t>UrlTableProperties</a:t>
            </a:r>
            <a:r>
              <a:rPr lang="en-US" altLang="zh-CN" dirty="0"/>
              <a:t> *, string&gt; </a:t>
            </a:r>
            <a:r>
              <a:rPr lang="en-US" altLang="zh-CN" dirty="0" err="1"/>
              <a:t>PropertiesMap</a:t>
            </a:r>
            <a:r>
              <a:rPr lang="en-US" altLang="zh-CN" dirty="0"/>
              <a:t>;</a:t>
            </a:r>
          </a:p>
          <a:p>
            <a:r>
              <a:rPr lang="en-US" altLang="zh-CN" dirty="0"/>
              <a:t>// using </a:t>
            </a:r>
            <a:r>
              <a:rPr lang="zh-CN" altLang="en-US" dirty="0"/>
              <a:t>别名</a:t>
            </a:r>
          </a:p>
          <a:p>
            <a:r>
              <a:rPr lang="en-US" altLang="zh-CN" dirty="0"/>
              <a:t>using </a:t>
            </a:r>
            <a:r>
              <a:rPr lang="en-US" altLang="zh-CN" dirty="0" err="1"/>
              <a:t>PropertiesMap</a:t>
            </a:r>
            <a:r>
              <a:rPr lang="en-US" altLang="zh-CN" dirty="0"/>
              <a:t> = </a:t>
            </a:r>
            <a:r>
              <a:rPr lang="en-US" altLang="zh-CN" dirty="0" err="1"/>
              <a:t>hash_map</a:t>
            </a:r>
            <a:r>
              <a:rPr lang="en-US" altLang="zh-CN" dirty="0"/>
              <a:t>&lt;</a:t>
            </a:r>
            <a:r>
              <a:rPr lang="en-US" altLang="zh-CN" dirty="0" err="1"/>
              <a:t>UrlTableProperties</a:t>
            </a:r>
            <a:r>
              <a:rPr lang="en-US" altLang="zh-CN" dirty="0"/>
              <a:t> *, string&gt;;</a:t>
            </a:r>
          </a:p>
          <a:p>
            <a:r>
              <a:rPr lang="en-US" altLang="zh-CN" dirty="0"/>
              <a:t>// </a:t>
            </a:r>
            <a:r>
              <a:rPr lang="zh-CN" altLang="en-US" dirty="0"/>
              <a:t>枚举</a:t>
            </a:r>
          </a:p>
          <a:p>
            <a:r>
              <a:rPr lang="en-US" altLang="zh-CN" dirty="0" err="1"/>
              <a:t>enum</a:t>
            </a:r>
            <a:r>
              <a:rPr lang="en-US" altLang="zh-CN" dirty="0"/>
              <a:t> </a:t>
            </a:r>
            <a:r>
              <a:rPr lang="en-US" altLang="zh-CN" dirty="0" err="1"/>
              <a:t>UrlTableErrors</a:t>
            </a:r>
            <a:r>
              <a:rPr lang="en-US" altLang="zh-CN" dirty="0"/>
              <a:t> { ...</a:t>
            </a:r>
            <a:endParaRPr lang="zh-CN" altLang="en-US" dirty="0"/>
          </a:p>
        </p:txBody>
      </p:sp>
    </p:spTree>
    <p:extLst>
      <p:ext uri="{BB962C8B-B14F-4D97-AF65-F5344CB8AC3E}">
        <p14:creationId xmlns:p14="http://schemas.microsoft.com/office/powerpoint/2010/main" val="3859132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1036</TotalTime>
  <Words>2182</Words>
  <Application>Microsoft Office PowerPoint</Application>
  <PresentationFormat>宽屏</PresentationFormat>
  <Paragraphs>152</Paragraphs>
  <Slides>24</Slides>
  <Notes>9</Notes>
  <HiddenSlides>2</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24</vt:i4>
      </vt:variant>
    </vt:vector>
  </HeadingPairs>
  <TitlesOfParts>
    <vt:vector size="27" baseType="lpstr">
      <vt:lpstr>微软雅黑</vt:lpstr>
      <vt:lpstr>Arial</vt:lpstr>
      <vt:lpstr>菱形网格 16x9</vt:lpstr>
      <vt:lpstr>Google Style C++</vt:lpstr>
      <vt:lpstr>命名约定</vt:lpstr>
      <vt:lpstr>1. 通用命名规则</vt:lpstr>
      <vt:lpstr>1. 通用命名规则-错误示范</vt:lpstr>
      <vt:lpstr>1. 通用命名规则</vt:lpstr>
      <vt:lpstr>2. 文件命名</vt:lpstr>
      <vt:lpstr>2. 文件命名</vt:lpstr>
      <vt:lpstr>3. 类型命名</vt:lpstr>
      <vt:lpstr>3. 类型命名</vt:lpstr>
      <vt:lpstr>4. 变量命名</vt:lpstr>
      <vt:lpstr>4. 变量命名</vt:lpstr>
      <vt:lpstr>4. 变量命名</vt:lpstr>
      <vt:lpstr>5. 常量命名</vt:lpstr>
      <vt:lpstr>6. 函数命名</vt:lpstr>
      <vt:lpstr>7. 命名空间命名</vt:lpstr>
      <vt:lpstr>7. 命名空间命名</vt:lpstr>
      <vt:lpstr>8. 枚举命名</vt:lpstr>
      <vt:lpstr>8. 枚举命名</vt:lpstr>
      <vt:lpstr>9. 宏命名</vt:lpstr>
      <vt:lpstr>10. 命名规则的特例</vt:lpstr>
      <vt:lpstr>11. 注释风格</vt:lpstr>
      <vt:lpstr>12. 文件注释</vt:lpstr>
      <vt:lpstr>13. 类注释和函数注释</vt:lpstr>
      <vt:lpstr>14. 变量注释和实现注释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Google代码风格(C++)                     ——命名约定</dc:title>
  <dc:creator>马 坤</dc:creator>
  <cp:lastModifiedBy>马 坤</cp:lastModifiedBy>
  <cp:revision>56</cp:revision>
  <dcterms:created xsi:type="dcterms:W3CDTF">2018-09-06T01:38:08Z</dcterms:created>
  <dcterms:modified xsi:type="dcterms:W3CDTF">2018-09-18T11:22:36Z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