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6" r:id="rId6"/>
    <p:sldId id="273" r:id="rId7"/>
    <p:sldId id="301" r:id="rId8"/>
    <p:sldId id="302" r:id="rId9"/>
    <p:sldId id="271" r:id="rId10"/>
    <p:sldId id="303" r:id="rId11"/>
    <p:sldId id="263" r:id="rId12"/>
    <p:sldId id="304" r:id="rId13"/>
    <p:sldId id="305" r:id="rId14"/>
    <p:sldId id="268" r:id="rId15"/>
    <p:sldId id="306" r:id="rId16"/>
    <p:sldId id="272" r:id="rId17"/>
    <p:sldId id="262" r:id="rId18"/>
    <p:sldId id="267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A39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4" d="100"/>
          <a:sy n="84" d="100"/>
        </p:scale>
        <p:origin x="996" y="342"/>
      </p:cViewPr>
      <p:guideLst>
        <p:guide orient="horz" pos="1724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5D112-4EA8-4A27-9514-EC3B8914B9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这些函数的特征标看似不同，但实际上相同。首先，前面说过，在函数原型中，参数列表 doubl</a:t>
            </a:r>
            <a:r>
              <a:rPr lang="en-US" altLang="zh-CN"/>
              <a:t>e </a:t>
            </a:r>
            <a:r>
              <a:rPr lang="zh-CN" altLang="en-US"/>
              <a:t>ar[]与 const double </a:t>
            </a:r>
            <a:r>
              <a:rPr lang="en-US" altLang="zh-CN"/>
              <a:t>*</a:t>
            </a:r>
            <a:r>
              <a:rPr lang="zh-CN" altLang="en-US"/>
              <a:t>ar的含义完全相同。其次、,在函数原型中，可以省略标识符。因此, const double ar</a:t>
            </a:r>
            <a:r>
              <a:rPr lang="en-US" altLang="zh-CN"/>
              <a:t>[]</a:t>
            </a:r>
            <a:endParaRPr lang="zh-CN" altLang="en-US"/>
          </a:p>
          <a:p>
            <a:r>
              <a:rPr lang="zh-CN" altLang="en-US"/>
              <a:t>可简化为 const double[],而 const double*ar可简化为 const double*。因此，上述所有函数特征标的含义</a:t>
            </a:r>
            <a:endParaRPr lang="zh-CN" altLang="en-US"/>
          </a:p>
          <a:p>
            <a:r>
              <a:rPr lang="zh-CN" altLang="en-US"/>
              <a:t>都相同。另一方面，函数定义必须提供标识符，因此需要使用 const double ar[]或 const double ar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数组名是指向第一个元素的指针，因此pa和pb都是指向函数指针的指针。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,pd是一个指针，它指向一个包含三个元素的数组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可以编写将另一个函数的地址作为参数的函数。这样第一个函数将能够找到第二个函数,并运行它。与直接调用另一个函数相比</a:t>
            </a:r>
            <a:endParaRPr lang="zh-CN" altLang="en-US"/>
          </a:p>
          <a:p>
            <a:r>
              <a:rPr lang="zh-CN" altLang="en-US"/>
              <a:t>这种方法很笨拙,但它允许在不同的时间传递不同函数的地址,这意味着可以在不同的时间使用不同的函数。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提示:通常，要声明指向特定类型的函数的指针，可以首先编写这种函数的原型，然后用(pf)替换</a:t>
            </a:r>
            <a:endParaRPr lang="zh-CN" altLang="en-US"/>
          </a:p>
          <a:p>
            <a:r>
              <a:rPr lang="zh-CN" altLang="en-US"/>
              <a:t>函数名。这样pf就是这类函数的指针。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第二个参数是一个函数指针，它指向的函数接受一个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nt参数，并返回一个 double值。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为何pf和(</a:t>
            </a:r>
            <a:r>
              <a:rPr lang="en-US" altLang="zh-CN" b="1"/>
              <a:t>*</a:t>
            </a:r>
            <a:r>
              <a:rPr lang="zh-CN" altLang="en-US" b="1"/>
              <a:t>pf)等价呢？一种学派认为，由于pf是函数指针，而</a:t>
            </a:r>
            <a:r>
              <a:rPr lang="en-US" altLang="zh-CN" b="1"/>
              <a:t>*</a:t>
            </a:r>
            <a:r>
              <a:rPr lang="zh-CN" altLang="en-US" b="1"/>
              <a:t>pf是函数</a:t>
            </a:r>
            <a:endParaRPr lang="zh-CN" altLang="en-US" b="1"/>
          </a:p>
          <a:p>
            <a:r>
              <a:rPr lang="zh-CN" altLang="en-US" b="1"/>
              <a:t>因此应将(*pf)()用作函数调用。另一种学派认为，由于函数名是指向该函数的指针，指向函数的指针的</a:t>
            </a:r>
            <a:endParaRPr lang="zh-CN" altLang="en-US" b="1"/>
          </a:p>
          <a:p>
            <a:r>
              <a:rPr lang="zh-CN" altLang="en-US" b="1"/>
              <a:t>行为应与函数名相似，因此应将p</a:t>
            </a:r>
            <a:r>
              <a:rPr lang="en-US" altLang="zh-CN" b="1"/>
              <a:t>f(</a:t>
            </a:r>
            <a:r>
              <a:rPr lang="zh-CN" altLang="en-US" b="1"/>
              <a:t>)用作函数调用使用。C+</a:t>
            </a:r>
            <a:r>
              <a:rPr lang="en-US" altLang="zh-CN" b="1"/>
              <a:t>+</a:t>
            </a:r>
            <a:r>
              <a:rPr lang="zh-CN" altLang="en-US" b="1"/>
              <a:t>进行了折衷一一这2种方式都是正确的，或</a:t>
            </a:r>
            <a:endParaRPr lang="zh-CN" altLang="en-US" b="1"/>
          </a:p>
          <a:p>
            <a:r>
              <a:rPr lang="zh-CN" altLang="en-US" b="1"/>
              <a:t>者至少是允许的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4ED3D-2077-4F39-B229-25E785CFC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4933-C7DB-449A-A6CC-1E75E94BE6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7F4A-EDAA-4811-8ACD-C1EBE3764D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1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28" y="572749"/>
            <a:ext cx="6525963" cy="382518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798865" y="1757455"/>
            <a:ext cx="6764201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spc="300" dirty="0">
                <a:latin typeface="微软雅黑" panose="020B0503020204020204" charset="-122"/>
                <a:ea typeface="微软雅黑" panose="020B0503020204020204" charset="-122"/>
              </a:rPr>
              <a:t>函数指针</a:t>
            </a:r>
            <a:endParaRPr lang="zh-CN" altLang="en-US" sz="5500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" y="3484698"/>
            <a:ext cx="2350767" cy="1540389"/>
          </a:xfrm>
          <a:prstGeom prst="rect">
            <a:avLst/>
          </a:prstGeom>
        </p:spPr>
      </p:pic>
      <p:grpSp>
        <p:nvGrpSpPr>
          <p:cNvPr id="68" name="Group 256"/>
          <p:cNvGrpSpPr>
            <a:grpSpLocks noChangeAspect="1"/>
          </p:cNvGrpSpPr>
          <p:nvPr/>
        </p:nvGrpSpPr>
        <p:grpSpPr bwMode="auto">
          <a:xfrm>
            <a:off x="993214" y="2489441"/>
            <a:ext cx="651721" cy="1180715"/>
            <a:chOff x="1972" y="1052"/>
            <a:chExt cx="616" cy="1116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9" name="Freeform 257"/>
            <p:cNvSpPr>
              <a:spLocks noEditPoints="1"/>
            </p:cNvSpPr>
            <p:nvPr/>
          </p:nvSpPr>
          <p:spPr bwMode="auto">
            <a:xfrm>
              <a:off x="2161" y="1160"/>
              <a:ext cx="288" cy="287"/>
            </a:xfrm>
            <a:custGeom>
              <a:avLst/>
              <a:gdLst>
                <a:gd name="T0" fmla="*/ 0 w 114"/>
                <a:gd name="T1" fmla="*/ 57 h 114"/>
                <a:gd name="T2" fmla="*/ 55 w 114"/>
                <a:gd name="T3" fmla="*/ 0 h 114"/>
                <a:gd name="T4" fmla="*/ 55 w 114"/>
                <a:gd name="T5" fmla="*/ 0 h 114"/>
                <a:gd name="T6" fmla="*/ 114 w 114"/>
                <a:gd name="T7" fmla="*/ 57 h 114"/>
                <a:gd name="T8" fmla="*/ 114 w 114"/>
                <a:gd name="T9" fmla="*/ 57 h 114"/>
                <a:gd name="T10" fmla="*/ 55 w 114"/>
                <a:gd name="T11" fmla="*/ 114 h 114"/>
                <a:gd name="T12" fmla="*/ 55 w 114"/>
                <a:gd name="T13" fmla="*/ 114 h 114"/>
                <a:gd name="T14" fmla="*/ 0 w 114"/>
                <a:gd name="T15" fmla="*/ 57 h 114"/>
                <a:gd name="T16" fmla="*/ 4 w 114"/>
                <a:gd name="T17" fmla="*/ 57 h 114"/>
                <a:gd name="T18" fmla="*/ 55 w 114"/>
                <a:gd name="T19" fmla="*/ 110 h 114"/>
                <a:gd name="T20" fmla="*/ 55 w 114"/>
                <a:gd name="T21" fmla="*/ 110 h 114"/>
                <a:gd name="T22" fmla="*/ 110 w 114"/>
                <a:gd name="T23" fmla="*/ 57 h 114"/>
                <a:gd name="T24" fmla="*/ 110 w 114"/>
                <a:gd name="T25" fmla="*/ 57 h 114"/>
                <a:gd name="T26" fmla="*/ 55 w 114"/>
                <a:gd name="T27" fmla="*/ 4 h 114"/>
                <a:gd name="T28" fmla="*/ 55 w 114"/>
                <a:gd name="T29" fmla="*/ 4 h 114"/>
                <a:gd name="T30" fmla="*/ 4 w 114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114">
                  <a:moveTo>
                    <a:pt x="0" y="57"/>
                  </a:moveTo>
                  <a:cubicBezTo>
                    <a:pt x="0" y="26"/>
                    <a:pt x="2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1"/>
                    <a:pt x="114" y="26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89"/>
                    <a:pt x="86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5" y="114"/>
                    <a:pt x="0" y="89"/>
                    <a:pt x="0" y="57"/>
                  </a:cubicBezTo>
                  <a:close/>
                  <a:moveTo>
                    <a:pt x="4" y="57"/>
                  </a:moveTo>
                  <a:cubicBezTo>
                    <a:pt x="4" y="87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4" y="110"/>
                    <a:pt x="110" y="87"/>
                    <a:pt x="110" y="57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10" y="28"/>
                    <a:pt x="84" y="5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5"/>
                    <a:pt x="4" y="28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8"/>
            <p:cNvSpPr>
              <a:spLocks noEditPoints="1"/>
            </p:cNvSpPr>
            <p:nvPr/>
          </p:nvSpPr>
          <p:spPr bwMode="auto">
            <a:xfrm>
              <a:off x="2156" y="1155"/>
              <a:ext cx="298" cy="297"/>
            </a:xfrm>
            <a:custGeom>
              <a:avLst/>
              <a:gdLst>
                <a:gd name="T0" fmla="*/ 0 w 118"/>
                <a:gd name="T1" fmla="*/ 59 h 118"/>
                <a:gd name="T2" fmla="*/ 2 w 118"/>
                <a:gd name="T3" fmla="*/ 59 h 118"/>
                <a:gd name="T4" fmla="*/ 0 w 118"/>
                <a:gd name="T5" fmla="*/ 59 h 118"/>
                <a:gd name="T6" fmla="*/ 57 w 118"/>
                <a:gd name="T7" fmla="*/ 0 h 118"/>
                <a:gd name="T8" fmla="*/ 57 w 118"/>
                <a:gd name="T9" fmla="*/ 0 h 118"/>
                <a:gd name="T10" fmla="*/ 118 w 118"/>
                <a:gd name="T11" fmla="*/ 59 h 118"/>
                <a:gd name="T12" fmla="*/ 118 w 118"/>
                <a:gd name="T13" fmla="*/ 59 h 118"/>
                <a:gd name="T14" fmla="*/ 57 w 118"/>
                <a:gd name="T15" fmla="*/ 118 h 118"/>
                <a:gd name="T16" fmla="*/ 57 w 118"/>
                <a:gd name="T17" fmla="*/ 118 h 118"/>
                <a:gd name="T18" fmla="*/ 0 w 118"/>
                <a:gd name="T19" fmla="*/ 59 h 118"/>
                <a:gd name="T20" fmla="*/ 57 w 118"/>
                <a:gd name="T21" fmla="*/ 114 h 118"/>
                <a:gd name="T22" fmla="*/ 114 w 118"/>
                <a:gd name="T23" fmla="*/ 59 h 118"/>
                <a:gd name="T24" fmla="*/ 114 w 118"/>
                <a:gd name="T25" fmla="*/ 59 h 118"/>
                <a:gd name="T26" fmla="*/ 57 w 118"/>
                <a:gd name="T27" fmla="*/ 4 h 118"/>
                <a:gd name="T28" fmla="*/ 57 w 118"/>
                <a:gd name="T29" fmla="*/ 4 h 118"/>
                <a:gd name="T30" fmla="*/ 19 w 118"/>
                <a:gd name="T31" fmla="*/ 21 h 118"/>
                <a:gd name="T32" fmla="*/ 19 w 118"/>
                <a:gd name="T33" fmla="*/ 21 h 118"/>
                <a:gd name="T34" fmla="*/ 57 w 118"/>
                <a:gd name="T35" fmla="*/ 4 h 118"/>
                <a:gd name="T36" fmla="*/ 57 w 118"/>
                <a:gd name="T37" fmla="*/ 4 h 118"/>
                <a:gd name="T38" fmla="*/ 114 w 118"/>
                <a:gd name="T39" fmla="*/ 59 h 118"/>
                <a:gd name="T40" fmla="*/ 114 w 118"/>
                <a:gd name="T41" fmla="*/ 59 h 118"/>
                <a:gd name="T42" fmla="*/ 57 w 118"/>
                <a:gd name="T43" fmla="*/ 114 h 118"/>
                <a:gd name="T44" fmla="*/ 57 w 118"/>
                <a:gd name="T45" fmla="*/ 114 h 118"/>
                <a:gd name="T46" fmla="*/ 17 w 118"/>
                <a:gd name="T47" fmla="*/ 96 h 118"/>
                <a:gd name="T48" fmla="*/ 17 w 118"/>
                <a:gd name="T49" fmla="*/ 96 h 118"/>
                <a:gd name="T50" fmla="*/ 57 w 118"/>
                <a:gd name="T51" fmla="*/ 114 h 118"/>
                <a:gd name="T52" fmla="*/ 57 w 118"/>
                <a:gd name="T53" fmla="*/ 110 h 118"/>
                <a:gd name="T54" fmla="*/ 110 w 118"/>
                <a:gd name="T55" fmla="*/ 59 h 118"/>
                <a:gd name="T56" fmla="*/ 110 w 118"/>
                <a:gd name="T57" fmla="*/ 59 h 118"/>
                <a:gd name="T58" fmla="*/ 57 w 118"/>
                <a:gd name="T59" fmla="*/ 8 h 118"/>
                <a:gd name="T60" fmla="*/ 57 w 118"/>
                <a:gd name="T61" fmla="*/ 8 h 118"/>
                <a:gd name="T62" fmla="*/ 8 w 118"/>
                <a:gd name="T63" fmla="*/ 59 h 118"/>
                <a:gd name="T64" fmla="*/ 8 w 118"/>
                <a:gd name="T65" fmla="*/ 59 h 118"/>
                <a:gd name="T66" fmla="*/ 57 w 118"/>
                <a:gd name="T67" fmla="*/ 110 h 118"/>
                <a:gd name="T68" fmla="*/ 4 w 118"/>
                <a:gd name="T69" fmla="*/ 64 h 118"/>
                <a:gd name="T70" fmla="*/ 4 w 118"/>
                <a:gd name="T71" fmla="*/ 59 h 118"/>
                <a:gd name="T72" fmla="*/ 4 w 118"/>
                <a:gd name="T73" fmla="*/ 59 h 118"/>
                <a:gd name="T74" fmla="*/ 6 w 118"/>
                <a:gd name="T75" fmla="*/ 59 h 118"/>
                <a:gd name="T76" fmla="*/ 4 w 118"/>
                <a:gd name="T77" fmla="*/ 59 h 118"/>
                <a:gd name="T78" fmla="*/ 4 w 118"/>
                <a:gd name="T79" fmla="*/ 55 h 118"/>
                <a:gd name="T80" fmla="*/ 4 w 118"/>
                <a:gd name="T81" fmla="*/ 55 h 118"/>
                <a:gd name="T82" fmla="*/ 4 w 118"/>
                <a:gd name="T83" fmla="*/ 59 h 118"/>
                <a:gd name="T84" fmla="*/ 4 w 118"/>
                <a:gd name="T85" fmla="*/ 59 h 118"/>
                <a:gd name="T86" fmla="*/ 4 w 118"/>
                <a:gd name="T87" fmla="*/ 6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1"/>
                    <a:pt x="118" y="27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89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6" y="118"/>
                    <a:pt x="0" y="92"/>
                    <a:pt x="0" y="59"/>
                  </a:cubicBezTo>
                  <a:close/>
                  <a:moveTo>
                    <a:pt x="57" y="114"/>
                  </a:moveTo>
                  <a:cubicBezTo>
                    <a:pt x="87" y="114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87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9" y="11"/>
                    <a:pt x="42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7" y="5"/>
                    <a:pt x="114" y="29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90"/>
                    <a:pt x="87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7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27" y="107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10" y="87"/>
                    <a:pt x="110" y="59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10" y="32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9"/>
                    <a:pt x="8" y="31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8"/>
                    <a:pt x="30" y="110"/>
                    <a:pt x="57" y="110"/>
                  </a:cubicBezTo>
                  <a:close/>
                  <a:moveTo>
                    <a:pt x="4" y="64"/>
                  </a:moveTo>
                  <a:cubicBezTo>
                    <a:pt x="4" y="62"/>
                    <a:pt x="4" y="61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7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7"/>
                    <a:pt x="4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1"/>
                    <a:pt x="4" y="62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9"/>
            <p:cNvSpPr>
              <a:spLocks noEditPoints="1"/>
            </p:cNvSpPr>
            <p:nvPr/>
          </p:nvSpPr>
          <p:spPr bwMode="auto">
            <a:xfrm>
              <a:off x="2212" y="1291"/>
              <a:ext cx="161" cy="75"/>
            </a:xfrm>
            <a:custGeom>
              <a:avLst/>
              <a:gdLst>
                <a:gd name="T0" fmla="*/ 0 w 64"/>
                <a:gd name="T1" fmla="*/ 10 h 30"/>
                <a:gd name="T2" fmla="*/ 3 w 64"/>
                <a:gd name="T3" fmla="*/ 8 h 30"/>
                <a:gd name="T4" fmla="*/ 11 w 64"/>
                <a:gd name="T5" fmla="*/ 17 h 30"/>
                <a:gd name="T6" fmla="*/ 11 w 64"/>
                <a:gd name="T7" fmla="*/ 17 h 30"/>
                <a:gd name="T8" fmla="*/ 31 w 64"/>
                <a:gd name="T9" fmla="*/ 26 h 30"/>
                <a:gd name="T10" fmla="*/ 31 w 64"/>
                <a:gd name="T11" fmla="*/ 26 h 30"/>
                <a:gd name="T12" fmla="*/ 35 w 64"/>
                <a:gd name="T13" fmla="*/ 25 h 30"/>
                <a:gd name="T14" fmla="*/ 35 w 64"/>
                <a:gd name="T15" fmla="*/ 25 h 30"/>
                <a:gd name="T16" fmla="*/ 54 w 64"/>
                <a:gd name="T17" fmla="*/ 11 h 30"/>
                <a:gd name="T18" fmla="*/ 54 w 64"/>
                <a:gd name="T19" fmla="*/ 11 h 30"/>
                <a:gd name="T20" fmla="*/ 60 w 64"/>
                <a:gd name="T21" fmla="*/ 0 h 30"/>
                <a:gd name="T22" fmla="*/ 60 w 64"/>
                <a:gd name="T23" fmla="*/ 0 h 30"/>
                <a:gd name="T24" fmla="*/ 64 w 64"/>
                <a:gd name="T25" fmla="*/ 1 h 30"/>
                <a:gd name="T26" fmla="*/ 36 w 64"/>
                <a:gd name="T27" fmla="*/ 29 h 30"/>
                <a:gd name="T28" fmla="*/ 36 w 64"/>
                <a:gd name="T29" fmla="*/ 29 h 30"/>
                <a:gd name="T30" fmla="*/ 31 w 64"/>
                <a:gd name="T31" fmla="*/ 30 h 30"/>
                <a:gd name="T32" fmla="*/ 31 w 64"/>
                <a:gd name="T33" fmla="*/ 30 h 30"/>
                <a:gd name="T34" fmla="*/ 0 w 64"/>
                <a:gd name="T35" fmla="*/ 10 h 30"/>
                <a:gd name="T36" fmla="*/ 0 w 64"/>
                <a:gd name="T37" fmla="*/ 10 h 30"/>
                <a:gd name="T38" fmla="*/ 0 w 64"/>
                <a:gd name="T39" fmla="*/ 10 h 30"/>
                <a:gd name="T40" fmla="*/ 0 w 64"/>
                <a:gd name="T41" fmla="*/ 10 h 30"/>
                <a:gd name="T42" fmla="*/ 0 w 64"/>
                <a:gd name="T43" fmla="*/ 10 h 30"/>
                <a:gd name="T44" fmla="*/ 0 w 64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4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4" y="24"/>
                    <a:pt x="50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56" y="25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29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0"/>
            <p:cNvSpPr>
              <a:spLocks noEditPoints="1"/>
            </p:cNvSpPr>
            <p:nvPr/>
          </p:nvSpPr>
          <p:spPr bwMode="auto">
            <a:xfrm>
              <a:off x="2204" y="1283"/>
              <a:ext cx="180" cy="88"/>
            </a:xfrm>
            <a:custGeom>
              <a:avLst/>
              <a:gdLst>
                <a:gd name="T0" fmla="*/ 0 w 71"/>
                <a:gd name="T1" fmla="*/ 13 h 35"/>
                <a:gd name="T2" fmla="*/ 6 w 71"/>
                <a:gd name="T3" fmla="*/ 9 h 35"/>
                <a:gd name="T4" fmla="*/ 7 w 71"/>
                <a:gd name="T5" fmla="*/ 9 h 35"/>
                <a:gd name="T6" fmla="*/ 8 w 71"/>
                <a:gd name="T7" fmla="*/ 9 h 35"/>
                <a:gd name="T8" fmla="*/ 8 w 71"/>
                <a:gd name="T9" fmla="*/ 9 h 35"/>
                <a:gd name="T10" fmla="*/ 8 w 71"/>
                <a:gd name="T11" fmla="*/ 9 h 35"/>
                <a:gd name="T12" fmla="*/ 8 w 71"/>
                <a:gd name="T13" fmla="*/ 9 h 35"/>
                <a:gd name="T14" fmla="*/ 8 w 71"/>
                <a:gd name="T15" fmla="*/ 9 h 35"/>
                <a:gd name="T16" fmla="*/ 8 w 71"/>
                <a:gd name="T17" fmla="*/ 10 h 35"/>
                <a:gd name="T18" fmla="*/ 8 w 71"/>
                <a:gd name="T19" fmla="*/ 10 h 35"/>
                <a:gd name="T20" fmla="*/ 9 w 71"/>
                <a:gd name="T21" fmla="*/ 10 h 35"/>
                <a:gd name="T22" fmla="*/ 10 w 71"/>
                <a:gd name="T23" fmla="*/ 12 h 35"/>
                <a:gd name="T24" fmla="*/ 16 w 71"/>
                <a:gd name="T25" fmla="*/ 18 h 35"/>
                <a:gd name="T26" fmla="*/ 34 w 71"/>
                <a:gd name="T27" fmla="*/ 27 h 35"/>
                <a:gd name="T28" fmla="*/ 34 w 71"/>
                <a:gd name="T29" fmla="*/ 27 h 35"/>
                <a:gd name="T30" fmla="*/ 34 w 71"/>
                <a:gd name="T31" fmla="*/ 27 h 35"/>
                <a:gd name="T32" fmla="*/ 37 w 71"/>
                <a:gd name="T33" fmla="*/ 26 h 35"/>
                <a:gd name="T34" fmla="*/ 55 w 71"/>
                <a:gd name="T35" fmla="*/ 13 h 35"/>
                <a:gd name="T36" fmla="*/ 61 w 71"/>
                <a:gd name="T37" fmla="*/ 2 h 35"/>
                <a:gd name="T38" fmla="*/ 61 w 71"/>
                <a:gd name="T39" fmla="*/ 0 h 35"/>
                <a:gd name="T40" fmla="*/ 68 w 71"/>
                <a:gd name="T41" fmla="*/ 5 h 35"/>
                <a:gd name="T42" fmla="*/ 68 w 71"/>
                <a:gd name="T43" fmla="*/ 6 h 35"/>
                <a:gd name="T44" fmla="*/ 67 w 71"/>
                <a:gd name="T45" fmla="*/ 8 h 35"/>
                <a:gd name="T46" fmla="*/ 62 w 71"/>
                <a:gd name="T47" fmla="*/ 18 h 35"/>
                <a:gd name="T48" fmla="*/ 39 w 71"/>
                <a:gd name="T49" fmla="*/ 34 h 35"/>
                <a:gd name="T50" fmla="*/ 34 w 71"/>
                <a:gd name="T51" fmla="*/ 35 h 35"/>
                <a:gd name="T52" fmla="*/ 34 w 71"/>
                <a:gd name="T53" fmla="*/ 31 h 35"/>
                <a:gd name="T54" fmla="*/ 36 w 71"/>
                <a:gd name="T55" fmla="*/ 30 h 35"/>
                <a:gd name="T56" fmla="*/ 33 w 71"/>
                <a:gd name="T57" fmla="*/ 31 h 35"/>
                <a:gd name="T58" fmla="*/ 33 w 71"/>
                <a:gd name="T59" fmla="*/ 31 h 35"/>
                <a:gd name="T60" fmla="*/ 33 w 71"/>
                <a:gd name="T61" fmla="*/ 31 h 35"/>
                <a:gd name="T62" fmla="*/ 21 w 71"/>
                <a:gd name="T63" fmla="*/ 27 h 35"/>
                <a:gd name="T64" fmla="*/ 13 w 71"/>
                <a:gd name="T65" fmla="*/ 21 h 35"/>
                <a:gd name="T66" fmla="*/ 9 w 71"/>
                <a:gd name="T67" fmla="*/ 17 h 35"/>
                <a:gd name="T68" fmla="*/ 13 w 71"/>
                <a:gd name="T69" fmla="*/ 21 h 35"/>
                <a:gd name="T70" fmla="*/ 55 w 71"/>
                <a:gd name="T71" fmla="*/ 20 h 35"/>
                <a:gd name="T72" fmla="*/ 55 w 71"/>
                <a:gd name="T73" fmla="*/ 20 h 35"/>
                <a:gd name="T74" fmla="*/ 55 w 71"/>
                <a:gd name="T75" fmla="*/ 20 h 35"/>
                <a:gd name="T76" fmla="*/ 61 w 71"/>
                <a:gd name="T77" fmla="*/ 12 h 35"/>
                <a:gd name="T78" fmla="*/ 59 w 71"/>
                <a:gd name="T79" fmla="*/ 15 h 35"/>
                <a:gd name="T80" fmla="*/ 3 w 71"/>
                <a:gd name="T81" fmla="*/ 13 h 35"/>
                <a:gd name="T82" fmla="*/ 3 w 71"/>
                <a:gd name="T83" fmla="*/ 13 h 35"/>
                <a:gd name="T84" fmla="*/ 2 w 71"/>
                <a:gd name="T85" fmla="*/ 14 h 35"/>
                <a:gd name="T86" fmla="*/ 2 w 71"/>
                <a:gd name="T87" fmla="*/ 14 h 35"/>
                <a:gd name="T88" fmla="*/ 5 w 71"/>
                <a:gd name="T89" fmla="*/ 11 h 35"/>
                <a:gd name="T90" fmla="*/ 5 w 71"/>
                <a:gd name="T91" fmla="*/ 12 h 35"/>
                <a:gd name="T92" fmla="*/ 5 w 71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5">
                  <a:moveTo>
                    <a:pt x="2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1" y="23"/>
                    <a:pt x="27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9" y="8"/>
                    <a:pt x="60" y="3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6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3" y="16"/>
                    <a:pt x="2" y="14"/>
                  </a:cubicBezTo>
                  <a:close/>
                  <a:moveTo>
                    <a:pt x="34" y="31"/>
                  </a:moveTo>
                  <a:cubicBezTo>
                    <a:pt x="35" y="31"/>
                    <a:pt x="35" y="31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8" y="25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9"/>
                    <a:pt x="12" y="20"/>
                    <a:pt x="13" y="21"/>
                  </a:cubicBezTo>
                  <a:close/>
                  <a:moveTo>
                    <a:pt x="55" y="20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lose/>
                  <a:moveTo>
                    <a:pt x="59" y="15"/>
                  </a:moveTo>
                  <a:cubicBezTo>
                    <a:pt x="57" y="17"/>
                    <a:pt x="56" y="18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4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3"/>
                    <a:pt x="59" y="14"/>
                    <a:pt x="59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1"/>
            <p:cNvSpPr/>
            <p:nvPr/>
          </p:nvSpPr>
          <p:spPr bwMode="auto">
            <a:xfrm>
              <a:off x="2227" y="1246"/>
              <a:ext cx="12" cy="10"/>
            </a:xfrm>
            <a:custGeom>
              <a:avLst/>
              <a:gdLst>
                <a:gd name="T0" fmla="*/ 0 w 12"/>
                <a:gd name="T1" fmla="*/ 10 h 10"/>
                <a:gd name="T2" fmla="*/ 0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0 w 12"/>
                <a:gd name="T9" fmla="*/ 10 h 10"/>
                <a:gd name="T10" fmla="*/ 0 w 1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2"/>
            <p:cNvSpPr>
              <a:spLocks noEditPoints="1"/>
            </p:cNvSpPr>
            <p:nvPr/>
          </p:nvSpPr>
          <p:spPr bwMode="auto">
            <a:xfrm>
              <a:off x="2222" y="1241"/>
              <a:ext cx="23" cy="20"/>
            </a:xfrm>
            <a:custGeom>
              <a:avLst/>
              <a:gdLst>
                <a:gd name="T0" fmla="*/ 17 w 23"/>
                <a:gd name="T1" fmla="*/ 20 h 20"/>
                <a:gd name="T2" fmla="*/ 5 w 23"/>
                <a:gd name="T3" fmla="*/ 20 h 20"/>
                <a:gd name="T4" fmla="*/ 5 w 23"/>
                <a:gd name="T5" fmla="*/ 15 h 20"/>
                <a:gd name="T6" fmla="*/ 10 w 23"/>
                <a:gd name="T7" fmla="*/ 15 h 20"/>
                <a:gd name="T8" fmla="*/ 5 w 23"/>
                <a:gd name="T9" fmla="*/ 15 h 20"/>
                <a:gd name="T10" fmla="*/ 5 w 23"/>
                <a:gd name="T11" fmla="*/ 20 h 20"/>
                <a:gd name="T12" fmla="*/ 0 w 23"/>
                <a:gd name="T13" fmla="*/ 20 h 20"/>
                <a:gd name="T14" fmla="*/ 0 w 23"/>
                <a:gd name="T15" fmla="*/ 0 h 20"/>
                <a:gd name="T16" fmla="*/ 23 w 23"/>
                <a:gd name="T17" fmla="*/ 0 h 20"/>
                <a:gd name="T18" fmla="*/ 23 w 23"/>
                <a:gd name="T19" fmla="*/ 20 h 20"/>
                <a:gd name="T20" fmla="*/ 17 w 23"/>
                <a:gd name="T21" fmla="*/ 20 h 20"/>
                <a:gd name="T22" fmla="*/ 17 w 23"/>
                <a:gd name="T23" fmla="*/ 20 h 20"/>
                <a:gd name="T24" fmla="*/ 10 w 23"/>
                <a:gd name="T25" fmla="*/ 10 h 20"/>
                <a:gd name="T26" fmla="*/ 12 w 23"/>
                <a:gd name="T27" fmla="*/ 10 h 20"/>
                <a:gd name="T28" fmla="*/ 10 w 23"/>
                <a:gd name="T29" fmla="*/ 10 h 20"/>
                <a:gd name="T30" fmla="*/ 10 w 23"/>
                <a:gd name="T31" fmla="*/ 10 h 20"/>
                <a:gd name="T32" fmla="*/ 10 w 23"/>
                <a:gd name="T3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20">
                  <a:moveTo>
                    <a:pt x="17" y="20"/>
                  </a:moveTo>
                  <a:lnTo>
                    <a:pt x="5" y="20"/>
                  </a:lnTo>
                  <a:lnTo>
                    <a:pt x="5" y="15"/>
                  </a:lnTo>
                  <a:lnTo>
                    <a:pt x="10" y="15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0"/>
                  </a:lnTo>
                  <a:lnTo>
                    <a:pt x="17" y="20"/>
                  </a:lnTo>
                  <a:lnTo>
                    <a:pt x="17" y="20"/>
                  </a:lnTo>
                  <a:close/>
                  <a:moveTo>
                    <a:pt x="10" y="10"/>
                  </a:move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3"/>
            <p:cNvSpPr/>
            <p:nvPr/>
          </p:nvSpPr>
          <p:spPr bwMode="auto">
            <a:xfrm>
              <a:off x="2358" y="1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0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0 w 10"/>
                <a:gd name="T9" fmla="*/ 11 h 11"/>
                <a:gd name="T10" fmla="*/ 0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4"/>
            <p:cNvSpPr/>
            <p:nvPr/>
          </p:nvSpPr>
          <p:spPr bwMode="auto">
            <a:xfrm>
              <a:off x="2353" y="1220"/>
              <a:ext cx="20" cy="21"/>
            </a:xfrm>
            <a:custGeom>
              <a:avLst/>
              <a:gdLst>
                <a:gd name="T0" fmla="*/ 15 w 20"/>
                <a:gd name="T1" fmla="*/ 21 h 21"/>
                <a:gd name="T2" fmla="*/ 5 w 20"/>
                <a:gd name="T3" fmla="*/ 21 h 21"/>
                <a:gd name="T4" fmla="*/ 5 w 20"/>
                <a:gd name="T5" fmla="*/ 16 h 21"/>
                <a:gd name="T6" fmla="*/ 10 w 20"/>
                <a:gd name="T7" fmla="*/ 16 h 21"/>
                <a:gd name="T8" fmla="*/ 5 w 20"/>
                <a:gd name="T9" fmla="*/ 16 h 21"/>
                <a:gd name="T10" fmla="*/ 5 w 20"/>
                <a:gd name="T11" fmla="*/ 21 h 21"/>
                <a:gd name="T12" fmla="*/ 0 w 20"/>
                <a:gd name="T13" fmla="*/ 21 h 21"/>
                <a:gd name="T14" fmla="*/ 0 w 20"/>
                <a:gd name="T15" fmla="*/ 0 h 21"/>
                <a:gd name="T16" fmla="*/ 20 w 20"/>
                <a:gd name="T17" fmla="*/ 0 h 21"/>
                <a:gd name="T18" fmla="*/ 20 w 20"/>
                <a:gd name="T19" fmla="*/ 21 h 21"/>
                <a:gd name="T20" fmla="*/ 15 w 20"/>
                <a:gd name="T21" fmla="*/ 21 h 21"/>
                <a:gd name="T22" fmla="*/ 15 w 20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1">
                  <a:moveTo>
                    <a:pt x="15" y="21"/>
                  </a:moveTo>
                  <a:lnTo>
                    <a:pt x="5" y="21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5" y="16"/>
                  </a:lnTo>
                  <a:lnTo>
                    <a:pt x="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21"/>
                  </a:lnTo>
                  <a:lnTo>
                    <a:pt x="15" y="21"/>
                  </a:ln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5"/>
            <p:cNvSpPr/>
            <p:nvPr/>
          </p:nvSpPr>
          <p:spPr bwMode="auto">
            <a:xfrm>
              <a:off x="2106" y="1251"/>
              <a:ext cx="78" cy="138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8 w 31"/>
                <a:gd name="T11" fmla="*/ 0 h 55"/>
                <a:gd name="T12" fmla="*/ 28 w 31"/>
                <a:gd name="T13" fmla="*/ 0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1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6"/>
            <p:cNvSpPr>
              <a:spLocks noEditPoints="1"/>
            </p:cNvSpPr>
            <p:nvPr/>
          </p:nvSpPr>
          <p:spPr bwMode="auto">
            <a:xfrm>
              <a:off x="2100" y="1246"/>
              <a:ext cx="89" cy="148"/>
            </a:xfrm>
            <a:custGeom>
              <a:avLst/>
              <a:gdLst>
                <a:gd name="T0" fmla="*/ 32 w 35"/>
                <a:gd name="T1" fmla="*/ 59 h 59"/>
                <a:gd name="T2" fmla="*/ 31 w 35"/>
                <a:gd name="T3" fmla="*/ 58 h 59"/>
                <a:gd name="T4" fmla="*/ 27 w 35"/>
                <a:gd name="T5" fmla="*/ 58 h 59"/>
                <a:gd name="T6" fmla="*/ 17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0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8 h 59"/>
                <a:gd name="T48" fmla="*/ 19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1" y="59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29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1" y="56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9" y="51"/>
                    <a:pt x="1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12"/>
                    <a:pt x="1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4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49"/>
                    <a:pt x="32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9"/>
                    <a:pt x="13" y="47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7"/>
            <p:cNvSpPr>
              <a:spLocks noEditPoints="1"/>
            </p:cNvSpPr>
            <p:nvPr/>
          </p:nvSpPr>
          <p:spPr bwMode="auto">
            <a:xfrm>
              <a:off x="2419" y="1215"/>
              <a:ext cx="83" cy="134"/>
            </a:xfrm>
            <a:custGeom>
              <a:avLst/>
              <a:gdLst>
                <a:gd name="T0" fmla="*/ 6 w 33"/>
                <a:gd name="T1" fmla="*/ 52 h 53"/>
                <a:gd name="T2" fmla="*/ 9 w 33"/>
                <a:gd name="T3" fmla="*/ 49 h 53"/>
                <a:gd name="T4" fmla="*/ 8 w 33"/>
                <a:gd name="T5" fmla="*/ 50 h 53"/>
                <a:gd name="T6" fmla="*/ 8 w 33"/>
                <a:gd name="T7" fmla="*/ 49 h 53"/>
                <a:gd name="T8" fmla="*/ 8 w 33"/>
                <a:gd name="T9" fmla="*/ 49 h 53"/>
                <a:gd name="T10" fmla="*/ 8 w 33"/>
                <a:gd name="T11" fmla="*/ 49 h 53"/>
                <a:gd name="T12" fmla="*/ 8 w 33"/>
                <a:gd name="T13" fmla="*/ 49 h 53"/>
                <a:gd name="T14" fmla="*/ 8 w 33"/>
                <a:gd name="T15" fmla="*/ 49 h 53"/>
                <a:gd name="T16" fmla="*/ 8 w 33"/>
                <a:gd name="T17" fmla="*/ 49 h 53"/>
                <a:gd name="T18" fmla="*/ 8 w 33"/>
                <a:gd name="T19" fmla="*/ 49 h 53"/>
                <a:gd name="T20" fmla="*/ 20 w 33"/>
                <a:gd name="T21" fmla="*/ 42 h 53"/>
                <a:gd name="T22" fmla="*/ 20 w 33"/>
                <a:gd name="T23" fmla="*/ 42 h 53"/>
                <a:gd name="T24" fmla="*/ 29 w 33"/>
                <a:gd name="T25" fmla="*/ 25 h 53"/>
                <a:gd name="T26" fmla="*/ 29 w 33"/>
                <a:gd name="T27" fmla="*/ 25 h 53"/>
                <a:gd name="T28" fmla="*/ 29 w 33"/>
                <a:gd name="T29" fmla="*/ 21 h 53"/>
                <a:gd name="T30" fmla="*/ 29 w 33"/>
                <a:gd name="T31" fmla="*/ 21 h 53"/>
                <a:gd name="T32" fmla="*/ 13 w 33"/>
                <a:gd name="T33" fmla="*/ 5 h 53"/>
                <a:gd name="T34" fmla="*/ 13 w 33"/>
                <a:gd name="T35" fmla="*/ 5 h 53"/>
                <a:gd name="T36" fmla="*/ 5 w 33"/>
                <a:gd name="T37" fmla="*/ 6 h 53"/>
                <a:gd name="T38" fmla="*/ 5 w 33"/>
                <a:gd name="T39" fmla="*/ 6 h 53"/>
                <a:gd name="T40" fmla="*/ 2 w 33"/>
                <a:gd name="T41" fmla="*/ 8 h 53"/>
                <a:gd name="T42" fmla="*/ 2 w 33"/>
                <a:gd name="T43" fmla="*/ 8 h 53"/>
                <a:gd name="T44" fmla="*/ 0 w 33"/>
                <a:gd name="T45" fmla="*/ 4 h 53"/>
                <a:gd name="T46" fmla="*/ 13 w 33"/>
                <a:gd name="T47" fmla="*/ 1 h 53"/>
                <a:gd name="T48" fmla="*/ 13 w 33"/>
                <a:gd name="T49" fmla="*/ 1 h 53"/>
                <a:gd name="T50" fmla="*/ 33 w 33"/>
                <a:gd name="T51" fmla="*/ 20 h 53"/>
                <a:gd name="T52" fmla="*/ 33 w 33"/>
                <a:gd name="T53" fmla="*/ 20 h 53"/>
                <a:gd name="T54" fmla="*/ 33 w 33"/>
                <a:gd name="T55" fmla="*/ 25 h 53"/>
                <a:gd name="T56" fmla="*/ 33 w 33"/>
                <a:gd name="T57" fmla="*/ 25 h 53"/>
                <a:gd name="T58" fmla="*/ 23 w 33"/>
                <a:gd name="T59" fmla="*/ 46 h 53"/>
                <a:gd name="T60" fmla="*/ 23 w 33"/>
                <a:gd name="T61" fmla="*/ 46 h 53"/>
                <a:gd name="T62" fmla="*/ 8 w 33"/>
                <a:gd name="T63" fmla="*/ 53 h 53"/>
                <a:gd name="T64" fmla="*/ 8 w 33"/>
                <a:gd name="T65" fmla="*/ 53 h 53"/>
                <a:gd name="T66" fmla="*/ 6 w 33"/>
                <a:gd name="T67" fmla="*/ 52 h 53"/>
                <a:gd name="T68" fmla="*/ 2 w 33"/>
                <a:gd name="T69" fmla="*/ 8 h 53"/>
                <a:gd name="T70" fmla="*/ 2 w 33"/>
                <a:gd name="T71" fmla="*/ 8 h 53"/>
                <a:gd name="T72" fmla="*/ 2 w 33"/>
                <a:gd name="T73" fmla="*/ 8 h 53"/>
                <a:gd name="T74" fmla="*/ 2 w 33"/>
                <a:gd name="T75" fmla="*/ 8 h 53"/>
                <a:gd name="T76" fmla="*/ 2 w 33"/>
                <a:gd name="T7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53">
                  <a:moveTo>
                    <a:pt x="6" y="52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5" y="46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5" y="38"/>
                    <a:pt x="29" y="32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7"/>
                    <a:pt x="20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21" y="0"/>
                    <a:pt x="30" y="5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2"/>
                    <a:pt x="33" y="2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34"/>
                    <a:pt x="28" y="41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7" y="50"/>
                    <a:pt x="12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6" y="52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68"/>
            <p:cNvSpPr>
              <a:spLocks noEditPoints="1"/>
            </p:cNvSpPr>
            <p:nvPr/>
          </p:nvSpPr>
          <p:spPr bwMode="auto">
            <a:xfrm>
              <a:off x="2411" y="1213"/>
              <a:ext cx="96" cy="141"/>
            </a:xfrm>
            <a:custGeom>
              <a:avLst/>
              <a:gdLst>
                <a:gd name="T0" fmla="*/ 9 w 38"/>
                <a:gd name="T1" fmla="*/ 53 h 56"/>
                <a:gd name="T2" fmla="*/ 6 w 38"/>
                <a:gd name="T3" fmla="*/ 52 h 56"/>
                <a:gd name="T4" fmla="*/ 12 w 38"/>
                <a:gd name="T5" fmla="*/ 48 h 56"/>
                <a:gd name="T6" fmla="*/ 30 w 38"/>
                <a:gd name="T7" fmla="*/ 26 h 56"/>
                <a:gd name="T8" fmla="*/ 30 w 38"/>
                <a:gd name="T9" fmla="*/ 26 h 56"/>
                <a:gd name="T10" fmla="*/ 16 w 38"/>
                <a:gd name="T11" fmla="*/ 8 h 56"/>
                <a:gd name="T12" fmla="*/ 9 w 38"/>
                <a:gd name="T13" fmla="*/ 9 h 56"/>
                <a:gd name="T14" fmla="*/ 7 w 38"/>
                <a:gd name="T15" fmla="*/ 11 h 56"/>
                <a:gd name="T16" fmla="*/ 0 w 38"/>
                <a:gd name="T17" fmla="*/ 4 h 56"/>
                <a:gd name="T18" fmla="*/ 2 w 38"/>
                <a:gd name="T19" fmla="*/ 3 h 56"/>
                <a:gd name="T20" fmla="*/ 3 w 38"/>
                <a:gd name="T21" fmla="*/ 3 h 56"/>
                <a:gd name="T22" fmla="*/ 16 w 38"/>
                <a:gd name="T23" fmla="*/ 0 h 56"/>
                <a:gd name="T24" fmla="*/ 17 w 38"/>
                <a:gd name="T25" fmla="*/ 0 h 56"/>
                <a:gd name="T26" fmla="*/ 38 w 38"/>
                <a:gd name="T27" fmla="*/ 26 h 56"/>
                <a:gd name="T28" fmla="*/ 27 w 38"/>
                <a:gd name="T29" fmla="*/ 48 h 56"/>
                <a:gd name="T30" fmla="*/ 11 w 38"/>
                <a:gd name="T31" fmla="*/ 56 h 56"/>
                <a:gd name="T32" fmla="*/ 10 w 38"/>
                <a:gd name="T33" fmla="*/ 54 h 56"/>
                <a:gd name="T34" fmla="*/ 13 w 38"/>
                <a:gd name="T35" fmla="*/ 51 h 56"/>
                <a:gd name="T36" fmla="*/ 13 w 38"/>
                <a:gd name="T37" fmla="*/ 51 h 56"/>
                <a:gd name="T38" fmla="*/ 20 w 38"/>
                <a:gd name="T39" fmla="*/ 48 h 56"/>
                <a:gd name="T40" fmla="*/ 20 w 38"/>
                <a:gd name="T41" fmla="*/ 48 h 56"/>
                <a:gd name="T42" fmla="*/ 34 w 38"/>
                <a:gd name="T43" fmla="*/ 29 h 56"/>
                <a:gd name="T44" fmla="*/ 34 w 38"/>
                <a:gd name="T45" fmla="*/ 21 h 56"/>
                <a:gd name="T46" fmla="*/ 34 w 38"/>
                <a:gd name="T47" fmla="*/ 27 h 56"/>
                <a:gd name="T48" fmla="*/ 34 w 38"/>
                <a:gd name="T49" fmla="*/ 21 h 56"/>
                <a:gd name="T50" fmla="*/ 32 w 38"/>
                <a:gd name="T51" fmla="*/ 16 h 56"/>
                <a:gd name="T52" fmla="*/ 32 w 38"/>
                <a:gd name="T53" fmla="*/ 16 h 56"/>
                <a:gd name="T54" fmla="*/ 32 w 38"/>
                <a:gd name="T55" fmla="*/ 16 h 56"/>
                <a:gd name="T56" fmla="*/ 32 w 38"/>
                <a:gd name="T57" fmla="*/ 16 h 56"/>
                <a:gd name="T58" fmla="*/ 32 w 38"/>
                <a:gd name="T59" fmla="*/ 16 h 56"/>
                <a:gd name="T60" fmla="*/ 32 w 38"/>
                <a:gd name="T61" fmla="*/ 15 h 56"/>
                <a:gd name="T62" fmla="*/ 32 w 38"/>
                <a:gd name="T63" fmla="*/ 15 h 56"/>
                <a:gd name="T64" fmla="*/ 32 w 38"/>
                <a:gd name="T65" fmla="*/ 15 h 56"/>
                <a:gd name="T66" fmla="*/ 32 w 38"/>
                <a:gd name="T67" fmla="*/ 15 h 56"/>
                <a:gd name="T68" fmla="*/ 32 w 38"/>
                <a:gd name="T69" fmla="*/ 15 h 56"/>
                <a:gd name="T70" fmla="*/ 32 w 38"/>
                <a:gd name="T71" fmla="*/ 14 h 56"/>
                <a:gd name="T72" fmla="*/ 32 w 38"/>
                <a:gd name="T73" fmla="*/ 14 h 56"/>
                <a:gd name="T74" fmla="*/ 32 w 38"/>
                <a:gd name="T75" fmla="*/ 14 h 56"/>
                <a:gd name="T76" fmla="*/ 31 w 38"/>
                <a:gd name="T77" fmla="*/ 14 h 56"/>
                <a:gd name="T78" fmla="*/ 31 w 38"/>
                <a:gd name="T79" fmla="*/ 14 h 56"/>
                <a:gd name="T80" fmla="*/ 31 w 38"/>
                <a:gd name="T81" fmla="*/ 14 h 56"/>
                <a:gd name="T82" fmla="*/ 31 w 38"/>
                <a:gd name="T83" fmla="*/ 13 h 56"/>
                <a:gd name="T84" fmla="*/ 31 w 38"/>
                <a:gd name="T85" fmla="*/ 13 h 56"/>
                <a:gd name="T86" fmla="*/ 31 w 38"/>
                <a:gd name="T87" fmla="*/ 13 h 56"/>
                <a:gd name="T88" fmla="*/ 31 w 38"/>
                <a:gd name="T89" fmla="*/ 13 h 56"/>
                <a:gd name="T90" fmla="*/ 31 w 38"/>
                <a:gd name="T91" fmla="*/ 13 h 56"/>
                <a:gd name="T92" fmla="*/ 31 w 38"/>
                <a:gd name="T93" fmla="*/ 13 h 56"/>
                <a:gd name="T94" fmla="*/ 31 w 38"/>
                <a:gd name="T95" fmla="*/ 12 h 56"/>
                <a:gd name="T96" fmla="*/ 31 w 38"/>
                <a:gd name="T97" fmla="*/ 12 h 56"/>
                <a:gd name="T98" fmla="*/ 30 w 38"/>
                <a:gd name="T99" fmla="*/ 12 h 56"/>
                <a:gd name="T100" fmla="*/ 30 w 38"/>
                <a:gd name="T101" fmla="*/ 12 h 56"/>
                <a:gd name="T102" fmla="*/ 30 w 38"/>
                <a:gd name="T103" fmla="*/ 12 h 56"/>
                <a:gd name="T104" fmla="*/ 30 w 38"/>
                <a:gd name="T105" fmla="*/ 12 h 56"/>
                <a:gd name="T106" fmla="*/ 30 w 38"/>
                <a:gd name="T107" fmla="*/ 11 h 56"/>
                <a:gd name="T108" fmla="*/ 17 w 38"/>
                <a:gd name="T109" fmla="*/ 4 h 56"/>
                <a:gd name="T110" fmla="*/ 16 w 38"/>
                <a:gd name="T111" fmla="*/ 4 h 56"/>
                <a:gd name="T112" fmla="*/ 16 w 38"/>
                <a:gd name="T113" fmla="*/ 4 h 56"/>
                <a:gd name="T114" fmla="*/ 17 w 38"/>
                <a:gd name="T115" fmla="*/ 4 h 56"/>
                <a:gd name="T116" fmla="*/ 7 w 38"/>
                <a:gd name="T117" fmla="*/ 5 h 56"/>
                <a:gd name="T118" fmla="*/ 11 w 38"/>
                <a:gd name="T119" fmla="*/ 4 h 56"/>
                <a:gd name="T120" fmla="*/ 7 w 38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" h="56">
                  <a:moveTo>
                    <a:pt x="7" y="54"/>
                  </a:move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7"/>
                    <a:pt x="18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38"/>
                    <a:pt x="30" y="33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3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2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1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1"/>
                    <a:pt x="12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5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4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36"/>
                    <a:pt x="33" y="43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3"/>
                    <a:pt x="15" y="55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9" y="55"/>
                    <a:pt x="7" y="54"/>
                  </a:cubicBezTo>
                  <a:close/>
                  <a:moveTo>
                    <a:pt x="10" y="54"/>
                  </a:move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lose/>
                  <a:moveTo>
                    <a:pt x="13" y="51"/>
                  </a:moveTo>
                  <a:cubicBezTo>
                    <a:pt x="15" y="51"/>
                    <a:pt x="17" y="50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50"/>
                    <a:pt x="15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lose/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lose/>
                  <a:moveTo>
                    <a:pt x="28" y="42"/>
                  </a:moveTo>
                  <a:cubicBezTo>
                    <a:pt x="31" y="38"/>
                    <a:pt x="33" y="34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4"/>
                    <a:pt x="31" y="38"/>
                    <a:pt x="28" y="42"/>
                  </a:cubicBezTo>
                  <a:close/>
                  <a:moveTo>
                    <a:pt x="34" y="21"/>
                  </a:moveTo>
                  <a:cubicBezTo>
                    <a:pt x="34" y="23"/>
                    <a:pt x="34" y="25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4" y="23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18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20"/>
                    <a:pt x="34" y="21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lose/>
                  <a:moveTo>
                    <a:pt x="31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4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30" y="11"/>
                  </a:moveTo>
                  <a:cubicBezTo>
                    <a:pt x="27" y="6"/>
                    <a:pt x="21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6" y="5"/>
                    <a:pt x="30" y="11"/>
                  </a:cubicBezTo>
                  <a:close/>
                  <a:moveTo>
                    <a:pt x="7" y="6"/>
                  </a:move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9"/>
            <p:cNvSpPr/>
            <p:nvPr/>
          </p:nvSpPr>
          <p:spPr bwMode="auto">
            <a:xfrm>
              <a:off x="2131" y="1057"/>
              <a:ext cx="323" cy="214"/>
            </a:xfrm>
            <a:custGeom>
              <a:avLst/>
              <a:gdLst>
                <a:gd name="T0" fmla="*/ 2 w 128"/>
                <a:gd name="T1" fmla="*/ 83 h 85"/>
                <a:gd name="T2" fmla="*/ 4 w 128"/>
                <a:gd name="T3" fmla="*/ 84 h 85"/>
                <a:gd name="T4" fmla="*/ 2 w 128"/>
                <a:gd name="T5" fmla="*/ 84 h 85"/>
                <a:gd name="T6" fmla="*/ 2 w 128"/>
                <a:gd name="T7" fmla="*/ 84 h 85"/>
                <a:gd name="T8" fmla="*/ 2 w 128"/>
                <a:gd name="T9" fmla="*/ 84 h 85"/>
                <a:gd name="T10" fmla="*/ 2 w 128"/>
                <a:gd name="T11" fmla="*/ 84 h 85"/>
                <a:gd name="T12" fmla="*/ 2 w 128"/>
                <a:gd name="T13" fmla="*/ 84 h 85"/>
                <a:gd name="T14" fmla="*/ 2 w 128"/>
                <a:gd name="T15" fmla="*/ 84 h 85"/>
                <a:gd name="T16" fmla="*/ 0 w 128"/>
                <a:gd name="T17" fmla="*/ 49 h 85"/>
                <a:gd name="T18" fmla="*/ 0 w 128"/>
                <a:gd name="T19" fmla="*/ 49 h 85"/>
                <a:gd name="T20" fmla="*/ 0 w 128"/>
                <a:gd name="T21" fmla="*/ 40 h 85"/>
                <a:gd name="T22" fmla="*/ 0 w 128"/>
                <a:gd name="T23" fmla="*/ 40 h 85"/>
                <a:gd name="T24" fmla="*/ 2 w 128"/>
                <a:gd name="T25" fmla="*/ 35 h 85"/>
                <a:gd name="T26" fmla="*/ 2 w 128"/>
                <a:gd name="T27" fmla="*/ 35 h 85"/>
                <a:gd name="T28" fmla="*/ 50 w 128"/>
                <a:gd name="T29" fmla="*/ 1 h 85"/>
                <a:gd name="T30" fmla="*/ 50 w 128"/>
                <a:gd name="T31" fmla="*/ 1 h 85"/>
                <a:gd name="T32" fmla="*/ 70 w 128"/>
                <a:gd name="T33" fmla="*/ 0 h 85"/>
                <a:gd name="T34" fmla="*/ 70 w 128"/>
                <a:gd name="T35" fmla="*/ 0 h 85"/>
                <a:gd name="T36" fmla="*/ 103 w 128"/>
                <a:gd name="T37" fmla="*/ 9 h 85"/>
                <a:gd name="T38" fmla="*/ 103 w 128"/>
                <a:gd name="T39" fmla="*/ 9 h 85"/>
                <a:gd name="T40" fmla="*/ 118 w 128"/>
                <a:gd name="T41" fmla="*/ 37 h 85"/>
                <a:gd name="T42" fmla="*/ 118 w 128"/>
                <a:gd name="T43" fmla="*/ 37 h 85"/>
                <a:gd name="T44" fmla="*/ 128 w 128"/>
                <a:gd name="T45" fmla="*/ 65 h 85"/>
                <a:gd name="T46" fmla="*/ 128 w 128"/>
                <a:gd name="T47" fmla="*/ 65 h 85"/>
                <a:gd name="T48" fmla="*/ 124 w 128"/>
                <a:gd name="T49" fmla="*/ 66 h 85"/>
                <a:gd name="T50" fmla="*/ 115 w 128"/>
                <a:gd name="T51" fmla="*/ 39 h 85"/>
                <a:gd name="T52" fmla="*/ 115 w 128"/>
                <a:gd name="T53" fmla="*/ 39 h 85"/>
                <a:gd name="T54" fmla="*/ 100 w 128"/>
                <a:gd name="T55" fmla="*/ 11 h 85"/>
                <a:gd name="T56" fmla="*/ 100 w 128"/>
                <a:gd name="T57" fmla="*/ 11 h 85"/>
                <a:gd name="T58" fmla="*/ 70 w 128"/>
                <a:gd name="T59" fmla="*/ 4 h 85"/>
                <a:gd name="T60" fmla="*/ 70 w 128"/>
                <a:gd name="T61" fmla="*/ 4 h 85"/>
                <a:gd name="T62" fmla="*/ 50 w 128"/>
                <a:gd name="T63" fmla="*/ 5 h 85"/>
                <a:gd name="T64" fmla="*/ 50 w 128"/>
                <a:gd name="T65" fmla="*/ 5 h 85"/>
                <a:gd name="T66" fmla="*/ 5 w 128"/>
                <a:gd name="T67" fmla="*/ 37 h 85"/>
                <a:gd name="T68" fmla="*/ 5 w 128"/>
                <a:gd name="T69" fmla="*/ 37 h 85"/>
                <a:gd name="T70" fmla="*/ 4 w 128"/>
                <a:gd name="T71" fmla="*/ 41 h 85"/>
                <a:gd name="T72" fmla="*/ 4 w 128"/>
                <a:gd name="T73" fmla="*/ 41 h 85"/>
                <a:gd name="T74" fmla="*/ 4 w 128"/>
                <a:gd name="T75" fmla="*/ 49 h 85"/>
                <a:gd name="T76" fmla="*/ 4 w 128"/>
                <a:gd name="T77" fmla="*/ 49 h 85"/>
                <a:gd name="T78" fmla="*/ 6 w 128"/>
                <a:gd name="T79" fmla="*/ 84 h 85"/>
                <a:gd name="T80" fmla="*/ 6 w 128"/>
                <a:gd name="T81" fmla="*/ 84 h 85"/>
                <a:gd name="T82" fmla="*/ 6 w 128"/>
                <a:gd name="T83" fmla="*/ 84 h 85"/>
                <a:gd name="T84" fmla="*/ 6 w 128"/>
                <a:gd name="T85" fmla="*/ 84 h 85"/>
                <a:gd name="T86" fmla="*/ 5 w 128"/>
                <a:gd name="T87" fmla="*/ 85 h 85"/>
                <a:gd name="T88" fmla="*/ 5 w 128"/>
                <a:gd name="T89" fmla="*/ 85 h 85"/>
                <a:gd name="T90" fmla="*/ 2 w 128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85">
                  <a:moveTo>
                    <a:pt x="2" y="83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7" y="6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100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3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8" y="65"/>
                    <a:pt x="128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6"/>
                    <a:pt x="120" y="53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09" y="25"/>
                    <a:pt x="104" y="15"/>
                    <a:pt x="100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6" y="82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6" y="84"/>
                    <a:pt x="6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0"/>
            <p:cNvSpPr>
              <a:spLocks noEditPoints="1"/>
            </p:cNvSpPr>
            <p:nvPr/>
          </p:nvSpPr>
          <p:spPr bwMode="auto">
            <a:xfrm>
              <a:off x="2126" y="1052"/>
              <a:ext cx="333" cy="226"/>
            </a:xfrm>
            <a:custGeom>
              <a:avLst/>
              <a:gdLst>
                <a:gd name="T0" fmla="*/ 2 w 132"/>
                <a:gd name="T1" fmla="*/ 88 h 90"/>
                <a:gd name="T2" fmla="*/ 2 w 132"/>
                <a:gd name="T3" fmla="*/ 86 h 90"/>
                <a:gd name="T4" fmla="*/ 2 w 132"/>
                <a:gd name="T5" fmla="*/ 86 h 90"/>
                <a:gd name="T6" fmla="*/ 2 w 132"/>
                <a:gd name="T7" fmla="*/ 86 h 90"/>
                <a:gd name="T8" fmla="*/ 0 w 132"/>
                <a:gd name="T9" fmla="*/ 51 h 90"/>
                <a:gd name="T10" fmla="*/ 0 w 132"/>
                <a:gd name="T11" fmla="*/ 51 h 90"/>
                <a:gd name="T12" fmla="*/ 0 w 132"/>
                <a:gd name="T13" fmla="*/ 51 h 90"/>
                <a:gd name="T14" fmla="*/ 0 w 132"/>
                <a:gd name="T15" fmla="*/ 42 h 90"/>
                <a:gd name="T16" fmla="*/ 3 w 132"/>
                <a:gd name="T17" fmla="*/ 35 h 90"/>
                <a:gd name="T18" fmla="*/ 52 w 132"/>
                <a:gd name="T19" fmla="*/ 1 h 90"/>
                <a:gd name="T20" fmla="*/ 72 w 132"/>
                <a:gd name="T21" fmla="*/ 0 h 90"/>
                <a:gd name="T22" fmla="*/ 107 w 132"/>
                <a:gd name="T23" fmla="*/ 10 h 90"/>
                <a:gd name="T24" fmla="*/ 122 w 132"/>
                <a:gd name="T25" fmla="*/ 39 h 90"/>
                <a:gd name="T26" fmla="*/ 132 w 132"/>
                <a:gd name="T27" fmla="*/ 67 h 90"/>
                <a:gd name="T28" fmla="*/ 125 w 132"/>
                <a:gd name="T29" fmla="*/ 71 h 90"/>
                <a:gd name="T30" fmla="*/ 124 w 132"/>
                <a:gd name="T31" fmla="*/ 69 h 90"/>
                <a:gd name="T32" fmla="*/ 124 w 132"/>
                <a:gd name="T33" fmla="*/ 69 h 90"/>
                <a:gd name="T34" fmla="*/ 124 w 132"/>
                <a:gd name="T35" fmla="*/ 69 h 90"/>
                <a:gd name="T36" fmla="*/ 124 w 132"/>
                <a:gd name="T37" fmla="*/ 68 h 90"/>
                <a:gd name="T38" fmla="*/ 123 w 132"/>
                <a:gd name="T39" fmla="*/ 66 h 90"/>
                <a:gd name="T40" fmla="*/ 121 w 132"/>
                <a:gd name="T41" fmla="*/ 60 h 90"/>
                <a:gd name="T42" fmla="*/ 115 w 132"/>
                <a:gd name="T43" fmla="*/ 42 h 90"/>
                <a:gd name="T44" fmla="*/ 101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3 w 132"/>
                <a:gd name="T51" fmla="*/ 9 h 90"/>
                <a:gd name="T52" fmla="*/ 9 w 132"/>
                <a:gd name="T53" fmla="*/ 40 h 90"/>
                <a:gd name="T54" fmla="*/ 9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10 w 132"/>
                <a:gd name="T61" fmla="*/ 86 h 90"/>
                <a:gd name="T62" fmla="*/ 10 w 132"/>
                <a:gd name="T63" fmla="*/ 86 h 90"/>
                <a:gd name="T64" fmla="*/ 10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5 w 132"/>
                <a:gd name="T91" fmla="*/ 41 h 90"/>
                <a:gd name="T92" fmla="*/ 9 w 132"/>
                <a:gd name="T93" fmla="*/ 40 h 90"/>
                <a:gd name="T94" fmla="*/ 9 w 132"/>
                <a:gd name="T95" fmla="*/ 40 h 90"/>
                <a:gd name="T96" fmla="*/ 6 w 132"/>
                <a:gd name="T97" fmla="*/ 38 h 90"/>
                <a:gd name="T98" fmla="*/ 6 w 132"/>
                <a:gd name="T99" fmla="*/ 38 h 90"/>
                <a:gd name="T100" fmla="*/ 6 w 132"/>
                <a:gd name="T101" fmla="*/ 38 h 90"/>
                <a:gd name="T102" fmla="*/ 6 w 132"/>
                <a:gd name="T103" fmla="*/ 38 h 90"/>
                <a:gd name="T104" fmla="*/ 6 w 132"/>
                <a:gd name="T105" fmla="*/ 38 h 90"/>
                <a:gd name="T106" fmla="*/ 6 w 132"/>
                <a:gd name="T107" fmla="*/ 38 h 90"/>
                <a:gd name="T108" fmla="*/ 6 w 132"/>
                <a:gd name="T109" fmla="*/ 38 h 90"/>
                <a:gd name="T110" fmla="*/ 6 w 132"/>
                <a:gd name="T111" fmla="*/ 38 h 90"/>
                <a:gd name="T112" fmla="*/ 6 w 132"/>
                <a:gd name="T113" fmla="*/ 37 h 90"/>
                <a:gd name="T114" fmla="*/ 6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2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3"/>
                    <a:pt x="0" y="65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0"/>
                    <a:pt x="1" y="38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2"/>
                    <a:pt x="17" y="6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3" y="5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6"/>
                    <a:pt x="132" y="6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9"/>
                    <a:pt x="124" y="68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4" y="68"/>
                    <a:pt x="123" y="67"/>
                    <a:pt x="123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20" y="55"/>
                    <a:pt x="117" y="48"/>
                    <a:pt x="115" y="42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09" y="28"/>
                    <a:pt x="104" y="18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23" y="13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10" y="83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2" y="48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4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2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2" y="25"/>
                    <a:pt x="115" y="32"/>
                    <a:pt x="118" y="40"/>
                  </a:cubicBezTo>
                  <a:close/>
                  <a:moveTo>
                    <a:pt x="5" y="41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lose/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lose/>
                  <a:moveTo>
                    <a:pt x="6" y="38"/>
                  </a:move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8"/>
                    <a:pt x="6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60" y="4"/>
                    <a:pt x="66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60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1"/>
            <p:cNvSpPr/>
            <p:nvPr/>
          </p:nvSpPr>
          <p:spPr bwMode="auto">
            <a:xfrm>
              <a:off x="2300" y="1449"/>
              <a:ext cx="10" cy="35"/>
            </a:xfrm>
            <a:custGeom>
              <a:avLst/>
              <a:gdLst>
                <a:gd name="T0" fmla="*/ 0 w 10"/>
                <a:gd name="T1" fmla="*/ 35 h 35"/>
                <a:gd name="T2" fmla="*/ 0 w 10"/>
                <a:gd name="T3" fmla="*/ 0 h 35"/>
                <a:gd name="T4" fmla="*/ 10 w 10"/>
                <a:gd name="T5" fmla="*/ 0 h 35"/>
                <a:gd name="T6" fmla="*/ 10 w 10"/>
                <a:gd name="T7" fmla="*/ 35 h 35"/>
                <a:gd name="T8" fmla="*/ 0 w 10"/>
                <a:gd name="T9" fmla="*/ 35 h 35"/>
                <a:gd name="T10" fmla="*/ 0 w 1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5">
                  <a:moveTo>
                    <a:pt x="0" y="35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35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2"/>
            <p:cNvSpPr>
              <a:spLocks noEditPoints="1"/>
            </p:cNvSpPr>
            <p:nvPr/>
          </p:nvSpPr>
          <p:spPr bwMode="auto">
            <a:xfrm>
              <a:off x="2295" y="1444"/>
              <a:ext cx="20" cy="45"/>
            </a:xfrm>
            <a:custGeom>
              <a:avLst/>
              <a:gdLst>
                <a:gd name="T0" fmla="*/ 15 w 20"/>
                <a:gd name="T1" fmla="*/ 45 h 45"/>
                <a:gd name="T2" fmla="*/ 5 w 20"/>
                <a:gd name="T3" fmla="*/ 45 h 45"/>
                <a:gd name="T4" fmla="*/ 5 w 20"/>
                <a:gd name="T5" fmla="*/ 40 h 45"/>
                <a:gd name="T6" fmla="*/ 10 w 20"/>
                <a:gd name="T7" fmla="*/ 40 h 45"/>
                <a:gd name="T8" fmla="*/ 5 w 20"/>
                <a:gd name="T9" fmla="*/ 40 h 45"/>
                <a:gd name="T10" fmla="*/ 5 w 20"/>
                <a:gd name="T11" fmla="*/ 45 h 45"/>
                <a:gd name="T12" fmla="*/ 0 w 20"/>
                <a:gd name="T13" fmla="*/ 45 h 45"/>
                <a:gd name="T14" fmla="*/ 0 w 20"/>
                <a:gd name="T15" fmla="*/ 0 h 45"/>
                <a:gd name="T16" fmla="*/ 20 w 20"/>
                <a:gd name="T17" fmla="*/ 0 h 45"/>
                <a:gd name="T18" fmla="*/ 20 w 20"/>
                <a:gd name="T19" fmla="*/ 45 h 45"/>
                <a:gd name="T20" fmla="*/ 15 w 20"/>
                <a:gd name="T21" fmla="*/ 45 h 45"/>
                <a:gd name="T22" fmla="*/ 15 w 20"/>
                <a:gd name="T23" fmla="*/ 45 h 45"/>
                <a:gd name="T24" fmla="*/ 10 w 20"/>
                <a:gd name="T25" fmla="*/ 35 h 45"/>
                <a:gd name="T26" fmla="*/ 10 w 20"/>
                <a:gd name="T27" fmla="*/ 10 h 45"/>
                <a:gd name="T28" fmla="*/ 10 w 20"/>
                <a:gd name="T29" fmla="*/ 35 h 45"/>
                <a:gd name="T30" fmla="*/ 10 w 20"/>
                <a:gd name="T31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5">
                  <a:moveTo>
                    <a:pt x="15" y="45"/>
                  </a:moveTo>
                  <a:lnTo>
                    <a:pt x="5" y="45"/>
                  </a:lnTo>
                  <a:lnTo>
                    <a:pt x="5" y="40"/>
                  </a:lnTo>
                  <a:lnTo>
                    <a:pt x="10" y="40"/>
                  </a:lnTo>
                  <a:lnTo>
                    <a:pt x="5" y="40"/>
                  </a:lnTo>
                  <a:lnTo>
                    <a:pt x="5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5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10" y="35"/>
                  </a:moveTo>
                  <a:lnTo>
                    <a:pt x="10" y="10"/>
                  </a:lnTo>
                  <a:lnTo>
                    <a:pt x="10" y="35"/>
                  </a:lnTo>
                  <a:lnTo>
                    <a:pt x="1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3"/>
            <p:cNvSpPr/>
            <p:nvPr/>
          </p:nvSpPr>
          <p:spPr bwMode="auto">
            <a:xfrm>
              <a:off x="2252" y="1477"/>
              <a:ext cx="86" cy="35"/>
            </a:xfrm>
            <a:custGeom>
              <a:avLst/>
              <a:gdLst>
                <a:gd name="T0" fmla="*/ 25 w 34"/>
                <a:gd name="T1" fmla="*/ 13 h 14"/>
                <a:gd name="T2" fmla="*/ 19 w 34"/>
                <a:gd name="T3" fmla="*/ 9 h 14"/>
                <a:gd name="T4" fmla="*/ 19 w 34"/>
                <a:gd name="T5" fmla="*/ 9 h 14"/>
                <a:gd name="T6" fmla="*/ 18 w 34"/>
                <a:gd name="T7" fmla="*/ 7 h 14"/>
                <a:gd name="T8" fmla="*/ 18 w 34"/>
                <a:gd name="T9" fmla="*/ 7 h 14"/>
                <a:gd name="T10" fmla="*/ 7 w 34"/>
                <a:gd name="T11" fmla="*/ 14 h 14"/>
                <a:gd name="T12" fmla="*/ 7 w 34"/>
                <a:gd name="T13" fmla="*/ 14 h 14"/>
                <a:gd name="T14" fmla="*/ 6 w 34"/>
                <a:gd name="T15" fmla="*/ 13 h 14"/>
                <a:gd name="T16" fmla="*/ 6 w 34"/>
                <a:gd name="T17" fmla="*/ 13 h 14"/>
                <a:gd name="T18" fmla="*/ 0 w 34"/>
                <a:gd name="T19" fmla="*/ 4 h 14"/>
                <a:gd name="T20" fmla="*/ 0 w 34"/>
                <a:gd name="T21" fmla="*/ 4 h 14"/>
                <a:gd name="T22" fmla="*/ 0 w 34"/>
                <a:gd name="T23" fmla="*/ 3 h 14"/>
                <a:gd name="T24" fmla="*/ 0 w 34"/>
                <a:gd name="T25" fmla="*/ 3 h 14"/>
                <a:gd name="T26" fmla="*/ 4 w 34"/>
                <a:gd name="T27" fmla="*/ 4 h 14"/>
                <a:gd name="T28" fmla="*/ 4 w 34"/>
                <a:gd name="T29" fmla="*/ 4 h 14"/>
                <a:gd name="T30" fmla="*/ 4 w 34"/>
                <a:gd name="T31" fmla="*/ 4 h 14"/>
                <a:gd name="T32" fmla="*/ 5 w 34"/>
                <a:gd name="T33" fmla="*/ 7 h 14"/>
                <a:gd name="T34" fmla="*/ 5 w 34"/>
                <a:gd name="T35" fmla="*/ 7 h 14"/>
                <a:gd name="T36" fmla="*/ 6 w 34"/>
                <a:gd name="T37" fmla="*/ 9 h 14"/>
                <a:gd name="T38" fmla="*/ 6 w 34"/>
                <a:gd name="T39" fmla="*/ 9 h 14"/>
                <a:gd name="T40" fmla="*/ 7 w 34"/>
                <a:gd name="T41" fmla="*/ 10 h 14"/>
                <a:gd name="T42" fmla="*/ 7 w 34"/>
                <a:gd name="T43" fmla="*/ 10 h 14"/>
                <a:gd name="T44" fmla="*/ 13 w 34"/>
                <a:gd name="T45" fmla="*/ 6 h 14"/>
                <a:gd name="T46" fmla="*/ 13 w 34"/>
                <a:gd name="T47" fmla="*/ 6 h 14"/>
                <a:gd name="T48" fmla="*/ 17 w 34"/>
                <a:gd name="T49" fmla="*/ 2 h 14"/>
                <a:gd name="T50" fmla="*/ 17 w 34"/>
                <a:gd name="T51" fmla="*/ 2 h 14"/>
                <a:gd name="T52" fmla="*/ 19 w 34"/>
                <a:gd name="T53" fmla="*/ 0 h 14"/>
                <a:gd name="T54" fmla="*/ 20 w 34"/>
                <a:gd name="T55" fmla="*/ 3 h 14"/>
                <a:gd name="T56" fmla="*/ 22 w 34"/>
                <a:gd name="T57" fmla="*/ 6 h 14"/>
                <a:gd name="T58" fmla="*/ 22 w 34"/>
                <a:gd name="T59" fmla="*/ 6 h 14"/>
                <a:gd name="T60" fmla="*/ 25 w 34"/>
                <a:gd name="T61" fmla="*/ 9 h 14"/>
                <a:gd name="T62" fmla="*/ 25 w 34"/>
                <a:gd name="T63" fmla="*/ 9 h 14"/>
                <a:gd name="T64" fmla="*/ 25 w 34"/>
                <a:gd name="T65" fmla="*/ 9 h 14"/>
                <a:gd name="T66" fmla="*/ 25 w 34"/>
                <a:gd name="T67" fmla="*/ 9 h 14"/>
                <a:gd name="T68" fmla="*/ 25 w 34"/>
                <a:gd name="T69" fmla="*/ 9 h 14"/>
                <a:gd name="T70" fmla="*/ 25 w 34"/>
                <a:gd name="T71" fmla="*/ 9 h 14"/>
                <a:gd name="T72" fmla="*/ 26 w 34"/>
                <a:gd name="T73" fmla="*/ 9 h 14"/>
                <a:gd name="T74" fmla="*/ 26 w 34"/>
                <a:gd name="T75" fmla="*/ 9 h 14"/>
                <a:gd name="T76" fmla="*/ 28 w 34"/>
                <a:gd name="T77" fmla="*/ 5 h 14"/>
                <a:gd name="T78" fmla="*/ 28 w 34"/>
                <a:gd name="T79" fmla="*/ 5 h 14"/>
                <a:gd name="T80" fmla="*/ 31 w 34"/>
                <a:gd name="T81" fmla="*/ 0 h 14"/>
                <a:gd name="T82" fmla="*/ 31 w 34"/>
                <a:gd name="T83" fmla="*/ 0 h 14"/>
                <a:gd name="T84" fmla="*/ 34 w 34"/>
                <a:gd name="T85" fmla="*/ 2 h 14"/>
                <a:gd name="T86" fmla="*/ 32 w 34"/>
                <a:gd name="T87" fmla="*/ 7 h 14"/>
                <a:gd name="T88" fmla="*/ 32 w 34"/>
                <a:gd name="T89" fmla="*/ 7 h 14"/>
                <a:gd name="T90" fmla="*/ 26 w 34"/>
                <a:gd name="T91" fmla="*/ 13 h 14"/>
                <a:gd name="T92" fmla="*/ 26 w 34"/>
                <a:gd name="T93" fmla="*/ 13 h 14"/>
                <a:gd name="T94" fmla="*/ 26 w 34"/>
                <a:gd name="T95" fmla="*/ 13 h 14"/>
                <a:gd name="T96" fmla="*/ 26 w 34"/>
                <a:gd name="T97" fmla="*/ 13 h 14"/>
                <a:gd name="T98" fmla="*/ 25 w 34"/>
                <a:gd name="T99" fmla="*/ 13 h 14"/>
                <a:gd name="T100" fmla="*/ 25 w 34"/>
                <a:gd name="T101" fmla="*/ 13 h 14"/>
                <a:gd name="T102" fmla="*/ 25 w 34"/>
                <a:gd name="T103" fmla="*/ 14 h 14"/>
                <a:gd name="T104" fmla="*/ 25 w 34"/>
                <a:gd name="T105" fmla="*/ 14 h 14"/>
                <a:gd name="T106" fmla="*/ 25 w 34"/>
                <a:gd name="T107" fmla="*/ 14 h 14"/>
                <a:gd name="T108" fmla="*/ 25 w 34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14">
                  <a:moveTo>
                    <a:pt x="25" y="13"/>
                  </a:moveTo>
                  <a:cubicBezTo>
                    <a:pt x="22" y="13"/>
                    <a:pt x="21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9"/>
                    <a:pt x="11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0" y="12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4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4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8"/>
                    <a:pt x="28" y="7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10"/>
                    <a:pt x="29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4"/>
            <p:cNvSpPr>
              <a:spLocks noEditPoints="1"/>
            </p:cNvSpPr>
            <p:nvPr/>
          </p:nvSpPr>
          <p:spPr bwMode="auto">
            <a:xfrm>
              <a:off x="2247" y="1467"/>
              <a:ext cx="99" cy="50"/>
            </a:xfrm>
            <a:custGeom>
              <a:avLst/>
              <a:gdLst>
                <a:gd name="T0" fmla="*/ 20 w 39"/>
                <a:gd name="T1" fmla="*/ 14 h 20"/>
                <a:gd name="T2" fmla="*/ 7 w 39"/>
                <a:gd name="T3" fmla="*/ 19 h 20"/>
                <a:gd name="T4" fmla="*/ 0 w 39"/>
                <a:gd name="T5" fmla="*/ 8 h 20"/>
                <a:gd name="T6" fmla="*/ 0 w 39"/>
                <a:gd name="T7" fmla="*/ 5 h 20"/>
                <a:gd name="T8" fmla="*/ 8 w 39"/>
                <a:gd name="T9" fmla="*/ 8 h 20"/>
                <a:gd name="T10" fmla="*/ 8 w 39"/>
                <a:gd name="T11" fmla="*/ 8 h 20"/>
                <a:gd name="T12" fmla="*/ 8 w 39"/>
                <a:gd name="T13" fmla="*/ 11 h 20"/>
                <a:gd name="T14" fmla="*/ 9 w 39"/>
                <a:gd name="T15" fmla="*/ 11 h 20"/>
                <a:gd name="T16" fmla="*/ 10 w 39"/>
                <a:gd name="T17" fmla="*/ 11 h 20"/>
                <a:gd name="T18" fmla="*/ 17 w 39"/>
                <a:gd name="T19" fmla="*/ 5 h 20"/>
                <a:gd name="T20" fmla="*/ 21 w 39"/>
                <a:gd name="T21" fmla="*/ 0 h 20"/>
                <a:gd name="T22" fmla="*/ 24 w 39"/>
                <a:gd name="T23" fmla="*/ 6 h 20"/>
                <a:gd name="T24" fmla="*/ 24 w 39"/>
                <a:gd name="T25" fmla="*/ 6 h 20"/>
                <a:gd name="T26" fmla="*/ 26 w 39"/>
                <a:gd name="T27" fmla="*/ 9 h 20"/>
                <a:gd name="T28" fmla="*/ 27 w 39"/>
                <a:gd name="T29" fmla="*/ 11 h 20"/>
                <a:gd name="T30" fmla="*/ 31 w 39"/>
                <a:gd name="T31" fmla="*/ 3 h 20"/>
                <a:gd name="T32" fmla="*/ 31 w 39"/>
                <a:gd name="T33" fmla="*/ 3 h 20"/>
                <a:gd name="T34" fmla="*/ 38 w 39"/>
                <a:gd name="T35" fmla="*/ 6 h 20"/>
                <a:gd name="T36" fmla="*/ 29 w 39"/>
                <a:gd name="T37" fmla="*/ 19 h 20"/>
                <a:gd name="T38" fmla="*/ 28 w 39"/>
                <a:gd name="T39" fmla="*/ 19 h 20"/>
                <a:gd name="T40" fmla="*/ 28 w 39"/>
                <a:gd name="T41" fmla="*/ 19 h 20"/>
                <a:gd name="T42" fmla="*/ 26 w 39"/>
                <a:gd name="T43" fmla="*/ 19 h 20"/>
                <a:gd name="T44" fmla="*/ 27 w 39"/>
                <a:gd name="T45" fmla="*/ 17 h 20"/>
                <a:gd name="T46" fmla="*/ 8 w 39"/>
                <a:gd name="T47" fmla="*/ 16 h 20"/>
                <a:gd name="T48" fmla="*/ 8 w 39"/>
                <a:gd name="T49" fmla="*/ 15 h 20"/>
                <a:gd name="T50" fmla="*/ 26 w 39"/>
                <a:gd name="T51" fmla="*/ 15 h 20"/>
                <a:gd name="T52" fmla="*/ 26 w 39"/>
                <a:gd name="T53" fmla="*/ 15 h 20"/>
                <a:gd name="T54" fmla="*/ 29 w 39"/>
                <a:gd name="T55" fmla="*/ 15 h 20"/>
                <a:gd name="T56" fmla="*/ 30 w 39"/>
                <a:gd name="T57" fmla="*/ 14 h 20"/>
                <a:gd name="T58" fmla="*/ 5 w 39"/>
                <a:gd name="T59" fmla="*/ 12 h 20"/>
                <a:gd name="T60" fmla="*/ 6 w 39"/>
                <a:gd name="T61" fmla="*/ 15 h 20"/>
                <a:gd name="T62" fmla="*/ 13 w 39"/>
                <a:gd name="T63" fmla="*/ 14 h 20"/>
                <a:gd name="T64" fmla="*/ 16 w 39"/>
                <a:gd name="T65" fmla="*/ 11 h 20"/>
                <a:gd name="T66" fmla="*/ 23 w 39"/>
                <a:gd name="T67" fmla="*/ 12 h 20"/>
                <a:gd name="T68" fmla="*/ 23 w 39"/>
                <a:gd name="T69" fmla="*/ 11 h 20"/>
                <a:gd name="T70" fmla="*/ 32 w 39"/>
                <a:gd name="T71" fmla="*/ 10 h 20"/>
                <a:gd name="T72" fmla="*/ 33 w 39"/>
                <a:gd name="T73" fmla="*/ 8 h 20"/>
                <a:gd name="T74" fmla="*/ 22 w 39"/>
                <a:gd name="T75" fmla="*/ 10 h 20"/>
                <a:gd name="T76" fmla="*/ 21 w 39"/>
                <a:gd name="T77" fmla="*/ 9 h 20"/>
                <a:gd name="T78" fmla="*/ 20 w 39"/>
                <a:gd name="T79" fmla="*/ 7 h 20"/>
                <a:gd name="T80" fmla="*/ 20 w 39"/>
                <a:gd name="T81" fmla="*/ 8 h 20"/>
                <a:gd name="T82" fmla="*/ 20 w 39"/>
                <a:gd name="T83" fmla="*/ 8 h 20"/>
                <a:gd name="T84" fmla="*/ 21 w 39"/>
                <a:gd name="T8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20">
                  <a:moveTo>
                    <a:pt x="26" y="19"/>
                  </a:moveTo>
                  <a:cubicBezTo>
                    <a:pt x="22" y="18"/>
                    <a:pt x="21" y="16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7" y="16"/>
                    <a:pt x="13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7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0"/>
                    <a:pt x="13" y="9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10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0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6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4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7" y="9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4" y="14"/>
                    <a:pt x="33" y="18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27" y="17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lose/>
                  <a:moveTo>
                    <a:pt x="26" y="15"/>
                  </a:moveTo>
                  <a:cubicBezTo>
                    <a:pt x="26" y="15"/>
                    <a:pt x="25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4"/>
                    <a:pt x="26" y="15"/>
                    <a:pt x="26" y="15"/>
                  </a:cubicBezTo>
                  <a:close/>
                  <a:moveTo>
                    <a:pt x="30" y="14"/>
                  </a:moveTo>
                  <a:cubicBezTo>
                    <a:pt x="29" y="14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4"/>
                    <a:pt x="30" y="14"/>
                  </a:cubicBezTo>
                  <a:close/>
                  <a:moveTo>
                    <a:pt x="6" y="15"/>
                  </a:moveTo>
                  <a:cubicBezTo>
                    <a:pt x="5" y="14"/>
                    <a:pt x="5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4"/>
                    <a:pt x="6" y="15"/>
                  </a:cubicBezTo>
                  <a:close/>
                  <a:moveTo>
                    <a:pt x="16" y="11"/>
                  </a:moveTo>
                  <a:cubicBezTo>
                    <a:pt x="15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6" y="11"/>
                  </a:cubicBezTo>
                  <a:close/>
                  <a:moveTo>
                    <a:pt x="23" y="11"/>
                  </a:moveTo>
                  <a:cubicBezTo>
                    <a:pt x="23" y="11"/>
                    <a:pt x="23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32" y="9"/>
                    <a:pt x="32" y="10"/>
                  </a:cubicBezTo>
                  <a:close/>
                  <a:moveTo>
                    <a:pt x="22" y="1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10"/>
                    <a:pt x="22" y="10"/>
                    <a:pt x="22" y="10"/>
                  </a:cubicBezTo>
                  <a:close/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5"/>
            <p:cNvSpPr>
              <a:spLocks noEditPoints="1"/>
            </p:cNvSpPr>
            <p:nvPr/>
          </p:nvSpPr>
          <p:spPr bwMode="auto">
            <a:xfrm>
              <a:off x="2257" y="1489"/>
              <a:ext cx="66" cy="227"/>
            </a:xfrm>
            <a:custGeom>
              <a:avLst/>
              <a:gdLst>
                <a:gd name="T0" fmla="*/ 3 w 66"/>
                <a:gd name="T1" fmla="*/ 174 h 227"/>
                <a:gd name="T2" fmla="*/ 0 w 66"/>
                <a:gd name="T3" fmla="*/ 171 h 227"/>
                <a:gd name="T4" fmla="*/ 0 w 66"/>
                <a:gd name="T5" fmla="*/ 169 h 227"/>
                <a:gd name="T6" fmla="*/ 31 w 66"/>
                <a:gd name="T7" fmla="*/ 0 h 227"/>
                <a:gd name="T8" fmla="*/ 41 w 66"/>
                <a:gd name="T9" fmla="*/ 0 h 227"/>
                <a:gd name="T10" fmla="*/ 66 w 66"/>
                <a:gd name="T11" fmla="*/ 169 h 227"/>
                <a:gd name="T12" fmla="*/ 25 w 66"/>
                <a:gd name="T13" fmla="*/ 227 h 227"/>
                <a:gd name="T14" fmla="*/ 3 w 66"/>
                <a:gd name="T15" fmla="*/ 174 h 227"/>
                <a:gd name="T16" fmla="*/ 3 w 66"/>
                <a:gd name="T17" fmla="*/ 174 h 227"/>
                <a:gd name="T18" fmla="*/ 13 w 66"/>
                <a:gd name="T19" fmla="*/ 169 h 227"/>
                <a:gd name="T20" fmla="*/ 28 w 66"/>
                <a:gd name="T21" fmla="*/ 206 h 227"/>
                <a:gd name="T22" fmla="*/ 56 w 66"/>
                <a:gd name="T23" fmla="*/ 166 h 227"/>
                <a:gd name="T24" fmla="*/ 36 w 66"/>
                <a:gd name="T25" fmla="*/ 33 h 227"/>
                <a:gd name="T26" fmla="*/ 10 w 66"/>
                <a:gd name="T27" fmla="*/ 169 h 227"/>
                <a:gd name="T28" fmla="*/ 13 w 66"/>
                <a:gd name="T29" fmla="*/ 169 h 227"/>
                <a:gd name="T30" fmla="*/ 13 w 66"/>
                <a:gd name="T31" fmla="*/ 16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27">
                  <a:moveTo>
                    <a:pt x="3" y="174"/>
                  </a:moveTo>
                  <a:lnTo>
                    <a:pt x="0" y="171"/>
                  </a:lnTo>
                  <a:lnTo>
                    <a:pt x="0" y="169"/>
                  </a:lnTo>
                  <a:lnTo>
                    <a:pt x="31" y="0"/>
                  </a:lnTo>
                  <a:lnTo>
                    <a:pt x="41" y="0"/>
                  </a:lnTo>
                  <a:lnTo>
                    <a:pt x="66" y="169"/>
                  </a:lnTo>
                  <a:lnTo>
                    <a:pt x="25" y="227"/>
                  </a:lnTo>
                  <a:lnTo>
                    <a:pt x="3" y="174"/>
                  </a:lnTo>
                  <a:lnTo>
                    <a:pt x="3" y="174"/>
                  </a:lnTo>
                  <a:close/>
                  <a:moveTo>
                    <a:pt x="13" y="169"/>
                  </a:moveTo>
                  <a:lnTo>
                    <a:pt x="28" y="206"/>
                  </a:lnTo>
                  <a:lnTo>
                    <a:pt x="56" y="166"/>
                  </a:lnTo>
                  <a:lnTo>
                    <a:pt x="36" y="33"/>
                  </a:lnTo>
                  <a:lnTo>
                    <a:pt x="10" y="169"/>
                  </a:lnTo>
                  <a:lnTo>
                    <a:pt x="13" y="169"/>
                  </a:lnTo>
                  <a:lnTo>
                    <a:pt x="1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6"/>
            <p:cNvSpPr>
              <a:spLocks noEditPoints="1"/>
            </p:cNvSpPr>
            <p:nvPr/>
          </p:nvSpPr>
          <p:spPr bwMode="auto">
            <a:xfrm>
              <a:off x="2252" y="1484"/>
              <a:ext cx="76" cy="242"/>
            </a:xfrm>
            <a:custGeom>
              <a:avLst/>
              <a:gdLst>
                <a:gd name="T0" fmla="*/ 3 w 76"/>
                <a:gd name="T1" fmla="*/ 181 h 242"/>
                <a:gd name="T2" fmla="*/ 8 w 76"/>
                <a:gd name="T3" fmla="*/ 179 h 242"/>
                <a:gd name="T4" fmla="*/ 13 w 76"/>
                <a:gd name="T5" fmla="*/ 176 h 242"/>
                <a:gd name="T6" fmla="*/ 23 w 76"/>
                <a:gd name="T7" fmla="*/ 199 h 242"/>
                <a:gd name="T8" fmla="*/ 13 w 76"/>
                <a:gd name="T9" fmla="*/ 176 h 242"/>
                <a:gd name="T10" fmla="*/ 18 w 76"/>
                <a:gd name="T11" fmla="*/ 174 h 242"/>
                <a:gd name="T12" fmla="*/ 20 w 76"/>
                <a:gd name="T13" fmla="*/ 174 h 242"/>
                <a:gd name="T14" fmla="*/ 33 w 76"/>
                <a:gd name="T15" fmla="*/ 201 h 242"/>
                <a:gd name="T16" fmla="*/ 56 w 76"/>
                <a:gd name="T17" fmla="*/ 171 h 242"/>
                <a:gd name="T18" fmla="*/ 41 w 76"/>
                <a:gd name="T19" fmla="*/ 68 h 242"/>
                <a:gd name="T20" fmla="*/ 20 w 76"/>
                <a:gd name="T21" fmla="*/ 171 h 242"/>
                <a:gd name="T22" fmla="*/ 20 w 76"/>
                <a:gd name="T23" fmla="*/ 174 h 242"/>
                <a:gd name="T24" fmla="*/ 18 w 76"/>
                <a:gd name="T25" fmla="*/ 174 h 242"/>
                <a:gd name="T26" fmla="*/ 13 w 76"/>
                <a:gd name="T27" fmla="*/ 176 h 242"/>
                <a:gd name="T28" fmla="*/ 13 w 76"/>
                <a:gd name="T29" fmla="*/ 176 h 242"/>
                <a:gd name="T30" fmla="*/ 8 w 76"/>
                <a:gd name="T31" fmla="*/ 179 h 242"/>
                <a:gd name="T32" fmla="*/ 3 w 76"/>
                <a:gd name="T33" fmla="*/ 181 h 242"/>
                <a:gd name="T34" fmla="*/ 0 w 76"/>
                <a:gd name="T35" fmla="*/ 176 h 242"/>
                <a:gd name="T36" fmla="*/ 0 w 76"/>
                <a:gd name="T37" fmla="*/ 174 h 242"/>
                <a:gd name="T38" fmla="*/ 30 w 76"/>
                <a:gd name="T39" fmla="*/ 0 h 242"/>
                <a:gd name="T40" fmla="*/ 51 w 76"/>
                <a:gd name="T41" fmla="*/ 3 h 242"/>
                <a:gd name="T42" fmla="*/ 76 w 76"/>
                <a:gd name="T43" fmla="*/ 176 h 242"/>
                <a:gd name="T44" fmla="*/ 30 w 76"/>
                <a:gd name="T45" fmla="*/ 242 h 242"/>
                <a:gd name="T46" fmla="*/ 3 w 76"/>
                <a:gd name="T47" fmla="*/ 181 h 242"/>
                <a:gd name="T48" fmla="*/ 3 w 76"/>
                <a:gd name="T49" fmla="*/ 181 h 242"/>
                <a:gd name="T50" fmla="*/ 10 w 76"/>
                <a:gd name="T51" fmla="*/ 174 h 242"/>
                <a:gd name="T52" fmla="*/ 10 w 76"/>
                <a:gd name="T53" fmla="*/ 174 h 242"/>
                <a:gd name="T54" fmla="*/ 10 w 76"/>
                <a:gd name="T55" fmla="*/ 174 h 242"/>
                <a:gd name="T56" fmla="*/ 10 w 76"/>
                <a:gd name="T57" fmla="*/ 174 h 242"/>
                <a:gd name="T58" fmla="*/ 10 w 76"/>
                <a:gd name="T59" fmla="*/ 174 h 242"/>
                <a:gd name="T60" fmla="*/ 10 w 76"/>
                <a:gd name="T61" fmla="*/ 174 h 242"/>
                <a:gd name="T62" fmla="*/ 46 w 76"/>
                <a:gd name="T63" fmla="*/ 38 h 242"/>
                <a:gd name="T64" fmla="*/ 66 w 76"/>
                <a:gd name="T65" fmla="*/ 174 h 242"/>
                <a:gd name="T66" fmla="*/ 41 w 76"/>
                <a:gd name="T67" fmla="*/ 10 h 242"/>
                <a:gd name="T68" fmla="*/ 41 w 76"/>
                <a:gd name="T69" fmla="*/ 10 h 242"/>
                <a:gd name="T70" fmla="*/ 18 w 76"/>
                <a:gd name="T71" fmla="*/ 134 h 242"/>
                <a:gd name="T72" fmla="*/ 36 w 76"/>
                <a:gd name="T73" fmla="*/ 38 h 242"/>
                <a:gd name="T74" fmla="*/ 46 w 76"/>
                <a:gd name="T75" fmla="*/ 38 h 242"/>
                <a:gd name="T76" fmla="*/ 46 w 76"/>
                <a:gd name="T77" fmla="*/ 38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" h="242">
                  <a:moveTo>
                    <a:pt x="3" y="181"/>
                  </a:moveTo>
                  <a:lnTo>
                    <a:pt x="8" y="179"/>
                  </a:lnTo>
                  <a:lnTo>
                    <a:pt x="13" y="176"/>
                  </a:lnTo>
                  <a:lnTo>
                    <a:pt x="23" y="199"/>
                  </a:lnTo>
                  <a:lnTo>
                    <a:pt x="13" y="176"/>
                  </a:lnTo>
                  <a:lnTo>
                    <a:pt x="18" y="174"/>
                  </a:lnTo>
                  <a:lnTo>
                    <a:pt x="20" y="174"/>
                  </a:lnTo>
                  <a:lnTo>
                    <a:pt x="33" y="201"/>
                  </a:lnTo>
                  <a:lnTo>
                    <a:pt x="56" y="171"/>
                  </a:lnTo>
                  <a:lnTo>
                    <a:pt x="41" y="68"/>
                  </a:lnTo>
                  <a:lnTo>
                    <a:pt x="20" y="171"/>
                  </a:lnTo>
                  <a:lnTo>
                    <a:pt x="20" y="174"/>
                  </a:lnTo>
                  <a:lnTo>
                    <a:pt x="18" y="174"/>
                  </a:lnTo>
                  <a:lnTo>
                    <a:pt x="13" y="176"/>
                  </a:lnTo>
                  <a:lnTo>
                    <a:pt x="13" y="176"/>
                  </a:lnTo>
                  <a:lnTo>
                    <a:pt x="8" y="179"/>
                  </a:lnTo>
                  <a:lnTo>
                    <a:pt x="3" y="181"/>
                  </a:lnTo>
                  <a:lnTo>
                    <a:pt x="0" y="176"/>
                  </a:lnTo>
                  <a:lnTo>
                    <a:pt x="0" y="174"/>
                  </a:lnTo>
                  <a:lnTo>
                    <a:pt x="30" y="0"/>
                  </a:lnTo>
                  <a:lnTo>
                    <a:pt x="51" y="3"/>
                  </a:lnTo>
                  <a:lnTo>
                    <a:pt x="76" y="176"/>
                  </a:lnTo>
                  <a:lnTo>
                    <a:pt x="30" y="242"/>
                  </a:lnTo>
                  <a:lnTo>
                    <a:pt x="3" y="181"/>
                  </a:lnTo>
                  <a:lnTo>
                    <a:pt x="3" y="181"/>
                  </a:lnTo>
                  <a:close/>
                  <a:moveTo>
                    <a:pt x="10" y="174"/>
                  </a:move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0" y="174"/>
                  </a:lnTo>
                  <a:close/>
                  <a:moveTo>
                    <a:pt x="46" y="38"/>
                  </a:moveTo>
                  <a:lnTo>
                    <a:pt x="66" y="174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18" y="134"/>
                  </a:lnTo>
                  <a:lnTo>
                    <a:pt x="36" y="3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7"/>
            <p:cNvSpPr>
              <a:spLocks noEditPoints="1"/>
            </p:cNvSpPr>
            <p:nvPr/>
          </p:nvSpPr>
          <p:spPr bwMode="auto">
            <a:xfrm>
              <a:off x="2176" y="1467"/>
              <a:ext cx="205" cy="311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1 w 81"/>
                <a:gd name="T7" fmla="*/ 46 h 124"/>
                <a:gd name="T8" fmla="*/ 1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1 w 81"/>
                <a:gd name="T23" fmla="*/ 124 h 124"/>
                <a:gd name="T24" fmla="*/ 41 w 81"/>
                <a:gd name="T25" fmla="*/ 124 h 124"/>
                <a:gd name="T26" fmla="*/ 12 w 81"/>
                <a:gd name="T27" fmla="*/ 101 h 124"/>
                <a:gd name="T28" fmla="*/ 5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1 w 81"/>
                <a:gd name="T39" fmla="*/ 120 h 124"/>
                <a:gd name="T40" fmla="*/ 41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5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1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6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0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0"/>
                    <a:pt x="64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30" y="124"/>
                    <a:pt x="20" y="114"/>
                    <a:pt x="12" y="101"/>
                  </a:cubicBezTo>
                  <a:close/>
                  <a:moveTo>
                    <a:pt x="5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9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6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10" y="15"/>
                    <a:pt x="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8"/>
            <p:cNvSpPr>
              <a:spLocks noEditPoints="1"/>
            </p:cNvSpPr>
            <p:nvPr/>
          </p:nvSpPr>
          <p:spPr bwMode="auto">
            <a:xfrm>
              <a:off x="2171" y="1462"/>
              <a:ext cx="215" cy="321"/>
            </a:xfrm>
            <a:custGeom>
              <a:avLst/>
              <a:gdLst>
                <a:gd name="T0" fmla="*/ 13 w 85"/>
                <a:gd name="T1" fmla="*/ 104 h 128"/>
                <a:gd name="T2" fmla="*/ 1 w 85"/>
                <a:gd name="T3" fmla="*/ 48 h 128"/>
                <a:gd name="T4" fmla="*/ 53 w 85"/>
                <a:gd name="T5" fmla="*/ 0 h 128"/>
                <a:gd name="T6" fmla="*/ 53 w 85"/>
                <a:gd name="T7" fmla="*/ 0 h 128"/>
                <a:gd name="T8" fmla="*/ 79 w 85"/>
                <a:gd name="T9" fmla="*/ 18 h 128"/>
                <a:gd name="T10" fmla="*/ 43 w 85"/>
                <a:gd name="T11" fmla="*/ 128 h 128"/>
                <a:gd name="T12" fmla="*/ 43 w 85"/>
                <a:gd name="T13" fmla="*/ 124 h 128"/>
                <a:gd name="T14" fmla="*/ 43 w 85"/>
                <a:gd name="T15" fmla="*/ 124 h 128"/>
                <a:gd name="T16" fmla="*/ 43 w 85"/>
                <a:gd name="T17" fmla="*/ 124 h 128"/>
                <a:gd name="T18" fmla="*/ 19 w 85"/>
                <a:gd name="T19" fmla="*/ 106 h 128"/>
                <a:gd name="T20" fmla="*/ 50 w 85"/>
                <a:gd name="T21" fmla="*/ 123 h 128"/>
                <a:gd name="T22" fmla="*/ 51 w 85"/>
                <a:gd name="T23" fmla="*/ 123 h 128"/>
                <a:gd name="T24" fmla="*/ 51 w 85"/>
                <a:gd name="T25" fmla="*/ 123 h 128"/>
                <a:gd name="T26" fmla="*/ 51 w 85"/>
                <a:gd name="T27" fmla="*/ 123 h 128"/>
                <a:gd name="T28" fmla="*/ 70 w 85"/>
                <a:gd name="T29" fmla="*/ 104 h 128"/>
                <a:gd name="T30" fmla="*/ 67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20 w 85"/>
                <a:gd name="T45" fmla="*/ 100 h 128"/>
                <a:gd name="T46" fmla="*/ 43 w 85"/>
                <a:gd name="T47" fmla="*/ 120 h 128"/>
                <a:gd name="T48" fmla="*/ 43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2 w 85"/>
                <a:gd name="T79" fmla="*/ 27 h 128"/>
                <a:gd name="T80" fmla="*/ 12 w 85"/>
                <a:gd name="T81" fmla="*/ 27 h 128"/>
                <a:gd name="T82" fmla="*/ 12 w 85"/>
                <a:gd name="T83" fmla="*/ 27 h 128"/>
                <a:gd name="T84" fmla="*/ 12 w 85"/>
                <a:gd name="T85" fmla="*/ 26 h 128"/>
                <a:gd name="T86" fmla="*/ 13 w 85"/>
                <a:gd name="T87" fmla="*/ 26 h 128"/>
                <a:gd name="T88" fmla="*/ 13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3 w 85"/>
                <a:gd name="T95" fmla="*/ 4 h 128"/>
                <a:gd name="T96" fmla="*/ 66 w 85"/>
                <a:gd name="T97" fmla="*/ 8 h 128"/>
                <a:gd name="T98" fmla="*/ 66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3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6" y="14"/>
                    <a:pt x="30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84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31" y="128"/>
                    <a:pt x="20" y="118"/>
                    <a:pt x="13" y="104"/>
                  </a:cubicBezTo>
                  <a:close/>
                  <a:moveTo>
                    <a:pt x="43" y="124"/>
                  </a:move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4"/>
                    <a:pt x="43" y="124"/>
                    <a:pt x="43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6" y="117"/>
                    <a:pt x="19" y="10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26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1" y="123"/>
                  </a:move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lose/>
                  <a:moveTo>
                    <a:pt x="70" y="104"/>
                  </a:moveTo>
                  <a:cubicBezTo>
                    <a:pt x="65" y="113"/>
                    <a:pt x="58" y="120"/>
                    <a:pt x="51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8"/>
                    <a:pt x="70" y="104"/>
                  </a:cubicBezTo>
                  <a:close/>
                  <a:moveTo>
                    <a:pt x="43" y="120"/>
                  </a:moveTo>
                  <a:cubicBezTo>
                    <a:pt x="43" y="120"/>
                    <a:pt x="43" y="120"/>
                    <a:pt x="43" y="120"/>
                  </a:cubicBezTo>
                  <a:cubicBezTo>
                    <a:pt x="51" y="120"/>
                    <a:pt x="60" y="113"/>
                    <a:pt x="67" y="102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6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4" y="1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3" y="88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7" y="113"/>
                    <a:pt x="36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8"/>
                    <a:pt x="12" y="28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2" y="26"/>
                    <a:pt x="12" y="26"/>
                  </a:cubicBezTo>
                  <a:close/>
                  <a:moveTo>
                    <a:pt x="13" y="26"/>
                  </a:moveTo>
                  <a:cubicBezTo>
                    <a:pt x="22" y="10"/>
                    <a:pt x="3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8" y="4"/>
                    <a:pt x="62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2" y="5"/>
                    <a:pt x="58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38" y="4"/>
                    <a:pt x="22" y="10"/>
                    <a:pt x="13" y="26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79"/>
            <p:cNvSpPr/>
            <p:nvPr/>
          </p:nvSpPr>
          <p:spPr bwMode="auto">
            <a:xfrm>
              <a:off x="1982" y="1349"/>
              <a:ext cx="255" cy="160"/>
            </a:xfrm>
            <a:custGeom>
              <a:avLst/>
              <a:gdLst>
                <a:gd name="T0" fmla="*/ 23 w 101"/>
                <a:gd name="T1" fmla="*/ 61 h 64"/>
                <a:gd name="T2" fmla="*/ 0 w 101"/>
                <a:gd name="T3" fmla="*/ 13 h 64"/>
                <a:gd name="T4" fmla="*/ 0 w 101"/>
                <a:gd name="T5" fmla="*/ 13 h 64"/>
                <a:gd name="T6" fmla="*/ 1 w 101"/>
                <a:gd name="T7" fmla="*/ 9 h 64"/>
                <a:gd name="T8" fmla="*/ 1 w 101"/>
                <a:gd name="T9" fmla="*/ 9 h 64"/>
                <a:gd name="T10" fmla="*/ 5 w 101"/>
                <a:gd name="T11" fmla="*/ 0 h 64"/>
                <a:gd name="T12" fmla="*/ 9 w 101"/>
                <a:gd name="T13" fmla="*/ 2 h 64"/>
                <a:gd name="T14" fmla="*/ 5 w 101"/>
                <a:gd name="T15" fmla="*/ 10 h 64"/>
                <a:gd name="T16" fmla="*/ 4 w 101"/>
                <a:gd name="T17" fmla="*/ 13 h 64"/>
                <a:gd name="T18" fmla="*/ 4 w 101"/>
                <a:gd name="T19" fmla="*/ 13 h 64"/>
                <a:gd name="T20" fmla="*/ 25 w 101"/>
                <a:gd name="T21" fmla="*/ 58 h 64"/>
                <a:gd name="T22" fmla="*/ 25 w 101"/>
                <a:gd name="T23" fmla="*/ 58 h 64"/>
                <a:gd name="T24" fmla="*/ 42 w 101"/>
                <a:gd name="T25" fmla="*/ 60 h 64"/>
                <a:gd name="T26" fmla="*/ 42 w 101"/>
                <a:gd name="T27" fmla="*/ 60 h 64"/>
                <a:gd name="T28" fmla="*/ 100 w 101"/>
                <a:gd name="T29" fmla="*/ 55 h 64"/>
                <a:gd name="T30" fmla="*/ 100 w 101"/>
                <a:gd name="T31" fmla="*/ 55 h 64"/>
                <a:gd name="T32" fmla="*/ 101 w 101"/>
                <a:gd name="T33" fmla="*/ 59 h 64"/>
                <a:gd name="T34" fmla="*/ 42 w 101"/>
                <a:gd name="T35" fmla="*/ 64 h 64"/>
                <a:gd name="T36" fmla="*/ 42 w 101"/>
                <a:gd name="T37" fmla="*/ 64 h 64"/>
                <a:gd name="T38" fmla="*/ 23 w 101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1" h="64">
                  <a:moveTo>
                    <a:pt x="23" y="61"/>
                  </a:moveTo>
                  <a:cubicBezTo>
                    <a:pt x="16" y="53"/>
                    <a:pt x="1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5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3"/>
                    <a:pt x="23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0"/>
            <p:cNvSpPr>
              <a:spLocks noEditPoints="1"/>
            </p:cNvSpPr>
            <p:nvPr/>
          </p:nvSpPr>
          <p:spPr bwMode="auto">
            <a:xfrm>
              <a:off x="1977" y="1341"/>
              <a:ext cx="265" cy="174"/>
            </a:xfrm>
            <a:custGeom>
              <a:avLst/>
              <a:gdLst>
                <a:gd name="T0" fmla="*/ 25 w 105"/>
                <a:gd name="T1" fmla="*/ 64 h 69"/>
                <a:gd name="T2" fmla="*/ 0 w 105"/>
                <a:gd name="T3" fmla="*/ 16 h 69"/>
                <a:gd name="T4" fmla="*/ 1 w 105"/>
                <a:gd name="T5" fmla="*/ 11 h 69"/>
                <a:gd name="T6" fmla="*/ 6 w 105"/>
                <a:gd name="T7" fmla="*/ 0 h 69"/>
                <a:gd name="T8" fmla="*/ 9 w 105"/>
                <a:gd name="T9" fmla="*/ 14 h 69"/>
                <a:gd name="T10" fmla="*/ 8 w 105"/>
                <a:gd name="T11" fmla="*/ 15 h 69"/>
                <a:gd name="T12" fmla="*/ 8 w 105"/>
                <a:gd name="T13" fmla="*/ 16 h 69"/>
                <a:gd name="T14" fmla="*/ 8 w 105"/>
                <a:gd name="T15" fmla="*/ 16 h 69"/>
                <a:gd name="T16" fmla="*/ 29 w 105"/>
                <a:gd name="T17" fmla="*/ 59 h 69"/>
                <a:gd name="T18" fmla="*/ 30 w 105"/>
                <a:gd name="T19" fmla="*/ 60 h 69"/>
                <a:gd name="T20" fmla="*/ 33 w 105"/>
                <a:gd name="T21" fmla="*/ 60 h 69"/>
                <a:gd name="T22" fmla="*/ 43 w 105"/>
                <a:gd name="T23" fmla="*/ 61 h 69"/>
                <a:gd name="T24" fmla="*/ 44 w 105"/>
                <a:gd name="T25" fmla="*/ 61 h 69"/>
                <a:gd name="T26" fmla="*/ 44 w 105"/>
                <a:gd name="T27" fmla="*/ 61 h 69"/>
                <a:gd name="T28" fmla="*/ 102 w 105"/>
                <a:gd name="T29" fmla="*/ 56 h 69"/>
                <a:gd name="T30" fmla="*/ 104 w 105"/>
                <a:gd name="T31" fmla="*/ 56 h 69"/>
                <a:gd name="T32" fmla="*/ 103 w 105"/>
                <a:gd name="T33" fmla="*/ 64 h 69"/>
                <a:gd name="T34" fmla="*/ 102 w 105"/>
                <a:gd name="T35" fmla="*/ 64 h 69"/>
                <a:gd name="T36" fmla="*/ 101 w 105"/>
                <a:gd name="T37" fmla="*/ 64 h 69"/>
                <a:gd name="T38" fmla="*/ 97 w 105"/>
                <a:gd name="T39" fmla="*/ 65 h 69"/>
                <a:gd name="T40" fmla="*/ 82 w 105"/>
                <a:gd name="T41" fmla="*/ 67 h 69"/>
                <a:gd name="T42" fmla="*/ 44 w 105"/>
                <a:gd name="T43" fmla="*/ 69 h 69"/>
                <a:gd name="T44" fmla="*/ 44 w 105"/>
                <a:gd name="T45" fmla="*/ 65 h 69"/>
                <a:gd name="T46" fmla="*/ 78 w 105"/>
                <a:gd name="T47" fmla="*/ 63 h 69"/>
                <a:gd name="T48" fmla="*/ 44 w 105"/>
                <a:gd name="T49" fmla="*/ 65 h 69"/>
                <a:gd name="T50" fmla="*/ 44 w 105"/>
                <a:gd name="T51" fmla="*/ 65 h 69"/>
                <a:gd name="T52" fmla="*/ 44 w 105"/>
                <a:gd name="T53" fmla="*/ 65 h 69"/>
                <a:gd name="T54" fmla="*/ 29 w 105"/>
                <a:gd name="T55" fmla="*/ 63 h 69"/>
                <a:gd name="T56" fmla="*/ 36 w 105"/>
                <a:gd name="T57" fmla="*/ 65 h 69"/>
                <a:gd name="T58" fmla="*/ 26 w 105"/>
                <a:gd name="T59" fmla="*/ 62 h 69"/>
                <a:gd name="T60" fmla="*/ 26 w 105"/>
                <a:gd name="T61" fmla="*/ 62 h 69"/>
                <a:gd name="T62" fmla="*/ 23 w 105"/>
                <a:gd name="T63" fmla="*/ 59 h 69"/>
                <a:gd name="T64" fmla="*/ 26 w 105"/>
                <a:gd name="T65" fmla="*/ 62 h 69"/>
                <a:gd name="T66" fmla="*/ 88 w 105"/>
                <a:gd name="T67" fmla="*/ 62 h 69"/>
                <a:gd name="T68" fmla="*/ 92 w 105"/>
                <a:gd name="T69" fmla="*/ 61 h 69"/>
                <a:gd name="T70" fmla="*/ 98 w 105"/>
                <a:gd name="T71" fmla="*/ 61 h 69"/>
                <a:gd name="T72" fmla="*/ 100 w 105"/>
                <a:gd name="T73" fmla="*/ 61 h 69"/>
                <a:gd name="T74" fmla="*/ 98 w 105"/>
                <a:gd name="T75" fmla="*/ 61 h 69"/>
                <a:gd name="T76" fmla="*/ 23 w 105"/>
                <a:gd name="T77" fmla="*/ 59 h 69"/>
                <a:gd name="T78" fmla="*/ 23 w 105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69">
                  <a:moveTo>
                    <a:pt x="23" y="65"/>
                  </a:moveTo>
                  <a:cubicBezTo>
                    <a:pt x="25" y="64"/>
                    <a:pt x="25" y="64"/>
                    <a:pt x="25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5"/>
                    <a:pt x="23" y="55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59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1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5" y="61"/>
                    <a:pt x="39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7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1" y="64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0" y="65"/>
                    <a:pt x="99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3" y="65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6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1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1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90" y="62"/>
                    <a:pt x="91" y="62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62"/>
                    <a:pt x="90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1"/>
            <p:cNvSpPr/>
            <p:nvPr/>
          </p:nvSpPr>
          <p:spPr bwMode="auto">
            <a:xfrm>
              <a:off x="1989" y="1316"/>
              <a:ext cx="38" cy="45"/>
            </a:xfrm>
            <a:custGeom>
              <a:avLst/>
              <a:gdLst>
                <a:gd name="T0" fmla="*/ 5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2 w 15"/>
                <a:gd name="T7" fmla="*/ 7 h 18"/>
                <a:gd name="T8" fmla="*/ 2 w 15"/>
                <a:gd name="T9" fmla="*/ 7 h 18"/>
                <a:gd name="T10" fmla="*/ 7 w 15"/>
                <a:gd name="T11" fmla="*/ 0 h 18"/>
                <a:gd name="T12" fmla="*/ 7 w 15"/>
                <a:gd name="T13" fmla="*/ 0 h 18"/>
                <a:gd name="T14" fmla="*/ 10 w 15"/>
                <a:gd name="T15" fmla="*/ 3 h 18"/>
                <a:gd name="T16" fmla="*/ 9 w 15"/>
                <a:gd name="T17" fmla="*/ 4 h 18"/>
                <a:gd name="T18" fmla="*/ 9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6 w 15"/>
                <a:gd name="T33" fmla="*/ 14 h 18"/>
                <a:gd name="T34" fmla="*/ 6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5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5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7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2"/>
            <p:cNvSpPr>
              <a:spLocks noEditPoints="1"/>
            </p:cNvSpPr>
            <p:nvPr/>
          </p:nvSpPr>
          <p:spPr bwMode="auto">
            <a:xfrm>
              <a:off x="1984" y="1308"/>
              <a:ext cx="48" cy="58"/>
            </a:xfrm>
            <a:custGeom>
              <a:avLst/>
              <a:gdLst>
                <a:gd name="T0" fmla="*/ 6 w 19"/>
                <a:gd name="T1" fmla="*/ 23 h 23"/>
                <a:gd name="T2" fmla="*/ 6 w 19"/>
                <a:gd name="T3" fmla="*/ 23 h 23"/>
                <a:gd name="T4" fmla="*/ 7 w 19"/>
                <a:gd name="T5" fmla="*/ 21 h 23"/>
                <a:gd name="T6" fmla="*/ 7 w 19"/>
                <a:gd name="T7" fmla="*/ 21 h 23"/>
                <a:gd name="T8" fmla="*/ 7 w 19"/>
                <a:gd name="T9" fmla="*/ 21 h 23"/>
                <a:gd name="T10" fmla="*/ 6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8 w 19"/>
                <a:gd name="T33" fmla="*/ 2 h 23"/>
                <a:gd name="T34" fmla="*/ 8 w 19"/>
                <a:gd name="T35" fmla="*/ 2 h 23"/>
                <a:gd name="T36" fmla="*/ 9 w 19"/>
                <a:gd name="T37" fmla="*/ 0 h 23"/>
                <a:gd name="T38" fmla="*/ 14 w 19"/>
                <a:gd name="T39" fmla="*/ 5 h 23"/>
                <a:gd name="T40" fmla="*/ 14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7 h 23"/>
                <a:gd name="T58" fmla="*/ 13 w 19"/>
                <a:gd name="T59" fmla="*/ 7 h 23"/>
                <a:gd name="T60" fmla="*/ 12 w 19"/>
                <a:gd name="T61" fmla="*/ 8 h 23"/>
                <a:gd name="T62" fmla="*/ 12 w 19"/>
                <a:gd name="T63" fmla="*/ 8 h 23"/>
                <a:gd name="T64" fmla="*/ 9 w 19"/>
                <a:gd name="T65" fmla="*/ 14 h 23"/>
                <a:gd name="T66" fmla="*/ 9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6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6 w 19"/>
                <a:gd name="T97" fmla="*/ 18 h 23"/>
                <a:gd name="T98" fmla="*/ 6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5 w 19"/>
                <a:gd name="T109" fmla="*/ 13 h 23"/>
                <a:gd name="T110" fmla="*/ 5 w 19"/>
                <a:gd name="T111" fmla="*/ 13 h 23"/>
                <a:gd name="T112" fmla="*/ 4 w 19"/>
                <a:gd name="T113" fmla="*/ 15 h 23"/>
                <a:gd name="T114" fmla="*/ 7 w 19"/>
                <a:gd name="T115" fmla="*/ 10 h 23"/>
                <a:gd name="T116" fmla="*/ 8 w 19"/>
                <a:gd name="T117" fmla="*/ 8 h 23"/>
                <a:gd name="T118" fmla="*/ 8 w 19"/>
                <a:gd name="T119" fmla="*/ 8 h 23"/>
                <a:gd name="T120" fmla="*/ 7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7" y="10"/>
                  </a:move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3"/>
            <p:cNvSpPr/>
            <p:nvPr/>
          </p:nvSpPr>
          <p:spPr bwMode="auto">
            <a:xfrm>
              <a:off x="1979" y="1326"/>
              <a:ext cx="41" cy="38"/>
            </a:xfrm>
            <a:custGeom>
              <a:avLst/>
              <a:gdLst>
                <a:gd name="T0" fmla="*/ 0 w 41"/>
                <a:gd name="T1" fmla="*/ 20 h 38"/>
                <a:gd name="T2" fmla="*/ 8 w 41"/>
                <a:gd name="T3" fmla="*/ 13 h 38"/>
                <a:gd name="T4" fmla="*/ 18 w 41"/>
                <a:gd name="T5" fmla="*/ 23 h 38"/>
                <a:gd name="T6" fmla="*/ 33 w 41"/>
                <a:gd name="T7" fmla="*/ 0 h 38"/>
                <a:gd name="T8" fmla="*/ 33 w 41"/>
                <a:gd name="T9" fmla="*/ 0 h 38"/>
                <a:gd name="T10" fmla="*/ 41 w 41"/>
                <a:gd name="T11" fmla="*/ 8 h 38"/>
                <a:gd name="T12" fmla="*/ 18 w 41"/>
                <a:gd name="T13" fmla="*/ 38 h 38"/>
                <a:gd name="T14" fmla="*/ 0 w 41"/>
                <a:gd name="T15" fmla="*/ 20 h 38"/>
                <a:gd name="T16" fmla="*/ 0 w 41"/>
                <a:gd name="T1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8">
                  <a:moveTo>
                    <a:pt x="0" y="20"/>
                  </a:moveTo>
                  <a:lnTo>
                    <a:pt x="8" y="13"/>
                  </a:lnTo>
                  <a:lnTo>
                    <a:pt x="18" y="2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41" y="8"/>
                  </a:lnTo>
                  <a:lnTo>
                    <a:pt x="18" y="3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4"/>
            <p:cNvSpPr>
              <a:spLocks noEditPoints="1"/>
            </p:cNvSpPr>
            <p:nvPr/>
          </p:nvSpPr>
          <p:spPr bwMode="auto">
            <a:xfrm>
              <a:off x="1972" y="1321"/>
              <a:ext cx="55" cy="50"/>
            </a:xfrm>
            <a:custGeom>
              <a:avLst/>
              <a:gdLst>
                <a:gd name="T0" fmla="*/ 5 w 55"/>
                <a:gd name="T1" fmla="*/ 28 h 50"/>
                <a:gd name="T2" fmla="*/ 7 w 55"/>
                <a:gd name="T3" fmla="*/ 25 h 50"/>
                <a:gd name="T4" fmla="*/ 12 w 55"/>
                <a:gd name="T5" fmla="*/ 28 h 50"/>
                <a:gd name="T6" fmla="*/ 7 w 55"/>
                <a:gd name="T7" fmla="*/ 25 h 50"/>
                <a:gd name="T8" fmla="*/ 5 w 55"/>
                <a:gd name="T9" fmla="*/ 28 h 50"/>
                <a:gd name="T10" fmla="*/ 0 w 55"/>
                <a:gd name="T11" fmla="*/ 25 h 50"/>
                <a:gd name="T12" fmla="*/ 15 w 55"/>
                <a:gd name="T13" fmla="*/ 10 h 50"/>
                <a:gd name="T14" fmla="*/ 20 w 55"/>
                <a:gd name="T15" fmla="*/ 15 h 50"/>
                <a:gd name="T16" fmla="*/ 25 w 55"/>
                <a:gd name="T17" fmla="*/ 20 h 50"/>
                <a:gd name="T18" fmla="*/ 37 w 55"/>
                <a:gd name="T19" fmla="*/ 0 h 50"/>
                <a:gd name="T20" fmla="*/ 40 w 55"/>
                <a:gd name="T21" fmla="*/ 0 h 50"/>
                <a:gd name="T22" fmla="*/ 43 w 55"/>
                <a:gd name="T23" fmla="*/ 0 h 50"/>
                <a:gd name="T24" fmla="*/ 55 w 55"/>
                <a:gd name="T25" fmla="*/ 10 h 50"/>
                <a:gd name="T26" fmla="*/ 25 w 55"/>
                <a:gd name="T27" fmla="*/ 50 h 50"/>
                <a:gd name="T28" fmla="*/ 5 w 55"/>
                <a:gd name="T29" fmla="*/ 28 h 50"/>
                <a:gd name="T30" fmla="*/ 5 w 55"/>
                <a:gd name="T31" fmla="*/ 28 h 50"/>
                <a:gd name="T32" fmla="*/ 25 w 55"/>
                <a:gd name="T33" fmla="*/ 35 h 50"/>
                <a:gd name="T34" fmla="*/ 43 w 55"/>
                <a:gd name="T35" fmla="*/ 13 h 50"/>
                <a:gd name="T36" fmla="*/ 43 w 55"/>
                <a:gd name="T37" fmla="*/ 13 h 50"/>
                <a:gd name="T38" fmla="*/ 25 w 55"/>
                <a:gd name="T39" fmla="*/ 35 h 50"/>
                <a:gd name="T40" fmla="*/ 25 w 55"/>
                <a:gd name="T41" fmla="*/ 35 h 50"/>
                <a:gd name="T42" fmla="*/ 25 w 55"/>
                <a:gd name="T4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50">
                  <a:moveTo>
                    <a:pt x="5" y="28"/>
                  </a:moveTo>
                  <a:lnTo>
                    <a:pt x="7" y="25"/>
                  </a:lnTo>
                  <a:lnTo>
                    <a:pt x="12" y="28"/>
                  </a:lnTo>
                  <a:lnTo>
                    <a:pt x="7" y="25"/>
                  </a:lnTo>
                  <a:lnTo>
                    <a:pt x="5" y="28"/>
                  </a:lnTo>
                  <a:lnTo>
                    <a:pt x="0" y="25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55" y="10"/>
                  </a:lnTo>
                  <a:lnTo>
                    <a:pt x="25" y="50"/>
                  </a:lnTo>
                  <a:lnTo>
                    <a:pt x="5" y="28"/>
                  </a:lnTo>
                  <a:lnTo>
                    <a:pt x="5" y="28"/>
                  </a:lnTo>
                  <a:close/>
                  <a:moveTo>
                    <a:pt x="25" y="35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5"/>
            <p:cNvSpPr>
              <a:spLocks noEditPoints="1"/>
            </p:cNvSpPr>
            <p:nvPr/>
          </p:nvSpPr>
          <p:spPr bwMode="auto">
            <a:xfrm>
              <a:off x="2343" y="1477"/>
              <a:ext cx="240" cy="131"/>
            </a:xfrm>
            <a:custGeom>
              <a:avLst/>
              <a:gdLst>
                <a:gd name="T0" fmla="*/ 69 w 95"/>
                <a:gd name="T1" fmla="*/ 50 h 52"/>
                <a:gd name="T2" fmla="*/ 70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1 w 95"/>
                <a:gd name="T9" fmla="*/ 48 h 52"/>
                <a:gd name="T10" fmla="*/ 81 w 95"/>
                <a:gd name="T11" fmla="*/ 48 h 52"/>
                <a:gd name="T12" fmla="*/ 89 w 95"/>
                <a:gd name="T13" fmla="*/ 46 h 52"/>
                <a:gd name="T14" fmla="*/ 89 w 95"/>
                <a:gd name="T15" fmla="*/ 46 h 52"/>
                <a:gd name="T16" fmla="*/ 91 w 95"/>
                <a:gd name="T17" fmla="*/ 40 h 52"/>
                <a:gd name="T18" fmla="*/ 91 w 95"/>
                <a:gd name="T19" fmla="*/ 40 h 52"/>
                <a:gd name="T20" fmla="*/ 78 w 95"/>
                <a:gd name="T21" fmla="*/ 7 h 52"/>
                <a:gd name="T22" fmla="*/ 78 w 95"/>
                <a:gd name="T23" fmla="*/ 7 h 52"/>
                <a:gd name="T24" fmla="*/ 42 w 95"/>
                <a:gd name="T25" fmla="*/ 4 h 52"/>
                <a:gd name="T26" fmla="*/ 42 w 95"/>
                <a:gd name="T27" fmla="*/ 4 h 52"/>
                <a:gd name="T28" fmla="*/ 0 w 95"/>
                <a:gd name="T29" fmla="*/ 5 h 52"/>
                <a:gd name="T30" fmla="*/ 0 w 95"/>
                <a:gd name="T31" fmla="*/ 5 h 52"/>
                <a:gd name="T32" fmla="*/ 0 w 95"/>
                <a:gd name="T33" fmla="*/ 1 h 52"/>
                <a:gd name="T34" fmla="*/ 42 w 95"/>
                <a:gd name="T35" fmla="*/ 0 h 52"/>
                <a:gd name="T36" fmla="*/ 42 w 95"/>
                <a:gd name="T37" fmla="*/ 0 h 52"/>
                <a:gd name="T38" fmla="*/ 80 w 95"/>
                <a:gd name="T39" fmla="*/ 4 h 52"/>
                <a:gd name="T40" fmla="*/ 80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1 w 95"/>
                <a:gd name="T51" fmla="*/ 52 h 52"/>
                <a:gd name="T52" fmla="*/ 81 w 95"/>
                <a:gd name="T53" fmla="*/ 52 h 52"/>
                <a:gd name="T54" fmla="*/ 69 w 95"/>
                <a:gd name="T55" fmla="*/ 50 h 52"/>
                <a:gd name="T56" fmla="*/ 0 w 95"/>
                <a:gd name="T57" fmla="*/ 5 h 52"/>
                <a:gd name="T58" fmla="*/ 0 w 95"/>
                <a:gd name="T59" fmla="*/ 5 h 52"/>
                <a:gd name="T60" fmla="*/ 0 w 95"/>
                <a:gd name="T61" fmla="*/ 5 h 52"/>
                <a:gd name="T62" fmla="*/ 0 w 95"/>
                <a:gd name="T63" fmla="*/ 5 h 52"/>
                <a:gd name="T64" fmla="*/ 0 w 95"/>
                <a:gd name="T6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69" y="50"/>
                  </a:moveTo>
                  <a:cubicBezTo>
                    <a:pt x="70" y="46"/>
                    <a:pt x="70" y="46"/>
                    <a:pt x="70" y="46"/>
                  </a:cubicBezTo>
                  <a:cubicBezTo>
                    <a:pt x="70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7"/>
                    <a:pt x="78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4" y="48"/>
                    <a:pt x="87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6"/>
                    <a:pt x="91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29"/>
                    <a:pt x="84" y="11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5" y="5"/>
                    <a:pt x="58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22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9" y="0"/>
                    <a:pt x="74" y="1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4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1"/>
                    <a:pt x="84" y="52"/>
                    <a:pt x="81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5" y="52"/>
                    <a:pt x="69" y="50"/>
                    <a:pt x="69" y="50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6"/>
            <p:cNvSpPr>
              <a:spLocks noEditPoints="1"/>
            </p:cNvSpPr>
            <p:nvPr/>
          </p:nvSpPr>
          <p:spPr bwMode="auto">
            <a:xfrm>
              <a:off x="2336" y="1472"/>
              <a:ext cx="252" cy="141"/>
            </a:xfrm>
            <a:custGeom>
              <a:avLst/>
              <a:gdLst>
                <a:gd name="T0" fmla="*/ 70 w 100"/>
                <a:gd name="T1" fmla="*/ 52 h 56"/>
                <a:gd name="T2" fmla="*/ 72 w 100"/>
                <a:gd name="T3" fmla="*/ 47 h 56"/>
                <a:gd name="T4" fmla="*/ 74 w 100"/>
                <a:gd name="T5" fmla="*/ 46 h 56"/>
                <a:gd name="T6" fmla="*/ 74 w 100"/>
                <a:gd name="T7" fmla="*/ 46 h 56"/>
                <a:gd name="T8" fmla="*/ 77 w 100"/>
                <a:gd name="T9" fmla="*/ 47 h 56"/>
                <a:gd name="T10" fmla="*/ 84 w 100"/>
                <a:gd name="T11" fmla="*/ 48 h 56"/>
                <a:gd name="T12" fmla="*/ 91 w 100"/>
                <a:gd name="T13" fmla="*/ 47 h 56"/>
                <a:gd name="T14" fmla="*/ 92 w 100"/>
                <a:gd name="T15" fmla="*/ 42 h 56"/>
                <a:gd name="T16" fmla="*/ 92 w 100"/>
                <a:gd name="T17" fmla="*/ 42 h 56"/>
                <a:gd name="T18" fmla="*/ 80 w 100"/>
                <a:gd name="T19" fmla="*/ 11 h 56"/>
                <a:gd name="T20" fmla="*/ 68 w 100"/>
                <a:gd name="T21" fmla="*/ 9 h 56"/>
                <a:gd name="T22" fmla="*/ 45 w 100"/>
                <a:gd name="T23" fmla="*/ 8 h 56"/>
                <a:gd name="T24" fmla="*/ 3 w 100"/>
                <a:gd name="T25" fmla="*/ 9 h 56"/>
                <a:gd name="T26" fmla="*/ 3 w 100"/>
                <a:gd name="T27" fmla="*/ 1 h 56"/>
                <a:gd name="T28" fmla="*/ 3 w 100"/>
                <a:gd name="T29" fmla="*/ 1 h 56"/>
                <a:gd name="T30" fmla="*/ 6 w 100"/>
                <a:gd name="T31" fmla="*/ 1 h 56"/>
                <a:gd name="T32" fmla="*/ 45 w 100"/>
                <a:gd name="T33" fmla="*/ 0 h 56"/>
                <a:gd name="T34" fmla="*/ 84 w 100"/>
                <a:gd name="T35" fmla="*/ 4 h 56"/>
                <a:gd name="T36" fmla="*/ 94 w 100"/>
                <a:gd name="T37" fmla="*/ 54 h 56"/>
                <a:gd name="T38" fmla="*/ 84 w 100"/>
                <a:gd name="T39" fmla="*/ 56 h 56"/>
                <a:gd name="T40" fmla="*/ 72 w 100"/>
                <a:gd name="T41" fmla="*/ 52 h 56"/>
                <a:gd name="T42" fmla="*/ 72 w 100"/>
                <a:gd name="T43" fmla="*/ 54 h 56"/>
                <a:gd name="T44" fmla="*/ 84 w 100"/>
                <a:gd name="T45" fmla="*/ 52 h 56"/>
                <a:gd name="T46" fmla="*/ 84 w 100"/>
                <a:gd name="T47" fmla="*/ 52 h 56"/>
                <a:gd name="T48" fmla="*/ 93 w 100"/>
                <a:gd name="T49" fmla="*/ 50 h 56"/>
                <a:gd name="T50" fmla="*/ 93 w 100"/>
                <a:gd name="T51" fmla="*/ 50 h 56"/>
                <a:gd name="T52" fmla="*/ 76 w 100"/>
                <a:gd name="T53" fmla="*/ 51 h 56"/>
                <a:gd name="T54" fmla="*/ 75 w 100"/>
                <a:gd name="T55" fmla="*/ 51 h 56"/>
                <a:gd name="T56" fmla="*/ 73 w 100"/>
                <a:gd name="T57" fmla="*/ 50 h 56"/>
                <a:gd name="T58" fmla="*/ 73 w 100"/>
                <a:gd name="T59" fmla="*/ 50 h 56"/>
                <a:gd name="T60" fmla="*/ 73 w 100"/>
                <a:gd name="T61" fmla="*/ 50 h 56"/>
                <a:gd name="T62" fmla="*/ 73 w 100"/>
                <a:gd name="T63" fmla="*/ 50 h 56"/>
                <a:gd name="T64" fmla="*/ 93 w 100"/>
                <a:gd name="T65" fmla="*/ 50 h 56"/>
                <a:gd name="T66" fmla="*/ 93 w 100"/>
                <a:gd name="T67" fmla="*/ 50 h 56"/>
                <a:gd name="T68" fmla="*/ 71 w 100"/>
                <a:gd name="T69" fmla="*/ 49 h 56"/>
                <a:gd name="T70" fmla="*/ 95 w 100"/>
                <a:gd name="T71" fmla="*/ 47 h 56"/>
                <a:gd name="T72" fmla="*/ 96 w 100"/>
                <a:gd name="T73" fmla="*/ 45 h 56"/>
                <a:gd name="T74" fmla="*/ 96 w 100"/>
                <a:gd name="T75" fmla="*/ 40 h 56"/>
                <a:gd name="T76" fmla="*/ 82 w 100"/>
                <a:gd name="T77" fmla="*/ 8 h 56"/>
                <a:gd name="T78" fmla="*/ 3 w 100"/>
                <a:gd name="T79" fmla="*/ 9 h 56"/>
                <a:gd name="T80" fmla="*/ 69 w 100"/>
                <a:gd name="T81" fmla="*/ 5 h 56"/>
                <a:gd name="T82" fmla="*/ 63 w 100"/>
                <a:gd name="T83" fmla="*/ 5 h 56"/>
                <a:gd name="T84" fmla="*/ 5 w 100"/>
                <a:gd name="T85" fmla="*/ 5 h 56"/>
                <a:gd name="T86" fmla="*/ 5 w 100"/>
                <a:gd name="T87" fmla="*/ 5 h 56"/>
                <a:gd name="T88" fmla="*/ 8 w 100"/>
                <a:gd name="T89" fmla="*/ 5 h 56"/>
                <a:gd name="T90" fmla="*/ 8 w 100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" h="56">
                  <a:moveTo>
                    <a:pt x="72" y="54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7"/>
                    <a:pt x="74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82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9" y="47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45"/>
                    <a:pt x="92" y="44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2"/>
                    <a:pt x="85" y="13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8"/>
                    <a:pt x="55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5" y="8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11"/>
                    <a:pt x="99" y="29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5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3" y="54"/>
                    <a:pt x="72" y="54"/>
                  </a:cubicBezTo>
                  <a:close/>
                  <a:moveTo>
                    <a:pt x="72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4"/>
                    <a:pt x="72" y="54"/>
                    <a:pt x="72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1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0" y="51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9" y="51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8" y="51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3" y="50"/>
                  </a:move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72" y="50"/>
                  </a:move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2" y="49"/>
                    <a:pt x="72" y="50"/>
                  </a:cubicBezTo>
                  <a:close/>
                  <a:moveTo>
                    <a:pt x="95" y="47"/>
                  </a:moveTo>
                  <a:cubicBezTo>
                    <a:pt x="95" y="48"/>
                    <a:pt x="95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6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6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6" y="40"/>
                  </a:cubicBezTo>
                  <a:close/>
                  <a:moveTo>
                    <a:pt x="3" y="9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69" y="5"/>
                  </a:moveTo>
                  <a:cubicBezTo>
                    <a:pt x="71" y="5"/>
                    <a:pt x="73" y="5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2" y="5"/>
                    <a:pt x="68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5"/>
                    <a:pt x="67" y="5"/>
                    <a:pt x="69" y="5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  <a:moveTo>
                    <a:pt x="8" y="5"/>
                  </a:move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7"/>
            <p:cNvSpPr/>
            <p:nvPr/>
          </p:nvSpPr>
          <p:spPr bwMode="auto">
            <a:xfrm>
              <a:off x="2523" y="1597"/>
              <a:ext cx="40" cy="18"/>
            </a:xfrm>
            <a:custGeom>
              <a:avLst/>
              <a:gdLst>
                <a:gd name="T0" fmla="*/ 0 w 40"/>
                <a:gd name="T1" fmla="*/ 11 h 18"/>
                <a:gd name="T2" fmla="*/ 38 w 40"/>
                <a:gd name="T3" fmla="*/ 0 h 18"/>
                <a:gd name="T4" fmla="*/ 40 w 40"/>
                <a:gd name="T5" fmla="*/ 11 h 18"/>
                <a:gd name="T6" fmla="*/ 2 w 40"/>
                <a:gd name="T7" fmla="*/ 18 h 18"/>
                <a:gd name="T8" fmla="*/ 0 w 40"/>
                <a:gd name="T9" fmla="*/ 11 h 18"/>
                <a:gd name="T10" fmla="*/ 0 w 40"/>
                <a:gd name="T1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8">
                  <a:moveTo>
                    <a:pt x="0" y="11"/>
                  </a:moveTo>
                  <a:lnTo>
                    <a:pt x="38" y="0"/>
                  </a:lnTo>
                  <a:lnTo>
                    <a:pt x="40" y="11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88"/>
            <p:cNvSpPr>
              <a:spLocks noEditPoints="1"/>
            </p:cNvSpPr>
            <p:nvPr/>
          </p:nvSpPr>
          <p:spPr bwMode="auto">
            <a:xfrm>
              <a:off x="2518" y="1590"/>
              <a:ext cx="50" cy="33"/>
            </a:xfrm>
            <a:custGeom>
              <a:avLst/>
              <a:gdLst>
                <a:gd name="T0" fmla="*/ 2 w 50"/>
                <a:gd name="T1" fmla="*/ 28 h 33"/>
                <a:gd name="T2" fmla="*/ 0 w 50"/>
                <a:gd name="T3" fmla="*/ 18 h 33"/>
                <a:gd name="T4" fmla="*/ 5 w 50"/>
                <a:gd name="T5" fmla="*/ 18 h 33"/>
                <a:gd name="T6" fmla="*/ 7 w 50"/>
                <a:gd name="T7" fmla="*/ 20 h 33"/>
                <a:gd name="T8" fmla="*/ 5 w 50"/>
                <a:gd name="T9" fmla="*/ 18 h 33"/>
                <a:gd name="T10" fmla="*/ 0 w 50"/>
                <a:gd name="T11" fmla="*/ 18 h 33"/>
                <a:gd name="T12" fmla="*/ 0 w 50"/>
                <a:gd name="T13" fmla="*/ 12 h 33"/>
                <a:gd name="T14" fmla="*/ 45 w 50"/>
                <a:gd name="T15" fmla="*/ 0 h 33"/>
                <a:gd name="T16" fmla="*/ 50 w 50"/>
                <a:gd name="T17" fmla="*/ 20 h 33"/>
                <a:gd name="T18" fmla="*/ 5 w 50"/>
                <a:gd name="T19" fmla="*/ 33 h 33"/>
                <a:gd name="T20" fmla="*/ 2 w 50"/>
                <a:gd name="T21" fmla="*/ 28 h 33"/>
                <a:gd name="T22" fmla="*/ 2 w 50"/>
                <a:gd name="T23" fmla="*/ 28 h 33"/>
                <a:gd name="T24" fmla="*/ 12 w 50"/>
                <a:gd name="T25" fmla="*/ 20 h 33"/>
                <a:gd name="T26" fmla="*/ 37 w 50"/>
                <a:gd name="T27" fmla="*/ 12 h 33"/>
                <a:gd name="T28" fmla="*/ 37 w 50"/>
                <a:gd name="T29" fmla="*/ 12 h 33"/>
                <a:gd name="T30" fmla="*/ 12 w 50"/>
                <a:gd name="T31" fmla="*/ 20 h 33"/>
                <a:gd name="T32" fmla="*/ 12 w 50"/>
                <a:gd name="T3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3">
                  <a:moveTo>
                    <a:pt x="2" y="28"/>
                  </a:moveTo>
                  <a:lnTo>
                    <a:pt x="0" y="18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5" y="0"/>
                  </a:lnTo>
                  <a:lnTo>
                    <a:pt x="50" y="20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2" y="28"/>
                  </a:lnTo>
                  <a:close/>
                  <a:moveTo>
                    <a:pt x="12" y="20"/>
                  </a:moveTo>
                  <a:lnTo>
                    <a:pt x="37" y="12"/>
                  </a:lnTo>
                  <a:lnTo>
                    <a:pt x="37" y="12"/>
                  </a:lnTo>
                  <a:lnTo>
                    <a:pt x="12" y="20"/>
                  </a:lnTo>
                  <a:lnTo>
                    <a:pt x="1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89"/>
            <p:cNvSpPr/>
            <p:nvPr/>
          </p:nvSpPr>
          <p:spPr bwMode="auto">
            <a:xfrm>
              <a:off x="2548" y="1595"/>
              <a:ext cx="20" cy="20"/>
            </a:xfrm>
            <a:custGeom>
              <a:avLst/>
              <a:gdLst>
                <a:gd name="T0" fmla="*/ 0 w 20"/>
                <a:gd name="T1" fmla="*/ 13 h 20"/>
                <a:gd name="T2" fmla="*/ 15 w 20"/>
                <a:gd name="T3" fmla="*/ 0 h 20"/>
                <a:gd name="T4" fmla="*/ 20 w 20"/>
                <a:gd name="T5" fmla="*/ 7 h 20"/>
                <a:gd name="T6" fmla="*/ 7 w 20"/>
                <a:gd name="T7" fmla="*/ 20 h 20"/>
                <a:gd name="T8" fmla="*/ 0 w 20"/>
                <a:gd name="T9" fmla="*/ 13 h 20"/>
                <a:gd name="T10" fmla="*/ 0 w 20"/>
                <a:gd name="T11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0" y="13"/>
                  </a:moveTo>
                  <a:lnTo>
                    <a:pt x="15" y="0"/>
                  </a:lnTo>
                  <a:lnTo>
                    <a:pt x="20" y="7"/>
                  </a:lnTo>
                  <a:lnTo>
                    <a:pt x="7" y="2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0"/>
            <p:cNvSpPr/>
            <p:nvPr/>
          </p:nvSpPr>
          <p:spPr bwMode="auto">
            <a:xfrm>
              <a:off x="2540" y="1590"/>
              <a:ext cx="36" cy="33"/>
            </a:xfrm>
            <a:custGeom>
              <a:avLst/>
              <a:gdLst>
                <a:gd name="T0" fmla="*/ 5 w 36"/>
                <a:gd name="T1" fmla="*/ 20 h 33"/>
                <a:gd name="T2" fmla="*/ 8 w 36"/>
                <a:gd name="T3" fmla="*/ 18 h 33"/>
                <a:gd name="T4" fmla="*/ 10 w 36"/>
                <a:gd name="T5" fmla="*/ 20 h 33"/>
                <a:gd name="T6" fmla="*/ 8 w 36"/>
                <a:gd name="T7" fmla="*/ 18 h 33"/>
                <a:gd name="T8" fmla="*/ 5 w 36"/>
                <a:gd name="T9" fmla="*/ 20 h 33"/>
                <a:gd name="T10" fmla="*/ 0 w 36"/>
                <a:gd name="T11" fmla="*/ 18 h 33"/>
                <a:gd name="T12" fmla="*/ 23 w 36"/>
                <a:gd name="T13" fmla="*/ 0 h 33"/>
                <a:gd name="T14" fmla="*/ 36 w 36"/>
                <a:gd name="T15" fmla="*/ 15 h 33"/>
                <a:gd name="T16" fmla="*/ 13 w 36"/>
                <a:gd name="T17" fmla="*/ 33 h 33"/>
                <a:gd name="T18" fmla="*/ 5 w 36"/>
                <a:gd name="T19" fmla="*/ 20 h 33"/>
                <a:gd name="T20" fmla="*/ 5 w 36"/>
                <a:gd name="T21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5" y="20"/>
                  </a:moveTo>
                  <a:lnTo>
                    <a:pt x="8" y="18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23" y="0"/>
                  </a:lnTo>
                  <a:lnTo>
                    <a:pt x="36" y="15"/>
                  </a:lnTo>
                  <a:lnTo>
                    <a:pt x="13" y="33"/>
                  </a:lnTo>
                  <a:lnTo>
                    <a:pt x="5" y="20"/>
                  </a:lnTo>
                  <a:lnTo>
                    <a:pt x="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1"/>
            <p:cNvSpPr/>
            <p:nvPr/>
          </p:nvSpPr>
          <p:spPr bwMode="auto">
            <a:xfrm>
              <a:off x="2002" y="1723"/>
              <a:ext cx="237" cy="204"/>
            </a:xfrm>
            <a:custGeom>
              <a:avLst/>
              <a:gdLst>
                <a:gd name="T0" fmla="*/ 0 w 94"/>
                <a:gd name="T1" fmla="*/ 77 h 81"/>
                <a:gd name="T2" fmla="*/ 24 w 94"/>
                <a:gd name="T3" fmla="*/ 77 h 81"/>
                <a:gd name="T4" fmla="*/ 28 w 94"/>
                <a:gd name="T5" fmla="*/ 45 h 81"/>
                <a:gd name="T6" fmla="*/ 28 w 94"/>
                <a:gd name="T7" fmla="*/ 45 h 81"/>
                <a:gd name="T8" fmla="*/ 38 w 94"/>
                <a:gd name="T9" fmla="*/ 4 h 81"/>
                <a:gd name="T10" fmla="*/ 38 w 94"/>
                <a:gd name="T11" fmla="*/ 4 h 81"/>
                <a:gd name="T12" fmla="*/ 50 w 94"/>
                <a:gd name="T13" fmla="*/ 0 h 81"/>
                <a:gd name="T14" fmla="*/ 50 w 94"/>
                <a:gd name="T15" fmla="*/ 0 h 81"/>
                <a:gd name="T16" fmla="*/ 94 w 94"/>
                <a:gd name="T17" fmla="*/ 10 h 81"/>
                <a:gd name="T18" fmla="*/ 94 w 94"/>
                <a:gd name="T19" fmla="*/ 10 h 81"/>
                <a:gd name="T20" fmla="*/ 94 w 94"/>
                <a:gd name="T21" fmla="*/ 10 h 81"/>
                <a:gd name="T22" fmla="*/ 92 w 94"/>
                <a:gd name="T23" fmla="*/ 13 h 81"/>
                <a:gd name="T24" fmla="*/ 77 w 94"/>
                <a:gd name="T25" fmla="*/ 9 h 81"/>
                <a:gd name="T26" fmla="*/ 77 w 94"/>
                <a:gd name="T27" fmla="*/ 9 h 81"/>
                <a:gd name="T28" fmla="*/ 50 w 94"/>
                <a:gd name="T29" fmla="*/ 4 h 81"/>
                <a:gd name="T30" fmla="*/ 50 w 94"/>
                <a:gd name="T31" fmla="*/ 4 h 81"/>
                <a:gd name="T32" fmla="*/ 42 w 94"/>
                <a:gd name="T33" fmla="*/ 7 h 81"/>
                <a:gd name="T34" fmla="*/ 42 w 94"/>
                <a:gd name="T35" fmla="*/ 7 h 81"/>
                <a:gd name="T36" fmla="*/ 32 w 94"/>
                <a:gd name="T37" fmla="*/ 46 h 81"/>
                <a:gd name="T38" fmla="*/ 32 w 94"/>
                <a:gd name="T39" fmla="*/ 46 h 81"/>
                <a:gd name="T40" fmla="*/ 27 w 94"/>
                <a:gd name="T41" fmla="*/ 79 h 81"/>
                <a:gd name="T42" fmla="*/ 27 w 94"/>
                <a:gd name="T43" fmla="*/ 79 h 81"/>
                <a:gd name="T44" fmla="*/ 27 w 94"/>
                <a:gd name="T45" fmla="*/ 81 h 81"/>
                <a:gd name="T46" fmla="*/ 0 w 94"/>
                <a:gd name="T47" fmla="*/ 81 h 81"/>
                <a:gd name="T48" fmla="*/ 0 w 94"/>
                <a:gd name="T4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81">
                  <a:moveTo>
                    <a:pt x="0" y="77"/>
                  </a:moveTo>
                  <a:cubicBezTo>
                    <a:pt x="24" y="77"/>
                    <a:pt x="24" y="77"/>
                    <a:pt x="24" y="77"/>
                  </a:cubicBezTo>
                  <a:cubicBezTo>
                    <a:pt x="24" y="73"/>
                    <a:pt x="26" y="59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8"/>
                    <a:pt x="35" y="10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1"/>
                    <a:pt x="45" y="1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1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1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68" y="7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9" y="10"/>
                    <a:pt x="35" y="29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29" y="63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7"/>
                    <a:pt x="0" y="77"/>
                    <a:pt x="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2"/>
            <p:cNvSpPr>
              <a:spLocks noEditPoints="1"/>
            </p:cNvSpPr>
            <p:nvPr/>
          </p:nvSpPr>
          <p:spPr bwMode="auto">
            <a:xfrm>
              <a:off x="1997" y="1718"/>
              <a:ext cx="248" cy="214"/>
            </a:xfrm>
            <a:custGeom>
              <a:avLst/>
              <a:gdLst>
                <a:gd name="T0" fmla="*/ 0 w 98"/>
                <a:gd name="T1" fmla="*/ 79 h 85"/>
                <a:gd name="T2" fmla="*/ 24 w 98"/>
                <a:gd name="T3" fmla="*/ 77 h 85"/>
                <a:gd name="T4" fmla="*/ 28 w 98"/>
                <a:gd name="T5" fmla="*/ 47 h 85"/>
                <a:gd name="T6" fmla="*/ 39 w 98"/>
                <a:gd name="T7" fmla="*/ 5 h 85"/>
                <a:gd name="T8" fmla="*/ 52 w 98"/>
                <a:gd name="T9" fmla="*/ 0 h 85"/>
                <a:gd name="T10" fmla="*/ 96 w 98"/>
                <a:gd name="T11" fmla="*/ 10 h 85"/>
                <a:gd name="T12" fmla="*/ 98 w 98"/>
                <a:gd name="T13" fmla="*/ 12 h 85"/>
                <a:gd name="T14" fmla="*/ 96 w 98"/>
                <a:gd name="T15" fmla="*/ 17 h 85"/>
                <a:gd name="T16" fmla="*/ 94 w 98"/>
                <a:gd name="T17" fmla="*/ 17 h 85"/>
                <a:gd name="T18" fmla="*/ 94 w 98"/>
                <a:gd name="T19" fmla="*/ 17 h 85"/>
                <a:gd name="T20" fmla="*/ 94 w 98"/>
                <a:gd name="T21" fmla="*/ 17 h 85"/>
                <a:gd name="T22" fmla="*/ 93 w 98"/>
                <a:gd name="T23" fmla="*/ 17 h 85"/>
                <a:gd name="T24" fmla="*/ 93 w 98"/>
                <a:gd name="T25" fmla="*/ 17 h 85"/>
                <a:gd name="T26" fmla="*/ 89 w 98"/>
                <a:gd name="T27" fmla="*/ 16 h 85"/>
                <a:gd name="T28" fmla="*/ 78 w 98"/>
                <a:gd name="T29" fmla="*/ 13 h 85"/>
                <a:gd name="T30" fmla="*/ 52 w 98"/>
                <a:gd name="T31" fmla="*/ 8 h 85"/>
                <a:gd name="T32" fmla="*/ 52 w 98"/>
                <a:gd name="T33" fmla="*/ 8 h 85"/>
                <a:gd name="T34" fmla="*/ 51 w 98"/>
                <a:gd name="T35" fmla="*/ 8 h 85"/>
                <a:gd name="T36" fmla="*/ 45 w 98"/>
                <a:gd name="T37" fmla="*/ 10 h 85"/>
                <a:gd name="T38" fmla="*/ 45 w 98"/>
                <a:gd name="T39" fmla="*/ 10 h 85"/>
                <a:gd name="T40" fmla="*/ 41 w 98"/>
                <a:gd name="T41" fmla="*/ 24 h 85"/>
                <a:gd name="T42" fmla="*/ 36 w 98"/>
                <a:gd name="T43" fmla="*/ 48 h 85"/>
                <a:gd name="T44" fmla="*/ 31 w 98"/>
                <a:gd name="T45" fmla="*/ 82 h 85"/>
                <a:gd name="T46" fmla="*/ 0 w 98"/>
                <a:gd name="T47" fmla="*/ 85 h 85"/>
                <a:gd name="T48" fmla="*/ 28 w 98"/>
                <a:gd name="T49" fmla="*/ 79 h 85"/>
                <a:gd name="T50" fmla="*/ 27 w 98"/>
                <a:gd name="T51" fmla="*/ 81 h 85"/>
                <a:gd name="T52" fmla="*/ 27 w 98"/>
                <a:gd name="T53" fmla="*/ 81 h 85"/>
                <a:gd name="T54" fmla="*/ 27 w 98"/>
                <a:gd name="T55" fmla="*/ 80 h 85"/>
                <a:gd name="T56" fmla="*/ 28 w 98"/>
                <a:gd name="T57" fmla="*/ 78 h 85"/>
                <a:gd name="T58" fmla="*/ 29 w 98"/>
                <a:gd name="T59" fmla="*/ 71 h 85"/>
                <a:gd name="T60" fmla="*/ 30 w 98"/>
                <a:gd name="T61" fmla="*/ 62 h 85"/>
                <a:gd name="T62" fmla="*/ 36 w 98"/>
                <a:gd name="T63" fmla="*/ 27 h 85"/>
                <a:gd name="T64" fmla="*/ 37 w 98"/>
                <a:gd name="T65" fmla="*/ 23 h 85"/>
                <a:gd name="T66" fmla="*/ 39 w 98"/>
                <a:gd name="T67" fmla="*/ 14 h 85"/>
                <a:gd name="T68" fmla="*/ 79 w 98"/>
                <a:gd name="T69" fmla="*/ 9 h 85"/>
                <a:gd name="T70" fmla="*/ 93 w 98"/>
                <a:gd name="T71" fmla="*/ 13 h 85"/>
                <a:gd name="T72" fmla="*/ 90 w 98"/>
                <a:gd name="T73" fmla="*/ 12 h 85"/>
                <a:gd name="T74" fmla="*/ 79 w 98"/>
                <a:gd name="T75" fmla="*/ 9 h 85"/>
                <a:gd name="T76" fmla="*/ 66 w 98"/>
                <a:gd name="T77" fmla="*/ 6 h 85"/>
                <a:gd name="T78" fmla="*/ 79 w 98"/>
                <a:gd name="T79" fmla="*/ 9 h 85"/>
                <a:gd name="T80" fmla="*/ 42 w 98"/>
                <a:gd name="T81" fmla="*/ 8 h 85"/>
                <a:gd name="T82" fmla="*/ 42 w 98"/>
                <a:gd name="T83" fmla="*/ 7 h 85"/>
                <a:gd name="T84" fmla="*/ 42 w 98"/>
                <a:gd name="T85" fmla="*/ 7 h 85"/>
                <a:gd name="T86" fmla="*/ 44 w 98"/>
                <a:gd name="T87" fmla="*/ 6 h 85"/>
                <a:gd name="T88" fmla="*/ 47 w 98"/>
                <a:gd name="T89" fmla="*/ 5 h 85"/>
                <a:gd name="T90" fmla="*/ 51 w 98"/>
                <a:gd name="T91" fmla="*/ 4 h 85"/>
                <a:gd name="T92" fmla="*/ 52 w 98"/>
                <a:gd name="T93" fmla="*/ 4 h 85"/>
                <a:gd name="T94" fmla="*/ 55 w 98"/>
                <a:gd name="T95" fmla="*/ 5 h 85"/>
                <a:gd name="T96" fmla="*/ 52 w 98"/>
                <a:gd name="T97" fmla="*/ 4 h 85"/>
                <a:gd name="T98" fmla="*/ 52 w 98"/>
                <a:gd name="T99" fmla="*/ 4 h 85"/>
                <a:gd name="T100" fmla="*/ 52 w 98"/>
                <a:gd name="T101" fmla="*/ 4 h 85"/>
                <a:gd name="T102" fmla="*/ 52 w 98"/>
                <a:gd name="T10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" h="85">
                  <a:moveTo>
                    <a:pt x="0" y="83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5" y="71"/>
                    <a:pt x="26" y="60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30"/>
                    <a:pt x="35" y="12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2" y="1"/>
                    <a:pt x="47" y="1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1"/>
                    <a:pt x="94" y="9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1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6" y="15"/>
                    <a:pt x="83" y="14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0" y="11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8"/>
                    <a:pt x="46" y="9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7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31"/>
                    <a:pt x="38" y="40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6"/>
                    <a:pt x="31" y="81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28" y="79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8" y="80"/>
                    <a:pt x="28" y="79"/>
                    <a:pt x="28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7"/>
                    <a:pt x="28" y="74"/>
                    <a:pt x="29" y="71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68"/>
                    <a:pt x="30" y="65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70"/>
                    <a:pt x="28" y="76"/>
                    <a:pt x="28" y="79"/>
                  </a:cubicBezTo>
                  <a:close/>
                  <a:moveTo>
                    <a:pt x="36" y="27"/>
                  </a:moveTo>
                  <a:cubicBezTo>
                    <a:pt x="36" y="26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19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17"/>
                    <a:pt x="37" y="22"/>
                    <a:pt x="36" y="27"/>
                  </a:cubicBezTo>
                  <a:close/>
                  <a:moveTo>
                    <a:pt x="79" y="9"/>
                  </a:moveTo>
                  <a:cubicBezTo>
                    <a:pt x="85" y="11"/>
                    <a:pt x="90" y="12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3"/>
                    <a:pt x="91" y="12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8" y="11"/>
                    <a:pt x="84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5" y="8"/>
                    <a:pt x="71" y="7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71" y="7"/>
                    <a:pt x="75" y="8"/>
                    <a:pt x="79" y="9"/>
                  </a:cubicBezTo>
                  <a:close/>
                  <a:moveTo>
                    <a:pt x="42" y="7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7"/>
                    <a:pt x="43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lose/>
                  <a:moveTo>
                    <a:pt x="47" y="5"/>
                  </a:moveTo>
                  <a:cubicBezTo>
                    <a:pt x="48" y="5"/>
                    <a:pt x="50" y="5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5"/>
                    <a:pt x="48" y="5"/>
                    <a:pt x="47" y="5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3"/>
            <p:cNvSpPr/>
            <p:nvPr/>
          </p:nvSpPr>
          <p:spPr bwMode="auto">
            <a:xfrm>
              <a:off x="2255" y="1771"/>
              <a:ext cx="129" cy="392"/>
            </a:xfrm>
            <a:custGeom>
              <a:avLst/>
              <a:gdLst>
                <a:gd name="T0" fmla="*/ 2 w 51"/>
                <a:gd name="T1" fmla="*/ 154 h 156"/>
                <a:gd name="T2" fmla="*/ 1 w 51"/>
                <a:gd name="T3" fmla="*/ 151 h 156"/>
                <a:gd name="T4" fmla="*/ 1 w 51"/>
                <a:gd name="T5" fmla="*/ 151 h 156"/>
                <a:gd name="T6" fmla="*/ 7 w 51"/>
                <a:gd name="T7" fmla="*/ 137 h 156"/>
                <a:gd name="T8" fmla="*/ 7 w 51"/>
                <a:gd name="T9" fmla="*/ 137 h 156"/>
                <a:gd name="T10" fmla="*/ 22 w 51"/>
                <a:gd name="T11" fmla="*/ 115 h 156"/>
                <a:gd name="T12" fmla="*/ 22 w 51"/>
                <a:gd name="T13" fmla="*/ 115 h 156"/>
                <a:gd name="T14" fmla="*/ 47 w 51"/>
                <a:gd name="T15" fmla="*/ 79 h 156"/>
                <a:gd name="T16" fmla="*/ 47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1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1 w 51"/>
                <a:gd name="T41" fmla="*/ 139 h 156"/>
                <a:gd name="T42" fmla="*/ 11 w 51"/>
                <a:gd name="T43" fmla="*/ 139 h 156"/>
                <a:gd name="T44" fmla="*/ 5 w 51"/>
                <a:gd name="T45" fmla="*/ 151 h 156"/>
                <a:gd name="T46" fmla="*/ 5 w 51"/>
                <a:gd name="T47" fmla="*/ 151 h 156"/>
                <a:gd name="T48" fmla="*/ 21 w 51"/>
                <a:gd name="T49" fmla="*/ 152 h 156"/>
                <a:gd name="T50" fmla="*/ 21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1 w 51"/>
                <a:gd name="T59" fmla="*/ 156 h 156"/>
                <a:gd name="T60" fmla="*/ 21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1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2" y="115"/>
                  </a:cubicBezTo>
                  <a:cubicBezTo>
                    <a:pt x="22" y="115"/>
                    <a:pt x="22" y="115"/>
                    <a:pt x="22" y="115"/>
                  </a:cubicBezTo>
                  <a:cubicBezTo>
                    <a:pt x="32" y="100"/>
                    <a:pt x="44" y="84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8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8"/>
                    <a:pt x="40" y="49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5" y="16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79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6" y="89"/>
                    <a:pt x="22" y="120"/>
                    <a:pt x="11" y="139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7" y="145"/>
                    <a:pt x="5" y="149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8" y="152"/>
                    <a:pt x="15" y="152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1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4"/>
            <p:cNvSpPr>
              <a:spLocks noEditPoints="1"/>
            </p:cNvSpPr>
            <p:nvPr/>
          </p:nvSpPr>
          <p:spPr bwMode="auto">
            <a:xfrm>
              <a:off x="2252" y="1763"/>
              <a:ext cx="137" cy="405"/>
            </a:xfrm>
            <a:custGeom>
              <a:avLst/>
              <a:gdLst>
                <a:gd name="T0" fmla="*/ 3 w 54"/>
                <a:gd name="T1" fmla="*/ 157 h 161"/>
                <a:gd name="T2" fmla="*/ 0 w 54"/>
                <a:gd name="T3" fmla="*/ 155 h 161"/>
                <a:gd name="T4" fmla="*/ 0 w 54"/>
                <a:gd name="T5" fmla="*/ 154 h 161"/>
                <a:gd name="T6" fmla="*/ 7 w 54"/>
                <a:gd name="T7" fmla="*/ 139 h 161"/>
                <a:gd name="T8" fmla="*/ 21 w 54"/>
                <a:gd name="T9" fmla="*/ 117 h 161"/>
                <a:gd name="T10" fmla="*/ 46 w 54"/>
                <a:gd name="T11" fmla="*/ 81 h 161"/>
                <a:gd name="T12" fmla="*/ 46 w 54"/>
                <a:gd name="T13" fmla="*/ 79 h 161"/>
                <a:gd name="T14" fmla="*/ 46 w 54"/>
                <a:gd name="T15" fmla="*/ 79 h 161"/>
                <a:gd name="T16" fmla="*/ 46 w 54"/>
                <a:gd name="T17" fmla="*/ 79 h 161"/>
                <a:gd name="T18" fmla="*/ 46 w 54"/>
                <a:gd name="T19" fmla="*/ 79 h 161"/>
                <a:gd name="T20" fmla="*/ 31 w 54"/>
                <a:gd name="T21" fmla="*/ 37 h 161"/>
                <a:gd name="T22" fmla="*/ 17 w 54"/>
                <a:gd name="T23" fmla="*/ 6 h 161"/>
                <a:gd name="T24" fmla="*/ 17 w 54"/>
                <a:gd name="T25" fmla="*/ 6 h 161"/>
                <a:gd name="T26" fmla="*/ 24 w 54"/>
                <a:gd name="T27" fmla="*/ 0 h 161"/>
                <a:gd name="T28" fmla="*/ 24 w 54"/>
                <a:gd name="T29" fmla="*/ 3 h 161"/>
                <a:gd name="T30" fmla="*/ 25 w 54"/>
                <a:gd name="T31" fmla="*/ 5 h 161"/>
                <a:gd name="T32" fmla="*/ 28 w 54"/>
                <a:gd name="T33" fmla="*/ 12 h 161"/>
                <a:gd name="T34" fmla="*/ 39 w 54"/>
                <a:gd name="T35" fmla="*/ 34 h 161"/>
                <a:gd name="T36" fmla="*/ 54 w 54"/>
                <a:gd name="T37" fmla="*/ 79 h 161"/>
                <a:gd name="T38" fmla="*/ 53 w 54"/>
                <a:gd name="T39" fmla="*/ 85 h 161"/>
                <a:gd name="T40" fmla="*/ 13 w 54"/>
                <a:gd name="T41" fmla="*/ 143 h 161"/>
                <a:gd name="T42" fmla="*/ 8 w 54"/>
                <a:gd name="T43" fmla="*/ 152 h 161"/>
                <a:gd name="T44" fmla="*/ 21 w 54"/>
                <a:gd name="T45" fmla="*/ 153 h 161"/>
                <a:gd name="T46" fmla="*/ 22 w 54"/>
                <a:gd name="T47" fmla="*/ 153 h 161"/>
                <a:gd name="T48" fmla="*/ 32 w 54"/>
                <a:gd name="T49" fmla="*/ 153 h 161"/>
                <a:gd name="T50" fmla="*/ 34 w 54"/>
                <a:gd name="T51" fmla="*/ 153 h 161"/>
                <a:gd name="T52" fmla="*/ 32 w 54"/>
                <a:gd name="T53" fmla="*/ 161 h 161"/>
                <a:gd name="T54" fmla="*/ 22 w 54"/>
                <a:gd name="T55" fmla="*/ 161 h 161"/>
                <a:gd name="T56" fmla="*/ 22 w 54"/>
                <a:gd name="T57" fmla="*/ 157 h 161"/>
                <a:gd name="T58" fmla="*/ 30 w 54"/>
                <a:gd name="T59" fmla="*/ 157 h 161"/>
                <a:gd name="T60" fmla="*/ 22 w 54"/>
                <a:gd name="T61" fmla="*/ 157 h 161"/>
                <a:gd name="T62" fmla="*/ 22 w 54"/>
                <a:gd name="T63" fmla="*/ 157 h 161"/>
                <a:gd name="T64" fmla="*/ 7 w 54"/>
                <a:gd name="T65" fmla="*/ 156 h 161"/>
                <a:gd name="T66" fmla="*/ 17 w 54"/>
                <a:gd name="T67" fmla="*/ 157 h 161"/>
                <a:gd name="T68" fmla="*/ 6 w 54"/>
                <a:gd name="T69" fmla="*/ 148 h 161"/>
                <a:gd name="T70" fmla="*/ 4 w 54"/>
                <a:gd name="T71" fmla="*/ 152 h 161"/>
                <a:gd name="T72" fmla="*/ 10 w 54"/>
                <a:gd name="T73" fmla="*/ 141 h 161"/>
                <a:gd name="T74" fmla="*/ 10 w 54"/>
                <a:gd name="T75" fmla="*/ 141 h 161"/>
                <a:gd name="T76" fmla="*/ 17 w 54"/>
                <a:gd name="T77" fmla="*/ 130 h 161"/>
                <a:gd name="T78" fmla="*/ 10 w 54"/>
                <a:gd name="T79" fmla="*/ 141 h 161"/>
                <a:gd name="T80" fmla="*/ 18 w 54"/>
                <a:gd name="T81" fmla="*/ 129 h 161"/>
                <a:gd name="T82" fmla="*/ 17 w 54"/>
                <a:gd name="T83" fmla="*/ 130 h 161"/>
                <a:gd name="T84" fmla="*/ 20 w 54"/>
                <a:gd name="T85" fmla="*/ 125 h 161"/>
                <a:gd name="T86" fmla="*/ 20 w 54"/>
                <a:gd name="T87" fmla="*/ 125 h 161"/>
                <a:gd name="T88" fmla="*/ 24 w 54"/>
                <a:gd name="T89" fmla="*/ 119 h 161"/>
                <a:gd name="T90" fmla="*/ 21 w 54"/>
                <a:gd name="T91" fmla="*/ 125 h 161"/>
                <a:gd name="T92" fmla="*/ 49 w 54"/>
                <a:gd name="T93" fmla="*/ 83 h 161"/>
                <a:gd name="T94" fmla="*/ 50 w 54"/>
                <a:gd name="T95" fmla="*/ 80 h 161"/>
                <a:gd name="T96" fmla="*/ 50 w 54"/>
                <a:gd name="T97" fmla="*/ 80 h 161"/>
                <a:gd name="T98" fmla="*/ 35 w 54"/>
                <a:gd name="T99" fmla="*/ 35 h 161"/>
                <a:gd name="T100" fmla="*/ 50 w 54"/>
                <a:gd name="T101" fmla="*/ 79 h 161"/>
                <a:gd name="T102" fmla="*/ 50 w 54"/>
                <a:gd name="T103" fmla="*/ 79 h 161"/>
                <a:gd name="T104" fmla="*/ 33 w 54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161">
                  <a:moveTo>
                    <a:pt x="3" y="159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0" y="133"/>
                    <a:pt x="16" y="125"/>
                    <a:pt x="21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32" y="101"/>
                    <a:pt x="43" y="85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0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2"/>
                    <a:pt x="39" y="53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4" y="21"/>
                    <a:pt x="17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4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7"/>
                    <a:pt x="27" y="9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7"/>
                    <a:pt x="35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6" y="50"/>
                    <a:pt x="54" y="69"/>
                    <a:pt x="54" y="7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81"/>
                    <a:pt x="54" y="83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8" y="93"/>
                    <a:pt x="25" y="125"/>
                    <a:pt x="13" y="143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1" y="147"/>
                    <a:pt x="9" y="150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1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1" y="153"/>
                    <a:pt x="21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7" y="153"/>
                    <a:pt x="32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27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7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5" y="157"/>
                    <a:pt x="28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28" y="157"/>
                    <a:pt x="25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3" y="157"/>
                    <a:pt x="9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9" y="157"/>
                    <a:pt x="13" y="157"/>
                    <a:pt x="17" y="157"/>
                  </a:cubicBezTo>
                  <a:close/>
                  <a:moveTo>
                    <a:pt x="4" y="152"/>
                  </a:moveTo>
                  <a:cubicBezTo>
                    <a:pt x="4" y="151"/>
                    <a:pt x="5" y="150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0"/>
                    <a:pt x="4" y="151"/>
                    <a:pt x="4" y="152"/>
                  </a:cubicBezTo>
                  <a:close/>
                  <a:moveTo>
                    <a:pt x="10" y="141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38"/>
                    <a:pt x="15" y="134"/>
                    <a:pt x="17" y="130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4"/>
                    <a:pt x="12" y="138"/>
                    <a:pt x="10" y="141"/>
                  </a:cubicBezTo>
                  <a:close/>
                  <a:moveTo>
                    <a:pt x="17" y="130"/>
                  </a:moveTo>
                  <a:cubicBezTo>
                    <a:pt x="17" y="130"/>
                    <a:pt x="18" y="129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29"/>
                    <a:pt x="17" y="130"/>
                    <a:pt x="17" y="130"/>
                  </a:cubicBezTo>
                  <a:close/>
                  <a:moveTo>
                    <a:pt x="20" y="125"/>
                  </a:move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20" y="125"/>
                    <a:pt x="20" y="125"/>
                    <a:pt x="20" y="125"/>
                  </a:cubicBezTo>
                  <a:close/>
                  <a:moveTo>
                    <a:pt x="49" y="83"/>
                  </a:moveTo>
                  <a:cubicBezTo>
                    <a:pt x="47" y="88"/>
                    <a:pt x="35" y="104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1"/>
                    <a:pt x="22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2" y="108"/>
                    <a:pt x="46" y="88"/>
                    <a:pt x="49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1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1"/>
                    <a:pt x="50" y="82"/>
                    <a:pt x="49" y="83"/>
                  </a:cubicBezTo>
                  <a:close/>
                  <a:moveTo>
                    <a:pt x="35" y="35"/>
                  </a:moveTo>
                  <a:cubicBezTo>
                    <a:pt x="43" y="52"/>
                    <a:pt x="50" y="70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70"/>
                    <a:pt x="41" y="49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3"/>
                    <a:pt x="35" y="34"/>
                    <a:pt x="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28460" y="3507459"/>
            <a:ext cx="1516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汇报人：张艺馨</a:t>
            </a:r>
            <a:endParaRPr lang="zh-CN" altLang="en-US" sz="1500" dirty="0"/>
          </a:p>
        </p:txBody>
      </p:sp>
      <p:grpSp>
        <p:nvGrpSpPr>
          <p:cNvPr id="107" name="Group 39"/>
          <p:cNvGrpSpPr>
            <a:grpSpLocks noChangeAspect="1"/>
          </p:cNvGrpSpPr>
          <p:nvPr/>
        </p:nvGrpSpPr>
        <p:grpSpPr bwMode="auto">
          <a:xfrm>
            <a:off x="6548594" y="2745557"/>
            <a:ext cx="953364" cy="1336355"/>
            <a:chOff x="1999" y="1444"/>
            <a:chExt cx="1043" cy="146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08" name="Freeform 41"/>
            <p:cNvSpPr>
              <a:spLocks noEditPoints="1"/>
            </p:cNvSpPr>
            <p:nvPr/>
          </p:nvSpPr>
          <p:spPr bwMode="auto">
            <a:xfrm>
              <a:off x="2262" y="1607"/>
              <a:ext cx="420" cy="422"/>
            </a:xfrm>
            <a:custGeom>
              <a:avLst/>
              <a:gdLst>
                <a:gd name="T0" fmla="*/ 0 w 118"/>
                <a:gd name="T1" fmla="*/ 59 h 119"/>
                <a:gd name="T2" fmla="*/ 59 w 118"/>
                <a:gd name="T3" fmla="*/ 0 h 119"/>
                <a:gd name="T4" fmla="*/ 59 w 118"/>
                <a:gd name="T5" fmla="*/ 0 h 119"/>
                <a:gd name="T6" fmla="*/ 118 w 118"/>
                <a:gd name="T7" fmla="*/ 59 h 119"/>
                <a:gd name="T8" fmla="*/ 118 w 118"/>
                <a:gd name="T9" fmla="*/ 59 h 119"/>
                <a:gd name="T10" fmla="*/ 59 w 118"/>
                <a:gd name="T11" fmla="*/ 119 h 119"/>
                <a:gd name="T12" fmla="*/ 59 w 118"/>
                <a:gd name="T13" fmla="*/ 119 h 119"/>
                <a:gd name="T14" fmla="*/ 0 w 118"/>
                <a:gd name="T15" fmla="*/ 59 h 119"/>
                <a:gd name="T16" fmla="*/ 4 w 118"/>
                <a:gd name="T17" fmla="*/ 59 h 119"/>
                <a:gd name="T18" fmla="*/ 59 w 118"/>
                <a:gd name="T19" fmla="*/ 115 h 119"/>
                <a:gd name="T20" fmla="*/ 59 w 118"/>
                <a:gd name="T21" fmla="*/ 115 h 119"/>
                <a:gd name="T22" fmla="*/ 114 w 118"/>
                <a:gd name="T23" fmla="*/ 59 h 119"/>
                <a:gd name="T24" fmla="*/ 114 w 118"/>
                <a:gd name="T25" fmla="*/ 59 h 119"/>
                <a:gd name="T26" fmla="*/ 59 w 118"/>
                <a:gd name="T27" fmla="*/ 4 h 119"/>
                <a:gd name="T28" fmla="*/ 59 w 118"/>
                <a:gd name="T29" fmla="*/ 4 h 119"/>
                <a:gd name="T30" fmla="*/ 4 w 118"/>
                <a:gd name="T31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9">
                  <a:moveTo>
                    <a:pt x="0" y="59"/>
                  </a:moveTo>
                  <a:cubicBezTo>
                    <a:pt x="0" y="26"/>
                    <a:pt x="27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2" y="0"/>
                    <a:pt x="118" y="26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92"/>
                    <a:pt x="92" y="119"/>
                    <a:pt x="59" y="119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27" y="119"/>
                    <a:pt x="0" y="92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9" y="115"/>
                    <a:pt x="59" y="115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90" y="115"/>
                    <a:pt x="114" y="90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4" y="29"/>
                    <a:pt x="9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29" y="4"/>
                    <a:pt x="4" y="29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2"/>
            <p:cNvSpPr>
              <a:spLocks noEditPoints="1"/>
            </p:cNvSpPr>
            <p:nvPr/>
          </p:nvSpPr>
          <p:spPr bwMode="auto">
            <a:xfrm>
              <a:off x="2255" y="1600"/>
              <a:ext cx="434" cy="436"/>
            </a:xfrm>
            <a:custGeom>
              <a:avLst/>
              <a:gdLst>
                <a:gd name="T0" fmla="*/ 0 w 122"/>
                <a:gd name="T1" fmla="*/ 61 h 123"/>
                <a:gd name="T2" fmla="*/ 61 w 122"/>
                <a:gd name="T3" fmla="*/ 0 h 123"/>
                <a:gd name="T4" fmla="*/ 61 w 122"/>
                <a:gd name="T5" fmla="*/ 0 h 123"/>
                <a:gd name="T6" fmla="*/ 122 w 122"/>
                <a:gd name="T7" fmla="*/ 61 h 123"/>
                <a:gd name="T8" fmla="*/ 122 w 122"/>
                <a:gd name="T9" fmla="*/ 61 h 123"/>
                <a:gd name="T10" fmla="*/ 61 w 122"/>
                <a:gd name="T11" fmla="*/ 123 h 123"/>
                <a:gd name="T12" fmla="*/ 61 w 122"/>
                <a:gd name="T13" fmla="*/ 123 h 123"/>
                <a:gd name="T14" fmla="*/ 0 w 122"/>
                <a:gd name="T15" fmla="*/ 61 h 123"/>
                <a:gd name="T16" fmla="*/ 4 w 122"/>
                <a:gd name="T17" fmla="*/ 61 h 123"/>
                <a:gd name="T18" fmla="*/ 61 w 122"/>
                <a:gd name="T19" fmla="*/ 119 h 123"/>
                <a:gd name="T20" fmla="*/ 61 w 122"/>
                <a:gd name="T21" fmla="*/ 119 h 123"/>
                <a:gd name="T22" fmla="*/ 118 w 122"/>
                <a:gd name="T23" fmla="*/ 61 h 123"/>
                <a:gd name="T24" fmla="*/ 118 w 122"/>
                <a:gd name="T25" fmla="*/ 61 h 123"/>
                <a:gd name="T26" fmla="*/ 61 w 122"/>
                <a:gd name="T27" fmla="*/ 4 h 123"/>
                <a:gd name="T28" fmla="*/ 61 w 122"/>
                <a:gd name="T29" fmla="*/ 4 h 123"/>
                <a:gd name="T30" fmla="*/ 118 w 122"/>
                <a:gd name="T31" fmla="*/ 61 h 123"/>
                <a:gd name="T32" fmla="*/ 118 w 122"/>
                <a:gd name="T33" fmla="*/ 61 h 123"/>
                <a:gd name="T34" fmla="*/ 61 w 122"/>
                <a:gd name="T35" fmla="*/ 119 h 123"/>
                <a:gd name="T36" fmla="*/ 61 w 122"/>
                <a:gd name="T37" fmla="*/ 119 h 123"/>
                <a:gd name="T38" fmla="*/ 4 w 122"/>
                <a:gd name="T39" fmla="*/ 61 h 123"/>
                <a:gd name="T40" fmla="*/ 4 w 122"/>
                <a:gd name="T41" fmla="*/ 61 h 123"/>
                <a:gd name="T42" fmla="*/ 61 w 122"/>
                <a:gd name="T43" fmla="*/ 115 h 123"/>
                <a:gd name="T44" fmla="*/ 114 w 122"/>
                <a:gd name="T45" fmla="*/ 61 h 123"/>
                <a:gd name="T46" fmla="*/ 114 w 122"/>
                <a:gd name="T47" fmla="*/ 61 h 123"/>
                <a:gd name="T48" fmla="*/ 61 w 122"/>
                <a:gd name="T49" fmla="*/ 8 h 123"/>
                <a:gd name="T50" fmla="*/ 61 w 122"/>
                <a:gd name="T51" fmla="*/ 8 h 123"/>
                <a:gd name="T52" fmla="*/ 8 w 122"/>
                <a:gd name="T53" fmla="*/ 61 h 123"/>
                <a:gd name="T54" fmla="*/ 8 w 122"/>
                <a:gd name="T55" fmla="*/ 61 h 123"/>
                <a:gd name="T56" fmla="*/ 61 w 122"/>
                <a:gd name="T57" fmla="*/ 115 h 123"/>
                <a:gd name="T58" fmla="*/ 6 w 122"/>
                <a:gd name="T59" fmla="*/ 61 h 123"/>
                <a:gd name="T60" fmla="*/ 4 w 122"/>
                <a:gd name="T61" fmla="*/ 61 h 123"/>
                <a:gd name="T62" fmla="*/ 4 w 122"/>
                <a:gd name="T63" fmla="*/ 61 h 123"/>
                <a:gd name="T64" fmla="*/ 4 w 122"/>
                <a:gd name="T65" fmla="*/ 61 h 123"/>
                <a:gd name="T66" fmla="*/ 6 w 122"/>
                <a:gd name="T67" fmla="*/ 61 h 123"/>
                <a:gd name="T68" fmla="*/ 4 w 122"/>
                <a:gd name="T69" fmla="*/ 61 h 123"/>
                <a:gd name="T70" fmla="*/ 42 w 122"/>
                <a:gd name="T71" fmla="*/ 7 h 123"/>
                <a:gd name="T72" fmla="*/ 42 w 122"/>
                <a:gd name="T73" fmla="*/ 7 h 123"/>
                <a:gd name="T74" fmla="*/ 4 w 122"/>
                <a:gd name="T75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cubicBezTo>
                    <a:pt x="0" y="27"/>
                    <a:pt x="2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95"/>
                    <a:pt x="95" y="123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27" y="123"/>
                    <a:pt x="0" y="95"/>
                    <a:pt x="0" y="61"/>
                  </a:cubicBezTo>
                  <a:close/>
                  <a:moveTo>
                    <a:pt x="4" y="61"/>
                  </a:moveTo>
                  <a:cubicBezTo>
                    <a:pt x="4" y="93"/>
                    <a:pt x="30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93" y="119"/>
                    <a:pt x="118" y="93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30"/>
                    <a:pt x="93" y="4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93" y="4"/>
                    <a:pt x="118" y="30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8" y="93"/>
                    <a:pt x="93" y="119"/>
                    <a:pt x="61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30" y="119"/>
                    <a:pt x="4" y="93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lose/>
                  <a:moveTo>
                    <a:pt x="61" y="115"/>
                  </a:moveTo>
                  <a:cubicBezTo>
                    <a:pt x="91" y="115"/>
                    <a:pt x="114" y="91"/>
                    <a:pt x="114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32"/>
                    <a:pt x="9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32" y="8"/>
                    <a:pt x="8" y="32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32" y="115"/>
                    <a:pt x="61" y="115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4" y="61"/>
                  </a:moveTo>
                  <a:cubicBezTo>
                    <a:pt x="4" y="36"/>
                    <a:pt x="20" y="15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0" y="15"/>
                    <a:pt x="4" y="36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10" name="Freeform 43"/>
            <p:cNvSpPr/>
            <p:nvPr/>
          </p:nvSpPr>
          <p:spPr bwMode="auto">
            <a:xfrm>
              <a:off x="2401" y="1451"/>
              <a:ext cx="82" cy="166"/>
            </a:xfrm>
            <a:custGeom>
              <a:avLst/>
              <a:gdLst>
                <a:gd name="T0" fmla="*/ 9 w 23"/>
                <a:gd name="T1" fmla="*/ 45 h 47"/>
                <a:gd name="T2" fmla="*/ 19 w 23"/>
                <a:gd name="T3" fmla="*/ 11 h 47"/>
                <a:gd name="T4" fmla="*/ 19 w 23"/>
                <a:gd name="T5" fmla="*/ 11 h 47"/>
                <a:gd name="T6" fmla="*/ 19 w 23"/>
                <a:gd name="T7" fmla="*/ 7 h 47"/>
                <a:gd name="T8" fmla="*/ 19 w 23"/>
                <a:gd name="T9" fmla="*/ 7 h 47"/>
                <a:gd name="T10" fmla="*/ 13 w 23"/>
                <a:gd name="T11" fmla="*/ 4 h 47"/>
                <a:gd name="T12" fmla="*/ 13 w 23"/>
                <a:gd name="T13" fmla="*/ 4 h 47"/>
                <a:gd name="T14" fmla="*/ 5 w 23"/>
                <a:gd name="T15" fmla="*/ 10 h 47"/>
                <a:gd name="T16" fmla="*/ 5 w 23"/>
                <a:gd name="T17" fmla="*/ 10 h 47"/>
                <a:gd name="T18" fmla="*/ 4 w 23"/>
                <a:gd name="T19" fmla="*/ 12 h 47"/>
                <a:gd name="T20" fmla="*/ 4 w 23"/>
                <a:gd name="T21" fmla="*/ 12 h 47"/>
                <a:gd name="T22" fmla="*/ 8 w 23"/>
                <a:gd name="T23" fmla="*/ 16 h 47"/>
                <a:gd name="T24" fmla="*/ 8 w 23"/>
                <a:gd name="T25" fmla="*/ 16 h 47"/>
                <a:gd name="T26" fmla="*/ 13 w 23"/>
                <a:gd name="T27" fmla="*/ 16 h 47"/>
                <a:gd name="T28" fmla="*/ 13 w 23"/>
                <a:gd name="T29" fmla="*/ 16 h 47"/>
                <a:gd name="T30" fmla="*/ 13 w 23"/>
                <a:gd name="T31" fmla="*/ 16 h 47"/>
                <a:gd name="T32" fmla="*/ 13 w 23"/>
                <a:gd name="T33" fmla="*/ 20 h 47"/>
                <a:gd name="T34" fmla="*/ 7 w 23"/>
                <a:gd name="T35" fmla="*/ 19 h 47"/>
                <a:gd name="T36" fmla="*/ 7 w 23"/>
                <a:gd name="T37" fmla="*/ 19 h 47"/>
                <a:gd name="T38" fmla="*/ 0 w 23"/>
                <a:gd name="T39" fmla="*/ 12 h 47"/>
                <a:gd name="T40" fmla="*/ 0 w 23"/>
                <a:gd name="T41" fmla="*/ 12 h 47"/>
                <a:gd name="T42" fmla="*/ 1 w 23"/>
                <a:gd name="T43" fmla="*/ 8 h 47"/>
                <a:gd name="T44" fmla="*/ 1 w 23"/>
                <a:gd name="T45" fmla="*/ 8 h 47"/>
                <a:gd name="T46" fmla="*/ 13 w 23"/>
                <a:gd name="T47" fmla="*/ 0 h 47"/>
                <a:gd name="T48" fmla="*/ 13 w 23"/>
                <a:gd name="T49" fmla="*/ 0 h 47"/>
                <a:gd name="T50" fmla="*/ 22 w 23"/>
                <a:gd name="T51" fmla="*/ 5 h 47"/>
                <a:gd name="T52" fmla="*/ 22 w 23"/>
                <a:gd name="T53" fmla="*/ 5 h 47"/>
                <a:gd name="T54" fmla="*/ 23 w 23"/>
                <a:gd name="T55" fmla="*/ 11 h 47"/>
                <a:gd name="T56" fmla="*/ 23 w 23"/>
                <a:gd name="T57" fmla="*/ 11 h 47"/>
                <a:gd name="T58" fmla="*/ 13 w 23"/>
                <a:gd name="T59" fmla="*/ 47 h 47"/>
                <a:gd name="T60" fmla="*/ 13 w 23"/>
                <a:gd name="T61" fmla="*/ 47 h 47"/>
                <a:gd name="T62" fmla="*/ 9 w 23"/>
                <a:gd name="T6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47">
                  <a:moveTo>
                    <a:pt x="9" y="45"/>
                  </a:moveTo>
                  <a:cubicBezTo>
                    <a:pt x="9" y="45"/>
                    <a:pt x="19" y="2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5"/>
                    <a:pt x="15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4"/>
                    <a:pt x="7" y="6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0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0" y="20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9"/>
                    <a:pt x="0" y="17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4" y="3"/>
                    <a:pt x="8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20" y="1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23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9" y="45"/>
                    <a:pt x="9" y="45"/>
                    <a:pt x="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4"/>
            <p:cNvSpPr>
              <a:spLocks noEditPoints="1"/>
            </p:cNvSpPr>
            <p:nvPr/>
          </p:nvSpPr>
          <p:spPr bwMode="auto">
            <a:xfrm>
              <a:off x="2394" y="1444"/>
              <a:ext cx="96" cy="184"/>
            </a:xfrm>
            <a:custGeom>
              <a:avLst/>
              <a:gdLst>
                <a:gd name="T0" fmla="*/ 11 w 27"/>
                <a:gd name="T1" fmla="*/ 47 h 52"/>
                <a:gd name="T2" fmla="*/ 11 w 27"/>
                <a:gd name="T3" fmla="*/ 49 h 52"/>
                <a:gd name="T4" fmla="*/ 10 w 27"/>
                <a:gd name="T5" fmla="*/ 48 h 52"/>
                <a:gd name="T6" fmla="*/ 9 w 27"/>
                <a:gd name="T7" fmla="*/ 46 h 52"/>
                <a:gd name="T8" fmla="*/ 9 w 27"/>
                <a:gd name="T9" fmla="*/ 46 h 52"/>
                <a:gd name="T10" fmla="*/ 9 w 27"/>
                <a:gd name="T11" fmla="*/ 46 h 52"/>
                <a:gd name="T12" fmla="*/ 10 w 27"/>
                <a:gd name="T13" fmla="*/ 45 h 52"/>
                <a:gd name="T14" fmla="*/ 11 w 27"/>
                <a:gd name="T15" fmla="*/ 42 h 52"/>
                <a:gd name="T16" fmla="*/ 19 w 27"/>
                <a:gd name="T17" fmla="*/ 13 h 52"/>
                <a:gd name="T18" fmla="*/ 19 w 27"/>
                <a:gd name="T19" fmla="*/ 13 h 52"/>
                <a:gd name="T20" fmla="*/ 19 w 27"/>
                <a:gd name="T21" fmla="*/ 10 h 52"/>
                <a:gd name="T22" fmla="*/ 15 w 27"/>
                <a:gd name="T23" fmla="*/ 8 h 52"/>
                <a:gd name="T24" fmla="*/ 8 w 27"/>
                <a:gd name="T25" fmla="*/ 13 h 52"/>
                <a:gd name="T26" fmla="*/ 8 w 27"/>
                <a:gd name="T27" fmla="*/ 14 h 52"/>
                <a:gd name="T28" fmla="*/ 8 w 27"/>
                <a:gd name="T29" fmla="*/ 15 h 52"/>
                <a:gd name="T30" fmla="*/ 15 w 27"/>
                <a:gd name="T31" fmla="*/ 16 h 52"/>
                <a:gd name="T32" fmla="*/ 15 w 27"/>
                <a:gd name="T33" fmla="*/ 16 h 52"/>
                <a:gd name="T34" fmla="*/ 17 w 27"/>
                <a:gd name="T35" fmla="*/ 16 h 52"/>
                <a:gd name="T36" fmla="*/ 8 w 27"/>
                <a:gd name="T37" fmla="*/ 23 h 52"/>
                <a:gd name="T38" fmla="*/ 0 w 27"/>
                <a:gd name="T39" fmla="*/ 15 h 52"/>
                <a:gd name="T40" fmla="*/ 1 w 27"/>
                <a:gd name="T41" fmla="*/ 9 h 52"/>
                <a:gd name="T42" fmla="*/ 15 w 27"/>
                <a:gd name="T43" fmla="*/ 0 h 52"/>
                <a:gd name="T44" fmla="*/ 26 w 27"/>
                <a:gd name="T45" fmla="*/ 6 h 52"/>
                <a:gd name="T46" fmla="*/ 27 w 27"/>
                <a:gd name="T47" fmla="*/ 13 h 52"/>
                <a:gd name="T48" fmla="*/ 17 w 27"/>
                <a:gd name="T49" fmla="*/ 52 h 52"/>
                <a:gd name="T50" fmla="*/ 15 w 27"/>
                <a:gd name="T51" fmla="*/ 44 h 52"/>
                <a:gd name="T52" fmla="*/ 18 w 27"/>
                <a:gd name="T53" fmla="*/ 35 h 52"/>
                <a:gd name="T54" fmla="*/ 23 w 27"/>
                <a:gd name="T55" fmla="*/ 13 h 52"/>
                <a:gd name="T56" fmla="*/ 14 w 27"/>
                <a:gd name="T57" fmla="*/ 46 h 52"/>
                <a:gd name="T58" fmla="*/ 13 w 27"/>
                <a:gd name="T59" fmla="*/ 20 h 52"/>
                <a:gd name="T60" fmla="*/ 9 w 27"/>
                <a:gd name="T61" fmla="*/ 19 h 52"/>
                <a:gd name="T62" fmla="*/ 9 w 27"/>
                <a:gd name="T63" fmla="*/ 19 h 52"/>
                <a:gd name="T64" fmla="*/ 4 w 27"/>
                <a:gd name="T65" fmla="*/ 15 h 52"/>
                <a:gd name="T66" fmla="*/ 4 w 27"/>
                <a:gd name="T67" fmla="*/ 14 h 52"/>
                <a:gd name="T68" fmla="*/ 5 w 27"/>
                <a:gd name="T69" fmla="*/ 12 h 52"/>
                <a:gd name="T70" fmla="*/ 4 w 27"/>
                <a:gd name="T71" fmla="*/ 14 h 52"/>
                <a:gd name="T72" fmla="*/ 23 w 27"/>
                <a:gd name="T73" fmla="*/ 13 h 52"/>
                <a:gd name="T74" fmla="*/ 22 w 27"/>
                <a:gd name="T75" fmla="*/ 8 h 52"/>
                <a:gd name="T76" fmla="*/ 22 w 27"/>
                <a:gd name="T77" fmla="*/ 7 h 52"/>
                <a:gd name="T78" fmla="*/ 15 w 27"/>
                <a:gd name="T79" fmla="*/ 4 h 52"/>
                <a:gd name="T80" fmla="*/ 15 w 27"/>
                <a:gd name="T81" fmla="*/ 4 h 52"/>
                <a:gd name="T82" fmla="*/ 15 w 27"/>
                <a:gd name="T83" fmla="*/ 4 h 52"/>
                <a:gd name="T84" fmla="*/ 14 w 27"/>
                <a:gd name="T85" fmla="*/ 4 h 52"/>
                <a:gd name="T86" fmla="*/ 14 w 27"/>
                <a:gd name="T87" fmla="*/ 4 h 52"/>
                <a:gd name="T88" fmla="*/ 14 w 27"/>
                <a:gd name="T89" fmla="*/ 4 h 52"/>
                <a:gd name="T90" fmla="*/ 15 w 27"/>
                <a:gd name="T91" fmla="*/ 4 h 52"/>
                <a:gd name="T92" fmla="*/ 15 w 27"/>
                <a:gd name="T93" fmla="*/ 4 h 52"/>
                <a:gd name="T94" fmla="*/ 15 w 27"/>
                <a:gd name="T95" fmla="*/ 4 h 52"/>
                <a:gd name="T96" fmla="*/ 15 w 27"/>
                <a:gd name="T9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" h="52">
                  <a:moveTo>
                    <a:pt x="14" y="50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9" y="48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7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4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0"/>
                    <a:pt x="13" y="37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7" y="26"/>
                    <a:pt x="19" y="18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8"/>
                    <a:pt x="11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1" y="24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2"/>
                    <a:pt x="0" y="2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4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2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8"/>
                    <a:pt x="27" y="10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5"/>
                    <a:pt x="18" y="47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0"/>
                    <a:pt x="14" y="50"/>
                    <a:pt x="14" y="50"/>
                  </a:cubicBezTo>
                  <a:close/>
                  <a:moveTo>
                    <a:pt x="14" y="46"/>
                  </a:moveTo>
                  <a:cubicBezTo>
                    <a:pt x="14" y="45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2"/>
                    <a:pt x="17" y="38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27"/>
                    <a:pt x="23" y="19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23"/>
                    <a:pt x="16" y="40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lose/>
                  <a:moveTo>
                    <a:pt x="9" y="19"/>
                  </a:moveTo>
                  <a:cubicBezTo>
                    <a:pt x="11" y="20"/>
                    <a:pt x="12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1" y="20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8" y="19"/>
                    <a:pt x="9" y="19"/>
                  </a:cubicBezTo>
                  <a:close/>
                  <a:moveTo>
                    <a:pt x="5" y="17"/>
                  </a:move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5" y="17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22" y="8"/>
                  </a:moveTo>
                  <a:cubicBezTo>
                    <a:pt x="23" y="9"/>
                    <a:pt x="23" y="11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9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lose/>
                  <a:moveTo>
                    <a:pt x="19" y="5"/>
                  </a:moveTo>
                  <a:cubicBezTo>
                    <a:pt x="18" y="4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8" y="4"/>
                    <a:pt x="19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5"/>
            <p:cNvSpPr/>
            <p:nvPr/>
          </p:nvSpPr>
          <p:spPr bwMode="auto">
            <a:xfrm>
              <a:off x="2522" y="1511"/>
              <a:ext cx="50" cy="106"/>
            </a:xfrm>
            <a:custGeom>
              <a:avLst/>
              <a:gdLst>
                <a:gd name="T0" fmla="*/ 0 w 14"/>
                <a:gd name="T1" fmla="*/ 27 h 30"/>
                <a:gd name="T2" fmla="*/ 5 w 14"/>
                <a:gd name="T3" fmla="*/ 21 h 30"/>
                <a:gd name="T4" fmla="*/ 5 w 14"/>
                <a:gd name="T5" fmla="*/ 21 h 30"/>
                <a:gd name="T6" fmla="*/ 10 w 14"/>
                <a:gd name="T7" fmla="*/ 9 h 30"/>
                <a:gd name="T8" fmla="*/ 10 w 14"/>
                <a:gd name="T9" fmla="*/ 9 h 30"/>
                <a:gd name="T10" fmla="*/ 9 w 14"/>
                <a:gd name="T11" fmla="*/ 5 h 30"/>
                <a:gd name="T12" fmla="*/ 9 w 14"/>
                <a:gd name="T13" fmla="*/ 5 h 30"/>
                <a:gd name="T14" fmla="*/ 8 w 14"/>
                <a:gd name="T15" fmla="*/ 4 h 30"/>
                <a:gd name="T16" fmla="*/ 8 w 14"/>
                <a:gd name="T17" fmla="*/ 4 h 30"/>
                <a:gd name="T18" fmla="*/ 8 w 14"/>
                <a:gd name="T19" fmla="*/ 4 h 30"/>
                <a:gd name="T20" fmla="*/ 8 w 14"/>
                <a:gd name="T21" fmla="*/ 4 h 30"/>
                <a:gd name="T22" fmla="*/ 7 w 14"/>
                <a:gd name="T23" fmla="*/ 5 h 30"/>
                <a:gd name="T24" fmla="*/ 7 w 14"/>
                <a:gd name="T25" fmla="*/ 5 h 30"/>
                <a:gd name="T26" fmla="*/ 5 w 14"/>
                <a:gd name="T27" fmla="*/ 9 h 30"/>
                <a:gd name="T28" fmla="*/ 5 w 14"/>
                <a:gd name="T29" fmla="*/ 9 h 30"/>
                <a:gd name="T30" fmla="*/ 4 w 14"/>
                <a:gd name="T31" fmla="*/ 15 h 30"/>
                <a:gd name="T32" fmla="*/ 4 w 14"/>
                <a:gd name="T33" fmla="*/ 15 h 30"/>
                <a:gd name="T34" fmla="*/ 0 w 14"/>
                <a:gd name="T35" fmla="*/ 14 h 30"/>
                <a:gd name="T36" fmla="*/ 1 w 14"/>
                <a:gd name="T37" fmla="*/ 8 h 30"/>
                <a:gd name="T38" fmla="*/ 1 w 14"/>
                <a:gd name="T39" fmla="*/ 8 h 30"/>
                <a:gd name="T40" fmla="*/ 8 w 14"/>
                <a:gd name="T41" fmla="*/ 0 h 30"/>
                <a:gd name="T42" fmla="*/ 8 w 14"/>
                <a:gd name="T43" fmla="*/ 0 h 30"/>
                <a:gd name="T44" fmla="*/ 12 w 14"/>
                <a:gd name="T45" fmla="*/ 3 h 30"/>
                <a:gd name="T46" fmla="*/ 12 w 14"/>
                <a:gd name="T47" fmla="*/ 3 h 30"/>
                <a:gd name="T48" fmla="*/ 14 w 14"/>
                <a:gd name="T49" fmla="*/ 9 h 30"/>
                <a:gd name="T50" fmla="*/ 14 w 14"/>
                <a:gd name="T51" fmla="*/ 9 h 30"/>
                <a:gd name="T52" fmla="*/ 3 w 14"/>
                <a:gd name="T53" fmla="*/ 30 h 30"/>
                <a:gd name="T54" fmla="*/ 3 w 14"/>
                <a:gd name="T55" fmla="*/ 30 h 30"/>
                <a:gd name="T56" fmla="*/ 0 w 14"/>
                <a:gd name="T5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30">
                  <a:moveTo>
                    <a:pt x="0" y="27"/>
                  </a:moveTo>
                  <a:cubicBezTo>
                    <a:pt x="0" y="27"/>
                    <a:pt x="3" y="25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7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2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1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4" y="5"/>
                    <a:pt x="14" y="7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9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2511" y="1504"/>
              <a:ext cx="68" cy="128"/>
            </a:xfrm>
            <a:custGeom>
              <a:avLst/>
              <a:gdLst>
                <a:gd name="T0" fmla="*/ 3 w 19"/>
                <a:gd name="T1" fmla="*/ 29 h 36"/>
                <a:gd name="T2" fmla="*/ 1 w 19"/>
                <a:gd name="T3" fmla="*/ 30 h 36"/>
                <a:gd name="T4" fmla="*/ 1 w 19"/>
                <a:gd name="T5" fmla="*/ 28 h 36"/>
                <a:gd name="T6" fmla="*/ 2 w 19"/>
                <a:gd name="T7" fmla="*/ 28 h 36"/>
                <a:gd name="T8" fmla="*/ 2 w 19"/>
                <a:gd name="T9" fmla="*/ 28 h 36"/>
                <a:gd name="T10" fmla="*/ 2 w 19"/>
                <a:gd name="T11" fmla="*/ 28 h 36"/>
                <a:gd name="T12" fmla="*/ 2 w 19"/>
                <a:gd name="T13" fmla="*/ 28 h 36"/>
                <a:gd name="T14" fmla="*/ 2 w 19"/>
                <a:gd name="T15" fmla="*/ 28 h 36"/>
                <a:gd name="T16" fmla="*/ 3 w 19"/>
                <a:gd name="T17" fmla="*/ 26 h 36"/>
                <a:gd name="T18" fmla="*/ 6 w 19"/>
                <a:gd name="T19" fmla="*/ 22 h 36"/>
                <a:gd name="T20" fmla="*/ 8 w 19"/>
                <a:gd name="T21" fmla="*/ 19 h 36"/>
                <a:gd name="T22" fmla="*/ 0 w 19"/>
                <a:gd name="T23" fmla="*/ 18 h 36"/>
                <a:gd name="T24" fmla="*/ 1 w 19"/>
                <a:gd name="T25" fmla="*/ 16 h 36"/>
                <a:gd name="T26" fmla="*/ 1 w 19"/>
                <a:gd name="T27" fmla="*/ 15 h 36"/>
                <a:gd name="T28" fmla="*/ 1 w 19"/>
                <a:gd name="T29" fmla="*/ 14 h 36"/>
                <a:gd name="T30" fmla="*/ 2 w 19"/>
                <a:gd name="T31" fmla="*/ 9 h 36"/>
                <a:gd name="T32" fmla="*/ 10 w 19"/>
                <a:gd name="T33" fmla="*/ 0 h 36"/>
                <a:gd name="T34" fmla="*/ 11 w 19"/>
                <a:gd name="T35" fmla="*/ 0 h 36"/>
                <a:gd name="T36" fmla="*/ 17 w 19"/>
                <a:gd name="T37" fmla="*/ 4 h 36"/>
                <a:gd name="T38" fmla="*/ 19 w 19"/>
                <a:gd name="T39" fmla="*/ 10 h 36"/>
                <a:gd name="T40" fmla="*/ 19 w 19"/>
                <a:gd name="T41" fmla="*/ 11 h 36"/>
                <a:gd name="T42" fmla="*/ 8 w 19"/>
                <a:gd name="T43" fmla="*/ 33 h 36"/>
                <a:gd name="T44" fmla="*/ 2 w 19"/>
                <a:gd name="T45" fmla="*/ 31 h 36"/>
                <a:gd name="T46" fmla="*/ 7 w 19"/>
                <a:gd name="T47" fmla="*/ 27 h 36"/>
                <a:gd name="T48" fmla="*/ 10 w 19"/>
                <a:gd name="T49" fmla="*/ 24 h 36"/>
                <a:gd name="T50" fmla="*/ 13 w 19"/>
                <a:gd name="T51" fmla="*/ 19 h 36"/>
                <a:gd name="T52" fmla="*/ 10 w 19"/>
                <a:gd name="T53" fmla="*/ 24 h 36"/>
                <a:gd name="T54" fmla="*/ 11 w 19"/>
                <a:gd name="T55" fmla="*/ 11 h 36"/>
                <a:gd name="T56" fmla="*/ 11 w 19"/>
                <a:gd name="T57" fmla="*/ 11 h 36"/>
                <a:gd name="T58" fmla="*/ 11 w 19"/>
                <a:gd name="T59" fmla="*/ 9 h 36"/>
                <a:gd name="T60" fmla="*/ 10 w 19"/>
                <a:gd name="T61" fmla="*/ 11 h 36"/>
                <a:gd name="T62" fmla="*/ 9 w 19"/>
                <a:gd name="T63" fmla="*/ 17 h 36"/>
                <a:gd name="T64" fmla="*/ 9 w 19"/>
                <a:gd name="T65" fmla="*/ 18 h 36"/>
                <a:gd name="T66" fmla="*/ 15 w 19"/>
                <a:gd name="T67" fmla="*/ 11 h 36"/>
                <a:gd name="T68" fmla="*/ 15 w 19"/>
                <a:gd name="T69" fmla="*/ 11 h 36"/>
                <a:gd name="T70" fmla="*/ 14 w 19"/>
                <a:gd name="T71" fmla="*/ 6 h 36"/>
                <a:gd name="T72" fmla="*/ 13 w 19"/>
                <a:gd name="T73" fmla="*/ 5 h 36"/>
                <a:gd name="T74" fmla="*/ 14 w 19"/>
                <a:gd name="T75" fmla="*/ 6 h 36"/>
                <a:gd name="T76" fmla="*/ 15 w 19"/>
                <a:gd name="T77" fmla="*/ 11 h 36"/>
                <a:gd name="T78" fmla="*/ 15 w 19"/>
                <a:gd name="T79" fmla="*/ 11 h 36"/>
                <a:gd name="T80" fmla="*/ 15 w 19"/>
                <a:gd name="T81" fmla="*/ 11 h 36"/>
                <a:gd name="T82" fmla="*/ 15 w 19"/>
                <a:gd name="T83" fmla="*/ 11 h 36"/>
                <a:gd name="T84" fmla="*/ 7 w 19"/>
                <a:gd name="T85" fmla="*/ 7 h 36"/>
                <a:gd name="T86" fmla="*/ 8 w 19"/>
                <a:gd name="T87" fmla="*/ 6 h 36"/>
                <a:gd name="T88" fmla="*/ 9 w 19"/>
                <a:gd name="T89" fmla="*/ 4 h 36"/>
                <a:gd name="T90" fmla="*/ 9 w 19"/>
                <a:gd name="T91" fmla="*/ 5 h 36"/>
                <a:gd name="T92" fmla="*/ 9 w 19"/>
                <a:gd name="T93" fmla="*/ 5 h 36"/>
                <a:gd name="T94" fmla="*/ 11 w 19"/>
                <a:gd name="T95" fmla="*/ 4 h 36"/>
                <a:gd name="T96" fmla="*/ 11 w 19"/>
                <a:gd name="T9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36">
                  <a:moveTo>
                    <a:pt x="2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9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3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5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8" y="20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2"/>
                    <a:pt x="2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5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6"/>
                    <a:pt x="19" y="8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1"/>
                    <a:pt x="10" y="31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31"/>
                    <a:pt x="2" y="31"/>
                    <a:pt x="2" y="31"/>
                  </a:cubicBezTo>
                  <a:close/>
                  <a:moveTo>
                    <a:pt x="10" y="24"/>
                  </a:moveTo>
                  <a:cubicBezTo>
                    <a:pt x="9" y="25"/>
                    <a:pt x="8" y="2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6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2"/>
                    <a:pt x="12" y="21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1"/>
                    <a:pt x="11" y="22"/>
                    <a:pt x="10" y="24"/>
                  </a:cubicBezTo>
                  <a:close/>
                  <a:moveTo>
                    <a:pt x="9" y="18"/>
                  </a:moveTo>
                  <a:cubicBezTo>
                    <a:pt x="10" y="16"/>
                    <a:pt x="11" y="13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7"/>
                    <a:pt x="15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7" y="7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5"/>
                    <a:pt x="8" y="6"/>
                    <a:pt x="7" y="7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2344" y="1745"/>
              <a:ext cx="239" cy="124"/>
            </a:xfrm>
            <a:custGeom>
              <a:avLst/>
              <a:gdLst>
                <a:gd name="T0" fmla="*/ 26 w 67"/>
                <a:gd name="T1" fmla="*/ 35 h 35"/>
                <a:gd name="T2" fmla="*/ 0 w 67"/>
                <a:gd name="T3" fmla="*/ 21 h 35"/>
                <a:gd name="T4" fmla="*/ 0 w 67"/>
                <a:gd name="T5" fmla="*/ 21 h 35"/>
                <a:gd name="T6" fmla="*/ 3 w 67"/>
                <a:gd name="T7" fmla="*/ 19 h 35"/>
                <a:gd name="T8" fmla="*/ 4 w 67"/>
                <a:gd name="T9" fmla="*/ 21 h 35"/>
                <a:gd name="T10" fmla="*/ 4 w 67"/>
                <a:gd name="T11" fmla="*/ 21 h 35"/>
                <a:gd name="T12" fmla="*/ 8 w 67"/>
                <a:gd name="T13" fmla="*/ 25 h 35"/>
                <a:gd name="T14" fmla="*/ 8 w 67"/>
                <a:gd name="T15" fmla="*/ 25 h 35"/>
                <a:gd name="T16" fmla="*/ 26 w 67"/>
                <a:gd name="T17" fmla="*/ 31 h 35"/>
                <a:gd name="T18" fmla="*/ 26 w 67"/>
                <a:gd name="T19" fmla="*/ 31 h 35"/>
                <a:gd name="T20" fmla="*/ 36 w 67"/>
                <a:gd name="T21" fmla="*/ 29 h 35"/>
                <a:gd name="T22" fmla="*/ 36 w 67"/>
                <a:gd name="T23" fmla="*/ 29 h 35"/>
                <a:gd name="T24" fmla="*/ 59 w 67"/>
                <a:gd name="T25" fmla="*/ 13 h 35"/>
                <a:gd name="T26" fmla="*/ 59 w 67"/>
                <a:gd name="T27" fmla="*/ 13 h 35"/>
                <a:gd name="T28" fmla="*/ 63 w 67"/>
                <a:gd name="T29" fmla="*/ 0 h 35"/>
                <a:gd name="T30" fmla="*/ 63 w 67"/>
                <a:gd name="T31" fmla="*/ 0 h 35"/>
                <a:gd name="T32" fmla="*/ 67 w 67"/>
                <a:gd name="T33" fmla="*/ 1 h 35"/>
                <a:gd name="T34" fmla="*/ 37 w 67"/>
                <a:gd name="T35" fmla="*/ 33 h 35"/>
                <a:gd name="T36" fmla="*/ 37 w 67"/>
                <a:gd name="T37" fmla="*/ 33 h 35"/>
                <a:gd name="T38" fmla="*/ 26 w 67"/>
                <a:gd name="T39" fmla="*/ 35 h 35"/>
                <a:gd name="T40" fmla="*/ 26 w 67"/>
                <a:gd name="T41" fmla="*/ 35 h 35"/>
                <a:gd name="T42" fmla="*/ 26 w 67"/>
                <a:gd name="T43" fmla="*/ 35 h 35"/>
                <a:gd name="T44" fmla="*/ 0 w 67"/>
                <a:gd name="T45" fmla="*/ 21 h 35"/>
                <a:gd name="T46" fmla="*/ 0 w 67"/>
                <a:gd name="T47" fmla="*/ 21 h 35"/>
                <a:gd name="T48" fmla="*/ 0 w 67"/>
                <a:gd name="T49" fmla="*/ 21 h 35"/>
                <a:gd name="T50" fmla="*/ 0 w 67"/>
                <a:gd name="T51" fmla="*/ 21 h 35"/>
                <a:gd name="T52" fmla="*/ 0 w 67"/>
                <a:gd name="T53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35">
                  <a:moveTo>
                    <a:pt x="26" y="35"/>
                  </a:moveTo>
                  <a:cubicBezTo>
                    <a:pt x="7" y="35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6" y="23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8"/>
                    <a:pt x="17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1"/>
                    <a:pt x="32" y="30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8" y="27"/>
                    <a:pt x="55" y="19"/>
                    <a:pt x="5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3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4" y="27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3" y="34"/>
                    <a:pt x="29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2333" y="1738"/>
              <a:ext cx="257" cy="138"/>
            </a:xfrm>
            <a:custGeom>
              <a:avLst/>
              <a:gdLst>
                <a:gd name="T0" fmla="*/ 29 w 72"/>
                <a:gd name="T1" fmla="*/ 37 h 39"/>
                <a:gd name="T2" fmla="*/ 29 w 72"/>
                <a:gd name="T3" fmla="*/ 35 h 39"/>
                <a:gd name="T4" fmla="*/ 39 w 72"/>
                <a:gd name="T5" fmla="*/ 33 h 39"/>
                <a:gd name="T6" fmla="*/ 29 w 72"/>
                <a:gd name="T7" fmla="*/ 35 h 39"/>
                <a:gd name="T8" fmla="*/ 29 w 72"/>
                <a:gd name="T9" fmla="*/ 35 h 39"/>
                <a:gd name="T10" fmla="*/ 29 w 72"/>
                <a:gd name="T11" fmla="*/ 35 h 39"/>
                <a:gd name="T12" fmla="*/ 29 w 72"/>
                <a:gd name="T13" fmla="*/ 37 h 39"/>
                <a:gd name="T14" fmla="*/ 29 w 72"/>
                <a:gd name="T15" fmla="*/ 39 h 39"/>
                <a:gd name="T16" fmla="*/ 1 w 72"/>
                <a:gd name="T17" fmla="*/ 25 h 39"/>
                <a:gd name="T18" fmla="*/ 1 w 72"/>
                <a:gd name="T19" fmla="*/ 24 h 39"/>
                <a:gd name="T20" fmla="*/ 6 w 72"/>
                <a:gd name="T21" fmla="*/ 19 h 39"/>
                <a:gd name="T22" fmla="*/ 8 w 72"/>
                <a:gd name="T23" fmla="*/ 20 h 39"/>
                <a:gd name="T24" fmla="*/ 8 w 72"/>
                <a:gd name="T25" fmla="*/ 20 h 39"/>
                <a:gd name="T26" fmla="*/ 8 w 72"/>
                <a:gd name="T27" fmla="*/ 20 h 39"/>
                <a:gd name="T28" fmla="*/ 8 w 72"/>
                <a:gd name="T29" fmla="*/ 21 h 39"/>
                <a:gd name="T30" fmla="*/ 8 w 72"/>
                <a:gd name="T31" fmla="*/ 21 h 39"/>
                <a:gd name="T32" fmla="*/ 9 w 72"/>
                <a:gd name="T33" fmla="*/ 22 h 39"/>
                <a:gd name="T34" fmla="*/ 12 w 72"/>
                <a:gd name="T35" fmla="*/ 25 h 39"/>
                <a:gd name="T36" fmla="*/ 29 w 72"/>
                <a:gd name="T37" fmla="*/ 31 h 39"/>
                <a:gd name="T38" fmla="*/ 38 w 72"/>
                <a:gd name="T39" fmla="*/ 29 h 39"/>
                <a:gd name="T40" fmla="*/ 60 w 72"/>
                <a:gd name="T41" fmla="*/ 14 h 39"/>
                <a:gd name="T42" fmla="*/ 64 w 72"/>
                <a:gd name="T43" fmla="*/ 2 h 39"/>
                <a:gd name="T44" fmla="*/ 64 w 72"/>
                <a:gd name="T45" fmla="*/ 2 h 39"/>
                <a:gd name="T46" fmla="*/ 66 w 72"/>
                <a:gd name="T47" fmla="*/ 0 h 39"/>
                <a:gd name="T48" fmla="*/ 70 w 72"/>
                <a:gd name="T49" fmla="*/ 1 h 39"/>
                <a:gd name="T50" fmla="*/ 71 w 72"/>
                <a:gd name="T51" fmla="*/ 1 h 39"/>
                <a:gd name="T52" fmla="*/ 72 w 72"/>
                <a:gd name="T53" fmla="*/ 1 h 39"/>
                <a:gd name="T54" fmla="*/ 72 w 72"/>
                <a:gd name="T55" fmla="*/ 1 h 39"/>
                <a:gd name="T56" fmla="*/ 72 w 72"/>
                <a:gd name="T57" fmla="*/ 1 h 39"/>
                <a:gd name="T58" fmla="*/ 72 w 72"/>
                <a:gd name="T59" fmla="*/ 1 h 39"/>
                <a:gd name="T60" fmla="*/ 72 w 72"/>
                <a:gd name="T61" fmla="*/ 3 h 39"/>
                <a:gd name="T62" fmla="*/ 40 w 72"/>
                <a:gd name="T63" fmla="*/ 37 h 39"/>
                <a:gd name="T64" fmla="*/ 29 w 72"/>
                <a:gd name="T65" fmla="*/ 39 h 39"/>
                <a:gd name="T66" fmla="*/ 3 w 72"/>
                <a:gd name="T67" fmla="*/ 23 h 39"/>
                <a:gd name="T68" fmla="*/ 3 w 72"/>
                <a:gd name="T6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39">
                  <a:moveTo>
                    <a:pt x="29" y="39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2" y="35"/>
                    <a:pt x="35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5" y="34"/>
                    <a:pt x="32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12" y="39"/>
                    <a:pt x="4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11" y="24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28"/>
                    <a:pt x="20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1" y="31"/>
                    <a:pt x="35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50" y="27"/>
                    <a:pt x="57" y="20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8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2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69" y="31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6" y="38"/>
                    <a:pt x="32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" y="23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9"/>
            <p:cNvSpPr/>
            <p:nvPr/>
          </p:nvSpPr>
          <p:spPr bwMode="auto">
            <a:xfrm>
              <a:off x="2380" y="1742"/>
              <a:ext cx="7" cy="14"/>
            </a:xfrm>
            <a:custGeom>
              <a:avLst/>
              <a:gdLst>
                <a:gd name="T0" fmla="*/ 0 w 7"/>
                <a:gd name="T1" fmla="*/ 14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0"/>
            <p:cNvSpPr/>
            <p:nvPr/>
          </p:nvSpPr>
          <p:spPr bwMode="auto">
            <a:xfrm>
              <a:off x="2372" y="1735"/>
              <a:ext cx="22" cy="28"/>
            </a:xfrm>
            <a:custGeom>
              <a:avLst/>
              <a:gdLst>
                <a:gd name="T0" fmla="*/ 15 w 22"/>
                <a:gd name="T1" fmla="*/ 28 h 28"/>
                <a:gd name="T2" fmla="*/ 8 w 22"/>
                <a:gd name="T3" fmla="*/ 28 h 28"/>
                <a:gd name="T4" fmla="*/ 8 w 22"/>
                <a:gd name="T5" fmla="*/ 21 h 28"/>
                <a:gd name="T6" fmla="*/ 15 w 22"/>
                <a:gd name="T7" fmla="*/ 21 h 28"/>
                <a:gd name="T8" fmla="*/ 8 w 22"/>
                <a:gd name="T9" fmla="*/ 21 h 28"/>
                <a:gd name="T10" fmla="*/ 8 w 22"/>
                <a:gd name="T11" fmla="*/ 28 h 28"/>
                <a:gd name="T12" fmla="*/ 0 w 22"/>
                <a:gd name="T13" fmla="*/ 28 h 28"/>
                <a:gd name="T14" fmla="*/ 0 w 22"/>
                <a:gd name="T15" fmla="*/ 0 h 28"/>
                <a:gd name="T16" fmla="*/ 8 w 22"/>
                <a:gd name="T17" fmla="*/ 0 h 28"/>
                <a:gd name="T18" fmla="*/ 22 w 22"/>
                <a:gd name="T19" fmla="*/ 0 h 28"/>
                <a:gd name="T20" fmla="*/ 22 w 22"/>
                <a:gd name="T21" fmla="*/ 28 h 28"/>
                <a:gd name="T22" fmla="*/ 15 w 22"/>
                <a:gd name="T23" fmla="*/ 28 h 28"/>
                <a:gd name="T24" fmla="*/ 15 w 22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8">
                  <a:moveTo>
                    <a:pt x="15" y="28"/>
                  </a:moveTo>
                  <a:lnTo>
                    <a:pt x="8" y="28"/>
                  </a:lnTo>
                  <a:lnTo>
                    <a:pt x="8" y="21"/>
                  </a:lnTo>
                  <a:lnTo>
                    <a:pt x="15" y="21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15" y="28"/>
                  </a:lnTo>
                  <a:lnTo>
                    <a:pt x="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1"/>
            <p:cNvSpPr/>
            <p:nvPr/>
          </p:nvSpPr>
          <p:spPr bwMode="auto">
            <a:xfrm>
              <a:off x="2529" y="1710"/>
              <a:ext cx="18" cy="14"/>
            </a:xfrm>
            <a:custGeom>
              <a:avLst/>
              <a:gdLst>
                <a:gd name="T0" fmla="*/ 0 w 18"/>
                <a:gd name="T1" fmla="*/ 14 h 14"/>
                <a:gd name="T2" fmla="*/ 0 w 18"/>
                <a:gd name="T3" fmla="*/ 0 h 14"/>
                <a:gd name="T4" fmla="*/ 18 w 18"/>
                <a:gd name="T5" fmla="*/ 0 h 14"/>
                <a:gd name="T6" fmla="*/ 18 w 18"/>
                <a:gd name="T7" fmla="*/ 14 h 14"/>
                <a:gd name="T8" fmla="*/ 0 w 18"/>
                <a:gd name="T9" fmla="*/ 14 h 14"/>
                <a:gd name="T10" fmla="*/ 0 w 18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0" y="14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2"/>
            <p:cNvSpPr>
              <a:spLocks noEditPoints="1"/>
            </p:cNvSpPr>
            <p:nvPr/>
          </p:nvSpPr>
          <p:spPr bwMode="auto">
            <a:xfrm>
              <a:off x="2522" y="1703"/>
              <a:ext cx="32" cy="28"/>
            </a:xfrm>
            <a:custGeom>
              <a:avLst/>
              <a:gdLst>
                <a:gd name="T0" fmla="*/ 25 w 32"/>
                <a:gd name="T1" fmla="*/ 28 h 28"/>
                <a:gd name="T2" fmla="*/ 7 w 32"/>
                <a:gd name="T3" fmla="*/ 28 h 28"/>
                <a:gd name="T4" fmla="*/ 7 w 32"/>
                <a:gd name="T5" fmla="*/ 21 h 28"/>
                <a:gd name="T6" fmla="*/ 14 w 32"/>
                <a:gd name="T7" fmla="*/ 21 h 28"/>
                <a:gd name="T8" fmla="*/ 7 w 32"/>
                <a:gd name="T9" fmla="*/ 21 h 28"/>
                <a:gd name="T10" fmla="*/ 7 w 32"/>
                <a:gd name="T11" fmla="*/ 28 h 28"/>
                <a:gd name="T12" fmla="*/ 0 w 32"/>
                <a:gd name="T13" fmla="*/ 28 h 28"/>
                <a:gd name="T14" fmla="*/ 0 w 32"/>
                <a:gd name="T15" fmla="*/ 0 h 28"/>
                <a:gd name="T16" fmla="*/ 32 w 32"/>
                <a:gd name="T17" fmla="*/ 0 h 28"/>
                <a:gd name="T18" fmla="*/ 32 w 32"/>
                <a:gd name="T19" fmla="*/ 28 h 28"/>
                <a:gd name="T20" fmla="*/ 25 w 32"/>
                <a:gd name="T21" fmla="*/ 28 h 28"/>
                <a:gd name="T22" fmla="*/ 25 w 32"/>
                <a:gd name="T23" fmla="*/ 28 h 28"/>
                <a:gd name="T24" fmla="*/ 18 w 32"/>
                <a:gd name="T25" fmla="*/ 14 h 28"/>
                <a:gd name="T26" fmla="*/ 18 w 32"/>
                <a:gd name="T27" fmla="*/ 14 h 28"/>
                <a:gd name="T28" fmla="*/ 14 w 32"/>
                <a:gd name="T29" fmla="*/ 14 h 28"/>
                <a:gd name="T30" fmla="*/ 14 w 32"/>
                <a:gd name="T31" fmla="*/ 14 h 28"/>
                <a:gd name="T32" fmla="*/ 18 w 32"/>
                <a:gd name="T33" fmla="*/ 14 h 28"/>
                <a:gd name="T34" fmla="*/ 18 w 32"/>
                <a:gd name="T3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28">
                  <a:moveTo>
                    <a:pt x="25" y="28"/>
                  </a:moveTo>
                  <a:lnTo>
                    <a:pt x="7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8"/>
                  </a:lnTo>
                  <a:lnTo>
                    <a:pt x="25" y="28"/>
                  </a:lnTo>
                  <a:lnTo>
                    <a:pt x="25" y="28"/>
                  </a:lnTo>
                  <a:close/>
                  <a:moveTo>
                    <a:pt x="18" y="14"/>
                  </a:move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3"/>
            <p:cNvSpPr/>
            <p:nvPr/>
          </p:nvSpPr>
          <p:spPr bwMode="auto">
            <a:xfrm>
              <a:off x="2294" y="1997"/>
              <a:ext cx="371" cy="408"/>
            </a:xfrm>
            <a:custGeom>
              <a:avLst/>
              <a:gdLst>
                <a:gd name="T0" fmla="*/ 17 w 104"/>
                <a:gd name="T1" fmla="*/ 89 h 115"/>
                <a:gd name="T2" fmla="*/ 0 w 104"/>
                <a:gd name="T3" fmla="*/ 53 h 115"/>
                <a:gd name="T4" fmla="*/ 0 w 104"/>
                <a:gd name="T5" fmla="*/ 53 h 115"/>
                <a:gd name="T6" fmla="*/ 0 w 104"/>
                <a:gd name="T7" fmla="*/ 50 h 115"/>
                <a:gd name="T8" fmla="*/ 0 w 104"/>
                <a:gd name="T9" fmla="*/ 50 h 115"/>
                <a:gd name="T10" fmla="*/ 31 w 104"/>
                <a:gd name="T11" fmla="*/ 5 h 115"/>
                <a:gd name="T12" fmla="*/ 31 w 104"/>
                <a:gd name="T13" fmla="*/ 5 h 115"/>
                <a:gd name="T14" fmla="*/ 33 w 104"/>
                <a:gd name="T15" fmla="*/ 8 h 115"/>
                <a:gd name="T16" fmla="*/ 19 w 104"/>
                <a:gd name="T17" fmla="*/ 19 h 115"/>
                <a:gd name="T18" fmla="*/ 19 w 104"/>
                <a:gd name="T19" fmla="*/ 19 h 115"/>
                <a:gd name="T20" fmla="*/ 4 w 104"/>
                <a:gd name="T21" fmla="*/ 50 h 115"/>
                <a:gd name="T22" fmla="*/ 4 w 104"/>
                <a:gd name="T23" fmla="*/ 50 h 115"/>
                <a:gd name="T24" fmla="*/ 4 w 104"/>
                <a:gd name="T25" fmla="*/ 52 h 115"/>
                <a:gd name="T26" fmla="*/ 4 w 104"/>
                <a:gd name="T27" fmla="*/ 52 h 115"/>
                <a:gd name="T28" fmla="*/ 20 w 104"/>
                <a:gd name="T29" fmla="*/ 86 h 115"/>
                <a:gd name="T30" fmla="*/ 20 w 104"/>
                <a:gd name="T31" fmla="*/ 86 h 115"/>
                <a:gd name="T32" fmla="*/ 51 w 104"/>
                <a:gd name="T33" fmla="*/ 111 h 115"/>
                <a:gd name="T34" fmla="*/ 51 w 104"/>
                <a:gd name="T35" fmla="*/ 111 h 115"/>
                <a:gd name="T36" fmla="*/ 83 w 104"/>
                <a:gd name="T37" fmla="*/ 81 h 115"/>
                <a:gd name="T38" fmla="*/ 83 w 104"/>
                <a:gd name="T39" fmla="*/ 81 h 115"/>
                <a:gd name="T40" fmla="*/ 100 w 104"/>
                <a:gd name="T41" fmla="*/ 39 h 115"/>
                <a:gd name="T42" fmla="*/ 100 w 104"/>
                <a:gd name="T43" fmla="*/ 39 h 115"/>
                <a:gd name="T44" fmla="*/ 100 w 104"/>
                <a:gd name="T45" fmla="*/ 39 h 115"/>
                <a:gd name="T46" fmla="*/ 100 w 104"/>
                <a:gd name="T47" fmla="*/ 39 h 115"/>
                <a:gd name="T48" fmla="*/ 91 w 104"/>
                <a:gd name="T49" fmla="*/ 16 h 115"/>
                <a:gd name="T50" fmla="*/ 91 w 104"/>
                <a:gd name="T51" fmla="*/ 16 h 115"/>
                <a:gd name="T52" fmla="*/ 79 w 104"/>
                <a:gd name="T53" fmla="*/ 4 h 115"/>
                <a:gd name="T54" fmla="*/ 79 w 104"/>
                <a:gd name="T55" fmla="*/ 4 h 115"/>
                <a:gd name="T56" fmla="*/ 79 w 104"/>
                <a:gd name="T57" fmla="*/ 0 h 115"/>
                <a:gd name="T58" fmla="*/ 94 w 104"/>
                <a:gd name="T59" fmla="*/ 13 h 115"/>
                <a:gd name="T60" fmla="*/ 94 w 104"/>
                <a:gd name="T61" fmla="*/ 13 h 115"/>
                <a:gd name="T62" fmla="*/ 104 w 104"/>
                <a:gd name="T63" fmla="*/ 39 h 115"/>
                <a:gd name="T64" fmla="*/ 104 w 104"/>
                <a:gd name="T65" fmla="*/ 39 h 115"/>
                <a:gd name="T66" fmla="*/ 104 w 104"/>
                <a:gd name="T67" fmla="*/ 39 h 115"/>
                <a:gd name="T68" fmla="*/ 104 w 104"/>
                <a:gd name="T69" fmla="*/ 39 h 115"/>
                <a:gd name="T70" fmla="*/ 86 w 104"/>
                <a:gd name="T71" fmla="*/ 84 h 115"/>
                <a:gd name="T72" fmla="*/ 86 w 104"/>
                <a:gd name="T73" fmla="*/ 84 h 115"/>
                <a:gd name="T74" fmla="*/ 51 w 104"/>
                <a:gd name="T75" fmla="*/ 115 h 115"/>
                <a:gd name="T76" fmla="*/ 51 w 104"/>
                <a:gd name="T77" fmla="*/ 115 h 115"/>
                <a:gd name="T78" fmla="*/ 17 w 104"/>
                <a:gd name="T79" fmla="*/ 8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5">
                  <a:moveTo>
                    <a:pt x="17" y="89"/>
                  </a:moveTo>
                  <a:cubicBezTo>
                    <a:pt x="7" y="75"/>
                    <a:pt x="1" y="60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1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9"/>
                    <a:pt x="26" y="12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1" y="27"/>
                    <a:pt x="4" y="37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8"/>
                    <a:pt x="11" y="73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9" y="100"/>
                    <a:pt x="41" y="111"/>
                    <a:pt x="51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60" y="111"/>
                    <a:pt x="73" y="98"/>
                    <a:pt x="83" y="8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3" y="65"/>
                    <a:pt x="100" y="47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1"/>
                    <a:pt x="96" y="22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6" y="9"/>
                    <a:pt x="80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1"/>
                    <a:pt x="89" y="6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9" y="21"/>
                    <a:pt x="104" y="30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4" y="49"/>
                    <a:pt x="97" y="67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76" y="100"/>
                    <a:pt x="64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38" y="115"/>
                    <a:pt x="26" y="102"/>
                    <a:pt x="1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4"/>
            <p:cNvSpPr>
              <a:spLocks noEditPoints="1"/>
            </p:cNvSpPr>
            <p:nvPr/>
          </p:nvSpPr>
          <p:spPr bwMode="auto">
            <a:xfrm>
              <a:off x="2287" y="1990"/>
              <a:ext cx="385" cy="422"/>
            </a:xfrm>
            <a:custGeom>
              <a:avLst/>
              <a:gdLst>
                <a:gd name="T0" fmla="*/ 17 w 108"/>
                <a:gd name="T1" fmla="*/ 92 h 119"/>
                <a:gd name="T2" fmla="*/ 0 w 108"/>
                <a:gd name="T3" fmla="*/ 52 h 119"/>
                <a:gd name="T4" fmla="*/ 32 w 108"/>
                <a:gd name="T5" fmla="*/ 5 h 119"/>
                <a:gd name="T6" fmla="*/ 37 w 108"/>
                <a:gd name="T7" fmla="*/ 10 h 119"/>
                <a:gd name="T8" fmla="*/ 35 w 108"/>
                <a:gd name="T9" fmla="*/ 12 h 119"/>
                <a:gd name="T10" fmla="*/ 32 w 108"/>
                <a:gd name="T11" fmla="*/ 15 h 119"/>
                <a:gd name="T12" fmla="*/ 22 w 108"/>
                <a:gd name="T13" fmla="*/ 23 h 119"/>
                <a:gd name="T14" fmla="*/ 8 w 108"/>
                <a:gd name="T15" fmla="*/ 52 h 119"/>
                <a:gd name="T16" fmla="*/ 24 w 108"/>
                <a:gd name="T17" fmla="*/ 87 h 119"/>
                <a:gd name="T18" fmla="*/ 53 w 108"/>
                <a:gd name="T19" fmla="*/ 111 h 119"/>
                <a:gd name="T20" fmla="*/ 53 w 108"/>
                <a:gd name="T21" fmla="*/ 111 h 119"/>
                <a:gd name="T22" fmla="*/ 54 w 108"/>
                <a:gd name="T23" fmla="*/ 111 h 119"/>
                <a:gd name="T24" fmla="*/ 100 w 108"/>
                <a:gd name="T25" fmla="*/ 41 h 119"/>
                <a:gd name="T26" fmla="*/ 100 w 108"/>
                <a:gd name="T27" fmla="*/ 41 h 119"/>
                <a:gd name="T28" fmla="*/ 91 w 108"/>
                <a:gd name="T29" fmla="*/ 19 h 119"/>
                <a:gd name="T30" fmla="*/ 82 w 108"/>
                <a:gd name="T31" fmla="*/ 8 h 119"/>
                <a:gd name="T32" fmla="*/ 82 w 108"/>
                <a:gd name="T33" fmla="*/ 0 h 119"/>
                <a:gd name="T34" fmla="*/ 108 w 108"/>
                <a:gd name="T35" fmla="*/ 41 h 119"/>
                <a:gd name="T36" fmla="*/ 108 w 108"/>
                <a:gd name="T37" fmla="*/ 41 h 119"/>
                <a:gd name="T38" fmla="*/ 53 w 108"/>
                <a:gd name="T39" fmla="*/ 119 h 119"/>
                <a:gd name="T40" fmla="*/ 53 w 108"/>
                <a:gd name="T41" fmla="*/ 115 h 119"/>
                <a:gd name="T42" fmla="*/ 54 w 108"/>
                <a:gd name="T43" fmla="*/ 115 h 119"/>
                <a:gd name="T44" fmla="*/ 53 w 108"/>
                <a:gd name="T45" fmla="*/ 115 h 119"/>
                <a:gd name="T46" fmla="*/ 53 w 108"/>
                <a:gd name="T47" fmla="*/ 115 h 119"/>
                <a:gd name="T48" fmla="*/ 53 w 108"/>
                <a:gd name="T49" fmla="*/ 115 h 119"/>
                <a:gd name="T50" fmla="*/ 104 w 108"/>
                <a:gd name="T51" fmla="*/ 41 h 119"/>
                <a:gd name="T52" fmla="*/ 95 w 108"/>
                <a:gd name="T53" fmla="*/ 16 h 119"/>
                <a:gd name="T54" fmla="*/ 95 w 108"/>
                <a:gd name="T55" fmla="*/ 16 h 119"/>
                <a:gd name="T56" fmla="*/ 104 w 108"/>
                <a:gd name="T57" fmla="*/ 41 h 119"/>
                <a:gd name="T58" fmla="*/ 104 w 108"/>
                <a:gd name="T59" fmla="*/ 41 h 119"/>
                <a:gd name="T60" fmla="*/ 89 w 108"/>
                <a:gd name="T61" fmla="*/ 81 h 119"/>
                <a:gd name="T62" fmla="*/ 5 w 108"/>
                <a:gd name="T63" fmla="*/ 58 h 119"/>
                <a:gd name="T64" fmla="*/ 4 w 108"/>
                <a:gd name="T65" fmla="*/ 54 h 119"/>
                <a:gd name="T66" fmla="*/ 4 w 108"/>
                <a:gd name="T67" fmla="*/ 53 h 119"/>
                <a:gd name="T68" fmla="*/ 4 w 108"/>
                <a:gd name="T69" fmla="*/ 52 h 119"/>
                <a:gd name="T70" fmla="*/ 4 w 108"/>
                <a:gd name="T71" fmla="*/ 52 h 119"/>
                <a:gd name="T72" fmla="*/ 4 w 108"/>
                <a:gd name="T73" fmla="*/ 52 h 119"/>
                <a:gd name="T74" fmla="*/ 19 w 108"/>
                <a:gd name="T75" fmla="*/ 20 h 119"/>
                <a:gd name="T76" fmla="*/ 19 w 108"/>
                <a:gd name="T77" fmla="*/ 20 h 119"/>
                <a:gd name="T78" fmla="*/ 27 w 108"/>
                <a:gd name="T79" fmla="*/ 13 h 119"/>
                <a:gd name="T80" fmla="*/ 37 w 108"/>
                <a:gd name="T81" fmla="*/ 10 h 119"/>
                <a:gd name="T82" fmla="*/ 87 w 108"/>
                <a:gd name="T83" fmla="*/ 8 h 119"/>
                <a:gd name="T84" fmla="*/ 85 w 108"/>
                <a:gd name="T85" fmla="*/ 6 h 119"/>
                <a:gd name="T86" fmla="*/ 36 w 108"/>
                <a:gd name="T87" fmla="*/ 9 h 119"/>
                <a:gd name="T88" fmla="*/ 36 w 108"/>
                <a:gd name="T89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119">
                  <a:moveTo>
                    <a:pt x="17" y="92"/>
                  </a:moveTo>
                  <a:cubicBezTo>
                    <a:pt x="19" y="91"/>
                    <a:pt x="19" y="91"/>
                    <a:pt x="19" y="9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7" y="77"/>
                    <a:pt x="1" y="6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9" y="7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3"/>
                    <a:pt x="33" y="14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9" y="17"/>
                    <a:pt x="25" y="19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5" y="30"/>
                    <a:pt x="8" y="40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3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9"/>
                    <a:pt x="15" y="74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2" y="100"/>
                    <a:pt x="44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61" y="111"/>
                    <a:pt x="74" y="98"/>
                    <a:pt x="83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93" y="67"/>
                    <a:pt x="100" y="48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4"/>
                    <a:pt x="96" y="25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4"/>
                    <a:pt x="83" y="9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1"/>
                    <a:pt x="92" y="7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22"/>
                    <a:pt x="108" y="3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52"/>
                    <a:pt x="100" y="70"/>
                    <a:pt x="9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80" y="103"/>
                    <a:pt x="67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39" y="119"/>
                    <a:pt x="27" y="106"/>
                    <a:pt x="17" y="92"/>
                  </a:cubicBezTo>
                  <a:close/>
                  <a:moveTo>
                    <a:pt x="53" y="115"/>
                  </a:moveTo>
                  <a:cubicBezTo>
                    <a:pt x="63" y="115"/>
                    <a:pt x="75" y="103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75" y="103"/>
                    <a:pt x="63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5" y="115"/>
                    <a:pt x="37" y="109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7" y="109"/>
                    <a:pt x="45" y="115"/>
                    <a:pt x="53" y="115"/>
                  </a:cubicBezTo>
                  <a:close/>
                  <a:moveTo>
                    <a:pt x="89" y="81"/>
                  </a:moveTo>
                  <a:cubicBezTo>
                    <a:pt x="98" y="66"/>
                    <a:pt x="104" y="49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2"/>
                    <a:pt x="100" y="23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0" y="23"/>
                    <a:pt x="104" y="32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50"/>
                    <a:pt x="98" y="66"/>
                    <a:pt x="89" y="81"/>
                  </a:cubicBezTo>
                  <a:close/>
                  <a:moveTo>
                    <a:pt x="4" y="54"/>
                  </a:moveTo>
                  <a:cubicBezTo>
                    <a:pt x="4" y="55"/>
                    <a:pt x="4" y="56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lose/>
                  <a:moveTo>
                    <a:pt x="4" y="53"/>
                  </a:moveTo>
                  <a:cubicBezTo>
                    <a:pt x="4" y="53"/>
                    <a:pt x="4" y="53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4" y="52"/>
                  </a:moveTo>
                  <a:cubicBezTo>
                    <a:pt x="4" y="52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lose/>
                  <a:moveTo>
                    <a:pt x="19" y="20"/>
                  </a:moveTo>
                  <a:cubicBezTo>
                    <a:pt x="16" y="23"/>
                    <a:pt x="12" y="27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7"/>
                    <a:pt x="16" y="23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2" y="17"/>
                    <a:pt x="25" y="15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5"/>
                    <a:pt x="22" y="17"/>
                    <a:pt x="19" y="2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lose/>
                  <a:moveTo>
                    <a:pt x="87" y="8"/>
                  </a:moveTo>
                  <a:cubicBezTo>
                    <a:pt x="88" y="8"/>
                    <a:pt x="89" y="9"/>
                    <a:pt x="89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8" y="8"/>
                    <a:pt x="86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6" y="7"/>
                    <a:pt x="87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5"/>
            <p:cNvSpPr/>
            <p:nvPr/>
          </p:nvSpPr>
          <p:spPr bwMode="auto">
            <a:xfrm>
              <a:off x="2412" y="2008"/>
              <a:ext cx="131" cy="71"/>
            </a:xfrm>
            <a:custGeom>
              <a:avLst/>
              <a:gdLst>
                <a:gd name="T0" fmla="*/ 0 w 131"/>
                <a:gd name="T1" fmla="*/ 18 h 71"/>
                <a:gd name="T2" fmla="*/ 0 w 131"/>
                <a:gd name="T3" fmla="*/ 18 h 71"/>
                <a:gd name="T4" fmla="*/ 14 w 131"/>
                <a:gd name="T5" fmla="*/ 10 h 71"/>
                <a:gd name="T6" fmla="*/ 32 w 131"/>
                <a:gd name="T7" fmla="*/ 42 h 71"/>
                <a:gd name="T8" fmla="*/ 60 w 131"/>
                <a:gd name="T9" fmla="*/ 3 h 71"/>
                <a:gd name="T10" fmla="*/ 110 w 131"/>
                <a:gd name="T11" fmla="*/ 35 h 71"/>
                <a:gd name="T12" fmla="*/ 117 w 131"/>
                <a:gd name="T13" fmla="*/ 0 h 71"/>
                <a:gd name="T14" fmla="*/ 131 w 131"/>
                <a:gd name="T15" fmla="*/ 3 h 71"/>
                <a:gd name="T16" fmla="*/ 121 w 131"/>
                <a:gd name="T17" fmla="*/ 60 h 71"/>
                <a:gd name="T18" fmla="*/ 64 w 131"/>
                <a:gd name="T19" fmla="*/ 21 h 71"/>
                <a:gd name="T20" fmla="*/ 28 w 131"/>
                <a:gd name="T21" fmla="*/ 71 h 71"/>
                <a:gd name="T22" fmla="*/ 0 w 131"/>
                <a:gd name="T23" fmla="*/ 18 h 71"/>
                <a:gd name="T24" fmla="*/ 0 w 131"/>
                <a:gd name="T2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71">
                  <a:moveTo>
                    <a:pt x="0" y="18"/>
                  </a:moveTo>
                  <a:lnTo>
                    <a:pt x="0" y="18"/>
                  </a:lnTo>
                  <a:lnTo>
                    <a:pt x="14" y="10"/>
                  </a:lnTo>
                  <a:lnTo>
                    <a:pt x="32" y="42"/>
                  </a:lnTo>
                  <a:lnTo>
                    <a:pt x="60" y="3"/>
                  </a:lnTo>
                  <a:lnTo>
                    <a:pt x="110" y="35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21" y="60"/>
                  </a:lnTo>
                  <a:lnTo>
                    <a:pt x="64" y="21"/>
                  </a:lnTo>
                  <a:lnTo>
                    <a:pt x="28" y="71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6"/>
            <p:cNvSpPr>
              <a:spLocks noEditPoints="1"/>
            </p:cNvSpPr>
            <p:nvPr/>
          </p:nvSpPr>
          <p:spPr bwMode="auto">
            <a:xfrm>
              <a:off x="2405" y="2001"/>
              <a:ext cx="149" cy="92"/>
            </a:xfrm>
            <a:custGeom>
              <a:avLst/>
              <a:gdLst>
                <a:gd name="T0" fmla="*/ 0 w 149"/>
                <a:gd name="T1" fmla="*/ 28 h 92"/>
                <a:gd name="T2" fmla="*/ 7 w 149"/>
                <a:gd name="T3" fmla="*/ 25 h 92"/>
                <a:gd name="T4" fmla="*/ 0 w 149"/>
                <a:gd name="T5" fmla="*/ 28 h 92"/>
                <a:gd name="T6" fmla="*/ 7 w 149"/>
                <a:gd name="T7" fmla="*/ 21 h 92"/>
                <a:gd name="T8" fmla="*/ 3 w 149"/>
                <a:gd name="T9" fmla="*/ 17 h 92"/>
                <a:gd name="T10" fmla="*/ 21 w 149"/>
                <a:gd name="T11" fmla="*/ 7 h 92"/>
                <a:gd name="T12" fmla="*/ 39 w 149"/>
                <a:gd name="T13" fmla="*/ 35 h 92"/>
                <a:gd name="T14" fmla="*/ 64 w 149"/>
                <a:gd name="T15" fmla="*/ 0 h 92"/>
                <a:gd name="T16" fmla="*/ 114 w 149"/>
                <a:gd name="T17" fmla="*/ 32 h 92"/>
                <a:gd name="T18" fmla="*/ 121 w 149"/>
                <a:gd name="T19" fmla="*/ 0 h 92"/>
                <a:gd name="T20" fmla="*/ 149 w 149"/>
                <a:gd name="T21" fmla="*/ 7 h 92"/>
                <a:gd name="T22" fmla="*/ 131 w 149"/>
                <a:gd name="T23" fmla="*/ 78 h 92"/>
                <a:gd name="T24" fmla="*/ 71 w 149"/>
                <a:gd name="T25" fmla="*/ 39 h 92"/>
                <a:gd name="T26" fmla="*/ 35 w 149"/>
                <a:gd name="T27" fmla="*/ 92 h 92"/>
                <a:gd name="T28" fmla="*/ 0 w 149"/>
                <a:gd name="T29" fmla="*/ 28 h 92"/>
                <a:gd name="T30" fmla="*/ 0 w 149"/>
                <a:gd name="T31" fmla="*/ 28 h 92"/>
                <a:gd name="T32" fmla="*/ 39 w 149"/>
                <a:gd name="T33" fmla="*/ 64 h 92"/>
                <a:gd name="T34" fmla="*/ 67 w 149"/>
                <a:gd name="T35" fmla="*/ 21 h 92"/>
                <a:gd name="T36" fmla="*/ 124 w 149"/>
                <a:gd name="T37" fmla="*/ 53 h 92"/>
                <a:gd name="T38" fmla="*/ 131 w 149"/>
                <a:gd name="T39" fmla="*/ 17 h 92"/>
                <a:gd name="T40" fmla="*/ 124 w 149"/>
                <a:gd name="T41" fmla="*/ 53 h 92"/>
                <a:gd name="T42" fmla="*/ 67 w 149"/>
                <a:gd name="T43" fmla="*/ 21 h 92"/>
                <a:gd name="T44" fmla="*/ 39 w 149"/>
                <a:gd name="T45" fmla="*/ 64 h 92"/>
                <a:gd name="T46" fmla="*/ 39 w 149"/>
                <a:gd name="T47" fmla="*/ 64 h 92"/>
                <a:gd name="T48" fmla="*/ 39 w 149"/>
                <a:gd name="T49" fmla="*/ 64 h 92"/>
                <a:gd name="T50" fmla="*/ 17 w 149"/>
                <a:gd name="T51" fmla="*/ 32 h 92"/>
                <a:gd name="T52" fmla="*/ 17 w 149"/>
                <a:gd name="T53" fmla="*/ 25 h 92"/>
                <a:gd name="T54" fmla="*/ 17 w 149"/>
                <a:gd name="T55" fmla="*/ 25 h 92"/>
                <a:gd name="T56" fmla="*/ 17 w 149"/>
                <a:gd name="T57" fmla="*/ 32 h 92"/>
                <a:gd name="T58" fmla="*/ 17 w 149"/>
                <a:gd name="T59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" h="92">
                  <a:moveTo>
                    <a:pt x="0" y="28"/>
                  </a:moveTo>
                  <a:lnTo>
                    <a:pt x="7" y="25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3" y="17"/>
                  </a:lnTo>
                  <a:lnTo>
                    <a:pt x="21" y="7"/>
                  </a:lnTo>
                  <a:lnTo>
                    <a:pt x="39" y="35"/>
                  </a:lnTo>
                  <a:lnTo>
                    <a:pt x="64" y="0"/>
                  </a:lnTo>
                  <a:lnTo>
                    <a:pt x="114" y="32"/>
                  </a:lnTo>
                  <a:lnTo>
                    <a:pt x="121" y="0"/>
                  </a:lnTo>
                  <a:lnTo>
                    <a:pt x="149" y="7"/>
                  </a:lnTo>
                  <a:lnTo>
                    <a:pt x="131" y="78"/>
                  </a:lnTo>
                  <a:lnTo>
                    <a:pt x="71" y="39"/>
                  </a:lnTo>
                  <a:lnTo>
                    <a:pt x="35" y="92"/>
                  </a:ln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39" y="64"/>
                  </a:moveTo>
                  <a:lnTo>
                    <a:pt x="67" y="21"/>
                  </a:lnTo>
                  <a:lnTo>
                    <a:pt x="124" y="53"/>
                  </a:lnTo>
                  <a:lnTo>
                    <a:pt x="131" y="17"/>
                  </a:lnTo>
                  <a:lnTo>
                    <a:pt x="124" y="53"/>
                  </a:lnTo>
                  <a:lnTo>
                    <a:pt x="67" y="21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39" y="64"/>
                  </a:lnTo>
                  <a:close/>
                  <a:moveTo>
                    <a:pt x="17" y="32"/>
                  </a:moveTo>
                  <a:lnTo>
                    <a:pt x="17" y="25"/>
                  </a:lnTo>
                  <a:lnTo>
                    <a:pt x="17" y="25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7"/>
            <p:cNvSpPr>
              <a:spLocks noEditPoints="1"/>
            </p:cNvSpPr>
            <p:nvPr/>
          </p:nvSpPr>
          <p:spPr bwMode="auto">
            <a:xfrm>
              <a:off x="2454" y="2018"/>
              <a:ext cx="89" cy="263"/>
            </a:xfrm>
            <a:custGeom>
              <a:avLst/>
              <a:gdLst>
                <a:gd name="T0" fmla="*/ 4 w 89"/>
                <a:gd name="T1" fmla="*/ 213 h 263"/>
                <a:gd name="T2" fmla="*/ 0 w 89"/>
                <a:gd name="T3" fmla="*/ 210 h 263"/>
                <a:gd name="T4" fmla="*/ 11 w 89"/>
                <a:gd name="T5" fmla="*/ 4 h 263"/>
                <a:gd name="T6" fmla="*/ 25 w 89"/>
                <a:gd name="T7" fmla="*/ 0 h 263"/>
                <a:gd name="T8" fmla="*/ 89 w 89"/>
                <a:gd name="T9" fmla="*/ 167 h 263"/>
                <a:gd name="T10" fmla="*/ 54 w 89"/>
                <a:gd name="T11" fmla="*/ 263 h 263"/>
                <a:gd name="T12" fmla="*/ 4 w 89"/>
                <a:gd name="T13" fmla="*/ 213 h 263"/>
                <a:gd name="T14" fmla="*/ 4 w 89"/>
                <a:gd name="T15" fmla="*/ 213 h 263"/>
                <a:gd name="T16" fmla="*/ 50 w 89"/>
                <a:gd name="T17" fmla="*/ 238 h 263"/>
                <a:gd name="T18" fmla="*/ 75 w 89"/>
                <a:gd name="T19" fmla="*/ 167 h 263"/>
                <a:gd name="T20" fmla="*/ 25 w 89"/>
                <a:gd name="T21" fmla="*/ 36 h 263"/>
                <a:gd name="T22" fmla="*/ 15 w 89"/>
                <a:gd name="T23" fmla="*/ 203 h 263"/>
                <a:gd name="T24" fmla="*/ 50 w 89"/>
                <a:gd name="T25" fmla="*/ 238 h 263"/>
                <a:gd name="T26" fmla="*/ 50 w 89"/>
                <a:gd name="T27" fmla="*/ 2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263">
                  <a:moveTo>
                    <a:pt x="4" y="213"/>
                  </a:moveTo>
                  <a:lnTo>
                    <a:pt x="0" y="210"/>
                  </a:lnTo>
                  <a:lnTo>
                    <a:pt x="11" y="4"/>
                  </a:lnTo>
                  <a:lnTo>
                    <a:pt x="25" y="0"/>
                  </a:lnTo>
                  <a:lnTo>
                    <a:pt x="89" y="167"/>
                  </a:lnTo>
                  <a:lnTo>
                    <a:pt x="54" y="263"/>
                  </a:lnTo>
                  <a:lnTo>
                    <a:pt x="4" y="213"/>
                  </a:lnTo>
                  <a:lnTo>
                    <a:pt x="4" y="213"/>
                  </a:lnTo>
                  <a:close/>
                  <a:moveTo>
                    <a:pt x="50" y="238"/>
                  </a:moveTo>
                  <a:lnTo>
                    <a:pt x="75" y="167"/>
                  </a:lnTo>
                  <a:lnTo>
                    <a:pt x="25" y="36"/>
                  </a:lnTo>
                  <a:lnTo>
                    <a:pt x="15" y="203"/>
                  </a:lnTo>
                  <a:lnTo>
                    <a:pt x="50" y="238"/>
                  </a:lnTo>
                  <a:lnTo>
                    <a:pt x="5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8"/>
            <p:cNvSpPr>
              <a:spLocks noEditPoints="1"/>
            </p:cNvSpPr>
            <p:nvPr/>
          </p:nvSpPr>
          <p:spPr bwMode="auto">
            <a:xfrm>
              <a:off x="2447" y="2011"/>
              <a:ext cx="104" cy="284"/>
            </a:xfrm>
            <a:custGeom>
              <a:avLst/>
              <a:gdLst>
                <a:gd name="T0" fmla="*/ 4 w 104"/>
                <a:gd name="T1" fmla="*/ 224 h 284"/>
                <a:gd name="T2" fmla="*/ 11 w 104"/>
                <a:gd name="T3" fmla="*/ 220 h 284"/>
                <a:gd name="T4" fmla="*/ 15 w 104"/>
                <a:gd name="T5" fmla="*/ 213 h 284"/>
                <a:gd name="T6" fmla="*/ 61 w 104"/>
                <a:gd name="T7" fmla="*/ 259 h 284"/>
                <a:gd name="T8" fmla="*/ 61 w 104"/>
                <a:gd name="T9" fmla="*/ 259 h 284"/>
                <a:gd name="T10" fmla="*/ 15 w 104"/>
                <a:gd name="T11" fmla="*/ 213 h 284"/>
                <a:gd name="T12" fmla="*/ 22 w 104"/>
                <a:gd name="T13" fmla="*/ 93 h 284"/>
                <a:gd name="T14" fmla="*/ 15 w 104"/>
                <a:gd name="T15" fmla="*/ 213 h 284"/>
                <a:gd name="T16" fmla="*/ 15 w 104"/>
                <a:gd name="T17" fmla="*/ 213 h 284"/>
                <a:gd name="T18" fmla="*/ 11 w 104"/>
                <a:gd name="T19" fmla="*/ 220 h 284"/>
                <a:gd name="T20" fmla="*/ 4 w 104"/>
                <a:gd name="T21" fmla="*/ 224 h 284"/>
                <a:gd name="T22" fmla="*/ 0 w 104"/>
                <a:gd name="T23" fmla="*/ 220 h 284"/>
                <a:gd name="T24" fmla="*/ 11 w 104"/>
                <a:gd name="T25" fmla="*/ 4 h 284"/>
                <a:gd name="T26" fmla="*/ 36 w 104"/>
                <a:gd name="T27" fmla="*/ 0 h 284"/>
                <a:gd name="T28" fmla="*/ 104 w 104"/>
                <a:gd name="T29" fmla="*/ 174 h 284"/>
                <a:gd name="T30" fmla="*/ 64 w 104"/>
                <a:gd name="T31" fmla="*/ 284 h 284"/>
                <a:gd name="T32" fmla="*/ 4 w 104"/>
                <a:gd name="T33" fmla="*/ 224 h 284"/>
                <a:gd name="T34" fmla="*/ 4 w 104"/>
                <a:gd name="T35" fmla="*/ 224 h 284"/>
                <a:gd name="T36" fmla="*/ 57 w 104"/>
                <a:gd name="T37" fmla="*/ 245 h 284"/>
                <a:gd name="T38" fmla="*/ 61 w 104"/>
                <a:gd name="T39" fmla="*/ 238 h 284"/>
                <a:gd name="T40" fmla="*/ 57 w 104"/>
                <a:gd name="T41" fmla="*/ 245 h 284"/>
                <a:gd name="T42" fmla="*/ 57 w 104"/>
                <a:gd name="T43" fmla="*/ 245 h 284"/>
                <a:gd name="T44" fmla="*/ 29 w 104"/>
                <a:gd name="T45" fmla="*/ 210 h 284"/>
                <a:gd name="T46" fmla="*/ 54 w 104"/>
                <a:gd name="T47" fmla="*/ 231 h 284"/>
                <a:gd name="T48" fmla="*/ 75 w 104"/>
                <a:gd name="T49" fmla="*/ 174 h 284"/>
                <a:gd name="T50" fmla="*/ 36 w 104"/>
                <a:gd name="T51" fmla="*/ 78 h 284"/>
                <a:gd name="T52" fmla="*/ 29 w 104"/>
                <a:gd name="T53" fmla="*/ 210 h 284"/>
                <a:gd name="T54" fmla="*/ 29 w 104"/>
                <a:gd name="T55" fmla="*/ 210 h 284"/>
                <a:gd name="T56" fmla="*/ 89 w 104"/>
                <a:gd name="T57" fmla="*/ 174 h 284"/>
                <a:gd name="T58" fmla="*/ 89 w 104"/>
                <a:gd name="T59" fmla="*/ 174 h 284"/>
                <a:gd name="T60" fmla="*/ 29 w 104"/>
                <a:gd name="T61" fmla="*/ 15 h 284"/>
                <a:gd name="T62" fmla="*/ 25 w 104"/>
                <a:gd name="T63" fmla="*/ 15 h 284"/>
                <a:gd name="T64" fmla="*/ 25 w 104"/>
                <a:gd name="T65" fmla="*/ 43 h 284"/>
                <a:gd name="T66" fmla="*/ 39 w 104"/>
                <a:gd name="T67" fmla="*/ 39 h 284"/>
                <a:gd name="T68" fmla="*/ 89 w 104"/>
                <a:gd name="T69" fmla="*/ 174 h 284"/>
                <a:gd name="T70" fmla="*/ 89 w 104"/>
                <a:gd name="T71" fmla="*/ 17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284">
                  <a:moveTo>
                    <a:pt x="4" y="224"/>
                  </a:moveTo>
                  <a:lnTo>
                    <a:pt x="11" y="220"/>
                  </a:lnTo>
                  <a:lnTo>
                    <a:pt x="15" y="213"/>
                  </a:lnTo>
                  <a:lnTo>
                    <a:pt x="61" y="259"/>
                  </a:lnTo>
                  <a:lnTo>
                    <a:pt x="61" y="259"/>
                  </a:lnTo>
                  <a:lnTo>
                    <a:pt x="15" y="213"/>
                  </a:lnTo>
                  <a:lnTo>
                    <a:pt x="22" y="93"/>
                  </a:lnTo>
                  <a:lnTo>
                    <a:pt x="15" y="213"/>
                  </a:lnTo>
                  <a:lnTo>
                    <a:pt x="15" y="213"/>
                  </a:lnTo>
                  <a:lnTo>
                    <a:pt x="11" y="220"/>
                  </a:lnTo>
                  <a:lnTo>
                    <a:pt x="4" y="224"/>
                  </a:lnTo>
                  <a:lnTo>
                    <a:pt x="0" y="220"/>
                  </a:lnTo>
                  <a:lnTo>
                    <a:pt x="11" y="4"/>
                  </a:lnTo>
                  <a:lnTo>
                    <a:pt x="36" y="0"/>
                  </a:lnTo>
                  <a:lnTo>
                    <a:pt x="104" y="174"/>
                  </a:lnTo>
                  <a:lnTo>
                    <a:pt x="64" y="284"/>
                  </a:lnTo>
                  <a:lnTo>
                    <a:pt x="4" y="224"/>
                  </a:lnTo>
                  <a:lnTo>
                    <a:pt x="4" y="224"/>
                  </a:lnTo>
                  <a:close/>
                  <a:moveTo>
                    <a:pt x="57" y="245"/>
                  </a:moveTo>
                  <a:lnTo>
                    <a:pt x="61" y="238"/>
                  </a:lnTo>
                  <a:lnTo>
                    <a:pt x="57" y="245"/>
                  </a:lnTo>
                  <a:lnTo>
                    <a:pt x="57" y="245"/>
                  </a:lnTo>
                  <a:close/>
                  <a:moveTo>
                    <a:pt x="29" y="210"/>
                  </a:moveTo>
                  <a:lnTo>
                    <a:pt x="54" y="231"/>
                  </a:lnTo>
                  <a:lnTo>
                    <a:pt x="75" y="174"/>
                  </a:lnTo>
                  <a:lnTo>
                    <a:pt x="36" y="78"/>
                  </a:lnTo>
                  <a:lnTo>
                    <a:pt x="29" y="210"/>
                  </a:lnTo>
                  <a:lnTo>
                    <a:pt x="29" y="210"/>
                  </a:lnTo>
                  <a:close/>
                  <a:moveTo>
                    <a:pt x="89" y="174"/>
                  </a:moveTo>
                  <a:lnTo>
                    <a:pt x="89" y="174"/>
                  </a:lnTo>
                  <a:lnTo>
                    <a:pt x="29" y="15"/>
                  </a:lnTo>
                  <a:lnTo>
                    <a:pt x="25" y="15"/>
                  </a:lnTo>
                  <a:lnTo>
                    <a:pt x="25" y="43"/>
                  </a:lnTo>
                  <a:lnTo>
                    <a:pt x="39" y="39"/>
                  </a:lnTo>
                  <a:lnTo>
                    <a:pt x="89" y="174"/>
                  </a:lnTo>
                  <a:lnTo>
                    <a:pt x="89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9"/>
            <p:cNvSpPr/>
            <p:nvPr/>
          </p:nvSpPr>
          <p:spPr bwMode="auto">
            <a:xfrm>
              <a:off x="2006" y="1710"/>
              <a:ext cx="388" cy="316"/>
            </a:xfrm>
            <a:custGeom>
              <a:avLst/>
              <a:gdLst>
                <a:gd name="T0" fmla="*/ 53 w 388"/>
                <a:gd name="T1" fmla="*/ 14 h 316"/>
                <a:gd name="T2" fmla="*/ 0 w 388"/>
                <a:gd name="T3" fmla="*/ 14 h 316"/>
                <a:gd name="T4" fmla="*/ 0 w 388"/>
                <a:gd name="T5" fmla="*/ 0 h 316"/>
                <a:gd name="T6" fmla="*/ 57 w 388"/>
                <a:gd name="T7" fmla="*/ 0 h 316"/>
                <a:gd name="T8" fmla="*/ 388 w 388"/>
                <a:gd name="T9" fmla="*/ 305 h 316"/>
                <a:gd name="T10" fmla="*/ 377 w 388"/>
                <a:gd name="T11" fmla="*/ 316 h 316"/>
                <a:gd name="T12" fmla="*/ 53 w 388"/>
                <a:gd name="T13" fmla="*/ 14 h 316"/>
                <a:gd name="T14" fmla="*/ 53 w 388"/>
                <a:gd name="T15" fmla="*/ 1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8" h="316">
                  <a:moveTo>
                    <a:pt x="53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388" y="305"/>
                  </a:lnTo>
                  <a:lnTo>
                    <a:pt x="377" y="316"/>
                  </a:lnTo>
                  <a:lnTo>
                    <a:pt x="53" y="14"/>
                  </a:lnTo>
                  <a:lnTo>
                    <a:pt x="5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60"/>
            <p:cNvSpPr>
              <a:spLocks noEditPoints="1"/>
            </p:cNvSpPr>
            <p:nvPr/>
          </p:nvSpPr>
          <p:spPr bwMode="auto">
            <a:xfrm>
              <a:off x="1999" y="1703"/>
              <a:ext cx="406" cy="333"/>
            </a:xfrm>
            <a:custGeom>
              <a:avLst/>
              <a:gdLst>
                <a:gd name="T0" fmla="*/ 56 w 406"/>
                <a:gd name="T1" fmla="*/ 28 h 333"/>
                <a:gd name="T2" fmla="*/ 0 w 406"/>
                <a:gd name="T3" fmla="*/ 28 h 333"/>
                <a:gd name="T4" fmla="*/ 0 w 406"/>
                <a:gd name="T5" fmla="*/ 0 h 333"/>
                <a:gd name="T6" fmla="*/ 67 w 406"/>
                <a:gd name="T7" fmla="*/ 0 h 333"/>
                <a:gd name="T8" fmla="*/ 406 w 406"/>
                <a:gd name="T9" fmla="*/ 312 h 333"/>
                <a:gd name="T10" fmla="*/ 384 w 406"/>
                <a:gd name="T11" fmla="*/ 333 h 333"/>
                <a:gd name="T12" fmla="*/ 56 w 406"/>
                <a:gd name="T13" fmla="*/ 28 h 333"/>
                <a:gd name="T14" fmla="*/ 56 w 406"/>
                <a:gd name="T15" fmla="*/ 28 h 333"/>
                <a:gd name="T16" fmla="*/ 60 w 406"/>
                <a:gd name="T17" fmla="*/ 14 h 333"/>
                <a:gd name="T18" fmla="*/ 384 w 406"/>
                <a:gd name="T19" fmla="*/ 312 h 333"/>
                <a:gd name="T20" fmla="*/ 60 w 406"/>
                <a:gd name="T21" fmla="*/ 14 h 333"/>
                <a:gd name="T22" fmla="*/ 14 w 406"/>
                <a:gd name="T23" fmla="*/ 14 h 333"/>
                <a:gd name="T24" fmla="*/ 14 w 406"/>
                <a:gd name="T25" fmla="*/ 14 h 333"/>
                <a:gd name="T26" fmla="*/ 60 w 406"/>
                <a:gd name="T27" fmla="*/ 14 h 333"/>
                <a:gd name="T28" fmla="*/ 60 w 406"/>
                <a:gd name="T29" fmla="*/ 21 h 333"/>
                <a:gd name="T30" fmla="*/ 53 w 406"/>
                <a:gd name="T31" fmla="*/ 28 h 333"/>
                <a:gd name="T32" fmla="*/ 60 w 406"/>
                <a:gd name="T33" fmla="*/ 21 h 333"/>
                <a:gd name="T34" fmla="*/ 60 w 406"/>
                <a:gd name="T35" fmla="*/ 14 h 333"/>
                <a:gd name="T36" fmla="*/ 60 w 406"/>
                <a:gd name="T37" fmla="*/ 14 h 333"/>
                <a:gd name="T38" fmla="*/ 60 w 406"/>
                <a:gd name="T39" fmla="*/ 1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333">
                  <a:moveTo>
                    <a:pt x="56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06" y="312"/>
                  </a:lnTo>
                  <a:lnTo>
                    <a:pt x="384" y="333"/>
                  </a:lnTo>
                  <a:lnTo>
                    <a:pt x="56" y="28"/>
                  </a:lnTo>
                  <a:lnTo>
                    <a:pt x="56" y="28"/>
                  </a:lnTo>
                  <a:close/>
                  <a:moveTo>
                    <a:pt x="60" y="14"/>
                  </a:moveTo>
                  <a:lnTo>
                    <a:pt x="384" y="312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0" y="14"/>
                  </a:lnTo>
                  <a:lnTo>
                    <a:pt x="60" y="21"/>
                  </a:lnTo>
                  <a:lnTo>
                    <a:pt x="53" y="28"/>
                  </a:lnTo>
                  <a:lnTo>
                    <a:pt x="60" y="2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1"/>
            <p:cNvSpPr>
              <a:spLocks noEditPoints="1"/>
            </p:cNvSpPr>
            <p:nvPr/>
          </p:nvSpPr>
          <p:spPr bwMode="auto">
            <a:xfrm>
              <a:off x="2031" y="1674"/>
              <a:ext cx="35" cy="57"/>
            </a:xfrm>
            <a:custGeom>
              <a:avLst/>
              <a:gdLst>
                <a:gd name="T0" fmla="*/ 0 w 35"/>
                <a:gd name="T1" fmla="*/ 29 h 57"/>
                <a:gd name="T2" fmla="*/ 7 w 35"/>
                <a:gd name="T3" fmla="*/ 18 h 57"/>
                <a:gd name="T4" fmla="*/ 21 w 35"/>
                <a:gd name="T5" fmla="*/ 29 h 57"/>
                <a:gd name="T6" fmla="*/ 21 w 35"/>
                <a:gd name="T7" fmla="*/ 0 h 57"/>
                <a:gd name="T8" fmla="*/ 35 w 35"/>
                <a:gd name="T9" fmla="*/ 0 h 57"/>
                <a:gd name="T10" fmla="*/ 35 w 35"/>
                <a:gd name="T11" fmla="*/ 57 h 57"/>
                <a:gd name="T12" fmla="*/ 0 w 35"/>
                <a:gd name="T13" fmla="*/ 29 h 57"/>
                <a:gd name="T14" fmla="*/ 0 w 35"/>
                <a:gd name="T15" fmla="*/ 29 h 57"/>
                <a:gd name="T16" fmla="*/ 0 w 35"/>
                <a:gd name="T17" fmla="*/ 29 h 57"/>
                <a:gd name="T18" fmla="*/ 0 w 35"/>
                <a:gd name="T19" fmla="*/ 29 h 57"/>
                <a:gd name="T20" fmla="*/ 0 w 35"/>
                <a:gd name="T21" fmla="*/ 29 h 57"/>
                <a:gd name="T22" fmla="*/ 0 w 35"/>
                <a:gd name="T23" fmla="*/ 29 h 57"/>
                <a:gd name="T24" fmla="*/ 0 w 35"/>
                <a:gd name="T2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57">
                  <a:moveTo>
                    <a:pt x="0" y="29"/>
                  </a:moveTo>
                  <a:lnTo>
                    <a:pt x="7" y="18"/>
                  </a:lnTo>
                  <a:lnTo>
                    <a:pt x="21" y="29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35" y="57"/>
                  </a:lnTo>
                  <a:lnTo>
                    <a:pt x="0" y="29"/>
                  </a:lnTo>
                  <a:lnTo>
                    <a:pt x="0" y="29"/>
                  </a:lnTo>
                  <a:close/>
                  <a:moveTo>
                    <a:pt x="0" y="29"/>
                  </a:move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2"/>
            <p:cNvSpPr>
              <a:spLocks noEditPoints="1"/>
            </p:cNvSpPr>
            <p:nvPr/>
          </p:nvSpPr>
          <p:spPr bwMode="auto">
            <a:xfrm>
              <a:off x="2020" y="1667"/>
              <a:ext cx="53" cy="82"/>
            </a:xfrm>
            <a:custGeom>
              <a:avLst/>
              <a:gdLst>
                <a:gd name="T0" fmla="*/ 11 w 53"/>
                <a:gd name="T1" fmla="*/ 46 h 82"/>
                <a:gd name="T2" fmla="*/ 3 w 53"/>
                <a:gd name="T3" fmla="*/ 53 h 82"/>
                <a:gd name="T4" fmla="*/ 3 w 53"/>
                <a:gd name="T5" fmla="*/ 39 h 82"/>
                <a:gd name="T6" fmla="*/ 0 w 53"/>
                <a:gd name="T7" fmla="*/ 36 h 82"/>
                <a:gd name="T8" fmla="*/ 3 w 53"/>
                <a:gd name="T9" fmla="*/ 32 h 82"/>
                <a:gd name="T10" fmla="*/ 3 w 53"/>
                <a:gd name="T11" fmla="*/ 18 h 82"/>
                <a:gd name="T12" fmla="*/ 11 w 53"/>
                <a:gd name="T13" fmla="*/ 25 h 82"/>
                <a:gd name="T14" fmla="*/ 18 w 53"/>
                <a:gd name="T15" fmla="*/ 14 h 82"/>
                <a:gd name="T16" fmla="*/ 25 w 53"/>
                <a:gd name="T17" fmla="*/ 18 h 82"/>
                <a:gd name="T18" fmla="*/ 25 w 53"/>
                <a:gd name="T19" fmla="*/ 21 h 82"/>
                <a:gd name="T20" fmla="*/ 25 w 53"/>
                <a:gd name="T21" fmla="*/ 0 h 82"/>
                <a:gd name="T22" fmla="*/ 53 w 53"/>
                <a:gd name="T23" fmla="*/ 0 h 82"/>
                <a:gd name="T24" fmla="*/ 53 w 53"/>
                <a:gd name="T25" fmla="*/ 82 h 82"/>
                <a:gd name="T26" fmla="*/ 11 w 53"/>
                <a:gd name="T27" fmla="*/ 46 h 82"/>
                <a:gd name="T28" fmla="*/ 11 w 53"/>
                <a:gd name="T29" fmla="*/ 46 h 82"/>
                <a:gd name="T30" fmla="*/ 39 w 53"/>
                <a:gd name="T31" fmla="*/ 50 h 82"/>
                <a:gd name="T32" fmla="*/ 39 w 53"/>
                <a:gd name="T33" fmla="*/ 14 h 82"/>
                <a:gd name="T34" fmla="*/ 39 w 53"/>
                <a:gd name="T35" fmla="*/ 50 h 82"/>
                <a:gd name="T36" fmla="*/ 28 w 53"/>
                <a:gd name="T37" fmla="*/ 43 h 82"/>
                <a:gd name="T38" fmla="*/ 21 w 53"/>
                <a:gd name="T39" fmla="*/ 36 h 82"/>
                <a:gd name="T40" fmla="*/ 21 w 53"/>
                <a:gd name="T41" fmla="*/ 36 h 82"/>
                <a:gd name="T42" fmla="*/ 39 w 53"/>
                <a:gd name="T43" fmla="*/ 50 h 82"/>
                <a:gd name="T44" fmla="*/ 39 w 53"/>
                <a:gd name="T45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" h="82">
                  <a:moveTo>
                    <a:pt x="11" y="46"/>
                  </a:moveTo>
                  <a:lnTo>
                    <a:pt x="3" y="53"/>
                  </a:lnTo>
                  <a:lnTo>
                    <a:pt x="3" y="39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3" y="18"/>
                  </a:lnTo>
                  <a:lnTo>
                    <a:pt x="11" y="25"/>
                  </a:lnTo>
                  <a:lnTo>
                    <a:pt x="18" y="14"/>
                  </a:lnTo>
                  <a:lnTo>
                    <a:pt x="25" y="18"/>
                  </a:lnTo>
                  <a:lnTo>
                    <a:pt x="25" y="21"/>
                  </a:lnTo>
                  <a:lnTo>
                    <a:pt x="25" y="0"/>
                  </a:lnTo>
                  <a:lnTo>
                    <a:pt x="53" y="0"/>
                  </a:lnTo>
                  <a:lnTo>
                    <a:pt x="53" y="82"/>
                  </a:lnTo>
                  <a:lnTo>
                    <a:pt x="11" y="46"/>
                  </a:lnTo>
                  <a:lnTo>
                    <a:pt x="11" y="46"/>
                  </a:lnTo>
                  <a:close/>
                  <a:moveTo>
                    <a:pt x="39" y="50"/>
                  </a:moveTo>
                  <a:lnTo>
                    <a:pt x="39" y="14"/>
                  </a:lnTo>
                  <a:lnTo>
                    <a:pt x="39" y="50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39" y="50"/>
                  </a:lnTo>
                  <a:lnTo>
                    <a:pt x="3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3"/>
            <p:cNvSpPr/>
            <p:nvPr/>
          </p:nvSpPr>
          <p:spPr bwMode="auto">
            <a:xfrm>
              <a:off x="2586" y="1589"/>
              <a:ext cx="385" cy="398"/>
            </a:xfrm>
            <a:custGeom>
              <a:avLst/>
              <a:gdLst>
                <a:gd name="T0" fmla="*/ 0 w 385"/>
                <a:gd name="T1" fmla="*/ 387 h 398"/>
                <a:gd name="T2" fmla="*/ 371 w 385"/>
                <a:gd name="T3" fmla="*/ 21 h 398"/>
                <a:gd name="T4" fmla="*/ 371 w 385"/>
                <a:gd name="T5" fmla="*/ 0 h 398"/>
                <a:gd name="T6" fmla="*/ 371 w 385"/>
                <a:gd name="T7" fmla="*/ 0 h 398"/>
                <a:gd name="T8" fmla="*/ 385 w 385"/>
                <a:gd name="T9" fmla="*/ 0 h 398"/>
                <a:gd name="T10" fmla="*/ 385 w 385"/>
                <a:gd name="T11" fmla="*/ 28 h 398"/>
                <a:gd name="T12" fmla="*/ 11 w 385"/>
                <a:gd name="T13" fmla="*/ 398 h 398"/>
                <a:gd name="T14" fmla="*/ 0 w 385"/>
                <a:gd name="T15" fmla="*/ 387 h 398"/>
                <a:gd name="T16" fmla="*/ 0 w 385"/>
                <a:gd name="T17" fmla="*/ 38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98">
                  <a:moveTo>
                    <a:pt x="0" y="387"/>
                  </a:moveTo>
                  <a:lnTo>
                    <a:pt x="371" y="21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85" y="0"/>
                  </a:lnTo>
                  <a:lnTo>
                    <a:pt x="385" y="28"/>
                  </a:lnTo>
                  <a:lnTo>
                    <a:pt x="11" y="398"/>
                  </a:lnTo>
                  <a:lnTo>
                    <a:pt x="0" y="387"/>
                  </a:lnTo>
                  <a:lnTo>
                    <a:pt x="0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4"/>
            <p:cNvSpPr>
              <a:spLocks noEditPoints="1"/>
            </p:cNvSpPr>
            <p:nvPr/>
          </p:nvSpPr>
          <p:spPr bwMode="auto">
            <a:xfrm>
              <a:off x="2576" y="1582"/>
              <a:ext cx="402" cy="415"/>
            </a:xfrm>
            <a:custGeom>
              <a:avLst/>
              <a:gdLst>
                <a:gd name="T0" fmla="*/ 7 w 402"/>
                <a:gd name="T1" fmla="*/ 401 h 415"/>
                <a:gd name="T2" fmla="*/ 10 w 402"/>
                <a:gd name="T3" fmla="*/ 394 h 415"/>
                <a:gd name="T4" fmla="*/ 17 w 402"/>
                <a:gd name="T5" fmla="*/ 401 h 415"/>
                <a:gd name="T6" fmla="*/ 10 w 402"/>
                <a:gd name="T7" fmla="*/ 394 h 415"/>
                <a:gd name="T8" fmla="*/ 7 w 402"/>
                <a:gd name="T9" fmla="*/ 401 h 415"/>
                <a:gd name="T10" fmla="*/ 0 w 402"/>
                <a:gd name="T11" fmla="*/ 394 h 415"/>
                <a:gd name="T12" fmla="*/ 374 w 402"/>
                <a:gd name="T13" fmla="*/ 25 h 415"/>
                <a:gd name="T14" fmla="*/ 374 w 402"/>
                <a:gd name="T15" fmla="*/ 0 h 415"/>
                <a:gd name="T16" fmla="*/ 381 w 402"/>
                <a:gd name="T17" fmla="*/ 0 h 415"/>
                <a:gd name="T18" fmla="*/ 381 w 402"/>
                <a:gd name="T19" fmla="*/ 0 h 415"/>
                <a:gd name="T20" fmla="*/ 402 w 402"/>
                <a:gd name="T21" fmla="*/ 0 h 415"/>
                <a:gd name="T22" fmla="*/ 402 w 402"/>
                <a:gd name="T23" fmla="*/ 35 h 415"/>
                <a:gd name="T24" fmla="*/ 21 w 402"/>
                <a:gd name="T25" fmla="*/ 415 h 415"/>
                <a:gd name="T26" fmla="*/ 7 w 402"/>
                <a:gd name="T27" fmla="*/ 401 h 415"/>
                <a:gd name="T28" fmla="*/ 7 w 402"/>
                <a:gd name="T29" fmla="*/ 401 h 415"/>
                <a:gd name="T30" fmla="*/ 21 w 402"/>
                <a:gd name="T31" fmla="*/ 394 h 415"/>
                <a:gd name="T32" fmla="*/ 388 w 402"/>
                <a:gd name="T33" fmla="*/ 32 h 415"/>
                <a:gd name="T34" fmla="*/ 388 w 402"/>
                <a:gd name="T35" fmla="*/ 14 h 415"/>
                <a:gd name="T36" fmla="*/ 388 w 402"/>
                <a:gd name="T37" fmla="*/ 32 h 415"/>
                <a:gd name="T38" fmla="*/ 21 w 402"/>
                <a:gd name="T39" fmla="*/ 394 h 415"/>
                <a:gd name="T40" fmla="*/ 21 w 402"/>
                <a:gd name="T41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415">
                  <a:moveTo>
                    <a:pt x="7" y="401"/>
                  </a:moveTo>
                  <a:lnTo>
                    <a:pt x="10" y="394"/>
                  </a:lnTo>
                  <a:lnTo>
                    <a:pt x="17" y="401"/>
                  </a:lnTo>
                  <a:lnTo>
                    <a:pt x="10" y="394"/>
                  </a:lnTo>
                  <a:lnTo>
                    <a:pt x="7" y="401"/>
                  </a:lnTo>
                  <a:lnTo>
                    <a:pt x="0" y="394"/>
                  </a:lnTo>
                  <a:lnTo>
                    <a:pt x="374" y="25"/>
                  </a:lnTo>
                  <a:lnTo>
                    <a:pt x="374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402" y="0"/>
                  </a:lnTo>
                  <a:lnTo>
                    <a:pt x="402" y="35"/>
                  </a:lnTo>
                  <a:lnTo>
                    <a:pt x="21" y="415"/>
                  </a:lnTo>
                  <a:lnTo>
                    <a:pt x="7" y="401"/>
                  </a:lnTo>
                  <a:lnTo>
                    <a:pt x="7" y="401"/>
                  </a:lnTo>
                  <a:close/>
                  <a:moveTo>
                    <a:pt x="21" y="394"/>
                  </a:moveTo>
                  <a:lnTo>
                    <a:pt x="388" y="32"/>
                  </a:lnTo>
                  <a:lnTo>
                    <a:pt x="388" y="14"/>
                  </a:lnTo>
                  <a:lnTo>
                    <a:pt x="388" y="32"/>
                  </a:lnTo>
                  <a:lnTo>
                    <a:pt x="21" y="394"/>
                  </a:lnTo>
                  <a:lnTo>
                    <a:pt x="21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5"/>
            <p:cNvSpPr/>
            <p:nvPr/>
          </p:nvSpPr>
          <p:spPr bwMode="auto">
            <a:xfrm>
              <a:off x="2960" y="1596"/>
              <a:ext cx="75" cy="25"/>
            </a:xfrm>
            <a:custGeom>
              <a:avLst/>
              <a:gdLst>
                <a:gd name="T0" fmla="*/ 0 w 75"/>
                <a:gd name="T1" fmla="*/ 11 h 25"/>
                <a:gd name="T2" fmla="*/ 71 w 75"/>
                <a:gd name="T3" fmla="*/ 0 h 25"/>
                <a:gd name="T4" fmla="*/ 75 w 75"/>
                <a:gd name="T5" fmla="*/ 14 h 25"/>
                <a:gd name="T6" fmla="*/ 4 w 75"/>
                <a:gd name="T7" fmla="*/ 25 h 25"/>
                <a:gd name="T8" fmla="*/ 0 w 75"/>
                <a:gd name="T9" fmla="*/ 11 h 25"/>
                <a:gd name="T10" fmla="*/ 0 w 75"/>
                <a:gd name="T1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5">
                  <a:moveTo>
                    <a:pt x="0" y="11"/>
                  </a:moveTo>
                  <a:lnTo>
                    <a:pt x="71" y="0"/>
                  </a:lnTo>
                  <a:lnTo>
                    <a:pt x="75" y="14"/>
                  </a:lnTo>
                  <a:lnTo>
                    <a:pt x="4" y="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6"/>
            <p:cNvSpPr/>
            <p:nvPr/>
          </p:nvSpPr>
          <p:spPr bwMode="auto">
            <a:xfrm>
              <a:off x="2953" y="1586"/>
              <a:ext cx="89" cy="42"/>
            </a:xfrm>
            <a:custGeom>
              <a:avLst/>
              <a:gdLst>
                <a:gd name="T0" fmla="*/ 4 w 89"/>
                <a:gd name="T1" fmla="*/ 35 h 42"/>
                <a:gd name="T2" fmla="*/ 0 w 89"/>
                <a:gd name="T3" fmla="*/ 21 h 42"/>
                <a:gd name="T4" fmla="*/ 7 w 89"/>
                <a:gd name="T5" fmla="*/ 21 h 42"/>
                <a:gd name="T6" fmla="*/ 11 w 89"/>
                <a:gd name="T7" fmla="*/ 28 h 42"/>
                <a:gd name="T8" fmla="*/ 7 w 89"/>
                <a:gd name="T9" fmla="*/ 21 h 42"/>
                <a:gd name="T10" fmla="*/ 0 w 89"/>
                <a:gd name="T11" fmla="*/ 21 h 42"/>
                <a:gd name="T12" fmla="*/ 0 w 89"/>
                <a:gd name="T13" fmla="*/ 14 h 42"/>
                <a:gd name="T14" fmla="*/ 86 w 89"/>
                <a:gd name="T15" fmla="*/ 0 h 42"/>
                <a:gd name="T16" fmla="*/ 89 w 89"/>
                <a:gd name="T17" fmla="*/ 28 h 42"/>
                <a:gd name="T18" fmla="*/ 4 w 89"/>
                <a:gd name="T19" fmla="*/ 42 h 42"/>
                <a:gd name="T20" fmla="*/ 4 w 89"/>
                <a:gd name="T21" fmla="*/ 35 h 42"/>
                <a:gd name="T22" fmla="*/ 4 w 89"/>
                <a:gd name="T23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42">
                  <a:moveTo>
                    <a:pt x="4" y="35"/>
                  </a:moveTo>
                  <a:lnTo>
                    <a:pt x="0" y="21"/>
                  </a:lnTo>
                  <a:lnTo>
                    <a:pt x="7" y="21"/>
                  </a:lnTo>
                  <a:lnTo>
                    <a:pt x="11" y="28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6" y="0"/>
                  </a:lnTo>
                  <a:lnTo>
                    <a:pt x="89" y="28"/>
                  </a:lnTo>
                  <a:lnTo>
                    <a:pt x="4" y="4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7"/>
            <p:cNvSpPr/>
            <p:nvPr/>
          </p:nvSpPr>
          <p:spPr bwMode="auto">
            <a:xfrm>
              <a:off x="2950" y="1607"/>
              <a:ext cx="64" cy="25"/>
            </a:xfrm>
            <a:custGeom>
              <a:avLst/>
              <a:gdLst>
                <a:gd name="T0" fmla="*/ 0 w 64"/>
                <a:gd name="T1" fmla="*/ 10 h 25"/>
                <a:gd name="T2" fmla="*/ 64 w 64"/>
                <a:gd name="T3" fmla="*/ 0 h 25"/>
                <a:gd name="T4" fmla="*/ 64 w 64"/>
                <a:gd name="T5" fmla="*/ 14 h 25"/>
                <a:gd name="T6" fmla="*/ 3 w 64"/>
                <a:gd name="T7" fmla="*/ 25 h 25"/>
                <a:gd name="T8" fmla="*/ 0 w 64"/>
                <a:gd name="T9" fmla="*/ 10 h 25"/>
                <a:gd name="T10" fmla="*/ 0 w 64"/>
                <a:gd name="T11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5">
                  <a:moveTo>
                    <a:pt x="0" y="10"/>
                  </a:moveTo>
                  <a:lnTo>
                    <a:pt x="64" y="0"/>
                  </a:lnTo>
                  <a:lnTo>
                    <a:pt x="64" y="14"/>
                  </a:lnTo>
                  <a:lnTo>
                    <a:pt x="3" y="2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8"/>
            <p:cNvSpPr/>
            <p:nvPr/>
          </p:nvSpPr>
          <p:spPr bwMode="auto">
            <a:xfrm>
              <a:off x="2942" y="1600"/>
              <a:ext cx="82" cy="39"/>
            </a:xfrm>
            <a:custGeom>
              <a:avLst/>
              <a:gdLst>
                <a:gd name="T0" fmla="*/ 4 w 82"/>
                <a:gd name="T1" fmla="*/ 32 h 39"/>
                <a:gd name="T2" fmla="*/ 0 w 82"/>
                <a:gd name="T3" fmla="*/ 17 h 39"/>
                <a:gd name="T4" fmla="*/ 8 w 82"/>
                <a:gd name="T5" fmla="*/ 17 h 39"/>
                <a:gd name="T6" fmla="*/ 11 w 82"/>
                <a:gd name="T7" fmla="*/ 25 h 39"/>
                <a:gd name="T8" fmla="*/ 8 w 82"/>
                <a:gd name="T9" fmla="*/ 17 h 39"/>
                <a:gd name="T10" fmla="*/ 0 w 82"/>
                <a:gd name="T11" fmla="*/ 17 h 39"/>
                <a:gd name="T12" fmla="*/ 0 w 82"/>
                <a:gd name="T13" fmla="*/ 10 h 39"/>
                <a:gd name="T14" fmla="*/ 75 w 82"/>
                <a:gd name="T15" fmla="*/ 0 h 39"/>
                <a:gd name="T16" fmla="*/ 82 w 82"/>
                <a:gd name="T17" fmla="*/ 25 h 39"/>
                <a:gd name="T18" fmla="*/ 4 w 82"/>
                <a:gd name="T19" fmla="*/ 39 h 39"/>
                <a:gd name="T20" fmla="*/ 4 w 82"/>
                <a:gd name="T21" fmla="*/ 32 h 39"/>
                <a:gd name="T22" fmla="*/ 4 w 82"/>
                <a:gd name="T2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9">
                  <a:moveTo>
                    <a:pt x="4" y="32"/>
                  </a:moveTo>
                  <a:lnTo>
                    <a:pt x="0" y="17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75" y="0"/>
                  </a:lnTo>
                  <a:lnTo>
                    <a:pt x="82" y="25"/>
                  </a:lnTo>
                  <a:lnTo>
                    <a:pt x="4" y="39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9"/>
            <p:cNvSpPr/>
            <p:nvPr/>
          </p:nvSpPr>
          <p:spPr bwMode="auto">
            <a:xfrm>
              <a:off x="2251" y="2377"/>
              <a:ext cx="175" cy="521"/>
            </a:xfrm>
            <a:custGeom>
              <a:avLst/>
              <a:gdLst>
                <a:gd name="T0" fmla="*/ 0 w 49"/>
                <a:gd name="T1" fmla="*/ 143 h 147"/>
                <a:gd name="T2" fmla="*/ 19 w 49"/>
                <a:gd name="T3" fmla="*/ 139 h 147"/>
                <a:gd name="T4" fmla="*/ 12 w 49"/>
                <a:gd name="T5" fmla="*/ 76 h 147"/>
                <a:gd name="T6" fmla="*/ 12 w 49"/>
                <a:gd name="T7" fmla="*/ 76 h 147"/>
                <a:gd name="T8" fmla="*/ 12 w 49"/>
                <a:gd name="T9" fmla="*/ 74 h 147"/>
                <a:gd name="T10" fmla="*/ 12 w 49"/>
                <a:gd name="T11" fmla="*/ 74 h 147"/>
                <a:gd name="T12" fmla="*/ 45 w 49"/>
                <a:gd name="T13" fmla="*/ 0 h 147"/>
                <a:gd name="T14" fmla="*/ 45 w 49"/>
                <a:gd name="T15" fmla="*/ 0 h 147"/>
                <a:gd name="T16" fmla="*/ 49 w 49"/>
                <a:gd name="T17" fmla="*/ 2 h 147"/>
                <a:gd name="T18" fmla="*/ 32 w 49"/>
                <a:gd name="T19" fmla="*/ 32 h 147"/>
                <a:gd name="T20" fmla="*/ 32 w 49"/>
                <a:gd name="T21" fmla="*/ 32 h 147"/>
                <a:gd name="T22" fmla="*/ 16 w 49"/>
                <a:gd name="T23" fmla="*/ 74 h 147"/>
                <a:gd name="T24" fmla="*/ 16 w 49"/>
                <a:gd name="T25" fmla="*/ 74 h 147"/>
                <a:gd name="T26" fmla="*/ 16 w 49"/>
                <a:gd name="T27" fmla="*/ 76 h 147"/>
                <a:gd name="T28" fmla="*/ 16 w 49"/>
                <a:gd name="T29" fmla="*/ 76 h 147"/>
                <a:gd name="T30" fmla="*/ 23 w 49"/>
                <a:gd name="T31" fmla="*/ 140 h 147"/>
                <a:gd name="T32" fmla="*/ 23 w 49"/>
                <a:gd name="T33" fmla="*/ 140 h 147"/>
                <a:gd name="T34" fmla="*/ 24 w 49"/>
                <a:gd name="T35" fmla="*/ 142 h 147"/>
                <a:gd name="T36" fmla="*/ 1 w 49"/>
                <a:gd name="T37" fmla="*/ 147 h 147"/>
                <a:gd name="T38" fmla="*/ 0 w 49"/>
                <a:gd name="T39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147">
                  <a:moveTo>
                    <a:pt x="0" y="143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18" y="130"/>
                    <a:pt x="15" y="89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56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0" y="16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4" y="48"/>
                    <a:pt x="16" y="67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5"/>
                    <a:pt x="16" y="75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9" y="90"/>
                    <a:pt x="23" y="140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3"/>
                    <a:pt x="0" y="143"/>
                    <a:pt x="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70"/>
            <p:cNvSpPr>
              <a:spLocks noEditPoints="1"/>
            </p:cNvSpPr>
            <p:nvPr/>
          </p:nvSpPr>
          <p:spPr bwMode="auto">
            <a:xfrm>
              <a:off x="2244" y="2366"/>
              <a:ext cx="189" cy="540"/>
            </a:xfrm>
            <a:custGeom>
              <a:avLst/>
              <a:gdLst>
                <a:gd name="T0" fmla="*/ 0 w 53"/>
                <a:gd name="T1" fmla="*/ 147 h 152"/>
                <a:gd name="T2" fmla="*/ 3 w 53"/>
                <a:gd name="T3" fmla="*/ 148 h 152"/>
                <a:gd name="T4" fmla="*/ 0 w 53"/>
                <a:gd name="T5" fmla="*/ 147 h 152"/>
                <a:gd name="T6" fmla="*/ 19 w 53"/>
                <a:gd name="T7" fmla="*/ 140 h 152"/>
                <a:gd name="T8" fmla="*/ 12 w 53"/>
                <a:gd name="T9" fmla="*/ 80 h 152"/>
                <a:gd name="T10" fmla="*/ 12 w 53"/>
                <a:gd name="T11" fmla="*/ 77 h 152"/>
                <a:gd name="T12" fmla="*/ 29 w 53"/>
                <a:gd name="T13" fmla="*/ 33 h 152"/>
                <a:gd name="T14" fmla="*/ 45 w 53"/>
                <a:gd name="T15" fmla="*/ 3 h 152"/>
                <a:gd name="T16" fmla="*/ 53 w 53"/>
                <a:gd name="T17" fmla="*/ 4 h 152"/>
                <a:gd name="T18" fmla="*/ 52 w 53"/>
                <a:gd name="T19" fmla="*/ 6 h 152"/>
                <a:gd name="T20" fmla="*/ 52 w 53"/>
                <a:gd name="T21" fmla="*/ 6 h 152"/>
                <a:gd name="T22" fmla="*/ 52 w 53"/>
                <a:gd name="T23" fmla="*/ 6 h 152"/>
                <a:gd name="T24" fmla="*/ 52 w 53"/>
                <a:gd name="T25" fmla="*/ 6 h 152"/>
                <a:gd name="T26" fmla="*/ 52 w 53"/>
                <a:gd name="T27" fmla="*/ 7 h 152"/>
                <a:gd name="T28" fmla="*/ 51 w 53"/>
                <a:gd name="T29" fmla="*/ 9 h 152"/>
                <a:gd name="T30" fmla="*/ 47 w 53"/>
                <a:gd name="T31" fmla="*/ 15 h 152"/>
                <a:gd name="T32" fmla="*/ 36 w 53"/>
                <a:gd name="T33" fmla="*/ 36 h 152"/>
                <a:gd name="T34" fmla="*/ 20 w 53"/>
                <a:gd name="T35" fmla="*/ 77 h 152"/>
                <a:gd name="T36" fmla="*/ 20 w 53"/>
                <a:gd name="T37" fmla="*/ 77 h 152"/>
                <a:gd name="T38" fmla="*/ 20 w 53"/>
                <a:gd name="T39" fmla="*/ 78 h 152"/>
                <a:gd name="T40" fmla="*/ 27 w 53"/>
                <a:gd name="T41" fmla="*/ 143 h 152"/>
                <a:gd name="T42" fmla="*/ 27 w 53"/>
                <a:gd name="T43" fmla="*/ 143 h 152"/>
                <a:gd name="T44" fmla="*/ 1 w 53"/>
                <a:gd name="T45" fmla="*/ 152 h 152"/>
                <a:gd name="T46" fmla="*/ 14 w 53"/>
                <a:gd name="T47" fmla="*/ 145 h 152"/>
                <a:gd name="T48" fmla="*/ 23 w 53"/>
                <a:gd name="T49" fmla="*/ 144 h 152"/>
                <a:gd name="T50" fmla="*/ 14 w 53"/>
                <a:gd name="T51" fmla="*/ 145 h 152"/>
                <a:gd name="T52" fmla="*/ 16 w 53"/>
                <a:gd name="T53" fmla="*/ 79 h 152"/>
                <a:gd name="T54" fmla="*/ 22 w 53"/>
                <a:gd name="T55" fmla="*/ 127 h 152"/>
                <a:gd name="T56" fmla="*/ 16 w 53"/>
                <a:gd name="T57" fmla="*/ 79 h 152"/>
                <a:gd name="T58" fmla="*/ 16 w 53"/>
                <a:gd name="T59" fmla="*/ 77 h 152"/>
                <a:gd name="T60" fmla="*/ 16 w 53"/>
                <a:gd name="T61" fmla="*/ 77 h 152"/>
                <a:gd name="T62" fmla="*/ 16 w 53"/>
                <a:gd name="T63" fmla="*/ 77 h 152"/>
                <a:gd name="T64" fmla="*/ 16 w 53"/>
                <a:gd name="T65" fmla="*/ 77 h 152"/>
                <a:gd name="T66" fmla="*/ 16 w 53"/>
                <a:gd name="T67" fmla="*/ 77 h 152"/>
                <a:gd name="T68" fmla="*/ 23 w 53"/>
                <a:gd name="T69" fmla="*/ 54 h 152"/>
                <a:gd name="T70" fmla="*/ 32 w 53"/>
                <a:gd name="T71" fmla="*/ 34 h 152"/>
                <a:gd name="T72" fmla="*/ 40 w 53"/>
                <a:gd name="T73" fmla="*/ 20 h 152"/>
                <a:gd name="T74" fmla="*/ 32 w 53"/>
                <a:gd name="T75" fmla="*/ 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152">
                  <a:moveTo>
                    <a:pt x="1" y="15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8" y="129"/>
                    <a:pt x="14" y="91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67"/>
                    <a:pt x="21" y="49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6" y="18"/>
                    <a:pt x="44" y="5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8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10"/>
                    <a:pt x="49" y="12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4" y="21"/>
                    <a:pt x="40" y="2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8" y="52"/>
                    <a:pt x="20" y="70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3" y="93"/>
                    <a:pt x="27" y="140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0"/>
                    <a:pt x="1" y="150"/>
                    <a:pt x="1" y="150"/>
                  </a:cubicBezTo>
                  <a:close/>
                  <a:moveTo>
                    <a:pt x="14" y="145"/>
                  </a:move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4" y="145"/>
                    <a:pt x="14" y="145"/>
                    <a:pt x="14" y="145"/>
                  </a:cubicBezTo>
                  <a:close/>
                  <a:moveTo>
                    <a:pt x="16" y="77"/>
                  </a:moveTo>
                  <a:cubicBezTo>
                    <a:pt x="16" y="78"/>
                    <a:pt x="16" y="7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8" y="88"/>
                    <a:pt x="20" y="111"/>
                    <a:pt x="22" y="127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0" y="111"/>
                    <a:pt x="18" y="88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32" y="34"/>
                  </a:moveTo>
                  <a:cubicBezTo>
                    <a:pt x="29" y="41"/>
                    <a:pt x="26" y="48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48"/>
                    <a:pt x="29" y="41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5" y="29"/>
                    <a:pt x="38" y="24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4"/>
                    <a:pt x="35" y="29"/>
                    <a:pt x="3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71"/>
            <p:cNvSpPr/>
            <p:nvPr/>
          </p:nvSpPr>
          <p:spPr bwMode="auto">
            <a:xfrm>
              <a:off x="2561" y="2377"/>
              <a:ext cx="232" cy="521"/>
            </a:xfrm>
            <a:custGeom>
              <a:avLst/>
              <a:gdLst>
                <a:gd name="T0" fmla="*/ 44 w 65"/>
                <a:gd name="T1" fmla="*/ 147 h 147"/>
                <a:gd name="T2" fmla="*/ 44 w 65"/>
                <a:gd name="T3" fmla="*/ 145 h 147"/>
                <a:gd name="T4" fmla="*/ 49 w 65"/>
                <a:gd name="T5" fmla="*/ 91 h 147"/>
                <a:gd name="T6" fmla="*/ 49 w 65"/>
                <a:gd name="T7" fmla="*/ 91 h 147"/>
                <a:gd name="T8" fmla="*/ 49 w 65"/>
                <a:gd name="T9" fmla="*/ 90 h 147"/>
                <a:gd name="T10" fmla="*/ 49 w 65"/>
                <a:gd name="T11" fmla="*/ 90 h 147"/>
                <a:gd name="T12" fmla="*/ 25 w 65"/>
                <a:gd name="T13" fmla="*/ 40 h 147"/>
                <a:gd name="T14" fmla="*/ 25 w 65"/>
                <a:gd name="T15" fmla="*/ 40 h 147"/>
                <a:gd name="T16" fmla="*/ 0 w 65"/>
                <a:gd name="T17" fmla="*/ 2 h 147"/>
                <a:gd name="T18" fmla="*/ 0 w 65"/>
                <a:gd name="T19" fmla="*/ 2 h 147"/>
                <a:gd name="T20" fmla="*/ 3 w 65"/>
                <a:gd name="T21" fmla="*/ 0 h 147"/>
                <a:gd name="T22" fmla="*/ 28 w 65"/>
                <a:gd name="T23" fmla="*/ 38 h 147"/>
                <a:gd name="T24" fmla="*/ 28 w 65"/>
                <a:gd name="T25" fmla="*/ 38 h 147"/>
                <a:gd name="T26" fmla="*/ 53 w 65"/>
                <a:gd name="T27" fmla="*/ 90 h 147"/>
                <a:gd name="T28" fmla="*/ 53 w 65"/>
                <a:gd name="T29" fmla="*/ 90 h 147"/>
                <a:gd name="T30" fmla="*/ 53 w 65"/>
                <a:gd name="T31" fmla="*/ 92 h 147"/>
                <a:gd name="T32" fmla="*/ 53 w 65"/>
                <a:gd name="T33" fmla="*/ 92 h 147"/>
                <a:gd name="T34" fmla="*/ 48 w 65"/>
                <a:gd name="T35" fmla="*/ 143 h 147"/>
                <a:gd name="T36" fmla="*/ 48 w 65"/>
                <a:gd name="T37" fmla="*/ 143 h 147"/>
                <a:gd name="T38" fmla="*/ 65 w 65"/>
                <a:gd name="T39" fmla="*/ 143 h 147"/>
                <a:gd name="T40" fmla="*/ 65 w 65"/>
                <a:gd name="T41" fmla="*/ 147 h 147"/>
                <a:gd name="T42" fmla="*/ 44 w 65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7">
                  <a:moveTo>
                    <a:pt x="44" y="147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5"/>
                    <a:pt x="47" y="107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83"/>
                    <a:pt x="37" y="6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2" y="20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6" y="1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41" y="58"/>
                    <a:pt x="53" y="8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1" y="105"/>
                    <a:pt x="49" y="135"/>
                    <a:pt x="48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65" y="147"/>
                    <a:pt x="65" y="147"/>
                    <a:pt x="65" y="147"/>
                  </a:cubicBezTo>
                  <a:cubicBezTo>
                    <a:pt x="44" y="147"/>
                    <a:pt x="44" y="147"/>
                    <a:pt x="4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72"/>
            <p:cNvSpPr>
              <a:spLocks noEditPoints="1"/>
            </p:cNvSpPr>
            <p:nvPr/>
          </p:nvSpPr>
          <p:spPr bwMode="auto">
            <a:xfrm>
              <a:off x="2551" y="2366"/>
              <a:ext cx="249" cy="540"/>
            </a:xfrm>
            <a:custGeom>
              <a:avLst/>
              <a:gdLst>
                <a:gd name="T0" fmla="*/ 47 w 70"/>
                <a:gd name="T1" fmla="*/ 150 h 152"/>
                <a:gd name="T2" fmla="*/ 47 w 70"/>
                <a:gd name="T3" fmla="*/ 150 h 152"/>
                <a:gd name="T4" fmla="*/ 45 w 70"/>
                <a:gd name="T5" fmla="*/ 152 h 152"/>
                <a:gd name="T6" fmla="*/ 45 w 70"/>
                <a:gd name="T7" fmla="*/ 148 h 152"/>
                <a:gd name="T8" fmla="*/ 45 w 70"/>
                <a:gd name="T9" fmla="*/ 148 h 152"/>
                <a:gd name="T10" fmla="*/ 45 w 70"/>
                <a:gd name="T11" fmla="*/ 148 h 152"/>
                <a:gd name="T12" fmla="*/ 45 w 70"/>
                <a:gd name="T13" fmla="*/ 148 h 152"/>
                <a:gd name="T14" fmla="*/ 45 w 70"/>
                <a:gd name="T15" fmla="*/ 147 h 152"/>
                <a:gd name="T16" fmla="*/ 45 w 70"/>
                <a:gd name="T17" fmla="*/ 146 h 152"/>
                <a:gd name="T18" fmla="*/ 46 w 70"/>
                <a:gd name="T19" fmla="*/ 142 h 152"/>
                <a:gd name="T20" fmla="*/ 47 w 70"/>
                <a:gd name="T21" fmla="*/ 127 h 152"/>
                <a:gd name="T22" fmla="*/ 50 w 70"/>
                <a:gd name="T23" fmla="*/ 94 h 152"/>
                <a:gd name="T24" fmla="*/ 50 w 70"/>
                <a:gd name="T25" fmla="*/ 93 h 152"/>
                <a:gd name="T26" fmla="*/ 50 w 70"/>
                <a:gd name="T27" fmla="*/ 93 h 152"/>
                <a:gd name="T28" fmla="*/ 26 w 70"/>
                <a:gd name="T29" fmla="*/ 44 h 152"/>
                <a:gd name="T30" fmla="*/ 1 w 70"/>
                <a:gd name="T31" fmla="*/ 7 h 152"/>
                <a:gd name="T32" fmla="*/ 7 w 70"/>
                <a:gd name="T33" fmla="*/ 0 h 152"/>
                <a:gd name="T34" fmla="*/ 8 w 70"/>
                <a:gd name="T35" fmla="*/ 2 h 152"/>
                <a:gd name="T36" fmla="*/ 8 w 70"/>
                <a:gd name="T37" fmla="*/ 2 h 152"/>
                <a:gd name="T38" fmla="*/ 8 w 70"/>
                <a:gd name="T39" fmla="*/ 2 h 152"/>
                <a:gd name="T40" fmla="*/ 8 w 70"/>
                <a:gd name="T41" fmla="*/ 2 h 152"/>
                <a:gd name="T42" fmla="*/ 9 w 70"/>
                <a:gd name="T43" fmla="*/ 3 h 152"/>
                <a:gd name="T44" fmla="*/ 10 w 70"/>
                <a:gd name="T45" fmla="*/ 5 h 152"/>
                <a:gd name="T46" fmla="*/ 16 w 70"/>
                <a:gd name="T47" fmla="*/ 13 h 152"/>
                <a:gd name="T48" fmla="*/ 33 w 70"/>
                <a:gd name="T49" fmla="*/ 40 h 152"/>
                <a:gd name="T50" fmla="*/ 58 w 70"/>
                <a:gd name="T51" fmla="*/ 93 h 152"/>
                <a:gd name="T52" fmla="*/ 58 w 70"/>
                <a:gd name="T53" fmla="*/ 94 h 152"/>
                <a:gd name="T54" fmla="*/ 58 w 70"/>
                <a:gd name="T55" fmla="*/ 95 h 152"/>
                <a:gd name="T56" fmla="*/ 53 w 70"/>
                <a:gd name="T57" fmla="*/ 144 h 152"/>
                <a:gd name="T58" fmla="*/ 70 w 70"/>
                <a:gd name="T59" fmla="*/ 144 h 152"/>
                <a:gd name="T60" fmla="*/ 47 w 70"/>
                <a:gd name="T61" fmla="*/ 152 h 152"/>
                <a:gd name="T62" fmla="*/ 52 w 70"/>
                <a:gd name="T63" fmla="*/ 109 h 152"/>
                <a:gd name="T64" fmla="*/ 52 w 70"/>
                <a:gd name="T65" fmla="*/ 109 h 152"/>
                <a:gd name="T66" fmla="*/ 53 w 70"/>
                <a:gd name="T67" fmla="*/ 108 h 152"/>
                <a:gd name="T68" fmla="*/ 52 w 70"/>
                <a:gd name="T69" fmla="*/ 108 h 152"/>
                <a:gd name="T70" fmla="*/ 53 w 70"/>
                <a:gd name="T71" fmla="*/ 108 h 152"/>
                <a:gd name="T72" fmla="*/ 53 w 70"/>
                <a:gd name="T73" fmla="*/ 108 h 152"/>
                <a:gd name="T74" fmla="*/ 53 w 70"/>
                <a:gd name="T75" fmla="*/ 107 h 152"/>
                <a:gd name="T76" fmla="*/ 53 w 70"/>
                <a:gd name="T77" fmla="*/ 107 h 152"/>
                <a:gd name="T78" fmla="*/ 54 w 70"/>
                <a:gd name="T79" fmla="*/ 95 h 152"/>
                <a:gd name="T80" fmla="*/ 54 w 70"/>
                <a:gd name="T81" fmla="*/ 95 h 152"/>
                <a:gd name="T82" fmla="*/ 53 w 70"/>
                <a:gd name="T83" fmla="*/ 107 h 152"/>
                <a:gd name="T84" fmla="*/ 54 w 70"/>
                <a:gd name="T85" fmla="*/ 93 h 152"/>
                <a:gd name="T86" fmla="*/ 54 w 70"/>
                <a:gd name="T87" fmla="*/ 93 h 152"/>
                <a:gd name="T88" fmla="*/ 54 w 70"/>
                <a:gd name="T89" fmla="*/ 93 h 152"/>
                <a:gd name="T90" fmla="*/ 54 w 70"/>
                <a:gd name="T91" fmla="*/ 90 h 152"/>
                <a:gd name="T92" fmla="*/ 54 w 70"/>
                <a:gd name="T93" fmla="*/ 90 h 152"/>
                <a:gd name="T94" fmla="*/ 43 w 70"/>
                <a:gd name="T95" fmla="*/ 65 h 152"/>
                <a:gd name="T96" fmla="*/ 54 w 70"/>
                <a:gd name="T97" fmla="*/ 90 h 152"/>
                <a:gd name="T98" fmla="*/ 43 w 70"/>
                <a:gd name="T99" fmla="*/ 65 h 152"/>
                <a:gd name="T100" fmla="*/ 43 w 70"/>
                <a:gd name="T101" fmla="*/ 65 h 152"/>
                <a:gd name="T102" fmla="*/ 43 w 70"/>
                <a:gd name="T103" fmla="*/ 65 h 152"/>
                <a:gd name="T104" fmla="*/ 43 w 70"/>
                <a:gd name="T105" fmla="*/ 65 h 152"/>
                <a:gd name="T106" fmla="*/ 43 w 70"/>
                <a:gd name="T107" fmla="*/ 64 h 152"/>
                <a:gd name="T108" fmla="*/ 43 w 70"/>
                <a:gd name="T109" fmla="*/ 64 h 152"/>
                <a:gd name="T110" fmla="*/ 35 w 70"/>
                <a:gd name="T111" fmla="*/ 51 h 152"/>
                <a:gd name="T112" fmla="*/ 35 w 70"/>
                <a:gd name="T113" fmla="*/ 51 h 152"/>
                <a:gd name="T114" fmla="*/ 35 w 70"/>
                <a:gd name="T115" fmla="*/ 51 h 152"/>
                <a:gd name="T116" fmla="*/ 30 w 70"/>
                <a:gd name="T117" fmla="*/ 42 h 152"/>
                <a:gd name="T118" fmla="*/ 24 w 70"/>
                <a:gd name="T119" fmla="*/ 34 h 152"/>
                <a:gd name="T120" fmla="*/ 29 w 70"/>
                <a:gd name="T12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" h="152">
                  <a:moveTo>
                    <a:pt x="47" y="152"/>
                  </a:moveTo>
                  <a:cubicBezTo>
                    <a:pt x="47" y="150"/>
                    <a:pt x="47" y="150"/>
                    <a:pt x="47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5" y="148"/>
                    <a:pt x="45" y="148"/>
                    <a:pt x="45" y="14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7"/>
                    <a:pt x="45" y="147"/>
                    <a:pt x="45" y="146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5"/>
                    <a:pt x="45" y="144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6" y="138"/>
                    <a:pt x="46" y="133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8" y="115"/>
                    <a:pt x="49" y="102"/>
                    <a:pt x="50" y="9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50" y="94"/>
                    <a:pt x="50" y="94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51" y="87"/>
                    <a:pt x="38" y="6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4" y="24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3" y="10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20"/>
                    <a:pt x="27" y="3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5" y="60"/>
                    <a:pt x="58" y="8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4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6" y="107"/>
                    <a:pt x="54" y="13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47" y="152"/>
                    <a:pt x="47" y="152"/>
                    <a:pt x="47" y="152"/>
                  </a:cubicBezTo>
                  <a:close/>
                  <a:moveTo>
                    <a:pt x="52" y="109"/>
                  </a:move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08"/>
                    <a:pt x="52" y="108"/>
                    <a:pt x="52" y="108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  <a:moveTo>
                    <a:pt x="53" y="107"/>
                  </a:move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3" y="107"/>
                  </a:cubicBezTo>
                  <a:close/>
                  <a:moveTo>
                    <a:pt x="53" y="107"/>
                  </a:moveTo>
                  <a:cubicBezTo>
                    <a:pt x="53" y="102"/>
                    <a:pt x="54" y="98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8"/>
                    <a:pt x="53" y="102"/>
                    <a:pt x="53" y="107"/>
                  </a:cubicBezTo>
                  <a:close/>
                  <a:moveTo>
                    <a:pt x="54" y="93"/>
                  </a:move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54" y="93"/>
                    <a:pt x="54" y="93"/>
                    <a:pt x="54" y="93"/>
                  </a:cubicBezTo>
                  <a:close/>
                  <a:moveTo>
                    <a:pt x="54" y="90"/>
                  </a:move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lose/>
                  <a:moveTo>
                    <a:pt x="54" y="90"/>
                  </a:moveTo>
                  <a:cubicBezTo>
                    <a:pt x="53" y="84"/>
                    <a:pt x="48" y="7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8" y="75"/>
                    <a:pt x="53" y="84"/>
                    <a:pt x="54" y="90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lose/>
                  <a:moveTo>
                    <a:pt x="35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lose/>
                  <a:moveTo>
                    <a:pt x="29" y="42"/>
                  </a:moveTo>
                  <a:cubicBezTo>
                    <a:pt x="31" y="45"/>
                    <a:pt x="33" y="48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48"/>
                    <a:pt x="31" y="45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8" y="39"/>
                    <a:pt x="26" y="37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6" y="37"/>
                    <a:pt x="28" y="39"/>
                    <a:pt x="2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692" y="10618"/>
            <a:ext cx="2961497" cy="589486"/>
            <a:chOff x="327528" y="3499987"/>
            <a:chExt cx="2961497" cy="589486"/>
          </a:xfrm>
        </p:grpSpPr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20" y="635"/>
            <a:ext cx="3564890" cy="608965"/>
            <a:chOff x="2775585" y="10759"/>
            <a:chExt cx="4191216" cy="904816"/>
          </a:xfrm>
        </p:grpSpPr>
        <p:sp>
          <p:nvSpPr>
            <p:cNvPr id="89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960755" y="659765"/>
            <a:ext cx="6843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下面通过一个示例演示使用函数指针时面临的一些挑战。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6995" y="1028065"/>
            <a:ext cx="6050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下面是一些函数的原型，它们的特征标和返回类型相同</a:t>
            </a:r>
            <a:endParaRPr lang="zh-CN" altLang="en-US"/>
          </a:p>
          <a:p>
            <a:r>
              <a:rPr lang="zh-CN" altLang="en-US"/>
              <a:t>const double *f</a:t>
            </a:r>
            <a:r>
              <a:rPr lang="en-US" altLang="zh-CN"/>
              <a:t>1</a:t>
            </a:r>
            <a:r>
              <a:rPr lang="zh-CN" altLang="en-US"/>
              <a:t>(const double ar</a:t>
            </a:r>
            <a:r>
              <a:rPr lang="en-US" altLang="zh-CN"/>
              <a:t>[ ] ,</a:t>
            </a:r>
            <a:r>
              <a:rPr lang="zh-CN" altLang="en-US"/>
              <a:t> int n)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const double </a:t>
            </a:r>
            <a:r>
              <a:rPr lang="en-US" altLang="zh-CN"/>
              <a:t>*</a:t>
            </a:r>
            <a:r>
              <a:rPr lang="zh-CN" altLang="en-US"/>
              <a:t>f2(const double </a:t>
            </a:r>
            <a:r>
              <a:rPr lang="en-US" altLang="zh-CN"/>
              <a:t>[ ] ,</a:t>
            </a:r>
            <a:r>
              <a:rPr lang="zh-CN" altLang="en-US"/>
              <a:t> int)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const double </a:t>
            </a:r>
            <a:r>
              <a:rPr lang="en-US" altLang="zh-CN"/>
              <a:t>*</a:t>
            </a:r>
            <a:r>
              <a:rPr lang="zh-CN" altLang="en-US"/>
              <a:t>f3 (const double </a:t>
            </a:r>
            <a:r>
              <a:rPr lang="en-US" altLang="zh-CN"/>
              <a:t>* , </a:t>
            </a:r>
            <a:r>
              <a:rPr lang="zh-CN" altLang="en-US"/>
              <a:t>int)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21360" y="2249170"/>
            <a:ext cx="6991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接下来，假设要声明一个指针，它可指向这三个函数之一。假定该指针名为pa,则只需将目标函数原型中的函数名替换为(*pa);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4950" y="3068955"/>
            <a:ext cx="64319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double * (*p1)(const double </a:t>
            </a:r>
            <a:r>
              <a:rPr lang="en-US" altLang="zh-CN"/>
              <a:t>* 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/>
              <a:t> int)；</a:t>
            </a:r>
            <a:endParaRPr lang="zh-CN" altLang="en-US"/>
          </a:p>
          <a:p>
            <a:r>
              <a:rPr lang="zh-CN" altLang="en-US"/>
              <a:t>可在声明的同时进行初始化:</a:t>
            </a:r>
            <a:endParaRPr lang="zh-CN" altLang="en-US"/>
          </a:p>
          <a:p>
            <a:r>
              <a:rPr lang="zh-CN" altLang="en-US"/>
              <a:t>const double * (*p1)(const double </a:t>
            </a:r>
            <a:r>
              <a:rPr lang="en-US" altLang="zh-CN">
                <a:sym typeface="+mn-ea"/>
              </a:rPr>
              <a:t>*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/>
              <a:t>int) = f</a:t>
            </a: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/>
              <a:t>使用C++11的自动类型推断功能时，代码要简单得多</a:t>
            </a:r>
            <a:endParaRPr lang="zh-CN" altLang="en-US"/>
          </a:p>
          <a:p>
            <a:r>
              <a:rPr lang="zh-CN" altLang="en-US"/>
              <a:t>auto p2 </a:t>
            </a:r>
            <a:r>
              <a:rPr lang="en-US" altLang="zh-CN"/>
              <a:t>= </a:t>
            </a:r>
            <a:r>
              <a:rPr lang="zh-CN" altLang="en-US"/>
              <a:t> f2 ；//C++11 automatic type deduction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091252" y="178893"/>
            <a:ext cx="2961497" cy="567896"/>
            <a:chOff x="383408" y="3521577"/>
            <a:chExt cx="2961497" cy="567896"/>
          </a:xfrm>
        </p:grpSpPr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383408" y="352157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90" y="2498545"/>
            <a:ext cx="1313308" cy="2558368"/>
            <a:chOff x="5368925" y="2532063"/>
            <a:chExt cx="947738" cy="208121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1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63957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07" y="-158151"/>
            <a:ext cx="983409" cy="904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1965" y="985520"/>
            <a:ext cx="58959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现在来看下面的语句:</a:t>
            </a:r>
            <a:endParaRPr lang="zh-CN" altLang="en-US"/>
          </a:p>
          <a:p>
            <a:r>
              <a:rPr lang="zh-CN" altLang="en-US"/>
              <a:t>cout &lt;</a:t>
            </a:r>
            <a:r>
              <a:rPr lang="en-US" altLang="zh-CN"/>
              <a:t>&lt; </a:t>
            </a:r>
            <a:r>
              <a:rPr lang="zh-CN" altLang="en-US"/>
              <a:t>(*p1)(av,3) </a:t>
            </a:r>
            <a:r>
              <a:rPr lang="en-US" altLang="zh-CN"/>
              <a:t>&lt;</a:t>
            </a:r>
            <a:r>
              <a:rPr lang="zh-CN" altLang="en-US"/>
              <a:t>&lt;":"&lt;&lt;</a:t>
            </a:r>
            <a:r>
              <a:rPr lang="en-US" altLang="zh-CN"/>
              <a:t>*</a:t>
            </a:r>
            <a:r>
              <a:rPr lang="zh-CN" altLang="en-US"/>
              <a:t>(</a:t>
            </a:r>
            <a:r>
              <a:rPr lang="en-US" altLang="zh-CN"/>
              <a:t>*</a:t>
            </a:r>
            <a:r>
              <a:rPr lang="zh-CN" altLang="en-US"/>
              <a:t>p1)(av,3) &lt;</a:t>
            </a:r>
            <a:r>
              <a:rPr lang="en-US" altLang="zh-CN"/>
              <a:t>&lt; </a:t>
            </a:r>
            <a:r>
              <a:rPr lang="zh-CN" altLang="en-US"/>
              <a:t>endl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cout &lt;&lt; p2(av, 3) &lt;&lt; ": "&lt;&lt;*p2(av, 3) &lt;&lt; endl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23315" y="2387600"/>
            <a:ext cx="7753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pl)(av,3)和p2(av,3)</a:t>
            </a:r>
            <a:r>
              <a:rPr lang="zh-CN" altLang="en-US"/>
              <a:t>都调用指向的函数( 这里为</a:t>
            </a:r>
            <a:r>
              <a:rPr lang="en-US" altLang="zh-CN"/>
              <a:t>f1()</a:t>
            </a:r>
            <a:r>
              <a:rPr lang="zh-CN" altLang="en-US"/>
              <a:t>和</a:t>
            </a:r>
            <a:r>
              <a:rPr lang="en-US" altLang="zh-CN"/>
              <a:t>f2() ),av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为参数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51965" y="2737485"/>
            <a:ext cx="70586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因此，</a:t>
            </a:r>
            <a:r>
              <a:rPr lang="zh-CN" altLang="en-US">
                <a:solidFill>
                  <a:srgbClr val="FF0000"/>
                </a:solidFill>
              </a:rPr>
              <a:t>显示的是这两个函数的返回值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返回值的类型为 const double *(即 double值的地址)</a:t>
            </a:r>
            <a:r>
              <a:rPr lang="zh-CN" altLang="en-US"/>
              <a:t>,因此在每条cout语句中，前半部分显示的都是一个 double值的地址。</a:t>
            </a:r>
            <a:r>
              <a:rPr lang="zh-CN" altLang="en-US">
                <a:solidFill>
                  <a:srgbClr val="FF0000"/>
                </a:solidFill>
              </a:rPr>
              <a:t>为查看存储在这些地址处的实际值，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需要将运算符应用于这些地址，如表达式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p1)(av,3) 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*p2(av, 3)</a:t>
            </a:r>
            <a:r>
              <a:rPr lang="zh-CN" altLang="en-US">
                <a:solidFill>
                  <a:srgbClr val="FF0000"/>
                </a:solidFill>
              </a:rPr>
              <a:t>所示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2961497" cy="742084"/>
            <a:chOff x="327528" y="3499987"/>
            <a:chExt cx="2961497" cy="742084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438734" y="3781696"/>
              <a:ext cx="2850291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lvl="0" algn="ctr"/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60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89915" y="1271270"/>
            <a:ext cx="81864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鉴于需要使用三个函数，如果有一个函数指针数组将很方便。这样，将可使用for循环通过指针依次调用每个函数。如何声明这样的数组呢？显然，这种声明应类似于单个函数指针的声明，但必须在某个地方加上3,以指出这是一个包含三个函数指针的数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const double </a:t>
            </a:r>
            <a:r>
              <a:rPr lang="en-US" altLang="zh-CN"/>
              <a:t>* </a:t>
            </a:r>
            <a:r>
              <a:rPr lang="zh-CN" altLang="en-US"/>
              <a:t>(</a:t>
            </a:r>
            <a:r>
              <a:rPr lang="en-US" altLang="zh-CN"/>
              <a:t>*</a:t>
            </a:r>
            <a:r>
              <a:rPr lang="zh-CN" altLang="en-US"/>
              <a:t>pa</a:t>
            </a:r>
            <a:r>
              <a:rPr lang="en-US" altLang="zh-CN"/>
              <a:t>[</a:t>
            </a:r>
            <a:r>
              <a:rPr lang="zh-CN" altLang="en-US"/>
              <a:t>3</a:t>
            </a:r>
            <a:r>
              <a:rPr lang="en-US" altLang="zh-CN"/>
              <a:t>]</a:t>
            </a:r>
            <a:r>
              <a:rPr lang="zh-CN" altLang="en-US"/>
              <a:t>)(const double *, int) </a:t>
            </a:r>
            <a:r>
              <a:rPr lang="en-US" altLang="zh-CN"/>
              <a:t>= {</a:t>
            </a:r>
            <a:r>
              <a:rPr lang="zh-CN" altLang="en-US"/>
              <a:t>f1, f2, f3</a:t>
            </a: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13280" y="3081655"/>
            <a:ext cx="485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pa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3</a:t>
            </a:r>
            <a:r>
              <a:rPr lang="en-US" altLang="zh-CN">
                <a:sym typeface="+mn-ea"/>
              </a:rPr>
              <a:t>]</a:t>
            </a:r>
            <a:r>
              <a:rPr lang="zh-CN" altLang="en-US"/>
              <a:t>表明pa是一个包含三个指针的数组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3810" y="3733165"/>
            <a:ext cx="6176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pa是一个包含三个指针的数组，其中每个指针都指向这样的函数，即将 const double *和int作为参数，并返回一个 const double*。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2961497" cy="742084"/>
            <a:chOff x="327528" y="3499987"/>
            <a:chExt cx="2961497" cy="742084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438734" y="3781696"/>
              <a:ext cx="2850291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lvl="0" algn="ctr"/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60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240155" y="2277745"/>
            <a:ext cx="6663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使用它们来调用函数：</a:t>
            </a:r>
            <a:endParaRPr lang="zh-CN" altLang="en-US"/>
          </a:p>
          <a:p>
            <a:r>
              <a:rPr lang="zh-CN" altLang="en-US"/>
              <a:t> pa</a:t>
            </a:r>
            <a:r>
              <a:rPr lang="en-US" altLang="zh-CN"/>
              <a:t>[i]</a:t>
            </a:r>
            <a:r>
              <a:rPr lang="zh-CN" altLang="en-US"/>
              <a:t>和pb</a:t>
            </a:r>
            <a:r>
              <a:rPr lang="en-US" altLang="zh-CN"/>
              <a:t>[j]</a:t>
            </a:r>
            <a:r>
              <a:rPr lang="zh-CN" altLang="en-US"/>
              <a:t>都表示数组中的指针，因此可将任何一种函数调用表示法用于它们: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57375" y="3390900"/>
            <a:ext cx="5706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double * px = pa[</a:t>
            </a:r>
            <a:r>
              <a:rPr lang="en-US" altLang="zh-CN"/>
              <a:t>0] </a:t>
            </a:r>
            <a:r>
              <a:rPr lang="zh-CN" altLang="en-US"/>
              <a:t>(av, 3)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const double * py = (</a:t>
            </a:r>
            <a:r>
              <a:rPr lang="en-US" altLang="zh-CN"/>
              <a:t>*</a:t>
            </a:r>
            <a:r>
              <a:rPr lang="zh-CN" altLang="en-US"/>
              <a:t>pb</a:t>
            </a:r>
            <a:r>
              <a:rPr lang="en-US" altLang="zh-CN"/>
              <a:t>[1]</a:t>
            </a:r>
            <a:r>
              <a:rPr lang="zh-CN" altLang="en-US"/>
              <a:t>)(av, 3)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4895" y="1017905"/>
            <a:ext cx="7124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这里能否使用auto呢？不能。自动类型推断只能用于单值初始化，而不能用于初始化列表。但可在声明数组pa后，声明同类型数组：</a:t>
            </a:r>
            <a:endParaRPr lang="zh-CN" altLang="en-US"/>
          </a:p>
          <a:p>
            <a:r>
              <a:rPr lang="en-US" altLang="zh-CN"/>
              <a:t>                                auto pb=pa;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2961497" cy="589486"/>
            <a:chOff x="327528" y="3499987"/>
            <a:chExt cx="2961497" cy="58948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33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834515" y="1070610"/>
            <a:ext cx="48729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要获得指向的 double值，可使用运算符*</a:t>
            </a:r>
            <a:endParaRPr lang="zh-CN" altLang="en-US"/>
          </a:p>
          <a:p>
            <a:r>
              <a:rPr lang="zh-CN" altLang="en-US"/>
              <a:t>double x = </a:t>
            </a:r>
            <a:r>
              <a:rPr lang="zh-CN" altLang="en-US">
                <a:sym typeface="+mn-ea"/>
              </a:rPr>
              <a:t>*</a:t>
            </a:r>
            <a:r>
              <a:rPr lang="zh-CN" altLang="en-US"/>
              <a:t>pa[</a:t>
            </a:r>
            <a:r>
              <a:rPr lang="en-US" altLang="zh-CN"/>
              <a:t>0</a:t>
            </a:r>
            <a:r>
              <a:rPr lang="zh-CN" altLang="en-US"/>
              <a:t>](av, 3)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double y = *(*pb</a:t>
            </a:r>
            <a:r>
              <a:rPr lang="en-US" altLang="zh-CN"/>
              <a:t>[1]</a:t>
            </a:r>
            <a:r>
              <a:rPr lang="zh-CN" altLang="en-US"/>
              <a:t>)(av, 3)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22070" y="2326640"/>
            <a:ext cx="68268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可做的另一件事是</a:t>
            </a:r>
            <a:r>
              <a:rPr lang="zh-CN" altLang="en-US">
                <a:solidFill>
                  <a:srgbClr val="FF0000"/>
                </a:solidFill>
              </a:rPr>
              <a:t>创建指向整个数组的指针</a:t>
            </a:r>
            <a:r>
              <a:rPr lang="zh-CN" altLang="en-US"/>
              <a:t>。由于数组名pa是指向函数指针的指针，因此指向数组的指针将是指向数组指针的指针。由于可使用单个值对其进行初始化，因此可使用</a:t>
            </a:r>
            <a:endParaRPr lang="zh-CN" altLang="en-US"/>
          </a:p>
          <a:p>
            <a:r>
              <a:rPr lang="zh-CN" altLang="en-US"/>
              <a:t>     auto pc =&amp;pa; //C++11 automatic type deduction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2961497" cy="589486"/>
            <a:chOff x="327528" y="3499987"/>
            <a:chExt cx="2961497" cy="58948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" name="任意多边形: 形状 4"/>
          <p:cNvSpPr/>
          <p:nvPr/>
        </p:nvSpPr>
        <p:spPr>
          <a:xfrm>
            <a:off x="5580992" y="1451062"/>
            <a:ext cx="3071929" cy="4626854"/>
          </a:xfrm>
          <a:custGeom>
            <a:avLst/>
            <a:gdLst/>
            <a:ahLst/>
            <a:cxnLst/>
            <a:rect l="0" t="0" r="0" b="0"/>
            <a:pathLst>
              <a:path w="3071929" h="4626854">
                <a:moveTo>
                  <a:pt x="0" y="0"/>
                </a:moveTo>
                <a:lnTo>
                  <a:pt x="3071928" y="0"/>
                </a:lnTo>
                <a:lnTo>
                  <a:pt x="3071928" y="4626853"/>
                </a:lnTo>
                <a:lnTo>
                  <a:pt x="0" y="4626853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39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315085" y="1287780"/>
            <a:ext cx="68764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如想要自己声明，这种声明应类似于pa的声明，但由于増加了一层间接，因此需要在某个地方添加一个*。具体地说，如果这个指针名为pd,则需要指出它是一个指针，而不是数组</a:t>
            </a:r>
            <a:r>
              <a:rPr lang="en-US" altLang="zh-CN"/>
              <a:t>,</a:t>
            </a:r>
            <a:r>
              <a:rPr lang="zh-CN" altLang="en-US"/>
              <a:t>这意味着声明的核心部分应为(</a:t>
            </a:r>
            <a:r>
              <a:rPr lang="en-US" altLang="zh-CN"/>
              <a:t>*</a:t>
            </a:r>
            <a:r>
              <a:rPr lang="zh-CN" altLang="en-US"/>
              <a:t>pd)</a:t>
            </a:r>
            <a:r>
              <a:rPr lang="en-US" altLang="zh-CN"/>
              <a:t>[</a:t>
            </a:r>
            <a:r>
              <a:rPr lang="zh-CN" altLang="en-US"/>
              <a:t>3],其中的括号让标识符pd与*先结合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*</a:t>
            </a:r>
            <a:r>
              <a:rPr lang="zh-CN" altLang="en-US"/>
              <a:t>pd [3]//an array of 3 pointers</a:t>
            </a:r>
            <a:endParaRPr lang="zh-CN" altLang="en-US"/>
          </a:p>
          <a:p>
            <a:r>
              <a:rPr lang="zh-CN" altLang="en-US"/>
              <a:t>  (</a:t>
            </a:r>
            <a:r>
              <a:rPr lang="en-US" altLang="zh-CN"/>
              <a:t>*</a:t>
            </a:r>
            <a:r>
              <a:rPr lang="zh-CN" altLang="en-US"/>
              <a:t>pd)[3] // a pointer to an array of 3 elements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22037" y="175718"/>
            <a:ext cx="2961497" cy="460375"/>
            <a:chOff x="327528" y="3705092"/>
            <a:chExt cx="2961497" cy="460375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705092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深入探讨函数指针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14955" y="-96556"/>
            <a:ext cx="4191216" cy="904816"/>
            <a:chOff x="2775585" y="10759"/>
            <a:chExt cx="4191216" cy="904816"/>
          </a:xfrm>
        </p:grpSpPr>
        <p:sp>
          <p:nvSpPr>
            <p:cNvPr id="36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487805" y="1331595"/>
            <a:ext cx="6398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double *(*(</a:t>
            </a:r>
            <a:r>
              <a:rPr lang="en-US" altLang="zh-CN"/>
              <a:t>*</a:t>
            </a:r>
            <a:r>
              <a:rPr lang="zh-CN" altLang="en-US"/>
              <a:t>pd)</a:t>
            </a:r>
            <a:r>
              <a:rPr lang="en-US" altLang="zh-CN"/>
              <a:t>[</a:t>
            </a:r>
            <a:r>
              <a:rPr lang="zh-CN" altLang="en-US"/>
              <a:t>3])(const double </a:t>
            </a:r>
            <a:r>
              <a:rPr lang="en-US" altLang="zh-CN"/>
              <a:t>* ,</a:t>
            </a:r>
            <a:r>
              <a:rPr lang="zh-CN" altLang="en-US"/>
              <a:t> int) = &amp;pa;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8560" y="2223135"/>
            <a:ext cx="7016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要调用函数，需认识到这样一点:既然pd指向数组，那么</a:t>
            </a:r>
            <a:r>
              <a:rPr lang="zh-CN" altLang="en-US">
                <a:solidFill>
                  <a:srgbClr val="FF0000"/>
                </a:solidFill>
              </a:rPr>
              <a:t>*pd就是数组</a:t>
            </a:r>
            <a:r>
              <a:rPr lang="zh-CN" altLang="en-US"/>
              <a:t>，而</a:t>
            </a:r>
            <a:r>
              <a:rPr lang="zh-CN" altLang="en-US">
                <a:solidFill>
                  <a:srgbClr val="FF0000"/>
                </a:solidFill>
              </a:rPr>
              <a:t>(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pd)[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]是数组中的元素</a:t>
            </a:r>
            <a:r>
              <a:rPr lang="zh-CN" altLang="en-US"/>
              <a:t>，即函数指针。因此，较简单的函数调用是(*pd</a:t>
            </a:r>
            <a:r>
              <a:rPr lang="en-US" altLang="zh-CN"/>
              <a:t>)[i</a:t>
            </a:r>
            <a:r>
              <a:rPr lang="zh-CN" altLang="en-US"/>
              <a:t>](av,3),而</a:t>
            </a:r>
            <a:r>
              <a:rPr lang="en-US" altLang="zh-CN"/>
              <a:t>*</a:t>
            </a:r>
            <a:r>
              <a:rPr lang="zh-CN" altLang="en-US">
                <a:sym typeface="+mn-ea"/>
              </a:rPr>
              <a:t>(*pd</a:t>
            </a:r>
            <a:r>
              <a:rPr lang="en-US" altLang="zh-CN">
                <a:sym typeface="+mn-ea"/>
              </a:rPr>
              <a:t>)[i</a:t>
            </a:r>
            <a:r>
              <a:rPr lang="zh-CN" altLang="en-US">
                <a:sym typeface="+mn-ea"/>
              </a:rPr>
              <a:t>](av,3)</a:t>
            </a:r>
            <a:r>
              <a:rPr lang="zh-CN" altLang="en-US"/>
              <a:t>是返回的指针指向的值。也可以使用第二种使用指针调用函数的语法:使用(*(*pd</a:t>
            </a:r>
            <a:r>
              <a:rPr lang="en-US" altLang="zh-CN"/>
              <a:t>)</a:t>
            </a:r>
            <a:r>
              <a:rPr lang="zh-CN" altLang="en-US"/>
              <a:t>[i</a:t>
            </a:r>
            <a:r>
              <a:rPr lang="en-US" altLang="zh-CN"/>
              <a:t>]</a:t>
            </a:r>
            <a:r>
              <a:rPr lang="zh-CN" altLang="en-US"/>
              <a:t>)</a:t>
            </a:r>
            <a:r>
              <a:rPr lang="en-US" altLang="zh-CN"/>
              <a:t>(</a:t>
            </a:r>
            <a:r>
              <a:rPr lang="zh-CN" altLang="en-US"/>
              <a:t>av,3)来调用函数，而*(*(*pd</a:t>
            </a:r>
            <a:r>
              <a:rPr lang="en-US" altLang="zh-CN"/>
              <a:t>[i]</a:t>
            </a:r>
            <a:r>
              <a:rPr lang="zh-CN" altLang="en-US"/>
              <a:t>)(av,3)是指向的double值。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5555" y="4350385"/>
            <a:ext cx="1878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程序 </a:t>
            </a:r>
            <a:r>
              <a:rPr lang="en-US" altLang="zh-CN">
                <a:sym typeface="+mn-ea"/>
              </a:rPr>
              <a:t>arfupt</a:t>
            </a:r>
            <a:r>
              <a:rPr lang="zh-CN" altLang="en-US">
                <a:sym typeface="+mn-ea"/>
              </a:rPr>
              <a:t>.cpp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835982" y="175718"/>
            <a:ext cx="3315335" cy="460375"/>
            <a:chOff x="72258" y="3705092"/>
            <a:chExt cx="3315335" cy="460375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2258" y="3705092"/>
              <a:ext cx="3315335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lvl="0"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</a:t>
              </a: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typedef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进行简化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99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62610" y="1243330"/>
            <a:ext cx="827849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这里采用的方法是,将别名当做标识符进行声明,并在开头使用关键字 typedef。</a:t>
            </a:r>
            <a:endParaRPr lang="zh-CN" altLang="en-US"/>
          </a:p>
          <a:p>
            <a:r>
              <a:rPr lang="zh-CN" altLang="en-US"/>
              <a:t>可将pfun命明为程序</a:t>
            </a:r>
            <a:r>
              <a:rPr lang="en-US" altLang="zh-CN"/>
              <a:t>arfupt.cpp</a:t>
            </a:r>
            <a:r>
              <a:rPr lang="zh-CN" altLang="en-US"/>
              <a:t>使用的函数指针类型的别名: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typedef const double *(*p</a:t>
            </a:r>
            <a:r>
              <a:rPr lang="en-US" altLang="zh-CN"/>
              <a:t>_</a:t>
            </a:r>
            <a:r>
              <a:rPr lang="zh-CN" altLang="en-US"/>
              <a:t>fun)(const double * int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// p</a:t>
            </a:r>
            <a:r>
              <a:rPr lang="en-US" altLang="zh-CN"/>
              <a:t>_</a:t>
            </a:r>
            <a:r>
              <a:rPr lang="zh-CN" altLang="en-US"/>
              <a:t>fun now a type name</a:t>
            </a:r>
            <a:endParaRPr lang="zh-CN" altLang="en-US"/>
          </a:p>
          <a:p>
            <a:r>
              <a:rPr lang="zh-CN" altLang="en-US"/>
              <a:t>p</a:t>
            </a:r>
            <a:r>
              <a:rPr lang="en-US" altLang="zh-CN"/>
              <a:t>_</a:t>
            </a:r>
            <a:r>
              <a:rPr lang="zh-CN" altLang="en-US"/>
              <a:t>fun pl= fl</a:t>
            </a:r>
            <a:r>
              <a:rPr lang="en-US" altLang="zh-CN"/>
              <a:t>;</a:t>
            </a:r>
            <a:r>
              <a:rPr lang="zh-CN" altLang="en-US"/>
              <a:t> //pl </a:t>
            </a:r>
            <a:r>
              <a:rPr lang="en-US" altLang="zh-CN"/>
              <a:t>points to </a:t>
            </a:r>
            <a:r>
              <a:rPr lang="zh-CN" altLang="en-US"/>
              <a:t>the f1()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然后使用这个别名来简化代码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</a:t>
            </a:r>
            <a:r>
              <a:rPr lang="en-US" altLang="zh-CN">
                <a:sym typeface="+mn-ea"/>
              </a:rPr>
              <a:t>_</a:t>
            </a:r>
            <a:r>
              <a:rPr lang="zh-CN" altLang="en-US"/>
              <a:t>fun pa[3]=</a:t>
            </a:r>
            <a:r>
              <a:rPr lang="en-US" altLang="zh-CN"/>
              <a:t>{</a:t>
            </a:r>
            <a:r>
              <a:rPr lang="zh-CN" altLang="en-US"/>
              <a:t>f1, f2, f3</a:t>
            </a:r>
            <a:r>
              <a:rPr lang="en-US" altLang="zh-CN"/>
              <a:t>}  </a:t>
            </a:r>
            <a:r>
              <a:rPr lang="zh-CN" altLang="en-US"/>
              <a:t>// pa an array of 3 function pointers</a:t>
            </a:r>
            <a:endParaRPr lang="zh-CN" altLang="en-US"/>
          </a:p>
          <a:p>
            <a:r>
              <a:rPr lang="zh-CN" altLang="en-US"/>
              <a:t>p</a:t>
            </a:r>
            <a:r>
              <a:rPr lang="en-US" altLang="zh-CN"/>
              <a:t>_</a:t>
            </a:r>
            <a:r>
              <a:rPr lang="zh-CN" altLang="en-US"/>
              <a:t>fun (</a:t>
            </a:r>
            <a:r>
              <a:rPr lang="en-US" altLang="zh-CN"/>
              <a:t>*</a:t>
            </a:r>
            <a:r>
              <a:rPr lang="zh-CN" altLang="en-US"/>
              <a:t>pd)[3]= &amp;pa</a:t>
            </a:r>
            <a:r>
              <a:rPr lang="en-US" altLang="zh-CN"/>
              <a:t>;</a:t>
            </a:r>
            <a:r>
              <a:rPr lang="zh-CN" altLang="en-US"/>
              <a:t>    /</a:t>
            </a:r>
            <a:r>
              <a:rPr lang="en-US" altLang="zh-CN"/>
              <a:t>/</a:t>
            </a:r>
            <a:r>
              <a:rPr lang="zh-CN" altLang="en-US"/>
              <a:t> pd points to an array of 3 function pointers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 typedef可减少输入量,让您编写代码时不容易犯错,并让程序更容易理解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077917" y="232868"/>
            <a:ext cx="2961497" cy="567896"/>
            <a:chOff x="383408" y="3521577"/>
            <a:chExt cx="2961497" cy="567896"/>
          </a:xfrm>
        </p:grpSpPr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383408" y="352157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90" y="2498545"/>
            <a:ext cx="1313308" cy="2558368"/>
            <a:chOff x="5368925" y="2532063"/>
            <a:chExt cx="947738" cy="208121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1" name="Freeform 77"/>
            <p:cNvSpPr>
              <a:spLocks noEditPoints="1"/>
            </p:cNvSpPr>
            <p:nvPr/>
          </p:nvSpPr>
          <p:spPr bwMode="auto">
            <a:xfrm>
              <a:off x="5570538" y="2673351"/>
              <a:ext cx="539750" cy="654050"/>
            </a:xfrm>
            <a:custGeom>
              <a:avLst/>
              <a:gdLst>
                <a:gd name="T0" fmla="*/ 0 w 102"/>
                <a:gd name="T1" fmla="*/ 62 h 124"/>
                <a:gd name="T2" fmla="*/ 51 w 102"/>
                <a:gd name="T3" fmla="*/ 0 h 124"/>
                <a:gd name="T4" fmla="*/ 51 w 102"/>
                <a:gd name="T5" fmla="*/ 0 h 124"/>
                <a:gd name="T6" fmla="*/ 102 w 102"/>
                <a:gd name="T7" fmla="*/ 62 h 124"/>
                <a:gd name="T8" fmla="*/ 102 w 102"/>
                <a:gd name="T9" fmla="*/ 62 h 124"/>
                <a:gd name="T10" fmla="*/ 51 w 102"/>
                <a:gd name="T11" fmla="*/ 124 h 124"/>
                <a:gd name="T12" fmla="*/ 51 w 102"/>
                <a:gd name="T13" fmla="*/ 124 h 124"/>
                <a:gd name="T14" fmla="*/ 0 w 102"/>
                <a:gd name="T15" fmla="*/ 62 h 124"/>
                <a:gd name="T16" fmla="*/ 3 w 102"/>
                <a:gd name="T17" fmla="*/ 62 h 124"/>
                <a:gd name="T18" fmla="*/ 51 w 102"/>
                <a:gd name="T19" fmla="*/ 121 h 124"/>
                <a:gd name="T20" fmla="*/ 51 w 102"/>
                <a:gd name="T21" fmla="*/ 121 h 124"/>
                <a:gd name="T22" fmla="*/ 99 w 102"/>
                <a:gd name="T23" fmla="*/ 62 h 124"/>
                <a:gd name="T24" fmla="*/ 99 w 102"/>
                <a:gd name="T25" fmla="*/ 62 h 124"/>
                <a:gd name="T26" fmla="*/ 51 w 102"/>
                <a:gd name="T27" fmla="*/ 3 h 124"/>
                <a:gd name="T28" fmla="*/ 51 w 102"/>
                <a:gd name="T29" fmla="*/ 3 h 124"/>
                <a:gd name="T30" fmla="*/ 3 w 102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4">
                  <a:moveTo>
                    <a:pt x="0" y="62"/>
                  </a:moveTo>
                  <a:cubicBezTo>
                    <a:pt x="0" y="28"/>
                    <a:pt x="2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80" y="0"/>
                    <a:pt x="102" y="28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96"/>
                    <a:pt x="80" y="124"/>
                    <a:pt x="51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22" y="124"/>
                    <a:pt x="0" y="96"/>
                    <a:pt x="0" y="62"/>
                  </a:cubicBezTo>
                  <a:close/>
                  <a:moveTo>
                    <a:pt x="3" y="62"/>
                  </a:moveTo>
                  <a:cubicBezTo>
                    <a:pt x="3" y="95"/>
                    <a:pt x="25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77" y="121"/>
                    <a:pt x="99" y="95"/>
                    <a:pt x="99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99" y="29"/>
                    <a:pt x="77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25" y="3"/>
                    <a:pt x="3" y="29"/>
                    <a:pt x="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8"/>
            <p:cNvSpPr>
              <a:spLocks noEditPoints="1"/>
            </p:cNvSpPr>
            <p:nvPr/>
          </p:nvSpPr>
          <p:spPr bwMode="auto">
            <a:xfrm>
              <a:off x="5559425" y="2663826"/>
              <a:ext cx="561975" cy="674688"/>
            </a:xfrm>
            <a:custGeom>
              <a:avLst/>
              <a:gdLst>
                <a:gd name="T0" fmla="*/ 0 w 106"/>
                <a:gd name="T1" fmla="*/ 64 h 128"/>
                <a:gd name="T2" fmla="*/ 2 w 106"/>
                <a:gd name="T3" fmla="*/ 64 h 128"/>
                <a:gd name="T4" fmla="*/ 0 w 106"/>
                <a:gd name="T5" fmla="*/ 64 h 128"/>
                <a:gd name="T6" fmla="*/ 53 w 106"/>
                <a:gd name="T7" fmla="*/ 0 h 128"/>
                <a:gd name="T8" fmla="*/ 53 w 106"/>
                <a:gd name="T9" fmla="*/ 0 h 128"/>
                <a:gd name="T10" fmla="*/ 106 w 106"/>
                <a:gd name="T11" fmla="*/ 64 h 128"/>
                <a:gd name="T12" fmla="*/ 106 w 106"/>
                <a:gd name="T13" fmla="*/ 64 h 128"/>
                <a:gd name="T14" fmla="*/ 53 w 106"/>
                <a:gd name="T15" fmla="*/ 128 h 128"/>
                <a:gd name="T16" fmla="*/ 53 w 106"/>
                <a:gd name="T17" fmla="*/ 128 h 128"/>
                <a:gd name="T18" fmla="*/ 0 w 106"/>
                <a:gd name="T19" fmla="*/ 64 h 128"/>
                <a:gd name="T20" fmla="*/ 53 w 106"/>
                <a:gd name="T21" fmla="*/ 121 h 128"/>
                <a:gd name="T22" fmla="*/ 99 w 106"/>
                <a:gd name="T23" fmla="*/ 64 h 128"/>
                <a:gd name="T24" fmla="*/ 99 w 106"/>
                <a:gd name="T25" fmla="*/ 64 h 128"/>
                <a:gd name="T26" fmla="*/ 53 w 106"/>
                <a:gd name="T27" fmla="*/ 7 h 128"/>
                <a:gd name="T28" fmla="*/ 53 w 106"/>
                <a:gd name="T29" fmla="*/ 7 h 128"/>
                <a:gd name="T30" fmla="*/ 7 w 106"/>
                <a:gd name="T31" fmla="*/ 64 h 128"/>
                <a:gd name="T32" fmla="*/ 7 w 106"/>
                <a:gd name="T33" fmla="*/ 64 h 128"/>
                <a:gd name="T34" fmla="*/ 53 w 106"/>
                <a:gd name="T35" fmla="*/ 121 h 128"/>
                <a:gd name="T36" fmla="*/ 5 w 106"/>
                <a:gd name="T37" fmla="*/ 64 h 128"/>
                <a:gd name="T38" fmla="*/ 4 w 106"/>
                <a:gd name="T39" fmla="*/ 64 h 128"/>
                <a:gd name="T40" fmla="*/ 4 w 106"/>
                <a:gd name="T41" fmla="*/ 64 h 128"/>
                <a:gd name="T42" fmla="*/ 4 w 106"/>
                <a:gd name="T43" fmla="*/ 64 h 128"/>
                <a:gd name="T44" fmla="*/ 4 w 106"/>
                <a:gd name="T45" fmla="*/ 64 h 128"/>
                <a:gd name="T46" fmla="*/ 4 w 106"/>
                <a:gd name="T47" fmla="*/ 64 h 128"/>
                <a:gd name="T48" fmla="*/ 5 w 106"/>
                <a:gd name="T4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28">
                  <a:moveTo>
                    <a:pt x="0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6" y="29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99"/>
                    <a:pt x="83" y="128"/>
                    <a:pt x="53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23" y="128"/>
                    <a:pt x="0" y="99"/>
                    <a:pt x="0" y="64"/>
                  </a:cubicBezTo>
                  <a:close/>
                  <a:moveTo>
                    <a:pt x="53" y="121"/>
                  </a:moveTo>
                  <a:cubicBezTo>
                    <a:pt x="78" y="121"/>
                    <a:pt x="99" y="96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9" y="32"/>
                    <a:pt x="78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28" y="7"/>
                    <a:pt x="7" y="32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96"/>
                    <a:pt x="28" y="121"/>
                    <a:pt x="53" y="121"/>
                  </a:cubicBezTo>
                  <a:close/>
                  <a:moveTo>
                    <a:pt x="5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5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9"/>
            <p:cNvSpPr/>
            <p:nvPr/>
          </p:nvSpPr>
          <p:spPr bwMode="auto">
            <a:xfrm>
              <a:off x="5788025" y="2852738"/>
              <a:ext cx="41275" cy="15875"/>
            </a:xfrm>
            <a:custGeom>
              <a:avLst/>
              <a:gdLst>
                <a:gd name="T0" fmla="*/ 2 w 8"/>
                <a:gd name="T1" fmla="*/ 3 h 3"/>
                <a:gd name="T2" fmla="*/ 0 w 8"/>
                <a:gd name="T3" fmla="*/ 2 h 3"/>
                <a:gd name="T4" fmla="*/ 0 w 8"/>
                <a:gd name="T5" fmla="*/ 2 h 3"/>
                <a:gd name="T6" fmla="*/ 2 w 8"/>
                <a:gd name="T7" fmla="*/ 0 h 3"/>
                <a:gd name="T8" fmla="*/ 2 w 8"/>
                <a:gd name="T9" fmla="*/ 0 h 3"/>
                <a:gd name="T10" fmla="*/ 7 w 8"/>
                <a:gd name="T11" fmla="*/ 0 h 3"/>
                <a:gd name="T12" fmla="*/ 8 w 8"/>
                <a:gd name="T13" fmla="*/ 2 h 3"/>
                <a:gd name="T14" fmla="*/ 8 w 8"/>
                <a:gd name="T15" fmla="*/ 2 h 3"/>
                <a:gd name="T16" fmla="*/ 7 w 8"/>
                <a:gd name="T17" fmla="*/ 3 h 3"/>
                <a:gd name="T18" fmla="*/ 7 w 8"/>
                <a:gd name="T19" fmla="*/ 3 h 3"/>
                <a:gd name="T20" fmla="*/ 2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0"/>
            <p:cNvSpPr/>
            <p:nvPr/>
          </p:nvSpPr>
          <p:spPr bwMode="auto">
            <a:xfrm>
              <a:off x="5776913" y="2843213"/>
              <a:ext cx="63500" cy="36513"/>
            </a:xfrm>
            <a:custGeom>
              <a:avLst/>
              <a:gdLst>
                <a:gd name="T0" fmla="*/ 4 w 12"/>
                <a:gd name="T1" fmla="*/ 7 h 7"/>
                <a:gd name="T2" fmla="*/ 4 w 12"/>
                <a:gd name="T3" fmla="*/ 5 h 7"/>
                <a:gd name="T4" fmla="*/ 4 w 12"/>
                <a:gd name="T5" fmla="*/ 4 h 7"/>
                <a:gd name="T6" fmla="*/ 4 w 12"/>
                <a:gd name="T7" fmla="*/ 4 h 7"/>
                <a:gd name="T8" fmla="*/ 4 w 12"/>
                <a:gd name="T9" fmla="*/ 3 h 7"/>
                <a:gd name="T10" fmla="*/ 4 w 12"/>
                <a:gd name="T11" fmla="*/ 5 h 7"/>
                <a:gd name="T12" fmla="*/ 4 w 12"/>
                <a:gd name="T13" fmla="*/ 7 h 7"/>
                <a:gd name="T14" fmla="*/ 0 w 12"/>
                <a:gd name="T15" fmla="*/ 4 h 7"/>
                <a:gd name="T16" fmla="*/ 0 w 12"/>
                <a:gd name="T17" fmla="*/ 4 h 7"/>
                <a:gd name="T18" fmla="*/ 4 w 12"/>
                <a:gd name="T19" fmla="*/ 0 h 7"/>
                <a:gd name="T20" fmla="*/ 4 w 12"/>
                <a:gd name="T21" fmla="*/ 0 h 7"/>
                <a:gd name="T22" fmla="*/ 9 w 12"/>
                <a:gd name="T23" fmla="*/ 0 h 7"/>
                <a:gd name="T24" fmla="*/ 12 w 12"/>
                <a:gd name="T25" fmla="*/ 4 h 7"/>
                <a:gd name="T26" fmla="*/ 12 w 12"/>
                <a:gd name="T27" fmla="*/ 4 h 7"/>
                <a:gd name="T28" fmla="*/ 9 w 12"/>
                <a:gd name="T29" fmla="*/ 7 h 7"/>
                <a:gd name="T30" fmla="*/ 9 w 12"/>
                <a:gd name="T31" fmla="*/ 7 h 7"/>
                <a:gd name="T32" fmla="*/ 4 w 12"/>
                <a:gd name="T3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7">
                  <a:moveTo>
                    <a:pt x="4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6"/>
                    <a:pt x="11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1"/>
            <p:cNvSpPr/>
            <p:nvPr/>
          </p:nvSpPr>
          <p:spPr bwMode="auto">
            <a:xfrm>
              <a:off x="5978525" y="2832101"/>
              <a:ext cx="36513" cy="15875"/>
            </a:xfrm>
            <a:custGeom>
              <a:avLst/>
              <a:gdLst>
                <a:gd name="T0" fmla="*/ 1 w 7"/>
                <a:gd name="T1" fmla="*/ 3 h 3"/>
                <a:gd name="T2" fmla="*/ 0 w 7"/>
                <a:gd name="T3" fmla="*/ 1 h 3"/>
                <a:gd name="T4" fmla="*/ 0 w 7"/>
                <a:gd name="T5" fmla="*/ 1 h 3"/>
                <a:gd name="T6" fmla="*/ 1 w 7"/>
                <a:gd name="T7" fmla="*/ 0 h 3"/>
                <a:gd name="T8" fmla="*/ 1 w 7"/>
                <a:gd name="T9" fmla="*/ 0 h 3"/>
                <a:gd name="T10" fmla="*/ 5 w 7"/>
                <a:gd name="T11" fmla="*/ 0 h 3"/>
                <a:gd name="T12" fmla="*/ 7 w 7"/>
                <a:gd name="T13" fmla="*/ 1 h 3"/>
                <a:gd name="T14" fmla="*/ 7 w 7"/>
                <a:gd name="T15" fmla="*/ 1 h 3"/>
                <a:gd name="T16" fmla="*/ 5 w 7"/>
                <a:gd name="T17" fmla="*/ 3 h 3"/>
                <a:gd name="T18" fmla="*/ 5 w 7"/>
                <a:gd name="T19" fmla="*/ 3 h 3"/>
                <a:gd name="T20" fmla="*/ 1 w 7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5967413" y="2820988"/>
              <a:ext cx="58738" cy="38100"/>
            </a:xfrm>
            <a:custGeom>
              <a:avLst/>
              <a:gdLst>
                <a:gd name="T0" fmla="*/ 3 w 11"/>
                <a:gd name="T1" fmla="*/ 7 h 7"/>
                <a:gd name="T2" fmla="*/ 3 w 11"/>
                <a:gd name="T3" fmla="*/ 5 h 7"/>
                <a:gd name="T4" fmla="*/ 3 w 11"/>
                <a:gd name="T5" fmla="*/ 4 h 7"/>
                <a:gd name="T6" fmla="*/ 3 w 11"/>
                <a:gd name="T7" fmla="*/ 5 h 7"/>
                <a:gd name="T8" fmla="*/ 3 w 11"/>
                <a:gd name="T9" fmla="*/ 7 h 7"/>
                <a:gd name="T10" fmla="*/ 0 w 11"/>
                <a:gd name="T11" fmla="*/ 3 h 7"/>
                <a:gd name="T12" fmla="*/ 0 w 11"/>
                <a:gd name="T13" fmla="*/ 3 h 7"/>
                <a:gd name="T14" fmla="*/ 3 w 11"/>
                <a:gd name="T15" fmla="*/ 0 h 7"/>
                <a:gd name="T16" fmla="*/ 3 w 11"/>
                <a:gd name="T17" fmla="*/ 0 h 7"/>
                <a:gd name="T18" fmla="*/ 7 w 11"/>
                <a:gd name="T19" fmla="*/ 0 h 7"/>
                <a:gd name="T20" fmla="*/ 11 w 11"/>
                <a:gd name="T21" fmla="*/ 3 h 7"/>
                <a:gd name="T22" fmla="*/ 11 w 11"/>
                <a:gd name="T23" fmla="*/ 3 h 7"/>
                <a:gd name="T24" fmla="*/ 7 w 11"/>
                <a:gd name="T25" fmla="*/ 7 h 7"/>
                <a:gd name="T26" fmla="*/ 7 w 11"/>
                <a:gd name="T27" fmla="*/ 7 h 7"/>
                <a:gd name="T28" fmla="*/ 3 w 11"/>
                <a:gd name="T29" fmla="*/ 7 h 7"/>
                <a:gd name="T30" fmla="*/ 3 w 11"/>
                <a:gd name="T31" fmla="*/ 3 h 7"/>
                <a:gd name="T32" fmla="*/ 3 w 11"/>
                <a:gd name="T33" fmla="*/ 3 h 7"/>
                <a:gd name="T34" fmla="*/ 3 w 11"/>
                <a:gd name="T3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5"/>
                    <a:pt x="9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3"/>
            <p:cNvSpPr/>
            <p:nvPr/>
          </p:nvSpPr>
          <p:spPr bwMode="auto">
            <a:xfrm>
              <a:off x="5813425" y="2584451"/>
              <a:ext cx="127000" cy="100013"/>
            </a:xfrm>
            <a:custGeom>
              <a:avLst/>
              <a:gdLst>
                <a:gd name="T0" fmla="*/ 1 w 24"/>
                <a:gd name="T1" fmla="*/ 18 h 19"/>
                <a:gd name="T2" fmla="*/ 1 w 24"/>
                <a:gd name="T3" fmla="*/ 16 h 19"/>
                <a:gd name="T4" fmla="*/ 1 w 24"/>
                <a:gd name="T5" fmla="*/ 16 h 19"/>
                <a:gd name="T6" fmla="*/ 22 w 24"/>
                <a:gd name="T7" fmla="*/ 1 h 19"/>
                <a:gd name="T8" fmla="*/ 24 w 24"/>
                <a:gd name="T9" fmla="*/ 1 h 19"/>
                <a:gd name="T10" fmla="*/ 24 w 24"/>
                <a:gd name="T11" fmla="*/ 1 h 19"/>
                <a:gd name="T12" fmla="*/ 23 w 24"/>
                <a:gd name="T13" fmla="*/ 3 h 19"/>
                <a:gd name="T14" fmla="*/ 23 w 24"/>
                <a:gd name="T15" fmla="*/ 3 h 19"/>
                <a:gd name="T16" fmla="*/ 3 w 24"/>
                <a:gd name="T17" fmla="*/ 18 h 19"/>
                <a:gd name="T18" fmla="*/ 2 w 24"/>
                <a:gd name="T19" fmla="*/ 19 h 19"/>
                <a:gd name="T20" fmla="*/ 2 w 24"/>
                <a:gd name="T21" fmla="*/ 19 h 19"/>
                <a:gd name="T22" fmla="*/ 1 w 24"/>
                <a:gd name="T2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9">
                  <a:moveTo>
                    <a:pt x="1" y="18"/>
                  </a:moveTo>
                  <a:cubicBezTo>
                    <a:pt x="0" y="17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4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4"/>
            <p:cNvSpPr>
              <a:spLocks noEditPoints="1"/>
            </p:cNvSpPr>
            <p:nvPr/>
          </p:nvSpPr>
          <p:spPr bwMode="auto">
            <a:xfrm>
              <a:off x="5803900" y="2579688"/>
              <a:ext cx="147638" cy="115888"/>
            </a:xfrm>
            <a:custGeom>
              <a:avLst/>
              <a:gdLst>
                <a:gd name="T0" fmla="*/ 4 w 28"/>
                <a:gd name="T1" fmla="*/ 22 h 22"/>
                <a:gd name="T2" fmla="*/ 1 w 28"/>
                <a:gd name="T3" fmla="*/ 20 h 22"/>
                <a:gd name="T4" fmla="*/ 1 w 28"/>
                <a:gd name="T5" fmla="*/ 20 h 22"/>
                <a:gd name="T6" fmla="*/ 3 w 28"/>
                <a:gd name="T7" fmla="*/ 19 h 22"/>
                <a:gd name="T8" fmla="*/ 4 w 28"/>
                <a:gd name="T9" fmla="*/ 18 h 22"/>
                <a:gd name="T10" fmla="*/ 3 w 28"/>
                <a:gd name="T11" fmla="*/ 19 h 22"/>
                <a:gd name="T12" fmla="*/ 1 w 28"/>
                <a:gd name="T13" fmla="*/ 20 h 22"/>
                <a:gd name="T14" fmla="*/ 0 w 28"/>
                <a:gd name="T15" fmla="*/ 18 h 22"/>
                <a:gd name="T16" fmla="*/ 0 w 28"/>
                <a:gd name="T17" fmla="*/ 18 h 22"/>
                <a:gd name="T18" fmla="*/ 2 w 28"/>
                <a:gd name="T19" fmla="*/ 15 h 22"/>
                <a:gd name="T20" fmla="*/ 2 w 28"/>
                <a:gd name="T21" fmla="*/ 15 h 22"/>
                <a:gd name="T22" fmla="*/ 23 w 28"/>
                <a:gd name="T23" fmla="*/ 0 h 22"/>
                <a:gd name="T24" fmla="*/ 25 w 28"/>
                <a:gd name="T25" fmla="*/ 0 h 22"/>
                <a:gd name="T26" fmla="*/ 25 w 28"/>
                <a:gd name="T27" fmla="*/ 0 h 22"/>
                <a:gd name="T28" fmla="*/ 27 w 28"/>
                <a:gd name="T29" fmla="*/ 1 h 22"/>
                <a:gd name="T30" fmla="*/ 27 w 28"/>
                <a:gd name="T31" fmla="*/ 1 h 22"/>
                <a:gd name="T32" fmla="*/ 28 w 28"/>
                <a:gd name="T33" fmla="*/ 3 h 22"/>
                <a:gd name="T34" fmla="*/ 28 w 28"/>
                <a:gd name="T35" fmla="*/ 3 h 22"/>
                <a:gd name="T36" fmla="*/ 27 w 28"/>
                <a:gd name="T37" fmla="*/ 6 h 22"/>
                <a:gd name="T38" fmla="*/ 27 w 28"/>
                <a:gd name="T39" fmla="*/ 6 h 22"/>
                <a:gd name="T40" fmla="*/ 6 w 28"/>
                <a:gd name="T41" fmla="*/ 21 h 22"/>
                <a:gd name="T42" fmla="*/ 4 w 28"/>
                <a:gd name="T43" fmla="*/ 22 h 22"/>
                <a:gd name="T44" fmla="*/ 4 w 28"/>
                <a:gd name="T45" fmla="*/ 22 h 22"/>
                <a:gd name="T46" fmla="*/ 4 w 28"/>
                <a:gd name="T47" fmla="*/ 22 h 22"/>
                <a:gd name="T48" fmla="*/ 4 w 28"/>
                <a:gd name="T49" fmla="*/ 18 h 22"/>
                <a:gd name="T50" fmla="*/ 4 w 28"/>
                <a:gd name="T51" fmla="*/ 18 h 22"/>
                <a:gd name="T52" fmla="*/ 4 w 28"/>
                <a:gd name="T5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22">
                  <a:moveTo>
                    <a:pt x="4" y="22"/>
                  </a:moveTo>
                  <a:cubicBezTo>
                    <a:pt x="3" y="22"/>
                    <a:pt x="2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8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5"/>
            <p:cNvSpPr/>
            <p:nvPr/>
          </p:nvSpPr>
          <p:spPr bwMode="auto">
            <a:xfrm>
              <a:off x="5845175" y="2616201"/>
              <a:ext cx="95250" cy="68263"/>
            </a:xfrm>
            <a:custGeom>
              <a:avLst/>
              <a:gdLst>
                <a:gd name="T0" fmla="*/ 0 w 18"/>
                <a:gd name="T1" fmla="*/ 12 h 13"/>
                <a:gd name="T2" fmla="*/ 1 w 18"/>
                <a:gd name="T3" fmla="*/ 10 h 13"/>
                <a:gd name="T4" fmla="*/ 1 w 18"/>
                <a:gd name="T5" fmla="*/ 10 h 13"/>
                <a:gd name="T6" fmla="*/ 16 w 18"/>
                <a:gd name="T7" fmla="*/ 1 h 13"/>
                <a:gd name="T8" fmla="*/ 18 w 18"/>
                <a:gd name="T9" fmla="*/ 1 h 13"/>
                <a:gd name="T10" fmla="*/ 18 w 18"/>
                <a:gd name="T11" fmla="*/ 1 h 13"/>
                <a:gd name="T12" fmla="*/ 17 w 18"/>
                <a:gd name="T13" fmla="*/ 3 h 13"/>
                <a:gd name="T14" fmla="*/ 17 w 18"/>
                <a:gd name="T15" fmla="*/ 3 h 13"/>
                <a:gd name="T16" fmla="*/ 2 w 18"/>
                <a:gd name="T17" fmla="*/ 12 h 13"/>
                <a:gd name="T18" fmla="*/ 2 w 18"/>
                <a:gd name="T19" fmla="*/ 13 h 13"/>
                <a:gd name="T20" fmla="*/ 2 w 18"/>
                <a:gd name="T21" fmla="*/ 13 h 13"/>
                <a:gd name="T22" fmla="*/ 0 w 18"/>
                <a:gd name="T2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3">
                  <a:moveTo>
                    <a:pt x="0" y="12"/>
                  </a:move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7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6"/>
            <p:cNvSpPr/>
            <p:nvPr/>
          </p:nvSpPr>
          <p:spPr bwMode="auto">
            <a:xfrm>
              <a:off x="5835650" y="2611438"/>
              <a:ext cx="115888" cy="84138"/>
            </a:xfrm>
            <a:custGeom>
              <a:avLst/>
              <a:gdLst>
                <a:gd name="T0" fmla="*/ 4 w 22"/>
                <a:gd name="T1" fmla="*/ 16 h 16"/>
                <a:gd name="T2" fmla="*/ 1 w 22"/>
                <a:gd name="T3" fmla="*/ 14 h 16"/>
                <a:gd name="T4" fmla="*/ 1 w 22"/>
                <a:gd name="T5" fmla="*/ 14 h 16"/>
                <a:gd name="T6" fmla="*/ 2 w 22"/>
                <a:gd name="T7" fmla="*/ 13 h 16"/>
                <a:gd name="T8" fmla="*/ 1 w 22"/>
                <a:gd name="T9" fmla="*/ 14 h 16"/>
                <a:gd name="T10" fmla="*/ 0 w 22"/>
                <a:gd name="T11" fmla="*/ 12 h 16"/>
                <a:gd name="T12" fmla="*/ 0 w 22"/>
                <a:gd name="T13" fmla="*/ 12 h 16"/>
                <a:gd name="T14" fmla="*/ 2 w 22"/>
                <a:gd name="T15" fmla="*/ 9 h 16"/>
                <a:gd name="T16" fmla="*/ 2 w 22"/>
                <a:gd name="T17" fmla="*/ 9 h 16"/>
                <a:gd name="T18" fmla="*/ 17 w 22"/>
                <a:gd name="T19" fmla="*/ 0 h 16"/>
                <a:gd name="T20" fmla="*/ 19 w 22"/>
                <a:gd name="T21" fmla="*/ 0 h 16"/>
                <a:gd name="T22" fmla="*/ 19 w 22"/>
                <a:gd name="T23" fmla="*/ 0 h 16"/>
                <a:gd name="T24" fmla="*/ 22 w 22"/>
                <a:gd name="T25" fmla="*/ 1 h 16"/>
                <a:gd name="T26" fmla="*/ 22 w 22"/>
                <a:gd name="T27" fmla="*/ 1 h 16"/>
                <a:gd name="T28" fmla="*/ 22 w 22"/>
                <a:gd name="T29" fmla="*/ 3 h 16"/>
                <a:gd name="T30" fmla="*/ 22 w 22"/>
                <a:gd name="T31" fmla="*/ 3 h 16"/>
                <a:gd name="T32" fmla="*/ 20 w 22"/>
                <a:gd name="T33" fmla="*/ 6 h 16"/>
                <a:gd name="T34" fmla="*/ 20 w 22"/>
                <a:gd name="T35" fmla="*/ 6 h 16"/>
                <a:gd name="T36" fmla="*/ 6 w 22"/>
                <a:gd name="T37" fmla="*/ 15 h 16"/>
                <a:gd name="T38" fmla="*/ 4 w 22"/>
                <a:gd name="T39" fmla="*/ 16 h 16"/>
                <a:gd name="T40" fmla="*/ 4 w 22"/>
                <a:gd name="T41" fmla="*/ 16 h 16"/>
                <a:gd name="T42" fmla="*/ 4 w 22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16">
                  <a:moveTo>
                    <a:pt x="4" y="16"/>
                  </a:moveTo>
                  <a:cubicBezTo>
                    <a:pt x="3" y="16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87"/>
            <p:cNvSpPr/>
            <p:nvPr/>
          </p:nvSpPr>
          <p:spPr bwMode="auto">
            <a:xfrm>
              <a:off x="5883275" y="2643188"/>
              <a:ext cx="73025" cy="41275"/>
            </a:xfrm>
            <a:custGeom>
              <a:avLst/>
              <a:gdLst>
                <a:gd name="T0" fmla="*/ 1 w 14"/>
                <a:gd name="T1" fmla="*/ 7 h 8"/>
                <a:gd name="T2" fmla="*/ 2 w 14"/>
                <a:gd name="T3" fmla="*/ 5 h 8"/>
                <a:gd name="T4" fmla="*/ 2 w 14"/>
                <a:gd name="T5" fmla="*/ 5 h 8"/>
                <a:gd name="T6" fmla="*/ 12 w 14"/>
                <a:gd name="T7" fmla="*/ 0 h 8"/>
                <a:gd name="T8" fmla="*/ 14 w 14"/>
                <a:gd name="T9" fmla="*/ 1 h 8"/>
                <a:gd name="T10" fmla="*/ 14 w 14"/>
                <a:gd name="T11" fmla="*/ 1 h 8"/>
                <a:gd name="T12" fmla="*/ 13 w 14"/>
                <a:gd name="T13" fmla="*/ 3 h 8"/>
                <a:gd name="T14" fmla="*/ 13 w 14"/>
                <a:gd name="T15" fmla="*/ 3 h 8"/>
                <a:gd name="T16" fmla="*/ 3 w 14"/>
                <a:gd name="T17" fmla="*/ 8 h 8"/>
                <a:gd name="T18" fmla="*/ 2 w 14"/>
                <a:gd name="T19" fmla="*/ 8 h 8"/>
                <a:gd name="T20" fmla="*/ 2 w 14"/>
                <a:gd name="T21" fmla="*/ 8 h 8"/>
                <a:gd name="T22" fmla="*/ 1 w 14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7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8"/>
            <p:cNvSpPr/>
            <p:nvPr/>
          </p:nvSpPr>
          <p:spPr bwMode="auto">
            <a:xfrm>
              <a:off x="5876925" y="2632076"/>
              <a:ext cx="90488" cy="63500"/>
            </a:xfrm>
            <a:custGeom>
              <a:avLst/>
              <a:gdLst>
                <a:gd name="T0" fmla="*/ 0 w 17"/>
                <a:gd name="T1" fmla="*/ 10 h 12"/>
                <a:gd name="T2" fmla="*/ 2 w 17"/>
                <a:gd name="T3" fmla="*/ 9 h 12"/>
                <a:gd name="T4" fmla="*/ 0 w 17"/>
                <a:gd name="T5" fmla="*/ 10 h 12"/>
                <a:gd name="T6" fmla="*/ 0 w 17"/>
                <a:gd name="T7" fmla="*/ 8 h 12"/>
                <a:gd name="T8" fmla="*/ 0 w 17"/>
                <a:gd name="T9" fmla="*/ 8 h 12"/>
                <a:gd name="T10" fmla="*/ 2 w 17"/>
                <a:gd name="T11" fmla="*/ 5 h 12"/>
                <a:gd name="T12" fmla="*/ 2 w 17"/>
                <a:gd name="T13" fmla="*/ 5 h 12"/>
                <a:gd name="T14" fmla="*/ 12 w 17"/>
                <a:gd name="T15" fmla="*/ 0 h 12"/>
                <a:gd name="T16" fmla="*/ 13 w 17"/>
                <a:gd name="T17" fmla="*/ 0 h 12"/>
                <a:gd name="T18" fmla="*/ 13 w 17"/>
                <a:gd name="T19" fmla="*/ 0 h 12"/>
                <a:gd name="T20" fmla="*/ 17 w 17"/>
                <a:gd name="T21" fmla="*/ 2 h 12"/>
                <a:gd name="T22" fmla="*/ 17 w 17"/>
                <a:gd name="T23" fmla="*/ 2 h 12"/>
                <a:gd name="T24" fmla="*/ 17 w 17"/>
                <a:gd name="T25" fmla="*/ 4 h 12"/>
                <a:gd name="T26" fmla="*/ 17 w 17"/>
                <a:gd name="T27" fmla="*/ 4 h 12"/>
                <a:gd name="T28" fmla="*/ 15 w 17"/>
                <a:gd name="T29" fmla="*/ 7 h 12"/>
                <a:gd name="T30" fmla="*/ 15 w 17"/>
                <a:gd name="T31" fmla="*/ 7 h 12"/>
                <a:gd name="T32" fmla="*/ 5 w 17"/>
                <a:gd name="T33" fmla="*/ 11 h 12"/>
                <a:gd name="T34" fmla="*/ 3 w 17"/>
                <a:gd name="T35" fmla="*/ 12 h 12"/>
                <a:gd name="T36" fmla="*/ 3 w 17"/>
                <a:gd name="T37" fmla="*/ 12 h 12"/>
                <a:gd name="T38" fmla="*/ 0 w 17"/>
                <a:gd name="T3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2">
                  <a:moveTo>
                    <a:pt x="0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1" y="11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89"/>
            <p:cNvSpPr/>
            <p:nvPr/>
          </p:nvSpPr>
          <p:spPr bwMode="auto">
            <a:xfrm>
              <a:off x="5765800" y="3016251"/>
              <a:ext cx="285750" cy="142875"/>
            </a:xfrm>
            <a:custGeom>
              <a:avLst/>
              <a:gdLst>
                <a:gd name="T0" fmla="*/ 0 w 54"/>
                <a:gd name="T1" fmla="*/ 15 h 27"/>
                <a:gd name="T2" fmla="*/ 0 w 54"/>
                <a:gd name="T3" fmla="*/ 15 h 27"/>
                <a:gd name="T4" fmla="*/ 1 w 54"/>
                <a:gd name="T5" fmla="*/ 13 h 27"/>
                <a:gd name="T6" fmla="*/ 1 w 54"/>
                <a:gd name="T7" fmla="*/ 13 h 27"/>
                <a:gd name="T8" fmla="*/ 3 w 54"/>
                <a:gd name="T9" fmla="*/ 14 h 27"/>
                <a:gd name="T10" fmla="*/ 3 w 54"/>
                <a:gd name="T11" fmla="*/ 14 h 27"/>
                <a:gd name="T12" fmla="*/ 4 w 54"/>
                <a:gd name="T13" fmla="*/ 15 h 27"/>
                <a:gd name="T14" fmla="*/ 4 w 54"/>
                <a:gd name="T15" fmla="*/ 15 h 27"/>
                <a:gd name="T16" fmla="*/ 7 w 54"/>
                <a:gd name="T17" fmla="*/ 18 h 27"/>
                <a:gd name="T18" fmla="*/ 7 w 54"/>
                <a:gd name="T19" fmla="*/ 18 h 27"/>
                <a:gd name="T20" fmla="*/ 22 w 54"/>
                <a:gd name="T21" fmla="*/ 23 h 27"/>
                <a:gd name="T22" fmla="*/ 22 w 54"/>
                <a:gd name="T23" fmla="*/ 23 h 27"/>
                <a:gd name="T24" fmla="*/ 24 w 54"/>
                <a:gd name="T25" fmla="*/ 23 h 27"/>
                <a:gd name="T26" fmla="*/ 24 w 54"/>
                <a:gd name="T27" fmla="*/ 23 h 27"/>
                <a:gd name="T28" fmla="*/ 50 w 54"/>
                <a:gd name="T29" fmla="*/ 12 h 27"/>
                <a:gd name="T30" fmla="*/ 50 w 54"/>
                <a:gd name="T31" fmla="*/ 12 h 27"/>
                <a:gd name="T32" fmla="*/ 51 w 54"/>
                <a:gd name="T33" fmla="*/ 5 h 27"/>
                <a:gd name="T34" fmla="*/ 51 w 54"/>
                <a:gd name="T35" fmla="*/ 5 h 27"/>
                <a:gd name="T36" fmla="*/ 51 w 54"/>
                <a:gd name="T37" fmla="*/ 2 h 27"/>
                <a:gd name="T38" fmla="*/ 51 w 54"/>
                <a:gd name="T39" fmla="*/ 2 h 27"/>
                <a:gd name="T40" fmla="*/ 52 w 54"/>
                <a:gd name="T41" fmla="*/ 0 h 27"/>
                <a:gd name="T42" fmla="*/ 52 w 54"/>
                <a:gd name="T43" fmla="*/ 0 h 27"/>
                <a:gd name="T44" fmla="*/ 54 w 54"/>
                <a:gd name="T45" fmla="*/ 2 h 27"/>
                <a:gd name="T46" fmla="*/ 54 w 54"/>
                <a:gd name="T47" fmla="*/ 2 h 27"/>
                <a:gd name="T48" fmla="*/ 54 w 54"/>
                <a:gd name="T49" fmla="*/ 5 h 27"/>
                <a:gd name="T50" fmla="*/ 54 w 54"/>
                <a:gd name="T51" fmla="*/ 5 h 27"/>
                <a:gd name="T52" fmla="*/ 52 w 54"/>
                <a:gd name="T53" fmla="*/ 14 h 27"/>
                <a:gd name="T54" fmla="*/ 52 w 54"/>
                <a:gd name="T55" fmla="*/ 14 h 27"/>
                <a:gd name="T56" fmla="*/ 24 w 54"/>
                <a:gd name="T57" fmla="*/ 26 h 27"/>
                <a:gd name="T58" fmla="*/ 24 w 54"/>
                <a:gd name="T59" fmla="*/ 26 h 27"/>
                <a:gd name="T60" fmla="*/ 22 w 54"/>
                <a:gd name="T61" fmla="*/ 27 h 27"/>
                <a:gd name="T62" fmla="*/ 22 w 54"/>
                <a:gd name="T63" fmla="*/ 27 h 27"/>
                <a:gd name="T64" fmla="*/ 0 w 54"/>
                <a:gd name="T6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27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21"/>
                    <a:pt x="15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3"/>
                    <a:pt x="23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9" y="22"/>
                    <a:pt x="48" y="15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0"/>
                    <a:pt x="51" y="7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3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7"/>
                    <a:pt x="54" y="11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8"/>
                    <a:pt x="40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7" y="26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0"/>
            <p:cNvSpPr>
              <a:spLocks noEditPoints="1"/>
            </p:cNvSpPr>
            <p:nvPr/>
          </p:nvSpPr>
          <p:spPr bwMode="auto">
            <a:xfrm>
              <a:off x="5756275" y="3006726"/>
              <a:ext cx="306388" cy="161925"/>
            </a:xfrm>
            <a:custGeom>
              <a:avLst/>
              <a:gdLst>
                <a:gd name="T0" fmla="*/ 4 w 58"/>
                <a:gd name="T1" fmla="*/ 23 h 31"/>
                <a:gd name="T2" fmla="*/ 4 w 58"/>
                <a:gd name="T3" fmla="*/ 24 h 31"/>
                <a:gd name="T4" fmla="*/ 0 w 58"/>
                <a:gd name="T5" fmla="*/ 18 h 31"/>
                <a:gd name="T6" fmla="*/ 0 w 58"/>
                <a:gd name="T7" fmla="*/ 16 h 31"/>
                <a:gd name="T8" fmla="*/ 0 w 58"/>
                <a:gd name="T9" fmla="*/ 16 h 31"/>
                <a:gd name="T10" fmla="*/ 0 w 58"/>
                <a:gd name="T11" fmla="*/ 15 h 31"/>
                <a:gd name="T12" fmla="*/ 0 w 58"/>
                <a:gd name="T13" fmla="*/ 15 h 31"/>
                <a:gd name="T14" fmla="*/ 0 w 58"/>
                <a:gd name="T15" fmla="*/ 10 h 31"/>
                <a:gd name="T16" fmla="*/ 2 w 58"/>
                <a:gd name="T17" fmla="*/ 13 h 31"/>
                <a:gd name="T18" fmla="*/ 3 w 58"/>
                <a:gd name="T19" fmla="*/ 13 h 31"/>
                <a:gd name="T20" fmla="*/ 3 w 58"/>
                <a:gd name="T21" fmla="*/ 13 h 31"/>
                <a:gd name="T22" fmla="*/ 6 w 58"/>
                <a:gd name="T23" fmla="*/ 14 h 31"/>
                <a:gd name="T24" fmla="*/ 6 w 58"/>
                <a:gd name="T25" fmla="*/ 14 h 31"/>
                <a:gd name="T26" fmla="*/ 6 w 58"/>
                <a:gd name="T27" fmla="*/ 14 h 31"/>
                <a:gd name="T28" fmla="*/ 6 w 58"/>
                <a:gd name="T29" fmla="*/ 14 h 31"/>
                <a:gd name="T30" fmla="*/ 6 w 58"/>
                <a:gd name="T31" fmla="*/ 14 h 31"/>
                <a:gd name="T32" fmla="*/ 6 w 58"/>
                <a:gd name="T33" fmla="*/ 14 h 31"/>
                <a:gd name="T34" fmla="*/ 6 w 58"/>
                <a:gd name="T35" fmla="*/ 14 h 31"/>
                <a:gd name="T36" fmla="*/ 6 w 58"/>
                <a:gd name="T37" fmla="*/ 15 h 31"/>
                <a:gd name="T38" fmla="*/ 6 w 58"/>
                <a:gd name="T39" fmla="*/ 15 h 31"/>
                <a:gd name="T40" fmla="*/ 7 w 58"/>
                <a:gd name="T41" fmla="*/ 15 h 31"/>
                <a:gd name="T42" fmla="*/ 7 w 58"/>
                <a:gd name="T43" fmla="*/ 15 h 31"/>
                <a:gd name="T44" fmla="*/ 7 w 58"/>
                <a:gd name="T45" fmla="*/ 16 h 31"/>
                <a:gd name="T46" fmla="*/ 7 w 58"/>
                <a:gd name="T47" fmla="*/ 16 h 31"/>
                <a:gd name="T48" fmla="*/ 11 w 58"/>
                <a:gd name="T49" fmla="*/ 19 h 31"/>
                <a:gd name="T50" fmla="*/ 11 w 58"/>
                <a:gd name="T51" fmla="*/ 19 h 31"/>
                <a:gd name="T52" fmla="*/ 24 w 58"/>
                <a:gd name="T53" fmla="*/ 23 h 31"/>
                <a:gd name="T54" fmla="*/ 24 w 58"/>
                <a:gd name="T55" fmla="*/ 23 h 31"/>
                <a:gd name="T56" fmla="*/ 26 w 58"/>
                <a:gd name="T57" fmla="*/ 23 h 31"/>
                <a:gd name="T58" fmla="*/ 26 w 58"/>
                <a:gd name="T59" fmla="*/ 23 h 31"/>
                <a:gd name="T60" fmla="*/ 50 w 58"/>
                <a:gd name="T61" fmla="*/ 13 h 31"/>
                <a:gd name="T62" fmla="*/ 50 w 58"/>
                <a:gd name="T63" fmla="*/ 13 h 31"/>
                <a:gd name="T64" fmla="*/ 51 w 58"/>
                <a:gd name="T65" fmla="*/ 7 h 31"/>
                <a:gd name="T66" fmla="*/ 51 w 58"/>
                <a:gd name="T67" fmla="*/ 7 h 31"/>
                <a:gd name="T68" fmla="*/ 51 w 58"/>
                <a:gd name="T69" fmla="*/ 7 h 31"/>
                <a:gd name="T70" fmla="*/ 51 w 58"/>
                <a:gd name="T71" fmla="*/ 7 h 31"/>
                <a:gd name="T72" fmla="*/ 51 w 58"/>
                <a:gd name="T73" fmla="*/ 4 h 31"/>
                <a:gd name="T74" fmla="*/ 51 w 58"/>
                <a:gd name="T75" fmla="*/ 4 h 31"/>
                <a:gd name="T76" fmla="*/ 51 w 58"/>
                <a:gd name="T77" fmla="*/ 4 h 31"/>
                <a:gd name="T78" fmla="*/ 51 w 58"/>
                <a:gd name="T79" fmla="*/ 4 h 31"/>
                <a:gd name="T80" fmla="*/ 54 w 58"/>
                <a:gd name="T81" fmla="*/ 0 h 31"/>
                <a:gd name="T82" fmla="*/ 54 w 58"/>
                <a:gd name="T83" fmla="*/ 0 h 31"/>
                <a:gd name="T84" fmla="*/ 54 w 58"/>
                <a:gd name="T85" fmla="*/ 0 h 31"/>
                <a:gd name="T86" fmla="*/ 54 w 58"/>
                <a:gd name="T87" fmla="*/ 0 h 31"/>
                <a:gd name="T88" fmla="*/ 58 w 58"/>
                <a:gd name="T89" fmla="*/ 4 h 31"/>
                <a:gd name="T90" fmla="*/ 58 w 58"/>
                <a:gd name="T91" fmla="*/ 4 h 31"/>
                <a:gd name="T92" fmla="*/ 58 w 58"/>
                <a:gd name="T93" fmla="*/ 4 h 31"/>
                <a:gd name="T94" fmla="*/ 58 w 58"/>
                <a:gd name="T95" fmla="*/ 4 h 31"/>
                <a:gd name="T96" fmla="*/ 58 w 58"/>
                <a:gd name="T97" fmla="*/ 4 h 31"/>
                <a:gd name="T98" fmla="*/ 58 w 58"/>
                <a:gd name="T99" fmla="*/ 7 h 31"/>
                <a:gd name="T100" fmla="*/ 58 w 58"/>
                <a:gd name="T101" fmla="*/ 7 h 31"/>
                <a:gd name="T102" fmla="*/ 56 w 58"/>
                <a:gd name="T103" fmla="*/ 17 h 31"/>
                <a:gd name="T104" fmla="*/ 56 w 58"/>
                <a:gd name="T105" fmla="*/ 17 h 31"/>
                <a:gd name="T106" fmla="*/ 26 w 58"/>
                <a:gd name="T107" fmla="*/ 30 h 31"/>
                <a:gd name="T108" fmla="*/ 26 w 58"/>
                <a:gd name="T109" fmla="*/ 30 h 31"/>
                <a:gd name="T110" fmla="*/ 24 w 58"/>
                <a:gd name="T111" fmla="*/ 31 h 31"/>
                <a:gd name="T112" fmla="*/ 24 w 58"/>
                <a:gd name="T113" fmla="*/ 31 h 31"/>
                <a:gd name="T114" fmla="*/ 4 w 58"/>
                <a:gd name="T115" fmla="*/ 23 h 31"/>
                <a:gd name="T116" fmla="*/ 0 w 58"/>
                <a:gd name="T117" fmla="*/ 18 h 31"/>
                <a:gd name="T118" fmla="*/ 2 w 58"/>
                <a:gd name="T119" fmla="*/ 17 h 31"/>
                <a:gd name="T120" fmla="*/ 0 w 58"/>
                <a:gd name="T12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" h="31">
                  <a:moveTo>
                    <a:pt x="4" y="23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8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3" y="21"/>
                    <a:pt x="18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40" y="22"/>
                    <a:pt x="48" y="15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1" y="9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52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5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9"/>
                    <a:pt x="58" y="13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3" y="21"/>
                    <a:pt x="43" y="29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4" y="30"/>
                    <a:pt x="8" y="26"/>
                    <a:pt x="4" y="23"/>
                  </a:cubicBezTo>
                  <a:close/>
                  <a:moveTo>
                    <a:pt x="0" y="18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91"/>
            <p:cNvSpPr/>
            <p:nvPr/>
          </p:nvSpPr>
          <p:spPr bwMode="auto">
            <a:xfrm>
              <a:off x="5765800" y="3100388"/>
              <a:ext cx="238125" cy="168275"/>
            </a:xfrm>
            <a:custGeom>
              <a:avLst/>
              <a:gdLst>
                <a:gd name="T0" fmla="*/ 4 w 45"/>
                <a:gd name="T1" fmla="*/ 16 h 32"/>
                <a:gd name="T2" fmla="*/ 0 w 45"/>
                <a:gd name="T3" fmla="*/ 2 h 32"/>
                <a:gd name="T4" fmla="*/ 0 w 45"/>
                <a:gd name="T5" fmla="*/ 2 h 32"/>
                <a:gd name="T6" fmla="*/ 0 w 45"/>
                <a:gd name="T7" fmla="*/ 2 h 32"/>
                <a:gd name="T8" fmla="*/ 1 w 45"/>
                <a:gd name="T9" fmla="*/ 0 h 32"/>
                <a:gd name="T10" fmla="*/ 1 w 45"/>
                <a:gd name="T11" fmla="*/ 0 h 32"/>
                <a:gd name="T12" fmla="*/ 3 w 45"/>
                <a:gd name="T13" fmla="*/ 1 h 32"/>
                <a:gd name="T14" fmla="*/ 3 w 45"/>
                <a:gd name="T15" fmla="*/ 1 h 32"/>
                <a:gd name="T16" fmla="*/ 7 w 45"/>
                <a:gd name="T17" fmla="*/ 15 h 32"/>
                <a:gd name="T18" fmla="*/ 7 w 45"/>
                <a:gd name="T19" fmla="*/ 15 h 32"/>
                <a:gd name="T20" fmla="*/ 16 w 45"/>
                <a:gd name="T21" fmla="*/ 29 h 32"/>
                <a:gd name="T22" fmla="*/ 16 w 45"/>
                <a:gd name="T23" fmla="*/ 29 h 32"/>
                <a:gd name="T24" fmla="*/ 17 w 45"/>
                <a:gd name="T25" fmla="*/ 29 h 32"/>
                <a:gd name="T26" fmla="*/ 17 w 45"/>
                <a:gd name="T27" fmla="*/ 29 h 32"/>
                <a:gd name="T28" fmla="*/ 17 w 45"/>
                <a:gd name="T29" fmla="*/ 29 h 32"/>
                <a:gd name="T30" fmla="*/ 17 w 45"/>
                <a:gd name="T31" fmla="*/ 29 h 32"/>
                <a:gd name="T32" fmla="*/ 28 w 45"/>
                <a:gd name="T33" fmla="*/ 26 h 32"/>
                <a:gd name="T34" fmla="*/ 28 w 45"/>
                <a:gd name="T35" fmla="*/ 26 h 32"/>
                <a:gd name="T36" fmla="*/ 33 w 45"/>
                <a:gd name="T37" fmla="*/ 22 h 32"/>
                <a:gd name="T38" fmla="*/ 33 w 45"/>
                <a:gd name="T39" fmla="*/ 22 h 32"/>
                <a:gd name="T40" fmla="*/ 38 w 45"/>
                <a:gd name="T41" fmla="*/ 11 h 32"/>
                <a:gd name="T42" fmla="*/ 38 w 45"/>
                <a:gd name="T43" fmla="*/ 11 h 32"/>
                <a:gd name="T44" fmla="*/ 42 w 45"/>
                <a:gd name="T45" fmla="*/ 2 h 32"/>
                <a:gd name="T46" fmla="*/ 42 w 45"/>
                <a:gd name="T47" fmla="*/ 2 h 32"/>
                <a:gd name="T48" fmla="*/ 44 w 45"/>
                <a:gd name="T49" fmla="*/ 2 h 32"/>
                <a:gd name="T50" fmla="*/ 44 w 45"/>
                <a:gd name="T51" fmla="*/ 2 h 32"/>
                <a:gd name="T52" fmla="*/ 45 w 45"/>
                <a:gd name="T53" fmla="*/ 4 h 32"/>
                <a:gd name="T54" fmla="*/ 45 w 45"/>
                <a:gd name="T55" fmla="*/ 4 h 32"/>
                <a:gd name="T56" fmla="*/ 40 w 45"/>
                <a:gd name="T57" fmla="*/ 12 h 32"/>
                <a:gd name="T58" fmla="*/ 40 w 45"/>
                <a:gd name="T59" fmla="*/ 12 h 32"/>
                <a:gd name="T60" fmla="*/ 36 w 45"/>
                <a:gd name="T61" fmla="*/ 22 h 32"/>
                <a:gd name="T62" fmla="*/ 36 w 45"/>
                <a:gd name="T63" fmla="*/ 22 h 32"/>
                <a:gd name="T64" fmla="*/ 30 w 45"/>
                <a:gd name="T65" fmla="*/ 28 h 32"/>
                <a:gd name="T66" fmla="*/ 30 w 45"/>
                <a:gd name="T67" fmla="*/ 28 h 32"/>
                <a:gd name="T68" fmla="*/ 17 w 45"/>
                <a:gd name="T69" fmla="*/ 32 h 32"/>
                <a:gd name="T70" fmla="*/ 17 w 45"/>
                <a:gd name="T71" fmla="*/ 32 h 32"/>
                <a:gd name="T72" fmla="*/ 16 w 45"/>
                <a:gd name="T73" fmla="*/ 32 h 32"/>
                <a:gd name="T74" fmla="*/ 16 w 45"/>
                <a:gd name="T75" fmla="*/ 32 h 32"/>
                <a:gd name="T76" fmla="*/ 4 w 45"/>
                <a:gd name="T7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2">
                  <a:moveTo>
                    <a:pt x="4" y="16"/>
                  </a:moveTo>
                  <a:cubicBezTo>
                    <a:pt x="1" y="9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22"/>
                    <a:pt x="13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28"/>
                    <a:pt x="25" y="27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24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9"/>
                    <a:pt x="35" y="15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6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3" y="1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5" y="2"/>
                    <a:pt x="45" y="3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3" y="8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8" y="16"/>
                    <a:pt x="36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5" y="25"/>
                    <a:pt x="33" y="27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6" y="30"/>
                    <a:pt x="22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0" y="31"/>
                    <a:pt x="7" y="23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92"/>
            <p:cNvSpPr>
              <a:spLocks noEditPoints="1"/>
            </p:cNvSpPr>
            <p:nvPr/>
          </p:nvSpPr>
          <p:spPr bwMode="auto">
            <a:xfrm>
              <a:off x="5756275" y="3090863"/>
              <a:ext cx="258763" cy="188913"/>
            </a:xfrm>
            <a:custGeom>
              <a:avLst/>
              <a:gdLst>
                <a:gd name="T0" fmla="*/ 6 w 49"/>
                <a:gd name="T1" fmla="*/ 18 h 36"/>
                <a:gd name="T2" fmla="*/ 0 w 49"/>
                <a:gd name="T3" fmla="*/ 4 h 36"/>
                <a:gd name="T4" fmla="*/ 0 w 49"/>
                <a:gd name="T5" fmla="*/ 3 h 36"/>
                <a:gd name="T6" fmla="*/ 3 w 49"/>
                <a:gd name="T7" fmla="*/ 0 h 36"/>
                <a:gd name="T8" fmla="*/ 3 w 49"/>
                <a:gd name="T9" fmla="*/ 0 h 36"/>
                <a:gd name="T10" fmla="*/ 7 w 49"/>
                <a:gd name="T11" fmla="*/ 2 h 36"/>
                <a:gd name="T12" fmla="*/ 7 w 49"/>
                <a:gd name="T13" fmla="*/ 2 h 36"/>
                <a:gd name="T14" fmla="*/ 7 w 49"/>
                <a:gd name="T15" fmla="*/ 3 h 36"/>
                <a:gd name="T16" fmla="*/ 7 w 49"/>
                <a:gd name="T17" fmla="*/ 3 h 36"/>
                <a:gd name="T18" fmla="*/ 7 w 49"/>
                <a:gd name="T19" fmla="*/ 3 h 36"/>
                <a:gd name="T20" fmla="*/ 7 w 49"/>
                <a:gd name="T21" fmla="*/ 4 h 36"/>
                <a:gd name="T22" fmla="*/ 8 w 49"/>
                <a:gd name="T23" fmla="*/ 7 h 36"/>
                <a:gd name="T24" fmla="*/ 11 w 49"/>
                <a:gd name="T25" fmla="*/ 17 h 36"/>
                <a:gd name="T26" fmla="*/ 15 w 49"/>
                <a:gd name="T27" fmla="*/ 25 h 36"/>
                <a:gd name="T28" fmla="*/ 18 w 49"/>
                <a:gd name="T29" fmla="*/ 29 h 36"/>
                <a:gd name="T30" fmla="*/ 18 w 49"/>
                <a:gd name="T31" fmla="*/ 29 h 36"/>
                <a:gd name="T32" fmla="*/ 19 w 49"/>
                <a:gd name="T33" fmla="*/ 29 h 36"/>
                <a:gd name="T34" fmla="*/ 29 w 49"/>
                <a:gd name="T35" fmla="*/ 26 h 36"/>
                <a:gd name="T36" fmla="*/ 33 w 49"/>
                <a:gd name="T37" fmla="*/ 23 h 36"/>
                <a:gd name="T38" fmla="*/ 33 w 49"/>
                <a:gd name="T39" fmla="*/ 23 h 36"/>
                <a:gd name="T40" fmla="*/ 38 w 49"/>
                <a:gd name="T41" fmla="*/ 12 h 36"/>
                <a:gd name="T42" fmla="*/ 42 w 49"/>
                <a:gd name="T43" fmla="*/ 4 h 36"/>
                <a:gd name="T44" fmla="*/ 45 w 49"/>
                <a:gd name="T45" fmla="*/ 2 h 36"/>
                <a:gd name="T46" fmla="*/ 47 w 49"/>
                <a:gd name="T47" fmla="*/ 2 h 36"/>
                <a:gd name="T48" fmla="*/ 49 w 49"/>
                <a:gd name="T49" fmla="*/ 5 h 36"/>
                <a:gd name="T50" fmla="*/ 49 w 49"/>
                <a:gd name="T51" fmla="*/ 7 h 36"/>
                <a:gd name="T52" fmla="*/ 49 w 49"/>
                <a:gd name="T53" fmla="*/ 7 h 36"/>
                <a:gd name="T54" fmla="*/ 48 w 49"/>
                <a:gd name="T55" fmla="*/ 7 h 36"/>
                <a:gd name="T56" fmla="*/ 48 w 49"/>
                <a:gd name="T57" fmla="*/ 7 h 36"/>
                <a:gd name="T58" fmla="*/ 48 w 49"/>
                <a:gd name="T59" fmla="*/ 7 h 36"/>
                <a:gd name="T60" fmla="*/ 48 w 49"/>
                <a:gd name="T61" fmla="*/ 7 h 36"/>
                <a:gd name="T62" fmla="*/ 48 w 49"/>
                <a:gd name="T63" fmla="*/ 8 h 36"/>
                <a:gd name="T64" fmla="*/ 47 w 49"/>
                <a:gd name="T65" fmla="*/ 9 h 36"/>
                <a:gd name="T66" fmla="*/ 44 w 49"/>
                <a:gd name="T67" fmla="*/ 15 h 36"/>
                <a:gd name="T68" fmla="*/ 40 w 49"/>
                <a:gd name="T69" fmla="*/ 24 h 36"/>
                <a:gd name="T70" fmla="*/ 40 w 49"/>
                <a:gd name="T71" fmla="*/ 24 h 36"/>
                <a:gd name="T72" fmla="*/ 33 w 49"/>
                <a:gd name="T73" fmla="*/ 32 h 36"/>
                <a:gd name="T74" fmla="*/ 19 w 49"/>
                <a:gd name="T75" fmla="*/ 36 h 36"/>
                <a:gd name="T76" fmla="*/ 4 w 49"/>
                <a:gd name="T77" fmla="*/ 19 h 36"/>
                <a:gd name="T78" fmla="*/ 46 w 49"/>
                <a:gd name="T79" fmla="*/ 5 h 36"/>
                <a:gd name="T80" fmla="*/ 46 w 49"/>
                <a:gd name="T81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36">
                  <a:moveTo>
                    <a:pt x="4" y="19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" y="11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9" y="13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20"/>
                    <a:pt x="13" y="23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8"/>
                    <a:pt x="27" y="27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5"/>
                    <a:pt x="33" y="24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0"/>
                    <a:pt x="36" y="16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0" y="8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3"/>
                    <a:pt x="49" y="4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11"/>
                    <a:pt x="45" y="13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2" y="19"/>
                    <a:pt x="40" y="23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8"/>
                    <a:pt x="36" y="30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9" y="34"/>
                    <a:pt x="24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0" y="35"/>
                    <a:pt x="7" y="26"/>
                    <a:pt x="4" y="19"/>
                  </a:cubicBezTo>
                  <a:close/>
                  <a:moveTo>
                    <a:pt x="46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93"/>
            <p:cNvSpPr/>
            <p:nvPr/>
          </p:nvSpPr>
          <p:spPr bwMode="auto">
            <a:xfrm>
              <a:off x="5729288" y="3052763"/>
              <a:ext cx="74613" cy="63500"/>
            </a:xfrm>
            <a:custGeom>
              <a:avLst/>
              <a:gdLst>
                <a:gd name="T0" fmla="*/ 1 w 14"/>
                <a:gd name="T1" fmla="*/ 11 h 12"/>
                <a:gd name="T2" fmla="*/ 1 w 14"/>
                <a:gd name="T3" fmla="*/ 9 h 12"/>
                <a:gd name="T4" fmla="*/ 1 w 14"/>
                <a:gd name="T5" fmla="*/ 9 h 12"/>
                <a:gd name="T6" fmla="*/ 12 w 14"/>
                <a:gd name="T7" fmla="*/ 1 h 12"/>
                <a:gd name="T8" fmla="*/ 14 w 14"/>
                <a:gd name="T9" fmla="*/ 1 h 12"/>
                <a:gd name="T10" fmla="*/ 14 w 14"/>
                <a:gd name="T11" fmla="*/ 1 h 12"/>
                <a:gd name="T12" fmla="*/ 14 w 14"/>
                <a:gd name="T13" fmla="*/ 3 h 12"/>
                <a:gd name="T14" fmla="*/ 14 w 14"/>
                <a:gd name="T15" fmla="*/ 3 h 12"/>
                <a:gd name="T16" fmla="*/ 3 w 14"/>
                <a:gd name="T17" fmla="*/ 11 h 12"/>
                <a:gd name="T18" fmla="*/ 2 w 14"/>
                <a:gd name="T19" fmla="*/ 12 h 12"/>
                <a:gd name="T20" fmla="*/ 2 w 14"/>
                <a:gd name="T21" fmla="*/ 12 h 12"/>
                <a:gd name="T22" fmla="*/ 1 w 14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2">
                  <a:moveTo>
                    <a:pt x="1" y="11"/>
                  </a:moveTo>
                  <a:cubicBezTo>
                    <a:pt x="0" y="11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4"/>
            <p:cNvSpPr>
              <a:spLocks noEditPoints="1"/>
            </p:cNvSpPr>
            <p:nvPr/>
          </p:nvSpPr>
          <p:spPr bwMode="auto">
            <a:xfrm>
              <a:off x="5724525" y="3043238"/>
              <a:ext cx="88900" cy="84138"/>
            </a:xfrm>
            <a:custGeom>
              <a:avLst/>
              <a:gdLst>
                <a:gd name="T0" fmla="*/ 0 w 17"/>
                <a:gd name="T1" fmla="*/ 15 h 16"/>
                <a:gd name="T2" fmla="*/ 0 w 17"/>
                <a:gd name="T3" fmla="*/ 12 h 16"/>
                <a:gd name="T4" fmla="*/ 0 w 17"/>
                <a:gd name="T5" fmla="*/ 12 h 16"/>
                <a:gd name="T6" fmla="*/ 1 w 17"/>
                <a:gd name="T7" fmla="*/ 10 h 16"/>
                <a:gd name="T8" fmla="*/ 1 w 17"/>
                <a:gd name="T9" fmla="*/ 10 h 16"/>
                <a:gd name="T10" fmla="*/ 11 w 17"/>
                <a:gd name="T11" fmla="*/ 1 h 16"/>
                <a:gd name="T12" fmla="*/ 14 w 17"/>
                <a:gd name="T13" fmla="*/ 0 h 16"/>
                <a:gd name="T14" fmla="*/ 14 w 17"/>
                <a:gd name="T15" fmla="*/ 0 h 16"/>
                <a:gd name="T16" fmla="*/ 16 w 17"/>
                <a:gd name="T17" fmla="*/ 2 h 16"/>
                <a:gd name="T18" fmla="*/ 16 w 17"/>
                <a:gd name="T19" fmla="*/ 2 h 16"/>
                <a:gd name="T20" fmla="*/ 17 w 17"/>
                <a:gd name="T21" fmla="*/ 4 h 16"/>
                <a:gd name="T22" fmla="*/ 17 w 17"/>
                <a:gd name="T23" fmla="*/ 4 h 16"/>
                <a:gd name="T24" fmla="*/ 16 w 17"/>
                <a:gd name="T25" fmla="*/ 7 h 16"/>
                <a:gd name="T26" fmla="*/ 16 w 17"/>
                <a:gd name="T27" fmla="*/ 7 h 16"/>
                <a:gd name="T28" fmla="*/ 5 w 17"/>
                <a:gd name="T29" fmla="*/ 15 h 16"/>
                <a:gd name="T30" fmla="*/ 3 w 17"/>
                <a:gd name="T31" fmla="*/ 16 h 16"/>
                <a:gd name="T32" fmla="*/ 3 w 17"/>
                <a:gd name="T33" fmla="*/ 16 h 16"/>
                <a:gd name="T34" fmla="*/ 3 w 17"/>
                <a:gd name="T35" fmla="*/ 16 h 16"/>
                <a:gd name="T36" fmla="*/ 3 w 17"/>
                <a:gd name="T37" fmla="*/ 16 h 16"/>
                <a:gd name="T38" fmla="*/ 0 w 17"/>
                <a:gd name="T39" fmla="*/ 15 h 16"/>
                <a:gd name="T40" fmla="*/ 2 w 17"/>
                <a:gd name="T41" fmla="*/ 13 h 16"/>
                <a:gd name="T42" fmla="*/ 3 w 17"/>
                <a:gd name="T43" fmla="*/ 12 h 16"/>
                <a:gd name="T44" fmla="*/ 3 w 17"/>
                <a:gd name="T45" fmla="*/ 12 h 16"/>
                <a:gd name="T46" fmla="*/ 2 w 17"/>
                <a:gd name="T47" fmla="*/ 13 h 16"/>
                <a:gd name="T48" fmla="*/ 3 w 17"/>
                <a:gd name="T49" fmla="*/ 12 h 16"/>
                <a:gd name="T50" fmla="*/ 3 w 17"/>
                <a:gd name="T51" fmla="*/ 12 h 16"/>
                <a:gd name="T52" fmla="*/ 3 w 17"/>
                <a:gd name="T53" fmla="*/ 12 h 16"/>
                <a:gd name="T54" fmla="*/ 3 w 17"/>
                <a:gd name="T55" fmla="*/ 12 h 16"/>
                <a:gd name="T56" fmla="*/ 3 w 17"/>
                <a:gd name="T5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6">
                  <a:moveTo>
                    <a:pt x="0" y="15"/>
                  </a:move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lose/>
                  <a:moveTo>
                    <a:pt x="2" y="13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5"/>
            <p:cNvSpPr/>
            <p:nvPr/>
          </p:nvSpPr>
          <p:spPr bwMode="auto">
            <a:xfrm>
              <a:off x="6019800" y="3016251"/>
              <a:ext cx="58738" cy="26988"/>
            </a:xfrm>
            <a:custGeom>
              <a:avLst/>
              <a:gdLst>
                <a:gd name="T0" fmla="*/ 9 w 11"/>
                <a:gd name="T1" fmla="*/ 5 h 5"/>
                <a:gd name="T2" fmla="*/ 1 w 11"/>
                <a:gd name="T3" fmla="*/ 3 h 5"/>
                <a:gd name="T4" fmla="*/ 0 w 11"/>
                <a:gd name="T5" fmla="*/ 1 h 5"/>
                <a:gd name="T6" fmla="*/ 0 w 11"/>
                <a:gd name="T7" fmla="*/ 1 h 5"/>
                <a:gd name="T8" fmla="*/ 2 w 11"/>
                <a:gd name="T9" fmla="*/ 0 h 5"/>
                <a:gd name="T10" fmla="*/ 2 w 11"/>
                <a:gd name="T11" fmla="*/ 0 h 5"/>
                <a:gd name="T12" fmla="*/ 10 w 11"/>
                <a:gd name="T13" fmla="*/ 2 h 5"/>
                <a:gd name="T14" fmla="*/ 11 w 11"/>
                <a:gd name="T15" fmla="*/ 4 h 5"/>
                <a:gd name="T16" fmla="*/ 11 w 11"/>
                <a:gd name="T17" fmla="*/ 4 h 5"/>
                <a:gd name="T18" fmla="*/ 9 w 11"/>
                <a:gd name="T19" fmla="*/ 5 h 5"/>
                <a:gd name="T20" fmla="*/ 9 w 11"/>
                <a:gd name="T21" fmla="*/ 5 h 5"/>
                <a:gd name="T22" fmla="*/ 9 w 11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5">
                  <a:moveTo>
                    <a:pt x="9" y="5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6"/>
            <p:cNvSpPr/>
            <p:nvPr/>
          </p:nvSpPr>
          <p:spPr bwMode="auto">
            <a:xfrm>
              <a:off x="6010275" y="3006726"/>
              <a:ext cx="79375" cy="46038"/>
            </a:xfrm>
            <a:custGeom>
              <a:avLst/>
              <a:gdLst>
                <a:gd name="T0" fmla="*/ 11 w 15"/>
                <a:gd name="T1" fmla="*/ 9 h 9"/>
                <a:gd name="T2" fmla="*/ 11 w 15"/>
                <a:gd name="T3" fmla="*/ 9 h 9"/>
                <a:gd name="T4" fmla="*/ 11 w 15"/>
                <a:gd name="T5" fmla="*/ 9 h 9"/>
                <a:gd name="T6" fmla="*/ 11 w 15"/>
                <a:gd name="T7" fmla="*/ 7 h 9"/>
                <a:gd name="T8" fmla="*/ 11 w 15"/>
                <a:gd name="T9" fmla="*/ 9 h 9"/>
                <a:gd name="T10" fmla="*/ 2 w 15"/>
                <a:gd name="T11" fmla="*/ 7 h 9"/>
                <a:gd name="T12" fmla="*/ 0 w 15"/>
                <a:gd name="T13" fmla="*/ 4 h 9"/>
                <a:gd name="T14" fmla="*/ 0 w 15"/>
                <a:gd name="T15" fmla="*/ 4 h 9"/>
                <a:gd name="T16" fmla="*/ 0 w 15"/>
                <a:gd name="T17" fmla="*/ 3 h 9"/>
                <a:gd name="T18" fmla="*/ 0 w 15"/>
                <a:gd name="T19" fmla="*/ 3 h 9"/>
                <a:gd name="T20" fmla="*/ 3 w 15"/>
                <a:gd name="T21" fmla="*/ 0 h 9"/>
                <a:gd name="T22" fmla="*/ 3 w 15"/>
                <a:gd name="T23" fmla="*/ 0 h 9"/>
                <a:gd name="T24" fmla="*/ 4 w 15"/>
                <a:gd name="T25" fmla="*/ 0 h 9"/>
                <a:gd name="T26" fmla="*/ 4 w 15"/>
                <a:gd name="T27" fmla="*/ 0 h 9"/>
                <a:gd name="T28" fmla="*/ 12 w 15"/>
                <a:gd name="T29" fmla="*/ 2 h 9"/>
                <a:gd name="T30" fmla="*/ 15 w 15"/>
                <a:gd name="T31" fmla="*/ 6 h 9"/>
                <a:gd name="T32" fmla="*/ 15 w 15"/>
                <a:gd name="T33" fmla="*/ 6 h 9"/>
                <a:gd name="T34" fmla="*/ 15 w 15"/>
                <a:gd name="T35" fmla="*/ 7 h 9"/>
                <a:gd name="T36" fmla="*/ 15 w 15"/>
                <a:gd name="T37" fmla="*/ 7 h 9"/>
                <a:gd name="T38" fmla="*/ 11 w 15"/>
                <a:gd name="T39" fmla="*/ 9 h 9"/>
                <a:gd name="T40" fmla="*/ 11 w 15"/>
                <a:gd name="T41" fmla="*/ 9 h 9"/>
                <a:gd name="T42" fmla="*/ 11 w 15"/>
                <a:gd name="T4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97"/>
            <p:cNvSpPr/>
            <p:nvPr/>
          </p:nvSpPr>
          <p:spPr bwMode="auto">
            <a:xfrm>
              <a:off x="5729288" y="3311526"/>
              <a:ext cx="95250" cy="127000"/>
            </a:xfrm>
            <a:custGeom>
              <a:avLst/>
              <a:gdLst>
                <a:gd name="T0" fmla="*/ 1 w 18"/>
                <a:gd name="T1" fmla="*/ 14 h 24"/>
                <a:gd name="T2" fmla="*/ 1 w 18"/>
                <a:gd name="T3" fmla="*/ 12 h 24"/>
                <a:gd name="T4" fmla="*/ 1 w 18"/>
                <a:gd name="T5" fmla="*/ 12 h 24"/>
                <a:gd name="T6" fmla="*/ 3 w 18"/>
                <a:gd name="T7" fmla="*/ 12 h 24"/>
                <a:gd name="T8" fmla="*/ 3 w 18"/>
                <a:gd name="T9" fmla="*/ 12 h 24"/>
                <a:gd name="T10" fmla="*/ 12 w 18"/>
                <a:gd name="T11" fmla="*/ 19 h 24"/>
                <a:gd name="T12" fmla="*/ 15 w 18"/>
                <a:gd name="T13" fmla="*/ 9 h 24"/>
                <a:gd name="T14" fmla="*/ 15 w 18"/>
                <a:gd name="T15" fmla="*/ 2 h 24"/>
                <a:gd name="T16" fmla="*/ 17 w 18"/>
                <a:gd name="T17" fmla="*/ 0 h 24"/>
                <a:gd name="T18" fmla="*/ 17 w 18"/>
                <a:gd name="T19" fmla="*/ 0 h 24"/>
                <a:gd name="T20" fmla="*/ 18 w 18"/>
                <a:gd name="T21" fmla="*/ 2 h 24"/>
                <a:gd name="T22" fmla="*/ 18 w 18"/>
                <a:gd name="T23" fmla="*/ 2 h 24"/>
                <a:gd name="T24" fmla="*/ 18 w 18"/>
                <a:gd name="T25" fmla="*/ 10 h 24"/>
                <a:gd name="T26" fmla="*/ 13 w 18"/>
                <a:gd name="T27" fmla="*/ 24 h 24"/>
                <a:gd name="T28" fmla="*/ 1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1" y="14"/>
                  </a:moveTo>
                  <a:cubicBezTo>
                    <a:pt x="1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98"/>
            <p:cNvSpPr>
              <a:spLocks noEditPoints="1"/>
            </p:cNvSpPr>
            <p:nvPr/>
          </p:nvSpPr>
          <p:spPr bwMode="auto">
            <a:xfrm>
              <a:off x="5724525" y="3300413"/>
              <a:ext cx="111125" cy="153988"/>
            </a:xfrm>
            <a:custGeom>
              <a:avLst/>
              <a:gdLst>
                <a:gd name="T0" fmla="*/ 1 w 21"/>
                <a:gd name="T1" fmla="*/ 18 h 29"/>
                <a:gd name="T2" fmla="*/ 1 w 21"/>
                <a:gd name="T3" fmla="*/ 18 h 29"/>
                <a:gd name="T4" fmla="*/ 0 w 21"/>
                <a:gd name="T5" fmla="*/ 15 h 29"/>
                <a:gd name="T6" fmla="*/ 0 w 21"/>
                <a:gd name="T7" fmla="*/ 15 h 29"/>
                <a:gd name="T8" fmla="*/ 0 w 21"/>
                <a:gd name="T9" fmla="*/ 13 h 29"/>
                <a:gd name="T10" fmla="*/ 0 w 21"/>
                <a:gd name="T11" fmla="*/ 13 h 29"/>
                <a:gd name="T12" fmla="*/ 3 w 21"/>
                <a:gd name="T13" fmla="*/ 11 h 29"/>
                <a:gd name="T14" fmla="*/ 3 w 21"/>
                <a:gd name="T15" fmla="*/ 11 h 29"/>
                <a:gd name="T16" fmla="*/ 5 w 21"/>
                <a:gd name="T17" fmla="*/ 12 h 29"/>
                <a:gd name="T18" fmla="*/ 5 w 21"/>
                <a:gd name="T19" fmla="*/ 12 h 29"/>
                <a:gd name="T20" fmla="*/ 12 w 21"/>
                <a:gd name="T21" fmla="*/ 17 h 29"/>
                <a:gd name="T22" fmla="*/ 14 w 21"/>
                <a:gd name="T23" fmla="*/ 11 h 29"/>
                <a:gd name="T24" fmla="*/ 14 w 21"/>
                <a:gd name="T25" fmla="*/ 4 h 29"/>
                <a:gd name="T26" fmla="*/ 18 w 21"/>
                <a:gd name="T27" fmla="*/ 0 h 29"/>
                <a:gd name="T28" fmla="*/ 18 w 21"/>
                <a:gd name="T29" fmla="*/ 0 h 29"/>
                <a:gd name="T30" fmla="*/ 21 w 21"/>
                <a:gd name="T31" fmla="*/ 4 h 29"/>
                <a:gd name="T32" fmla="*/ 21 w 21"/>
                <a:gd name="T33" fmla="*/ 4 h 29"/>
                <a:gd name="T34" fmla="*/ 21 w 21"/>
                <a:gd name="T35" fmla="*/ 12 h 29"/>
                <a:gd name="T36" fmla="*/ 15 w 21"/>
                <a:gd name="T37" fmla="*/ 29 h 29"/>
                <a:gd name="T38" fmla="*/ 1 w 21"/>
                <a:gd name="T39" fmla="*/ 18 h 29"/>
                <a:gd name="T40" fmla="*/ 2 w 21"/>
                <a:gd name="T41" fmla="*/ 16 h 29"/>
                <a:gd name="T42" fmla="*/ 3 w 21"/>
                <a:gd name="T43" fmla="*/ 15 h 29"/>
                <a:gd name="T44" fmla="*/ 3 w 21"/>
                <a:gd name="T45" fmla="*/ 15 h 29"/>
                <a:gd name="T46" fmla="*/ 3 w 21"/>
                <a:gd name="T47" fmla="*/ 15 h 29"/>
                <a:gd name="T48" fmla="*/ 2 w 21"/>
                <a:gd name="T49" fmla="*/ 16 h 29"/>
                <a:gd name="T50" fmla="*/ 3 w 21"/>
                <a:gd name="T51" fmla="*/ 15 h 29"/>
                <a:gd name="T52" fmla="*/ 3 w 21"/>
                <a:gd name="T53" fmla="*/ 15 h 29"/>
                <a:gd name="T54" fmla="*/ 3 w 21"/>
                <a:gd name="T55" fmla="*/ 15 h 29"/>
                <a:gd name="T56" fmla="*/ 3 w 21"/>
                <a:gd name="T57" fmla="*/ 15 h 29"/>
                <a:gd name="T58" fmla="*/ 3 w 21"/>
                <a:gd name="T59" fmla="*/ 15 h 29"/>
                <a:gd name="T60" fmla="*/ 3 w 21"/>
                <a:gd name="T61" fmla="*/ 15 h 29"/>
                <a:gd name="T62" fmla="*/ 3 w 21"/>
                <a:gd name="T6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" h="2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" y="18"/>
                    <a:pt x="1" y="18"/>
                    <a:pt x="1" y="18"/>
                  </a:cubicBezTo>
                  <a:close/>
                  <a:moveTo>
                    <a:pt x="2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99"/>
            <p:cNvSpPr/>
            <p:nvPr/>
          </p:nvSpPr>
          <p:spPr bwMode="auto">
            <a:xfrm>
              <a:off x="5808663" y="3338513"/>
              <a:ext cx="84138" cy="88900"/>
            </a:xfrm>
            <a:custGeom>
              <a:avLst/>
              <a:gdLst>
                <a:gd name="T0" fmla="*/ 0 w 16"/>
                <a:gd name="T1" fmla="*/ 5 h 17"/>
                <a:gd name="T2" fmla="*/ 1 w 16"/>
                <a:gd name="T3" fmla="*/ 3 h 17"/>
                <a:gd name="T4" fmla="*/ 1 w 16"/>
                <a:gd name="T5" fmla="*/ 3 h 17"/>
                <a:gd name="T6" fmla="*/ 3 w 16"/>
                <a:gd name="T7" fmla="*/ 3 h 17"/>
                <a:gd name="T8" fmla="*/ 3 w 16"/>
                <a:gd name="T9" fmla="*/ 3 h 17"/>
                <a:gd name="T10" fmla="*/ 9 w 16"/>
                <a:gd name="T11" fmla="*/ 11 h 17"/>
                <a:gd name="T12" fmla="*/ 13 w 16"/>
                <a:gd name="T13" fmla="*/ 1 h 17"/>
                <a:gd name="T14" fmla="*/ 15 w 16"/>
                <a:gd name="T15" fmla="*/ 1 h 17"/>
                <a:gd name="T16" fmla="*/ 15 w 16"/>
                <a:gd name="T17" fmla="*/ 1 h 17"/>
                <a:gd name="T18" fmla="*/ 16 w 16"/>
                <a:gd name="T19" fmla="*/ 2 h 17"/>
                <a:gd name="T20" fmla="*/ 16 w 16"/>
                <a:gd name="T21" fmla="*/ 2 h 17"/>
                <a:gd name="T22" fmla="*/ 10 w 16"/>
                <a:gd name="T23" fmla="*/ 17 h 17"/>
                <a:gd name="T24" fmla="*/ 0 w 16"/>
                <a:gd name="T2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00"/>
            <p:cNvSpPr/>
            <p:nvPr/>
          </p:nvSpPr>
          <p:spPr bwMode="auto">
            <a:xfrm>
              <a:off x="5797550" y="3327401"/>
              <a:ext cx="106363" cy="115888"/>
            </a:xfrm>
            <a:custGeom>
              <a:avLst/>
              <a:gdLst>
                <a:gd name="T0" fmla="*/ 1 w 20"/>
                <a:gd name="T1" fmla="*/ 9 h 22"/>
                <a:gd name="T2" fmla="*/ 2 w 20"/>
                <a:gd name="T3" fmla="*/ 7 h 22"/>
                <a:gd name="T4" fmla="*/ 4 w 20"/>
                <a:gd name="T5" fmla="*/ 6 h 22"/>
                <a:gd name="T6" fmla="*/ 4 w 20"/>
                <a:gd name="T7" fmla="*/ 6 h 22"/>
                <a:gd name="T8" fmla="*/ 2 w 20"/>
                <a:gd name="T9" fmla="*/ 7 h 22"/>
                <a:gd name="T10" fmla="*/ 1 w 20"/>
                <a:gd name="T11" fmla="*/ 9 h 22"/>
                <a:gd name="T12" fmla="*/ 0 w 20"/>
                <a:gd name="T13" fmla="*/ 6 h 22"/>
                <a:gd name="T14" fmla="*/ 0 w 20"/>
                <a:gd name="T15" fmla="*/ 6 h 22"/>
                <a:gd name="T16" fmla="*/ 1 w 20"/>
                <a:gd name="T17" fmla="*/ 4 h 22"/>
                <a:gd name="T18" fmla="*/ 1 w 20"/>
                <a:gd name="T19" fmla="*/ 4 h 22"/>
                <a:gd name="T20" fmla="*/ 4 w 20"/>
                <a:gd name="T21" fmla="*/ 3 h 22"/>
                <a:gd name="T22" fmla="*/ 4 w 20"/>
                <a:gd name="T23" fmla="*/ 3 h 22"/>
                <a:gd name="T24" fmla="*/ 6 w 20"/>
                <a:gd name="T25" fmla="*/ 4 h 22"/>
                <a:gd name="T26" fmla="*/ 6 w 20"/>
                <a:gd name="T27" fmla="*/ 4 h 22"/>
                <a:gd name="T28" fmla="*/ 11 w 20"/>
                <a:gd name="T29" fmla="*/ 9 h 22"/>
                <a:gd name="T30" fmla="*/ 13 w 20"/>
                <a:gd name="T31" fmla="*/ 3 h 22"/>
                <a:gd name="T32" fmla="*/ 16 w 20"/>
                <a:gd name="T33" fmla="*/ 0 h 22"/>
                <a:gd name="T34" fmla="*/ 16 w 20"/>
                <a:gd name="T35" fmla="*/ 0 h 22"/>
                <a:gd name="T36" fmla="*/ 18 w 20"/>
                <a:gd name="T37" fmla="*/ 1 h 22"/>
                <a:gd name="T38" fmla="*/ 18 w 20"/>
                <a:gd name="T39" fmla="*/ 1 h 22"/>
                <a:gd name="T40" fmla="*/ 20 w 20"/>
                <a:gd name="T41" fmla="*/ 4 h 22"/>
                <a:gd name="T42" fmla="*/ 20 w 20"/>
                <a:gd name="T43" fmla="*/ 4 h 22"/>
                <a:gd name="T44" fmla="*/ 20 w 20"/>
                <a:gd name="T45" fmla="*/ 5 h 22"/>
                <a:gd name="T46" fmla="*/ 20 w 20"/>
                <a:gd name="T47" fmla="*/ 5 h 22"/>
                <a:gd name="T48" fmla="*/ 13 w 20"/>
                <a:gd name="T49" fmla="*/ 22 h 22"/>
                <a:gd name="T50" fmla="*/ 1 w 20"/>
                <a:gd name="T5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" h="22">
                  <a:moveTo>
                    <a:pt x="1" y="9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1"/>
            <p:cNvSpPr>
              <a:spLocks noEditPoints="1"/>
            </p:cNvSpPr>
            <p:nvPr/>
          </p:nvSpPr>
          <p:spPr bwMode="auto">
            <a:xfrm>
              <a:off x="5580063" y="3348038"/>
              <a:ext cx="498475" cy="747713"/>
            </a:xfrm>
            <a:custGeom>
              <a:avLst/>
              <a:gdLst>
                <a:gd name="T0" fmla="*/ 13 w 94"/>
                <a:gd name="T1" fmla="*/ 109 h 142"/>
                <a:gd name="T2" fmla="*/ 0 w 94"/>
                <a:gd name="T3" fmla="*/ 50 h 142"/>
                <a:gd name="T4" fmla="*/ 0 w 94"/>
                <a:gd name="T5" fmla="*/ 50 h 142"/>
                <a:gd name="T6" fmla="*/ 15 w 94"/>
                <a:gd name="T7" fmla="*/ 11 h 142"/>
                <a:gd name="T8" fmla="*/ 15 w 94"/>
                <a:gd name="T9" fmla="*/ 11 h 142"/>
                <a:gd name="T10" fmla="*/ 48 w 94"/>
                <a:gd name="T11" fmla="*/ 0 h 142"/>
                <a:gd name="T12" fmla="*/ 48 w 94"/>
                <a:gd name="T13" fmla="*/ 0 h 142"/>
                <a:gd name="T14" fmla="*/ 80 w 94"/>
                <a:gd name="T15" fmla="*/ 10 h 142"/>
                <a:gd name="T16" fmla="*/ 80 w 94"/>
                <a:gd name="T17" fmla="*/ 10 h 142"/>
                <a:gd name="T18" fmla="*/ 94 w 94"/>
                <a:gd name="T19" fmla="*/ 49 h 142"/>
                <a:gd name="T20" fmla="*/ 94 w 94"/>
                <a:gd name="T21" fmla="*/ 49 h 142"/>
                <a:gd name="T22" fmla="*/ 79 w 94"/>
                <a:gd name="T23" fmla="*/ 109 h 142"/>
                <a:gd name="T24" fmla="*/ 79 w 94"/>
                <a:gd name="T25" fmla="*/ 109 h 142"/>
                <a:gd name="T26" fmla="*/ 46 w 94"/>
                <a:gd name="T27" fmla="*/ 142 h 142"/>
                <a:gd name="T28" fmla="*/ 46 w 94"/>
                <a:gd name="T29" fmla="*/ 142 h 142"/>
                <a:gd name="T30" fmla="*/ 13 w 94"/>
                <a:gd name="T31" fmla="*/ 109 h 142"/>
                <a:gd name="T32" fmla="*/ 77 w 94"/>
                <a:gd name="T33" fmla="*/ 108 h 142"/>
                <a:gd name="T34" fmla="*/ 91 w 94"/>
                <a:gd name="T35" fmla="*/ 49 h 142"/>
                <a:gd name="T36" fmla="*/ 91 w 94"/>
                <a:gd name="T37" fmla="*/ 49 h 142"/>
                <a:gd name="T38" fmla="*/ 48 w 94"/>
                <a:gd name="T39" fmla="*/ 3 h 142"/>
                <a:gd name="T40" fmla="*/ 48 w 94"/>
                <a:gd name="T41" fmla="*/ 3 h 142"/>
                <a:gd name="T42" fmla="*/ 3 w 94"/>
                <a:gd name="T43" fmla="*/ 50 h 142"/>
                <a:gd name="T44" fmla="*/ 3 w 94"/>
                <a:gd name="T45" fmla="*/ 50 h 142"/>
                <a:gd name="T46" fmla="*/ 16 w 94"/>
                <a:gd name="T47" fmla="*/ 108 h 142"/>
                <a:gd name="T48" fmla="*/ 16 w 94"/>
                <a:gd name="T49" fmla="*/ 108 h 142"/>
                <a:gd name="T50" fmla="*/ 46 w 94"/>
                <a:gd name="T51" fmla="*/ 139 h 142"/>
                <a:gd name="T52" fmla="*/ 46 w 94"/>
                <a:gd name="T53" fmla="*/ 139 h 142"/>
                <a:gd name="T54" fmla="*/ 77 w 94"/>
                <a:gd name="T55" fmla="*/ 10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142">
                  <a:moveTo>
                    <a:pt x="13" y="109"/>
                  </a:moveTo>
                  <a:cubicBezTo>
                    <a:pt x="5" y="91"/>
                    <a:pt x="0" y="68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1"/>
                    <a:pt x="6" y="1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4" y="3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71" y="3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9" y="18"/>
                    <a:pt x="94" y="30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68"/>
                    <a:pt x="88" y="91"/>
                    <a:pt x="79" y="109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0" y="127"/>
                    <a:pt x="59" y="142"/>
                    <a:pt x="46" y="142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3" y="142"/>
                    <a:pt x="22" y="128"/>
                    <a:pt x="13" y="109"/>
                  </a:cubicBezTo>
                  <a:close/>
                  <a:moveTo>
                    <a:pt x="77" y="108"/>
                  </a:moveTo>
                  <a:cubicBezTo>
                    <a:pt x="85" y="90"/>
                    <a:pt x="91" y="67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1" y="13"/>
                    <a:pt x="71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25" y="3"/>
                    <a:pt x="3" y="14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68"/>
                    <a:pt x="8" y="90"/>
                    <a:pt x="16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24" y="126"/>
                    <a:pt x="35" y="139"/>
                    <a:pt x="46" y="139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56" y="139"/>
                    <a:pt x="68" y="126"/>
                    <a:pt x="7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02"/>
            <p:cNvSpPr>
              <a:spLocks noEditPoints="1"/>
            </p:cNvSpPr>
            <p:nvPr/>
          </p:nvSpPr>
          <p:spPr bwMode="auto">
            <a:xfrm>
              <a:off x="5570538" y="3338513"/>
              <a:ext cx="519113" cy="768350"/>
            </a:xfrm>
            <a:custGeom>
              <a:avLst/>
              <a:gdLst>
                <a:gd name="T0" fmla="*/ 14 w 98"/>
                <a:gd name="T1" fmla="*/ 112 h 146"/>
                <a:gd name="T2" fmla="*/ 15 w 98"/>
                <a:gd name="T3" fmla="*/ 111 h 146"/>
                <a:gd name="T4" fmla="*/ 14 w 98"/>
                <a:gd name="T5" fmla="*/ 112 h 146"/>
                <a:gd name="T6" fmla="*/ 0 w 98"/>
                <a:gd name="T7" fmla="*/ 52 h 146"/>
                <a:gd name="T8" fmla="*/ 0 w 98"/>
                <a:gd name="T9" fmla="*/ 52 h 146"/>
                <a:gd name="T10" fmla="*/ 0 w 98"/>
                <a:gd name="T11" fmla="*/ 52 h 146"/>
                <a:gd name="T12" fmla="*/ 0 w 98"/>
                <a:gd name="T13" fmla="*/ 52 h 146"/>
                <a:gd name="T14" fmla="*/ 16 w 98"/>
                <a:gd name="T15" fmla="*/ 11 h 146"/>
                <a:gd name="T16" fmla="*/ 16 w 98"/>
                <a:gd name="T17" fmla="*/ 11 h 146"/>
                <a:gd name="T18" fmla="*/ 50 w 98"/>
                <a:gd name="T19" fmla="*/ 0 h 146"/>
                <a:gd name="T20" fmla="*/ 50 w 98"/>
                <a:gd name="T21" fmla="*/ 0 h 146"/>
                <a:gd name="T22" fmla="*/ 83 w 98"/>
                <a:gd name="T23" fmla="*/ 11 h 146"/>
                <a:gd name="T24" fmla="*/ 83 w 98"/>
                <a:gd name="T25" fmla="*/ 11 h 146"/>
                <a:gd name="T26" fmla="*/ 98 w 98"/>
                <a:gd name="T27" fmla="*/ 51 h 146"/>
                <a:gd name="T28" fmla="*/ 98 w 98"/>
                <a:gd name="T29" fmla="*/ 51 h 146"/>
                <a:gd name="T30" fmla="*/ 98 w 98"/>
                <a:gd name="T31" fmla="*/ 51 h 146"/>
                <a:gd name="T32" fmla="*/ 98 w 98"/>
                <a:gd name="T33" fmla="*/ 51 h 146"/>
                <a:gd name="T34" fmla="*/ 83 w 98"/>
                <a:gd name="T35" fmla="*/ 112 h 146"/>
                <a:gd name="T36" fmla="*/ 83 w 98"/>
                <a:gd name="T37" fmla="*/ 112 h 146"/>
                <a:gd name="T38" fmla="*/ 48 w 98"/>
                <a:gd name="T39" fmla="*/ 146 h 146"/>
                <a:gd name="T40" fmla="*/ 48 w 98"/>
                <a:gd name="T41" fmla="*/ 146 h 146"/>
                <a:gd name="T42" fmla="*/ 14 w 98"/>
                <a:gd name="T43" fmla="*/ 112 h 146"/>
                <a:gd name="T44" fmla="*/ 48 w 98"/>
                <a:gd name="T45" fmla="*/ 139 h 146"/>
                <a:gd name="T46" fmla="*/ 48 w 98"/>
                <a:gd name="T47" fmla="*/ 139 h 146"/>
                <a:gd name="T48" fmla="*/ 48 w 98"/>
                <a:gd name="T49" fmla="*/ 139 h 146"/>
                <a:gd name="T50" fmla="*/ 77 w 98"/>
                <a:gd name="T51" fmla="*/ 109 h 146"/>
                <a:gd name="T52" fmla="*/ 77 w 98"/>
                <a:gd name="T53" fmla="*/ 109 h 146"/>
                <a:gd name="T54" fmla="*/ 79 w 98"/>
                <a:gd name="T55" fmla="*/ 110 h 146"/>
                <a:gd name="T56" fmla="*/ 77 w 98"/>
                <a:gd name="T57" fmla="*/ 109 h 146"/>
                <a:gd name="T58" fmla="*/ 91 w 98"/>
                <a:gd name="T59" fmla="*/ 51 h 146"/>
                <a:gd name="T60" fmla="*/ 91 w 98"/>
                <a:gd name="T61" fmla="*/ 51 h 146"/>
                <a:gd name="T62" fmla="*/ 91 w 98"/>
                <a:gd name="T63" fmla="*/ 51 h 146"/>
                <a:gd name="T64" fmla="*/ 91 w 98"/>
                <a:gd name="T65" fmla="*/ 51 h 146"/>
                <a:gd name="T66" fmla="*/ 91 w 98"/>
                <a:gd name="T67" fmla="*/ 51 h 146"/>
                <a:gd name="T68" fmla="*/ 50 w 98"/>
                <a:gd name="T69" fmla="*/ 7 h 146"/>
                <a:gd name="T70" fmla="*/ 50 w 98"/>
                <a:gd name="T71" fmla="*/ 7 h 146"/>
                <a:gd name="T72" fmla="*/ 7 w 98"/>
                <a:gd name="T73" fmla="*/ 52 h 146"/>
                <a:gd name="T74" fmla="*/ 7 w 98"/>
                <a:gd name="T75" fmla="*/ 52 h 146"/>
                <a:gd name="T76" fmla="*/ 7 w 98"/>
                <a:gd name="T77" fmla="*/ 52 h 146"/>
                <a:gd name="T78" fmla="*/ 7 w 98"/>
                <a:gd name="T79" fmla="*/ 52 h 146"/>
                <a:gd name="T80" fmla="*/ 20 w 98"/>
                <a:gd name="T81" fmla="*/ 109 h 146"/>
                <a:gd name="T82" fmla="*/ 20 w 98"/>
                <a:gd name="T83" fmla="*/ 109 h 146"/>
                <a:gd name="T84" fmla="*/ 48 w 98"/>
                <a:gd name="T85" fmla="*/ 139 h 146"/>
                <a:gd name="T86" fmla="*/ 48 w 98"/>
                <a:gd name="T87" fmla="*/ 139 h 146"/>
                <a:gd name="T88" fmla="*/ 48 w 98"/>
                <a:gd name="T89" fmla="*/ 139 h 146"/>
                <a:gd name="T90" fmla="*/ 48 w 98"/>
                <a:gd name="T91" fmla="*/ 139 h 146"/>
                <a:gd name="T92" fmla="*/ 48 w 98"/>
                <a:gd name="T93" fmla="*/ 139 h 146"/>
                <a:gd name="T94" fmla="*/ 48 w 98"/>
                <a:gd name="T95" fmla="*/ 139 h 146"/>
                <a:gd name="T96" fmla="*/ 48 w 98"/>
                <a:gd name="T97" fmla="*/ 1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146">
                  <a:moveTo>
                    <a:pt x="14" y="112"/>
                  </a:move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5" y="94"/>
                    <a:pt x="0" y="7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3"/>
                    <a:pt x="6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5" y="3"/>
                    <a:pt x="38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2" y="0"/>
                    <a:pt x="74" y="3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92" y="19"/>
                    <a:pt x="98" y="3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70"/>
                    <a:pt x="92" y="93"/>
                    <a:pt x="83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74" y="130"/>
                    <a:pt x="62" y="145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33" y="145"/>
                    <a:pt x="22" y="131"/>
                    <a:pt x="14" y="112"/>
                  </a:cubicBezTo>
                  <a:close/>
                  <a:moveTo>
                    <a:pt x="48" y="139"/>
                  </a:move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57" y="139"/>
                    <a:pt x="68" y="127"/>
                    <a:pt x="77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85" y="91"/>
                    <a:pt x="91" y="69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16"/>
                    <a:pt x="72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27" y="7"/>
                    <a:pt x="7" y="17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70"/>
                    <a:pt x="12" y="92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8" y="127"/>
                    <a:pt x="39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03"/>
            <p:cNvSpPr>
              <a:spLocks noEditPoints="1"/>
            </p:cNvSpPr>
            <p:nvPr/>
          </p:nvSpPr>
          <p:spPr bwMode="auto">
            <a:xfrm>
              <a:off x="5808663" y="3359151"/>
              <a:ext cx="127000" cy="547688"/>
            </a:xfrm>
            <a:custGeom>
              <a:avLst/>
              <a:gdLst>
                <a:gd name="T0" fmla="*/ 0 w 80"/>
                <a:gd name="T1" fmla="*/ 292 h 345"/>
                <a:gd name="T2" fmla="*/ 0 w 80"/>
                <a:gd name="T3" fmla="*/ 10 h 345"/>
                <a:gd name="T4" fmla="*/ 3 w 80"/>
                <a:gd name="T5" fmla="*/ 10 h 345"/>
                <a:gd name="T6" fmla="*/ 7 w 80"/>
                <a:gd name="T7" fmla="*/ 3 h 345"/>
                <a:gd name="T8" fmla="*/ 13 w 80"/>
                <a:gd name="T9" fmla="*/ 0 h 345"/>
                <a:gd name="T10" fmla="*/ 80 w 80"/>
                <a:gd name="T11" fmla="*/ 249 h 345"/>
                <a:gd name="T12" fmla="*/ 50 w 80"/>
                <a:gd name="T13" fmla="*/ 345 h 345"/>
                <a:gd name="T14" fmla="*/ 0 w 80"/>
                <a:gd name="T15" fmla="*/ 292 h 345"/>
                <a:gd name="T16" fmla="*/ 0 w 80"/>
                <a:gd name="T17" fmla="*/ 292 h 345"/>
                <a:gd name="T18" fmla="*/ 10 w 80"/>
                <a:gd name="T19" fmla="*/ 285 h 345"/>
                <a:gd name="T20" fmla="*/ 47 w 80"/>
                <a:gd name="T21" fmla="*/ 325 h 345"/>
                <a:gd name="T22" fmla="*/ 70 w 80"/>
                <a:gd name="T23" fmla="*/ 249 h 345"/>
                <a:gd name="T24" fmla="*/ 10 w 80"/>
                <a:gd name="T25" fmla="*/ 23 h 345"/>
                <a:gd name="T26" fmla="*/ 10 w 80"/>
                <a:gd name="T27" fmla="*/ 285 h 345"/>
                <a:gd name="T28" fmla="*/ 10 w 80"/>
                <a:gd name="T29" fmla="*/ 285 h 345"/>
                <a:gd name="T30" fmla="*/ 7 w 80"/>
                <a:gd name="T31" fmla="*/ 10 h 345"/>
                <a:gd name="T32" fmla="*/ 10 w 80"/>
                <a:gd name="T33" fmla="*/ 7 h 345"/>
                <a:gd name="T34" fmla="*/ 7 w 80"/>
                <a:gd name="T35" fmla="*/ 10 h 345"/>
                <a:gd name="T36" fmla="*/ 7 w 80"/>
                <a:gd name="T37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345">
                  <a:moveTo>
                    <a:pt x="0" y="292"/>
                  </a:moveTo>
                  <a:lnTo>
                    <a:pt x="0" y="10"/>
                  </a:lnTo>
                  <a:lnTo>
                    <a:pt x="3" y="10"/>
                  </a:lnTo>
                  <a:lnTo>
                    <a:pt x="7" y="3"/>
                  </a:lnTo>
                  <a:lnTo>
                    <a:pt x="13" y="0"/>
                  </a:lnTo>
                  <a:lnTo>
                    <a:pt x="80" y="249"/>
                  </a:lnTo>
                  <a:lnTo>
                    <a:pt x="50" y="345"/>
                  </a:lnTo>
                  <a:lnTo>
                    <a:pt x="0" y="292"/>
                  </a:lnTo>
                  <a:lnTo>
                    <a:pt x="0" y="292"/>
                  </a:lnTo>
                  <a:close/>
                  <a:moveTo>
                    <a:pt x="10" y="285"/>
                  </a:moveTo>
                  <a:lnTo>
                    <a:pt x="47" y="325"/>
                  </a:lnTo>
                  <a:lnTo>
                    <a:pt x="70" y="249"/>
                  </a:lnTo>
                  <a:lnTo>
                    <a:pt x="10" y="23"/>
                  </a:lnTo>
                  <a:lnTo>
                    <a:pt x="10" y="285"/>
                  </a:lnTo>
                  <a:lnTo>
                    <a:pt x="10" y="285"/>
                  </a:lnTo>
                  <a:close/>
                  <a:moveTo>
                    <a:pt x="7" y="10"/>
                  </a:move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04"/>
            <p:cNvSpPr>
              <a:spLocks noEditPoints="1"/>
            </p:cNvSpPr>
            <p:nvPr/>
          </p:nvSpPr>
          <p:spPr bwMode="auto">
            <a:xfrm>
              <a:off x="5797550" y="3338513"/>
              <a:ext cx="149225" cy="588963"/>
            </a:xfrm>
            <a:custGeom>
              <a:avLst/>
              <a:gdLst>
                <a:gd name="T0" fmla="*/ 4 w 94"/>
                <a:gd name="T1" fmla="*/ 308 h 371"/>
                <a:gd name="T2" fmla="*/ 7 w 94"/>
                <a:gd name="T3" fmla="*/ 305 h 371"/>
                <a:gd name="T4" fmla="*/ 14 w 94"/>
                <a:gd name="T5" fmla="*/ 305 h 371"/>
                <a:gd name="T6" fmla="*/ 7 w 94"/>
                <a:gd name="T7" fmla="*/ 305 h 371"/>
                <a:gd name="T8" fmla="*/ 4 w 94"/>
                <a:gd name="T9" fmla="*/ 308 h 371"/>
                <a:gd name="T10" fmla="*/ 0 w 94"/>
                <a:gd name="T11" fmla="*/ 305 h 371"/>
                <a:gd name="T12" fmla="*/ 0 w 94"/>
                <a:gd name="T13" fmla="*/ 20 h 371"/>
                <a:gd name="T14" fmla="*/ 4 w 94"/>
                <a:gd name="T15" fmla="*/ 20 h 371"/>
                <a:gd name="T16" fmla="*/ 4 w 94"/>
                <a:gd name="T17" fmla="*/ 16 h 371"/>
                <a:gd name="T18" fmla="*/ 10 w 94"/>
                <a:gd name="T19" fmla="*/ 13 h 371"/>
                <a:gd name="T20" fmla="*/ 24 w 94"/>
                <a:gd name="T21" fmla="*/ 0 h 371"/>
                <a:gd name="T22" fmla="*/ 94 w 94"/>
                <a:gd name="T23" fmla="*/ 262 h 371"/>
                <a:gd name="T24" fmla="*/ 60 w 94"/>
                <a:gd name="T25" fmla="*/ 371 h 371"/>
                <a:gd name="T26" fmla="*/ 4 w 94"/>
                <a:gd name="T27" fmla="*/ 308 h 371"/>
                <a:gd name="T28" fmla="*/ 4 w 94"/>
                <a:gd name="T29" fmla="*/ 308 h 371"/>
                <a:gd name="T30" fmla="*/ 50 w 94"/>
                <a:gd name="T31" fmla="*/ 325 h 371"/>
                <a:gd name="T32" fmla="*/ 70 w 94"/>
                <a:gd name="T33" fmla="*/ 262 h 371"/>
                <a:gd name="T34" fmla="*/ 24 w 94"/>
                <a:gd name="T35" fmla="*/ 89 h 371"/>
                <a:gd name="T36" fmla="*/ 24 w 94"/>
                <a:gd name="T37" fmla="*/ 298 h 371"/>
                <a:gd name="T38" fmla="*/ 50 w 94"/>
                <a:gd name="T39" fmla="*/ 325 h 371"/>
                <a:gd name="T40" fmla="*/ 50 w 94"/>
                <a:gd name="T41" fmla="*/ 325 h 371"/>
                <a:gd name="T42" fmla="*/ 14 w 94"/>
                <a:gd name="T43" fmla="*/ 36 h 371"/>
                <a:gd name="T44" fmla="*/ 20 w 94"/>
                <a:gd name="T45" fmla="*/ 36 h 371"/>
                <a:gd name="T46" fmla="*/ 17 w 94"/>
                <a:gd name="T47" fmla="*/ 26 h 371"/>
                <a:gd name="T48" fmla="*/ 14 w 94"/>
                <a:gd name="T49" fmla="*/ 29 h 371"/>
                <a:gd name="T50" fmla="*/ 14 w 94"/>
                <a:gd name="T51" fmla="*/ 26 h 371"/>
                <a:gd name="T52" fmla="*/ 14 w 94"/>
                <a:gd name="T53" fmla="*/ 26 h 371"/>
                <a:gd name="T54" fmla="*/ 14 w 94"/>
                <a:gd name="T55" fmla="*/ 36 h 371"/>
                <a:gd name="T56" fmla="*/ 14 w 94"/>
                <a:gd name="T57" fmla="*/ 36 h 371"/>
                <a:gd name="T58" fmla="*/ 14 w 94"/>
                <a:gd name="T59" fmla="*/ 29 h 371"/>
                <a:gd name="T60" fmla="*/ 14 w 94"/>
                <a:gd name="T61" fmla="*/ 26 h 371"/>
                <a:gd name="T62" fmla="*/ 14 w 94"/>
                <a:gd name="T63" fmla="*/ 29 h 371"/>
                <a:gd name="T64" fmla="*/ 14 w 94"/>
                <a:gd name="T65" fmla="*/ 29 h 371"/>
                <a:gd name="T66" fmla="*/ 14 w 94"/>
                <a:gd name="T67" fmla="*/ 29 h 371"/>
                <a:gd name="T68" fmla="*/ 14 w 94"/>
                <a:gd name="T69" fmla="*/ 26 h 371"/>
                <a:gd name="T70" fmla="*/ 14 w 94"/>
                <a:gd name="T71" fmla="*/ 26 h 371"/>
                <a:gd name="T72" fmla="*/ 14 w 94"/>
                <a:gd name="T73" fmla="*/ 29 h 371"/>
                <a:gd name="T74" fmla="*/ 14 w 94"/>
                <a:gd name="T75" fmla="*/ 2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371">
                  <a:moveTo>
                    <a:pt x="4" y="308"/>
                  </a:moveTo>
                  <a:lnTo>
                    <a:pt x="7" y="305"/>
                  </a:lnTo>
                  <a:lnTo>
                    <a:pt x="14" y="305"/>
                  </a:lnTo>
                  <a:lnTo>
                    <a:pt x="7" y="305"/>
                  </a:lnTo>
                  <a:lnTo>
                    <a:pt x="4" y="308"/>
                  </a:lnTo>
                  <a:lnTo>
                    <a:pt x="0" y="305"/>
                  </a:lnTo>
                  <a:lnTo>
                    <a:pt x="0" y="20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10" y="13"/>
                  </a:lnTo>
                  <a:lnTo>
                    <a:pt x="24" y="0"/>
                  </a:lnTo>
                  <a:lnTo>
                    <a:pt x="94" y="262"/>
                  </a:lnTo>
                  <a:lnTo>
                    <a:pt x="60" y="371"/>
                  </a:lnTo>
                  <a:lnTo>
                    <a:pt x="4" y="308"/>
                  </a:lnTo>
                  <a:lnTo>
                    <a:pt x="4" y="308"/>
                  </a:lnTo>
                  <a:close/>
                  <a:moveTo>
                    <a:pt x="50" y="325"/>
                  </a:moveTo>
                  <a:lnTo>
                    <a:pt x="70" y="262"/>
                  </a:lnTo>
                  <a:lnTo>
                    <a:pt x="24" y="89"/>
                  </a:lnTo>
                  <a:lnTo>
                    <a:pt x="24" y="298"/>
                  </a:lnTo>
                  <a:lnTo>
                    <a:pt x="50" y="325"/>
                  </a:lnTo>
                  <a:lnTo>
                    <a:pt x="50" y="325"/>
                  </a:lnTo>
                  <a:close/>
                  <a:moveTo>
                    <a:pt x="14" y="36"/>
                  </a:moveTo>
                  <a:lnTo>
                    <a:pt x="20" y="36"/>
                  </a:lnTo>
                  <a:lnTo>
                    <a:pt x="17" y="26"/>
                  </a:lnTo>
                  <a:lnTo>
                    <a:pt x="14" y="29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36"/>
                  </a:lnTo>
                  <a:lnTo>
                    <a:pt x="14" y="36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  <a:moveTo>
                    <a:pt x="14" y="29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05"/>
            <p:cNvSpPr/>
            <p:nvPr/>
          </p:nvSpPr>
          <p:spPr bwMode="auto">
            <a:xfrm>
              <a:off x="6248400" y="3470276"/>
              <a:ext cx="42863" cy="73025"/>
            </a:xfrm>
            <a:custGeom>
              <a:avLst/>
              <a:gdLst>
                <a:gd name="T0" fmla="*/ 5 w 8"/>
                <a:gd name="T1" fmla="*/ 13 h 14"/>
                <a:gd name="T2" fmla="*/ 0 w 8"/>
                <a:gd name="T3" fmla="*/ 2 h 14"/>
                <a:gd name="T4" fmla="*/ 1 w 8"/>
                <a:gd name="T5" fmla="*/ 0 h 14"/>
                <a:gd name="T6" fmla="*/ 1 w 8"/>
                <a:gd name="T7" fmla="*/ 0 h 14"/>
                <a:gd name="T8" fmla="*/ 3 w 8"/>
                <a:gd name="T9" fmla="*/ 1 h 14"/>
                <a:gd name="T10" fmla="*/ 3 w 8"/>
                <a:gd name="T11" fmla="*/ 1 h 14"/>
                <a:gd name="T12" fmla="*/ 7 w 8"/>
                <a:gd name="T13" fmla="*/ 12 h 14"/>
                <a:gd name="T14" fmla="*/ 7 w 8"/>
                <a:gd name="T15" fmla="*/ 14 h 14"/>
                <a:gd name="T16" fmla="*/ 7 w 8"/>
                <a:gd name="T17" fmla="*/ 14 h 14"/>
                <a:gd name="T18" fmla="*/ 6 w 8"/>
                <a:gd name="T19" fmla="*/ 14 h 14"/>
                <a:gd name="T20" fmla="*/ 6 w 8"/>
                <a:gd name="T21" fmla="*/ 14 h 14"/>
                <a:gd name="T22" fmla="*/ 5 w 8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06"/>
            <p:cNvSpPr>
              <a:spLocks noEditPoints="1"/>
            </p:cNvSpPr>
            <p:nvPr/>
          </p:nvSpPr>
          <p:spPr bwMode="auto">
            <a:xfrm>
              <a:off x="6237288" y="3459163"/>
              <a:ext cx="63500" cy="95250"/>
            </a:xfrm>
            <a:custGeom>
              <a:avLst/>
              <a:gdLst>
                <a:gd name="T0" fmla="*/ 5 w 12"/>
                <a:gd name="T1" fmla="*/ 16 h 18"/>
                <a:gd name="T2" fmla="*/ 5 w 12"/>
                <a:gd name="T3" fmla="*/ 16 h 18"/>
                <a:gd name="T4" fmla="*/ 0 w 12"/>
                <a:gd name="T5" fmla="*/ 5 h 18"/>
                <a:gd name="T6" fmla="*/ 0 w 12"/>
                <a:gd name="T7" fmla="*/ 4 h 18"/>
                <a:gd name="T8" fmla="*/ 0 w 12"/>
                <a:gd name="T9" fmla="*/ 4 h 18"/>
                <a:gd name="T10" fmla="*/ 2 w 12"/>
                <a:gd name="T11" fmla="*/ 0 h 18"/>
                <a:gd name="T12" fmla="*/ 2 w 12"/>
                <a:gd name="T13" fmla="*/ 0 h 18"/>
                <a:gd name="T14" fmla="*/ 4 w 12"/>
                <a:gd name="T15" fmla="*/ 0 h 18"/>
                <a:gd name="T16" fmla="*/ 4 w 12"/>
                <a:gd name="T17" fmla="*/ 0 h 18"/>
                <a:gd name="T18" fmla="*/ 7 w 12"/>
                <a:gd name="T19" fmla="*/ 2 h 18"/>
                <a:gd name="T20" fmla="*/ 7 w 12"/>
                <a:gd name="T21" fmla="*/ 2 h 18"/>
                <a:gd name="T22" fmla="*/ 11 w 12"/>
                <a:gd name="T23" fmla="*/ 13 h 18"/>
                <a:gd name="T24" fmla="*/ 12 w 12"/>
                <a:gd name="T25" fmla="*/ 15 h 18"/>
                <a:gd name="T26" fmla="*/ 12 w 12"/>
                <a:gd name="T27" fmla="*/ 15 h 18"/>
                <a:gd name="T28" fmla="*/ 9 w 12"/>
                <a:gd name="T29" fmla="*/ 18 h 18"/>
                <a:gd name="T30" fmla="*/ 9 w 12"/>
                <a:gd name="T31" fmla="*/ 18 h 18"/>
                <a:gd name="T32" fmla="*/ 8 w 12"/>
                <a:gd name="T33" fmla="*/ 18 h 18"/>
                <a:gd name="T34" fmla="*/ 8 w 12"/>
                <a:gd name="T35" fmla="*/ 18 h 18"/>
                <a:gd name="T36" fmla="*/ 8 w 12"/>
                <a:gd name="T37" fmla="*/ 18 h 18"/>
                <a:gd name="T38" fmla="*/ 8 w 12"/>
                <a:gd name="T39" fmla="*/ 18 h 18"/>
                <a:gd name="T40" fmla="*/ 5 w 12"/>
                <a:gd name="T41" fmla="*/ 16 h 18"/>
                <a:gd name="T42" fmla="*/ 7 w 12"/>
                <a:gd name="T43" fmla="*/ 15 h 18"/>
                <a:gd name="T44" fmla="*/ 9 w 12"/>
                <a:gd name="T45" fmla="*/ 14 h 18"/>
                <a:gd name="T46" fmla="*/ 8 w 12"/>
                <a:gd name="T47" fmla="*/ 15 h 18"/>
                <a:gd name="T48" fmla="*/ 8 w 12"/>
                <a:gd name="T49" fmla="*/ 15 h 18"/>
                <a:gd name="T50" fmla="*/ 8 w 12"/>
                <a:gd name="T51" fmla="*/ 15 h 18"/>
                <a:gd name="T52" fmla="*/ 8 w 12"/>
                <a:gd name="T53" fmla="*/ 15 h 18"/>
                <a:gd name="T54" fmla="*/ 8 w 12"/>
                <a:gd name="T55" fmla="*/ 15 h 18"/>
                <a:gd name="T56" fmla="*/ 7 w 12"/>
                <a:gd name="T5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8"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5" y="17"/>
                    <a:pt x="5" y="16"/>
                  </a:cubicBezTo>
                  <a:close/>
                  <a:moveTo>
                    <a:pt x="7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07"/>
            <p:cNvSpPr/>
            <p:nvPr/>
          </p:nvSpPr>
          <p:spPr bwMode="auto">
            <a:xfrm>
              <a:off x="6062663" y="3443288"/>
              <a:ext cx="238125" cy="327025"/>
            </a:xfrm>
            <a:custGeom>
              <a:avLst/>
              <a:gdLst>
                <a:gd name="T0" fmla="*/ 0 w 45"/>
                <a:gd name="T1" fmla="*/ 42 h 62"/>
                <a:gd name="T2" fmla="*/ 0 w 45"/>
                <a:gd name="T3" fmla="*/ 40 h 62"/>
                <a:gd name="T4" fmla="*/ 0 w 45"/>
                <a:gd name="T5" fmla="*/ 40 h 62"/>
                <a:gd name="T6" fmla="*/ 3 w 45"/>
                <a:gd name="T7" fmla="*/ 40 h 62"/>
                <a:gd name="T8" fmla="*/ 3 w 45"/>
                <a:gd name="T9" fmla="*/ 40 h 62"/>
                <a:gd name="T10" fmla="*/ 20 w 45"/>
                <a:gd name="T11" fmla="*/ 57 h 62"/>
                <a:gd name="T12" fmla="*/ 42 w 45"/>
                <a:gd name="T13" fmla="*/ 17 h 62"/>
                <a:gd name="T14" fmla="*/ 37 w 45"/>
                <a:gd name="T15" fmla="*/ 2 h 62"/>
                <a:gd name="T16" fmla="*/ 37 w 45"/>
                <a:gd name="T17" fmla="*/ 2 h 62"/>
                <a:gd name="T18" fmla="*/ 38 w 45"/>
                <a:gd name="T19" fmla="*/ 0 h 62"/>
                <a:gd name="T20" fmla="*/ 38 w 45"/>
                <a:gd name="T21" fmla="*/ 0 h 62"/>
                <a:gd name="T22" fmla="*/ 40 w 45"/>
                <a:gd name="T23" fmla="*/ 1 h 62"/>
                <a:gd name="T24" fmla="*/ 40 w 45"/>
                <a:gd name="T25" fmla="*/ 1 h 62"/>
                <a:gd name="T26" fmla="*/ 45 w 45"/>
                <a:gd name="T27" fmla="*/ 18 h 62"/>
                <a:gd name="T28" fmla="*/ 21 w 45"/>
                <a:gd name="T29" fmla="*/ 62 h 62"/>
                <a:gd name="T30" fmla="*/ 0 w 45"/>
                <a:gd name="T3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62">
                  <a:moveTo>
                    <a:pt x="0" y="42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39"/>
                    <a:pt x="2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8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8"/>
            <p:cNvSpPr>
              <a:spLocks noEditPoints="1"/>
            </p:cNvSpPr>
            <p:nvPr/>
          </p:nvSpPr>
          <p:spPr bwMode="auto">
            <a:xfrm>
              <a:off x="6051550" y="3432176"/>
              <a:ext cx="265113" cy="358775"/>
            </a:xfrm>
            <a:custGeom>
              <a:avLst/>
              <a:gdLst>
                <a:gd name="T0" fmla="*/ 1 w 50"/>
                <a:gd name="T1" fmla="*/ 46 h 68"/>
                <a:gd name="T2" fmla="*/ 1 w 50"/>
                <a:gd name="T3" fmla="*/ 46 h 68"/>
                <a:gd name="T4" fmla="*/ 0 w 50"/>
                <a:gd name="T5" fmla="*/ 43 h 68"/>
                <a:gd name="T6" fmla="*/ 0 w 50"/>
                <a:gd name="T7" fmla="*/ 43 h 68"/>
                <a:gd name="T8" fmla="*/ 1 w 50"/>
                <a:gd name="T9" fmla="*/ 41 h 68"/>
                <a:gd name="T10" fmla="*/ 1 w 50"/>
                <a:gd name="T11" fmla="*/ 41 h 68"/>
                <a:gd name="T12" fmla="*/ 3 w 50"/>
                <a:gd name="T13" fmla="*/ 40 h 68"/>
                <a:gd name="T14" fmla="*/ 3 w 50"/>
                <a:gd name="T15" fmla="*/ 40 h 68"/>
                <a:gd name="T16" fmla="*/ 6 w 50"/>
                <a:gd name="T17" fmla="*/ 41 h 68"/>
                <a:gd name="T18" fmla="*/ 6 w 50"/>
                <a:gd name="T19" fmla="*/ 41 h 68"/>
                <a:gd name="T20" fmla="*/ 22 w 50"/>
                <a:gd name="T21" fmla="*/ 56 h 68"/>
                <a:gd name="T22" fmla="*/ 42 w 50"/>
                <a:gd name="T23" fmla="*/ 19 h 68"/>
                <a:gd name="T24" fmla="*/ 37 w 50"/>
                <a:gd name="T25" fmla="*/ 2 h 68"/>
                <a:gd name="T26" fmla="*/ 38 w 50"/>
                <a:gd name="T27" fmla="*/ 2 h 68"/>
                <a:gd name="T28" fmla="*/ 40 w 50"/>
                <a:gd name="T29" fmla="*/ 1 h 68"/>
                <a:gd name="T30" fmla="*/ 40 w 50"/>
                <a:gd name="T31" fmla="*/ 1 h 68"/>
                <a:gd name="T32" fmla="*/ 41 w 50"/>
                <a:gd name="T33" fmla="*/ 0 h 68"/>
                <a:gd name="T34" fmla="*/ 41 w 50"/>
                <a:gd name="T35" fmla="*/ 0 h 68"/>
                <a:gd name="T36" fmla="*/ 44 w 50"/>
                <a:gd name="T37" fmla="*/ 3 h 68"/>
                <a:gd name="T38" fmla="*/ 44 w 50"/>
                <a:gd name="T39" fmla="*/ 3 h 68"/>
                <a:gd name="T40" fmla="*/ 50 w 50"/>
                <a:gd name="T41" fmla="*/ 20 h 68"/>
                <a:gd name="T42" fmla="*/ 24 w 50"/>
                <a:gd name="T43" fmla="*/ 68 h 68"/>
                <a:gd name="T44" fmla="*/ 1 w 50"/>
                <a:gd name="T45" fmla="*/ 46 h 68"/>
                <a:gd name="T46" fmla="*/ 2 w 50"/>
                <a:gd name="T47" fmla="*/ 44 h 68"/>
                <a:gd name="T48" fmla="*/ 3 w 50"/>
                <a:gd name="T49" fmla="*/ 43 h 68"/>
                <a:gd name="T50" fmla="*/ 3 w 50"/>
                <a:gd name="T51" fmla="*/ 43 h 68"/>
                <a:gd name="T52" fmla="*/ 2 w 50"/>
                <a:gd name="T53" fmla="*/ 4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68">
                  <a:moveTo>
                    <a:pt x="1" y="46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" y="46"/>
                    <a:pt x="1" y="46"/>
                    <a:pt x="1" y="46"/>
                  </a:cubicBezTo>
                  <a:close/>
                  <a:moveTo>
                    <a:pt x="2" y="44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4"/>
                    <a:pt x="2" y="44"/>
                    <a:pt x="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09"/>
            <p:cNvSpPr/>
            <p:nvPr/>
          </p:nvSpPr>
          <p:spPr bwMode="auto">
            <a:xfrm>
              <a:off x="6284913" y="3427413"/>
              <a:ext cx="15875" cy="115888"/>
            </a:xfrm>
            <a:custGeom>
              <a:avLst/>
              <a:gdLst>
                <a:gd name="T0" fmla="*/ 0 w 3"/>
                <a:gd name="T1" fmla="*/ 21 h 22"/>
                <a:gd name="T2" fmla="*/ 0 w 3"/>
                <a:gd name="T3" fmla="*/ 1 h 22"/>
                <a:gd name="T4" fmla="*/ 2 w 3"/>
                <a:gd name="T5" fmla="*/ 0 h 22"/>
                <a:gd name="T6" fmla="*/ 2 w 3"/>
                <a:gd name="T7" fmla="*/ 0 h 22"/>
                <a:gd name="T8" fmla="*/ 3 w 3"/>
                <a:gd name="T9" fmla="*/ 1 h 22"/>
                <a:gd name="T10" fmla="*/ 3 w 3"/>
                <a:gd name="T11" fmla="*/ 1 h 22"/>
                <a:gd name="T12" fmla="*/ 3 w 3"/>
                <a:gd name="T13" fmla="*/ 21 h 22"/>
                <a:gd name="T14" fmla="*/ 2 w 3"/>
                <a:gd name="T15" fmla="*/ 22 h 22"/>
                <a:gd name="T16" fmla="*/ 2 w 3"/>
                <a:gd name="T17" fmla="*/ 22 h 22"/>
                <a:gd name="T18" fmla="*/ 0 w 3"/>
                <a:gd name="T1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2">
                  <a:moveTo>
                    <a:pt x="0" y="2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0"/>
            <p:cNvSpPr/>
            <p:nvPr/>
          </p:nvSpPr>
          <p:spPr bwMode="auto">
            <a:xfrm>
              <a:off x="6275388" y="3416301"/>
              <a:ext cx="36513" cy="138113"/>
            </a:xfrm>
            <a:custGeom>
              <a:avLst/>
              <a:gdLst>
                <a:gd name="T0" fmla="*/ 0 w 7"/>
                <a:gd name="T1" fmla="*/ 23 h 26"/>
                <a:gd name="T2" fmla="*/ 0 w 7"/>
                <a:gd name="T3" fmla="*/ 3 h 26"/>
                <a:gd name="T4" fmla="*/ 4 w 7"/>
                <a:gd name="T5" fmla="*/ 0 h 26"/>
                <a:gd name="T6" fmla="*/ 4 w 7"/>
                <a:gd name="T7" fmla="*/ 0 h 26"/>
                <a:gd name="T8" fmla="*/ 7 w 7"/>
                <a:gd name="T9" fmla="*/ 3 h 26"/>
                <a:gd name="T10" fmla="*/ 7 w 7"/>
                <a:gd name="T11" fmla="*/ 3 h 26"/>
                <a:gd name="T12" fmla="*/ 7 w 7"/>
                <a:gd name="T13" fmla="*/ 23 h 26"/>
                <a:gd name="T14" fmla="*/ 4 w 7"/>
                <a:gd name="T15" fmla="*/ 26 h 26"/>
                <a:gd name="T16" fmla="*/ 4 w 7"/>
                <a:gd name="T17" fmla="*/ 26 h 26"/>
                <a:gd name="T18" fmla="*/ 0 w 7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26">
                  <a:moveTo>
                    <a:pt x="0" y="2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5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11"/>
            <p:cNvSpPr/>
            <p:nvPr/>
          </p:nvSpPr>
          <p:spPr bwMode="auto">
            <a:xfrm>
              <a:off x="5380038" y="2643188"/>
              <a:ext cx="269875" cy="800100"/>
            </a:xfrm>
            <a:custGeom>
              <a:avLst/>
              <a:gdLst>
                <a:gd name="T0" fmla="*/ 48 w 51"/>
                <a:gd name="T1" fmla="*/ 151 h 152"/>
                <a:gd name="T2" fmla="*/ 25 w 51"/>
                <a:gd name="T3" fmla="*/ 125 h 152"/>
                <a:gd name="T4" fmla="*/ 25 w 51"/>
                <a:gd name="T5" fmla="*/ 125 h 152"/>
                <a:gd name="T6" fmla="*/ 0 w 51"/>
                <a:gd name="T7" fmla="*/ 91 h 152"/>
                <a:gd name="T8" fmla="*/ 0 w 51"/>
                <a:gd name="T9" fmla="*/ 91 h 152"/>
                <a:gd name="T10" fmla="*/ 0 w 51"/>
                <a:gd name="T11" fmla="*/ 89 h 152"/>
                <a:gd name="T12" fmla="*/ 0 w 51"/>
                <a:gd name="T13" fmla="*/ 89 h 152"/>
                <a:gd name="T14" fmla="*/ 22 w 51"/>
                <a:gd name="T15" fmla="*/ 1 h 152"/>
                <a:gd name="T16" fmla="*/ 22 w 51"/>
                <a:gd name="T17" fmla="*/ 1 h 152"/>
                <a:gd name="T18" fmla="*/ 24 w 51"/>
                <a:gd name="T19" fmla="*/ 0 h 152"/>
                <a:gd name="T20" fmla="*/ 24 w 51"/>
                <a:gd name="T21" fmla="*/ 0 h 152"/>
                <a:gd name="T22" fmla="*/ 25 w 51"/>
                <a:gd name="T23" fmla="*/ 2 h 152"/>
                <a:gd name="T24" fmla="*/ 25 w 51"/>
                <a:gd name="T25" fmla="*/ 2 h 152"/>
                <a:gd name="T26" fmla="*/ 14 w 51"/>
                <a:gd name="T27" fmla="*/ 40 h 152"/>
                <a:gd name="T28" fmla="*/ 14 w 51"/>
                <a:gd name="T29" fmla="*/ 40 h 152"/>
                <a:gd name="T30" fmla="*/ 3 w 51"/>
                <a:gd name="T31" fmla="*/ 89 h 152"/>
                <a:gd name="T32" fmla="*/ 3 w 51"/>
                <a:gd name="T33" fmla="*/ 89 h 152"/>
                <a:gd name="T34" fmla="*/ 3 w 51"/>
                <a:gd name="T35" fmla="*/ 90 h 152"/>
                <a:gd name="T36" fmla="*/ 3 w 51"/>
                <a:gd name="T37" fmla="*/ 90 h 152"/>
                <a:gd name="T38" fmla="*/ 28 w 51"/>
                <a:gd name="T39" fmla="*/ 123 h 152"/>
                <a:gd name="T40" fmla="*/ 28 w 51"/>
                <a:gd name="T41" fmla="*/ 123 h 152"/>
                <a:gd name="T42" fmla="*/ 50 w 51"/>
                <a:gd name="T43" fmla="*/ 149 h 152"/>
                <a:gd name="T44" fmla="*/ 50 w 51"/>
                <a:gd name="T45" fmla="*/ 149 h 152"/>
                <a:gd name="T46" fmla="*/ 50 w 51"/>
                <a:gd name="T47" fmla="*/ 152 h 152"/>
                <a:gd name="T48" fmla="*/ 50 w 51"/>
                <a:gd name="T49" fmla="*/ 152 h 152"/>
                <a:gd name="T50" fmla="*/ 49 w 51"/>
                <a:gd name="T51" fmla="*/ 152 h 152"/>
                <a:gd name="T52" fmla="*/ 49 w 51"/>
                <a:gd name="T53" fmla="*/ 152 h 152"/>
                <a:gd name="T54" fmla="*/ 48 w 51"/>
                <a:gd name="T5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" h="152">
                  <a:moveTo>
                    <a:pt x="48" y="151"/>
                  </a:moveTo>
                  <a:cubicBezTo>
                    <a:pt x="48" y="151"/>
                    <a:pt x="37" y="139"/>
                    <a:pt x="25" y="125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14" y="111"/>
                    <a:pt x="2" y="97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2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0" y="20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59"/>
                    <a:pt x="3" y="81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3" y="89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4" y="94"/>
                    <a:pt x="16" y="110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39" y="137"/>
                    <a:pt x="50" y="149"/>
                    <a:pt x="50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0"/>
                    <a:pt x="51" y="151"/>
                    <a:pt x="50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0" y="152"/>
                    <a:pt x="50" y="152"/>
                    <a:pt x="49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49" y="152"/>
                    <a:pt x="49" y="152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12"/>
            <p:cNvSpPr>
              <a:spLocks noEditPoints="1"/>
            </p:cNvSpPr>
            <p:nvPr/>
          </p:nvSpPr>
          <p:spPr bwMode="auto">
            <a:xfrm>
              <a:off x="5368925" y="2632076"/>
              <a:ext cx="290513" cy="822325"/>
            </a:xfrm>
            <a:custGeom>
              <a:avLst/>
              <a:gdLst>
                <a:gd name="T0" fmla="*/ 49 w 55"/>
                <a:gd name="T1" fmla="*/ 155 h 156"/>
                <a:gd name="T2" fmla="*/ 26 w 55"/>
                <a:gd name="T3" fmla="*/ 128 h 156"/>
                <a:gd name="T4" fmla="*/ 0 w 55"/>
                <a:gd name="T5" fmla="*/ 93 h 156"/>
                <a:gd name="T6" fmla="*/ 0 w 55"/>
                <a:gd name="T7" fmla="*/ 91 h 156"/>
                <a:gd name="T8" fmla="*/ 22 w 55"/>
                <a:gd name="T9" fmla="*/ 3 h 156"/>
                <a:gd name="T10" fmla="*/ 22 w 55"/>
                <a:gd name="T11" fmla="*/ 3 h 156"/>
                <a:gd name="T12" fmla="*/ 26 w 55"/>
                <a:gd name="T13" fmla="*/ 0 h 156"/>
                <a:gd name="T14" fmla="*/ 27 w 55"/>
                <a:gd name="T15" fmla="*/ 0 h 156"/>
                <a:gd name="T16" fmla="*/ 29 w 55"/>
                <a:gd name="T17" fmla="*/ 4 h 156"/>
                <a:gd name="T18" fmla="*/ 29 w 55"/>
                <a:gd name="T19" fmla="*/ 4 h 156"/>
                <a:gd name="T20" fmla="*/ 29 w 55"/>
                <a:gd name="T21" fmla="*/ 5 h 156"/>
                <a:gd name="T22" fmla="*/ 29 w 55"/>
                <a:gd name="T23" fmla="*/ 5 h 156"/>
                <a:gd name="T24" fmla="*/ 28 w 55"/>
                <a:gd name="T25" fmla="*/ 8 h 156"/>
                <a:gd name="T26" fmla="*/ 26 w 55"/>
                <a:gd name="T27" fmla="*/ 16 h 156"/>
                <a:gd name="T28" fmla="*/ 18 w 55"/>
                <a:gd name="T29" fmla="*/ 42 h 156"/>
                <a:gd name="T30" fmla="*/ 7 w 55"/>
                <a:gd name="T31" fmla="*/ 90 h 156"/>
                <a:gd name="T32" fmla="*/ 7 w 55"/>
                <a:gd name="T33" fmla="*/ 90 h 156"/>
                <a:gd name="T34" fmla="*/ 7 w 55"/>
                <a:gd name="T35" fmla="*/ 92 h 156"/>
                <a:gd name="T36" fmla="*/ 15 w 55"/>
                <a:gd name="T37" fmla="*/ 104 h 156"/>
                <a:gd name="T38" fmla="*/ 31 w 55"/>
                <a:gd name="T39" fmla="*/ 124 h 156"/>
                <a:gd name="T40" fmla="*/ 54 w 55"/>
                <a:gd name="T41" fmla="*/ 150 h 156"/>
                <a:gd name="T42" fmla="*/ 55 w 55"/>
                <a:gd name="T43" fmla="*/ 152 h 156"/>
                <a:gd name="T44" fmla="*/ 54 w 55"/>
                <a:gd name="T45" fmla="*/ 155 h 156"/>
                <a:gd name="T46" fmla="*/ 51 w 55"/>
                <a:gd name="T47" fmla="*/ 156 h 156"/>
                <a:gd name="T48" fmla="*/ 49 w 55"/>
                <a:gd name="T49" fmla="*/ 155 h 156"/>
                <a:gd name="T50" fmla="*/ 51 w 55"/>
                <a:gd name="T51" fmla="*/ 153 h 156"/>
                <a:gd name="T52" fmla="*/ 51 w 55"/>
                <a:gd name="T53" fmla="*/ 153 h 156"/>
                <a:gd name="T54" fmla="*/ 51 w 55"/>
                <a:gd name="T55" fmla="*/ 153 h 156"/>
                <a:gd name="T56" fmla="*/ 50 w 55"/>
                <a:gd name="T57" fmla="*/ 153 h 156"/>
                <a:gd name="T58" fmla="*/ 52 w 55"/>
                <a:gd name="T59" fmla="*/ 152 h 156"/>
                <a:gd name="T60" fmla="*/ 51 w 55"/>
                <a:gd name="T61" fmla="*/ 152 h 156"/>
                <a:gd name="T62" fmla="*/ 51 w 55"/>
                <a:gd name="T63" fmla="*/ 152 h 156"/>
                <a:gd name="T64" fmla="*/ 51 w 55"/>
                <a:gd name="T65" fmla="*/ 152 h 156"/>
                <a:gd name="T66" fmla="*/ 51 w 55"/>
                <a:gd name="T67" fmla="*/ 152 h 156"/>
                <a:gd name="T68" fmla="*/ 51 w 55"/>
                <a:gd name="T69" fmla="*/ 1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156">
                  <a:moveTo>
                    <a:pt x="49" y="155"/>
                  </a:moveTo>
                  <a:cubicBezTo>
                    <a:pt x="49" y="155"/>
                    <a:pt x="49" y="155"/>
                    <a:pt x="49" y="155"/>
                  </a:cubicBezTo>
                  <a:cubicBezTo>
                    <a:pt x="49" y="155"/>
                    <a:pt x="37" y="142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14" y="114"/>
                    <a:pt x="2" y="100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74"/>
                    <a:pt x="21" y="7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9" y="2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0"/>
                    <a:pt x="27" y="13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23"/>
                    <a:pt x="21" y="3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3" y="61"/>
                    <a:pt x="7" y="83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2"/>
                    <a:pt x="7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7" y="93"/>
                    <a:pt x="11" y="98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20" y="110"/>
                    <a:pt x="25" y="117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43" y="138"/>
                    <a:pt x="54" y="150"/>
                    <a:pt x="54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55" y="151"/>
                    <a:pt x="55" y="152"/>
                    <a:pt x="55" y="152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55" y="153"/>
                    <a:pt x="54" y="154"/>
                    <a:pt x="54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3" y="156"/>
                    <a:pt x="52" y="156"/>
                    <a:pt x="51" y="156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6"/>
                    <a:pt x="49" y="156"/>
                    <a:pt x="49" y="155"/>
                  </a:cubicBezTo>
                  <a:close/>
                  <a:moveTo>
                    <a:pt x="50" y="153"/>
                  </a:move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lose/>
                  <a:moveTo>
                    <a:pt x="51" y="152"/>
                  </a:moveTo>
                  <a:cubicBezTo>
                    <a:pt x="52" y="152"/>
                    <a:pt x="52" y="152"/>
                    <a:pt x="52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  <a:moveTo>
                    <a:pt x="51" y="152"/>
                  </a:move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1" y="152"/>
                    <a:pt x="5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13"/>
            <p:cNvSpPr/>
            <p:nvPr/>
          </p:nvSpPr>
          <p:spPr bwMode="auto">
            <a:xfrm>
              <a:off x="5484813" y="2543176"/>
              <a:ext cx="101600" cy="136525"/>
            </a:xfrm>
            <a:custGeom>
              <a:avLst/>
              <a:gdLst>
                <a:gd name="T0" fmla="*/ 2 w 19"/>
                <a:gd name="T1" fmla="*/ 22 h 26"/>
                <a:gd name="T2" fmla="*/ 10 w 19"/>
                <a:gd name="T3" fmla="*/ 2 h 26"/>
                <a:gd name="T4" fmla="*/ 10 w 19"/>
                <a:gd name="T5" fmla="*/ 2 h 26"/>
                <a:gd name="T6" fmla="*/ 11 w 19"/>
                <a:gd name="T7" fmla="*/ 0 h 26"/>
                <a:gd name="T8" fmla="*/ 11 w 19"/>
                <a:gd name="T9" fmla="*/ 0 h 26"/>
                <a:gd name="T10" fmla="*/ 13 w 19"/>
                <a:gd name="T11" fmla="*/ 1 h 26"/>
                <a:gd name="T12" fmla="*/ 13 w 19"/>
                <a:gd name="T13" fmla="*/ 1 h 26"/>
                <a:gd name="T14" fmla="*/ 13 w 19"/>
                <a:gd name="T15" fmla="*/ 3 h 26"/>
                <a:gd name="T16" fmla="*/ 13 w 19"/>
                <a:gd name="T17" fmla="*/ 3 h 26"/>
                <a:gd name="T18" fmla="*/ 13 w 19"/>
                <a:gd name="T19" fmla="*/ 3 h 26"/>
                <a:gd name="T20" fmla="*/ 13 w 19"/>
                <a:gd name="T21" fmla="*/ 3 h 26"/>
                <a:gd name="T22" fmla="*/ 13 w 19"/>
                <a:gd name="T23" fmla="*/ 3 h 26"/>
                <a:gd name="T24" fmla="*/ 13 w 19"/>
                <a:gd name="T25" fmla="*/ 3 h 26"/>
                <a:gd name="T26" fmla="*/ 12 w 19"/>
                <a:gd name="T27" fmla="*/ 6 h 26"/>
                <a:gd name="T28" fmla="*/ 12 w 19"/>
                <a:gd name="T29" fmla="*/ 6 h 26"/>
                <a:gd name="T30" fmla="*/ 9 w 19"/>
                <a:gd name="T31" fmla="*/ 13 h 26"/>
                <a:gd name="T32" fmla="*/ 9 w 19"/>
                <a:gd name="T33" fmla="*/ 13 h 26"/>
                <a:gd name="T34" fmla="*/ 6 w 19"/>
                <a:gd name="T35" fmla="*/ 19 h 26"/>
                <a:gd name="T36" fmla="*/ 6 w 19"/>
                <a:gd name="T37" fmla="*/ 19 h 26"/>
                <a:gd name="T38" fmla="*/ 16 w 19"/>
                <a:gd name="T39" fmla="*/ 13 h 26"/>
                <a:gd name="T40" fmla="*/ 16 w 19"/>
                <a:gd name="T41" fmla="*/ 13 h 26"/>
                <a:gd name="T42" fmla="*/ 18 w 19"/>
                <a:gd name="T43" fmla="*/ 14 h 26"/>
                <a:gd name="T44" fmla="*/ 18 w 19"/>
                <a:gd name="T45" fmla="*/ 14 h 26"/>
                <a:gd name="T46" fmla="*/ 18 w 19"/>
                <a:gd name="T47" fmla="*/ 16 h 26"/>
                <a:gd name="T48" fmla="*/ 18 w 19"/>
                <a:gd name="T49" fmla="*/ 16 h 26"/>
                <a:gd name="T50" fmla="*/ 0 w 19"/>
                <a:gd name="T51" fmla="*/ 26 h 26"/>
                <a:gd name="T52" fmla="*/ 2 w 19"/>
                <a:gd name="T53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26">
                  <a:moveTo>
                    <a:pt x="2" y="22"/>
                  </a:moveTo>
                  <a:cubicBezTo>
                    <a:pt x="2" y="22"/>
                    <a:pt x="8" y="7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4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8"/>
                    <a:pt x="10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5"/>
                    <a:pt x="7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2"/>
                    <a:pt x="2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14"/>
            <p:cNvSpPr/>
            <p:nvPr/>
          </p:nvSpPr>
          <p:spPr bwMode="auto">
            <a:xfrm>
              <a:off x="5464175" y="2532063"/>
              <a:ext cx="131763" cy="173038"/>
            </a:xfrm>
            <a:custGeom>
              <a:avLst/>
              <a:gdLst>
                <a:gd name="T0" fmla="*/ 4 w 25"/>
                <a:gd name="T1" fmla="*/ 24 h 33"/>
                <a:gd name="T2" fmla="*/ 4 w 25"/>
                <a:gd name="T3" fmla="*/ 24 h 33"/>
                <a:gd name="T4" fmla="*/ 4 w 25"/>
                <a:gd name="T5" fmla="*/ 24 h 33"/>
                <a:gd name="T6" fmla="*/ 4 w 25"/>
                <a:gd name="T7" fmla="*/ 24 h 33"/>
                <a:gd name="T8" fmla="*/ 4 w 25"/>
                <a:gd name="T9" fmla="*/ 24 h 33"/>
                <a:gd name="T10" fmla="*/ 4 w 25"/>
                <a:gd name="T11" fmla="*/ 24 h 33"/>
                <a:gd name="T12" fmla="*/ 4 w 25"/>
                <a:gd name="T13" fmla="*/ 23 h 33"/>
                <a:gd name="T14" fmla="*/ 4 w 25"/>
                <a:gd name="T15" fmla="*/ 23 h 33"/>
                <a:gd name="T16" fmla="*/ 4 w 25"/>
                <a:gd name="T17" fmla="*/ 23 h 33"/>
                <a:gd name="T18" fmla="*/ 5 w 25"/>
                <a:gd name="T19" fmla="*/ 21 h 33"/>
                <a:gd name="T20" fmla="*/ 5 w 25"/>
                <a:gd name="T21" fmla="*/ 21 h 33"/>
                <a:gd name="T22" fmla="*/ 7 w 25"/>
                <a:gd name="T23" fmla="*/ 15 h 33"/>
                <a:gd name="T24" fmla="*/ 7 w 25"/>
                <a:gd name="T25" fmla="*/ 15 h 33"/>
                <a:gd name="T26" fmla="*/ 12 w 25"/>
                <a:gd name="T27" fmla="*/ 3 h 33"/>
                <a:gd name="T28" fmla="*/ 12 w 25"/>
                <a:gd name="T29" fmla="*/ 3 h 33"/>
                <a:gd name="T30" fmla="*/ 14 w 25"/>
                <a:gd name="T31" fmla="*/ 1 h 33"/>
                <a:gd name="T32" fmla="*/ 14 w 25"/>
                <a:gd name="T33" fmla="*/ 1 h 33"/>
                <a:gd name="T34" fmla="*/ 16 w 25"/>
                <a:gd name="T35" fmla="*/ 0 h 33"/>
                <a:gd name="T36" fmla="*/ 16 w 25"/>
                <a:gd name="T37" fmla="*/ 0 h 33"/>
                <a:gd name="T38" fmla="*/ 19 w 25"/>
                <a:gd name="T39" fmla="*/ 2 h 33"/>
                <a:gd name="T40" fmla="*/ 19 w 25"/>
                <a:gd name="T41" fmla="*/ 2 h 33"/>
                <a:gd name="T42" fmla="*/ 20 w 25"/>
                <a:gd name="T43" fmla="*/ 4 h 33"/>
                <a:gd name="T44" fmla="*/ 20 w 25"/>
                <a:gd name="T45" fmla="*/ 4 h 33"/>
                <a:gd name="T46" fmla="*/ 19 w 25"/>
                <a:gd name="T47" fmla="*/ 6 h 33"/>
                <a:gd name="T48" fmla="*/ 19 w 25"/>
                <a:gd name="T49" fmla="*/ 6 h 33"/>
                <a:gd name="T50" fmla="*/ 18 w 25"/>
                <a:gd name="T51" fmla="*/ 6 h 33"/>
                <a:gd name="T52" fmla="*/ 18 w 25"/>
                <a:gd name="T53" fmla="*/ 6 h 33"/>
                <a:gd name="T54" fmla="*/ 17 w 25"/>
                <a:gd name="T55" fmla="*/ 9 h 33"/>
                <a:gd name="T56" fmla="*/ 17 w 25"/>
                <a:gd name="T57" fmla="*/ 9 h 33"/>
                <a:gd name="T58" fmla="*/ 14 w 25"/>
                <a:gd name="T59" fmla="*/ 16 h 33"/>
                <a:gd name="T60" fmla="*/ 14 w 25"/>
                <a:gd name="T61" fmla="*/ 16 h 33"/>
                <a:gd name="T62" fmla="*/ 14 w 25"/>
                <a:gd name="T63" fmla="*/ 17 h 33"/>
                <a:gd name="T64" fmla="*/ 14 w 25"/>
                <a:gd name="T65" fmla="*/ 17 h 33"/>
                <a:gd name="T66" fmla="*/ 20 w 25"/>
                <a:gd name="T67" fmla="*/ 13 h 33"/>
                <a:gd name="T68" fmla="*/ 20 w 25"/>
                <a:gd name="T69" fmla="*/ 13 h 33"/>
                <a:gd name="T70" fmla="*/ 21 w 25"/>
                <a:gd name="T71" fmla="*/ 13 h 33"/>
                <a:gd name="T72" fmla="*/ 21 w 25"/>
                <a:gd name="T73" fmla="*/ 13 h 33"/>
                <a:gd name="T74" fmla="*/ 24 w 25"/>
                <a:gd name="T75" fmla="*/ 15 h 33"/>
                <a:gd name="T76" fmla="*/ 24 w 25"/>
                <a:gd name="T77" fmla="*/ 15 h 33"/>
                <a:gd name="T78" fmla="*/ 25 w 25"/>
                <a:gd name="T79" fmla="*/ 17 h 33"/>
                <a:gd name="T80" fmla="*/ 25 w 25"/>
                <a:gd name="T81" fmla="*/ 17 h 33"/>
                <a:gd name="T82" fmla="*/ 23 w 25"/>
                <a:gd name="T83" fmla="*/ 20 h 33"/>
                <a:gd name="T84" fmla="*/ 23 w 25"/>
                <a:gd name="T85" fmla="*/ 20 h 33"/>
                <a:gd name="T86" fmla="*/ 0 w 25"/>
                <a:gd name="T87" fmla="*/ 33 h 33"/>
                <a:gd name="T88" fmla="*/ 4 w 25"/>
                <a:gd name="T8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33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5" y="22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1"/>
                    <a:pt x="11" y="6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5" y="13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3"/>
                    <a:pt x="24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8"/>
                    <a:pt x="24" y="19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15"/>
            <p:cNvSpPr/>
            <p:nvPr/>
          </p:nvSpPr>
          <p:spPr bwMode="auto">
            <a:xfrm>
              <a:off x="5507038" y="2579688"/>
              <a:ext cx="79375" cy="84138"/>
            </a:xfrm>
            <a:custGeom>
              <a:avLst/>
              <a:gdLst>
                <a:gd name="T0" fmla="*/ 0 w 15"/>
                <a:gd name="T1" fmla="*/ 15 h 16"/>
                <a:gd name="T2" fmla="*/ 1 w 15"/>
                <a:gd name="T3" fmla="*/ 13 h 16"/>
                <a:gd name="T4" fmla="*/ 1 w 15"/>
                <a:gd name="T5" fmla="*/ 13 h 16"/>
                <a:gd name="T6" fmla="*/ 5 w 15"/>
                <a:gd name="T7" fmla="*/ 7 h 16"/>
                <a:gd name="T8" fmla="*/ 5 w 15"/>
                <a:gd name="T9" fmla="*/ 7 h 16"/>
                <a:gd name="T10" fmla="*/ 12 w 15"/>
                <a:gd name="T11" fmla="*/ 0 h 16"/>
                <a:gd name="T12" fmla="*/ 12 w 15"/>
                <a:gd name="T13" fmla="*/ 0 h 16"/>
                <a:gd name="T14" fmla="*/ 12 w 15"/>
                <a:gd name="T15" fmla="*/ 0 h 16"/>
                <a:gd name="T16" fmla="*/ 14 w 15"/>
                <a:gd name="T17" fmla="*/ 1 h 16"/>
                <a:gd name="T18" fmla="*/ 14 w 15"/>
                <a:gd name="T19" fmla="*/ 1 h 16"/>
                <a:gd name="T20" fmla="*/ 14 w 15"/>
                <a:gd name="T21" fmla="*/ 3 h 16"/>
                <a:gd name="T22" fmla="*/ 14 w 15"/>
                <a:gd name="T23" fmla="*/ 3 h 16"/>
                <a:gd name="T24" fmla="*/ 8 w 15"/>
                <a:gd name="T25" fmla="*/ 9 h 16"/>
                <a:gd name="T26" fmla="*/ 8 w 15"/>
                <a:gd name="T27" fmla="*/ 9 h 16"/>
                <a:gd name="T28" fmla="*/ 2 w 15"/>
                <a:gd name="T29" fmla="*/ 16 h 16"/>
                <a:gd name="T30" fmla="*/ 2 w 15"/>
                <a:gd name="T31" fmla="*/ 16 h 16"/>
                <a:gd name="T32" fmla="*/ 2 w 15"/>
                <a:gd name="T33" fmla="*/ 16 h 16"/>
                <a:gd name="T34" fmla="*/ 2 w 15"/>
                <a:gd name="T35" fmla="*/ 16 h 16"/>
                <a:gd name="T36" fmla="*/ 0 w 15"/>
                <a:gd name="T3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0" y="14"/>
                    <a:pt x="0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3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5"/>
                    <a:pt x="9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4"/>
                    <a:pt x="9" y="6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2"/>
                    <a:pt x="4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 noEditPoints="1"/>
            </p:cNvSpPr>
            <p:nvPr/>
          </p:nvSpPr>
          <p:spPr bwMode="auto">
            <a:xfrm>
              <a:off x="5495925" y="2563813"/>
              <a:ext cx="100013" cy="109538"/>
            </a:xfrm>
            <a:custGeom>
              <a:avLst/>
              <a:gdLst>
                <a:gd name="T0" fmla="*/ 1 w 19"/>
                <a:gd name="T1" fmla="*/ 19 h 21"/>
                <a:gd name="T2" fmla="*/ 1 w 19"/>
                <a:gd name="T3" fmla="*/ 19 h 21"/>
                <a:gd name="T4" fmla="*/ 0 w 19"/>
                <a:gd name="T5" fmla="*/ 17 h 21"/>
                <a:gd name="T6" fmla="*/ 0 w 19"/>
                <a:gd name="T7" fmla="*/ 17 h 21"/>
                <a:gd name="T8" fmla="*/ 2 w 19"/>
                <a:gd name="T9" fmla="*/ 14 h 21"/>
                <a:gd name="T10" fmla="*/ 2 w 19"/>
                <a:gd name="T11" fmla="*/ 14 h 21"/>
                <a:gd name="T12" fmla="*/ 2 w 19"/>
                <a:gd name="T13" fmla="*/ 14 h 21"/>
                <a:gd name="T14" fmla="*/ 2 w 19"/>
                <a:gd name="T15" fmla="*/ 14 h 21"/>
                <a:gd name="T16" fmla="*/ 3 w 19"/>
                <a:gd name="T17" fmla="*/ 13 h 21"/>
                <a:gd name="T18" fmla="*/ 3 w 19"/>
                <a:gd name="T19" fmla="*/ 13 h 21"/>
                <a:gd name="T20" fmla="*/ 5 w 19"/>
                <a:gd name="T21" fmla="*/ 9 h 21"/>
                <a:gd name="T22" fmla="*/ 5 w 19"/>
                <a:gd name="T23" fmla="*/ 9 h 21"/>
                <a:gd name="T24" fmla="*/ 13 w 19"/>
                <a:gd name="T25" fmla="*/ 1 h 21"/>
                <a:gd name="T26" fmla="*/ 13 w 19"/>
                <a:gd name="T27" fmla="*/ 1 h 21"/>
                <a:gd name="T28" fmla="*/ 16 w 19"/>
                <a:gd name="T29" fmla="*/ 0 h 21"/>
                <a:gd name="T30" fmla="*/ 16 w 19"/>
                <a:gd name="T31" fmla="*/ 1 h 21"/>
                <a:gd name="T32" fmla="*/ 18 w 19"/>
                <a:gd name="T33" fmla="*/ 3 h 21"/>
                <a:gd name="T34" fmla="*/ 18 w 19"/>
                <a:gd name="T35" fmla="*/ 3 h 21"/>
                <a:gd name="T36" fmla="*/ 19 w 19"/>
                <a:gd name="T37" fmla="*/ 4 h 21"/>
                <a:gd name="T38" fmla="*/ 19 w 19"/>
                <a:gd name="T39" fmla="*/ 4 h 21"/>
                <a:gd name="T40" fmla="*/ 17 w 19"/>
                <a:gd name="T41" fmla="*/ 7 h 21"/>
                <a:gd name="T42" fmla="*/ 17 w 19"/>
                <a:gd name="T43" fmla="*/ 7 h 21"/>
                <a:gd name="T44" fmla="*/ 11 w 19"/>
                <a:gd name="T45" fmla="*/ 13 h 21"/>
                <a:gd name="T46" fmla="*/ 11 w 19"/>
                <a:gd name="T47" fmla="*/ 13 h 21"/>
                <a:gd name="T48" fmla="*/ 5 w 19"/>
                <a:gd name="T49" fmla="*/ 20 h 21"/>
                <a:gd name="T50" fmla="*/ 5 w 19"/>
                <a:gd name="T51" fmla="*/ 20 h 21"/>
                <a:gd name="T52" fmla="*/ 4 w 19"/>
                <a:gd name="T53" fmla="*/ 21 h 21"/>
                <a:gd name="T54" fmla="*/ 4 w 19"/>
                <a:gd name="T55" fmla="*/ 21 h 21"/>
                <a:gd name="T56" fmla="*/ 4 w 19"/>
                <a:gd name="T57" fmla="*/ 21 h 21"/>
                <a:gd name="T58" fmla="*/ 4 w 19"/>
                <a:gd name="T59" fmla="*/ 21 h 21"/>
                <a:gd name="T60" fmla="*/ 1 w 19"/>
                <a:gd name="T61" fmla="*/ 19 h 21"/>
                <a:gd name="T62" fmla="*/ 2 w 19"/>
                <a:gd name="T63" fmla="*/ 18 h 21"/>
                <a:gd name="T64" fmla="*/ 3 w 19"/>
                <a:gd name="T65" fmla="*/ 18 h 21"/>
                <a:gd name="T66" fmla="*/ 3 w 19"/>
                <a:gd name="T67" fmla="*/ 18 h 21"/>
                <a:gd name="T68" fmla="*/ 2 w 19"/>
                <a:gd name="T69" fmla="*/ 18 h 21"/>
                <a:gd name="T70" fmla="*/ 4 w 19"/>
                <a:gd name="T71" fmla="*/ 17 h 21"/>
                <a:gd name="T72" fmla="*/ 4 w 19"/>
                <a:gd name="T73" fmla="*/ 17 h 21"/>
                <a:gd name="T74" fmla="*/ 4 w 19"/>
                <a:gd name="T75" fmla="*/ 17 h 21"/>
                <a:gd name="T76" fmla="*/ 4 w 19"/>
                <a:gd name="T77" fmla="*/ 17 h 21"/>
                <a:gd name="T78" fmla="*/ 4 w 19"/>
                <a:gd name="T79" fmla="*/ 17 h 21"/>
                <a:gd name="T80" fmla="*/ 4 w 19"/>
                <a:gd name="T81" fmla="*/ 17 h 21"/>
                <a:gd name="T82" fmla="*/ 4 w 19"/>
                <a:gd name="T83" fmla="*/ 17 h 21"/>
                <a:gd name="T84" fmla="*/ 4 w 19"/>
                <a:gd name="T85" fmla="*/ 17 h 21"/>
                <a:gd name="T86" fmla="*/ 4 w 19"/>
                <a:gd name="T8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" h="21"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6"/>
                    <a:pt x="10" y="3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6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11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6"/>
                    <a:pt x="8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1" y="20"/>
                    <a:pt x="1" y="19"/>
                  </a:cubicBezTo>
                  <a:close/>
                  <a:moveTo>
                    <a:pt x="2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17"/>
            <p:cNvSpPr/>
            <p:nvPr/>
          </p:nvSpPr>
          <p:spPr bwMode="auto">
            <a:xfrm>
              <a:off x="5522913" y="4059238"/>
              <a:ext cx="274638" cy="542925"/>
            </a:xfrm>
            <a:custGeom>
              <a:avLst/>
              <a:gdLst>
                <a:gd name="T0" fmla="*/ 19 w 52"/>
                <a:gd name="T1" fmla="*/ 99 h 103"/>
                <a:gd name="T2" fmla="*/ 9 w 52"/>
                <a:gd name="T3" fmla="*/ 71 h 103"/>
                <a:gd name="T4" fmla="*/ 9 w 52"/>
                <a:gd name="T5" fmla="*/ 71 h 103"/>
                <a:gd name="T6" fmla="*/ 3 w 52"/>
                <a:gd name="T7" fmla="*/ 90 h 103"/>
                <a:gd name="T8" fmla="*/ 2 w 52"/>
                <a:gd name="T9" fmla="*/ 91 h 103"/>
                <a:gd name="T10" fmla="*/ 2 w 52"/>
                <a:gd name="T11" fmla="*/ 91 h 103"/>
                <a:gd name="T12" fmla="*/ 0 w 52"/>
                <a:gd name="T13" fmla="*/ 89 h 103"/>
                <a:gd name="T14" fmla="*/ 0 w 52"/>
                <a:gd name="T15" fmla="*/ 89 h 103"/>
                <a:gd name="T16" fmla="*/ 8 w 52"/>
                <a:gd name="T17" fmla="*/ 61 h 103"/>
                <a:gd name="T18" fmla="*/ 10 w 52"/>
                <a:gd name="T19" fmla="*/ 66 h 103"/>
                <a:gd name="T20" fmla="*/ 22 w 52"/>
                <a:gd name="T21" fmla="*/ 98 h 103"/>
                <a:gd name="T22" fmla="*/ 22 w 52"/>
                <a:gd name="T23" fmla="*/ 98 h 103"/>
                <a:gd name="T24" fmla="*/ 23 w 52"/>
                <a:gd name="T25" fmla="*/ 100 h 103"/>
                <a:gd name="T26" fmla="*/ 23 w 52"/>
                <a:gd name="T27" fmla="*/ 100 h 103"/>
                <a:gd name="T28" fmla="*/ 26 w 52"/>
                <a:gd name="T29" fmla="*/ 97 h 103"/>
                <a:gd name="T30" fmla="*/ 26 w 52"/>
                <a:gd name="T31" fmla="*/ 97 h 103"/>
                <a:gd name="T32" fmla="*/ 28 w 52"/>
                <a:gd name="T33" fmla="*/ 95 h 103"/>
                <a:gd name="T34" fmla="*/ 28 w 52"/>
                <a:gd name="T35" fmla="*/ 95 h 103"/>
                <a:gd name="T36" fmla="*/ 49 w 52"/>
                <a:gd name="T37" fmla="*/ 1 h 103"/>
                <a:gd name="T38" fmla="*/ 50 w 52"/>
                <a:gd name="T39" fmla="*/ 0 h 103"/>
                <a:gd name="T40" fmla="*/ 50 w 52"/>
                <a:gd name="T41" fmla="*/ 0 h 103"/>
                <a:gd name="T42" fmla="*/ 52 w 52"/>
                <a:gd name="T43" fmla="*/ 2 h 103"/>
                <a:gd name="T44" fmla="*/ 52 w 52"/>
                <a:gd name="T45" fmla="*/ 2 h 103"/>
                <a:gd name="T46" fmla="*/ 30 w 52"/>
                <a:gd name="T47" fmla="*/ 96 h 103"/>
                <a:gd name="T48" fmla="*/ 30 w 52"/>
                <a:gd name="T49" fmla="*/ 96 h 103"/>
                <a:gd name="T50" fmla="*/ 28 w 52"/>
                <a:gd name="T51" fmla="*/ 99 h 103"/>
                <a:gd name="T52" fmla="*/ 28 w 52"/>
                <a:gd name="T53" fmla="*/ 99 h 103"/>
                <a:gd name="T54" fmla="*/ 23 w 52"/>
                <a:gd name="T55" fmla="*/ 103 h 103"/>
                <a:gd name="T56" fmla="*/ 23 w 52"/>
                <a:gd name="T57" fmla="*/ 103 h 103"/>
                <a:gd name="T58" fmla="*/ 19 w 52"/>
                <a:gd name="T59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03">
                  <a:moveTo>
                    <a:pt x="19" y="99"/>
                  </a:moveTo>
                  <a:cubicBezTo>
                    <a:pt x="17" y="92"/>
                    <a:pt x="12" y="78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66"/>
                    <a:pt x="19" y="89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0"/>
                    <a:pt x="25" y="99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6"/>
                    <a:pt x="27" y="95"/>
                    <a:pt x="28" y="9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6"/>
                    <a:pt x="30" y="97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101"/>
                    <a:pt x="26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1" y="103"/>
                    <a:pt x="20" y="101"/>
                    <a:pt x="1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 noEditPoints="1"/>
            </p:cNvSpPr>
            <p:nvPr/>
          </p:nvSpPr>
          <p:spPr bwMode="auto">
            <a:xfrm>
              <a:off x="5511800" y="4049713"/>
              <a:ext cx="296863" cy="563563"/>
            </a:xfrm>
            <a:custGeom>
              <a:avLst/>
              <a:gdLst>
                <a:gd name="T0" fmla="*/ 19 w 56"/>
                <a:gd name="T1" fmla="*/ 101 h 107"/>
                <a:gd name="T2" fmla="*/ 19 w 56"/>
                <a:gd name="T3" fmla="*/ 101 h 107"/>
                <a:gd name="T4" fmla="*/ 11 w 56"/>
                <a:gd name="T5" fmla="*/ 79 h 107"/>
                <a:gd name="T6" fmla="*/ 11 w 56"/>
                <a:gd name="T7" fmla="*/ 79 h 107"/>
                <a:gd name="T8" fmla="*/ 7 w 56"/>
                <a:gd name="T9" fmla="*/ 93 h 107"/>
                <a:gd name="T10" fmla="*/ 4 w 56"/>
                <a:gd name="T11" fmla="*/ 95 h 107"/>
                <a:gd name="T12" fmla="*/ 4 w 56"/>
                <a:gd name="T13" fmla="*/ 95 h 107"/>
                <a:gd name="T14" fmla="*/ 3 w 56"/>
                <a:gd name="T15" fmla="*/ 95 h 107"/>
                <a:gd name="T16" fmla="*/ 3 w 56"/>
                <a:gd name="T17" fmla="*/ 95 h 107"/>
                <a:gd name="T18" fmla="*/ 0 w 56"/>
                <a:gd name="T19" fmla="*/ 92 h 107"/>
                <a:gd name="T20" fmla="*/ 0 w 56"/>
                <a:gd name="T21" fmla="*/ 92 h 107"/>
                <a:gd name="T22" fmla="*/ 1 w 56"/>
                <a:gd name="T23" fmla="*/ 91 h 107"/>
                <a:gd name="T24" fmla="*/ 1 w 56"/>
                <a:gd name="T25" fmla="*/ 91 h 107"/>
                <a:gd name="T26" fmla="*/ 10 w 56"/>
                <a:gd name="T27" fmla="*/ 57 h 107"/>
                <a:gd name="T28" fmla="*/ 14 w 56"/>
                <a:gd name="T29" fmla="*/ 67 h 107"/>
                <a:gd name="T30" fmla="*/ 26 w 56"/>
                <a:gd name="T31" fmla="*/ 99 h 107"/>
                <a:gd name="T32" fmla="*/ 26 w 56"/>
                <a:gd name="T33" fmla="*/ 99 h 107"/>
                <a:gd name="T34" fmla="*/ 26 w 56"/>
                <a:gd name="T35" fmla="*/ 98 h 107"/>
                <a:gd name="T36" fmla="*/ 26 w 56"/>
                <a:gd name="T37" fmla="*/ 98 h 107"/>
                <a:gd name="T38" fmla="*/ 28 w 56"/>
                <a:gd name="T39" fmla="*/ 96 h 107"/>
                <a:gd name="T40" fmla="*/ 28 w 56"/>
                <a:gd name="T41" fmla="*/ 96 h 107"/>
                <a:gd name="T42" fmla="*/ 49 w 56"/>
                <a:gd name="T43" fmla="*/ 3 h 107"/>
                <a:gd name="T44" fmla="*/ 52 w 56"/>
                <a:gd name="T45" fmla="*/ 0 h 107"/>
                <a:gd name="T46" fmla="*/ 52 w 56"/>
                <a:gd name="T47" fmla="*/ 0 h 107"/>
                <a:gd name="T48" fmla="*/ 53 w 56"/>
                <a:gd name="T49" fmla="*/ 0 h 107"/>
                <a:gd name="T50" fmla="*/ 53 w 56"/>
                <a:gd name="T51" fmla="*/ 0 h 107"/>
                <a:gd name="T52" fmla="*/ 56 w 56"/>
                <a:gd name="T53" fmla="*/ 3 h 107"/>
                <a:gd name="T54" fmla="*/ 56 w 56"/>
                <a:gd name="T55" fmla="*/ 3 h 107"/>
                <a:gd name="T56" fmla="*/ 56 w 56"/>
                <a:gd name="T57" fmla="*/ 4 h 107"/>
                <a:gd name="T58" fmla="*/ 56 w 56"/>
                <a:gd name="T59" fmla="*/ 4 h 107"/>
                <a:gd name="T60" fmla="*/ 34 w 56"/>
                <a:gd name="T61" fmla="*/ 98 h 107"/>
                <a:gd name="T62" fmla="*/ 34 w 56"/>
                <a:gd name="T63" fmla="*/ 98 h 107"/>
                <a:gd name="T64" fmla="*/ 34 w 56"/>
                <a:gd name="T65" fmla="*/ 99 h 107"/>
                <a:gd name="T66" fmla="*/ 32 w 56"/>
                <a:gd name="T67" fmla="*/ 102 h 107"/>
                <a:gd name="T68" fmla="*/ 32 w 56"/>
                <a:gd name="T69" fmla="*/ 102 h 107"/>
                <a:gd name="T70" fmla="*/ 25 w 56"/>
                <a:gd name="T71" fmla="*/ 107 h 107"/>
                <a:gd name="T72" fmla="*/ 25 w 56"/>
                <a:gd name="T73" fmla="*/ 107 h 107"/>
                <a:gd name="T74" fmla="*/ 19 w 56"/>
                <a:gd name="T75" fmla="*/ 101 h 107"/>
                <a:gd name="T76" fmla="*/ 27 w 56"/>
                <a:gd name="T77" fmla="*/ 101 h 107"/>
                <a:gd name="T78" fmla="*/ 27 w 56"/>
                <a:gd name="T79" fmla="*/ 101 h 107"/>
                <a:gd name="T80" fmla="*/ 27 w 56"/>
                <a:gd name="T81" fmla="*/ 101 h 107"/>
                <a:gd name="T82" fmla="*/ 27 w 56"/>
                <a:gd name="T83" fmla="*/ 101 h 107"/>
                <a:gd name="T84" fmla="*/ 21 w 56"/>
                <a:gd name="T85" fmla="*/ 101 h 107"/>
                <a:gd name="T86" fmla="*/ 22 w 56"/>
                <a:gd name="T87" fmla="*/ 100 h 107"/>
                <a:gd name="T88" fmla="*/ 22 w 56"/>
                <a:gd name="T89" fmla="*/ 100 h 107"/>
                <a:gd name="T90" fmla="*/ 22 w 56"/>
                <a:gd name="T91" fmla="*/ 100 h 107"/>
                <a:gd name="T92" fmla="*/ 21 w 56"/>
                <a:gd name="T93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107">
                  <a:moveTo>
                    <a:pt x="19" y="101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7" y="96"/>
                    <a:pt x="14" y="87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4"/>
                    <a:pt x="5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23" y="90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7" y="96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51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9"/>
                    <a:pt x="33" y="100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1" y="104"/>
                    <a:pt x="29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2" y="107"/>
                    <a:pt x="20" y="104"/>
                    <a:pt x="19" y="101"/>
                  </a:cubicBezTo>
                  <a:close/>
                  <a:moveTo>
                    <a:pt x="27" y="101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7" y="101"/>
                    <a:pt x="27" y="101"/>
                    <a:pt x="27" y="101"/>
                  </a:cubicBezTo>
                  <a:close/>
                  <a:moveTo>
                    <a:pt x="21" y="101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1" y="101"/>
                    <a:pt x="21" y="101"/>
                    <a:pt x="2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9"/>
            <p:cNvSpPr/>
            <p:nvPr/>
          </p:nvSpPr>
          <p:spPr bwMode="auto">
            <a:xfrm>
              <a:off x="5951538" y="3890963"/>
              <a:ext cx="333375" cy="590550"/>
            </a:xfrm>
            <a:custGeom>
              <a:avLst/>
              <a:gdLst>
                <a:gd name="T0" fmla="*/ 44 w 63"/>
                <a:gd name="T1" fmla="*/ 110 h 112"/>
                <a:gd name="T2" fmla="*/ 60 w 63"/>
                <a:gd name="T3" fmla="*/ 9 h 112"/>
                <a:gd name="T4" fmla="*/ 60 w 63"/>
                <a:gd name="T5" fmla="*/ 9 h 112"/>
                <a:gd name="T6" fmla="*/ 60 w 63"/>
                <a:gd name="T7" fmla="*/ 7 h 112"/>
                <a:gd name="T8" fmla="*/ 60 w 63"/>
                <a:gd name="T9" fmla="*/ 7 h 112"/>
                <a:gd name="T10" fmla="*/ 53 w 63"/>
                <a:gd name="T11" fmla="*/ 3 h 112"/>
                <a:gd name="T12" fmla="*/ 53 w 63"/>
                <a:gd name="T13" fmla="*/ 3 h 112"/>
                <a:gd name="T14" fmla="*/ 23 w 63"/>
                <a:gd name="T15" fmla="*/ 11 h 112"/>
                <a:gd name="T16" fmla="*/ 23 w 63"/>
                <a:gd name="T17" fmla="*/ 11 h 112"/>
                <a:gd name="T18" fmla="*/ 2 w 63"/>
                <a:gd name="T19" fmla="*/ 18 h 112"/>
                <a:gd name="T20" fmla="*/ 2 w 63"/>
                <a:gd name="T21" fmla="*/ 18 h 112"/>
                <a:gd name="T22" fmla="*/ 0 w 63"/>
                <a:gd name="T23" fmla="*/ 17 h 112"/>
                <a:gd name="T24" fmla="*/ 0 w 63"/>
                <a:gd name="T25" fmla="*/ 17 h 112"/>
                <a:gd name="T26" fmla="*/ 1 w 63"/>
                <a:gd name="T27" fmla="*/ 15 h 112"/>
                <a:gd name="T28" fmla="*/ 1 w 63"/>
                <a:gd name="T29" fmla="*/ 15 h 112"/>
                <a:gd name="T30" fmla="*/ 22 w 63"/>
                <a:gd name="T31" fmla="*/ 8 h 112"/>
                <a:gd name="T32" fmla="*/ 22 w 63"/>
                <a:gd name="T33" fmla="*/ 8 h 112"/>
                <a:gd name="T34" fmla="*/ 53 w 63"/>
                <a:gd name="T35" fmla="*/ 0 h 112"/>
                <a:gd name="T36" fmla="*/ 53 w 63"/>
                <a:gd name="T37" fmla="*/ 0 h 112"/>
                <a:gd name="T38" fmla="*/ 60 w 63"/>
                <a:gd name="T39" fmla="*/ 2 h 112"/>
                <a:gd name="T40" fmla="*/ 60 w 63"/>
                <a:gd name="T41" fmla="*/ 2 h 112"/>
                <a:gd name="T42" fmla="*/ 63 w 63"/>
                <a:gd name="T43" fmla="*/ 7 h 112"/>
                <a:gd name="T44" fmla="*/ 63 w 63"/>
                <a:gd name="T45" fmla="*/ 7 h 112"/>
                <a:gd name="T46" fmla="*/ 63 w 63"/>
                <a:gd name="T47" fmla="*/ 9 h 112"/>
                <a:gd name="T48" fmla="*/ 63 w 63"/>
                <a:gd name="T49" fmla="*/ 9 h 112"/>
                <a:gd name="T50" fmla="*/ 48 w 63"/>
                <a:gd name="T51" fmla="*/ 108 h 112"/>
                <a:gd name="T52" fmla="*/ 48 w 63"/>
                <a:gd name="T53" fmla="*/ 108 h 112"/>
                <a:gd name="T54" fmla="*/ 62 w 63"/>
                <a:gd name="T55" fmla="*/ 107 h 112"/>
                <a:gd name="T56" fmla="*/ 63 w 63"/>
                <a:gd name="T57" fmla="*/ 108 h 112"/>
                <a:gd name="T58" fmla="*/ 63 w 63"/>
                <a:gd name="T59" fmla="*/ 108 h 112"/>
                <a:gd name="T60" fmla="*/ 62 w 63"/>
                <a:gd name="T61" fmla="*/ 110 h 112"/>
                <a:gd name="T62" fmla="*/ 62 w 63"/>
                <a:gd name="T63" fmla="*/ 110 h 112"/>
                <a:gd name="T64" fmla="*/ 44 w 63"/>
                <a:gd name="T65" fmla="*/ 112 h 112"/>
                <a:gd name="T66" fmla="*/ 44 w 63"/>
                <a:gd name="T67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2">
                  <a:moveTo>
                    <a:pt x="44" y="110"/>
                  </a:moveTo>
                  <a:cubicBezTo>
                    <a:pt x="45" y="110"/>
                    <a:pt x="57" y="28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58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6" y="3"/>
                    <a:pt x="33" y="7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14"/>
                    <a:pt x="4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11" y="11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2" y="4"/>
                    <a:pt x="45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8" y="0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3" y="5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27"/>
                    <a:pt x="50" y="9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62" y="107"/>
                    <a:pt x="63" y="107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3" y="109"/>
                    <a:pt x="63" y="110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4" y="110"/>
                    <a:pt x="44" y="110"/>
                    <a:pt x="4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 noEditPoints="1"/>
            </p:cNvSpPr>
            <p:nvPr/>
          </p:nvSpPr>
          <p:spPr bwMode="auto">
            <a:xfrm>
              <a:off x="5940425" y="3879851"/>
              <a:ext cx="355600" cy="611188"/>
            </a:xfrm>
            <a:custGeom>
              <a:avLst/>
              <a:gdLst>
                <a:gd name="T0" fmla="*/ 44 w 67"/>
                <a:gd name="T1" fmla="*/ 114 h 116"/>
                <a:gd name="T2" fmla="*/ 45 w 67"/>
                <a:gd name="T3" fmla="*/ 112 h 116"/>
                <a:gd name="T4" fmla="*/ 46 w 67"/>
                <a:gd name="T5" fmla="*/ 112 h 116"/>
                <a:gd name="T6" fmla="*/ 46 w 67"/>
                <a:gd name="T7" fmla="*/ 112 h 116"/>
                <a:gd name="T8" fmla="*/ 45 w 67"/>
                <a:gd name="T9" fmla="*/ 112 h 116"/>
                <a:gd name="T10" fmla="*/ 60 w 67"/>
                <a:gd name="T11" fmla="*/ 10 h 116"/>
                <a:gd name="T12" fmla="*/ 60 w 67"/>
                <a:gd name="T13" fmla="*/ 10 h 116"/>
                <a:gd name="T14" fmla="*/ 60 w 67"/>
                <a:gd name="T15" fmla="*/ 9 h 116"/>
                <a:gd name="T16" fmla="*/ 60 w 67"/>
                <a:gd name="T17" fmla="*/ 9 h 116"/>
                <a:gd name="T18" fmla="*/ 60 w 67"/>
                <a:gd name="T19" fmla="*/ 8 h 116"/>
                <a:gd name="T20" fmla="*/ 60 w 67"/>
                <a:gd name="T21" fmla="*/ 8 h 116"/>
                <a:gd name="T22" fmla="*/ 55 w 67"/>
                <a:gd name="T23" fmla="*/ 7 h 116"/>
                <a:gd name="T24" fmla="*/ 55 w 67"/>
                <a:gd name="T25" fmla="*/ 7 h 116"/>
                <a:gd name="T26" fmla="*/ 55 w 67"/>
                <a:gd name="T27" fmla="*/ 7 h 116"/>
                <a:gd name="T28" fmla="*/ 26 w 67"/>
                <a:gd name="T29" fmla="*/ 14 h 116"/>
                <a:gd name="T30" fmla="*/ 26 w 67"/>
                <a:gd name="T31" fmla="*/ 14 h 116"/>
                <a:gd name="T32" fmla="*/ 4 w 67"/>
                <a:gd name="T33" fmla="*/ 22 h 116"/>
                <a:gd name="T34" fmla="*/ 4 w 67"/>
                <a:gd name="T35" fmla="*/ 22 h 116"/>
                <a:gd name="T36" fmla="*/ 4 w 67"/>
                <a:gd name="T37" fmla="*/ 22 h 116"/>
                <a:gd name="T38" fmla="*/ 4 w 67"/>
                <a:gd name="T39" fmla="*/ 22 h 116"/>
                <a:gd name="T40" fmla="*/ 0 w 67"/>
                <a:gd name="T41" fmla="*/ 19 h 116"/>
                <a:gd name="T42" fmla="*/ 0 w 67"/>
                <a:gd name="T43" fmla="*/ 19 h 116"/>
                <a:gd name="T44" fmla="*/ 0 w 67"/>
                <a:gd name="T45" fmla="*/ 19 h 116"/>
                <a:gd name="T46" fmla="*/ 0 w 67"/>
                <a:gd name="T47" fmla="*/ 19 h 116"/>
                <a:gd name="T48" fmla="*/ 3 w 67"/>
                <a:gd name="T49" fmla="*/ 15 h 116"/>
                <a:gd name="T50" fmla="*/ 3 w 67"/>
                <a:gd name="T51" fmla="*/ 15 h 116"/>
                <a:gd name="T52" fmla="*/ 3 w 67"/>
                <a:gd name="T53" fmla="*/ 15 h 116"/>
                <a:gd name="T54" fmla="*/ 3 w 67"/>
                <a:gd name="T55" fmla="*/ 15 h 116"/>
                <a:gd name="T56" fmla="*/ 3 w 67"/>
                <a:gd name="T57" fmla="*/ 15 h 116"/>
                <a:gd name="T58" fmla="*/ 3 w 67"/>
                <a:gd name="T59" fmla="*/ 15 h 116"/>
                <a:gd name="T60" fmla="*/ 5 w 67"/>
                <a:gd name="T61" fmla="*/ 15 h 116"/>
                <a:gd name="T62" fmla="*/ 5 w 67"/>
                <a:gd name="T63" fmla="*/ 15 h 116"/>
                <a:gd name="T64" fmla="*/ 9 w 67"/>
                <a:gd name="T65" fmla="*/ 13 h 116"/>
                <a:gd name="T66" fmla="*/ 9 w 67"/>
                <a:gd name="T67" fmla="*/ 13 h 116"/>
                <a:gd name="T68" fmla="*/ 23 w 67"/>
                <a:gd name="T69" fmla="*/ 8 h 116"/>
                <a:gd name="T70" fmla="*/ 23 w 67"/>
                <a:gd name="T71" fmla="*/ 8 h 116"/>
                <a:gd name="T72" fmla="*/ 55 w 67"/>
                <a:gd name="T73" fmla="*/ 0 h 116"/>
                <a:gd name="T74" fmla="*/ 55 w 67"/>
                <a:gd name="T75" fmla="*/ 0 h 116"/>
                <a:gd name="T76" fmla="*/ 63 w 67"/>
                <a:gd name="T77" fmla="*/ 2 h 116"/>
                <a:gd name="T78" fmla="*/ 63 w 67"/>
                <a:gd name="T79" fmla="*/ 2 h 116"/>
                <a:gd name="T80" fmla="*/ 67 w 67"/>
                <a:gd name="T81" fmla="*/ 9 h 116"/>
                <a:gd name="T82" fmla="*/ 67 w 67"/>
                <a:gd name="T83" fmla="*/ 9 h 116"/>
                <a:gd name="T84" fmla="*/ 66 w 67"/>
                <a:gd name="T85" fmla="*/ 9 h 116"/>
                <a:gd name="T86" fmla="*/ 67 w 67"/>
                <a:gd name="T87" fmla="*/ 9 h 116"/>
                <a:gd name="T88" fmla="*/ 67 w 67"/>
                <a:gd name="T89" fmla="*/ 11 h 116"/>
                <a:gd name="T90" fmla="*/ 67 w 67"/>
                <a:gd name="T91" fmla="*/ 11 h 116"/>
                <a:gd name="T92" fmla="*/ 52 w 67"/>
                <a:gd name="T93" fmla="*/ 108 h 116"/>
                <a:gd name="T94" fmla="*/ 52 w 67"/>
                <a:gd name="T95" fmla="*/ 108 h 116"/>
                <a:gd name="T96" fmla="*/ 63 w 67"/>
                <a:gd name="T97" fmla="*/ 107 h 116"/>
                <a:gd name="T98" fmla="*/ 64 w 67"/>
                <a:gd name="T99" fmla="*/ 107 h 116"/>
                <a:gd name="T100" fmla="*/ 64 w 67"/>
                <a:gd name="T101" fmla="*/ 107 h 116"/>
                <a:gd name="T102" fmla="*/ 67 w 67"/>
                <a:gd name="T103" fmla="*/ 110 h 116"/>
                <a:gd name="T104" fmla="*/ 67 w 67"/>
                <a:gd name="T105" fmla="*/ 110 h 116"/>
                <a:gd name="T106" fmla="*/ 67 w 67"/>
                <a:gd name="T107" fmla="*/ 110 h 116"/>
                <a:gd name="T108" fmla="*/ 67 w 67"/>
                <a:gd name="T109" fmla="*/ 110 h 116"/>
                <a:gd name="T110" fmla="*/ 64 w 67"/>
                <a:gd name="T111" fmla="*/ 114 h 116"/>
                <a:gd name="T112" fmla="*/ 64 w 67"/>
                <a:gd name="T113" fmla="*/ 114 h 116"/>
                <a:gd name="T114" fmla="*/ 44 w 67"/>
                <a:gd name="T115" fmla="*/ 116 h 116"/>
                <a:gd name="T116" fmla="*/ 44 w 67"/>
                <a:gd name="T117" fmla="*/ 114 h 116"/>
                <a:gd name="T118" fmla="*/ 3 w 67"/>
                <a:gd name="T119" fmla="*/ 15 h 116"/>
                <a:gd name="T120" fmla="*/ 3 w 67"/>
                <a:gd name="T121" fmla="*/ 15 h 116"/>
                <a:gd name="T122" fmla="*/ 3 w 67"/>
                <a:gd name="T123" fmla="*/ 15 h 116"/>
                <a:gd name="T124" fmla="*/ 3 w 67"/>
                <a:gd name="T125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" h="116">
                  <a:moveTo>
                    <a:pt x="44" y="114"/>
                  </a:moveTo>
                  <a:cubicBezTo>
                    <a:pt x="45" y="112"/>
                    <a:pt x="45" y="112"/>
                    <a:pt x="45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12"/>
                    <a:pt x="45" y="112"/>
                    <a:pt x="45" y="112"/>
                  </a:cubicBezTo>
                  <a:cubicBezTo>
                    <a:pt x="45" y="112"/>
                    <a:pt x="57" y="3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7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8" y="7"/>
                    <a:pt x="36" y="11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5" y="18"/>
                    <a:pt x="7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3" y="12"/>
                    <a:pt x="18" y="10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4"/>
                    <a:pt x="4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6" y="3"/>
                    <a:pt x="67" y="6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28"/>
                    <a:pt x="55" y="91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107"/>
                    <a:pt x="64" y="107"/>
                    <a:pt x="64" y="107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7"/>
                    <a:pt x="67" y="108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12"/>
                    <a:pt x="66" y="114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" y="114"/>
                    <a:pt x="44" y="114"/>
                    <a:pt x="44" y="114"/>
                  </a:cubicBezTo>
                  <a:close/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33525" y="1061085"/>
            <a:ext cx="7111365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</a:t>
            </a:r>
            <a:r>
              <a:t>假设要设计一个名为</a:t>
            </a:r>
            <a:r>
              <a:rPr>
                <a:solidFill>
                  <a:srgbClr val="FF0000"/>
                </a:solidFill>
              </a:rPr>
              <a:t> estimate()</a:t>
            </a:r>
            <a:r>
              <a:t>的函数,估算编写指定行数的代码所需的时间,并且希望不同的程序员都将使用该函数。对于所有的用户来说, </a:t>
            </a:r>
            <a:r>
              <a:rPr>
                <a:solidFill>
                  <a:srgbClr val="FF0000"/>
                </a:solidFill>
              </a:rPr>
              <a:t>estimate()中一部分代码都是相同的,但该函数允许每个程序员提供自己的算法来估算时间</a:t>
            </a:r>
            <a:r>
              <a:t>。为实现这种目标,</a:t>
            </a:r>
            <a:r>
              <a:rPr>
                <a:solidFill>
                  <a:srgbClr val="FF0000"/>
                </a:solidFill>
              </a:rPr>
              <a:t>采用的机制是,将程序员要使用的算法函数的地址传递给 estimate()。为此,必须能够完成下面的工作</a:t>
            </a:r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>
              <a:solidFill>
                <a:srgbClr val="FF0000"/>
              </a:solidFill>
              <a:ea typeface="宋体" panose="02010600030101010101" pitchFamily="2" charset="-122"/>
            </a:endParaRPr>
          </a:p>
          <a:p/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t>获取函数的地址</a:t>
            </a: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t>声明一个函数指针</a:t>
            </a: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t>使用函数指针来调用函数</a:t>
            </a: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180" y="259080"/>
            <a:ext cx="2961640" cy="460375"/>
            <a:chOff x="327528" y="3499987"/>
            <a:chExt cx="2961497" cy="981160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9811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+mn-ea"/>
              </a:endParaRPr>
            </a:p>
          </p:txBody>
        </p:sp>
      </p:grpSp>
      <p:sp>
        <p:nvSpPr>
          <p:cNvPr id="38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505" y="915670"/>
            <a:ext cx="2199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1.</a:t>
            </a:r>
            <a:r>
              <a:rPr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获取函数的地址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245" y="1314450"/>
            <a:ext cx="7255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只要使用函数名(后面不跟参数)即可</a:t>
            </a:r>
            <a:r>
              <a:rPr lang="zh-CN" altLang="en-US"/>
              <a:t>。即如果 think()是一个函数，则 think就是该函数的地址。要将函数作为参数进行传递，必须传递函数名。</a:t>
            </a:r>
            <a:r>
              <a:rPr lang="zh-CN" altLang="en-US">
                <a:solidFill>
                  <a:srgbClr val="FF0000"/>
                </a:solidFill>
              </a:rPr>
              <a:t>一定要区分传递的是函数的地址还是函数的返回值: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245" y="2362835"/>
            <a:ext cx="8129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process(think);     //passes address of think() to process()</a:t>
            </a:r>
            <a:endParaRPr lang="zh-CN" altLang="en-US"/>
          </a:p>
          <a:p>
            <a:r>
              <a:rPr lang="zh-CN" altLang="en-US"/>
              <a:t>thought (think());   /</a:t>
            </a:r>
            <a:r>
              <a:rPr lang="en-US" altLang="zh-CN"/>
              <a:t>/</a:t>
            </a:r>
            <a:r>
              <a:rPr lang="zh-CN" altLang="en-US"/>
              <a:t> passes return value of think() to thought(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430655" y="3452495"/>
            <a:ext cx="5771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process()调用使得 process()函数能够在其内部调用 think()函数。 though()调用首先调用 think()函数，</a:t>
            </a:r>
            <a:endParaRPr lang="zh-CN" altLang="en-US"/>
          </a:p>
          <a:p>
            <a:r>
              <a:rPr lang="zh-CN" altLang="en-US"/>
              <a:t>然后将</a:t>
            </a:r>
            <a:r>
              <a:rPr lang="en-US" altLang="zh-CN"/>
              <a:t>t</a:t>
            </a:r>
            <a:r>
              <a:rPr lang="zh-CN" altLang="en-US"/>
              <a:t>hink()的返回值传递给 thought()函数。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3010392" cy="630126"/>
            <a:chOff x="327528" y="3499987"/>
            <a:chExt cx="3010392" cy="63012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629" y="382233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1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505" y="915670"/>
            <a:ext cx="21996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2.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声明函数指针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225" y="1314450"/>
            <a:ext cx="67036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rgbClr val="FF0000"/>
                </a:solidFill>
              </a:rPr>
              <a:t>声明指向函数的指针时，必须指定指针指向的函数类型</a:t>
            </a:r>
            <a:r>
              <a:rPr lang="zh-CN" altLang="en-US"/>
              <a:t>。这意味着声明应指定</a:t>
            </a:r>
            <a:r>
              <a:rPr lang="zh-CN" altLang="en-US">
                <a:solidFill>
                  <a:srgbClr val="FF0000"/>
                </a:solidFill>
              </a:rPr>
              <a:t>函数的返回类型以及函数的特征标</a:t>
            </a:r>
            <a:r>
              <a:rPr lang="zh-CN" altLang="en-US"/>
              <a:t>(参数列表)。也就是说，声明应像函数原型那样指出有关函数的信息。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3755" y="2302510"/>
            <a:ext cx="6637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假设 Pam decoder编写了一个估算时间的函数，</a:t>
            </a:r>
            <a:r>
              <a:rPr lang="zh-CN" altLang="en-US" b="1">
                <a:sym typeface="+mn-ea"/>
              </a:rPr>
              <a:t>原型如下: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5375" y="2612390"/>
            <a:ext cx="80797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double pam(int);    /</a:t>
            </a:r>
            <a:r>
              <a:rPr lang="en-US" altLang="zh-CN"/>
              <a:t>/</a:t>
            </a:r>
            <a:r>
              <a:rPr lang="zh-CN" altLang="en-US"/>
              <a:t> prototype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则正确的指针类型声明如下:</a:t>
            </a:r>
            <a:endParaRPr lang="zh-CN" altLang="en-US" b="1"/>
          </a:p>
          <a:p>
            <a:r>
              <a:rPr lang="zh-CN" altLang="en-US"/>
              <a:t>double (*pf)(int): /</a:t>
            </a:r>
            <a:r>
              <a:rPr lang="en-US" altLang="zh-CN"/>
              <a:t>/</a:t>
            </a:r>
            <a:r>
              <a:rPr lang="zh-CN" altLang="en-US"/>
              <a:t>pf points to a function that takes  one int       </a:t>
            </a:r>
            <a:endParaRPr lang="zh-CN" altLang="en-US"/>
          </a:p>
          <a:p>
            <a:r>
              <a:rPr lang="zh-CN" altLang="en-US"/>
              <a:t>                         </a:t>
            </a:r>
            <a:r>
              <a:rPr lang="en-US" altLang="zh-CN"/>
              <a:t>//</a:t>
            </a:r>
            <a:r>
              <a:rPr lang="zh-CN" altLang="en-US"/>
              <a:t>argument and that returns type double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1705" y="4333240"/>
            <a:ext cx="7470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与pam()声明类似，这是将pam替换为了(*pf)。由于pam是函数，故(*pf</a:t>
            </a:r>
            <a:r>
              <a:rPr lang="en-US" altLang="zh-CN"/>
              <a:t>)</a:t>
            </a:r>
            <a:r>
              <a:rPr lang="zh-CN" altLang="en-US"/>
              <a:t>也是函数</a:t>
            </a:r>
            <a:r>
              <a:rPr lang="en-US" altLang="zh-CN"/>
              <a:t>,</a:t>
            </a:r>
            <a:r>
              <a:rPr lang="zh-CN" altLang="en-US"/>
              <a:t>pf就是函数指针。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3010392" cy="630126"/>
            <a:chOff x="327528" y="3499987"/>
            <a:chExt cx="3010392" cy="63012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629" y="382233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1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6120" y="1045210"/>
            <a:ext cx="79406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*</a:t>
            </a:r>
            <a:r>
              <a:rPr lang="zh-CN" altLang="en-US"/>
              <a:t>pf(in</a:t>
            </a:r>
            <a:r>
              <a:rPr lang="en-US" altLang="zh-CN"/>
              <a:t>t</a:t>
            </a:r>
            <a:r>
              <a:rPr lang="zh-CN" altLang="en-US"/>
              <a:t>)意味着p</a:t>
            </a:r>
            <a:r>
              <a:rPr lang="en-US" altLang="zh-CN"/>
              <a:t>f</a:t>
            </a:r>
            <a:r>
              <a:rPr lang="zh-CN" altLang="en-US"/>
              <a:t>()是一个返回指针的函数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(*</a:t>
            </a:r>
            <a:r>
              <a:rPr lang="zh-CN" altLang="en-US"/>
              <a:t>p</a:t>
            </a:r>
            <a:r>
              <a:rPr lang="en-US" altLang="zh-CN"/>
              <a:t>f)</a:t>
            </a:r>
            <a:r>
              <a:rPr lang="zh-CN" altLang="en-US"/>
              <a:t>(int)意味着</a:t>
            </a:r>
            <a:r>
              <a:rPr lang="en-US" altLang="zh-CN"/>
              <a:t>p</a:t>
            </a:r>
            <a:r>
              <a:rPr lang="zh-CN" altLang="en-US"/>
              <a:t>f是一个指向函数的指针: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  (</a:t>
            </a:r>
            <a:r>
              <a:rPr lang="en-US" altLang="zh-CN"/>
              <a:t>*</a:t>
            </a:r>
            <a:r>
              <a:rPr lang="zh-CN" altLang="en-US"/>
              <a:t>pf)(int): //</a:t>
            </a:r>
            <a:r>
              <a:rPr lang="en-US" altLang="zh-CN"/>
              <a:t>p</a:t>
            </a:r>
            <a:r>
              <a:rPr lang="zh-CN" altLang="en-US"/>
              <a:t>f points to a function that returns double</a:t>
            </a:r>
            <a:endParaRPr lang="zh-CN" altLang="en-US"/>
          </a:p>
          <a:p>
            <a:r>
              <a:rPr lang="zh-CN" altLang="en-US"/>
              <a:t>double   </a:t>
            </a:r>
            <a:r>
              <a:rPr lang="en-US" altLang="zh-CN"/>
              <a:t>*</a:t>
            </a:r>
            <a:r>
              <a:rPr lang="zh-CN" altLang="en-US"/>
              <a:t>pf (int): //pf() a function that returns a pointer-to-double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9145" y="2893695"/>
            <a:ext cx="56318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正确地声明pf后，便可以将相应函数的地址赋给它:</a:t>
            </a:r>
            <a:endParaRPr lang="zh-CN" altLang="en-US"/>
          </a:p>
          <a:p>
            <a:r>
              <a:rPr lang="en-US" altLang="zh-CN"/>
              <a:t>double</a:t>
            </a:r>
            <a:r>
              <a:rPr lang="zh-CN" altLang="en-US"/>
              <a:t>  pam(int)</a:t>
            </a:r>
            <a:endParaRPr lang="zh-CN" altLang="en-US"/>
          </a:p>
          <a:p>
            <a:r>
              <a:rPr lang="zh-CN" altLang="en-US">
                <a:sym typeface="+mn-ea"/>
              </a:rPr>
              <a:t>double  </a:t>
            </a:r>
            <a:r>
              <a:rPr lang="zh-CN" altLang="en-US"/>
              <a:t>(</a:t>
            </a:r>
            <a:r>
              <a:rPr lang="en-US" altLang="zh-CN"/>
              <a:t>*</a:t>
            </a:r>
            <a:r>
              <a:rPr lang="zh-CN" altLang="en-US"/>
              <a:t>pf)(int):</a:t>
            </a:r>
            <a:endParaRPr lang="zh-CN" altLang="en-US"/>
          </a:p>
          <a:p>
            <a:r>
              <a:rPr lang="zh-CN" altLang="en-US"/>
              <a:t>pf </a:t>
            </a:r>
            <a:r>
              <a:rPr lang="en-US" altLang="zh-CN"/>
              <a:t>= </a:t>
            </a:r>
            <a:r>
              <a:rPr lang="zh-CN" altLang="en-US"/>
              <a:t>pam;</a:t>
            </a:r>
            <a:endParaRPr lang="zh-CN" altLang="en-US"/>
          </a:p>
          <a:p>
            <a:r>
              <a:rPr lang="zh-CN" altLang="en-US"/>
              <a:t>/</a:t>
            </a:r>
            <a:r>
              <a:rPr lang="en-US" altLang="zh-CN"/>
              <a:t>/  </a:t>
            </a:r>
            <a:r>
              <a:rPr lang="zh-CN" altLang="en-US"/>
              <a:t>pf now points to the pam() function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3010392" cy="630126"/>
            <a:chOff x="327528" y="3499987"/>
            <a:chExt cx="3010392" cy="63012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87629" y="382233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1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7010" y="1398270"/>
            <a:ext cx="6398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pam()的特征标和返回类型必须与pf相同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 ned( double)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int ted(int)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double (*p</a:t>
            </a:r>
            <a:r>
              <a:rPr lang="en-US" altLang="zh-CN"/>
              <a:t>f</a:t>
            </a:r>
            <a:r>
              <a:rPr lang="zh-CN" altLang="en-US"/>
              <a:t>)(int):</a:t>
            </a:r>
            <a:endParaRPr lang="zh-CN" altLang="en-US"/>
          </a:p>
          <a:p>
            <a:r>
              <a:rPr lang="zh-CN" altLang="en-US"/>
              <a:t>pf </a:t>
            </a:r>
            <a:r>
              <a:rPr lang="en-US" altLang="zh-CN"/>
              <a:t>= </a:t>
            </a:r>
            <a:r>
              <a:rPr lang="zh-CN" altLang="en-US"/>
              <a:t>ned</a:t>
            </a:r>
            <a:r>
              <a:rPr lang="en-US" altLang="zh-CN"/>
              <a:t>; </a:t>
            </a:r>
            <a:r>
              <a:rPr lang="zh-CN" altLang="en-US"/>
              <a:t>   /</a:t>
            </a:r>
            <a:r>
              <a:rPr lang="en-US" altLang="zh-CN"/>
              <a:t>/</a:t>
            </a:r>
            <a:r>
              <a:rPr lang="zh-CN" altLang="en-US"/>
              <a:t>invalid - mismatched signature</a:t>
            </a:r>
            <a:endParaRPr lang="zh-CN" altLang="en-US"/>
          </a:p>
          <a:p>
            <a:r>
              <a:rPr lang="zh-CN" altLang="en-US"/>
              <a:t>pf </a:t>
            </a:r>
            <a:r>
              <a:rPr lang="en-US" altLang="zh-CN"/>
              <a:t>= </a:t>
            </a:r>
            <a:r>
              <a:rPr lang="zh-CN" altLang="en-US"/>
              <a:t>ted</a:t>
            </a:r>
            <a:r>
              <a:rPr lang="en-US" altLang="zh-CN"/>
              <a:t>;    </a:t>
            </a:r>
            <a:r>
              <a:rPr lang="zh-CN" altLang="en-US"/>
              <a:t>/</a:t>
            </a:r>
            <a:r>
              <a:rPr lang="en-US" altLang="zh-CN"/>
              <a:t>/</a:t>
            </a:r>
            <a:r>
              <a:rPr lang="zh-CN" altLang="en-US"/>
              <a:t>invalid --mismatched return types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1252" y="276048"/>
            <a:ext cx="2961497" cy="589486"/>
            <a:chOff x="327528" y="3499987"/>
            <a:chExt cx="2961497" cy="589486"/>
          </a:xfrm>
        </p:grpSpPr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+mn-ea"/>
              </a:endParaRPr>
            </a:p>
          </p:txBody>
        </p:sp>
      </p:grpSp>
      <p:sp>
        <p:nvSpPr>
          <p:cNvPr id="44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1260" y="1100455"/>
            <a:ext cx="6217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前面提到的 estimate( )函数。假设要将将要编写的代码行数和估算算法(如pam()函数)的地址传递给它，则其原型将如下: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void estimate(int lines, double (*pf)(int)):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5355" y="2957195"/>
            <a:ext cx="6588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要让 estimate()使用pam()函数，需要将pam()的地址传递给它: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500" y="3325495"/>
            <a:ext cx="7858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estimate(50, pam); //function call telling estimate() to use pam(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077917" y="232868"/>
            <a:ext cx="2961497" cy="567896"/>
            <a:chOff x="383408" y="3521577"/>
            <a:chExt cx="2961497" cy="567896"/>
          </a:xfrm>
        </p:grpSpPr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383408" y="352157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函数指针的基础知识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5" name="任意多边形 7"/>
          <p:cNvSpPr/>
          <p:nvPr>
            <p:custDataLst>
              <p:tags r:id="rId1"/>
            </p:custDataLst>
          </p:nvPr>
        </p:nvSpPr>
        <p:spPr>
          <a:xfrm flipH="1">
            <a:off x="2775585" y="800860"/>
            <a:ext cx="3375394" cy="105711"/>
          </a:xfrm>
          <a:custGeom>
            <a:avLst/>
            <a:gdLst>
              <a:gd name="connsiteX0" fmla="*/ 0 w 3556000"/>
              <a:gd name="connsiteY0" fmla="*/ 0 h 220464"/>
              <a:gd name="connsiteX1" fmla="*/ 304800 w 3556000"/>
              <a:gd name="connsiteY1" fmla="*/ 215900 h 220464"/>
              <a:gd name="connsiteX2" fmla="*/ 1168400 w 3556000"/>
              <a:gd name="connsiteY2" fmla="*/ 152400 h 220464"/>
              <a:gd name="connsiteX3" fmla="*/ 2590800 w 3556000"/>
              <a:gd name="connsiteY3" fmla="*/ 38100 h 220464"/>
              <a:gd name="connsiteX4" fmla="*/ 3556000 w 3556000"/>
              <a:gd name="connsiteY4" fmla="*/ 165100 h 22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220464">
                <a:moveTo>
                  <a:pt x="0" y="0"/>
                </a:moveTo>
                <a:cubicBezTo>
                  <a:pt x="55033" y="95250"/>
                  <a:pt x="110067" y="190500"/>
                  <a:pt x="304800" y="215900"/>
                </a:cubicBezTo>
                <a:cubicBezTo>
                  <a:pt x="499533" y="241300"/>
                  <a:pt x="1168400" y="152400"/>
                  <a:pt x="1168400" y="152400"/>
                </a:cubicBezTo>
                <a:cubicBezTo>
                  <a:pt x="1549400" y="122767"/>
                  <a:pt x="2192867" y="35983"/>
                  <a:pt x="2590800" y="38100"/>
                </a:cubicBezTo>
                <a:cubicBezTo>
                  <a:pt x="2988733" y="40217"/>
                  <a:pt x="3272366" y="102658"/>
                  <a:pt x="3556000" y="16510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92" y="10759"/>
            <a:ext cx="983409" cy="904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505" y="915670"/>
            <a:ext cx="30232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accent5">
                    <a:lumMod val="75000"/>
                  </a:schemeClr>
                </a:solidFill>
                <a:sym typeface="+mn-ea"/>
              </a:rPr>
              <a:t>3.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使用指针来调用函数</a:t>
            </a:r>
            <a:endParaRPr lang="zh-CN" altLang="en-US" sz="200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75" y="1584960"/>
            <a:ext cx="84512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(*pf)</a:t>
            </a:r>
            <a:r>
              <a:rPr lang="zh-CN" altLang="en-US">
                <a:ea typeface="宋体" panose="02010600030101010101" pitchFamily="2" charset="-122"/>
              </a:rPr>
              <a:t>扮演的</a:t>
            </a:r>
            <a:r>
              <a:rPr lang="zh-CN" altLang="en-US"/>
              <a:t>角色与函数名相同，因此使用(</a:t>
            </a:r>
            <a:r>
              <a:rPr lang="en-US" altLang="zh-CN"/>
              <a:t>*</a:t>
            </a:r>
            <a:r>
              <a:rPr lang="zh-CN" altLang="en-US"/>
              <a:t>pf)时，只需将它看作函数名即可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double pam(int)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double (</a:t>
            </a:r>
            <a:r>
              <a:rPr lang="en-US" altLang="zh-CN"/>
              <a:t>*</a:t>
            </a:r>
            <a:r>
              <a:rPr lang="zh-CN" altLang="en-US"/>
              <a:t>pf)(int)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pf = pam;    /</a:t>
            </a:r>
            <a:r>
              <a:rPr lang="zh-CN" altLang="en-US"/>
              <a:t>/ pf now points to the pam() function</a:t>
            </a:r>
            <a:endParaRPr lang="zh-CN" altLang="en-US"/>
          </a:p>
          <a:p>
            <a:r>
              <a:rPr lang="zh-CN" altLang="en-US"/>
              <a:t>double x </a:t>
            </a:r>
            <a:r>
              <a:rPr lang="en-US" altLang="zh-CN"/>
              <a:t>= </a:t>
            </a:r>
            <a:r>
              <a:rPr lang="zh-CN" altLang="en-US"/>
              <a:t>pam(4)</a:t>
            </a:r>
            <a:r>
              <a:rPr lang="en-US" altLang="zh-CN"/>
              <a:t>;</a:t>
            </a:r>
            <a:r>
              <a:rPr lang="zh-CN" altLang="en-US"/>
              <a:t> //call pam() using the function name</a:t>
            </a:r>
            <a:endParaRPr lang="zh-CN" altLang="en-US"/>
          </a:p>
          <a:p>
            <a:r>
              <a:rPr lang="zh-CN" altLang="en-US"/>
              <a:t>double y = (</a:t>
            </a:r>
            <a:r>
              <a:rPr lang="en-US" altLang="zh-CN"/>
              <a:t>*</a:t>
            </a:r>
            <a:r>
              <a:rPr lang="zh-CN" altLang="en-US"/>
              <a:t>pf)(5)</a:t>
            </a:r>
            <a:r>
              <a:rPr lang="en-US" altLang="zh-CN"/>
              <a:t>;</a:t>
            </a:r>
            <a:r>
              <a:rPr lang="zh-CN" altLang="en-US"/>
              <a:t> / call pam() using the pointer pf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实际上,C</a:t>
            </a:r>
            <a:r>
              <a:rPr lang="en-US" altLang="zh-CN"/>
              <a:t>+</a:t>
            </a:r>
            <a:r>
              <a:rPr lang="zh-CN" altLang="en-US"/>
              <a:t>+也允许像使用函数名那样使用pf</a:t>
            </a:r>
            <a:endParaRPr lang="zh-CN" altLang="en-US"/>
          </a:p>
          <a:p>
            <a:r>
              <a:rPr lang="zh-CN" altLang="en-US"/>
              <a:t>double y = pf(5);  //also call pam() using the pointer pf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091252" y="276048"/>
            <a:ext cx="2961497" cy="589486"/>
            <a:chOff x="327528" y="3499987"/>
            <a:chExt cx="2961497" cy="589486"/>
          </a:xfrm>
        </p:grpSpPr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327528" y="3499987"/>
              <a:ext cx="2961497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sz="24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函数指针实例</a:t>
              </a:r>
              <a:endParaRPr 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8734" y="3781696"/>
              <a:ext cx="28502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75585" y="10759"/>
            <a:ext cx="4191216" cy="904816"/>
            <a:chOff x="2775585" y="10759"/>
            <a:chExt cx="4191216" cy="904816"/>
          </a:xfrm>
        </p:grpSpPr>
        <p:sp>
          <p:nvSpPr>
            <p:cNvPr id="89" name="任意多边形 7"/>
            <p:cNvSpPr/>
            <p:nvPr>
              <p:custDataLst>
                <p:tags r:id="rId1"/>
              </p:custDataLst>
            </p:nvPr>
          </p:nvSpPr>
          <p:spPr>
            <a:xfrm flipH="1">
              <a:off x="2775585" y="800860"/>
              <a:ext cx="3375394" cy="105711"/>
            </a:xfrm>
            <a:custGeom>
              <a:avLst/>
              <a:gdLst>
                <a:gd name="connsiteX0" fmla="*/ 0 w 3556000"/>
                <a:gd name="connsiteY0" fmla="*/ 0 h 220464"/>
                <a:gd name="connsiteX1" fmla="*/ 304800 w 3556000"/>
                <a:gd name="connsiteY1" fmla="*/ 215900 h 220464"/>
                <a:gd name="connsiteX2" fmla="*/ 1168400 w 3556000"/>
                <a:gd name="connsiteY2" fmla="*/ 152400 h 220464"/>
                <a:gd name="connsiteX3" fmla="*/ 2590800 w 3556000"/>
                <a:gd name="connsiteY3" fmla="*/ 38100 h 220464"/>
                <a:gd name="connsiteX4" fmla="*/ 3556000 w 3556000"/>
                <a:gd name="connsiteY4" fmla="*/ 165100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0" h="220464">
                  <a:moveTo>
                    <a:pt x="0" y="0"/>
                  </a:moveTo>
                  <a:cubicBezTo>
                    <a:pt x="55033" y="95250"/>
                    <a:pt x="110067" y="190500"/>
                    <a:pt x="304800" y="215900"/>
                  </a:cubicBezTo>
                  <a:cubicBezTo>
                    <a:pt x="499533" y="241300"/>
                    <a:pt x="1168400" y="152400"/>
                    <a:pt x="1168400" y="152400"/>
                  </a:cubicBezTo>
                  <a:cubicBezTo>
                    <a:pt x="1549400" y="122767"/>
                    <a:pt x="2192867" y="35983"/>
                    <a:pt x="2590800" y="38100"/>
                  </a:cubicBezTo>
                  <a:cubicBezTo>
                    <a:pt x="2988733" y="40217"/>
                    <a:pt x="3272366" y="102658"/>
                    <a:pt x="3556000" y="16510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392" y="10759"/>
              <a:ext cx="983409" cy="90481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2174875" y="1853565"/>
            <a:ext cx="490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程序 fun_ptr.cpp   </a:t>
            </a:r>
            <a:r>
              <a:rPr lang="en-US" altLang="zh-CN"/>
              <a:t>//</a:t>
            </a:r>
            <a:r>
              <a:rPr lang="zh-CN" altLang="en-US"/>
              <a:t> pointers to functions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0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1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2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3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4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5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16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2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3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4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5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6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7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8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ags/tag9.xml><?xml version="1.0" encoding="utf-8"?>
<p:tagLst xmlns:p="http://schemas.openxmlformats.org/presentationml/2006/main">
  <p:tag name="MH" val="20170707100548"/>
  <p:tag name="MH_LIBRARY" val="GRAPHIC"/>
  <p:tag name="MH_ORDER" val="任意多边形 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Bauhaus 93"/>
        <a:ea typeface="站酷快乐体2016修订版"/>
        <a:cs typeface=""/>
      </a:majorFont>
      <a:minorFont>
        <a:latin typeface="Bookman Old Style"/>
        <a:ea typeface="迷你简丫丫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4380</Words>
  <Application>WPS 演示</Application>
  <PresentationFormat>全屏显示(16:9)</PresentationFormat>
  <Paragraphs>184</Paragraphs>
  <Slides>17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BatangChe</vt:lpstr>
      <vt:lpstr>迷你简丫丫</vt:lpstr>
      <vt:lpstr>MTF Wildflower</vt:lpstr>
      <vt:lpstr>Bookman Old Style</vt:lpstr>
      <vt:lpstr>Arial Unicode MS</vt:lpstr>
      <vt:lpstr>站酷快乐体2016修订版</vt:lpstr>
      <vt:lpstr>Bauhaus 93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手绘风课件ppt</dc:title>
  <dc:creator>lenovo</dc:creator>
  <cp:lastModifiedBy>lenovo</cp:lastModifiedBy>
  <cp:revision>448</cp:revision>
  <dcterms:created xsi:type="dcterms:W3CDTF">2017-07-07T00:06:00Z</dcterms:created>
  <dcterms:modified xsi:type="dcterms:W3CDTF">2018-09-17T09:37:46Z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