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04" r:id="rId3"/>
    <p:sldId id="342" r:id="rId4"/>
    <p:sldId id="373" r:id="rId5"/>
    <p:sldId id="531" r:id="rId6"/>
    <p:sldId id="344" r:id="rId7"/>
    <p:sldId id="406" r:id="rId8"/>
    <p:sldId id="374" r:id="rId9"/>
    <p:sldId id="405" r:id="rId10"/>
    <p:sldId id="372" r:id="rId11"/>
    <p:sldId id="416" r:id="rId12"/>
    <p:sldId id="532" r:id="rId13"/>
    <p:sldId id="440" r:id="rId14"/>
    <p:sldId id="533" r:id="rId15"/>
    <p:sldId id="534" r:id="rId16"/>
    <p:sldId id="535" r:id="rId17"/>
    <p:sldId id="25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0509" autoAdjust="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1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 noProof="1" dirty="0">
                <a:latin typeface="Calibri" panose="020F0502020204030204" charset="0"/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4E5FB-ABB9-4A47-8A9B-D04F4467B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5122" name="文本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8194" name="文本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0242" name="文本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sym typeface="Arial" pitchFamily="34" charset="0"/>
              </a:rPr>
              <a:t>http://www.2cto.com/kf/201202/118111.html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ym typeface="Arial" pitchFamily="34" charset="0"/>
              </a:rPr>
              <a:t>1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User</a:t>
            </a:r>
            <a:r>
              <a:rPr lang="zh-CN" altLang="en-US" smtClean="0">
                <a:sym typeface="Arial" pitchFamily="34" charset="0"/>
              </a:rPr>
              <a:t> </a:t>
            </a:r>
            <a:r>
              <a:rPr lang="en-US" altLang="zh-CN" smtClean="0">
                <a:sym typeface="Arial" pitchFamily="34" charset="0"/>
              </a:rPr>
              <a:t>Interface</a:t>
            </a:r>
            <a:r>
              <a:rPr lang="zh-CN" altLang="en-US" smtClean="0">
                <a:sym typeface="Arial" pitchFamily="34" charset="0"/>
              </a:rPr>
              <a:t>  用户界面，我们所看到的浏览器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2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Browser</a:t>
            </a:r>
            <a:r>
              <a:rPr lang="zh-CN" altLang="en-US" smtClean="0">
                <a:sym typeface="Arial" pitchFamily="34" charset="0"/>
              </a:rPr>
              <a:t> </a:t>
            </a:r>
            <a:r>
              <a:rPr lang="en-US" altLang="zh-CN" smtClean="0">
                <a:sym typeface="Arial" pitchFamily="34" charset="0"/>
              </a:rPr>
              <a:t>engine</a:t>
            </a:r>
            <a:r>
              <a:rPr lang="zh-CN" altLang="en-US" smtClean="0">
                <a:sym typeface="Arial" pitchFamily="34" charset="0"/>
              </a:rPr>
              <a:t>  浏览器引擎，用来查询和操作渲染引擎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3、</a:t>
            </a:r>
            <a:r>
              <a:rPr lang="en-US" altLang="zh-CN" smtClean="0">
                <a:sym typeface="Arial" pitchFamily="34" charset="0"/>
              </a:rPr>
              <a:t>2</a:t>
            </a:r>
            <a:r>
              <a:rPr lang="zh-CN" altLang="en-US" smtClean="0">
                <a:sym typeface="Arial" pitchFamily="34" charset="0"/>
              </a:rPr>
              <a:t>用来显示请求的内容，负责解析</a:t>
            </a:r>
            <a:r>
              <a:rPr lang="en-US" altLang="zh-CN" smtClean="0">
                <a:sym typeface="Arial" pitchFamily="34" charset="0"/>
              </a:rPr>
              <a:t>HTML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CSS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4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Networking</a:t>
            </a:r>
            <a:r>
              <a:rPr lang="zh-CN" altLang="en-US" smtClean="0">
                <a:sym typeface="Arial" pitchFamily="34" charset="0"/>
              </a:rPr>
              <a:t>   网络，负责发送网络请求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5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JavaScript</a:t>
            </a:r>
            <a:r>
              <a:rPr lang="zh-CN" altLang="en-US" smtClean="0">
                <a:sym typeface="Arial" pitchFamily="34" charset="0"/>
              </a:rPr>
              <a:t> </a:t>
            </a:r>
            <a:r>
              <a:rPr lang="en-US" altLang="zh-CN" smtClean="0">
                <a:sym typeface="Arial" pitchFamily="34" charset="0"/>
              </a:rPr>
              <a:t>Interpreter(</a:t>
            </a:r>
            <a:r>
              <a:rPr lang="zh-CN" altLang="en-US" smtClean="0">
                <a:sym typeface="Arial" pitchFamily="34" charset="0"/>
              </a:rPr>
              <a:t>解析者</a:t>
            </a:r>
            <a:r>
              <a:rPr lang="en-US" altLang="zh-CN" smtClean="0">
                <a:sym typeface="Arial" pitchFamily="34" charset="0"/>
              </a:rPr>
              <a:t>)</a:t>
            </a:r>
            <a:r>
              <a:rPr lang="zh-CN" altLang="en-US" smtClean="0">
                <a:sym typeface="Arial" pitchFamily="34" charset="0"/>
              </a:rPr>
              <a:t>   </a:t>
            </a:r>
            <a:r>
              <a:rPr lang="en-US" altLang="zh-CN" smtClean="0">
                <a:sym typeface="Arial" pitchFamily="34" charset="0"/>
              </a:rPr>
              <a:t>JavaScript</a:t>
            </a:r>
            <a:r>
              <a:rPr lang="zh-CN" altLang="en-US" smtClean="0">
                <a:sym typeface="Arial" pitchFamily="34" charset="0"/>
              </a:rPr>
              <a:t>解析器，负责执行</a:t>
            </a:r>
            <a:r>
              <a:rPr lang="en-US" altLang="zh-CN" smtClean="0">
                <a:sym typeface="Arial" pitchFamily="34" charset="0"/>
              </a:rPr>
              <a:t>JavaScript</a:t>
            </a:r>
            <a:r>
              <a:rPr lang="zh-CN" altLang="en-US" smtClean="0">
                <a:sym typeface="Arial" pitchFamily="34" charset="0"/>
              </a:rPr>
              <a:t>的代码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6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UI</a:t>
            </a:r>
            <a:r>
              <a:rPr lang="zh-CN" altLang="en-US" smtClean="0">
                <a:sym typeface="Arial" pitchFamily="34" charset="0"/>
              </a:rPr>
              <a:t> </a:t>
            </a:r>
            <a:r>
              <a:rPr lang="en-US" altLang="zh-CN" smtClean="0">
                <a:sym typeface="Arial" pitchFamily="34" charset="0"/>
              </a:rPr>
              <a:t>Backend</a:t>
            </a:r>
            <a:r>
              <a:rPr lang="zh-CN" altLang="en-US" smtClean="0">
                <a:sym typeface="Arial" pitchFamily="34" charset="0"/>
              </a:rPr>
              <a:t>   </a:t>
            </a:r>
            <a:r>
              <a:rPr lang="en-US" altLang="zh-CN" smtClean="0">
                <a:sym typeface="Arial" pitchFamily="34" charset="0"/>
              </a:rPr>
              <a:t>UI</a:t>
            </a:r>
            <a:r>
              <a:rPr lang="zh-CN" altLang="en-US" smtClean="0">
                <a:sym typeface="Arial" pitchFamily="34" charset="0"/>
              </a:rPr>
              <a:t>后端，用来绘制类似组合框和弹出窗口</a:t>
            </a:r>
            <a:endParaRPr lang="en-US" altLang="zh-CN" smtClean="0"/>
          </a:p>
          <a:p>
            <a:r>
              <a:rPr lang="zh-CN" altLang="zh-CN" smtClean="0">
                <a:sym typeface="Arial" pitchFamily="34" charset="0"/>
              </a:rPr>
              <a:t>7</a:t>
            </a:r>
            <a:r>
              <a:rPr lang="zh-CN" altLang="en-US" smtClean="0">
                <a:sym typeface="Arial" pitchFamily="34" charset="0"/>
              </a:rPr>
              <a:t>、</a:t>
            </a:r>
            <a:r>
              <a:rPr lang="en-US" altLang="zh-CN" smtClean="0">
                <a:sym typeface="Arial" pitchFamily="34" charset="0"/>
              </a:rPr>
              <a:t>Data</a:t>
            </a:r>
            <a:r>
              <a:rPr lang="zh-CN" altLang="en-US" smtClean="0">
                <a:sym typeface="Arial" pitchFamily="34" charset="0"/>
              </a:rPr>
              <a:t> </a:t>
            </a:r>
            <a:r>
              <a:rPr lang="en-US" altLang="zh-CN" smtClean="0">
                <a:sym typeface="Arial" pitchFamily="34" charset="0"/>
              </a:rPr>
              <a:t>Persistence(</a:t>
            </a:r>
            <a:r>
              <a:rPr lang="zh-CN" altLang="en-US" smtClean="0">
                <a:sym typeface="Arial" pitchFamily="34" charset="0"/>
              </a:rPr>
              <a:t>持久化</a:t>
            </a:r>
            <a:r>
              <a:rPr lang="en-US" altLang="zh-CN" smtClean="0">
                <a:sym typeface="Arial" pitchFamily="34" charset="0"/>
              </a:rPr>
              <a:t>)</a:t>
            </a:r>
            <a:r>
              <a:rPr lang="zh-CN" altLang="en-US" smtClean="0">
                <a:sym typeface="Arial" pitchFamily="34" charset="0"/>
              </a:rPr>
              <a:t>  数据持久化，数据存储  </a:t>
            </a:r>
            <a:r>
              <a:rPr lang="en-US" altLang="zh-CN" smtClean="0">
                <a:sym typeface="Arial" pitchFamily="34" charset="0"/>
              </a:rPr>
              <a:t>cookie,HTML5</a:t>
            </a:r>
            <a:r>
              <a:rPr lang="zh-CN" altLang="en-US" smtClean="0">
                <a:sym typeface="Arial" pitchFamily="34" charset="0"/>
              </a:rPr>
              <a:t>中的</a:t>
            </a:r>
            <a:r>
              <a:rPr lang="en-US" altLang="zh-CN" smtClean="0">
                <a:sym typeface="Arial" pitchFamily="34" charset="0"/>
              </a:rPr>
              <a:t>sessionStorage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 w="12700">
            <a:solidFill>
              <a:srgbClr val="000000"/>
            </a:solidFill>
            <a:bevel/>
            <a:headEnd/>
            <a:tailEnd/>
          </a:ln>
        </p:spPr>
      </p:sp>
      <p:sp>
        <p:nvSpPr>
          <p:cNvPr id="14339" name="文本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fld id="{C54A7837-A87C-4DBD-8683-D536F63DEF8D}" type="slidenum">
              <a:rPr lang="zh-CN" altLang="en-US" sz="1200"/>
              <a:pPr algn="r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7410" name="文本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4E5FB-ABB9-4A47-8A9B-D04F4467B55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DDF6B-9B19-43AD-8E09-DC6313AC41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64F36-4004-4CFE-9FAB-B16C28CEE8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7DF3D-02FE-468B-B7A7-F1A574A16F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8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6D54-3221-4D3E-8900-C5DFF279B3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7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E962D-F5C5-44C4-A817-BC33173618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7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50E12-518C-46EE-BABC-F2648E0770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8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14BC-88C9-4755-9F5E-B259B230B5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770F2-5250-4B5E-AAEE-6A2BCB83B4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1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977FD-671F-43A9-87E3-B883B3E09D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5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DE2B4-F567-477C-9AFB-18EEA5163F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990AF-1EC1-4F16-AD9B-760E93002D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fontAlgn="base">
              <a:defRPr sz="1200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2018/11/6</a:t>
            </a:fld>
            <a:endParaRPr lang="zh-CN" altLang="en-US"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fontAlgn="base">
              <a:defRPr sz="1200" noProof="1" dirty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357CBD7-E148-46D7-A294-25C6E02A92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1058554" y="2106286"/>
            <a:ext cx="701737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面向对象实现</a:t>
            </a:r>
            <a:endParaRPr lang="en-US" altLang="zh-CN" sz="48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坦克大战</a:t>
            </a:r>
            <a:endParaRPr lang="zh-CN" altLang="en-US" sz="7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121F35F0-9F4D-4E65-80C2-AA8BE2BDD572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模块化语法</a:t>
            </a:r>
            <a:endParaRPr lang="en-US" altLang="zh-CN" smtClean="0"/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748213"/>
          </a:xfrm>
        </p:spPr>
        <p:txBody>
          <a:bodyPr/>
          <a:lstStyle/>
          <a:p>
            <a:r>
              <a:rPr lang="en-US" altLang="zh-CN" smtClean="0"/>
              <a:t>import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pPr lvl="1"/>
            <a:r>
              <a:rPr lang="zh-CN" altLang="en-US" smtClean="0"/>
              <a:t>如果在这个模块里面要使用另一个模块的功能，那么使用</a:t>
            </a:r>
            <a:r>
              <a:rPr lang="en-US" altLang="zh-CN" smtClean="0"/>
              <a:t>import</a:t>
            </a:r>
            <a:r>
              <a:rPr lang="zh-CN" altLang="en-US" smtClean="0"/>
              <a:t>关键字导入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6387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5E75A9B2-7DB7-4F5B-888D-38C0992EE238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" y="3140980"/>
            <a:ext cx="4248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0" y="4726604"/>
            <a:ext cx="4467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0" y="3063157"/>
            <a:ext cx="3867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7715" y="404790"/>
            <a:ext cx="8229600" cy="1143000"/>
          </a:xfrm>
        </p:spPr>
        <p:txBody>
          <a:bodyPr/>
          <a:lstStyle/>
          <a:p>
            <a:r>
              <a:rPr lang="zh-CN" altLang="en-US" smtClean="0"/>
              <a:t>简单</a:t>
            </a:r>
            <a:r>
              <a:rPr lang="en-US" altLang="zh-CN" smtClean="0"/>
              <a:t>canvas</a:t>
            </a:r>
            <a:r>
              <a:rPr lang="zh-CN" altLang="en-US" smtClean="0"/>
              <a:t>绘图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432425"/>
          </a:xfrm>
        </p:spPr>
        <p:txBody>
          <a:bodyPr/>
          <a:lstStyle/>
          <a:p>
            <a:r>
              <a:rPr lang="en-US" altLang="zh-CN" sz="2800" smtClean="0"/>
              <a:t>canvas</a:t>
            </a:r>
            <a:r>
              <a:rPr lang="zh-CN" altLang="en-US" sz="2800" smtClean="0"/>
              <a:t>标签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html5</a:t>
            </a:r>
            <a:r>
              <a:rPr lang="zh-CN" altLang="en-US" sz="2400" smtClean="0"/>
              <a:t>新推出的标签，用于在页面上绘制图片</a:t>
            </a:r>
            <a:endParaRPr lang="en-US" altLang="zh-CN" sz="2400" smtClean="0"/>
          </a:p>
          <a:p>
            <a:pPr lvl="1"/>
            <a:endParaRPr lang="en-US" altLang="zh-CN" sz="2400"/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使用</a:t>
            </a:r>
            <a:r>
              <a:rPr lang="en-US" altLang="zh-CN" sz="2400" smtClean="0"/>
              <a:t>canvas</a:t>
            </a:r>
            <a:r>
              <a:rPr lang="zh-CN" altLang="en-US" sz="2400" smtClean="0"/>
              <a:t>绘制图片需要从这个对象上得到一个画笔对象 </a:t>
            </a:r>
          </a:p>
        </p:txBody>
      </p:sp>
      <p:sp>
        <p:nvSpPr>
          <p:cNvPr id="2048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D485522-893B-4AA0-9078-AEBADC3301E2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3" y="2636945"/>
            <a:ext cx="5276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0" y="4293060"/>
            <a:ext cx="4257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7715" y="404790"/>
            <a:ext cx="8229600" cy="1143000"/>
          </a:xfrm>
        </p:spPr>
        <p:txBody>
          <a:bodyPr/>
          <a:lstStyle/>
          <a:p>
            <a:r>
              <a:rPr lang="zh-CN" altLang="en-US" smtClean="0"/>
              <a:t>简单</a:t>
            </a:r>
            <a:r>
              <a:rPr lang="en-US" altLang="zh-CN" smtClean="0"/>
              <a:t>canvas</a:t>
            </a:r>
            <a:r>
              <a:rPr lang="zh-CN" altLang="en-US" smtClean="0"/>
              <a:t>绘图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432425"/>
          </a:xfrm>
        </p:spPr>
        <p:txBody>
          <a:bodyPr/>
          <a:lstStyle/>
          <a:p>
            <a:pPr lvl="1"/>
            <a:r>
              <a:rPr lang="zh-CN" altLang="en-US" sz="2400" smtClean="0"/>
              <a:t>使用画笔对象的绘制图像的</a:t>
            </a:r>
            <a:r>
              <a:rPr lang="en-US" altLang="zh-CN" sz="2400" smtClean="0"/>
              <a:t>API</a:t>
            </a:r>
            <a:r>
              <a:rPr lang="zh-CN" altLang="en-US" sz="2400" smtClean="0"/>
              <a:t>绘图</a:t>
            </a:r>
            <a:endParaRPr lang="en-US" altLang="zh-CN" sz="2400" smtClean="0"/>
          </a:p>
          <a:p>
            <a:pPr lvl="1"/>
            <a:endParaRPr lang="en-US" altLang="zh-CN" sz="2400"/>
          </a:p>
          <a:p>
            <a:pPr lvl="1"/>
            <a:r>
              <a:rPr lang="zh-CN" altLang="en-US" sz="2400" smtClean="0"/>
              <a:t>画图需要一个图片对象</a:t>
            </a:r>
          </a:p>
        </p:txBody>
      </p:sp>
      <p:sp>
        <p:nvSpPr>
          <p:cNvPr id="2048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D485522-893B-4AA0-9078-AEBADC3301E2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0" y="2060905"/>
            <a:ext cx="6029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8" y="2924965"/>
            <a:ext cx="41052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0" y="3212985"/>
            <a:ext cx="16097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项目启动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准备工作完成，可以进行开发了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设定</a:t>
            </a:r>
            <a:endParaRPr lang="zh-CN" altLang="en-US" smtClean="0"/>
          </a:p>
        </p:txBody>
      </p:sp>
      <p:sp>
        <p:nvSpPr>
          <p:cNvPr id="2" name="圆角矩形 1"/>
          <p:cNvSpPr/>
          <p:nvPr/>
        </p:nvSpPr>
        <p:spPr>
          <a:xfrm>
            <a:off x="251700" y="2852960"/>
            <a:ext cx="1080075" cy="108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设定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80781" y="1639346"/>
            <a:ext cx="1078800" cy="72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地图</a:t>
            </a:r>
          </a:p>
        </p:txBody>
      </p:sp>
      <p:sp>
        <p:nvSpPr>
          <p:cNvPr id="4" name="矩形 3"/>
          <p:cNvSpPr/>
          <p:nvPr/>
        </p:nvSpPr>
        <p:spPr>
          <a:xfrm>
            <a:off x="3419920" y="1412860"/>
            <a:ext cx="439230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宽度</a:t>
            </a:r>
            <a:r>
              <a:rPr lang="en-US" altLang="zh-CN" smtClean="0"/>
              <a:t>1200px,</a:t>
            </a:r>
            <a:r>
              <a:rPr lang="zh-CN" altLang="en-US" smtClean="0"/>
              <a:t>高度</a:t>
            </a:r>
            <a:r>
              <a:rPr lang="en-US" altLang="zh-CN" smtClean="0"/>
              <a:t>600px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398255" y="2564939"/>
            <a:ext cx="792055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地形</a:t>
            </a:r>
          </a:p>
        </p:txBody>
      </p:sp>
      <p:sp>
        <p:nvSpPr>
          <p:cNvPr id="6" name="矩形 5"/>
          <p:cNvSpPr/>
          <p:nvPr/>
        </p:nvSpPr>
        <p:spPr>
          <a:xfrm>
            <a:off x="4629898" y="2060905"/>
            <a:ext cx="79205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草地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5" y="2690948"/>
            <a:ext cx="792055" cy="39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砖块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4004" y="3465956"/>
            <a:ext cx="792055" cy="39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水</a:t>
            </a:r>
          </a:p>
        </p:txBody>
      </p:sp>
      <p:sp>
        <p:nvSpPr>
          <p:cNvPr id="8" name="单圆角矩形 7"/>
          <p:cNvSpPr/>
          <p:nvPr/>
        </p:nvSpPr>
        <p:spPr>
          <a:xfrm>
            <a:off x="5811783" y="2060905"/>
            <a:ext cx="2936507" cy="4320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普通地形，可以通行</a:t>
            </a:r>
            <a:endParaRPr lang="zh-CN" altLang="en-US"/>
          </a:p>
        </p:txBody>
      </p:sp>
      <p:sp>
        <p:nvSpPr>
          <p:cNvPr id="12" name="单圆角矩形 11"/>
          <p:cNvSpPr/>
          <p:nvPr/>
        </p:nvSpPr>
        <p:spPr>
          <a:xfrm>
            <a:off x="5811783" y="2564939"/>
            <a:ext cx="2936507" cy="64804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不可通行，可破坏</a:t>
            </a:r>
            <a:endParaRPr lang="en-US" altLang="zh-CN" smtClean="0"/>
          </a:p>
          <a:p>
            <a:pPr algn="ctr"/>
            <a:r>
              <a:rPr lang="zh-CN" altLang="en-US" smtClean="0"/>
              <a:t>破坏后变成草地</a:t>
            </a:r>
            <a:endParaRPr lang="zh-CN" altLang="en-US"/>
          </a:p>
        </p:txBody>
      </p:sp>
      <p:sp>
        <p:nvSpPr>
          <p:cNvPr id="13" name="单圆角矩形 12"/>
          <p:cNvSpPr/>
          <p:nvPr/>
        </p:nvSpPr>
        <p:spPr>
          <a:xfrm>
            <a:off x="5811782" y="3322900"/>
            <a:ext cx="2936507" cy="68214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特殊</a:t>
            </a:r>
            <a:r>
              <a:rPr lang="zh-CN" altLang="en-US" smtClean="0"/>
              <a:t>地形，不可通行，不可破坏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146" y="4581079"/>
            <a:ext cx="1008070" cy="64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坦克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1900" y="4365065"/>
            <a:ext cx="2484172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一个玩家</a:t>
            </a:r>
            <a:r>
              <a:rPr lang="en-US" altLang="zh-CN" smtClean="0"/>
              <a:t>(</a:t>
            </a:r>
            <a:r>
              <a:rPr lang="zh-CN" altLang="en-US" smtClean="0"/>
              <a:t>绿色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31900" y="5013111"/>
            <a:ext cx="2484172" cy="864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多个敌人，间隔生成</a:t>
            </a:r>
            <a:endParaRPr lang="en-US" altLang="zh-CN" smtClean="0"/>
          </a:p>
          <a:p>
            <a:pPr algn="ctr"/>
            <a:r>
              <a:rPr lang="zh-CN" altLang="en-US" smtClean="0"/>
              <a:t>每次生成三个</a:t>
            </a:r>
            <a:endParaRPr lang="zh-CN" altLang="en-US"/>
          </a:p>
        </p:txBody>
      </p:sp>
      <p:cxnSp>
        <p:nvCxnSpPr>
          <p:cNvPr id="16" name="肘形连接符 15"/>
          <p:cNvCxnSpPr>
            <a:stCxn id="2" idx="3"/>
            <a:endCxn id="3" idx="2"/>
          </p:cNvCxnSpPr>
          <p:nvPr/>
        </p:nvCxnSpPr>
        <p:spPr>
          <a:xfrm flipV="1">
            <a:off x="1331775" y="1999371"/>
            <a:ext cx="249006" cy="1393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" idx="6"/>
            <a:endCxn id="4" idx="1"/>
          </p:cNvCxnSpPr>
          <p:nvPr/>
        </p:nvCxnSpPr>
        <p:spPr>
          <a:xfrm flipV="1">
            <a:off x="2659581" y="1628875"/>
            <a:ext cx="760339" cy="3704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6"/>
            <a:endCxn id="5" idx="1"/>
          </p:cNvCxnSpPr>
          <p:nvPr/>
        </p:nvCxnSpPr>
        <p:spPr>
          <a:xfrm>
            <a:off x="2659581" y="1999371"/>
            <a:ext cx="738674" cy="8175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3"/>
            <a:endCxn id="6" idx="1"/>
          </p:cNvCxnSpPr>
          <p:nvPr/>
        </p:nvCxnSpPr>
        <p:spPr>
          <a:xfrm flipV="1">
            <a:off x="4190310" y="2276920"/>
            <a:ext cx="439588" cy="5400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3"/>
            <a:endCxn id="7" idx="1"/>
          </p:cNvCxnSpPr>
          <p:nvPr/>
        </p:nvCxnSpPr>
        <p:spPr>
          <a:xfrm>
            <a:off x="4190310" y="2816957"/>
            <a:ext cx="453695" cy="72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3"/>
            <a:endCxn id="10" idx="1"/>
          </p:cNvCxnSpPr>
          <p:nvPr/>
        </p:nvCxnSpPr>
        <p:spPr>
          <a:xfrm>
            <a:off x="4190310" y="2816957"/>
            <a:ext cx="453694" cy="847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8" idx="2"/>
          </p:cNvCxnSpPr>
          <p:nvPr/>
        </p:nvCxnSpPr>
        <p:spPr>
          <a:xfrm>
            <a:off x="5421953" y="2276920"/>
            <a:ext cx="389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12" idx="2"/>
          </p:cNvCxnSpPr>
          <p:nvPr/>
        </p:nvCxnSpPr>
        <p:spPr>
          <a:xfrm>
            <a:off x="5436060" y="2888962"/>
            <a:ext cx="375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79" name="直接箭头连接符 24578"/>
          <p:cNvCxnSpPr>
            <a:stCxn id="10" idx="3"/>
            <a:endCxn id="13" idx="2"/>
          </p:cNvCxnSpPr>
          <p:nvPr/>
        </p:nvCxnSpPr>
        <p:spPr>
          <a:xfrm>
            <a:off x="5436059" y="3663970"/>
            <a:ext cx="375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1" name="肘形连接符 24580"/>
          <p:cNvCxnSpPr>
            <a:stCxn id="2" idx="3"/>
            <a:endCxn id="9" idx="2"/>
          </p:cNvCxnSpPr>
          <p:nvPr/>
        </p:nvCxnSpPr>
        <p:spPr>
          <a:xfrm>
            <a:off x="1331775" y="3392998"/>
            <a:ext cx="284371" cy="1512104"/>
          </a:xfrm>
          <a:prstGeom prst="bentConnector3">
            <a:avLst>
              <a:gd name="adj1" fmla="val 412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3" name="肘形连接符 24582"/>
          <p:cNvCxnSpPr>
            <a:stCxn id="9" idx="6"/>
            <a:endCxn id="11" idx="1"/>
          </p:cNvCxnSpPr>
          <p:nvPr/>
        </p:nvCxnSpPr>
        <p:spPr>
          <a:xfrm flipV="1">
            <a:off x="2624216" y="4581080"/>
            <a:ext cx="507684" cy="324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5" name="肘形连接符 24584"/>
          <p:cNvCxnSpPr>
            <a:stCxn id="9" idx="6"/>
            <a:endCxn id="14" idx="1"/>
          </p:cNvCxnSpPr>
          <p:nvPr/>
        </p:nvCxnSpPr>
        <p:spPr>
          <a:xfrm>
            <a:off x="2624216" y="4905102"/>
            <a:ext cx="507684" cy="5400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1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项目预览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准备工作完成，可以进行开发了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" y="1484865"/>
            <a:ext cx="9163585" cy="460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面向对象是编程中的一种重要思想，在现在的编程开发中无处不在，学会这种思想和学习如何运用这种思想，对大家的学习和工作是非常有的，希望大家在小游戏 的制作过程中能慢慢地体会到这种思想的好处</a:t>
            </a:r>
          </a:p>
        </p:txBody>
      </p:sp>
    </p:spTree>
    <p:extLst>
      <p:ext uri="{BB962C8B-B14F-4D97-AF65-F5344CB8AC3E}">
        <p14:creationId xmlns:p14="http://schemas.microsoft.com/office/powerpoint/2010/main" val="301179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58B41DB-CDC0-428A-9BBD-02E9386ED675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sym typeface="Arial" pitchFamily="34" charset="0"/>
              </a:rPr>
              <a:t>目标</a:t>
            </a:r>
            <a:endParaRPr lang="zh-CN" altLang="en-US" smtClean="0"/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坦克大战是很多</a:t>
            </a:r>
            <a:r>
              <a:rPr lang="en-US" altLang="zh-CN" smtClean="0"/>
              <a:t>80</a:t>
            </a:r>
            <a:r>
              <a:rPr lang="zh-CN" altLang="en-US" smtClean="0"/>
              <a:t>、</a:t>
            </a:r>
            <a:r>
              <a:rPr lang="en-US" altLang="zh-CN" smtClean="0"/>
              <a:t>90</a:t>
            </a:r>
            <a:r>
              <a:rPr lang="zh-CN" altLang="en-US" smtClean="0"/>
              <a:t>后不可磨灭的童年记忆，借着这次公开课，我们一起使用</a:t>
            </a:r>
            <a:r>
              <a:rPr lang="en-US" altLang="zh-CN" smtClean="0"/>
              <a:t>JavaScript</a:t>
            </a:r>
            <a:r>
              <a:rPr lang="zh-CN" altLang="en-US" smtClean="0"/>
              <a:t>面向的方式实现这个小游戏</a:t>
            </a:r>
            <a:endParaRPr lang="en-US" altLang="zh-CN" smtClean="0"/>
          </a:p>
          <a:p>
            <a:r>
              <a:rPr lang="zh-CN" altLang="en-US" smtClean="0"/>
              <a:t>让大家在这个小游戏的过程中学习面向对象在</a:t>
            </a:r>
            <a:r>
              <a:rPr lang="en-US" altLang="zh-CN" smtClean="0"/>
              <a:t>es6</a:t>
            </a:r>
            <a:r>
              <a:rPr lang="zh-CN" altLang="en-US" smtClean="0"/>
              <a:t>中的实现方式</a:t>
            </a:r>
            <a:endParaRPr lang="en-US" altLang="zh-CN" smtClean="0"/>
          </a:p>
          <a:p>
            <a:r>
              <a:rPr lang="zh-CN" altLang="en-US" smtClean="0"/>
              <a:t>以游戏制作的方式是希望增加大家的学习兴趣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099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4F9A5EF-9FEE-417D-8331-CD2D6629B09B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概况</a:t>
            </a:r>
          </a:p>
        </p:txBody>
      </p:sp>
      <p:sp>
        <p:nvSpPr>
          <p:cNvPr id="6147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3529DCAE-2893-483B-A40F-900C7ABEE1E9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3705" y="2852960"/>
            <a:ext cx="1368095" cy="100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坦克大战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57351" y="1618649"/>
            <a:ext cx="2160150" cy="79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开发</a:t>
            </a:r>
            <a:r>
              <a:rPr lang="zh-CN" altLang="en-US" smtClean="0"/>
              <a:t>环境</a:t>
            </a:r>
            <a:endParaRPr lang="zh-CN" altLang="en-US"/>
          </a:p>
        </p:txBody>
      </p:sp>
      <p:cxnSp>
        <p:nvCxnSpPr>
          <p:cNvPr id="5" name="肘形连接符 4"/>
          <p:cNvCxnSpPr>
            <a:stCxn id="2" idx="3"/>
            <a:endCxn id="3" idx="2"/>
          </p:cNvCxnSpPr>
          <p:nvPr/>
        </p:nvCxnSpPr>
        <p:spPr>
          <a:xfrm flipV="1">
            <a:off x="1691800" y="2014677"/>
            <a:ext cx="965551" cy="1342318"/>
          </a:xfrm>
          <a:prstGeom prst="bentConnector3">
            <a:avLst>
              <a:gd name="adj1" fmla="val 482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28883" y="1448863"/>
            <a:ext cx="2664185" cy="64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任意</a:t>
            </a:r>
            <a:r>
              <a:rPr lang="en-US" altLang="zh-CN" smtClean="0"/>
              <a:t>web</a:t>
            </a:r>
            <a:r>
              <a:rPr lang="zh-CN" altLang="en-US" smtClean="0"/>
              <a:t>服务器环境</a:t>
            </a:r>
            <a:r>
              <a:rPr lang="en-US" altLang="zh-CN" smtClean="0"/>
              <a:t>(</a:t>
            </a:r>
            <a:r>
              <a:rPr lang="zh-CN" altLang="en-US" smtClean="0"/>
              <a:t>推荐</a:t>
            </a:r>
            <a:r>
              <a:rPr lang="en-US" altLang="zh-CN" err="1" smtClean="0"/>
              <a:t>vscode</a:t>
            </a:r>
            <a:r>
              <a:rPr lang="en-US" altLang="zh-CN" smtClean="0"/>
              <a:t>+</a:t>
            </a:r>
            <a:r>
              <a:rPr lang="zh-CN" altLang="en-US" smtClean="0"/>
              <a:t>服务器插件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11" name="肘形连接符 10"/>
          <p:cNvCxnSpPr>
            <a:stCxn id="3" idx="6"/>
            <a:endCxn id="7" idx="1"/>
          </p:cNvCxnSpPr>
          <p:nvPr/>
        </p:nvCxnSpPr>
        <p:spPr>
          <a:xfrm flipV="1">
            <a:off x="4817501" y="1772886"/>
            <a:ext cx="1111382" cy="2417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637568" y="4761092"/>
            <a:ext cx="2160150" cy="64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技术要求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28881" y="4113047"/>
            <a:ext cx="266418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JavaScript</a:t>
            </a:r>
            <a:r>
              <a:rPr lang="zh-CN" altLang="en-US" smtClean="0"/>
              <a:t>模块化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19175" y="4869099"/>
            <a:ext cx="266418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JavaScript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8883" y="5517145"/>
            <a:ext cx="266418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其他一些</a:t>
            </a:r>
            <a:r>
              <a:rPr lang="en-US" altLang="zh-CN" smtClean="0"/>
              <a:t>es6</a:t>
            </a:r>
            <a:r>
              <a:rPr lang="zh-CN" altLang="en-US" smtClean="0"/>
              <a:t>语法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28883" y="3307994"/>
            <a:ext cx="2664185" cy="4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简单</a:t>
            </a:r>
            <a:r>
              <a:rPr lang="en-US" altLang="zh-CN" smtClean="0"/>
              <a:t>canvas</a:t>
            </a:r>
            <a:r>
              <a:rPr lang="zh-CN" altLang="en-US" smtClean="0"/>
              <a:t>画图</a:t>
            </a:r>
            <a:endParaRPr lang="zh-CN" altLang="en-US"/>
          </a:p>
        </p:txBody>
      </p:sp>
      <p:cxnSp>
        <p:nvCxnSpPr>
          <p:cNvPr id="20" name="肘形连接符 19"/>
          <p:cNvCxnSpPr>
            <a:stCxn id="2" idx="3"/>
            <a:endCxn id="17" idx="2"/>
          </p:cNvCxnSpPr>
          <p:nvPr/>
        </p:nvCxnSpPr>
        <p:spPr>
          <a:xfrm>
            <a:off x="1691800" y="3356995"/>
            <a:ext cx="945768" cy="1728120"/>
          </a:xfrm>
          <a:prstGeom prst="bentConnector3">
            <a:avLst>
              <a:gd name="adj1" fmla="val 49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7" idx="6"/>
            <a:endCxn id="24" idx="1"/>
          </p:cNvCxnSpPr>
          <p:nvPr/>
        </p:nvCxnSpPr>
        <p:spPr>
          <a:xfrm flipV="1">
            <a:off x="4797718" y="3524009"/>
            <a:ext cx="1131165" cy="15611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6"/>
            <a:endCxn id="18" idx="1"/>
          </p:cNvCxnSpPr>
          <p:nvPr/>
        </p:nvCxnSpPr>
        <p:spPr>
          <a:xfrm flipV="1">
            <a:off x="4797718" y="4329062"/>
            <a:ext cx="1131163" cy="7560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6"/>
            <a:endCxn id="22" idx="1"/>
          </p:cNvCxnSpPr>
          <p:nvPr/>
        </p:nvCxnSpPr>
        <p:spPr>
          <a:xfrm flipV="1">
            <a:off x="4797718" y="5085114"/>
            <a:ext cx="112145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肘形连接符 6143"/>
          <p:cNvCxnSpPr>
            <a:stCxn id="17" idx="6"/>
            <a:endCxn id="23" idx="1"/>
          </p:cNvCxnSpPr>
          <p:nvPr/>
        </p:nvCxnSpPr>
        <p:spPr>
          <a:xfrm>
            <a:off x="4797718" y="5085115"/>
            <a:ext cx="1131165" cy="648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椭圆 6160"/>
          <p:cNvSpPr/>
          <p:nvPr/>
        </p:nvSpPr>
        <p:spPr>
          <a:xfrm>
            <a:off x="2637568" y="2875964"/>
            <a:ext cx="2160150" cy="64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运行环境</a:t>
            </a:r>
            <a:endParaRPr lang="zh-CN" altLang="en-US"/>
          </a:p>
        </p:txBody>
      </p:sp>
      <p:sp>
        <p:nvSpPr>
          <p:cNvPr id="6167" name="矩形 6166"/>
          <p:cNvSpPr/>
          <p:nvPr/>
        </p:nvSpPr>
        <p:spPr>
          <a:xfrm>
            <a:off x="5894125" y="2645946"/>
            <a:ext cx="2664188" cy="41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Chrome</a:t>
            </a:r>
            <a:r>
              <a:rPr lang="zh-CN" altLang="en-US" smtClean="0"/>
              <a:t>浏览器 </a:t>
            </a:r>
            <a:endParaRPr lang="zh-CN" altLang="en-US"/>
          </a:p>
        </p:txBody>
      </p:sp>
      <p:cxnSp>
        <p:nvCxnSpPr>
          <p:cNvPr id="6169" name="肘形连接符 6168"/>
          <p:cNvCxnSpPr>
            <a:stCxn id="2" idx="3"/>
            <a:endCxn id="6161" idx="2"/>
          </p:cNvCxnSpPr>
          <p:nvPr/>
        </p:nvCxnSpPr>
        <p:spPr>
          <a:xfrm flipV="1">
            <a:off x="1691800" y="3199987"/>
            <a:ext cx="945768" cy="1570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1" name="肘形连接符 6170"/>
          <p:cNvCxnSpPr>
            <a:stCxn id="6161" idx="6"/>
            <a:endCxn id="6167" idx="1"/>
          </p:cNvCxnSpPr>
          <p:nvPr/>
        </p:nvCxnSpPr>
        <p:spPr>
          <a:xfrm flipV="1">
            <a:off x="4797718" y="2852960"/>
            <a:ext cx="1096407" cy="3470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r>
              <a:rPr lang="zh-CN" altLang="en-US" smtClean="0"/>
              <a:t>知识点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为了部分照顾部分没有学习过的同学，在下课后也能理解或者完成这个项目，把部分用到的知识点列出来简单的说明下</a:t>
            </a:r>
            <a:endParaRPr lang="en-US" altLang="zh-CN" smtClean="0"/>
          </a:p>
        </p:txBody>
      </p:sp>
      <p:sp>
        <p:nvSpPr>
          <p:cNvPr id="717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F86022C5-353D-444A-9030-C8116A45E233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466725" y="635000"/>
            <a:ext cx="8229600" cy="1057275"/>
          </a:xfrm>
        </p:spPr>
        <p:txBody>
          <a:bodyPr/>
          <a:lstStyle/>
          <a:p>
            <a:r>
              <a:rPr lang="zh-CN" altLang="en-US" smtClean="0"/>
              <a:t>部分</a:t>
            </a:r>
            <a:r>
              <a:rPr lang="en-US" altLang="zh-CN" smtClean="0"/>
              <a:t>es6</a:t>
            </a:r>
            <a:r>
              <a:rPr lang="zh-CN" altLang="en-US" smtClean="0"/>
              <a:t>语法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l</a:t>
            </a:r>
            <a:r>
              <a:rPr lang="en-US" altLang="zh-CN" sz="1800" smtClean="0"/>
              <a:t>et</a:t>
            </a:r>
            <a:r>
              <a:rPr lang="zh-CN" altLang="en-US" sz="1800" smtClean="0"/>
              <a:t>关键字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es6</a:t>
            </a:r>
            <a:r>
              <a:rPr lang="zh-CN" altLang="en-US" sz="1800" smtClean="0"/>
              <a:t>中，</a:t>
            </a:r>
            <a:r>
              <a:rPr lang="en-US" altLang="zh-CN" sz="1800" smtClean="0"/>
              <a:t>js</a:t>
            </a:r>
            <a:r>
              <a:rPr lang="zh-CN" altLang="en-US" sz="1800" smtClean="0"/>
              <a:t>可以使用</a:t>
            </a:r>
            <a:r>
              <a:rPr lang="en-US" altLang="zh-CN" sz="1800" smtClean="0"/>
              <a:t>let</a:t>
            </a:r>
            <a:r>
              <a:rPr lang="zh-CN" altLang="en-US" sz="1800" smtClean="0"/>
              <a:t>关键字声明一个块级变量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语法： </a:t>
            </a:r>
            <a:r>
              <a:rPr lang="en-US" altLang="zh-CN" sz="1800" smtClean="0"/>
              <a:t>let </a:t>
            </a:r>
            <a:r>
              <a:rPr lang="zh-CN" altLang="en-US" sz="1800" smtClean="0"/>
              <a:t>变量名 </a:t>
            </a:r>
            <a:r>
              <a:rPr lang="en-US" altLang="zh-CN" sz="1800" smtClean="0"/>
              <a:t>= </a:t>
            </a:r>
            <a:r>
              <a:rPr lang="zh-CN" altLang="en-US" sz="1800" smtClean="0"/>
              <a:t>值</a:t>
            </a:r>
            <a:r>
              <a:rPr lang="en-US" altLang="zh-CN" sz="1800" smtClean="0"/>
              <a:t>;</a:t>
            </a:r>
          </a:p>
          <a:p>
            <a:pPr lvl="1"/>
            <a:r>
              <a:rPr lang="zh-CN" altLang="en-US" sz="1800" smtClean="0"/>
              <a:t>这个变量只能在变量所在的</a:t>
            </a:r>
            <a:r>
              <a:rPr lang="en-US" altLang="zh-CN" sz="1800" smtClean="0"/>
              <a:t>{}</a:t>
            </a:r>
            <a:r>
              <a:rPr lang="zh-CN" altLang="en-US" sz="1800" smtClean="0"/>
              <a:t>内使用</a:t>
            </a:r>
            <a:endParaRPr lang="zh-CN" alt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0" y="2907876"/>
            <a:ext cx="5122970" cy="362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部分</a:t>
            </a:r>
            <a:r>
              <a:rPr lang="en-US" altLang="zh-CN" smtClean="0"/>
              <a:t>es6</a:t>
            </a:r>
            <a:r>
              <a:rPr lang="zh-CN" altLang="en-US" smtClean="0"/>
              <a:t>语法</a:t>
            </a: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()=&gt;{} </a:t>
            </a:r>
            <a:r>
              <a:rPr lang="zh-CN" altLang="en-US" smtClean="0"/>
              <a:t>箭头函数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es6</a:t>
            </a:r>
            <a:r>
              <a:rPr lang="zh-CN" altLang="en-US" smtClean="0"/>
              <a:t>里面可以简写函数</a:t>
            </a:r>
          </a:p>
        </p:txBody>
      </p:sp>
      <p:sp>
        <p:nvSpPr>
          <p:cNvPr id="11267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6061905-2033-41BB-87CC-EB4C23B79ABF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0" y="2852960"/>
            <a:ext cx="5915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class</a:t>
            </a:r>
            <a:r>
              <a:rPr lang="zh-CN" altLang="en-US" smtClean="0"/>
              <a:t>语法</a:t>
            </a: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class – es6</a:t>
            </a:r>
            <a:r>
              <a:rPr lang="zh-CN" altLang="en-US" smtClean="0"/>
              <a:t>中使用</a:t>
            </a:r>
            <a:r>
              <a:rPr lang="en-US" altLang="zh-CN" smtClean="0"/>
              <a:t>class(</a:t>
            </a:r>
            <a:r>
              <a:rPr lang="zh-CN" altLang="en-US" smtClean="0"/>
              <a:t>类</a:t>
            </a:r>
            <a:r>
              <a:rPr lang="en-US" altLang="zh-CN" smtClean="0"/>
              <a:t>)</a:t>
            </a:r>
            <a:r>
              <a:rPr lang="zh-CN" altLang="en-US" smtClean="0"/>
              <a:t>描述对象</a:t>
            </a:r>
          </a:p>
        </p:txBody>
      </p:sp>
      <p:sp>
        <p:nvSpPr>
          <p:cNvPr id="1229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39524B99-FAB8-4808-A869-DBC637D64CD0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2276920"/>
            <a:ext cx="69151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模块化</a:t>
            </a:r>
          </a:p>
        </p:txBody>
      </p:sp>
      <p:sp>
        <p:nvSpPr>
          <p:cNvPr id="13314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zh-CN" altLang="en-US" smtClean="0"/>
              <a:t>什么是模块化</a:t>
            </a:r>
            <a:endParaRPr lang="en-US" altLang="zh-CN" smtClean="0"/>
          </a:p>
          <a:p>
            <a:pPr lvl="2"/>
            <a:r>
              <a:rPr lang="zh-CN" altLang="en-US" smtClean="0"/>
              <a:t>把一个复杂的问题拆解成若干个部分，每个部分处理自己的事务</a:t>
            </a:r>
            <a:endParaRPr lang="en-US" altLang="zh-CN" smtClean="0"/>
          </a:p>
          <a:p>
            <a:pPr lvl="2"/>
            <a:r>
              <a:rPr lang="zh-CN" altLang="en-US" smtClean="0"/>
              <a:t>每个部分是一个模块</a:t>
            </a:r>
            <a:endParaRPr lang="en-US" altLang="zh-CN" smtClean="0"/>
          </a:p>
          <a:p>
            <a:pPr lvl="2"/>
            <a:r>
              <a:rPr lang="zh-CN" altLang="en-US" smtClean="0"/>
              <a:t>每个模块的逻辑简单了</a:t>
            </a:r>
            <a:endParaRPr lang="en-US" altLang="zh-CN" smtClean="0"/>
          </a:p>
          <a:p>
            <a:pPr lvl="2"/>
            <a:r>
              <a:rPr lang="zh-CN" altLang="en-US" smtClean="0"/>
              <a:t>不同模块可以在不同的问题中重复使用</a:t>
            </a:r>
            <a:endParaRPr lang="en-US" altLang="zh-CN" smtClean="0"/>
          </a:p>
          <a:p>
            <a:pPr lvl="2"/>
            <a:r>
              <a:rPr lang="en-US" altLang="zh-CN" smtClean="0"/>
              <a:t>...</a:t>
            </a:r>
            <a:endParaRPr lang="zh-CN" altLang="en-US" smtClean="0"/>
          </a:p>
        </p:txBody>
      </p:sp>
      <p:sp>
        <p:nvSpPr>
          <p:cNvPr id="13315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A20A7C3-AD54-4F70-B3B2-2FA9F38533DE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1725" y="620805"/>
            <a:ext cx="8229600" cy="1143000"/>
          </a:xfrm>
        </p:spPr>
        <p:txBody>
          <a:bodyPr/>
          <a:lstStyle/>
          <a:p>
            <a:r>
              <a:rPr lang="zh-CN" altLang="en-US" smtClean="0"/>
              <a:t>模块化语法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export 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pPr lvl="1"/>
            <a:r>
              <a:rPr lang="zh-CN" altLang="en-US" smtClean="0"/>
              <a:t>这个关键字可以把我们定义在一个模块里的功能开放给外部使用</a:t>
            </a:r>
          </a:p>
        </p:txBody>
      </p:sp>
      <p:sp>
        <p:nvSpPr>
          <p:cNvPr id="15363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35186532-8631-4438-B913-C80F6157F1AF}" type="datetime1">
              <a:rPr lang="zh-CN" altLang="en-US" smtClean="0">
                <a:solidFill>
                  <a:srgbClr val="898989"/>
                </a:solidFill>
              </a:rPr>
              <a:pPr/>
              <a:t>2018/11/6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0" y="3212985"/>
            <a:ext cx="3800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Pages>0</Pages>
  <Words>583</Words>
  <Characters>0</Characters>
  <Application>Microsoft Office PowerPoint</Application>
  <DocSecurity>0</DocSecurity>
  <PresentationFormat>全屏显示(4:3)</PresentationFormat>
  <Lines>0</Lines>
  <Paragraphs>97</Paragraphs>
  <Slides>17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目标</vt:lpstr>
      <vt:lpstr>概况</vt:lpstr>
      <vt:lpstr>知识点</vt:lpstr>
      <vt:lpstr>部分es6语法</vt:lpstr>
      <vt:lpstr>部分es6语法</vt:lpstr>
      <vt:lpstr>class语法</vt:lpstr>
      <vt:lpstr>JavaScript模块化</vt:lpstr>
      <vt:lpstr>模块化语法</vt:lpstr>
      <vt:lpstr>模块化语法</vt:lpstr>
      <vt:lpstr>简单canvas绘图</vt:lpstr>
      <vt:lpstr>简单canvas绘图</vt:lpstr>
      <vt:lpstr>项目启动</vt:lpstr>
      <vt:lpstr>设定</vt:lpstr>
      <vt:lpstr>项目预览</vt:lpstr>
      <vt:lpstr>小结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Invoker</cp:lastModifiedBy>
  <cp:revision>426</cp:revision>
  <dcterms:created xsi:type="dcterms:W3CDTF">2015-06-29T07:19:00Z</dcterms:created>
  <dcterms:modified xsi:type="dcterms:W3CDTF">2018-11-06T12:57:47Z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