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397" r:id="rId2"/>
    <p:sldId id="39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70"/>
  </p:normalViewPr>
  <p:slideViewPr>
    <p:cSldViewPr snapToGrid="0" snapToObjects="1">
      <p:cViewPr varScale="1">
        <p:scale>
          <a:sx n="119" d="100"/>
          <a:sy n="119" d="100"/>
        </p:scale>
        <p:origin x="1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201F6-0831-8B41-8401-F5D360B0B5C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BEF0-66FB-114D-99BC-D556817819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20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DFB3-6453-4580-AA92-518D96D5D2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3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DFB3-6453-4580-AA92-518D96D5D20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1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6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40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2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6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5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9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26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64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92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27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D0E4-2850-854C-AB30-4900FA3B878F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A8083-D534-3E47-9F6F-0F848F1AB9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0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D04E199-6E55-4A42-A480-1B6196FF0B94}"/>
              </a:ext>
            </a:extLst>
          </p:cNvPr>
          <p:cNvSpPr txBox="1"/>
          <p:nvPr/>
        </p:nvSpPr>
        <p:spPr>
          <a:xfrm>
            <a:off x="204055" y="1112884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多尺度感知的场景理解模型</a:t>
            </a:r>
            <a:endParaRPr lang="en-US" altLang="zh-CN" sz="2400" b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911468-1516-46E2-B3B5-7D0EBBAAFA65}"/>
              </a:ext>
            </a:extLst>
          </p:cNvPr>
          <p:cNvGrpSpPr/>
          <p:nvPr/>
        </p:nvGrpSpPr>
        <p:grpSpPr>
          <a:xfrm>
            <a:off x="480627" y="1582159"/>
            <a:ext cx="7791400" cy="2727548"/>
            <a:chOff x="381000" y="1716257"/>
            <a:chExt cx="7791400" cy="272754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4A1C7AC-76F0-4FE1-AE45-C0C64174C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7784" y="1716257"/>
              <a:ext cx="5544616" cy="2727548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EFAE806-EC0D-480D-A832-43154B3DB5AC}"/>
                </a:ext>
              </a:extLst>
            </p:cNvPr>
            <p:cNvSpPr/>
            <p:nvPr/>
          </p:nvSpPr>
          <p:spPr>
            <a:xfrm>
              <a:off x="381000" y="2146681"/>
              <a:ext cx="2174776" cy="1289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针对地物多尺度和复杂场景下上文理解难的问题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C5A0B8EA-34E6-4E99-BF22-26E82AF6DA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36" b="4040"/>
          <a:stretch/>
        </p:blipFill>
        <p:spPr>
          <a:xfrm>
            <a:off x="708111" y="1646737"/>
            <a:ext cx="7848872" cy="3076058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40073A71-A496-4F68-978F-85B3CBBF261B}"/>
              </a:ext>
            </a:extLst>
          </p:cNvPr>
          <p:cNvSpPr/>
          <p:nvPr/>
        </p:nvSpPr>
        <p:spPr>
          <a:xfrm>
            <a:off x="1019251" y="4376029"/>
            <a:ext cx="341632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cs typeface="+mn-ea"/>
                <a:sym typeface="+mn-lt"/>
              </a:rPr>
              <a:t>多分支网络提取多尺度空间特征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2DA6A86-DB1C-4A88-ABE6-B48138E9558A}"/>
              </a:ext>
            </a:extLst>
          </p:cNvPr>
          <p:cNvSpPr/>
          <p:nvPr/>
        </p:nvSpPr>
        <p:spPr>
          <a:xfrm>
            <a:off x="1776907" y="1600700"/>
            <a:ext cx="2174776" cy="2802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B30B591-F644-415E-A4F2-0AA508CE9779}"/>
              </a:ext>
            </a:extLst>
          </p:cNvPr>
          <p:cNvSpPr/>
          <p:nvPr/>
        </p:nvSpPr>
        <p:spPr>
          <a:xfrm>
            <a:off x="3971579" y="4389497"/>
            <a:ext cx="2954655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cs typeface="+mn-ea"/>
                <a:sym typeface="+mn-lt"/>
              </a:rPr>
              <a:t>注意力机制</a:t>
            </a:r>
            <a:r>
              <a:rPr lang="zh-CN" altLang="en-US" dirty="0">
                <a:cs typeface="+mn-ea"/>
                <a:sym typeface="+mn-lt"/>
              </a:rPr>
              <a:t>自适应特征激活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68C90EC-DBFF-4068-9777-4ECDB209130E}"/>
              </a:ext>
            </a:extLst>
          </p:cNvPr>
          <p:cNvSpPr/>
          <p:nvPr/>
        </p:nvSpPr>
        <p:spPr>
          <a:xfrm>
            <a:off x="3951683" y="1799137"/>
            <a:ext cx="2960712" cy="2451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6D17D8A-A0C8-4DC2-A6DA-D45F4F671B56}"/>
              </a:ext>
            </a:extLst>
          </p:cNvPr>
          <p:cNvGrpSpPr/>
          <p:nvPr/>
        </p:nvGrpSpPr>
        <p:grpSpPr>
          <a:xfrm>
            <a:off x="35496" y="4725144"/>
            <a:ext cx="8424428" cy="1810361"/>
            <a:chOff x="300659" y="4529415"/>
            <a:chExt cx="8424428" cy="1810361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57EC8B08-BBB9-4023-AE50-65EC7563C420}"/>
                </a:ext>
              </a:extLst>
            </p:cNvPr>
            <p:cNvGrpSpPr/>
            <p:nvPr/>
          </p:nvGrpSpPr>
          <p:grpSpPr>
            <a:xfrm>
              <a:off x="300659" y="4529415"/>
              <a:ext cx="8424428" cy="1369706"/>
              <a:chOff x="3900468" y="6408313"/>
              <a:chExt cx="8424428" cy="1369706"/>
            </a:xfrm>
          </p:grpSpPr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556EEB0E-25E4-4542-9FE1-3236F94C2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0468" y="6408313"/>
                <a:ext cx="8424428" cy="1369706"/>
              </a:xfrm>
              <a:prstGeom prst="rect">
                <a:avLst/>
              </a:prstGeom>
            </p:spPr>
          </p:pic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F87160DF-2767-42CE-BAC9-3CFF08721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7480" y="6420500"/>
                <a:ext cx="7080678" cy="0"/>
              </a:xfrm>
              <a:prstGeom prst="line">
                <a:avLst/>
              </a:prstGeom>
              <a:ln w="28575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5E9211A-DDDB-4813-BBAF-A06CA8F02443}"/>
                </a:ext>
              </a:extLst>
            </p:cNvPr>
            <p:cNvSpPr/>
            <p:nvPr/>
          </p:nvSpPr>
          <p:spPr>
            <a:xfrm>
              <a:off x="3491880" y="5880868"/>
              <a:ext cx="2262158" cy="458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cs typeface="+mn-ea"/>
                  <a:sym typeface="+mn-lt"/>
                </a:rPr>
                <a:t>遥感图像预训练策略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0192A747-A169-40D7-84C9-1E21C574FBD5}"/>
              </a:ext>
            </a:extLst>
          </p:cNvPr>
          <p:cNvSpPr/>
          <p:nvPr/>
        </p:nvSpPr>
        <p:spPr>
          <a:xfrm flipH="1">
            <a:off x="8502165" y="1293801"/>
            <a:ext cx="5646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多尺度感知的场景理解模型</a:t>
            </a:r>
          </a:p>
        </p:txBody>
      </p:sp>
      <p:cxnSp>
        <p:nvCxnSpPr>
          <p:cNvPr id="20" name="直接连接符 10">
            <a:extLst>
              <a:ext uri="{FF2B5EF4-FFF2-40B4-BE49-F238E27FC236}">
                <a16:creationId xmlns:a16="http://schemas.microsoft.com/office/drawing/2014/main" id="{C3DAE6C5-EF02-4229-ACB4-2FAA381E6CF6}"/>
              </a:ext>
            </a:extLst>
          </p:cNvPr>
          <p:cNvCxnSpPr/>
          <p:nvPr/>
        </p:nvCxnSpPr>
        <p:spPr>
          <a:xfrm>
            <a:off x="533400" y="944563"/>
            <a:ext cx="5105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1">
            <a:extLst>
              <a:ext uri="{FF2B5EF4-FFF2-40B4-BE49-F238E27FC236}">
                <a16:creationId xmlns:a16="http://schemas.microsoft.com/office/drawing/2014/main" id="{38C53822-CD25-43B4-A511-F2412CA1866F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5102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1">
            <a:extLst>
              <a:ext uri="{FF2B5EF4-FFF2-40B4-BE49-F238E27FC236}">
                <a16:creationId xmlns:a16="http://schemas.microsoft.com/office/drawing/2014/main" id="{359464FF-EF12-4EF9-B812-AAE254D5F01F}"/>
              </a:ext>
            </a:extLst>
          </p:cNvPr>
          <p:cNvSpPr txBox="1">
            <a:spLocks/>
          </p:cNvSpPr>
          <p:nvPr/>
        </p:nvSpPr>
        <p:spPr>
          <a:xfrm>
            <a:off x="3810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场景分类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研究进展</a:t>
            </a:r>
          </a:p>
        </p:txBody>
      </p:sp>
    </p:spTree>
    <p:extLst>
      <p:ext uri="{BB962C8B-B14F-4D97-AF65-F5344CB8AC3E}">
        <p14:creationId xmlns:p14="http://schemas.microsoft.com/office/powerpoint/2010/main" val="38590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 animBg="1"/>
      <p:bldP spid="39" grpId="1" animBg="1"/>
      <p:bldP spid="40" grpId="0"/>
      <p:bldP spid="40" grpId="1"/>
      <p:bldP spid="41" grpId="0" animBg="1"/>
      <p:bldP spid="41" grpId="1" animBg="1"/>
      <p:bldP spid="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D04E199-6E55-4A42-A480-1B6196FF0B94}"/>
              </a:ext>
            </a:extLst>
          </p:cNvPr>
          <p:cNvSpPr txBox="1"/>
          <p:nvPr/>
        </p:nvSpPr>
        <p:spPr>
          <a:xfrm>
            <a:off x="204055" y="1112884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多尺度感知的场景理解模型</a:t>
            </a:r>
            <a:endParaRPr lang="en-US" altLang="zh-CN" sz="2400" b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AAE3597-4465-42C6-A6E9-F9BDAE236FD0}"/>
              </a:ext>
            </a:extLst>
          </p:cNvPr>
          <p:cNvGraphicFramePr>
            <a:graphicFrameLocks noGrp="1"/>
          </p:cNvGraphicFramePr>
          <p:nvPr/>
        </p:nvGraphicFramePr>
        <p:xfrm>
          <a:off x="3614922" y="2243594"/>
          <a:ext cx="5328592" cy="321049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15806">
                  <a:extLst>
                    <a:ext uri="{9D8B030D-6E8A-4147-A177-3AD203B41FA5}">
                      <a16:colId xmlns:a16="http://schemas.microsoft.com/office/drawing/2014/main" val="4214741827"/>
                    </a:ext>
                  </a:extLst>
                </a:gridCol>
                <a:gridCol w="1041241">
                  <a:extLst>
                    <a:ext uri="{9D8B030D-6E8A-4147-A177-3AD203B41FA5}">
                      <a16:colId xmlns:a16="http://schemas.microsoft.com/office/drawing/2014/main" val="856219227"/>
                    </a:ext>
                  </a:extLst>
                </a:gridCol>
                <a:gridCol w="1000977">
                  <a:extLst>
                    <a:ext uri="{9D8B030D-6E8A-4147-A177-3AD203B41FA5}">
                      <a16:colId xmlns:a16="http://schemas.microsoft.com/office/drawing/2014/main" val="216500426"/>
                    </a:ext>
                  </a:extLst>
                </a:gridCol>
                <a:gridCol w="1000977">
                  <a:extLst>
                    <a:ext uri="{9D8B030D-6E8A-4147-A177-3AD203B41FA5}">
                      <a16:colId xmlns:a16="http://schemas.microsoft.com/office/drawing/2014/main" val="2466754084"/>
                    </a:ext>
                  </a:extLst>
                </a:gridCol>
                <a:gridCol w="1169591">
                  <a:extLst>
                    <a:ext uri="{9D8B030D-6E8A-4147-A177-3AD203B41FA5}">
                      <a16:colId xmlns:a16="http://schemas.microsoft.com/office/drawing/2014/main" val="453389317"/>
                    </a:ext>
                  </a:extLst>
                </a:gridCol>
              </a:tblGrid>
              <a:tr h="44189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方法名称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UCM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AID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09201"/>
                  </a:ext>
                </a:extLst>
              </a:tr>
              <a:tr h="441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OA</a:t>
                      </a:r>
                      <a:r>
                        <a:rPr lang="zh-CN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r>
                        <a:rPr lang="zh-CN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Kappa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OA</a:t>
                      </a:r>
                      <a:r>
                        <a:rPr lang="zh-CN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%</a:t>
                      </a:r>
                      <a:r>
                        <a:rPr lang="zh-CN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Kappa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0123"/>
                  </a:ext>
                </a:extLst>
              </a:tr>
              <a:tr h="4418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AlexNet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95.47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0.95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87.45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0.87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574248"/>
                  </a:ext>
                </a:extLst>
              </a:tr>
              <a:tr h="4418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VGG-16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96.53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0.96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90.25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0.90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4875407"/>
                  </a:ext>
                </a:extLst>
              </a:tr>
              <a:tr h="4418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VGG-19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96.38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0.96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89.95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0.90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9826383"/>
                  </a:ext>
                </a:extLst>
              </a:tr>
              <a:tr h="5591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ResNet-18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98.33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0.98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92.75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0.92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510188"/>
                  </a:ext>
                </a:extLst>
              </a:tr>
              <a:tr h="4418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本方法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98.87</a:t>
                      </a:r>
                      <a:endParaRPr lang="zh-CN" sz="24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0.98</a:t>
                      </a:r>
                      <a:endParaRPr lang="zh-CN" sz="24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94.30</a:t>
                      </a:r>
                      <a:endParaRPr lang="zh-CN" sz="24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0.94</a:t>
                      </a:r>
                      <a:endParaRPr lang="zh-CN" sz="24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884124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2652A67-32BD-4C36-8FB1-B4EC9929A6C5}"/>
              </a:ext>
            </a:extLst>
          </p:cNvPr>
          <p:cNvSpPr/>
          <p:nvPr/>
        </p:nvSpPr>
        <p:spPr>
          <a:xfrm>
            <a:off x="3614922" y="5560450"/>
            <a:ext cx="552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多尺度场景理解模型在</a:t>
            </a:r>
            <a:r>
              <a:rPr lang="en-US" altLang="zh-CN" dirty="0">
                <a:cs typeface="+mn-ea"/>
                <a:sym typeface="+mn-lt"/>
              </a:rPr>
              <a:t>UCM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en-US" altLang="zh-CN" dirty="0">
                <a:cs typeface="+mn-ea"/>
                <a:sym typeface="+mn-lt"/>
              </a:rPr>
              <a:t>AID</a:t>
            </a:r>
            <a:r>
              <a:rPr lang="zh-CN" altLang="en-US" dirty="0">
                <a:cs typeface="+mn-ea"/>
                <a:sym typeface="+mn-lt"/>
              </a:rPr>
              <a:t>数据集上分类结果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F19191-A4C9-4347-836C-EBB14C8EB600}"/>
              </a:ext>
            </a:extLst>
          </p:cNvPr>
          <p:cNvSpPr/>
          <p:nvPr/>
        </p:nvSpPr>
        <p:spPr>
          <a:xfrm>
            <a:off x="204055" y="1574549"/>
            <a:ext cx="3215817" cy="378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在</a:t>
            </a:r>
            <a:r>
              <a:rPr lang="en-US" altLang="zh-CN" dirty="0">
                <a:cs typeface="+mn-ea"/>
                <a:sym typeface="+mn-lt"/>
              </a:rPr>
              <a:t>UCM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en-US" altLang="zh-CN" dirty="0">
                <a:cs typeface="+mn-ea"/>
                <a:sym typeface="+mn-lt"/>
              </a:rPr>
              <a:t>AID</a:t>
            </a:r>
            <a:r>
              <a:rPr lang="zh-CN" altLang="en-US" dirty="0">
                <a:cs typeface="+mn-ea"/>
                <a:sym typeface="+mn-lt"/>
              </a:rPr>
              <a:t>数据集上测试本方法：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cs typeface="+mn-ea"/>
                <a:sym typeface="+mn-lt"/>
              </a:rPr>
              <a:t>在</a:t>
            </a:r>
            <a:r>
              <a:rPr lang="en-US" altLang="zh-CN" dirty="0">
                <a:cs typeface="+mn-ea"/>
                <a:sym typeface="+mn-lt"/>
              </a:rPr>
              <a:t>UCM</a:t>
            </a:r>
            <a:r>
              <a:rPr lang="zh-CN" altLang="en-US" dirty="0">
                <a:cs typeface="+mn-ea"/>
                <a:sym typeface="+mn-lt"/>
              </a:rPr>
              <a:t>数据集</a:t>
            </a:r>
            <a:r>
              <a:rPr lang="en-US" altLang="zh-CN" dirty="0">
                <a:cs typeface="+mn-ea"/>
                <a:sym typeface="+mn-lt"/>
              </a:rPr>
              <a:t>OA 98.87%</a:t>
            </a:r>
            <a:r>
              <a:rPr lang="zh-CN" altLang="en-US" dirty="0">
                <a:cs typeface="+mn-ea"/>
                <a:sym typeface="+mn-lt"/>
              </a:rPr>
              <a:t>， </a:t>
            </a:r>
            <a:r>
              <a:rPr lang="en-US" altLang="zh-CN" dirty="0">
                <a:cs typeface="+mn-ea"/>
                <a:sym typeface="+mn-lt"/>
              </a:rPr>
              <a:t>Kappa 0.98</a:t>
            </a:r>
            <a:r>
              <a:rPr lang="zh-CN" altLang="en-US" dirty="0">
                <a:cs typeface="+mn-ea"/>
                <a:sym typeface="+mn-lt"/>
              </a:rPr>
              <a:t>；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cs typeface="+mn-ea"/>
                <a:sym typeface="+mn-lt"/>
              </a:rPr>
              <a:t>在</a:t>
            </a:r>
            <a:r>
              <a:rPr lang="en-US" altLang="zh-CN" dirty="0">
                <a:cs typeface="+mn-ea"/>
                <a:sym typeface="+mn-lt"/>
              </a:rPr>
              <a:t>AID</a:t>
            </a:r>
            <a:r>
              <a:rPr lang="zh-CN" altLang="en-US" dirty="0">
                <a:cs typeface="+mn-ea"/>
                <a:sym typeface="+mn-lt"/>
              </a:rPr>
              <a:t>数据集</a:t>
            </a:r>
            <a:r>
              <a:rPr lang="en-US" altLang="zh-CN" dirty="0">
                <a:cs typeface="+mn-ea"/>
                <a:sym typeface="+mn-lt"/>
              </a:rPr>
              <a:t>OA94.3%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Kappa 0.94</a:t>
            </a:r>
            <a:r>
              <a:rPr lang="zh-CN" altLang="en-US" dirty="0">
                <a:cs typeface="+mn-ea"/>
                <a:sym typeface="+mn-lt"/>
              </a:rPr>
              <a:t>；</a:t>
            </a:r>
            <a:endParaRPr lang="en-US" altLang="zh-CN" dirty="0"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cs typeface="+mn-ea"/>
                <a:sym typeface="+mn-lt"/>
              </a:rPr>
              <a:t>本预训练方法相比现有方法预训练方法减少</a:t>
            </a:r>
            <a:r>
              <a:rPr lang="en-US" altLang="zh-CN" dirty="0">
                <a:cs typeface="+mn-ea"/>
                <a:sym typeface="+mn-lt"/>
              </a:rPr>
              <a:t>83%</a:t>
            </a:r>
            <a:r>
              <a:rPr lang="zh-CN" altLang="en-US" dirty="0">
                <a:cs typeface="+mn-ea"/>
                <a:sym typeface="+mn-lt"/>
              </a:rPr>
              <a:t>训练时间。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12" name="直接连接符 10">
            <a:extLst>
              <a:ext uri="{FF2B5EF4-FFF2-40B4-BE49-F238E27FC236}">
                <a16:creationId xmlns:a16="http://schemas.microsoft.com/office/drawing/2014/main" id="{E7034F00-ED00-44A7-BBD8-36DFC62B89FE}"/>
              </a:ext>
            </a:extLst>
          </p:cNvPr>
          <p:cNvCxnSpPr/>
          <p:nvPr/>
        </p:nvCxnSpPr>
        <p:spPr>
          <a:xfrm>
            <a:off x="533400" y="944563"/>
            <a:ext cx="5105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1">
            <a:extLst>
              <a:ext uri="{FF2B5EF4-FFF2-40B4-BE49-F238E27FC236}">
                <a16:creationId xmlns:a16="http://schemas.microsoft.com/office/drawing/2014/main" id="{E768F54A-0015-43A1-8B9A-15BB135E7053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5102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>
            <a:extLst>
              <a:ext uri="{FF2B5EF4-FFF2-40B4-BE49-F238E27FC236}">
                <a16:creationId xmlns:a16="http://schemas.microsoft.com/office/drawing/2014/main" id="{E421F715-AC9E-487D-9EB0-78C835B429BA}"/>
              </a:ext>
            </a:extLst>
          </p:cNvPr>
          <p:cNvSpPr txBox="1">
            <a:spLocks/>
          </p:cNvSpPr>
          <p:nvPr/>
        </p:nvSpPr>
        <p:spPr>
          <a:xfrm>
            <a:off x="3810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场景分类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研究进展</a:t>
            </a:r>
          </a:p>
        </p:txBody>
      </p:sp>
    </p:spTree>
    <p:extLst>
      <p:ext uri="{BB962C8B-B14F-4D97-AF65-F5344CB8AC3E}">
        <p14:creationId xmlns:p14="http://schemas.microsoft.com/office/powerpoint/2010/main" val="253958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166</Words>
  <Application>Microsoft Macintosh PowerPoint</Application>
  <PresentationFormat>全屏显示(4:3)</PresentationFormat>
  <Paragraphs>48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Bf1303</dc:creator>
  <cp:lastModifiedBy>Bf1303</cp:lastModifiedBy>
  <cp:revision>1</cp:revision>
  <dcterms:created xsi:type="dcterms:W3CDTF">2020-03-16T10:34:05Z</dcterms:created>
  <dcterms:modified xsi:type="dcterms:W3CDTF">2020-03-16T10:35:33Z</dcterms:modified>
</cp:coreProperties>
</file>