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447" y="3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cba35b6a5_0_16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cba35b6a5_0_1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d283c3d0b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d283c3d0b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d283c3d0b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d283c3d0b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d283c3d0b_2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d283c3d0b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d283c3d0b_2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0d283c3d0b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d283c3d0b_2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d283c3d0b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d283c3d0b_2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d283c3d0b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d283c3d0b_2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0d283c3d0b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d283c3d0b_2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0d283c3d0b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d283c3d0b_2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d283c3d0b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cba35b6a5_0_1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cba35b6a5_0_1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0d905fdebd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0d905fdebd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0cba35b6a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cba35b6a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Adding on to the history of standardized tests. Since 2002, standardized tests have been mandated in all 50 US states. However, there are alot of arguments or studies debating that standardized tests only identify which students are good at taking tests but does not have meaningful measure of progress or performance. Some states/colleges have even stopped mandating standardized tests for evaluation due to the discovery of significant mismatch between what’s taught and what’s tested. </a:t>
            </a:r>
            <a:r>
              <a:rPr lang="en-GB" sz="1150">
                <a:solidFill>
                  <a:schemeClr val="dk1"/>
                </a:solidFill>
                <a:highlight>
                  <a:srgbClr val="FFFFFF"/>
                </a:highlight>
              </a:rPr>
              <a:t>Critics also say that the tests are too easily gamed by students who can pay thousands of dollars for private coaching and test prep. </a:t>
            </a:r>
            <a:endParaRPr sz="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d283c3d0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0d283c3d0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Therefore, by looking at the data on SAT &amp; ACT result by US states from 2017 to 2019, we are able to see not every states has 100% participation rate for both SAT/ACT tests which was due to the decision to drop the mandate of the standardized tests.</a:t>
            </a:r>
            <a:endParaRPr>
              <a:solidFill>
                <a:schemeClr val="dk1"/>
              </a:solidFill>
            </a:endParaRPr>
          </a:p>
          <a:p>
            <a:pPr marL="0" lvl="0" indent="0" algn="l" rtl="0">
              <a:spcBef>
                <a:spcPts val="0"/>
              </a:spcBef>
              <a:spcAft>
                <a:spcPts val="0"/>
              </a:spcAft>
              <a:buNone/>
            </a:pPr>
            <a:r>
              <a:rPr lang="en-GB">
                <a:solidFill>
                  <a:schemeClr val="dk1"/>
                </a:solidFill>
              </a:rPr>
              <a:t>With that regard, we are able to observe the bia-ness between the average grade and the participation rate by looking at the graph plotted.</a:t>
            </a:r>
            <a:endParaRPr>
              <a:solidFill>
                <a:schemeClr val="dk1"/>
              </a:solidFill>
            </a:endParaRPr>
          </a:p>
          <a:p>
            <a:pPr marL="0" lvl="0" indent="0" algn="l" rtl="0">
              <a:spcBef>
                <a:spcPts val="0"/>
              </a:spcBef>
              <a:spcAft>
                <a:spcPts val="0"/>
              </a:spcAft>
              <a:buNone/>
            </a:pPr>
            <a:r>
              <a:rPr lang="en-GB">
                <a:solidFill>
                  <a:schemeClr val="dk1"/>
                </a:solidFill>
              </a:rPr>
              <a:t>we can see from the scatter graph with the correlation coefficient, it is relatively negative correlated between the average grades and participation rate. In other word, the higher the participation rate, the lower the average SAT/ACT grades that the state has. This is because the raw SAT / ACT scores are terribly confounded with participation rates. The reason is simple, the best students in any state tend to be the most </a:t>
            </a:r>
            <a:r>
              <a:rPr lang="en-GB">
                <a:solidFill>
                  <a:srgbClr val="333333"/>
                </a:solidFill>
              </a:rPr>
              <a:t>aggressive and driven about wanting to score for the test. Therefore, if a state’s participation rate is low, it means that the state did not mandate the standardized test and only motivated and driven students are taking the test, it will nevertheless drive the average grades artificially high and this barely qualify as an indicator for having a good educational system of the states. In contrast, if the state has 100% or high participation rate, this indicates that every students have been forced to take the test, so even students that do not have the interest for taking the tests will bring down the average grade of the state drastically.</a:t>
            </a:r>
            <a:endParaRPr>
              <a:solidFill>
                <a:srgbClr val="333333"/>
              </a:solidFill>
            </a:endParaRPr>
          </a:p>
          <a:p>
            <a:pPr marL="0" lvl="0" indent="0" algn="l" rtl="0">
              <a:spcBef>
                <a:spcPts val="0"/>
              </a:spcBef>
              <a:spcAft>
                <a:spcPts val="0"/>
              </a:spcAft>
              <a:buNone/>
            </a:pPr>
            <a:r>
              <a:rPr lang="en-GB">
                <a:solidFill>
                  <a:srgbClr val="333333"/>
                </a:solidFill>
              </a:rPr>
              <a:t>Next, we take a look at the top 5 states and bottom 5 states based on the average grades to further illustrate our findings from the scatter graph. Looking at top 5 states, the participation rate range from 35% to 51%, whereas bottom 5 states range from 54% to 70% of participation rate which is consistent with the interpretation from the scatter graph.</a:t>
            </a:r>
            <a:endParaRPr>
              <a:solidFill>
                <a:srgbClr val="333333"/>
              </a:solidFill>
            </a:endParaRPr>
          </a:p>
          <a:p>
            <a:pPr marL="0" lvl="0" indent="0" algn="l" rtl="0">
              <a:spcBef>
                <a:spcPts val="0"/>
              </a:spcBef>
              <a:spcAft>
                <a:spcPts val="0"/>
              </a:spcAft>
              <a:buNone/>
            </a:pPr>
            <a:r>
              <a:rPr lang="en-GB">
                <a:solidFill>
                  <a:srgbClr val="333333"/>
                </a:solidFill>
              </a:rPr>
              <a:t>In the nutshell, just by looking at the average standardized scores cannot determine the level of educational standard by states. However, we can put in more effort to level the participation rates as well as the quality of individual’s standardization score with the following suggestions that we have in the next slides.</a:t>
            </a:r>
            <a:endParaRPr>
              <a:solidFill>
                <a:srgbClr val="333333"/>
              </a:solidFill>
            </a:endParaRPr>
          </a:p>
          <a:p>
            <a:pPr marL="0" lvl="0" indent="0" algn="l" rtl="0">
              <a:spcBef>
                <a:spcPts val="0"/>
              </a:spcBef>
              <a:spcAft>
                <a:spcPts val="0"/>
              </a:spcAft>
              <a:buClr>
                <a:schemeClr val="dk1"/>
              </a:buClr>
              <a:buSzPts val="1100"/>
              <a:buFont typeface="Arial"/>
              <a:buNone/>
            </a:pPr>
            <a:endParaRPr>
              <a:solidFill>
                <a:srgbClr val="333333"/>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d905fdebd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0d905fdebd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have grouped the suggestions into different aspect, first we will target the economic by allocating more expenditure to those poorer districts and in the short term, we can provide resources such as subsidies, bursaries or grants.</a:t>
            </a:r>
            <a:endParaRPr/>
          </a:p>
          <a:p>
            <a:pPr marL="0" lvl="0" indent="0" algn="l" rtl="0">
              <a:spcBef>
                <a:spcPts val="0"/>
              </a:spcBef>
              <a:spcAft>
                <a:spcPts val="0"/>
              </a:spcAft>
              <a:buNone/>
            </a:pPr>
            <a:r>
              <a:rPr lang="en-GB"/>
              <a:t>Next, we look at ethnic, research has shown that minorities such as hispanic/latino and blacks need more helps and people has been stereotyping this group of people as incapable performing well in these tests for the longest time. In contrast, we can do more research on Asian american families and understand how this families achieve higher score and maybe educate the minority families.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d905fdebd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0d905fdeb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Next, we look at broadband access, based on research, we get to know that not all families have access to the internet where student can get more online learning which in return improve their knowledge. Thus, we suggest to provide subsidized rate for broadband in this case.</a:t>
            </a:r>
            <a:endParaRPr/>
          </a:p>
          <a:p>
            <a:pPr marL="0" lvl="0" indent="0" algn="l" rtl="0">
              <a:spcBef>
                <a:spcPts val="0"/>
              </a:spcBef>
              <a:spcAft>
                <a:spcPts val="0"/>
              </a:spcAft>
              <a:buNone/>
            </a:pPr>
            <a:r>
              <a:rPr lang="en-GB"/>
              <a:t>Next, household type, we recommend to broadcast assistance on career advice, counselling to </a:t>
            </a:r>
            <a:r>
              <a:rPr lang="en-GB">
                <a:solidFill>
                  <a:srgbClr val="595959"/>
                </a:solidFill>
              </a:rPr>
              <a:t>areas with lower percentage of married households to spread awareness.</a:t>
            </a:r>
            <a:endParaRPr>
              <a:solidFill>
                <a:srgbClr val="595959"/>
              </a:solidFill>
            </a:endParaRPr>
          </a:p>
          <a:p>
            <a:pPr marL="0" lvl="0" indent="0" algn="l" rtl="0">
              <a:spcBef>
                <a:spcPts val="0"/>
              </a:spcBef>
              <a:spcAft>
                <a:spcPts val="0"/>
              </a:spcAft>
              <a:buNone/>
            </a:pPr>
            <a:r>
              <a:rPr lang="en-GB">
                <a:solidFill>
                  <a:srgbClr val="595959"/>
                </a:solidFill>
              </a:rPr>
              <a:t>Last but not least, we previously talk about town and rural areas has lower grades compared to the ones that live in city area, we shall </a:t>
            </a:r>
            <a:endParaRPr>
              <a:solidFill>
                <a:srgbClr val="595959"/>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0d905fdeb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0d905fdeb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d8a39c7c0_6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0d8a39c7c0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cba35b6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cba35b6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cba35b6a5_0_1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cba35b6a5_0_1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SAT began in 1926; ACT-1959</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ae98ab8b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ae98ab8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ae98ab8b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ae98ab8b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ae98ab8b9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ae98ab8b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d7fe1a79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d7fe1a79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Carl Brigham - professor at Princeton Dept of Psychology</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Eugenics -  the selection of desired heritable characteristics in order to improve future generations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d8a39c7c0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d8a39c7c0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Black and brown students score lower on both the SAT and AP exams than do whites.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princetonreview.com/college-advice/top-ten-college-majors"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05350" y="1658050"/>
            <a:ext cx="9554700" cy="9483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ctrTitle"/>
          </p:nvPr>
        </p:nvSpPr>
        <p:spPr>
          <a:xfrm>
            <a:off x="908850" y="1069100"/>
            <a:ext cx="73263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b="1"/>
              <a:t>DSIF 4 Project 1</a:t>
            </a:r>
            <a:endParaRPr b="1"/>
          </a:p>
        </p:txBody>
      </p:sp>
      <p:sp>
        <p:nvSpPr>
          <p:cNvPr id="56" name="Google Shape;56;p13"/>
          <p:cNvSpPr txBox="1">
            <a:spLocks noGrp="1"/>
          </p:cNvSpPr>
          <p:nvPr>
            <p:ph type="ctrTitle"/>
          </p:nvPr>
        </p:nvSpPr>
        <p:spPr>
          <a:xfrm>
            <a:off x="3664650" y="2899825"/>
            <a:ext cx="1814700" cy="21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580" b="1"/>
              <a:t>Members</a:t>
            </a:r>
            <a:endParaRPr sz="2580" b="1"/>
          </a:p>
          <a:p>
            <a:pPr marL="0" lvl="0" indent="0" algn="ctr" rtl="0">
              <a:spcBef>
                <a:spcPts val="0"/>
              </a:spcBef>
              <a:spcAft>
                <a:spcPts val="0"/>
              </a:spcAft>
              <a:buSzPts val="990"/>
              <a:buNone/>
            </a:pPr>
            <a:r>
              <a:rPr lang="en-GB" sz="2680" b="1">
                <a:solidFill>
                  <a:srgbClr val="0097A7"/>
                </a:solidFill>
              </a:rPr>
              <a:t>Wei Hao</a:t>
            </a:r>
            <a:endParaRPr sz="2680" b="1">
              <a:solidFill>
                <a:srgbClr val="0097A7"/>
              </a:solidFill>
            </a:endParaRPr>
          </a:p>
          <a:p>
            <a:pPr marL="0" lvl="0" indent="0" algn="ctr" rtl="0">
              <a:spcBef>
                <a:spcPts val="0"/>
              </a:spcBef>
              <a:spcAft>
                <a:spcPts val="0"/>
              </a:spcAft>
              <a:buSzPts val="990"/>
              <a:buNone/>
            </a:pPr>
            <a:r>
              <a:rPr lang="en-GB" sz="2680" b="1">
                <a:solidFill>
                  <a:srgbClr val="0097A7"/>
                </a:solidFill>
              </a:rPr>
              <a:t>Weihan</a:t>
            </a:r>
            <a:endParaRPr sz="2680" b="1">
              <a:solidFill>
                <a:srgbClr val="0097A7"/>
              </a:solidFill>
            </a:endParaRPr>
          </a:p>
          <a:p>
            <a:pPr marL="0" lvl="0" indent="0" algn="ctr" rtl="0">
              <a:spcBef>
                <a:spcPts val="0"/>
              </a:spcBef>
              <a:spcAft>
                <a:spcPts val="0"/>
              </a:spcAft>
              <a:buSzPts val="990"/>
              <a:buNone/>
            </a:pPr>
            <a:r>
              <a:rPr lang="en-GB" sz="2680" b="1">
                <a:solidFill>
                  <a:srgbClr val="0097A7"/>
                </a:solidFill>
              </a:rPr>
              <a:t>Ivan</a:t>
            </a:r>
            <a:endParaRPr sz="2680" b="1">
              <a:solidFill>
                <a:srgbClr val="0097A7"/>
              </a:solidFill>
            </a:endParaRPr>
          </a:p>
          <a:p>
            <a:pPr marL="0" lvl="0" indent="0" algn="ctr" rtl="0">
              <a:spcBef>
                <a:spcPts val="0"/>
              </a:spcBef>
              <a:spcAft>
                <a:spcPts val="0"/>
              </a:spcAft>
              <a:buSzPts val="990"/>
              <a:buNone/>
            </a:pPr>
            <a:endParaRPr sz="268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txBox="1">
            <a:spLocks noGrp="1"/>
          </p:cNvSpPr>
          <p:nvPr>
            <p:ph type="ctrTitle"/>
          </p:nvPr>
        </p:nvSpPr>
        <p:spPr>
          <a:xfrm>
            <a:off x="118375" y="446375"/>
            <a:ext cx="7762800" cy="73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b="1"/>
              <a:t>Can money buy results</a:t>
            </a:r>
            <a:r>
              <a:rPr lang="en-GB" sz="2000"/>
              <a:t> - </a:t>
            </a:r>
            <a:r>
              <a:rPr lang="en-GB" sz="2000" b="1"/>
              <a:t>Expenditure per student</a:t>
            </a:r>
            <a:endParaRPr sz="2000" b="1"/>
          </a:p>
        </p:txBody>
      </p:sp>
      <p:sp>
        <p:nvSpPr>
          <p:cNvPr id="125" name="Google Shape;125;p22"/>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Socio-Economic factors</a:t>
            </a:r>
            <a:endParaRPr sz="2900"/>
          </a:p>
        </p:txBody>
      </p:sp>
      <p:pic>
        <p:nvPicPr>
          <p:cNvPr id="126" name="Google Shape;126;p22"/>
          <p:cNvPicPr preferRelativeResize="0"/>
          <p:nvPr/>
        </p:nvPicPr>
        <p:blipFill>
          <a:blip r:embed="rId3">
            <a:alphaModFix/>
          </a:blip>
          <a:stretch>
            <a:fillRect/>
          </a:stretch>
        </p:blipFill>
        <p:spPr>
          <a:xfrm>
            <a:off x="382188" y="1754625"/>
            <a:ext cx="3993624" cy="2739750"/>
          </a:xfrm>
          <a:prstGeom prst="rect">
            <a:avLst/>
          </a:prstGeom>
          <a:noFill/>
          <a:ln>
            <a:noFill/>
          </a:ln>
        </p:spPr>
      </p:pic>
      <p:pic>
        <p:nvPicPr>
          <p:cNvPr id="127" name="Google Shape;127;p22"/>
          <p:cNvPicPr preferRelativeResize="0"/>
          <p:nvPr/>
        </p:nvPicPr>
        <p:blipFill>
          <a:blip r:embed="rId4">
            <a:alphaModFix/>
          </a:blip>
          <a:stretch>
            <a:fillRect/>
          </a:stretch>
        </p:blipFill>
        <p:spPr>
          <a:xfrm>
            <a:off x="5402173" y="1221025"/>
            <a:ext cx="2831028" cy="3352950"/>
          </a:xfrm>
          <a:prstGeom prst="rect">
            <a:avLst/>
          </a:prstGeom>
          <a:noFill/>
          <a:ln>
            <a:noFill/>
          </a:ln>
        </p:spPr>
      </p:pic>
      <p:sp>
        <p:nvSpPr>
          <p:cNvPr id="128" name="Google Shape;128;p22"/>
          <p:cNvSpPr txBox="1"/>
          <p:nvPr/>
        </p:nvSpPr>
        <p:spPr>
          <a:xfrm>
            <a:off x="1164150" y="1108125"/>
            <a:ext cx="3139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b="1">
                <a:solidFill>
                  <a:srgbClr val="0097A7"/>
                </a:solidFill>
              </a:rPr>
              <a:t>0.028</a:t>
            </a:r>
            <a:r>
              <a:rPr lang="en-GB" sz="1800" b="1">
                <a:solidFill>
                  <a:srgbClr val="0097A7"/>
                </a:solidFill>
              </a:rPr>
              <a:t> </a:t>
            </a:r>
            <a:r>
              <a:rPr lang="en-GB" sz="1800" b="1">
                <a:solidFill>
                  <a:schemeClr val="dk1"/>
                </a:solidFill>
              </a:rPr>
              <a:t>- </a:t>
            </a:r>
            <a:r>
              <a:rPr lang="en-GB">
                <a:solidFill>
                  <a:schemeClr val="dk1"/>
                </a:solidFill>
              </a:rPr>
              <a:t>Correlation value</a:t>
            </a:r>
            <a:r>
              <a:rPr lang="en-GB" b="1">
                <a:solidFill>
                  <a:srgbClr val="0097A7"/>
                </a:solidFill>
              </a:rPr>
              <a:t> </a:t>
            </a:r>
            <a:r>
              <a:rPr lang="en-GB" sz="3000" b="1">
                <a:solidFill>
                  <a:srgbClr val="0097A7"/>
                </a:solidFill>
              </a:rPr>
              <a:t> </a:t>
            </a:r>
            <a:endParaRPr sz="1800" b="1">
              <a:solidFill>
                <a:srgbClr val="0097A7"/>
              </a:solidFill>
            </a:endParaRPr>
          </a:p>
        </p:txBody>
      </p:sp>
      <p:sp>
        <p:nvSpPr>
          <p:cNvPr id="129" name="Google Shape;129;p22"/>
          <p:cNvSpPr txBox="1"/>
          <p:nvPr/>
        </p:nvSpPr>
        <p:spPr>
          <a:xfrm>
            <a:off x="5115225" y="4494375"/>
            <a:ext cx="373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b="1">
                <a:solidFill>
                  <a:srgbClr val="0097A7"/>
                </a:solidFill>
              </a:rPr>
              <a:t>Yes… To an extend</a:t>
            </a:r>
            <a:endParaRPr sz="1800" b="1">
              <a:solidFill>
                <a:srgbClr val="0097A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Socio-Economic factors</a:t>
            </a:r>
            <a:endParaRPr sz="2900"/>
          </a:p>
        </p:txBody>
      </p:sp>
      <p:sp>
        <p:nvSpPr>
          <p:cNvPr id="136" name="Google Shape;136;p23"/>
          <p:cNvSpPr txBox="1"/>
          <p:nvPr/>
        </p:nvSpPr>
        <p:spPr>
          <a:xfrm>
            <a:off x="2448275" y="4494375"/>
            <a:ext cx="6505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b="1">
                <a:solidFill>
                  <a:srgbClr val="0097A7"/>
                </a:solidFill>
              </a:rPr>
              <a:t>Yes..A much stronger correlation</a:t>
            </a:r>
            <a:endParaRPr sz="1800" b="1">
              <a:solidFill>
                <a:srgbClr val="0097A7"/>
              </a:solidFill>
            </a:endParaRPr>
          </a:p>
        </p:txBody>
      </p:sp>
      <p:sp>
        <p:nvSpPr>
          <p:cNvPr id="137" name="Google Shape;137;p23"/>
          <p:cNvSpPr txBox="1">
            <a:spLocks noGrp="1"/>
          </p:cNvSpPr>
          <p:nvPr>
            <p:ph type="ctrTitle"/>
          </p:nvPr>
        </p:nvSpPr>
        <p:spPr>
          <a:xfrm>
            <a:off x="118375" y="446375"/>
            <a:ext cx="7762800" cy="73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b="1"/>
              <a:t>Can money buy results</a:t>
            </a:r>
            <a:r>
              <a:rPr lang="en-GB" sz="2000"/>
              <a:t> - </a:t>
            </a:r>
            <a:r>
              <a:rPr lang="en-GB" sz="2000" b="1"/>
              <a:t>Median household income</a:t>
            </a:r>
            <a:endParaRPr sz="2000" b="1"/>
          </a:p>
        </p:txBody>
      </p:sp>
      <p:sp>
        <p:nvSpPr>
          <p:cNvPr id="138" name="Google Shape;138;p23"/>
          <p:cNvSpPr txBox="1"/>
          <p:nvPr/>
        </p:nvSpPr>
        <p:spPr>
          <a:xfrm>
            <a:off x="1164150" y="1108125"/>
            <a:ext cx="3139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b="1">
                <a:solidFill>
                  <a:srgbClr val="0097A7"/>
                </a:solidFill>
              </a:rPr>
              <a:t>0.65</a:t>
            </a:r>
            <a:r>
              <a:rPr lang="en-GB" sz="1800" b="1">
                <a:solidFill>
                  <a:srgbClr val="0097A7"/>
                </a:solidFill>
              </a:rPr>
              <a:t> </a:t>
            </a:r>
            <a:r>
              <a:rPr lang="en-GB" sz="1800" b="1">
                <a:solidFill>
                  <a:schemeClr val="dk1"/>
                </a:solidFill>
              </a:rPr>
              <a:t>- </a:t>
            </a:r>
            <a:r>
              <a:rPr lang="en-GB">
                <a:solidFill>
                  <a:schemeClr val="dk1"/>
                </a:solidFill>
              </a:rPr>
              <a:t>Correlation value</a:t>
            </a:r>
            <a:r>
              <a:rPr lang="en-GB" b="1">
                <a:solidFill>
                  <a:srgbClr val="0097A7"/>
                </a:solidFill>
              </a:rPr>
              <a:t> </a:t>
            </a:r>
            <a:r>
              <a:rPr lang="en-GB" sz="3000" b="1">
                <a:solidFill>
                  <a:srgbClr val="0097A7"/>
                </a:solidFill>
              </a:rPr>
              <a:t> </a:t>
            </a:r>
            <a:endParaRPr sz="1800" b="1">
              <a:solidFill>
                <a:srgbClr val="0097A7"/>
              </a:solidFill>
            </a:endParaRPr>
          </a:p>
        </p:txBody>
      </p:sp>
      <p:pic>
        <p:nvPicPr>
          <p:cNvPr id="139" name="Google Shape;139;p23"/>
          <p:cNvPicPr preferRelativeResize="0"/>
          <p:nvPr/>
        </p:nvPicPr>
        <p:blipFill>
          <a:blip r:embed="rId3">
            <a:alphaModFix/>
          </a:blip>
          <a:stretch>
            <a:fillRect/>
          </a:stretch>
        </p:blipFill>
        <p:spPr>
          <a:xfrm>
            <a:off x="5422627" y="1108125"/>
            <a:ext cx="2774022" cy="3118700"/>
          </a:xfrm>
          <a:prstGeom prst="rect">
            <a:avLst/>
          </a:prstGeom>
          <a:noFill/>
          <a:ln>
            <a:noFill/>
          </a:ln>
        </p:spPr>
      </p:pic>
      <p:pic>
        <p:nvPicPr>
          <p:cNvPr id="140" name="Google Shape;140;p23"/>
          <p:cNvPicPr preferRelativeResize="0"/>
          <p:nvPr/>
        </p:nvPicPr>
        <p:blipFill>
          <a:blip r:embed="rId4">
            <a:alphaModFix/>
          </a:blip>
          <a:stretch>
            <a:fillRect/>
          </a:stretch>
        </p:blipFill>
        <p:spPr>
          <a:xfrm>
            <a:off x="415450" y="1754625"/>
            <a:ext cx="3927095" cy="270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Socio-Economic factors</a:t>
            </a:r>
            <a:endParaRPr sz="2900"/>
          </a:p>
        </p:txBody>
      </p:sp>
      <p:sp>
        <p:nvSpPr>
          <p:cNvPr id="147" name="Google Shape;147;p24"/>
          <p:cNvSpPr txBox="1">
            <a:spLocks noGrp="1"/>
          </p:cNvSpPr>
          <p:nvPr>
            <p:ph type="ctrTitle"/>
          </p:nvPr>
        </p:nvSpPr>
        <p:spPr>
          <a:xfrm>
            <a:off x="118375" y="446375"/>
            <a:ext cx="7762800" cy="73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b="1"/>
              <a:t>What are some other factors</a:t>
            </a:r>
            <a:endParaRPr sz="2000" b="1"/>
          </a:p>
        </p:txBody>
      </p:sp>
      <p:pic>
        <p:nvPicPr>
          <p:cNvPr id="148" name="Google Shape;148;p24"/>
          <p:cNvPicPr preferRelativeResize="0"/>
          <p:nvPr/>
        </p:nvPicPr>
        <p:blipFill>
          <a:blip r:embed="rId3">
            <a:alphaModFix/>
          </a:blip>
          <a:stretch>
            <a:fillRect/>
          </a:stretch>
        </p:blipFill>
        <p:spPr>
          <a:xfrm>
            <a:off x="502450" y="1420800"/>
            <a:ext cx="7564049" cy="2713750"/>
          </a:xfrm>
          <a:prstGeom prst="rect">
            <a:avLst/>
          </a:prstGeom>
          <a:noFill/>
          <a:ln>
            <a:noFill/>
          </a:ln>
        </p:spPr>
      </p:pic>
      <p:sp>
        <p:nvSpPr>
          <p:cNvPr id="149" name="Google Shape;149;p24"/>
          <p:cNvSpPr/>
          <p:nvPr/>
        </p:nvSpPr>
        <p:spPr>
          <a:xfrm>
            <a:off x="2547050" y="2469450"/>
            <a:ext cx="3753600" cy="1721700"/>
          </a:xfrm>
          <a:prstGeom prst="rect">
            <a:avLst/>
          </a:prstGeom>
          <a:noFill/>
          <a:ln w="28575" cap="flat" cmpd="sng">
            <a:solidFill>
              <a:srgbClr val="0097A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Socio-Economic factors</a:t>
            </a:r>
            <a:endParaRPr sz="2900"/>
          </a:p>
        </p:txBody>
      </p:sp>
      <p:sp>
        <p:nvSpPr>
          <p:cNvPr id="156" name="Google Shape;156;p25"/>
          <p:cNvSpPr txBox="1">
            <a:spLocks noGrp="1"/>
          </p:cNvSpPr>
          <p:nvPr>
            <p:ph type="ctrTitle"/>
          </p:nvPr>
        </p:nvSpPr>
        <p:spPr>
          <a:xfrm>
            <a:off x="118375" y="446375"/>
            <a:ext cx="7762800" cy="73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b="1"/>
              <a:t>Ethnicity</a:t>
            </a:r>
            <a:endParaRPr sz="2000" b="1"/>
          </a:p>
        </p:txBody>
      </p:sp>
      <p:pic>
        <p:nvPicPr>
          <p:cNvPr id="157" name="Google Shape;157;p25"/>
          <p:cNvPicPr preferRelativeResize="0"/>
          <p:nvPr/>
        </p:nvPicPr>
        <p:blipFill>
          <a:blip r:embed="rId3">
            <a:alphaModFix/>
          </a:blip>
          <a:stretch>
            <a:fillRect/>
          </a:stretch>
        </p:blipFill>
        <p:spPr>
          <a:xfrm>
            <a:off x="301800" y="1367225"/>
            <a:ext cx="5892975" cy="3220226"/>
          </a:xfrm>
          <a:prstGeom prst="rect">
            <a:avLst/>
          </a:prstGeom>
          <a:noFill/>
          <a:ln>
            <a:noFill/>
          </a:ln>
        </p:spPr>
      </p:pic>
      <p:pic>
        <p:nvPicPr>
          <p:cNvPr id="158" name="Google Shape;158;p25"/>
          <p:cNvPicPr preferRelativeResize="0"/>
          <p:nvPr/>
        </p:nvPicPr>
        <p:blipFill rotWithShape="1">
          <a:blip r:embed="rId4">
            <a:alphaModFix/>
          </a:blip>
          <a:srcRect l="28675" r="47353"/>
          <a:stretch/>
        </p:blipFill>
        <p:spPr>
          <a:xfrm>
            <a:off x="7786150" y="1268850"/>
            <a:ext cx="1234724" cy="1293475"/>
          </a:xfrm>
          <a:prstGeom prst="rect">
            <a:avLst/>
          </a:prstGeom>
          <a:noFill/>
          <a:ln>
            <a:noFill/>
          </a:ln>
        </p:spPr>
      </p:pic>
      <p:pic>
        <p:nvPicPr>
          <p:cNvPr id="159" name="Google Shape;159;p25"/>
          <p:cNvPicPr preferRelativeResize="0"/>
          <p:nvPr/>
        </p:nvPicPr>
        <p:blipFill rotWithShape="1">
          <a:blip r:embed="rId4">
            <a:alphaModFix/>
          </a:blip>
          <a:srcRect r="70423"/>
          <a:stretch/>
        </p:blipFill>
        <p:spPr>
          <a:xfrm>
            <a:off x="7497400" y="27725"/>
            <a:ext cx="1523485" cy="1293483"/>
          </a:xfrm>
          <a:prstGeom prst="rect">
            <a:avLst/>
          </a:prstGeom>
          <a:noFill/>
          <a:ln>
            <a:noFill/>
          </a:ln>
        </p:spPr>
      </p:pic>
      <p:pic>
        <p:nvPicPr>
          <p:cNvPr id="160" name="Google Shape;160;p25"/>
          <p:cNvPicPr preferRelativeResize="0"/>
          <p:nvPr/>
        </p:nvPicPr>
        <p:blipFill rotWithShape="1">
          <a:blip r:embed="rId4">
            <a:alphaModFix/>
          </a:blip>
          <a:srcRect l="52643" r="23385"/>
          <a:stretch/>
        </p:blipFill>
        <p:spPr>
          <a:xfrm>
            <a:off x="7786150" y="2573300"/>
            <a:ext cx="1234724" cy="1293475"/>
          </a:xfrm>
          <a:prstGeom prst="rect">
            <a:avLst/>
          </a:prstGeom>
          <a:noFill/>
          <a:ln>
            <a:noFill/>
          </a:ln>
        </p:spPr>
      </p:pic>
      <p:pic>
        <p:nvPicPr>
          <p:cNvPr id="161" name="Google Shape;161;p25"/>
          <p:cNvPicPr preferRelativeResize="0"/>
          <p:nvPr/>
        </p:nvPicPr>
        <p:blipFill rotWithShape="1">
          <a:blip r:embed="rId4">
            <a:alphaModFix/>
          </a:blip>
          <a:srcRect l="76204" r="-174"/>
          <a:stretch/>
        </p:blipFill>
        <p:spPr>
          <a:xfrm>
            <a:off x="7786150" y="3866775"/>
            <a:ext cx="1234724" cy="1293475"/>
          </a:xfrm>
          <a:prstGeom prst="rect">
            <a:avLst/>
          </a:prstGeom>
          <a:noFill/>
          <a:ln>
            <a:noFill/>
          </a:ln>
        </p:spPr>
      </p:pic>
      <p:sp>
        <p:nvSpPr>
          <p:cNvPr id="162" name="Google Shape;162;p25"/>
          <p:cNvSpPr txBox="1"/>
          <p:nvPr/>
        </p:nvSpPr>
        <p:spPr>
          <a:xfrm>
            <a:off x="1813225" y="4587450"/>
            <a:ext cx="3125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rPr>
              <a:t>Ethnic group and ACT score</a:t>
            </a:r>
            <a:endParaRPr sz="400" b="1">
              <a:solidFill>
                <a:schemeClr val="dk1"/>
              </a:solidFill>
            </a:endParaRPr>
          </a:p>
        </p:txBody>
      </p:sp>
      <p:sp>
        <p:nvSpPr>
          <p:cNvPr id="163" name="Google Shape;163;p25"/>
          <p:cNvSpPr txBox="1"/>
          <p:nvPr/>
        </p:nvSpPr>
        <p:spPr>
          <a:xfrm>
            <a:off x="6352363" y="1544025"/>
            <a:ext cx="1276200" cy="1662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dk1"/>
                </a:solidFill>
              </a:rPr>
              <a:t>Ethnic </a:t>
            </a:r>
            <a:endParaRPr sz="1600" b="1">
              <a:solidFill>
                <a:schemeClr val="dk1"/>
              </a:solidFill>
            </a:endParaRPr>
          </a:p>
          <a:p>
            <a:pPr marL="0" lvl="0" indent="0" algn="ctr" rtl="0">
              <a:spcBef>
                <a:spcPts val="0"/>
              </a:spcBef>
              <a:spcAft>
                <a:spcPts val="0"/>
              </a:spcAft>
              <a:buNone/>
            </a:pPr>
            <a:r>
              <a:rPr lang="en-GB" sz="1600" b="1">
                <a:solidFill>
                  <a:schemeClr val="dk1"/>
                </a:solidFill>
              </a:rPr>
              <a:t>group </a:t>
            </a:r>
            <a:endParaRPr sz="1600" b="1">
              <a:solidFill>
                <a:schemeClr val="dk1"/>
              </a:solidFill>
            </a:endParaRPr>
          </a:p>
          <a:p>
            <a:pPr marL="0" lvl="0" indent="0" algn="ctr" rtl="0">
              <a:spcBef>
                <a:spcPts val="0"/>
              </a:spcBef>
              <a:spcAft>
                <a:spcPts val="0"/>
              </a:spcAft>
              <a:buNone/>
            </a:pPr>
            <a:r>
              <a:rPr lang="en-GB" sz="1600" b="1">
                <a:solidFill>
                  <a:schemeClr val="dk1"/>
                </a:solidFill>
              </a:rPr>
              <a:t>and </a:t>
            </a:r>
            <a:endParaRPr sz="1600" b="1">
              <a:solidFill>
                <a:schemeClr val="dk1"/>
              </a:solidFill>
            </a:endParaRPr>
          </a:p>
          <a:p>
            <a:pPr marL="0" lvl="0" indent="0" algn="ctr" rtl="0">
              <a:spcBef>
                <a:spcPts val="0"/>
              </a:spcBef>
              <a:spcAft>
                <a:spcPts val="0"/>
              </a:spcAft>
              <a:buNone/>
            </a:pPr>
            <a:r>
              <a:rPr lang="en-GB" sz="1600" b="1">
                <a:solidFill>
                  <a:schemeClr val="dk1"/>
                </a:solidFill>
              </a:rPr>
              <a:t>Median</a:t>
            </a:r>
            <a:endParaRPr sz="1600" b="1">
              <a:solidFill>
                <a:schemeClr val="dk1"/>
              </a:solidFill>
            </a:endParaRPr>
          </a:p>
          <a:p>
            <a:pPr marL="0" lvl="0" indent="0" algn="ctr" rtl="0">
              <a:spcBef>
                <a:spcPts val="0"/>
              </a:spcBef>
              <a:spcAft>
                <a:spcPts val="0"/>
              </a:spcAft>
              <a:buNone/>
            </a:pPr>
            <a:r>
              <a:rPr lang="en-GB" sz="1600" b="1">
                <a:solidFill>
                  <a:schemeClr val="dk1"/>
                </a:solidFill>
              </a:rPr>
              <a:t>Household Income</a:t>
            </a:r>
            <a:endParaRPr sz="1600"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6"/>
          <p:cNvPicPr preferRelativeResize="0"/>
          <p:nvPr/>
        </p:nvPicPr>
        <p:blipFill>
          <a:blip r:embed="rId3">
            <a:alphaModFix/>
          </a:blip>
          <a:stretch>
            <a:fillRect/>
          </a:stretch>
        </p:blipFill>
        <p:spPr>
          <a:xfrm>
            <a:off x="1570575" y="1183775"/>
            <a:ext cx="5875691" cy="3274975"/>
          </a:xfrm>
          <a:prstGeom prst="rect">
            <a:avLst/>
          </a:prstGeom>
          <a:noFill/>
          <a:ln>
            <a:noFill/>
          </a:ln>
        </p:spPr>
      </p:pic>
      <p:sp>
        <p:nvSpPr>
          <p:cNvPr id="169" name="Google Shape;169;p26"/>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Socio-Economic factors</a:t>
            </a:r>
            <a:endParaRPr sz="2900"/>
          </a:p>
        </p:txBody>
      </p:sp>
      <p:sp>
        <p:nvSpPr>
          <p:cNvPr id="171" name="Google Shape;171;p26"/>
          <p:cNvSpPr txBox="1">
            <a:spLocks noGrp="1"/>
          </p:cNvSpPr>
          <p:nvPr>
            <p:ph type="ctrTitle"/>
          </p:nvPr>
        </p:nvSpPr>
        <p:spPr>
          <a:xfrm>
            <a:off x="118375" y="446375"/>
            <a:ext cx="7762800" cy="73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b="1"/>
              <a:t>Type of household</a:t>
            </a:r>
            <a:endParaRPr sz="2000" b="1"/>
          </a:p>
        </p:txBody>
      </p:sp>
      <p:sp>
        <p:nvSpPr>
          <p:cNvPr id="172" name="Google Shape;172;p26"/>
          <p:cNvSpPr txBox="1"/>
          <p:nvPr/>
        </p:nvSpPr>
        <p:spPr>
          <a:xfrm>
            <a:off x="2862700" y="4597025"/>
            <a:ext cx="3633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rPr>
              <a:t>Type of household and ACT score</a:t>
            </a:r>
            <a:endParaRPr sz="400"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Socio-Economic factors</a:t>
            </a:r>
            <a:endParaRPr sz="2900"/>
          </a:p>
        </p:txBody>
      </p:sp>
      <p:sp>
        <p:nvSpPr>
          <p:cNvPr id="179" name="Google Shape;179;p27"/>
          <p:cNvSpPr txBox="1">
            <a:spLocks noGrp="1"/>
          </p:cNvSpPr>
          <p:nvPr>
            <p:ph type="ctrTitle"/>
          </p:nvPr>
        </p:nvSpPr>
        <p:spPr>
          <a:xfrm>
            <a:off x="118375" y="446375"/>
            <a:ext cx="7762800" cy="73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b="1"/>
              <a:t>Broadband Access </a:t>
            </a:r>
            <a:endParaRPr sz="2000" b="1"/>
          </a:p>
        </p:txBody>
      </p:sp>
      <p:pic>
        <p:nvPicPr>
          <p:cNvPr id="180" name="Google Shape;180;p27"/>
          <p:cNvPicPr preferRelativeResize="0"/>
          <p:nvPr/>
        </p:nvPicPr>
        <p:blipFill>
          <a:blip r:embed="rId3">
            <a:alphaModFix/>
          </a:blip>
          <a:stretch>
            <a:fillRect/>
          </a:stretch>
        </p:blipFill>
        <p:spPr>
          <a:xfrm>
            <a:off x="1641125" y="1322050"/>
            <a:ext cx="4885274" cy="3274976"/>
          </a:xfrm>
          <a:prstGeom prst="rect">
            <a:avLst/>
          </a:prstGeom>
          <a:noFill/>
          <a:ln>
            <a:noFill/>
          </a:ln>
        </p:spPr>
      </p:pic>
      <p:sp>
        <p:nvSpPr>
          <p:cNvPr id="181" name="Google Shape;181;p27"/>
          <p:cNvSpPr txBox="1"/>
          <p:nvPr/>
        </p:nvSpPr>
        <p:spPr>
          <a:xfrm>
            <a:off x="2455250" y="4597025"/>
            <a:ext cx="4416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rPr>
              <a:t>Broadband Access with ACT score</a:t>
            </a:r>
            <a:endParaRPr sz="400" b="1">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Socio-Economic factors</a:t>
            </a:r>
            <a:endParaRPr sz="2900"/>
          </a:p>
        </p:txBody>
      </p:sp>
      <p:sp>
        <p:nvSpPr>
          <p:cNvPr id="188" name="Google Shape;188;p28"/>
          <p:cNvSpPr txBox="1">
            <a:spLocks noGrp="1"/>
          </p:cNvSpPr>
          <p:nvPr>
            <p:ph type="ctrTitle"/>
          </p:nvPr>
        </p:nvSpPr>
        <p:spPr>
          <a:xfrm>
            <a:off x="118375" y="446375"/>
            <a:ext cx="7762800" cy="73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b="1"/>
              <a:t>Broadband Access </a:t>
            </a:r>
            <a:endParaRPr sz="2000" b="1"/>
          </a:p>
        </p:txBody>
      </p:sp>
      <p:pic>
        <p:nvPicPr>
          <p:cNvPr id="189" name="Google Shape;189;p28"/>
          <p:cNvPicPr preferRelativeResize="0"/>
          <p:nvPr/>
        </p:nvPicPr>
        <p:blipFill>
          <a:blip r:embed="rId3">
            <a:alphaModFix/>
          </a:blip>
          <a:stretch>
            <a:fillRect/>
          </a:stretch>
        </p:blipFill>
        <p:spPr>
          <a:xfrm>
            <a:off x="1641125" y="1322050"/>
            <a:ext cx="4885274" cy="3274976"/>
          </a:xfrm>
          <a:prstGeom prst="rect">
            <a:avLst/>
          </a:prstGeom>
          <a:noFill/>
          <a:ln>
            <a:noFill/>
          </a:ln>
        </p:spPr>
      </p:pic>
      <p:sp>
        <p:nvSpPr>
          <p:cNvPr id="190" name="Google Shape;190;p28"/>
          <p:cNvSpPr txBox="1"/>
          <p:nvPr/>
        </p:nvSpPr>
        <p:spPr>
          <a:xfrm>
            <a:off x="1855500" y="4597025"/>
            <a:ext cx="479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rPr>
              <a:t>Broadband Access with ACT score and </a:t>
            </a:r>
            <a:r>
              <a:rPr lang="en-GB" sz="1600" b="1">
                <a:solidFill>
                  <a:srgbClr val="0097A7"/>
                </a:solidFill>
              </a:rPr>
              <a:t>income</a:t>
            </a:r>
            <a:endParaRPr sz="400" b="1">
              <a:solidFill>
                <a:srgbClr val="0097A7"/>
              </a:solidFill>
            </a:endParaRPr>
          </a:p>
        </p:txBody>
      </p:sp>
      <p:pic>
        <p:nvPicPr>
          <p:cNvPr id="191" name="Google Shape;191;p28"/>
          <p:cNvPicPr preferRelativeResize="0"/>
          <p:nvPr/>
        </p:nvPicPr>
        <p:blipFill>
          <a:blip r:embed="rId4">
            <a:alphaModFix/>
          </a:blip>
          <a:stretch>
            <a:fillRect/>
          </a:stretch>
        </p:blipFill>
        <p:spPr>
          <a:xfrm>
            <a:off x="1641125" y="1322050"/>
            <a:ext cx="4855175" cy="32547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95"/>
        <p:cNvGrpSpPr/>
        <p:nvPr/>
      </p:nvGrpSpPr>
      <p:grpSpPr>
        <a:xfrm>
          <a:off x="0" y="0"/>
          <a:ext cx="0" cy="0"/>
          <a:chOff x="0" y="0"/>
          <a:chExt cx="0" cy="0"/>
        </a:xfrm>
      </p:grpSpPr>
      <p:sp>
        <p:nvSpPr>
          <p:cNvPr id="196" name="Google Shape;196;p29"/>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Socio-Economic factors</a:t>
            </a:r>
            <a:endParaRPr sz="2900"/>
          </a:p>
        </p:txBody>
      </p:sp>
      <p:sp>
        <p:nvSpPr>
          <p:cNvPr id="198" name="Google Shape;198;p29"/>
          <p:cNvSpPr txBox="1">
            <a:spLocks noGrp="1"/>
          </p:cNvSpPr>
          <p:nvPr>
            <p:ph type="ctrTitle"/>
          </p:nvPr>
        </p:nvSpPr>
        <p:spPr>
          <a:xfrm>
            <a:off x="118375" y="446375"/>
            <a:ext cx="7762800" cy="73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b="1"/>
              <a:t>Broadband Access </a:t>
            </a:r>
            <a:endParaRPr sz="2000" b="1"/>
          </a:p>
        </p:txBody>
      </p:sp>
      <p:pic>
        <p:nvPicPr>
          <p:cNvPr id="199" name="Google Shape;199;p29"/>
          <p:cNvPicPr preferRelativeResize="0"/>
          <p:nvPr/>
        </p:nvPicPr>
        <p:blipFill>
          <a:blip r:embed="rId3">
            <a:alphaModFix/>
          </a:blip>
          <a:stretch>
            <a:fillRect/>
          </a:stretch>
        </p:blipFill>
        <p:spPr>
          <a:xfrm>
            <a:off x="1641125" y="1322050"/>
            <a:ext cx="4885274" cy="3274976"/>
          </a:xfrm>
          <a:prstGeom prst="rect">
            <a:avLst/>
          </a:prstGeom>
          <a:noFill/>
          <a:ln>
            <a:noFill/>
          </a:ln>
        </p:spPr>
      </p:pic>
      <p:pic>
        <p:nvPicPr>
          <p:cNvPr id="200" name="Google Shape;200;p29"/>
          <p:cNvPicPr preferRelativeResize="0"/>
          <p:nvPr/>
        </p:nvPicPr>
        <p:blipFill>
          <a:blip r:embed="rId4">
            <a:alphaModFix/>
          </a:blip>
          <a:stretch>
            <a:fillRect/>
          </a:stretch>
        </p:blipFill>
        <p:spPr>
          <a:xfrm>
            <a:off x="1641125" y="1322050"/>
            <a:ext cx="4855175" cy="3254798"/>
          </a:xfrm>
          <a:prstGeom prst="rect">
            <a:avLst/>
          </a:prstGeom>
          <a:noFill/>
          <a:ln>
            <a:noFill/>
          </a:ln>
        </p:spPr>
      </p:pic>
      <p:pic>
        <p:nvPicPr>
          <p:cNvPr id="201" name="Google Shape;201;p29"/>
          <p:cNvPicPr preferRelativeResize="0"/>
          <p:nvPr/>
        </p:nvPicPr>
        <p:blipFill>
          <a:blip r:embed="rId5">
            <a:alphaModFix/>
          </a:blip>
          <a:stretch>
            <a:fillRect/>
          </a:stretch>
        </p:blipFill>
        <p:spPr>
          <a:xfrm>
            <a:off x="1641125" y="1322050"/>
            <a:ext cx="4855213" cy="3254800"/>
          </a:xfrm>
          <a:prstGeom prst="rect">
            <a:avLst/>
          </a:prstGeom>
          <a:noFill/>
          <a:ln>
            <a:noFill/>
          </a:ln>
        </p:spPr>
      </p:pic>
      <p:sp>
        <p:nvSpPr>
          <p:cNvPr id="202" name="Google Shape;202;p29"/>
          <p:cNvSpPr txBox="1"/>
          <p:nvPr/>
        </p:nvSpPr>
        <p:spPr>
          <a:xfrm>
            <a:off x="1276850" y="4597025"/>
            <a:ext cx="6416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rPr>
              <a:t>Broadband Access with ACT score and income by percentile</a:t>
            </a:r>
            <a:endParaRPr sz="400" b="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Socio-Economic factors</a:t>
            </a:r>
            <a:endParaRPr sz="2900"/>
          </a:p>
        </p:txBody>
      </p:sp>
      <p:sp>
        <p:nvSpPr>
          <p:cNvPr id="209" name="Google Shape;209;p30"/>
          <p:cNvSpPr txBox="1">
            <a:spLocks noGrp="1"/>
          </p:cNvSpPr>
          <p:nvPr>
            <p:ph type="ctrTitle"/>
          </p:nvPr>
        </p:nvSpPr>
        <p:spPr>
          <a:xfrm>
            <a:off x="118375" y="446375"/>
            <a:ext cx="7762800" cy="73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b="1"/>
              <a:t>Parents’ education level</a:t>
            </a:r>
            <a:endParaRPr sz="2000" b="1"/>
          </a:p>
        </p:txBody>
      </p:sp>
      <p:pic>
        <p:nvPicPr>
          <p:cNvPr id="210" name="Google Shape;210;p30"/>
          <p:cNvPicPr preferRelativeResize="0"/>
          <p:nvPr/>
        </p:nvPicPr>
        <p:blipFill>
          <a:blip r:embed="rId3">
            <a:alphaModFix/>
          </a:blip>
          <a:stretch>
            <a:fillRect/>
          </a:stretch>
        </p:blipFill>
        <p:spPr>
          <a:xfrm>
            <a:off x="1641125" y="1322050"/>
            <a:ext cx="4885274" cy="3274976"/>
          </a:xfrm>
          <a:prstGeom prst="rect">
            <a:avLst/>
          </a:prstGeom>
          <a:noFill/>
          <a:ln>
            <a:noFill/>
          </a:ln>
        </p:spPr>
      </p:pic>
      <p:pic>
        <p:nvPicPr>
          <p:cNvPr id="211" name="Google Shape;211;p30"/>
          <p:cNvPicPr preferRelativeResize="0"/>
          <p:nvPr/>
        </p:nvPicPr>
        <p:blipFill>
          <a:blip r:embed="rId4">
            <a:alphaModFix/>
          </a:blip>
          <a:stretch>
            <a:fillRect/>
          </a:stretch>
        </p:blipFill>
        <p:spPr>
          <a:xfrm>
            <a:off x="1641125" y="1322050"/>
            <a:ext cx="4855175" cy="3254798"/>
          </a:xfrm>
          <a:prstGeom prst="rect">
            <a:avLst/>
          </a:prstGeom>
          <a:noFill/>
          <a:ln>
            <a:noFill/>
          </a:ln>
        </p:spPr>
      </p:pic>
      <p:pic>
        <p:nvPicPr>
          <p:cNvPr id="212" name="Google Shape;212;p30"/>
          <p:cNvPicPr preferRelativeResize="0"/>
          <p:nvPr/>
        </p:nvPicPr>
        <p:blipFill>
          <a:blip r:embed="rId4">
            <a:alphaModFix/>
          </a:blip>
          <a:stretch>
            <a:fillRect/>
          </a:stretch>
        </p:blipFill>
        <p:spPr>
          <a:xfrm>
            <a:off x="1641125" y="1322050"/>
            <a:ext cx="4855175" cy="3254798"/>
          </a:xfrm>
          <a:prstGeom prst="rect">
            <a:avLst/>
          </a:prstGeom>
          <a:noFill/>
          <a:ln>
            <a:noFill/>
          </a:ln>
        </p:spPr>
      </p:pic>
      <p:sp>
        <p:nvSpPr>
          <p:cNvPr id="213" name="Google Shape;213;p30"/>
          <p:cNvSpPr txBox="1"/>
          <p:nvPr/>
        </p:nvSpPr>
        <p:spPr>
          <a:xfrm>
            <a:off x="1855500" y="4597025"/>
            <a:ext cx="479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rPr>
              <a:t>Broadband Access with ACT score and income</a:t>
            </a:r>
            <a:endParaRPr sz="400" b="1">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1"/>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Socio-Economic factors</a:t>
            </a:r>
            <a:endParaRPr sz="2900"/>
          </a:p>
        </p:txBody>
      </p:sp>
      <p:sp>
        <p:nvSpPr>
          <p:cNvPr id="220" name="Google Shape;220;p31"/>
          <p:cNvSpPr txBox="1">
            <a:spLocks noGrp="1"/>
          </p:cNvSpPr>
          <p:nvPr>
            <p:ph type="ctrTitle"/>
          </p:nvPr>
        </p:nvSpPr>
        <p:spPr>
          <a:xfrm>
            <a:off x="118375" y="446375"/>
            <a:ext cx="7762800" cy="73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b="1"/>
              <a:t>Parents’ education level</a:t>
            </a:r>
            <a:endParaRPr sz="2000" b="1"/>
          </a:p>
        </p:txBody>
      </p:sp>
      <p:pic>
        <p:nvPicPr>
          <p:cNvPr id="221" name="Google Shape;221;p31"/>
          <p:cNvPicPr preferRelativeResize="0"/>
          <p:nvPr/>
        </p:nvPicPr>
        <p:blipFill>
          <a:blip r:embed="rId3">
            <a:alphaModFix/>
          </a:blip>
          <a:stretch>
            <a:fillRect/>
          </a:stretch>
        </p:blipFill>
        <p:spPr>
          <a:xfrm>
            <a:off x="1641125" y="1322050"/>
            <a:ext cx="4885274" cy="3274976"/>
          </a:xfrm>
          <a:prstGeom prst="rect">
            <a:avLst/>
          </a:prstGeom>
          <a:noFill/>
          <a:ln>
            <a:noFill/>
          </a:ln>
        </p:spPr>
      </p:pic>
      <p:pic>
        <p:nvPicPr>
          <p:cNvPr id="222" name="Google Shape;222;p31"/>
          <p:cNvPicPr preferRelativeResize="0"/>
          <p:nvPr/>
        </p:nvPicPr>
        <p:blipFill>
          <a:blip r:embed="rId4">
            <a:alphaModFix/>
          </a:blip>
          <a:stretch>
            <a:fillRect/>
          </a:stretch>
        </p:blipFill>
        <p:spPr>
          <a:xfrm>
            <a:off x="1641125" y="1322050"/>
            <a:ext cx="4855175" cy="3254798"/>
          </a:xfrm>
          <a:prstGeom prst="rect">
            <a:avLst/>
          </a:prstGeom>
          <a:noFill/>
          <a:ln>
            <a:noFill/>
          </a:ln>
        </p:spPr>
      </p:pic>
      <p:pic>
        <p:nvPicPr>
          <p:cNvPr id="223" name="Google Shape;223;p31"/>
          <p:cNvPicPr preferRelativeResize="0"/>
          <p:nvPr/>
        </p:nvPicPr>
        <p:blipFill>
          <a:blip r:embed="rId4">
            <a:alphaModFix/>
          </a:blip>
          <a:stretch>
            <a:fillRect/>
          </a:stretch>
        </p:blipFill>
        <p:spPr>
          <a:xfrm>
            <a:off x="1641125" y="1322050"/>
            <a:ext cx="4855175" cy="3254798"/>
          </a:xfrm>
          <a:prstGeom prst="rect">
            <a:avLst/>
          </a:prstGeom>
          <a:noFill/>
          <a:ln>
            <a:noFill/>
          </a:ln>
        </p:spPr>
      </p:pic>
      <p:pic>
        <p:nvPicPr>
          <p:cNvPr id="224" name="Google Shape;224;p31"/>
          <p:cNvPicPr preferRelativeResize="0"/>
          <p:nvPr/>
        </p:nvPicPr>
        <p:blipFill>
          <a:blip r:embed="rId5">
            <a:alphaModFix/>
          </a:blip>
          <a:stretch>
            <a:fillRect/>
          </a:stretch>
        </p:blipFill>
        <p:spPr>
          <a:xfrm>
            <a:off x="1641125" y="1322049"/>
            <a:ext cx="4855197" cy="3254800"/>
          </a:xfrm>
          <a:prstGeom prst="rect">
            <a:avLst/>
          </a:prstGeom>
          <a:noFill/>
          <a:ln>
            <a:noFill/>
          </a:ln>
        </p:spPr>
      </p:pic>
      <p:sp>
        <p:nvSpPr>
          <p:cNvPr id="225" name="Google Shape;225;p31"/>
          <p:cNvSpPr txBox="1"/>
          <p:nvPr/>
        </p:nvSpPr>
        <p:spPr>
          <a:xfrm>
            <a:off x="684400" y="4597025"/>
            <a:ext cx="8135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rPr>
              <a:t>Broadband Access with ACT score and income and </a:t>
            </a:r>
            <a:r>
              <a:rPr lang="en-GB" sz="1600" b="1">
                <a:solidFill>
                  <a:srgbClr val="0097A7"/>
                </a:solidFill>
              </a:rPr>
              <a:t>parents’ education level</a:t>
            </a:r>
            <a:endParaRPr sz="400" b="1">
              <a:solidFill>
                <a:srgbClr val="0097A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txBox="1">
            <a:spLocks noGrp="1"/>
          </p:cNvSpPr>
          <p:nvPr>
            <p:ph type="subTitle" idx="1"/>
          </p:nvPr>
        </p:nvSpPr>
        <p:spPr>
          <a:xfrm>
            <a:off x="343000" y="1311125"/>
            <a:ext cx="8520600" cy="1377900"/>
          </a:xfrm>
          <a:prstGeom prst="rect">
            <a:avLst/>
          </a:prstGeom>
        </p:spPr>
        <p:txBody>
          <a:bodyPr spcFirstLastPara="1" wrap="square" lIns="91425" tIns="91425" rIns="91425" bIns="91425" anchor="t" anchorCtr="0">
            <a:normAutofit fontScale="85000" lnSpcReduction="20000"/>
          </a:bodyPr>
          <a:lstStyle/>
          <a:p>
            <a:pPr marL="457200" lvl="0" indent="0" algn="l" rtl="0">
              <a:spcBef>
                <a:spcPts val="0"/>
              </a:spcBef>
              <a:spcAft>
                <a:spcPts val="0"/>
              </a:spcAft>
              <a:buNone/>
            </a:pPr>
            <a:r>
              <a:rPr lang="en-GB"/>
              <a:t>You are a </a:t>
            </a:r>
            <a:r>
              <a:rPr lang="en-GB" b="1"/>
              <a:t>consultant </a:t>
            </a:r>
            <a:r>
              <a:rPr lang="en-GB"/>
              <a:t>hired by the </a:t>
            </a:r>
            <a:r>
              <a:rPr lang="en-GB" b="1"/>
              <a:t>College Board </a:t>
            </a:r>
            <a:r>
              <a:rPr lang="en-GB"/>
              <a:t>executives to </a:t>
            </a:r>
            <a:r>
              <a:rPr lang="en-GB" b="1"/>
              <a:t>evaluate </a:t>
            </a:r>
            <a:r>
              <a:rPr lang="en-GB"/>
              <a:t>the current </a:t>
            </a:r>
            <a:r>
              <a:rPr lang="en-GB" b="1"/>
              <a:t>SAT and ACT scores</a:t>
            </a:r>
            <a:r>
              <a:rPr lang="en-GB"/>
              <a:t> as </a:t>
            </a:r>
            <a:r>
              <a:rPr lang="en-GB" b="1"/>
              <a:t>metrics </a:t>
            </a:r>
            <a:r>
              <a:rPr lang="en-GB"/>
              <a:t>for college admission, and suggest ways to improve the current system.</a:t>
            </a:r>
            <a:endParaRPr/>
          </a:p>
        </p:txBody>
      </p:sp>
      <p:sp>
        <p:nvSpPr>
          <p:cNvPr id="63" name="Google Shape;63;p14"/>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Problem Statement </a:t>
            </a:r>
            <a:endParaRPr sz="2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Socio-Economic factors</a:t>
            </a:r>
            <a:endParaRPr sz="2900"/>
          </a:p>
        </p:txBody>
      </p:sp>
      <p:sp>
        <p:nvSpPr>
          <p:cNvPr id="232" name="Google Shape;232;p32"/>
          <p:cNvSpPr txBox="1">
            <a:spLocks noGrp="1"/>
          </p:cNvSpPr>
          <p:nvPr>
            <p:ph type="ctrTitle"/>
          </p:nvPr>
        </p:nvSpPr>
        <p:spPr>
          <a:xfrm>
            <a:off x="118375" y="446375"/>
            <a:ext cx="7762800" cy="73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b="1"/>
              <a:t>Geographical Distribution </a:t>
            </a:r>
            <a:endParaRPr sz="2000" b="1"/>
          </a:p>
        </p:txBody>
      </p:sp>
      <p:sp>
        <p:nvSpPr>
          <p:cNvPr id="233" name="Google Shape;233;p32"/>
          <p:cNvSpPr txBox="1"/>
          <p:nvPr/>
        </p:nvSpPr>
        <p:spPr>
          <a:xfrm>
            <a:off x="1602600" y="4597025"/>
            <a:ext cx="5938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rPr>
              <a:t>Geographical distribution of urbanisation and test scores </a:t>
            </a:r>
            <a:endParaRPr sz="400" b="1">
              <a:solidFill>
                <a:srgbClr val="0097A7"/>
              </a:solidFill>
            </a:endParaRPr>
          </a:p>
        </p:txBody>
      </p:sp>
      <p:pic>
        <p:nvPicPr>
          <p:cNvPr id="234" name="Google Shape;234;p32"/>
          <p:cNvPicPr preferRelativeResize="0"/>
          <p:nvPr/>
        </p:nvPicPr>
        <p:blipFill rotWithShape="1">
          <a:blip r:embed="rId3">
            <a:alphaModFix/>
          </a:blip>
          <a:srcRect l="46420" t="3855"/>
          <a:stretch/>
        </p:blipFill>
        <p:spPr>
          <a:xfrm>
            <a:off x="5296149" y="1321500"/>
            <a:ext cx="3056674" cy="3275525"/>
          </a:xfrm>
          <a:prstGeom prst="rect">
            <a:avLst/>
          </a:prstGeom>
          <a:noFill/>
          <a:ln>
            <a:noFill/>
          </a:ln>
        </p:spPr>
      </p:pic>
      <p:pic>
        <p:nvPicPr>
          <p:cNvPr id="235" name="Google Shape;235;p32"/>
          <p:cNvPicPr preferRelativeResize="0"/>
          <p:nvPr/>
        </p:nvPicPr>
        <p:blipFill rotWithShape="1">
          <a:blip r:embed="rId3">
            <a:alphaModFix/>
          </a:blip>
          <a:srcRect t="7805" r="51976" b="15141"/>
          <a:stretch/>
        </p:blipFill>
        <p:spPr>
          <a:xfrm>
            <a:off x="1282700" y="1117525"/>
            <a:ext cx="3631391" cy="3479501"/>
          </a:xfrm>
          <a:prstGeom prst="rect">
            <a:avLst/>
          </a:prstGeom>
          <a:noFill/>
          <a:ln>
            <a:noFill/>
          </a:ln>
        </p:spPr>
      </p:pic>
      <p:sp>
        <p:nvSpPr>
          <p:cNvPr id="236" name="Google Shape;236;p32"/>
          <p:cNvSpPr txBox="1"/>
          <p:nvPr/>
        </p:nvSpPr>
        <p:spPr>
          <a:xfrm>
            <a:off x="1232150" y="2651050"/>
            <a:ext cx="1117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San Francisco</a:t>
            </a:r>
            <a:endParaRPr sz="800"/>
          </a:p>
        </p:txBody>
      </p:sp>
      <p:sp>
        <p:nvSpPr>
          <p:cNvPr id="237" name="Google Shape;237;p32"/>
          <p:cNvSpPr txBox="1"/>
          <p:nvPr/>
        </p:nvSpPr>
        <p:spPr>
          <a:xfrm>
            <a:off x="2349650" y="3962025"/>
            <a:ext cx="873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Los Angeles</a:t>
            </a:r>
            <a:endParaRPr sz="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p:nvPr/>
        </p:nvSpPr>
        <p:spPr>
          <a:xfrm>
            <a:off x="0" y="244275"/>
            <a:ext cx="68862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txBox="1">
            <a:spLocks noGrp="1"/>
          </p:cNvSpPr>
          <p:nvPr>
            <p:ph type="ctrTitle"/>
          </p:nvPr>
        </p:nvSpPr>
        <p:spPr>
          <a:xfrm>
            <a:off x="80200" y="27725"/>
            <a:ext cx="7307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dirty="0"/>
              <a:t>Other criticisms of standardized scores</a:t>
            </a:r>
            <a:r>
              <a:rPr lang="en-SG" sz="2900" dirty="0"/>
              <a:t>?</a:t>
            </a:r>
            <a:endParaRPr sz="2900" dirty="0"/>
          </a:p>
        </p:txBody>
      </p:sp>
      <p:sp>
        <p:nvSpPr>
          <p:cNvPr id="244" name="Google Shape;244;p33"/>
          <p:cNvSpPr txBox="1"/>
          <p:nvPr/>
        </p:nvSpPr>
        <p:spPr>
          <a:xfrm>
            <a:off x="6886200" y="4804800"/>
            <a:ext cx="2379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i="1"/>
              <a:t>https://standardizedtests.procon.org/</a:t>
            </a:r>
            <a:endParaRPr sz="1000" i="1"/>
          </a:p>
        </p:txBody>
      </p:sp>
      <p:pic>
        <p:nvPicPr>
          <p:cNvPr id="245" name="Google Shape;245;p33"/>
          <p:cNvPicPr preferRelativeResize="0"/>
          <p:nvPr/>
        </p:nvPicPr>
        <p:blipFill>
          <a:blip r:embed="rId3">
            <a:alphaModFix/>
          </a:blip>
          <a:stretch>
            <a:fillRect/>
          </a:stretch>
        </p:blipFill>
        <p:spPr>
          <a:xfrm>
            <a:off x="169817" y="2945225"/>
            <a:ext cx="2620801" cy="2037825"/>
          </a:xfrm>
          <a:prstGeom prst="rect">
            <a:avLst/>
          </a:prstGeom>
          <a:noFill/>
          <a:ln>
            <a:noFill/>
          </a:ln>
        </p:spPr>
      </p:pic>
      <p:pic>
        <p:nvPicPr>
          <p:cNvPr id="246" name="Google Shape;246;p33"/>
          <p:cNvPicPr preferRelativeResize="0"/>
          <p:nvPr/>
        </p:nvPicPr>
        <p:blipFill>
          <a:blip r:embed="rId4">
            <a:alphaModFix/>
          </a:blip>
          <a:stretch>
            <a:fillRect/>
          </a:stretch>
        </p:blipFill>
        <p:spPr>
          <a:xfrm>
            <a:off x="5873500" y="2076487"/>
            <a:ext cx="2707250" cy="2316450"/>
          </a:xfrm>
          <a:prstGeom prst="rect">
            <a:avLst/>
          </a:prstGeom>
          <a:noFill/>
          <a:ln>
            <a:noFill/>
          </a:ln>
        </p:spPr>
      </p:pic>
      <p:pic>
        <p:nvPicPr>
          <p:cNvPr id="247" name="Google Shape;247;p33"/>
          <p:cNvPicPr preferRelativeResize="0"/>
          <p:nvPr/>
        </p:nvPicPr>
        <p:blipFill>
          <a:blip r:embed="rId5">
            <a:alphaModFix/>
          </a:blip>
          <a:stretch>
            <a:fillRect/>
          </a:stretch>
        </p:blipFill>
        <p:spPr>
          <a:xfrm>
            <a:off x="169788" y="805500"/>
            <a:ext cx="2498736" cy="2099350"/>
          </a:xfrm>
          <a:prstGeom prst="rect">
            <a:avLst/>
          </a:prstGeom>
          <a:noFill/>
          <a:ln>
            <a:noFill/>
          </a:ln>
        </p:spPr>
      </p:pic>
      <p:pic>
        <p:nvPicPr>
          <p:cNvPr id="248" name="Google Shape;248;p33"/>
          <p:cNvPicPr preferRelativeResize="0"/>
          <p:nvPr/>
        </p:nvPicPr>
        <p:blipFill>
          <a:blip r:embed="rId6">
            <a:alphaModFix/>
          </a:blip>
          <a:stretch>
            <a:fillRect/>
          </a:stretch>
        </p:blipFill>
        <p:spPr>
          <a:xfrm>
            <a:off x="3133638" y="1740528"/>
            <a:ext cx="2498724" cy="3287797"/>
          </a:xfrm>
          <a:prstGeom prst="rect">
            <a:avLst/>
          </a:prstGeom>
          <a:noFill/>
          <a:ln>
            <a:noFill/>
          </a:ln>
        </p:spPr>
      </p:pic>
      <p:pic>
        <p:nvPicPr>
          <p:cNvPr id="249" name="Google Shape;249;p33"/>
          <p:cNvPicPr preferRelativeResize="0"/>
          <p:nvPr/>
        </p:nvPicPr>
        <p:blipFill>
          <a:blip r:embed="rId7">
            <a:alphaModFix/>
          </a:blip>
          <a:stretch>
            <a:fillRect/>
          </a:stretch>
        </p:blipFill>
        <p:spPr>
          <a:xfrm>
            <a:off x="2790625" y="704776"/>
            <a:ext cx="6303374" cy="1035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p:nvPr/>
        </p:nvSpPr>
        <p:spPr>
          <a:xfrm>
            <a:off x="0" y="244275"/>
            <a:ext cx="68862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5" name="Google Shape;255;p34"/>
          <p:cNvPicPr preferRelativeResize="0"/>
          <p:nvPr/>
        </p:nvPicPr>
        <p:blipFill>
          <a:blip r:embed="rId3">
            <a:alphaModFix/>
          </a:blip>
          <a:stretch>
            <a:fillRect/>
          </a:stretch>
        </p:blipFill>
        <p:spPr>
          <a:xfrm>
            <a:off x="3684625" y="1256963"/>
            <a:ext cx="5030526" cy="1552325"/>
          </a:xfrm>
          <a:prstGeom prst="rect">
            <a:avLst/>
          </a:prstGeom>
          <a:noFill/>
          <a:ln>
            <a:noFill/>
          </a:ln>
        </p:spPr>
      </p:pic>
      <p:pic>
        <p:nvPicPr>
          <p:cNvPr id="256" name="Google Shape;256;p34"/>
          <p:cNvPicPr preferRelativeResize="0"/>
          <p:nvPr/>
        </p:nvPicPr>
        <p:blipFill>
          <a:blip r:embed="rId4">
            <a:alphaModFix/>
          </a:blip>
          <a:stretch>
            <a:fillRect/>
          </a:stretch>
        </p:blipFill>
        <p:spPr>
          <a:xfrm>
            <a:off x="3684625" y="3203211"/>
            <a:ext cx="5216475" cy="1600700"/>
          </a:xfrm>
          <a:prstGeom prst="rect">
            <a:avLst/>
          </a:prstGeom>
          <a:noFill/>
          <a:ln>
            <a:noFill/>
          </a:ln>
        </p:spPr>
      </p:pic>
      <p:sp>
        <p:nvSpPr>
          <p:cNvPr id="257" name="Google Shape;257;p34"/>
          <p:cNvSpPr txBox="1"/>
          <p:nvPr/>
        </p:nvSpPr>
        <p:spPr>
          <a:xfrm>
            <a:off x="3684625" y="856775"/>
            <a:ext cx="407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a:t>Top 5 States</a:t>
            </a:r>
            <a:endParaRPr b="1" u="sng"/>
          </a:p>
        </p:txBody>
      </p:sp>
      <p:sp>
        <p:nvSpPr>
          <p:cNvPr id="258" name="Google Shape;258;p34"/>
          <p:cNvSpPr txBox="1"/>
          <p:nvPr/>
        </p:nvSpPr>
        <p:spPr>
          <a:xfrm>
            <a:off x="3712925" y="2818300"/>
            <a:ext cx="4075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t>Bottom 5 States</a:t>
            </a:r>
            <a:endParaRPr sz="1300" b="1" u="sng"/>
          </a:p>
        </p:txBody>
      </p:sp>
      <p:sp>
        <p:nvSpPr>
          <p:cNvPr id="259" name="Google Shape;259;p34"/>
          <p:cNvSpPr txBox="1">
            <a:spLocks noGrp="1"/>
          </p:cNvSpPr>
          <p:nvPr>
            <p:ph type="ctrTitle"/>
          </p:nvPr>
        </p:nvSpPr>
        <p:spPr>
          <a:xfrm>
            <a:off x="80200" y="27725"/>
            <a:ext cx="7307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2900" dirty="0"/>
              <a:t>Other criticisms of standardized scores?</a:t>
            </a:r>
            <a:endParaRPr sz="2900" dirty="0"/>
          </a:p>
        </p:txBody>
      </p:sp>
      <p:pic>
        <p:nvPicPr>
          <p:cNvPr id="260" name="Google Shape;260;p34"/>
          <p:cNvPicPr preferRelativeResize="0"/>
          <p:nvPr/>
        </p:nvPicPr>
        <p:blipFill>
          <a:blip r:embed="rId5">
            <a:alphaModFix/>
          </a:blip>
          <a:stretch>
            <a:fillRect/>
          </a:stretch>
        </p:blipFill>
        <p:spPr>
          <a:xfrm>
            <a:off x="107275" y="1219350"/>
            <a:ext cx="3577350" cy="3192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5"/>
          <p:cNvSpPr/>
          <p:nvPr/>
        </p:nvSpPr>
        <p:spPr>
          <a:xfrm>
            <a:off x="0" y="244275"/>
            <a:ext cx="50376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txBox="1">
            <a:spLocks noGrp="1"/>
          </p:cNvSpPr>
          <p:nvPr>
            <p:ph type="subTitle" idx="1"/>
          </p:nvPr>
        </p:nvSpPr>
        <p:spPr>
          <a:xfrm>
            <a:off x="311700" y="1183775"/>
            <a:ext cx="8520600" cy="35988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en-GB" b="1"/>
              <a:t>Suggestions</a:t>
            </a:r>
            <a:endParaRPr/>
          </a:p>
          <a:p>
            <a:pPr marL="0" lvl="0" indent="0" algn="l" rtl="0">
              <a:spcBef>
                <a:spcPts val="0"/>
              </a:spcBef>
              <a:spcAft>
                <a:spcPts val="0"/>
              </a:spcAft>
              <a:buNone/>
            </a:pPr>
            <a:endParaRPr/>
          </a:p>
          <a:p>
            <a:pPr marL="0" lvl="0" indent="0" algn="l" rtl="0">
              <a:spcBef>
                <a:spcPts val="0"/>
              </a:spcBef>
              <a:spcAft>
                <a:spcPts val="0"/>
              </a:spcAft>
              <a:buNone/>
            </a:pPr>
            <a:r>
              <a:rPr lang="en-GB" b="1"/>
              <a:t>Economic</a:t>
            </a:r>
            <a:r>
              <a:rPr lang="en-GB"/>
              <a:t>:</a:t>
            </a:r>
            <a:endParaRPr/>
          </a:p>
          <a:p>
            <a:pPr marL="457200" lvl="0" indent="-339725" algn="l" rtl="0">
              <a:spcBef>
                <a:spcPts val="0"/>
              </a:spcBef>
              <a:spcAft>
                <a:spcPts val="0"/>
              </a:spcAft>
              <a:buSzPct val="100000"/>
              <a:buChar char="-"/>
            </a:pPr>
            <a:r>
              <a:rPr lang="en-GB"/>
              <a:t>More education expenditure should be allocated especially to those districts with less than 10,000 USD</a:t>
            </a:r>
            <a:endParaRPr/>
          </a:p>
          <a:p>
            <a:pPr marL="457200" lvl="0" indent="-339725" algn="l" rtl="0">
              <a:spcBef>
                <a:spcPts val="0"/>
              </a:spcBef>
              <a:spcAft>
                <a:spcPts val="0"/>
              </a:spcAft>
              <a:buSzPct val="100000"/>
              <a:buChar char="-"/>
            </a:pPr>
            <a:r>
              <a:rPr lang="en-GB"/>
              <a:t>On the short term, more resources should be allocated to lower income families such as subsidies, bursaries or grants</a:t>
            </a:r>
            <a:endParaRPr/>
          </a:p>
          <a:p>
            <a:pPr marL="0" lvl="0" indent="0" algn="l" rtl="0">
              <a:spcBef>
                <a:spcPts val="0"/>
              </a:spcBef>
              <a:spcAft>
                <a:spcPts val="0"/>
              </a:spcAft>
              <a:buNone/>
            </a:pPr>
            <a:r>
              <a:rPr lang="en-GB" b="1"/>
              <a:t>Ethnic</a:t>
            </a:r>
            <a:endParaRPr b="1"/>
          </a:p>
          <a:p>
            <a:pPr marL="457200" lvl="0" indent="-339725" algn="l" rtl="0">
              <a:spcBef>
                <a:spcPts val="0"/>
              </a:spcBef>
              <a:spcAft>
                <a:spcPts val="0"/>
              </a:spcAft>
              <a:buSzPct val="100000"/>
              <a:buChar char="-"/>
            </a:pPr>
            <a:r>
              <a:rPr lang="en-GB"/>
              <a:t>More help should be focused on Hispanic/Latino as well as Black Americans</a:t>
            </a:r>
            <a:endParaRPr/>
          </a:p>
          <a:p>
            <a:pPr marL="457200" lvl="0" indent="-339725" algn="l" rtl="0">
              <a:spcBef>
                <a:spcPts val="0"/>
              </a:spcBef>
              <a:spcAft>
                <a:spcPts val="0"/>
              </a:spcAft>
              <a:buSzPct val="100000"/>
              <a:buChar char="-"/>
            </a:pPr>
            <a:r>
              <a:rPr lang="en-GB"/>
              <a:t>Over time, as results among these groups increase, it may help to counter existing stereotypes these groups cannot perform well in these tests</a:t>
            </a:r>
            <a:endParaRPr/>
          </a:p>
          <a:p>
            <a:pPr marL="457200" lvl="0" indent="-339725" algn="l" rtl="0">
              <a:spcBef>
                <a:spcPts val="0"/>
              </a:spcBef>
              <a:spcAft>
                <a:spcPts val="0"/>
              </a:spcAft>
              <a:buSzPct val="100000"/>
              <a:buChar char="-"/>
            </a:pPr>
            <a:r>
              <a:rPr lang="en-GB"/>
              <a:t>investigate what Asian American families are doing right to achieve higher standardized score</a:t>
            </a:r>
            <a:endParaRPr/>
          </a:p>
        </p:txBody>
      </p:sp>
      <p:sp>
        <p:nvSpPr>
          <p:cNvPr id="267" name="Google Shape;267;p35"/>
          <p:cNvSpPr txBox="1">
            <a:spLocks noGrp="1"/>
          </p:cNvSpPr>
          <p:nvPr>
            <p:ph type="ctrTitle"/>
          </p:nvPr>
        </p:nvSpPr>
        <p:spPr>
          <a:xfrm>
            <a:off x="80200" y="27725"/>
            <a:ext cx="71310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Suggestions and Conclusion</a:t>
            </a:r>
            <a:endParaRPr sz="2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p:nvPr/>
        </p:nvSpPr>
        <p:spPr>
          <a:xfrm>
            <a:off x="0" y="244275"/>
            <a:ext cx="50376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6"/>
          <p:cNvSpPr txBox="1">
            <a:spLocks noGrp="1"/>
          </p:cNvSpPr>
          <p:nvPr>
            <p:ph type="subTitle" idx="1"/>
          </p:nvPr>
        </p:nvSpPr>
        <p:spPr>
          <a:xfrm>
            <a:off x="311700" y="1225475"/>
            <a:ext cx="8520600" cy="359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50" b="1"/>
              <a:t>Suggestions</a:t>
            </a:r>
            <a:endParaRPr sz="1950"/>
          </a:p>
          <a:p>
            <a:pPr marL="0" lvl="0" indent="0" algn="l" rtl="0">
              <a:spcBef>
                <a:spcPts val="0"/>
              </a:spcBef>
              <a:spcAft>
                <a:spcPts val="0"/>
              </a:spcAft>
              <a:buNone/>
            </a:pPr>
            <a:endParaRPr sz="1950"/>
          </a:p>
          <a:p>
            <a:pPr marL="0" lvl="0" indent="0" algn="l" rtl="0">
              <a:spcBef>
                <a:spcPts val="0"/>
              </a:spcBef>
              <a:spcAft>
                <a:spcPts val="0"/>
              </a:spcAft>
              <a:buNone/>
            </a:pPr>
            <a:r>
              <a:rPr lang="en-GB" sz="1950" b="1"/>
              <a:t>Broadband Access</a:t>
            </a:r>
            <a:endParaRPr sz="1950" b="1"/>
          </a:p>
          <a:p>
            <a:pPr marL="457200" lvl="0" indent="-352425" algn="l" rtl="0">
              <a:spcBef>
                <a:spcPts val="0"/>
              </a:spcBef>
              <a:spcAft>
                <a:spcPts val="0"/>
              </a:spcAft>
              <a:buSzPts val="1950"/>
              <a:buChar char="-"/>
            </a:pPr>
            <a:r>
              <a:rPr lang="en-GB" sz="1950"/>
              <a:t>provide subsidized broadband services to areas with low broadband penetration so that they will have access to education resource</a:t>
            </a:r>
            <a:endParaRPr sz="1950"/>
          </a:p>
          <a:p>
            <a:pPr marL="0" lvl="0" indent="0" algn="l" rtl="0">
              <a:spcBef>
                <a:spcPts val="0"/>
              </a:spcBef>
              <a:spcAft>
                <a:spcPts val="0"/>
              </a:spcAft>
              <a:buNone/>
            </a:pPr>
            <a:r>
              <a:rPr lang="en-GB" sz="1950" b="1"/>
              <a:t>Household type</a:t>
            </a:r>
            <a:endParaRPr sz="1950" b="1"/>
          </a:p>
          <a:p>
            <a:pPr marL="457200" lvl="0" indent="-352425" algn="l" rtl="0">
              <a:spcBef>
                <a:spcPts val="0"/>
              </a:spcBef>
              <a:spcAft>
                <a:spcPts val="0"/>
              </a:spcAft>
              <a:buSzPts val="1950"/>
              <a:buChar char="-"/>
            </a:pPr>
            <a:r>
              <a:rPr lang="en-GB" sz="1950"/>
              <a:t>Increase provision of career advice, counselling and after school care to areas with lower percentage of married households</a:t>
            </a:r>
            <a:endParaRPr sz="1950"/>
          </a:p>
          <a:p>
            <a:pPr marL="0" lvl="0" indent="0" algn="l" rtl="0">
              <a:spcBef>
                <a:spcPts val="0"/>
              </a:spcBef>
              <a:spcAft>
                <a:spcPts val="0"/>
              </a:spcAft>
              <a:buNone/>
            </a:pPr>
            <a:r>
              <a:rPr lang="en-GB" sz="1950" b="1"/>
              <a:t>Geographical</a:t>
            </a:r>
            <a:endParaRPr sz="1950" b="1"/>
          </a:p>
          <a:p>
            <a:pPr marL="457200" lvl="0" indent="-352425" algn="l" rtl="0">
              <a:spcBef>
                <a:spcPts val="0"/>
              </a:spcBef>
              <a:spcAft>
                <a:spcPts val="0"/>
              </a:spcAft>
              <a:buSzPts val="1950"/>
              <a:buChar char="-"/>
            </a:pPr>
            <a:r>
              <a:rPr lang="en-GB" sz="1950"/>
              <a:t>Focus help on town and rural areas, especially inland areas</a:t>
            </a:r>
            <a:endParaRPr sz="1950"/>
          </a:p>
        </p:txBody>
      </p:sp>
      <p:sp>
        <p:nvSpPr>
          <p:cNvPr id="274" name="Google Shape;274;p36"/>
          <p:cNvSpPr txBox="1">
            <a:spLocks noGrp="1"/>
          </p:cNvSpPr>
          <p:nvPr>
            <p:ph type="ctrTitle"/>
          </p:nvPr>
        </p:nvSpPr>
        <p:spPr>
          <a:xfrm>
            <a:off x="80200" y="27725"/>
            <a:ext cx="71310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Suggestions and Conclusion</a:t>
            </a:r>
            <a:endParaRPr sz="2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7"/>
          <p:cNvSpPr/>
          <p:nvPr/>
        </p:nvSpPr>
        <p:spPr>
          <a:xfrm>
            <a:off x="0" y="244275"/>
            <a:ext cx="50376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txBox="1">
            <a:spLocks noGrp="1"/>
          </p:cNvSpPr>
          <p:nvPr>
            <p:ph type="subTitle" idx="1"/>
          </p:nvPr>
        </p:nvSpPr>
        <p:spPr>
          <a:xfrm>
            <a:off x="311700" y="2032675"/>
            <a:ext cx="8520600" cy="134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Admission base on standardized scores </a:t>
            </a:r>
            <a:r>
              <a:rPr lang="en-GB" b="1"/>
              <a:t>should not perpetuate existing inequality </a:t>
            </a:r>
            <a:r>
              <a:rPr lang="en-GB"/>
              <a:t>in society</a:t>
            </a:r>
            <a:endParaRPr/>
          </a:p>
        </p:txBody>
      </p:sp>
      <p:sp>
        <p:nvSpPr>
          <p:cNvPr id="281" name="Google Shape;281;p37"/>
          <p:cNvSpPr txBox="1">
            <a:spLocks noGrp="1"/>
          </p:cNvSpPr>
          <p:nvPr>
            <p:ph type="ctrTitle"/>
          </p:nvPr>
        </p:nvSpPr>
        <p:spPr>
          <a:xfrm>
            <a:off x="80200" y="27725"/>
            <a:ext cx="71310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Suggestions and Conclusion</a:t>
            </a:r>
            <a:endParaRPr sz="2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0" y="244275"/>
            <a:ext cx="50376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txBox="1">
            <a:spLocks noGrp="1"/>
          </p:cNvSpPr>
          <p:nvPr>
            <p:ph type="subTitle" idx="1"/>
          </p:nvPr>
        </p:nvSpPr>
        <p:spPr>
          <a:xfrm>
            <a:off x="311700" y="1225475"/>
            <a:ext cx="8520600" cy="31662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Clr>
                <a:schemeClr val="dk1"/>
              </a:buClr>
              <a:buSzPts val="1100"/>
              <a:buAutoNum type="arabicPeriod"/>
            </a:pPr>
            <a:r>
              <a:rPr lang="en-GB" sz="1100">
                <a:solidFill>
                  <a:schemeClr val="dk1"/>
                </a:solidFill>
              </a:rPr>
              <a:t>https://www.vox.com/the-goods/2019/3/28/18282453/sat-act-college-admission-testing-cost-price</a:t>
            </a:r>
            <a:endParaRPr sz="1100">
              <a:solidFill>
                <a:schemeClr val="dk1"/>
              </a:solidFill>
            </a:endParaRPr>
          </a:p>
          <a:p>
            <a:pPr marL="457200" lvl="0" indent="0" algn="l" rtl="0">
              <a:spcBef>
                <a:spcPts val="0"/>
              </a:spcBef>
              <a:spcAft>
                <a:spcPts val="0"/>
              </a:spcAft>
              <a:buNone/>
            </a:pPr>
            <a:endParaRPr sz="1100">
              <a:solidFill>
                <a:schemeClr val="dk1"/>
              </a:solidFill>
            </a:endParaRPr>
          </a:p>
          <a:p>
            <a:pPr marL="457200" lvl="0" indent="-298450" algn="l" rtl="0">
              <a:spcBef>
                <a:spcPts val="0"/>
              </a:spcBef>
              <a:spcAft>
                <a:spcPts val="0"/>
              </a:spcAft>
              <a:buClr>
                <a:schemeClr val="dk1"/>
              </a:buClr>
              <a:buSzPts val="1100"/>
              <a:buAutoNum type="arabicPeriod"/>
            </a:pPr>
            <a:r>
              <a:rPr lang="en-GB" sz="1100">
                <a:solidFill>
                  <a:schemeClr val="dk1"/>
                </a:solidFill>
              </a:rPr>
              <a:t>https://www.forbes.com/sites/susanadams/2020/09/30/the-forbes-investigation-how-the-sat-failed-america/?sh=697ddfea53b5</a:t>
            </a:r>
            <a:endParaRPr sz="1100">
              <a:solidFill>
                <a:schemeClr val="dk1"/>
              </a:solidFill>
            </a:endParaRPr>
          </a:p>
          <a:p>
            <a:pPr marL="0" lvl="0" indent="0" algn="l" rtl="0">
              <a:spcBef>
                <a:spcPts val="0"/>
              </a:spcBef>
              <a:spcAft>
                <a:spcPts val="0"/>
              </a:spcAft>
              <a:buNone/>
            </a:pPr>
            <a:endParaRPr sz="1100">
              <a:solidFill>
                <a:schemeClr val="dk1"/>
              </a:solidFill>
            </a:endParaRPr>
          </a:p>
          <a:p>
            <a:pPr marL="457200" lvl="0" indent="-298450" algn="l" rtl="0">
              <a:spcBef>
                <a:spcPts val="0"/>
              </a:spcBef>
              <a:spcAft>
                <a:spcPts val="0"/>
              </a:spcAft>
              <a:buClr>
                <a:schemeClr val="dk1"/>
              </a:buClr>
              <a:buSzPts val="1100"/>
              <a:buAutoNum type="arabicPeriod"/>
            </a:pPr>
            <a:r>
              <a:rPr lang="en-GB" sz="1100">
                <a:solidFill>
                  <a:schemeClr val="dk1"/>
                </a:solidFill>
              </a:rPr>
              <a:t>https://www.topuniversities.com/university-rankings/world-university-rankings/2021</a:t>
            </a:r>
            <a:endParaRPr sz="1100">
              <a:solidFill>
                <a:schemeClr val="dk1"/>
              </a:solidFill>
            </a:endParaRPr>
          </a:p>
          <a:p>
            <a:pPr marL="457200" lvl="0" indent="0" algn="l" rtl="0">
              <a:spcBef>
                <a:spcPts val="0"/>
              </a:spcBef>
              <a:spcAft>
                <a:spcPts val="0"/>
              </a:spcAft>
              <a:buNone/>
            </a:pPr>
            <a:endParaRPr sz="1100">
              <a:solidFill>
                <a:schemeClr val="dk1"/>
              </a:solidFill>
            </a:endParaRPr>
          </a:p>
          <a:p>
            <a:pPr marL="457200" lvl="0" indent="-298450" algn="l" rtl="0">
              <a:spcBef>
                <a:spcPts val="0"/>
              </a:spcBef>
              <a:spcAft>
                <a:spcPts val="0"/>
              </a:spcAft>
              <a:buClr>
                <a:schemeClr val="dk1"/>
              </a:buClr>
              <a:buSzPts val="1100"/>
              <a:buAutoNum type="arabicPeriod"/>
            </a:pPr>
            <a:r>
              <a:rPr lang="en-GB" sz="1100" u="sng">
                <a:solidFill>
                  <a:schemeClr val="hlink"/>
                </a:solidFill>
                <a:hlinkClick r:id="rId3"/>
              </a:rPr>
              <a:t>https://www.princetonreview.com/college-advice/top-ten-college-majors</a:t>
            </a:r>
            <a:endParaRPr sz="1100">
              <a:solidFill>
                <a:schemeClr val="dk1"/>
              </a:solidFill>
            </a:endParaRPr>
          </a:p>
          <a:p>
            <a:pPr marL="0" lvl="0" indent="0" algn="l" rtl="0">
              <a:spcBef>
                <a:spcPts val="0"/>
              </a:spcBef>
              <a:spcAft>
                <a:spcPts val="0"/>
              </a:spcAft>
              <a:buNone/>
            </a:pPr>
            <a:endParaRPr sz="1100">
              <a:solidFill>
                <a:schemeClr val="dk1"/>
              </a:solidFill>
            </a:endParaRPr>
          </a:p>
          <a:p>
            <a:pPr marL="457200" lvl="0" indent="-292100" algn="l" rtl="0">
              <a:spcBef>
                <a:spcPts val="0"/>
              </a:spcBef>
              <a:spcAft>
                <a:spcPts val="0"/>
              </a:spcAft>
              <a:buClr>
                <a:schemeClr val="dk1"/>
              </a:buClr>
              <a:buSzPts val="1000"/>
              <a:buAutoNum type="arabicPeriod"/>
            </a:pPr>
            <a:r>
              <a:rPr lang="en-GB" sz="1000" i="1">
                <a:solidFill>
                  <a:schemeClr val="dk1"/>
                </a:solidFill>
              </a:rPr>
              <a:t>https://standardizedtests.procon.org/</a:t>
            </a:r>
            <a:endParaRPr sz="1000" i="1">
              <a:solidFill>
                <a:schemeClr val="dk1"/>
              </a:solidFill>
            </a:endParaRPr>
          </a:p>
          <a:p>
            <a:pPr marL="0" lvl="0" indent="0" algn="l" rtl="0">
              <a:spcBef>
                <a:spcPts val="0"/>
              </a:spcBef>
              <a:spcAft>
                <a:spcPts val="0"/>
              </a:spcAft>
              <a:buNone/>
            </a:pPr>
            <a:endParaRPr sz="1100">
              <a:solidFill>
                <a:schemeClr val="dk1"/>
              </a:solidFill>
            </a:endParaRPr>
          </a:p>
        </p:txBody>
      </p:sp>
      <p:sp>
        <p:nvSpPr>
          <p:cNvPr id="288" name="Google Shape;288;p38"/>
          <p:cNvSpPr txBox="1">
            <a:spLocks noGrp="1"/>
          </p:cNvSpPr>
          <p:nvPr>
            <p:ph type="ctrTitle"/>
          </p:nvPr>
        </p:nvSpPr>
        <p:spPr>
          <a:xfrm>
            <a:off x="80200" y="27725"/>
            <a:ext cx="71310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References</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p:nvPr/>
        </p:nvSpPr>
        <p:spPr>
          <a:xfrm>
            <a:off x="0" y="488075"/>
            <a:ext cx="9554700" cy="6339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txBox="1">
            <a:spLocks noGrp="1"/>
          </p:cNvSpPr>
          <p:nvPr>
            <p:ph type="ctrTitle"/>
          </p:nvPr>
        </p:nvSpPr>
        <p:spPr>
          <a:xfrm>
            <a:off x="2691750" y="488075"/>
            <a:ext cx="3760500" cy="737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Contents</a:t>
            </a:r>
            <a:endParaRPr/>
          </a:p>
        </p:txBody>
      </p:sp>
      <p:sp>
        <p:nvSpPr>
          <p:cNvPr id="70" name="Google Shape;70;p15"/>
          <p:cNvSpPr txBox="1">
            <a:spLocks noGrp="1"/>
          </p:cNvSpPr>
          <p:nvPr>
            <p:ph type="subTitle" idx="1"/>
          </p:nvPr>
        </p:nvSpPr>
        <p:spPr>
          <a:xfrm>
            <a:off x="890150" y="1356000"/>
            <a:ext cx="8520600" cy="3208200"/>
          </a:xfrm>
          <a:prstGeom prst="rect">
            <a:avLst/>
          </a:prstGeom>
        </p:spPr>
        <p:txBody>
          <a:bodyPr spcFirstLastPara="1" wrap="square" lIns="91425" tIns="91425" rIns="91425" bIns="91425" anchor="t" anchorCtr="0">
            <a:normAutofit fontScale="77500" lnSpcReduction="20000"/>
          </a:bodyPr>
          <a:lstStyle/>
          <a:p>
            <a:pPr marL="457200" lvl="0" indent="-366395" algn="l" rtl="0">
              <a:spcBef>
                <a:spcPts val="0"/>
              </a:spcBef>
              <a:spcAft>
                <a:spcPts val="0"/>
              </a:spcAft>
              <a:buSzPct val="100000"/>
              <a:buAutoNum type="arabicPeriod"/>
            </a:pPr>
            <a:r>
              <a:rPr lang="en-GB" b="1"/>
              <a:t>Introduction</a:t>
            </a:r>
            <a:endParaRPr/>
          </a:p>
          <a:p>
            <a:pPr marL="0" lvl="0" indent="0" algn="l" rtl="0">
              <a:spcBef>
                <a:spcPts val="0"/>
              </a:spcBef>
              <a:spcAft>
                <a:spcPts val="0"/>
              </a:spcAft>
              <a:buNone/>
            </a:pPr>
            <a:endParaRPr/>
          </a:p>
          <a:p>
            <a:pPr marL="457200" lvl="0" indent="-366395" algn="l" rtl="0">
              <a:spcBef>
                <a:spcPts val="0"/>
              </a:spcBef>
              <a:spcAft>
                <a:spcPts val="0"/>
              </a:spcAft>
              <a:buSzPct val="100000"/>
              <a:buAutoNum type="arabicPeriod"/>
            </a:pPr>
            <a:r>
              <a:rPr lang="en-GB" b="1"/>
              <a:t>Socio-Economic factors influencing the standardized scores</a:t>
            </a:r>
            <a:endParaRPr b="1"/>
          </a:p>
          <a:p>
            <a:pPr marL="457200" lvl="0" indent="0" algn="l" rtl="0">
              <a:spcBef>
                <a:spcPts val="0"/>
              </a:spcBef>
              <a:spcAft>
                <a:spcPts val="0"/>
              </a:spcAft>
              <a:buNone/>
            </a:pPr>
            <a:endParaRPr/>
          </a:p>
          <a:p>
            <a:pPr marL="457200" lvl="0" indent="-366395" algn="l" rtl="0">
              <a:spcBef>
                <a:spcPts val="0"/>
              </a:spcBef>
              <a:spcAft>
                <a:spcPts val="0"/>
              </a:spcAft>
              <a:buSzPct val="100000"/>
              <a:buAutoNum type="arabicPeriod"/>
            </a:pPr>
            <a:r>
              <a:rPr lang="en-GB" b="1"/>
              <a:t>Are standardized scores a good metric for academic achievement?</a:t>
            </a:r>
            <a:endParaRPr b="1"/>
          </a:p>
          <a:p>
            <a:pPr marL="457200" lvl="0" indent="0" algn="l" rtl="0">
              <a:spcBef>
                <a:spcPts val="0"/>
              </a:spcBef>
              <a:spcAft>
                <a:spcPts val="0"/>
              </a:spcAft>
              <a:buNone/>
            </a:pPr>
            <a:endParaRPr/>
          </a:p>
          <a:p>
            <a:pPr marL="457200" lvl="0" indent="-366395" algn="l" rtl="0">
              <a:spcBef>
                <a:spcPts val="0"/>
              </a:spcBef>
              <a:spcAft>
                <a:spcPts val="0"/>
              </a:spcAft>
              <a:buSzPct val="100000"/>
              <a:buAutoNum type="arabicPeriod"/>
            </a:pPr>
            <a:r>
              <a:rPr lang="en-GB" b="1"/>
              <a:t>Suggestions and Conclusion</a:t>
            </a:r>
            <a:endParaRPr b="1"/>
          </a:p>
          <a:p>
            <a:pPr marL="457200" lvl="0" indent="0" algn="l" rtl="0">
              <a:spcBef>
                <a:spcPts val="0"/>
              </a:spcBef>
              <a:spcAft>
                <a:spcPts val="0"/>
              </a:spcAft>
              <a:buNone/>
            </a:pPr>
            <a:endParaRPr b="1"/>
          </a:p>
          <a:p>
            <a:pPr marL="457200" lvl="0" indent="-366395" algn="l" rtl="0">
              <a:spcBef>
                <a:spcPts val="0"/>
              </a:spcBef>
              <a:spcAft>
                <a:spcPts val="0"/>
              </a:spcAft>
              <a:buSzPct val="100000"/>
              <a:buAutoNum type="arabicPeriod"/>
            </a:pPr>
            <a:r>
              <a:rPr lang="en-GB" b="1"/>
              <a:t>References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ctrTitle"/>
          </p:nvPr>
        </p:nvSpPr>
        <p:spPr>
          <a:xfrm>
            <a:off x="118375" y="446375"/>
            <a:ext cx="3065100" cy="73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a:t>SAT/ACT overview</a:t>
            </a:r>
            <a:endParaRPr sz="2000"/>
          </a:p>
        </p:txBody>
      </p:sp>
      <p:sp>
        <p:nvSpPr>
          <p:cNvPr id="77" name="Google Shape;77;p16"/>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Introduction</a:t>
            </a:r>
            <a:endParaRPr sz="2900"/>
          </a:p>
        </p:txBody>
      </p:sp>
      <p:sp>
        <p:nvSpPr>
          <p:cNvPr id="78" name="Google Shape;78;p16"/>
          <p:cNvSpPr txBox="1">
            <a:spLocks noGrp="1"/>
          </p:cNvSpPr>
          <p:nvPr>
            <p:ph type="subTitle" idx="1"/>
          </p:nvPr>
        </p:nvSpPr>
        <p:spPr>
          <a:xfrm>
            <a:off x="311700" y="1225475"/>
            <a:ext cx="5348700" cy="3413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a:t>Standardized tests typically taken in junior/senior year for college admissions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GB" sz="1800"/>
              <a:t>Gauge for a student’s readiness for college</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GB" sz="1800"/>
              <a:t>Mandatory for admissions at many colleges across US</a:t>
            </a:r>
            <a:endParaRPr sz="1800"/>
          </a:p>
          <a:p>
            <a:pPr marL="0" lvl="0" indent="0" algn="l" rtl="0">
              <a:spcBef>
                <a:spcPts val="0"/>
              </a:spcBef>
              <a:spcAft>
                <a:spcPts val="0"/>
              </a:spcAft>
              <a:buNone/>
            </a:pPr>
            <a:endParaRPr sz="1800"/>
          </a:p>
        </p:txBody>
      </p:sp>
      <p:pic>
        <p:nvPicPr>
          <p:cNvPr id="79" name="Google Shape;79;p16"/>
          <p:cNvPicPr preferRelativeResize="0"/>
          <p:nvPr/>
        </p:nvPicPr>
        <p:blipFill>
          <a:blip r:embed="rId3">
            <a:alphaModFix/>
          </a:blip>
          <a:stretch>
            <a:fillRect/>
          </a:stretch>
        </p:blipFill>
        <p:spPr>
          <a:xfrm>
            <a:off x="5812800" y="917525"/>
            <a:ext cx="3178800" cy="21161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Introduction</a:t>
            </a:r>
            <a:endParaRPr sz="2900"/>
          </a:p>
        </p:txBody>
      </p:sp>
      <p:sp>
        <p:nvSpPr>
          <p:cNvPr id="86" name="Google Shape;86;p17"/>
          <p:cNvSpPr txBox="1">
            <a:spLocks noGrp="1"/>
          </p:cNvSpPr>
          <p:nvPr>
            <p:ph type="subTitle" idx="1"/>
          </p:nvPr>
        </p:nvSpPr>
        <p:spPr>
          <a:xfrm>
            <a:off x="311700" y="1225475"/>
            <a:ext cx="8520600" cy="3521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sz="1800"/>
              <a:t>Growing criticism of SAT and ACT regarding access to higher education in US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GB" sz="1800"/>
              <a:t>Unfair advantage for wealthy families who can pay for prep tests, which can cost as high as $1000 an hour, and tuition classes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GB" sz="1800"/>
              <a:t>Able to obtain higher SAT/ACT scores and thus better chances of entering the best colleges/majors.</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Introduction</a:t>
            </a:r>
            <a:endParaRPr sz="2900"/>
          </a:p>
        </p:txBody>
      </p:sp>
      <p:sp>
        <p:nvSpPr>
          <p:cNvPr id="93" name="Google Shape;93;p18"/>
          <p:cNvSpPr txBox="1"/>
          <p:nvPr/>
        </p:nvSpPr>
        <p:spPr>
          <a:xfrm>
            <a:off x="252375" y="4430100"/>
            <a:ext cx="86886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Top 10 colleges in US according to QS World University Rankings (as viewed on 8 Jan 2022), which includes Massachusetts Institute of Technology, Stanford University, Harvard University, California Institute of Technology, University of Chicago, Princeton University, University of Pennsylvania, Yale University, Cornell University and Cornell University.</a:t>
            </a:r>
            <a:endParaRPr sz="900"/>
          </a:p>
        </p:txBody>
      </p:sp>
      <p:pic>
        <p:nvPicPr>
          <p:cNvPr id="94" name="Google Shape;94;p18"/>
          <p:cNvPicPr preferRelativeResize="0"/>
          <p:nvPr/>
        </p:nvPicPr>
        <p:blipFill>
          <a:blip r:embed="rId3">
            <a:alphaModFix/>
          </a:blip>
          <a:stretch>
            <a:fillRect/>
          </a:stretch>
        </p:blipFill>
        <p:spPr>
          <a:xfrm>
            <a:off x="152400" y="1022328"/>
            <a:ext cx="8788576" cy="32553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Introduction</a:t>
            </a:r>
            <a:endParaRPr sz="2900"/>
          </a:p>
        </p:txBody>
      </p:sp>
      <p:sp>
        <p:nvSpPr>
          <p:cNvPr id="101" name="Google Shape;101;p19"/>
          <p:cNvSpPr txBox="1"/>
          <p:nvPr/>
        </p:nvSpPr>
        <p:spPr>
          <a:xfrm>
            <a:off x="227700" y="4606250"/>
            <a:ext cx="8688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Top 5 college majors according to The Princeton Review (as viewed on 8 Jan 2022), which includes Computer Science, Communications, Business, English Language and Literature,  and Psychology. </a:t>
            </a:r>
            <a:endParaRPr sz="900"/>
          </a:p>
        </p:txBody>
      </p:sp>
      <p:pic>
        <p:nvPicPr>
          <p:cNvPr id="102" name="Google Shape;102;p19"/>
          <p:cNvPicPr preferRelativeResize="0"/>
          <p:nvPr/>
        </p:nvPicPr>
        <p:blipFill>
          <a:blip r:embed="rId3">
            <a:alphaModFix/>
          </a:blip>
          <a:stretch>
            <a:fillRect/>
          </a:stretch>
        </p:blipFill>
        <p:spPr>
          <a:xfrm>
            <a:off x="1219200" y="765125"/>
            <a:ext cx="6881792" cy="368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txBox="1">
            <a:spLocks noGrp="1"/>
          </p:cNvSpPr>
          <p:nvPr>
            <p:ph type="ctrTitle"/>
          </p:nvPr>
        </p:nvSpPr>
        <p:spPr>
          <a:xfrm>
            <a:off x="118375" y="446375"/>
            <a:ext cx="3065100" cy="73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a:t>Subheader</a:t>
            </a:r>
            <a:endParaRPr sz="2000"/>
          </a:p>
        </p:txBody>
      </p:sp>
      <p:sp>
        <p:nvSpPr>
          <p:cNvPr id="109" name="Google Shape;109;p20"/>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Introduction</a:t>
            </a:r>
            <a:endParaRPr sz="2900"/>
          </a:p>
        </p:txBody>
      </p:sp>
      <p:sp>
        <p:nvSpPr>
          <p:cNvPr id="110" name="Google Shape;110;p20"/>
          <p:cNvSpPr txBox="1">
            <a:spLocks noGrp="1"/>
          </p:cNvSpPr>
          <p:nvPr>
            <p:ph type="subTitle" idx="1"/>
          </p:nvPr>
        </p:nvSpPr>
        <p:spPr>
          <a:xfrm>
            <a:off x="311700" y="1225475"/>
            <a:ext cx="8520600" cy="3521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a:t>Students graduating from top colleges and majors tend to have better career prospects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GB" sz="1800"/>
              <a:t>Raises and perpetuates class and race hierarchies and perpetuate wealth disparity</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GB" sz="1800"/>
              <a:t>First SAT administered by Carl Brigham, a eugenicist</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p:nvPr/>
        </p:nvSpPr>
        <p:spPr>
          <a:xfrm>
            <a:off x="0" y="244275"/>
            <a:ext cx="4375800" cy="4605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txBox="1">
            <a:spLocks noGrp="1"/>
          </p:cNvSpPr>
          <p:nvPr>
            <p:ph type="ctrTitle"/>
          </p:nvPr>
        </p:nvSpPr>
        <p:spPr>
          <a:xfrm>
            <a:off x="118375" y="446375"/>
            <a:ext cx="3065100" cy="73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000"/>
              <a:t>Subheader</a:t>
            </a:r>
            <a:endParaRPr sz="2000"/>
          </a:p>
        </p:txBody>
      </p:sp>
      <p:sp>
        <p:nvSpPr>
          <p:cNvPr id="117" name="Google Shape;117;p21"/>
          <p:cNvSpPr txBox="1">
            <a:spLocks noGrp="1"/>
          </p:cNvSpPr>
          <p:nvPr>
            <p:ph type="ctrTitle"/>
          </p:nvPr>
        </p:nvSpPr>
        <p:spPr>
          <a:xfrm>
            <a:off x="80200" y="27725"/>
            <a:ext cx="6416100" cy="7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900"/>
              <a:t>Introduction</a:t>
            </a:r>
            <a:endParaRPr sz="2900"/>
          </a:p>
        </p:txBody>
      </p:sp>
      <p:sp>
        <p:nvSpPr>
          <p:cNvPr id="118" name="Google Shape;118;p21"/>
          <p:cNvSpPr txBox="1">
            <a:spLocks noGrp="1"/>
          </p:cNvSpPr>
          <p:nvPr>
            <p:ph type="subTitle" idx="1"/>
          </p:nvPr>
        </p:nvSpPr>
        <p:spPr>
          <a:xfrm>
            <a:off x="311700" y="1225475"/>
            <a:ext cx="8520600" cy="3521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a:t>Socio-economic factors may also have a role to play in the inequalities of the standardized testing as well</a:t>
            </a:r>
            <a:endParaRPr sz="1800"/>
          </a:p>
          <a:p>
            <a:pPr marL="457200" lvl="0" indent="0" algn="l" rtl="0">
              <a:spcBef>
                <a:spcPts val="0"/>
              </a:spcBef>
              <a:spcAft>
                <a:spcPts val="0"/>
              </a:spcAft>
              <a:buNone/>
            </a:pPr>
            <a:endParaRPr sz="1800"/>
          </a:p>
          <a:p>
            <a:pPr marL="914400" lvl="1" indent="-342900" algn="l" rtl="0">
              <a:spcBef>
                <a:spcPts val="0"/>
              </a:spcBef>
              <a:spcAft>
                <a:spcPts val="0"/>
              </a:spcAft>
              <a:buSzPts val="1800"/>
              <a:buChar char="●"/>
            </a:pPr>
            <a:r>
              <a:rPr lang="en-GB" sz="1800"/>
              <a:t>Ethnicity</a:t>
            </a:r>
            <a:endParaRPr sz="1800"/>
          </a:p>
          <a:p>
            <a:pPr marL="914400" lvl="0" indent="0" algn="l" rtl="0">
              <a:spcBef>
                <a:spcPts val="0"/>
              </a:spcBef>
              <a:spcAft>
                <a:spcPts val="0"/>
              </a:spcAft>
              <a:buNone/>
            </a:pPr>
            <a:endParaRPr sz="1800"/>
          </a:p>
          <a:p>
            <a:pPr marL="914400" lvl="1" indent="-342900" algn="l" rtl="0">
              <a:spcBef>
                <a:spcPts val="0"/>
              </a:spcBef>
              <a:spcAft>
                <a:spcPts val="0"/>
              </a:spcAft>
              <a:buSzPts val="1800"/>
              <a:buChar char="●"/>
            </a:pPr>
            <a:r>
              <a:rPr lang="en-GB" sz="1800"/>
              <a:t>Access to broadband</a:t>
            </a:r>
            <a:endParaRPr sz="1800"/>
          </a:p>
          <a:p>
            <a:pPr marL="914400" lvl="0" indent="0" algn="l" rtl="0">
              <a:spcBef>
                <a:spcPts val="0"/>
              </a:spcBef>
              <a:spcAft>
                <a:spcPts val="0"/>
              </a:spcAft>
              <a:buNone/>
            </a:pPr>
            <a:endParaRPr sz="1800"/>
          </a:p>
          <a:p>
            <a:pPr marL="914400" lvl="1" indent="-342900" algn="l" rtl="0">
              <a:spcBef>
                <a:spcPts val="0"/>
              </a:spcBef>
              <a:spcAft>
                <a:spcPts val="0"/>
              </a:spcAft>
              <a:buSzPts val="1800"/>
              <a:buChar char="●"/>
            </a:pPr>
            <a:r>
              <a:rPr lang="en-GB" sz="1800"/>
              <a:t>Parents’ household income</a:t>
            </a:r>
            <a:endParaRPr sz="18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61C2CC"/>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1502</Words>
  <Application>Microsoft Office PowerPoint</Application>
  <PresentationFormat>On-screen Show (16:9)</PresentationFormat>
  <Paragraphs>146</Paragraphs>
  <Slides>26</Slides>
  <Notes>26</Notes>
  <HiddenSlides>1</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Simple Light</vt:lpstr>
      <vt:lpstr>DSIF 4 Project 1</vt:lpstr>
      <vt:lpstr>Problem Statement </vt:lpstr>
      <vt:lpstr>Contents</vt:lpstr>
      <vt:lpstr>SAT/ACT overview</vt:lpstr>
      <vt:lpstr>Introduction</vt:lpstr>
      <vt:lpstr>Introduction</vt:lpstr>
      <vt:lpstr>Introduction</vt:lpstr>
      <vt:lpstr>Subheader</vt:lpstr>
      <vt:lpstr>Subheader</vt:lpstr>
      <vt:lpstr>Can money buy results - Expenditure per student</vt:lpstr>
      <vt:lpstr>Socio-Economic factors</vt:lpstr>
      <vt:lpstr>Socio-Economic factors</vt:lpstr>
      <vt:lpstr>Socio-Economic factors</vt:lpstr>
      <vt:lpstr>Socio-Economic factors</vt:lpstr>
      <vt:lpstr>Socio-Economic factors</vt:lpstr>
      <vt:lpstr>Socio-Economic factors</vt:lpstr>
      <vt:lpstr>Socio-Economic factors</vt:lpstr>
      <vt:lpstr>Socio-Economic factors</vt:lpstr>
      <vt:lpstr>Socio-Economic factors</vt:lpstr>
      <vt:lpstr>Socio-Economic factors</vt:lpstr>
      <vt:lpstr>Other criticisms of standardized scores?</vt:lpstr>
      <vt:lpstr>Other criticisms of standardized scores?</vt:lpstr>
      <vt:lpstr>Suggestions and Conclusion</vt:lpstr>
      <vt:lpstr>Suggestions and Conclusion</vt:lpstr>
      <vt:lpstr>Suggestions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DSIF 4 Project 1</dc:title>
  <cp:lastModifiedBy>Weihan</cp:lastModifiedBy>
  <cp:revision>2</cp:revision>
  <dcterms:modified xsi:type="dcterms:W3CDTF">2022-01-13T15:04:27Z</dcterms:modified>
</cp:coreProperties>
</file>