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G7/mqZ1MNgREy9NkQYsoZAShL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1422D1-ACE9-4251-8B75-D41E45CCEE6A}">
  <a:tblStyle styleId="{451422D1-ACE9-4251-8B75-D41E45CCEE6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customschemas.google.com/relationships/presentationmetadata" Target="meta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S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SG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Suspension: A project may be suspended if our Trust &amp; Safety team uncovers evidence that it is in violation of Kickstarter's rules, including: </a:t>
            </a:r>
            <a:r>
              <a:rPr b="1" i="0" lang="en-SG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Misrepresentation of support</a:t>
            </a:r>
            <a:r>
              <a:rPr b="0" i="0" lang="en-SG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, through self-pledging. Misrepresentation or failure to disclose relevant facts about the project or its creator</a:t>
            </a:r>
            <a:endParaRPr/>
          </a:p>
        </p:txBody>
      </p:sp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SG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Goal: boxen plot to show some </a:t>
            </a:r>
            <a:endParaRPr/>
          </a:p>
        </p:txBody>
      </p:sp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SG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Duration: maybe shows confidence?</a:t>
            </a:r>
            <a:endParaRPr/>
          </a:p>
        </p:txBody>
      </p:sp>
      <p:sp>
        <p:nvSpPr>
          <p:cNvPr id="157" name="Google Shape;15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SG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Duration: maybe shows confidence?</a:t>
            </a:r>
            <a:endParaRPr/>
          </a:p>
        </p:txBody>
      </p:sp>
      <p:sp>
        <p:nvSpPr>
          <p:cNvPr id="192" name="Google Shape;19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2640013" y="484479"/>
            <a:ext cx="6911974" cy="29546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2640013" y="3799133"/>
            <a:ext cx="6911974" cy="1969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 rot="5400000">
            <a:off x="4518094" y="-1161256"/>
            <a:ext cx="3132137" cy="1072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 rot="5400000">
            <a:off x="8354663" y="2505823"/>
            <a:ext cx="50489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 rot="5400000">
            <a:off x="2672158" y="-1220319"/>
            <a:ext cx="5048975" cy="8929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720000" y="619200"/>
            <a:ext cx="10728326" cy="28797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719910" y="3858924"/>
            <a:ext cx="10728326" cy="1919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7200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6458400" y="2541600"/>
            <a:ext cx="5003801" cy="32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720000" y="619200"/>
            <a:ext cx="10728325" cy="673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7200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720000" y="2541600"/>
            <a:ext cx="5003801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64584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3"/>
          <p:cNvSpPr txBox="1"/>
          <p:nvPr>
            <p:ph idx="4" type="body"/>
          </p:nvPr>
        </p:nvSpPr>
        <p:spPr>
          <a:xfrm>
            <a:off x="64584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000" y="619200"/>
            <a:ext cx="310746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548188" y="584662"/>
            <a:ext cx="6911974" cy="5184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720000" y="2541600"/>
            <a:ext cx="3107463" cy="32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720000" y="619200"/>
            <a:ext cx="3095626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/>
          <p:nvPr>
            <p:ph idx="2" type="pic"/>
          </p:nvPr>
        </p:nvSpPr>
        <p:spPr>
          <a:xfrm>
            <a:off x="4548188" y="728664"/>
            <a:ext cx="6923812" cy="504031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720000" y="2541600"/>
            <a:ext cx="3095625" cy="3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18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11" Type="http://schemas.openxmlformats.org/officeDocument/2006/relationships/image" Target="../media/image17.png"/><Relationship Id="rId10" Type="http://schemas.openxmlformats.org/officeDocument/2006/relationships/image" Target="../media/image13.png"/><Relationship Id="rId12" Type="http://schemas.openxmlformats.org/officeDocument/2006/relationships/image" Target="../media/image23.png"/><Relationship Id="rId9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9317625" y="6120991"/>
            <a:ext cx="2589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i="0" lang="en-SG" sz="1500">
                <a:solidFill>
                  <a:srgbClr val="C0CFCF"/>
                </a:solidFill>
                <a:latin typeface="Comic Sans MS"/>
                <a:ea typeface="Comic Sans MS"/>
                <a:cs typeface="Comic Sans MS"/>
                <a:sym typeface="Comic Sans MS"/>
              </a:rPr>
              <a:t>Kickstarter Dataset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br>
              <a:rPr lang="en-SG" sz="1500">
                <a:solidFill>
                  <a:srgbClr val="C0CFC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500">
              <a:solidFill>
                <a:srgbClr val="C0CFC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8774425" y="5421850"/>
            <a:ext cx="34188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CFCF"/>
              </a:buClr>
              <a:buSzPts val="3000"/>
              <a:buFont typeface="Arial"/>
              <a:buNone/>
            </a:pPr>
            <a:r>
              <a:rPr i="0" lang="en-SG" sz="1700">
                <a:solidFill>
                  <a:srgbClr val="C0CFC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SCIENCE IMMERSIVE ADMISSIONS TASK</a:t>
            </a:r>
            <a:endParaRPr sz="4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4938952" y="286763"/>
            <a:ext cx="2172678" cy="771807"/>
            <a:chOff x="4475991" y="462098"/>
            <a:chExt cx="3102496" cy="1102109"/>
          </a:xfrm>
        </p:grpSpPr>
        <p:sp>
          <p:nvSpPr>
            <p:cNvPr id="94" name="Google Shape;94;p1"/>
            <p:cNvSpPr/>
            <p:nvPr/>
          </p:nvSpPr>
          <p:spPr>
            <a:xfrm rot="600114">
              <a:off x="4532666" y="754398"/>
              <a:ext cx="694205" cy="713383"/>
            </a:xfrm>
            <a:custGeom>
              <a:rect b="b" l="l" r="r" t="t"/>
              <a:pathLst>
                <a:path extrusionOk="0" h="60" w="58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600114">
              <a:off x="5791465" y="505937"/>
              <a:ext cx="587404" cy="943792"/>
            </a:xfrm>
            <a:custGeom>
              <a:rect b="b" l="l" r="r" t="t"/>
              <a:pathLst>
                <a:path extrusionOk="0" h="79" w="4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600114">
              <a:off x="7087193" y="757585"/>
              <a:ext cx="427203" cy="775416"/>
            </a:xfrm>
            <a:custGeom>
              <a:rect b="b" l="l" r="r" t="t"/>
              <a:pathLst>
                <a:path extrusionOk="0" h="65" w="36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4978637" y="5450765"/>
            <a:ext cx="2218425" cy="641321"/>
            <a:chOff x="4475992" y="5003195"/>
            <a:chExt cx="3167821" cy="915780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5690691" y="5352589"/>
              <a:ext cx="749228" cy="383544"/>
            </a:xfrm>
            <a:custGeom>
              <a:rect b="b" l="l" r="r" t="t"/>
              <a:pathLst>
                <a:path extrusionOk="0" h="34" w="66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6274527">
              <a:off x="6910134" y="5062687"/>
              <a:ext cx="647637" cy="678578"/>
            </a:xfrm>
            <a:custGeom>
              <a:rect b="b" l="l" r="r" t="t"/>
              <a:pathLst>
                <a:path extrusionOk="0" h="60" w="57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 rot="4430858">
              <a:off x="4571743" y="5071596"/>
              <a:ext cx="626472" cy="670149"/>
            </a:xfrm>
            <a:custGeom>
              <a:rect b="b" l="l" r="r" t="t"/>
              <a:pathLst>
                <a:path extrusionOk="0" h="59" w="55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&#10;&#10;Description automatically generated" id="101" name="Google Shape;101;p1"/>
          <p:cNvPicPr preferRelativeResize="0"/>
          <p:nvPr/>
        </p:nvPicPr>
        <p:blipFill rotWithShape="1">
          <a:blip r:embed="rId3">
            <a:alphaModFix/>
          </a:blip>
          <a:srcRect b="35949" l="0" r="0" t="37662"/>
          <a:stretch/>
        </p:blipFill>
        <p:spPr>
          <a:xfrm>
            <a:off x="3582644" y="2946481"/>
            <a:ext cx="5014800" cy="743784"/>
          </a:xfrm>
          <a:custGeom>
            <a:rect b="b" l="l" r="r" t="t"/>
            <a:pathLst>
              <a:path extrusionOk="0" h="5409338" w="5014800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3581806" y="735544"/>
            <a:ext cx="50157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b="0" i="0" lang="en-SG" sz="5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MAKE YOUR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3594481" y="3287334"/>
            <a:ext cx="50157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b="0" i="0" lang="en-SG" sz="5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CAMPAIGN A </a:t>
            </a:r>
            <a:r>
              <a:rPr b="0" i="0" lang="en-SG" sz="5600" u="none" cap="none" strike="noStrike">
                <a:solidFill>
                  <a:srgbClr val="1BC37B"/>
                </a:solidFill>
                <a:latin typeface="Comic Sans MS"/>
                <a:ea typeface="Comic Sans MS"/>
                <a:cs typeface="Comic Sans MS"/>
                <a:sym typeface="Comic Sans MS"/>
              </a:rPr>
              <a:t>SUCCESS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104;p1"/>
          <p:cNvSpPr txBox="1"/>
          <p:nvPr>
            <p:ph type="ctrTitle"/>
          </p:nvPr>
        </p:nvSpPr>
        <p:spPr>
          <a:xfrm>
            <a:off x="8926825" y="5954025"/>
            <a:ext cx="34188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CFCF"/>
              </a:buClr>
              <a:buSzPts val="3000"/>
              <a:buFont typeface="Arial"/>
              <a:buNone/>
            </a:pPr>
            <a:r>
              <a:rPr lang="en-SG" sz="1400">
                <a:solidFill>
                  <a:srgbClr val="C0CFCF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Feng Weihan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068606"/>
            <a:ext cx="5607593" cy="182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230" y="403680"/>
            <a:ext cx="5595647" cy="29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>
            <p:ph type="title"/>
          </p:nvPr>
        </p:nvSpPr>
        <p:spPr>
          <a:xfrm>
            <a:off x="0" y="1"/>
            <a:ext cx="3025284" cy="655985"/>
          </a:xfrm>
          <a:prstGeom prst="rect">
            <a:avLst/>
          </a:prstGeom>
          <a:solidFill>
            <a:srgbClr val="7EAF9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SG" sz="2400">
                <a:latin typeface="Comic Sans MS"/>
                <a:ea typeface="Comic Sans MS"/>
                <a:cs typeface="Comic Sans MS"/>
                <a:sym typeface="Comic Sans MS"/>
              </a:rPr>
              <a:t>Defining Success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Chart&#10;&#10;Description automatically generated" id="113" name="Google Shape;1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967498" y="-2591162"/>
            <a:ext cx="4992786" cy="1686173"/>
          </a:xfrm>
          <a:prstGeom prst="rect">
            <a:avLst/>
          </a:prstGeom>
          <a:noFill/>
          <a:ln cap="flat" cmpd="sng" w="9525">
            <a:solidFill>
              <a:srgbClr val="22827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2"/>
          <p:cNvSpPr/>
          <p:nvPr/>
        </p:nvSpPr>
        <p:spPr>
          <a:xfrm>
            <a:off x="-4373617" y="-89213"/>
            <a:ext cx="3583324" cy="2320331"/>
          </a:xfrm>
          <a:prstGeom prst="rect">
            <a:avLst/>
          </a:prstGeom>
          <a:solidFill>
            <a:srgbClr val="FFFFFF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950328" y="2982446"/>
            <a:ext cx="24403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SG" sz="2800" u="none" cap="none" strike="noStrike">
                <a:solidFill>
                  <a:srgbClr val="5A80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55%  </a:t>
            </a:r>
            <a:r>
              <a:rPr b="1" i="0" lang="en-SG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 </a:t>
            </a:r>
            <a:r>
              <a:rPr b="1" i="0" lang="en-SG" sz="2800" u="none" cap="none" strike="noStrike">
                <a:solidFill>
                  <a:srgbClr val="FF71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45%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6204857" y="3875062"/>
            <a:ext cx="31359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projects </a:t>
            </a:r>
            <a:r>
              <a:rPr b="1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hardly receive any pledges</a:t>
            </a: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b="1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15%</a:t>
            </a: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of all projects achieved  </a:t>
            </a:r>
            <a:r>
              <a:rPr b="1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&lt;1%  of goal 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</a:pP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projects that failed, they </a:t>
            </a:r>
            <a:r>
              <a:rPr b="1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failed by a rather large margin (50%).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9340850" y="3875062"/>
            <a:ext cx="2648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projects that succeed, it is still </a:t>
            </a:r>
            <a:r>
              <a:rPr b="1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rare to surpass your goal by &gt; 50% </a:t>
            </a: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only </a:t>
            </a:r>
            <a:r>
              <a:rPr b="1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8.8%</a:t>
            </a: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all projects 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8" name="Google Shape;118;p2"/>
          <p:cNvCxnSpPr/>
          <p:nvPr/>
        </p:nvCxnSpPr>
        <p:spPr>
          <a:xfrm>
            <a:off x="9220200" y="320605"/>
            <a:ext cx="0" cy="2768620"/>
          </a:xfrm>
          <a:prstGeom prst="straightConnector1">
            <a:avLst/>
          </a:prstGeom>
          <a:noFill/>
          <a:ln cap="flat" cmpd="sng" w="28575">
            <a:solidFill>
              <a:srgbClr val="97D0CD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2"/>
          <p:cNvSpPr txBox="1"/>
          <p:nvPr/>
        </p:nvSpPr>
        <p:spPr>
          <a:xfrm>
            <a:off x="572241" y="3876931"/>
            <a:ext cx="5476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projects </a:t>
            </a:r>
            <a:r>
              <a:rPr b="1" i="0" lang="en-SG" sz="1400" u="none" cap="none" strike="noStrike">
                <a:solidFill>
                  <a:srgbClr val="5A80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succeed</a:t>
            </a:r>
            <a:r>
              <a:rPr b="1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 </a:t>
            </a:r>
            <a:r>
              <a:rPr b="1" i="0" lang="en-SG" sz="1400" u="none" cap="none" strike="noStrike">
                <a:solidFill>
                  <a:srgbClr val="FF71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</a:pP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the purpose of this analysis, we will focus on just the successful and failed projects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0" name="Google Shape;120;p2"/>
          <p:cNvCxnSpPr/>
          <p:nvPr/>
        </p:nvCxnSpPr>
        <p:spPr>
          <a:xfrm>
            <a:off x="9232898" y="3512923"/>
            <a:ext cx="0" cy="2212159"/>
          </a:xfrm>
          <a:prstGeom prst="straightConnector1">
            <a:avLst/>
          </a:prstGeom>
          <a:noFill/>
          <a:ln cap="flat" cmpd="sng" w="28575">
            <a:solidFill>
              <a:srgbClr val="97D0CD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2"/>
          <p:cNvSpPr txBox="1"/>
          <p:nvPr/>
        </p:nvSpPr>
        <p:spPr>
          <a:xfrm>
            <a:off x="969174" y="6008711"/>
            <a:ext cx="312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SG" sz="2800" u="none" cap="none" strike="noStrike">
                <a:solidFill>
                  <a:srgbClr val="5A80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Optimistic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6513129" y="6008711"/>
            <a:ext cx="47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SG" sz="2800" u="none" cap="none" strike="noStrike">
                <a:solidFill>
                  <a:srgbClr val="FF71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Realistic Expectations</a:t>
            </a:r>
            <a:endParaRPr b="1" i="0" sz="2800" u="none" cap="none" strike="noStrike">
              <a:solidFill>
                <a:srgbClr val="FF71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4668941" y="6000950"/>
            <a:ext cx="146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SG" sz="28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But…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302909" y="1068606"/>
            <a:ext cx="5745466" cy="65598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7D0CD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67498" y="-2591162"/>
            <a:ext cx="4992786" cy="1686173"/>
          </a:xfrm>
          <a:prstGeom prst="rect">
            <a:avLst/>
          </a:prstGeom>
          <a:noFill/>
          <a:ln cap="flat" cmpd="sng" w="9525">
            <a:solidFill>
              <a:srgbClr val="22827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3"/>
          <p:cNvSpPr/>
          <p:nvPr/>
        </p:nvSpPr>
        <p:spPr>
          <a:xfrm>
            <a:off x="-5711878" y="768603"/>
            <a:ext cx="5476134" cy="3545993"/>
          </a:xfrm>
          <a:prstGeom prst="rect">
            <a:avLst/>
          </a:prstGeom>
          <a:solidFill>
            <a:srgbClr val="FFFFFF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397875" y="1182225"/>
            <a:ext cx="35208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Generally, projects in </a:t>
            </a:r>
            <a:r>
              <a:rPr b="1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technology</a:t>
            </a: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food</a:t>
            </a: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</a:t>
            </a: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film </a:t>
            </a: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&amp; </a:t>
            </a:r>
            <a:r>
              <a:rPr b="1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 </a:t>
            </a: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games </a:t>
            </a: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tend to set higher goals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Projects that succeeded tend to </a:t>
            </a:r>
            <a:r>
              <a:rPr b="1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lower goals</a:t>
            </a:r>
            <a:r>
              <a:rPr b="0" i="0" lang="en-SG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across all subcategories than projects that failed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3" name="Google Shape;133;p3"/>
          <p:cNvGraphicFramePr/>
          <p:nvPr/>
        </p:nvGraphicFramePr>
        <p:xfrm>
          <a:off x="0" y="56599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{451422D1-ACE9-4251-8B75-D41E45CCEE6A}</a:tableStyleId>
              </a:tblPr>
              <a:tblGrid>
                <a:gridCol w="5586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22450"/>
                <a:gridCol w="252400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  <a:gridCol w="237425"/>
              </a:tblGrid>
              <a:tr h="64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en-SG" sz="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and subcategory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Art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Conceptual Art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Digital Art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Illustration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Mixed Media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Painting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Performance Art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Public Art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 - Sculpture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Comics - Comics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Dance - Dance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- Crafts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- Design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- Graphic Design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- Product Design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Fashion - Fashion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 &amp; Video - Animation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 &amp; Video - Documentary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 &amp; Video - Film &amp; Video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 &amp; Video - Narrative Film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 &amp; Video - Short Film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 &amp; Video - Webseries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Food - Food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Games - Board &amp; Card Games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Games - Games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Games - Video Games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Classical Music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Country &amp; Folk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Electronic Music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Hip-Hop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Indie Rock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Jazz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Music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Pop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Rock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- World Music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Photography - Photography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Publishing - Art Book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Publishing - Children's Book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Publishing - Fiction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Publishing - Journalism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Publishing - Nonfiction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Publishing - Periodical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Publishing - Poetry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Publishing - Publishing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 - Open Hardware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 - Open Software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 - Technology</a:t>
                      </a:r>
                      <a:endParaRPr sz="12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en-SG" sz="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 - Theater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2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en-SG" sz="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 Goal – Successful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C8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3150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3467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3288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4048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5A806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en-SG" sz="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 Goal - Failed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D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3317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9950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3250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6250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2650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SG" sz="700" u="none" cap="none" strike="noStrike">
                          <a:solidFill>
                            <a:srgbClr val="FF717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4500</a:t>
                      </a:r>
                      <a:endParaRPr sz="1400" u="none" cap="none" strike="noStrike"/>
                    </a:p>
                  </a:txBody>
                  <a:tcPr marT="1525" marB="0" marR="1525" marL="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806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4" name="Google Shape;134;p3"/>
          <p:cNvPicPr preferRelativeResize="0"/>
          <p:nvPr/>
        </p:nvPicPr>
        <p:blipFill rotWithShape="1">
          <a:blip r:embed="rId4">
            <a:alphaModFix/>
          </a:blip>
          <a:srcRect b="0" l="0" r="0" t="19844"/>
          <a:stretch/>
        </p:blipFill>
        <p:spPr>
          <a:xfrm>
            <a:off x="4198678" y="327993"/>
            <a:ext cx="6793172" cy="2376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8678" y="2917559"/>
            <a:ext cx="7886016" cy="248183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/>
        </p:nvSpPr>
        <p:spPr>
          <a:xfrm>
            <a:off x="397876" y="4201066"/>
            <a:ext cx="3491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SG" sz="2800" u="none" cap="none" strike="noStrike">
                <a:solidFill>
                  <a:srgbClr val="5A80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 for just enough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0" y="1"/>
            <a:ext cx="3025284" cy="655985"/>
          </a:xfrm>
          <a:prstGeom prst="rect">
            <a:avLst/>
          </a:prstGeom>
          <a:solidFill>
            <a:srgbClr val="7EAF9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SG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 Setting</a:t>
            </a:r>
            <a:endParaRPr b="0" i="0" sz="2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2903" y="184048"/>
            <a:ext cx="5805805" cy="2443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44" name="Google Shape;14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67498" y="-2591162"/>
            <a:ext cx="4992786" cy="1686173"/>
          </a:xfrm>
          <a:prstGeom prst="rect">
            <a:avLst/>
          </a:prstGeom>
          <a:noFill/>
          <a:ln cap="flat" cmpd="sng" w="9525">
            <a:solidFill>
              <a:srgbClr val="22827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4"/>
          <p:cNvSpPr/>
          <p:nvPr/>
        </p:nvSpPr>
        <p:spPr>
          <a:xfrm>
            <a:off x="-5711878" y="768603"/>
            <a:ext cx="5476134" cy="3545993"/>
          </a:xfrm>
          <a:prstGeom prst="rect">
            <a:avLst/>
          </a:prstGeom>
          <a:solidFill>
            <a:srgbClr val="FFFFFF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238635" y="5001715"/>
            <a:ext cx="11269877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more likely to succeed with artistic projects, such as </a:t>
            </a:r>
            <a:r>
              <a:rPr b="1" i="0" lang="en-SG" sz="1400" u="none" cap="none" strike="noStrike">
                <a:solidFill>
                  <a:srgbClr val="B67056"/>
                </a:solidFill>
                <a:latin typeface="Arial"/>
                <a:ea typeface="Arial"/>
                <a:cs typeface="Arial"/>
                <a:sym typeface="Arial"/>
              </a:rPr>
              <a:t>dance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SG" sz="1400" u="none" cap="none" strike="noStrike">
                <a:solidFill>
                  <a:srgbClr val="4D719A"/>
                </a:solidFill>
                <a:latin typeface="Arial"/>
                <a:ea typeface="Arial"/>
                <a:cs typeface="Arial"/>
                <a:sym typeface="Arial"/>
              </a:rPr>
              <a:t>theatre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SG" sz="1400" u="none" cap="none" strike="noStrike">
                <a:solidFill>
                  <a:srgbClr val="A0C963"/>
                </a:solidFill>
                <a:latin typeface="Arial"/>
                <a:ea typeface="Arial"/>
                <a:cs typeface="Arial"/>
                <a:sym typeface="Arial"/>
              </a:rPr>
              <a:t>music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SG" sz="1400" u="none" cap="none" strike="noStrike">
                <a:solidFill>
                  <a:srgbClr val="B23F56"/>
                </a:solidFill>
                <a:latin typeface="Arial"/>
                <a:ea typeface="Arial"/>
                <a:cs typeface="Arial"/>
                <a:sym typeface="Arial"/>
              </a:rPr>
              <a:t>art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however, they tend not to exceed the goal by too much – </a:t>
            </a:r>
            <a:r>
              <a:rPr b="1" i="0" lang="en-SG" sz="1600" u="none" cap="none" strike="noStrike">
                <a:solidFill>
                  <a:srgbClr val="5A8069"/>
                </a:solidFill>
                <a:latin typeface="Arial"/>
                <a:ea typeface="Arial"/>
                <a:cs typeface="Arial"/>
                <a:sym typeface="Arial"/>
              </a:rPr>
              <a:t>lower risk, lower reward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might not be as likely to succeed in </a:t>
            </a:r>
            <a:r>
              <a:rPr b="1" i="0" lang="en-SG" sz="1400" u="none" cap="none" strike="noStrike">
                <a:solidFill>
                  <a:srgbClr val="C8D850"/>
                </a:solidFill>
                <a:latin typeface="Arial"/>
                <a:ea typeface="Arial"/>
                <a:cs typeface="Arial"/>
                <a:sym typeface="Arial"/>
              </a:rPr>
              <a:t>games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b="1" i="0" lang="en-SG" sz="1400" u="none" cap="none" strike="noStrike">
                <a:solidFill>
                  <a:srgbClr val="5597A6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SG" sz="1400" u="none" cap="none" strike="noStrike">
                <a:solidFill>
                  <a:srgbClr val="E8A77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SG" sz="1400" u="none" cap="none" strike="noStrike">
                <a:solidFill>
                  <a:srgbClr val="CF625D"/>
                </a:solidFill>
                <a:latin typeface="Arial"/>
                <a:ea typeface="Arial"/>
                <a:cs typeface="Arial"/>
                <a:sym typeface="Arial"/>
              </a:rPr>
              <a:t>comics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projects, but they tend to fetch a higher pledge relative to goal </a:t>
            </a:r>
            <a:r>
              <a:rPr b="0" i="0" lang="en-SG" sz="1400" u="none" cap="none" strike="noStrike">
                <a:solidFill>
                  <a:srgbClr val="297B52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SG" sz="1600" u="none" cap="none" strike="noStrike">
                <a:solidFill>
                  <a:srgbClr val="5A8069"/>
                </a:solidFill>
                <a:latin typeface="Arial"/>
                <a:ea typeface="Arial"/>
                <a:cs typeface="Arial"/>
                <a:sym typeface="Arial"/>
              </a:rPr>
              <a:t>higher risk, higher reward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A80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might want to rethink </a:t>
            </a:r>
            <a:r>
              <a:rPr b="1" i="0" lang="en-SG" sz="1400" u="none" cap="none" strike="noStrike">
                <a:solidFill>
                  <a:srgbClr val="E2A542"/>
                </a:solidFill>
                <a:latin typeface="Arial"/>
                <a:ea typeface="Arial"/>
                <a:cs typeface="Arial"/>
                <a:sym typeface="Arial"/>
              </a:rPr>
              <a:t>fashion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projects, but don’t let me dissuade you – </a:t>
            </a:r>
            <a:r>
              <a:rPr b="1" i="0" lang="en-SG" sz="1600" u="none" cap="none" strike="noStrike">
                <a:solidFill>
                  <a:srgbClr val="5A8069"/>
                </a:solidFill>
                <a:latin typeface="Arial"/>
                <a:ea typeface="Arial"/>
                <a:cs typeface="Arial"/>
                <a:sym typeface="Arial"/>
              </a:rPr>
              <a:t>higher risk, lower reward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A80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609" y="840449"/>
            <a:ext cx="5666210" cy="184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4131" y="2766968"/>
            <a:ext cx="4736626" cy="1903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4"/>
          <p:cNvCxnSpPr/>
          <p:nvPr/>
        </p:nvCxnSpPr>
        <p:spPr>
          <a:xfrm>
            <a:off x="394131" y="1526549"/>
            <a:ext cx="5331755" cy="0"/>
          </a:xfrm>
          <a:prstGeom prst="straightConnector1">
            <a:avLst/>
          </a:prstGeom>
          <a:noFill/>
          <a:ln cap="flat" cmpd="sng" w="28575">
            <a:solidFill>
              <a:srgbClr val="97D0CD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4"/>
          <p:cNvCxnSpPr/>
          <p:nvPr/>
        </p:nvCxnSpPr>
        <p:spPr>
          <a:xfrm>
            <a:off x="6364319" y="888899"/>
            <a:ext cx="5534389" cy="0"/>
          </a:xfrm>
          <a:prstGeom prst="straightConnector1">
            <a:avLst/>
          </a:prstGeom>
          <a:noFill/>
          <a:ln cap="flat" cmpd="sng" w="28575">
            <a:solidFill>
              <a:srgbClr val="97D0CD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id="151" name="Google Shape;15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05183" y="2635532"/>
            <a:ext cx="5093805" cy="229950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"/>
          <p:cNvSpPr txBox="1"/>
          <p:nvPr/>
        </p:nvSpPr>
        <p:spPr>
          <a:xfrm>
            <a:off x="4140023" y="-1997308"/>
            <a:ext cx="3467100" cy="655985"/>
          </a:xfrm>
          <a:prstGeom prst="rect">
            <a:avLst/>
          </a:prstGeom>
          <a:solidFill>
            <a:srgbClr val="7EAF92"/>
          </a:solidFill>
          <a:ln>
            <a:noFill/>
          </a:ln>
        </p:spPr>
        <p:txBody>
          <a:bodyPr anchorCtr="0" anchor="ctr" bIns="0" lIns="0" spcFirstLastPara="1" rIns="0" wrap="square" tIns="0">
            <a:normAutofit fontScale="70000" lnSpcReduction="20000"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42857"/>
              <a:buFont typeface="Arial"/>
              <a:buNone/>
            </a:pPr>
            <a:r>
              <a:rPr b="0" i="0" lang="en-SG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Choosing Your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0" y="1"/>
            <a:ext cx="3025284" cy="655985"/>
          </a:xfrm>
          <a:prstGeom prst="rect">
            <a:avLst/>
          </a:prstGeom>
          <a:solidFill>
            <a:srgbClr val="7EAF9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SG" sz="22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Choosing Your Project</a:t>
            </a:r>
            <a:endParaRPr b="0" i="0" sz="2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39" y="3259946"/>
            <a:ext cx="3848142" cy="192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4985" y="112230"/>
            <a:ext cx="2088680" cy="210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61" name="Google Shape;16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967498" y="-2591162"/>
            <a:ext cx="4992786" cy="1686173"/>
          </a:xfrm>
          <a:prstGeom prst="rect">
            <a:avLst/>
          </a:prstGeom>
          <a:noFill/>
          <a:ln cap="flat" cmpd="sng" w="9525">
            <a:solidFill>
              <a:srgbClr val="22827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5"/>
          <p:cNvSpPr/>
          <p:nvPr/>
        </p:nvSpPr>
        <p:spPr>
          <a:xfrm>
            <a:off x="-5711878" y="768603"/>
            <a:ext cx="5476134" cy="3545993"/>
          </a:xfrm>
          <a:prstGeom prst="rect">
            <a:avLst/>
          </a:prstGeom>
          <a:solidFill>
            <a:srgbClr val="FFFFFF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528896" y="5688448"/>
            <a:ext cx="42050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duration </a:t>
            </a: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&lt;60 days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better still, </a:t>
            </a: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&lt;45 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Lesser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projects  with </a:t>
            </a: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duration &gt;60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8895695" y="265290"/>
            <a:ext cx="3212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rate 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new projects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 rate increased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2009 to 2011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Projects are getting </a:t>
            </a: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pledged amounts relative to goal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5385719" y="-872150"/>
            <a:ext cx="46781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SG" sz="2800" u="none" cap="none" strike="noStrike">
                <a:solidFill>
                  <a:srgbClr val="5A8069"/>
                </a:solidFill>
                <a:latin typeface="Arial"/>
                <a:ea typeface="Arial"/>
                <a:cs typeface="Arial"/>
                <a:sym typeface="Arial"/>
              </a:rPr>
              <a:t>Longer is not always better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6999" y="1273629"/>
            <a:ext cx="3807782" cy="200943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/>
          <p:nvPr/>
        </p:nvSpPr>
        <p:spPr>
          <a:xfrm>
            <a:off x="1152305" y="5216000"/>
            <a:ext cx="176798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SG" sz="1000" u="none" cap="none" strike="noStrike">
                <a:solidFill>
                  <a:srgbClr val="5A8069"/>
                </a:solidFill>
                <a:latin typeface="Arial"/>
                <a:ea typeface="Arial"/>
                <a:cs typeface="Arial"/>
                <a:sym typeface="Arial"/>
              </a:rPr>
              <a:t>More likely to succeed</a:t>
            </a:r>
            <a:endParaRPr b="1" i="0" sz="1000" u="none" cap="none" strike="noStrike">
              <a:solidFill>
                <a:srgbClr val="FF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5"/>
          <p:cNvCxnSpPr/>
          <p:nvPr/>
        </p:nvCxnSpPr>
        <p:spPr>
          <a:xfrm>
            <a:off x="3169643" y="1273629"/>
            <a:ext cx="0" cy="4144191"/>
          </a:xfrm>
          <a:prstGeom prst="straightConnector1">
            <a:avLst/>
          </a:prstGeom>
          <a:noFill/>
          <a:ln cap="flat" cmpd="sng" w="28575">
            <a:solidFill>
              <a:srgbClr val="97D0CD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24343" y="112230"/>
            <a:ext cx="1241004" cy="208944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5821854" y="1681062"/>
            <a:ext cx="43846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SG" sz="600" u="none" cap="none" strike="noStrike">
                <a:solidFill>
                  <a:srgbClr val="335340"/>
                </a:solidFill>
                <a:latin typeface="Arial"/>
                <a:ea typeface="Arial"/>
                <a:cs typeface="Arial"/>
                <a:sym typeface="Arial"/>
              </a:rPr>
              <a:t>53%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6251581" y="1604604"/>
            <a:ext cx="43846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SG" sz="600" u="none" cap="none" strike="noStrike">
                <a:solidFill>
                  <a:srgbClr val="335340"/>
                </a:solidFill>
                <a:latin typeface="Arial"/>
                <a:ea typeface="Arial"/>
                <a:cs typeface="Arial"/>
                <a:sym typeface="Arial"/>
              </a:rPr>
              <a:t>54%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6754663" y="1335880"/>
            <a:ext cx="43846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SG" sz="600" u="none" cap="none" strike="noStrike">
                <a:solidFill>
                  <a:srgbClr val="335340"/>
                </a:solidFill>
                <a:latin typeface="Arial"/>
                <a:ea typeface="Arial"/>
                <a:cs typeface="Arial"/>
                <a:sym typeface="Arial"/>
              </a:rPr>
              <a:t>56%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7087475" y="1492261"/>
            <a:ext cx="43846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SG" sz="600" u="none" cap="none" strike="noStrike">
                <a:solidFill>
                  <a:srgbClr val="335340"/>
                </a:solidFill>
                <a:latin typeface="Arial"/>
                <a:ea typeface="Arial"/>
                <a:cs typeface="Arial"/>
                <a:sym typeface="Arial"/>
              </a:rPr>
              <a:t>53%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/>
        </p:nvSpPr>
        <p:spPr>
          <a:xfrm rot="5400000">
            <a:off x="4660455" y="1081479"/>
            <a:ext cx="97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rgbClr val="E59A7B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 txBox="1"/>
          <p:nvPr/>
        </p:nvSpPr>
        <p:spPr>
          <a:xfrm rot="5400000">
            <a:off x="-187800" y="3161949"/>
            <a:ext cx="13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rgbClr val="7EAF92"/>
                </a:solidFill>
                <a:latin typeface="Arial"/>
                <a:ea typeface="Arial"/>
                <a:cs typeface="Arial"/>
                <a:sym typeface="Arial"/>
              </a:rPr>
              <a:t>Duration</a:t>
            </a:r>
            <a:endParaRPr b="1" i="0" sz="1800" u="none" cap="none" strike="noStrike">
              <a:solidFill>
                <a:srgbClr val="7EAF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5"/>
          <p:cNvCxnSpPr/>
          <p:nvPr/>
        </p:nvCxnSpPr>
        <p:spPr>
          <a:xfrm>
            <a:off x="2622758" y="1273629"/>
            <a:ext cx="0" cy="4144191"/>
          </a:xfrm>
          <a:prstGeom prst="straightConnector1">
            <a:avLst/>
          </a:prstGeom>
          <a:noFill/>
          <a:ln cap="flat" cmpd="sng" w="28575">
            <a:solidFill>
              <a:srgbClr val="97D0CD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5"/>
          <p:cNvSpPr txBox="1"/>
          <p:nvPr/>
        </p:nvSpPr>
        <p:spPr>
          <a:xfrm>
            <a:off x="3168128" y="5210352"/>
            <a:ext cx="176798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SG" sz="1000" u="none" cap="none" strike="noStrike">
                <a:solidFill>
                  <a:srgbClr val="CF625D"/>
                </a:solidFill>
                <a:latin typeface="Arial"/>
                <a:ea typeface="Arial"/>
                <a:cs typeface="Arial"/>
                <a:sym typeface="Arial"/>
              </a:rPr>
              <a:t>Less Likely to succeed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2515377" y="5235942"/>
            <a:ext cx="77173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SG" sz="800" u="none" cap="none" strike="noStrike">
                <a:solidFill>
                  <a:srgbClr val="BAC373"/>
                </a:solidFill>
                <a:latin typeface="Arial"/>
                <a:ea typeface="Arial"/>
                <a:cs typeface="Arial"/>
                <a:sym typeface="Arial"/>
              </a:rPr>
              <a:t>Moderate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84321" y="-3239279"/>
            <a:ext cx="944409" cy="91245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 txBox="1"/>
          <p:nvPr/>
        </p:nvSpPr>
        <p:spPr>
          <a:xfrm>
            <a:off x="0" y="1"/>
            <a:ext cx="3025284" cy="655985"/>
          </a:xfrm>
          <a:prstGeom prst="rect">
            <a:avLst/>
          </a:prstGeom>
          <a:solidFill>
            <a:srgbClr val="7EAF9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SG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and Duration</a:t>
            </a:r>
            <a:endParaRPr b="0" i="0" sz="2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p5"/>
          <p:cNvSpPr txBox="1"/>
          <p:nvPr/>
        </p:nvSpPr>
        <p:spPr>
          <a:xfrm rot="5400000">
            <a:off x="4777680" y="3306395"/>
            <a:ext cx="8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rgbClr val="E59A7B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01731" y="2385747"/>
            <a:ext cx="1163616" cy="2058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74985" y="2400367"/>
            <a:ext cx="2088680" cy="208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97780" y="4545126"/>
            <a:ext cx="2108958" cy="208067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5"/>
          <p:cNvSpPr txBox="1"/>
          <p:nvPr/>
        </p:nvSpPr>
        <p:spPr>
          <a:xfrm rot="5400000">
            <a:off x="4573075" y="5382775"/>
            <a:ext cx="12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rgbClr val="E59A7B"/>
                </a:solidFill>
                <a:latin typeface="Arial"/>
                <a:ea typeface="Arial"/>
                <a:cs typeface="Arial"/>
                <a:sym typeface="Arial"/>
              </a:rPr>
              <a:t>Weekday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669392" y="4545126"/>
            <a:ext cx="1175299" cy="20827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 txBox="1"/>
          <p:nvPr/>
        </p:nvSpPr>
        <p:spPr>
          <a:xfrm>
            <a:off x="8895695" y="2482847"/>
            <a:ext cx="3212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Little difference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chance of success across different months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 successful projects which started from </a:t>
            </a:r>
            <a:r>
              <a:rPr b="1" i="0" lang="en-SG" sz="1400" u="none" cap="none" strike="noStrike">
                <a:solidFill>
                  <a:srgbClr val="5A9DA4"/>
                </a:solidFill>
                <a:latin typeface="Arial"/>
                <a:ea typeface="Arial"/>
                <a:cs typeface="Arial"/>
                <a:sym typeface="Arial"/>
              </a:rPr>
              <a:t>Nov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SG" sz="1400" u="none" cap="none" strike="noStrike">
                <a:solidFill>
                  <a:srgbClr val="E4B448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get a little more pledged amount relative to goal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8895695" y="4677523"/>
            <a:ext cx="3212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projects 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initiated as the week goes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 the days </a:t>
            </a: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make a significant difference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chance of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194" name="Google Shape;1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67498" y="-2591162"/>
            <a:ext cx="4992786" cy="1686173"/>
          </a:xfrm>
          <a:prstGeom prst="rect">
            <a:avLst/>
          </a:prstGeom>
          <a:noFill/>
          <a:ln cap="flat" cmpd="sng" w="9525">
            <a:solidFill>
              <a:srgbClr val="22827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6"/>
          <p:cNvSpPr/>
          <p:nvPr/>
        </p:nvSpPr>
        <p:spPr>
          <a:xfrm>
            <a:off x="-5711878" y="768603"/>
            <a:ext cx="5476134" cy="3545993"/>
          </a:xfrm>
          <a:prstGeom prst="rect">
            <a:avLst/>
          </a:prstGeom>
          <a:solidFill>
            <a:srgbClr val="FFFFFF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867358" y="5924826"/>
            <a:ext cx="42050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more likely to succeed when there are </a:t>
            </a:r>
            <a:r>
              <a:rPr b="1" i="0" lang="en-SG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5</a:t>
            </a:r>
            <a:r>
              <a:rPr b="0" i="0" lang="en-SG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 levels – </a:t>
            </a: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choice matters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 txBox="1"/>
          <p:nvPr/>
        </p:nvSpPr>
        <p:spPr>
          <a:xfrm rot="5400000">
            <a:off x="-247005" y="1547735"/>
            <a:ext cx="124906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rgbClr val="7EAF92"/>
                </a:solidFill>
                <a:latin typeface="Arial"/>
                <a:ea typeface="Arial"/>
                <a:cs typeface="Arial"/>
                <a:sym typeface="Arial"/>
              </a:rPr>
              <a:t>Minimum Reward </a:t>
            </a:r>
            <a:endParaRPr b="1" i="0" sz="1800" u="none" cap="none" strike="noStrike">
              <a:solidFill>
                <a:srgbClr val="7EAF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4321" y="-3239279"/>
            <a:ext cx="944409" cy="91245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 txBox="1"/>
          <p:nvPr/>
        </p:nvSpPr>
        <p:spPr>
          <a:xfrm>
            <a:off x="0" y="1"/>
            <a:ext cx="3025284" cy="655985"/>
          </a:xfrm>
          <a:prstGeom prst="rect">
            <a:avLst/>
          </a:prstGeom>
          <a:solidFill>
            <a:srgbClr val="7EAF9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SG" sz="22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Engagement Is Key</a:t>
            </a:r>
            <a:endParaRPr b="0" i="0" sz="2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6636028" y="4597669"/>
            <a:ext cx="510057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SG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33%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projects have 0 updates, </a:t>
            </a:r>
            <a:r>
              <a:rPr b="1" i="0" lang="en-SG" sz="2800" u="none" cap="none" strike="noStrike">
                <a:solidFill>
                  <a:srgbClr val="FF717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those </a:t>
            </a:r>
            <a:r>
              <a:rPr b="1" i="0" lang="en-SG" sz="1400" u="none" cap="none" strike="noStrike">
                <a:solidFill>
                  <a:srgbClr val="FF7171"/>
                </a:solidFill>
                <a:latin typeface="Arial"/>
                <a:ea typeface="Arial"/>
                <a:cs typeface="Arial"/>
                <a:sym typeface="Arial"/>
              </a:rPr>
              <a:t>failed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rate </a:t>
            </a: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number of </a:t>
            </a: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updates increase 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1" i="0" lang="en-SG" sz="1400" u="none" cap="none" strike="noStrike">
                <a:solidFill>
                  <a:srgbClr val="5A8069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successful for projects with 12 updates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612" y="4004333"/>
            <a:ext cx="4600575" cy="189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0380" y="861602"/>
            <a:ext cx="4600575" cy="189594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 rot="5400000">
            <a:off x="-186382" y="4779333"/>
            <a:ext cx="124906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rgbClr val="7EAF92"/>
                </a:solidFill>
                <a:latin typeface="Arial"/>
                <a:ea typeface="Arial"/>
                <a:cs typeface="Arial"/>
                <a:sym typeface="Arial"/>
              </a:rPr>
              <a:t>Reward Levels</a:t>
            </a:r>
            <a:endParaRPr b="1" i="0" sz="1800" u="none" cap="none" strike="noStrike">
              <a:solidFill>
                <a:srgbClr val="7EAF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867357" y="2822505"/>
            <a:ext cx="451836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set minimum reward at  </a:t>
            </a:r>
            <a:r>
              <a:rPr b="1" i="0" lang="en-SG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$15 </a:t>
            </a:r>
            <a:r>
              <a:rPr b="1" i="0" lang="en-SG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less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 rot="5400000">
            <a:off x="5296025" y="3534978"/>
            <a:ext cx="121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rgbClr val="E59A7B"/>
                </a:solidFill>
                <a:latin typeface="Arial"/>
                <a:ea typeface="Arial"/>
                <a:cs typeface="Arial"/>
                <a:sym typeface="Arial"/>
              </a:rPr>
              <a:t>Updates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6"/>
          <p:cNvCxnSpPr/>
          <p:nvPr/>
        </p:nvCxnSpPr>
        <p:spPr>
          <a:xfrm>
            <a:off x="2316688" y="875925"/>
            <a:ext cx="0" cy="1692189"/>
          </a:xfrm>
          <a:prstGeom prst="straightConnector1">
            <a:avLst/>
          </a:prstGeom>
          <a:noFill/>
          <a:ln cap="flat" cmpd="sng" w="28575">
            <a:solidFill>
              <a:srgbClr val="97D0CD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6"/>
          <p:cNvCxnSpPr/>
          <p:nvPr/>
        </p:nvCxnSpPr>
        <p:spPr>
          <a:xfrm>
            <a:off x="1671852" y="4015478"/>
            <a:ext cx="0" cy="1692189"/>
          </a:xfrm>
          <a:prstGeom prst="straightConnector1">
            <a:avLst/>
          </a:prstGeom>
          <a:noFill/>
          <a:ln cap="flat" cmpd="sng" w="28575">
            <a:solidFill>
              <a:srgbClr val="97D0CD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208" name="Google Shape;208;p6"/>
          <p:cNvGrpSpPr/>
          <p:nvPr/>
        </p:nvGrpSpPr>
        <p:grpSpPr>
          <a:xfrm>
            <a:off x="6078749" y="861602"/>
            <a:ext cx="5861705" cy="3560316"/>
            <a:chOff x="6078749" y="861602"/>
            <a:chExt cx="5861705" cy="3560316"/>
          </a:xfrm>
        </p:grpSpPr>
        <p:pic>
          <p:nvPicPr>
            <p:cNvPr id="209" name="Google Shape;209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78749" y="861602"/>
              <a:ext cx="5861705" cy="3560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6"/>
            <p:cNvSpPr/>
            <p:nvPr/>
          </p:nvSpPr>
          <p:spPr>
            <a:xfrm>
              <a:off x="6626502" y="4055483"/>
              <a:ext cx="153809" cy="18314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7"/>
          <p:cNvGrpSpPr/>
          <p:nvPr/>
        </p:nvGrpSpPr>
        <p:grpSpPr>
          <a:xfrm>
            <a:off x="5009665" y="1722388"/>
            <a:ext cx="2172678" cy="771807"/>
            <a:chOff x="4475991" y="462098"/>
            <a:chExt cx="3102496" cy="1102109"/>
          </a:xfrm>
        </p:grpSpPr>
        <p:sp>
          <p:nvSpPr>
            <p:cNvPr id="218" name="Google Shape;218;p7"/>
            <p:cNvSpPr/>
            <p:nvPr/>
          </p:nvSpPr>
          <p:spPr>
            <a:xfrm rot="600114">
              <a:off x="4532666" y="754398"/>
              <a:ext cx="694205" cy="713383"/>
            </a:xfrm>
            <a:custGeom>
              <a:rect b="b" l="l" r="r" t="t"/>
              <a:pathLst>
                <a:path extrusionOk="0" h="60" w="58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rgbClr val="1BC3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 rot="600114">
              <a:off x="5791465" y="505937"/>
              <a:ext cx="587404" cy="943792"/>
            </a:xfrm>
            <a:custGeom>
              <a:rect b="b" l="l" r="r" t="t"/>
              <a:pathLst>
                <a:path extrusionOk="0" h="79" w="4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rgbClr val="1BC3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 rot="600114">
              <a:off x="7087193" y="757585"/>
              <a:ext cx="427203" cy="775416"/>
            </a:xfrm>
            <a:custGeom>
              <a:rect b="b" l="l" r="r" t="t"/>
              <a:pathLst>
                <a:path extrusionOk="0" h="65" w="36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rgbClr val="1BC3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7"/>
          <p:cNvGrpSpPr/>
          <p:nvPr/>
        </p:nvGrpSpPr>
        <p:grpSpPr>
          <a:xfrm>
            <a:off x="4986787" y="4267365"/>
            <a:ext cx="2218425" cy="641321"/>
            <a:chOff x="4475992" y="5003195"/>
            <a:chExt cx="3167821" cy="915780"/>
          </a:xfrm>
        </p:grpSpPr>
        <p:sp>
          <p:nvSpPr>
            <p:cNvPr id="222" name="Google Shape;222;p7"/>
            <p:cNvSpPr/>
            <p:nvPr/>
          </p:nvSpPr>
          <p:spPr>
            <a:xfrm rot="5400000">
              <a:off x="5690691" y="5352589"/>
              <a:ext cx="749228" cy="383544"/>
            </a:xfrm>
            <a:custGeom>
              <a:rect b="b" l="l" r="r" t="t"/>
              <a:pathLst>
                <a:path extrusionOk="0" h="34" w="66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rgbClr val="1BC3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 rot="6274527">
              <a:off x="6910134" y="5062687"/>
              <a:ext cx="647637" cy="678578"/>
            </a:xfrm>
            <a:custGeom>
              <a:rect b="b" l="l" r="r" t="t"/>
              <a:pathLst>
                <a:path extrusionOk="0" h="60" w="57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rgbClr val="1BC3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 rot="4430858">
              <a:off x="4571743" y="5071596"/>
              <a:ext cx="626472" cy="670149"/>
            </a:xfrm>
            <a:custGeom>
              <a:rect b="b" l="l" r="r" t="t"/>
              <a:pathLst>
                <a:path extrusionOk="0" h="59" w="55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rgbClr val="1BC3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7"/>
          <p:cNvSpPr txBox="1"/>
          <p:nvPr/>
        </p:nvSpPr>
        <p:spPr>
          <a:xfrm>
            <a:off x="3588144" y="2180844"/>
            <a:ext cx="50157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b="0" i="0" lang="en-SG" sz="5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</a:t>
            </a:r>
            <a:endParaRPr b="0" i="0" sz="5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b="0" i="0" lang="en-SG" sz="5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</a:t>
            </a:r>
            <a:endParaRPr b="0" i="0" sz="5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obVTI">
  <a:themeElements>
    <a:clrScheme name="Blob V2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