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Helvetica Neue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5273D-82F9-42E9-8894-F44BB74F7F7E}">
  <a:tblStyle styleId="{DC75273D-82F9-42E9-8894-F44BB74F7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89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Suspension: A project may be suspended if our Trust &amp; Safety team uncovers evidence that it is in violation of Kickstarter's rules, including: </a:t>
            </a:r>
            <a:r>
              <a:rPr lang="en-SG" b="1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Misrepresentation of support</a:t>
            </a:r>
            <a:r>
              <a:rPr lang="en-SG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, through self-pledging. Misrepresentation or failure to disclose relevant facts about the project or its creator</a:t>
            </a: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Goal: boxen plot to show some </a:t>
            </a: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Duration: maybe shows confidence?</a:t>
            </a:r>
            <a:endParaRPr/>
          </a:p>
        </p:txBody>
      </p:sp>
      <p:sp>
        <p:nvSpPr>
          <p:cNvPr id="157" name="Google Shape;1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i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Duration: maybe shows confidence?</a:t>
            </a:r>
            <a:endParaRPr/>
          </a:p>
        </p:txBody>
      </p:sp>
      <p:sp>
        <p:nvSpPr>
          <p:cNvPr id="192" name="Google Shape;19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d44823b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e8d44823b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8354663" y="2505823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marR="0" lvl="0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9317625" y="6120991"/>
            <a:ext cx="25899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SG" sz="1500" i="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Kickstarter Dataset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SG" sz="15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500">
              <a:solidFill>
                <a:srgbClr val="C0CFC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774425" y="5421850"/>
            <a:ext cx="3418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CFCF"/>
              </a:buClr>
              <a:buSzPts val="3000"/>
              <a:buFont typeface="Arial"/>
              <a:buNone/>
            </a:pPr>
            <a:r>
              <a:rPr lang="en-SG" sz="1700" i="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SCIENCE IMMERSIVE ADMISSIONS TASK</a:t>
            </a:r>
            <a:endParaRPr sz="4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4938952" y="286763"/>
            <a:ext cx="2172678" cy="771807"/>
            <a:chOff x="4475991" y="462098"/>
            <a:chExt cx="3102496" cy="1102109"/>
          </a:xfrm>
        </p:grpSpPr>
        <p:sp>
          <p:nvSpPr>
            <p:cNvPr id="94" name="Google Shape;94;p13"/>
            <p:cNvSpPr/>
            <p:nvPr/>
          </p:nvSpPr>
          <p:spPr>
            <a:xfrm rot="600114">
              <a:off x="4532666" y="754398"/>
              <a:ext cx="694205" cy="713383"/>
            </a:xfrm>
            <a:custGeom>
              <a:avLst/>
              <a:gdLst/>
              <a:ahLst/>
              <a:cxnLst/>
              <a:rect l="l" t="t" r="r" b="b"/>
              <a:pathLst>
                <a:path w="58" h="60" extrusionOk="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rot="600114">
              <a:off x="5791465" y="505937"/>
              <a:ext cx="587404" cy="943792"/>
            </a:xfrm>
            <a:custGeom>
              <a:avLst/>
              <a:gdLst/>
              <a:ahLst/>
              <a:cxnLst/>
              <a:rect l="l" t="t" r="r" b="b"/>
              <a:pathLst>
                <a:path w="49" h="79" extrusionOk="0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600114">
              <a:off x="7087193" y="757585"/>
              <a:ext cx="427203" cy="775416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4978637" y="5450765"/>
            <a:ext cx="2218425" cy="641321"/>
            <a:chOff x="4475992" y="5003195"/>
            <a:chExt cx="3167821" cy="915780"/>
          </a:xfrm>
        </p:grpSpPr>
        <p:sp>
          <p:nvSpPr>
            <p:cNvPr id="98" name="Google Shape;98;p13"/>
            <p:cNvSpPr/>
            <p:nvPr/>
          </p:nvSpPr>
          <p:spPr>
            <a:xfrm rot="5400000">
              <a:off x="5690691" y="5352589"/>
              <a:ext cx="749228" cy="383544"/>
            </a:xfrm>
            <a:custGeom>
              <a:avLst/>
              <a:gdLst/>
              <a:ahLst/>
              <a:cxnLst/>
              <a:rect l="l" t="t" r="r" b="b"/>
              <a:pathLst>
                <a:path w="66" h="34" extrusionOk="0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6274527">
              <a:off x="6910134" y="5062687"/>
              <a:ext cx="647637" cy="678578"/>
            </a:xfrm>
            <a:custGeom>
              <a:avLst/>
              <a:gdLst/>
              <a:ahLst/>
              <a:cxnLst/>
              <a:rect l="l" t="t" r="r" b="b"/>
              <a:pathLst>
                <a:path w="57" h="60" extrusionOk="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4430858">
              <a:off x="4571743" y="5071596"/>
              <a:ext cx="626472" cy="670149"/>
            </a:xfrm>
            <a:custGeom>
              <a:avLst/>
              <a:gdLst/>
              <a:ahLst/>
              <a:cxnLst/>
              <a:rect l="l" t="t" r="r" b="b"/>
              <a:pathLst>
                <a:path w="55" h="59" extrusionOk="0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1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7662" b="35949"/>
          <a:stretch/>
        </p:blipFill>
        <p:spPr>
          <a:xfrm>
            <a:off x="3582644" y="2946481"/>
            <a:ext cx="5014800" cy="743784"/>
          </a:xfrm>
          <a:custGeom>
            <a:avLst/>
            <a:gdLst/>
            <a:ahLst/>
            <a:cxnLst/>
            <a:rect l="l" t="t" r="r" b="b"/>
            <a:pathLst>
              <a:path w="5014800" h="5409338" extrusionOk="0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3581806" y="73554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SG" sz="5600" u="non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MAKE YOUR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594481" y="328733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SG" sz="5600" u="non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CAMPAIGN A </a:t>
            </a:r>
            <a:r>
              <a:rPr lang="en-SG" sz="5600" u="none" cap="none">
                <a:solidFill>
                  <a:srgbClr val="1BC37B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8926825" y="5954025"/>
            <a:ext cx="3418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CFCF"/>
              </a:buClr>
              <a:buSzPts val="3000"/>
              <a:buFont typeface="Arial"/>
              <a:buNone/>
            </a:pPr>
            <a:r>
              <a:rPr lang="en-SG" sz="14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Feng Weihan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68606"/>
            <a:ext cx="5607593" cy="182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8230" y="403680"/>
            <a:ext cx="5595647" cy="29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400">
                <a:latin typeface="Comic Sans MS"/>
                <a:ea typeface="Comic Sans MS"/>
                <a:cs typeface="Comic Sans MS"/>
                <a:sym typeface="Comic Sans MS"/>
              </a:rPr>
              <a:t>Defining Success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14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w="9525" cap="flat" cmpd="sng">
            <a:solidFill>
              <a:srgbClr val="22827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4"/>
          <p:cNvSpPr/>
          <p:nvPr/>
        </p:nvSpPr>
        <p:spPr>
          <a:xfrm>
            <a:off x="-4373617" y="-89213"/>
            <a:ext cx="3583324" cy="2320331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950328" y="2982446"/>
            <a:ext cx="24403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55%  </a:t>
            </a:r>
            <a:r>
              <a:rPr lang="en-SG"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</a:t>
            </a:r>
            <a:r>
              <a:rPr lang="en-SG" sz="2800" b="1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45%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204857" y="3875062"/>
            <a:ext cx="3135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projects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hardly receive any pledges</a:t>
            </a: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15%</a:t>
            </a: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of all projects achieved 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&lt;1%  of goal 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</a:pP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projects that failed, they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by a rather large margin (50%).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340850" y="3875062"/>
            <a:ext cx="2648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projects that succeed, it is still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rare to surpass your goal by &gt; 50% </a:t>
            </a: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only </a:t>
            </a:r>
            <a:r>
              <a:rPr lang="en-SG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8.8%</a:t>
            </a:r>
            <a:r>
              <a:rPr lang="en-SG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all projects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9220200" y="320605"/>
            <a:ext cx="0" cy="2768620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/>
          <p:nvPr/>
        </p:nvSpPr>
        <p:spPr>
          <a:xfrm>
            <a:off x="572241" y="3876931"/>
            <a:ext cx="5476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projects </a:t>
            </a:r>
            <a:r>
              <a:rPr lang="en-SG" b="1" dirty="0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succeed</a:t>
            </a:r>
            <a:r>
              <a:rPr lang="en-SG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S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 </a:t>
            </a:r>
            <a:r>
              <a:rPr lang="en-SG" b="1" dirty="0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dirty="0">
              <a:solidFill>
                <a:srgbClr val="EE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</a:pPr>
            <a:r>
              <a:rPr lang="en-S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purpose of this analysis, we will focus on just the successful and failed projects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9232898" y="3512923"/>
            <a:ext cx="0" cy="2212159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/>
          <p:nvPr/>
        </p:nvSpPr>
        <p:spPr>
          <a:xfrm>
            <a:off x="969174" y="6008711"/>
            <a:ext cx="312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Optimistic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513129" y="6008711"/>
            <a:ext cx="470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Realistic Expectations</a:t>
            </a:r>
            <a:endParaRPr sz="2800" b="1">
              <a:solidFill>
                <a:srgbClr val="FF71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668941" y="6000950"/>
            <a:ext cx="146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But…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02909" y="1068606"/>
            <a:ext cx="5745466" cy="65598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w="9525" cap="flat" cmpd="sng">
            <a:solidFill>
              <a:srgbClr val="22827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15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97875" y="1182225"/>
            <a:ext cx="352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Generally, projects in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film 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 to set higher goals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 that succeeded tend to </a:t>
            </a:r>
            <a:r>
              <a:rPr lang="en-SG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lower goals</a:t>
            </a:r>
            <a:r>
              <a:rPr lang="en-SG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across all subcategories than projects that failed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3" name="Google Shape;133;p15"/>
          <p:cNvGraphicFramePr/>
          <p:nvPr>
            <p:extLst>
              <p:ext uri="{D42A27DB-BD31-4B8C-83A1-F6EECF244321}">
                <p14:modId xmlns:p14="http://schemas.microsoft.com/office/powerpoint/2010/main" val="368552263"/>
              </p:ext>
            </p:extLst>
          </p:nvPr>
        </p:nvGraphicFramePr>
        <p:xfrm>
          <a:off x="0" y="5659974"/>
          <a:ext cx="12192450" cy="1185310"/>
        </p:xfrm>
        <a:graphic>
          <a:graphicData uri="http://schemas.openxmlformats.org/drawingml/2006/table">
            <a:tbl>
              <a:tblPr>
                <a:noFill/>
                <a:tableStyleId>{DC75273D-82F9-42E9-8894-F44BB74F7F7E}</a:tableStyleId>
              </a:tblPr>
              <a:tblGrid>
                <a:gridCol w="55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2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and subcategory</a:t>
                      </a:r>
                      <a:endParaRPr/>
                    </a:p>
                  </a:txBody>
                  <a:tcPr marL="1525" marR="1525" marT="1525" marB="0" anchor="ctr">
                    <a:lnL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Art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Conceptual Art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Digital Art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Illustration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Mixed Media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Painting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Performance Art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Public Art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Sculpture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Comics - Comics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Dance - Dance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Crafts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Design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Graphic Design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Product Design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Fashion - Fashion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Animation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Documentary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Film &amp; Video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Narrative Film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Short Film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Webseries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- Food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Board &amp; Card Games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Games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Video Games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Classical Music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Country &amp; Folk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Electronic Music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Hip-Hop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Indie Rock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Jazz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Music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Pop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Rock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World Music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Photography - Photography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Art Book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Children's Book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Fiction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Journalism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Nonfiction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Periodical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Poetry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Publishing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Open Hardware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Open Software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Technology</a:t>
                      </a:r>
                      <a:endParaRPr sz="1200"/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</a:t>
                      </a:r>
                      <a:r>
                        <a:rPr lang="en-SG" sz="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</a:t>
                      </a:r>
                      <a:r>
                        <a:rPr lang="en-SG" sz="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</a:t>
                      </a:r>
                      <a:endParaRPr sz="5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25" marR="1525" marT="1525" marB="0" vert="eaVert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Goal – Successful</a:t>
                      </a:r>
                      <a:endParaRPr/>
                    </a:p>
                  </a:txBody>
                  <a:tcPr marL="1525" marR="1525" marT="1525" marB="0" anchor="ctr">
                    <a:lnL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C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3467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3288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4048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Goal - Failed</a:t>
                      </a:r>
                      <a:endParaRPr/>
                    </a:p>
                  </a:txBody>
                  <a:tcPr marL="1525" marR="1525" marT="1525" marB="0" anchor="ctr">
                    <a:lnL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3317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2650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13000</a:t>
                      </a:r>
                      <a:endParaRPr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700" b="0" i="0" u="none" strike="noStrike" cap="none" dirty="0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 dirty="0"/>
                    </a:p>
                  </a:txBody>
                  <a:tcPr marL="1525" marR="1525" marT="1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A806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t="19844"/>
          <a:stretch/>
        </p:blipFill>
        <p:spPr>
          <a:xfrm>
            <a:off x="4198678" y="327993"/>
            <a:ext cx="6793172" cy="237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678" y="2917559"/>
            <a:ext cx="7886016" cy="248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97876" y="4201066"/>
            <a:ext cx="34915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for just enough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400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Setting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903" y="184048"/>
            <a:ext cx="5805805" cy="24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w="9525" cap="flat" cmpd="sng">
            <a:solidFill>
              <a:srgbClr val="22827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16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38635" y="5001715"/>
            <a:ext cx="11269877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more likely to succeed with artistic projects, such as </a:t>
            </a:r>
            <a:r>
              <a:rPr lang="en-SG" sz="1400" b="1">
                <a:solidFill>
                  <a:srgbClr val="B67056"/>
                </a:solidFill>
                <a:latin typeface="Arial"/>
                <a:ea typeface="Arial"/>
                <a:cs typeface="Arial"/>
                <a:sym typeface="Arial"/>
              </a:rPr>
              <a:t>dance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 b="1">
                <a:solidFill>
                  <a:srgbClr val="4D719A"/>
                </a:solidFill>
                <a:latin typeface="Arial"/>
                <a:ea typeface="Arial"/>
                <a:cs typeface="Arial"/>
                <a:sym typeface="Arial"/>
              </a:rPr>
              <a:t>theatre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 b="1">
                <a:solidFill>
                  <a:srgbClr val="A0C963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SG" sz="1400" b="1">
                <a:solidFill>
                  <a:srgbClr val="B23F56"/>
                </a:solidFill>
                <a:latin typeface="Arial"/>
                <a:ea typeface="Arial"/>
                <a:cs typeface="Arial"/>
                <a:sym typeface="Arial"/>
              </a:rPr>
              <a:t>art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however, they tend not to exceed the goal by too much – </a:t>
            </a:r>
            <a:r>
              <a:rPr lang="en-SG" sz="1600" b="1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lower risk, lower reward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might not be as likely to succeed in </a:t>
            </a:r>
            <a:r>
              <a:rPr lang="en-SG" sz="1400" b="1">
                <a:solidFill>
                  <a:srgbClr val="C8D850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-SG" sz="1400" b="1">
                <a:solidFill>
                  <a:srgbClr val="5597A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 b="1">
                <a:solidFill>
                  <a:srgbClr val="E8A77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SG" sz="1400" b="1">
                <a:solidFill>
                  <a:srgbClr val="CF625D"/>
                </a:solidFill>
                <a:latin typeface="Arial"/>
                <a:ea typeface="Arial"/>
                <a:cs typeface="Arial"/>
                <a:sym typeface="Arial"/>
              </a:rPr>
              <a:t>comics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projects, but they tend to fetch a higher pledge relative to goal </a:t>
            </a:r>
            <a:r>
              <a:rPr lang="en-SG" sz="1400">
                <a:solidFill>
                  <a:srgbClr val="297B52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SG" sz="1600" b="1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higher risk, higher reward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5A80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might want to rethink </a:t>
            </a:r>
            <a:r>
              <a:rPr lang="en-SG" sz="1400" b="1">
                <a:solidFill>
                  <a:srgbClr val="E2A542"/>
                </a:solidFill>
                <a:latin typeface="Arial"/>
                <a:ea typeface="Arial"/>
                <a:cs typeface="Arial"/>
                <a:sym typeface="Arial"/>
              </a:rPr>
              <a:t>fashion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projects, but don’t let me dissuade you – </a:t>
            </a:r>
            <a:r>
              <a:rPr lang="en-SG" sz="1600" b="1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higher risk, lower reward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rgbClr val="5A80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609" y="840449"/>
            <a:ext cx="5666210" cy="184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131" y="2766968"/>
            <a:ext cx="4736626" cy="1903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6"/>
          <p:cNvCxnSpPr/>
          <p:nvPr/>
        </p:nvCxnSpPr>
        <p:spPr>
          <a:xfrm>
            <a:off x="394131" y="1526549"/>
            <a:ext cx="5331755" cy="0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6364319" y="888899"/>
            <a:ext cx="5534389" cy="0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05183" y="2635532"/>
            <a:ext cx="5093805" cy="22995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140023" y="-1997308"/>
            <a:ext cx="3467100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4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Choosing Your Project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200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Choosing Your Project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39" y="3259946"/>
            <a:ext cx="3848142" cy="192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4985" y="112230"/>
            <a:ext cx="2088680" cy="210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w="9525" cap="flat" cmpd="sng">
            <a:solidFill>
              <a:srgbClr val="22827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17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28896" y="5688448"/>
            <a:ext cx="420503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duration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&lt;60 days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better still,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&lt;45 days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Lesser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projects  with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 &gt;60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895695" y="265290"/>
            <a:ext cx="32127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rate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new projects</a:t>
            </a:r>
            <a:endParaRPr/>
          </a:p>
          <a:p>
            <a:pPr marL="285750" marR="0" lvl="0" indent="-1968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rate increased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2009 to 2011</a:t>
            </a:r>
            <a:endParaRPr/>
          </a:p>
          <a:p>
            <a:pPr marL="285750" marR="0" lvl="0" indent="-1968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 are getting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pledged amounts relative to goal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5385719" y="-872150"/>
            <a:ext cx="46781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Longer is not always better 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999" y="1273629"/>
            <a:ext cx="3807782" cy="20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152305" y="5216000"/>
            <a:ext cx="17679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More likely to succeed</a:t>
            </a:r>
            <a:endParaRPr sz="1000" b="1">
              <a:solidFill>
                <a:srgbClr val="FF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3169643" y="1273629"/>
            <a:ext cx="0" cy="4144191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4343" y="112230"/>
            <a:ext cx="1241004" cy="2089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5821854" y="1681062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6251581" y="1604604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54%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6754663" y="1335880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56%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7087475" y="1492261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 rot="5400000">
            <a:off x="4660455" y="1081479"/>
            <a:ext cx="97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 rot="5400000">
            <a:off x="-187800" y="3161949"/>
            <a:ext cx="133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1800" b="1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2622758" y="1273629"/>
            <a:ext cx="0" cy="4144191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17"/>
          <p:cNvSpPr txBox="1"/>
          <p:nvPr/>
        </p:nvSpPr>
        <p:spPr>
          <a:xfrm>
            <a:off x="3168128" y="5210352"/>
            <a:ext cx="17679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>
                <a:solidFill>
                  <a:srgbClr val="CF625D"/>
                </a:solidFill>
                <a:latin typeface="Arial"/>
                <a:ea typeface="Arial"/>
                <a:cs typeface="Arial"/>
                <a:sym typeface="Arial"/>
              </a:rPr>
              <a:t>Less Likely to succeed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515377" y="5235942"/>
            <a:ext cx="77173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>
                <a:solidFill>
                  <a:srgbClr val="BAC373"/>
                </a:solidFill>
                <a:latin typeface="Arial"/>
                <a:ea typeface="Arial"/>
                <a:cs typeface="Arial"/>
                <a:sym typeface="Arial"/>
              </a:rPr>
              <a:t>Moderate</a:t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84321" y="-3239279"/>
            <a:ext cx="944409" cy="91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400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and Duration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 rot="5400000">
            <a:off x="4777680" y="3306395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1731" y="2385747"/>
            <a:ext cx="1163616" cy="205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74985" y="2400367"/>
            <a:ext cx="2088680" cy="208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97780" y="4545126"/>
            <a:ext cx="2108958" cy="208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 rot="5400000">
            <a:off x="4573075" y="5382775"/>
            <a:ext cx="128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392" y="4545126"/>
            <a:ext cx="1175299" cy="2082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/>
        </p:nvSpPr>
        <p:spPr>
          <a:xfrm>
            <a:off x="8895695" y="2482847"/>
            <a:ext cx="32127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difference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chance of success across different months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successful projects which started from </a:t>
            </a:r>
            <a:r>
              <a:rPr lang="en-SG" sz="1400" b="1">
                <a:solidFill>
                  <a:srgbClr val="5A9DA4"/>
                </a:solidFill>
                <a:latin typeface="Arial"/>
                <a:ea typeface="Arial"/>
                <a:cs typeface="Arial"/>
                <a:sym typeface="Arial"/>
              </a:rPr>
              <a:t>Nov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 b="1">
                <a:solidFill>
                  <a:srgbClr val="E4B448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get a little more pledged amount relative to goal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8895695" y="4677523"/>
            <a:ext cx="3212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projects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initiated as the week goes on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the days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make a significant difference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chance of success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8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w="9525" cap="flat" cmpd="sng">
            <a:solidFill>
              <a:srgbClr val="22827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18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867358" y="5924826"/>
            <a:ext cx="420503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more likely to succeed when there are </a:t>
            </a:r>
            <a:r>
              <a:rPr lang="en-SG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5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 levels –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matters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 rot="5400000">
            <a:off x="-247005" y="1547735"/>
            <a:ext cx="12490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Minimum Reward </a:t>
            </a:r>
            <a:endParaRPr sz="1800" b="1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321" y="-3239279"/>
            <a:ext cx="944409" cy="91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200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Engagement Is Key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6636028" y="4597669"/>
            <a:ext cx="510057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33%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projects have 0 updates, </a:t>
            </a:r>
            <a:r>
              <a:rPr lang="en-SG" sz="2800" b="1">
                <a:solidFill>
                  <a:srgbClr val="FF717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those </a:t>
            </a:r>
            <a:r>
              <a:rPr lang="en-SG" sz="1400" b="1">
                <a:solidFill>
                  <a:srgbClr val="FF7171"/>
                </a:solidFill>
                <a:latin typeface="Arial"/>
                <a:ea typeface="Arial"/>
                <a:cs typeface="Arial"/>
                <a:sym typeface="Arial"/>
              </a:rPr>
              <a:t>failed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rate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number of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increase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SG" sz="1400" b="1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 for projects with 12 updates </a:t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612" y="4004333"/>
            <a:ext cx="4600575" cy="189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380" y="861602"/>
            <a:ext cx="4600575" cy="1895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/>
        </p:nvSpPr>
        <p:spPr>
          <a:xfrm rot="5400000">
            <a:off x="-186382" y="4779333"/>
            <a:ext cx="12490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Reward Levels</a:t>
            </a:r>
            <a:endParaRPr sz="1800" b="1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867357" y="2822505"/>
            <a:ext cx="451836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set minimum reward at  </a:t>
            </a:r>
            <a:r>
              <a:rPr lang="en-SG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$15 </a:t>
            </a:r>
            <a:r>
              <a:rPr lang="en-SG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less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 rot="5400000">
            <a:off x="5296025" y="3534978"/>
            <a:ext cx="121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endParaRPr/>
          </a:p>
        </p:txBody>
      </p:sp>
      <p:cxnSp>
        <p:nvCxnSpPr>
          <p:cNvPr id="206" name="Google Shape;206;p18"/>
          <p:cNvCxnSpPr/>
          <p:nvPr/>
        </p:nvCxnSpPr>
        <p:spPr>
          <a:xfrm>
            <a:off x="2316688" y="875925"/>
            <a:ext cx="0" cy="1692189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18"/>
          <p:cNvCxnSpPr/>
          <p:nvPr/>
        </p:nvCxnSpPr>
        <p:spPr>
          <a:xfrm>
            <a:off x="1671852" y="4015478"/>
            <a:ext cx="0" cy="1692189"/>
          </a:xfrm>
          <a:prstGeom prst="straightConnector1">
            <a:avLst/>
          </a:prstGeom>
          <a:noFill/>
          <a:ln w="28575" cap="flat" cmpd="sng">
            <a:solidFill>
              <a:srgbClr val="97D0CD"/>
            </a:solidFill>
            <a:prstDash val="dot"/>
            <a:miter lim="800000"/>
            <a:headEnd type="none" w="sm" len="sm"/>
            <a:tailEnd type="none" w="sm" len="sm"/>
          </a:ln>
        </p:spPr>
      </p:cxnSp>
      <p:grpSp>
        <p:nvGrpSpPr>
          <p:cNvPr id="208" name="Google Shape;208;p18"/>
          <p:cNvGrpSpPr/>
          <p:nvPr/>
        </p:nvGrpSpPr>
        <p:grpSpPr>
          <a:xfrm>
            <a:off x="6078749" y="861602"/>
            <a:ext cx="5861705" cy="3560316"/>
            <a:chOff x="6078749" y="861602"/>
            <a:chExt cx="5861705" cy="3560316"/>
          </a:xfrm>
        </p:grpSpPr>
        <p:pic>
          <p:nvPicPr>
            <p:cNvPr id="209" name="Google Shape;209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078749" y="861602"/>
              <a:ext cx="5861705" cy="356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8"/>
            <p:cNvSpPr/>
            <p:nvPr/>
          </p:nvSpPr>
          <p:spPr>
            <a:xfrm>
              <a:off x="6626502" y="4055483"/>
              <a:ext cx="153809" cy="1831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9"/>
          <p:cNvGrpSpPr/>
          <p:nvPr/>
        </p:nvGrpSpPr>
        <p:grpSpPr>
          <a:xfrm>
            <a:off x="5009665" y="1722388"/>
            <a:ext cx="2172678" cy="771807"/>
            <a:chOff x="4475991" y="462098"/>
            <a:chExt cx="3102496" cy="1102109"/>
          </a:xfrm>
        </p:grpSpPr>
        <p:sp>
          <p:nvSpPr>
            <p:cNvPr id="218" name="Google Shape;218;p19"/>
            <p:cNvSpPr/>
            <p:nvPr/>
          </p:nvSpPr>
          <p:spPr>
            <a:xfrm rot="600114">
              <a:off x="4532666" y="754398"/>
              <a:ext cx="694205" cy="713383"/>
            </a:xfrm>
            <a:custGeom>
              <a:avLst/>
              <a:gdLst/>
              <a:ahLst/>
              <a:cxnLst/>
              <a:rect l="l" t="t" r="r" b="b"/>
              <a:pathLst>
                <a:path w="58" h="60" extrusionOk="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 rot="600114">
              <a:off x="5791465" y="505937"/>
              <a:ext cx="587404" cy="943792"/>
            </a:xfrm>
            <a:custGeom>
              <a:avLst/>
              <a:gdLst/>
              <a:ahLst/>
              <a:cxnLst/>
              <a:rect l="l" t="t" r="r" b="b"/>
              <a:pathLst>
                <a:path w="49" h="79" extrusionOk="0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 rot="600114">
              <a:off x="7087193" y="757585"/>
              <a:ext cx="427203" cy="775416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4986787" y="4267365"/>
            <a:ext cx="2218425" cy="641321"/>
            <a:chOff x="4475992" y="5003195"/>
            <a:chExt cx="3167821" cy="915780"/>
          </a:xfrm>
        </p:grpSpPr>
        <p:sp>
          <p:nvSpPr>
            <p:cNvPr id="222" name="Google Shape;222;p19"/>
            <p:cNvSpPr/>
            <p:nvPr/>
          </p:nvSpPr>
          <p:spPr>
            <a:xfrm rot="5400000">
              <a:off x="5690691" y="5352589"/>
              <a:ext cx="749228" cy="383544"/>
            </a:xfrm>
            <a:custGeom>
              <a:avLst/>
              <a:gdLst/>
              <a:ahLst/>
              <a:cxnLst/>
              <a:rect l="l" t="t" r="r" b="b"/>
              <a:pathLst>
                <a:path w="66" h="34" extrusionOk="0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 rot="6274527">
              <a:off x="6910134" y="5062687"/>
              <a:ext cx="647637" cy="678578"/>
            </a:xfrm>
            <a:custGeom>
              <a:avLst/>
              <a:gdLst/>
              <a:ahLst/>
              <a:cxnLst/>
              <a:rect l="l" t="t" r="r" b="b"/>
              <a:pathLst>
                <a:path w="57" h="60" extrusionOk="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4430858">
              <a:off x="4571743" y="5071596"/>
              <a:ext cx="626472" cy="670149"/>
            </a:xfrm>
            <a:custGeom>
              <a:avLst/>
              <a:gdLst/>
              <a:ahLst/>
              <a:cxnLst/>
              <a:rect l="l" t="t" r="r" b="b"/>
              <a:pathLst>
                <a:path w="55" h="59" extrusionOk="0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9"/>
          <p:cNvSpPr txBox="1"/>
          <p:nvPr/>
        </p:nvSpPr>
        <p:spPr>
          <a:xfrm>
            <a:off x="3588144" y="218084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SG" sz="5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</a:t>
            </a:r>
            <a:endParaRPr sz="5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SG" sz="5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sz="5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803</Words>
  <Application>Microsoft Office PowerPoint</Application>
  <PresentationFormat>Widescreen</PresentationFormat>
  <Paragraphs>232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Helvetica Neue</vt:lpstr>
      <vt:lpstr>Comic Sans MS</vt:lpstr>
      <vt:lpstr>arial</vt:lpstr>
      <vt:lpstr>BlobVTI</vt:lpstr>
      <vt:lpstr>DATA SCIENCE IMMERSIVE ADMISSIONS TASK</vt:lpstr>
      <vt:lpstr>Defining Success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IMMERSIVE ADMISSIONS TASK</dc:title>
  <cp:lastModifiedBy>Weihan</cp:lastModifiedBy>
  <cp:revision>2</cp:revision>
  <dcterms:modified xsi:type="dcterms:W3CDTF">2022-02-21T11:38:32Z</dcterms:modified>
</cp:coreProperties>
</file>