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59" r:id="rId4"/>
    <p:sldId id="257" r:id="rId5"/>
    <p:sldId id="266" r:id="rId6"/>
    <p:sldId id="261" r:id="rId7"/>
    <p:sldId id="267" r:id="rId8"/>
    <p:sldId id="280" r:id="rId9"/>
    <p:sldId id="281" r:id="rId10"/>
    <p:sldId id="268" r:id="rId11"/>
    <p:sldId id="269" r:id="rId12"/>
    <p:sldId id="270" r:id="rId13"/>
    <p:sldId id="271" r:id="rId14"/>
    <p:sldId id="272" r:id="rId15"/>
    <p:sldId id="279" r:id="rId16"/>
    <p:sldId id="273" r:id="rId17"/>
    <p:sldId id="274" r:id="rId18"/>
    <p:sldId id="275" r:id="rId19"/>
    <p:sldId id="291" r:id="rId20"/>
    <p:sldId id="290" r:id="rId21"/>
    <p:sldId id="276" r:id="rId22"/>
    <p:sldId id="277" r:id="rId23"/>
    <p:sldId id="27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C4E"/>
    <a:srgbClr val="1C5A57"/>
    <a:srgbClr val="FFFFFF"/>
    <a:srgbClr val="B07D95"/>
    <a:srgbClr val="32A09A"/>
    <a:srgbClr val="5A74CC"/>
    <a:srgbClr val="0079D3"/>
    <a:srgbClr val="2A8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5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25E36-0042-4A3E-8A11-8EC6AED19BB1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D3639-6417-4491-8B77-DD56E2BC25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46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is a scene from the movie Mr Bean, you see that here, Mr Bean has drawn a crude but funny face on top of a world famous, and you can say ‘profound’ painting.</a:t>
            </a:r>
          </a:p>
          <a:p>
            <a:endParaRPr lang="en-SG" dirty="0"/>
          </a:p>
          <a:p>
            <a:r>
              <a:rPr lang="en-SG" dirty="0"/>
              <a:t>I thought it is quite an apt picture to illustrate my presentation, which is titled Profound or Not profound. And for this presentation I would take you through an analysis of profoundness by classifying subreddits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020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5869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Next we move to the second question…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12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 I created 128 feature sets. Each containing a different permutation of features. </a:t>
            </a:r>
          </a:p>
          <a:p>
            <a:endParaRPr lang="en-SG" dirty="0"/>
          </a:p>
          <a:p>
            <a:r>
              <a:rPr lang="en-SG" dirty="0"/>
              <a:t>By passing different combinations of our dataset through a classifier. </a:t>
            </a:r>
          </a:p>
          <a:p>
            <a:endParaRPr lang="en-SG" dirty="0"/>
          </a:p>
          <a:p>
            <a:r>
              <a:rPr lang="en-SG" dirty="0"/>
              <a:t>We see that the best feature is feature set 106, but in the end, selected feature set 33, which uses 2 less features.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4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we analyse the individual misclassification rate of the subreddits, we see that r/</a:t>
            </a:r>
            <a:r>
              <a:rPr lang="en-SG" dirty="0" err="1"/>
              <a:t>oneliners</a:t>
            </a:r>
            <a:r>
              <a:rPr lang="en-SG" dirty="0"/>
              <a:t> has a higher misclassification rate. This could be due to more of the quotes in r/</a:t>
            </a:r>
            <a:r>
              <a:rPr lang="en-SG" dirty="0" err="1"/>
              <a:t>oneliners</a:t>
            </a:r>
            <a:r>
              <a:rPr lang="en-SG" dirty="0"/>
              <a:t> being profound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716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From looking at the misclassified samples, we see that r/</a:t>
            </a:r>
            <a:r>
              <a:rPr lang="en-SG" dirty="0" err="1"/>
              <a:t>onelines</a:t>
            </a:r>
            <a:r>
              <a:rPr lang="en-SG" dirty="0"/>
              <a:t> has some statements which are actually quite profound.</a:t>
            </a:r>
          </a:p>
          <a:p>
            <a:r>
              <a:rPr lang="en-SG" dirty="0"/>
              <a:t>r/quotes have some quotes which may be profound, but not expressed so formally.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95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48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will take the sentences from r/quotes to be profound and sentences from r/</a:t>
            </a:r>
            <a:r>
              <a:rPr lang="en-SG" dirty="0" err="1"/>
              <a:t>oneliners</a:t>
            </a:r>
            <a:r>
              <a:rPr lang="en-SG" dirty="0"/>
              <a:t> to be not profound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861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65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To answer the first question, is there a pattern to profound sentence.  Let us look at some of the features. It is quite interesting that when you compare the common words from both subreddits, some words from r/quotes stood 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25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the other features, we will go through quickly due to time constraint and we can discuss further in the </a:t>
            </a:r>
            <a:r>
              <a:rPr lang="en-SG" dirty="0" err="1"/>
              <a:t>QnA</a:t>
            </a:r>
            <a:r>
              <a:rPr lang="en-SG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05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Quite surprising at first to me, sentences from r/quotes generally have higher readability. But if you think about it, since the metric is function of difficult words, r/</a:t>
            </a:r>
            <a:r>
              <a:rPr lang="en-SG" dirty="0" err="1"/>
              <a:t>oneliners</a:t>
            </a:r>
            <a:r>
              <a:rPr lang="en-SG" dirty="0"/>
              <a:t> may contain more words such as internet slangs which are not included in the difficult words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14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Sentences from r/quotes tend to have a higher number of commas,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61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Grouped according to the frequency of tag in each subreddit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34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D3639-6417-4491-8B77-DD56E2BC257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2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F264-FD16-4353-8960-05AF79C1A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FAD52-3DB0-43A4-A5A5-598108E8F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DDF-F095-44D6-BB59-9F301B7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9A4B-7663-4091-A7F1-8443968C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2B5A-3EF3-4752-9476-8DBFE1F4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4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92BE-4F37-494B-9573-2319609A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5F1B-14DA-43DD-B706-8C9F9FA9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15B1-358E-4493-B06D-6F54DBD1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EB6C-28A8-4458-B437-83A3C560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0906-1C0E-4A96-BDFA-C437C854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4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ED7C5-54F7-4C6B-9D13-39468DB6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9A90F-4507-46F8-8DA4-56F646A8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84D1-6430-441B-9F1A-2EC74DFF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BBF8-973D-42CE-89AA-0F5F496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5BDA-DA75-43E5-9BEA-C192D572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19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7FFE-A62D-44E2-9407-3ADD1A8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493E-F0BA-4A52-B617-9A0E3024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4AA4-BDF0-48DD-8CB4-25540E93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F0E5-D141-4E77-82BB-B7B42E9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B6FC-95F3-4BA3-BF10-BF6E0077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2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ECB6-0C5C-4AEE-88E9-FB843761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4D1E-580C-45D7-83AB-2456A5F2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45AB-54F7-4FB1-9F74-29743C3C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B7EA-A109-4938-812F-72420C46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1C47-70F3-4EB0-9496-8FD64B13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70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E0A8-DB08-4819-9F22-D8CF8B3D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BB58-D9F8-4C02-9388-E8C8B3722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37AB5-63DE-4F6C-89E9-6C55FCF1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F0800-E708-4EDC-A8B8-A3CEA8CF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BF6F-E7B7-442D-8164-AEE602E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59AD-31E1-4147-A556-FA02E49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4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3C81-7A25-4AC7-BFEF-6C1271A6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A5CFC-2346-4F4F-923A-62008F61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6B9B5-87EB-427F-A25C-2223F084E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959A0-2A70-4059-B781-122CA26B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FA1B8-9C7E-4A56-80CA-02EE54785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91B43-BCB4-4494-BB59-D6BE2C47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88F50-E4D2-4797-9BA5-7A97A8B4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44782-C168-45AD-AB62-CD0A1E0E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9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09D6-99ED-464C-B503-6DAF08B9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7D7A2-8E85-4E47-AEF0-4DE9FFBD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6E37-217F-4815-BEB3-3590A479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5BA35-E3C0-412E-8085-BCDCE6EF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44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C2F6D-09D7-4E92-9359-409385F8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3ED8F-51EB-4718-ACE9-24F07FA0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7DAA0-9428-492B-9DD6-324D917D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2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691A-BCA3-42FD-9BD4-8CE2E7EB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D5D4-BBE6-4D95-B82C-C2C3229C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0AAE7-4EC1-46B3-AF51-677CFC7E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E6BA-9FFD-41DA-BE32-7DD224B3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DDAC-1905-4957-92E4-655D104C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EAE5-F938-49D8-B58C-67B85AB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94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0CB8-0BF2-4801-B2D6-BA615881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FFEB-FB39-461F-9C8D-E6232D602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2EA8-20E2-4C85-A93F-267A67D3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B07CB-9CB1-45B6-9E41-3942E11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5868-2D21-4075-98FF-BECB8FF6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DBC8-080A-4CE0-B6BC-5BE6E946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0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AC60-E807-4C2C-B21F-6E117F87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8B46-09F4-409F-8605-85D6378E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B9D5-6477-418D-B33A-0F44C21A5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2BF2-5CCC-4DD0-A0A4-F925FD3FFCC2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A3A3-D6A2-4A44-9F98-B5D8E26DE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780A-7B86-4B84-B2F3-77A745FB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CB71-4DD5-433D-AFE9-55513666E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79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your favorite Mr. Bean movie (rate them on a scale of 10, based on  funniness as well)? - Quora">
            <a:extLst>
              <a:ext uri="{FF2B5EF4-FFF2-40B4-BE49-F238E27FC236}">
                <a16:creationId xmlns:a16="http://schemas.microsoft.com/office/drawing/2014/main" id="{C2964017-A1A6-444C-9D4D-7A2A79807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19389" r="894" b="5656"/>
          <a:stretch/>
        </p:blipFill>
        <p:spPr bwMode="auto">
          <a:xfrm>
            <a:off x="0" y="0"/>
            <a:ext cx="12192000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4118F7-1EAC-436D-B5C7-86F44E4A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35" y="5438804"/>
            <a:ext cx="6717855" cy="790422"/>
          </a:xfrm>
          <a:ln>
            <a:noFill/>
          </a:ln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547ABF-5F77-4143-AA2C-47828B972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75" y="6229226"/>
            <a:ext cx="7632692" cy="552574"/>
          </a:xfrm>
        </p:spPr>
        <p:txBody>
          <a:bodyPr>
            <a:noAutofit/>
          </a:bodyPr>
          <a:lstStyle/>
          <a:p>
            <a:pPr algn="l"/>
            <a:r>
              <a:rPr lang="en-SG" b="1" dirty="0"/>
              <a:t>Analysing profoundness through classifying subreddits.</a:t>
            </a:r>
            <a:endParaRPr lang="en-SG" sz="2400" b="1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2BA5FD7-355A-459B-8B8C-54410F752F0C}"/>
              </a:ext>
            </a:extLst>
          </p:cNvPr>
          <p:cNvSpPr txBox="1">
            <a:spLocks/>
          </p:cNvSpPr>
          <p:nvPr/>
        </p:nvSpPr>
        <p:spPr>
          <a:xfrm>
            <a:off x="8911771" y="5324476"/>
            <a:ext cx="3229429" cy="552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Scene from Bean: The Movie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C4351FF-21E6-48ED-A54A-B8BFDDA76C4C}"/>
              </a:ext>
            </a:extLst>
          </p:cNvPr>
          <p:cNvSpPr txBox="1">
            <a:spLocks/>
          </p:cNvSpPr>
          <p:nvPr/>
        </p:nvSpPr>
        <p:spPr>
          <a:xfrm>
            <a:off x="9427029" y="6163911"/>
            <a:ext cx="2764971" cy="552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By: Feng Weihan</a:t>
            </a:r>
          </a:p>
        </p:txBody>
      </p:sp>
    </p:spTree>
    <p:extLst>
      <p:ext uri="{BB962C8B-B14F-4D97-AF65-F5344CB8AC3E}">
        <p14:creationId xmlns:p14="http://schemas.microsoft.com/office/powerpoint/2010/main" val="21711526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Sentence Length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9D5427-52F2-4843-B7FD-B317BAFC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19" y="1741694"/>
            <a:ext cx="8539161" cy="48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F4A951-69D0-41AF-8F54-F7BC26F8250D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4540302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Average Word Length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DE7A04A-0363-4F53-957C-191E98D0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13824"/>
            <a:ext cx="8939213" cy="509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2783F9-E8EB-4533-8AA8-89CE69F3EE20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3812914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Longest word Length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DCB8A80-3521-4178-A70B-A7984C1A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603616"/>
            <a:ext cx="9010650" cy="51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D602FF-2CE6-47DB-989F-335FFFDB5E7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7385975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10380166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Readability - </a:t>
            </a:r>
            <a:r>
              <a:rPr lang="en-SG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 </a:t>
            </a:r>
            <a:r>
              <a:rPr lang="en-SG" sz="3600" dirty="0">
                <a:solidFill>
                  <a:srgbClr val="623C4E"/>
                </a:solidFill>
                <a:latin typeface="Franklin Gothic Book" panose="020B0503020102020204" pitchFamily="34" charset="0"/>
              </a:rPr>
              <a:t>Dale–</a:t>
            </a:r>
            <a:r>
              <a:rPr lang="en-SG" sz="3600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Chall</a:t>
            </a:r>
            <a:r>
              <a:rPr lang="en-SG" sz="3600" dirty="0">
                <a:solidFill>
                  <a:srgbClr val="623C4E"/>
                </a:solidFill>
                <a:latin typeface="Franklin Gothic Book" panose="020B0503020102020204" pitchFamily="34" charset="0"/>
              </a:rPr>
              <a:t> Readability Score</a:t>
            </a:r>
            <a:r>
              <a:rPr lang="en-US" altLang="zh-CN" sz="3600" dirty="0">
                <a:solidFill>
                  <a:srgbClr val="623C4E"/>
                </a:solidFill>
                <a:latin typeface="Franklin Gothic Book" panose="020B0503020102020204" pitchFamily="34" charset="0"/>
              </a:rPr>
              <a:t>   </a:t>
            </a:r>
            <a:endParaRPr lang="en-SG" sz="3600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6B831B-4A23-4FD0-8BD3-592B1E69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525" y="2168094"/>
            <a:ext cx="3533776" cy="16700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Function of percentage of difficult words and word length </a:t>
            </a:r>
          </a:p>
          <a:p>
            <a:pPr algn="just"/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Lower = More Readable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DBD9B02-3BE2-4390-B9FF-D91225DB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4" y="1829109"/>
            <a:ext cx="7953802" cy="450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9149A5-6AA7-4BCE-9BD0-15E57E9033AF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16505713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2C63195-8504-4474-BF94-2B46B037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08" y="1958471"/>
            <a:ext cx="10844208" cy="41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Number of commas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FC9DE4-8C3A-409F-AD9B-2FF3BF8C3DB6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F7AEB-79DF-46D2-B93B-D82CB7F6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6022975"/>
            <a:ext cx="4400551" cy="596900"/>
          </a:xfrm>
        </p:spPr>
        <p:txBody>
          <a:bodyPr>
            <a:normAutofit/>
          </a:bodyPr>
          <a:lstStyle/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r/quotes more commas</a:t>
            </a: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902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Sentiments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FA3600-93A1-46D9-868E-5ED0602BE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13"/>
          <a:stretch/>
        </p:blipFill>
        <p:spPr bwMode="auto">
          <a:xfrm>
            <a:off x="0" y="1804449"/>
            <a:ext cx="6019800" cy="40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EC18A12-37C1-4FBD-8BF6-82CC88881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50113" r="-1491"/>
          <a:stretch/>
        </p:blipFill>
        <p:spPr bwMode="auto">
          <a:xfrm>
            <a:off x="6172200" y="1835374"/>
            <a:ext cx="6019800" cy="40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82AAF5-8890-4EDE-A30C-D86C021A4A2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A670FD-DD6C-40EB-A5ED-A4E90A14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6022975"/>
            <a:ext cx="11020425" cy="596900"/>
          </a:xfrm>
        </p:spPr>
        <p:txBody>
          <a:bodyPr>
            <a:normAutofit/>
          </a:bodyPr>
          <a:lstStyle/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r/quotes more positive, 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r/</a:t>
            </a:r>
            <a:r>
              <a:rPr lang="en-SG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oneliners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 more neutral.</a:t>
            </a:r>
          </a:p>
        </p:txBody>
      </p:sp>
    </p:spTree>
    <p:extLst>
      <p:ext uri="{BB962C8B-B14F-4D97-AF65-F5344CB8AC3E}">
        <p14:creationId xmlns:p14="http://schemas.microsoft.com/office/powerpoint/2010/main" val="18153271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A8E251-FFF1-4C78-BA14-D12DA3C0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129993"/>
            <a:ext cx="10325100" cy="1127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Adding tag/label to each word of a sentence.</a:t>
            </a: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marL="0" indent="0" algn="just"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5362" name="Picture 2" descr="Part Of Speech Tagging for Beginners | by Kurtis Pykes | Towards Data  Science">
            <a:extLst>
              <a:ext uri="{FF2B5EF4-FFF2-40B4-BE49-F238E27FC236}">
                <a16:creationId xmlns:a16="http://schemas.microsoft.com/office/drawing/2014/main" id="{C86E9826-7503-484A-AB51-C2C49F727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09" y="2944227"/>
            <a:ext cx="9319232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3A7746-3AC6-4F2D-B68E-046B619A48B8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38503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6031D3-3493-4C22-812F-0DD3283F4606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28314330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38503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F9B979D-C144-48C0-BCFA-8FA38C76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06" y="1628372"/>
            <a:ext cx="9196387" cy="490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29E943-E871-42A3-9FE4-A74FC02772A2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332051564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15965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1909D-3909-4A62-BF61-CD6C8D38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4662612"/>
            <a:ext cx="11087100" cy="16700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Tags which makes a sentence </a:t>
            </a:r>
            <a:r>
              <a:rPr lang="en-SG" sz="35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less “formal”</a:t>
            </a:r>
          </a:p>
          <a:p>
            <a:pPr algn="just"/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symbols(i.e. :,!) , numerals(i.e. 1,2,3), proper nouns (i.e. Escobar, Liverpool), as well as verbs with a time setting, such as past tense (i.e. </a:t>
            </a:r>
            <a:r>
              <a:rPr lang="en-SG" b="1" i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made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), and present participle (i.e. </a:t>
            </a:r>
            <a:r>
              <a:rPr lang="en-SG" b="1" i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making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) , as well as interjection like (i.e. </a:t>
            </a:r>
            <a:r>
              <a:rPr lang="en-SG" b="1" i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oops, huh</a:t>
            </a: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43CD2F-55FB-4544-B547-E35CF4277F85}"/>
              </a:ext>
            </a:extLst>
          </p:cNvPr>
          <p:cNvSpPr txBox="1">
            <a:spLocks/>
          </p:cNvSpPr>
          <p:nvPr/>
        </p:nvSpPr>
        <p:spPr>
          <a:xfrm>
            <a:off x="600076" y="2298547"/>
            <a:ext cx="110871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Tags which </a:t>
            </a:r>
            <a:r>
              <a:rPr lang="en-US" altLang="zh-CN" sz="36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increase sentence complexity</a:t>
            </a:r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such as pronoun(i.e. </a:t>
            </a:r>
            <a:r>
              <a:rPr lang="en-SG" b="1" i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whose, whom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), conjunction(i.e. </a:t>
            </a:r>
            <a:r>
              <a:rPr lang="en-SG" b="1" i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and, nor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), and comparative adjective(i.e. </a:t>
            </a:r>
            <a:r>
              <a:rPr lang="en-SG" b="1" i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best, bleaker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)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659308" y="1604532"/>
            <a:ext cx="461754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1C5A57"/>
                </a:solidFill>
                <a:latin typeface="Franklin Gothic Demi" panose="020B0703020102020204" pitchFamily="34" charset="0"/>
              </a:rPr>
              <a:t>r/quotes </a:t>
            </a:r>
            <a:endParaRPr lang="en-SG" sz="32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13EE7C-CE55-4D60-B6BC-A1B3DBCEB8FD}"/>
              </a:ext>
            </a:extLst>
          </p:cNvPr>
          <p:cNvSpPr txBox="1">
            <a:spLocks/>
          </p:cNvSpPr>
          <p:nvPr/>
        </p:nvSpPr>
        <p:spPr>
          <a:xfrm>
            <a:off x="659308" y="3872190"/>
            <a:ext cx="5370017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r/</a:t>
            </a:r>
            <a:r>
              <a:rPr lang="en-US" altLang="zh-CN" sz="3200" dirty="0" err="1">
                <a:solidFill>
                  <a:srgbClr val="623C4E"/>
                </a:solidFill>
                <a:latin typeface="Franklin Gothic Demi" panose="020B0703020102020204" pitchFamily="34" charset="0"/>
              </a:rPr>
              <a:t>oneliners</a:t>
            </a: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 </a:t>
            </a:r>
            <a:endParaRPr lang="en-SG" sz="32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C059C2-5C5D-4456-A8F5-191D6DD67E9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41403635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15965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Part of Speech (POS) Tagging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1909D-3909-4A62-BF61-CD6C8D38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4662612"/>
            <a:ext cx="11087100" cy="1670050"/>
          </a:xfrm>
        </p:spPr>
        <p:txBody>
          <a:bodyPr>
            <a:normAutofit/>
          </a:bodyPr>
          <a:lstStyle/>
          <a:p>
            <a:pPr algn="just"/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Tags which makes a sentence </a:t>
            </a:r>
            <a:r>
              <a:rPr lang="en-SG" sz="35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less “formal”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43CD2F-55FB-4544-B547-E35CF4277F85}"/>
              </a:ext>
            </a:extLst>
          </p:cNvPr>
          <p:cNvSpPr txBox="1">
            <a:spLocks/>
          </p:cNvSpPr>
          <p:nvPr/>
        </p:nvSpPr>
        <p:spPr>
          <a:xfrm>
            <a:off x="600076" y="2298547"/>
            <a:ext cx="110871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Tags which </a:t>
            </a:r>
            <a:r>
              <a:rPr lang="en-US" altLang="zh-CN" sz="36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increase sentence complexity</a:t>
            </a:r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659308" y="1604532"/>
            <a:ext cx="461754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1C5A57"/>
                </a:solidFill>
                <a:latin typeface="Franklin Gothic Demi" panose="020B0703020102020204" pitchFamily="34" charset="0"/>
              </a:rPr>
              <a:t>r/quotes </a:t>
            </a:r>
            <a:endParaRPr lang="en-SG" sz="32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13EE7C-CE55-4D60-B6BC-A1B3DBCEB8FD}"/>
              </a:ext>
            </a:extLst>
          </p:cNvPr>
          <p:cNvSpPr txBox="1">
            <a:spLocks/>
          </p:cNvSpPr>
          <p:nvPr/>
        </p:nvSpPr>
        <p:spPr>
          <a:xfrm>
            <a:off x="659308" y="3872190"/>
            <a:ext cx="5370017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r/</a:t>
            </a:r>
            <a:r>
              <a:rPr lang="en-US" altLang="zh-CN" sz="3200" dirty="0" err="1">
                <a:solidFill>
                  <a:srgbClr val="623C4E"/>
                </a:solidFill>
                <a:latin typeface="Franklin Gothic Demi" panose="020B0703020102020204" pitchFamily="34" charset="0"/>
              </a:rPr>
              <a:t>oneliners</a:t>
            </a:r>
            <a:r>
              <a:rPr lang="en-US" altLang="zh-CN" sz="32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 </a:t>
            </a:r>
            <a:endParaRPr lang="en-SG" sz="32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C059C2-5C5D-4456-A8F5-191D6DD67E9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1221570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D0F1FD-44A8-4924-B275-0E0B380990AA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746697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0071"/>
            <a:ext cx="10515600" cy="16700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Too often we enjoy the comfort of opinion without the discomfort of thought.</a:t>
            </a:r>
          </a:p>
        </p:txBody>
      </p:sp>
    </p:spTree>
    <p:extLst>
      <p:ext uri="{BB962C8B-B14F-4D97-AF65-F5344CB8AC3E}">
        <p14:creationId xmlns:p14="http://schemas.microsoft.com/office/powerpoint/2010/main" val="376922938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6159652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Conclusion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1203615" y="2642222"/>
            <a:ext cx="10488153" cy="3327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Yes, profound quotes tend to have </a:t>
            </a:r>
            <a:r>
              <a:rPr lang="en-US" sz="3200" b="1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longer sentence length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, </a:t>
            </a:r>
            <a:r>
              <a:rPr lang="en-US" sz="3200" b="1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more commas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, </a:t>
            </a:r>
            <a:r>
              <a:rPr lang="en-US" sz="3200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less neutral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, </a:t>
            </a:r>
            <a:r>
              <a:rPr lang="en-US" sz="3200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more </a:t>
            </a:r>
            <a:r>
              <a:rPr lang="en-US" sz="3200" b="1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complex</a:t>
            </a:r>
            <a:r>
              <a:rPr lang="en-US" sz="3200" u="sng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in </a:t>
            </a:r>
            <a:r>
              <a:rPr lang="en-US" sz="3200" b="1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sentence structure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and </a:t>
            </a:r>
            <a:r>
              <a:rPr lang="en-US" sz="3200" b="1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grammar</a:t>
            </a:r>
            <a:r>
              <a:rPr lang="en-US" sz="32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.</a:t>
            </a:r>
            <a:endParaRPr lang="en-SG" sz="32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C059C2-5C5D-4456-A8F5-191D6DD67E9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46970896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CA9655-A15B-49C3-AE16-1EFFBD98B14D}"/>
              </a:ext>
            </a:extLst>
          </p:cNvPr>
          <p:cNvSpPr txBox="1">
            <a:spLocks/>
          </p:cNvSpPr>
          <p:nvPr/>
        </p:nvSpPr>
        <p:spPr>
          <a:xfrm>
            <a:off x="2140379" y="1617412"/>
            <a:ext cx="8343024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Post Titles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Title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Average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Longest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Dale-</a:t>
            </a:r>
            <a:r>
              <a:rPr lang="en-US" sz="2800" dirty="0" err="1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Chall</a:t>
            </a: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Readability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Flesch–Kincaid Reading Ease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Sentiment Score (VADER)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Part of Speech (POS) Tagging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A6C98B-E264-4C79-BACF-7E190CBA313D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331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236B67-5B52-4CF2-924F-D3DE37DC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1751"/>
            <a:ext cx="12192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4D0F24-F783-437B-A9DA-3478FF6CB760}"/>
              </a:ext>
            </a:extLst>
          </p:cNvPr>
          <p:cNvGrpSpPr/>
          <p:nvPr/>
        </p:nvGrpSpPr>
        <p:grpSpPr>
          <a:xfrm>
            <a:off x="8465713" y="1757085"/>
            <a:ext cx="3464416" cy="5149280"/>
            <a:chOff x="8465713" y="1757085"/>
            <a:chExt cx="3464416" cy="51492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8803DF-596E-47D0-811F-7D9EF93A1088}"/>
                </a:ext>
              </a:extLst>
            </p:cNvPr>
            <p:cNvGrpSpPr/>
            <p:nvPr/>
          </p:nvGrpSpPr>
          <p:grpSpPr>
            <a:xfrm>
              <a:off x="8465713" y="4533364"/>
              <a:ext cx="3464416" cy="2373001"/>
              <a:chOff x="1517561" y="4533364"/>
              <a:chExt cx="3464416" cy="237300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97EFFCB-88FA-4857-B712-F1A1E2CACE81}"/>
                  </a:ext>
                </a:extLst>
              </p:cNvPr>
              <p:cNvSpPr/>
              <p:nvPr/>
            </p:nvSpPr>
            <p:spPr>
              <a:xfrm>
                <a:off x="2925573" y="4533364"/>
                <a:ext cx="160986" cy="1706450"/>
              </a:xfrm>
              <a:prstGeom prst="rect">
                <a:avLst/>
              </a:prstGeom>
              <a:noFill/>
              <a:ln w="38100">
                <a:solidFill>
                  <a:srgbClr val="1C5A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623C4E"/>
                  </a:solidFill>
                </a:endParaRPr>
              </a:p>
            </p:txBody>
          </p:sp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E661B8C-B0DC-4FB3-B9BC-A13ECAE63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7561" y="6239814"/>
                <a:ext cx="3464416" cy="66655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SG" sz="2400" b="1" dirty="0">
                    <a:solidFill>
                      <a:srgbClr val="1C5A57"/>
                    </a:solidFill>
                    <a:latin typeface="Franklin Gothic Book" panose="020B0503020102020204" pitchFamily="34" charset="0"/>
                  </a:rPr>
                  <a:t>Best: Feature Set 106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547CD8-9FA0-4EF8-99D5-75781A9C845D}"/>
                </a:ext>
              </a:extLst>
            </p:cNvPr>
            <p:cNvSpPr txBox="1"/>
            <p:nvPr/>
          </p:nvSpPr>
          <p:spPr>
            <a:xfrm>
              <a:off x="9554850" y="1757085"/>
              <a:ext cx="13828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b="1" dirty="0">
                  <a:solidFill>
                    <a:srgbClr val="1C5A57"/>
                  </a:solidFill>
                </a:rPr>
                <a:t>0.9135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BBD882-5497-4ABA-ADB4-4DCF5AD24345}"/>
              </a:ext>
            </a:extLst>
          </p:cNvPr>
          <p:cNvGrpSpPr/>
          <p:nvPr/>
        </p:nvGrpSpPr>
        <p:grpSpPr>
          <a:xfrm>
            <a:off x="2638023" y="1742977"/>
            <a:ext cx="3464416" cy="5191604"/>
            <a:chOff x="2638023" y="1742977"/>
            <a:chExt cx="3464416" cy="51916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380826-EBA5-4411-9E4E-290AB8CFF5A8}"/>
                </a:ext>
              </a:extLst>
            </p:cNvPr>
            <p:cNvGrpSpPr/>
            <p:nvPr/>
          </p:nvGrpSpPr>
          <p:grpSpPr>
            <a:xfrm>
              <a:off x="3565034" y="1742977"/>
              <a:ext cx="1382868" cy="4496837"/>
              <a:chOff x="3565034" y="1742977"/>
              <a:chExt cx="1382868" cy="449683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FC9E91-5ECC-47D9-8823-70722136E1B1}"/>
                  </a:ext>
                </a:extLst>
              </p:cNvPr>
              <p:cNvSpPr/>
              <p:nvPr/>
            </p:nvSpPr>
            <p:spPr>
              <a:xfrm>
                <a:off x="4095482" y="4533364"/>
                <a:ext cx="160986" cy="1706450"/>
              </a:xfrm>
              <a:prstGeom prst="rect">
                <a:avLst/>
              </a:prstGeom>
              <a:noFill/>
              <a:ln w="38100">
                <a:solidFill>
                  <a:srgbClr val="623C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rgbClr val="623C4E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F2424A-0ADA-4A0E-9B6B-ED271FDAB537}"/>
                  </a:ext>
                </a:extLst>
              </p:cNvPr>
              <p:cNvSpPr txBox="1"/>
              <p:nvPr/>
            </p:nvSpPr>
            <p:spPr>
              <a:xfrm>
                <a:off x="3565034" y="1742977"/>
                <a:ext cx="1382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1" dirty="0">
                    <a:solidFill>
                      <a:srgbClr val="623C4E"/>
                    </a:solidFill>
                  </a:rPr>
                  <a:t>0.9123</a:t>
                </a:r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30BF48E-5070-427E-B2C8-BA5ADFBBD2FA}"/>
                </a:ext>
              </a:extLst>
            </p:cNvPr>
            <p:cNvSpPr txBox="1">
              <a:spLocks/>
            </p:cNvSpPr>
            <p:nvPr/>
          </p:nvSpPr>
          <p:spPr>
            <a:xfrm>
              <a:off x="2638023" y="6268030"/>
              <a:ext cx="3464416" cy="66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SG" sz="2400" b="1" dirty="0">
                  <a:solidFill>
                    <a:srgbClr val="623C4E"/>
                  </a:solidFill>
                  <a:latin typeface="Franklin Gothic Book" panose="020B0503020102020204" pitchFamily="34" charset="0"/>
                </a:rPr>
                <a:t>Selected: Feature Set 33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404FDEC-3E20-4809-BDEB-40FA20D6D78F}"/>
              </a:ext>
            </a:extLst>
          </p:cNvPr>
          <p:cNvSpPr txBox="1"/>
          <p:nvPr/>
        </p:nvSpPr>
        <p:spPr>
          <a:xfrm>
            <a:off x="6182884" y="6022883"/>
            <a:ext cx="111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SG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Feature Sets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984E534-508D-4346-AF82-FCCE3344680F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0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605D9D-85FD-4017-8BC3-918E66DB1187}"/>
              </a:ext>
            </a:extLst>
          </p:cNvPr>
          <p:cNvSpPr txBox="1">
            <a:spLocks/>
          </p:cNvSpPr>
          <p:nvPr/>
        </p:nvSpPr>
        <p:spPr>
          <a:xfrm>
            <a:off x="2140379" y="1617412"/>
            <a:ext cx="8343024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Post Titles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Title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Average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Longest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Dale-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Chall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Readability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Flesch–Kincaid Reading Ease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Sentiment Score (VADER)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Part of Speech (POS) Tagging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CD229A-3CDC-421F-B08C-5F690C9B1DB4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6847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Classifier Comparison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E4C91E-C625-49A8-86B2-4D9EE964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34" y="1993899"/>
            <a:ext cx="7488237" cy="41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6CD840-F987-4364-9B29-3BDAB9363E2D}"/>
              </a:ext>
            </a:extLst>
          </p:cNvPr>
          <p:cNvSpPr txBox="1">
            <a:spLocks/>
          </p:cNvSpPr>
          <p:nvPr/>
        </p:nvSpPr>
        <p:spPr>
          <a:xfrm>
            <a:off x="8331426" y="1878088"/>
            <a:ext cx="1453696" cy="4969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SG" sz="24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0.918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C1448C-4062-41CD-9215-9D6C26E1B5B0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9805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Evaluation (Test data)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2C98D9-A9A2-45FF-8064-E92C0DDB68CA}"/>
              </a:ext>
            </a:extLst>
          </p:cNvPr>
          <p:cNvGrpSpPr/>
          <p:nvPr/>
        </p:nvGrpSpPr>
        <p:grpSpPr>
          <a:xfrm>
            <a:off x="4907870" y="913752"/>
            <a:ext cx="5312455" cy="5853760"/>
            <a:chOff x="4907870" y="102847"/>
            <a:chExt cx="6048375" cy="666466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AE23607-8836-4AC6-819F-7046A5548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870" y="1462087"/>
              <a:ext cx="6048375" cy="530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6AE176-4EF4-4014-BDD1-D8CB7AA90169}"/>
                </a:ext>
              </a:extLst>
            </p:cNvPr>
            <p:cNvSpPr/>
            <p:nvPr/>
          </p:nvSpPr>
          <p:spPr>
            <a:xfrm>
              <a:off x="6364514" y="2394857"/>
              <a:ext cx="979715" cy="3439886"/>
            </a:xfrm>
            <a:prstGeom prst="rect">
              <a:avLst/>
            </a:prstGeom>
            <a:noFill/>
            <a:ln w="57150">
              <a:solidFill>
                <a:srgbClr val="623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54AF60-AA52-4BAA-A970-355F3091E0F9}"/>
                </a:ext>
              </a:extLst>
            </p:cNvPr>
            <p:cNvSpPr/>
            <p:nvPr/>
          </p:nvSpPr>
          <p:spPr>
            <a:xfrm>
              <a:off x="8503103" y="2394857"/>
              <a:ext cx="979715" cy="3439886"/>
            </a:xfrm>
            <a:prstGeom prst="rect">
              <a:avLst/>
            </a:prstGeom>
            <a:noFill/>
            <a:ln w="57150">
              <a:solidFill>
                <a:srgbClr val="1C5A5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8CA4A7-76DC-48BF-AEA6-338C4F76327F}"/>
                </a:ext>
              </a:extLst>
            </p:cNvPr>
            <p:cNvCxnSpPr>
              <a:stCxn id="2" idx="0"/>
            </p:cNvCxnSpPr>
            <p:nvPr/>
          </p:nvCxnSpPr>
          <p:spPr>
            <a:xfrm flipV="1">
              <a:off x="6854372" y="1647371"/>
              <a:ext cx="10885" cy="747486"/>
            </a:xfrm>
            <a:prstGeom prst="line">
              <a:avLst/>
            </a:prstGeom>
            <a:noFill/>
            <a:ln w="57150">
              <a:solidFill>
                <a:srgbClr val="623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F64611-A1C0-4F19-8114-D9907828207B}"/>
                </a:ext>
              </a:extLst>
            </p:cNvPr>
            <p:cNvCxnSpPr/>
            <p:nvPr/>
          </p:nvCxnSpPr>
          <p:spPr>
            <a:xfrm flipV="1">
              <a:off x="8992960" y="1647371"/>
              <a:ext cx="10885" cy="747486"/>
            </a:xfrm>
            <a:prstGeom prst="line">
              <a:avLst/>
            </a:prstGeom>
            <a:noFill/>
            <a:ln w="57150">
              <a:solidFill>
                <a:srgbClr val="1C5A5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57D141F2-DF09-4D72-86F5-B68EB7DC36E8}"/>
                </a:ext>
              </a:extLst>
            </p:cNvPr>
            <p:cNvSpPr txBox="1">
              <a:spLocks/>
            </p:cNvSpPr>
            <p:nvPr/>
          </p:nvSpPr>
          <p:spPr>
            <a:xfrm>
              <a:off x="5598885" y="102847"/>
              <a:ext cx="2510971" cy="131014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623C4E"/>
                  </a:solidFill>
                  <a:latin typeface="Franklin Gothic Book" panose="020B0503020102020204" pitchFamily="34" charset="0"/>
                </a:rPr>
                <a:t>r</a:t>
              </a:r>
              <a:r>
                <a:rPr lang="en-SG" sz="1800" dirty="0">
                  <a:solidFill>
                    <a:srgbClr val="623C4E"/>
                  </a:solidFill>
                  <a:latin typeface="Franklin Gothic Demi" panose="020B0703020102020204" pitchFamily="34" charset="0"/>
                </a:rPr>
                <a:t>/</a:t>
              </a:r>
              <a:r>
                <a:rPr lang="en-SG" sz="1800" dirty="0" err="1">
                  <a:solidFill>
                    <a:srgbClr val="623C4E"/>
                  </a:solidFill>
                  <a:latin typeface="Franklin Gothic Book" panose="020B0503020102020204" pitchFamily="34" charset="0"/>
                </a:rPr>
                <a:t>oneliners</a:t>
              </a:r>
              <a:endParaRPr lang="en-SG" sz="1800" dirty="0">
                <a:solidFill>
                  <a:srgbClr val="623C4E"/>
                </a:solidFill>
                <a:latin typeface="Franklin Gothic Book" panose="020B05030201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Misclassification </a:t>
              </a: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Rate</a:t>
              </a:r>
              <a:endParaRPr lang="en-SG" sz="1800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18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891AEC10-B48D-4CA1-BF4C-DDA6E8D62FAD}"/>
                </a:ext>
              </a:extLst>
            </p:cNvPr>
            <p:cNvSpPr txBox="1">
              <a:spLocks/>
            </p:cNvSpPr>
            <p:nvPr/>
          </p:nvSpPr>
          <p:spPr>
            <a:xfrm>
              <a:off x="7830590" y="102847"/>
              <a:ext cx="2510971" cy="131014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1C5A57"/>
                  </a:solidFill>
                  <a:latin typeface="Franklin Gothic Book" panose="020B0503020102020204" pitchFamily="34" charset="0"/>
                </a:rPr>
                <a:t>r</a:t>
              </a:r>
              <a:r>
                <a:rPr lang="en-SG" sz="1800" dirty="0">
                  <a:solidFill>
                    <a:srgbClr val="1C5A57"/>
                  </a:solidFill>
                  <a:latin typeface="Franklin Gothic Demi" panose="020B0703020102020204" pitchFamily="34" charset="0"/>
                </a:rPr>
                <a:t>/</a:t>
              </a:r>
              <a:r>
                <a:rPr lang="en-SG" sz="1800" dirty="0">
                  <a:solidFill>
                    <a:srgbClr val="1C5A57"/>
                  </a:solidFill>
                  <a:latin typeface="Franklin Gothic Book" panose="020B0503020102020204" pitchFamily="34" charset="0"/>
                </a:rPr>
                <a:t>quotes</a:t>
              </a: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1C5A57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Misclassification </a:t>
              </a:r>
            </a:p>
            <a:p>
              <a:pPr algn="ctr">
                <a:lnSpc>
                  <a:spcPct val="110000"/>
                </a:lnSpc>
              </a:pPr>
              <a:r>
                <a:rPr lang="en-SG" sz="1800" dirty="0">
                  <a:solidFill>
                    <a:srgbClr val="1C5A57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Rate</a:t>
              </a:r>
              <a:endParaRPr lang="en-SG" sz="1800" dirty="0">
                <a:solidFill>
                  <a:srgbClr val="1C5A57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1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B25486E6-DC5C-413E-A34F-A30CAE8BDFE8}"/>
                </a:ext>
              </a:extLst>
            </p:cNvPr>
            <p:cNvSpPr txBox="1">
              <a:spLocks/>
            </p:cNvSpPr>
            <p:nvPr/>
          </p:nvSpPr>
          <p:spPr>
            <a:xfrm>
              <a:off x="6198732" y="1275745"/>
              <a:ext cx="1453696" cy="49691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24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9.9%</a:t>
              </a:r>
              <a:endParaRPr lang="en-SG" sz="2400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24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70D0DF58-81C3-4AF4-9D16-15FF06AF771B}"/>
                </a:ext>
              </a:extLst>
            </p:cNvPr>
            <p:cNvSpPr txBox="1">
              <a:spLocks/>
            </p:cNvSpPr>
            <p:nvPr/>
          </p:nvSpPr>
          <p:spPr>
            <a:xfrm>
              <a:off x="8328889" y="1275745"/>
              <a:ext cx="1453696" cy="49691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2400" dirty="0">
                  <a:solidFill>
                    <a:srgbClr val="1C5A57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4.8%</a:t>
              </a:r>
              <a:endParaRPr lang="en-SG" sz="2400" dirty="0">
                <a:solidFill>
                  <a:srgbClr val="1C5A57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24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8AD0ABA7-32E0-4244-9E9F-D09BF3438C72}"/>
                </a:ext>
              </a:extLst>
            </p:cNvPr>
            <p:cNvSpPr txBox="1">
              <a:spLocks/>
            </p:cNvSpPr>
            <p:nvPr/>
          </p:nvSpPr>
          <p:spPr>
            <a:xfrm>
              <a:off x="7263811" y="1027288"/>
              <a:ext cx="1453696" cy="49691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2800" dirty="0">
                  <a:solidFill>
                    <a:srgbClr val="623C4E"/>
                  </a:solidFill>
                  <a:latin typeface="Franklin Gothic Demi" panose="020B0703020102020204" pitchFamily="34" charset="0"/>
                  <a:cs typeface="MV Boli" panose="02000500030200090000" pitchFamily="2" charset="0"/>
                </a:rPr>
                <a:t>&gt;</a:t>
              </a:r>
              <a:endParaRPr lang="en-SG" sz="2800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  <a:p>
              <a:pPr algn="ctr">
                <a:lnSpc>
                  <a:spcPct val="110000"/>
                </a:lnSpc>
              </a:pPr>
              <a:endParaRPr lang="en-SG" sz="28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endParaRP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443818-A128-4400-B67B-60F7509A97AB}"/>
              </a:ext>
            </a:extLst>
          </p:cNvPr>
          <p:cNvSpPr txBox="1">
            <a:spLocks/>
          </p:cNvSpPr>
          <p:nvPr/>
        </p:nvSpPr>
        <p:spPr>
          <a:xfrm>
            <a:off x="402134" y="1854138"/>
            <a:ext cx="4380323" cy="350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r/</a:t>
            </a:r>
            <a:r>
              <a:rPr lang="en-SG" altLang="zh-CN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oneliners</a:t>
            </a:r>
            <a:r>
              <a:rPr lang="en-SG" altLang="zh-CN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has a higher misclassification rate</a:t>
            </a:r>
          </a:p>
          <a:p>
            <a:endParaRPr lang="en-SG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Could be due to r/</a:t>
            </a:r>
            <a:r>
              <a:rPr lang="en-SG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oneliners</a:t>
            </a: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containing profound quotes too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55CA9-21EB-4547-B8ED-9594E50CE30F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8856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Evaluation (Test data)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94F196-06F5-470E-818F-040022E38F72}"/>
              </a:ext>
            </a:extLst>
          </p:cNvPr>
          <p:cNvSpPr txBox="1">
            <a:spLocks/>
          </p:cNvSpPr>
          <p:nvPr/>
        </p:nvSpPr>
        <p:spPr>
          <a:xfrm>
            <a:off x="402133" y="1339572"/>
            <a:ext cx="461754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</a:rPr>
              <a:t>Sample misclassifications from</a:t>
            </a:r>
            <a:endParaRPr lang="en-SG" sz="2800" dirty="0">
              <a:solidFill>
                <a:schemeClr val="tx1">
                  <a:lumMod val="65000"/>
                  <a:lumOff val="3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A85479-D7E3-488A-8835-ED0AE1FA0DD9}"/>
              </a:ext>
            </a:extLst>
          </p:cNvPr>
          <p:cNvSpPr txBox="1">
            <a:spLocks/>
          </p:cNvSpPr>
          <p:nvPr/>
        </p:nvSpPr>
        <p:spPr>
          <a:xfrm>
            <a:off x="8134165" y="1920348"/>
            <a:ext cx="2214521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r/</a:t>
            </a:r>
            <a:r>
              <a:rPr lang="en-US" altLang="zh-CN" sz="2800" dirty="0" err="1">
                <a:solidFill>
                  <a:srgbClr val="623C4E"/>
                </a:solidFill>
                <a:latin typeface="Franklin Gothic Demi" panose="020B0703020102020204" pitchFamily="34" charset="0"/>
              </a:rPr>
              <a:t>oneliners</a:t>
            </a:r>
            <a:r>
              <a:rPr lang="en-US" altLang="zh-CN" sz="28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 </a:t>
            </a:r>
            <a:endParaRPr lang="en-SG" sz="28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A930B0C-0ABE-42A5-ADFB-C8E3E81FF62D}"/>
              </a:ext>
            </a:extLst>
          </p:cNvPr>
          <p:cNvSpPr txBox="1">
            <a:spLocks/>
          </p:cNvSpPr>
          <p:nvPr/>
        </p:nvSpPr>
        <p:spPr>
          <a:xfrm>
            <a:off x="2079626" y="1894625"/>
            <a:ext cx="170243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r/quotes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77D15BC-9D37-407B-9709-95363C57894A}"/>
              </a:ext>
            </a:extLst>
          </p:cNvPr>
          <p:cNvSpPr txBox="1">
            <a:spLocks/>
          </p:cNvSpPr>
          <p:nvPr/>
        </p:nvSpPr>
        <p:spPr>
          <a:xfrm>
            <a:off x="6838177" y="2705909"/>
            <a:ext cx="4806495" cy="3592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SG" altLang="zh-CN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Authority will always resort to violence if ignored.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SG" sz="18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Your past and future can deceive you, but your present is always in the know</a:t>
            </a:r>
          </a:p>
          <a:p>
            <a:pPr algn="just">
              <a:lnSpc>
                <a:spcPct val="100000"/>
              </a:lnSpc>
            </a:pPr>
            <a:endParaRPr lang="en-SG" sz="18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Golf is the only sport where the purpose of the game to </a:t>
            </a:r>
            <a:r>
              <a:rPr lang="en-SG" sz="1800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to</a:t>
            </a: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 play less of it.</a:t>
            </a:r>
          </a:p>
          <a:p>
            <a:pPr algn="just">
              <a:lnSpc>
                <a:spcPct val="100000"/>
              </a:lnSpc>
            </a:pPr>
            <a:endParaRPr lang="en-SG" sz="18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SG" sz="18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Duct tape is like the force, it has a light side and a dark side and it holds the universe together.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ECECA7A-3A41-488E-BFAC-DD6E28C23A22}"/>
              </a:ext>
            </a:extLst>
          </p:cNvPr>
          <p:cNvSpPr txBox="1">
            <a:spLocks/>
          </p:cNvSpPr>
          <p:nvPr/>
        </p:nvSpPr>
        <p:spPr>
          <a:xfrm>
            <a:off x="618806" y="2705909"/>
            <a:ext cx="4806495" cy="3592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altLang="zh-CN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Life is like a fan, it keeps moving till someone shuts it off</a:t>
            </a:r>
          </a:p>
          <a:p>
            <a:pPr algn="just"/>
            <a:endParaRPr lang="en-SG" sz="1800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Stalking is when two people go on a long romantic walk together but only one of them knows about it.</a:t>
            </a:r>
          </a:p>
          <a:p>
            <a:pPr algn="just"/>
            <a:endParaRPr lang="en-SG" sz="1800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Well, </a:t>
            </a:r>
            <a:r>
              <a:rPr lang="en-SG" sz="1800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i</a:t>
            </a:r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guess </a:t>
            </a:r>
            <a:r>
              <a:rPr lang="en-SG" sz="1800" b="1" dirty="0" err="1">
                <a:solidFill>
                  <a:srgbClr val="1C5A57"/>
                </a:solidFill>
                <a:latin typeface="Franklin Gothic Book" panose="020B0503020102020204" pitchFamily="34" charset="0"/>
              </a:rPr>
              <a:t>i'll</a:t>
            </a:r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 have my flesh be replaced with bugs</a:t>
            </a:r>
          </a:p>
          <a:p>
            <a:pPr algn="just"/>
            <a:endParaRPr lang="en-SG" sz="1800" b="1" dirty="0">
              <a:solidFill>
                <a:srgbClr val="1C5A57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1800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A thing is a thing not what is said of that thing.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37AEC2-D089-4391-8E8F-3168D328D94D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1152799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?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1724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4" y="152429"/>
            <a:ext cx="1178986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402133" y="525338"/>
            <a:ext cx="10865941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Evaluation (Twitter data) - generalizability   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8468F36-C93F-44E6-8A9F-091034935002}"/>
              </a:ext>
            </a:extLst>
          </p:cNvPr>
          <p:cNvSpPr txBox="1">
            <a:spLocks/>
          </p:cNvSpPr>
          <p:nvPr/>
        </p:nvSpPr>
        <p:spPr>
          <a:xfrm>
            <a:off x="479425" y="1361874"/>
            <a:ext cx="350202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From @b0ringtweets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FE6B9-B485-448F-9AF2-FD4C9AF7C6A9}"/>
              </a:ext>
            </a:extLst>
          </p:cNvPr>
          <p:cNvSpPr txBox="1">
            <a:spLocks/>
          </p:cNvSpPr>
          <p:nvPr/>
        </p:nvSpPr>
        <p:spPr>
          <a:xfrm>
            <a:off x="828356" y="2439209"/>
            <a:ext cx="5372419" cy="359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altLang="zh-CN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Samples</a:t>
            </a:r>
          </a:p>
          <a:p>
            <a:pPr algn="just"/>
            <a:r>
              <a:rPr lang="en-SG" altLang="zh-CN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Retweet if you're sitting down.</a:t>
            </a:r>
          </a:p>
          <a:p>
            <a:pPr algn="just"/>
            <a:endParaRPr lang="en-SG" sz="20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I've been asleep but now I'm awake.</a:t>
            </a:r>
          </a:p>
          <a:p>
            <a:pPr algn="just"/>
            <a:endParaRPr lang="en-SG" sz="20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A man is being made the President.</a:t>
            </a:r>
          </a:p>
          <a:p>
            <a:pPr algn="just"/>
            <a:endParaRPr lang="en-SG" sz="2000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SG" sz="20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Steve just texted back.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AD5CF6F-450B-4F84-BBF3-FDB73BD3E981}"/>
              </a:ext>
            </a:extLst>
          </p:cNvPr>
          <p:cNvSpPr txBox="1">
            <a:spLocks/>
          </p:cNvSpPr>
          <p:nvPr/>
        </p:nvSpPr>
        <p:spPr>
          <a:xfrm>
            <a:off x="6051551" y="3352599"/>
            <a:ext cx="614044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01468DC-552E-4367-B3EB-4A89CB34A75B}"/>
              </a:ext>
            </a:extLst>
          </p:cNvPr>
          <p:cNvSpPr txBox="1">
            <a:spLocks/>
          </p:cNvSpPr>
          <p:nvPr/>
        </p:nvSpPr>
        <p:spPr>
          <a:xfrm>
            <a:off x="7221536" y="3429000"/>
            <a:ext cx="367347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Accuracy = </a:t>
            </a:r>
            <a:r>
              <a:rPr lang="en-US" sz="43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98%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8CB93F9-237C-4F6C-A4B4-0472E26964F8}"/>
              </a:ext>
            </a:extLst>
          </p:cNvPr>
          <p:cNvSpPr txBox="1">
            <a:spLocks/>
          </p:cNvSpPr>
          <p:nvPr/>
        </p:nvSpPr>
        <p:spPr>
          <a:xfrm>
            <a:off x="9058273" y="4199740"/>
            <a:ext cx="266541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128/131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05D75E9-988C-4087-BEDA-D5A8378B9BF7}"/>
              </a:ext>
            </a:extLst>
          </p:cNvPr>
          <p:cNvSpPr txBox="1">
            <a:spLocks/>
          </p:cNvSpPr>
          <p:nvPr/>
        </p:nvSpPr>
        <p:spPr>
          <a:xfrm>
            <a:off x="3865015" y="1361874"/>
            <a:ext cx="537241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– Very </a:t>
            </a:r>
            <a:r>
              <a:rPr lang="en-US" sz="2800" dirty="0" err="1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very</a:t>
            </a: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mundane texts</a:t>
            </a: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1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F30793-9CFE-4B78-A18E-E2C303B331AE}"/>
              </a:ext>
            </a:extLst>
          </p:cNvPr>
          <p:cNvSpPr txBox="1">
            <a:spLocks/>
          </p:cNvSpPr>
          <p:nvPr/>
        </p:nvSpPr>
        <p:spPr>
          <a:xfrm>
            <a:off x="3887241" y="2813126"/>
            <a:ext cx="4417517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Hands On Evaluation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BC9F11-4C71-4D74-8924-49482B4F3ED0}"/>
              </a:ext>
            </a:extLst>
          </p:cNvPr>
          <p:cNvSpPr txBox="1">
            <a:spLocks/>
          </p:cNvSpPr>
          <p:nvPr/>
        </p:nvSpPr>
        <p:spPr>
          <a:xfrm>
            <a:off x="402134" y="152429"/>
            <a:ext cx="11789865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</p:txBody>
      </p:sp>
    </p:spTree>
    <p:extLst>
      <p:ext uri="{BB962C8B-B14F-4D97-AF65-F5344CB8AC3E}">
        <p14:creationId xmlns:p14="http://schemas.microsoft.com/office/powerpoint/2010/main" val="120482042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865613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Conclusion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E95695-D1C9-40A8-A177-A3190E00CFD1}"/>
              </a:ext>
            </a:extLst>
          </p:cNvPr>
          <p:cNvSpPr txBox="1">
            <a:spLocks/>
          </p:cNvSpPr>
          <p:nvPr/>
        </p:nvSpPr>
        <p:spPr>
          <a:xfrm>
            <a:off x="828675" y="1424382"/>
            <a:ext cx="10963275" cy="502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Is there a pattern to profound sentence?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subreddit classifier to reliably classify statements from r/</a:t>
            </a:r>
            <a:r>
              <a:rPr lang="en-SG" b="1" i="1" dirty="0" err="1">
                <a:solidFill>
                  <a:srgbClr val="1C5A57"/>
                </a:solidFill>
                <a:latin typeface="Franklin Gothic Demi" panose="020B0703020102020204" pitchFamily="34" charset="0"/>
              </a:rPr>
              <a:t>oneliners</a:t>
            </a: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 vs r/quotes?</a:t>
            </a: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D2DE2D-CFDC-4C93-837F-B81B7661B57F}"/>
              </a:ext>
            </a:extLst>
          </p:cNvPr>
          <p:cNvSpPr txBox="1">
            <a:spLocks/>
          </p:cNvSpPr>
          <p:nvPr/>
        </p:nvSpPr>
        <p:spPr>
          <a:xfrm>
            <a:off x="1323976" y="2155672"/>
            <a:ext cx="10382249" cy="60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Yes, such as sentence length, word length, word tags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D34E49-E5A4-4477-9E53-2CD2DCDBF6D1}"/>
              </a:ext>
            </a:extLst>
          </p:cNvPr>
          <p:cNvSpPr txBox="1">
            <a:spLocks/>
          </p:cNvSpPr>
          <p:nvPr/>
        </p:nvSpPr>
        <p:spPr>
          <a:xfrm>
            <a:off x="1323976" y="4114801"/>
            <a:ext cx="10382249" cy="60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Yes, the classifier did rather well in terms of classifying subreddits.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D96912-3842-4289-95CB-4BFCC527FAE9}"/>
              </a:ext>
            </a:extLst>
          </p:cNvPr>
          <p:cNvSpPr txBox="1">
            <a:spLocks/>
          </p:cNvSpPr>
          <p:nvPr/>
        </p:nvSpPr>
        <p:spPr>
          <a:xfrm>
            <a:off x="1323976" y="5467351"/>
            <a:ext cx="10382249" cy="1238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Yes, to texts which are obviously not profound.</a:t>
            </a:r>
          </a:p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BUT…Can be quite easily fooled by a human.</a:t>
            </a:r>
          </a:p>
        </p:txBody>
      </p:sp>
    </p:spTree>
    <p:extLst>
      <p:ext uri="{BB962C8B-B14F-4D97-AF65-F5344CB8AC3E}">
        <p14:creationId xmlns:p14="http://schemas.microsoft.com/office/powerpoint/2010/main" val="3558849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887" y="2844800"/>
            <a:ext cx="7134225" cy="72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Like most men my age, I'm 51.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F079EC-C562-4B44-A760-8B11F35427D7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746697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215540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865613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Limitations and Future Directions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E95695-D1C9-40A8-A177-A3190E00CFD1}"/>
              </a:ext>
            </a:extLst>
          </p:cNvPr>
          <p:cNvSpPr txBox="1">
            <a:spLocks/>
          </p:cNvSpPr>
          <p:nvPr/>
        </p:nvSpPr>
        <p:spPr>
          <a:xfrm>
            <a:off x="828675" y="1424382"/>
            <a:ext cx="10963275" cy="502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Cleaner data – samples which are correctly labelled</a:t>
            </a: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Word corpus – a corpus of profound terms or shallow words/internet slangs as reference for our classifier</a:t>
            </a: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Contextual analysis – Methods to understand context and relations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514350" indent="-514350" algn="just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SG" b="1" i="1" dirty="0">
              <a:solidFill>
                <a:srgbClr val="1C5A57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4057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5414417" y="2235200"/>
            <a:ext cx="1862683" cy="20731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158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?</a:t>
            </a:r>
            <a:endParaRPr lang="en-SG" sz="15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983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John F. Kennedy - Silver Age President - DC Heroes | M&amp;amp;amp;M profile -  Writeups.org">
            <a:extLst>
              <a:ext uri="{FF2B5EF4-FFF2-40B4-BE49-F238E27FC236}">
                <a16:creationId xmlns:a16="http://schemas.microsoft.com/office/drawing/2014/main" id="{AA5F7A12-6559-43DB-BD20-AF94532B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20" y="1381125"/>
            <a:ext cx="395728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6953250" cy="16700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Too often we enjoy the comfort of opinion without the discomfort of thought.</a:t>
            </a:r>
          </a:p>
          <a:p>
            <a:pPr marL="0" indent="0" algn="r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John. F. Kennedy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24467E-AB98-4156-84D6-1241B5ECA690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746697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75322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ft-qr (u/nft-qr) - Reddit">
            <a:extLst>
              <a:ext uri="{FF2B5EF4-FFF2-40B4-BE49-F238E27FC236}">
                <a16:creationId xmlns:a16="http://schemas.microsoft.com/office/drawing/2014/main" id="{E82A55B6-2DF1-44EB-8347-A9B06623B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0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BE5-4B8B-4FBF-BB21-9A79802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4" y="2844800"/>
            <a:ext cx="7167789" cy="1917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Like most men my age, I'm 51.</a:t>
            </a:r>
          </a:p>
          <a:p>
            <a:pPr marL="0" indent="0" algn="r"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- u/</a:t>
            </a:r>
            <a:r>
              <a:rPr lang="en-SG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awesome_smokey</a:t>
            </a: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EE4268-BBD5-40DC-91A3-1E29BFFE20FB}"/>
              </a:ext>
            </a:extLst>
          </p:cNvPr>
          <p:cNvSpPr txBox="1">
            <a:spLocks/>
          </p:cNvSpPr>
          <p:nvPr/>
        </p:nvSpPr>
        <p:spPr>
          <a:xfrm>
            <a:off x="402135" y="152429"/>
            <a:ext cx="746697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dirty="0">
                <a:latin typeface="Franklin Gothic Demi" panose="020B0703020102020204" pitchFamily="34" charset="0"/>
              </a:rPr>
              <a:t>or</a:t>
            </a:r>
            <a:r>
              <a:rPr lang="en-SG" sz="4200" b="1" dirty="0">
                <a:latin typeface="Franklin Gothic Demi" panose="020B0703020102020204" pitchFamily="34" charset="0"/>
              </a:rPr>
              <a:t> </a:t>
            </a: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r>
              <a:rPr lang="en-SG" sz="42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8512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416C4-DB09-4287-B1E3-489E990E798C}"/>
              </a:ext>
            </a:extLst>
          </p:cNvPr>
          <p:cNvSpPr txBox="1">
            <a:spLocks/>
          </p:cNvSpPr>
          <p:nvPr/>
        </p:nvSpPr>
        <p:spPr>
          <a:xfrm>
            <a:off x="1333500" y="2451100"/>
            <a:ext cx="954405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Problem Statement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95BCE-9955-43FD-9426-224E5C3EC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730"/>
          <a:stretch/>
        </p:blipFill>
        <p:spPr>
          <a:xfrm>
            <a:off x="366241" y="2362076"/>
            <a:ext cx="4458334" cy="597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CE6B4-74BA-46DF-88D9-CDD4B8D18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38" b="4832"/>
          <a:stretch/>
        </p:blipFill>
        <p:spPr>
          <a:xfrm>
            <a:off x="366241" y="3108387"/>
            <a:ext cx="4458334" cy="1447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722B99-32E2-4778-8D86-B5F742F6EDE6}"/>
              </a:ext>
            </a:extLst>
          </p:cNvPr>
          <p:cNvSpPr txBox="1">
            <a:spLocks/>
          </p:cNvSpPr>
          <p:nvPr/>
        </p:nvSpPr>
        <p:spPr>
          <a:xfrm>
            <a:off x="4456090" y="1233882"/>
            <a:ext cx="7533852" cy="5029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2. Can we develop a reliable subreddit classifier to classify statements from r/quotes vs r/ </a:t>
            </a:r>
            <a:r>
              <a:rPr lang="en-SG" b="1" i="1" dirty="0" err="1">
                <a:solidFill>
                  <a:srgbClr val="1C5A57"/>
                </a:solidFill>
                <a:latin typeface="Franklin Gothic Demi" panose="020B0703020102020204" pitchFamily="34" charset="0"/>
              </a:rPr>
              <a:t>oneliners</a:t>
            </a: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?</a:t>
            </a:r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SG" b="1" i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3. Can the classifier generalize to identify any profound statement?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This project seeks to analyse patterns of profound sentence, and develop a generalized classifier to recognise a profound statement, in order to enhance our understanding of this deeper end of the human ingenuity.   </a:t>
            </a:r>
          </a:p>
        </p:txBody>
      </p:sp>
    </p:spTree>
    <p:extLst>
      <p:ext uri="{BB962C8B-B14F-4D97-AF65-F5344CB8AC3E}">
        <p14:creationId xmlns:p14="http://schemas.microsoft.com/office/powerpoint/2010/main" val="35827387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5922464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Subreddits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DD41E1-B7F5-4DC2-A5FD-9078ED88F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5035521"/>
            <a:ext cx="5019675" cy="16700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Current quotes, historic quotes, movie quotes, song lyric quotes, game quotes, book quotes, tv quotes or just your own personal gem of wisdom.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011CA0-AFDB-47EC-8723-DB4984A95490}"/>
              </a:ext>
            </a:extLst>
          </p:cNvPr>
          <p:cNvSpPr txBox="1">
            <a:spLocks/>
          </p:cNvSpPr>
          <p:nvPr/>
        </p:nvSpPr>
        <p:spPr>
          <a:xfrm>
            <a:off x="6496050" y="4959350"/>
            <a:ext cx="5019675" cy="167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sz="26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A </a:t>
            </a:r>
            <a:r>
              <a:rPr lang="en-SG" sz="2600" b="1" dirty="0" err="1">
                <a:solidFill>
                  <a:srgbClr val="623C4E"/>
                </a:solidFill>
                <a:latin typeface="Franklin Gothic Book" panose="020B0503020102020204" pitchFamily="34" charset="0"/>
              </a:rPr>
              <a:t>oneliner</a:t>
            </a:r>
            <a:r>
              <a:rPr lang="en-SG" sz="2600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 is a succinct, funny or witty remark. The statement should fit into one sentence.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0BF813-56A3-4851-8EFA-0A1F2619EDA8}"/>
              </a:ext>
            </a:extLst>
          </p:cNvPr>
          <p:cNvSpPr txBox="1">
            <a:spLocks/>
          </p:cNvSpPr>
          <p:nvPr/>
        </p:nvSpPr>
        <p:spPr>
          <a:xfrm>
            <a:off x="1161381" y="2057330"/>
            <a:ext cx="4694751" cy="66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1C5A57"/>
                </a:solidFill>
                <a:latin typeface="Franklin Gothic Book" panose="020B0503020102020204" pitchFamily="34" charset="0"/>
              </a:rPr>
              <a:t>29,718 (57%) </a:t>
            </a:r>
            <a:r>
              <a:rPr lang="en-SG" dirty="0">
                <a:solidFill>
                  <a:srgbClr val="1C5A57"/>
                </a:solidFill>
                <a:latin typeface="Franklin Gothic Book" panose="020B0503020102020204" pitchFamily="34" charset="0"/>
              </a:rPr>
              <a:t>posts from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9DD3BB-118C-4093-B7BA-DE2D4BEC2946}"/>
              </a:ext>
            </a:extLst>
          </p:cNvPr>
          <p:cNvSpPr txBox="1">
            <a:spLocks/>
          </p:cNvSpPr>
          <p:nvPr/>
        </p:nvSpPr>
        <p:spPr>
          <a:xfrm>
            <a:off x="1728855" y="2813126"/>
            <a:ext cx="3100320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54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r/quotes</a:t>
            </a:r>
            <a:endParaRPr lang="en-SG" sz="5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E40267-F3F3-44EE-84BD-A602D0B085C9}"/>
              </a:ext>
            </a:extLst>
          </p:cNvPr>
          <p:cNvSpPr txBox="1">
            <a:spLocks/>
          </p:cNvSpPr>
          <p:nvPr/>
        </p:nvSpPr>
        <p:spPr>
          <a:xfrm>
            <a:off x="7362827" y="2813126"/>
            <a:ext cx="4714808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8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r/</a:t>
            </a:r>
            <a:r>
              <a:rPr lang="en-SG" sz="4800" b="1" dirty="0" err="1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oneliners</a:t>
            </a:r>
            <a:endParaRPr lang="en-SG" sz="4800" b="1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ABE9C9-25FB-46C9-9FF3-707C55E26D91}"/>
              </a:ext>
            </a:extLst>
          </p:cNvPr>
          <p:cNvSpPr txBox="1">
            <a:spLocks/>
          </p:cNvSpPr>
          <p:nvPr/>
        </p:nvSpPr>
        <p:spPr>
          <a:xfrm>
            <a:off x="7029757" y="2057330"/>
            <a:ext cx="4694751" cy="66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623C4E"/>
                </a:solidFill>
                <a:latin typeface="Franklin Gothic Book" panose="020B0503020102020204" pitchFamily="34" charset="0"/>
              </a:rPr>
              <a:t>22,479 (43%) </a:t>
            </a:r>
            <a:r>
              <a:rPr lang="en-SG" dirty="0">
                <a:solidFill>
                  <a:srgbClr val="623C4E"/>
                </a:solidFill>
                <a:latin typeface="Franklin Gothic Book" panose="020B0503020102020204" pitchFamily="34" charset="0"/>
              </a:rPr>
              <a:t>posts from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9AFDFF-8A40-4127-B4B2-224E8807B94E}"/>
              </a:ext>
            </a:extLst>
          </p:cNvPr>
          <p:cNvSpPr txBox="1">
            <a:spLocks/>
          </p:cNvSpPr>
          <p:nvPr/>
        </p:nvSpPr>
        <p:spPr>
          <a:xfrm>
            <a:off x="3279015" y="1042964"/>
            <a:ext cx="2538957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Profound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C84AB5-0CDC-4BA3-AFF3-2EAF132F16E2}"/>
              </a:ext>
            </a:extLst>
          </p:cNvPr>
          <p:cNvSpPr txBox="1">
            <a:spLocks/>
          </p:cNvSpPr>
          <p:nvPr/>
        </p:nvSpPr>
        <p:spPr>
          <a:xfrm>
            <a:off x="6324599" y="1066906"/>
            <a:ext cx="4350249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623C4E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profound</a:t>
            </a:r>
            <a:endParaRPr lang="en-SG" sz="4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0CD9DB-F2C0-4059-9244-3D55570CC95B}"/>
              </a:ext>
            </a:extLst>
          </p:cNvPr>
          <p:cNvSpPr/>
          <p:nvPr/>
        </p:nvSpPr>
        <p:spPr>
          <a:xfrm>
            <a:off x="4724400" y="1841500"/>
            <a:ext cx="736600" cy="1409700"/>
          </a:xfrm>
          <a:custGeom>
            <a:avLst/>
            <a:gdLst>
              <a:gd name="connsiteX0" fmla="*/ 736600 w 736600"/>
              <a:gd name="connsiteY0" fmla="*/ 0 h 1409700"/>
              <a:gd name="connsiteX1" fmla="*/ 508000 w 736600"/>
              <a:gd name="connsiteY1" fmla="*/ 939800 h 1409700"/>
              <a:gd name="connsiteX2" fmla="*/ 0 w 736600"/>
              <a:gd name="connsiteY2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409700">
                <a:moveTo>
                  <a:pt x="736600" y="0"/>
                </a:moveTo>
                <a:cubicBezTo>
                  <a:pt x="683683" y="352425"/>
                  <a:pt x="630767" y="704850"/>
                  <a:pt x="508000" y="939800"/>
                </a:cubicBezTo>
                <a:cubicBezTo>
                  <a:pt x="385233" y="1174750"/>
                  <a:pt x="192616" y="1292225"/>
                  <a:pt x="0" y="1409700"/>
                </a:cubicBezTo>
              </a:path>
            </a:pathLst>
          </a:custGeom>
          <a:noFill/>
          <a:ln w="76200">
            <a:solidFill>
              <a:srgbClr val="1C5A5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1C5A57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CABA5-4337-4A05-A548-78A96ED2C07F}"/>
              </a:ext>
            </a:extLst>
          </p:cNvPr>
          <p:cNvSpPr/>
          <p:nvPr/>
        </p:nvSpPr>
        <p:spPr>
          <a:xfrm flipH="1">
            <a:off x="6504450" y="1860397"/>
            <a:ext cx="736600" cy="1409700"/>
          </a:xfrm>
          <a:custGeom>
            <a:avLst/>
            <a:gdLst>
              <a:gd name="connsiteX0" fmla="*/ 736600 w 736600"/>
              <a:gd name="connsiteY0" fmla="*/ 0 h 1409700"/>
              <a:gd name="connsiteX1" fmla="*/ 508000 w 736600"/>
              <a:gd name="connsiteY1" fmla="*/ 939800 h 1409700"/>
              <a:gd name="connsiteX2" fmla="*/ 0 w 736600"/>
              <a:gd name="connsiteY2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409700">
                <a:moveTo>
                  <a:pt x="736600" y="0"/>
                </a:moveTo>
                <a:cubicBezTo>
                  <a:pt x="683683" y="352425"/>
                  <a:pt x="630767" y="704850"/>
                  <a:pt x="508000" y="939800"/>
                </a:cubicBezTo>
                <a:cubicBezTo>
                  <a:pt x="385233" y="1174750"/>
                  <a:pt x="192616" y="1292225"/>
                  <a:pt x="0" y="1409700"/>
                </a:cubicBezTo>
              </a:path>
            </a:pathLst>
          </a:custGeom>
          <a:noFill/>
          <a:ln w="76200">
            <a:solidFill>
              <a:srgbClr val="623C4E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1C5A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5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416C4-DB09-4287-B1E3-489E990E798C}"/>
              </a:ext>
            </a:extLst>
          </p:cNvPr>
          <p:cNvSpPr txBox="1">
            <a:spLocks/>
          </p:cNvSpPr>
          <p:nvPr/>
        </p:nvSpPr>
        <p:spPr>
          <a:xfrm>
            <a:off x="1333500" y="2451100"/>
            <a:ext cx="954405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87C6E-B92B-4A0C-83AC-05B919D152B3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Features Used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2563C7-A281-466E-B4C1-A6888FDA34E5}"/>
              </a:ext>
            </a:extLst>
          </p:cNvPr>
          <p:cNvSpPr txBox="1">
            <a:spLocks/>
          </p:cNvSpPr>
          <p:nvPr/>
        </p:nvSpPr>
        <p:spPr>
          <a:xfrm>
            <a:off x="761522" y="1617412"/>
            <a:ext cx="8343024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23C4E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Post Titles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Title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Average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Longest Word Length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Dale-</a:t>
            </a:r>
            <a:r>
              <a:rPr lang="en-US" sz="2800" dirty="0" err="1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Chall</a:t>
            </a: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 Readability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Flesch–Kincaid Reading Ease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Sentiment Score (VADER)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5A57"/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Part of Speech (POS) Tagging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AA1E8A-0A52-49CD-A179-6FD7FD033EED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Features 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43D47A-52FB-4BC1-8C91-E82A1578D373}"/>
              </a:ext>
            </a:extLst>
          </p:cNvPr>
          <p:cNvSpPr txBox="1">
            <a:spLocks/>
          </p:cNvSpPr>
          <p:nvPr/>
        </p:nvSpPr>
        <p:spPr>
          <a:xfrm>
            <a:off x="6465636" y="1617412"/>
            <a:ext cx="5087735" cy="49443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Comments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Number of comments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Date posted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  <a:cs typeface="MV Boli" panose="02000500030200090000" pitchFamily="2" charset="0"/>
              </a:rPr>
              <a:t>Self text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1C5A57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204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416C4-DB09-4287-B1E3-489E990E798C}"/>
              </a:ext>
            </a:extLst>
          </p:cNvPr>
          <p:cNvSpPr txBox="1">
            <a:spLocks/>
          </p:cNvSpPr>
          <p:nvPr/>
        </p:nvSpPr>
        <p:spPr>
          <a:xfrm>
            <a:off x="1333500" y="2451100"/>
            <a:ext cx="954405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SG" b="1" dirty="0">
              <a:solidFill>
                <a:srgbClr val="623C4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AA1E8A-0A52-49CD-A179-6FD7FD033EED}"/>
              </a:ext>
            </a:extLst>
          </p:cNvPr>
          <p:cNvSpPr txBox="1">
            <a:spLocks/>
          </p:cNvSpPr>
          <p:nvPr/>
        </p:nvSpPr>
        <p:spPr>
          <a:xfrm>
            <a:off x="402134" y="525338"/>
            <a:ext cx="4874715" cy="1231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3600" dirty="0">
                <a:solidFill>
                  <a:srgbClr val="623C4E"/>
                </a:solidFill>
                <a:latin typeface="Franklin Gothic Demi" panose="020B0703020102020204" pitchFamily="34" charset="0"/>
              </a:rPr>
              <a:t>Most Common Words </a:t>
            </a:r>
            <a:endParaRPr lang="en-SG" sz="3600" dirty="0">
              <a:solidFill>
                <a:srgbClr val="623C4E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7A728C-3CE4-40E6-8893-E7C1612F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99" y="2129993"/>
            <a:ext cx="5325596" cy="36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466EE05-72AC-4D5A-B506-99228671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8" y="2129992"/>
            <a:ext cx="5262347" cy="36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3F81BC-A9D1-490C-BF94-22F715C8832E}"/>
              </a:ext>
            </a:extLst>
          </p:cNvPr>
          <p:cNvGrpSpPr/>
          <p:nvPr/>
        </p:nvGrpSpPr>
        <p:grpSpPr>
          <a:xfrm>
            <a:off x="773723" y="2519048"/>
            <a:ext cx="672123" cy="2698309"/>
            <a:chOff x="773723" y="2519048"/>
            <a:chExt cx="672123" cy="26983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AA283-6E1B-43B0-B898-A43B7220E3D6}"/>
                </a:ext>
              </a:extLst>
            </p:cNvPr>
            <p:cNvSpPr/>
            <p:nvPr/>
          </p:nvSpPr>
          <p:spPr>
            <a:xfrm>
              <a:off x="773723" y="2519048"/>
              <a:ext cx="672123" cy="203200"/>
            </a:xfrm>
            <a:prstGeom prst="rect">
              <a:avLst/>
            </a:prstGeom>
            <a:noFill/>
            <a:ln w="28575">
              <a:solidFill>
                <a:srgbClr val="1C5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D1E72A-AA96-46D7-BA73-C5619ECA7E42}"/>
                </a:ext>
              </a:extLst>
            </p:cNvPr>
            <p:cNvSpPr/>
            <p:nvPr/>
          </p:nvSpPr>
          <p:spPr>
            <a:xfrm>
              <a:off x="773723" y="3632917"/>
              <a:ext cx="672123" cy="203200"/>
            </a:xfrm>
            <a:prstGeom prst="rect">
              <a:avLst/>
            </a:prstGeom>
            <a:noFill/>
            <a:ln w="28575">
              <a:solidFill>
                <a:srgbClr val="1C5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85CD1-9333-4CEB-A6CA-DE9FD603569B}"/>
                </a:ext>
              </a:extLst>
            </p:cNvPr>
            <p:cNvSpPr/>
            <p:nvPr/>
          </p:nvSpPr>
          <p:spPr>
            <a:xfrm>
              <a:off x="773723" y="5014157"/>
              <a:ext cx="672123" cy="203200"/>
            </a:xfrm>
            <a:prstGeom prst="rect">
              <a:avLst/>
            </a:prstGeom>
            <a:noFill/>
            <a:ln w="28575">
              <a:solidFill>
                <a:srgbClr val="1C5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0ABCAAB-C6A4-48DF-BC06-03427F349972}"/>
              </a:ext>
            </a:extLst>
          </p:cNvPr>
          <p:cNvSpPr/>
          <p:nvPr/>
        </p:nvSpPr>
        <p:spPr>
          <a:xfrm>
            <a:off x="6595847" y="2471737"/>
            <a:ext cx="483393" cy="30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was</a:t>
            </a:r>
            <a:endParaRPr lang="en-SG" sz="135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3F72907-9DA6-4E74-B638-A1282600483E}"/>
              </a:ext>
            </a:extLst>
          </p:cNvPr>
          <p:cNvSpPr txBox="1">
            <a:spLocks/>
          </p:cNvSpPr>
          <p:nvPr/>
        </p:nvSpPr>
        <p:spPr>
          <a:xfrm>
            <a:off x="402136" y="152429"/>
            <a:ext cx="9823178" cy="790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SG" sz="4200" b="1" dirty="0">
                <a:solidFill>
                  <a:srgbClr val="1C5A57"/>
                </a:solidFill>
                <a:latin typeface="Franklin Gothic Demi" panose="020B0703020102020204" pitchFamily="34" charset="0"/>
              </a:rPr>
              <a:t>1. Is there a pattern to profound sentence?</a:t>
            </a:r>
          </a:p>
        </p:txBody>
      </p:sp>
    </p:spTree>
    <p:extLst>
      <p:ext uri="{BB962C8B-B14F-4D97-AF65-F5344CB8AC3E}">
        <p14:creationId xmlns:p14="http://schemas.microsoft.com/office/powerpoint/2010/main" val="3861827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1601</Words>
  <Application>Microsoft Office PowerPoint</Application>
  <PresentationFormat>Widescreen</PresentationFormat>
  <Paragraphs>215</Paragraphs>
  <Slides>31</Slides>
  <Notes>15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Franklin Gothic Book</vt:lpstr>
      <vt:lpstr>Franklin Gothic Demi</vt:lpstr>
      <vt:lpstr>MV Boli</vt:lpstr>
      <vt:lpstr>Office Theme</vt:lpstr>
      <vt:lpstr>Profound or Not Profound?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Profound or Profane?</dc:title>
  <dc:creator>Weihan</dc:creator>
  <cp:lastModifiedBy>Weihan</cp:lastModifiedBy>
  <cp:revision>315</cp:revision>
  <dcterms:created xsi:type="dcterms:W3CDTF">2022-03-04T04:33:06Z</dcterms:created>
  <dcterms:modified xsi:type="dcterms:W3CDTF">2022-03-10T13:44:49Z</dcterms:modified>
</cp:coreProperties>
</file>