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5143500" type="screen16x9"/>
  <p:notesSz cx="6858000" cy="9144000"/>
  <p:embeddedFontLst>
    <p:embeddedFont>
      <p:font typeface="Consolas" panose="020B0609020204030204" pitchFamily="49" charset="0"/>
      <p:regular r:id="rId33"/>
      <p:bold r:id="rId34"/>
      <p:italic r:id="rId35"/>
      <p:boldItalic r:id="rId36"/>
    </p:embeddedFont>
    <p:embeddedFont>
      <p:font typeface="Palatino" pitchFamily="2" charset="0"/>
      <p:regular r:id="rId37"/>
    </p:embeddedFont>
    <p:embeddedFont>
      <p:font typeface="Roboto" panose="02000000000000000000" pitchFamily="2" charset="0"/>
      <p:regular r:id="rId38"/>
      <p:bold r:id="rId39"/>
      <p:italic r:id="rId40"/>
      <p:boldItalic r:id="rId41"/>
    </p:embeddedFont>
    <p:embeddedFont>
      <p:font typeface="Tinos" panose="020B060402020202020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4C2F5F7-7B44-4FAB-A5A3-73DFEAC00B24}">
  <a:tblStyle styleId="{64C2F5F7-7B44-4FAB-A5A3-73DFEAC00B24}"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354" y="39"/>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9" name="Google Shape;16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 name="Google Shape;17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0" name="Google Shape;190;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6" name="Google Shape;196;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 name="Google Shape;204;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0" name="Google Shape;210;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8" name="Google Shape;218;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 name="Google Shape;226;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 name="Google Shape;234;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0" name="Google Shape;240;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6" name="Google Shape;246;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3" name="Google Shape;25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9" name="Google Shape;259;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5" name="Google Shape;265;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1" name="Google Shape;271;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7" name="Google Shape;277;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 name="Google Shape;11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38000"/>
              </a:lnSpc>
              <a:spcBef>
                <a:spcPts val="0"/>
              </a:spcBef>
              <a:spcAft>
                <a:spcPts val="0"/>
              </a:spcAft>
              <a:buClr>
                <a:schemeClr val="dk1"/>
              </a:buClr>
              <a:buSzPts val="1100"/>
              <a:buFont typeface="Arial"/>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0" name="Google Shape;20;p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1" name="Google Shape;21;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0" name="Google Shape;30;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3" name="Google Shape;33;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s://doi.org/10.1007/s10664-013-9258-8" TargetMode="External"/><Relationship Id="rId3" Type="http://schemas.openxmlformats.org/officeDocument/2006/relationships/hyperlink" Target="https://github.com/mbasso/awesome-wasm" TargetMode="External"/><Relationship Id="rId7" Type="http://schemas.openxmlformats.org/officeDocument/2006/relationships/hyperlink" Target="https://github.com/rust-lang/rust/issues/54408"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hyperlink" Target="https://github.com/WebAssembly/binaryen/issues/817" TargetMode="External"/><Relationship Id="rId5" Type="http://schemas.openxmlformats.org/officeDocument/2006/relationships/hyperlink" Target="https://github.com/emscripten-core/emscripten/issues/10385" TargetMode="External"/><Relationship Id="rId4" Type="http://schemas.openxmlformats.org/officeDocument/2006/relationships/hyperlink" Target="https://github.com/emscripten-core/emscripten/issues/9823" TargetMode="External"/><Relationship Id="rId9" Type="http://schemas.openxmlformats.org/officeDocument/2006/relationships/hyperlink" Target="https://doi.org/10.1145/2931037.2931074"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doi.org/10.1145/3297858.3304068"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hyperlink" Target="https://doi.org/10.1145/3243734.3243858" TargetMode="External"/><Relationship Id="rId4" Type="http://schemas.openxmlformats.org/officeDocument/2006/relationships/hyperlink" Target="https://doi.org/10.1145/3377812.3382155"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doi.org/10.1145/3308558.3313665"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hyperlink" Target="https://doi.org/10.1145/3442381.3450138"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200"/>
              <a:buNone/>
            </a:pPr>
            <a:r>
              <a:rPr lang="en" dirty="0"/>
              <a:t>An Empirical Study of Bugs in WebAssembly Compilers</a:t>
            </a:r>
            <a:endParaRPr dirty="0"/>
          </a:p>
        </p:txBody>
      </p:sp>
      <p:sp>
        <p:nvSpPr>
          <p:cNvPr id="55" name="Google Shape;55;p13"/>
          <p:cNvSpPr txBox="1">
            <a:spLocks noGrp="1"/>
          </p:cNvSpPr>
          <p:nvPr>
            <p:ph type="subTitle" idx="1"/>
          </p:nvPr>
        </p:nvSpPr>
        <p:spPr>
          <a:xfrm>
            <a:off x="341475" y="3042825"/>
            <a:ext cx="2086200" cy="6363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1018"/>
              <a:buNone/>
            </a:pPr>
            <a:r>
              <a:rPr lang="en" sz="2400" dirty="0"/>
              <a:t>Alan Romano</a:t>
            </a:r>
            <a:endParaRPr sz="2400" dirty="0"/>
          </a:p>
        </p:txBody>
      </p:sp>
      <p:sp>
        <p:nvSpPr>
          <p:cNvPr id="56" name="Google Shape;56;p13"/>
          <p:cNvSpPr txBox="1">
            <a:spLocks noGrp="1"/>
          </p:cNvSpPr>
          <p:nvPr>
            <p:ph type="subTitle" idx="1"/>
          </p:nvPr>
        </p:nvSpPr>
        <p:spPr>
          <a:xfrm>
            <a:off x="2503550" y="3042825"/>
            <a:ext cx="1697400" cy="5724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sz="2400" dirty="0"/>
              <a:t>Xinyue Liu</a:t>
            </a:r>
            <a:endParaRPr sz="2400" dirty="0"/>
          </a:p>
        </p:txBody>
      </p:sp>
      <p:sp>
        <p:nvSpPr>
          <p:cNvPr id="57" name="Google Shape;57;p13"/>
          <p:cNvSpPr txBox="1">
            <a:spLocks noGrp="1"/>
          </p:cNvSpPr>
          <p:nvPr>
            <p:ph type="subTitle" idx="1"/>
          </p:nvPr>
        </p:nvSpPr>
        <p:spPr>
          <a:xfrm>
            <a:off x="4276825" y="3042825"/>
            <a:ext cx="2306400" cy="636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sz="2400" dirty="0"/>
              <a:t>Yonghwi Kwon</a:t>
            </a:r>
            <a:endParaRPr sz="2400" dirty="0"/>
          </a:p>
        </p:txBody>
      </p:sp>
      <p:sp>
        <p:nvSpPr>
          <p:cNvPr id="58" name="Google Shape;58;p13"/>
          <p:cNvSpPr txBox="1">
            <a:spLocks noGrp="1"/>
          </p:cNvSpPr>
          <p:nvPr>
            <p:ph type="subTitle" idx="1"/>
          </p:nvPr>
        </p:nvSpPr>
        <p:spPr>
          <a:xfrm>
            <a:off x="6525900" y="3042825"/>
            <a:ext cx="2306400" cy="5724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 sz="2400" dirty="0"/>
              <a:t>Weihang Wang</a:t>
            </a:r>
            <a:endParaRPr sz="2400" dirty="0"/>
          </a:p>
        </p:txBody>
      </p:sp>
      <p:sp>
        <p:nvSpPr>
          <p:cNvPr id="59" name="Google Shape;59;p13"/>
          <p:cNvSpPr txBox="1">
            <a:spLocks noGrp="1"/>
          </p:cNvSpPr>
          <p:nvPr>
            <p:ph type="subTitle" idx="1"/>
          </p:nvPr>
        </p:nvSpPr>
        <p:spPr>
          <a:xfrm>
            <a:off x="341475" y="3493050"/>
            <a:ext cx="2086200" cy="636300"/>
          </a:xfrm>
          <a:prstGeom prst="rect">
            <a:avLst/>
          </a:prstGeom>
          <a:noFill/>
          <a:ln>
            <a:noFill/>
          </a:ln>
        </p:spPr>
        <p:txBody>
          <a:bodyPr spcFirstLastPara="1" wrap="square" lIns="91425" tIns="91425" rIns="91425" bIns="91425" anchor="t" anchorCtr="0">
            <a:normAutofit/>
          </a:bodyPr>
          <a:lstStyle/>
          <a:p>
            <a:pPr marL="0" lvl="0" indent="0" algn="ctr" rtl="0">
              <a:lnSpc>
                <a:spcPct val="80000"/>
              </a:lnSpc>
              <a:spcBef>
                <a:spcPts val="0"/>
              </a:spcBef>
              <a:spcAft>
                <a:spcPts val="0"/>
              </a:spcAft>
              <a:buSzPts val="712"/>
              <a:buNone/>
            </a:pPr>
            <a:r>
              <a:rPr lang="en" sz="1500" dirty="0"/>
              <a:t>University at Buffalo, SUNY</a:t>
            </a:r>
            <a:endParaRPr sz="1500" dirty="0"/>
          </a:p>
        </p:txBody>
      </p:sp>
      <p:sp>
        <p:nvSpPr>
          <p:cNvPr id="60" name="Google Shape;60;p13"/>
          <p:cNvSpPr txBox="1">
            <a:spLocks noGrp="1"/>
          </p:cNvSpPr>
          <p:nvPr>
            <p:ph type="subTitle" idx="1"/>
          </p:nvPr>
        </p:nvSpPr>
        <p:spPr>
          <a:xfrm>
            <a:off x="2309150" y="3493050"/>
            <a:ext cx="2086200" cy="636300"/>
          </a:xfrm>
          <a:prstGeom prst="rect">
            <a:avLst/>
          </a:prstGeom>
          <a:noFill/>
          <a:ln>
            <a:noFill/>
          </a:ln>
        </p:spPr>
        <p:txBody>
          <a:bodyPr spcFirstLastPara="1" wrap="square" lIns="91425" tIns="91425" rIns="91425" bIns="91425" anchor="t" anchorCtr="0">
            <a:normAutofit/>
          </a:bodyPr>
          <a:lstStyle/>
          <a:p>
            <a:pPr marL="0" lvl="0" indent="0" algn="ctr" rtl="0">
              <a:lnSpc>
                <a:spcPct val="80000"/>
              </a:lnSpc>
              <a:spcBef>
                <a:spcPts val="0"/>
              </a:spcBef>
              <a:spcAft>
                <a:spcPts val="0"/>
              </a:spcAft>
              <a:buSzPts val="712"/>
              <a:buNone/>
            </a:pPr>
            <a:r>
              <a:rPr lang="en" sz="1500" dirty="0"/>
              <a:t>University at Buffalo, SUNY</a:t>
            </a:r>
            <a:endParaRPr sz="1500" dirty="0"/>
          </a:p>
        </p:txBody>
      </p:sp>
      <p:sp>
        <p:nvSpPr>
          <p:cNvPr id="61" name="Google Shape;61;p13"/>
          <p:cNvSpPr txBox="1">
            <a:spLocks noGrp="1"/>
          </p:cNvSpPr>
          <p:nvPr>
            <p:ph type="subTitle" idx="1"/>
          </p:nvPr>
        </p:nvSpPr>
        <p:spPr>
          <a:xfrm>
            <a:off x="6636000" y="3493050"/>
            <a:ext cx="2086200" cy="636300"/>
          </a:xfrm>
          <a:prstGeom prst="rect">
            <a:avLst/>
          </a:prstGeom>
          <a:noFill/>
          <a:ln>
            <a:noFill/>
          </a:ln>
        </p:spPr>
        <p:txBody>
          <a:bodyPr spcFirstLastPara="1" wrap="square" lIns="91425" tIns="91425" rIns="91425" bIns="91425" anchor="t" anchorCtr="0">
            <a:normAutofit/>
          </a:bodyPr>
          <a:lstStyle/>
          <a:p>
            <a:pPr marL="0" lvl="0" indent="0" algn="ctr" rtl="0">
              <a:lnSpc>
                <a:spcPct val="80000"/>
              </a:lnSpc>
              <a:spcBef>
                <a:spcPts val="0"/>
              </a:spcBef>
              <a:spcAft>
                <a:spcPts val="0"/>
              </a:spcAft>
              <a:buSzPts val="712"/>
              <a:buNone/>
            </a:pPr>
            <a:r>
              <a:rPr lang="en" sz="1500" dirty="0"/>
              <a:t>University at Buffalo, SUNY</a:t>
            </a:r>
            <a:endParaRPr sz="1500" dirty="0"/>
          </a:p>
        </p:txBody>
      </p:sp>
      <p:sp>
        <p:nvSpPr>
          <p:cNvPr id="62" name="Google Shape;62;p13"/>
          <p:cNvSpPr txBox="1">
            <a:spLocks noGrp="1"/>
          </p:cNvSpPr>
          <p:nvPr>
            <p:ph type="subTitle" idx="1"/>
          </p:nvPr>
        </p:nvSpPr>
        <p:spPr>
          <a:xfrm>
            <a:off x="4320325" y="3493050"/>
            <a:ext cx="2086200" cy="636300"/>
          </a:xfrm>
          <a:prstGeom prst="rect">
            <a:avLst/>
          </a:prstGeom>
          <a:noFill/>
          <a:ln>
            <a:noFill/>
          </a:ln>
        </p:spPr>
        <p:txBody>
          <a:bodyPr spcFirstLastPara="1" wrap="square" lIns="91425" tIns="91425" rIns="91425" bIns="91425" anchor="t" anchorCtr="0">
            <a:normAutofit/>
          </a:bodyPr>
          <a:lstStyle/>
          <a:p>
            <a:pPr marL="0" lvl="0" indent="0" algn="ctr" rtl="0">
              <a:lnSpc>
                <a:spcPct val="80000"/>
              </a:lnSpc>
              <a:spcBef>
                <a:spcPts val="0"/>
              </a:spcBef>
              <a:spcAft>
                <a:spcPts val="0"/>
              </a:spcAft>
              <a:buSzPts val="712"/>
              <a:buNone/>
            </a:pPr>
            <a:r>
              <a:rPr lang="en" sz="1500" dirty="0"/>
              <a:t>University of Virginia</a:t>
            </a:r>
            <a:endParaRPr sz="15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Bug Development Challenges</a:t>
            </a:r>
            <a:endParaRPr/>
          </a:p>
        </p:txBody>
      </p:sp>
      <p:sp>
        <p:nvSpPr>
          <p:cNvPr id="145" name="Google Shape;145;p2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dirty="0"/>
              <a:t>Inductive coding approach based on root cause descriptions</a:t>
            </a:r>
            <a:endParaRPr dirty="0"/>
          </a:p>
          <a:p>
            <a:pPr marL="0" lvl="0" indent="0" algn="l" rtl="0">
              <a:lnSpc>
                <a:spcPct val="115000"/>
              </a:lnSpc>
              <a:spcBef>
                <a:spcPts val="1200"/>
              </a:spcBef>
              <a:spcAft>
                <a:spcPts val="0"/>
              </a:spcAft>
              <a:buSzPts val="1800"/>
              <a:buNone/>
            </a:pPr>
            <a:endParaRPr dirty="0"/>
          </a:p>
          <a:p>
            <a:pPr marL="457200" lvl="0" indent="0" algn="l" rtl="0">
              <a:lnSpc>
                <a:spcPct val="115000"/>
              </a:lnSpc>
              <a:spcBef>
                <a:spcPts val="1200"/>
              </a:spcBef>
              <a:spcAft>
                <a:spcPts val="1200"/>
              </a:spcAft>
              <a:buSzPts val="1800"/>
              <a:buNone/>
            </a:pPr>
            <a:endParaRPr dirty="0"/>
          </a:p>
        </p:txBody>
      </p:sp>
      <p:sp>
        <p:nvSpPr>
          <p:cNvPr id="146" name="Google Shape;146;p22"/>
          <p:cNvSpPr txBox="1"/>
          <p:nvPr/>
        </p:nvSpPr>
        <p:spPr>
          <a:xfrm>
            <a:off x="487775" y="1537800"/>
            <a:ext cx="3983400" cy="3186300"/>
          </a:xfrm>
          <a:prstGeom prst="rect">
            <a:avLst/>
          </a:prstGeom>
          <a:noFill/>
          <a:ln>
            <a:noFill/>
          </a:ln>
        </p:spPr>
        <p:txBody>
          <a:bodyPr spcFirstLastPara="1" wrap="square" lIns="91425" tIns="91425" rIns="91425" bIns="91425" anchor="t" anchorCtr="0">
            <a:spAutoFit/>
          </a:bodyPr>
          <a:lstStyle/>
          <a:p>
            <a:pPr marL="457200" marR="0" lvl="0" indent="-323850" algn="l" rtl="0">
              <a:lnSpc>
                <a:spcPct val="150000"/>
              </a:lnSpc>
              <a:spcBef>
                <a:spcPts val="0"/>
              </a:spcBef>
              <a:spcAft>
                <a:spcPts val="0"/>
              </a:spcAft>
              <a:buClr>
                <a:schemeClr val="dk2"/>
              </a:buClr>
              <a:buSzPts val="1500"/>
              <a:buFont typeface="Arial"/>
              <a:buAutoNum type="arabicPeriod"/>
            </a:pPr>
            <a:r>
              <a:rPr lang="en" sz="1500" b="0" i="0" u="none" strike="noStrike" cap="none" dirty="0">
                <a:solidFill>
                  <a:schemeClr val="dk2"/>
                </a:solidFill>
                <a:latin typeface="Arial"/>
                <a:ea typeface="Arial"/>
                <a:cs typeface="Arial"/>
                <a:sym typeface="Arial"/>
              </a:rPr>
              <a:t>Asyncify Synchronous Code</a:t>
            </a:r>
            <a:endParaRPr sz="1500" b="0" i="0" u="none" strike="noStrike" cap="none" dirty="0">
              <a:solidFill>
                <a:schemeClr val="dk2"/>
              </a:solidFill>
              <a:latin typeface="Arial"/>
              <a:ea typeface="Arial"/>
              <a:cs typeface="Arial"/>
              <a:sym typeface="Arial"/>
            </a:endParaRPr>
          </a:p>
          <a:p>
            <a:pPr marL="457200" marR="0" lvl="0" indent="-323850" algn="l" rtl="0">
              <a:lnSpc>
                <a:spcPct val="150000"/>
              </a:lnSpc>
              <a:spcBef>
                <a:spcPts val="0"/>
              </a:spcBef>
              <a:spcAft>
                <a:spcPts val="0"/>
              </a:spcAft>
              <a:buClr>
                <a:schemeClr val="dk2"/>
              </a:buClr>
              <a:buSzPts val="1500"/>
              <a:buFont typeface="Arial"/>
              <a:buAutoNum type="arabicPeriod"/>
            </a:pPr>
            <a:r>
              <a:rPr lang="en" sz="1500" b="0" i="0" u="none" strike="noStrike" cap="none" dirty="0">
                <a:solidFill>
                  <a:schemeClr val="dk2"/>
                </a:solidFill>
                <a:latin typeface="Arial"/>
                <a:ea typeface="Arial"/>
                <a:cs typeface="Arial"/>
                <a:sym typeface="Arial"/>
              </a:rPr>
              <a:t>Incompatible Data Types</a:t>
            </a:r>
            <a:endParaRPr sz="1500" b="0" i="0" u="none" strike="noStrike" cap="none" dirty="0">
              <a:solidFill>
                <a:schemeClr val="dk2"/>
              </a:solidFill>
              <a:latin typeface="Arial"/>
              <a:ea typeface="Arial"/>
              <a:cs typeface="Arial"/>
              <a:sym typeface="Arial"/>
            </a:endParaRPr>
          </a:p>
          <a:p>
            <a:pPr marL="457200" marR="0" lvl="0" indent="-323850" algn="l" rtl="0">
              <a:lnSpc>
                <a:spcPct val="150000"/>
              </a:lnSpc>
              <a:spcBef>
                <a:spcPts val="0"/>
              </a:spcBef>
              <a:spcAft>
                <a:spcPts val="0"/>
              </a:spcAft>
              <a:buClr>
                <a:schemeClr val="dk2"/>
              </a:buClr>
              <a:buSzPts val="1500"/>
              <a:buFont typeface="Arial"/>
              <a:buAutoNum type="arabicPeriod"/>
            </a:pPr>
            <a:r>
              <a:rPr lang="en" sz="1500" b="0" i="0" u="none" strike="noStrike" cap="none" dirty="0">
                <a:solidFill>
                  <a:schemeClr val="dk2"/>
                </a:solidFill>
                <a:latin typeface="Arial"/>
                <a:ea typeface="Arial"/>
                <a:cs typeface="Arial"/>
                <a:sym typeface="Arial"/>
              </a:rPr>
              <a:t>Memory Model Differences</a:t>
            </a:r>
            <a:endParaRPr sz="1500" b="0" i="0" u="none" strike="noStrike" cap="none" dirty="0">
              <a:solidFill>
                <a:schemeClr val="dk2"/>
              </a:solidFill>
              <a:latin typeface="Arial"/>
              <a:ea typeface="Arial"/>
              <a:cs typeface="Arial"/>
              <a:sym typeface="Arial"/>
            </a:endParaRPr>
          </a:p>
          <a:p>
            <a:pPr marL="457200" marR="0" lvl="0" indent="-323850" algn="l" rtl="0">
              <a:lnSpc>
                <a:spcPct val="150000"/>
              </a:lnSpc>
              <a:spcBef>
                <a:spcPts val="0"/>
              </a:spcBef>
              <a:spcAft>
                <a:spcPts val="0"/>
              </a:spcAft>
              <a:buClr>
                <a:schemeClr val="dk2"/>
              </a:buClr>
              <a:buSzPts val="1500"/>
              <a:buFont typeface="Arial"/>
              <a:buAutoNum type="arabicPeriod"/>
            </a:pPr>
            <a:r>
              <a:rPr lang="en" sz="1500" b="0" i="0" u="none" strike="noStrike" cap="none" dirty="0">
                <a:solidFill>
                  <a:schemeClr val="dk2"/>
                </a:solidFill>
                <a:latin typeface="Arial"/>
                <a:ea typeface="Arial"/>
                <a:cs typeface="Arial"/>
                <a:sym typeface="Arial"/>
              </a:rPr>
              <a:t>Bugs in Other Infrastructures</a:t>
            </a:r>
            <a:endParaRPr sz="1500" b="0" i="0" u="none" strike="noStrike" cap="none" dirty="0">
              <a:solidFill>
                <a:schemeClr val="dk2"/>
              </a:solidFill>
              <a:latin typeface="Arial"/>
              <a:ea typeface="Arial"/>
              <a:cs typeface="Arial"/>
              <a:sym typeface="Arial"/>
            </a:endParaRPr>
          </a:p>
          <a:p>
            <a:pPr marL="457200" marR="0" lvl="0" indent="-323850" algn="l" rtl="0">
              <a:lnSpc>
                <a:spcPct val="150000"/>
              </a:lnSpc>
              <a:spcBef>
                <a:spcPts val="0"/>
              </a:spcBef>
              <a:spcAft>
                <a:spcPts val="0"/>
              </a:spcAft>
              <a:buClr>
                <a:schemeClr val="dk2"/>
              </a:buClr>
              <a:buSzPts val="1500"/>
              <a:buFont typeface="Arial"/>
              <a:buAutoNum type="arabicPeriod"/>
            </a:pPr>
            <a:r>
              <a:rPr lang="en" sz="1500" b="0" i="0" u="none" strike="noStrike" cap="none" dirty="0">
                <a:solidFill>
                  <a:schemeClr val="dk2"/>
                </a:solidFill>
                <a:latin typeface="Arial"/>
                <a:ea typeface="Arial"/>
                <a:cs typeface="Arial"/>
                <a:sym typeface="Arial"/>
              </a:rPr>
              <a:t>Emulating Native Environment</a:t>
            </a:r>
            <a:endParaRPr sz="1500" b="0" i="0" u="none" strike="noStrike" cap="none" dirty="0">
              <a:solidFill>
                <a:schemeClr val="dk2"/>
              </a:solidFill>
              <a:latin typeface="Arial"/>
              <a:ea typeface="Arial"/>
              <a:cs typeface="Arial"/>
              <a:sym typeface="Arial"/>
            </a:endParaRPr>
          </a:p>
          <a:p>
            <a:pPr marL="457200" marR="0" lvl="0" indent="-323850" algn="l" rtl="0">
              <a:lnSpc>
                <a:spcPct val="150000"/>
              </a:lnSpc>
              <a:spcBef>
                <a:spcPts val="0"/>
              </a:spcBef>
              <a:spcAft>
                <a:spcPts val="0"/>
              </a:spcAft>
              <a:buClr>
                <a:schemeClr val="dk2"/>
              </a:buClr>
              <a:buSzPts val="1500"/>
              <a:buFont typeface="Arial"/>
              <a:buAutoNum type="arabicPeriod"/>
            </a:pPr>
            <a:r>
              <a:rPr lang="en" sz="1500" b="0" i="0" u="none" strike="noStrike" cap="none" dirty="0">
                <a:solidFill>
                  <a:schemeClr val="dk2"/>
                </a:solidFill>
                <a:latin typeface="Arial"/>
                <a:ea typeface="Arial"/>
                <a:cs typeface="Arial"/>
                <a:sym typeface="Arial"/>
              </a:rPr>
              <a:t>Supporting Web APIs</a:t>
            </a:r>
            <a:endParaRPr sz="1500" b="0" i="0" u="none" strike="noStrike" cap="none" dirty="0">
              <a:solidFill>
                <a:schemeClr val="dk2"/>
              </a:solidFill>
              <a:latin typeface="Arial"/>
              <a:ea typeface="Arial"/>
              <a:cs typeface="Arial"/>
              <a:sym typeface="Arial"/>
            </a:endParaRPr>
          </a:p>
          <a:p>
            <a:pPr marL="457200" marR="0" lvl="0" indent="-323850" algn="l" rtl="0">
              <a:lnSpc>
                <a:spcPct val="150000"/>
              </a:lnSpc>
              <a:spcBef>
                <a:spcPts val="0"/>
              </a:spcBef>
              <a:spcAft>
                <a:spcPts val="0"/>
              </a:spcAft>
              <a:buClr>
                <a:schemeClr val="dk2"/>
              </a:buClr>
              <a:buSzPts val="1500"/>
              <a:buFont typeface="Arial"/>
              <a:buAutoNum type="arabicPeriod"/>
            </a:pPr>
            <a:r>
              <a:rPr lang="en" sz="1500" b="0" i="0" u="none" strike="noStrike" cap="none" dirty="0">
                <a:solidFill>
                  <a:schemeClr val="dk2"/>
                </a:solidFill>
                <a:latin typeface="Arial"/>
                <a:ea typeface="Arial"/>
                <a:cs typeface="Arial"/>
                <a:sym typeface="Arial"/>
              </a:rPr>
              <a:t>Cross-Language Optimizations</a:t>
            </a:r>
            <a:endParaRPr sz="1500" b="0" i="0" u="none" strike="noStrike" cap="none" dirty="0">
              <a:solidFill>
                <a:schemeClr val="dk2"/>
              </a:solidFill>
              <a:latin typeface="Arial"/>
              <a:ea typeface="Arial"/>
              <a:cs typeface="Arial"/>
              <a:sym typeface="Arial"/>
            </a:endParaRPr>
          </a:p>
          <a:p>
            <a:pPr marL="457200" marR="0" lvl="0" indent="-323850" algn="l" rtl="0">
              <a:lnSpc>
                <a:spcPct val="150000"/>
              </a:lnSpc>
              <a:spcBef>
                <a:spcPts val="0"/>
              </a:spcBef>
              <a:spcAft>
                <a:spcPts val="0"/>
              </a:spcAft>
              <a:buClr>
                <a:schemeClr val="dk2"/>
              </a:buClr>
              <a:buSzPts val="1500"/>
              <a:buFont typeface="Arial"/>
              <a:buAutoNum type="arabicPeriod"/>
            </a:pPr>
            <a:r>
              <a:rPr lang="en" sz="1500" b="0" i="0" u="none" strike="noStrike" cap="none" dirty="0">
                <a:solidFill>
                  <a:schemeClr val="dk2"/>
                </a:solidFill>
                <a:latin typeface="Arial"/>
                <a:ea typeface="Arial"/>
                <a:cs typeface="Arial"/>
                <a:sym typeface="Arial"/>
              </a:rPr>
              <a:t>Runtime Implementation Discrepancy</a:t>
            </a:r>
            <a:endParaRPr sz="1500" b="0" i="0" u="none" strike="noStrike" cap="none" dirty="0">
              <a:solidFill>
                <a:schemeClr val="dk2"/>
              </a:solidFill>
              <a:latin typeface="Arial"/>
              <a:ea typeface="Arial"/>
              <a:cs typeface="Arial"/>
              <a:sym typeface="Arial"/>
            </a:endParaRPr>
          </a:p>
          <a:p>
            <a:pPr marL="457200" marR="0" lvl="0" indent="-323850" algn="l" rtl="0">
              <a:lnSpc>
                <a:spcPct val="150000"/>
              </a:lnSpc>
              <a:spcBef>
                <a:spcPts val="0"/>
              </a:spcBef>
              <a:spcAft>
                <a:spcPts val="0"/>
              </a:spcAft>
              <a:buClr>
                <a:schemeClr val="dk2"/>
              </a:buClr>
              <a:buSzPts val="1500"/>
              <a:buFont typeface="Arial"/>
              <a:buAutoNum type="arabicPeriod"/>
            </a:pPr>
            <a:r>
              <a:rPr lang="en" sz="1500" b="0" i="0" u="none" strike="noStrike" cap="none" dirty="0">
                <a:solidFill>
                  <a:schemeClr val="dk2"/>
                </a:solidFill>
                <a:latin typeface="Arial"/>
                <a:ea typeface="Arial"/>
                <a:cs typeface="Arial"/>
                <a:sym typeface="Arial"/>
              </a:rPr>
              <a:t>Unsupported Primitives</a:t>
            </a:r>
            <a:endParaRPr sz="1500" b="0" i="0" u="none" strike="noStrike" cap="none" dirty="0">
              <a:solidFill>
                <a:schemeClr val="dk2"/>
              </a:solidFill>
              <a:latin typeface="Arial"/>
              <a:ea typeface="Arial"/>
              <a:cs typeface="Arial"/>
              <a:sym typeface="Arial"/>
            </a:endParaRPr>
          </a:p>
        </p:txBody>
      </p:sp>
      <p:pic>
        <p:nvPicPr>
          <p:cNvPr id="147" name="Google Shape;147;p22" title="Points scored"/>
          <p:cNvPicPr preferRelativeResize="0"/>
          <p:nvPr/>
        </p:nvPicPr>
        <p:blipFill rotWithShape="1">
          <a:blip r:embed="rId3">
            <a:alphaModFix/>
          </a:blip>
          <a:srcRect/>
          <a:stretch/>
        </p:blipFill>
        <p:spPr>
          <a:xfrm>
            <a:off x="4339600" y="1653800"/>
            <a:ext cx="4601175" cy="28450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Asyncify Synchronous Code</a:t>
            </a:r>
            <a:endParaRPr/>
          </a:p>
        </p:txBody>
      </p:sp>
      <p:sp>
        <p:nvSpPr>
          <p:cNvPr id="153" name="Google Shape;153;p2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a:t>Basic operations in C/C++ expect fully synchronous execution</a:t>
            </a:r>
            <a:endParaRPr/>
          </a:p>
          <a:p>
            <a:pPr marL="457200" lvl="0" indent="-342900" algn="l" rtl="0">
              <a:lnSpc>
                <a:spcPct val="115000"/>
              </a:lnSpc>
              <a:spcBef>
                <a:spcPts val="0"/>
              </a:spcBef>
              <a:spcAft>
                <a:spcPts val="0"/>
              </a:spcAft>
              <a:buSzPts val="1800"/>
              <a:buChar char="●"/>
            </a:pPr>
            <a:r>
              <a:rPr lang="en"/>
              <a:t>In browsers, execution follows an event-loop asynchronous paradigm</a:t>
            </a:r>
            <a:endParaRPr/>
          </a:p>
          <a:p>
            <a:pPr marL="457200" lvl="0" indent="-342900" algn="l" rtl="0">
              <a:lnSpc>
                <a:spcPct val="115000"/>
              </a:lnSpc>
              <a:spcBef>
                <a:spcPts val="0"/>
              </a:spcBef>
              <a:spcAft>
                <a:spcPts val="0"/>
              </a:spcAft>
              <a:buSzPts val="1800"/>
              <a:buChar char="●"/>
            </a:pPr>
            <a:r>
              <a:rPr lang="en"/>
              <a:t>Emscripten provides tools to support converting synchronous blocking code into a model that fits the event-based browser environment</a:t>
            </a:r>
            <a:endParaRPr/>
          </a:p>
          <a:p>
            <a:pPr marL="457200" lvl="0" indent="0" algn="l" rtl="0">
              <a:lnSpc>
                <a:spcPct val="115000"/>
              </a:lnSpc>
              <a:spcBef>
                <a:spcPts val="1200"/>
              </a:spcBef>
              <a:spcAft>
                <a:spcPts val="1200"/>
              </a:spcAft>
              <a:buSzPts val="1800"/>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Asyncify Synchronous Code Bug: Issue #9823 [2]</a:t>
            </a:r>
            <a:endParaRPr/>
          </a:p>
        </p:txBody>
      </p:sp>
      <p:sp>
        <p:nvSpPr>
          <p:cNvPr id="159" name="Google Shape;159;p2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a:t>In this issue, a user reports the behavior between Emterpreter and Asyncify is inconsistent</a:t>
            </a:r>
            <a:endParaRPr/>
          </a:p>
          <a:p>
            <a:pPr marL="457200" lvl="0" indent="-342900" algn="l" rtl="0">
              <a:lnSpc>
                <a:spcPct val="115000"/>
              </a:lnSpc>
              <a:spcBef>
                <a:spcPts val="0"/>
              </a:spcBef>
              <a:spcAft>
                <a:spcPts val="0"/>
              </a:spcAft>
              <a:buSzPts val="1800"/>
              <a:buChar char="●"/>
            </a:pPr>
            <a:r>
              <a:rPr lang="en"/>
              <a:t>Emterpreter uses two tools to support converting sync code to async code</a:t>
            </a:r>
            <a:endParaRPr/>
          </a:p>
          <a:p>
            <a:pPr marL="457200" lvl="0" indent="-342900" algn="l" rtl="0">
              <a:lnSpc>
                <a:spcPct val="115000"/>
              </a:lnSpc>
              <a:spcBef>
                <a:spcPts val="0"/>
              </a:spcBef>
              <a:spcAft>
                <a:spcPts val="0"/>
              </a:spcAft>
              <a:buSzPts val="1800"/>
              <a:buChar char="●"/>
            </a:pPr>
            <a:r>
              <a:rPr lang="en"/>
              <a:t>Each tools allows specifying a </a:t>
            </a:r>
            <a:r>
              <a:rPr lang="en">
                <a:latin typeface="Courier New"/>
                <a:ea typeface="Courier New"/>
                <a:cs typeface="Courier New"/>
                <a:sym typeface="Courier New"/>
              </a:rPr>
              <a:t>sleep</a:t>
            </a:r>
            <a:r>
              <a:rPr lang="en"/>
              <a:t> callback to execute during a paused execution, but Asyncify does not call the callback</a:t>
            </a:r>
            <a:endParaRPr/>
          </a:p>
          <a:p>
            <a:pPr marL="457200" lvl="0" indent="-342900" algn="l" rtl="0">
              <a:lnSpc>
                <a:spcPct val="115000"/>
              </a:lnSpc>
              <a:spcBef>
                <a:spcPts val="0"/>
              </a:spcBef>
              <a:spcAft>
                <a:spcPts val="0"/>
              </a:spcAft>
              <a:buSzPts val="1800"/>
              <a:buChar char="●"/>
            </a:pPr>
            <a:r>
              <a:rPr lang="en"/>
              <a:t>Emscripten’s SDL sound library relies on this </a:t>
            </a:r>
            <a:r>
              <a:rPr lang="en">
                <a:latin typeface="Courier New"/>
                <a:ea typeface="Courier New"/>
                <a:cs typeface="Courier New"/>
                <a:sym typeface="Courier New"/>
              </a:rPr>
              <a:t>sleep</a:t>
            </a:r>
            <a:r>
              <a:rPr lang="en"/>
              <a:t> callback, so inconsistent behavior leads to sound distortion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Asyncify Synchronous Code Bug: Issue #9823 (cont.)</a:t>
            </a:r>
            <a:endParaRPr/>
          </a:p>
        </p:txBody>
      </p:sp>
      <p:sp>
        <p:nvSpPr>
          <p:cNvPr id="165" name="Google Shape;165;p2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sz="1800"/>
              <a:t>Fixed by updating Asyncify to accept callbacks and invoke them during paused execution</a:t>
            </a:r>
            <a:endParaRPr sz="1800"/>
          </a:p>
          <a:p>
            <a:pPr marL="457200" lvl="0" indent="-342900" algn="l" rtl="0">
              <a:lnSpc>
                <a:spcPct val="115000"/>
              </a:lnSpc>
              <a:spcBef>
                <a:spcPts val="0"/>
              </a:spcBef>
              <a:spcAft>
                <a:spcPts val="0"/>
              </a:spcAft>
              <a:buSzPts val="1800"/>
              <a:buChar char="●"/>
            </a:pPr>
            <a:r>
              <a:rPr lang="en" sz="1800"/>
              <a:t>Behavior becomes consistent with Emterpreter</a:t>
            </a:r>
            <a:endParaRPr sz="1800"/>
          </a:p>
        </p:txBody>
      </p:sp>
      <p:sp>
        <p:nvSpPr>
          <p:cNvPr id="166" name="Google Shape;166;p25"/>
          <p:cNvSpPr txBox="1">
            <a:spLocks noGrp="1"/>
          </p:cNvSpPr>
          <p:nvPr>
            <p:ph type="body" idx="2"/>
          </p:nvPr>
        </p:nvSpPr>
        <p:spPr>
          <a:xfrm>
            <a:off x="4572000" y="1152475"/>
            <a:ext cx="42603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n" sz="1200" dirty="0">
                <a:solidFill>
                  <a:srgbClr val="383A42"/>
                </a:solidFill>
                <a:latin typeface="Consolas"/>
                <a:ea typeface="Consolas"/>
                <a:cs typeface="Consolas"/>
                <a:sym typeface="Consolas"/>
              </a:rPr>
              <a:t>sleepCallbacks: [], </a:t>
            </a:r>
            <a:r>
              <a:rPr lang="en" sz="1200" i="1" dirty="0">
                <a:solidFill>
                  <a:srgbClr val="A0A1A7"/>
                </a:solidFill>
                <a:latin typeface="Consolas"/>
                <a:ea typeface="Consolas"/>
                <a:cs typeface="Consolas"/>
                <a:sym typeface="Consolas"/>
              </a:rPr>
              <a:t>// functions to call every time we sleep</a:t>
            </a:r>
            <a:endParaRPr sz="1200" i="1" dirty="0">
              <a:solidFill>
                <a:srgbClr val="A0A1A7"/>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200" dirty="0">
                <a:solidFill>
                  <a:srgbClr val="383A42"/>
                </a:solidFill>
                <a:latin typeface="Consolas"/>
                <a:ea typeface="Consolas"/>
                <a:cs typeface="Consolas"/>
                <a:sym typeface="Consolas"/>
              </a:rPr>
              <a:t>   handleSleep: </a:t>
            </a:r>
            <a:r>
              <a:rPr lang="en" sz="1200" dirty="0">
                <a:solidFill>
                  <a:srgbClr val="A626A4"/>
                </a:solidFill>
                <a:latin typeface="Consolas"/>
                <a:ea typeface="Consolas"/>
                <a:cs typeface="Consolas"/>
                <a:sym typeface="Consolas"/>
              </a:rPr>
              <a:t>function</a:t>
            </a:r>
            <a:r>
              <a:rPr lang="en" sz="1200" dirty="0">
                <a:solidFill>
                  <a:srgbClr val="383A42"/>
                </a:solidFill>
                <a:latin typeface="Consolas"/>
                <a:ea typeface="Consolas"/>
                <a:cs typeface="Consolas"/>
                <a:sym typeface="Consolas"/>
              </a:rPr>
              <a:t>(startAsync) {</a:t>
            </a:r>
            <a:endParaRPr sz="1200" dirty="0">
              <a:solidFill>
                <a:srgbClr val="383A42"/>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200" dirty="0">
                <a:solidFill>
                  <a:srgbClr val="383A42"/>
                </a:solidFill>
                <a:latin typeface="Consolas"/>
                <a:ea typeface="Consolas"/>
                <a:cs typeface="Consolas"/>
                <a:sym typeface="Consolas"/>
              </a:rPr>
              <a:t>   </a:t>
            </a:r>
            <a:r>
              <a:rPr lang="en" sz="1200" i="1" dirty="0">
                <a:solidFill>
                  <a:srgbClr val="A0A1A7"/>
                </a:solidFill>
                <a:latin typeface="Consolas"/>
                <a:ea typeface="Consolas"/>
                <a:cs typeface="Consolas"/>
                <a:sym typeface="Consolas"/>
              </a:rPr>
              <a:t>// Call all sleep callbacks now that the sleep-resume is all done.</a:t>
            </a:r>
            <a:endParaRPr sz="1200" i="1" dirty="0">
              <a:solidFill>
                <a:srgbClr val="A0A1A7"/>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200" dirty="0">
                <a:solidFill>
                  <a:srgbClr val="383A42"/>
                </a:solidFill>
                <a:latin typeface="Consolas"/>
                <a:ea typeface="Consolas"/>
                <a:cs typeface="Consolas"/>
                <a:sym typeface="Consolas"/>
              </a:rPr>
              <a:t>   Asyncify.</a:t>
            </a:r>
            <a:r>
              <a:rPr lang="en" sz="1200" dirty="0">
                <a:solidFill>
                  <a:srgbClr val="E45649"/>
                </a:solidFill>
                <a:latin typeface="Consolas"/>
                <a:ea typeface="Consolas"/>
                <a:cs typeface="Consolas"/>
                <a:sym typeface="Consolas"/>
              </a:rPr>
              <a:t>sleepCallbacks</a:t>
            </a:r>
            <a:r>
              <a:rPr lang="en" sz="1200" dirty="0">
                <a:solidFill>
                  <a:srgbClr val="383A42"/>
                </a:solidFill>
                <a:latin typeface="Consolas"/>
                <a:ea typeface="Consolas"/>
                <a:cs typeface="Consolas"/>
                <a:sym typeface="Consolas"/>
              </a:rPr>
              <a:t>.</a:t>
            </a:r>
            <a:r>
              <a:rPr lang="en" sz="1200" dirty="0">
                <a:solidFill>
                  <a:srgbClr val="4078F2"/>
                </a:solidFill>
                <a:latin typeface="Consolas"/>
                <a:ea typeface="Consolas"/>
                <a:cs typeface="Consolas"/>
                <a:sym typeface="Consolas"/>
              </a:rPr>
              <a:t>forEach</a:t>
            </a:r>
            <a:r>
              <a:rPr lang="en" sz="1200" dirty="0">
                <a:solidFill>
                  <a:srgbClr val="383A42"/>
                </a:solidFill>
                <a:latin typeface="Consolas"/>
                <a:ea typeface="Consolas"/>
                <a:cs typeface="Consolas"/>
                <a:sym typeface="Consolas"/>
              </a:rPr>
              <a:t>(</a:t>
            </a:r>
            <a:r>
              <a:rPr lang="en" sz="1200" dirty="0">
                <a:solidFill>
                  <a:srgbClr val="A626A4"/>
                </a:solidFill>
                <a:latin typeface="Consolas"/>
                <a:ea typeface="Consolas"/>
                <a:cs typeface="Consolas"/>
                <a:sym typeface="Consolas"/>
              </a:rPr>
              <a:t>function</a:t>
            </a:r>
            <a:r>
              <a:rPr lang="en" sz="1200" dirty="0">
                <a:solidFill>
                  <a:srgbClr val="383A42"/>
                </a:solidFill>
                <a:latin typeface="Consolas"/>
                <a:ea typeface="Consolas"/>
                <a:cs typeface="Consolas"/>
                <a:sym typeface="Consolas"/>
              </a:rPr>
              <a:t>(func) {</a:t>
            </a:r>
            <a:endParaRPr sz="1200" dirty="0">
              <a:solidFill>
                <a:srgbClr val="383A42"/>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200" dirty="0">
                <a:solidFill>
                  <a:srgbClr val="383A42"/>
                </a:solidFill>
                <a:latin typeface="Consolas"/>
                <a:ea typeface="Consolas"/>
                <a:cs typeface="Consolas"/>
                <a:sym typeface="Consolas"/>
              </a:rPr>
              <a:t>      </a:t>
            </a:r>
            <a:r>
              <a:rPr lang="en" sz="1200" dirty="0">
                <a:solidFill>
                  <a:srgbClr val="4078F2"/>
                </a:solidFill>
                <a:latin typeface="Consolas"/>
                <a:ea typeface="Consolas"/>
                <a:cs typeface="Consolas"/>
                <a:sym typeface="Consolas"/>
              </a:rPr>
              <a:t>func</a:t>
            </a:r>
            <a:r>
              <a:rPr lang="en" sz="1200" dirty="0">
                <a:solidFill>
                  <a:srgbClr val="383A42"/>
                </a:solidFill>
                <a:latin typeface="Consolas"/>
                <a:ea typeface="Consolas"/>
                <a:cs typeface="Consolas"/>
                <a:sym typeface="Consolas"/>
              </a:rPr>
              <a:t>();</a:t>
            </a:r>
            <a:endParaRPr sz="1200" dirty="0">
              <a:solidFill>
                <a:srgbClr val="383A42"/>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200" dirty="0">
                <a:solidFill>
                  <a:srgbClr val="383A42"/>
                </a:solidFill>
                <a:latin typeface="Consolas"/>
                <a:ea typeface="Consolas"/>
                <a:cs typeface="Consolas"/>
                <a:sym typeface="Consolas"/>
              </a:rPr>
              <a:t>})</a:t>
            </a:r>
            <a:endParaRPr sz="1200" dirty="0">
              <a:solidFill>
                <a:srgbClr val="383A42"/>
              </a:solidFill>
              <a:latin typeface="Consolas"/>
              <a:ea typeface="Consolas"/>
              <a:cs typeface="Consolas"/>
              <a:sym typeface="Consolas"/>
            </a:endParaRPr>
          </a:p>
          <a:p>
            <a:pPr marL="0" lvl="0" indent="0" algn="l" rtl="0">
              <a:lnSpc>
                <a:spcPct val="115000"/>
              </a:lnSpc>
              <a:spcBef>
                <a:spcPts val="0"/>
              </a:spcBef>
              <a:spcAft>
                <a:spcPts val="1200"/>
              </a:spcAft>
              <a:buSzPts val="1400"/>
              <a:buNone/>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Bug Reproducing Analysis</a:t>
            </a:r>
            <a:endParaRPr/>
          </a:p>
        </p:txBody>
      </p:sp>
      <p:sp>
        <p:nvSpPr>
          <p:cNvPr id="172" name="Google Shape;172;p2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lnSpcReduction="10000"/>
          </a:bodyPr>
          <a:lstStyle/>
          <a:p>
            <a:pPr marL="457200" lvl="0" indent="-342900" algn="l" rtl="0">
              <a:lnSpc>
                <a:spcPct val="115000"/>
              </a:lnSpc>
              <a:spcBef>
                <a:spcPts val="0"/>
              </a:spcBef>
              <a:spcAft>
                <a:spcPts val="0"/>
              </a:spcAft>
              <a:buSzPts val="1800"/>
              <a:buChar char="●"/>
            </a:pPr>
            <a:r>
              <a:rPr lang="en"/>
              <a:t>Manually inspect the bug reports and issue conversations to understand the challenges in reproducing bugs</a:t>
            </a:r>
            <a:endParaRPr/>
          </a:p>
          <a:p>
            <a:pPr marL="457200" lvl="0" indent="-342900" algn="l" rtl="0">
              <a:lnSpc>
                <a:spcPct val="115000"/>
              </a:lnSpc>
              <a:spcBef>
                <a:spcPts val="0"/>
              </a:spcBef>
              <a:spcAft>
                <a:spcPts val="0"/>
              </a:spcAft>
              <a:buSzPts val="1800"/>
              <a:buChar char="●"/>
            </a:pPr>
            <a:r>
              <a:rPr lang="en"/>
              <a:t>Check if critical information is available in bug reports, including</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endParaRPr/>
          </a:p>
          <a:p>
            <a:pPr marL="457200" lvl="0" indent="-342900" algn="l" rtl="0">
              <a:lnSpc>
                <a:spcPct val="115000"/>
              </a:lnSpc>
              <a:spcBef>
                <a:spcPts val="1200"/>
              </a:spcBef>
              <a:spcAft>
                <a:spcPts val="0"/>
              </a:spcAft>
              <a:buSzPts val="1800"/>
              <a:buChar char="●"/>
            </a:pPr>
            <a:r>
              <a:rPr lang="en"/>
              <a:t>Analyze bugs reports that require significant effort to reproduce</a:t>
            </a:r>
            <a:endParaRPr/>
          </a:p>
        </p:txBody>
      </p:sp>
      <p:sp>
        <p:nvSpPr>
          <p:cNvPr id="173" name="Google Shape;173;p26"/>
          <p:cNvSpPr txBox="1"/>
          <p:nvPr/>
        </p:nvSpPr>
        <p:spPr>
          <a:xfrm>
            <a:off x="879800" y="2243025"/>
            <a:ext cx="3983400" cy="1417500"/>
          </a:xfrm>
          <a:prstGeom prst="rect">
            <a:avLst/>
          </a:prstGeom>
          <a:noFill/>
          <a:ln>
            <a:noFill/>
          </a:ln>
        </p:spPr>
        <p:txBody>
          <a:bodyPr spcFirstLastPara="1" wrap="square" lIns="91425" tIns="91425" rIns="91425" bIns="91425" anchor="t" anchorCtr="0">
            <a:spAutoFit/>
          </a:bodyPr>
          <a:lstStyle/>
          <a:p>
            <a:pPr marL="457200" marR="0" lvl="0" indent="-342900" algn="l" rtl="0">
              <a:lnSpc>
                <a:spcPct val="115000"/>
              </a:lnSpc>
              <a:spcBef>
                <a:spcPts val="0"/>
              </a:spcBef>
              <a:spcAft>
                <a:spcPts val="0"/>
              </a:spcAft>
              <a:buClr>
                <a:schemeClr val="dk2"/>
              </a:buClr>
              <a:buSzPts val="1800"/>
              <a:buFont typeface="Arial"/>
              <a:buChar char="●"/>
            </a:pPr>
            <a:r>
              <a:rPr lang="en" sz="1800" b="0" i="0" u="none" strike="noStrike" cap="none">
                <a:solidFill>
                  <a:schemeClr val="dk2"/>
                </a:solidFill>
                <a:latin typeface="Arial"/>
                <a:ea typeface="Arial"/>
                <a:cs typeface="Arial"/>
                <a:sym typeface="Arial"/>
              </a:rPr>
              <a:t>Program source code</a:t>
            </a:r>
            <a:endParaRPr sz="1800" b="0" i="0" u="none" strike="noStrike" cap="none">
              <a:solidFill>
                <a:schemeClr val="dk2"/>
              </a:solidFill>
              <a:latin typeface="Arial"/>
              <a:ea typeface="Arial"/>
              <a:cs typeface="Arial"/>
              <a:sym typeface="Arial"/>
            </a:endParaRPr>
          </a:p>
          <a:p>
            <a:pPr marL="457200" marR="0" lvl="0" indent="-342900" algn="l" rtl="0">
              <a:lnSpc>
                <a:spcPct val="115000"/>
              </a:lnSpc>
              <a:spcBef>
                <a:spcPts val="0"/>
              </a:spcBef>
              <a:spcAft>
                <a:spcPts val="0"/>
              </a:spcAft>
              <a:buClr>
                <a:schemeClr val="dk2"/>
              </a:buClr>
              <a:buSzPts val="1800"/>
              <a:buFont typeface="Arial"/>
              <a:buChar char="●"/>
            </a:pPr>
            <a:r>
              <a:rPr lang="en" sz="1800" b="0" i="0" u="none" strike="noStrike" cap="none">
                <a:solidFill>
                  <a:schemeClr val="dk2"/>
                </a:solidFill>
                <a:latin typeface="Arial"/>
                <a:ea typeface="Arial"/>
                <a:cs typeface="Arial"/>
                <a:sym typeface="Arial"/>
              </a:rPr>
              <a:t>Accompanying JavaScript code</a:t>
            </a:r>
            <a:endParaRPr sz="1800" b="0" i="0" u="none" strike="noStrike" cap="none">
              <a:solidFill>
                <a:schemeClr val="dk2"/>
              </a:solidFill>
              <a:latin typeface="Arial"/>
              <a:ea typeface="Arial"/>
              <a:cs typeface="Arial"/>
              <a:sym typeface="Arial"/>
            </a:endParaRPr>
          </a:p>
          <a:p>
            <a:pPr marL="457200" marR="0" lvl="0" indent="-342900" algn="l" rtl="0">
              <a:lnSpc>
                <a:spcPct val="115000"/>
              </a:lnSpc>
              <a:spcBef>
                <a:spcPts val="0"/>
              </a:spcBef>
              <a:spcAft>
                <a:spcPts val="0"/>
              </a:spcAft>
              <a:buClr>
                <a:schemeClr val="dk2"/>
              </a:buClr>
              <a:buSzPts val="1800"/>
              <a:buFont typeface="Arial"/>
              <a:buChar char="●"/>
            </a:pPr>
            <a:r>
              <a:rPr lang="en" sz="1800" b="0" i="0" u="none" strike="noStrike" cap="none">
                <a:solidFill>
                  <a:schemeClr val="dk2"/>
                </a:solidFill>
                <a:latin typeface="Arial"/>
                <a:ea typeface="Arial"/>
                <a:cs typeface="Arial"/>
                <a:sym typeface="Arial"/>
              </a:rPr>
              <a:t>Compiled WebAssembly output</a:t>
            </a:r>
            <a:endParaRPr sz="1800" b="0" i="0" u="none" strike="noStrike" cap="none">
              <a:solidFill>
                <a:schemeClr val="dk2"/>
              </a:solidFill>
              <a:latin typeface="Arial"/>
              <a:ea typeface="Arial"/>
              <a:cs typeface="Arial"/>
              <a:sym typeface="Arial"/>
            </a:endParaRPr>
          </a:p>
          <a:p>
            <a:pPr marL="457200" marR="0" lvl="0" indent="-342900" algn="l" rtl="0">
              <a:lnSpc>
                <a:spcPct val="115000"/>
              </a:lnSpc>
              <a:spcBef>
                <a:spcPts val="0"/>
              </a:spcBef>
              <a:spcAft>
                <a:spcPts val="0"/>
              </a:spcAft>
              <a:buClr>
                <a:schemeClr val="dk2"/>
              </a:buClr>
              <a:buSzPts val="1800"/>
              <a:buFont typeface="Arial"/>
              <a:buChar char="●"/>
            </a:pPr>
            <a:r>
              <a:rPr lang="en" sz="1800" b="0" i="0" u="none" strike="noStrike" cap="none">
                <a:solidFill>
                  <a:schemeClr val="dk2"/>
                </a:solidFill>
                <a:latin typeface="Arial"/>
                <a:ea typeface="Arial"/>
                <a:cs typeface="Arial"/>
                <a:sym typeface="Arial"/>
              </a:rPr>
              <a:t>Exception Stack Trace</a:t>
            </a:r>
            <a:endParaRPr sz="1800" b="0" i="0" u="none" strike="noStrike" cap="none">
              <a:solidFill>
                <a:schemeClr val="dk2"/>
              </a:solidFill>
              <a:latin typeface="Arial"/>
              <a:ea typeface="Arial"/>
              <a:cs typeface="Arial"/>
              <a:sym typeface="Arial"/>
            </a:endParaRPr>
          </a:p>
        </p:txBody>
      </p:sp>
      <p:sp>
        <p:nvSpPr>
          <p:cNvPr id="174" name="Google Shape;174;p26"/>
          <p:cNvSpPr txBox="1"/>
          <p:nvPr/>
        </p:nvSpPr>
        <p:spPr>
          <a:xfrm>
            <a:off x="4988825" y="2214175"/>
            <a:ext cx="3000000" cy="1417500"/>
          </a:xfrm>
          <a:prstGeom prst="rect">
            <a:avLst/>
          </a:prstGeom>
          <a:noFill/>
          <a:ln>
            <a:noFill/>
          </a:ln>
        </p:spPr>
        <p:txBody>
          <a:bodyPr spcFirstLastPara="1" wrap="square" lIns="91425" tIns="91425" rIns="91425" bIns="91425" anchor="t" anchorCtr="0">
            <a:spAutoFit/>
          </a:bodyPr>
          <a:lstStyle/>
          <a:p>
            <a:pPr marL="457200" marR="0" lvl="0" indent="-342900" algn="l" rtl="0">
              <a:lnSpc>
                <a:spcPct val="115000"/>
              </a:lnSpc>
              <a:spcBef>
                <a:spcPts val="0"/>
              </a:spcBef>
              <a:spcAft>
                <a:spcPts val="0"/>
              </a:spcAft>
              <a:buClr>
                <a:schemeClr val="dk2"/>
              </a:buClr>
              <a:buSzPts val="1800"/>
              <a:buFont typeface="Arial"/>
              <a:buChar char="●"/>
            </a:pPr>
            <a:r>
              <a:rPr lang="en" sz="1800" b="0" i="0" u="none" strike="noStrike" cap="none">
                <a:solidFill>
                  <a:schemeClr val="dk2"/>
                </a:solidFill>
                <a:latin typeface="Arial"/>
                <a:ea typeface="Arial"/>
                <a:cs typeface="Arial"/>
                <a:sym typeface="Arial"/>
              </a:rPr>
              <a:t>Expected output value</a:t>
            </a:r>
            <a:endParaRPr sz="1800" b="0" i="0" u="none" strike="noStrike" cap="none">
              <a:solidFill>
                <a:schemeClr val="dk2"/>
              </a:solidFill>
              <a:latin typeface="Arial"/>
              <a:ea typeface="Arial"/>
              <a:cs typeface="Arial"/>
              <a:sym typeface="Arial"/>
            </a:endParaRPr>
          </a:p>
          <a:p>
            <a:pPr marL="457200" marR="0" lvl="0" indent="-342900" algn="l" rtl="0">
              <a:lnSpc>
                <a:spcPct val="115000"/>
              </a:lnSpc>
              <a:spcBef>
                <a:spcPts val="0"/>
              </a:spcBef>
              <a:spcAft>
                <a:spcPts val="0"/>
              </a:spcAft>
              <a:buClr>
                <a:schemeClr val="dk2"/>
              </a:buClr>
              <a:buSzPts val="1800"/>
              <a:buFont typeface="Arial"/>
              <a:buChar char="●"/>
            </a:pPr>
            <a:r>
              <a:rPr lang="en" sz="1800" b="0" i="0" u="none" strike="noStrike" cap="none">
                <a:solidFill>
                  <a:schemeClr val="dk2"/>
                </a:solidFill>
                <a:latin typeface="Arial"/>
                <a:ea typeface="Arial"/>
                <a:cs typeface="Arial"/>
                <a:sym typeface="Arial"/>
              </a:rPr>
              <a:t>Compiler options used</a:t>
            </a:r>
            <a:endParaRPr sz="1800" b="0" i="0" u="none" strike="noStrike" cap="none">
              <a:solidFill>
                <a:schemeClr val="dk2"/>
              </a:solidFill>
              <a:latin typeface="Arial"/>
              <a:ea typeface="Arial"/>
              <a:cs typeface="Arial"/>
              <a:sym typeface="Arial"/>
            </a:endParaRPr>
          </a:p>
          <a:p>
            <a:pPr marL="457200" marR="0" lvl="0" indent="-342900" algn="l" rtl="0">
              <a:lnSpc>
                <a:spcPct val="115000"/>
              </a:lnSpc>
              <a:spcBef>
                <a:spcPts val="0"/>
              </a:spcBef>
              <a:spcAft>
                <a:spcPts val="0"/>
              </a:spcAft>
              <a:buClr>
                <a:schemeClr val="dk2"/>
              </a:buClr>
              <a:buSzPts val="1800"/>
              <a:buFont typeface="Arial"/>
              <a:buChar char="●"/>
            </a:pPr>
            <a:r>
              <a:rPr lang="en" sz="1800" b="0" i="0" u="none" strike="noStrike" cap="none">
                <a:solidFill>
                  <a:schemeClr val="dk2"/>
                </a:solidFill>
                <a:latin typeface="Arial"/>
                <a:ea typeface="Arial"/>
                <a:cs typeface="Arial"/>
                <a:sym typeface="Arial"/>
              </a:rPr>
              <a:t>Compiler version used</a:t>
            </a:r>
            <a:endParaRPr sz="1800" b="0" i="0" u="none" strike="noStrike" cap="none">
              <a:solidFill>
                <a:schemeClr val="dk2"/>
              </a:solidFill>
              <a:latin typeface="Arial"/>
              <a:ea typeface="Arial"/>
              <a:cs typeface="Arial"/>
              <a:sym typeface="Arial"/>
            </a:endParaRPr>
          </a:p>
          <a:p>
            <a:pPr marL="457200" marR="0" lvl="0" indent="-342900" algn="l" rtl="0">
              <a:lnSpc>
                <a:spcPct val="115000"/>
              </a:lnSpc>
              <a:spcBef>
                <a:spcPts val="0"/>
              </a:spcBef>
              <a:spcAft>
                <a:spcPts val="0"/>
              </a:spcAft>
              <a:buClr>
                <a:schemeClr val="dk2"/>
              </a:buClr>
              <a:buSzPts val="1800"/>
              <a:buFont typeface="Arial"/>
              <a:buChar char="●"/>
            </a:pPr>
            <a:r>
              <a:rPr lang="en" sz="1800" b="0" i="0" u="none" strike="noStrike" cap="none">
                <a:solidFill>
                  <a:schemeClr val="dk2"/>
                </a:solidFill>
                <a:latin typeface="Arial"/>
                <a:ea typeface="Arial"/>
                <a:cs typeface="Arial"/>
                <a:sym typeface="Arial"/>
              </a:rPr>
              <a:t>Runtime environment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Bug Reproducing Analysis (cont.)</a:t>
            </a:r>
            <a:endParaRPr/>
          </a:p>
        </p:txBody>
      </p:sp>
      <p:sp>
        <p:nvSpPr>
          <p:cNvPr id="180" name="Google Shape;180;p2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400"/>
              <a:buNone/>
            </a:pPr>
            <a:r>
              <a:rPr lang="en" b="1" dirty="0"/>
              <a:t>Among all inspected bug reports:</a:t>
            </a:r>
            <a:endParaRPr b="1" dirty="0"/>
          </a:p>
          <a:p>
            <a:pPr marL="457200" lvl="0" indent="-317500" algn="l" rtl="0">
              <a:lnSpc>
                <a:spcPct val="115000"/>
              </a:lnSpc>
              <a:spcBef>
                <a:spcPts val="0"/>
              </a:spcBef>
              <a:spcAft>
                <a:spcPts val="0"/>
              </a:spcAft>
              <a:buSzPts val="1400"/>
              <a:buChar char="●"/>
            </a:pPr>
            <a:r>
              <a:rPr lang="en" dirty="0"/>
              <a:t>Most bug reports include the program source code, stack traces, expected value, and compiler options</a:t>
            </a:r>
            <a:endParaRPr dirty="0"/>
          </a:p>
          <a:p>
            <a:pPr marL="457200" lvl="0" indent="-317500" algn="l" rtl="0">
              <a:lnSpc>
                <a:spcPct val="115000"/>
              </a:lnSpc>
              <a:spcBef>
                <a:spcPts val="0"/>
              </a:spcBef>
              <a:spcAft>
                <a:spcPts val="0"/>
              </a:spcAft>
              <a:buSzPts val="1400"/>
              <a:buChar char="●"/>
            </a:pPr>
            <a:r>
              <a:rPr lang="en" dirty="0"/>
              <a:t>Few include compiler versions and runtime environments</a:t>
            </a:r>
            <a:endParaRPr dirty="0"/>
          </a:p>
          <a:p>
            <a:pPr marL="457200" lvl="0" indent="-317500" algn="l" rtl="0">
              <a:lnSpc>
                <a:spcPct val="115000"/>
              </a:lnSpc>
              <a:spcBef>
                <a:spcPts val="0"/>
              </a:spcBef>
              <a:spcAft>
                <a:spcPts val="0"/>
              </a:spcAft>
              <a:buSzPts val="1400"/>
              <a:buChar char="●"/>
            </a:pPr>
            <a:r>
              <a:rPr lang="en" dirty="0"/>
              <a:t>WebAssembly output is rarely included</a:t>
            </a:r>
            <a:endParaRPr dirty="0"/>
          </a:p>
          <a:p>
            <a:pPr marL="0" lvl="0" indent="0" algn="l" rtl="0">
              <a:lnSpc>
                <a:spcPct val="115000"/>
              </a:lnSpc>
              <a:spcBef>
                <a:spcPts val="1200"/>
              </a:spcBef>
              <a:spcAft>
                <a:spcPts val="0"/>
              </a:spcAft>
              <a:buSzPts val="1400"/>
              <a:buNone/>
            </a:pPr>
            <a:r>
              <a:rPr lang="en" b="1" dirty="0"/>
              <a:t>Among bugs that are difficult to reproduce: </a:t>
            </a:r>
            <a:endParaRPr b="1" dirty="0"/>
          </a:p>
          <a:p>
            <a:pPr marL="457200" lvl="0" indent="-317500" algn="l" rtl="0">
              <a:lnSpc>
                <a:spcPct val="115000"/>
              </a:lnSpc>
              <a:spcBef>
                <a:spcPts val="1200"/>
              </a:spcBef>
              <a:spcAft>
                <a:spcPts val="0"/>
              </a:spcAft>
              <a:buSzPts val="1400"/>
              <a:buChar char="●"/>
            </a:pPr>
            <a:r>
              <a:rPr lang="en" dirty="0"/>
              <a:t>Compiler options and version not provided often</a:t>
            </a:r>
            <a:endParaRPr dirty="0"/>
          </a:p>
          <a:p>
            <a:pPr marL="457200" lvl="0" indent="-317500" algn="l" rtl="0">
              <a:lnSpc>
                <a:spcPct val="115000"/>
              </a:lnSpc>
              <a:spcBef>
                <a:spcPts val="0"/>
              </a:spcBef>
              <a:spcAft>
                <a:spcPts val="0"/>
              </a:spcAft>
              <a:buSzPts val="1400"/>
              <a:buChar char="●"/>
            </a:pPr>
            <a:r>
              <a:rPr lang="en" dirty="0"/>
              <a:t>WebAssembly output never provided</a:t>
            </a:r>
            <a:endParaRPr dirty="0"/>
          </a:p>
        </p:txBody>
      </p:sp>
      <p:pic>
        <p:nvPicPr>
          <p:cNvPr id="181" name="Google Shape;181;p27"/>
          <p:cNvPicPr preferRelativeResize="0"/>
          <p:nvPr/>
        </p:nvPicPr>
        <p:blipFill rotWithShape="1">
          <a:blip r:embed="rId3">
            <a:alphaModFix/>
          </a:blip>
          <a:srcRect t="1516"/>
          <a:stretch/>
        </p:blipFill>
        <p:spPr>
          <a:xfrm>
            <a:off x="5429750" y="0"/>
            <a:ext cx="3714250" cy="50653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Findings and Implications of First Study</a:t>
            </a:r>
            <a:endParaRPr/>
          </a:p>
        </p:txBody>
      </p:sp>
      <p:graphicFrame>
        <p:nvGraphicFramePr>
          <p:cNvPr id="187" name="Google Shape;187;p28"/>
          <p:cNvGraphicFramePr/>
          <p:nvPr/>
        </p:nvGraphicFramePr>
        <p:xfrm>
          <a:off x="311700" y="1182150"/>
          <a:ext cx="8520600" cy="2610748"/>
        </p:xfrm>
        <a:graphic>
          <a:graphicData uri="http://schemas.openxmlformats.org/drawingml/2006/table">
            <a:tbl>
              <a:tblPr>
                <a:noFill/>
                <a:tableStyleId>{64C2F5F7-7B44-4FAB-A5A3-73DFEAC00B24}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641575">
                <a:tc>
                  <a:txBody>
                    <a:bodyPr/>
                    <a:lstStyle/>
                    <a:p>
                      <a:pPr marL="0" marR="0" lvl="0" indent="0" algn="l" rtl="0">
                        <a:lnSpc>
                          <a:spcPct val="115000"/>
                        </a:lnSpc>
                        <a:spcBef>
                          <a:spcPts val="0"/>
                        </a:spcBef>
                        <a:spcAft>
                          <a:spcPts val="0"/>
                        </a:spcAft>
                        <a:buClr>
                          <a:srgbClr val="000000"/>
                        </a:buClr>
                        <a:buSzPts val="1400"/>
                        <a:buFont typeface="Arial"/>
                        <a:buNone/>
                      </a:pPr>
                      <a:r>
                        <a:rPr lang="en" sz="1400" u="none" strike="noStrike" cap="none">
                          <a:solidFill>
                            <a:schemeClr val="dk2"/>
                          </a:solidFill>
                        </a:rPr>
                        <a:t>Porting synchronous C/C++ paradigm to event-loop is a unique challenge</a:t>
                      </a:r>
                      <a:endParaRPr sz="1400" u="none" strike="noStrike" cap="none">
                        <a:solidFill>
                          <a:schemeClr val="dk2"/>
                        </a:solidFill>
                      </a:endParaRPr>
                    </a:p>
                  </a:txBody>
                  <a:tcPr marL="91425" marR="91425" marT="91425" marB="91425"/>
                </a:tc>
                <a:tc>
                  <a:txBody>
                    <a:bodyPr/>
                    <a:lstStyle/>
                    <a:p>
                      <a:pPr marL="0" marR="0" lvl="0" indent="0" algn="l" rtl="0">
                        <a:lnSpc>
                          <a:spcPct val="100000"/>
                        </a:lnSpc>
                        <a:spcBef>
                          <a:spcPts val="0"/>
                        </a:spcBef>
                        <a:spcAft>
                          <a:spcPts val="0"/>
                        </a:spcAft>
                        <a:buClr>
                          <a:schemeClr val="dk1"/>
                        </a:buClr>
                        <a:buSzPts val="1100"/>
                        <a:buFont typeface="Arial"/>
                        <a:buNone/>
                      </a:pPr>
                      <a:r>
                        <a:rPr lang="en" sz="1400" u="none" strike="noStrike" cap="none">
                          <a:solidFill>
                            <a:schemeClr val="dk2"/>
                          </a:solidFill>
                        </a:rPr>
                        <a:t>Programs supporting automated sync-to-async conversion require more extensive testing</a:t>
                      </a:r>
                      <a:endParaRPr sz="1400" u="none" strike="noStrike" cap="none">
                        <a:solidFill>
                          <a:schemeClr val="dk2"/>
                        </a:solidFill>
                      </a:endParaRPr>
                    </a:p>
                  </a:txBody>
                  <a:tcPr marL="91425" marR="91425" marT="91425" marB="91425"/>
                </a:tc>
                <a:extLst>
                  <a:ext uri="{0D108BD9-81ED-4DB2-BD59-A6C34878D82A}">
                    <a16:rowId xmlns:a16="http://schemas.microsoft.com/office/drawing/2014/main" val="10000"/>
                  </a:ext>
                </a:extLst>
              </a:tr>
              <a:tr h="575750">
                <a:tc>
                  <a:txBody>
                    <a:bodyPr/>
                    <a:lstStyle/>
                    <a:p>
                      <a:pPr marL="0" marR="0" lvl="0" indent="0" algn="l" rtl="0">
                        <a:lnSpc>
                          <a:spcPct val="115000"/>
                        </a:lnSpc>
                        <a:spcBef>
                          <a:spcPts val="0"/>
                        </a:spcBef>
                        <a:spcAft>
                          <a:spcPts val="0"/>
                        </a:spcAft>
                        <a:buClr>
                          <a:schemeClr val="dk1"/>
                        </a:buClr>
                        <a:buSzPts val="1100"/>
                        <a:buFont typeface="Arial"/>
                        <a:buNone/>
                      </a:pPr>
                      <a:r>
                        <a:rPr lang="en" sz="1400" u="none" strike="noStrike" cap="none">
                          <a:solidFill>
                            <a:schemeClr val="dk2"/>
                          </a:solidFill>
                        </a:rPr>
                        <a:t>Incompatible Data Type bugs account for 15.75% of the 146 bugs inspected</a:t>
                      </a:r>
                      <a:endParaRPr sz="1400" u="none" strike="noStrike" cap="none">
                        <a:solidFill>
                          <a:schemeClr val="dk2"/>
                        </a:solidFill>
                      </a:endParaRPr>
                    </a:p>
                  </a:txBody>
                  <a:tcPr marL="91425" marR="91425" marT="91425" marB="91425"/>
                </a:tc>
                <a:tc>
                  <a:txBody>
                    <a:bodyPr/>
                    <a:lstStyle/>
                    <a:p>
                      <a:pPr marL="0" marR="0" lvl="0" indent="0" algn="l" rtl="0">
                        <a:lnSpc>
                          <a:spcPct val="115000"/>
                        </a:lnSpc>
                        <a:spcBef>
                          <a:spcPts val="0"/>
                        </a:spcBef>
                        <a:spcAft>
                          <a:spcPts val="0"/>
                        </a:spcAft>
                        <a:buClr>
                          <a:schemeClr val="dk1"/>
                        </a:buClr>
                        <a:buSzPts val="1100"/>
                        <a:buFont typeface="Arial"/>
                        <a:buNone/>
                      </a:pPr>
                      <a:r>
                        <a:rPr lang="en" sz="1400" u="none" strike="noStrike" cap="none">
                          <a:solidFill>
                            <a:schemeClr val="dk2"/>
                          </a:solidFill>
                        </a:rPr>
                        <a:t>Interfaces passing values between WebAssembly and JavaScript require more attention</a:t>
                      </a:r>
                      <a:endParaRPr sz="1400" u="none" strike="noStrike" cap="none">
                        <a:solidFill>
                          <a:schemeClr val="dk2"/>
                        </a:solidFill>
                      </a:endParaRPr>
                    </a:p>
                  </a:txBody>
                  <a:tcPr marL="91425" marR="91425" marT="91425" marB="91425"/>
                </a:tc>
                <a:extLst>
                  <a:ext uri="{0D108BD9-81ED-4DB2-BD59-A6C34878D82A}">
                    <a16:rowId xmlns:a16="http://schemas.microsoft.com/office/drawing/2014/main" val="10001"/>
                  </a:ext>
                </a:extLst>
              </a:tr>
              <a:tr h="522600">
                <a:tc>
                  <a:txBody>
                    <a:bodyPr/>
                    <a:lstStyle/>
                    <a:p>
                      <a:pPr marL="0" marR="0" lvl="0" indent="0" algn="l" rtl="0">
                        <a:lnSpc>
                          <a:spcPct val="115000"/>
                        </a:lnSpc>
                        <a:spcBef>
                          <a:spcPts val="0"/>
                        </a:spcBef>
                        <a:spcAft>
                          <a:spcPts val="0"/>
                        </a:spcAft>
                        <a:buClr>
                          <a:srgbClr val="000000"/>
                        </a:buClr>
                        <a:buSzPts val="1400"/>
                        <a:buFont typeface="Arial"/>
                        <a:buNone/>
                      </a:pPr>
                      <a:r>
                        <a:rPr lang="en" sz="1400" u="none" strike="noStrike" cap="none">
                          <a:solidFill>
                            <a:schemeClr val="dk2"/>
                          </a:solidFill>
                        </a:rPr>
                        <a:t>Emulating native memory constructs in linear memory management is challenging</a:t>
                      </a:r>
                      <a:endParaRPr sz="1400" u="none" strike="noStrike" cap="none">
                        <a:solidFill>
                          <a:schemeClr val="dk2"/>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chemeClr val="dk2"/>
                          </a:solidFill>
                        </a:rPr>
                        <a:t>Many memory bugs require a particular condition, calling for more comprehensive testing</a:t>
                      </a:r>
                      <a:endParaRPr sz="1400" u="none" strike="noStrike" cap="none">
                        <a:solidFill>
                          <a:schemeClr val="dk2"/>
                        </a:solidFill>
                      </a:endParaRPr>
                    </a:p>
                  </a:txBody>
                  <a:tcPr marL="91425" marR="91425" marT="91425" marB="91425"/>
                </a:tc>
                <a:extLst>
                  <a:ext uri="{0D108BD9-81ED-4DB2-BD59-A6C34878D82A}">
                    <a16:rowId xmlns:a16="http://schemas.microsoft.com/office/drawing/2014/main" val="10002"/>
                  </a:ext>
                </a:extLst>
              </a:tr>
              <a:tr h="641575">
                <a:tc>
                  <a:txBody>
                    <a:bodyPr/>
                    <a:lstStyle/>
                    <a:p>
                      <a:pPr marL="0" marR="0" lvl="0" indent="0" algn="l" rtl="0">
                        <a:lnSpc>
                          <a:spcPct val="115000"/>
                        </a:lnSpc>
                        <a:spcBef>
                          <a:spcPts val="0"/>
                        </a:spcBef>
                        <a:spcAft>
                          <a:spcPts val="0"/>
                        </a:spcAft>
                        <a:buClr>
                          <a:srgbClr val="000000"/>
                        </a:buClr>
                        <a:buSzPts val="1400"/>
                        <a:buFont typeface="Arial"/>
                        <a:buNone/>
                      </a:pPr>
                      <a:r>
                        <a:rPr lang="en" sz="1400" u="none" strike="noStrike" cap="none">
                          <a:solidFill>
                            <a:schemeClr val="dk2"/>
                          </a:solidFill>
                        </a:rPr>
                        <a:t>Some bug reports fail to include critical information, prolonging debugging</a:t>
                      </a:r>
                      <a:endParaRPr sz="1400" u="none" strike="noStrike" cap="none">
                        <a:solidFill>
                          <a:schemeClr val="dk2"/>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solidFill>
                            <a:schemeClr val="dk2"/>
                          </a:solidFill>
                        </a:rPr>
                        <a:t>Bug reporting practices can be improved, e.g., by automatically collecting critical information </a:t>
                      </a:r>
                      <a:endParaRPr sz="1400" u="none" strike="noStrike" cap="none" dirty="0">
                        <a:solidFill>
                          <a:schemeClr val="dk2"/>
                        </a:solidFill>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39285"/>
              <a:buFont typeface="Arial"/>
              <a:buNone/>
            </a:pPr>
            <a:r>
              <a:rPr lang="en"/>
              <a:t>Second Study: Quantitative Study of Compiler Issues</a:t>
            </a:r>
            <a:endParaRPr/>
          </a:p>
          <a:p>
            <a:pPr marL="0" lvl="0" indent="0" algn="l" rtl="0">
              <a:lnSpc>
                <a:spcPct val="100000"/>
              </a:lnSpc>
              <a:spcBef>
                <a:spcPts val="0"/>
              </a:spcBef>
              <a:spcAft>
                <a:spcPts val="0"/>
              </a:spcAft>
              <a:buSzPct val="111111"/>
              <a:buNone/>
            </a:pPr>
            <a:endParaRPr/>
          </a:p>
        </p:txBody>
      </p:sp>
      <p:sp>
        <p:nvSpPr>
          <p:cNvPr id="193" name="Google Shape;193;p2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a:t>Analyze 1,054 bug reports from AssemblyScript, Emscripten and Rustc/Wasm-Bindgen</a:t>
            </a:r>
            <a:endParaRPr/>
          </a:p>
          <a:p>
            <a:pPr marL="457200" lvl="0" indent="-342900" algn="l" rtl="0">
              <a:lnSpc>
                <a:spcPct val="115000"/>
              </a:lnSpc>
              <a:spcBef>
                <a:spcPts val="0"/>
              </a:spcBef>
              <a:spcAft>
                <a:spcPts val="0"/>
              </a:spcAft>
              <a:buSzPts val="1800"/>
              <a:buChar char="●"/>
            </a:pPr>
            <a:r>
              <a:rPr lang="en"/>
              <a:t>Focus on several dimensions</a:t>
            </a:r>
            <a:endParaRPr/>
          </a:p>
          <a:p>
            <a:pPr marL="914400" lvl="1" indent="-330200" algn="l" rtl="0">
              <a:lnSpc>
                <a:spcPct val="115000"/>
              </a:lnSpc>
              <a:spcBef>
                <a:spcPts val="0"/>
              </a:spcBef>
              <a:spcAft>
                <a:spcPts val="0"/>
              </a:spcAft>
              <a:buSzPts val="1600"/>
              <a:buChar char="○"/>
            </a:pPr>
            <a:r>
              <a:rPr lang="en" sz="1600"/>
              <a:t>Lifecycle of the bugs</a:t>
            </a:r>
            <a:endParaRPr sz="1600"/>
          </a:p>
          <a:p>
            <a:pPr marL="914400" lvl="1" indent="-330200" algn="l" rtl="0">
              <a:lnSpc>
                <a:spcPct val="115000"/>
              </a:lnSpc>
              <a:spcBef>
                <a:spcPts val="0"/>
              </a:spcBef>
              <a:spcAft>
                <a:spcPts val="0"/>
              </a:spcAft>
              <a:buSzPts val="1600"/>
              <a:buChar char="○"/>
            </a:pPr>
            <a:r>
              <a:rPr lang="en" sz="1600"/>
              <a:t>Impacts they have on compiled programs</a:t>
            </a:r>
            <a:endParaRPr sz="1600"/>
          </a:p>
          <a:p>
            <a:pPr marL="914400" lvl="1" indent="-330200" algn="l" rtl="0">
              <a:lnSpc>
                <a:spcPct val="115000"/>
              </a:lnSpc>
              <a:spcBef>
                <a:spcPts val="0"/>
              </a:spcBef>
              <a:spcAft>
                <a:spcPts val="0"/>
              </a:spcAft>
              <a:buSzPts val="1600"/>
              <a:buChar char="○"/>
            </a:pPr>
            <a:r>
              <a:rPr lang="en" sz="1600"/>
              <a:t>Size of bug-inducing Inputs</a:t>
            </a:r>
            <a:endParaRPr sz="1600"/>
          </a:p>
          <a:p>
            <a:pPr marL="914400" lvl="1" indent="-330200" algn="l" rtl="0">
              <a:lnSpc>
                <a:spcPct val="115000"/>
              </a:lnSpc>
              <a:spcBef>
                <a:spcPts val="0"/>
              </a:spcBef>
              <a:spcAft>
                <a:spcPts val="0"/>
              </a:spcAft>
              <a:buSzPts val="1600"/>
              <a:buChar char="○"/>
            </a:pPr>
            <a:r>
              <a:rPr lang="en" sz="1600"/>
              <a:t>Size of bug fixes applied</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Lifecycle of Bugs</a:t>
            </a:r>
            <a:endParaRPr/>
          </a:p>
        </p:txBody>
      </p:sp>
      <p:sp>
        <p:nvSpPr>
          <p:cNvPr id="199" name="Google Shape;199;p30"/>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p>
            <a:pPr marL="457200" lvl="0" indent="-330200" algn="l" rtl="0">
              <a:lnSpc>
                <a:spcPct val="115000"/>
              </a:lnSpc>
              <a:spcBef>
                <a:spcPts val="0"/>
              </a:spcBef>
              <a:spcAft>
                <a:spcPts val="0"/>
              </a:spcAft>
              <a:buSzPts val="1600"/>
              <a:buChar char="●"/>
            </a:pPr>
            <a:r>
              <a:rPr lang="en" sz="1600" dirty="0"/>
              <a:t>Analyze the duration between when a bug is reported and when it is closed</a:t>
            </a:r>
            <a:endParaRPr sz="1600" dirty="0"/>
          </a:p>
          <a:p>
            <a:pPr marL="457200" lvl="0" indent="-330200" algn="l" rtl="0">
              <a:lnSpc>
                <a:spcPct val="115000"/>
              </a:lnSpc>
              <a:spcBef>
                <a:spcPts val="0"/>
              </a:spcBef>
              <a:spcAft>
                <a:spcPts val="0"/>
              </a:spcAft>
              <a:buSzPts val="1600"/>
              <a:buChar char="●"/>
            </a:pPr>
            <a:r>
              <a:rPr lang="en" sz="1600" dirty="0"/>
              <a:t>24.5% of bugs fixed within 1 day</a:t>
            </a:r>
            <a:endParaRPr sz="1600" dirty="0"/>
          </a:p>
          <a:p>
            <a:pPr marL="914400" lvl="1" indent="-317500" algn="l" rtl="0">
              <a:lnSpc>
                <a:spcPct val="115000"/>
              </a:lnSpc>
              <a:spcBef>
                <a:spcPts val="0"/>
              </a:spcBef>
              <a:spcAft>
                <a:spcPts val="0"/>
              </a:spcAft>
              <a:buSzPts val="1400"/>
              <a:buChar char="○"/>
            </a:pPr>
            <a:r>
              <a:rPr lang="en" sz="1400" dirty="0"/>
              <a:t>Rustc/Wasm-Bindgen - 35.1%</a:t>
            </a:r>
            <a:endParaRPr sz="1400" dirty="0"/>
          </a:p>
          <a:p>
            <a:pPr marL="914400" lvl="1" indent="-317500" algn="l" rtl="0">
              <a:lnSpc>
                <a:spcPct val="115000"/>
              </a:lnSpc>
              <a:spcBef>
                <a:spcPts val="0"/>
              </a:spcBef>
              <a:spcAft>
                <a:spcPts val="0"/>
              </a:spcAft>
              <a:buSzPts val="1400"/>
              <a:buChar char="○"/>
            </a:pPr>
            <a:r>
              <a:rPr lang="en" sz="1400" dirty="0"/>
              <a:t>AssemblyScript - 27.5%</a:t>
            </a:r>
            <a:endParaRPr sz="1400" dirty="0"/>
          </a:p>
          <a:p>
            <a:pPr marL="914400" lvl="1" indent="-317500" algn="l" rtl="0">
              <a:lnSpc>
                <a:spcPct val="115000"/>
              </a:lnSpc>
              <a:spcBef>
                <a:spcPts val="0"/>
              </a:spcBef>
              <a:spcAft>
                <a:spcPts val="0"/>
              </a:spcAft>
              <a:buSzPts val="1400"/>
              <a:buChar char="○"/>
            </a:pPr>
            <a:r>
              <a:rPr lang="en" sz="1400" dirty="0"/>
              <a:t>Emscripten - 23.6%</a:t>
            </a:r>
            <a:endParaRPr sz="1400" dirty="0"/>
          </a:p>
          <a:p>
            <a:pPr marL="457200" lvl="0" indent="-330200" algn="l" rtl="0">
              <a:lnSpc>
                <a:spcPct val="115000"/>
              </a:lnSpc>
              <a:spcBef>
                <a:spcPts val="0"/>
              </a:spcBef>
              <a:spcAft>
                <a:spcPts val="0"/>
              </a:spcAft>
              <a:buSzPts val="1600"/>
              <a:buChar char="●"/>
            </a:pPr>
            <a:r>
              <a:rPr lang="en" sz="1600" dirty="0"/>
              <a:t>56.3% of bugs fixed within 10 days</a:t>
            </a:r>
            <a:endParaRPr sz="1600" dirty="0"/>
          </a:p>
          <a:p>
            <a:pPr marL="914400" lvl="1" indent="-317500" algn="l" rtl="0">
              <a:lnSpc>
                <a:spcPct val="115000"/>
              </a:lnSpc>
              <a:spcBef>
                <a:spcPts val="0"/>
              </a:spcBef>
              <a:spcAft>
                <a:spcPts val="0"/>
              </a:spcAft>
              <a:buSzPts val="1400"/>
              <a:buChar char="○"/>
            </a:pPr>
            <a:r>
              <a:rPr lang="en" sz="1400" dirty="0"/>
              <a:t>Rustc/Wasm-Bindgen - 70.3%</a:t>
            </a:r>
            <a:endParaRPr sz="1400" dirty="0"/>
          </a:p>
          <a:p>
            <a:pPr marL="914400" lvl="1" indent="-317500" algn="l" rtl="0">
              <a:lnSpc>
                <a:spcPct val="115000"/>
              </a:lnSpc>
              <a:spcBef>
                <a:spcPts val="0"/>
              </a:spcBef>
              <a:spcAft>
                <a:spcPts val="0"/>
              </a:spcAft>
              <a:buSzPts val="1400"/>
              <a:buChar char="○"/>
            </a:pPr>
            <a:r>
              <a:rPr lang="en" sz="1400" dirty="0"/>
              <a:t>AssemblyScript - 67.3%</a:t>
            </a:r>
            <a:endParaRPr sz="1400" dirty="0"/>
          </a:p>
          <a:p>
            <a:pPr marL="914400" lvl="1" indent="-317500" algn="l" rtl="0">
              <a:lnSpc>
                <a:spcPct val="115000"/>
              </a:lnSpc>
              <a:spcBef>
                <a:spcPts val="0"/>
              </a:spcBef>
              <a:spcAft>
                <a:spcPts val="0"/>
              </a:spcAft>
              <a:buSzPts val="1400"/>
              <a:buChar char="○"/>
            </a:pPr>
            <a:r>
              <a:rPr lang="en" sz="1400" dirty="0"/>
              <a:t>Emscripten - 48.4%</a:t>
            </a:r>
            <a:endParaRPr sz="1400" dirty="0"/>
          </a:p>
        </p:txBody>
      </p:sp>
      <p:pic>
        <p:nvPicPr>
          <p:cNvPr id="200" name="Google Shape;200;p30"/>
          <p:cNvPicPr preferRelativeResize="0"/>
          <p:nvPr/>
        </p:nvPicPr>
        <p:blipFill rotWithShape="1">
          <a:blip r:embed="rId3">
            <a:alphaModFix/>
          </a:blip>
          <a:srcRect t="12326" r="33118"/>
          <a:stretch/>
        </p:blipFill>
        <p:spPr>
          <a:xfrm>
            <a:off x="4832400" y="1482625"/>
            <a:ext cx="3999898" cy="2588499"/>
          </a:xfrm>
          <a:prstGeom prst="rect">
            <a:avLst/>
          </a:prstGeom>
          <a:noFill/>
          <a:ln>
            <a:noFill/>
          </a:ln>
        </p:spPr>
      </p:pic>
      <p:pic>
        <p:nvPicPr>
          <p:cNvPr id="201" name="Google Shape;201;p30"/>
          <p:cNvPicPr preferRelativeResize="0"/>
          <p:nvPr/>
        </p:nvPicPr>
        <p:blipFill rotWithShape="1">
          <a:blip r:embed="rId3">
            <a:alphaModFix/>
          </a:blip>
          <a:srcRect l="14944" b="87312"/>
          <a:stretch/>
        </p:blipFill>
        <p:spPr>
          <a:xfrm>
            <a:off x="4832400" y="1152483"/>
            <a:ext cx="3999898" cy="29454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Impact of Bugs</a:t>
            </a:r>
            <a:endParaRPr/>
          </a:p>
        </p:txBody>
      </p:sp>
      <p:sp>
        <p:nvSpPr>
          <p:cNvPr id="207" name="Google Shape;207;p3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a:t>Read issue report to identify the symptoms that the faulty program exhibited and where they occured </a:t>
            </a:r>
            <a:endParaRPr/>
          </a:p>
          <a:p>
            <a:pPr marL="457200" lvl="0" indent="-342900" algn="l" rtl="0">
              <a:lnSpc>
                <a:spcPct val="115000"/>
              </a:lnSpc>
              <a:spcBef>
                <a:spcPts val="0"/>
              </a:spcBef>
              <a:spcAft>
                <a:spcPts val="0"/>
              </a:spcAft>
              <a:buSzPts val="1800"/>
              <a:buChar char="●"/>
            </a:pPr>
            <a:r>
              <a:rPr lang="en"/>
              <a:t>Develop categories using a deductive coding approach starting with categories from existing work [3]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6"/>
        <p:cNvGrpSpPr/>
        <p:nvPr/>
      </p:nvGrpSpPr>
      <p:grpSpPr>
        <a:xfrm>
          <a:off x="0" y="0"/>
          <a:ext cx="0" cy="0"/>
          <a:chOff x="0" y="0"/>
          <a:chExt cx="0" cy="0"/>
        </a:xfrm>
      </p:grpSpPr>
      <p:pic>
        <p:nvPicPr>
          <p:cNvPr id="67" name="Google Shape;67;p14"/>
          <p:cNvPicPr preferRelativeResize="0"/>
          <p:nvPr/>
        </p:nvPicPr>
        <p:blipFill rotWithShape="1">
          <a:blip r:embed="rId3">
            <a:alphaModFix/>
          </a:blip>
          <a:srcRect/>
          <a:stretch/>
        </p:blipFill>
        <p:spPr>
          <a:xfrm>
            <a:off x="6760800" y="2760300"/>
            <a:ext cx="2383200" cy="2383200"/>
          </a:xfrm>
          <a:prstGeom prst="rect">
            <a:avLst/>
          </a:prstGeom>
          <a:noFill/>
          <a:ln>
            <a:noFill/>
          </a:ln>
        </p:spPr>
      </p:pic>
      <p:sp>
        <p:nvSpPr>
          <p:cNvPr id="68" name="Google Shape;68;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WebAssembly</a:t>
            </a:r>
            <a:endParaRPr dirty="0"/>
          </a:p>
        </p:txBody>
      </p:sp>
      <p:sp>
        <p:nvSpPr>
          <p:cNvPr id="69" name="Google Shape;69;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Clr>
                <a:schemeClr val="dk1"/>
              </a:buClr>
              <a:buSzPts val="1800"/>
              <a:buChar char="●"/>
            </a:pPr>
            <a:r>
              <a:rPr lang="en" dirty="0">
                <a:solidFill>
                  <a:schemeClr val="dk1"/>
                </a:solidFill>
              </a:rPr>
              <a:t>Standard to build high-performance web applications</a:t>
            </a:r>
            <a:endParaRPr dirty="0">
              <a:solidFill>
                <a:schemeClr val="dk1"/>
              </a:solidFill>
            </a:endParaRPr>
          </a:p>
          <a:p>
            <a:pPr marL="457200" lvl="0" indent="-342900" algn="l" rtl="0">
              <a:lnSpc>
                <a:spcPct val="150000"/>
              </a:lnSpc>
              <a:spcBef>
                <a:spcPts val="0"/>
              </a:spcBef>
              <a:spcAft>
                <a:spcPts val="0"/>
              </a:spcAft>
              <a:buClr>
                <a:schemeClr val="dk1"/>
              </a:buClr>
              <a:buSzPts val="1800"/>
              <a:buChar char="●"/>
            </a:pPr>
            <a:r>
              <a:rPr lang="en" dirty="0">
                <a:solidFill>
                  <a:schemeClr val="dk1"/>
                </a:solidFill>
              </a:rPr>
              <a:t>Defines bytecode format to use as compilation target</a:t>
            </a:r>
            <a:endParaRPr dirty="0">
              <a:solidFill>
                <a:schemeClr val="dk1"/>
              </a:solidFill>
            </a:endParaRPr>
          </a:p>
          <a:p>
            <a:pPr marL="457200" lvl="0" indent="-342900" algn="l" rtl="0">
              <a:lnSpc>
                <a:spcPct val="150000"/>
              </a:lnSpc>
              <a:spcBef>
                <a:spcPts val="0"/>
              </a:spcBef>
              <a:spcAft>
                <a:spcPts val="0"/>
              </a:spcAft>
              <a:buClr>
                <a:schemeClr val="dk1"/>
              </a:buClr>
              <a:buSzPts val="1800"/>
              <a:buChar char="●"/>
            </a:pPr>
            <a:r>
              <a:rPr lang="en" dirty="0">
                <a:solidFill>
                  <a:schemeClr val="dk1"/>
                </a:solidFill>
              </a:rPr>
              <a:t>Compilers are required to compile source code in C, C++, Rust, etc… into WebAssembly binary modules</a:t>
            </a:r>
            <a:endParaRPr dirty="0">
              <a:solidFill>
                <a:schemeClr val="dk1"/>
              </a:solidFill>
            </a:endParaRPr>
          </a:p>
          <a:p>
            <a:pPr marL="457200" lvl="0" indent="0" algn="l" rtl="0">
              <a:lnSpc>
                <a:spcPct val="115000"/>
              </a:lnSpc>
              <a:spcBef>
                <a:spcPts val="1200"/>
              </a:spcBef>
              <a:spcAft>
                <a:spcPts val="1200"/>
              </a:spcAft>
              <a:buSzPts val="1800"/>
              <a:buNone/>
            </a:pPr>
            <a:endParaRPr dirty="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Impacts of Bugs (cont.)</a:t>
            </a:r>
            <a:endParaRPr/>
          </a:p>
        </p:txBody>
      </p:sp>
      <p:sp>
        <p:nvSpPr>
          <p:cNvPr id="213" name="Google Shape;213;p32"/>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SzPts val="1600"/>
              <a:buChar char="●"/>
            </a:pPr>
            <a:r>
              <a:rPr lang="en" sz="1600"/>
              <a:t>Build-Time Error</a:t>
            </a:r>
            <a:endParaRPr sz="1600"/>
          </a:p>
          <a:p>
            <a:pPr marL="457200" lvl="0" indent="-330200" algn="l" rtl="0">
              <a:lnSpc>
                <a:spcPct val="115000"/>
              </a:lnSpc>
              <a:spcBef>
                <a:spcPts val="0"/>
              </a:spcBef>
              <a:spcAft>
                <a:spcPts val="0"/>
              </a:spcAft>
              <a:buSzPts val="1600"/>
              <a:buChar char="●"/>
            </a:pPr>
            <a:r>
              <a:rPr lang="en" sz="1600"/>
              <a:t>Compile-Time Error</a:t>
            </a:r>
            <a:endParaRPr sz="1600"/>
          </a:p>
          <a:p>
            <a:pPr marL="914400" lvl="1" indent="-317500" algn="l" rtl="0">
              <a:lnSpc>
                <a:spcPct val="115000"/>
              </a:lnSpc>
              <a:spcBef>
                <a:spcPts val="0"/>
              </a:spcBef>
              <a:spcAft>
                <a:spcPts val="0"/>
              </a:spcAft>
              <a:buSzPts val="1400"/>
              <a:buChar char="○"/>
            </a:pPr>
            <a:r>
              <a:rPr lang="en" sz="1400"/>
              <a:t>Compile Error</a:t>
            </a:r>
            <a:endParaRPr sz="1400"/>
          </a:p>
          <a:p>
            <a:pPr marL="914400" lvl="1" indent="-317500" algn="l" rtl="0">
              <a:lnSpc>
                <a:spcPct val="115000"/>
              </a:lnSpc>
              <a:spcBef>
                <a:spcPts val="0"/>
              </a:spcBef>
              <a:spcAft>
                <a:spcPts val="0"/>
              </a:spcAft>
              <a:buSzPts val="1400"/>
              <a:buChar char="○"/>
            </a:pPr>
            <a:r>
              <a:rPr lang="en" sz="1400"/>
              <a:t>Linker Error</a:t>
            </a:r>
            <a:endParaRPr sz="1400"/>
          </a:p>
          <a:p>
            <a:pPr marL="914400" lvl="1" indent="-317500" algn="l" rtl="0">
              <a:lnSpc>
                <a:spcPct val="115000"/>
              </a:lnSpc>
              <a:spcBef>
                <a:spcPts val="0"/>
              </a:spcBef>
              <a:spcAft>
                <a:spcPts val="0"/>
              </a:spcAft>
              <a:buSzPts val="1400"/>
              <a:buChar char="○"/>
            </a:pPr>
            <a:r>
              <a:rPr lang="en" sz="1400"/>
              <a:t>Code Bloating</a:t>
            </a:r>
            <a:endParaRPr sz="1400"/>
          </a:p>
          <a:p>
            <a:pPr marL="457200" lvl="0" indent="-330200" algn="l" rtl="0">
              <a:lnSpc>
                <a:spcPct val="115000"/>
              </a:lnSpc>
              <a:spcBef>
                <a:spcPts val="0"/>
              </a:spcBef>
              <a:spcAft>
                <a:spcPts val="0"/>
              </a:spcAft>
              <a:buSzPts val="1600"/>
              <a:buChar char="●"/>
            </a:pPr>
            <a:r>
              <a:rPr lang="en" sz="1600"/>
              <a:t>Runtime Error</a:t>
            </a:r>
            <a:endParaRPr sz="1600"/>
          </a:p>
          <a:p>
            <a:pPr marL="914400" lvl="1" indent="-317500" algn="l" rtl="0">
              <a:lnSpc>
                <a:spcPct val="115000"/>
              </a:lnSpc>
              <a:spcBef>
                <a:spcPts val="0"/>
              </a:spcBef>
              <a:spcAft>
                <a:spcPts val="0"/>
              </a:spcAft>
              <a:buSzPts val="1400"/>
              <a:buChar char="○"/>
            </a:pPr>
            <a:r>
              <a:rPr lang="en" sz="1400"/>
              <a:t>Crash</a:t>
            </a:r>
            <a:endParaRPr sz="1400"/>
          </a:p>
          <a:p>
            <a:pPr marL="914400" lvl="1" indent="-317500" algn="l" rtl="0">
              <a:lnSpc>
                <a:spcPct val="115000"/>
              </a:lnSpc>
              <a:spcBef>
                <a:spcPts val="0"/>
              </a:spcBef>
              <a:spcAft>
                <a:spcPts val="0"/>
              </a:spcAft>
              <a:buSzPts val="1400"/>
              <a:buChar char="○"/>
            </a:pPr>
            <a:r>
              <a:rPr lang="en" sz="1400"/>
              <a:t>Data Corruption</a:t>
            </a:r>
            <a:endParaRPr sz="1400"/>
          </a:p>
          <a:p>
            <a:pPr marL="914400" lvl="1" indent="-317500" algn="l" rtl="0">
              <a:lnSpc>
                <a:spcPct val="115000"/>
              </a:lnSpc>
              <a:spcBef>
                <a:spcPts val="0"/>
              </a:spcBef>
              <a:spcAft>
                <a:spcPts val="0"/>
              </a:spcAft>
              <a:buSzPts val="1400"/>
              <a:buChar char="○"/>
            </a:pPr>
            <a:r>
              <a:rPr lang="en" sz="1400"/>
              <a:t>Fail to Instantiate</a:t>
            </a:r>
            <a:endParaRPr sz="1400"/>
          </a:p>
          <a:p>
            <a:pPr marL="914400" lvl="1" indent="-317500" algn="l" rtl="0">
              <a:lnSpc>
                <a:spcPct val="115000"/>
              </a:lnSpc>
              <a:spcBef>
                <a:spcPts val="0"/>
              </a:spcBef>
              <a:spcAft>
                <a:spcPts val="0"/>
              </a:spcAft>
              <a:buSzPts val="1400"/>
              <a:buChar char="○"/>
            </a:pPr>
            <a:r>
              <a:rPr lang="en" sz="1400"/>
              <a:t>Performance Drop</a:t>
            </a:r>
            <a:endParaRPr sz="1400"/>
          </a:p>
          <a:p>
            <a:pPr marL="914400" lvl="1" indent="-317500" algn="l" rtl="0">
              <a:lnSpc>
                <a:spcPct val="115000"/>
              </a:lnSpc>
              <a:spcBef>
                <a:spcPts val="0"/>
              </a:spcBef>
              <a:spcAft>
                <a:spcPts val="0"/>
              </a:spcAft>
              <a:buSzPts val="1400"/>
              <a:buChar char="○"/>
            </a:pPr>
            <a:r>
              <a:rPr lang="en" sz="1400"/>
              <a:t>Hang</a:t>
            </a:r>
            <a:endParaRPr sz="1400"/>
          </a:p>
          <a:p>
            <a:pPr marL="914400" lvl="1" indent="-317500" algn="l" rtl="0">
              <a:lnSpc>
                <a:spcPct val="115000"/>
              </a:lnSpc>
              <a:spcBef>
                <a:spcPts val="0"/>
              </a:spcBef>
              <a:spcAft>
                <a:spcPts val="0"/>
              </a:spcAft>
              <a:buSzPts val="1400"/>
              <a:buChar char="○"/>
            </a:pPr>
            <a:r>
              <a:rPr lang="en" sz="1400"/>
              <a:t>Incorrect Functionality</a:t>
            </a:r>
            <a:endParaRPr sz="1400"/>
          </a:p>
          <a:p>
            <a:pPr marL="914400" lvl="1" indent="-317500" algn="l" rtl="0">
              <a:lnSpc>
                <a:spcPct val="115000"/>
              </a:lnSpc>
              <a:spcBef>
                <a:spcPts val="0"/>
              </a:spcBef>
              <a:spcAft>
                <a:spcPts val="0"/>
              </a:spcAft>
              <a:buSzPts val="1400"/>
              <a:buChar char="○"/>
            </a:pPr>
            <a:r>
              <a:rPr lang="en" sz="1400"/>
              <a:t>Other Runtime Error</a:t>
            </a:r>
            <a:endParaRPr sz="1400"/>
          </a:p>
        </p:txBody>
      </p:sp>
      <p:sp>
        <p:nvSpPr>
          <p:cNvPr id="214" name="Google Shape;214;p32"/>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400"/>
              <a:buNone/>
            </a:pPr>
            <a:endParaRPr/>
          </a:p>
        </p:txBody>
      </p:sp>
      <p:pic>
        <p:nvPicPr>
          <p:cNvPr id="215" name="Google Shape;215;p32" title="Points scored"/>
          <p:cNvPicPr preferRelativeResize="0"/>
          <p:nvPr/>
        </p:nvPicPr>
        <p:blipFill rotWithShape="1">
          <a:blip r:embed="rId3">
            <a:alphaModFix/>
          </a:blip>
          <a:srcRect/>
          <a:stretch/>
        </p:blipFill>
        <p:spPr>
          <a:xfrm>
            <a:off x="3319894" y="1017725"/>
            <a:ext cx="5743107" cy="355115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Size of Bug-Inducing Test Inputs</a:t>
            </a:r>
            <a:endParaRPr/>
          </a:p>
        </p:txBody>
      </p:sp>
      <p:sp>
        <p:nvSpPr>
          <p:cNvPr id="221" name="Google Shape;221;p3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p>
            <a:pPr marL="457200" lvl="0" indent="-330200" algn="l" rtl="0">
              <a:lnSpc>
                <a:spcPct val="115000"/>
              </a:lnSpc>
              <a:spcBef>
                <a:spcPts val="0"/>
              </a:spcBef>
              <a:spcAft>
                <a:spcPts val="0"/>
              </a:spcAft>
              <a:buSzPts val="1600"/>
              <a:buChar char="●"/>
            </a:pPr>
            <a:r>
              <a:rPr lang="en" sz="1600"/>
              <a:t>Only 340 issues include a bug-inducing input in their report</a:t>
            </a:r>
            <a:endParaRPr sz="1600"/>
          </a:p>
          <a:p>
            <a:pPr marL="457200" lvl="0" indent="-330200" algn="l" rtl="0">
              <a:lnSpc>
                <a:spcPct val="115000"/>
              </a:lnSpc>
              <a:spcBef>
                <a:spcPts val="0"/>
              </a:spcBef>
              <a:spcAft>
                <a:spcPts val="0"/>
              </a:spcAft>
              <a:buSzPts val="1600"/>
              <a:buChar char="●"/>
            </a:pPr>
            <a:r>
              <a:rPr lang="en" sz="1600"/>
              <a:t>53.8% of issues with bug-inducing inputs have 10 LOC or fewer</a:t>
            </a:r>
            <a:endParaRPr sz="1600"/>
          </a:p>
          <a:p>
            <a:pPr marL="457200" lvl="0" indent="-330200" algn="l" rtl="0">
              <a:lnSpc>
                <a:spcPct val="115000"/>
              </a:lnSpc>
              <a:spcBef>
                <a:spcPts val="0"/>
              </a:spcBef>
              <a:spcAft>
                <a:spcPts val="0"/>
              </a:spcAft>
              <a:buSzPts val="1600"/>
              <a:buChar char="●"/>
            </a:pPr>
            <a:r>
              <a:rPr lang="en" sz="1600"/>
              <a:t>Encounter several cases where bug-inducing input is reduced over several posts [4-6]</a:t>
            </a:r>
            <a:endParaRPr sz="1600"/>
          </a:p>
          <a:p>
            <a:pPr marL="457200" lvl="0" indent="0" algn="l" rtl="0">
              <a:lnSpc>
                <a:spcPct val="115000"/>
              </a:lnSpc>
              <a:spcBef>
                <a:spcPts val="1200"/>
              </a:spcBef>
              <a:spcAft>
                <a:spcPts val="1200"/>
              </a:spcAft>
              <a:buSzPts val="1400"/>
              <a:buNone/>
            </a:pPr>
            <a:endParaRPr sz="1600"/>
          </a:p>
        </p:txBody>
      </p:sp>
      <p:pic>
        <p:nvPicPr>
          <p:cNvPr id="222" name="Google Shape;222;p33"/>
          <p:cNvPicPr preferRelativeResize="0"/>
          <p:nvPr/>
        </p:nvPicPr>
        <p:blipFill rotWithShape="1">
          <a:blip r:embed="rId3">
            <a:alphaModFix/>
          </a:blip>
          <a:srcRect t="11745" r="27172"/>
          <a:stretch/>
        </p:blipFill>
        <p:spPr>
          <a:xfrm>
            <a:off x="4832400" y="1525788"/>
            <a:ext cx="3999898" cy="2669776"/>
          </a:xfrm>
          <a:prstGeom prst="rect">
            <a:avLst/>
          </a:prstGeom>
          <a:noFill/>
          <a:ln>
            <a:noFill/>
          </a:ln>
        </p:spPr>
      </p:pic>
      <p:pic>
        <p:nvPicPr>
          <p:cNvPr id="223" name="Google Shape;223;p33"/>
          <p:cNvPicPr preferRelativeResize="0"/>
          <p:nvPr/>
        </p:nvPicPr>
        <p:blipFill rotWithShape="1">
          <a:blip r:embed="rId4">
            <a:alphaModFix/>
          </a:blip>
          <a:srcRect l="14944" b="87312"/>
          <a:stretch/>
        </p:blipFill>
        <p:spPr>
          <a:xfrm>
            <a:off x="4832400" y="1152480"/>
            <a:ext cx="3999898" cy="29454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Size of Bug Fixes</a:t>
            </a:r>
            <a:endParaRPr/>
          </a:p>
        </p:txBody>
      </p:sp>
      <p:sp>
        <p:nvSpPr>
          <p:cNvPr id="229" name="Google Shape;229;p3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p>
            <a:pPr marL="457200" lvl="0" indent="-330200" algn="l" rtl="0">
              <a:lnSpc>
                <a:spcPct val="115000"/>
              </a:lnSpc>
              <a:spcBef>
                <a:spcPts val="0"/>
              </a:spcBef>
              <a:spcAft>
                <a:spcPts val="0"/>
              </a:spcAft>
              <a:buSzPts val="1600"/>
              <a:buChar char="●"/>
            </a:pPr>
            <a:r>
              <a:rPr lang="en" sz="1600"/>
              <a:t>Inspect code size in last commit made before closing issue</a:t>
            </a:r>
            <a:endParaRPr sz="1600"/>
          </a:p>
          <a:p>
            <a:pPr marL="457200" lvl="0" indent="-330200" algn="l" rtl="0">
              <a:lnSpc>
                <a:spcPct val="115000"/>
              </a:lnSpc>
              <a:spcBef>
                <a:spcPts val="0"/>
              </a:spcBef>
              <a:spcAft>
                <a:spcPts val="0"/>
              </a:spcAft>
              <a:buSzPts val="1600"/>
              <a:buChar char="●"/>
            </a:pPr>
            <a:r>
              <a:rPr lang="en" sz="1600"/>
              <a:t>58.4% of all bugs are fixed with 10 LOC or less</a:t>
            </a:r>
            <a:endParaRPr sz="1600"/>
          </a:p>
          <a:p>
            <a:pPr marL="914400" lvl="1" indent="-317500" algn="l" rtl="0">
              <a:lnSpc>
                <a:spcPct val="115000"/>
              </a:lnSpc>
              <a:spcBef>
                <a:spcPts val="0"/>
              </a:spcBef>
              <a:spcAft>
                <a:spcPts val="0"/>
              </a:spcAft>
              <a:buSzPts val="1400"/>
              <a:buChar char="○"/>
            </a:pPr>
            <a:r>
              <a:rPr lang="en" sz="1400"/>
              <a:t>Emscripten: 43.7%</a:t>
            </a:r>
            <a:endParaRPr sz="1400"/>
          </a:p>
          <a:p>
            <a:pPr marL="914400" lvl="1" indent="-317500" algn="l" rtl="0">
              <a:lnSpc>
                <a:spcPct val="115000"/>
              </a:lnSpc>
              <a:spcBef>
                <a:spcPts val="0"/>
              </a:spcBef>
              <a:spcAft>
                <a:spcPts val="0"/>
              </a:spcAft>
              <a:buSzPts val="1400"/>
              <a:buChar char="○"/>
            </a:pPr>
            <a:r>
              <a:rPr lang="en" sz="1400"/>
              <a:t>Rustc/Wasm-Bindgen: 34.2%</a:t>
            </a:r>
            <a:endParaRPr sz="1400"/>
          </a:p>
          <a:p>
            <a:pPr marL="914400" lvl="1" indent="-317500" algn="l" rtl="0">
              <a:lnSpc>
                <a:spcPct val="115000"/>
              </a:lnSpc>
              <a:spcBef>
                <a:spcPts val="0"/>
              </a:spcBef>
              <a:spcAft>
                <a:spcPts val="0"/>
              </a:spcAft>
              <a:buSzPts val="1400"/>
              <a:buChar char="○"/>
            </a:pPr>
            <a:r>
              <a:rPr lang="en" sz="1400"/>
              <a:t>AssemblyScript: 24.3%</a:t>
            </a:r>
            <a:endParaRPr sz="1400"/>
          </a:p>
          <a:p>
            <a:pPr marL="457200" lvl="0" indent="-330200" algn="l" rtl="0">
              <a:lnSpc>
                <a:spcPct val="115000"/>
              </a:lnSpc>
              <a:spcBef>
                <a:spcPts val="0"/>
              </a:spcBef>
              <a:spcAft>
                <a:spcPts val="0"/>
              </a:spcAft>
              <a:buSzPts val="1600"/>
              <a:buChar char="●"/>
            </a:pPr>
            <a:r>
              <a:rPr lang="en" sz="1600"/>
              <a:t>Over 96% of all bugs are fixed with 100 LOC or less</a:t>
            </a:r>
            <a:endParaRPr sz="1600"/>
          </a:p>
          <a:p>
            <a:pPr marL="914400" lvl="1" indent="-317500" algn="l" rtl="0">
              <a:lnSpc>
                <a:spcPct val="115000"/>
              </a:lnSpc>
              <a:spcBef>
                <a:spcPts val="0"/>
              </a:spcBef>
              <a:spcAft>
                <a:spcPts val="0"/>
              </a:spcAft>
              <a:buSzPts val="1400"/>
              <a:buChar char="○"/>
            </a:pPr>
            <a:r>
              <a:rPr lang="en" sz="1400"/>
              <a:t>Emscripten: 74.2%</a:t>
            </a:r>
            <a:endParaRPr sz="1400"/>
          </a:p>
          <a:p>
            <a:pPr marL="914400" lvl="1" indent="-317500" algn="l" rtl="0">
              <a:lnSpc>
                <a:spcPct val="115000"/>
              </a:lnSpc>
              <a:spcBef>
                <a:spcPts val="0"/>
              </a:spcBef>
              <a:spcAft>
                <a:spcPts val="0"/>
              </a:spcAft>
              <a:buSzPts val="1400"/>
              <a:buChar char="○"/>
            </a:pPr>
            <a:r>
              <a:rPr lang="en" sz="1400"/>
              <a:t>Rustc/Wasm-Bindgen: 69%</a:t>
            </a:r>
            <a:endParaRPr sz="1400"/>
          </a:p>
          <a:p>
            <a:pPr marL="914400" lvl="1" indent="-317500" algn="l" rtl="0">
              <a:lnSpc>
                <a:spcPct val="115000"/>
              </a:lnSpc>
              <a:spcBef>
                <a:spcPts val="0"/>
              </a:spcBef>
              <a:spcAft>
                <a:spcPts val="0"/>
              </a:spcAft>
              <a:buSzPts val="1400"/>
              <a:buChar char="○"/>
            </a:pPr>
            <a:r>
              <a:rPr lang="en" sz="1400"/>
              <a:t>AssemblyScript: 71%</a:t>
            </a:r>
            <a:endParaRPr sz="1400"/>
          </a:p>
        </p:txBody>
      </p:sp>
      <p:pic>
        <p:nvPicPr>
          <p:cNvPr id="230" name="Google Shape;230;p34"/>
          <p:cNvPicPr preferRelativeResize="0"/>
          <p:nvPr/>
        </p:nvPicPr>
        <p:blipFill rotWithShape="1">
          <a:blip r:embed="rId3">
            <a:alphaModFix/>
          </a:blip>
          <a:srcRect t="23751"/>
          <a:stretch/>
        </p:blipFill>
        <p:spPr>
          <a:xfrm>
            <a:off x="4832400" y="1581765"/>
            <a:ext cx="3999898" cy="2606008"/>
          </a:xfrm>
          <a:prstGeom prst="rect">
            <a:avLst/>
          </a:prstGeom>
          <a:noFill/>
          <a:ln>
            <a:noFill/>
          </a:ln>
        </p:spPr>
      </p:pic>
      <p:pic>
        <p:nvPicPr>
          <p:cNvPr id="231" name="Google Shape;231;p34"/>
          <p:cNvPicPr preferRelativeResize="0"/>
          <p:nvPr/>
        </p:nvPicPr>
        <p:blipFill rotWithShape="1">
          <a:blip r:embed="rId4">
            <a:alphaModFix/>
          </a:blip>
          <a:srcRect l="14944" b="87312"/>
          <a:stretch/>
        </p:blipFill>
        <p:spPr>
          <a:xfrm>
            <a:off x="4832400" y="1152480"/>
            <a:ext cx="3999898" cy="29454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Findings and Implications of Second Study</a:t>
            </a:r>
            <a:endParaRPr/>
          </a:p>
        </p:txBody>
      </p:sp>
      <p:graphicFrame>
        <p:nvGraphicFramePr>
          <p:cNvPr id="237" name="Google Shape;237;p35"/>
          <p:cNvGraphicFramePr/>
          <p:nvPr/>
        </p:nvGraphicFramePr>
        <p:xfrm>
          <a:off x="311700" y="1731600"/>
          <a:ext cx="8520600" cy="1688977"/>
        </p:xfrm>
        <a:graphic>
          <a:graphicData uri="http://schemas.openxmlformats.org/drawingml/2006/table">
            <a:tbl>
              <a:tblPr>
                <a:noFill/>
                <a:tableStyleId>{64C2F5F7-7B44-4FAB-A5A3-73DFEAC00B24}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641575">
                <a:tc>
                  <a:txBody>
                    <a:bodyPr/>
                    <a:lstStyle/>
                    <a:p>
                      <a:pPr marL="0" marR="0" lvl="0" indent="0" algn="l" rtl="0">
                        <a:lnSpc>
                          <a:spcPct val="115000"/>
                        </a:lnSpc>
                        <a:spcBef>
                          <a:spcPts val="0"/>
                        </a:spcBef>
                        <a:spcAft>
                          <a:spcPts val="0"/>
                        </a:spcAft>
                        <a:buClr>
                          <a:srgbClr val="000000"/>
                        </a:buClr>
                        <a:buSzPts val="1400"/>
                        <a:buFont typeface="Arial"/>
                        <a:buNone/>
                      </a:pPr>
                      <a:r>
                        <a:rPr lang="en" sz="1400" u="none" strike="noStrike" cap="none" dirty="0">
                          <a:solidFill>
                            <a:schemeClr val="dk2"/>
                          </a:solidFill>
                        </a:rPr>
                        <a:t>Bugs that manifest during runtime made up 43% of the bugs inspected.</a:t>
                      </a:r>
                      <a:endParaRPr sz="1400" u="none" strike="noStrike" cap="none" dirty="0">
                        <a:solidFill>
                          <a:schemeClr val="dk2"/>
                        </a:solidFill>
                      </a:endParaRPr>
                    </a:p>
                  </a:txBody>
                  <a:tcPr marL="91425" marR="91425" marT="91425" marB="91425"/>
                </a:tc>
                <a:tc>
                  <a:txBody>
                    <a:bodyPr/>
                    <a:lstStyle/>
                    <a:p>
                      <a:pPr marL="0" marR="0" lvl="0" indent="0" algn="l" rtl="0">
                        <a:lnSpc>
                          <a:spcPct val="115000"/>
                        </a:lnSpc>
                        <a:spcBef>
                          <a:spcPts val="0"/>
                        </a:spcBef>
                        <a:spcAft>
                          <a:spcPts val="0"/>
                        </a:spcAft>
                        <a:buClr>
                          <a:srgbClr val="000000"/>
                        </a:buClr>
                        <a:buSzPts val="1400"/>
                        <a:buFont typeface="Arial"/>
                        <a:buNone/>
                      </a:pPr>
                      <a:r>
                        <a:rPr lang="en" sz="1400" u="none" strike="noStrike" cap="none">
                          <a:solidFill>
                            <a:schemeClr val="dk2"/>
                          </a:solidFill>
                        </a:rPr>
                        <a:t>Compiler developers should test emitted support modules in the test suites more exhaustively</a:t>
                      </a:r>
                      <a:endParaRPr sz="1400" u="none" strike="noStrike" cap="none">
                        <a:solidFill>
                          <a:schemeClr val="dk2"/>
                        </a:solidFill>
                      </a:endParaRPr>
                    </a:p>
                  </a:txBody>
                  <a:tcPr marL="91425" marR="91425" marT="91425" marB="91425"/>
                </a:tc>
                <a:extLst>
                  <a:ext uri="{0D108BD9-81ED-4DB2-BD59-A6C34878D82A}">
                    <a16:rowId xmlns:a16="http://schemas.microsoft.com/office/drawing/2014/main" val="10000"/>
                  </a:ext>
                </a:extLst>
              </a:tr>
              <a:tr h="575750">
                <a:tc>
                  <a:txBody>
                    <a:bodyPr/>
                    <a:lstStyle/>
                    <a:p>
                      <a:pPr marL="0" marR="0" lvl="0" indent="0" algn="l" rtl="0">
                        <a:lnSpc>
                          <a:spcPct val="115000"/>
                        </a:lnSpc>
                        <a:spcBef>
                          <a:spcPts val="0"/>
                        </a:spcBef>
                        <a:spcAft>
                          <a:spcPts val="0"/>
                        </a:spcAft>
                        <a:buClr>
                          <a:srgbClr val="000000"/>
                        </a:buClr>
                        <a:buSzPts val="1400"/>
                        <a:buFont typeface="Arial"/>
                        <a:buNone/>
                      </a:pPr>
                      <a:r>
                        <a:rPr lang="en" sz="1400" u="none" strike="noStrike" cap="none" dirty="0">
                          <a:solidFill>
                            <a:schemeClr val="dk2"/>
                          </a:solidFill>
                        </a:rPr>
                        <a:t>77.1% of bug-inducing inputs were less than 20 LOC, and developers manually reduce the size of inputs</a:t>
                      </a:r>
                      <a:endParaRPr sz="1400" u="none" strike="noStrike" cap="none" dirty="0">
                        <a:solidFill>
                          <a:schemeClr val="dk2"/>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solidFill>
                            <a:schemeClr val="dk2"/>
                          </a:solidFill>
                        </a:rPr>
                        <a:t>In many cases, bugs can be successfully reproduced by relatively small inputs. Automated bug-inducing input reduction techniques would be beneficial</a:t>
                      </a:r>
                      <a:endParaRPr sz="1400" u="none" strike="noStrike" cap="none" dirty="0">
                        <a:solidFill>
                          <a:schemeClr val="dk2"/>
                        </a:solidFill>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Threats to Validity</a:t>
            </a:r>
            <a:endParaRPr/>
          </a:p>
        </p:txBody>
      </p:sp>
      <p:sp>
        <p:nvSpPr>
          <p:cNvPr id="243" name="Google Shape;243;p3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a:t>Representativeness of chosen compilers</a:t>
            </a:r>
            <a:endParaRPr/>
          </a:p>
          <a:p>
            <a:pPr marL="914400" lvl="1" indent="-317500" algn="l" rtl="0">
              <a:lnSpc>
                <a:spcPct val="115000"/>
              </a:lnSpc>
              <a:spcBef>
                <a:spcPts val="0"/>
              </a:spcBef>
              <a:spcAft>
                <a:spcPts val="0"/>
              </a:spcAft>
              <a:buSzPts val="1400"/>
              <a:buChar char="○"/>
            </a:pPr>
            <a:r>
              <a:rPr lang="en"/>
              <a:t>Choose three popular and actively-maintained compilers</a:t>
            </a:r>
            <a:endParaRPr/>
          </a:p>
          <a:p>
            <a:pPr marL="457200" lvl="0" indent="-342900" algn="l" rtl="0">
              <a:lnSpc>
                <a:spcPct val="115000"/>
              </a:lnSpc>
              <a:spcBef>
                <a:spcPts val="0"/>
              </a:spcBef>
              <a:spcAft>
                <a:spcPts val="0"/>
              </a:spcAft>
              <a:buSzPts val="1800"/>
              <a:buChar char="●"/>
            </a:pPr>
            <a:r>
              <a:rPr lang="en"/>
              <a:t>Generalization of studied bugs</a:t>
            </a:r>
            <a:endParaRPr/>
          </a:p>
          <a:p>
            <a:pPr marL="914400" lvl="1" indent="-317500" algn="l" rtl="0">
              <a:lnSpc>
                <a:spcPct val="115000"/>
              </a:lnSpc>
              <a:spcBef>
                <a:spcPts val="0"/>
              </a:spcBef>
              <a:spcAft>
                <a:spcPts val="0"/>
              </a:spcAft>
              <a:buSzPts val="1400"/>
              <a:buChar char="○"/>
            </a:pPr>
            <a:r>
              <a:rPr lang="en"/>
              <a:t>Use all bugs satisfying selection criteria</a:t>
            </a:r>
            <a:endParaRPr/>
          </a:p>
          <a:p>
            <a:pPr marL="914400" lvl="1" indent="-317500" algn="l" rtl="0">
              <a:lnSpc>
                <a:spcPct val="115000"/>
              </a:lnSpc>
              <a:spcBef>
                <a:spcPts val="0"/>
              </a:spcBef>
              <a:spcAft>
                <a:spcPts val="0"/>
              </a:spcAft>
              <a:buSzPts val="1400"/>
              <a:buChar char="○"/>
            </a:pPr>
            <a:r>
              <a:rPr lang="en"/>
              <a:t>Exclude bugs irrelevant to WebAssembly</a:t>
            </a:r>
            <a:endParaRPr/>
          </a:p>
          <a:p>
            <a:pPr marL="457200" lvl="0" indent="-342900" algn="l" rtl="0">
              <a:lnSpc>
                <a:spcPct val="115000"/>
              </a:lnSpc>
              <a:spcBef>
                <a:spcPts val="0"/>
              </a:spcBef>
              <a:spcAft>
                <a:spcPts val="0"/>
              </a:spcAft>
              <a:buSzPts val="1800"/>
              <a:buChar char="●"/>
            </a:pPr>
            <a:r>
              <a:rPr lang="en"/>
              <a:t>Correctness of analysis methodology</a:t>
            </a:r>
            <a:endParaRPr/>
          </a:p>
          <a:p>
            <a:pPr marL="914400" lvl="1" indent="-317500" algn="l" rtl="0">
              <a:lnSpc>
                <a:spcPct val="115000"/>
              </a:lnSpc>
              <a:spcBef>
                <a:spcPts val="0"/>
              </a:spcBef>
              <a:spcAft>
                <a:spcPts val="0"/>
              </a:spcAft>
              <a:buSzPts val="1400"/>
              <a:buChar char="○"/>
            </a:pPr>
            <a:r>
              <a:rPr lang="en"/>
              <a:t>Automate quantitative analyses, aside from bug-inducing input size and bug impact</a:t>
            </a:r>
            <a:endParaRPr/>
          </a:p>
          <a:p>
            <a:pPr marL="914400" lvl="1" indent="-317500" algn="l" rtl="0">
              <a:lnSpc>
                <a:spcPct val="115000"/>
              </a:lnSpc>
              <a:spcBef>
                <a:spcPts val="0"/>
              </a:spcBef>
              <a:spcAft>
                <a:spcPts val="0"/>
              </a:spcAft>
              <a:buSzPts val="1400"/>
              <a:buChar char="○"/>
            </a:pPr>
            <a:r>
              <a:rPr lang="en"/>
              <a:t>To mitigate against bias in manual inspections, three authors analyze bugs separately and discuss inconsistencies until a consensus is reached</a:t>
            </a:r>
            <a:endParaRPr/>
          </a:p>
          <a:p>
            <a:pPr marL="457200" lvl="0" indent="0" algn="l" rtl="0">
              <a:lnSpc>
                <a:spcPct val="115000"/>
              </a:lnSpc>
              <a:spcBef>
                <a:spcPts val="1200"/>
              </a:spcBef>
              <a:spcAft>
                <a:spcPts val="1200"/>
              </a:spcAft>
              <a:buSzPts val="1800"/>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Related Work</a:t>
            </a:r>
            <a:endParaRPr/>
          </a:p>
        </p:txBody>
      </p:sp>
      <p:sp>
        <p:nvSpPr>
          <p:cNvPr id="249" name="Google Shape;249;p3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p>
            <a:pPr marL="457200" lvl="0" indent="-330200" algn="l" rtl="0">
              <a:lnSpc>
                <a:spcPct val="115000"/>
              </a:lnSpc>
              <a:spcBef>
                <a:spcPts val="0"/>
              </a:spcBef>
              <a:spcAft>
                <a:spcPts val="0"/>
              </a:spcAft>
              <a:buSzPts val="1600"/>
              <a:buChar char="●"/>
            </a:pPr>
            <a:r>
              <a:rPr lang="en" sz="1600"/>
              <a:t>Empirical Studies on Software Defects</a:t>
            </a:r>
            <a:endParaRPr sz="1600"/>
          </a:p>
          <a:p>
            <a:pPr marL="914400" lvl="1" indent="-317500" algn="l" rtl="0">
              <a:lnSpc>
                <a:spcPct val="115000"/>
              </a:lnSpc>
              <a:spcBef>
                <a:spcPts val="0"/>
              </a:spcBef>
              <a:spcAft>
                <a:spcPts val="0"/>
              </a:spcAft>
              <a:buSzPts val="1400"/>
              <a:buChar char="○"/>
            </a:pPr>
            <a:r>
              <a:rPr lang="en" sz="1400"/>
              <a:t>Tan et al. (2014) [7]</a:t>
            </a:r>
            <a:endParaRPr sz="1400"/>
          </a:p>
          <a:p>
            <a:pPr marL="914400" lvl="1" indent="-317500" algn="l" rtl="0">
              <a:lnSpc>
                <a:spcPct val="115000"/>
              </a:lnSpc>
              <a:spcBef>
                <a:spcPts val="0"/>
              </a:spcBef>
              <a:spcAft>
                <a:spcPts val="0"/>
              </a:spcAft>
              <a:buSzPts val="1400"/>
              <a:buChar char="○"/>
            </a:pPr>
            <a:r>
              <a:rPr lang="en" sz="1400"/>
              <a:t>Eyolfson et al. (2014) [8]</a:t>
            </a:r>
            <a:endParaRPr sz="1400"/>
          </a:p>
          <a:p>
            <a:pPr marL="914400" lvl="1" indent="-317500" algn="l" rtl="0">
              <a:lnSpc>
                <a:spcPct val="115000"/>
              </a:lnSpc>
              <a:spcBef>
                <a:spcPts val="0"/>
              </a:spcBef>
              <a:spcAft>
                <a:spcPts val="0"/>
              </a:spcAft>
              <a:buSzPts val="1400"/>
              <a:buChar char="○"/>
            </a:pPr>
            <a:r>
              <a:rPr lang="en" sz="1400"/>
              <a:t>Sun et al. (2016) [9]</a:t>
            </a:r>
            <a:endParaRPr sz="1400"/>
          </a:p>
          <a:p>
            <a:pPr marL="457200" lvl="0" indent="-330200" algn="l" rtl="0">
              <a:lnSpc>
                <a:spcPct val="115000"/>
              </a:lnSpc>
              <a:spcBef>
                <a:spcPts val="0"/>
              </a:spcBef>
              <a:spcAft>
                <a:spcPts val="0"/>
              </a:spcAft>
              <a:buSzPts val="1600"/>
              <a:buChar char="●"/>
            </a:pPr>
            <a:r>
              <a:rPr lang="en" sz="1600"/>
              <a:t>WebAssembly Analysis Tools</a:t>
            </a:r>
            <a:endParaRPr sz="1600"/>
          </a:p>
          <a:p>
            <a:pPr marL="914400" lvl="1" indent="-317500" algn="l" rtl="0">
              <a:lnSpc>
                <a:spcPct val="115000"/>
              </a:lnSpc>
              <a:spcBef>
                <a:spcPts val="0"/>
              </a:spcBef>
              <a:spcAft>
                <a:spcPts val="0"/>
              </a:spcAft>
              <a:buSzPts val="1400"/>
              <a:buChar char="○"/>
            </a:pPr>
            <a:r>
              <a:rPr lang="en" sz="1400"/>
              <a:t>Szanto et al. (2018) [10]</a:t>
            </a:r>
            <a:endParaRPr sz="1400"/>
          </a:p>
          <a:p>
            <a:pPr marL="914400" lvl="1" indent="-317500" algn="l" rtl="0">
              <a:lnSpc>
                <a:spcPct val="115000"/>
              </a:lnSpc>
              <a:spcBef>
                <a:spcPts val="0"/>
              </a:spcBef>
              <a:spcAft>
                <a:spcPts val="0"/>
              </a:spcAft>
              <a:buSzPts val="1400"/>
              <a:buChar char="○"/>
            </a:pPr>
            <a:r>
              <a:rPr lang="en" sz="1400"/>
              <a:t>Fu et al. (2018) [11]</a:t>
            </a:r>
            <a:endParaRPr sz="1400"/>
          </a:p>
          <a:p>
            <a:pPr marL="914400" lvl="1" indent="-317500" algn="l" rtl="0">
              <a:lnSpc>
                <a:spcPct val="115000"/>
              </a:lnSpc>
              <a:spcBef>
                <a:spcPts val="0"/>
              </a:spcBef>
              <a:spcAft>
                <a:spcPts val="0"/>
              </a:spcAft>
              <a:buSzPts val="1400"/>
              <a:buChar char="○"/>
            </a:pPr>
            <a:r>
              <a:rPr lang="en" sz="1400"/>
              <a:t>Jeong et al. (2018) [12]</a:t>
            </a:r>
            <a:endParaRPr sz="1400"/>
          </a:p>
          <a:p>
            <a:pPr marL="914400" lvl="1" indent="-317500" algn="l" rtl="0">
              <a:lnSpc>
                <a:spcPct val="115000"/>
              </a:lnSpc>
              <a:spcBef>
                <a:spcPts val="0"/>
              </a:spcBef>
              <a:spcAft>
                <a:spcPts val="0"/>
              </a:spcAft>
              <a:buSzPts val="1400"/>
              <a:buChar char="○"/>
            </a:pPr>
            <a:r>
              <a:rPr lang="en" sz="1400"/>
              <a:t>Lehmann and Pradel. (2019) [13]</a:t>
            </a:r>
            <a:endParaRPr sz="1400"/>
          </a:p>
          <a:p>
            <a:pPr marL="914400" lvl="1" indent="-317500" algn="l" rtl="0">
              <a:lnSpc>
                <a:spcPct val="115000"/>
              </a:lnSpc>
              <a:spcBef>
                <a:spcPts val="0"/>
              </a:spcBef>
              <a:spcAft>
                <a:spcPts val="0"/>
              </a:spcAft>
              <a:buSzPts val="1400"/>
              <a:buChar char="○"/>
            </a:pPr>
            <a:r>
              <a:rPr lang="en" sz="1400"/>
              <a:t>Romano and Wang. (2020) [14,15]</a:t>
            </a:r>
            <a:endParaRPr sz="1400"/>
          </a:p>
          <a:p>
            <a:pPr marL="0" lvl="0" indent="0" algn="l" rtl="0">
              <a:lnSpc>
                <a:spcPct val="115000"/>
              </a:lnSpc>
              <a:spcBef>
                <a:spcPts val="1200"/>
              </a:spcBef>
              <a:spcAft>
                <a:spcPts val="1200"/>
              </a:spcAft>
              <a:buSzPts val="1400"/>
              <a:buNone/>
            </a:pPr>
            <a:endParaRPr sz="1600"/>
          </a:p>
        </p:txBody>
      </p:sp>
      <p:sp>
        <p:nvSpPr>
          <p:cNvPr id="250" name="Google Shape;250;p3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p>
            <a:pPr marL="457200" lvl="0" indent="-330200" algn="l" rtl="0">
              <a:lnSpc>
                <a:spcPct val="115000"/>
              </a:lnSpc>
              <a:spcBef>
                <a:spcPts val="0"/>
              </a:spcBef>
              <a:spcAft>
                <a:spcPts val="0"/>
              </a:spcAft>
              <a:buSzPts val="1600"/>
              <a:buChar char="●"/>
            </a:pPr>
            <a:r>
              <a:rPr lang="en" sz="1600"/>
              <a:t>WebAssembly Prevalence and Security Studies</a:t>
            </a:r>
            <a:endParaRPr sz="1600"/>
          </a:p>
          <a:p>
            <a:pPr marL="914400" lvl="1" indent="-317500" algn="l" rtl="0">
              <a:lnSpc>
                <a:spcPct val="115000"/>
              </a:lnSpc>
              <a:spcBef>
                <a:spcPts val="0"/>
              </a:spcBef>
              <a:spcAft>
                <a:spcPts val="0"/>
              </a:spcAft>
              <a:buSzPts val="1400"/>
              <a:buChar char="○"/>
            </a:pPr>
            <a:r>
              <a:rPr lang="en" sz="1400"/>
              <a:t>Renner et al. (2018) [16]</a:t>
            </a:r>
            <a:endParaRPr sz="1400"/>
          </a:p>
          <a:p>
            <a:pPr marL="914400" lvl="1" indent="-317500" algn="l" rtl="0">
              <a:lnSpc>
                <a:spcPct val="115000"/>
              </a:lnSpc>
              <a:spcBef>
                <a:spcPts val="0"/>
              </a:spcBef>
              <a:spcAft>
                <a:spcPts val="0"/>
              </a:spcAft>
              <a:buSzPts val="1400"/>
              <a:buChar char="○"/>
            </a:pPr>
            <a:r>
              <a:rPr lang="en" sz="1400"/>
              <a:t>Konoth et al. (2018) [17]</a:t>
            </a:r>
            <a:endParaRPr sz="1400"/>
          </a:p>
          <a:p>
            <a:pPr marL="914400" lvl="1" indent="-317500" algn="l" rtl="0">
              <a:lnSpc>
                <a:spcPct val="115000"/>
              </a:lnSpc>
              <a:spcBef>
                <a:spcPts val="0"/>
              </a:spcBef>
              <a:spcAft>
                <a:spcPts val="0"/>
              </a:spcAft>
              <a:buSzPts val="1400"/>
              <a:buChar char="○"/>
            </a:pPr>
            <a:r>
              <a:rPr lang="en" sz="1400"/>
              <a:t>Musch et al. (2019) [18]</a:t>
            </a:r>
            <a:endParaRPr sz="1400"/>
          </a:p>
          <a:p>
            <a:pPr marL="914400" lvl="1" indent="-317500" algn="l" rtl="0">
              <a:lnSpc>
                <a:spcPct val="115000"/>
              </a:lnSpc>
              <a:spcBef>
                <a:spcPts val="0"/>
              </a:spcBef>
              <a:spcAft>
                <a:spcPts val="0"/>
              </a:spcAft>
              <a:buSzPts val="1400"/>
              <a:buChar char="○"/>
            </a:pPr>
            <a:r>
              <a:rPr lang="en" sz="1400"/>
              <a:t>Disselkoen et al. (2019) [19]</a:t>
            </a:r>
            <a:endParaRPr sz="1400"/>
          </a:p>
          <a:p>
            <a:pPr marL="914400" lvl="1" indent="-317500" algn="l" rtl="0">
              <a:lnSpc>
                <a:spcPct val="115000"/>
              </a:lnSpc>
              <a:spcBef>
                <a:spcPts val="0"/>
              </a:spcBef>
              <a:spcAft>
                <a:spcPts val="0"/>
              </a:spcAft>
              <a:buSzPts val="1400"/>
              <a:buChar char="○"/>
            </a:pPr>
            <a:r>
              <a:rPr lang="en" sz="1400"/>
              <a:t>Kharraz et al. (2019) [20]</a:t>
            </a:r>
            <a:endParaRPr sz="1400"/>
          </a:p>
          <a:p>
            <a:pPr marL="914400" lvl="1" indent="-317500" algn="l" rtl="0">
              <a:lnSpc>
                <a:spcPct val="115000"/>
              </a:lnSpc>
              <a:spcBef>
                <a:spcPts val="0"/>
              </a:spcBef>
              <a:spcAft>
                <a:spcPts val="0"/>
              </a:spcAft>
              <a:buSzPts val="1400"/>
              <a:buChar char="○"/>
            </a:pPr>
            <a:r>
              <a:rPr lang="en" sz="1400"/>
              <a:t>Lehmann et al. (2020) [21]</a:t>
            </a:r>
            <a:endParaRPr sz="1400"/>
          </a:p>
          <a:p>
            <a:pPr marL="914400" lvl="1" indent="-317500" algn="l" rtl="0">
              <a:lnSpc>
                <a:spcPct val="115000"/>
              </a:lnSpc>
              <a:spcBef>
                <a:spcPts val="0"/>
              </a:spcBef>
              <a:spcAft>
                <a:spcPts val="0"/>
              </a:spcAft>
              <a:buSzPts val="1400"/>
              <a:buChar char="○"/>
            </a:pPr>
            <a:r>
              <a:rPr lang="en" sz="1400"/>
              <a:t>Romano et al. (2020) [22]</a:t>
            </a:r>
            <a:endParaRPr sz="1400"/>
          </a:p>
          <a:p>
            <a:pPr marL="914400" lvl="1" indent="-317500" algn="l" rtl="0">
              <a:lnSpc>
                <a:spcPct val="115000"/>
              </a:lnSpc>
              <a:spcBef>
                <a:spcPts val="0"/>
              </a:spcBef>
              <a:spcAft>
                <a:spcPts val="0"/>
              </a:spcAft>
              <a:buSzPts val="1400"/>
              <a:buChar char="○"/>
            </a:pPr>
            <a:r>
              <a:rPr lang="en" sz="1400"/>
              <a:t>Narayan et al. (2021) [23]</a:t>
            </a:r>
            <a:endParaRPr sz="1400"/>
          </a:p>
          <a:p>
            <a:pPr marL="914400" lvl="1" indent="-317500" algn="l" rtl="0">
              <a:lnSpc>
                <a:spcPct val="115000"/>
              </a:lnSpc>
              <a:spcBef>
                <a:spcPts val="0"/>
              </a:spcBef>
              <a:spcAft>
                <a:spcPts val="0"/>
              </a:spcAft>
              <a:buSzPts val="1400"/>
              <a:buChar char="○"/>
            </a:pPr>
            <a:r>
              <a:rPr lang="en" sz="1400"/>
              <a:t>Hilbig et al. (2021) [24]</a:t>
            </a:r>
            <a:endParaRPr sz="1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Conclusion</a:t>
            </a:r>
            <a:endParaRPr/>
          </a:p>
        </p:txBody>
      </p:sp>
      <p:sp>
        <p:nvSpPr>
          <p:cNvPr id="256" name="Google Shape;256;p3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a:t>Conduct two empirical studies on WebAssembly compiler bugs</a:t>
            </a:r>
            <a:endParaRPr/>
          </a:p>
          <a:p>
            <a:pPr marL="457200" lvl="0" indent="-342900" algn="l" rtl="0">
              <a:lnSpc>
                <a:spcPct val="115000"/>
              </a:lnSpc>
              <a:spcBef>
                <a:spcPts val="0"/>
              </a:spcBef>
              <a:spcAft>
                <a:spcPts val="0"/>
              </a:spcAft>
              <a:buSzPts val="1800"/>
              <a:buChar char="●"/>
            </a:pPr>
            <a:r>
              <a:rPr lang="en"/>
              <a:t>First study focuses on qualitative characteristics of Emscripten bugs</a:t>
            </a:r>
            <a:endParaRPr/>
          </a:p>
          <a:p>
            <a:pPr marL="457200" lvl="0" indent="-342900" algn="l" rtl="0">
              <a:lnSpc>
                <a:spcPct val="115000"/>
              </a:lnSpc>
              <a:spcBef>
                <a:spcPts val="0"/>
              </a:spcBef>
              <a:spcAft>
                <a:spcPts val="0"/>
              </a:spcAft>
              <a:buSzPts val="1800"/>
              <a:buChar char="●"/>
            </a:pPr>
            <a:r>
              <a:rPr lang="en"/>
              <a:t>Second study focuses on quantitative properties of Emscripten, AssemblyScript, and Rustc/Wasm-Bindgen bugs</a:t>
            </a:r>
            <a:endParaRPr/>
          </a:p>
          <a:p>
            <a:pPr marL="457200" lvl="0" indent="-342900" algn="l" rtl="0">
              <a:lnSpc>
                <a:spcPct val="115000"/>
              </a:lnSpc>
              <a:spcBef>
                <a:spcPts val="0"/>
              </a:spcBef>
              <a:spcAft>
                <a:spcPts val="0"/>
              </a:spcAft>
              <a:buSzPts val="1800"/>
              <a:buChar char="●"/>
            </a:pPr>
            <a:r>
              <a:rPr lang="en"/>
              <a:t>Propose useful strategies to aid in debugging process of WebAssembly compilers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References</a:t>
            </a:r>
            <a:endParaRPr/>
          </a:p>
        </p:txBody>
      </p:sp>
      <p:sp>
        <p:nvSpPr>
          <p:cNvPr id="262" name="Google Shape;262;p39"/>
          <p:cNvSpPr txBox="1">
            <a:spLocks noGrp="1"/>
          </p:cNvSpPr>
          <p:nvPr>
            <p:ph type="body" idx="1"/>
          </p:nvPr>
        </p:nvSpPr>
        <p:spPr>
          <a:xfrm>
            <a:off x="311700" y="1152475"/>
            <a:ext cx="8520600" cy="3749700"/>
          </a:xfrm>
          <a:prstGeom prst="rect">
            <a:avLst/>
          </a:prstGeom>
          <a:noFill/>
          <a:ln>
            <a:noFill/>
          </a:ln>
        </p:spPr>
        <p:txBody>
          <a:bodyPr spcFirstLastPara="1" wrap="square" lIns="91425" tIns="91425" rIns="91425" bIns="91425" anchor="t" anchorCtr="0">
            <a:normAutofit lnSpcReduction="10000"/>
          </a:bodyPr>
          <a:lstStyle/>
          <a:p>
            <a:pPr marL="457200" lvl="0" indent="-295275" algn="l" rtl="0">
              <a:lnSpc>
                <a:spcPct val="100000"/>
              </a:lnSpc>
              <a:spcBef>
                <a:spcPts val="0"/>
              </a:spcBef>
              <a:spcAft>
                <a:spcPts val="0"/>
              </a:spcAft>
              <a:buClr>
                <a:srgbClr val="2E414F"/>
              </a:buClr>
              <a:buSzPts val="1050"/>
              <a:buFont typeface="Roboto"/>
              <a:buAutoNum type="arabicPeriod"/>
            </a:pPr>
            <a:r>
              <a:rPr lang="en" sz="1050">
                <a:solidFill>
                  <a:srgbClr val="2E414F"/>
                </a:solidFill>
                <a:highlight>
                  <a:srgbClr val="FFFFFF"/>
                </a:highlight>
                <a:latin typeface="Roboto"/>
                <a:ea typeface="Roboto"/>
                <a:cs typeface="Roboto"/>
                <a:sym typeface="Roboto"/>
              </a:rPr>
              <a:t>M.   Basso,   “mbasso/awesome-wasm,”   2019.   [Online].   Available: </a:t>
            </a:r>
            <a:r>
              <a:rPr lang="en" sz="1050" u="sng">
                <a:solidFill>
                  <a:schemeClr val="hlink"/>
                </a:solidFill>
                <a:highlight>
                  <a:srgbClr val="FFFFFF"/>
                </a:highlight>
                <a:latin typeface="Roboto"/>
                <a:ea typeface="Roboto"/>
                <a:cs typeface="Roboto"/>
                <a:sym typeface="Roboto"/>
                <a:hlinkClick r:id="rId3"/>
              </a:rPr>
              <a:t>https://github.com/mbasso/awesome-wasm</a:t>
            </a:r>
            <a:r>
              <a:rPr lang="en" sz="1050">
                <a:solidFill>
                  <a:srgbClr val="2E414F"/>
                </a:solidFill>
                <a:highlight>
                  <a:srgbClr val="FFFFFF"/>
                </a:highlight>
                <a:latin typeface="Roboto"/>
                <a:ea typeface="Roboto"/>
                <a:cs typeface="Roboto"/>
                <a:sym typeface="Roboto"/>
              </a:rPr>
              <a:t> </a:t>
            </a:r>
            <a:endParaRPr sz="1050">
              <a:solidFill>
                <a:srgbClr val="2E414F"/>
              </a:solidFill>
              <a:highlight>
                <a:srgbClr val="FFFFFF"/>
              </a:highlight>
              <a:latin typeface="Roboto"/>
              <a:ea typeface="Roboto"/>
              <a:cs typeface="Roboto"/>
              <a:sym typeface="Roboto"/>
            </a:endParaRPr>
          </a:p>
          <a:p>
            <a:pPr marL="457200" lvl="0" indent="-295275" algn="l" rtl="0">
              <a:lnSpc>
                <a:spcPct val="100000"/>
              </a:lnSpc>
              <a:spcBef>
                <a:spcPts val="0"/>
              </a:spcBef>
              <a:spcAft>
                <a:spcPts val="0"/>
              </a:spcAft>
              <a:buClr>
                <a:srgbClr val="2E414F"/>
              </a:buClr>
              <a:buSzPts val="1050"/>
              <a:buFont typeface="Roboto"/>
              <a:buAutoNum type="arabicPeriod"/>
            </a:pPr>
            <a:r>
              <a:rPr lang="en" sz="1050">
                <a:solidFill>
                  <a:srgbClr val="2E414F"/>
                </a:solidFill>
                <a:highlight>
                  <a:schemeClr val="lt1"/>
                </a:highlight>
                <a:latin typeface="Roboto"/>
                <a:ea typeface="Roboto"/>
                <a:cs typeface="Roboto"/>
                <a:sym typeface="Roboto"/>
              </a:rPr>
              <a:t>A.   Guryanov,   “Asyncify   behaving   differently   then   emterpreter·Issue #9823.” [Online]. Available: </a:t>
            </a:r>
            <a:r>
              <a:rPr lang="en" sz="1050" u="sng">
                <a:solidFill>
                  <a:schemeClr val="hlink"/>
                </a:solidFill>
                <a:highlight>
                  <a:schemeClr val="lt1"/>
                </a:highlight>
                <a:latin typeface="Roboto"/>
                <a:ea typeface="Roboto"/>
                <a:cs typeface="Roboto"/>
                <a:sym typeface="Roboto"/>
                <a:hlinkClick r:id="rId4"/>
              </a:rPr>
              <a:t>https://github.com/emscripten-core/emscripten/issues/9823</a:t>
            </a:r>
            <a:r>
              <a:rPr lang="en" sz="1050">
                <a:solidFill>
                  <a:srgbClr val="2E414F"/>
                </a:solidFill>
                <a:highlight>
                  <a:schemeClr val="lt1"/>
                </a:highlight>
                <a:latin typeface="Roboto"/>
                <a:ea typeface="Roboto"/>
                <a:cs typeface="Roboto"/>
                <a:sym typeface="Roboto"/>
              </a:rPr>
              <a:t> </a:t>
            </a:r>
            <a:endParaRPr sz="1050">
              <a:solidFill>
                <a:srgbClr val="2E414F"/>
              </a:solidFill>
              <a:highlight>
                <a:srgbClr val="FFFFFF"/>
              </a:highlight>
              <a:latin typeface="Roboto"/>
              <a:ea typeface="Roboto"/>
              <a:cs typeface="Roboto"/>
              <a:sym typeface="Roboto"/>
            </a:endParaRPr>
          </a:p>
          <a:p>
            <a:pPr marL="457200" lvl="0" indent="-295275" algn="l" rtl="0">
              <a:lnSpc>
                <a:spcPct val="100000"/>
              </a:lnSpc>
              <a:spcBef>
                <a:spcPts val="0"/>
              </a:spcBef>
              <a:spcAft>
                <a:spcPts val="0"/>
              </a:spcAft>
              <a:buClr>
                <a:srgbClr val="2E414F"/>
              </a:buClr>
              <a:buSzPts val="1050"/>
              <a:buFont typeface="Roboto"/>
              <a:buAutoNum type="arabicPeriod"/>
            </a:pPr>
            <a:r>
              <a:rPr lang="en" sz="1050">
                <a:solidFill>
                  <a:srgbClr val="2E414F"/>
                </a:solidFill>
                <a:highlight>
                  <a:srgbClr val="FFFFFF"/>
                </a:highlight>
                <a:latin typeface="Roboto"/>
                <a:ea typeface="Roboto"/>
                <a:cs typeface="Roboto"/>
                <a:sym typeface="Roboto"/>
              </a:rPr>
              <a:t>Z.  Li,  L.  Tan,  X.  Wang,  S.  Lu,  Y.  Zhou,  and  C.  Zhai,  “Have  things changed now?: An empirical study of bug characteristics in modern opensource software,” 01 2006, pp. 25–33.</a:t>
            </a:r>
            <a:endParaRPr sz="1050">
              <a:solidFill>
                <a:srgbClr val="2E414F"/>
              </a:solidFill>
              <a:highlight>
                <a:srgbClr val="FFFFFF"/>
              </a:highlight>
              <a:latin typeface="Roboto"/>
              <a:ea typeface="Roboto"/>
              <a:cs typeface="Roboto"/>
              <a:sym typeface="Roboto"/>
            </a:endParaRPr>
          </a:p>
          <a:p>
            <a:pPr marL="457200" lvl="0" indent="-295275" algn="l" rtl="0">
              <a:lnSpc>
                <a:spcPct val="100000"/>
              </a:lnSpc>
              <a:spcBef>
                <a:spcPts val="0"/>
              </a:spcBef>
              <a:spcAft>
                <a:spcPts val="0"/>
              </a:spcAft>
              <a:buClr>
                <a:srgbClr val="2E414F"/>
              </a:buClr>
              <a:buSzPts val="1050"/>
              <a:buFont typeface="Roboto"/>
              <a:buAutoNum type="arabicPeriod"/>
            </a:pPr>
            <a:r>
              <a:rPr lang="en" sz="1050">
                <a:solidFill>
                  <a:srgbClr val="2E414F"/>
                </a:solidFill>
                <a:highlight>
                  <a:srgbClr val="FFFFFF"/>
                </a:highlight>
                <a:latin typeface="Roboto"/>
                <a:ea typeface="Roboto"/>
                <a:cs typeface="Roboto"/>
                <a:sym typeface="Roboto"/>
              </a:rPr>
              <a:t>B. Vibber, “error ”variable fs is undeclared” in 1.39.7 with closure compiler,”2020. [Online]. Available: </a:t>
            </a:r>
            <a:r>
              <a:rPr lang="en" sz="1050" u="sng">
                <a:solidFill>
                  <a:schemeClr val="hlink"/>
                </a:solidFill>
                <a:highlight>
                  <a:srgbClr val="FFFFFF"/>
                </a:highlight>
                <a:latin typeface="Roboto"/>
                <a:ea typeface="Roboto"/>
                <a:cs typeface="Roboto"/>
                <a:sym typeface="Roboto"/>
                <a:hlinkClick r:id="rId5"/>
              </a:rPr>
              <a:t>https://github.com/emscripten-core/emscripten/issues/10385</a:t>
            </a:r>
            <a:endParaRPr sz="1050">
              <a:solidFill>
                <a:srgbClr val="2E414F"/>
              </a:solidFill>
              <a:highlight>
                <a:srgbClr val="FFFFFF"/>
              </a:highlight>
              <a:latin typeface="Roboto"/>
              <a:ea typeface="Roboto"/>
              <a:cs typeface="Roboto"/>
              <a:sym typeface="Roboto"/>
            </a:endParaRPr>
          </a:p>
          <a:p>
            <a:pPr marL="457200" lvl="0" indent="-295275" algn="l" rtl="0">
              <a:lnSpc>
                <a:spcPct val="100000"/>
              </a:lnSpc>
              <a:spcBef>
                <a:spcPts val="0"/>
              </a:spcBef>
              <a:spcAft>
                <a:spcPts val="0"/>
              </a:spcAft>
              <a:buClr>
                <a:srgbClr val="2E414F"/>
              </a:buClr>
              <a:buSzPts val="1050"/>
              <a:buFont typeface="Roboto"/>
              <a:buAutoNum type="arabicPeriod"/>
            </a:pPr>
            <a:r>
              <a:rPr lang="en" sz="1050">
                <a:solidFill>
                  <a:srgbClr val="2E414F"/>
                </a:solidFill>
                <a:highlight>
                  <a:srgbClr val="FFFFFF"/>
                </a:highlight>
                <a:latin typeface="Roboto"/>
                <a:ea typeface="Roboto"/>
                <a:cs typeface="Roboto"/>
                <a:sym typeface="Roboto"/>
              </a:rPr>
              <a:t>A. Weissflog, “Code-gen bug related to 32-bit floats (actually: rand()),”2016.  [Online].  Available: </a:t>
            </a:r>
            <a:r>
              <a:rPr lang="en" sz="1050" u="sng">
                <a:solidFill>
                  <a:schemeClr val="hlink"/>
                </a:solidFill>
                <a:highlight>
                  <a:srgbClr val="FFFFFF"/>
                </a:highlight>
                <a:latin typeface="Roboto"/>
                <a:ea typeface="Roboto"/>
                <a:cs typeface="Roboto"/>
                <a:sym typeface="Roboto"/>
                <a:hlinkClick r:id="rId6"/>
              </a:rPr>
              <a:t>https://github.com/WebAssembly/binaryen/issues/817</a:t>
            </a:r>
            <a:r>
              <a:rPr lang="en" sz="1050">
                <a:solidFill>
                  <a:srgbClr val="2E414F"/>
                </a:solidFill>
                <a:highlight>
                  <a:srgbClr val="FFFFFF"/>
                </a:highlight>
                <a:latin typeface="Roboto"/>
                <a:ea typeface="Roboto"/>
                <a:cs typeface="Roboto"/>
                <a:sym typeface="Roboto"/>
              </a:rPr>
              <a:t> </a:t>
            </a:r>
            <a:endParaRPr sz="1050">
              <a:solidFill>
                <a:srgbClr val="2E414F"/>
              </a:solidFill>
              <a:highlight>
                <a:srgbClr val="FFFFFF"/>
              </a:highlight>
              <a:latin typeface="Roboto"/>
              <a:ea typeface="Roboto"/>
              <a:cs typeface="Roboto"/>
              <a:sym typeface="Roboto"/>
            </a:endParaRPr>
          </a:p>
          <a:p>
            <a:pPr marL="457200" lvl="0" indent="-295275" algn="l" rtl="0">
              <a:lnSpc>
                <a:spcPct val="100000"/>
              </a:lnSpc>
              <a:spcBef>
                <a:spcPts val="0"/>
              </a:spcBef>
              <a:spcAft>
                <a:spcPts val="0"/>
              </a:spcAft>
              <a:buClr>
                <a:srgbClr val="2E414F"/>
              </a:buClr>
              <a:buSzPts val="1050"/>
              <a:buFont typeface="Roboto"/>
              <a:buAutoNum type="arabicPeriod"/>
            </a:pPr>
            <a:r>
              <a:rPr lang="en" sz="1050">
                <a:solidFill>
                  <a:srgbClr val="2E414F"/>
                </a:solidFill>
                <a:highlight>
                  <a:srgbClr val="FFFFFF"/>
                </a:highlight>
                <a:latin typeface="Roboto"/>
                <a:ea typeface="Roboto"/>
                <a:cs typeface="Roboto"/>
                <a:sym typeface="Roboto"/>
              </a:rPr>
              <a:t>Y. Delendik, “Dwarf information does not contain absolute file locations for  generics,”  2018.  [Online].  Available: </a:t>
            </a:r>
            <a:r>
              <a:rPr lang="en" sz="1050" u="sng">
                <a:solidFill>
                  <a:schemeClr val="hlink"/>
                </a:solidFill>
                <a:highlight>
                  <a:srgbClr val="FFFFFF"/>
                </a:highlight>
                <a:latin typeface="Roboto"/>
                <a:ea typeface="Roboto"/>
                <a:cs typeface="Roboto"/>
                <a:sym typeface="Roboto"/>
                <a:hlinkClick r:id="rId7"/>
              </a:rPr>
              <a:t>https://github.com/rust-lang/rust/issues/54408</a:t>
            </a:r>
            <a:r>
              <a:rPr lang="en" sz="1050">
                <a:solidFill>
                  <a:srgbClr val="2E414F"/>
                </a:solidFill>
                <a:highlight>
                  <a:srgbClr val="FFFFFF"/>
                </a:highlight>
                <a:latin typeface="Roboto"/>
                <a:ea typeface="Roboto"/>
                <a:cs typeface="Roboto"/>
                <a:sym typeface="Roboto"/>
              </a:rPr>
              <a:t> </a:t>
            </a:r>
            <a:endParaRPr sz="1050">
              <a:solidFill>
                <a:srgbClr val="2E414F"/>
              </a:solidFill>
              <a:highlight>
                <a:srgbClr val="FFFFFF"/>
              </a:highlight>
              <a:latin typeface="Roboto"/>
              <a:ea typeface="Roboto"/>
              <a:cs typeface="Roboto"/>
              <a:sym typeface="Roboto"/>
            </a:endParaRPr>
          </a:p>
          <a:p>
            <a:pPr marL="457200" lvl="0" indent="-295275" algn="l" rtl="0">
              <a:lnSpc>
                <a:spcPct val="100000"/>
              </a:lnSpc>
              <a:spcBef>
                <a:spcPts val="0"/>
              </a:spcBef>
              <a:spcAft>
                <a:spcPts val="0"/>
              </a:spcAft>
              <a:buClr>
                <a:srgbClr val="2E414F"/>
              </a:buClr>
              <a:buSzPts val="1050"/>
              <a:buFont typeface="Roboto"/>
              <a:buAutoNum type="arabicPeriod"/>
            </a:pPr>
            <a:r>
              <a:rPr lang="en" sz="1050">
                <a:solidFill>
                  <a:srgbClr val="2E414F"/>
                </a:solidFill>
                <a:highlight>
                  <a:schemeClr val="lt1"/>
                </a:highlight>
                <a:latin typeface="Roboto"/>
                <a:ea typeface="Roboto"/>
                <a:cs typeface="Roboto"/>
                <a:sym typeface="Roboto"/>
              </a:rPr>
              <a:t>Lin Tan, Chen Liu, Zhenmin Li, Xuanhui Wang, Yuanyuan Zhou, and Chengxiang Zhai. 2014. Bug characteristics in open source software. </a:t>
            </a:r>
            <a:r>
              <a:rPr lang="en" sz="1050" i="1">
                <a:solidFill>
                  <a:srgbClr val="2E414F"/>
                </a:solidFill>
                <a:highlight>
                  <a:schemeClr val="lt1"/>
                </a:highlight>
                <a:latin typeface="Roboto"/>
                <a:ea typeface="Roboto"/>
                <a:cs typeface="Roboto"/>
                <a:sym typeface="Roboto"/>
              </a:rPr>
              <a:t>Empirical Softw. Engg.</a:t>
            </a:r>
            <a:r>
              <a:rPr lang="en" sz="1050">
                <a:solidFill>
                  <a:srgbClr val="2E414F"/>
                </a:solidFill>
                <a:highlight>
                  <a:schemeClr val="lt1"/>
                </a:highlight>
                <a:latin typeface="Roboto"/>
                <a:ea typeface="Roboto"/>
                <a:cs typeface="Roboto"/>
                <a:sym typeface="Roboto"/>
              </a:rPr>
              <a:t>19, 6 (December  2014), 1665–1705. DOI:</a:t>
            </a:r>
            <a:r>
              <a:rPr lang="en" sz="1050">
                <a:solidFill>
                  <a:schemeClr val="hlink"/>
                </a:solidFill>
                <a:highlight>
                  <a:schemeClr val="lt1"/>
                </a:highlight>
                <a:uFill>
                  <a:noFill/>
                </a:uFill>
                <a:latin typeface="Roboto"/>
                <a:ea typeface="Roboto"/>
                <a:cs typeface="Roboto"/>
                <a:sym typeface="Roboto"/>
                <a:hlinkClick r:id="rId8"/>
              </a:rPr>
              <a:t>https://doi.org/10.1007/s10664-013-9258-8</a:t>
            </a:r>
            <a:endParaRPr sz="1050">
              <a:solidFill>
                <a:srgbClr val="2E414F"/>
              </a:solidFill>
              <a:highlight>
                <a:srgbClr val="FFFFFF"/>
              </a:highlight>
              <a:latin typeface="Roboto"/>
              <a:ea typeface="Roboto"/>
              <a:cs typeface="Roboto"/>
              <a:sym typeface="Roboto"/>
            </a:endParaRPr>
          </a:p>
          <a:p>
            <a:pPr marL="457200" lvl="0" indent="-295275" algn="l" rtl="0">
              <a:lnSpc>
                <a:spcPct val="100000"/>
              </a:lnSpc>
              <a:spcBef>
                <a:spcPts val="0"/>
              </a:spcBef>
              <a:spcAft>
                <a:spcPts val="0"/>
              </a:spcAft>
              <a:buClr>
                <a:srgbClr val="2E414F"/>
              </a:buClr>
              <a:buSzPts val="1050"/>
              <a:buFont typeface="Roboto"/>
              <a:buAutoNum type="arabicPeriod"/>
            </a:pPr>
            <a:r>
              <a:rPr lang="en" sz="1050">
                <a:solidFill>
                  <a:srgbClr val="2E414F"/>
                </a:solidFill>
                <a:highlight>
                  <a:schemeClr val="lt1"/>
                </a:highlight>
                <a:latin typeface="Roboto"/>
                <a:ea typeface="Roboto"/>
                <a:cs typeface="Roboto"/>
                <a:sym typeface="Roboto"/>
              </a:rPr>
              <a:t>Eyolfson, Jon et al. “Correlations between bugginess and time-based commit characteristics.” </a:t>
            </a:r>
            <a:r>
              <a:rPr lang="en" sz="1050" i="1">
                <a:solidFill>
                  <a:srgbClr val="2E414F"/>
                </a:solidFill>
                <a:latin typeface="Roboto"/>
                <a:ea typeface="Roboto"/>
                <a:cs typeface="Roboto"/>
                <a:sym typeface="Roboto"/>
              </a:rPr>
              <a:t>Empirical Software Engineering</a:t>
            </a:r>
            <a:r>
              <a:rPr lang="en" sz="1050">
                <a:solidFill>
                  <a:srgbClr val="2E414F"/>
                </a:solidFill>
                <a:highlight>
                  <a:schemeClr val="lt1"/>
                </a:highlight>
                <a:latin typeface="Roboto"/>
                <a:ea typeface="Roboto"/>
                <a:cs typeface="Roboto"/>
                <a:sym typeface="Roboto"/>
              </a:rPr>
              <a:t> 19 (2013): 1009-1039.</a:t>
            </a:r>
            <a:endParaRPr sz="1050">
              <a:solidFill>
                <a:srgbClr val="2E414F"/>
              </a:solidFill>
              <a:highlight>
                <a:srgbClr val="FFFFFF"/>
              </a:highlight>
              <a:latin typeface="Roboto"/>
              <a:ea typeface="Roboto"/>
              <a:cs typeface="Roboto"/>
              <a:sym typeface="Roboto"/>
            </a:endParaRPr>
          </a:p>
          <a:p>
            <a:pPr marL="457200" lvl="0" indent="-295275" algn="l" rtl="0">
              <a:lnSpc>
                <a:spcPct val="100000"/>
              </a:lnSpc>
              <a:spcBef>
                <a:spcPts val="0"/>
              </a:spcBef>
              <a:spcAft>
                <a:spcPts val="0"/>
              </a:spcAft>
              <a:buClr>
                <a:srgbClr val="2E414F"/>
              </a:buClr>
              <a:buSzPts val="1050"/>
              <a:buFont typeface="Roboto"/>
              <a:buAutoNum type="arabicPeriod"/>
            </a:pPr>
            <a:r>
              <a:rPr lang="en" sz="1050">
                <a:solidFill>
                  <a:srgbClr val="2E414F"/>
                </a:solidFill>
                <a:highlight>
                  <a:srgbClr val="FFFFFF"/>
                </a:highlight>
                <a:latin typeface="Roboto"/>
                <a:ea typeface="Roboto"/>
                <a:cs typeface="Roboto"/>
                <a:sym typeface="Roboto"/>
              </a:rPr>
              <a:t>Chengnian Sun, Vu Le, Qirun Zhang, and Zhendong Su. 2016. Toward understanding compiler bugs in GCC and LLVM. In Proceedings of the 25th International Symposium on Software Testing and Analysis (ISSTA 2016). Association for Computing Machinery, New York, NY, USA, 294–305. DOI</a:t>
            </a:r>
            <a:r>
              <a:rPr lang="en" sz="1050" u="sng">
                <a:solidFill>
                  <a:schemeClr val="hlink"/>
                </a:solidFill>
                <a:highlight>
                  <a:srgbClr val="FFFFFF"/>
                </a:highlight>
                <a:latin typeface="Roboto"/>
                <a:ea typeface="Roboto"/>
                <a:cs typeface="Roboto"/>
                <a:sym typeface="Roboto"/>
              </a:rPr>
              <a:t>:</a:t>
            </a:r>
            <a:r>
              <a:rPr lang="en" sz="1050" u="sng">
                <a:solidFill>
                  <a:schemeClr val="hlink"/>
                </a:solidFill>
                <a:highlight>
                  <a:srgbClr val="FFFFFF"/>
                </a:highlight>
                <a:latin typeface="Roboto"/>
                <a:ea typeface="Roboto"/>
                <a:cs typeface="Roboto"/>
                <a:sym typeface="Roboto"/>
                <a:hlinkClick r:id="rId9"/>
              </a:rPr>
              <a:t>https://doi.org/10.1145/2931037.2931074</a:t>
            </a:r>
            <a:endParaRPr sz="1050">
              <a:solidFill>
                <a:srgbClr val="2E414F"/>
              </a:solidFill>
              <a:highlight>
                <a:srgbClr val="FFFFFF"/>
              </a:highlight>
              <a:latin typeface="Roboto"/>
              <a:ea typeface="Roboto"/>
              <a:cs typeface="Roboto"/>
              <a:sym typeface="Roboto"/>
            </a:endParaRPr>
          </a:p>
          <a:p>
            <a:pPr marL="457200" lvl="0" indent="-295275" algn="l" rtl="0">
              <a:lnSpc>
                <a:spcPct val="115000"/>
              </a:lnSpc>
              <a:spcBef>
                <a:spcPts val="0"/>
              </a:spcBef>
              <a:spcAft>
                <a:spcPts val="0"/>
              </a:spcAft>
              <a:buClr>
                <a:srgbClr val="2E414F"/>
              </a:buClr>
              <a:buSzPts val="1050"/>
              <a:buFont typeface="Roboto"/>
              <a:buAutoNum type="arabicPeriod"/>
            </a:pPr>
            <a:r>
              <a:rPr lang="en" sz="1050">
                <a:solidFill>
                  <a:srgbClr val="2E414F"/>
                </a:solidFill>
                <a:highlight>
                  <a:schemeClr val="lt1"/>
                </a:highlight>
                <a:latin typeface="Roboto"/>
                <a:ea typeface="Roboto"/>
                <a:cs typeface="Roboto"/>
                <a:sym typeface="Roboto"/>
              </a:rPr>
              <a:t>Szanto, Aron et al. “Taint Tracking for WebAssembly.” </a:t>
            </a:r>
            <a:r>
              <a:rPr lang="en" sz="1050" i="1">
                <a:solidFill>
                  <a:srgbClr val="2E414F"/>
                </a:solidFill>
                <a:latin typeface="Roboto"/>
                <a:ea typeface="Roboto"/>
                <a:cs typeface="Roboto"/>
                <a:sym typeface="Roboto"/>
              </a:rPr>
              <a:t>ArXiv</a:t>
            </a:r>
            <a:r>
              <a:rPr lang="en" sz="1050">
                <a:solidFill>
                  <a:srgbClr val="2E414F"/>
                </a:solidFill>
                <a:highlight>
                  <a:schemeClr val="lt1"/>
                </a:highlight>
                <a:latin typeface="Roboto"/>
                <a:ea typeface="Roboto"/>
                <a:cs typeface="Roboto"/>
                <a:sym typeface="Roboto"/>
              </a:rPr>
              <a:t> abs/1807.08349 (2018): n. Pag.</a:t>
            </a:r>
            <a:endParaRPr sz="1050">
              <a:solidFill>
                <a:srgbClr val="2E414F"/>
              </a:solidFill>
              <a:highlight>
                <a:srgbClr val="FFFFFF"/>
              </a:highlight>
              <a:latin typeface="Roboto"/>
              <a:ea typeface="Roboto"/>
              <a:cs typeface="Roboto"/>
              <a:sym typeface="Roboto"/>
            </a:endParaRPr>
          </a:p>
          <a:p>
            <a:pPr marL="457200" lvl="0" indent="-295275" algn="l" rtl="0">
              <a:lnSpc>
                <a:spcPct val="115000"/>
              </a:lnSpc>
              <a:spcBef>
                <a:spcPts val="0"/>
              </a:spcBef>
              <a:spcAft>
                <a:spcPts val="0"/>
              </a:spcAft>
              <a:buClr>
                <a:srgbClr val="2E414F"/>
              </a:buClr>
              <a:buSzPts val="1050"/>
              <a:buFont typeface="Roboto"/>
              <a:buAutoNum type="arabicPeriod"/>
            </a:pPr>
            <a:r>
              <a:rPr lang="en" sz="1050">
                <a:solidFill>
                  <a:srgbClr val="2E414F"/>
                </a:solidFill>
                <a:highlight>
                  <a:schemeClr val="lt1"/>
                </a:highlight>
                <a:latin typeface="Roboto"/>
                <a:ea typeface="Roboto"/>
                <a:cs typeface="Roboto"/>
                <a:sym typeface="Roboto"/>
              </a:rPr>
              <a:t>Fu, William et al. “TaintAssembly: Taint-Based Information Flow Control Tracking for WebAssembly.” </a:t>
            </a:r>
            <a:r>
              <a:rPr lang="en" sz="1050" i="1">
                <a:solidFill>
                  <a:srgbClr val="2E414F"/>
                </a:solidFill>
                <a:latin typeface="Roboto"/>
                <a:ea typeface="Roboto"/>
                <a:cs typeface="Roboto"/>
                <a:sym typeface="Roboto"/>
              </a:rPr>
              <a:t>ArXiv</a:t>
            </a:r>
            <a:r>
              <a:rPr lang="en" sz="1050">
                <a:solidFill>
                  <a:srgbClr val="2E414F"/>
                </a:solidFill>
                <a:highlight>
                  <a:schemeClr val="lt1"/>
                </a:highlight>
                <a:latin typeface="Roboto"/>
                <a:ea typeface="Roboto"/>
                <a:cs typeface="Roboto"/>
                <a:sym typeface="Roboto"/>
              </a:rPr>
              <a:t> abs/1802.01050 (2018): n. Pag.</a:t>
            </a:r>
            <a:endParaRPr sz="1050">
              <a:solidFill>
                <a:srgbClr val="2E414F"/>
              </a:solidFill>
              <a:highlight>
                <a:srgbClr val="FFFFFF"/>
              </a:highlight>
              <a:latin typeface="Roboto"/>
              <a:ea typeface="Roboto"/>
              <a:cs typeface="Roboto"/>
              <a:sym typeface="Roboto"/>
            </a:endParaRPr>
          </a:p>
          <a:p>
            <a:pPr marL="457200" lvl="0" indent="-295275" algn="l" rtl="0">
              <a:lnSpc>
                <a:spcPct val="115000"/>
              </a:lnSpc>
              <a:spcBef>
                <a:spcPts val="0"/>
              </a:spcBef>
              <a:spcAft>
                <a:spcPts val="0"/>
              </a:spcAft>
              <a:buClr>
                <a:srgbClr val="2E414F"/>
              </a:buClr>
              <a:buSzPts val="1050"/>
              <a:buFont typeface="Roboto"/>
              <a:buAutoNum type="arabicPeriod"/>
            </a:pPr>
            <a:r>
              <a:rPr lang="en" sz="1050">
                <a:solidFill>
                  <a:srgbClr val="2E414F"/>
                </a:solidFill>
                <a:highlight>
                  <a:schemeClr val="lt1"/>
                </a:highlight>
                <a:latin typeface="Roboto"/>
                <a:ea typeface="Roboto"/>
                <a:cs typeface="Roboto"/>
                <a:sym typeface="Roboto"/>
              </a:rPr>
              <a:t>H. Jeong, J. Jeong, S. Park, and K. Kim, “Watt : A novel web-based toolkit  to  generate  webassembly-based  libraries  and  applications,”  in2018 IEEE International Conference on Consumer Electronics (ICCE),Jan 2018, pp. 1–2.</a:t>
            </a:r>
            <a:endParaRPr sz="1050">
              <a:solidFill>
                <a:srgbClr val="2E414F"/>
              </a:solidFill>
              <a:highlight>
                <a:srgbClr val="FFFFFF"/>
              </a:highlight>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4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39285"/>
              <a:buFont typeface="Arial"/>
              <a:buNone/>
            </a:pPr>
            <a:r>
              <a:rPr lang="en"/>
              <a:t>References (cont.)</a:t>
            </a:r>
            <a:endParaRPr/>
          </a:p>
        </p:txBody>
      </p:sp>
      <p:sp>
        <p:nvSpPr>
          <p:cNvPr id="268" name="Google Shape;268;p4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295275" algn="l" rtl="0">
              <a:lnSpc>
                <a:spcPct val="100000"/>
              </a:lnSpc>
              <a:spcBef>
                <a:spcPts val="0"/>
              </a:spcBef>
              <a:spcAft>
                <a:spcPts val="0"/>
              </a:spcAft>
              <a:buClr>
                <a:srgbClr val="2E414F"/>
              </a:buClr>
              <a:buSzPts val="1050"/>
              <a:buFont typeface="Roboto"/>
              <a:buAutoNum type="arabicPeriod" startAt="13"/>
            </a:pPr>
            <a:r>
              <a:rPr lang="en" sz="1050">
                <a:solidFill>
                  <a:srgbClr val="2E414F"/>
                </a:solidFill>
                <a:highlight>
                  <a:schemeClr val="lt1"/>
                </a:highlight>
                <a:latin typeface="Roboto"/>
                <a:ea typeface="Roboto"/>
                <a:cs typeface="Roboto"/>
                <a:sym typeface="Roboto"/>
              </a:rPr>
              <a:t>Daniel Lehmann and Michael Pradel. 2019. Wasabi: A Framework for Dynamically Analyzing WebAssembly. In </a:t>
            </a:r>
            <a:r>
              <a:rPr lang="en" sz="1050" i="1">
                <a:solidFill>
                  <a:srgbClr val="2E414F"/>
                </a:solidFill>
                <a:highlight>
                  <a:schemeClr val="lt1"/>
                </a:highlight>
                <a:latin typeface="Roboto"/>
                <a:ea typeface="Roboto"/>
                <a:cs typeface="Roboto"/>
                <a:sym typeface="Roboto"/>
              </a:rPr>
              <a:t>Proceedings of the Twenty-Fourth International Conference on Architectural Support for Programming Languages and Operating Systems</a:t>
            </a:r>
            <a:r>
              <a:rPr lang="en" sz="1050">
                <a:solidFill>
                  <a:srgbClr val="2E414F"/>
                </a:solidFill>
                <a:highlight>
                  <a:schemeClr val="lt1"/>
                </a:highlight>
                <a:latin typeface="Roboto"/>
                <a:ea typeface="Roboto"/>
                <a:cs typeface="Roboto"/>
                <a:sym typeface="Roboto"/>
              </a:rPr>
              <a:t> (</a:t>
            </a:r>
            <a:r>
              <a:rPr lang="en" sz="1050" i="1">
                <a:solidFill>
                  <a:srgbClr val="2E414F"/>
                </a:solidFill>
                <a:highlight>
                  <a:schemeClr val="lt1"/>
                </a:highlight>
                <a:latin typeface="Roboto"/>
                <a:ea typeface="Roboto"/>
                <a:cs typeface="Roboto"/>
                <a:sym typeface="Roboto"/>
              </a:rPr>
              <a:t>ASPLOS '19</a:t>
            </a:r>
            <a:r>
              <a:rPr lang="en" sz="1050">
                <a:solidFill>
                  <a:srgbClr val="2E414F"/>
                </a:solidFill>
                <a:highlight>
                  <a:schemeClr val="lt1"/>
                </a:highlight>
                <a:latin typeface="Roboto"/>
                <a:ea typeface="Roboto"/>
                <a:cs typeface="Roboto"/>
                <a:sym typeface="Roboto"/>
              </a:rPr>
              <a:t>). Association for Computing Machinery, New York, NY, USA, 1045–1058. DOI:</a:t>
            </a:r>
            <a:r>
              <a:rPr lang="en" sz="1050" u="sng">
                <a:solidFill>
                  <a:schemeClr val="hlink"/>
                </a:solidFill>
                <a:highlight>
                  <a:schemeClr val="lt1"/>
                </a:highlight>
                <a:latin typeface="Roboto"/>
                <a:ea typeface="Roboto"/>
                <a:cs typeface="Roboto"/>
                <a:sym typeface="Roboto"/>
                <a:hlinkClick r:id="rId3"/>
              </a:rPr>
              <a:t>https://doi.org/10.1145/3297858.3304068</a:t>
            </a:r>
            <a:endParaRPr sz="1050">
              <a:solidFill>
                <a:srgbClr val="2E414F"/>
              </a:solidFill>
              <a:highlight>
                <a:schemeClr val="lt1"/>
              </a:highlight>
              <a:latin typeface="Roboto"/>
              <a:ea typeface="Roboto"/>
              <a:cs typeface="Roboto"/>
              <a:sym typeface="Roboto"/>
            </a:endParaRPr>
          </a:p>
          <a:p>
            <a:pPr marL="457200" lvl="0" indent="-295275" algn="l" rtl="0">
              <a:lnSpc>
                <a:spcPct val="115000"/>
              </a:lnSpc>
              <a:spcBef>
                <a:spcPts val="0"/>
              </a:spcBef>
              <a:spcAft>
                <a:spcPts val="0"/>
              </a:spcAft>
              <a:buClr>
                <a:srgbClr val="2E414F"/>
              </a:buClr>
              <a:buSzPts val="1050"/>
              <a:buFont typeface="Roboto"/>
              <a:buAutoNum type="arabicPeriod" startAt="13"/>
            </a:pPr>
            <a:r>
              <a:rPr lang="en" sz="1050">
                <a:solidFill>
                  <a:srgbClr val="2E414F"/>
                </a:solidFill>
                <a:highlight>
                  <a:schemeClr val="lt1"/>
                </a:highlight>
                <a:latin typeface="Roboto"/>
                <a:ea typeface="Roboto"/>
                <a:cs typeface="Roboto"/>
                <a:sym typeface="Roboto"/>
              </a:rPr>
              <a:t>Alan Romano and Weihang Wang. 2020. WasmView: visual testing for webassembly applications. In </a:t>
            </a:r>
            <a:r>
              <a:rPr lang="en" sz="1050" i="1">
                <a:solidFill>
                  <a:srgbClr val="2E414F"/>
                </a:solidFill>
                <a:highlight>
                  <a:schemeClr val="lt1"/>
                </a:highlight>
                <a:latin typeface="Roboto"/>
                <a:ea typeface="Roboto"/>
                <a:cs typeface="Roboto"/>
                <a:sym typeface="Roboto"/>
              </a:rPr>
              <a:t>Proceedings of the ACM/IEEE 42nd International Conference on Software Engineering: Companion Proceedings</a:t>
            </a:r>
            <a:r>
              <a:rPr lang="en" sz="1050">
                <a:solidFill>
                  <a:srgbClr val="2E414F"/>
                </a:solidFill>
                <a:highlight>
                  <a:schemeClr val="lt1"/>
                </a:highlight>
                <a:latin typeface="Roboto"/>
                <a:ea typeface="Roboto"/>
                <a:cs typeface="Roboto"/>
                <a:sym typeface="Roboto"/>
              </a:rPr>
              <a:t> (</a:t>
            </a:r>
            <a:r>
              <a:rPr lang="en" sz="1050" i="1">
                <a:solidFill>
                  <a:srgbClr val="2E414F"/>
                </a:solidFill>
                <a:highlight>
                  <a:schemeClr val="lt1"/>
                </a:highlight>
                <a:latin typeface="Roboto"/>
                <a:ea typeface="Roboto"/>
                <a:cs typeface="Roboto"/>
                <a:sym typeface="Roboto"/>
              </a:rPr>
              <a:t>ICSE '20</a:t>
            </a:r>
            <a:r>
              <a:rPr lang="en" sz="1050">
                <a:solidFill>
                  <a:srgbClr val="2E414F"/>
                </a:solidFill>
                <a:highlight>
                  <a:schemeClr val="lt1"/>
                </a:highlight>
                <a:latin typeface="Roboto"/>
                <a:ea typeface="Roboto"/>
                <a:cs typeface="Roboto"/>
                <a:sym typeface="Roboto"/>
              </a:rPr>
              <a:t>). Association for Computing Machinery, New York, NY, USA, 13–16. DOI:</a:t>
            </a:r>
            <a:r>
              <a:rPr lang="en" sz="1050" u="sng">
                <a:solidFill>
                  <a:schemeClr val="hlink"/>
                </a:solidFill>
                <a:highlight>
                  <a:schemeClr val="lt1"/>
                </a:highlight>
                <a:latin typeface="Roboto"/>
                <a:ea typeface="Roboto"/>
                <a:cs typeface="Roboto"/>
                <a:sym typeface="Roboto"/>
                <a:hlinkClick r:id="rId4"/>
              </a:rPr>
              <a:t>https://doi.org/10.1145/3377812.3382155</a:t>
            </a:r>
            <a:endParaRPr sz="1050">
              <a:solidFill>
                <a:srgbClr val="2E414F"/>
              </a:solidFill>
              <a:highlight>
                <a:schemeClr val="lt1"/>
              </a:highlight>
              <a:latin typeface="Roboto"/>
              <a:ea typeface="Roboto"/>
              <a:cs typeface="Roboto"/>
              <a:sym typeface="Roboto"/>
            </a:endParaRPr>
          </a:p>
          <a:p>
            <a:pPr marL="457200" lvl="0" indent="-295275" algn="l" rtl="0">
              <a:lnSpc>
                <a:spcPct val="115000"/>
              </a:lnSpc>
              <a:spcBef>
                <a:spcPts val="0"/>
              </a:spcBef>
              <a:spcAft>
                <a:spcPts val="0"/>
              </a:spcAft>
              <a:buClr>
                <a:srgbClr val="2E414F"/>
              </a:buClr>
              <a:buSzPts val="1050"/>
              <a:buFont typeface="Roboto"/>
              <a:buAutoNum type="arabicPeriod" startAt="13"/>
            </a:pPr>
            <a:r>
              <a:rPr lang="en" sz="1050">
                <a:solidFill>
                  <a:srgbClr val="2E414F"/>
                </a:solidFill>
                <a:highlight>
                  <a:schemeClr val="lt1"/>
                </a:highlight>
                <a:latin typeface="Roboto"/>
                <a:ea typeface="Roboto"/>
                <a:cs typeface="Roboto"/>
                <a:sym typeface="Roboto"/>
              </a:rPr>
              <a:t>A. Romano and W. Wang, "WASim: Understanding WebAssembly Applications through Classification," 2020 35th IEEE/ACM International Conference on Automated Software Engineering (ASE), 2020, pp. 1321-1325.</a:t>
            </a:r>
            <a:endParaRPr sz="1050">
              <a:solidFill>
                <a:srgbClr val="2E414F"/>
              </a:solidFill>
              <a:highlight>
                <a:schemeClr val="lt1"/>
              </a:highlight>
              <a:latin typeface="Roboto"/>
              <a:ea typeface="Roboto"/>
              <a:cs typeface="Roboto"/>
              <a:sym typeface="Roboto"/>
            </a:endParaRPr>
          </a:p>
          <a:p>
            <a:pPr marL="457200" lvl="0" indent="-295275" algn="l" rtl="0">
              <a:lnSpc>
                <a:spcPct val="115000"/>
              </a:lnSpc>
              <a:spcBef>
                <a:spcPts val="0"/>
              </a:spcBef>
              <a:spcAft>
                <a:spcPts val="0"/>
              </a:spcAft>
              <a:buClr>
                <a:srgbClr val="2E414F"/>
              </a:buClr>
              <a:buSzPts val="1050"/>
              <a:buFont typeface="Roboto"/>
              <a:buAutoNum type="arabicPeriod" startAt="13"/>
            </a:pPr>
            <a:r>
              <a:rPr lang="en" sz="1050">
                <a:solidFill>
                  <a:srgbClr val="2E414F"/>
                </a:solidFill>
                <a:highlight>
                  <a:schemeClr val="lt1"/>
                </a:highlight>
                <a:latin typeface="Roboto"/>
                <a:ea typeface="Roboto"/>
                <a:cs typeface="Roboto"/>
                <a:sym typeface="Roboto"/>
              </a:rPr>
              <a:t>J. Renner, S. Cauligi, and D. Stefan, “Constant-time WebAssembly,” in Principles of Secure Compilation (PriSC), January 2018.</a:t>
            </a:r>
            <a:endParaRPr sz="1050">
              <a:solidFill>
                <a:srgbClr val="2E414F"/>
              </a:solidFill>
              <a:highlight>
                <a:schemeClr val="lt1"/>
              </a:highlight>
              <a:latin typeface="Roboto"/>
              <a:ea typeface="Roboto"/>
              <a:cs typeface="Roboto"/>
              <a:sym typeface="Roboto"/>
            </a:endParaRPr>
          </a:p>
          <a:p>
            <a:pPr marL="457200" lvl="0" indent="-295275" algn="l" rtl="0">
              <a:lnSpc>
                <a:spcPct val="115000"/>
              </a:lnSpc>
              <a:spcBef>
                <a:spcPts val="0"/>
              </a:spcBef>
              <a:spcAft>
                <a:spcPts val="0"/>
              </a:spcAft>
              <a:buClr>
                <a:srgbClr val="2E414F"/>
              </a:buClr>
              <a:buSzPts val="1050"/>
              <a:buFont typeface="Roboto"/>
              <a:buAutoNum type="arabicPeriod" startAt="13"/>
            </a:pPr>
            <a:r>
              <a:rPr lang="en" sz="1050">
                <a:solidFill>
                  <a:srgbClr val="2E414F"/>
                </a:solidFill>
                <a:highlight>
                  <a:schemeClr val="lt1"/>
                </a:highlight>
                <a:latin typeface="Roboto"/>
                <a:ea typeface="Roboto"/>
                <a:cs typeface="Roboto"/>
                <a:sym typeface="Roboto"/>
              </a:rPr>
              <a:t>Radhesh Krishnan Konoth, Emanuele Vineti, Veelasha Moonsamy, Martina Lindorfer, Christopher Kruegel, Herbert Bos, and Giovanni Vigna. 2018. MineSweeper: An In-depth Look into Drive-by Cryptocurrency Mining and Its Defense. In </a:t>
            </a:r>
            <a:r>
              <a:rPr lang="en" sz="1050" i="1">
                <a:solidFill>
                  <a:srgbClr val="2E414F"/>
                </a:solidFill>
                <a:highlight>
                  <a:schemeClr val="lt1"/>
                </a:highlight>
                <a:latin typeface="Roboto"/>
                <a:ea typeface="Roboto"/>
                <a:cs typeface="Roboto"/>
                <a:sym typeface="Roboto"/>
              </a:rPr>
              <a:t>Proceedings of the 2018 ACM SIGSAC Conference on Computer and Communications Security</a:t>
            </a:r>
            <a:r>
              <a:rPr lang="en" sz="1050">
                <a:solidFill>
                  <a:srgbClr val="2E414F"/>
                </a:solidFill>
                <a:highlight>
                  <a:schemeClr val="lt1"/>
                </a:highlight>
                <a:latin typeface="Roboto"/>
                <a:ea typeface="Roboto"/>
                <a:cs typeface="Roboto"/>
                <a:sym typeface="Roboto"/>
              </a:rPr>
              <a:t> (</a:t>
            </a:r>
            <a:r>
              <a:rPr lang="en" sz="1050" i="1">
                <a:solidFill>
                  <a:srgbClr val="2E414F"/>
                </a:solidFill>
                <a:highlight>
                  <a:schemeClr val="lt1"/>
                </a:highlight>
                <a:latin typeface="Roboto"/>
                <a:ea typeface="Roboto"/>
                <a:cs typeface="Roboto"/>
                <a:sym typeface="Roboto"/>
              </a:rPr>
              <a:t>CCS '18)</a:t>
            </a:r>
            <a:r>
              <a:rPr lang="en" sz="1050">
                <a:solidFill>
                  <a:srgbClr val="2E414F"/>
                </a:solidFill>
                <a:highlight>
                  <a:schemeClr val="lt1"/>
                </a:highlight>
                <a:latin typeface="Roboto"/>
                <a:ea typeface="Roboto"/>
                <a:cs typeface="Roboto"/>
                <a:sym typeface="Roboto"/>
              </a:rPr>
              <a:t>. Association for Computing Machinery, New York, NY, USA, 1714–1730. DOI:</a:t>
            </a:r>
            <a:r>
              <a:rPr lang="en" sz="1050" u="sng">
                <a:solidFill>
                  <a:schemeClr val="hlink"/>
                </a:solidFill>
                <a:highlight>
                  <a:schemeClr val="lt1"/>
                </a:highlight>
                <a:latin typeface="Roboto"/>
                <a:ea typeface="Roboto"/>
                <a:cs typeface="Roboto"/>
                <a:sym typeface="Roboto"/>
                <a:hlinkClick r:id="rId5"/>
              </a:rPr>
              <a:t>https://doi.org/10.1145/3243734.3243858</a:t>
            </a:r>
            <a:endParaRPr sz="1050">
              <a:solidFill>
                <a:srgbClr val="2E414F"/>
              </a:solidFill>
              <a:highlight>
                <a:schemeClr val="lt1"/>
              </a:highlight>
              <a:latin typeface="Roboto"/>
              <a:ea typeface="Roboto"/>
              <a:cs typeface="Roboto"/>
              <a:sym typeface="Roboto"/>
            </a:endParaRPr>
          </a:p>
          <a:p>
            <a:pPr marL="457200" lvl="0" indent="-295275" algn="l" rtl="0">
              <a:lnSpc>
                <a:spcPct val="115000"/>
              </a:lnSpc>
              <a:spcBef>
                <a:spcPts val="0"/>
              </a:spcBef>
              <a:spcAft>
                <a:spcPts val="0"/>
              </a:spcAft>
              <a:buClr>
                <a:srgbClr val="2E414F"/>
              </a:buClr>
              <a:buSzPts val="1050"/>
              <a:buFont typeface="Roboto"/>
              <a:buAutoNum type="arabicPeriod" startAt="13"/>
            </a:pPr>
            <a:r>
              <a:rPr lang="en" sz="1050">
                <a:solidFill>
                  <a:srgbClr val="2E414F"/>
                </a:solidFill>
                <a:highlight>
                  <a:schemeClr val="lt1"/>
                </a:highlight>
                <a:latin typeface="Roboto"/>
                <a:ea typeface="Roboto"/>
                <a:cs typeface="Roboto"/>
                <a:sym typeface="Roboto"/>
              </a:rPr>
              <a:t>M.  Musch,  C.  Wressnegger,  M.  Johns,  and  K.  Rieck,  “New  kid  on the  web:  A  study  on  the  prevalence  of  webassembly  in  the  wild,”  in International Conference on Detection of Intrusions and Malware, and Vulnerability Assessment.    Springer, 2019, pp. 23–42.</a:t>
            </a:r>
            <a:endParaRPr sz="1050">
              <a:solidFill>
                <a:srgbClr val="2E414F"/>
              </a:solidFill>
              <a:highlight>
                <a:schemeClr val="lt1"/>
              </a:highlight>
              <a:latin typeface="Roboto"/>
              <a:ea typeface="Roboto"/>
              <a:cs typeface="Roboto"/>
              <a:sym typeface="Roboto"/>
            </a:endParaRPr>
          </a:p>
          <a:p>
            <a:pPr marL="457200" lvl="0" indent="-295275" algn="l" rtl="0">
              <a:lnSpc>
                <a:spcPct val="115000"/>
              </a:lnSpc>
              <a:spcBef>
                <a:spcPts val="0"/>
              </a:spcBef>
              <a:spcAft>
                <a:spcPts val="0"/>
              </a:spcAft>
              <a:buClr>
                <a:srgbClr val="2E414F"/>
              </a:buClr>
              <a:buSzPts val="1050"/>
              <a:buFont typeface="Roboto"/>
              <a:buAutoNum type="arabicPeriod" startAt="13"/>
            </a:pPr>
            <a:r>
              <a:rPr lang="en" sz="1050">
                <a:solidFill>
                  <a:srgbClr val="2E414F"/>
                </a:solidFill>
                <a:highlight>
                  <a:schemeClr val="lt1"/>
                </a:highlight>
                <a:latin typeface="Roboto"/>
                <a:ea typeface="Roboto"/>
                <a:cs typeface="Roboto"/>
                <a:sym typeface="Roboto"/>
              </a:rPr>
              <a:t>C. Disselkoen, J. Renner, C. Watt, T. Garfinkel, A. Levy, and D. Stefan,“Position paper: Bringing memory safety to WebAssembly,” in Hardware and  Architectural  Support  for  Security  and  Privacy  (HASP).ACM,June 2019.</a:t>
            </a:r>
            <a:endParaRPr sz="1050">
              <a:solidFill>
                <a:srgbClr val="2E414F"/>
              </a:solidFill>
              <a:highlight>
                <a:schemeClr val="lt1"/>
              </a:highlight>
              <a:latin typeface="Roboto"/>
              <a:ea typeface="Roboto"/>
              <a:cs typeface="Roboto"/>
              <a:sym typeface="Roboto"/>
            </a:endParaRPr>
          </a:p>
          <a:p>
            <a:pPr marL="457200" lvl="0" indent="0" algn="l" rtl="0">
              <a:lnSpc>
                <a:spcPct val="115000"/>
              </a:lnSpc>
              <a:spcBef>
                <a:spcPts val="1200"/>
              </a:spcBef>
              <a:spcAft>
                <a:spcPts val="1200"/>
              </a:spcAft>
              <a:buSzPts val="1800"/>
              <a:buNone/>
            </a:pPr>
            <a:endParaRPr sz="1050">
              <a:solidFill>
                <a:srgbClr val="2E414F"/>
              </a:solidFill>
              <a:highlight>
                <a:srgbClr val="FFFFFF"/>
              </a:highlight>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References (cont.)</a:t>
            </a:r>
            <a:endParaRPr/>
          </a:p>
        </p:txBody>
      </p:sp>
      <p:sp>
        <p:nvSpPr>
          <p:cNvPr id="274" name="Google Shape;274;p4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295275" algn="l" rtl="0">
              <a:lnSpc>
                <a:spcPct val="115000"/>
              </a:lnSpc>
              <a:spcBef>
                <a:spcPts val="0"/>
              </a:spcBef>
              <a:spcAft>
                <a:spcPts val="0"/>
              </a:spcAft>
              <a:buClr>
                <a:srgbClr val="2E414F"/>
              </a:buClr>
              <a:buSzPts val="1050"/>
              <a:buFont typeface="Roboto"/>
              <a:buAutoNum type="arabicPeriod" startAt="20"/>
            </a:pPr>
            <a:r>
              <a:rPr lang="en" sz="1050">
                <a:solidFill>
                  <a:srgbClr val="2E414F"/>
                </a:solidFill>
                <a:highlight>
                  <a:schemeClr val="lt1"/>
                </a:highlight>
                <a:latin typeface="Roboto"/>
                <a:ea typeface="Roboto"/>
                <a:cs typeface="Roboto"/>
                <a:sym typeface="Roboto"/>
              </a:rPr>
              <a:t>Amin Kharraz, Zane Ma, Paul Murley, Charles Lever, Joshua Mason, Andrew Miller, Nikita Borisov, Manos Antonakakis, and Michael Bailey. 2019. Outguard: Detecting In-Browser Covert Cryptocurrency Mining in the Wild. In </a:t>
            </a:r>
            <a:r>
              <a:rPr lang="en" sz="1050" i="1">
                <a:solidFill>
                  <a:srgbClr val="2E414F"/>
                </a:solidFill>
                <a:highlight>
                  <a:schemeClr val="lt1"/>
                </a:highlight>
                <a:latin typeface="Roboto"/>
                <a:ea typeface="Roboto"/>
                <a:cs typeface="Roboto"/>
                <a:sym typeface="Roboto"/>
              </a:rPr>
              <a:t>The World Wide Web Conference</a:t>
            </a:r>
            <a:r>
              <a:rPr lang="en" sz="1050">
                <a:solidFill>
                  <a:srgbClr val="2E414F"/>
                </a:solidFill>
                <a:highlight>
                  <a:schemeClr val="lt1"/>
                </a:highlight>
                <a:latin typeface="Roboto"/>
                <a:ea typeface="Roboto"/>
                <a:cs typeface="Roboto"/>
                <a:sym typeface="Roboto"/>
              </a:rPr>
              <a:t>(</a:t>
            </a:r>
            <a:r>
              <a:rPr lang="en" sz="1050" i="1">
                <a:solidFill>
                  <a:srgbClr val="2E414F"/>
                </a:solidFill>
                <a:highlight>
                  <a:schemeClr val="lt1"/>
                </a:highlight>
                <a:latin typeface="Roboto"/>
                <a:ea typeface="Roboto"/>
                <a:cs typeface="Roboto"/>
                <a:sym typeface="Roboto"/>
              </a:rPr>
              <a:t>WWW '19</a:t>
            </a:r>
            <a:r>
              <a:rPr lang="en" sz="1050">
                <a:solidFill>
                  <a:srgbClr val="2E414F"/>
                </a:solidFill>
                <a:highlight>
                  <a:schemeClr val="lt1"/>
                </a:highlight>
                <a:latin typeface="Roboto"/>
                <a:ea typeface="Roboto"/>
                <a:cs typeface="Roboto"/>
                <a:sym typeface="Roboto"/>
              </a:rPr>
              <a:t>). Association for Computing Machinery, New York, NY, USA, 840–852. DOI:</a:t>
            </a:r>
            <a:r>
              <a:rPr lang="en" sz="1050" u="sng">
                <a:solidFill>
                  <a:schemeClr val="hlink"/>
                </a:solidFill>
                <a:highlight>
                  <a:schemeClr val="lt1"/>
                </a:highlight>
                <a:latin typeface="Roboto"/>
                <a:ea typeface="Roboto"/>
                <a:cs typeface="Roboto"/>
                <a:sym typeface="Roboto"/>
                <a:hlinkClick r:id="rId3"/>
              </a:rPr>
              <a:t>https://doi.org/10.1145/3308558.3313665</a:t>
            </a:r>
            <a:endParaRPr sz="1050">
              <a:solidFill>
                <a:srgbClr val="2E414F"/>
              </a:solidFill>
              <a:highlight>
                <a:schemeClr val="lt1"/>
              </a:highlight>
              <a:latin typeface="Roboto"/>
              <a:ea typeface="Roboto"/>
              <a:cs typeface="Roboto"/>
              <a:sym typeface="Roboto"/>
            </a:endParaRPr>
          </a:p>
          <a:p>
            <a:pPr marL="457200" lvl="0" indent="-295275" algn="l" rtl="0">
              <a:lnSpc>
                <a:spcPct val="115000"/>
              </a:lnSpc>
              <a:spcBef>
                <a:spcPts val="0"/>
              </a:spcBef>
              <a:spcAft>
                <a:spcPts val="0"/>
              </a:spcAft>
              <a:buClr>
                <a:srgbClr val="2E414F"/>
              </a:buClr>
              <a:buSzPts val="1050"/>
              <a:buFont typeface="Roboto"/>
              <a:buAutoNum type="arabicPeriod" startAt="20"/>
            </a:pPr>
            <a:r>
              <a:rPr lang="en" sz="1050">
                <a:solidFill>
                  <a:srgbClr val="2E414F"/>
                </a:solidFill>
                <a:highlight>
                  <a:schemeClr val="lt1"/>
                </a:highlight>
                <a:latin typeface="Roboto"/>
                <a:ea typeface="Roboto"/>
                <a:cs typeface="Roboto"/>
                <a:sym typeface="Roboto"/>
              </a:rPr>
              <a:t>D. Lehmann, J. Kinder, and M. Pradel, “Everything old is new again:Binary security of webassembly,” in29th USENIX Security Symposium(USENIX Security 20).USENIX Association, Aug. 2020, pp. 217–234.</a:t>
            </a:r>
            <a:endParaRPr sz="1050">
              <a:solidFill>
                <a:srgbClr val="2E414F"/>
              </a:solidFill>
              <a:highlight>
                <a:schemeClr val="lt1"/>
              </a:highlight>
              <a:latin typeface="Roboto"/>
              <a:ea typeface="Roboto"/>
              <a:cs typeface="Roboto"/>
              <a:sym typeface="Roboto"/>
            </a:endParaRPr>
          </a:p>
          <a:p>
            <a:pPr marL="457200" lvl="0" indent="-295275" algn="l" rtl="0">
              <a:lnSpc>
                <a:spcPct val="115000"/>
              </a:lnSpc>
              <a:spcBef>
                <a:spcPts val="0"/>
              </a:spcBef>
              <a:spcAft>
                <a:spcPts val="0"/>
              </a:spcAft>
              <a:buClr>
                <a:srgbClr val="2E414F"/>
              </a:buClr>
              <a:buSzPts val="1050"/>
              <a:buFont typeface="Roboto"/>
              <a:buAutoNum type="arabicPeriod" startAt="20"/>
            </a:pPr>
            <a:r>
              <a:rPr lang="en" sz="1050">
                <a:solidFill>
                  <a:srgbClr val="2E414F"/>
                </a:solidFill>
                <a:highlight>
                  <a:schemeClr val="lt1"/>
                </a:highlight>
                <a:latin typeface="Roboto"/>
                <a:ea typeface="Roboto"/>
                <a:cs typeface="Roboto"/>
                <a:sym typeface="Roboto"/>
              </a:rPr>
              <a:t>Alan Romano, Yunhui Zheng, and Weihang Wang. 2020. MinerRay: semantics-aware analysis for ever-evolving cryptojacking detection. In </a:t>
            </a:r>
            <a:r>
              <a:rPr lang="en" sz="1050" i="1">
                <a:solidFill>
                  <a:srgbClr val="2E414F"/>
                </a:solidFill>
                <a:highlight>
                  <a:schemeClr val="lt1"/>
                </a:highlight>
                <a:latin typeface="Roboto"/>
                <a:ea typeface="Roboto"/>
                <a:cs typeface="Roboto"/>
                <a:sym typeface="Roboto"/>
              </a:rPr>
              <a:t>Proceedings of the 35th IEEE/ACM International Conference on Automated Software Engineering</a:t>
            </a:r>
            <a:r>
              <a:rPr lang="en" sz="1050">
                <a:solidFill>
                  <a:srgbClr val="2E414F"/>
                </a:solidFill>
                <a:highlight>
                  <a:schemeClr val="lt1"/>
                </a:highlight>
                <a:latin typeface="Roboto"/>
                <a:ea typeface="Roboto"/>
                <a:cs typeface="Roboto"/>
                <a:sym typeface="Roboto"/>
              </a:rPr>
              <a:t> (</a:t>
            </a:r>
            <a:r>
              <a:rPr lang="en" sz="1050" i="1">
                <a:solidFill>
                  <a:srgbClr val="2E414F"/>
                </a:solidFill>
                <a:highlight>
                  <a:schemeClr val="lt1"/>
                </a:highlight>
                <a:latin typeface="Roboto"/>
                <a:ea typeface="Roboto"/>
                <a:cs typeface="Roboto"/>
                <a:sym typeface="Roboto"/>
              </a:rPr>
              <a:t>ASE '20)</a:t>
            </a:r>
            <a:r>
              <a:rPr lang="en" sz="1050">
                <a:solidFill>
                  <a:srgbClr val="2E414F"/>
                </a:solidFill>
                <a:highlight>
                  <a:schemeClr val="lt1"/>
                </a:highlight>
                <a:latin typeface="Roboto"/>
                <a:ea typeface="Roboto"/>
                <a:cs typeface="Roboto"/>
                <a:sym typeface="Roboto"/>
              </a:rPr>
              <a:t>. Association for Computing Machinery, New York, NY, USA, 1129–1140. DOI:https://doi.org/10.1145/3324884.3416580</a:t>
            </a:r>
            <a:endParaRPr/>
          </a:p>
          <a:p>
            <a:pPr marL="457200" lvl="0" indent="-295275" algn="l" rtl="0">
              <a:lnSpc>
                <a:spcPct val="115000"/>
              </a:lnSpc>
              <a:spcBef>
                <a:spcPts val="0"/>
              </a:spcBef>
              <a:spcAft>
                <a:spcPts val="0"/>
              </a:spcAft>
              <a:buClr>
                <a:srgbClr val="2E414F"/>
              </a:buClr>
              <a:buSzPts val="1050"/>
              <a:buFont typeface="Roboto"/>
              <a:buAutoNum type="arabicPeriod" startAt="20"/>
            </a:pPr>
            <a:r>
              <a:rPr lang="en" sz="1050">
                <a:solidFill>
                  <a:srgbClr val="2E414F"/>
                </a:solidFill>
                <a:highlight>
                  <a:schemeClr val="lt1"/>
                </a:highlight>
                <a:latin typeface="Roboto"/>
                <a:ea typeface="Roboto"/>
                <a:cs typeface="Roboto"/>
                <a:sym typeface="Roboto"/>
              </a:rPr>
              <a:t>S.  Narayan,  C.  Disselkoen,  D.  Moghimi,  S.  Cauligi,  E.  Johnson,Z. Gang, A. Vahldiek-Oberwagner, R. Sahita, H. Shacham, D. Tullsen,and D. Stefan, “Swivel: Hardening WebAssembly against Spectre,” in USENIX Security Symposium. USENIX, August 2021.</a:t>
            </a:r>
            <a:endParaRPr sz="1050">
              <a:solidFill>
                <a:srgbClr val="2E414F"/>
              </a:solidFill>
              <a:highlight>
                <a:schemeClr val="lt1"/>
              </a:highlight>
              <a:latin typeface="Roboto"/>
              <a:ea typeface="Roboto"/>
              <a:cs typeface="Roboto"/>
              <a:sym typeface="Roboto"/>
            </a:endParaRPr>
          </a:p>
          <a:p>
            <a:pPr marL="457200" lvl="0" indent="-295275" algn="l" rtl="0">
              <a:lnSpc>
                <a:spcPct val="115000"/>
              </a:lnSpc>
              <a:spcBef>
                <a:spcPts val="0"/>
              </a:spcBef>
              <a:spcAft>
                <a:spcPts val="0"/>
              </a:spcAft>
              <a:buClr>
                <a:srgbClr val="2E414F"/>
              </a:buClr>
              <a:buSzPts val="1050"/>
              <a:buFont typeface="Roboto"/>
              <a:buAutoNum type="arabicPeriod" startAt="20"/>
            </a:pPr>
            <a:r>
              <a:rPr lang="en" sz="1050">
                <a:solidFill>
                  <a:srgbClr val="2E414F"/>
                </a:solidFill>
                <a:highlight>
                  <a:schemeClr val="lt1"/>
                </a:highlight>
                <a:latin typeface="Roboto"/>
                <a:ea typeface="Roboto"/>
                <a:cs typeface="Roboto"/>
                <a:sym typeface="Roboto"/>
              </a:rPr>
              <a:t>Aaron Hilbig, Daniel Lehmann, and Michael Pradel. 2021. An Empirical Study of Real-World WebAssembly Binaries: Security, Languages, Use Cases. In </a:t>
            </a:r>
            <a:r>
              <a:rPr lang="en" sz="1050" i="1">
                <a:solidFill>
                  <a:srgbClr val="2E414F"/>
                </a:solidFill>
                <a:highlight>
                  <a:schemeClr val="lt1"/>
                </a:highlight>
                <a:latin typeface="Roboto"/>
                <a:ea typeface="Roboto"/>
                <a:cs typeface="Roboto"/>
                <a:sym typeface="Roboto"/>
              </a:rPr>
              <a:t>Proceedings of the Web Conference 2021</a:t>
            </a:r>
            <a:r>
              <a:rPr lang="en" sz="1050">
                <a:solidFill>
                  <a:srgbClr val="2E414F"/>
                </a:solidFill>
                <a:highlight>
                  <a:schemeClr val="lt1"/>
                </a:highlight>
                <a:latin typeface="Roboto"/>
                <a:ea typeface="Roboto"/>
                <a:cs typeface="Roboto"/>
                <a:sym typeface="Roboto"/>
              </a:rPr>
              <a:t>(</a:t>
            </a:r>
            <a:r>
              <a:rPr lang="en" sz="1050" i="1">
                <a:solidFill>
                  <a:srgbClr val="2E414F"/>
                </a:solidFill>
                <a:highlight>
                  <a:schemeClr val="lt1"/>
                </a:highlight>
                <a:latin typeface="Roboto"/>
                <a:ea typeface="Roboto"/>
                <a:cs typeface="Roboto"/>
                <a:sym typeface="Roboto"/>
              </a:rPr>
              <a:t>WWW '21</a:t>
            </a:r>
            <a:r>
              <a:rPr lang="en" sz="1050">
                <a:solidFill>
                  <a:srgbClr val="2E414F"/>
                </a:solidFill>
                <a:highlight>
                  <a:schemeClr val="lt1"/>
                </a:highlight>
                <a:latin typeface="Roboto"/>
                <a:ea typeface="Roboto"/>
                <a:cs typeface="Roboto"/>
                <a:sym typeface="Roboto"/>
              </a:rPr>
              <a:t>). Association for Computing Machinery, New York, NY, USA, 2696–2708. DOI:</a:t>
            </a:r>
            <a:r>
              <a:rPr lang="en" sz="1050" u="sng">
                <a:solidFill>
                  <a:schemeClr val="hlink"/>
                </a:solidFill>
                <a:highlight>
                  <a:schemeClr val="lt1"/>
                </a:highlight>
                <a:latin typeface="Roboto"/>
                <a:ea typeface="Roboto"/>
                <a:cs typeface="Roboto"/>
                <a:sym typeface="Roboto"/>
                <a:hlinkClick r:id="rId4"/>
              </a:rPr>
              <a:t>https://doi.org/10.1145/3442381.3450138</a:t>
            </a:r>
            <a:endParaRPr sz="1050">
              <a:solidFill>
                <a:srgbClr val="2E414F"/>
              </a:solidFill>
              <a:highlight>
                <a:schemeClr val="lt1"/>
              </a:highlight>
              <a:latin typeface="Roboto"/>
              <a:ea typeface="Roboto"/>
              <a:cs typeface="Roboto"/>
              <a:sym typeface="Roboto"/>
            </a:endParaRPr>
          </a:p>
          <a:p>
            <a:pPr marL="0" lvl="0" indent="0" algn="l" rtl="0">
              <a:lnSpc>
                <a:spcPct val="115000"/>
              </a:lnSpc>
              <a:spcBef>
                <a:spcPts val="1200"/>
              </a:spcBef>
              <a:spcAft>
                <a:spcPts val="1200"/>
              </a:spcAft>
              <a:buSzPts val="18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WebAssembly Development Flow</a:t>
            </a:r>
            <a:endParaRPr/>
          </a:p>
        </p:txBody>
      </p:sp>
      <p:pic>
        <p:nvPicPr>
          <p:cNvPr id="75" name="Google Shape;75;p15" descr="browser, webpage, website icon"/>
          <p:cNvPicPr preferRelativeResize="0"/>
          <p:nvPr/>
        </p:nvPicPr>
        <p:blipFill rotWithShape="1">
          <a:blip r:embed="rId3">
            <a:alphaModFix/>
          </a:blip>
          <a:srcRect/>
          <a:stretch/>
        </p:blipFill>
        <p:spPr>
          <a:xfrm>
            <a:off x="3324712" y="3605016"/>
            <a:ext cx="775031" cy="741125"/>
          </a:xfrm>
          <a:prstGeom prst="rect">
            <a:avLst/>
          </a:prstGeom>
          <a:noFill/>
          <a:ln>
            <a:noFill/>
          </a:ln>
        </p:spPr>
      </p:pic>
      <p:sp>
        <p:nvSpPr>
          <p:cNvPr id="76" name="Google Shape;76;p15"/>
          <p:cNvSpPr/>
          <p:nvPr/>
        </p:nvSpPr>
        <p:spPr>
          <a:xfrm>
            <a:off x="-700" y="1708773"/>
            <a:ext cx="1434900" cy="1177200"/>
          </a:xfrm>
          <a:prstGeom prst="rect">
            <a:avLst/>
          </a:prstGeom>
          <a:solidFill>
            <a:srgbClr val="F2F2F2">
              <a:alpha val="64705"/>
            </a:srgbClr>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70C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0070C0"/>
                </a:solidFill>
                <a:latin typeface="Consolas"/>
                <a:ea typeface="Consolas"/>
                <a:cs typeface="Consolas"/>
                <a:sym typeface="Consolas"/>
              </a:rPr>
              <a:t>bool</a:t>
            </a:r>
            <a:r>
              <a:rPr lang="en" sz="900" b="0" i="0" u="none" strike="noStrike" cap="none">
                <a:solidFill>
                  <a:srgbClr val="7A3E9D"/>
                </a:solidFill>
                <a:latin typeface="Consolas"/>
                <a:ea typeface="Consolas"/>
                <a:cs typeface="Consolas"/>
                <a:sym typeface="Consolas"/>
              </a:rPr>
              <a:t> </a:t>
            </a:r>
            <a:r>
              <a:rPr lang="en" sz="900" b="1" i="0" u="none" strike="noStrike" cap="none">
                <a:solidFill>
                  <a:srgbClr val="AA3731"/>
                </a:solidFill>
                <a:latin typeface="Consolas"/>
                <a:ea typeface="Consolas"/>
                <a:cs typeface="Consolas"/>
                <a:sym typeface="Consolas"/>
              </a:rPr>
              <a:t>isEven</a:t>
            </a:r>
            <a:r>
              <a:rPr lang="en" sz="900" b="0" i="0" u="none" strike="noStrike" cap="none">
                <a:solidFill>
                  <a:srgbClr val="002060"/>
                </a:solidFill>
                <a:latin typeface="Consolas"/>
                <a:ea typeface="Consolas"/>
                <a:cs typeface="Consolas"/>
                <a:sym typeface="Consolas"/>
              </a:rPr>
              <a:t>(</a:t>
            </a:r>
            <a:r>
              <a:rPr lang="en" sz="900" b="0" i="0" u="none" strike="noStrike" cap="none">
                <a:solidFill>
                  <a:srgbClr val="0070C0"/>
                </a:solidFill>
                <a:latin typeface="Consolas"/>
                <a:ea typeface="Consolas"/>
                <a:cs typeface="Consolas"/>
                <a:sym typeface="Consolas"/>
              </a:rPr>
              <a:t>int</a:t>
            </a:r>
            <a:r>
              <a:rPr lang="en" sz="900" b="0" i="0" u="none" strike="noStrike" cap="none">
                <a:solidFill>
                  <a:srgbClr val="7A3E9D"/>
                </a:solidFill>
                <a:latin typeface="Consolas"/>
                <a:ea typeface="Consolas"/>
                <a:cs typeface="Consolas"/>
                <a:sym typeface="Consolas"/>
              </a:rPr>
              <a:t> </a:t>
            </a:r>
            <a:r>
              <a:rPr lang="en" sz="900" b="0" i="0" u="none" strike="noStrike" cap="none">
                <a:solidFill>
                  <a:srgbClr val="002060"/>
                </a:solidFill>
                <a:latin typeface="Consolas"/>
                <a:ea typeface="Consolas"/>
                <a:cs typeface="Consolas"/>
                <a:sym typeface="Consolas"/>
              </a:rPr>
              <a:t>a){</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7A3E9D"/>
                </a:solidFill>
                <a:latin typeface="Consolas"/>
                <a:ea typeface="Consolas"/>
                <a:cs typeface="Consolas"/>
                <a:sym typeface="Consolas"/>
              </a:rPr>
              <a:t>  </a:t>
            </a:r>
            <a:r>
              <a:rPr lang="en" sz="900" b="0" i="0" u="none" strike="noStrike" cap="none">
                <a:solidFill>
                  <a:srgbClr val="0070C0"/>
                </a:solidFill>
                <a:latin typeface="Consolas"/>
                <a:ea typeface="Consolas"/>
                <a:cs typeface="Consolas"/>
                <a:sym typeface="Consolas"/>
              </a:rPr>
              <a:t>int</a:t>
            </a:r>
            <a:r>
              <a:rPr lang="en" sz="900" b="0" i="0" u="none" strike="noStrike" cap="none">
                <a:solidFill>
                  <a:srgbClr val="7A3E9D"/>
                </a:solidFill>
                <a:latin typeface="Consolas"/>
                <a:ea typeface="Consolas"/>
                <a:cs typeface="Consolas"/>
                <a:sym typeface="Consolas"/>
              </a:rPr>
              <a:t> </a:t>
            </a:r>
            <a:r>
              <a:rPr lang="en" sz="900" b="0" i="0" u="none" strike="noStrike" cap="none">
                <a:solidFill>
                  <a:srgbClr val="002060"/>
                </a:solidFill>
                <a:latin typeface="Consolas"/>
                <a:ea typeface="Consolas"/>
                <a:cs typeface="Consolas"/>
                <a:sym typeface="Consolas"/>
              </a:rPr>
              <a:t>b</a:t>
            </a:r>
            <a:r>
              <a:rPr lang="en" sz="900" b="0" i="0" u="none" strike="noStrike" cap="none">
                <a:solidFill>
                  <a:srgbClr val="7A3E9D"/>
                </a:solidFill>
                <a:latin typeface="Consolas"/>
                <a:ea typeface="Consolas"/>
                <a:cs typeface="Consolas"/>
                <a:sym typeface="Consolas"/>
              </a:rPr>
              <a:t> </a:t>
            </a:r>
            <a:r>
              <a:rPr lang="en" sz="900" b="0" i="0" u="none" strike="noStrike" cap="none">
                <a:solidFill>
                  <a:srgbClr val="002060"/>
                </a:solidFill>
                <a:latin typeface="Consolas"/>
                <a:ea typeface="Consolas"/>
                <a:cs typeface="Consolas"/>
                <a:sym typeface="Consolas"/>
              </a:rPr>
              <a:t>= a % 2;</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7A3E9D"/>
                </a:solidFill>
                <a:latin typeface="Consolas"/>
                <a:ea typeface="Consolas"/>
                <a:cs typeface="Consolas"/>
                <a:sym typeface="Consolas"/>
              </a:rPr>
              <a:t>  if</a:t>
            </a:r>
            <a:r>
              <a:rPr lang="en" sz="900" b="0" i="0" u="none" strike="noStrike" cap="none">
                <a:solidFill>
                  <a:srgbClr val="002060"/>
                </a:solidFill>
                <a:latin typeface="Consolas"/>
                <a:ea typeface="Consolas"/>
                <a:cs typeface="Consolas"/>
                <a:sym typeface="Consolas"/>
              </a:rPr>
              <a:t>(b == 0)</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7A3E9D"/>
                </a:solidFill>
                <a:latin typeface="Consolas"/>
                <a:ea typeface="Consolas"/>
                <a:cs typeface="Consolas"/>
                <a:sym typeface="Consolas"/>
              </a:rPr>
              <a:t>    return </a:t>
            </a:r>
            <a:r>
              <a:rPr lang="en" sz="900" b="0" i="0" u="none" strike="noStrike" cap="none">
                <a:solidFill>
                  <a:srgbClr val="002060"/>
                </a:solidFill>
                <a:latin typeface="Consolas"/>
                <a:ea typeface="Consolas"/>
                <a:cs typeface="Consolas"/>
                <a:sym typeface="Consolas"/>
              </a:rPr>
              <a:t>true;</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7A3E9D"/>
                </a:solidFill>
                <a:latin typeface="Consolas"/>
                <a:ea typeface="Consolas"/>
                <a:cs typeface="Consolas"/>
                <a:sym typeface="Consolas"/>
              </a:rPr>
              <a:t>  else </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7A3E9D"/>
                </a:solidFill>
                <a:latin typeface="Consolas"/>
                <a:ea typeface="Consolas"/>
                <a:cs typeface="Consolas"/>
                <a:sym typeface="Consolas"/>
              </a:rPr>
              <a:t>    return </a:t>
            </a:r>
            <a:r>
              <a:rPr lang="en" sz="900" b="0" i="0" u="none" strike="noStrike" cap="none">
                <a:solidFill>
                  <a:srgbClr val="002060"/>
                </a:solidFill>
                <a:latin typeface="Consolas"/>
                <a:ea typeface="Consolas"/>
                <a:cs typeface="Consolas"/>
                <a:sym typeface="Consolas"/>
              </a:rPr>
              <a:t>false;</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002060"/>
                </a:solidFill>
                <a:latin typeface="Consolas"/>
                <a:ea typeface="Consolas"/>
                <a:cs typeface="Consolas"/>
                <a:sym typeface="Consolas"/>
              </a:rPr>
              <a:t>}</a:t>
            </a:r>
            <a:endParaRPr sz="900" b="0" i="0" u="none" strike="noStrike" cap="none">
              <a:solidFill>
                <a:srgbClr val="7A3E9D"/>
              </a:solidFill>
              <a:latin typeface="Consolas"/>
              <a:ea typeface="Consolas"/>
              <a:cs typeface="Consolas"/>
              <a:sym typeface="Consolas"/>
            </a:endParaRPr>
          </a:p>
        </p:txBody>
      </p:sp>
      <p:sp>
        <p:nvSpPr>
          <p:cNvPr id="77" name="Google Shape;77;p15"/>
          <p:cNvSpPr/>
          <p:nvPr/>
        </p:nvSpPr>
        <p:spPr>
          <a:xfrm>
            <a:off x="-700" y="1590223"/>
            <a:ext cx="1434900" cy="264300"/>
          </a:xfrm>
          <a:prstGeom prst="rect">
            <a:avLst/>
          </a:prstGeom>
          <a:solidFill>
            <a:srgbClr val="D8D8D8"/>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a:solidFill>
                  <a:schemeClr val="dk1"/>
                </a:solidFill>
                <a:latin typeface="Palatino"/>
                <a:ea typeface="Palatino"/>
                <a:cs typeface="Palatino"/>
                <a:sym typeface="Palatino"/>
              </a:rPr>
              <a:t>example.cpp</a:t>
            </a:r>
            <a:endParaRPr sz="1100" b="0" i="0" u="none" strike="noStrike" cap="none">
              <a:solidFill>
                <a:srgbClr val="000000"/>
              </a:solidFill>
              <a:latin typeface="Arial"/>
              <a:ea typeface="Arial"/>
              <a:cs typeface="Arial"/>
              <a:sym typeface="Arial"/>
            </a:endParaRPr>
          </a:p>
        </p:txBody>
      </p:sp>
      <p:sp>
        <p:nvSpPr>
          <p:cNvPr id="78" name="Google Shape;78;p15"/>
          <p:cNvSpPr/>
          <p:nvPr/>
        </p:nvSpPr>
        <p:spPr>
          <a:xfrm>
            <a:off x="-63699" y="2903498"/>
            <a:ext cx="1560900" cy="308100"/>
          </a:xfrm>
          <a:prstGeom prst="rect">
            <a:avLst/>
          </a:prstGeom>
          <a:no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a:solidFill>
                  <a:schemeClr val="dk1"/>
                </a:solidFill>
                <a:latin typeface="Tinos"/>
                <a:ea typeface="Tinos"/>
                <a:cs typeface="Tinos"/>
                <a:sym typeface="Tinos"/>
              </a:rPr>
              <a:t>(a) C++ Source Program</a:t>
            </a:r>
            <a:endParaRPr sz="1100" b="0" i="0" u="none" strike="noStrike" cap="none">
              <a:solidFill>
                <a:srgbClr val="000000"/>
              </a:solidFill>
              <a:latin typeface="Arial"/>
              <a:ea typeface="Arial"/>
              <a:cs typeface="Arial"/>
              <a:sym typeface="Arial"/>
            </a:endParaRPr>
          </a:p>
        </p:txBody>
      </p:sp>
      <p:sp>
        <p:nvSpPr>
          <p:cNvPr id="79" name="Google Shape;79;p15"/>
          <p:cNvSpPr/>
          <p:nvPr/>
        </p:nvSpPr>
        <p:spPr>
          <a:xfrm>
            <a:off x="2276585" y="1597846"/>
            <a:ext cx="3962100" cy="264300"/>
          </a:xfrm>
          <a:prstGeom prst="rect">
            <a:avLst/>
          </a:prstGeom>
          <a:solidFill>
            <a:srgbClr val="D8D8D8"/>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a:solidFill>
                  <a:schemeClr val="dk1"/>
                </a:solidFill>
                <a:latin typeface="Palatino"/>
                <a:ea typeface="Palatino"/>
                <a:cs typeface="Palatino"/>
                <a:sym typeface="Palatino"/>
              </a:rPr>
              <a:t>example.wasm</a:t>
            </a:r>
            <a:endParaRPr sz="1200" b="1" i="0" u="none" strike="noStrike" cap="none">
              <a:solidFill>
                <a:schemeClr val="dk1"/>
              </a:solidFill>
              <a:latin typeface="Palatino"/>
              <a:ea typeface="Palatino"/>
              <a:cs typeface="Palatino"/>
              <a:sym typeface="Palatino"/>
            </a:endParaRPr>
          </a:p>
        </p:txBody>
      </p:sp>
      <p:sp>
        <p:nvSpPr>
          <p:cNvPr id="80" name="Google Shape;80;p15"/>
          <p:cNvSpPr/>
          <p:nvPr/>
        </p:nvSpPr>
        <p:spPr>
          <a:xfrm>
            <a:off x="3075170" y="2913613"/>
            <a:ext cx="2365200" cy="308100"/>
          </a:xfrm>
          <a:prstGeom prst="rect">
            <a:avLst/>
          </a:prstGeom>
          <a:no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dirty="0">
                <a:solidFill>
                  <a:schemeClr val="dk1"/>
                </a:solidFill>
                <a:latin typeface="Tinos"/>
                <a:ea typeface="Tinos"/>
                <a:cs typeface="Tinos"/>
                <a:sym typeface="Tinos"/>
              </a:rPr>
              <a:t>(b) WebAssembly Binary Format</a:t>
            </a:r>
            <a:endParaRPr sz="1100" b="0" i="0" u="none" strike="noStrike" cap="none" dirty="0">
              <a:solidFill>
                <a:srgbClr val="000000"/>
              </a:solidFill>
              <a:latin typeface="Arial"/>
              <a:ea typeface="Arial"/>
              <a:cs typeface="Arial"/>
              <a:sym typeface="Arial"/>
            </a:endParaRPr>
          </a:p>
        </p:txBody>
      </p:sp>
      <p:sp>
        <p:nvSpPr>
          <p:cNvPr id="81" name="Google Shape;81;p15"/>
          <p:cNvSpPr/>
          <p:nvPr/>
        </p:nvSpPr>
        <p:spPr>
          <a:xfrm>
            <a:off x="7232101" y="1862132"/>
            <a:ext cx="1911300" cy="1056300"/>
          </a:xfrm>
          <a:prstGeom prst="rect">
            <a:avLst/>
          </a:prstGeom>
          <a:solidFill>
            <a:srgbClr val="F2F2F2">
              <a:alpha val="64705"/>
            </a:srgbClr>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333333"/>
              </a:solidFill>
              <a:latin typeface="Consolas"/>
              <a:ea typeface="Consolas"/>
              <a:cs typeface="Consolas"/>
              <a:sym typeface="Consolas"/>
            </a:endParaRPr>
          </a:p>
        </p:txBody>
      </p:sp>
      <p:sp>
        <p:nvSpPr>
          <p:cNvPr id="82" name="Google Shape;82;p15"/>
          <p:cNvSpPr/>
          <p:nvPr/>
        </p:nvSpPr>
        <p:spPr>
          <a:xfrm>
            <a:off x="7227577" y="1597847"/>
            <a:ext cx="1920300" cy="264300"/>
          </a:xfrm>
          <a:prstGeom prst="rect">
            <a:avLst/>
          </a:prstGeom>
          <a:solidFill>
            <a:srgbClr val="D8D8D8"/>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a:solidFill>
                  <a:schemeClr val="dk1"/>
                </a:solidFill>
                <a:latin typeface="Palatino"/>
                <a:ea typeface="Palatino"/>
                <a:cs typeface="Palatino"/>
                <a:sym typeface="Palatino"/>
              </a:rPr>
              <a:t>example.wat</a:t>
            </a:r>
            <a:endParaRPr sz="1200" b="1" i="0" u="none" strike="noStrike" cap="none">
              <a:solidFill>
                <a:schemeClr val="dk1"/>
              </a:solidFill>
              <a:latin typeface="Palatino"/>
              <a:ea typeface="Palatino"/>
              <a:cs typeface="Palatino"/>
              <a:sym typeface="Palatino"/>
            </a:endParaRPr>
          </a:p>
        </p:txBody>
      </p:sp>
      <p:sp>
        <p:nvSpPr>
          <p:cNvPr id="83" name="Google Shape;83;p15"/>
          <p:cNvSpPr/>
          <p:nvPr/>
        </p:nvSpPr>
        <p:spPr>
          <a:xfrm>
            <a:off x="7210407" y="2903498"/>
            <a:ext cx="1954500" cy="308100"/>
          </a:xfrm>
          <a:prstGeom prst="rect">
            <a:avLst/>
          </a:prstGeom>
          <a:no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dirty="0">
                <a:solidFill>
                  <a:schemeClr val="dk1"/>
                </a:solidFill>
                <a:latin typeface="Tinos"/>
                <a:ea typeface="Tinos"/>
                <a:cs typeface="Tinos"/>
                <a:sym typeface="Tinos"/>
              </a:rPr>
              <a:t>(d) WebAssembly Text Format</a:t>
            </a:r>
            <a:endParaRPr sz="1100" b="0" i="0" u="none" strike="noStrike" cap="none" dirty="0">
              <a:solidFill>
                <a:srgbClr val="000000"/>
              </a:solidFill>
              <a:latin typeface="Arial"/>
              <a:ea typeface="Arial"/>
              <a:cs typeface="Arial"/>
              <a:sym typeface="Arial"/>
            </a:endParaRPr>
          </a:p>
        </p:txBody>
      </p:sp>
      <p:sp>
        <p:nvSpPr>
          <p:cNvPr id="84" name="Google Shape;84;p15"/>
          <p:cNvSpPr/>
          <p:nvPr/>
        </p:nvSpPr>
        <p:spPr>
          <a:xfrm>
            <a:off x="1980892" y="4290861"/>
            <a:ext cx="3462600" cy="308100"/>
          </a:xfrm>
          <a:prstGeom prst="rect">
            <a:avLst/>
          </a:prstGeom>
          <a:no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1" i="0" u="none" strike="noStrike" cap="none">
                <a:solidFill>
                  <a:schemeClr val="dk1"/>
                </a:solidFill>
                <a:latin typeface="Tinos"/>
                <a:ea typeface="Tinos"/>
                <a:cs typeface="Tinos"/>
                <a:sym typeface="Tinos"/>
              </a:rPr>
              <a:t>Website or Web Application (e.g., Extensions)</a:t>
            </a:r>
            <a:endParaRPr sz="1100" b="0" i="0" u="none" strike="noStrike" cap="none">
              <a:solidFill>
                <a:srgbClr val="000000"/>
              </a:solidFill>
              <a:latin typeface="Arial"/>
              <a:ea typeface="Arial"/>
              <a:cs typeface="Arial"/>
              <a:sym typeface="Arial"/>
            </a:endParaRPr>
          </a:p>
        </p:txBody>
      </p:sp>
      <p:pic>
        <p:nvPicPr>
          <p:cNvPr id="85" name="Google Shape;85;p15" descr="javascript, js icon"/>
          <p:cNvPicPr preferRelativeResize="0"/>
          <p:nvPr/>
        </p:nvPicPr>
        <p:blipFill rotWithShape="1">
          <a:blip r:embed="rId4">
            <a:alphaModFix/>
          </a:blip>
          <a:srcRect/>
          <a:stretch/>
        </p:blipFill>
        <p:spPr>
          <a:xfrm>
            <a:off x="3852555" y="3643855"/>
            <a:ext cx="534071" cy="542541"/>
          </a:xfrm>
          <a:prstGeom prst="rect">
            <a:avLst/>
          </a:prstGeom>
          <a:noFill/>
          <a:ln>
            <a:noFill/>
          </a:ln>
        </p:spPr>
      </p:pic>
      <p:sp>
        <p:nvSpPr>
          <p:cNvPr id="86" name="Google Shape;86;p15"/>
          <p:cNvSpPr/>
          <p:nvPr/>
        </p:nvSpPr>
        <p:spPr>
          <a:xfrm>
            <a:off x="5184095" y="4164942"/>
            <a:ext cx="1615500" cy="308100"/>
          </a:xfrm>
          <a:prstGeom prst="rect">
            <a:avLst/>
          </a:prstGeom>
          <a:no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0" i="0" u="none" strike="noStrike" cap="none" dirty="0">
                <a:solidFill>
                  <a:schemeClr val="dk1"/>
                </a:solidFill>
                <a:latin typeface="Tinos"/>
                <a:ea typeface="Tinos"/>
                <a:cs typeface="Tinos"/>
                <a:sym typeface="Tinos"/>
              </a:rPr>
              <a:t>(c) JavaScript Program</a:t>
            </a:r>
            <a:endParaRPr sz="1100" b="0" i="0" u="none" strike="noStrike" cap="none" dirty="0">
              <a:solidFill>
                <a:srgbClr val="000000"/>
              </a:solidFill>
              <a:latin typeface="Arial"/>
              <a:ea typeface="Arial"/>
              <a:cs typeface="Arial"/>
              <a:sym typeface="Arial"/>
            </a:endParaRPr>
          </a:p>
        </p:txBody>
      </p:sp>
      <p:sp>
        <p:nvSpPr>
          <p:cNvPr id="87" name="Google Shape;87;p15"/>
          <p:cNvSpPr/>
          <p:nvPr/>
        </p:nvSpPr>
        <p:spPr>
          <a:xfrm>
            <a:off x="4755974" y="3659209"/>
            <a:ext cx="2471700" cy="567300"/>
          </a:xfrm>
          <a:prstGeom prst="wedgeRectCallout">
            <a:avLst>
              <a:gd name="adj1" fmla="val -68263"/>
              <a:gd name="adj2" fmla="val -8231"/>
            </a:avLst>
          </a:prstGeom>
          <a:solidFill>
            <a:srgbClr val="F2F2F2">
              <a:alpha val="64705"/>
            </a:srgbClr>
          </a:solidFill>
          <a:ln w="9525" cap="flat" cmpd="sng">
            <a:solidFill>
              <a:srgbClr val="A5A5A5"/>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88" name="Google Shape;88;p15"/>
          <p:cNvSpPr/>
          <p:nvPr/>
        </p:nvSpPr>
        <p:spPr>
          <a:xfrm>
            <a:off x="4814737" y="3703743"/>
            <a:ext cx="2579100" cy="5673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7A3E9D"/>
                </a:solidFill>
                <a:latin typeface="Consolas"/>
                <a:ea typeface="Consolas"/>
                <a:cs typeface="Consolas"/>
                <a:sym typeface="Consolas"/>
              </a:rPr>
              <a:t>WebAssembly.</a:t>
            </a:r>
            <a:r>
              <a:rPr lang="en" sz="900" b="0" i="0" u="none" strike="noStrike" cap="none">
                <a:solidFill>
                  <a:schemeClr val="dk1"/>
                </a:solidFill>
                <a:latin typeface="Consolas"/>
                <a:ea typeface="Consolas"/>
                <a:cs typeface="Consolas"/>
                <a:sym typeface="Consolas"/>
              </a:rPr>
              <a:t>instantiateStreaming</a:t>
            </a:r>
            <a:endParaRPr sz="9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002060"/>
                </a:solidFill>
                <a:latin typeface="Consolas"/>
                <a:ea typeface="Consolas"/>
                <a:cs typeface="Consolas"/>
                <a:sym typeface="Consolas"/>
              </a:rPr>
              <a:t>(</a:t>
            </a:r>
            <a:r>
              <a:rPr lang="en" sz="900" b="0" i="0" u="none" strike="noStrike" cap="none">
                <a:solidFill>
                  <a:srgbClr val="7A3E9D"/>
                </a:solidFill>
                <a:latin typeface="Consolas"/>
                <a:ea typeface="Consolas"/>
                <a:cs typeface="Consolas"/>
                <a:sym typeface="Consolas"/>
              </a:rPr>
              <a:t>fetch</a:t>
            </a:r>
            <a:r>
              <a:rPr lang="en" sz="900" b="0" i="0" u="none" strike="noStrike" cap="none">
                <a:solidFill>
                  <a:srgbClr val="002060"/>
                </a:solidFill>
                <a:latin typeface="Consolas"/>
                <a:ea typeface="Consolas"/>
                <a:cs typeface="Consolas"/>
                <a:sym typeface="Consolas"/>
              </a:rPr>
              <a:t>(</a:t>
            </a:r>
            <a:r>
              <a:rPr lang="en" sz="900" b="0" i="0" u="none" strike="noStrike" cap="none">
                <a:solidFill>
                  <a:srgbClr val="4B732F"/>
                </a:solidFill>
                <a:latin typeface="Consolas"/>
                <a:ea typeface="Consolas"/>
                <a:cs typeface="Consolas"/>
                <a:sym typeface="Consolas"/>
              </a:rPr>
              <a:t>"example.wasm"</a:t>
            </a:r>
            <a:r>
              <a:rPr lang="en" sz="900" b="0" i="0" u="none" strike="noStrike" cap="none">
                <a:solidFill>
                  <a:srgbClr val="002060"/>
                </a:solidFill>
                <a:latin typeface="Consolas"/>
                <a:ea typeface="Consolas"/>
                <a:cs typeface="Consolas"/>
                <a:sym typeface="Consolas"/>
              </a:rPr>
              <a:t>,imports)).</a:t>
            </a:r>
            <a:r>
              <a:rPr lang="en" sz="900" b="0" i="0" u="none" strike="noStrike" cap="none">
                <a:solidFill>
                  <a:srgbClr val="7A3E9D"/>
                </a:solidFill>
                <a:latin typeface="Consolas"/>
                <a:ea typeface="Consolas"/>
                <a:cs typeface="Consolas"/>
                <a:sym typeface="Consolas"/>
              </a:rPr>
              <a:t>then</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002060"/>
                </a:solidFill>
                <a:latin typeface="Consolas"/>
                <a:ea typeface="Consolas"/>
                <a:cs typeface="Consolas"/>
                <a:sym typeface="Consolas"/>
              </a:rPr>
              <a:t>(o=&gt;{o.instance.exports.</a:t>
            </a:r>
            <a:r>
              <a:rPr lang="en" sz="900" b="1" i="0" u="none" strike="noStrike" cap="none">
                <a:solidFill>
                  <a:srgbClr val="AA3731"/>
                </a:solidFill>
                <a:latin typeface="Consolas"/>
                <a:ea typeface="Consolas"/>
                <a:cs typeface="Consolas"/>
                <a:sym typeface="Consolas"/>
              </a:rPr>
              <a:t>isEven</a:t>
            </a:r>
            <a:r>
              <a:rPr lang="en" sz="900" b="0" i="0" u="none" strike="noStrike" cap="none">
                <a:solidFill>
                  <a:srgbClr val="002060"/>
                </a:solidFill>
                <a:latin typeface="Consolas"/>
                <a:ea typeface="Consolas"/>
                <a:cs typeface="Consolas"/>
                <a:sym typeface="Consolas"/>
              </a:rPr>
              <a:t>()})</a:t>
            </a:r>
            <a:endParaRPr sz="1100" b="0" i="0" u="none" strike="noStrike" cap="none">
              <a:solidFill>
                <a:srgbClr val="000000"/>
              </a:solidFill>
              <a:latin typeface="Arial"/>
              <a:ea typeface="Arial"/>
              <a:cs typeface="Arial"/>
              <a:sym typeface="Arial"/>
            </a:endParaRPr>
          </a:p>
        </p:txBody>
      </p:sp>
      <p:cxnSp>
        <p:nvCxnSpPr>
          <p:cNvPr id="89" name="Google Shape;89;p15"/>
          <p:cNvCxnSpPr/>
          <p:nvPr/>
        </p:nvCxnSpPr>
        <p:spPr>
          <a:xfrm>
            <a:off x="1467835" y="2070588"/>
            <a:ext cx="780000" cy="0"/>
          </a:xfrm>
          <a:prstGeom prst="straightConnector1">
            <a:avLst/>
          </a:prstGeom>
          <a:noFill/>
          <a:ln w="19050" cap="flat" cmpd="sng">
            <a:solidFill>
              <a:schemeClr val="dk1"/>
            </a:solidFill>
            <a:prstDash val="solid"/>
            <a:miter lim="800000"/>
            <a:headEnd type="none" w="sm" len="sm"/>
            <a:tailEnd type="triangle" w="med" len="med"/>
          </a:ln>
        </p:spPr>
      </p:cxnSp>
      <p:cxnSp>
        <p:nvCxnSpPr>
          <p:cNvPr id="90" name="Google Shape;90;p15"/>
          <p:cNvCxnSpPr/>
          <p:nvPr/>
        </p:nvCxnSpPr>
        <p:spPr>
          <a:xfrm>
            <a:off x="6298373" y="2094744"/>
            <a:ext cx="882000" cy="0"/>
          </a:xfrm>
          <a:prstGeom prst="straightConnector1">
            <a:avLst/>
          </a:prstGeom>
          <a:noFill/>
          <a:ln w="19050" cap="flat" cmpd="sng">
            <a:solidFill>
              <a:schemeClr val="dk1"/>
            </a:solidFill>
            <a:prstDash val="solid"/>
            <a:miter lim="800000"/>
            <a:headEnd type="triangle" w="med" len="med"/>
            <a:tailEnd type="triangle" w="med" len="med"/>
          </a:ln>
        </p:spPr>
      </p:cxnSp>
      <p:cxnSp>
        <p:nvCxnSpPr>
          <p:cNvPr id="91" name="Google Shape;91;p15"/>
          <p:cNvCxnSpPr/>
          <p:nvPr/>
        </p:nvCxnSpPr>
        <p:spPr>
          <a:xfrm rot="10800000">
            <a:off x="3722221" y="3164542"/>
            <a:ext cx="0" cy="427500"/>
          </a:xfrm>
          <a:prstGeom prst="straightConnector1">
            <a:avLst/>
          </a:prstGeom>
          <a:noFill/>
          <a:ln w="19050" cap="flat" cmpd="sng">
            <a:solidFill>
              <a:schemeClr val="dk1"/>
            </a:solidFill>
            <a:prstDash val="solid"/>
            <a:miter lim="800000"/>
            <a:headEnd type="none" w="sm" len="sm"/>
            <a:tailEnd type="triangle" w="med" len="med"/>
          </a:ln>
        </p:spPr>
      </p:cxnSp>
      <p:sp>
        <p:nvSpPr>
          <p:cNvPr id="92" name="Google Shape;92;p15"/>
          <p:cNvSpPr/>
          <p:nvPr/>
        </p:nvSpPr>
        <p:spPr>
          <a:xfrm>
            <a:off x="1378896" y="2141161"/>
            <a:ext cx="962100" cy="777300"/>
          </a:xfrm>
          <a:prstGeom prst="rect">
            <a:avLst/>
          </a:prstGeom>
          <a:no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1" i="1" u="none" strike="noStrike" cap="none" dirty="0">
                <a:solidFill>
                  <a:schemeClr val="dk1"/>
                </a:solidFill>
                <a:latin typeface="Tinos"/>
                <a:ea typeface="Tinos"/>
                <a:cs typeface="Tinos"/>
                <a:sym typeface="Tinos"/>
              </a:rPr>
              <a:t>(1) Compile </a:t>
            </a:r>
            <a:br>
              <a:rPr lang="en" sz="1100" b="1" i="1" u="none" strike="noStrike" cap="none" dirty="0">
                <a:solidFill>
                  <a:schemeClr val="dk1"/>
                </a:solidFill>
                <a:latin typeface="Tinos"/>
                <a:ea typeface="Tinos"/>
                <a:cs typeface="Tinos"/>
                <a:sym typeface="Tinos"/>
              </a:rPr>
            </a:br>
            <a:r>
              <a:rPr lang="en" sz="1100" b="0" i="1" u="none" strike="noStrike" cap="none" dirty="0">
                <a:solidFill>
                  <a:schemeClr val="dk1"/>
                </a:solidFill>
                <a:latin typeface="Tinos"/>
                <a:ea typeface="Tinos"/>
                <a:cs typeface="Tinos"/>
                <a:sym typeface="Tinos"/>
              </a:rPr>
              <a:t>via Emscripten Compiler</a:t>
            </a:r>
            <a:br>
              <a:rPr lang="en" sz="1100" b="0" i="1" u="none" strike="noStrike" cap="none" dirty="0">
                <a:solidFill>
                  <a:schemeClr val="dk1"/>
                </a:solidFill>
                <a:latin typeface="Tinos"/>
                <a:ea typeface="Tinos"/>
                <a:cs typeface="Tinos"/>
                <a:sym typeface="Tinos"/>
              </a:rPr>
            </a:br>
            <a:r>
              <a:rPr lang="en" sz="1100" b="0" i="1" u="none" strike="noStrike" cap="none" dirty="0">
                <a:solidFill>
                  <a:schemeClr val="dk1"/>
                </a:solidFill>
                <a:latin typeface="Tinos"/>
                <a:ea typeface="Tinos"/>
                <a:cs typeface="Tinos"/>
                <a:sym typeface="Tinos"/>
              </a:rPr>
              <a:t>(emcc)</a:t>
            </a:r>
            <a:endParaRPr sz="1100" b="0" i="0" u="none" strike="noStrike" cap="none" dirty="0">
              <a:solidFill>
                <a:srgbClr val="000000"/>
              </a:solidFill>
              <a:latin typeface="Arial"/>
              <a:ea typeface="Arial"/>
              <a:cs typeface="Arial"/>
              <a:sym typeface="Arial"/>
            </a:endParaRPr>
          </a:p>
        </p:txBody>
      </p:sp>
      <p:sp>
        <p:nvSpPr>
          <p:cNvPr id="93" name="Google Shape;93;p15"/>
          <p:cNvSpPr/>
          <p:nvPr/>
        </p:nvSpPr>
        <p:spPr>
          <a:xfrm>
            <a:off x="4025385" y="3267232"/>
            <a:ext cx="2992500" cy="373800"/>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1" i="1" u="none" strike="noStrike" cap="none">
                <a:solidFill>
                  <a:schemeClr val="dk1"/>
                </a:solidFill>
                <a:latin typeface="Tinos"/>
                <a:ea typeface="Tinos"/>
                <a:cs typeface="Tinos"/>
                <a:sym typeface="Tinos"/>
              </a:rPr>
              <a:t>(2) Execute </a:t>
            </a:r>
            <a:r>
              <a:rPr lang="en" sz="1100" b="0" i="1" u="none" strike="noStrike" cap="none">
                <a:solidFill>
                  <a:schemeClr val="dk1"/>
                </a:solidFill>
                <a:latin typeface="Tinos"/>
                <a:ea typeface="Tinos"/>
                <a:cs typeface="Tinos"/>
                <a:sym typeface="Tinos"/>
              </a:rPr>
              <a:t>via JavaScript glue code to instantiate</a:t>
            </a:r>
            <a:endParaRPr sz="1100" b="0" i="0" u="none" strike="noStrike" cap="none">
              <a:solidFill>
                <a:srgbClr val="000000"/>
              </a:solidFill>
              <a:latin typeface="Arial"/>
              <a:ea typeface="Arial"/>
              <a:cs typeface="Arial"/>
              <a:sym typeface="Arial"/>
            </a:endParaRPr>
          </a:p>
        </p:txBody>
      </p:sp>
      <p:sp>
        <p:nvSpPr>
          <p:cNvPr id="94" name="Google Shape;94;p15"/>
          <p:cNvSpPr/>
          <p:nvPr/>
        </p:nvSpPr>
        <p:spPr>
          <a:xfrm>
            <a:off x="6187358" y="2183005"/>
            <a:ext cx="1098900" cy="777300"/>
          </a:xfrm>
          <a:prstGeom prst="rect">
            <a:avLst/>
          </a:prstGeom>
          <a:no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1" i="1" u="none" strike="noStrike" cap="none">
                <a:solidFill>
                  <a:schemeClr val="dk1"/>
                </a:solidFill>
                <a:latin typeface="Tinos"/>
                <a:ea typeface="Tinos"/>
                <a:cs typeface="Tinos"/>
                <a:sym typeface="Tinos"/>
              </a:rPr>
              <a:t>(3) Translate </a:t>
            </a:r>
            <a:endParaRPr sz="11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100"/>
              <a:buFont typeface="Arial"/>
              <a:buNone/>
            </a:pPr>
            <a:r>
              <a:rPr lang="en" sz="1100" b="0" i="1" u="none" strike="noStrike" cap="none">
                <a:solidFill>
                  <a:schemeClr val="dk1"/>
                </a:solidFill>
                <a:latin typeface="Tinos"/>
                <a:ea typeface="Tinos"/>
                <a:cs typeface="Tinos"/>
                <a:sym typeface="Tinos"/>
              </a:rPr>
              <a:t>via WebAssembly Binary Toolkit (WABT)</a:t>
            </a:r>
            <a:endParaRPr sz="1100" b="0" i="0" u="none" strike="noStrike" cap="none">
              <a:solidFill>
                <a:srgbClr val="000000"/>
              </a:solidFill>
              <a:latin typeface="Arial"/>
              <a:ea typeface="Arial"/>
              <a:cs typeface="Arial"/>
              <a:sym typeface="Arial"/>
            </a:endParaRPr>
          </a:p>
        </p:txBody>
      </p:sp>
      <p:sp>
        <p:nvSpPr>
          <p:cNvPr id="95" name="Google Shape;95;p15"/>
          <p:cNvSpPr/>
          <p:nvPr/>
        </p:nvSpPr>
        <p:spPr>
          <a:xfrm>
            <a:off x="2276585" y="1862131"/>
            <a:ext cx="3962100" cy="1038600"/>
          </a:xfrm>
          <a:prstGeom prst="rect">
            <a:avLst/>
          </a:prstGeom>
          <a:solidFill>
            <a:srgbClr val="F2F2F2">
              <a:alpha val="64705"/>
            </a:srgbClr>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7A3E9D"/>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333333"/>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333333"/>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333333"/>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333333"/>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333333"/>
              </a:solidFill>
              <a:latin typeface="Consolas"/>
              <a:ea typeface="Consolas"/>
              <a:cs typeface="Consolas"/>
              <a:sym typeface="Consolas"/>
            </a:endParaRPr>
          </a:p>
        </p:txBody>
      </p:sp>
      <p:sp>
        <p:nvSpPr>
          <p:cNvPr id="96" name="Google Shape;96;p15"/>
          <p:cNvSpPr/>
          <p:nvPr/>
        </p:nvSpPr>
        <p:spPr>
          <a:xfrm>
            <a:off x="2224751" y="1906100"/>
            <a:ext cx="4347900" cy="9003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7F7F7F"/>
                </a:solidFill>
                <a:latin typeface="Consolas"/>
                <a:ea typeface="Consolas"/>
                <a:cs typeface="Consolas"/>
                <a:sym typeface="Consolas"/>
              </a:rPr>
              <a:t>0x00 </a:t>
            </a:r>
            <a:r>
              <a:rPr lang="en" sz="900" b="0" i="0" u="none" strike="noStrike" cap="none">
                <a:solidFill>
                  <a:schemeClr val="dk1"/>
                </a:solidFill>
                <a:latin typeface="Consolas"/>
                <a:ea typeface="Consolas"/>
                <a:cs typeface="Consolas"/>
                <a:sym typeface="Consolas"/>
              </a:rPr>
              <a:t>0061 736d 0100 0000 0186 8080 8000 0160  .asm...........`</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7F7F7F"/>
                </a:solidFill>
                <a:latin typeface="Consolas"/>
                <a:ea typeface="Consolas"/>
                <a:cs typeface="Consolas"/>
                <a:sym typeface="Consolas"/>
              </a:rPr>
              <a:t>0x10 </a:t>
            </a:r>
            <a:r>
              <a:rPr lang="en" sz="900" b="0" i="0" u="none" strike="noStrike" cap="none">
                <a:solidFill>
                  <a:schemeClr val="dk1"/>
                </a:solidFill>
                <a:latin typeface="Consolas"/>
                <a:ea typeface="Consolas"/>
                <a:cs typeface="Consolas"/>
                <a:sym typeface="Consolas"/>
              </a:rPr>
              <a:t>017f 017f 0382 8080 8000 0100 0484 8080  ................</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7F7F7F"/>
                </a:solidFill>
                <a:latin typeface="Consolas"/>
                <a:ea typeface="Consolas"/>
                <a:cs typeface="Consolas"/>
                <a:sym typeface="Consolas"/>
              </a:rPr>
              <a:t>0x20 </a:t>
            </a:r>
            <a:r>
              <a:rPr lang="en" sz="900" b="0" i="0" u="none" strike="noStrike" cap="none">
                <a:solidFill>
                  <a:schemeClr val="dk1"/>
                </a:solidFill>
                <a:latin typeface="Consolas"/>
                <a:ea typeface="Consolas"/>
                <a:cs typeface="Consolas"/>
                <a:sym typeface="Consolas"/>
              </a:rPr>
              <a:t>8000 0170 0000 0583 8080 8000 0100 0106  ...p............</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7F7F7F"/>
                </a:solidFill>
                <a:latin typeface="Consolas"/>
                <a:ea typeface="Consolas"/>
                <a:cs typeface="Consolas"/>
                <a:sym typeface="Consolas"/>
              </a:rPr>
              <a:t>0x30 </a:t>
            </a:r>
            <a:r>
              <a:rPr lang="en" sz="900" b="0" i="0" u="none" strike="noStrike" cap="none">
                <a:solidFill>
                  <a:schemeClr val="dk1"/>
                </a:solidFill>
                <a:latin typeface="Consolas"/>
                <a:ea typeface="Consolas"/>
                <a:cs typeface="Consolas"/>
                <a:sym typeface="Consolas"/>
              </a:rPr>
              <a:t>8180 8080 0000 0797 8080 8000 0206 6d65  ..............me</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7F7F7F"/>
                </a:solidFill>
                <a:latin typeface="Consolas"/>
                <a:ea typeface="Consolas"/>
                <a:cs typeface="Consolas"/>
                <a:sym typeface="Consolas"/>
              </a:rPr>
              <a:t>0x40 </a:t>
            </a:r>
            <a:r>
              <a:rPr lang="en" sz="900" b="0" i="0" u="none" strike="noStrike" cap="none">
                <a:solidFill>
                  <a:schemeClr val="dk1"/>
                </a:solidFill>
                <a:latin typeface="Consolas"/>
                <a:ea typeface="Consolas"/>
                <a:cs typeface="Consolas"/>
                <a:sym typeface="Consolas"/>
              </a:rPr>
              <a:t>6d6f 7279 0200 0a5f 5a36 6973 4576 656e  mory..._Z6</a:t>
            </a:r>
            <a:r>
              <a:rPr lang="en" sz="900" b="1" i="0" u="none" strike="noStrike" cap="none">
                <a:solidFill>
                  <a:srgbClr val="AA3731"/>
                </a:solidFill>
                <a:latin typeface="Consolas"/>
                <a:ea typeface="Consolas"/>
                <a:cs typeface="Consolas"/>
                <a:sym typeface="Consolas"/>
              </a:rPr>
              <a:t>isEven</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7F7F7F"/>
                </a:solidFill>
                <a:latin typeface="Consolas"/>
                <a:ea typeface="Consolas"/>
                <a:cs typeface="Consolas"/>
                <a:sym typeface="Consolas"/>
              </a:rPr>
              <a:t>0x50 </a:t>
            </a:r>
            <a:r>
              <a:rPr lang="en" sz="900" b="0" i="0" u="none" strike="noStrike" cap="none">
                <a:solidFill>
                  <a:schemeClr val="dk1"/>
                </a:solidFill>
                <a:latin typeface="Consolas"/>
                <a:ea typeface="Consolas"/>
                <a:cs typeface="Consolas"/>
                <a:sym typeface="Consolas"/>
              </a:rPr>
              <a:t>6900 000a 8e80 8080 0001 8880 8080 0000  i...............</a:t>
            </a:r>
            <a:endParaRPr sz="1100" b="0" i="0" u="none" strike="noStrike" cap="none">
              <a:solidFill>
                <a:srgbClr val="000000"/>
              </a:solidFill>
              <a:latin typeface="Arial"/>
              <a:ea typeface="Arial"/>
              <a:cs typeface="Arial"/>
              <a:sym typeface="Arial"/>
            </a:endParaRPr>
          </a:p>
        </p:txBody>
      </p:sp>
      <p:sp>
        <p:nvSpPr>
          <p:cNvPr id="97" name="Google Shape;97;p15"/>
          <p:cNvSpPr txBox="1"/>
          <p:nvPr/>
        </p:nvSpPr>
        <p:spPr>
          <a:xfrm>
            <a:off x="7171700" y="1870825"/>
            <a:ext cx="2365200" cy="10389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002060"/>
                </a:solidFill>
                <a:latin typeface="Consolas"/>
                <a:ea typeface="Consolas"/>
                <a:cs typeface="Consolas"/>
                <a:sym typeface="Consolas"/>
              </a:rPr>
              <a:t>(</a:t>
            </a:r>
            <a:r>
              <a:rPr lang="en" sz="900" b="0" i="0" u="none" strike="noStrike" cap="none">
                <a:solidFill>
                  <a:srgbClr val="7A3E9D"/>
                </a:solidFill>
                <a:latin typeface="Consolas"/>
                <a:ea typeface="Consolas"/>
                <a:cs typeface="Consolas"/>
                <a:sym typeface="Consolas"/>
              </a:rPr>
              <a:t>module</a:t>
            </a:r>
            <a:r>
              <a:rPr lang="en" sz="900" b="0" i="0" u="none" strike="noStrike" cap="none">
                <a:solidFill>
                  <a:srgbClr val="002060"/>
                </a:solidFill>
                <a:latin typeface="Consolas"/>
                <a:ea typeface="Consolas"/>
                <a:cs typeface="Consolas"/>
                <a:sym typeface="Consolas"/>
              </a:rPr>
              <a:t> (</a:t>
            </a:r>
            <a:r>
              <a:rPr lang="en" sz="900" b="0" i="0" u="none" strike="noStrike" cap="none">
                <a:solidFill>
                  <a:srgbClr val="7A3E9D"/>
                </a:solidFill>
                <a:latin typeface="Consolas"/>
                <a:ea typeface="Consolas"/>
                <a:cs typeface="Consolas"/>
                <a:sym typeface="Consolas"/>
              </a:rPr>
              <a:t>memory</a:t>
            </a:r>
            <a:r>
              <a:rPr lang="en" sz="900" b="0" i="0" u="none" strike="noStrike" cap="none">
                <a:solidFill>
                  <a:srgbClr val="002060"/>
                </a:solidFill>
                <a:latin typeface="Consolas"/>
                <a:ea typeface="Consolas"/>
                <a:cs typeface="Consolas"/>
                <a:sym typeface="Consolas"/>
              </a:rPr>
              <a:t> 1)</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002060"/>
                </a:solidFill>
                <a:latin typeface="Consolas"/>
                <a:ea typeface="Consolas"/>
                <a:cs typeface="Consolas"/>
                <a:sym typeface="Consolas"/>
              </a:rPr>
              <a:t> (</a:t>
            </a:r>
            <a:r>
              <a:rPr lang="en" sz="900" b="0" i="0" u="none" strike="noStrike" cap="none">
                <a:solidFill>
                  <a:srgbClr val="7A3E9D"/>
                </a:solidFill>
                <a:latin typeface="Consolas"/>
                <a:ea typeface="Consolas"/>
                <a:cs typeface="Consolas"/>
                <a:sym typeface="Consolas"/>
              </a:rPr>
              <a:t>func</a:t>
            </a:r>
            <a:r>
              <a:rPr lang="en" sz="900" b="0" i="0" u="none" strike="noStrike" cap="none">
                <a:solidFill>
                  <a:srgbClr val="002060"/>
                </a:solidFill>
                <a:latin typeface="Consolas"/>
                <a:ea typeface="Consolas"/>
                <a:cs typeface="Consolas"/>
                <a:sym typeface="Consolas"/>
              </a:rPr>
              <a:t> $</a:t>
            </a:r>
            <a:r>
              <a:rPr lang="en" sz="900" b="0" i="0" u="none" strike="noStrike" cap="none">
                <a:solidFill>
                  <a:srgbClr val="000000"/>
                </a:solidFill>
                <a:latin typeface="Consolas"/>
                <a:ea typeface="Consolas"/>
                <a:cs typeface="Consolas"/>
                <a:sym typeface="Consolas"/>
              </a:rPr>
              <a:t>isEven</a:t>
            </a:r>
            <a:r>
              <a:rPr lang="en" sz="900" b="1" i="0" u="none" strike="noStrike" cap="none">
                <a:solidFill>
                  <a:srgbClr val="002060"/>
                </a:solidFill>
                <a:latin typeface="Consolas"/>
                <a:ea typeface="Consolas"/>
                <a:cs typeface="Consolas"/>
                <a:sym typeface="Consolas"/>
              </a:rPr>
              <a:t> </a:t>
            </a:r>
            <a:r>
              <a:rPr lang="en" sz="900" b="0" i="0" u="none" strike="noStrike" cap="none">
                <a:solidFill>
                  <a:srgbClr val="002060"/>
                </a:solidFill>
                <a:latin typeface="Consolas"/>
                <a:ea typeface="Consolas"/>
                <a:cs typeface="Consolas"/>
                <a:sym typeface="Consolas"/>
              </a:rPr>
              <a:t>(</a:t>
            </a:r>
            <a:r>
              <a:rPr lang="en" sz="900" b="0" i="0" u="none" strike="noStrike" cap="none">
                <a:solidFill>
                  <a:srgbClr val="7A3E9D"/>
                </a:solidFill>
                <a:latin typeface="Consolas"/>
                <a:ea typeface="Consolas"/>
                <a:cs typeface="Consolas"/>
                <a:sym typeface="Consolas"/>
              </a:rPr>
              <a:t>param</a:t>
            </a:r>
            <a:r>
              <a:rPr lang="en" sz="900" b="0" i="0" u="none" strike="noStrike" cap="none">
                <a:solidFill>
                  <a:srgbClr val="002060"/>
                </a:solidFill>
                <a:latin typeface="Consolas"/>
                <a:ea typeface="Consolas"/>
                <a:cs typeface="Consolas"/>
                <a:sym typeface="Consolas"/>
              </a:rPr>
              <a:t> $p0 </a:t>
            </a:r>
            <a:r>
              <a:rPr lang="en" sz="900" b="0" i="0" u="none" strike="noStrike" cap="none">
                <a:solidFill>
                  <a:srgbClr val="0070C0"/>
                </a:solidFill>
                <a:latin typeface="Consolas"/>
                <a:ea typeface="Consolas"/>
                <a:cs typeface="Consolas"/>
                <a:sym typeface="Consolas"/>
              </a:rPr>
              <a:t>i32</a:t>
            </a:r>
            <a:r>
              <a:rPr lang="en" sz="900" b="0" i="0" u="none" strike="noStrike" cap="none">
                <a:solidFill>
                  <a:srgbClr val="002060"/>
                </a:solidFill>
                <a:latin typeface="Consolas"/>
                <a:ea typeface="Consolas"/>
                <a:cs typeface="Consolas"/>
                <a:sym typeface="Consolas"/>
              </a:rPr>
              <a:t>)</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002060"/>
                </a:solidFill>
                <a:latin typeface="Consolas"/>
                <a:ea typeface="Consolas"/>
                <a:cs typeface="Consolas"/>
                <a:sym typeface="Consolas"/>
              </a:rPr>
              <a:t> (</a:t>
            </a:r>
            <a:r>
              <a:rPr lang="en" sz="900" b="0" i="0" u="none" strike="noStrike" cap="none">
                <a:solidFill>
                  <a:srgbClr val="7A3E9D"/>
                </a:solidFill>
                <a:latin typeface="Consolas"/>
                <a:ea typeface="Consolas"/>
                <a:cs typeface="Consolas"/>
                <a:sym typeface="Consolas"/>
              </a:rPr>
              <a:t>result</a:t>
            </a:r>
            <a:r>
              <a:rPr lang="en" sz="900" b="0" i="0" u="none" strike="noStrike" cap="none">
                <a:solidFill>
                  <a:srgbClr val="002060"/>
                </a:solidFill>
                <a:latin typeface="Consolas"/>
                <a:ea typeface="Consolas"/>
                <a:cs typeface="Consolas"/>
                <a:sym typeface="Consolas"/>
              </a:rPr>
              <a:t> </a:t>
            </a:r>
            <a:r>
              <a:rPr lang="en" sz="900" b="0" i="0" u="none" strike="noStrike" cap="none">
                <a:solidFill>
                  <a:srgbClr val="0070C0"/>
                </a:solidFill>
                <a:latin typeface="Consolas"/>
                <a:ea typeface="Consolas"/>
                <a:cs typeface="Consolas"/>
                <a:sym typeface="Consolas"/>
              </a:rPr>
              <a:t>i32</a:t>
            </a:r>
            <a:r>
              <a:rPr lang="en" sz="900" b="0" i="0" u="none" strike="noStrike" cap="none">
                <a:solidFill>
                  <a:srgbClr val="002060"/>
                </a:solidFill>
                <a:latin typeface="Consolas"/>
                <a:ea typeface="Consolas"/>
                <a:cs typeface="Consolas"/>
                <a:sym typeface="Consolas"/>
              </a:rPr>
              <a:t>)</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002060"/>
                </a:solidFill>
                <a:latin typeface="Consolas"/>
                <a:ea typeface="Consolas"/>
                <a:cs typeface="Consolas"/>
                <a:sym typeface="Consolas"/>
              </a:rPr>
              <a:t>    </a:t>
            </a:r>
            <a:r>
              <a:rPr lang="en" sz="900" b="0" i="0" u="none" strike="noStrike" cap="none">
                <a:solidFill>
                  <a:srgbClr val="7A3E9D"/>
                </a:solidFill>
                <a:latin typeface="Consolas"/>
                <a:ea typeface="Consolas"/>
                <a:cs typeface="Consolas"/>
                <a:sym typeface="Consolas"/>
              </a:rPr>
              <a:t>get_local</a:t>
            </a:r>
            <a:r>
              <a:rPr lang="en" sz="900" b="0" i="0" u="none" strike="noStrike" cap="none">
                <a:solidFill>
                  <a:srgbClr val="002060"/>
                </a:solidFill>
                <a:latin typeface="Consolas"/>
                <a:ea typeface="Consolas"/>
                <a:cs typeface="Consolas"/>
                <a:sym typeface="Consolas"/>
              </a:rPr>
              <a:t> $p0</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002060"/>
                </a:solidFill>
                <a:latin typeface="Consolas"/>
                <a:ea typeface="Consolas"/>
                <a:cs typeface="Consolas"/>
                <a:sym typeface="Consolas"/>
              </a:rPr>
              <a:t>    </a:t>
            </a:r>
            <a:r>
              <a:rPr lang="en" sz="900" b="0" i="0" u="none" strike="noStrike" cap="none">
                <a:solidFill>
                  <a:srgbClr val="0070C0"/>
                </a:solidFill>
                <a:latin typeface="Consolas"/>
                <a:ea typeface="Consolas"/>
                <a:cs typeface="Consolas"/>
                <a:sym typeface="Consolas"/>
              </a:rPr>
              <a:t>i32</a:t>
            </a:r>
            <a:r>
              <a:rPr lang="en" sz="900" b="0" i="0" u="none" strike="noStrike" cap="none">
                <a:solidFill>
                  <a:srgbClr val="002060"/>
                </a:solidFill>
                <a:latin typeface="Consolas"/>
                <a:ea typeface="Consolas"/>
                <a:cs typeface="Consolas"/>
                <a:sym typeface="Consolas"/>
              </a:rPr>
              <a:t>.</a:t>
            </a:r>
            <a:r>
              <a:rPr lang="en" sz="900" b="0" i="0" u="none" strike="noStrike" cap="none">
                <a:solidFill>
                  <a:srgbClr val="7A3E9D"/>
                </a:solidFill>
                <a:latin typeface="Consolas"/>
                <a:ea typeface="Consolas"/>
                <a:cs typeface="Consolas"/>
                <a:sym typeface="Consolas"/>
              </a:rPr>
              <a:t>const</a:t>
            </a:r>
            <a:r>
              <a:rPr lang="en" sz="900" b="0" i="0" u="none" strike="noStrike" cap="none">
                <a:solidFill>
                  <a:srgbClr val="002060"/>
                </a:solidFill>
                <a:latin typeface="Consolas"/>
                <a:ea typeface="Consolas"/>
                <a:cs typeface="Consolas"/>
                <a:sym typeface="Consolas"/>
              </a:rPr>
              <a:t> 1</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002060"/>
                </a:solidFill>
                <a:latin typeface="Consolas"/>
                <a:ea typeface="Consolas"/>
                <a:cs typeface="Consolas"/>
                <a:sym typeface="Consolas"/>
              </a:rPr>
              <a:t>    </a:t>
            </a:r>
            <a:r>
              <a:rPr lang="en" sz="900" b="0" i="0" u="none" strike="noStrike" cap="none">
                <a:solidFill>
                  <a:srgbClr val="0070C0"/>
                </a:solidFill>
                <a:latin typeface="Consolas"/>
                <a:ea typeface="Consolas"/>
                <a:cs typeface="Consolas"/>
                <a:sym typeface="Consolas"/>
              </a:rPr>
              <a:t>i32</a:t>
            </a:r>
            <a:r>
              <a:rPr lang="en" sz="900" b="0" i="0" u="none" strike="noStrike" cap="none">
                <a:solidFill>
                  <a:srgbClr val="002060"/>
                </a:solidFill>
                <a:latin typeface="Consolas"/>
                <a:ea typeface="Consolas"/>
                <a:cs typeface="Consolas"/>
                <a:sym typeface="Consolas"/>
              </a:rPr>
              <a:t>.</a:t>
            </a:r>
            <a:r>
              <a:rPr lang="en" sz="900" b="0" i="0" u="none" strike="noStrike" cap="none">
                <a:solidFill>
                  <a:srgbClr val="7A3E9D"/>
                </a:solidFill>
                <a:latin typeface="Consolas"/>
                <a:ea typeface="Consolas"/>
                <a:cs typeface="Consolas"/>
                <a:sym typeface="Consolas"/>
              </a:rPr>
              <a:t>and</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002060"/>
                </a:solidFill>
                <a:latin typeface="Consolas"/>
                <a:ea typeface="Consolas"/>
                <a:cs typeface="Consolas"/>
                <a:sym typeface="Consolas"/>
              </a:rPr>
              <a:t>    </a:t>
            </a:r>
            <a:r>
              <a:rPr lang="en" sz="900" b="0" i="0" u="none" strike="noStrike" cap="none">
                <a:solidFill>
                  <a:srgbClr val="0070C0"/>
                </a:solidFill>
                <a:latin typeface="Consolas"/>
                <a:ea typeface="Consolas"/>
                <a:cs typeface="Consolas"/>
                <a:sym typeface="Consolas"/>
              </a:rPr>
              <a:t>i32</a:t>
            </a:r>
            <a:r>
              <a:rPr lang="en" sz="900" b="0" i="0" u="none" strike="noStrike" cap="none">
                <a:solidFill>
                  <a:srgbClr val="002060"/>
                </a:solidFill>
                <a:latin typeface="Consolas"/>
                <a:ea typeface="Consolas"/>
                <a:cs typeface="Consolas"/>
                <a:sym typeface="Consolas"/>
              </a:rPr>
              <a:t>.</a:t>
            </a:r>
            <a:r>
              <a:rPr lang="en" sz="900" b="0" i="0" u="none" strike="noStrike" cap="none">
                <a:solidFill>
                  <a:srgbClr val="7A3E9D"/>
                </a:solidFill>
                <a:latin typeface="Consolas"/>
                <a:ea typeface="Consolas"/>
                <a:cs typeface="Consolas"/>
                <a:sym typeface="Consolas"/>
              </a:rPr>
              <a:t>eqz</a:t>
            </a:r>
            <a:endParaRPr sz="11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1000"/>
                                        <p:tgtEl>
                                          <p:spTgt spid="76"/>
                                        </p:tgtEl>
                                      </p:cBhvr>
                                    </p:animEffect>
                                  </p:childTnLst>
                                </p:cTn>
                              </p:par>
                              <p:par>
                                <p:cTn id="8" presetID="10" presetClass="entr" presetSubtype="0" fill="hold" nodeType="withEffect">
                                  <p:stCondLst>
                                    <p:cond delay="0"/>
                                  </p:stCondLst>
                                  <p:childTnLst>
                                    <p:set>
                                      <p:cBhvr>
                                        <p:cTn id="9" dur="1" fill="hold">
                                          <p:stCondLst>
                                            <p:cond delay="0"/>
                                          </p:stCondLst>
                                        </p:cTn>
                                        <p:tgtEl>
                                          <p:spTgt spid="77"/>
                                        </p:tgtEl>
                                        <p:attrNameLst>
                                          <p:attrName>style.visibility</p:attrName>
                                        </p:attrNameLst>
                                      </p:cBhvr>
                                      <p:to>
                                        <p:strVal val="visible"/>
                                      </p:to>
                                    </p:set>
                                    <p:animEffect transition="in" filter="fade">
                                      <p:cBhvr>
                                        <p:cTn id="10" dur="1000"/>
                                        <p:tgtEl>
                                          <p:spTgt spid="77"/>
                                        </p:tgtEl>
                                      </p:cBhvr>
                                    </p:animEffect>
                                  </p:childTnLst>
                                </p:cTn>
                              </p:par>
                              <p:par>
                                <p:cTn id="11" presetID="10" presetClass="entr" presetSubtype="0" fill="hold" nodeType="withEffect">
                                  <p:stCondLst>
                                    <p:cond delay="0"/>
                                  </p:stCondLst>
                                  <p:childTnLst>
                                    <p:set>
                                      <p:cBhvr>
                                        <p:cTn id="12" dur="1" fill="hold">
                                          <p:stCondLst>
                                            <p:cond delay="0"/>
                                          </p:stCondLst>
                                        </p:cTn>
                                        <p:tgtEl>
                                          <p:spTgt spid="78"/>
                                        </p:tgtEl>
                                        <p:attrNameLst>
                                          <p:attrName>style.visibility</p:attrName>
                                        </p:attrNameLst>
                                      </p:cBhvr>
                                      <p:to>
                                        <p:strVal val="visible"/>
                                      </p:to>
                                    </p:set>
                                    <p:animEffect transition="in" filter="fade">
                                      <p:cBhvr>
                                        <p:cTn id="13" dur="1000"/>
                                        <p:tgtEl>
                                          <p:spTgt spid="7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92"/>
                                        </p:tgtEl>
                                        <p:attrNameLst>
                                          <p:attrName>style.visibility</p:attrName>
                                        </p:attrNameLst>
                                      </p:cBhvr>
                                      <p:to>
                                        <p:strVal val="visible"/>
                                      </p:to>
                                    </p:set>
                                    <p:animEffect transition="in" filter="fade">
                                      <p:cBhvr>
                                        <p:cTn id="18" dur="1000"/>
                                        <p:tgtEl>
                                          <p:spTgt spid="92"/>
                                        </p:tgtEl>
                                      </p:cBhvr>
                                    </p:animEffect>
                                  </p:childTnLst>
                                </p:cTn>
                              </p:par>
                              <p:par>
                                <p:cTn id="19" presetID="10" presetClass="entr" presetSubtype="0" fill="hold" nodeType="withEffect">
                                  <p:stCondLst>
                                    <p:cond delay="0"/>
                                  </p:stCondLst>
                                  <p:childTnLst>
                                    <p:set>
                                      <p:cBhvr>
                                        <p:cTn id="20" dur="1" fill="hold">
                                          <p:stCondLst>
                                            <p:cond delay="0"/>
                                          </p:stCondLst>
                                        </p:cTn>
                                        <p:tgtEl>
                                          <p:spTgt spid="89"/>
                                        </p:tgtEl>
                                        <p:attrNameLst>
                                          <p:attrName>style.visibility</p:attrName>
                                        </p:attrNameLst>
                                      </p:cBhvr>
                                      <p:to>
                                        <p:strVal val="visible"/>
                                      </p:to>
                                    </p:set>
                                    <p:animEffect transition="in" filter="fade">
                                      <p:cBhvr>
                                        <p:cTn id="21" dur="1000"/>
                                        <p:tgtEl>
                                          <p:spTgt spid="89"/>
                                        </p:tgtEl>
                                      </p:cBhvr>
                                    </p:animEffect>
                                  </p:childTnLst>
                                </p:cTn>
                              </p:par>
                              <p:par>
                                <p:cTn id="22" presetID="10" presetClass="entr" presetSubtype="0" fill="hold" nodeType="withEffect">
                                  <p:stCondLst>
                                    <p:cond delay="0"/>
                                  </p:stCondLst>
                                  <p:childTnLst>
                                    <p:set>
                                      <p:cBhvr>
                                        <p:cTn id="23" dur="1" fill="hold">
                                          <p:stCondLst>
                                            <p:cond delay="0"/>
                                          </p:stCondLst>
                                        </p:cTn>
                                        <p:tgtEl>
                                          <p:spTgt spid="79"/>
                                        </p:tgtEl>
                                        <p:attrNameLst>
                                          <p:attrName>style.visibility</p:attrName>
                                        </p:attrNameLst>
                                      </p:cBhvr>
                                      <p:to>
                                        <p:strVal val="visible"/>
                                      </p:to>
                                    </p:set>
                                    <p:animEffect transition="in" filter="fade">
                                      <p:cBhvr>
                                        <p:cTn id="24" dur="1000"/>
                                        <p:tgtEl>
                                          <p:spTgt spid="79"/>
                                        </p:tgtEl>
                                      </p:cBhvr>
                                    </p:animEffect>
                                  </p:childTnLst>
                                </p:cTn>
                              </p:par>
                              <p:par>
                                <p:cTn id="25" presetID="10" presetClass="entr" presetSubtype="0" fill="hold" nodeType="withEffect">
                                  <p:stCondLst>
                                    <p:cond delay="0"/>
                                  </p:stCondLst>
                                  <p:childTnLst>
                                    <p:set>
                                      <p:cBhvr>
                                        <p:cTn id="26" dur="1" fill="hold">
                                          <p:stCondLst>
                                            <p:cond delay="0"/>
                                          </p:stCondLst>
                                        </p:cTn>
                                        <p:tgtEl>
                                          <p:spTgt spid="95"/>
                                        </p:tgtEl>
                                        <p:attrNameLst>
                                          <p:attrName>style.visibility</p:attrName>
                                        </p:attrNameLst>
                                      </p:cBhvr>
                                      <p:to>
                                        <p:strVal val="visible"/>
                                      </p:to>
                                    </p:set>
                                    <p:animEffect transition="in" filter="fade">
                                      <p:cBhvr>
                                        <p:cTn id="27" dur="1000"/>
                                        <p:tgtEl>
                                          <p:spTgt spid="95"/>
                                        </p:tgtEl>
                                      </p:cBhvr>
                                    </p:animEffect>
                                  </p:childTnLst>
                                </p:cTn>
                              </p:par>
                              <p:par>
                                <p:cTn id="28" presetID="10" presetClass="entr" presetSubtype="0" fill="hold" nodeType="withEffect">
                                  <p:stCondLst>
                                    <p:cond delay="0"/>
                                  </p:stCondLst>
                                  <p:childTnLst>
                                    <p:set>
                                      <p:cBhvr>
                                        <p:cTn id="29" dur="1" fill="hold">
                                          <p:stCondLst>
                                            <p:cond delay="0"/>
                                          </p:stCondLst>
                                        </p:cTn>
                                        <p:tgtEl>
                                          <p:spTgt spid="96"/>
                                        </p:tgtEl>
                                        <p:attrNameLst>
                                          <p:attrName>style.visibility</p:attrName>
                                        </p:attrNameLst>
                                      </p:cBhvr>
                                      <p:to>
                                        <p:strVal val="visible"/>
                                      </p:to>
                                    </p:set>
                                    <p:animEffect transition="in" filter="fade">
                                      <p:cBhvr>
                                        <p:cTn id="30" dur="1000"/>
                                        <p:tgtEl>
                                          <p:spTgt spid="96"/>
                                        </p:tgtEl>
                                      </p:cBhvr>
                                    </p:animEffect>
                                  </p:childTnLst>
                                </p:cTn>
                              </p:par>
                              <p:par>
                                <p:cTn id="31" presetID="10" presetClass="entr" presetSubtype="0" fill="hold" nodeType="withEffect">
                                  <p:stCondLst>
                                    <p:cond delay="0"/>
                                  </p:stCondLst>
                                  <p:childTnLst>
                                    <p:set>
                                      <p:cBhvr>
                                        <p:cTn id="32" dur="1" fill="hold">
                                          <p:stCondLst>
                                            <p:cond delay="0"/>
                                          </p:stCondLst>
                                        </p:cTn>
                                        <p:tgtEl>
                                          <p:spTgt spid="80"/>
                                        </p:tgtEl>
                                        <p:attrNameLst>
                                          <p:attrName>style.visibility</p:attrName>
                                        </p:attrNameLst>
                                      </p:cBhvr>
                                      <p:to>
                                        <p:strVal val="visible"/>
                                      </p:to>
                                    </p:set>
                                    <p:animEffect transition="in" filter="fade">
                                      <p:cBhvr>
                                        <p:cTn id="33" dur="1000"/>
                                        <p:tgtEl>
                                          <p:spTgt spid="80"/>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75"/>
                                        </p:tgtEl>
                                        <p:attrNameLst>
                                          <p:attrName>style.visibility</p:attrName>
                                        </p:attrNameLst>
                                      </p:cBhvr>
                                      <p:to>
                                        <p:strVal val="visible"/>
                                      </p:to>
                                    </p:set>
                                    <p:animEffect transition="in" filter="fade">
                                      <p:cBhvr>
                                        <p:cTn id="38" dur="1000"/>
                                        <p:tgtEl>
                                          <p:spTgt spid="75"/>
                                        </p:tgtEl>
                                      </p:cBhvr>
                                    </p:animEffect>
                                  </p:childTnLst>
                                </p:cTn>
                              </p:par>
                              <p:par>
                                <p:cTn id="39" presetID="10" presetClass="entr" presetSubtype="0" fill="hold" nodeType="withEffect">
                                  <p:stCondLst>
                                    <p:cond delay="0"/>
                                  </p:stCondLst>
                                  <p:childTnLst>
                                    <p:set>
                                      <p:cBhvr>
                                        <p:cTn id="40" dur="1" fill="hold">
                                          <p:stCondLst>
                                            <p:cond delay="0"/>
                                          </p:stCondLst>
                                        </p:cTn>
                                        <p:tgtEl>
                                          <p:spTgt spid="84"/>
                                        </p:tgtEl>
                                        <p:attrNameLst>
                                          <p:attrName>style.visibility</p:attrName>
                                        </p:attrNameLst>
                                      </p:cBhvr>
                                      <p:to>
                                        <p:strVal val="visible"/>
                                      </p:to>
                                    </p:set>
                                    <p:animEffect transition="in" filter="fade">
                                      <p:cBhvr>
                                        <p:cTn id="41" dur="1000"/>
                                        <p:tgtEl>
                                          <p:spTgt spid="84"/>
                                        </p:tgtEl>
                                      </p:cBhvr>
                                    </p:animEffect>
                                  </p:childTnLst>
                                </p:cTn>
                              </p:par>
                              <p:par>
                                <p:cTn id="42" presetID="10" presetClass="entr" presetSubtype="0" fill="hold" nodeType="withEffect">
                                  <p:stCondLst>
                                    <p:cond delay="0"/>
                                  </p:stCondLst>
                                  <p:childTnLst>
                                    <p:set>
                                      <p:cBhvr>
                                        <p:cTn id="43" dur="1" fill="hold">
                                          <p:stCondLst>
                                            <p:cond delay="0"/>
                                          </p:stCondLst>
                                        </p:cTn>
                                        <p:tgtEl>
                                          <p:spTgt spid="85"/>
                                        </p:tgtEl>
                                        <p:attrNameLst>
                                          <p:attrName>style.visibility</p:attrName>
                                        </p:attrNameLst>
                                      </p:cBhvr>
                                      <p:to>
                                        <p:strVal val="visible"/>
                                      </p:to>
                                    </p:set>
                                    <p:animEffect transition="in" filter="fade">
                                      <p:cBhvr>
                                        <p:cTn id="44" dur="1000"/>
                                        <p:tgtEl>
                                          <p:spTgt spid="85"/>
                                        </p:tgtEl>
                                      </p:cBhvr>
                                    </p:animEffect>
                                  </p:childTnLst>
                                </p:cTn>
                              </p:par>
                              <p:par>
                                <p:cTn id="45" presetID="10" presetClass="entr" presetSubtype="0" fill="hold" nodeType="withEffect">
                                  <p:stCondLst>
                                    <p:cond delay="0"/>
                                  </p:stCondLst>
                                  <p:childTnLst>
                                    <p:set>
                                      <p:cBhvr>
                                        <p:cTn id="46" dur="1" fill="hold">
                                          <p:stCondLst>
                                            <p:cond delay="0"/>
                                          </p:stCondLst>
                                        </p:cTn>
                                        <p:tgtEl>
                                          <p:spTgt spid="86"/>
                                        </p:tgtEl>
                                        <p:attrNameLst>
                                          <p:attrName>style.visibility</p:attrName>
                                        </p:attrNameLst>
                                      </p:cBhvr>
                                      <p:to>
                                        <p:strVal val="visible"/>
                                      </p:to>
                                    </p:set>
                                    <p:animEffect transition="in" filter="fade">
                                      <p:cBhvr>
                                        <p:cTn id="47" dur="1000"/>
                                        <p:tgtEl>
                                          <p:spTgt spid="86"/>
                                        </p:tgtEl>
                                      </p:cBhvr>
                                    </p:animEffect>
                                  </p:childTnLst>
                                </p:cTn>
                              </p:par>
                              <p:par>
                                <p:cTn id="48" presetID="10" presetClass="entr" presetSubtype="0" fill="hold" nodeType="withEffect">
                                  <p:stCondLst>
                                    <p:cond delay="0"/>
                                  </p:stCondLst>
                                  <p:childTnLst>
                                    <p:set>
                                      <p:cBhvr>
                                        <p:cTn id="49" dur="1" fill="hold">
                                          <p:stCondLst>
                                            <p:cond delay="0"/>
                                          </p:stCondLst>
                                        </p:cTn>
                                        <p:tgtEl>
                                          <p:spTgt spid="87"/>
                                        </p:tgtEl>
                                        <p:attrNameLst>
                                          <p:attrName>style.visibility</p:attrName>
                                        </p:attrNameLst>
                                      </p:cBhvr>
                                      <p:to>
                                        <p:strVal val="visible"/>
                                      </p:to>
                                    </p:set>
                                    <p:animEffect transition="in" filter="fade">
                                      <p:cBhvr>
                                        <p:cTn id="50" dur="1000"/>
                                        <p:tgtEl>
                                          <p:spTgt spid="87"/>
                                        </p:tgtEl>
                                      </p:cBhvr>
                                    </p:animEffect>
                                  </p:childTnLst>
                                </p:cTn>
                              </p:par>
                              <p:par>
                                <p:cTn id="51" presetID="10" presetClass="entr" presetSubtype="0" fill="hold" nodeType="withEffect">
                                  <p:stCondLst>
                                    <p:cond delay="0"/>
                                  </p:stCondLst>
                                  <p:childTnLst>
                                    <p:set>
                                      <p:cBhvr>
                                        <p:cTn id="52" dur="1" fill="hold">
                                          <p:stCondLst>
                                            <p:cond delay="0"/>
                                          </p:stCondLst>
                                        </p:cTn>
                                        <p:tgtEl>
                                          <p:spTgt spid="88"/>
                                        </p:tgtEl>
                                        <p:attrNameLst>
                                          <p:attrName>style.visibility</p:attrName>
                                        </p:attrNameLst>
                                      </p:cBhvr>
                                      <p:to>
                                        <p:strVal val="visible"/>
                                      </p:to>
                                    </p:set>
                                    <p:animEffect transition="in" filter="fade">
                                      <p:cBhvr>
                                        <p:cTn id="53" dur="1000"/>
                                        <p:tgtEl>
                                          <p:spTgt spid="88"/>
                                        </p:tgtEl>
                                      </p:cBhvr>
                                    </p:animEffect>
                                  </p:childTnLst>
                                </p:cTn>
                              </p:par>
                              <p:par>
                                <p:cTn id="54" presetID="10" presetClass="entr" presetSubtype="0" fill="hold" nodeType="withEffect">
                                  <p:stCondLst>
                                    <p:cond delay="0"/>
                                  </p:stCondLst>
                                  <p:childTnLst>
                                    <p:set>
                                      <p:cBhvr>
                                        <p:cTn id="55" dur="1" fill="hold">
                                          <p:stCondLst>
                                            <p:cond delay="0"/>
                                          </p:stCondLst>
                                        </p:cTn>
                                        <p:tgtEl>
                                          <p:spTgt spid="91"/>
                                        </p:tgtEl>
                                        <p:attrNameLst>
                                          <p:attrName>style.visibility</p:attrName>
                                        </p:attrNameLst>
                                      </p:cBhvr>
                                      <p:to>
                                        <p:strVal val="visible"/>
                                      </p:to>
                                    </p:set>
                                    <p:animEffect transition="in" filter="fade">
                                      <p:cBhvr>
                                        <p:cTn id="56" dur="1000"/>
                                        <p:tgtEl>
                                          <p:spTgt spid="91"/>
                                        </p:tgtEl>
                                      </p:cBhvr>
                                    </p:animEffect>
                                  </p:childTnLst>
                                </p:cTn>
                              </p:par>
                              <p:par>
                                <p:cTn id="57" presetID="10" presetClass="entr" presetSubtype="0" fill="hold" nodeType="withEffect">
                                  <p:stCondLst>
                                    <p:cond delay="0"/>
                                  </p:stCondLst>
                                  <p:childTnLst>
                                    <p:set>
                                      <p:cBhvr>
                                        <p:cTn id="58" dur="1" fill="hold">
                                          <p:stCondLst>
                                            <p:cond delay="0"/>
                                          </p:stCondLst>
                                        </p:cTn>
                                        <p:tgtEl>
                                          <p:spTgt spid="93"/>
                                        </p:tgtEl>
                                        <p:attrNameLst>
                                          <p:attrName>style.visibility</p:attrName>
                                        </p:attrNameLst>
                                      </p:cBhvr>
                                      <p:to>
                                        <p:strVal val="visible"/>
                                      </p:to>
                                    </p:set>
                                    <p:animEffect transition="in" filter="fade">
                                      <p:cBhvr>
                                        <p:cTn id="59" dur="1000"/>
                                        <p:tgtEl>
                                          <p:spTgt spid="93"/>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82"/>
                                        </p:tgtEl>
                                        <p:attrNameLst>
                                          <p:attrName>style.visibility</p:attrName>
                                        </p:attrNameLst>
                                      </p:cBhvr>
                                      <p:to>
                                        <p:strVal val="visible"/>
                                      </p:to>
                                    </p:set>
                                    <p:animEffect transition="in" filter="fade">
                                      <p:cBhvr>
                                        <p:cTn id="64" dur="1000"/>
                                        <p:tgtEl>
                                          <p:spTgt spid="82"/>
                                        </p:tgtEl>
                                      </p:cBhvr>
                                    </p:animEffect>
                                  </p:childTnLst>
                                </p:cTn>
                              </p:par>
                              <p:par>
                                <p:cTn id="65" presetID="10" presetClass="entr" presetSubtype="0" fill="hold" nodeType="withEffect">
                                  <p:stCondLst>
                                    <p:cond delay="0"/>
                                  </p:stCondLst>
                                  <p:childTnLst>
                                    <p:set>
                                      <p:cBhvr>
                                        <p:cTn id="66" dur="1" fill="hold">
                                          <p:stCondLst>
                                            <p:cond delay="0"/>
                                          </p:stCondLst>
                                        </p:cTn>
                                        <p:tgtEl>
                                          <p:spTgt spid="83"/>
                                        </p:tgtEl>
                                        <p:attrNameLst>
                                          <p:attrName>style.visibility</p:attrName>
                                        </p:attrNameLst>
                                      </p:cBhvr>
                                      <p:to>
                                        <p:strVal val="visible"/>
                                      </p:to>
                                    </p:set>
                                    <p:animEffect transition="in" filter="fade">
                                      <p:cBhvr>
                                        <p:cTn id="67" dur="1000"/>
                                        <p:tgtEl>
                                          <p:spTgt spid="83"/>
                                        </p:tgtEl>
                                      </p:cBhvr>
                                    </p:animEffect>
                                  </p:childTnLst>
                                </p:cTn>
                              </p:par>
                              <p:par>
                                <p:cTn id="68" presetID="10" presetClass="entr" presetSubtype="0" fill="hold" nodeType="withEffect">
                                  <p:stCondLst>
                                    <p:cond delay="0"/>
                                  </p:stCondLst>
                                  <p:childTnLst>
                                    <p:set>
                                      <p:cBhvr>
                                        <p:cTn id="69" dur="1" fill="hold">
                                          <p:stCondLst>
                                            <p:cond delay="0"/>
                                          </p:stCondLst>
                                        </p:cTn>
                                        <p:tgtEl>
                                          <p:spTgt spid="94"/>
                                        </p:tgtEl>
                                        <p:attrNameLst>
                                          <p:attrName>style.visibility</p:attrName>
                                        </p:attrNameLst>
                                      </p:cBhvr>
                                      <p:to>
                                        <p:strVal val="visible"/>
                                      </p:to>
                                    </p:set>
                                    <p:animEffect transition="in" filter="fade">
                                      <p:cBhvr>
                                        <p:cTn id="70" dur="1000"/>
                                        <p:tgtEl>
                                          <p:spTgt spid="94"/>
                                        </p:tgtEl>
                                      </p:cBhvr>
                                    </p:animEffect>
                                  </p:childTnLst>
                                </p:cTn>
                              </p:par>
                              <p:par>
                                <p:cTn id="71" presetID="10" presetClass="entr" presetSubtype="0" fill="hold" nodeType="withEffect">
                                  <p:stCondLst>
                                    <p:cond delay="0"/>
                                  </p:stCondLst>
                                  <p:childTnLst>
                                    <p:set>
                                      <p:cBhvr>
                                        <p:cTn id="72" dur="1" fill="hold">
                                          <p:stCondLst>
                                            <p:cond delay="0"/>
                                          </p:stCondLst>
                                        </p:cTn>
                                        <p:tgtEl>
                                          <p:spTgt spid="97"/>
                                        </p:tgtEl>
                                        <p:attrNameLst>
                                          <p:attrName>style.visibility</p:attrName>
                                        </p:attrNameLst>
                                      </p:cBhvr>
                                      <p:to>
                                        <p:strVal val="visible"/>
                                      </p:to>
                                    </p:set>
                                    <p:animEffect transition="in" filter="fade">
                                      <p:cBhvr>
                                        <p:cTn id="73" dur="1000"/>
                                        <p:tgtEl>
                                          <p:spTgt spid="97"/>
                                        </p:tgtEl>
                                      </p:cBhvr>
                                    </p:animEffect>
                                  </p:childTnLst>
                                </p:cTn>
                              </p:par>
                              <p:par>
                                <p:cTn id="74" presetID="10" presetClass="entr" presetSubtype="0" fill="hold" nodeType="withEffect">
                                  <p:stCondLst>
                                    <p:cond delay="0"/>
                                  </p:stCondLst>
                                  <p:childTnLst>
                                    <p:set>
                                      <p:cBhvr>
                                        <p:cTn id="75" dur="1" fill="hold">
                                          <p:stCondLst>
                                            <p:cond delay="0"/>
                                          </p:stCondLst>
                                        </p:cTn>
                                        <p:tgtEl>
                                          <p:spTgt spid="81"/>
                                        </p:tgtEl>
                                        <p:attrNameLst>
                                          <p:attrName>style.visibility</p:attrName>
                                        </p:attrNameLst>
                                      </p:cBhvr>
                                      <p:to>
                                        <p:strVal val="visible"/>
                                      </p:to>
                                    </p:set>
                                    <p:animEffect transition="in" filter="fade">
                                      <p:cBhvr>
                                        <p:cTn id="76" dur="1000"/>
                                        <p:tgtEl>
                                          <p:spTgt spid="81"/>
                                        </p:tgtEl>
                                      </p:cBhvr>
                                    </p:animEffect>
                                  </p:childTnLst>
                                </p:cTn>
                              </p:par>
                              <p:par>
                                <p:cTn id="77" presetID="10" presetClass="entr" presetSubtype="0" fill="hold" nodeType="withEffect">
                                  <p:stCondLst>
                                    <p:cond delay="0"/>
                                  </p:stCondLst>
                                  <p:childTnLst>
                                    <p:set>
                                      <p:cBhvr>
                                        <p:cTn id="78" dur="1" fill="hold">
                                          <p:stCondLst>
                                            <p:cond delay="0"/>
                                          </p:stCondLst>
                                        </p:cTn>
                                        <p:tgtEl>
                                          <p:spTgt spid="90"/>
                                        </p:tgtEl>
                                        <p:attrNameLst>
                                          <p:attrName>style.visibility</p:attrName>
                                        </p:attrNameLst>
                                      </p:cBhvr>
                                      <p:to>
                                        <p:strVal val="visible"/>
                                      </p:to>
                                    </p:set>
                                    <p:animEffect transition="in" filter="fade">
                                      <p:cBhvr>
                                        <p:cTn id="79" dur="10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2"/>
          <p:cNvSpPr txBox="1">
            <a:spLocks noGrp="1"/>
          </p:cNvSpPr>
          <p:nvPr>
            <p:ph type="title"/>
          </p:nvPr>
        </p:nvSpPr>
        <p:spPr>
          <a:xfrm>
            <a:off x="490250" y="450150"/>
            <a:ext cx="8070426" cy="29505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4800"/>
              <a:buNone/>
            </a:pPr>
            <a:r>
              <a:rPr lang="en"/>
              <a:t>Thank You!</a:t>
            </a:r>
            <a:endParaRPr dirty="0"/>
          </a:p>
        </p:txBody>
      </p:sp>
      <p:sp>
        <p:nvSpPr>
          <p:cNvPr id="280" name="Google Shape;280;p42"/>
          <p:cNvSpPr txBox="1">
            <a:spLocks noGrp="1"/>
          </p:cNvSpPr>
          <p:nvPr>
            <p:ph type="subTitle" idx="4294967295"/>
          </p:nvPr>
        </p:nvSpPr>
        <p:spPr>
          <a:xfrm>
            <a:off x="341475" y="3042825"/>
            <a:ext cx="2086200" cy="636300"/>
          </a:xfrm>
          <a:prstGeom prst="rect">
            <a:avLst/>
          </a:prstGeom>
          <a:noFill/>
          <a:ln>
            <a:noFill/>
          </a:ln>
        </p:spPr>
        <p:txBody>
          <a:bodyPr spcFirstLastPara="1" wrap="square" lIns="91425" tIns="91425" rIns="91425" bIns="91425" anchor="t" anchorCtr="0">
            <a:normAutofit fontScale="85000" lnSpcReduction="20000"/>
          </a:bodyPr>
          <a:lstStyle/>
          <a:p>
            <a:pPr marL="0" marR="0" lvl="0" indent="0" algn="l" rtl="0">
              <a:lnSpc>
                <a:spcPct val="115000"/>
              </a:lnSpc>
              <a:spcBef>
                <a:spcPts val="0"/>
              </a:spcBef>
              <a:spcAft>
                <a:spcPts val="1200"/>
              </a:spcAft>
              <a:buClr>
                <a:schemeClr val="dk2"/>
              </a:buClr>
              <a:buSzPct val="42395"/>
              <a:buFont typeface="Arial"/>
              <a:buNone/>
            </a:pPr>
            <a:r>
              <a:rPr lang="en" sz="2400" b="1" i="0" u="none" strike="noStrike" cap="none">
                <a:solidFill>
                  <a:schemeClr val="dk2"/>
                </a:solidFill>
                <a:latin typeface="Arial"/>
                <a:ea typeface="Arial"/>
                <a:cs typeface="Arial"/>
                <a:sym typeface="Arial"/>
              </a:rPr>
              <a:t>Alan Romano</a:t>
            </a:r>
            <a:endParaRPr sz="2400" b="1" i="0" u="none" strike="noStrike" cap="none">
              <a:solidFill>
                <a:schemeClr val="dk2"/>
              </a:solidFill>
              <a:latin typeface="Arial"/>
              <a:ea typeface="Arial"/>
              <a:cs typeface="Arial"/>
              <a:sym typeface="Arial"/>
            </a:endParaRPr>
          </a:p>
        </p:txBody>
      </p:sp>
      <p:sp>
        <p:nvSpPr>
          <p:cNvPr id="281" name="Google Shape;281;p42"/>
          <p:cNvSpPr txBox="1">
            <a:spLocks noGrp="1"/>
          </p:cNvSpPr>
          <p:nvPr>
            <p:ph type="subTitle" idx="4294967295"/>
          </p:nvPr>
        </p:nvSpPr>
        <p:spPr>
          <a:xfrm>
            <a:off x="2503550" y="3042825"/>
            <a:ext cx="1697400" cy="572400"/>
          </a:xfrm>
          <a:prstGeom prst="rect">
            <a:avLst/>
          </a:prstGeom>
          <a:noFill/>
          <a:ln>
            <a:noFill/>
          </a:ln>
        </p:spPr>
        <p:txBody>
          <a:bodyPr spcFirstLastPara="1" wrap="square" lIns="91425" tIns="91425" rIns="91425" bIns="91425" anchor="t" anchorCtr="0">
            <a:normAutofit fontScale="62500" lnSpcReduction="20000"/>
          </a:bodyPr>
          <a:lstStyle/>
          <a:p>
            <a:pPr marL="0" marR="0" lvl="0" indent="0" algn="l" rtl="0">
              <a:lnSpc>
                <a:spcPct val="115000"/>
              </a:lnSpc>
              <a:spcBef>
                <a:spcPts val="0"/>
              </a:spcBef>
              <a:spcAft>
                <a:spcPts val="1200"/>
              </a:spcAft>
              <a:buClr>
                <a:schemeClr val="dk2"/>
              </a:buClr>
              <a:buSzPts val="1800"/>
              <a:buFont typeface="Arial"/>
              <a:buNone/>
            </a:pPr>
            <a:r>
              <a:rPr lang="en" sz="2400" b="0" i="0" u="none" strike="noStrike" cap="none" dirty="0">
                <a:solidFill>
                  <a:schemeClr val="dk2"/>
                </a:solidFill>
                <a:latin typeface="Arial"/>
                <a:ea typeface="Arial"/>
                <a:cs typeface="Arial"/>
                <a:sym typeface="Arial"/>
              </a:rPr>
              <a:t>Xinyue Liu</a:t>
            </a:r>
            <a:endParaRPr sz="2400" b="0" i="0" u="none" strike="noStrike" cap="none" dirty="0">
              <a:solidFill>
                <a:schemeClr val="dk2"/>
              </a:solidFill>
              <a:latin typeface="Arial"/>
              <a:ea typeface="Arial"/>
              <a:cs typeface="Arial"/>
              <a:sym typeface="Arial"/>
            </a:endParaRPr>
          </a:p>
        </p:txBody>
      </p:sp>
      <p:sp>
        <p:nvSpPr>
          <p:cNvPr id="282" name="Google Shape;282;p42"/>
          <p:cNvSpPr txBox="1">
            <a:spLocks noGrp="1"/>
          </p:cNvSpPr>
          <p:nvPr>
            <p:ph type="subTitle" idx="4294967295"/>
          </p:nvPr>
        </p:nvSpPr>
        <p:spPr>
          <a:xfrm>
            <a:off x="4276825" y="3042825"/>
            <a:ext cx="2493600" cy="636300"/>
          </a:xfrm>
          <a:prstGeom prst="rect">
            <a:avLst/>
          </a:prstGeom>
          <a:noFill/>
          <a:ln>
            <a:noFill/>
          </a:ln>
        </p:spPr>
        <p:txBody>
          <a:bodyPr spcFirstLastPara="1" wrap="square" lIns="91425" tIns="91425" rIns="91425" bIns="91425" anchor="t" anchorCtr="0">
            <a:normAutofit fontScale="85000" lnSpcReduction="20000"/>
          </a:bodyPr>
          <a:lstStyle/>
          <a:p>
            <a:pPr marL="0" marR="0" lvl="0" indent="0" algn="l" rtl="0">
              <a:lnSpc>
                <a:spcPct val="115000"/>
              </a:lnSpc>
              <a:spcBef>
                <a:spcPts val="0"/>
              </a:spcBef>
              <a:spcAft>
                <a:spcPts val="1200"/>
              </a:spcAft>
              <a:buClr>
                <a:schemeClr val="dk2"/>
              </a:buClr>
              <a:buSzPts val="1800"/>
              <a:buFont typeface="Arial"/>
              <a:buNone/>
            </a:pPr>
            <a:r>
              <a:rPr lang="en" sz="2400" b="0" i="0" u="none" strike="noStrike" cap="none" dirty="0">
                <a:solidFill>
                  <a:schemeClr val="dk2"/>
                </a:solidFill>
                <a:latin typeface="Arial"/>
                <a:ea typeface="Arial"/>
                <a:cs typeface="Arial"/>
                <a:sym typeface="Arial"/>
              </a:rPr>
              <a:t>Yonghwi Kwon</a:t>
            </a:r>
            <a:endParaRPr sz="2400" b="0" i="0" u="none" strike="noStrike" cap="none" dirty="0">
              <a:solidFill>
                <a:schemeClr val="dk2"/>
              </a:solidFill>
              <a:latin typeface="Arial"/>
              <a:ea typeface="Arial"/>
              <a:cs typeface="Arial"/>
              <a:sym typeface="Arial"/>
            </a:endParaRPr>
          </a:p>
        </p:txBody>
      </p:sp>
      <p:sp>
        <p:nvSpPr>
          <p:cNvPr id="283" name="Google Shape;283;p42"/>
          <p:cNvSpPr txBox="1">
            <a:spLocks noGrp="1"/>
          </p:cNvSpPr>
          <p:nvPr>
            <p:ph type="subTitle" idx="4294967295"/>
          </p:nvPr>
        </p:nvSpPr>
        <p:spPr>
          <a:xfrm>
            <a:off x="6525900" y="3042825"/>
            <a:ext cx="2306400" cy="572400"/>
          </a:xfrm>
          <a:prstGeom prst="rect">
            <a:avLst/>
          </a:prstGeom>
          <a:noFill/>
          <a:ln>
            <a:noFill/>
          </a:ln>
        </p:spPr>
        <p:txBody>
          <a:bodyPr spcFirstLastPara="1" wrap="square" lIns="91425" tIns="91425" rIns="91425" bIns="91425" anchor="t" anchorCtr="0">
            <a:normAutofit fontScale="62500" lnSpcReduction="20000"/>
          </a:bodyPr>
          <a:lstStyle/>
          <a:p>
            <a:pPr marL="0" marR="0" lvl="0" indent="0" algn="l" rtl="0">
              <a:lnSpc>
                <a:spcPct val="115000"/>
              </a:lnSpc>
              <a:spcBef>
                <a:spcPts val="0"/>
              </a:spcBef>
              <a:spcAft>
                <a:spcPts val="1200"/>
              </a:spcAft>
              <a:buClr>
                <a:schemeClr val="dk2"/>
              </a:buClr>
              <a:buSzPts val="1800"/>
              <a:buFont typeface="Arial"/>
              <a:buNone/>
            </a:pPr>
            <a:r>
              <a:rPr lang="en" sz="2400" b="0" i="0" u="none" strike="noStrike" cap="none" dirty="0">
                <a:solidFill>
                  <a:schemeClr val="dk2"/>
                </a:solidFill>
                <a:latin typeface="Arial"/>
                <a:ea typeface="Arial"/>
                <a:cs typeface="Arial"/>
                <a:sym typeface="Arial"/>
              </a:rPr>
              <a:t>Weihang Wang</a:t>
            </a:r>
            <a:endParaRPr sz="2400" b="0" i="0" u="none" strike="noStrike" cap="none" dirty="0">
              <a:solidFill>
                <a:schemeClr val="dk2"/>
              </a:solidFill>
              <a:latin typeface="Arial"/>
              <a:ea typeface="Arial"/>
              <a:cs typeface="Arial"/>
              <a:sym typeface="Arial"/>
            </a:endParaRPr>
          </a:p>
        </p:txBody>
      </p:sp>
      <p:sp>
        <p:nvSpPr>
          <p:cNvPr id="284" name="Google Shape;284;p42"/>
          <p:cNvSpPr txBox="1">
            <a:spLocks noGrp="1"/>
          </p:cNvSpPr>
          <p:nvPr>
            <p:ph type="subTitle" idx="4294967295"/>
          </p:nvPr>
        </p:nvSpPr>
        <p:spPr>
          <a:xfrm>
            <a:off x="231375" y="3493050"/>
            <a:ext cx="2306400" cy="636300"/>
          </a:xfrm>
          <a:prstGeom prst="rect">
            <a:avLst/>
          </a:prstGeom>
          <a:noFill/>
          <a:ln>
            <a:noFill/>
          </a:ln>
        </p:spPr>
        <p:txBody>
          <a:bodyPr spcFirstLastPara="1" wrap="square" lIns="91425" tIns="91425" rIns="91425" bIns="91425" anchor="t" anchorCtr="0">
            <a:normAutofit/>
          </a:bodyPr>
          <a:lstStyle/>
          <a:p>
            <a:pPr marL="0" marR="0" lvl="0" indent="0" algn="l" rtl="0">
              <a:lnSpc>
                <a:spcPct val="80000"/>
              </a:lnSpc>
              <a:spcBef>
                <a:spcPts val="0"/>
              </a:spcBef>
              <a:spcAft>
                <a:spcPts val="1200"/>
              </a:spcAft>
              <a:buClr>
                <a:schemeClr val="dk2"/>
              </a:buClr>
              <a:buSzPts val="712"/>
              <a:buFont typeface="Arial"/>
              <a:buNone/>
            </a:pPr>
            <a:r>
              <a:rPr lang="en" sz="1400" b="1" i="0" u="none" strike="noStrike" cap="none" dirty="0">
                <a:solidFill>
                  <a:schemeClr val="dk2"/>
                </a:solidFill>
                <a:latin typeface="Arial"/>
                <a:ea typeface="Arial"/>
                <a:cs typeface="Arial"/>
                <a:sym typeface="Arial"/>
              </a:rPr>
              <a:t>alanroma@buffalo.edu</a:t>
            </a:r>
            <a:endParaRPr sz="1400" b="1" i="0" u="none" strike="noStrike" cap="none" dirty="0">
              <a:solidFill>
                <a:schemeClr val="dk2"/>
              </a:solidFill>
              <a:latin typeface="Arial"/>
              <a:ea typeface="Arial"/>
              <a:cs typeface="Arial"/>
              <a:sym typeface="Arial"/>
            </a:endParaRPr>
          </a:p>
        </p:txBody>
      </p:sp>
      <p:sp>
        <p:nvSpPr>
          <p:cNvPr id="285" name="Google Shape;285;p42"/>
          <p:cNvSpPr txBox="1">
            <a:spLocks noGrp="1"/>
          </p:cNvSpPr>
          <p:nvPr>
            <p:ph type="subTitle" idx="4294967295"/>
          </p:nvPr>
        </p:nvSpPr>
        <p:spPr>
          <a:xfrm>
            <a:off x="2415500" y="3493050"/>
            <a:ext cx="1873500" cy="636300"/>
          </a:xfrm>
          <a:prstGeom prst="rect">
            <a:avLst/>
          </a:prstGeom>
          <a:noFill/>
          <a:ln>
            <a:noFill/>
          </a:ln>
        </p:spPr>
        <p:txBody>
          <a:bodyPr spcFirstLastPara="1" wrap="square" lIns="91425" tIns="91425" rIns="91425" bIns="91425" anchor="t" anchorCtr="0">
            <a:normAutofit/>
          </a:bodyPr>
          <a:lstStyle/>
          <a:p>
            <a:pPr marL="0" marR="0" lvl="0" indent="0" algn="l" rtl="0">
              <a:lnSpc>
                <a:spcPct val="80000"/>
              </a:lnSpc>
              <a:spcBef>
                <a:spcPts val="0"/>
              </a:spcBef>
              <a:spcAft>
                <a:spcPts val="1200"/>
              </a:spcAft>
              <a:buClr>
                <a:schemeClr val="dk2"/>
              </a:buClr>
              <a:buSzPts val="712"/>
              <a:buFont typeface="Arial"/>
              <a:buNone/>
            </a:pPr>
            <a:r>
              <a:rPr lang="en" sz="1400" b="0" i="0" u="none" strike="noStrike" cap="none" dirty="0">
                <a:solidFill>
                  <a:srgbClr val="222222"/>
                </a:solidFill>
                <a:highlight>
                  <a:srgbClr val="FFFFFF"/>
                </a:highlight>
                <a:latin typeface="Roboto"/>
                <a:ea typeface="Roboto"/>
                <a:cs typeface="Roboto"/>
                <a:sym typeface="Roboto"/>
              </a:rPr>
              <a:t>xliu234@buffalo.edu</a:t>
            </a:r>
            <a:endParaRPr sz="1400" b="0" i="0" u="none" strike="noStrike" cap="none" dirty="0">
              <a:solidFill>
                <a:schemeClr val="dk2"/>
              </a:solidFill>
              <a:latin typeface="Arial"/>
              <a:ea typeface="Arial"/>
              <a:cs typeface="Arial"/>
              <a:sym typeface="Arial"/>
            </a:endParaRPr>
          </a:p>
        </p:txBody>
      </p:sp>
      <p:sp>
        <p:nvSpPr>
          <p:cNvPr id="286" name="Google Shape;286;p42"/>
          <p:cNvSpPr txBox="1">
            <a:spLocks noGrp="1"/>
          </p:cNvSpPr>
          <p:nvPr>
            <p:ph type="subTitle" idx="4294967295"/>
          </p:nvPr>
        </p:nvSpPr>
        <p:spPr>
          <a:xfrm>
            <a:off x="6618900" y="3493050"/>
            <a:ext cx="2065800" cy="636300"/>
          </a:xfrm>
          <a:prstGeom prst="rect">
            <a:avLst/>
          </a:prstGeom>
          <a:noFill/>
          <a:ln>
            <a:noFill/>
          </a:ln>
        </p:spPr>
        <p:txBody>
          <a:bodyPr spcFirstLastPara="1" wrap="square" lIns="91425" tIns="91425" rIns="91425" bIns="91425" anchor="t" anchorCtr="0">
            <a:normAutofit/>
          </a:bodyPr>
          <a:lstStyle/>
          <a:p>
            <a:pPr marL="0" marR="0" lvl="0" indent="0" algn="l" rtl="0">
              <a:lnSpc>
                <a:spcPct val="80000"/>
              </a:lnSpc>
              <a:spcBef>
                <a:spcPts val="0"/>
              </a:spcBef>
              <a:spcAft>
                <a:spcPts val="1200"/>
              </a:spcAft>
              <a:buClr>
                <a:schemeClr val="dk2"/>
              </a:buClr>
              <a:buSzPts val="712"/>
              <a:buFont typeface="Arial"/>
              <a:buNone/>
            </a:pPr>
            <a:r>
              <a:rPr lang="en" sz="1400" b="0" i="0" u="none" strike="noStrike" cap="none" dirty="0">
                <a:solidFill>
                  <a:srgbClr val="222222"/>
                </a:solidFill>
                <a:highlight>
                  <a:srgbClr val="FFFFFF"/>
                </a:highlight>
                <a:latin typeface="Roboto"/>
                <a:ea typeface="Roboto"/>
                <a:cs typeface="Roboto"/>
                <a:sym typeface="Roboto"/>
              </a:rPr>
              <a:t>weihangw@buffalo.edu</a:t>
            </a:r>
            <a:endParaRPr sz="1400" b="0" i="0" u="none" strike="noStrike" cap="none" dirty="0">
              <a:solidFill>
                <a:schemeClr val="dk2"/>
              </a:solidFill>
              <a:latin typeface="Arial"/>
              <a:ea typeface="Arial"/>
              <a:cs typeface="Arial"/>
              <a:sym typeface="Arial"/>
            </a:endParaRPr>
          </a:p>
        </p:txBody>
      </p:sp>
      <p:sp>
        <p:nvSpPr>
          <p:cNvPr id="287" name="Google Shape;287;p42"/>
          <p:cNvSpPr txBox="1">
            <a:spLocks noGrp="1"/>
          </p:cNvSpPr>
          <p:nvPr>
            <p:ph type="subTitle" idx="4294967295"/>
          </p:nvPr>
        </p:nvSpPr>
        <p:spPr>
          <a:xfrm>
            <a:off x="4377025" y="3493050"/>
            <a:ext cx="2065800" cy="636300"/>
          </a:xfrm>
          <a:prstGeom prst="rect">
            <a:avLst/>
          </a:prstGeom>
          <a:noFill/>
          <a:ln>
            <a:noFill/>
          </a:ln>
        </p:spPr>
        <p:txBody>
          <a:bodyPr spcFirstLastPara="1" wrap="square" lIns="91425" tIns="91425" rIns="91425" bIns="91425" anchor="t" anchorCtr="0">
            <a:normAutofit/>
          </a:bodyPr>
          <a:lstStyle/>
          <a:p>
            <a:pPr marL="0" marR="0" lvl="0" indent="0" algn="l" rtl="0">
              <a:lnSpc>
                <a:spcPct val="80000"/>
              </a:lnSpc>
              <a:spcBef>
                <a:spcPts val="0"/>
              </a:spcBef>
              <a:spcAft>
                <a:spcPts val="1200"/>
              </a:spcAft>
              <a:buClr>
                <a:schemeClr val="dk2"/>
              </a:buClr>
              <a:buSzPts val="712"/>
              <a:buFont typeface="Arial"/>
              <a:buNone/>
            </a:pPr>
            <a:r>
              <a:rPr lang="en" sz="1400" b="0" i="0" u="none" strike="noStrike" cap="none" dirty="0">
                <a:solidFill>
                  <a:srgbClr val="222222"/>
                </a:solidFill>
                <a:highlight>
                  <a:srgbClr val="FFFFFF"/>
                </a:highlight>
                <a:latin typeface="Roboto"/>
                <a:ea typeface="Roboto"/>
                <a:cs typeface="Roboto"/>
                <a:sym typeface="Roboto"/>
              </a:rPr>
              <a:t>yongkwon@virginia.edu</a:t>
            </a:r>
            <a:endParaRPr sz="1400" b="0" i="0" u="none" strike="noStrike" cap="none" dirty="0">
              <a:solidFill>
                <a:schemeClr val="dk2"/>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Motivation</a:t>
            </a:r>
            <a:endParaRPr/>
          </a:p>
        </p:txBody>
      </p:sp>
      <p:sp>
        <p:nvSpPr>
          <p:cNvPr id="103" name="Google Shape;103;p1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dirty="0"/>
              <a:t>Compilers face unique challenges compared with traditional compilers</a:t>
            </a:r>
            <a:endParaRPr dirty="0"/>
          </a:p>
          <a:p>
            <a:pPr marL="914400" lvl="1" indent="-317500" algn="l" rtl="0">
              <a:lnSpc>
                <a:spcPct val="115000"/>
              </a:lnSpc>
              <a:spcBef>
                <a:spcPts val="0"/>
              </a:spcBef>
              <a:spcAft>
                <a:spcPts val="0"/>
              </a:spcAft>
              <a:buSzPts val="1400"/>
              <a:buChar char="○"/>
            </a:pPr>
            <a:r>
              <a:rPr lang="en" dirty="0"/>
              <a:t>Incompatible Data Type bugs account for 15.75% of the bugs inspected (Finding 1)</a:t>
            </a:r>
            <a:endParaRPr dirty="0"/>
          </a:p>
          <a:p>
            <a:pPr marL="914400" lvl="1" indent="-317500" algn="l" rtl="0">
              <a:lnSpc>
                <a:spcPct val="115000"/>
              </a:lnSpc>
              <a:spcBef>
                <a:spcPts val="0"/>
              </a:spcBef>
              <a:spcAft>
                <a:spcPts val="0"/>
              </a:spcAft>
              <a:buSzPts val="1400"/>
              <a:buChar char="○"/>
            </a:pPr>
            <a:r>
              <a:rPr lang="en" dirty="0"/>
              <a:t>Porting synchronous C/C++ paradigm to event-loop causes a unique challenge (Finding 2)</a:t>
            </a:r>
            <a:endParaRPr dirty="0"/>
          </a:p>
          <a:p>
            <a:pPr marL="914400" lvl="1" indent="-317500" algn="l" rtl="0">
              <a:lnSpc>
                <a:spcPct val="115000"/>
              </a:lnSpc>
              <a:spcBef>
                <a:spcPts val="0"/>
              </a:spcBef>
              <a:spcAft>
                <a:spcPts val="0"/>
              </a:spcAft>
              <a:buSzPts val="1400"/>
              <a:buChar char="○"/>
            </a:pPr>
            <a:r>
              <a:rPr lang="en" dirty="0"/>
              <a:t>Supporting linear memory management is challenging (Finding 3)</a:t>
            </a:r>
            <a:endParaRPr dirty="0"/>
          </a:p>
          <a:p>
            <a:pPr marL="914400" lvl="1" indent="-317500" algn="l" rtl="0">
              <a:lnSpc>
                <a:spcPct val="115000"/>
              </a:lnSpc>
              <a:spcBef>
                <a:spcPts val="0"/>
              </a:spcBef>
              <a:spcAft>
                <a:spcPts val="0"/>
              </a:spcAft>
              <a:buSzPts val="1400"/>
              <a:buChar char="○"/>
            </a:pPr>
            <a:r>
              <a:rPr lang="en" dirty="0"/>
              <a:t>Changes of external infrastructures used in WebAssembly compilers lead to bugs (Finding $)</a:t>
            </a:r>
            <a:endParaRPr dirty="0"/>
          </a:p>
          <a:p>
            <a:pPr marL="914400" lvl="1" indent="-317500" algn="l" rtl="0">
              <a:lnSpc>
                <a:spcPct val="115000"/>
              </a:lnSpc>
              <a:spcBef>
                <a:spcPts val="0"/>
              </a:spcBef>
              <a:spcAft>
                <a:spcPts val="0"/>
              </a:spcAft>
              <a:buSzPts val="1400"/>
              <a:buChar char="○"/>
            </a:pPr>
            <a:r>
              <a:rPr lang="en" dirty="0"/>
              <a:t>Platform differences can cause bugs, despite WebAssembly being platform independent (Finding 5)</a:t>
            </a:r>
            <a:endParaRPr dirty="0"/>
          </a:p>
          <a:p>
            <a:pPr marL="914400" lvl="1" indent="-317500" algn="l" rtl="0">
              <a:lnSpc>
                <a:spcPct val="115000"/>
              </a:lnSpc>
              <a:spcBef>
                <a:spcPts val="0"/>
              </a:spcBef>
              <a:spcAft>
                <a:spcPts val="0"/>
              </a:spcAft>
              <a:buSzPts val="1400"/>
              <a:buChar char="○"/>
            </a:pPr>
            <a:r>
              <a:rPr lang="en" dirty="0"/>
              <a:t>Some bug reports fault to include critical information, prolonging debugging (Finding 6)</a:t>
            </a:r>
            <a:endParaRPr dirty="0"/>
          </a:p>
          <a:p>
            <a:pPr marL="457200" lvl="0" indent="-342900" algn="l" rtl="0">
              <a:lnSpc>
                <a:spcPct val="115000"/>
              </a:lnSpc>
              <a:spcBef>
                <a:spcPts val="0"/>
              </a:spcBef>
              <a:spcAft>
                <a:spcPts val="0"/>
              </a:spcAft>
              <a:buSzPts val="1800"/>
              <a:buChar char="●"/>
            </a:pPr>
            <a:r>
              <a:rPr lang="en" dirty="0"/>
              <a:t>Understand how these challenges influence the types and quantity of bugs found in WebAssembly compilers</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An Empirical Study of Bugs in WebAssembly Compilers</a:t>
            </a:r>
            <a:endParaRPr/>
          </a:p>
        </p:txBody>
      </p:sp>
      <p:sp>
        <p:nvSpPr>
          <p:cNvPr id="109" name="Google Shape;109;p1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dirty="0"/>
              <a:t>A qualitative study focused on investigating:</a:t>
            </a:r>
            <a:endParaRPr dirty="0"/>
          </a:p>
          <a:p>
            <a:pPr marL="914400" lvl="1" indent="-317500" algn="l" rtl="0">
              <a:lnSpc>
                <a:spcPct val="115000"/>
              </a:lnSpc>
              <a:spcBef>
                <a:spcPts val="0"/>
              </a:spcBef>
              <a:spcAft>
                <a:spcPts val="0"/>
              </a:spcAft>
              <a:buSzPts val="1400"/>
              <a:buChar char="○"/>
            </a:pPr>
            <a:r>
              <a:rPr lang="en" dirty="0"/>
              <a:t>What new challenges exist in developing WebAssembly compilers and how many bugs do they introduce?</a:t>
            </a:r>
            <a:endParaRPr dirty="0"/>
          </a:p>
          <a:p>
            <a:pPr marL="914400" lvl="1" indent="-317500" algn="l" rtl="0">
              <a:lnSpc>
                <a:spcPct val="115000"/>
              </a:lnSpc>
              <a:spcBef>
                <a:spcPts val="0"/>
              </a:spcBef>
              <a:spcAft>
                <a:spcPts val="0"/>
              </a:spcAft>
              <a:buSzPts val="1400"/>
              <a:buChar char="○"/>
            </a:pPr>
            <a:r>
              <a:rPr lang="en" dirty="0"/>
              <a:t>What are the root causes of these bugs? </a:t>
            </a:r>
            <a:endParaRPr dirty="0"/>
          </a:p>
          <a:p>
            <a:pPr marL="914400" lvl="1" indent="-317500" algn="l" rtl="0">
              <a:lnSpc>
                <a:spcPct val="115000"/>
              </a:lnSpc>
              <a:spcBef>
                <a:spcPts val="0"/>
              </a:spcBef>
              <a:spcAft>
                <a:spcPts val="0"/>
              </a:spcAft>
              <a:buSzPts val="1400"/>
              <a:buChar char="○"/>
            </a:pPr>
            <a:r>
              <a:rPr lang="en" dirty="0"/>
              <a:t>How do WebAssembly compiler developers reproduce these bugs and what information is needed? </a:t>
            </a:r>
            <a:endParaRPr dirty="0"/>
          </a:p>
          <a:p>
            <a:pPr marL="914400" lvl="1" indent="-317500" algn="l" rtl="0">
              <a:lnSpc>
                <a:spcPct val="115000"/>
              </a:lnSpc>
              <a:spcBef>
                <a:spcPts val="0"/>
              </a:spcBef>
              <a:spcAft>
                <a:spcPts val="0"/>
              </a:spcAft>
              <a:buSzPts val="1400"/>
              <a:buChar char="○"/>
            </a:pPr>
            <a:r>
              <a:rPr lang="en" dirty="0"/>
              <a:t>How do WebAssembly compiler developers fix bugs?</a:t>
            </a:r>
            <a:endParaRPr dirty="0"/>
          </a:p>
          <a:p>
            <a:pPr marL="457200" lvl="0" indent="-342900" algn="l" rtl="0">
              <a:lnSpc>
                <a:spcPct val="115000"/>
              </a:lnSpc>
              <a:spcBef>
                <a:spcPts val="0"/>
              </a:spcBef>
              <a:spcAft>
                <a:spcPts val="0"/>
              </a:spcAft>
              <a:buSzPts val="1800"/>
              <a:buChar char="●"/>
            </a:pPr>
            <a:r>
              <a:rPr lang="en" dirty="0"/>
              <a:t>A quantitative study investigating</a:t>
            </a:r>
            <a:endParaRPr dirty="0"/>
          </a:p>
          <a:p>
            <a:pPr marL="914400" lvl="1" indent="-317500" algn="l" rtl="0">
              <a:lnSpc>
                <a:spcPct val="115000"/>
              </a:lnSpc>
              <a:spcBef>
                <a:spcPts val="0"/>
              </a:spcBef>
              <a:spcAft>
                <a:spcPts val="0"/>
              </a:spcAft>
              <a:buSzPts val="1400"/>
              <a:buChar char="○"/>
            </a:pPr>
            <a:r>
              <a:rPr lang="en" dirty="0"/>
              <a:t>How long does it take to fix bugs in different compilers?</a:t>
            </a:r>
            <a:endParaRPr dirty="0"/>
          </a:p>
          <a:p>
            <a:pPr marL="914400" lvl="1" indent="-317500" algn="l" rtl="0">
              <a:lnSpc>
                <a:spcPct val="115000"/>
              </a:lnSpc>
              <a:spcBef>
                <a:spcPts val="0"/>
              </a:spcBef>
              <a:spcAft>
                <a:spcPts val="0"/>
              </a:spcAft>
              <a:buSzPts val="1400"/>
              <a:buChar char="○"/>
            </a:pPr>
            <a:r>
              <a:rPr lang="en" dirty="0"/>
              <a:t>What are the impacts of the bugs in diverse compilers? </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Choosing WebAssembly Compilers</a:t>
            </a:r>
            <a:endParaRPr/>
          </a:p>
        </p:txBody>
      </p:sp>
      <p:sp>
        <p:nvSpPr>
          <p:cNvPr id="115" name="Google Shape;115;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dirty="0"/>
              <a:t>Use curated </a:t>
            </a:r>
            <a:r>
              <a:rPr lang="en" i="1" dirty="0"/>
              <a:t>awesome-wasm</a:t>
            </a:r>
            <a:r>
              <a:rPr lang="en" dirty="0"/>
              <a:t> list to identify popular open-source WebAssembly compilers [1]</a:t>
            </a:r>
            <a:endParaRPr dirty="0"/>
          </a:p>
          <a:p>
            <a:pPr marL="457200" lvl="0" indent="-342900" algn="l" rtl="0">
              <a:lnSpc>
                <a:spcPct val="115000"/>
              </a:lnSpc>
              <a:spcBef>
                <a:spcPts val="0"/>
              </a:spcBef>
              <a:spcAft>
                <a:spcPts val="0"/>
              </a:spcAft>
              <a:buSzPts val="1800"/>
              <a:buChar char="●"/>
            </a:pPr>
            <a:r>
              <a:rPr lang="en" dirty="0"/>
              <a:t>Prune out compilers:</a:t>
            </a:r>
            <a:endParaRPr dirty="0"/>
          </a:p>
          <a:p>
            <a:pPr marL="914400" lvl="1" indent="-317500" algn="l" rtl="0">
              <a:lnSpc>
                <a:spcPct val="115000"/>
              </a:lnSpc>
              <a:spcBef>
                <a:spcPts val="0"/>
              </a:spcBef>
              <a:spcAft>
                <a:spcPts val="0"/>
              </a:spcAft>
              <a:buSzPts val="1400"/>
              <a:buChar char="○"/>
            </a:pPr>
            <a:r>
              <a:rPr lang="en" dirty="0"/>
              <a:t>Not focusing on general-purpose, high-level languages </a:t>
            </a:r>
            <a:endParaRPr dirty="0"/>
          </a:p>
          <a:p>
            <a:pPr marL="914400" lvl="1" indent="-317500" algn="l" rtl="0">
              <a:lnSpc>
                <a:spcPct val="115000"/>
              </a:lnSpc>
              <a:spcBef>
                <a:spcPts val="0"/>
              </a:spcBef>
              <a:spcAft>
                <a:spcPts val="0"/>
              </a:spcAft>
              <a:buSzPts val="1400"/>
              <a:buChar char="○"/>
            </a:pPr>
            <a:r>
              <a:rPr lang="en" dirty="0"/>
              <a:t>Less than 100,000 lines of code</a:t>
            </a:r>
            <a:endParaRPr dirty="0"/>
          </a:p>
          <a:p>
            <a:pPr marL="914400" lvl="1" indent="-317500" algn="l" rtl="0">
              <a:lnSpc>
                <a:spcPct val="115000"/>
              </a:lnSpc>
              <a:spcBef>
                <a:spcPts val="0"/>
              </a:spcBef>
              <a:spcAft>
                <a:spcPts val="0"/>
              </a:spcAft>
              <a:buSzPts val="1400"/>
              <a:buChar char="○"/>
            </a:pPr>
            <a:r>
              <a:rPr lang="en" dirty="0"/>
              <a:t>Less than 50 releases</a:t>
            </a:r>
            <a:endParaRPr dirty="0"/>
          </a:p>
          <a:p>
            <a:pPr marL="457200" lvl="0" indent="-342900" algn="l" rtl="0">
              <a:lnSpc>
                <a:spcPct val="115000"/>
              </a:lnSpc>
              <a:spcBef>
                <a:spcPts val="0"/>
              </a:spcBef>
              <a:spcAft>
                <a:spcPts val="0"/>
              </a:spcAft>
              <a:buSzPts val="1800"/>
              <a:buChar char="●"/>
            </a:pPr>
            <a:r>
              <a:rPr lang="en" dirty="0"/>
              <a:t>Focus on three projects:</a:t>
            </a:r>
            <a:endParaRPr dirty="0"/>
          </a:p>
          <a:p>
            <a:pPr marL="914400" lvl="1" indent="-317500" algn="l" rtl="0">
              <a:lnSpc>
                <a:spcPct val="115000"/>
              </a:lnSpc>
              <a:spcBef>
                <a:spcPts val="0"/>
              </a:spcBef>
              <a:spcAft>
                <a:spcPts val="0"/>
              </a:spcAft>
              <a:buSzPts val="1400"/>
              <a:buChar char="○"/>
            </a:pPr>
            <a:r>
              <a:rPr lang="en" dirty="0"/>
              <a:t>Emscripten</a:t>
            </a:r>
            <a:endParaRPr dirty="0"/>
          </a:p>
          <a:p>
            <a:pPr marL="914400" lvl="1" indent="-317500" algn="l" rtl="0">
              <a:lnSpc>
                <a:spcPct val="115000"/>
              </a:lnSpc>
              <a:spcBef>
                <a:spcPts val="0"/>
              </a:spcBef>
              <a:spcAft>
                <a:spcPts val="0"/>
              </a:spcAft>
              <a:buSzPts val="1400"/>
              <a:buChar char="○"/>
            </a:pPr>
            <a:r>
              <a:rPr lang="en" dirty="0"/>
              <a:t>Rustc (w/ Wasm-Bindgen)</a:t>
            </a:r>
            <a:endParaRPr dirty="0"/>
          </a:p>
          <a:p>
            <a:pPr marL="914400" lvl="1" indent="-317500" algn="l" rtl="0">
              <a:lnSpc>
                <a:spcPct val="115000"/>
              </a:lnSpc>
              <a:spcBef>
                <a:spcPts val="0"/>
              </a:spcBef>
              <a:spcAft>
                <a:spcPts val="0"/>
              </a:spcAft>
              <a:buSzPts val="1400"/>
              <a:buChar char="○"/>
            </a:pPr>
            <a:r>
              <a:rPr lang="en" dirty="0"/>
              <a:t>AssemblyScript</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WebAssembly Compilers Studied</a:t>
            </a:r>
            <a:endParaRPr/>
          </a:p>
        </p:txBody>
      </p:sp>
      <p:sp>
        <p:nvSpPr>
          <p:cNvPr id="121" name="Google Shape;121;p19"/>
          <p:cNvSpPr txBox="1">
            <a:spLocks noGrp="1"/>
          </p:cNvSpPr>
          <p:nvPr>
            <p:ph type="body" idx="1"/>
          </p:nvPr>
        </p:nvSpPr>
        <p:spPr>
          <a:xfrm>
            <a:off x="311700" y="1152475"/>
            <a:ext cx="2898600" cy="3416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1400"/>
              <a:buNone/>
            </a:pPr>
            <a:r>
              <a:rPr lang="en" sz="1600" b="1" dirty="0"/>
              <a:t>Emscripten</a:t>
            </a:r>
            <a:endParaRPr sz="1600" b="1" dirty="0"/>
          </a:p>
          <a:p>
            <a:pPr marL="457200" lvl="0" indent="-330200" algn="l" rtl="0">
              <a:lnSpc>
                <a:spcPct val="115000"/>
              </a:lnSpc>
              <a:spcBef>
                <a:spcPts val="1200"/>
              </a:spcBef>
              <a:spcAft>
                <a:spcPts val="0"/>
              </a:spcAft>
              <a:buSzPts val="1600"/>
              <a:buChar char="●"/>
            </a:pPr>
            <a:r>
              <a:rPr lang="en" sz="1600" dirty="0"/>
              <a:t>C/C++ to WebAssembly </a:t>
            </a:r>
            <a:endParaRPr sz="1600" dirty="0"/>
          </a:p>
          <a:p>
            <a:pPr marL="457200" lvl="0" indent="-330200" algn="l" rtl="0">
              <a:lnSpc>
                <a:spcPct val="115000"/>
              </a:lnSpc>
              <a:spcBef>
                <a:spcPts val="0"/>
              </a:spcBef>
              <a:spcAft>
                <a:spcPts val="0"/>
              </a:spcAft>
              <a:buSzPts val="1600"/>
              <a:buChar char="●"/>
            </a:pPr>
            <a:r>
              <a:rPr lang="en" sz="1600" dirty="0"/>
              <a:t>Built on Clang and LLVM</a:t>
            </a:r>
            <a:endParaRPr sz="1600" dirty="0"/>
          </a:p>
          <a:p>
            <a:pPr marL="457200" lvl="0" indent="-330200" algn="l" rtl="0">
              <a:lnSpc>
                <a:spcPct val="115000"/>
              </a:lnSpc>
              <a:spcBef>
                <a:spcPts val="0"/>
              </a:spcBef>
              <a:spcAft>
                <a:spcPts val="0"/>
              </a:spcAft>
              <a:buSzPts val="1600"/>
              <a:buChar char="●"/>
            </a:pPr>
            <a:r>
              <a:rPr lang="en" sz="1600" dirty="0"/>
              <a:t>Most widely-used WebAssembly compiler</a:t>
            </a:r>
            <a:endParaRPr sz="1600" dirty="0"/>
          </a:p>
        </p:txBody>
      </p:sp>
      <p:pic>
        <p:nvPicPr>
          <p:cNvPr id="122" name="Google Shape;122;p19"/>
          <p:cNvPicPr preferRelativeResize="0"/>
          <p:nvPr/>
        </p:nvPicPr>
        <p:blipFill rotWithShape="1">
          <a:blip r:embed="rId3">
            <a:alphaModFix/>
          </a:blip>
          <a:srcRect/>
          <a:stretch/>
        </p:blipFill>
        <p:spPr>
          <a:xfrm>
            <a:off x="512613" y="4015488"/>
            <a:ext cx="2496775" cy="681325"/>
          </a:xfrm>
          <a:prstGeom prst="rect">
            <a:avLst/>
          </a:prstGeom>
          <a:noFill/>
          <a:ln>
            <a:noFill/>
          </a:ln>
        </p:spPr>
      </p:pic>
      <p:sp>
        <p:nvSpPr>
          <p:cNvPr id="123" name="Google Shape;123;p19"/>
          <p:cNvSpPr txBox="1">
            <a:spLocks noGrp="1"/>
          </p:cNvSpPr>
          <p:nvPr>
            <p:ph type="body" idx="2"/>
          </p:nvPr>
        </p:nvSpPr>
        <p:spPr>
          <a:xfrm>
            <a:off x="5993150" y="1152475"/>
            <a:ext cx="2839200" cy="3416400"/>
          </a:xfrm>
          <a:prstGeom prst="rect">
            <a:avLst/>
          </a:prstGeom>
          <a:noFill/>
          <a:ln>
            <a:noFill/>
          </a:ln>
        </p:spPr>
        <p:txBody>
          <a:bodyPr spcFirstLastPara="1" wrap="square" lIns="91425" tIns="91425" rIns="91425" bIns="91425" anchor="t" anchorCtr="0">
            <a:normAutofit/>
          </a:bodyPr>
          <a:lstStyle/>
          <a:p>
            <a:pPr marL="0" lvl="0" indent="0" algn="ctr" rtl="0">
              <a:lnSpc>
                <a:spcPct val="115000"/>
              </a:lnSpc>
              <a:spcBef>
                <a:spcPts val="0"/>
              </a:spcBef>
              <a:spcAft>
                <a:spcPts val="0"/>
              </a:spcAft>
              <a:buSzPts val="1400"/>
              <a:buNone/>
            </a:pPr>
            <a:r>
              <a:rPr lang="en" sz="1600" b="1"/>
              <a:t>AssemblyScript</a:t>
            </a:r>
            <a:endParaRPr sz="1600" b="1"/>
          </a:p>
          <a:p>
            <a:pPr marL="457200" lvl="0" indent="-330200" algn="l" rtl="0">
              <a:lnSpc>
                <a:spcPct val="115000"/>
              </a:lnSpc>
              <a:spcBef>
                <a:spcPts val="1000"/>
              </a:spcBef>
              <a:spcAft>
                <a:spcPts val="0"/>
              </a:spcAft>
              <a:buSzPts val="1600"/>
              <a:buChar char="●"/>
            </a:pPr>
            <a:r>
              <a:rPr lang="en" sz="1600"/>
              <a:t>Typescript-like code to WebAssembly</a:t>
            </a:r>
            <a:endParaRPr sz="1600"/>
          </a:p>
          <a:p>
            <a:pPr marL="914400" lvl="1" indent="-330200" algn="l" rtl="0">
              <a:lnSpc>
                <a:spcPct val="100000"/>
              </a:lnSpc>
              <a:spcBef>
                <a:spcPts val="0"/>
              </a:spcBef>
              <a:spcAft>
                <a:spcPts val="0"/>
              </a:spcAft>
              <a:buSzPts val="1600"/>
              <a:buChar char="○"/>
            </a:pPr>
            <a:r>
              <a:rPr lang="en" sz="1600"/>
              <a:t>No </a:t>
            </a:r>
            <a:r>
              <a:rPr lang="en" sz="1600">
                <a:latin typeface="Courier New"/>
                <a:ea typeface="Courier New"/>
                <a:cs typeface="Courier New"/>
                <a:sym typeface="Courier New"/>
              </a:rPr>
              <a:t>any</a:t>
            </a:r>
            <a:r>
              <a:rPr lang="en" sz="1600"/>
              <a:t> or </a:t>
            </a:r>
            <a:r>
              <a:rPr lang="en" sz="1600">
                <a:latin typeface="Courier New"/>
                <a:ea typeface="Courier New"/>
                <a:cs typeface="Courier New"/>
                <a:sym typeface="Courier New"/>
              </a:rPr>
              <a:t>undefined</a:t>
            </a:r>
            <a:r>
              <a:rPr lang="en" sz="1600"/>
              <a:t> types</a:t>
            </a:r>
            <a:endParaRPr sz="1600"/>
          </a:p>
          <a:p>
            <a:pPr marL="914400" lvl="1" indent="-330200" algn="l" rtl="0">
              <a:lnSpc>
                <a:spcPct val="100000"/>
              </a:lnSpc>
              <a:spcBef>
                <a:spcPts val="0"/>
              </a:spcBef>
              <a:spcAft>
                <a:spcPts val="0"/>
              </a:spcAft>
              <a:buSzPts val="1600"/>
              <a:buChar char="○"/>
            </a:pPr>
            <a:r>
              <a:rPr lang="en" sz="1600"/>
              <a:t>Four numeric types </a:t>
            </a:r>
            <a:endParaRPr sz="1600"/>
          </a:p>
          <a:p>
            <a:pPr marL="914400" lvl="1" indent="-330200" algn="l" rtl="0">
              <a:lnSpc>
                <a:spcPct val="100000"/>
              </a:lnSpc>
              <a:spcBef>
                <a:spcPts val="0"/>
              </a:spcBef>
              <a:spcAft>
                <a:spcPts val="0"/>
              </a:spcAft>
              <a:buSzPts val="1600"/>
              <a:buChar char="○"/>
            </a:pPr>
            <a:r>
              <a:rPr lang="en" sz="1600"/>
              <a:t>No closures</a:t>
            </a:r>
            <a:endParaRPr sz="1600"/>
          </a:p>
          <a:p>
            <a:pPr marL="457200" lvl="0" indent="-330200" algn="l" rtl="0">
              <a:lnSpc>
                <a:spcPct val="115000"/>
              </a:lnSpc>
              <a:spcBef>
                <a:spcPts val="0"/>
              </a:spcBef>
              <a:spcAft>
                <a:spcPts val="0"/>
              </a:spcAft>
              <a:buSzPts val="1600"/>
              <a:buChar char="●"/>
            </a:pPr>
            <a:r>
              <a:rPr lang="en" sz="1600"/>
              <a:t>Relies on Binaryen project for backend</a:t>
            </a:r>
            <a:endParaRPr sz="1600"/>
          </a:p>
        </p:txBody>
      </p:sp>
      <p:sp>
        <p:nvSpPr>
          <p:cNvPr id="124" name="Google Shape;124;p19"/>
          <p:cNvSpPr txBox="1">
            <a:spLocks noGrp="1"/>
          </p:cNvSpPr>
          <p:nvPr>
            <p:ph type="body" idx="2"/>
          </p:nvPr>
        </p:nvSpPr>
        <p:spPr>
          <a:xfrm>
            <a:off x="3210350" y="1152475"/>
            <a:ext cx="2782800" cy="3416400"/>
          </a:xfrm>
          <a:prstGeom prst="rect">
            <a:avLst/>
          </a:prstGeom>
          <a:noFill/>
          <a:ln>
            <a:noFill/>
          </a:ln>
        </p:spPr>
        <p:txBody>
          <a:bodyPr spcFirstLastPara="1" wrap="square" lIns="91425" tIns="91425" rIns="91425" bIns="91425" anchor="t" anchorCtr="0">
            <a:normAutofit/>
          </a:bodyPr>
          <a:lstStyle/>
          <a:p>
            <a:pPr marL="0" lvl="0" indent="0" algn="ctr" rtl="0">
              <a:lnSpc>
                <a:spcPct val="115000"/>
              </a:lnSpc>
              <a:spcBef>
                <a:spcPts val="0"/>
              </a:spcBef>
              <a:spcAft>
                <a:spcPts val="0"/>
              </a:spcAft>
              <a:buSzPts val="1400"/>
              <a:buNone/>
            </a:pPr>
            <a:r>
              <a:rPr lang="en" sz="1600" b="1" dirty="0"/>
              <a:t>Rustc</a:t>
            </a:r>
            <a:endParaRPr sz="1600" b="1" dirty="0"/>
          </a:p>
          <a:p>
            <a:pPr marL="457200" lvl="0" indent="-330200" algn="l" rtl="0">
              <a:lnSpc>
                <a:spcPct val="115000"/>
              </a:lnSpc>
              <a:spcBef>
                <a:spcPts val="1000"/>
              </a:spcBef>
              <a:spcAft>
                <a:spcPts val="0"/>
              </a:spcAft>
              <a:buSzPts val="1600"/>
              <a:buChar char="●"/>
            </a:pPr>
            <a:r>
              <a:rPr lang="en" sz="1600" dirty="0"/>
              <a:t>Rust to WebAssembly</a:t>
            </a:r>
            <a:endParaRPr sz="1600" dirty="0"/>
          </a:p>
          <a:p>
            <a:pPr marL="457200" lvl="0" indent="-330200" algn="l" rtl="0">
              <a:lnSpc>
                <a:spcPct val="115000"/>
              </a:lnSpc>
              <a:spcBef>
                <a:spcPts val="0"/>
              </a:spcBef>
              <a:spcAft>
                <a:spcPts val="0"/>
              </a:spcAft>
              <a:buSzPts val="1600"/>
              <a:buChar char="●"/>
            </a:pPr>
            <a:r>
              <a:rPr lang="en" sz="1600" dirty="0"/>
              <a:t>Wasm-Bindgen provides necessary web bindings, so we include it in all counts</a:t>
            </a:r>
            <a:endParaRPr sz="1600" dirty="0"/>
          </a:p>
          <a:p>
            <a:pPr marL="457200" lvl="0" indent="-330200" algn="l" rtl="0">
              <a:lnSpc>
                <a:spcPct val="115000"/>
              </a:lnSpc>
              <a:spcBef>
                <a:spcPts val="0"/>
              </a:spcBef>
              <a:spcAft>
                <a:spcPts val="0"/>
              </a:spcAft>
              <a:buSzPts val="1600"/>
              <a:buChar char="●"/>
            </a:pPr>
            <a:r>
              <a:rPr lang="en" sz="1600" dirty="0"/>
              <a:t>Relies on LLVM project for backend</a:t>
            </a:r>
            <a:endParaRPr sz="1600" dirty="0"/>
          </a:p>
        </p:txBody>
      </p:sp>
      <p:pic>
        <p:nvPicPr>
          <p:cNvPr id="125" name="Google Shape;125;p19"/>
          <p:cNvPicPr preferRelativeResize="0"/>
          <p:nvPr/>
        </p:nvPicPr>
        <p:blipFill rotWithShape="1">
          <a:blip r:embed="rId4">
            <a:alphaModFix/>
          </a:blip>
          <a:srcRect/>
          <a:stretch/>
        </p:blipFill>
        <p:spPr>
          <a:xfrm>
            <a:off x="4067077" y="3821443"/>
            <a:ext cx="1069350" cy="1069407"/>
          </a:xfrm>
          <a:prstGeom prst="rect">
            <a:avLst/>
          </a:prstGeom>
          <a:noFill/>
          <a:ln>
            <a:noFill/>
          </a:ln>
        </p:spPr>
      </p:pic>
      <p:pic>
        <p:nvPicPr>
          <p:cNvPr id="126" name="Google Shape;126;p19"/>
          <p:cNvPicPr preferRelativeResize="0"/>
          <p:nvPr/>
        </p:nvPicPr>
        <p:blipFill rotWithShape="1">
          <a:blip r:embed="rId5">
            <a:alphaModFix/>
          </a:blip>
          <a:srcRect/>
          <a:stretch/>
        </p:blipFill>
        <p:spPr>
          <a:xfrm>
            <a:off x="6848324" y="3821475"/>
            <a:ext cx="1069350" cy="1069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Compiler Bug Collection</a:t>
            </a:r>
            <a:endParaRPr/>
          </a:p>
        </p:txBody>
      </p:sp>
      <p:sp>
        <p:nvSpPr>
          <p:cNvPr id="132" name="Google Shape;132;p2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dirty="0"/>
              <a:t>Use GitHub Search API and GitHub REST API to collect all issues and pull requests for three projects</a:t>
            </a:r>
            <a:endParaRPr dirty="0"/>
          </a:p>
          <a:p>
            <a:pPr marL="457200" lvl="0" indent="-342900" algn="l" rtl="0">
              <a:lnSpc>
                <a:spcPct val="115000"/>
              </a:lnSpc>
              <a:spcBef>
                <a:spcPts val="0"/>
              </a:spcBef>
              <a:spcAft>
                <a:spcPts val="0"/>
              </a:spcAft>
              <a:buSzPts val="1800"/>
              <a:buChar char="●"/>
            </a:pPr>
            <a:r>
              <a:rPr lang="en" dirty="0"/>
              <a:t>Identify bugs using keywords “bug”, “defect”, “error”, and “fault” and labels including “bug”, “good first bug”, and “breaking changes”</a:t>
            </a:r>
            <a:endParaRPr dirty="0"/>
          </a:p>
          <a:p>
            <a:pPr marL="457200" lvl="0" indent="0" algn="l" rtl="0">
              <a:lnSpc>
                <a:spcPct val="115000"/>
              </a:lnSpc>
              <a:spcBef>
                <a:spcPts val="1200"/>
              </a:spcBef>
              <a:spcAft>
                <a:spcPts val="1200"/>
              </a:spcAft>
              <a:buSzPts val="1800"/>
              <a:buNone/>
            </a:pPr>
            <a:endParaRPr dirty="0"/>
          </a:p>
        </p:txBody>
      </p:sp>
      <p:graphicFrame>
        <p:nvGraphicFramePr>
          <p:cNvPr id="133" name="Google Shape;133;p20"/>
          <p:cNvGraphicFramePr/>
          <p:nvPr/>
        </p:nvGraphicFramePr>
        <p:xfrm>
          <a:off x="907625" y="2571750"/>
          <a:ext cx="7073850" cy="1981050"/>
        </p:xfrm>
        <a:graphic>
          <a:graphicData uri="http://schemas.openxmlformats.org/drawingml/2006/table">
            <a:tbl>
              <a:tblPr>
                <a:noFill/>
                <a:tableStyleId>{64C2F5F7-7B44-4FAB-A5A3-73DFEAC00B24}</a:tableStyleId>
              </a:tblPr>
              <a:tblGrid>
                <a:gridCol w="1909350">
                  <a:extLst>
                    <a:ext uri="{9D8B030D-6E8A-4147-A177-3AD203B41FA5}">
                      <a16:colId xmlns:a16="http://schemas.microsoft.com/office/drawing/2014/main" val="20000"/>
                    </a:ext>
                  </a:extLst>
                </a:gridCol>
                <a:gridCol w="1867950">
                  <a:extLst>
                    <a:ext uri="{9D8B030D-6E8A-4147-A177-3AD203B41FA5}">
                      <a16:colId xmlns:a16="http://schemas.microsoft.com/office/drawing/2014/main" val="20001"/>
                    </a:ext>
                  </a:extLst>
                </a:gridCol>
                <a:gridCol w="1717850">
                  <a:extLst>
                    <a:ext uri="{9D8B030D-6E8A-4147-A177-3AD203B41FA5}">
                      <a16:colId xmlns:a16="http://schemas.microsoft.com/office/drawing/2014/main" val="20002"/>
                    </a:ext>
                  </a:extLst>
                </a:gridCol>
                <a:gridCol w="1578700">
                  <a:extLst>
                    <a:ext uri="{9D8B030D-6E8A-4147-A177-3AD203B41FA5}">
                      <a16:colId xmlns:a16="http://schemas.microsoft.com/office/drawing/2014/main" val="20003"/>
                    </a:ext>
                  </a:extLst>
                </a:gridCol>
              </a:tblGrid>
              <a:tr h="343400">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a:t>Compiler</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a:t>Bugs</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a:t>Unique Bugs</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a:t>Commits</a:t>
                      </a:r>
                      <a:endParaRPr sz="1400" b="1" u="none" strike="noStrike" cap="none"/>
                    </a:p>
                  </a:txBody>
                  <a:tcPr marL="91425" marR="91425" marT="91425" marB="91425"/>
                </a:tc>
                <a:extLst>
                  <a:ext uri="{0D108BD9-81ED-4DB2-BD59-A6C34878D82A}">
                    <a16:rowId xmlns:a16="http://schemas.microsoft.com/office/drawing/2014/main" val="10000"/>
                  </a:ext>
                </a:extLst>
              </a:tr>
              <a:tr h="2415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t>AssemblyScript</a:t>
                      </a:r>
                      <a:endParaRPr sz="140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t>136</a:t>
                      </a:r>
                      <a:endParaRPr sz="140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107</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174</a:t>
                      </a:r>
                      <a:endParaRPr sz="1400" u="none" strike="noStrike" cap="none"/>
                    </a:p>
                  </a:txBody>
                  <a:tcPr marL="91425" marR="91425" marT="91425" marB="91425"/>
                </a:tc>
                <a:extLst>
                  <a:ext uri="{0D108BD9-81ED-4DB2-BD59-A6C34878D82A}">
                    <a16:rowId xmlns:a16="http://schemas.microsoft.com/office/drawing/2014/main" val="10001"/>
                  </a:ext>
                </a:extLst>
              </a:tr>
              <a:tr h="26085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Emscripten</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711</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430</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1,460</a:t>
                      </a:r>
                      <a:endParaRPr sz="1400" u="none" strike="noStrike" cap="none"/>
                    </a:p>
                  </a:txBody>
                  <a:tcPr marL="91425" marR="91425" marT="91425" marB="91425"/>
                </a:tc>
                <a:extLst>
                  <a:ext uri="{0D108BD9-81ED-4DB2-BD59-A6C34878D82A}">
                    <a16:rowId xmlns:a16="http://schemas.microsoft.com/office/drawing/2014/main" val="10002"/>
                  </a:ext>
                </a:extLst>
              </a:tr>
              <a:tr h="3582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Rustc/Wasm-Bindgen</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207</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158</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245</a:t>
                      </a:r>
                      <a:endParaRPr sz="1400" u="none" strike="noStrike" cap="none"/>
                    </a:p>
                  </a:txBody>
                  <a:tcPr marL="91425" marR="91425" marT="91425" marB="91425"/>
                </a:tc>
                <a:extLst>
                  <a:ext uri="{0D108BD9-81ED-4DB2-BD59-A6C34878D82A}">
                    <a16:rowId xmlns:a16="http://schemas.microsoft.com/office/drawing/2014/main" val="10003"/>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a:t>Totals</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a:t>1,054</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a:t>695</a:t>
                      </a:r>
                      <a:endParaRPr sz="14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b="1" u="none" strike="noStrike" cap="none" dirty="0"/>
                        <a:t>1,879</a:t>
                      </a:r>
                      <a:endParaRPr sz="1400" b="1" u="none" strike="noStrike" cap="none" dirty="0"/>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First Study: Qualitative Study of Emscripten Issues</a:t>
            </a:r>
            <a:endParaRPr/>
          </a:p>
        </p:txBody>
      </p:sp>
      <p:sp>
        <p:nvSpPr>
          <p:cNvPr id="139" name="Google Shape;139;p2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a:t>Focus on 146 unique closed bugs in Emscripten relevant to unique WebAssembly development challenges</a:t>
            </a:r>
            <a:endParaRPr/>
          </a:p>
          <a:p>
            <a:pPr marL="457200" lvl="0" indent="-342900" algn="l" rtl="0">
              <a:lnSpc>
                <a:spcPct val="115000"/>
              </a:lnSpc>
              <a:spcBef>
                <a:spcPts val="0"/>
              </a:spcBef>
              <a:spcAft>
                <a:spcPts val="0"/>
              </a:spcAft>
              <a:buSzPts val="1800"/>
              <a:buChar char="●"/>
            </a:pPr>
            <a:r>
              <a:rPr lang="en"/>
              <a:t>Identify root cause by reading issue conversation to find what developers reported the cause to be</a:t>
            </a:r>
            <a:endParaRPr/>
          </a:p>
          <a:p>
            <a:pPr marL="457200" lvl="0" indent="-342900" algn="l" rtl="0">
              <a:lnSpc>
                <a:spcPct val="115000"/>
              </a:lnSpc>
              <a:spcBef>
                <a:spcPts val="0"/>
              </a:spcBef>
              <a:spcAft>
                <a:spcPts val="0"/>
              </a:spcAft>
              <a:buSzPts val="1800"/>
              <a:buChar char="●"/>
            </a:pPr>
            <a:r>
              <a:rPr lang="en"/>
              <a:t>Identify bug fix by reading issue conversation to find what fix developers use</a:t>
            </a:r>
            <a:endParaRPr/>
          </a:p>
          <a:p>
            <a:pPr marL="914400" lvl="1" indent="-330200" algn="l" rtl="0">
              <a:lnSpc>
                <a:spcPct val="115000"/>
              </a:lnSpc>
              <a:spcBef>
                <a:spcPts val="0"/>
              </a:spcBef>
              <a:spcAft>
                <a:spcPts val="0"/>
              </a:spcAft>
              <a:buSzPts val="1600"/>
              <a:buChar char="○"/>
            </a:pPr>
            <a:r>
              <a:rPr lang="en" sz="1600"/>
              <a:t>If not mentioned, inspect last commit before issue closing to infer bug fix strategy</a:t>
            </a:r>
            <a:endParaRPr sz="1600"/>
          </a:p>
          <a:p>
            <a:pPr marL="0" lvl="0" indent="0" algn="l" rtl="0">
              <a:lnSpc>
                <a:spcPct val="115000"/>
              </a:lnSpc>
              <a:spcBef>
                <a:spcPts val="1200"/>
              </a:spcBef>
              <a:spcAft>
                <a:spcPts val="1200"/>
              </a:spcAft>
              <a:buSzPts val="1800"/>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3044</Words>
  <Application>Microsoft Office PowerPoint</Application>
  <PresentationFormat>On-screen Show (16:9)</PresentationFormat>
  <Paragraphs>311</Paragraphs>
  <Slides>30</Slides>
  <Notes>30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Consolas</vt:lpstr>
      <vt:lpstr>Roboto</vt:lpstr>
      <vt:lpstr>Palatino</vt:lpstr>
      <vt:lpstr>Arial</vt:lpstr>
      <vt:lpstr>Courier New</vt:lpstr>
      <vt:lpstr>Calibri</vt:lpstr>
      <vt:lpstr>Tinos</vt:lpstr>
      <vt:lpstr>Simple Light</vt:lpstr>
      <vt:lpstr>An Empirical Study of Bugs in WebAssembly Compilers</vt:lpstr>
      <vt:lpstr>WebAssembly</vt:lpstr>
      <vt:lpstr>WebAssembly Development Flow</vt:lpstr>
      <vt:lpstr>Motivation</vt:lpstr>
      <vt:lpstr>An Empirical Study of Bugs in WebAssembly Compilers</vt:lpstr>
      <vt:lpstr>Choosing WebAssembly Compilers</vt:lpstr>
      <vt:lpstr>WebAssembly Compilers Studied</vt:lpstr>
      <vt:lpstr>Compiler Bug Collection</vt:lpstr>
      <vt:lpstr>First Study: Qualitative Study of Emscripten Issues</vt:lpstr>
      <vt:lpstr>Bug Development Challenges</vt:lpstr>
      <vt:lpstr>Asyncify Synchronous Code</vt:lpstr>
      <vt:lpstr>Asyncify Synchronous Code Bug: Issue #9823 [2]</vt:lpstr>
      <vt:lpstr>Asyncify Synchronous Code Bug: Issue #9823 (cont.)</vt:lpstr>
      <vt:lpstr>Bug Reproducing Analysis</vt:lpstr>
      <vt:lpstr>Bug Reproducing Analysis (cont.)</vt:lpstr>
      <vt:lpstr>Findings and Implications of First Study</vt:lpstr>
      <vt:lpstr>Second Study: Quantitative Study of Compiler Issues </vt:lpstr>
      <vt:lpstr>Lifecycle of Bugs</vt:lpstr>
      <vt:lpstr>Impact of Bugs</vt:lpstr>
      <vt:lpstr>Impacts of Bugs (cont.)</vt:lpstr>
      <vt:lpstr>Size of Bug-Inducing Test Inputs</vt:lpstr>
      <vt:lpstr>Size of Bug Fixes</vt:lpstr>
      <vt:lpstr>Findings and Implications of Second Study</vt:lpstr>
      <vt:lpstr>Threats to Validity</vt:lpstr>
      <vt:lpstr>Related Work</vt:lpstr>
      <vt:lpstr>Conclusion</vt:lpstr>
      <vt:lpstr>References</vt:lpstr>
      <vt:lpstr>References (cont.)</vt:lpstr>
      <vt:lpstr>References (cont.)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Empirical Study of Bugs in WebAssembly Compilers</dc:title>
  <cp:lastModifiedBy>Alan Romano</cp:lastModifiedBy>
  <cp:revision>2</cp:revision>
  <dcterms:modified xsi:type="dcterms:W3CDTF">2024-02-15T23:37:38Z</dcterms:modified>
</cp:coreProperties>
</file>