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94" r:id="rId3"/>
    <p:sldId id="310" r:id="rId4"/>
    <p:sldId id="260" r:id="rId5"/>
    <p:sldId id="313" r:id="rId6"/>
    <p:sldId id="263" r:id="rId7"/>
    <p:sldId id="261" r:id="rId8"/>
    <p:sldId id="264" r:id="rId9"/>
    <p:sldId id="295" r:id="rId10"/>
    <p:sldId id="266" r:id="rId11"/>
    <p:sldId id="267" r:id="rId12"/>
    <p:sldId id="268" r:id="rId13"/>
    <p:sldId id="269" r:id="rId14"/>
    <p:sldId id="302" r:id="rId15"/>
    <p:sldId id="303" r:id="rId16"/>
    <p:sldId id="304" r:id="rId17"/>
    <p:sldId id="305" r:id="rId18"/>
    <p:sldId id="270" r:id="rId19"/>
    <p:sldId id="275" r:id="rId20"/>
    <p:sldId id="276" r:id="rId21"/>
    <p:sldId id="277" r:id="rId22"/>
    <p:sldId id="278" r:id="rId23"/>
    <p:sldId id="279" r:id="rId24"/>
    <p:sldId id="284" r:id="rId25"/>
    <p:sldId id="308" r:id="rId26"/>
    <p:sldId id="309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311" r:id="rId35"/>
    <p:sldId id="296" r:id="rId36"/>
    <p:sldId id="297" r:id="rId37"/>
    <p:sldId id="292" r:id="rId38"/>
    <p:sldId id="299" r:id="rId39"/>
    <p:sldId id="300" r:id="rId40"/>
    <p:sldId id="312" r:id="rId41"/>
    <p:sldId id="314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C31F0-E43B-4288-A61A-1E0C20C4744E}" v="118" dt="2020-09-16T03:38:15.495"/>
    <p1510:client id="{551CB437-AA5E-D64E-8149-C35749A439A3}" v="1310" dt="2020-09-16T00:03:29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5"/>
    <p:restoredTop sz="92244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c25efda52b9d58/%5b1%5d%20RESEARCH/WasmRay/WasmRay/alexarank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c25efda52b9d58/%5b1%5d%20RESEARCH/WasmRay/WasmRay/alexarank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c25efda52b9d58/%5b1%5d%20RESEARCH/WasmRay/WasmRay/detection_rates_ne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[alexaranking.xlsx]Sheet1!$B$2:$M$2</c:f>
              <c:numCache>
                <c:formatCode>General</c:formatCode>
                <c:ptCount val="12"/>
                <c:pt idx="0">
                  <c:v>127</c:v>
                </c:pt>
                <c:pt idx="1">
                  <c:v>92</c:v>
                </c:pt>
                <c:pt idx="2">
                  <c:v>86</c:v>
                </c:pt>
                <c:pt idx="3">
                  <c:v>89</c:v>
                </c:pt>
                <c:pt idx="4">
                  <c:v>65</c:v>
                </c:pt>
                <c:pt idx="5">
                  <c:v>55</c:v>
                </c:pt>
                <c:pt idx="6">
                  <c:v>61</c:v>
                </c:pt>
                <c:pt idx="7">
                  <c:v>41</c:v>
                </c:pt>
                <c:pt idx="8">
                  <c:v>35</c:v>
                </c:pt>
                <c:pt idx="9">
                  <c:v>34</c:v>
                </c:pt>
                <c:pt idx="10">
                  <c:v>9</c:v>
                </c:pt>
                <c:pt idx="11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[alexaranking.xlsx]Sheet1!$A$2</c15:sqref>
                        </c15:formulaRef>
                      </c:ext>
                    </c:extLst>
                    <c:strCache>
                      <c:ptCount val="1"/>
                      <c:pt idx="0">
                        <c:v>Number of Websites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[alexaranking.xlsx]Sheet1!$B$1:$M$1</c15:sqref>
                        </c15:formulaRef>
                      </c:ext>
                    </c:extLst>
                    <c:strCache>
                      <c:ptCount val="12"/>
                      <c:pt idx="0">
                        <c:v>0-100K</c:v>
                      </c:pt>
                      <c:pt idx="1">
                        <c:v>100K-200K</c:v>
                      </c:pt>
                      <c:pt idx="2">
                        <c:v>200K-300K</c:v>
                      </c:pt>
                      <c:pt idx="3">
                        <c:v>300K-400K</c:v>
                      </c:pt>
                      <c:pt idx="4">
                        <c:v>400K-500K</c:v>
                      </c:pt>
                      <c:pt idx="5">
                        <c:v>500K-600K</c:v>
                      </c:pt>
                      <c:pt idx="6">
                        <c:v>600K-700K</c:v>
                      </c:pt>
                      <c:pt idx="7">
                        <c:v>700K-800K</c:v>
                      </c:pt>
                      <c:pt idx="8">
                        <c:v>800K-900K</c:v>
                      </c:pt>
                      <c:pt idx="9">
                        <c:v>900K-1M</c:v>
                      </c:pt>
                      <c:pt idx="10">
                        <c:v>1M-1.1M</c:v>
                      </c:pt>
                      <c:pt idx="11">
                        <c:v>1.1M-1.2M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D31-40EE-B1C6-922C6E484E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9"/>
        <c:overlap val="-27"/>
        <c:axId val="1921312320"/>
        <c:axId val="2091226656"/>
      </c:barChart>
      <c:catAx>
        <c:axId val="192131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defRPr>
            </a:pPr>
            <a:endParaRPr lang="en-US"/>
          </a:p>
        </c:txPr>
        <c:crossAx val="2091226656"/>
        <c:crosses val="autoZero"/>
        <c:auto val="1"/>
        <c:lblAlgn val="ctr"/>
        <c:lblOffset val="100"/>
        <c:noMultiLvlLbl val="0"/>
      </c:catAx>
      <c:valAx>
        <c:axId val="209122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Tinos" panose="02020603050405020304" pitchFamily="18" charset="0"/>
                    <a:ea typeface="Tinos" panose="02020603050405020304" pitchFamily="18" charset="0"/>
                    <a:cs typeface="Tinos" panose="02020603050405020304" pitchFamily="18" charset="0"/>
                  </a:defRPr>
                </a:pPr>
                <a:r>
                  <a:rPr lang="en-US" sz="1100">
                    <a:solidFill>
                      <a:schemeClr val="tx1">
                        <a:lumMod val="50000"/>
                      </a:schemeClr>
                    </a:solidFill>
                    <a:latin typeface="Tinos" panose="02020603050405020304" pitchFamily="18" charset="0"/>
                    <a:ea typeface="Tinos" panose="02020603050405020304" pitchFamily="18" charset="0"/>
                    <a:cs typeface="Tinos" panose="02020603050405020304" pitchFamily="18" charset="0"/>
                  </a:rPr>
                  <a:t>Number of Websites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Tinos" panose="02020603050405020304" pitchFamily="18" charset="0"/>
                  <a:ea typeface="Tinos" panose="02020603050405020304" pitchFamily="18" charset="0"/>
                  <a:cs typeface="Tino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defRPr>
            </a:pPr>
            <a:endParaRPr lang="en-US"/>
          </a:p>
        </c:txPr>
        <c:crossAx val="192131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[alexaranking.xlsx]Sheet1!$B$2:$M$2</c:f>
              <c:numCache>
                <c:formatCode>General</c:formatCode>
                <c:ptCount val="12"/>
                <c:pt idx="0">
                  <c:v>127</c:v>
                </c:pt>
                <c:pt idx="1">
                  <c:v>92</c:v>
                </c:pt>
                <c:pt idx="2">
                  <c:v>86</c:v>
                </c:pt>
                <c:pt idx="3">
                  <c:v>89</c:v>
                </c:pt>
                <c:pt idx="4">
                  <c:v>65</c:v>
                </c:pt>
                <c:pt idx="5">
                  <c:v>55</c:v>
                </c:pt>
                <c:pt idx="6">
                  <c:v>61</c:v>
                </c:pt>
                <c:pt idx="7">
                  <c:v>41</c:v>
                </c:pt>
                <c:pt idx="8">
                  <c:v>35</c:v>
                </c:pt>
                <c:pt idx="9">
                  <c:v>34</c:v>
                </c:pt>
                <c:pt idx="10">
                  <c:v>9</c:v>
                </c:pt>
                <c:pt idx="11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[alexaranking.xlsx]Sheet1!$A$2</c15:sqref>
                        </c15:formulaRef>
                      </c:ext>
                    </c:extLst>
                    <c:strCache>
                      <c:ptCount val="1"/>
                      <c:pt idx="0">
                        <c:v>Number of Websites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[alexaranking.xlsx]Sheet1!$B$1:$M$1</c15:sqref>
                        </c15:formulaRef>
                      </c:ext>
                    </c:extLst>
                    <c:strCache>
                      <c:ptCount val="12"/>
                      <c:pt idx="0">
                        <c:v>0-100K</c:v>
                      </c:pt>
                      <c:pt idx="1">
                        <c:v>100K-200K</c:v>
                      </c:pt>
                      <c:pt idx="2">
                        <c:v>200K-300K</c:v>
                      </c:pt>
                      <c:pt idx="3">
                        <c:v>300K-400K</c:v>
                      </c:pt>
                      <c:pt idx="4">
                        <c:v>400K-500K</c:v>
                      </c:pt>
                      <c:pt idx="5">
                        <c:v>500K-600K</c:v>
                      </c:pt>
                      <c:pt idx="6">
                        <c:v>600K-700K</c:v>
                      </c:pt>
                      <c:pt idx="7">
                        <c:v>700K-800K</c:v>
                      </c:pt>
                      <c:pt idx="8">
                        <c:v>800K-900K</c:v>
                      </c:pt>
                      <c:pt idx="9">
                        <c:v>900K-1M</c:v>
                      </c:pt>
                      <c:pt idx="10">
                        <c:v>1M-1.1M</c:v>
                      </c:pt>
                      <c:pt idx="11">
                        <c:v>1.1M-1.2M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B52-4B35-9621-BD0FF6BC4B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9"/>
        <c:overlap val="-27"/>
        <c:axId val="1921312320"/>
        <c:axId val="2091226656"/>
      </c:barChart>
      <c:catAx>
        <c:axId val="192131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defRPr>
            </a:pPr>
            <a:endParaRPr lang="en-US"/>
          </a:p>
        </c:txPr>
        <c:crossAx val="2091226656"/>
        <c:crosses val="autoZero"/>
        <c:auto val="1"/>
        <c:lblAlgn val="ctr"/>
        <c:lblOffset val="100"/>
        <c:noMultiLvlLbl val="0"/>
      </c:catAx>
      <c:valAx>
        <c:axId val="209122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Tinos" panose="02020603050405020304" pitchFamily="18" charset="0"/>
                    <a:ea typeface="Tinos" panose="02020603050405020304" pitchFamily="18" charset="0"/>
                    <a:cs typeface="Tinos" panose="02020603050405020304" pitchFamily="18" charset="0"/>
                  </a:defRPr>
                </a:pPr>
                <a:r>
                  <a:rPr lang="en-US" sz="1600">
                    <a:solidFill>
                      <a:schemeClr val="tx1">
                        <a:lumMod val="50000"/>
                      </a:schemeClr>
                    </a:solidFill>
                    <a:latin typeface="Tinos" panose="02020603050405020304" pitchFamily="18" charset="0"/>
                    <a:ea typeface="Tinos" panose="02020603050405020304" pitchFamily="18" charset="0"/>
                    <a:cs typeface="Tinos" panose="02020603050405020304" pitchFamily="18" charset="0"/>
                  </a:rPr>
                  <a:t>Number of Websites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Tinos" panose="02020603050405020304" pitchFamily="18" charset="0"/>
                  <a:ea typeface="Tinos" panose="02020603050405020304" pitchFamily="18" charset="0"/>
                  <a:cs typeface="Tino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defRPr>
            </a:pPr>
            <a:endParaRPr lang="en-US"/>
          </a:p>
        </c:txPr>
        <c:crossAx val="192131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Sheet1!$B$2:$B$13</c:f>
              <c:numCache>
                <c:formatCode>General</c:formatCode>
                <c:ptCount val="12"/>
                <c:pt idx="0">
                  <c:v>237</c:v>
                </c:pt>
                <c:pt idx="1">
                  <c:v>186</c:v>
                </c:pt>
                <c:pt idx="2">
                  <c:v>137</c:v>
                </c:pt>
                <c:pt idx="3">
                  <c:v>129</c:v>
                </c:pt>
                <c:pt idx="4">
                  <c:v>90</c:v>
                </c:pt>
                <c:pt idx="5">
                  <c:v>30</c:v>
                </c:pt>
                <c:pt idx="6">
                  <c:v>26</c:v>
                </c:pt>
                <c:pt idx="7">
                  <c:v>26</c:v>
                </c:pt>
                <c:pt idx="8">
                  <c:v>20</c:v>
                </c:pt>
                <c:pt idx="9">
                  <c:v>8</c:v>
                </c:pt>
                <c:pt idx="10">
                  <c:v>6</c:v>
                </c:pt>
                <c:pt idx="11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CoinHive</c:v>
                      </c:pt>
                      <c:pt idx="1">
                        <c:v>CryptoLoot</c:v>
                      </c:pt>
                      <c:pt idx="2">
                        <c:v>_hash_cn</c:v>
                      </c:pt>
                      <c:pt idx="3">
                        <c:v>OMine</c:v>
                      </c:pt>
                      <c:pt idx="4">
                        <c:v>JSECoin</c:v>
                      </c:pt>
                      <c:pt idx="5">
                        <c:v>LightMiner</c:v>
                      </c:pt>
                      <c:pt idx="6">
                        <c:v>DeepMiner</c:v>
                      </c:pt>
                      <c:pt idx="7">
                        <c:v>CoinImp</c:v>
                      </c:pt>
                      <c:pt idx="8">
                        <c:v>CashBeet</c:v>
                      </c:pt>
                      <c:pt idx="9">
                        <c:v>cloud-miner.eu</c:v>
                      </c:pt>
                      <c:pt idx="10">
                        <c:v>Ledhenone</c:v>
                      </c:pt>
                      <c:pt idx="11">
                        <c:v>WebMine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1E2A-4B0C-81C1-580918EE9E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7848016"/>
        <c:axId val="1025200864"/>
      </c:barChart>
      <c:catAx>
        <c:axId val="103784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200864"/>
        <c:crosses val="autoZero"/>
        <c:auto val="1"/>
        <c:lblAlgn val="ctr"/>
        <c:lblOffset val="100"/>
        <c:noMultiLvlLbl val="0"/>
      </c:catAx>
      <c:valAx>
        <c:axId val="102520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>
                        <a:lumMod val="50000"/>
                      </a:schemeClr>
                    </a:solidFill>
                  </a:rPr>
                  <a:t>Number of Websites</a:t>
                </a:r>
              </a:p>
            </c:rich>
          </c:tx>
          <c:layout>
            <c:manualLayout>
              <c:xMode val="edge"/>
              <c:yMode val="edge"/>
              <c:x val="8.5361454521152777E-3"/>
              <c:y val="6.10118185807553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84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65156121614121"/>
          <c:y val="4.4362162917423502E-2"/>
          <c:w val="0.73274277706137314"/>
          <c:h val="0.6536642447953052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5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47944ED-E45A-4AA0-BC4D-C5BE60DD2C5A}" type="VALUE">
                      <a:rPr lang="en-US">
                        <a:solidFill>
                          <a:schemeClr val="bg1"/>
                        </a:solidFill>
                      </a:rPr>
                      <a:pPr algn="r"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bg1"/>
                        </a:solidFill>
                      </a:rPr>
                      <a:t> (Detected)</a:t>
                    </a:r>
                  </a:p>
                </c:rich>
              </c:tx>
              <c:spPr>
                <a:solidFill>
                  <a:schemeClr val="accent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5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17854276032032"/>
                      <c:h val="7.2334897383284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8F4-4E89-B74D-E1CADCEEDB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3976055-DFAB-4109-B893-9842CBD520D0}" type="VALUE">
                      <a:rPr lang="en-US"/>
                      <a:pPr/>
                      <a:t>[VALUE]</a:t>
                    </a:fld>
                    <a:r>
                      <a:rPr lang="en-US"/>
                      <a:t> (Detected)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790149671210983"/>
                      <c:h val="7.23350042573350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8F4-4E89-B74D-E1CADCEEDB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31C7F62-D6C5-40EB-A364-2D1F14B1F919}" type="VALUE">
                      <a:rPr lang="en-US"/>
                      <a:pPr/>
                      <a:t>[VALUE]</a:t>
                    </a:fld>
                    <a:r>
                      <a:rPr lang="en-US"/>
                      <a:t> (Detected)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790149671210983"/>
                      <c:h val="7.23350042573350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8F4-4E89-B74D-E1CADCEEDB7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1F4CAF-DDF5-40D4-8294-F5CE351C6880}" type="VALUE">
                      <a:rPr lang="en-US"/>
                      <a:pPr/>
                      <a:t>[VALUE]</a:t>
                    </a:fld>
                    <a:r>
                      <a:rPr lang="en-US"/>
                      <a:t> (Detected)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046487834130236"/>
                      <c:h val="7.23350042573350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8F4-4E89-B74D-E1CADCEEDB7F}"/>
                </c:ext>
              </c:extLst>
            </c:dLbl>
            <c:dLbl>
              <c:idx val="4"/>
              <c:layout>
                <c:manualLayout>
                  <c:x val="1.8124472521419032E-2"/>
                  <c:y val="3.1755306311684685E-7"/>
                </c:manualLayout>
              </c:layout>
              <c:tx>
                <c:rich>
                  <a:bodyPr/>
                  <a:lstStyle/>
                  <a:p>
                    <a:fld id="{B15368A6-67B0-4584-9BDC-0641CE8ACCD9}" type="VALUE">
                      <a:rPr lang="en-US"/>
                      <a:pPr/>
                      <a:t>[VALUE]</a:t>
                    </a:fld>
                    <a:r>
                      <a:rPr lang="en-US"/>
                      <a:t> (Detected)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285550452581389"/>
                      <c:h val="7.2334897383284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8F4-4E89-B74D-E1CADCEEDB7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21B488A-090D-4BC8-A96C-0555A8954D62}" type="VALUE">
                      <a:rPr lang="en-US"/>
                      <a:pPr/>
                      <a:t>[VALUE]</a:t>
                    </a:fld>
                    <a:r>
                      <a:rPr lang="en-US"/>
                      <a:t> (Detected)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046487834130236"/>
                      <c:h val="7.23350042573350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8F4-4E89-B74D-E1CADCEEDB7F}"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[detection_rates_new.xlsx]Sheet1!$B$2:$B$7</c:f>
              <c:numCache>
                <c:formatCode>General</c:formatCode>
                <c:ptCount val="6"/>
                <c:pt idx="0">
                  <c:v>901</c:v>
                </c:pt>
                <c:pt idx="1">
                  <c:v>900</c:v>
                </c:pt>
                <c:pt idx="2">
                  <c:v>809</c:v>
                </c:pt>
                <c:pt idx="3">
                  <c:v>810</c:v>
                </c:pt>
                <c:pt idx="4">
                  <c:v>742</c:v>
                </c:pt>
                <c:pt idx="5">
                  <c:v>838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[detection_rates_new.xlsx]Sheet1!$B$1</c15:sqref>
                        </c15:formulaRef>
                      </c:ext>
                    </c:extLst>
                    <c:strCache>
                      <c:ptCount val="1"/>
                      <c:pt idx="0">
                        <c:v>Detected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[detection_rates_new.xlsx]Sheet1!$A$2:$A$7</c15:sqref>
                        </c15:formulaRef>
                      </c:ext>
                    </c:extLst>
                    <c:strCache>
                      <c:ptCount val="6"/>
                      <c:pt idx="0">
                        <c:v>MinerRay</c:v>
                      </c:pt>
                      <c:pt idx="1">
                        <c:v>MineSweeper</c:v>
                      </c:pt>
                      <c:pt idx="2">
                        <c:v>CMTracker</c:v>
                      </c:pt>
                      <c:pt idx="3">
                        <c:v>Outguard</c:v>
                      </c:pt>
                      <c:pt idx="4">
                        <c:v>No Coin</c:v>
                      </c:pt>
                      <c:pt idx="5">
                        <c:v>minerBlock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98F4-4E89-B74D-E1CADCEEDB7F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4840261595128924E-2"/>
                  <c:y val="-1.1552505685752651E-16"/>
                </c:manualLayout>
              </c:layout>
              <c:tx>
                <c:rich>
                  <a:bodyPr/>
                  <a:lstStyle/>
                  <a:p>
                    <a:fld id="{33AD82DF-AAD6-45A5-AF86-3A2518D600C1}" type="VALUE">
                      <a:rPr lang="en-US"/>
                      <a:pPr/>
                      <a:t>[VALUE]</a:t>
                    </a:fld>
                    <a:r>
                      <a:rPr lang="en-US"/>
                      <a:t> (False</a:t>
                    </a:r>
                    <a:r>
                      <a:rPr lang="en-US" baseline="0"/>
                      <a:t> Alarm)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8F4-4E89-B74D-E1CADCEEDB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9FA818A-76E3-4683-B0EE-BFE1934E452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>
                        <a:solidFill>
                          <a:schemeClr val="bg1"/>
                        </a:solidFill>
                      </a:rPr>
                      <a:t> (False Alarm)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872794372250376"/>
                      <c:h val="7.2334897383284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8F4-4E89-B74D-E1CADCEEDB7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8F4-4E89-B74D-E1CADCEEDB7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8F4-4E89-B74D-E1CADCEEDB7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8F4-4E89-B74D-E1CADCEEDB7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8F4-4E89-B74D-E1CADCEEDB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[detection_rates_new.xlsx]Sheet1!$C$2:$C$7</c:f>
              <c:numCache>
                <c:formatCode>General</c:formatCode>
                <c:ptCount val="6"/>
                <c:pt idx="0">
                  <c:v>6</c:v>
                </c:pt>
                <c:pt idx="1">
                  <c:v>1406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[detection_rates_new.xlsx]Sheet1!$C$1</c15:sqref>
                        </c15:formulaRef>
                      </c:ext>
                    </c:extLst>
                    <c:strCache>
                      <c:ptCount val="1"/>
                      <c:pt idx="0">
                        <c:v>False Alarm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[detection_rates_new.xlsx]Sheet1!$A$2:$A$7</c15:sqref>
                        </c15:formulaRef>
                      </c:ext>
                    </c:extLst>
                    <c:strCache>
                      <c:ptCount val="6"/>
                      <c:pt idx="0">
                        <c:v>MinerRay</c:v>
                      </c:pt>
                      <c:pt idx="1">
                        <c:v>MineSweeper</c:v>
                      </c:pt>
                      <c:pt idx="2">
                        <c:v>CMTracker</c:v>
                      </c:pt>
                      <c:pt idx="3">
                        <c:v>Outguard</c:v>
                      </c:pt>
                      <c:pt idx="4">
                        <c:v>No Coin</c:v>
                      </c:pt>
                      <c:pt idx="5">
                        <c:v>minerBlock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D-98F4-4E89-B74D-E1CADCEEDB7F}"/>
            </c:ext>
          </c:extLst>
        </c:ser>
        <c:ser>
          <c:idx val="2"/>
          <c:order val="2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8F4-4E89-B74D-E1CADCEEDB7F}"/>
                </c:ext>
              </c:extLst>
            </c:dLbl>
            <c:dLbl>
              <c:idx val="1"/>
              <c:layout>
                <c:manualLayout>
                  <c:x val="6.6607201987384637E-2"/>
                  <c:y val="0"/>
                </c:manualLayout>
              </c:layout>
              <c:tx>
                <c:rich>
                  <a:bodyPr/>
                  <a:lstStyle/>
                  <a:p>
                    <a:fld id="{6C8E00EE-14A7-4E42-82B0-B2D810112170}" type="VALUE">
                      <a:rPr lang="en-US"/>
                      <a:pPr/>
                      <a:t>[VALUE]</a:t>
                    </a:fld>
                    <a:r>
                      <a:rPr lang="en-US"/>
                      <a:t> (Missed)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09883536879988"/>
                      <c:h val="6.321909891142810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98F4-4E89-B74D-E1CADCEEDB7F}"/>
                </c:ext>
              </c:extLst>
            </c:dLbl>
            <c:dLbl>
              <c:idx val="2"/>
              <c:layout>
                <c:manualLayout>
                  <c:x val="0.14567238953467623"/>
                  <c:y val="3.1508438098900348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ctr">
                      <a:defRPr sz="1050" b="0" i="0" u="none" strike="noStrike" kern="1200" baseline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BF63D49-2C38-4000-9EF6-F8F95D9F2004}" type="VALUE">
                      <a:rPr lang="en-US"/>
                      <a:pPr algn="ctr">
                        <a:defRPr/>
                      </a:pPr>
                      <a:t>[VALUE]</a:t>
                    </a:fld>
                    <a:r>
                      <a:rPr lang="en-US"/>
                      <a:t> (Missed), 1 (False Alarm)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ctr">
                    <a:defRPr sz="1050" b="0" i="0" u="none" strike="noStrike" kern="1200" baseline="0">
                      <a:solidFill>
                        <a:schemeClr val="tx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553890580965228"/>
                      <c:h val="6.224551840349179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98F4-4E89-B74D-E1CADCEEDB7F}"/>
                </c:ext>
              </c:extLst>
            </c:dLbl>
            <c:dLbl>
              <c:idx val="3"/>
              <c:layout>
                <c:manualLayout>
                  <c:x val="0.14905197202423393"/>
                  <c:y val="1.2404408526790423E-7"/>
                </c:manualLayout>
              </c:layout>
              <c:tx>
                <c:rich>
                  <a:bodyPr/>
                  <a:lstStyle/>
                  <a:p>
                    <a:fld id="{458043BF-E078-47D0-856D-02561546074C}" type="VALUE">
                      <a:rPr lang="en-US"/>
                      <a:pPr/>
                      <a:t>[VALUE]</a:t>
                    </a:fld>
                    <a:r>
                      <a:rPr lang="en-US"/>
                      <a:t> (Missed), 2</a:t>
                    </a:r>
                    <a:r>
                      <a:rPr lang="en-US" baseline="0"/>
                      <a:t> (False Alarm)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006775080797091"/>
                      <c:h val="6.224551840349179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98F4-4E89-B74D-E1CADCEEDB7F}"/>
                </c:ext>
              </c:extLst>
            </c:dLbl>
            <c:dLbl>
              <c:idx val="4"/>
              <c:layout>
                <c:manualLayout>
                  <c:x val="8.9638397050258972E-2"/>
                  <c:y val="0"/>
                </c:manualLayout>
              </c:layout>
              <c:tx>
                <c:rich>
                  <a:bodyPr/>
                  <a:lstStyle/>
                  <a:p>
                    <a:fld id="{048B3B12-485C-4919-AFD8-42B0424D8702}" type="VALUE">
                      <a:rPr lang="en-US"/>
                      <a:pPr/>
                      <a:t>[VALUE]</a:t>
                    </a:fld>
                    <a:r>
                      <a:rPr lang="en-US"/>
                      <a:t> (Missed)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207595122683557"/>
                      <c:h val="6.321913870239323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98F4-4E89-B74D-E1CADCEEDB7F}"/>
                </c:ext>
              </c:extLst>
            </c:dLbl>
            <c:dLbl>
              <c:idx val="5"/>
              <c:layout>
                <c:manualLayout>
                  <c:x val="7.3804116486218263E-2"/>
                  <c:y val="0"/>
                </c:manualLayout>
              </c:layout>
              <c:tx>
                <c:rich>
                  <a:bodyPr/>
                  <a:lstStyle/>
                  <a:p>
                    <a:fld id="{3B3040C6-A33C-4A8D-B5CB-FCF65C0E2E2D}" type="VALUE">
                      <a:rPr lang="en-US"/>
                      <a:pPr/>
                      <a:t>[VALUE]</a:t>
                    </a:fld>
                    <a:r>
                      <a:rPr lang="en-US"/>
                      <a:t> (Missed)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188604998061869"/>
                      <c:h val="6.321913870239323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98F4-4E89-B74D-E1CADCEEDB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[detection_rates_new.xlsx]Sheet1!$D$2:$D$7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92</c:v>
                </c:pt>
                <c:pt idx="3">
                  <c:v>91</c:v>
                </c:pt>
                <c:pt idx="4">
                  <c:v>159</c:v>
                </c:pt>
                <c:pt idx="5">
                  <c:v>63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[detection_rates_new.xlsx]Sheet1!$D$1</c15:sqref>
                        </c15:formulaRef>
                      </c:ext>
                    </c:extLst>
                    <c:strCache>
                      <c:ptCount val="1"/>
                      <c:pt idx="0">
                        <c:v>Missed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[detection_rates_new.xlsx]Sheet1!$A$2:$A$7</c15:sqref>
                        </c15:formulaRef>
                      </c:ext>
                    </c:extLst>
                    <c:strCache>
                      <c:ptCount val="6"/>
                      <c:pt idx="0">
                        <c:v>MinerRay</c:v>
                      </c:pt>
                      <c:pt idx="1">
                        <c:v>MineSweeper</c:v>
                      </c:pt>
                      <c:pt idx="2">
                        <c:v>CMTracker</c:v>
                      </c:pt>
                      <c:pt idx="3">
                        <c:v>Outguard</c:v>
                      </c:pt>
                      <c:pt idx="4">
                        <c:v>No Coin</c:v>
                      </c:pt>
                      <c:pt idx="5">
                        <c:v>minerBlock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4-98F4-4E89-B74D-E1CADCEEDB7F}"/>
            </c:ext>
          </c:extLst>
        </c:ser>
        <c:ser>
          <c:idx val="3"/>
          <c:order val="3"/>
          <c:spPr>
            <a:solidFill>
              <a:srgbClr val="F2F2F2">
                <a:alpha val="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[detection_rates_new.xlsx]Sheet1!$E$2:$E$7</c:f>
              <c:numCache>
                <c:formatCode>General</c:formatCode>
                <c:ptCount val="6"/>
                <c:pt idx="0">
                  <c:v>2918</c:v>
                </c:pt>
                <c:pt idx="1">
                  <c:v>1597</c:v>
                </c:pt>
                <c:pt idx="2">
                  <c:v>2923</c:v>
                </c:pt>
                <c:pt idx="3">
                  <c:v>2923</c:v>
                </c:pt>
                <c:pt idx="4">
                  <c:v>2924</c:v>
                </c:pt>
                <c:pt idx="5">
                  <c:v>2924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[detection_rates_new.xlsx]Sheet1!$E$1</c15:sqref>
                        </c15:formulaRef>
                      </c:ext>
                    </c:extLst>
                    <c:strCache>
                      <c:ptCount val="1"/>
                      <c:pt idx="0">
                        <c:v>Unknown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[detection_rates_new.xlsx]Sheet1!$A$2:$A$7</c15:sqref>
                        </c15:formulaRef>
                      </c:ext>
                    </c:extLst>
                    <c:strCache>
                      <c:ptCount val="6"/>
                      <c:pt idx="0">
                        <c:v>MinerRay</c:v>
                      </c:pt>
                      <c:pt idx="1">
                        <c:v>MineSweeper</c:v>
                      </c:pt>
                      <c:pt idx="2">
                        <c:v>CMTracker</c:v>
                      </c:pt>
                      <c:pt idx="3">
                        <c:v>Outguard</c:v>
                      </c:pt>
                      <c:pt idx="4">
                        <c:v>No Coin</c:v>
                      </c:pt>
                      <c:pt idx="5">
                        <c:v>minerBlock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5-98F4-4E89-B74D-E1CADCEEDB7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30606079"/>
        <c:axId val="1851192543"/>
      </c:barChart>
      <c:catAx>
        <c:axId val="30606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192543"/>
        <c:crosses val="autoZero"/>
        <c:auto val="1"/>
        <c:lblAlgn val="ctr"/>
        <c:lblOffset val="100"/>
        <c:noMultiLvlLbl val="0"/>
      </c:catAx>
      <c:valAx>
        <c:axId val="1851192543"/>
        <c:scaling>
          <c:orientation val="minMax"/>
          <c:max val="2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0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84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1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32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54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2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54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3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30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36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03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9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09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13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6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39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34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83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1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8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14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0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2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7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68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7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1E9317-374A-4299-A37E-420A24CE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d4rker/MinerBloc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iki.trezor.io/Monero_(XMR)" TargetMode="External"/><Relationship Id="rId7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iki.trezor.io/Monero_(XMR)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182" y="299888"/>
            <a:ext cx="6638544" cy="2386584"/>
          </a:xfrm>
        </p:spPr>
        <p:txBody>
          <a:bodyPr/>
          <a:lstStyle/>
          <a:p>
            <a:pPr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i="0" u="none" strike="noStrike" cap="non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MinerRay: Semantics-Aware Analysis for Ever-Evolving</a:t>
            </a:r>
            <a:br>
              <a:rPr lang="en-US" sz="8800" b="0" cap="none" dirty="0">
                <a:effectLst/>
              </a:rPr>
            </a:br>
            <a:r>
              <a:rPr lang="en-US" sz="3200" b="1" i="0" u="none" strike="noStrike" cap="non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Cryptojacking Detection </a:t>
            </a:r>
            <a:endParaRPr lang="en-US" cap="none" dirty="0"/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4182" y="2996382"/>
            <a:ext cx="2297896" cy="1650381"/>
          </a:xfrm>
        </p:spPr>
        <p:txBody>
          <a:bodyPr/>
          <a:lstStyle/>
          <a:p>
            <a:pPr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Alan Romano</a:t>
            </a:r>
            <a:endParaRPr lang="en-US" b="0" dirty="0">
              <a:effectLst/>
            </a:endParaRPr>
          </a:p>
          <a:p>
            <a:r>
              <a:rPr lang="en-US" sz="1400" dirty="0"/>
              <a:t>University at Buffalo, SUNY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Yunhui Zheng">
            <a:extLst>
              <a:ext uri="{FF2B5EF4-FFF2-40B4-BE49-F238E27FC236}">
                <a16:creationId xmlns:a16="http://schemas.microsoft.com/office/drawing/2014/main" id="{9012DCBF-E3EE-4F90-AC4C-4E82C211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512" y="4017724"/>
            <a:ext cx="1624800" cy="16248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-topic">
            <a:extLst>
              <a:ext uri="{FF2B5EF4-FFF2-40B4-BE49-F238E27FC236}">
                <a16:creationId xmlns:a16="http://schemas.microsoft.com/office/drawing/2014/main" id="{860F58C2-7DC6-4276-8483-49E318F19395}"/>
              </a:ext>
            </a:extLst>
          </p:cNvPr>
          <p:cNvSpPr txBox="1">
            <a:spLocks/>
          </p:cNvSpPr>
          <p:nvPr/>
        </p:nvSpPr>
        <p:spPr>
          <a:xfrm>
            <a:off x="2852728" y="2996381"/>
            <a:ext cx="2297896" cy="165038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sz="2800" b="0" i="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Yunhui Zheng</a:t>
            </a:r>
            <a:endParaRPr lang="en-US" sz="1200" dirty="0"/>
          </a:p>
          <a:p>
            <a:pPr algn="ctr">
              <a:spcBef>
                <a:spcPts val="500"/>
              </a:spcBef>
            </a:pPr>
            <a:r>
              <a:rPr lang="en-US" sz="1400" dirty="0"/>
              <a:t>IBM T.J. Watson Research Center</a:t>
            </a:r>
            <a:br>
              <a:rPr lang="en-US" dirty="0"/>
            </a:b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9" name="Google Shape;61;p14">
            <a:extLst>
              <a:ext uri="{FF2B5EF4-FFF2-40B4-BE49-F238E27FC236}">
                <a16:creationId xmlns:a16="http://schemas.microsoft.com/office/drawing/2014/main" id="{1D1C6FFA-FCE2-4E2B-8383-23A396A97B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6492"/>
          <a:stretch/>
        </p:blipFill>
        <p:spPr>
          <a:xfrm>
            <a:off x="5514058" y="3989074"/>
            <a:ext cx="1624800" cy="1682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" name="Google Shape;60;p14">
            <a:extLst>
              <a:ext uri="{FF2B5EF4-FFF2-40B4-BE49-F238E27FC236}">
                <a16:creationId xmlns:a16="http://schemas.microsoft.com/office/drawing/2014/main" id="{94C29DAC-879E-4EEA-8C4A-445728C9BC3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730" y="4017724"/>
            <a:ext cx="1624800" cy="1624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Sub-topic">
            <a:extLst>
              <a:ext uri="{FF2B5EF4-FFF2-40B4-BE49-F238E27FC236}">
                <a16:creationId xmlns:a16="http://schemas.microsoft.com/office/drawing/2014/main" id="{22349584-D60D-4E29-A8A7-3D93F0624ABE}"/>
              </a:ext>
            </a:extLst>
          </p:cNvPr>
          <p:cNvSpPr txBox="1">
            <a:spLocks/>
          </p:cNvSpPr>
          <p:nvPr/>
        </p:nvSpPr>
        <p:spPr>
          <a:xfrm>
            <a:off x="5177510" y="2993531"/>
            <a:ext cx="2297896" cy="165038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sz="2800" b="0" i="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lang="en-US" sz="1800" dirty="0">
                <a:solidFill>
                  <a:srgbClr val="FFFFFF"/>
                </a:solidFill>
                <a:latin typeface="Georgia" panose="02040502050405020303" pitchFamily="18" charset="0"/>
              </a:rPr>
              <a:t>Weihang Wang</a:t>
            </a:r>
            <a:endParaRPr lang="en-US" dirty="0"/>
          </a:p>
          <a:p>
            <a:r>
              <a:rPr lang="en-US" sz="1400" dirty="0"/>
              <a:t>University at Buffalo, SUNY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0CB0-B1E3-4511-AEFE-E4C5362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6951472" cy="1089529"/>
          </a:xfrm>
        </p:spPr>
        <p:txBody>
          <a:bodyPr/>
          <a:lstStyle/>
          <a:p>
            <a:r>
              <a:rPr lang="en-US" dirty="0"/>
              <a:t>Targeted Cryptocurrency:</a:t>
            </a:r>
            <a:br>
              <a:rPr lang="en-US" dirty="0"/>
            </a:br>
            <a:r>
              <a:rPr lang="en-US" dirty="0"/>
              <a:t>WebDollar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39CC-ABCC-4F7B-B9D5-A96DD357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Argon2 hashing as </a:t>
            </a:r>
            <a:r>
              <a:rPr lang="en-US"/>
              <a:t>PoW</a:t>
            </a:r>
            <a:endParaRPr lang="en-US" dirty="0"/>
          </a:p>
          <a:p>
            <a:r>
              <a:rPr lang="en-US" dirty="0"/>
              <a:t>Uses Hybrid JavaScript/WebAssembly implementation</a:t>
            </a:r>
          </a:p>
          <a:p>
            <a:pPr lvl="1"/>
            <a:r>
              <a:rPr lang="en-US" dirty="0"/>
              <a:t>JavaScript manages hashing iterations</a:t>
            </a:r>
          </a:p>
          <a:p>
            <a:pPr lvl="1"/>
            <a:r>
              <a:rPr lang="en-US" dirty="0"/>
              <a:t>WebAssembly performs Argon2 hashing function</a:t>
            </a:r>
          </a:p>
          <a:p>
            <a:r>
              <a:rPr lang="en-US"/>
              <a:t>Hybrid miner hides from detectors that only search one language at a 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12D8F-8A31-47A4-B1B7-246E7F82FC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WebDollar (@WebDollar_io) | Twitter">
            <a:extLst>
              <a:ext uri="{FF2B5EF4-FFF2-40B4-BE49-F238E27FC236}">
                <a16:creationId xmlns:a16="http://schemas.microsoft.com/office/drawing/2014/main" id="{D08622DA-B5CD-487D-9FE3-8CA1A2A8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85" y="4855606"/>
            <a:ext cx="1829293" cy="18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8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81A8-EFA1-435D-B9D5-8516C61A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502420"/>
            <a:ext cx="9110472" cy="2316980"/>
          </a:xfrm>
        </p:spPr>
        <p:txBody>
          <a:bodyPr/>
          <a:lstStyle/>
          <a:p>
            <a:r>
              <a:rPr lang="en-US" dirty="0"/>
              <a:t>MinerRay: Semantics-Aware Analysis for Ever-Evolving</a:t>
            </a:r>
            <a:br>
              <a:rPr lang="en-US" dirty="0"/>
            </a:br>
            <a:r>
              <a:rPr lang="en-US" dirty="0"/>
              <a:t>Cryptojacking Detection 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595B-6365-477D-BA76-C740CBBC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3144520"/>
            <a:ext cx="6951472" cy="3009145"/>
          </a:xfrm>
        </p:spPr>
        <p:txBody>
          <a:bodyPr/>
          <a:lstStyle/>
          <a:p>
            <a:r>
              <a:rPr lang="en-US" dirty="0"/>
              <a:t>Resilient to variations in hashing algorithms</a:t>
            </a:r>
          </a:p>
          <a:p>
            <a:r>
              <a:rPr lang="en-US" dirty="0"/>
              <a:t>Detects miners implemented in either JavaScript, WebAssembly, or hybrid implementations</a:t>
            </a:r>
          </a:p>
          <a:p>
            <a:r>
              <a:rPr lang="en-US" dirty="0"/>
              <a:t>Propose an intermediate representation (IR) to abstract underlying miner semantics in WebAssembly and JavaScript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FAE66-AE0B-4AD5-A92C-345543673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5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4FC2B-D6BA-4065-8462-C5F761F45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15574" y="6319774"/>
            <a:ext cx="1373505" cy="365125"/>
          </a:xfrm>
        </p:spPr>
        <p:txBody>
          <a:bodyPr/>
          <a:lstStyle/>
          <a:p>
            <a:fld id="{EB53C135-CEC6-A548-8917-8F7FEB82358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762BA-6BA8-41BA-9C9C-AC23EB09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21" y="1499616"/>
            <a:ext cx="10515600" cy="590931"/>
          </a:xfrm>
        </p:spPr>
        <p:txBody>
          <a:bodyPr/>
          <a:lstStyle/>
          <a:p>
            <a:r>
              <a:rPr lang="en-US" dirty="0"/>
              <a:t>Hashing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125E-3AEB-4F1D-BF06-CD7040C532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6928" y="2197767"/>
            <a:ext cx="6643497" cy="3967162"/>
          </a:xfrm>
        </p:spPr>
        <p:txBody>
          <a:bodyPr/>
          <a:lstStyle/>
          <a:p>
            <a:r>
              <a:rPr lang="en-US" dirty="0"/>
              <a:t>Maps an input of arbitrary length to a fixed-length output</a:t>
            </a:r>
          </a:p>
          <a:p>
            <a:r>
              <a:rPr lang="en-US" dirty="0"/>
              <a:t>Almost all cryptographic hashing functions are based on block ciphers [1]</a:t>
            </a:r>
          </a:p>
          <a:p>
            <a:r>
              <a:rPr lang="en-US" dirty="0"/>
              <a:t>Performed in an iterative manner</a:t>
            </a:r>
          </a:p>
          <a:p>
            <a:r>
              <a:rPr lang="en-US" dirty="0"/>
              <a:t>Hashing functions generally have five critical steps</a:t>
            </a:r>
            <a:endParaRPr lang="en-US" dirty="0">
              <a:latin typeface="+mj-lt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F8A24-4D19-43CA-A7C9-5BBD567A49F6}"/>
              </a:ext>
            </a:extLst>
          </p:cNvPr>
          <p:cNvSpPr/>
          <p:nvPr/>
        </p:nvSpPr>
        <p:spPr>
          <a:xfrm>
            <a:off x="9188760" y="6174646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BE875-77F0-4A8C-ADBC-6756B8CD68C6}"/>
              </a:ext>
            </a:extLst>
          </p:cNvPr>
          <p:cNvSpPr/>
          <p:nvPr/>
        </p:nvSpPr>
        <p:spPr>
          <a:xfrm>
            <a:off x="9369735" y="6174646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6D672-72D6-487B-8EEA-9791BE2BFBFD}"/>
              </a:ext>
            </a:extLst>
          </p:cNvPr>
          <p:cNvSpPr/>
          <p:nvPr/>
        </p:nvSpPr>
        <p:spPr>
          <a:xfrm>
            <a:off x="9550710" y="6174646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ED828-5134-4317-955F-F5BD4E07FE51}"/>
              </a:ext>
            </a:extLst>
          </p:cNvPr>
          <p:cNvSpPr/>
          <p:nvPr/>
        </p:nvSpPr>
        <p:spPr>
          <a:xfrm>
            <a:off x="9731685" y="6174646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547208-AD2C-40C4-8C6D-EAAB459D0FF9}"/>
              </a:ext>
            </a:extLst>
          </p:cNvPr>
          <p:cNvSpPr/>
          <p:nvPr/>
        </p:nvSpPr>
        <p:spPr>
          <a:xfrm>
            <a:off x="7574280" y="1795081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DEEADD-22F4-4812-B74C-9371015D2C2E}"/>
              </a:ext>
            </a:extLst>
          </p:cNvPr>
          <p:cNvSpPr/>
          <p:nvPr/>
        </p:nvSpPr>
        <p:spPr>
          <a:xfrm>
            <a:off x="7574279" y="2014061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39C563-7593-4750-B05F-D81F801ABF09}"/>
              </a:ext>
            </a:extLst>
          </p:cNvPr>
          <p:cNvSpPr/>
          <p:nvPr/>
        </p:nvSpPr>
        <p:spPr>
          <a:xfrm>
            <a:off x="7574277" y="2242661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CF583FB-93A1-4DDB-B61D-C419A2BFCBA8}"/>
              </a:ext>
            </a:extLst>
          </p:cNvPr>
          <p:cNvSpPr/>
          <p:nvPr/>
        </p:nvSpPr>
        <p:spPr>
          <a:xfrm>
            <a:off x="7574280" y="2456497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2FBF95C-294A-4A8A-A0D4-00D55D78E518}"/>
              </a:ext>
            </a:extLst>
          </p:cNvPr>
          <p:cNvSpPr/>
          <p:nvPr/>
        </p:nvSpPr>
        <p:spPr>
          <a:xfrm>
            <a:off x="7570464" y="2828487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11470F-FD54-4F62-9F8C-5834AFA192C4}"/>
              </a:ext>
            </a:extLst>
          </p:cNvPr>
          <p:cNvSpPr/>
          <p:nvPr/>
        </p:nvSpPr>
        <p:spPr>
          <a:xfrm>
            <a:off x="7574279" y="3057087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D9C84-3338-4223-B4D6-8ACE56D3BC17}"/>
              </a:ext>
            </a:extLst>
          </p:cNvPr>
          <p:cNvSpPr/>
          <p:nvPr/>
        </p:nvSpPr>
        <p:spPr>
          <a:xfrm>
            <a:off x="7574280" y="3276067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49ED8A-5DD2-47D9-A8B5-82F15B72E64A}"/>
              </a:ext>
            </a:extLst>
          </p:cNvPr>
          <p:cNvSpPr/>
          <p:nvPr/>
        </p:nvSpPr>
        <p:spPr>
          <a:xfrm>
            <a:off x="7574280" y="3508572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A5BF17F-4C1A-4901-AFE2-8272B77F5AE2}"/>
              </a:ext>
            </a:extLst>
          </p:cNvPr>
          <p:cNvSpPr/>
          <p:nvPr/>
        </p:nvSpPr>
        <p:spPr>
          <a:xfrm>
            <a:off x="7574280" y="3881393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1B51727-E12A-4CCB-AE19-958A6517A74E}"/>
              </a:ext>
            </a:extLst>
          </p:cNvPr>
          <p:cNvSpPr/>
          <p:nvPr/>
        </p:nvSpPr>
        <p:spPr>
          <a:xfrm>
            <a:off x="7574278" y="4102977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53052F1-2DF4-4DDC-ACDB-4DF088382572}"/>
              </a:ext>
            </a:extLst>
          </p:cNvPr>
          <p:cNvSpPr/>
          <p:nvPr/>
        </p:nvSpPr>
        <p:spPr>
          <a:xfrm>
            <a:off x="7574280" y="4338149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D606B9-99A8-46A2-BCB3-C7596648B6C9}"/>
              </a:ext>
            </a:extLst>
          </p:cNvPr>
          <p:cNvSpPr/>
          <p:nvPr/>
        </p:nvSpPr>
        <p:spPr>
          <a:xfrm>
            <a:off x="7574279" y="4561605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03AA764-4898-471D-811E-E724C0DCE720}"/>
              </a:ext>
            </a:extLst>
          </p:cNvPr>
          <p:cNvSpPr/>
          <p:nvPr/>
        </p:nvSpPr>
        <p:spPr>
          <a:xfrm>
            <a:off x="7569985" y="4974206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FE9EB13-7F7A-4371-9629-7307DA67C30D}"/>
              </a:ext>
            </a:extLst>
          </p:cNvPr>
          <p:cNvGrpSpPr/>
          <p:nvPr/>
        </p:nvGrpSpPr>
        <p:grpSpPr>
          <a:xfrm>
            <a:off x="9186300" y="1320202"/>
            <a:ext cx="722757" cy="228600"/>
            <a:chOff x="9189903" y="1461802"/>
            <a:chExt cx="722757" cy="2286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77CED0A-F388-4F99-B363-561D39D1F922}"/>
                </a:ext>
              </a:extLst>
            </p:cNvPr>
            <p:cNvSpPr/>
            <p:nvPr/>
          </p:nvSpPr>
          <p:spPr>
            <a:xfrm>
              <a:off x="9189903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6E130CA-3818-4D95-BF30-5264C5A75B14}"/>
                </a:ext>
              </a:extLst>
            </p:cNvPr>
            <p:cNvSpPr/>
            <p:nvPr/>
          </p:nvSpPr>
          <p:spPr>
            <a:xfrm>
              <a:off x="9369735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29418FA-DDC4-47CF-A27C-A114FDA4709B}"/>
                </a:ext>
              </a:extLst>
            </p:cNvPr>
            <p:cNvSpPr/>
            <p:nvPr/>
          </p:nvSpPr>
          <p:spPr>
            <a:xfrm>
              <a:off x="9550710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670E3E9-48F4-4777-A3CA-397DFE9AD216}"/>
                </a:ext>
              </a:extLst>
            </p:cNvPr>
            <p:cNvSpPr/>
            <p:nvPr/>
          </p:nvSpPr>
          <p:spPr>
            <a:xfrm>
              <a:off x="9731685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8433EBD-92F4-4280-AC5A-0DA6B7821AEC}"/>
              </a:ext>
            </a:extLst>
          </p:cNvPr>
          <p:cNvSpPr/>
          <p:nvPr/>
        </p:nvSpPr>
        <p:spPr>
          <a:xfrm>
            <a:off x="7575125" y="5192026"/>
            <a:ext cx="18097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37AA7F1-3FA9-4269-943D-7CBCB2143709}"/>
              </a:ext>
            </a:extLst>
          </p:cNvPr>
          <p:cNvSpPr/>
          <p:nvPr/>
        </p:nvSpPr>
        <p:spPr>
          <a:xfrm>
            <a:off x="7458543" y="1744900"/>
            <a:ext cx="404813" cy="98368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14A06C4-36BA-4610-913C-7DA9DB0165D7}"/>
              </a:ext>
            </a:extLst>
          </p:cNvPr>
          <p:cNvSpPr/>
          <p:nvPr/>
        </p:nvSpPr>
        <p:spPr>
          <a:xfrm>
            <a:off x="7458543" y="2803043"/>
            <a:ext cx="404813" cy="98368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3622D34-C9EC-4C71-8FC9-CD24535159D0}"/>
              </a:ext>
            </a:extLst>
          </p:cNvPr>
          <p:cNvSpPr/>
          <p:nvPr/>
        </p:nvSpPr>
        <p:spPr>
          <a:xfrm>
            <a:off x="7454549" y="3861378"/>
            <a:ext cx="404813" cy="98368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4215F5D-8D45-4736-9AC2-15C276D253B8}"/>
              </a:ext>
            </a:extLst>
          </p:cNvPr>
          <p:cNvSpPr/>
          <p:nvPr/>
        </p:nvSpPr>
        <p:spPr>
          <a:xfrm>
            <a:off x="7450255" y="4919713"/>
            <a:ext cx="404813" cy="98368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490F7D2-8A0B-457E-A38E-BBC231FBDD1E}"/>
              </a:ext>
            </a:extLst>
          </p:cNvPr>
          <p:cNvSpPr txBox="1"/>
          <p:nvPr/>
        </p:nvSpPr>
        <p:spPr>
          <a:xfrm>
            <a:off x="7075163" y="1380387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Message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43A551-4AE3-467E-B396-6C4A69DFABD2}"/>
              </a:ext>
            </a:extLst>
          </p:cNvPr>
          <p:cNvSpPr txBox="1"/>
          <p:nvPr/>
        </p:nvSpPr>
        <p:spPr>
          <a:xfrm>
            <a:off x="10566370" y="1921712"/>
            <a:ext cx="105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Block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4888E68-5ED6-4312-8E80-3B8C4853D7ED}"/>
              </a:ext>
            </a:extLst>
          </p:cNvPr>
          <p:cNvCxnSpPr/>
          <p:nvPr/>
        </p:nvCxnSpPr>
        <p:spPr>
          <a:xfrm>
            <a:off x="7075163" y="2774244"/>
            <a:ext cx="4728406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18C1CE3-7A29-4D89-A370-16DA698D8DBA}"/>
              </a:ext>
            </a:extLst>
          </p:cNvPr>
          <p:cNvCxnSpPr/>
          <p:nvPr/>
        </p:nvCxnSpPr>
        <p:spPr>
          <a:xfrm>
            <a:off x="7075163" y="3835272"/>
            <a:ext cx="4728406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0C661C6-2261-440F-B9E1-295B823A7682}"/>
              </a:ext>
            </a:extLst>
          </p:cNvPr>
          <p:cNvCxnSpPr/>
          <p:nvPr/>
        </p:nvCxnSpPr>
        <p:spPr>
          <a:xfrm>
            <a:off x="7119923" y="4887257"/>
            <a:ext cx="4728406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A98899A-5038-4EF5-A5C0-B305BC963D93}"/>
              </a:ext>
            </a:extLst>
          </p:cNvPr>
          <p:cNvCxnSpPr/>
          <p:nvPr/>
        </p:nvCxnSpPr>
        <p:spPr>
          <a:xfrm>
            <a:off x="7005532" y="5956837"/>
            <a:ext cx="4728406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A1EBC85-6CAA-42A9-9FCB-4AB834BB4D5D}"/>
              </a:ext>
            </a:extLst>
          </p:cNvPr>
          <p:cNvSpPr txBox="1"/>
          <p:nvPr/>
        </p:nvSpPr>
        <p:spPr>
          <a:xfrm>
            <a:off x="10553177" y="2976486"/>
            <a:ext cx="105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Block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C5576E-70CD-42A4-8B17-97AFEE20C738}"/>
              </a:ext>
            </a:extLst>
          </p:cNvPr>
          <p:cNvSpPr txBox="1"/>
          <p:nvPr/>
        </p:nvSpPr>
        <p:spPr>
          <a:xfrm>
            <a:off x="10553177" y="4003330"/>
            <a:ext cx="105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Block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9568EB5-F3BD-4945-8ECC-314BD6B6F108}"/>
              </a:ext>
            </a:extLst>
          </p:cNvPr>
          <p:cNvSpPr txBox="1"/>
          <p:nvPr/>
        </p:nvSpPr>
        <p:spPr>
          <a:xfrm>
            <a:off x="10553177" y="5056775"/>
            <a:ext cx="105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Block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C0B8ED7-B1C0-45B9-89B1-ECC17B80A561}"/>
              </a:ext>
            </a:extLst>
          </p:cNvPr>
          <p:cNvCxnSpPr>
            <a:cxnSpLocks/>
          </p:cNvCxnSpPr>
          <p:nvPr/>
        </p:nvCxnSpPr>
        <p:spPr>
          <a:xfrm>
            <a:off x="7878558" y="1980467"/>
            <a:ext cx="1499333" cy="271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DED6B796-5924-40B8-A811-8038BE299BF4}"/>
              </a:ext>
            </a:extLst>
          </p:cNvPr>
          <p:cNvSpPr/>
          <p:nvPr/>
        </p:nvSpPr>
        <p:spPr>
          <a:xfrm>
            <a:off x="9403372" y="1879531"/>
            <a:ext cx="288615" cy="26619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Blackadder ITC" panose="04020505051007020D02" pitchFamily="82" charset="0"/>
              </a:rPr>
              <a:t>f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7DDBF09-F161-4F04-8B36-64959EE58173}"/>
              </a:ext>
            </a:extLst>
          </p:cNvPr>
          <p:cNvCxnSpPr>
            <a:cxnSpLocks/>
          </p:cNvCxnSpPr>
          <p:nvPr/>
        </p:nvCxnSpPr>
        <p:spPr>
          <a:xfrm>
            <a:off x="9551185" y="1557354"/>
            <a:ext cx="1" cy="328942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99C5955-811A-4A9B-B226-E955B0643DB4}"/>
              </a:ext>
            </a:extLst>
          </p:cNvPr>
          <p:cNvGrpSpPr/>
          <p:nvPr/>
        </p:nvGrpSpPr>
        <p:grpSpPr>
          <a:xfrm>
            <a:off x="9203533" y="3500445"/>
            <a:ext cx="722757" cy="228600"/>
            <a:chOff x="9189903" y="1461802"/>
            <a:chExt cx="722757" cy="22860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35B8C85-562E-4BF8-B871-AB12E75AFE60}"/>
                </a:ext>
              </a:extLst>
            </p:cNvPr>
            <p:cNvSpPr/>
            <p:nvPr/>
          </p:nvSpPr>
          <p:spPr>
            <a:xfrm>
              <a:off x="9189903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E80607D-F30C-4E2A-BD8F-75F4CF386863}"/>
                </a:ext>
              </a:extLst>
            </p:cNvPr>
            <p:cNvSpPr/>
            <p:nvPr/>
          </p:nvSpPr>
          <p:spPr>
            <a:xfrm>
              <a:off x="9369735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F95DEE7-5873-408E-A63F-80FBDD4A9FEB}"/>
                </a:ext>
              </a:extLst>
            </p:cNvPr>
            <p:cNvSpPr/>
            <p:nvPr/>
          </p:nvSpPr>
          <p:spPr>
            <a:xfrm>
              <a:off x="9550710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2D9B425-3475-42E9-9D74-F787BE6CE209}"/>
                </a:ext>
              </a:extLst>
            </p:cNvPr>
            <p:cNvSpPr/>
            <p:nvPr/>
          </p:nvSpPr>
          <p:spPr>
            <a:xfrm>
              <a:off x="9731685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</p:grpSp>
      <p:sp>
        <p:nvSpPr>
          <p:cNvPr id="179" name="Oval 178">
            <a:extLst>
              <a:ext uri="{FF2B5EF4-FFF2-40B4-BE49-F238E27FC236}">
                <a16:creationId xmlns:a16="http://schemas.microsoft.com/office/drawing/2014/main" id="{82579801-C807-4AB1-A53D-9BDE348FDD26}"/>
              </a:ext>
            </a:extLst>
          </p:cNvPr>
          <p:cNvSpPr/>
          <p:nvPr/>
        </p:nvSpPr>
        <p:spPr>
          <a:xfrm>
            <a:off x="9408706" y="2961428"/>
            <a:ext cx="288615" cy="26619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Blackadder ITC" panose="04020505051007020D02" pitchFamily="82" charset="0"/>
              </a:rPr>
              <a:t>f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06885CC-676A-41F0-8753-E46CD400CCA7}"/>
              </a:ext>
            </a:extLst>
          </p:cNvPr>
          <p:cNvCxnSpPr>
            <a:cxnSpLocks/>
          </p:cNvCxnSpPr>
          <p:nvPr/>
        </p:nvCxnSpPr>
        <p:spPr>
          <a:xfrm flipH="1">
            <a:off x="9564912" y="2155342"/>
            <a:ext cx="572" cy="221841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89459CE-DA10-4F7D-B5FB-2CFF6F2AB7C6}"/>
              </a:ext>
            </a:extLst>
          </p:cNvPr>
          <p:cNvGrpSpPr/>
          <p:nvPr/>
        </p:nvGrpSpPr>
        <p:grpSpPr>
          <a:xfrm>
            <a:off x="9188760" y="2442297"/>
            <a:ext cx="722757" cy="228600"/>
            <a:chOff x="9189903" y="1461802"/>
            <a:chExt cx="722757" cy="228600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087F83E-F4FE-49A7-B123-74F414480A59}"/>
                </a:ext>
              </a:extLst>
            </p:cNvPr>
            <p:cNvSpPr/>
            <p:nvPr/>
          </p:nvSpPr>
          <p:spPr>
            <a:xfrm>
              <a:off x="9189903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462C8B7-987B-4C51-A655-627CADC10941}"/>
                </a:ext>
              </a:extLst>
            </p:cNvPr>
            <p:cNvSpPr/>
            <p:nvPr/>
          </p:nvSpPr>
          <p:spPr>
            <a:xfrm>
              <a:off x="9369735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5A0F6A-A0A0-48D4-92F8-C7E9BCCE979D}"/>
                </a:ext>
              </a:extLst>
            </p:cNvPr>
            <p:cNvSpPr/>
            <p:nvPr/>
          </p:nvSpPr>
          <p:spPr>
            <a:xfrm>
              <a:off x="9550710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E6226E7-E1AC-48B7-8B5D-65F374E2DB78}"/>
                </a:ext>
              </a:extLst>
            </p:cNvPr>
            <p:cNvSpPr/>
            <p:nvPr/>
          </p:nvSpPr>
          <p:spPr>
            <a:xfrm>
              <a:off x="9731685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6FEE6E8-050C-4BB3-82EC-5A12157A8786}"/>
              </a:ext>
            </a:extLst>
          </p:cNvPr>
          <p:cNvCxnSpPr>
            <a:cxnSpLocks/>
          </p:cNvCxnSpPr>
          <p:nvPr/>
        </p:nvCxnSpPr>
        <p:spPr>
          <a:xfrm>
            <a:off x="9553014" y="2681687"/>
            <a:ext cx="6381" cy="28989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B677488-CF34-4795-8D0C-E0756FB79CF1}"/>
              </a:ext>
            </a:extLst>
          </p:cNvPr>
          <p:cNvCxnSpPr>
            <a:cxnSpLocks/>
          </p:cNvCxnSpPr>
          <p:nvPr/>
        </p:nvCxnSpPr>
        <p:spPr>
          <a:xfrm>
            <a:off x="9553014" y="3233597"/>
            <a:ext cx="6381" cy="28989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2A1C3E7-8907-4897-A2F8-538CD5096A29}"/>
              </a:ext>
            </a:extLst>
          </p:cNvPr>
          <p:cNvGrpSpPr/>
          <p:nvPr/>
        </p:nvGrpSpPr>
        <p:grpSpPr>
          <a:xfrm>
            <a:off x="9204105" y="4546994"/>
            <a:ext cx="722757" cy="228600"/>
            <a:chOff x="9189903" y="1461802"/>
            <a:chExt cx="722757" cy="2286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FCF9C31-2274-4C2D-8D86-E678B496F70C}"/>
                </a:ext>
              </a:extLst>
            </p:cNvPr>
            <p:cNvSpPr/>
            <p:nvPr/>
          </p:nvSpPr>
          <p:spPr>
            <a:xfrm>
              <a:off x="9189903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316FF02-313D-4117-8CA8-8C1F10A89FF6}"/>
                </a:ext>
              </a:extLst>
            </p:cNvPr>
            <p:cNvSpPr/>
            <p:nvPr/>
          </p:nvSpPr>
          <p:spPr>
            <a:xfrm>
              <a:off x="9369735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5F412F4-DF74-4125-A4E8-21FC174707C5}"/>
                </a:ext>
              </a:extLst>
            </p:cNvPr>
            <p:cNvSpPr/>
            <p:nvPr/>
          </p:nvSpPr>
          <p:spPr>
            <a:xfrm>
              <a:off x="9550710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f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41944CB-AFE7-4968-B68B-490409484E7B}"/>
                </a:ext>
              </a:extLst>
            </p:cNvPr>
            <p:cNvSpPr/>
            <p:nvPr/>
          </p:nvSpPr>
          <p:spPr>
            <a:xfrm>
              <a:off x="9731685" y="1461802"/>
              <a:ext cx="180975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d</a:t>
              </a:r>
            </a:p>
          </p:txBody>
        </p:sp>
      </p:grpSp>
      <p:sp>
        <p:nvSpPr>
          <p:cNvPr id="199" name="Oval 198">
            <a:extLst>
              <a:ext uri="{FF2B5EF4-FFF2-40B4-BE49-F238E27FC236}">
                <a16:creationId xmlns:a16="http://schemas.microsoft.com/office/drawing/2014/main" id="{3973C120-A7BA-4DC5-A7A0-026235255841}"/>
              </a:ext>
            </a:extLst>
          </p:cNvPr>
          <p:cNvSpPr/>
          <p:nvPr/>
        </p:nvSpPr>
        <p:spPr>
          <a:xfrm>
            <a:off x="9409278" y="4007977"/>
            <a:ext cx="288615" cy="26619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Blackadder ITC" panose="04020505051007020D02" pitchFamily="82" charset="0"/>
              </a:rPr>
              <a:t>f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B4091B0-4018-4C9C-8541-4DF88D427A19}"/>
              </a:ext>
            </a:extLst>
          </p:cNvPr>
          <p:cNvCxnSpPr>
            <a:cxnSpLocks/>
          </p:cNvCxnSpPr>
          <p:nvPr/>
        </p:nvCxnSpPr>
        <p:spPr>
          <a:xfrm>
            <a:off x="9553586" y="3728236"/>
            <a:ext cx="6381" cy="28989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FFCE3A5-FFE1-4E7F-86CA-1C9990808E36}"/>
              </a:ext>
            </a:extLst>
          </p:cNvPr>
          <p:cNvCxnSpPr>
            <a:cxnSpLocks/>
          </p:cNvCxnSpPr>
          <p:nvPr/>
        </p:nvCxnSpPr>
        <p:spPr>
          <a:xfrm>
            <a:off x="9553586" y="4280146"/>
            <a:ext cx="6381" cy="28989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E209F4CA-6A95-4580-83F9-814DA89E4C13}"/>
              </a:ext>
            </a:extLst>
          </p:cNvPr>
          <p:cNvSpPr/>
          <p:nvPr/>
        </p:nvSpPr>
        <p:spPr>
          <a:xfrm>
            <a:off x="9412335" y="5049789"/>
            <a:ext cx="288615" cy="26619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Blackadder ITC" panose="04020505051007020D02" pitchFamily="82" charset="0"/>
              </a:rPr>
              <a:t>f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7611622-4972-4319-92A4-2931C2A68CDB}"/>
              </a:ext>
            </a:extLst>
          </p:cNvPr>
          <p:cNvCxnSpPr>
            <a:cxnSpLocks/>
          </p:cNvCxnSpPr>
          <p:nvPr/>
        </p:nvCxnSpPr>
        <p:spPr>
          <a:xfrm>
            <a:off x="9556643" y="4770048"/>
            <a:ext cx="6381" cy="289896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96072E7-FCA6-40C5-A260-12642C016785}"/>
              </a:ext>
            </a:extLst>
          </p:cNvPr>
          <p:cNvCxnSpPr>
            <a:cxnSpLocks/>
          </p:cNvCxnSpPr>
          <p:nvPr/>
        </p:nvCxnSpPr>
        <p:spPr>
          <a:xfrm>
            <a:off x="9556644" y="5321958"/>
            <a:ext cx="6380" cy="784895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5FAC3954-F07D-4696-A20A-BD66468EF6ED}"/>
              </a:ext>
            </a:extLst>
          </p:cNvPr>
          <p:cNvCxnSpPr>
            <a:cxnSpLocks/>
          </p:cNvCxnSpPr>
          <p:nvPr/>
        </p:nvCxnSpPr>
        <p:spPr>
          <a:xfrm>
            <a:off x="7878558" y="3090988"/>
            <a:ext cx="1499333" cy="271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F92AC45-07A3-49B3-8BAE-D732D5A329C2}"/>
              </a:ext>
            </a:extLst>
          </p:cNvPr>
          <p:cNvCxnSpPr>
            <a:cxnSpLocks/>
          </p:cNvCxnSpPr>
          <p:nvPr/>
        </p:nvCxnSpPr>
        <p:spPr>
          <a:xfrm>
            <a:off x="7869259" y="4131151"/>
            <a:ext cx="1499333" cy="271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C52D795-F5E6-454D-A459-60FA3062FFBD}"/>
              </a:ext>
            </a:extLst>
          </p:cNvPr>
          <p:cNvCxnSpPr>
            <a:cxnSpLocks/>
          </p:cNvCxnSpPr>
          <p:nvPr/>
        </p:nvCxnSpPr>
        <p:spPr>
          <a:xfrm>
            <a:off x="8963025" y="5176876"/>
            <a:ext cx="405566" cy="371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CA5B0BE-297A-4B53-A024-510AECA2A96A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7847996" y="5621310"/>
            <a:ext cx="298659" cy="757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D6B0F14C-CAB3-4EEB-A110-3DF0D6E21BEA}"/>
              </a:ext>
            </a:extLst>
          </p:cNvPr>
          <p:cNvSpPr/>
          <p:nvPr/>
        </p:nvSpPr>
        <p:spPr>
          <a:xfrm>
            <a:off x="8146655" y="5495793"/>
            <a:ext cx="288615" cy="26619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+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D9DC100-C4A1-480E-B213-7CC3CE31B45F}"/>
              </a:ext>
            </a:extLst>
          </p:cNvPr>
          <p:cNvCxnSpPr>
            <a:cxnSpLocks/>
          </p:cNvCxnSpPr>
          <p:nvPr/>
        </p:nvCxnSpPr>
        <p:spPr>
          <a:xfrm>
            <a:off x="8446054" y="5628889"/>
            <a:ext cx="12820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0B98FED-9E91-4DF9-BBFD-D3D1C542B331}"/>
              </a:ext>
            </a:extLst>
          </p:cNvPr>
          <p:cNvCxnSpPr>
            <a:cxnSpLocks/>
          </p:cNvCxnSpPr>
          <p:nvPr/>
        </p:nvCxnSpPr>
        <p:spPr>
          <a:xfrm flipV="1">
            <a:off x="8963025" y="5176876"/>
            <a:ext cx="0" cy="24958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E4B864E6-6859-4B5B-B86C-61E82A32292E}"/>
              </a:ext>
            </a:extLst>
          </p:cNvPr>
          <p:cNvSpPr txBox="1"/>
          <p:nvPr/>
        </p:nvSpPr>
        <p:spPr>
          <a:xfrm>
            <a:off x="8536016" y="1008671"/>
            <a:ext cx="202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Initial Hash State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6658B8E-B19F-4BF1-81F5-D000C47A8018}"/>
              </a:ext>
            </a:extLst>
          </p:cNvPr>
          <p:cNvSpPr txBox="1"/>
          <p:nvPr/>
        </p:nvSpPr>
        <p:spPr>
          <a:xfrm>
            <a:off x="7785362" y="6106853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Final Hash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D7956F5-9BC3-44F6-8A93-29EEA0E2B3DF}"/>
              </a:ext>
            </a:extLst>
          </p:cNvPr>
          <p:cNvSpPr txBox="1"/>
          <p:nvPr/>
        </p:nvSpPr>
        <p:spPr>
          <a:xfrm>
            <a:off x="8580000" y="5431252"/>
            <a:ext cx="876619" cy="30777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663B-D658-4ABD-951F-BFF076F857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A41E-B0B3-475F-ABC4-F489A5B7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36152"/>
            <a:ext cx="10515600" cy="590931"/>
          </a:xfrm>
        </p:spPr>
        <p:txBody>
          <a:bodyPr/>
          <a:lstStyle/>
          <a:p>
            <a:r>
              <a:rPr lang="en-US" dirty="0"/>
              <a:t>Hashing Function Steps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44DF05-A8FE-4EE8-848C-7D643E704F24}"/>
              </a:ext>
            </a:extLst>
          </p:cNvPr>
          <p:cNvSpPr/>
          <p:nvPr/>
        </p:nvSpPr>
        <p:spPr>
          <a:xfrm>
            <a:off x="4929220" y="1815049"/>
            <a:ext cx="4589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  uint32_t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  // internal hash state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 // store partial block  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  // </a:t>
            </a:r>
            <a:r>
              <a:rPr lang="en-US" sz="12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buf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[] length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hashState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hashState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hash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msglen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hashval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index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H0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512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index+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512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++]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  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hashval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*)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2A4C91B-32F8-4466-8FDB-E9EC079C8387}"/>
              </a:ext>
            </a:extLst>
          </p:cNvPr>
          <p:cNvSpPr>
            <a:spLocks noChangeAspect="1"/>
          </p:cNvSpPr>
          <p:nvPr/>
        </p:nvSpPr>
        <p:spPr>
          <a:xfrm>
            <a:off x="8976383" y="4246840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95216E-4114-428D-88F0-73637D4643B1}"/>
              </a:ext>
            </a:extLst>
          </p:cNvPr>
          <p:cNvSpPr>
            <a:spLocks noChangeAspect="1"/>
          </p:cNvSpPr>
          <p:nvPr/>
        </p:nvSpPr>
        <p:spPr>
          <a:xfrm>
            <a:off x="8968039" y="4894169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3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E68043F-91C8-4DF9-9CA2-11DF183B3CEB}"/>
              </a:ext>
            </a:extLst>
          </p:cNvPr>
          <p:cNvSpPr>
            <a:spLocks noChangeAspect="1"/>
          </p:cNvSpPr>
          <p:nvPr/>
        </p:nvSpPr>
        <p:spPr>
          <a:xfrm>
            <a:off x="8977318" y="3900916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E6A6F4-A612-486E-B2E6-C2EAF26D8DBB}"/>
              </a:ext>
            </a:extLst>
          </p:cNvPr>
          <p:cNvSpPr>
            <a:spLocks noChangeAspect="1"/>
          </p:cNvSpPr>
          <p:nvPr/>
        </p:nvSpPr>
        <p:spPr>
          <a:xfrm>
            <a:off x="8973221" y="5612828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59B5773-47C1-4AC9-AC69-78852B0C2C54}"/>
              </a:ext>
            </a:extLst>
          </p:cNvPr>
          <p:cNvSpPr>
            <a:spLocks noChangeAspect="1"/>
          </p:cNvSpPr>
          <p:nvPr/>
        </p:nvSpPr>
        <p:spPr>
          <a:xfrm>
            <a:off x="8973221" y="6072603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C673ABE-4108-4C59-A3E8-4D0EBB473F48}"/>
              </a:ext>
            </a:extLst>
          </p:cNvPr>
          <p:cNvSpPr/>
          <p:nvPr/>
        </p:nvSpPr>
        <p:spPr>
          <a:xfrm>
            <a:off x="4420204" y="1815050"/>
            <a:ext cx="44913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6</a:t>
            </a:r>
          </a:p>
          <a:p>
            <a:pPr algn="r"/>
            <a:endParaRPr lang="en-US" sz="1200" dirty="0">
              <a:latin typeface="Consolas" panose="020B0609020204030204" pitchFamily="49" charset="0"/>
            </a:endParaRP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24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A4D257C-6316-48F6-9447-AA785557DAE4}"/>
              </a:ext>
            </a:extLst>
          </p:cNvPr>
          <p:cNvCxnSpPr>
            <a:cxnSpLocks/>
          </p:cNvCxnSpPr>
          <p:nvPr/>
        </p:nvCxnSpPr>
        <p:spPr>
          <a:xfrm>
            <a:off x="4869334" y="1847341"/>
            <a:ext cx="0" cy="464343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2EA9EEA-8532-46E2-B371-FF49FEAED022}"/>
              </a:ext>
            </a:extLst>
          </p:cNvPr>
          <p:cNvSpPr txBox="1"/>
          <p:nvPr/>
        </p:nvSpPr>
        <p:spPr>
          <a:xfrm>
            <a:off x="4474050" y="5354672"/>
            <a:ext cx="4532174" cy="705239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A929EC-4101-45FA-9EB4-75D016C277CA}"/>
              </a:ext>
            </a:extLst>
          </p:cNvPr>
          <p:cNvSpPr txBox="1"/>
          <p:nvPr/>
        </p:nvSpPr>
        <p:spPr>
          <a:xfrm>
            <a:off x="4474051" y="4627844"/>
            <a:ext cx="4532166" cy="703005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3B231D-5DC7-4375-B09C-B560BF1A0960}"/>
              </a:ext>
            </a:extLst>
          </p:cNvPr>
          <p:cNvSpPr txBox="1"/>
          <p:nvPr/>
        </p:nvSpPr>
        <p:spPr>
          <a:xfrm>
            <a:off x="4474050" y="3884467"/>
            <a:ext cx="4532174" cy="179820"/>
          </a:xfrm>
          <a:prstGeom prst="rect">
            <a:avLst/>
          </a:prstGeom>
          <a:solidFill>
            <a:srgbClr val="33CCFF">
              <a:alpha val="10980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highlight>
                <a:srgbClr val="FFFF00"/>
              </a:highlight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107E6E-6344-4071-806F-F45F54E1D5D8}"/>
              </a:ext>
            </a:extLst>
          </p:cNvPr>
          <p:cNvSpPr txBox="1"/>
          <p:nvPr/>
        </p:nvSpPr>
        <p:spPr>
          <a:xfrm>
            <a:off x="4474050" y="4078586"/>
            <a:ext cx="4536921" cy="525435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EAC139-3278-47E5-BFEC-348D9AC2FB5A}"/>
              </a:ext>
            </a:extLst>
          </p:cNvPr>
          <p:cNvSpPr txBox="1"/>
          <p:nvPr/>
        </p:nvSpPr>
        <p:spPr>
          <a:xfrm>
            <a:off x="4474050" y="6081500"/>
            <a:ext cx="4532174" cy="180028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90A28-D7F8-4531-83F7-D646CE29BAFF}"/>
              </a:ext>
            </a:extLst>
          </p:cNvPr>
          <p:cNvSpPr/>
          <p:nvPr/>
        </p:nvSpPr>
        <p:spPr>
          <a:xfrm>
            <a:off x="10728481" y="4509184"/>
            <a:ext cx="1236306" cy="956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2BCC9-18F7-44A0-A00A-F8A65D406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305" y="1966670"/>
            <a:ext cx="2590351" cy="3281112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1BAE558-C4E7-4C97-BCCB-0D12A8261BB7}"/>
              </a:ext>
            </a:extLst>
          </p:cNvPr>
          <p:cNvSpPr txBox="1">
            <a:spLocks/>
          </p:cNvSpPr>
          <p:nvPr/>
        </p:nvSpPr>
        <p:spPr>
          <a:xfrm>
            <a:off x="566928" y="2185416"/>
            <a:ext cx="3693257" cy="3968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Step 1</a:t>
            </a:r>
            <a:endParaRPr lang="en-US" dirty="0"/>
          </a:p>
          <a:p>
            <a:r>
              <a:rPr lang="en-US" dirty="0"/>
              <a:t>Initialize a memory buffer </a:t>
            </a:r>
            <a:r>
              <a:rPr lang="en-US" dirty="0">
                <a:latin typeface="Consolas" panose="020B0609020204030204" pitchFamily="49" charset="0"/>
              </a:rPr>
              <a:t>S-&gt;h</a:t>
            </a:r>
            <a:r>
              <a:rPr lang="en-US" dirty="0"/>
              <a:t> from precomputed hash state H0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0E5EA-2409-46C9-974A-B661E5187287}"/>
              </a:ext>
            </a:extLst>
          </p:cNvPr>
          <p:cNvSpPr txBox="1"/>
          <p:nvPr/>
        </p:nvSpPr>
        <p:spPr>
          <a:xfrm>
            <a:off x="5788152" y="14630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AE3A7-F656-4AA5-BA87-910A74BC0799}"/>
              </a:ext>
            </a:extLst>
          </p:cNvPr>
          <p:cNvSpPr txBox="1"/>
          <p:nvPr/>
        </p:nvSpPr>
        <p:spPr>
          <a:xfrm>
            <a:off x="9764304" y="1463040"/>
            <a:ext cx="22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WebAssembly</a:t>
            </a:r>
          </a:p>
        </p:txBody>
      </p:sp>
    </p:spTree>
    <p:extLst>
      <p:ext uri="{BB962C8B-B14F-4D97-AF65-F5344CB8AC3E}">
        <p14:creationId xmlns:p14="http://schemas.microsoft.com/office/powerpoint/2010/main" val="14738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663B-D658-4ABD-951F-BFF076F857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A41E-B0B3-475F-ABC4-F489A5B7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36152"/>
            <a:ext cx="10515600" cy="590931"/>
          </a:xfrm>
        </p:spPr>
        <p:txBody>
          <a:bodyPr/>
          <a:lstStyle/>
          <a:p>
            <a:r>
              <a:rPr lang="en-US" dirty="0"/>
              <a:t>Hashing Function Steps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44DF05-A8FE-4EE8-848C-7D643E704F24}"/>
              </a:ext>
            </a:extLst>
          </p:cNvPr>
          <p:cNvSpPr/>
          <p:nvPr/>
        </p:nvSpPr>
        <p:spPr>
          <a:xfrm>
            <a:off x="4929220" y="1815049"/>
            <a:ext cx="4589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  uint32_t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  // internal hash state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 // store partial block  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  // </a:t>
            </a:r>
            <a:r>
              <a:rPr lang="en-US" sz="12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buf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[] length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hashState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hashState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hash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msglen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hashval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index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H0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512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index+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512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++]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  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hashval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*)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2A4C91B-32F8-4466-8FDB-E9EC079C8387}"/>
              </a:ext>
            </a:extLst>
          </p:cNvPr>
          <p:cNvSpPr>
            <a:spLocks noChangeAspect="1"/>
          </p:cNvSpPr>
          <p:nvPr/>
        </p:nvSpPr>
        <p:spPr>
          <a:xfrm>
            <a:off x="8976383" y="4246840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95216E-4114-428D-88F0-73637D4643B1}"/>
              </a:ext>
            </a:extLst>
          </p:cNvPr>
          <p:cNvSpPr>
            <a:spLocks noChangeAspect="1"/>
          </p:cNvSpPr>
          <p:nvPr/>
        </p:nvSpPr>
        <p:spPr>
          <a:xfrm>
            <a:off x="8968039" y="4894169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3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E68043F-91C8-4DF9-9CA2-11DF183B3CEB}"/>
              </a:ext>
            </a:extLst>
          </p:cNvPr>
          <p:cNvSpPr>
            <a:spLocks noChangeAspect="1"/>
          </p:cNvSpPr>
          <p:nvPr/>
        </p:nvSpPr>
        <p:spPr>
          <a:xfrm>
            <a:off x="8977318" y="3900916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E6A6F4-A612-486E-B2E6-C2EAF26D8DBB}"/>
              </a:ext>
            </a:extLst>
          </p:cNvPr>
          <p:cNvSpPr>
            <a:spLocks noChangeAspect="1"/>
          </p:cNvSpPr>
          <p:nvPr/>
        </p:nvSpPr>
        <p:spPr>
          <a:xfrm>
            <a:off x="8973221" y="5612828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59B5773-47C1-4AC9-AC69-78852B0C2C54}"/>
              </a:ext>
            </a:extLst>
          </p:cNvPr>
          <p:cNvSpPr>
            <a:spLocks noChangeAspect="1"/>
          </p:cNvSpPr>
          <p:nvPr/>
        </p:nvSpPr>
        <p:spPr>
          <a:xfrm>
            <a:off x="8973221" y="6072603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C673ABE-4108-4C59-A3E8-4D0EBB473F48}"/>
              </a:ext>
            </a:extLst>
          </p:cNvPr>
          <p:cNvSpPr/>
          <p:nvPr/>
        </p:nvSpPr>
        <p:spPr>
          <a:xfrm>
            <a:off x="4420204" y="1815050"/>
            <a:ext cx="44913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6</a:t>
            </a:r>
          </a:p>
          <a:p>
            <a:pPr algn="r"/>
            <a:endParaRPr lang="en-US" sz="1200" dirty="0">
              <a:latin typeface="Consolas" panose="020B0609020204030204" pitchFamily="49" charset="0"/>
            </a:endParaRP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24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A4D257C-6316-48F6-9447-AA785557DAE4}"/>
              </a:ext>
            </a:extLst>
          </p:cNvPr>
          <p:cNvCxnSpPr>
            <a:cxnSpLocks/>
          </p:cNvCxnSpPr>
          <p:nvPr/>
        </p:nvCxnSpPr>
        <p:spPr>
          <a:xfrm>
            <a:off x="4869334" y="1847341"/>
            <a:ext cx="0" cy="464343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2EA9EEA-8532-46E2-B371-FF49FEAED022}"/>
              </a:ext>
            </a:extLst>
          </p:cNvPr>
          <p:cNvSpPr txBox="1"/>
          <p:nvPr/>
        </p:nvSpPr>
        <p:spPr>
          <a:xfrm>
            <a:off x="4474050" y="5354672"/>
            <a:ext cx="4532174" cy="705239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A929EC-4101-45FA-9EB4-75D016C277CA}"/>
              </a:ext>
            </a:extLst>
          </p:cNvPr>
          <p:cNvSpPr txBox="1"/>
          <p:nvPr/>
        </p:nvSpPr>
        <p:spPr>
          <a:xfrm>
            <a:off x="4474051" y="4627844"/>
            <a:ext cx="4532166" cy="703005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3B231D-5DC7-4375-B09C-B560BF1A0960}"/>
              </a:ext>
            </a:extLst>
          </p:cNvPr>
          <p:cNvSpPr txBox="1"/>
          <p:nvPr/>
        </p:nvSpPr>
        <p:spPr>
          <a:xfrm>
            <a:off x="4474050" y="3884467"/>
            <a:ext cx="4532174" cy="179820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107E6E-6344-4071-806F-F45F54E1D5D8}"/>
              </a:ext>
            </a:extLst>
          </p:cNvPr>
          <p:cNvSpPr txBox="1"/>
          <p:nvPr/>
        </p:nvSpPr>
        <p:spPr>
          <a:xfrm>
            <a:off x="4474050" y="4078586"/>
            <a:ext cx="4536921" cy="525435"/>
          </a:xfrm>
          <a:prstGeom prst="rect">
            <a:avLst/>
          </a:prstGeom>
          <a:solidFill>
            <a:srgbClr val="33CCFF">
              <a:alpha val="10196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EAC139-3278-47E5-BFEC-348D9AC2FB5A}"/>
              </a:ext>
            </a:extLst>
          </p:cNvPr>
          <p:cNvSpPr txBox="1"/>
          <p:nvPr/>
        </p:nvSpPr>
        <p:spPr>
          <a:xfrm>
            <a:off x="4474050" y="6081500"/>
            <a:ext cx="4532174" cy="180028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90A28-D7F8-4531-83F7-D646CE29BAFF}"/>
              </a:ext>
            </a:extLst>
          </p:cNvPr>
          <p:cNvSpPr/>
          <p:nvPr/>
        </p:nvSpPr>
        <p:spPr>
          <a:xfrm>
            <a:off x="10728481" y="4509184"/>
            <a:ext cx="1236306" cy="956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4632F-57A5-49F3-8507-3694DE8C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62" y="1591135"/>
            <a:ext cx="2106010" cy="46346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5FF5-E6CE-4D83-A245-E8627CF71C31}"/>
              </a:ext>
            </a:extLst>
          </p:cNvPr>
          <p:cNvSpPr txBox="1">
            <a:spLocks/>
          </p:cNvSpPr>
          <p:nvPr/>
        </p:nvSpPr>
        <p:spPr>
          <a:xfrm>
            <a:off x="566928" y="2185416"/>
            <a:ext cx="3693257" cy="3968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Step 2</a:t>
            </a:r>
            <a:endParaRPr lang="en-US" dirty="0"/>
          </a:p>
          <a:p>
            <a:r>
              <a:rPr lang="en-US" dirty="0"/>
              <a:t>Divide message into blocks of a fixed size and apply compression function F() to buffer </a:t>
            </a:r>
            <a:r>
              <a:rPr lang="en-US" dirty="0">
                <a:latin typeface="Consolas" panose="020B0609020204030204" pitchFamily="49" charset="0"/>
              </a:rPr>
              <a:t>S-&gt;h</a:t>
            </a:r>
          </a:p>
          <a:p>
            <a:r>
              <a:rPr lang="en-US" dirty="0">
                <a:latin typeface="Consolas" panose="020B0609020204030204" pitchFamily="49" charset="0"/>
              </a:rPr>
              <a:t>S-&gt;h </a:t>
            </a:r>
            <a:r>
              <a:rPr lang="en-US" dirty="0"/>
              <a:t>is the running result of all previous iterations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0635E-C532-4145-B152-E882A8B66366}"/>
              </a:ext>
            </a:extLst>
          </p:cNvPr>
          <p:cNvSpPr txBox="1"/>
          <p:nvPr/>
        </p:nvSpPr>
        <p:spPr>
          <a:xfrm>
            <a:off x="5788152" y="14630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BB6B6-093E-4A87-81AE-C4DC0245CE0B}"/>
              </a:ext>
            </a:extLst>
          </p:cNvPr>
          <p:cNvSpPr txBox="1"/>
          <p:nvPr/>
        </p:nvSpPr>
        <p:spPr>
          <a:xfrm>
            <a:off x="9598805" y="1183214"/>
            <a:ext cx="22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WebAssembly</a:t>
            </a:r>
          </a:p>
        </p:txBody>
      </p:sp>
    </p:spTree>
    <p:extLst>
      <p:ext uri="{BB962C8B-B14F-4D97-AF65-F5344CB8AC3E}">
        <p14:creationId xmlns:p14="http://schemas.microsoft.com/office/powerpoint/2010/main" val="276561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663B-D658-4ABD-951F-BFF076F857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A41E-B0B3-475F-ABC4-F489A5B7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36152"/>
            <a:ext cx="10515600" cy="590931"/>
          </a:xfrm>
        </p:spPr>
        <p:txBody>
          <a:bodyPr/>
          <a:lstStyle/>
          <a:p>
            <a:r>
              <a:rPr lang="en-US" dirty="0"/>
              <a:t>Hashing Function Steps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44DF05-A8FE-4EE8-848C-7D643E704F24}"/>
              </a:ext>
            </a:extLst>
          </p:cNvPr>
          <p:cNvSpPr/>
          <p:nvPr/>
        </p:nvSpPr>
        <p:spPr>
          <a:xfrm>
            <a:off x="4929220" y="1815049"/>
            <a:ext cx="4589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  uint32_t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  // internal hash state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 // store partial block  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  // </a:t>
            </a:r>
            <a:r>
              <a:rPr lang="en-US" sz="12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buf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[] length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hashState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hashState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hash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msglen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hashval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index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H0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512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index+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512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++]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  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hashval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*)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2A4C91B-32F8-4466-8FDB-E9EC079C8387}"/>
              </a:ext>
            </a:extLst>
          </p:cNvPr>
          <p:cNvSpPr>
            <a:spLocks noChangeAspect="1"/>
          </p:cNvSpPr>
          <p:nvPr/>
        </p:nvSpPr>
        <p:spPr>
          <a:xfrm>
            <a:off x="8976383" y="4246840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95216E-4114-428D-88F0-73637D4643B1}"/>
              </a:ext>
            </a:extLst>
          </p:cNvPr>
          <p:cNvSpPr>
            <a:spLocks noChangeAspect="1"/>
          </p:cNvSpPr>
          <p:nvPr/>
        </p:nvSpPr>
        <p:spPr>
          <a:xfrm>
            <a:off x="8968039" y="4894169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3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E68043F-91C8-4DF9-9CA2-11DF183B3CEB}"/>
              </a:ext>
            </a:extLst>
          </p:cNvPr>
          <p:cNvSpPr>
            <a:spLocks noChangeAspect="1"/>
          </p:cNvSpPr>
          <p:nvPr/>
        </p:nvSpPr>
        <p:spPr>
          <a:xfrm>
            <a:off x="8977318" y="3900916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E6A6F4-A612-486E-B2E6-C2EAF26D8DBB}"/>
              </a:ext>
            </a:extLst>
          </p:cNvPr>
          <p:cNvSpPr>
            <a:spLocks noChangeAspect="1"/>
          </p:cNvSpPr>
          <p:nvPr/>
        </p:nvSpPr>
        <p:spPr>
          <a:xfrm>
            <a:off x="8973221" y="5612828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59B5773-47C1-4AC9-AC69-78852B0C2C54}"/>
              </a:ext>
            </a:extLst>
          </p:cNvPr>
          <p:cNvSpPr>
            <a:spLocks noChangeAspect="1"/>
          </p:cNvSpPr>
          <p:nvPr/>
        </p:nvSpPr>
        <p:spPr>
          <a:xfrm>
            <a:off x="8973221" y="6072603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C673ABE-4108-4C59-A3E8-4D0EBB473F48}"/>
              </a:ext>
            </a:extLst>
          </p:cNvPr>
          <p:cNvSpPr/>
          <p:nvPr/>
        </p:nvSpPr>
        <p:spPr>
          <a:xfrm>
            <a:off x="4420204" y="1815050"/>
            <a:ext cx="44913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6</a:t>
            </a:r>
          </a:p>
          <a:p>
            <a:pPr algn="r"/>
            <a:endParaRPr lang="en-US" sz="1200" dirty="0">
              <a:latin typeface="Consolas" panose="020B0609020204030204" pitchFamily="49" charset="0"/>
            </a:endParaRP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24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A4D257C-6316-48F6-9447-AA785557DAE4}"/>
              </a:ext>
            </a:extLst>
          </p:cNvPr>
          <p:cNvCxnSpPr>
            <a:cxnSpLocks/>
          </p:cNvCxnSpPr>
          <p:nvPr/>
        </p:nvCxnSpPr>
        <p:spPr>
          <a:xfrm>
            <a:off x="4869334" y="1847341"/>
            <a:ext cx="0" cy="464343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2EA9EEA-8532-46E2-B371-FF49FEAED022}"/>
              </a:ext>
            </a:extLst>
          </p:cNvPr>
          <p:cNvSpPr txBox="1"/>
          <p:nvPr/>
        </p:nvSpPr>
        <p:spPr>
          <a:xfrm>
            <a:off x="4474050" y="5354672"/>
            <a:ext cx="4532174" cy="705239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A929EC-4101-45FA-9EB4-75D016C277CA}"/>
              </a:ext>
            </a:extLst>
          </p:cNvPr>
          <p:cNvSpPr txBox="1"/>
          <p:nvPr/>
        </p:nvSpPr>
        <p:spPr>
          <a:xfrm>
            <a:off x="4474051" y="4627844"/>
            <a:ext cx="4532166" cy="703005"/>
          </a:xfrm>
          <a:prstGeom prst="rect">
            <a:avLst/>
          </a:prstGeom>
          <a:solidFill>
            <a:srgbClr val="33CCFF">
              <a:alpha val="10196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3B231D-5DC7-4375-B09C-B560BF1A0960}"/>
              </a:ext>
            </a:extLst>
          </p:cNvPr>
          <p:cNvSpPr txBox="1"/>
          <p:nvPr/>
        </p:nvSpPr>
        <p:spPr>
          <a:xfrm>
            <a:off x="4474050" y="3884467"/>
            <a:ext cx="4532174" cy="179820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107E6E-6344-4071-806F-F45F54E1D5D8}"/>
              </a:ext>
            </a:extLst>
          </p:cNvPr>
          <p:cNvSpPr txBox="1"/>
          <p:nvPr/>
        </p:nvSpPr>
        <p:spPr>
          <a:xfrm>
            <a:off x="4474050" y="4078586"/>
            <a:ext cx="4536921" cy="525435"/>
          </a:xfrm>
          <a:prstGeom prst="rect">
            <a:avLst/>
          </a:prstGeom>
          <a:solidFill>
            <a:schemeClr val="bg1">
              <a:alpha val="10196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EAC139-3278-47E5-BFEC-348D9AC2FB5A}"/>
              </a:ext>
            </a:extLst>
          </p:cNvPr>
          <p:cNvSpPr txBox="1"/>
          <p:nvPr/>
        </p:nvSpPr>
        <p:spPr>
          <a:xfrm>
            <a:off x="4474050" y="6081500"/>
            <a:ext cx="4532174" cy="180028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90A28-D7F8-4531-83F7-D646CE29BAFF}"/>
              </a:ext>
            </a:extLst>
          </p:cNvPr>
          <p:cNvSpPr/>
          <p:nvPr/>
        </p:nvSpPr>
        <p:spPr>
          <a:xfrm>
            <a:off x="10728481" y="4509184"/>
            <a:ext cx="1236306" cy="956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FD5D4-20DC-4307-806C-0A617710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80" y="1457918"/>
            <a:ext cx="2133846" cy="46019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1A1B-59F1-4667-A1CA-7B67B55FC612}"/>
              </a:ext>
            </a:extLst>
          </p:cNvPr>
          <p:cNvSpPr txBox="1">
            <a:spLocks/>
          </p:cNvSpPr>
          <p:nvPr/>
        </p:nvSpPr>
        <p:spPr>
          <a:xfrm>
            <a:off x="566928" y="2185416"/>
            <a:ext cx="3693257" cy="3968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Step 3</a:t>
            </a:r>
            <a:endParaRPr lang="en-US" dirty="0"/>
          </a:p>
          <a:p>
            <a:r>
              <a:rPr lang="en-US" dirty="0"/>
              <a:t>If the message size is not a multiple of the fixed size, some bits will be left over. This step copies those into a temporary buffer  </a:t>
            </a:r>
            <a:r>
              <a:rPr lang="en-US" dirty="0">
                <a:latin typeface="Consolas" panose="020B0609020204030204" pitchFamily="49" charset="0"/>
              </a:rPr>
              <a:t>S-&gt;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7BE5B-E238-4DD8-9EF8-CE802534DD02}"/>
              </a:ext>
            </a:extLst>
          </p:cNvPr>
          <p:cNvSpPr txBox="1"/>
          <p:nvPr/>
        </p:nvSpPr>
        <p:spPr>
          <a:xfrm>
            <a:off x="5788152" y="14630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46A17-2F10-4122-B69A-6DE179A4493B}"/>
              </a:ext>
            </a:extLst>
          </p:cNvPr>
          <p:cNvSpPr txBox="1"/>
          <p:nvPr/>
        </p:nvSpPr>
        <p:spPr>
          <a:xfrm>
            <a:off x="9854837" y="1093708"/>
            <a:ext cx="22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WebAssembly</a:t>
            </a:r>
          </a:p>
        </p:txBody>
      </p:sp>
    </p:spTree>
    <p:extLst>
      <p:ext uri="{BB962C8B-B14F-4D97-AF65-F5344CB8AC3E}">
        <p14:creationId xmlns:p14="http://schemas.microsoft.com/office/powerpoint/2010/main" val="293844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663B-D658-4ABD-951F-BFF076F857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A41E-B0B3-475F-ABC4-F489A5B7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36152"/>
            <a:ext cx="10515600" cy="590931"/>
          </a:xfrm>
        </p:spPr>
        <p:txBody>
          <a:bodyPr/>
          <a:lstStyle/>
          <a:p>
            <a:r>
              <a:rPr lang="en-US" dirty="0"/>
              <a:t>Hashing Function Steps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44DF05-A8FE-4EE8-848C-7D643E704F24}"/>
              </a:ext>
            </a:extLst>
          </p:cNvPr>
          <p:cNvSpPr/>
          <p:nvPr/>
        </p:nvSpPr>
        <p:spPr>
          <a:xfrm>
            <a:off x="4929220" y="1815049"/>
            <a:ext cx="4589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  uint32_t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  // internal hash state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 // store partial block  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  // </a:t>
            </a:r>
            <a:r>
              <a:rPr lang="en-US" sz="12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buf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[] length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hashState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hashState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hash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msglen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hashval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index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H0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512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index+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512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++]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  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hashval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*)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2A4C91B-32F8-4466-8FDB-E9EC079C8387}"/>
              </a:ext>
            </a:extLst>
          </p:cNvPr>
          <p:cNvSpPr>
            <a:spLocks noChangeAspect="1"/>
          </p:cNvSpPr>
          <p:nvPr/>
        </p:nvSpPr>
        <p:spPr>
          <a:xfrm>
            <a:off x="8976383" y="4246840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95216E-4114-428D-88F0-73637D4643B1}"/>
              </a:ext>
            </a:extLst>
          </p:cNvPr>
          <p:cNvSpPr>
            <a:spLocks noChangeAspect="1"/>
          </p:cNvSpPr>
          <p:nvPr/>
        </p:nvSpPr>
        <p:spPr>
          <a:xfrm>
            <a:off x="8968039" y="4894169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3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E68043F-91C8-4DF9-9CA2-11DF183B3CEB}"/>
              </a:ext>
            </a:extLst>
          </p:cNvPr>
          <p:cNvSpPr>
            <a:spLocks noChangeAspect="1"/>
          </p:cNvSpPr>
          <p:nvPr/>
        </p:nvSpPr>
        <p:spPr>
          <a:xfrm>
            <a:off x="8977318" y="3900916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E6A6F4-A612-486E-B2E6-C2EAF26D8DBB}"/>
              </a:ext>
            </a:extLst>
          </p:cNvPr>
          <p:cNvSpPr>
            <a:spLocks noChangeAspect="1"/>
          </p:cNvSpPr>
          <p:nvPr/>
        </p:nvSpPr>
        <p:spPr>
          <a:xfrm>
            <a:off x="8973221" y="5612828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59B5773-47C1-4AC9-AC69-78852B0C2C54}"/>
              </a:ext>
            </a:extLst>
          </p:cNvPr>
          <p:cNvSpPr>
            <a:spLocks noChangeAspect="1"/>
          </p:cNvSpPr>
          <p:nvPr/>
        </p:nvSpPr>
        <p:spPr>
          <a:xfrm>
            <a:off x="8973221" y="6072603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C673ABE-4108-4C59-A3E8-4D0EBB473F48}"/>
              </a:ext>
            </a:extLst>
          </p:cNvPr>
          <p:cNvSpPr/>
          <p:nvPr/>
        </p:nvSpPr>
        <p:spPr>
          <a:xfrm>
            <a:off x="4420204" y="1815050"/>
            <a:ext cx="44913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6</a:t>
            </a:r>
          </a:p>
          <a:p>
            <a:pPr algn="r"/>
            <a:endParaRPr lang="en-US" sz="1200" dirty="0">
              <a:latin typeface="Consolas" panose="020B0609020204030204" pitchFamily="49" charset="0"/>
            </a:endParaRP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24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A4D257C-6316-48F6-9447-AA785557DAE4}"/>
              </a:ext>
            </a:extLst>
          </p:cNvPr>
          <p:cNvCxnSpPr>
            <a:cxnSpLocks/>
          </p:cNvCxnSpPr>
          <p:nvPr/>
        </p:nvCxnSpPr>
        <p:spPr>
          <a:xfrm>
            <a:off x="4869334" y="1847341"/>
            <a:ext cx="0" cy="464343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2EA9EEA-8532-46E2-B371-FF49FEAED022}"/>
              </a:ext>
            </a:extLst>
          </p:cNvPr>
          <p:cNvSpPr txBox="1"/>
          <p:nvPr/>
        </p:nvSpPr>
        <p:spPr>
          <a:xfrm>
            <a:off x="4474050" y="5354672"/>
            <a:ext cx="4532174" cy="705239"/>
          </a:xfrm>
          <a:prstGeom prst="rect">
            <a:avLst/>
          </a:prstGeom>
          <a:solidFill>
            <a:srgbClr val="33CCFF">
              <a:alpha val="10196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A929EC-4101-45FA-9EB4-75D016C277CA}"/>
              </a:ext>
            </a:extLst>
          </p:cNvPr>
          <p:cNvSpPr txBox="1"/>
          <p:nvPr/>
        </p:nvSpPr>
        <p:spPr>
          <a:xfrm>
            <a:off x="4474051" y="4627844"/>
            <a:ext cx="4532166" cy="703005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3B231D-5DC7-4375-B09C-B560BF1A0960}"/>
              </a:ext>
            </a:extLst>
          </p:cNvPr>
          <p:cNvSpPr txBox="1"/>
          <p:nvPr/>
        </p:nvSpPr>
        <p:spPr>
          <a:xfrm>
            <a:off x="4474050" y="3884467"/>
            <a:ext cx="4532174" cy="179820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107E6E-6344-4071-806F-F45F54E1D5D8}"/>
              </a:ext>
            </a:extLst>
          </p:cNvPr>
          <p:cNvSpPr txBox="1"/>
          <p:nvPr/>
        </p:nvSpPr>
        <p:spPr>
          <a:xfrm>
            <a:off x="4474050" y="4078586"/>
            <a:ext cx="4536921" cy="525435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EAC139-3278-47E5-BFEC-348D9AC2FB5A}"/>
              </a:ext>
            </a:extLst>
          </p:cNvPr>
          <p:cNvSpPr txBox="1"/>
          <p:nvPr/>
        </p:nvSpPr>
        <p:spPr>
          <a:xfrm>
            <a:off x="4474050" y="6081500"/>
            <a:ext cx="4532174" cy="180028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90A28-D7F8-4531-83F7-D646CE29BAFF}"/>
              </a:ext>
            </a:extLst>
          </p:cNvPr>
          <p:cNvSpPr/>
          <p:nvPr/>
        </p:nvSpPr>
        <p:spPr>
          <a:xfrm>
            <a:off x="10728481" y="4509184"/>
            <a:ext cx="1236306" cy="956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0F994D-67B1-430F-B467-37BD3159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110" y="1404377"/>
            <a:ext cx="1891982" cy="49930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65B0-CDDB-44B1-939A-2B326C1C8979}"/>
              </a:ext>
            </a:extLst>
          </p:cNvPr>
          <p:cNvSpPr txBox="1">
            <a:spLocks/>
          </p:cNvSpPr>
          <p:nvPr/>
        </p:nvSpPr>
        <p:spPr>
          <a:xfrm>
            <a:off x="566928" y="2185416"/>
            <a:ext cx="3693257" cy="3968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Step 4</a:t>
            </a:r>
            <a:endParaRPr lang="en-US" dirty="0"/>
          </a:p>
          <a:p>
            <a:r>
              <a:rPr lang="en-US" dirty="0"/>
              <a:t>The temporary buffer is padded with 0s and run through the compression function F()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4ED53-1BCD-4C96-8E56-EBCA09005E6E}"/>
              </a:ext>
            </a:extLst>
          </p:cNvPr>
          <p:cNvSpPr txBox="1"/>
          <p:nvPr/>
        </p:nvSpPr>
        <p:spPr>
          <a:xfrm>
            <a:off x="5788152" y="14630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3B7C6-5D6C-40EB-A18B-DBF5D9B36DBD}"/>
              </a:ext>
            </a:extLst>
          </p:cNvPr>
          <p:cNvSpPr txBox="1"/>
          <p:nvPr/>
        </p:nvSpPr>
        <p:spPr>
          <a:xfrm>
            <a:off x="9726965" y="1031744"/>
            <a:ext cx="22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WebAssembly</a:t>
            </a:r>
          </a:p>
        </p:txBody>
      </p:sp>
    </p:spTree>
    <p:extLst>
      <p:ext uri="{BB962C8B-B14F-4D97-AF65-F5344CB8AC3E}">
        <p14:creationId xmlns:p14="http://schemas.microsoft.com/office/powerpoint/2010/main" val="42453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663B-D658-4ABD-951F-BFF076F857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A41E-B0B3-475F-ABC4-F489A5B7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36152"/>
            <a:ext cx="10515600" cy="590931"/>
          </a:xfrm>
        </p:spPr>
        <p:txBody>
          <a:bodyPr/>
          <a:lstStyle/>
          <a:p>
            <a:r>
              <a:rPr lang="en-US" dirty="0"/>
              <a:t>Hashing Function Steps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44DF05-A8FE-4EE8-848C-7D643E704F24}"/>
              </a:ext>
            </a:extLst>
          </p:cNvPr>
          <p:cNvSpPr/>
          <p:nvPr/>
        </p:nvSpPr>
        <p:spPr>
          <a:xfrm>
            <a:off x="4929220" y="1815049"/>
            <a:ext cx="458984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  uint32_t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16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  // internal hash state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 // store partial block  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  // </a:t>
            </a:r>
            <a:r>
              <a:rPr lang="en-US" sz="12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buf</a:t>
            </a:r>
            <a:r>
              <a:rPr lang="en-US" sz="1200" i="1" dirty="0">
                <a:solidFill>
                  <a:srgbClr val="AAAAAA"/>
                </a:solidFill>
                <a:latin typeface="Consolas" panose="020B0609020204030204" pitchFamily="49" charset="0"/>
              </a:rPr>
              <a:t>[] length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hashState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hashState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hash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msglen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b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hashval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index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H0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512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index+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512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 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US" sz="1200" dirty="0" err="1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64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buflen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++]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b="1" dirty="0">
                <a:solidFill>
                  <a:srgbClr val="AA3731"/>
                </a:solidFill>
                <a:latin typeface="Consolas" panose="020B0609020204030204" pitchFamily="49" charset="0"/>
              </a:rPr>
              <a:t>  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7A3E9D"/>
                </a:solidFill>
                <a:latin typeface="Consolas" panose="020B0609020204030204" pitchFamily="49" charset="0"/>
              </a:rPr>
              <a:t>buf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memcpy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hashval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*)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7A3E9D"/>
                </a:solidFill>
                <a:latin typeface="Consolas" panose="020B0609020204030204" pitchFamily="49" charset="0"/>
              </a:rPr>
              <a:t>h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5D27"/>
                </a:solidFill>
                <a:latin typeface="Consolas" panose="020B0609020204030204" pitchFamily="49" charset="0"/>
              </a:rPr>
              <a:t>32</a:t>
            </a:r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2A4C91B-32F8-4466-8FDB-E9EC079C8387}"/>
              </a:ext>
            </a:extLst>
          </p:cNvPr>
          <p:cNvSpPr>
            <a:spLocks noChangeAspect="1"/>
          </p:cNvSpPr>
          <p:nvPr/>
        </p:nvSpPr>
        <p:spPr>
          <a:xfrm>
            <a:off x="8976383" y="4246840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95216E-4114-428D-88F0-73637D4643B1}"/>
              </a:ext>
            </a:extLst>
          </p:cNvPr>
          <p:cNvSpPr>
            <a:spLocks noChangeAspect="1"/>
          </p:cNvSpPr>
          <p:nvPr/>
        </p:nvSpPr>
        <p:spPr>
          <a:xfrm>
            <a:off x="8968039" y="4894169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3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E68043F-91C8-4DF9-9CA2-11DF183B3CEB}"/>
              </a:ext>
            </a:extLst>
          </p:cNvPr>
          <p:cNvSpPr>
            <a:spLocks noChangeAspect="1"/>
          </p:cNvSpPr>
          <p:nvPr/>
        </p:nvSpPr>
        <p:spPr>
          <a:xfrm>
            <a:off x="8977318" y="3900916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E6A6F4-A612-486E-B2E6-C2EAF26D8DBB}"/>
              </a:ext>
            </a:extLst>
          </p:cNvPr>
          <p:cNvSpPr>
            <a:spLocks noChangeAspect="1"/>
          </p:cNvSpPr>
          <p:nvPr/>
        </p:nvSpPr>
        <p:spPr>
          <a:xfrm>
            <a:off x="8973221" y="5612828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59B5773-47C1-4AC9-AC69-78852B0C2C54}"/>
              </a:ext>
            </a:extLst>
          </p:cNvPr>
          <p:cNvSpPr>
            <a:spLocks noChangeAspect="1"/>
          </p:cNvSpPr>
          <p:nvPr/>
        </p:nvSpPr>
        <p:spPr>
          <a:xfrm>
            <a:off x="8973221" y="6072603"/>
            <a:ext cx="188925" cy="188925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C673ABE-4108-4C59-A3E8-4D0EBB473F48}"/>
              </a:ext>
            </a:extLst>
          </p:cNvPr>
          <p:cNvSpPr/>
          <p:nvPr/>
        </p:nvSpPr>
        <p:spPr>
          <a:xfrm>
            <a:off x="4420204" y="1815050"/>
            <a:ext cx="44913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6</a:t>
            </a:r>
          </a:p>
          <a:p>
            <a:pPr algn="r"/>
            <a:endParaRPr lang="en-US" sz="1200" dirty="0">
              <a:latin typeface="Consolas" panose="020B0609020204030204" pitchFamily="49" charset="0"/>
            </a:endParaRP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dirty="0">
                <a:latin typeface="Consolas" panose="020B0609020204030204" pitchFamily="49" charset="0"/>
              </a:rPr>
              <a:t>24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A4D257C-6316-48F6-9447-AA785557DAE4}"/>
              </a:ext>
            </a:extLst>
          </p:cNvPr>
          <p:cNvCxnSpPr>
            <a:cxnSpLocks/>
          </p:cNvCxnSpPr>
          <p:nvPr/>
        </p:nvCxnSpPr>
        <p:spPr>
          <a:xfrm>
            <a:off x="4869334" y="1847341"/>
            <a:ext cx="0" cy="464343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2EA9EEA-8532-46E2-B371-FF49FEAED022}"/>
              </a:ext>
            </a:extLst>
          </p:cNvPr>
          <p:cNvSpPr txBox="1"/>
          <p:nvPr/>
        </p:nvSpPr>
        <p:spPr>
          <a:xfrm>
            <a:off x="4474050" y="5354672"/>
            <a:ext cx="4532174" cy="705239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A929EC-4101-45FA-9EB4-75D016C277CA}"/>
              </a:ext>
            </a:extLst>
          </p:cNvPr>
          <p:cNvSpPr txBox="1"/>
          <p:nvPr/>
        </p:nvSpPr>
        <p:spPr>
          <a:xfrm>
            <a:off x="4474051" y="4627844"/>
            <a:ext cx="4532166" cy="703005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3B231D-5DC7-4375-B09C-B560BF1A0960}"/>
              </a:ext>
            </a:extLst>
          </p:cNvPr>
          <p:cNvSpPr txBox="1"/>
          <p:nvPr/>
        </p:nvSpPr>
        <p:spPr>
          <a:xfrm>
            <a:off x="4474050" y="3884467"/>
            <a:ext cx="4532174" cy="179820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5107E6E-6344-4071-806F-F45F54E1D5D8}"/>
              </a:ext>
            </a:extLst>
          </p:cNvPr>
          <p:cNvSpPr txBox="1"/>
          <p:nvPr/>
        </p:nvSpPr>
        <p:spPr>
          <a:xfrm>
            <a:off x="4474050" y="4078586"/>
            <a:ext cx="4536921" cy="525435"/>
          </a:xfrm>
          <a:prstGeom prst="rect">
            <a:avLst/>
          </a:prstGeom>
          <a:solidFill>
            <a:schemeClr val="bg1">
              <a:alpha val="3137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EAC139-3278-47E5-BFEC-348D9AC2FB5A}"/>
              </a:ext>
            </a:extLst>
          </p:cNvPr>
          <p:cNvSpPr txBox="1"/>
          <p:nvPr/>
        </p:nvSpPr>
        <p:spPr>
          <a:xfrm>
            <a:off x="4474050" y="6081500"/>
            <a:ext cx="4532174" cy="180028"/>
          </a:xfrm>
          <a:prstGeom prst="rect">
            <a:avLst/>
          </a:prstGeom>
          <a:solidFill>
            <a:srgbClr val="33CCFF">
              <a:alpha val="10196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txBody>
          <a:bodyPr wrap="none" rtlCol="0">
            <a:noAutofit/>
          </a:bodyPr>
          <a:lstStyle/>
          <a:p>
            <a:endParaRPr lang="en-US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90A28-D7F8-4531-83F7-D646CE29BAFF}"/>
              </a:ext>
            </a:extLst>
          </p:cNvPr>
          <p:cNvSpPr/>
          <p:nvPr/>
        </p:nvSpPr>
        <p:spPr>
          <a:xfrm>
            <a:off x="10728481" y="4509184"/>
            <a:ext cx="1236306" cy="956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0F994D-67B1-430F-B467-37BD3159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841" y="1594728"/>
            <a:ext cx="1819314" cy="4801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C419AD-F8EA-4D86-8B97-B718080F1798}"/>
              </a:ext>
            </a:extLst>
          </p:cNvPr>
          <p:cNvSpPr txBox="1">
            <a:spLocks/>
          </p:cNvSpPr>
          <p:nvPr/>
        </p:nvSpPr>
        <p:spPr>
          <a:xfrm>
            <a:off x="566928" y="2185416"/>
            <a:ext cx="3693257" cy="3968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Step 5</a:t>
            </a:r>
            <a:endParaRPr lang="en-US" dirty="0"/>
          </a:p>
          <a:p>
            <a:r>
              <a:rPr lang="en-US" dirty="0"/>
              <a:t>The final hash state S-&gt;h is returned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0B03D-364B-4A5F-B533-8DBF25F3669E}"/>
              </a:ext>
            </a:extLst>
          </p:cNvPr>
          <p:cNvSpPr txBox="1"/>
          <p:nvPr/>
        </p:nvSpPr>
        <p:spPr>
          <a:xfrm>
            <a:off x="5788152" y="14630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5B29B-AA76-4AF4-847E-4F200D5A53B4}"/>
              </a:ext>
            </a:extLst>
          </p:cNvPr>
          <p:cNvSpPr txBox="1"/>
          <p:nvPr/>
        </p:nvSpPr>
        <p:spPr>
          <a:xfrm>
            <a:off x="9706109" y="1183214"/>
            <a:ext cx="22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WebAssembly</a:t>
            </a:r>
          </a:p>
        </p:txBody>
      </p:sp>
    </p:spTree>
    <p:extLst>
      <p:ext uri="{BB962C8B-B14F-4D97-AF65-F5344CB8AC3E}">
        <p14:creationId xmlns:p14="http://schemas.microsoft.com/office/powerpoint/2010/main" val="2094304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B4D392-9BF7-4FE8-A49D-5B13DC0B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03" y="2198860"/>
            <a:ext cx="8253406" cy="331665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19905-4DC8-4AD3-B4DD-2A4BAFCDA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E1BBEB-B90B-442B-BCCF-73D80403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03" y="1342484"/>
            <a:ext cx="6951663" cy="590550"/>
          </a:xfrm>
        </p:spPr>
        <p:txBody>
          <a:bodyPr/>
          <a:lstStyle/>
          <a:p>
            <a:r>
              <a:rPr lang="en-US" dirty="0"/>
              <a:t>MinerRay System Overview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D2FA1927-C613-433B-8DF4-36CA24E05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167" y="2401183"/>
            <a:ext cx="2980823" cy="3834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68BDFA-4FE1-4606-B3E1-D79F93E45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424" y="2457851"/>
            <a:ext cx="2735776" cy="245428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3BA57F0-F50D-45E7-86D5-9592AC419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232" y="2401183"/>
            <a:ext cx="4657804" cy="337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5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C7A72B-38A2-4423-B58E-E547B3F9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Language Lifter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B756F-641C-4AD1-88BE-73DC24FE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asm.js modules to standard WebAssembly modules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Builds IR for WebAssembly using custom parser</a:t>
            </a:r>
          </a:p>
          <a:p>
            <a:r>
              <a:rPr lang="en-US" dirty="0"/>
              <a:t>Builds IR for JavaScript using </a:t>
            </a:r>
            <a:r>
              <a:rPr lang="en-US" dirty="0" err="1"/>
              <a:t>Esprima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744E4A-923B-44D4-9BEB-88073B8E6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Google Shape;482;p36">
            <a:extLst>
              <a:ext uri="{FF2B5EF4-FFF2-40B4-BE49-F238E27FC236}">
                <a16:creationId xmlns:a16="http://schemas.microsoft.com/office/drawing/2014/main" id="{3C10F5C4-DAD3-4331-8E66-E6CEEA7326E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23669"/>
          <a:stretch/>
        </p:blipFill>
        <p:spPr>
          <a:xfrm>
            <a:off x="872915" y="2763748"/>
            <a:ext cx="6432011" cy="2391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08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A09C8F-8E88-4F62-A678-2E2BD63A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Cryptomining?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BBBCC-FF1E-4298-BA45-4B7E4CBB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Mining for cryptocurrencies by solving cryptographic puzzles</a:t>
            </a:r>
          </a:p>
          <a:p>
            <a:r>
              <a:rPr lang="en-US" dirty="0"/>
              <a:t>Proof-of-work involves finding target hashes that, when input into the algorithm, meet a criteria specified below</a:t>
            </a:r>
          </a:p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Miners finding target hashes are rewarded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6FB69-70B3-4E77-990C-8BFCBDF04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153ABB-3DB6-48C3-A47A-A3ABA0A0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6" y="3252004"/>
            <a:ext cx="4714148" cy="24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76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E0D63-460E-4FA7-AA91-9F020ACD13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9F2F5-5889-4E9C-A3A5-04F92EA8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WebAssembly 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F818-8B51-4610-89B9-9D734ED8A3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6928" y="2170049"/>
            <a:ext cx="6951663" cy="3967162"/>
          </a:xfrm>
        </p:spPr>
        <p:txBody>
          <a:bodyPr/>
          <a:lstStyle/>
          <a:p>
            <a:r>
              <a:rPr lang="en-US" dirty="0"/>
              <a:t>WebAssembly is based on stack machine architecture</a:t>
            </a:r>
          </a:p>
          <a:p>
            <a:r>
              <a:rPr lang="en-US" dirty="0"/>
              <a:t>Model the instructions based on their effects on the stack through symbolic execution</a:t>
            </a:r>
          </a:p>
          <a:p>
            <a:r>
              <a:rPr lang="en-US" dirty="0"/>
              <a:t>Keep track of variable assignments and memory stores</a:t>
            </a:r>
            <a:endParaRPr lang="en-US" dirty="0">
              <a:latin typeface="+mj-lt"/>
            </a:endParaRP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3358B328-D8BE-4EAD-8384-EF9E08A57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" y="4046998"/>
            <a:ext cx="10609072" cy="20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1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5556-24F9-4F22-8195-681EE92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6951472" cy="1089529"/>
          </a:xfrm>
        </p:spPr>
        <p:txBody>
          <a:bodyPr/>
          <a:lstStyle/>
          <a:p>
            <a:r>
              <a:rPr lang="en-US" dirty="0"/>
              <a:t>Abstracting Structured Control Flow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920C-F6A7-4BD2-8372-26C72A76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latin typeface="Consolas" panose="020B0609020204030204" pitchFamily="49" charset="0"/>
              </a:rPr>
              <a:t>block, loop, if, 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br_if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instructions </a:t>
            </a:r>
          </a:p>
          <a:p>
            <a:pPr lvl="1"/>
            <a:r>
              <a:rPr lang="en-US" dirty="0"/>
              <a:t>New blocked scope abstractions are created, and subsequence instructions are stored within the abstractions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18F26-F01A-40C0-83BD-5E5739C4E2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396AB-61CE-4A52-A5C1-8075611D0853}"/>
              </a:ext>
            </a:extLst>
          </p:cNvPr>
          <p:cNvSpPr txBox="1"/>
          <p:nvPr/>
        </p:nvSpPr>
        <p:spPr>
          <a:xfrm>
            <a:off x="2593888" y="4080873"/>
            <a:ext cx="2223619" cy="13988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/>
          <a:p>
            <a:pPr fontAlgn="t"/>
            <a:endParaRPr lang="de-DE" sz="16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fontAlgn="t"/>
            <a:endParaRPr lang="de-DE" sz="16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fontAlgn="t"/>
            <a:endParaRPr lang="de-DE" sz="16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fontAlgn="t"/>
            <a:endParaRPr lang="de-DE" sz="16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F7E40-883D-437E-B85A-B89E62EB49B9}"/>
              </a:ext>
            </a:extLst>
          </p:cNvPr>
          <p:cNvSpPr txBox="1"/>
          <p:nvPr/>
        </p:nvSpPr>
        <p:spPr>
          <a:xfrm>
            <a:off x="2598360" y="4080874"/>
            <a:ext cx="22224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1.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charset="0"/>
                <a:cs typeface="Times New Roman" charset="0"/>
              </a:rPr>
              <a:t>if $I0</a:t>
            </a:r>
          </a:p>
          <a:p>
            <a:pPr fontAlgn="t"/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charset="0"/>
                <a:cs typeface="Times New Roman" charset="0"/>
              </a:rPr>
              <a:t>2.   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charset="0"/>
                <a:cs typeface="Times New Roman" charset="0"/>
              </a:rPr>
              <a:t>local.get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charset="0"/>
                <a:cs typeface="Times New Roman" charset="0"/>
              </a:rPr>
              <a:t> $p0</a:t>
            </a:r>
          </a:p>
          <a:p>
            <a:pPr marL="228600" indent="-228600" fontAlgn="t">
              <a:buAutoNum type="arabicPeriod" startAt="3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charset="0"/>
                <a:cs typeface="Times New Roman" charset="0"/>
              </a:rPr>
              <a:t>  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charset="0"/>
                <a:cs typeface="Times New Roman" charset="0"/>
              </a:rPr>
              <a:t>local.get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charset="0"/>
                <a:cs typeface="Times New Roman" charset="0"/>
              </a:rPr>
              <a:t> $p1</a:t>
            </a:r>
          </a:p>
          <a:p>
            <a:pPr marL="228600" indent="-228600" fontAlgn="t">
              <a:buAutoNum type="arabicPeriod" startAt="3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charset="0"/>
                <a:cs typeface="Times New Roman" charset="0"/>
              </a:rPr>
              <a:t>   i32.store</a:t>
            </a:r>
          </a:p>
          <a:p>
            <a:pPr marL="228600" indent="-228600" fontAlgn="t">
              <a:buAutoNum type="arabicPeriod" startAt="3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Times New Roman" charset="0"/>
                <a:cs typeface="Times New Roman" charset="0"/>
              </a:rPr>
              <a:t> end</a:t>
            </a:r>
            <a:endParaRPr lang="de-DE" sz="1400" dirty="0">
              <a:latin typeface="Consolas" panose="020B0609020204030204" pitchFamily="49" charset="0"/>
              <a:ea typeface="Times New Roman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D9548-545A-42FB-B6D2-2A39B2785826}"/>
              </a:ext>
            </a:extLst>
          </p:cNvPr>
          <p:cNvSpPr txBox="1"/>
          <p:nvPr/>
        </p:nvSpPr>
        <p:spPr>
          <a:xfrm>
            <a:off x="5278171" y="362290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de-DE" b="1" dirty="0">
                <a:latin typeface="Cambria" panose="02040503050406030204" pitchFamily="18" charset="0"/>
                <a:ea typeface="Times New Roman" charset="0"/>
                <a:cs typeface="Times New Roman" charset="0"/>
              </a:rPr>
              <a:t>(b) </a:t>
            </a:r>
            <a:r>
              <a:rPr lang="de-DE" b="1" dirty="0" err="1">
                <a:latin typeface="Cambria" panose="02040503050406030204" pitchFamily="18" charset="0"/>
                <a:ea typeface="Times New Roman" charset="0"/>
                <a:cs typeface="Times New Roman" charset="0"/>
              </a:rPr>
              <a:t>Abstraction</a:t>
            </a:r>
            <a:r>
              <a:rPr lang="de-DE" b="1" dirty="0">
                <a:latin typeface="Cambria" panose="02040503050406030204" pitchFamily="18" charset="0"/>
                <a:ea typeface="Times New Roman" charset="0"/>
                <a:cs typeface="Times New Roman" charset="0"/>
              </a:rPr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5B61D5-CE6B-4DFA-96C3-CA43EE7B2949}"/>
              </a:ext>
            </a:extLst>
          </p:cNvPr>
          <p:cNvCxnSpPr>
            <a:cxnSpLocks/>
          </p:cNvCxnSpPr>
          <p:nvPr/>
        </p:nvCxnSpPr>
        <p:spPr>
          <a:xfrm flipV="1">
            <a:off x="4833830" y="4893452"/>
            <a:ext cx="308783" cy="3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69BA23-3984-47D9-AAF0-2F91534483F5}"/>
              </a:ext>
            </a:extLst>
          </p:cNvPr>
          <p:cNvSpPr txBox="1"/>
          <p:nvPr/>
        </p:nvSpPr>
        <p:spPr>
          <a:xfrm>
            <a:off x="2310009" y="3606637"/>
            <a:ext cx="276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de-DE" b="1" dirty="0">
                <a:latin typeface="Cambria" panose="02040503050406030204" pitchFamily="18" charset="0"/>
                <a:ea typeface="Times New Roman" charset="0"/>
                <a:cs typeface="Times New Roman" charset="0"/>
              </a:rPr>
              <a:t>(a) </a:t>
            </a:r>
            <a:r>
              <a:rPr lang="de-DE" b="1" dirty="0" err="1">
                <a:latin typeface="Cambria" panose="02040503050406030204" pitchFamily="18" charset="0"/>
                <a:ea typeface="Times New Roman" charset="0"/>
                <a:cs typeface="Times New Roman" charset="0"/>
              </a:rPr>
              <a:t>WebAssembly</a:t>
            </a:r>
            <a:r>
              <a:rPr lang="de-DE" b="1" dirty="0">
                <a:latin typeface="Cambria" panose="02040503050406030204" pitchFamily="18" charset="0"/>
                <a:ea typeface="Times New Roman" charset="0"/>
                <a:cs typeface="Times New Roman" charset="0"/>
              </a:rPr>
              <a:t>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FE4A5-F0E7-413D-9E02-B16EECF2BD55}"/>
              </a:ext>
            </a:extLst>
          </p:cNvPr>
          <p:cNvSpPr/>
          <p:nvPr/>
        </p:nvSpPr>
        <p:spPr>
          <a:xfrm>
            <a:off x="5278170" y="4030354"/>
            <a:ext cx="2511815" cy="1839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 fontAlgn="t">
              <a:lnSpc>
                <a:spcPts val="1720"/>
              </a:lnSpc>
            </a:pPr>
            <a:r>
              <a:rPr lang="de-DE" sz="1500" b="1" dirty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  <a:ea typeface="Times New Roman" charset="0"/>
                <a:cs typeface="Times New Roman" charset="0"/>
              </a:rPr>
              <a:t>IF</a:t>
            </a:r>
          </a:p>
          <a:p>
            <a:pPr algn="ctr" fontAlgn="t">
              <a:lnSpc>
                <a:spcPts val="1720"/>
              </a:lnSpc>
            </a:pPr>
            <a:r>
              <a:rPr lang="de-DE" sz="1500" dirty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  <a:ea typeface="Times New Roman" charset="0"/>
                <a:cs typeface="Times New Roman" charset="0"/>
              </a:rPr>
              <a:t>Condition: $I0</a:t>
            </a:r>
          </a:p>
          <a:p>
            <a:pPr algn="ctr" fontAlgn="t">
              <a:lnSpc>
                <a:spcPts val="1720"/>
              </a:lnSpc>
            </a:pPr>
            <a:endParaRPr lang="de-DE" sz="1500" dirty="0">
              <a:solidFill>
                <a:schemeClr val="tx1">
                  <a:lumMod val="50000"/>
                </a:schemeClr>
              </a:solidFill>
              <a:latin typeface="Cambria" panose="02040503050406030204" pitchFamily="18" charset="0"/>
              <a:ea typeface="Times New Roman" charset="0"/>
              <a:cs typeface="Times New Roman" charset="0"/>
            </a:endParaRPr>
          </a:p>
          <a:p>
            <a:pPr algn="ctr" fontAlgn="t">
              <a:lnSpc>
                <a:spcPts val="1720"/>
              </a:lnSpc>
            </a:pPr>
            <a:r>
              <a:rPr lang="de-DE" sz="1500" dirty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  <a:ea typeface="Times New Roman" charset="0"/>
                <a:cs typeface="Times New Roman" charset="0"/>
              </a:rPr>
              <a:t>Inner Abstractions:</a:t>
            </a:r>
          </a:p>
          <a:p>
            <a:pPr algn="ctr" fontAlgn="t">
              <a:lnSpc>
                <a:spcPts val="1720"/>
              </a:lnSpc>
            </a:pPr>
            <a:endParaRPr lang="de-DE" sz="1500" dirty="0">
              <a:latin typeface="Cambria" panose="02040503050406030204" pitchFamily="18" charset="0"/>
              <a:ea typeface="Times New Roman" charset="0"/>
              <a:cs typeface="Times New Roman" charset="0"/>
            </a:endParaRPr>
          </a:p>
          <a:p>
            <a:pPr algn="ctr" fontAlgn="t">
              <a:lnSpc>
                <a:spcPts val="1720"/>
              </a:lnSpc>
            </a:pPr>
            <a:endParaRPr lang="de-DE" sz="1500" dirty="0">
              <a:latin typeface="Cambria" panose="02040503050406030204" pitchFamily="18" charset="0"/>
              <a:ea typeface="Times New Roman" charset="0"/>
              <a:cs typeface="Times New Roman" charset="0"/>
            </a:endParaRPr>
          </a:p>
          <a:p>
            <a:pPr algn="ctr" fontAlgn="t">
              <a:lnSpc>
                <a:spcPts val="1720"/>
              </a:lnSpc>
            </a:pPr>
            <a:endParaRPr lang="de-DE" sz="1500" dirty="0">
              <a:latin typeface="Cambria" panose="02040503050406030204" pitchFamily="18" charset="0"/>
              <a:ea typeface="Times New Roman" charset="0"/>
              <a:cs typeface="Times New Roman" charset="0"/>
            </a:endParaRPr>
          </a:p>
          <a:p>
            <a:pPr algn="ctr" fontAlgn="t">
              <a:lnSpc>
                <a:spcPts val="1720"/>
              </a:lnSpc>
            </a:pPr>
            <a:r>
              <a:rPr lang="de-DE" sz="1500" dirty="0">
                <a:latin typeface="Cambria" panose="02040503050406030204" pitchFamily="18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54C636-231C-401F-87C6-3BF9657A471A}"/>
              </a:ext>
            </a:extLst>
          </p:cNvPr>
          <p:cNvSpPr/>
          <p:nvPr/>
        </p:nvSpPr>
        <p:spPr>
          <a:xfrm>
            <a:off x="5396232" y="5034338"/>
            <a:ext cx="2311975" cy="67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4D60C2-42D6-4F0E-B291-8F5E260454AF}"/>
              </a:ext>
            </a:extLst>
          </p:cNvPr>
          <p:cNvSpPr/>
          <p:nvPr/>
        </p:nvSpPr>
        <p:spPr>
          <a:xfrm>
            <a:off x="5460514" y="5142791"/>
            <a:ext cx="2175948" cy="317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 fontAlgn="t">
              <a:lnSpc>
                <a:spcPts val="1720"/>
              </a:lnSpc>
            </a:pPr>
            <a:r>
              <a:rPr lang="de-DE" sz="1500" dirty="0">
                <a:latin typeface="Cambria" panose="02040503050406030204" pitchFamily="18" charset="0"/>
                <a:ea typeface="Times New Roman" charset="0"/>
                <a:cs typeface="Times New Roman" charset="0"/>
              </a:rPr>
              <a:t>W64(</a:t>
            </a:r>
            <a:r>
              <a:rPr lang="de-DE" sz="1500" dirty="0">
                <a:solidFill>
                  <a:srgbClr val="6600CC"/>
                </a:solidFill>
                <a:latin typeface="Cambria" panose="02040503050406030204" pitchFamily="18" charset="0"/>
                <a:ea typeface="Times New Roman" charset="0"/>
                <a:cs typeface="Times New Roman" charset="0"/>
              </a:rPr>
              <a:t>$l1</a:t>
            </a:r>
            <a:r>
              <a:rPr lang="de-DE" sz="1500" dirty="0">
                <a:latin typeface="Cambria" panose="02040503050406030204" pitchFamily="18" charset="0"/>
                <a:ea typeface="Times New Roman" charset="0"/>
                <a:cs typeface="Times New Roman" charset="0"/>
              </a:rPr>
              <a:t>, R64(</a:t>
            </a:r>
            <a:r>
              <a:rPr lang="de-DE" sz="1500" dirty="0">
                <a:solidFill>
                  <a:srgbClr val="FF0000"/>
                </a:solidFill>
                <a:latin typeface="Cambria" panose="02040503050406030204" pitchFamily="18" charset="0"/>
                <a:ea typeface="Times New Roman" charset="0"/>
                <a:cs typeface="Times New Roman" charset="0"/>
              </a:rPr>
              <a:t>8000</a:t>
            </a:r>
            <a:r>
              <a:rPr lang="de-DE" sz="1500" dirty="0">
                <a:latin typeface="Cambria" panose="02040503050406030204" pitchFamily="18" charset="0"/>
                <a:ea typeface="Times New Roman" charset="0"/>
                <a:cs typeface="Times New Roman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829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08555-D7D3-4523-B0C1-37ABFCBE86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3352A-F4D7-461D-9340-CFA868F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Memory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8D07-50EE-46D2-893A-59D77D173BE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66928" y="2185988"/>
            <a:ext cx="4500563" cy="3948112"/>
          </a:xfrm>
        </p:spPr>
        <p:txBody>
          <a:bodyPr/>
          <a:lstStyle/>
          <a:p>
            <a:r>
              <a:rPr lang="en-US" dirty="0"/>
              <a:t>Hashing functions rely heavily on consecutive memory accesses and copies operations</a:t>
            </a:r>
          </a:p>
          <a:p>
            <a:r>
              <a:rPr lang="en-US" dirty="0"/>
              <a:t>Model by combining adjacent </a:t>
            </a:r>
            <a:r>
              <a:rPr lang="en-US" dirty="0">
                <a:latin typeface="Consolas" panose="020B0609020204030204" pitchFamily="49" charset="0"/>
              </a:rPr>
              <a:t>store</a:t>
            </a:r>
            <a:r>
              <a:rPr lang="en-US" dirty="0"/>
              <a:t> abstractions into single </a:t>
            </a:r>
            <a:r>
              <a:rPr lang="en-US" dirty="0" err="1">
                <a:latin typeface="Consolas" panose="020B0609020204030204" pitchFamily="49" charset="0"/>
              </a:rPr>
              <a:t>memcpy</a:t>
            </a:r>
            <a:r>
              <a:rPr lang="en-US" dirty="0"/>
              <a:t> abstraction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2E317-689F-42FF-BA93-9F1247D16BFF}"/>
              </a:ext>
            </a:extLst>
          </p:cNvPr>
          <p:cNvSpPr/>
          <p:nvPr/>
        </p:nvSpPr>
        <p:spPr>
          <a:xfrm>
            <a:off x="6671345" y="5393947"/>
            <a:ext cx="398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(b) Merge Consecutive Writes in a Loop.</a:t>
            </a:r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8" name="Rounded Rectangle 21">
            <a:extLst>
              <a:ext uri="{FF2B5EF4-FFF2-40B4-BE49-F238E27FC236}">
                <a16:creationId xmlns:a16="http://schemas.microsoft.com/office/drawing/2014/main" id="{7427E065-B337-4FE7-A3ED-3DE006E9D50A}"/>
              </a:ext>
            </a:extLst>
          </p:cNvPr>
          <p:cNvSpPr/>
          <p:nvPr/>
        </p:nvSpPr>
        <p:spPr>
          <a:xfrm>
            <a:off x="6051692" y="2272885"/>
            <a:ext cx="2286000" cy="10353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anchor="ctr">
            <a:spAutoFit/>
          </a:bodyPr>
          <a:lstStyle/>
          <a:p>
            <a:pPr fontAlgn="t">
              <a:lnSpc>
                <a:spcPts val="1820"/>
              </a:lnSpc>
            </a:pPr>
            <a:r>
              <a:rPr lang="mr-IN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W32</a:t>
            </a: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(da, </a:t>
            </a:r>
            <a:r>
              <a:rPr lang="mr-IN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R32</a:t>
            </a: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(sa))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;</a:t>
            </a:r>
            <a:endParaRPr lang="mr-IN" sz="1400" dirty="0">
              <a:latin typeface="Cambria" panose="02040503050406030204" pitchFamily="18" charset="0"/>
              <a:ea typeface="Tinos" panose="02020603050405020304" pitchFamily="18" charset="0"/>
              <a:cs typeface="Times New Roman" charset="0"/>
            </a:endParaRPr>
          </a:p>
          <a:p>
            <a:pPr fontAlgn="t">
              <a:lnSpc>
                <a:spcPts val="1820"/>
              </a:lnSpc>
            </a:pPr>
            <a:r>
              <a:rPr lang="mr-IN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W32</a:t>
            </a: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(da+4, </a:t>
            </a:r>
            <a:r>
              <a:rPr lang="mr-IN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R32</a:t>
            </a: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(sa+4))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;</a:t>
            </a:r>
            <a:endParaRPr lang="mr-IN" sz="1400" dirty="0">
              <a:latin typeface="Cambria" panose="02040503050406030204" pitchFamily="18" charset="0"/>
              <a:ea typeface="Tinos" panose="02020603050405020304" pitchFamily="18" charset="0"/>
              <a:cs typeface="Times New Roman" charset="0"/>
            </a:endParaRPr>
          </a:p>
          <a:p>
            <a:pPr fontAlgn="t">
              <a:lnSpc>
                <a:spcPts val="1820"/>
              </a:lnSpc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. . .</a:t>
            </a:r>
            <a:endParaRPr lang="mr-IN" sz="1400" dirty="0">
              <a:latin typeface="Cambria" panose="02040503050406030204" pitchFamily="18" charset="0"/>
              <a:ea typeface="Tinos" panose="02020603050405020304" pitchFamily="18" charset="0"/>
              <a:cs typeface="Times New Roman" charset="0"/>
            </a:endParaRPr>
          </a:p>
          <a:p>
            <a:pPr fontAlgn="t">
              <a:lnSpc>
                <a:spcPts val="1820"/>
              </a:lnSpc>
            </a:pPr>
            <a:r>
              <a:rPr lang="mr-IN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W32</a:t>
            </a: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(da+4i, </a:t>
            </a:r>
            <a:r>
              <a:rPr lang="mr-IN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R32</a:t>
            </a: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(sa+4i))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;</a:t>
            </a:r>
            <a:endParaRPr lang="mr-IN" sz="1400" dirty="0">
              <a:latin typeface="Cambria" panose="02040503050406030204" pitchFamily="18" charset="0"/>
              <a:ea typeface="Tinos" panose="02020603050405020304" pitchFamily="18" charset="0"/>
              <a:cs typeface="Times New Roman" charset="0"/>
            </a:endParaRPr>
          </a:p>
        </p:txBody>
      </p:sp>
      <p:sp>
        <p:nvSpPr>
          <p:cNvPr id="10" name="Rounded Rectangle 23">
            <a:extLst>
              <a:ext uri="{FF2B5EF4-FFF2-40B4-BE49-F238E27FC236}">
                <a16:creationId xmlns:a16="http://schemas.microsoft.com/office/drawing/2014/main" id="{57E77716-7A4C-4E7E-AF78-729D1416FEE9}"/>
              </a:ext>
            </a:extLst>
          </p:cNvPr>
          <p:cNvSpPr/>
          <p:nvPr/>
        </p:nvSpPr>
        <p:spPr>
          <a:xfrm>
            <a:off x="8774876" y="2615779"/>
            <a:ext cx="22860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t"/>
            <a:r>
              <a:rPr lang="en-US" sz="1400" b="1" dirty="0" err="1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memcpy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(da,sa,16i);</a:t>
            </a:r>
            <a:endParaRPr lang="mr-IN" sz="1400" dirty="0">
              <a:solidFill>
                <a:schemeClr val="tx1"/>
              </a:solidFill>
              <a:latin typeface="Cambria" panose="02040503050406030204" pitchFamily="18" charset="0"/>
              <a:ea typeface="Tinos" panose="02020603050405020304" pitchFamily="18" charset="0"/>
              <a:cs typeface="Times New Roman" charset="0"/>
            </a:endParaRPr>
          </a:p>
        </p:txBody>
      </p:sp>
      <p:sp>
        <p:nvSpPr>
          <p:cNvPr id="12" name="Rounded Rectangle 31">
            <a:extLst>
              <a:ext uri="{FF2B5EF4-FFF2-40B4-BE49-F238E27FC236}">
                <a16:creationId xmlns:a16="http://schemas.microsoft.com/office/drawing/2014/main" id="{8994BA31-0EDC-4E26-9928-5D688BB72F1D}"/>
              </a:ext>
            </a:extLst>
          </p:cNvPr>
          <p:cNvSpPr/>
          <p:nvPr/>
        </p:nvSpPr>
        <p:spPr>
          <a:xfrm>
            <a:off x="6051692" y="3782861"/>
            <a:ext cx="2286000" cy="15843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square" anchor="ctr">
            <a:spAutoFit/>
          </a:bodyPr>
          <a:lstStyle/>
          <a:p>
            <a:pPr fontAlgn="t">
              <a:lnSpc>
                <a:spcPts val="1920"/>
              </a:lnSpc>
            </a:pPr>
            <a:r>
              <a:rPr lang="mr-IN" sz="1400" dirty="0">
                <a:solidFill>
                  <a:srgbClr val="C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L:</a:t>
            </a:r>
          </a:p>
          <a:p>
            <a:pPr fontAlgn="t">
              <a:lnSpc>
                <a:spcPts val="1920"/>
              </a:lnSpc>
            </a:pP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  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mr-IN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W8</a:t>
            </a: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(da+idx, </a:t>
            </a:r>
            <a:r>
              <a:rPr lang="mr-IN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R32</a:t>
            </a: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(sa));</a:t>
            </a:r>
            <a:endParaRPr lang="mr-IN" sz="1400" dirty="0">
              <a:latin typeface="Cambria" panose="02040503050406030204" pitchFamily="18" charset="0"/>
              <a:ea typeface="Tinos" panose="02020603050405020304" pitchFamily="18" charset="0"/>
              <a:cs typeface="Times New Roman" charset="0"/>
            </a:endParaRPr>
          </a:p>
          <a:p>
            <a:pPr fontAlgn="t">
              <a:lnSpc>
                <a:spcPts val="1920"/>
              </a:lnSpc>
            </a:pP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  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sa = sa + 1;</a:t>
            </a:r>
            <a:endParaRPr lang="mr-IN" sz="1400" dirty="0">
              <a:latin typeface="Cambria" panose="02040503050406030204" pitchFamily="18" charset="0"/>
              <a:ea typeface="Tinos" panose="02020603050405020304" pitchFamily="18" charset="0"/>
              <a:cs typeface="Times New Roman" charset="0"/>
            </a:endParaRPr>
          </a:p>
          <a:p>
            <a:pPr fontAlgn="t">
              <a:lnSpc>
                <a:spcPts val="1920"/>
              </a:lnSpc>
            </a:pP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  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idx = idx + 1;</a:t>
            </a:r>
            <a:endParaRPr lang="mr-IN" sz="1400" dirty="0">
              <a:latin typeface="Cambria" panose="02040503050406030204" pitchFamily="18" charset="0"/>
              <a:ea typeface="Tinos" panose="02020603050405020304" pitchFamily="18" charset="0"/>
              <a:cs typeface="Times New Roman" charset="0"/>
            </a:endParaRPr>
          </a:p>
          <a:p>
            <a:pPr fontAlgn="t">
              <a:lnSpc>
                <a:spcPts val="1920"/>
              </a:lnSpc>
            </a:pP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  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mr-IN" sz="1400" b="1" dirty="0">
                <a:solidFill>
                  <a:schemeClr val="accent1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if</a:t>
            </a: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 (idx &lt; idx+len) </a:t>
            </a:r>
            <a:endParaRPr lang="mr-IN" sz="1400" dirty="0">
              <a:latin typeface="Cambria" panose="02040503050406030204" pitchFamily="18" charset="0"/>
              <a:ea typeface="Tinos" panose="02020603050405020304" pitchFamily="18" charset="0"/>
              <a:cs typeface="Times New Roman" charset="0"/>
            </a:endParaRPr>
          </a:p>
          <a:p>
            <a:pPr fontAlgn="t">
              <a:lnSpc>
                <a:spcPts val="1920"/>
              </a:lnSpc>
            </a:pPr>
            <a:r>
              <a:rPr lang="mr-IN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     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  </a:t>
            </a:r>
            <a:r>
              <a:rPr lang="en-US" sz="1400" b="1" dirty="0" err="1">
                <a:solidFill>
                  <a:schemeClr val="accent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mr-IN" sz="1400" dirty="0">
                <a:solidFill>
                  <a:srgbClr val="C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L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nos" panose="02020603050405020304" pitchFamily="18" charset="0"/>
                <a:cs typeface="Times New Roman" charset="0"/>
              </a:rPr>
              <a:t>;</a:t>
            </a:r>
          </a:p>
        </p:txBody>
      </p:sp>
      <p:sp>
        <p:nvSpPr>
          <p:cNvPr id="14" name="Rounded Rectangle 32">
            <a:extLst>
              <a:ext uri="{FF2B5EF4-FFF2-40B4-BE49-F238E27FC236}">
                <a16:creationId xmlns:a16="http://schemas.microsoft.com/office/drawing/2014/main" id="{4E776B60-A5CC-4942-8432-62281540AEC8}"/>
              </a:ext>
            </a:extLst>
          </p:cNvPr>
          <p:cNvSpPr/>
          <p:nvPr/>
        </p:nvSpPr>
        <p:spPr>
          <a:xfrm>
            <a:off x="8774876" y="4160044"/>
            <a:ext cx="2286000" cy="8233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t">
              <a:lnSpc>
                <a:spcPts val="1920"/>
              </a:lnSpc>
            </a:pPr>
            <a:r>
              <a:rPr lang="en-US" sz="1400" b="1" dirty="0" err="1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memcpy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da+idx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len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);</a:t>
            </a:r>
          </a:p>
          <a:p>
            <a:pPr fontAlgn="t">
              <a:lnSpc>
                <a:spcPts val="1920"/>
              </a:lnSpc>
            </a:pP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len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;</a:t>
            </a:r>
          </a:p>
          <a:p>
            <a:pPr fontAlgn="t">
              <a:lnSpc>
                <a:spcPts val="1920"/>
              </a:lnSpc>
            </a:pP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idx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idx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 +</a:t>
            </a:r>
            <a:r>
              <a:rPr lang="en-US" sz="1400" dirty="0" err="1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len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Tinos" panose="02020603050405020304" pitchFamily="18" charset="0"/>
                <a:cs typeface="Tinos" panose="02020603050405020304" pitchFamily="18" charset="0"/>
              </a:rPr>
              <a:t>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4B2A4C-3FA8-450D-9A6D-3335C7D9806F}"/>
              </a:ext>
            </a:extLst>
          </p:cNvPr>
          <p:cNvSpPr/>
          <p:nvPr/>
        </p:nvSpPr>
        <p:spPr>
          <a:xfrm>
            <a:off x="7191677" y="3299191"/>
            <a:ext cx="2922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(a) Merge Sequential Writes. </a:t>
            </a:r>
            <a:endParaRPr lang="en-US" dirty="0"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0979C5F-51C5-4953-B678-0C464FBCFC95}"/>
              </a:ext>
            </a:extLst>
          </p:cNvPr>
          <p:cNvSpPr/>
          <p:nvPr/>
        </p:nvSpPr>
        <p:spPr>
          <a:xfrm rot="16200000">
            <a:off x="8446879" y="2585933"/>
            <a:ext cx="201642" cy="40708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2B2359B-DFE9-4C8F-A235-E16E06C543D4}"/>
              </a:ext>
            </a:extLst>
          </p:cNvPr>
          <p:cNvSpPr/>
          <p:nvPr/>
        </p:nvSpPr>
        <p:spPr>
          <a:xfrm rot="16200000">
            <a:off x="8446880" y="4371483"/>
            <a:ext cx="201642" cy="40708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4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B099-85BA-4C71-8420-E9C473CE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A214-46F5-4AC7-8148-164AAA8F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Intraprocedural CFG:</a:t>
            </a:r>
            <a:r>
              <a:rPr lang="en-US" dirty="0"/>
              <a:t> Using the abstractions, construct a control flow graph for each function,  combining manually unrolled loops (from compilation) and repeated memory stores within loops into </a:t>
            </a:r>
            <a:r>
              <a:rPr lang="en-US" dirty="0" err="1">
                <a:latin typeface="Consolas" panose="020B0609020204030204" pitchFamily="49" charset="0"/>
              </a:rPr>
              <a:t>memcpy</a:t>
            </a:r>
            <a:r>
              <a:rPr lang="en-US" dirty="0"/>
              <a:t> abstractions</a:t>
            </a:r>
          </a:p>
          <a:p>
            <a:r>
              <a:rPr lang="en-US" b="1" dirty="0"/>
              <a:t>Interprocedural CFG: </a:t>
            </a:r>
            <a:r>
              <a:rPr lang="en-US" dirty="0"/>
              <a:t>Combine intraprocedural CFG when function calls are made to represent the entire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345EC-DA5A-4B2F-9BDE-D61E8D12F7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88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0F1476-1D97-4864-BB68-7AF41165C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0179E-7600-44F6-B2C8-03CFD908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Hashing Functions: </a:t>
            </a:r>
            <a:r>
              <a:rPr lang="en-US" dirty="0" err="1"/>
              <a:t>D_HashEachBlock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121EF-7EAC-4B4D-AB81-52A7FA2A1D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6927" y="2185988"/>
            <a:ext cx="9439275" cy="3967162"/>
          </a:xfrm>
        </p:spPr>
        <p:txBody>
          <a:bodyPr/>
          <a:lstStyle/>
          <a:p>
            <a:r>
              <a:rPr lang="en-US" b="1" dirty="0" err="1"/>
              <a:t>D_HashEachBlock</a:t>
            </a:r>
            <a:r>
              <a:rPr lang="en-US" dirty="0"/>
              <a:t>: iterates over all loops in the CFG to those with loop conditions that check for remaining blocks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C533E-C0BD-4F35-823A-93709E0D9CBB}"/>
              </a:ext>
            </a:extLst>
          </p:cNvPr>
          <p:cNvSpPr txBox="1"/>
          <p:nvPr/>
        </p:nvSpPr>
        <p:spPr>
          <a:xfrm>
            <a:off x="1105090" y="3429000"/>
            <a:ext cx="9439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400" b="1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Loop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:</a:t>
            </a:r>
          </a:p>
          <a:p>
            <a:pPr fontAlgn="t"/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 </a:t>
            </a:r>
            <a:r>
              <a:rPr lang="en-US" sz="2400" b="1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Compression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(); 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/*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compression function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*/</a:t>
            </a:r>
          </a:p>
          <a:p>
            <a:pPr fontAlgn="t"/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 Increment block pointer by </a:t>
            </a:r>
            <a:r>
              <a:rPr lang="en-US" sz="2400" b="1" err="1">
                <a:solidFill>
                  <a:schemeClr val="accent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block_size</a:t>
            </a:r>
            <a:endParaRPr lang="en-US" sz="2400" b="1">
              <a:solidFill>
                <a:schemeClr val="accent1"/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  <a:p>
            <a:pPr fontAlgn="t"/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 Decrement remaining message length by </a:t>
            </a:r>
            <a:r>
              <a:rPr lang="en-US" sz="2400" b="1" err="1">
                <a:solidFill>
                  <a:schemeClr val="accent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block_size</a:t>
            </a:r>
            <a:endParaRPr lang="en-US" sz="2400" b="1">
              <a:solidFill>
                <a:schemeClr val="accent1"/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  <a:p>
            <a:pPr fontAlgn="t"/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 </a:t>
            </a:r>
            <a:r>
              <a:rPr lang="en-US" sz="2400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(</a:t>
            </a:r>
            <a:r>
              <a:rPr lang="en-US" sz="2400" b="1">
                <a:solidFill>
                  <a:srgbClr val="7030A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remaining message is larger than a full block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)          </a:t>
            </a:r>
          </a:p>
          <a:p>
            <a:pPr fontAlgn="t"/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    </a:t>
            </a:r>
            <a:r>
              <a:rPr lang="en-US" sz="2400" err="1">
                <a:solidFill>
                  <a:srgbClr val="00206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goto</a:t>
            </a:r>
            <a:r>
              <a:rPr lang="en-US" sz="2400" b="1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Loop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4689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0F1476-1D97-4864-BB68-7AF41165C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0179E-7600-44F6-B2C8-03CFD908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Hashing Functions: </a:t>
            </a:r>
            <a:r>
              <a:rPr lang="en-US" dirty="0" err="1"/>
              <a:t>D_StorePartialBlock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121EF-7EAC-4B4D-AB81-52A7FA2A1D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6928" y="2185988"/>
            <a:ext cx="10101072" cy="3967162"/>
          </a:xfrm>
        </p:spPr>
        <p:txBody>
          <a:bodyPr/>
          <a:lstStyle/>
          <a:p>
            <a:r>
              <a:rPr lang="en-US" dirty="0" err="1"/>
              <a:t>D_StorePartialBlock</a:t>
            </a:r>
            <a:r>
              <a:rPr lang="en-US" dirty="0"/>
              <a:t>: finds conditional statements after loops in </a:t>
            </a:r>
            <a:r>
              <a:rPr lang="en-US" dirty="0" err="1"/>
              <a:t>D_</a:t>
            </a:r>
            <a:r>
              <a:rPr lang="en-US" dirty="0" err="1">
                <a:latin typeface="Consolas" panose="020B0609020204030204" pitchFamily="49" charset="0"/>
              </a:rPr>
              <a:t>HashEachBlock</a:t>
            </a:r>
            <a:r>
              <a:rPr lang="en-US" dirty="0"/>
              <a:t> that check for remaining partial blocks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C533E-C0BD-4F35-823A-93709E0D9CBB}"/>
              </a:ext>
            </a:extLst>
          </p:cNvPr>
          <p:cNvSpPr txBox="1"/>
          <p:nvPr/>
        </p:nvSpPr>
        <p:spPr>
          <a:xfrm>
            <a:off x="1200340" y="3258680"/>
            <a:ext cx="9248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400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(</a:t>
            </a:r>
            <a:r>
              <a:rPr lang="en-US" sz="2400" b="1">
                <a:solidFill>
                  <a:srgbClr val="7030A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remaining message exist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) {</a:t>
            </a:r>
          </a:p>
          <a:p>
            <a:pPr fontAlgn="t"/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   </a:t>
            </a:r>
            <a:r>
              <a:rPr lang="en-US" sz="2400" b="1" err="1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memcpy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(</a:t>
            </a:r>
            <a:r>
              <a:rPr lang="en-US" sz="2400" err="1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tmp_buf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, </a:t>
            </a:r>
            <a:r>
              <a:rPr lang="en-US" sz="2400" err="1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remain_msg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, </a:t>
            </a:r>
            <a:r>
              <a:rPr lang="en-US" sz="2400" err="1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remain_msglen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);  </a:t>
            </a:r>
          </a:p>
          <a:p>
            <a:pPr fontAlgn="t"/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   </a:t>
            </a:r>
            <a:r>
              <a:rPr lang="en-US" sz="2400" b="1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W32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(</a:t>
            </a:r>
            <a:r>
              <a:rPr lang="en-US" sz="2400" err="1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tmp_buflen_ptr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, </a:t>
            </a:r>
            <a:r>
              <a:rPr lang="en-US" sz="2400" err="1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remain_msglen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);  </a:t>
            </a:r>
          </a:p>
          <a:p>
            <a:pPr fontAlgn="t"/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40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0F1476-1D97-4864-BB68-7AF41165C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0179E-7600-44F6-B2C8-03CFD908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Hashing Functions: </a:t>
            </a:r>
            <a:r>
              <a:rPr lang="en-US" dirty="0" err="1"/>
              <a:t>D_PadLastBlock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121EF-7EAC-4B4D-AB81-52A7FA2A1D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6927" y="2185988"/>
            <a:ext cx="9226183" cy="3967162"/>
          </a:xfrm>
        </p:spPr>
        <p:txBody>
          <a:bodyPr/>
          <a:lstStyle/>
          <a:p>
            <a:r>
              <a:rPr lang="en-US" dirty="0" err="1"/>
              <a:t>D_PadLastBlock</a:t>
            </a:r>
            <a:r>
              <a:rPr lang="en-US" dirty="0"/>
              <a:t>: finds conditional statements after </a:t>
            </a:r>
            <a:r>
              <a:rPr lang="en-US" dirty="0" err="1">
                <a:latin typeface="Consolas" panose="020B0609020204030204" pitchFamily="49" charset="0"/>
              </a:rPr>
              <a:t>StorePartialBlock</a:t>
            </a:r>
            <a:r>
              <a:rPr lang="en-US" dirty="0"/>
              <a:t> that check if buffer needs to be padded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7E91B-95EF-4D1B-9737-0E049B24DC0E}"/>
              </a:ext>
            </a:extLst>
          </p:cNvPr>
          <p:cNvSpPr txBox="1"/>
          <p:nvPr/>
        </p:nvSpPr>
        <p:spPr>
          <a:xfrm>
            <a:off x="1200340" y="3258680"/>
            <a:ext cx="8962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2400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(</a:t>
            </a:r>
            <a:r>
              <a:rPr lang="en-US" sz="2400" b="1">
                <a:solidFill>
                  <a:srgbClr val="7030A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temp buffer is not a full block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) </a:t>
            </a:r>
          </a:p>
          <a:p>
            <a:pPr fontAlgn="t"/>
            <a:r>
              <a:rPr lang="en-US" sz="2400">
                <a:solidFill>
                  <a:srgbClr val="005CC5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   </a:t>
            </a:r>
            <a:r>
              <a:rPr lang="en-US" sz="2400" b="1" err="1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memset</a:t>
            </a:r>
            <a:r>
              <a:rPr lang="en-US" sz="2400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( </a:t>
            </a:r>
            <a:r>
              <a:rPr lang="en-US" sz="2400" err="1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tmp_buf</a:t>
            </a:r>
            <a:r>
              <a:rPr lang="en-US" sz="2400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[</a:t>
            </a:r>
            <a:r>
              <a:rPr lang="en-US" sz="2400" err="1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tmp_buflen_ptr</a:t>
            </a:r>
            <a:r>
              <a:rPr lang="en-US" sz="2400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], C, </a:t>
            </a:r>
            <a:br>
              <a:rPr lang="en-US" sz="2400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</a:br>
            <a:r>
              <a:rPr lang="en-US" sz="2400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                   </a:t>
            </a:r>
            <a:r>
              <a:rPr lang="en-US" sz="2400" b="1" err="1">
                <a:solidFill>
                  <a:schemeClr val="accent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block_size</a:t>
            </a:r>
            <a:r>
              <a:rPr lang="en-US" sz="2400" b="1">
                <a:solidFill>
                  <a:schemeClr val="accent1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en-US" sz="2400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- </a:t>
            </a:r>
            <a:r>
              <a:rPr lang="en-US" sz="2400" err="1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remain_msglen</a:t>
            </a:r>
            <a:r>
              <a:rPr lang="en-US" sz="2400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);</a:t>
            </a:r>
            <a:endParaRPr lang="en-US" sz="2400">
              <a:solidFill>
                <a:srgbClr val="000000"/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  <a:p>
            <a:pPr fontAlgn="t"/>
            <a:r>
              <a:rPr lang="en-US" sz="2400" b="1"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Compression</a:t>
            </a:r>
            <a:r>
              <a:rPr lang="en-US" sz="2400">
                <a:solidFill>
                  <a:srgbClr val="000000"/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1404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E7631-FD18-454B-A3A8-9B0457967E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A00EB-C560-4F05-9C1F-7AE21A8D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52" y="1502813"/>
            <a:ext cx="10515600" cy="590550"/>
          </a:xfrm>
        </p:spPr>
        <p:txBody>
          <a:bodyPr/>
          <a:lstStyle/>
          <a:p>
            <a:r>
              <a:rPr lang="en-US" dirty="0"/>
              <a:t>User Consent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9726-6C03-40E7-956E-9B8808937B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4352" y="2185988"/>
            <a:ext cx="5431885" cy="3967162"/>
          </a:xfrm>
        </p:spPr>
        <p:txBody>
          <a:bodyPr/>
          <a:lstStyle/>
          <a:p>
            <a:r>
              <a:rPr lang="en-US" dirty="0"/>
              <a:t>We inspect web pages with miners to see if the user is informed</a:t>
            </a:r>
          </a:p>
          <a:p>
            <a:r>
              <a:rPr lang="en-US" dirty="0"/>
              <a:t>Scan HTML document for strings like mining, CPU usage, etc.. </a:t>
            </a:r>
          </a:p>
          <a:p>
            <a:r>
              <a:rPr lang="en-US" dirty="0"/>
              <a:t>For elements containing strings, search JavaScript events to see if miner can start without the need for user actions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E09799-730D-4082-8F11-FE1F8C0C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11" y="1935350"/>
            <a:ext cx="6288447" cy="30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78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5612B-725E-4A55-B737-96E4486843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9704E-8969-44FA-B81D-C09C492C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17" y="1500188"/>
            <a:ext cx="6951663" cy="59055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E0FA-9555-45CA-BAF7-40494F57B7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0466" y="2185988"/>
            <a:ext cx="5973763" cy="3967162"/>
          </a:xfrm>
        </p:spPr>
        <p:txBody>
          <a:bodyPr/>
          <a:lstStyle/>
          <a:p>
            <a:r>
              <a:rPr lang="en-US" dirty="0"/>
              <a:t>To evaluate our technique, we test on the </a:t>
            </a:r>
            <a:r>
              <a:rPr lang="en-US" b="1" dirty="0"/>
              <a:t>top 1.2 million</a:t>
            </a:r>
            <a:r>
              <a:rPr lang="en-US" dirty="0"/>
              <a:t> websites from the Alexa Top 10 million websites</a:t>
            </a:r>
          </a:p>
          <a:p>
            <a:r>
              <a:rPr lang="en-US" dirty="0"/>
              <a:t>Crawled </a:t>
            </a:r>
            <a:r>
              <a:rPr lang="en-US" b="1" dirty="0"/>
              <a:t>1,246,074</a:t>
            </a:r>
            <a:r>
              <a:rPr lang="en-US" dirty="0"/>
              <a:t> websites from January 2019 to January 2020</a:t>
            </a:r>
          </a:p>
          <a:p>
            <a:pPr lvl="1"/>
            <a:r>
              <a:rPr lang="en-US" dirty="0"/>
              <a:t>Scan homepage for 5 seconds</a:t>
            </a:r>
          </a:p>
          <a:p>
            <a:pPr lvl="1"/>
            <a:r>
              <a:rPr lang="en-US" dirty="0"/>
              <a:t>Visit all </a:t>
            </a:r>
            <a:r>
              <a:rPr lang="en-US" dirty="0" err="1"/>
              <a:t>sublinks</a:t>
            </a:r>
            <a:r>
              <a:rPr lang="en-US" dirty="0"/>
              <a:t> and scan subpages</a:t>
            </a:r>
          </a:p>
          <a:p>
            <a:r>
              <a:rPr lang="en-US" dirty="0"/>
              <a:t>WebAssembly and asm.js files gathered by using a modified Chromium with --dump-wasm-module flag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4461D3-DED8-43FD-A307-8B16706CE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027760"/>
              </p:ext>
            </p:extLst>
          </p:nvPr>
        </p:nvGraphicFramePr>
        <p:xfrm>
          <a:off x="6573416" y="2611094"/>
          <a:ext cx="5051656" cy="2819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023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FCB8-8C4E-404D-8B82-673AE2A0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C31B-89BE-485D-94C3-11D0A41F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MinerRay detected cryptominers on </a:t>
            </a:r>
            <a:r>
              <a:rPr lang="en-US" b="1" dirty="0"/>
              <a:t>901</a:t>
            </a:r>
            <a:r>
              <a:rPr lang="en-US" dirty="0"/>
              <a:t> websites</a:t>
            </a:r>
          </a:p>
          <a:p>
            <a:pPr lvl="1"/>
            <a:r>
              <a:rPr lang="en-US" b="1" dirty="0"/>
              <a:t>560</a:t>
            </a:r>
            <a:r>
              <a:rPr lang="en-US" dirty="0"/>
              <a:t> detected on landing pages and </a:t>
            </a:r>
            <a:r>
              <a:rPr lang="en-US" b="1" dirty="0"/>
              <a:t>341</a:t>
            </a:r>
            <a:r>
              <a:rPr lang="en-US" dirty="0"/>
              <a:t> on subpages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E402-B4AA-4110-A92F-8B09A69AD3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235F354-6F78-4C32-B2B3-50E4A8E19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550914"/>
              </p:ext>
            </p:extLst>
          </p:nvPr>
        </p:nvGraphicFramePr>
        <p:xfrm>
          <a:off x="634109" y="3030948"/>
          <a:ext cx="6563109" cy="330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00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DACE5-1866-49F2-8AE5-FD384F9F6A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68323-2138-45EC-86B1-098E13A7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Cryptojacking?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CDBE-E672-4906-8D08-C9B0338A26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6928" y="2185988"/>
            <a:ext cx="6951663" cy="3967162"/>
          </a:xfrm>
        </p:spPr>
        <p:txBody>
          <a:bodyPr/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Cryptomining without the device owner/users’ consent</a:t>
            </a:r>
            <a:endParaRPr lang="en-US" b="0" dirty="0">
              <a:effectLst/>
            </a:endParaRPr>
          </a:p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Specifically, we focus on in-browser cryptojacking</a:t>
            </a:r>
          </a:p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</a:rPr>
              <a:t>Steals resources to create money for attacker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477382-9CD6-42C7-BC0B-38F1B27C7B86}"/>
              </a:ext>
            </a:extLst>
          </p:cNvPr>
          <p:cNvCxnSpPr/>
          <p:nvPr/>
        </p:nvCxnSpPr>
        <p:spPr>
          <a:xfrm>
            <a:off x="738187" y="5005721"/>
            <a:ext cx="100035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742814-586F-4AA8-A144-D0AFC61C2654}"/>
              </a:ext>
            </a:extLst>
          </p:cNvPr>
          <p:cNvSpPr txBox="1"/>
          <p:nvPr/>
        </p:nvSpPr>
        <p:spPr>
          <a:xfrm>
            <a:off x="566928" y="5518404"/>
            <a:ext cx="170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Sept 2017</a:t>
            </a:r>
          </a:p>
          <a:p>
            <a:pPr algn="ctr"/>
            <a:r>
              <a:rPr lang="en-US" sz="1400" dirty="0"/>
              <a:t>First Cryptojacking Attack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79472D-5CD0-4C98-9D56-AEDCA333613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421702" y="5005721"/>
            <a:ext cx="0" cy="512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E27FAC-08E1-474B-AB24-796348315B74}"/>
              </a:ext>
            </a:extLst>
          </p:cNvPr>
          <p:cNvCxnSpPr>
            <a:cxnSpLocks/>
          </p:cNvCxnSpPr>
          <p:nvPr/>
        </p:nvCxnSpPr>
        <p:spPr>
          <a:xfrm>
            <a:off x="1462279" y="4493038"/>
            <a:ext cx="0" cy="512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6A9EC0-244A-48F7-A69E-FA05C58828E3}"/>
              </a:ext>
            </a:extLst>
          </p:cNvPr>
          <p:cNvSpPr txBox="1"/>
          <p:nvPr/>
        </p:nvSpPr>
        <p:spPr>
          <a:xfrm>
            <a:off x="657415" y="3794379"/>
            <a:ext cx="170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Sept 2017</a:t>
            </a:r>
          </a:p>
          <a:p>
            <a:pPr algn="ctr"/>
            <a:r>
              <a:rPr lang="en-US" sz="1400" dirty="0"/>
              <a:t>CoinHive Service Started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FD97E8-A80C-468B-A959-A3E12A7C64C8}"/>
              </a:ext>
            </a:extLst>
          </p:cNvPr>
          <p:cNvCxnSpPr>
            <a:cxnSpLocks/>
          </p:cNvCxnSpPr>
          <p:nvPr/>
        </p:nvCxnSpPr>
        <p:spPr>
          <a:xfrm>
            <a:off x="5179204" y="4986073"/>
            <a:ext cx="0" cy="512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BE820C-0B19-4427-858D-C0A6DA419C77}"/>
              </a:ext>
            </a:extLst>
          </p:cNvPr>
          <p:cNvSpPr txBox="1"/>
          <p:nvPr/>
        </p:nvSpPr>
        <p:spPr>
          <a:xfrm>
            <a:off x="4324431" y="5493699"/>
            <a:ext cx="170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May 2018</a:t>
            </a:r>
          </a:p>
          <a:p>
            <a:pPr algn="ctr"/>
            <a:r>
              <a:rPr lang="en-US" sz="1400" dirty="0" err="1"/>
              <a:t>CoinImp</a:t>
            </a:r>
            <a:r>
              <a:rPr lang="en-US" sz="1400" dirty="0"/>
              <a:t> Service Started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0913B3-0831-45D4-B3AB-FE7D611FEADB}"/>
              </a:ext>
            </a:extLst>
          </p:cNvPr>
          <p:cNvCxnSpPr>
            <a:cxnSpLocks/>
          </p:cNvCxnSpPr>
          <p:nvPr/>
        </p:nvCxnSpPr>
        <p:spPr>
          <a:xfrm>
            <a:off x="3007615" y="5022193"/>
            <a:ext cx="0" cy="512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963232-7DD6-405D-B48D-CC5750CC174D}"/>
              </a:ext>
            </a:extLst>
          </p:cNvPr>
          <p:cNvSpPr txBox="1"/>
          <p:nvPr/>
        </p:nvSpPr>
        <p:spPr>
          <a:xfrm>
            <a:off x="2152842" y="5551581"/>
            <a:ext cx="170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Nov 2017</a:t>
            </a:r>
          </a:p>
          <a:p>
            <a:pPr algn="ctr"/>
            <a:r>
              <a:rPr lang="en-US" sz="1400" dirty="0"/>
              <a:t>JSECoin Service Started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0A3819-CA6F-4B70-9962-236CDB69C354}"/>
              </a:ext>
            </a:extLst>
          </p:cNvPr>
          <p:cNvCxnSpPr>
            <a:cxnSpLocks/>
          </p:cNvCxnSpPr>
          <p:nvPr/>
        </p:nvCxnSpPr>
        <p:spPr>
          <a:xfrm>
            <a:off x="4031046" y="4477739"/>
            <a:ext cx="0" cy="512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66F0EB-589A-4C9A-8951-34F9173C7DFB}"/>
              </a:ext>
            </a:extLst>
          </p:cNvPr>
          <p:cNvSpPr txBox="1"/>
          <p:nvPr/>
        </p:nvSpPr>
        <p:spPr>
          <a:xfrm>
            <a:off x="3226182" y="3779080"/>
            <a:ext cx="170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Jan 2018</a:t>
            </a:r>
          </a:p>
          <a:p>
            <a:pPr algn="ctr"/>
            <a:r>
              <a:rPr lang="en-US" sz="1400" dirty="0"/>
              <a:t>MineSweeper Published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1E5F0C-B0BC-4884-BD92-327427EB703D}"/>
              </a:ext>
            </a:extLst>
          </p:cNvPr>
          <p:cNvCxnSpPr>
            <a:cxnSpLocks/>
          </p:cNvCxnSpPr>
          <p:nvPr/>
        </p:nvCxnSpPr>
        <p:spPr>
          <a:xfrm>
            <a:off x="6900038" y="5022192"/>
            <a:ext cx="0" cy="512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B9BF3B-A4DB-4A5C-A812-EB7BAC1BD974}"/>
              </a:ext>
            </a:extLst>
          </p:cNvPr>
          <p:cNvSpPr txBox="1"/>
          <p:nvPr/>
        </p:nvSpPr>
        <p:spPr>
          <a:xfrm>
            <a:off x="6045264" y="5532354"/>
            <a:ext cx="1709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Jan 2019</a:t>
            </a:r>
          </a:p>
          <a:p>
            <a:pPr algn="ctr"/>
            <a:r>
              <a:rPr lang="en-US" sz="1400" dirty="0"/>
              <a:t>WebDollar Releases Hybrid Miner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BBEB9F-49FA-4D87-9386-FD555DE01520}"/>
              </a:ext>
            </a:extLst>
          </p:cNvPr>
          <p:cNvCxnSpPr>
            <a:cxnSpLocks/>
          </p:cNvCxnSpPr>
          <p:nvPr/>
        </p:nvCxnSpPr>
        <p:spPr>
          <a:xfrm>
            <a:off x="7802437" y="4491093"/>
            <a:ext cx="0" cy="512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59386C-6458-48A7-87B7-89FF289D5688}"/>
              </a:ext>
            </a:extLst>
          </p:cNvPr>
          <p:cNvSpPr txBox="1"/>
          <p:nvPr/>
        </p:nvSpPr>
        <p:spPr>
          <a:xfrm>
            <a:off x="6988587" y="3779080"/>
            <a:ext cx="170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March 2019</a:t>
            </a:r>
          </a:p>
          <a:p>
            <a:pPr algn="ctr"/>
            <a:r>
              <a:rPr lang="en-US" sz="1400" dirty="0" err="1"/>
              <a:t>CoinImp</a:t>
            </a:r>
            <a:r>
              <a:rPr lang="en-US" sz="1400" dirty="0"/>
              <a:t> Service Shutdown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35972A-902E-4DEA-89EF-CB09EA3FE211}"/>
              </a:ext>
            </a:extLst>
          </p:cNvPr>
          <p:cNvCxnSpPr>
            <a:cxnSpLocks/>
          </p:cNvCxnSpPr>
          <p:nvPr/>
        </p:nvCxnSpPr>
        <p:spPr>
          <a:xfrm>
            <a:off x="9386476" y="4491093"/>
            <a:ext cx="0" cy="512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574406-5393-486B-BBD3-A40B6D90AE80}"/>
              </a:ext>
            </a:extLst>
          </p:cNvPr>
          <p:cNvSpPr txBox="1"/>
          <p:nvPr/>
        </p:nvSpPr>
        <p:spPr>
          <a:xfrm>
            <a:off x="8534119" y="3739074"/>
            <a:ext cx="170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Sept 2019</a:t>
            </a:r>
          </a:p>
          <a:p>
            <a:pPr algn="ctr"/>
            <a:r>
              <a:rPr lang="en-US" sz="1400" dirty="0"/>
              <a:t>CryptoLoot Adds uPlexa Miner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8E0054-0FA9-4C40-AE17-AF245144E3CA}"/>
              </a:ext>
            </a:extLst>
          </p:cNvPr>
          <p:cNvCxnSpPr>
            <a:cxnSpLocks/>
          </p:cNvCxnSpPr>
          <p:nvPr/>
        </p:nvCxnSpPr>
        <p:spPr>
          <a:xfrm>
            <a:off x="5982842" y="4477739"/>
            <a:ext cx="0" cy="512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655A03-F879-47CD-AF04-BF69F1C48DDF}"/>
              </a:ext>
            </a:extLst>
          </p:cNvPr>
          <p:cNvSpPr txBox="1"/>
          <p:nvPr/>
        </p:nvSpPr>
        <p:spPr>
          <a:xfrm>
            <a:off x="5122387" y="3738103"/>
            <a:ext cx="170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Oct 2018</a:t>
            </a:r>
          </a:p>
          <a:p>
            <a:pPr algn="ctr"/>
            <a:r>
              <a:rPr lang="en-US" sz="1400" dirty="0"/>
              <a:t>CMTracker Published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97A451-3E7C-4F53-8637-35C311B9937C}"/>
              </a:ext>
            </a:extLst>
          </p:cNvPr>
          <p:cNvCxnSpPr>
            <a:cxnSpLocks/>
          </p:cNvCxnSpPr>
          <p:nvPr/>
        </p:nvCxnSpPr>
        <p:spPr>
          <a:xfrm>
            <a:off x="8559674" y="5019671"/>
            <a:ext cx="0" cy="512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2170E6-F613-4075-8B7E-C86B2D26BAEB}"/>
              </a:ext>
            </a:extLst>
          </p:cNvPr>
          <p:cNvSpPr txBox="1"/>
          <p:nvPr/>
        </p:nvSpPr>
        <p:spPr>
          <a:xfrm>
            <a:off x="7676929" y="5537967"/>
            <a:ext cx="170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May 2019</a:t>
            </a:r>
          </a:p>
          <a:p>
            <a:pPr algn="ctr"/>
            <a:r>
              <a:rPr lang="en-US" sz="1400" dirty="0"/>
              <a:t>Outguard</a:t>
            </a:r>
          </a:p>
          <a:p>
            <a:pPr algn="ctr"/>
            <a:r>
              <a:rPr lang="en-US" sz="1400" dirty="0"/>
              <a:t>Published</a:t>
            </a:r>
          </a:p>
        </p:txBody>
      </p:sp>
    </p:spTree>
    <p:extLst>
      <p:ext uri="{BB962C8B-B14F-4D97-AF65-F5344CB8AC3E}">
        <p14:creationId xmlns:p14="http://schemas.microsoft.com/office/powerpoint/2010/main" val="436488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0752-1C13-47D8-8F58-04DBABDF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Cryptomining 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45761-D716-4343-95FD-1BDA5347CF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6745A8F9-ADD3-4D9E-BC4F-25FA7CC8B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034923"/>
              </p:ext>
            </p:extLst>
          </p:nvPr>
        </p:nvGraphicFramePr>
        <p:xfrm>
          <a:off x="566928" y="2913314"/>
          <a:ext cx="6583885" cy="3349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4874AA-1A44-4BDF-9E88-6A90FEDD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92711"/>
            <a:ext cx="6951472" cy="3968249"/>
          </a:xfrm>
        </p:spPr>
        <p:txBody>
          <a:bodyPr/>
          <a:lstStyle/>
          <a:p>
            <a:r>
              <a:rPr lang="en-US" dirty="0"/>
              <a:t>Identified </a:t>
            </a:r>
            <a:r>
              <a:rPr lang="en-US" b="1" dirty="0"/>
              <a:t>12</a:t>
            </a:r>
            <a:r>
              <a:rPr lang="en-US" dirty="0"/>
              <a:t> unique mining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70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EFBC-5146-4449-9D8C-E47874C6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8013192" cy="1089529"/>
          </a:xfrm>
        </p:spPr>
        <p:txBody>
          <a:bodyPr/>
          <a:lstStyle/>
          <a:p>
            <a:r>
              <a:rPr lang="en-US" dirty="0"/>
              <a:t>Comparison With Existing Detectors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A3CB4-7170-4C54-9E2E-43F6637ED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D893A-A403-4248-AA27-2771B700BAAB}"/>
              </a:ext>
            </a:extLst>
          </p:cNvPr>
          <p:cNvSpPr/>
          <p:nvPr/>
        </p:nvSpPr>
        <p:spPr>
          <a:xfrm>
            <a:off x="5872273" y="4692207"/>
            <a:ext cx="1015466" cy="220889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858866D-DE1B-4419-87EA-108B6B2FE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196238"/>
              </p:ext>
            </p:extLst>
          </p:nvPr>
        </p:nvGraphicFramePr>
        <p:xfrm>
          <a:off x="5607015" y="2247640"/>
          <a:ext cx="6584985" cy="403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15BDF1-58F2-4DDD-B8CB-E5E2D6F0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5040087" cy="39682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minerBlock</a:t>
            </a:r>
            <a:r>
              <a:rPr lang="en-US" dirty="0"/>
              <a:t>: Signature-based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NoCoin</a:t>
            </a:r>
            <a:r>
              <a:rPr lang="en-US" dirty="0"/>
              <a:t>: Signature-based detection</a:t>
            </a:r>
          </a:p>
          <a:p>
            <a:pPr marL="285750" indent="-285750"/>
            <a:r>
              <a:rPr lang="en-US" b="1" dirty="0"/>
              <a:t>MineSweeper</a:t>
            </a:r>
            <a:r>
              <a:rPr lang="en-US" dirty="0"/>
              <a:t>: Counts bit operations to recognize hash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Outguard</a:t>
            </a:r>
            <a:r>
              <a:rPr lang="en-US" dirty="0"/>
              <a:t>: Uses ML classifier to detect given features of web page (# of WebWorkers, WebSockets, CPU usage,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CMTracker</a:t>
            </a:r>
            <a:r>
              <a:rPr lang="en-US" dirty="0"/>
              <a:t>: Calculates cumulative time spent on signature hash functions and profiling stack for repetitive patterns</a:t>
            </a:r>
          </a:p>
        </p:txBody>
      </p:sp>
    </p:spTree>
    <p:extLst>
      <p:ext uri="{BB962C8B-B14F-4D97-AF65-F5344CB8AC3E}">
        <p14:creationId xmlns:p14="http://schemas.microsoft.com/office/powerpoint/2010/main" val="1615365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05514-F0BF-4037-8070-188D4AC506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9DBC6-1AF3-4A35-B2D3-96E39AA5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337056"/>
            <a:ext cx="10515600" cy="590931"/>
          </a:xfrm>
        </p:spPr>
        <p:txBody>
          <a:bodyPr/>
          <a:lstStyle/>
          <a:p>
            <a:r>
              <a:rPr lang="en-US" dirty="0"/>
              <a:t>User Consent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7CC5-3416-47E1-81EB-7EB25C19FB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4381" y="2001503"/>
            <a:ext cx="10663238" cy="3967162"/>
          </a:xfrm>
        </p:spPr>
        <p:txBody>
          <a:bodyPr/>
          <a:lstStyle/>
          <a:p>
            <a:r>
              <a:rPr lang="en-US" dirty="0"/>
              <a:t>Out of 901 websites, only 16 websites informed users of the background cryptomining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4C29BE-3D39-4397-B815-69CFAD5C7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222" y="2420617"/>
            <a:ext cx="7683556" cy="35480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A50CA2-ABA4-3243-9704-3937D44E136A}"/>
              </a:ext>
            </a:extLst>
          </p:cNvPr>
          <p:cNvSpPr/>
          <p:nvPr/>
        </p:nvSpPr>
        <p:spPr>
          <a:xfrm>
            <a:off x="4904910" y="2462905"/>
            <a:ext cx="802465" cy="33274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B9827-4A70-894A-8C95-C2CE042F2A8F}"/>
              </a:ext>
            </a:extLst>
          </p:cNvPr>
          <p:cNvSpPr/>
          <p:nvPr/>
        </p:nvSpPr>
        <p:spPr>
          <a:xfrm>
            <a:off x="5707375" y="2462905"/>
            <a:ext cx="671912" cy="33274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3B4AA-603E-1F4E-8249-D804EC5014AD}"/>
              </a:ext>
            </a:extLst>
          </p:cNvPr>
          <p:cNvSpPr/>
          <p:nvPr/>
        </p:nvSpPr>
        <p:spPr>
          <a:xfrm>
            <a:off x="7494556" y="2462905"/>
            <a:ext cx="671912" cy="33274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D23E-68EF-454C-B93B-CC3BB4B2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Overhead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2D95B-1048-4437-8938-C2A1B0F28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E02653-E3F8-4454-8B1E-1BE8E9D3B024}"/>
              </a:ext>
            </a:extLst>
          </p:cNvPr>
          <p:cNvSpPr txBox="1">
            <a:spLocks/>
          </p:cNvSpPr>
          <p:nvPr/>
        </p:nvSpPr>
        <p:spPr>
          <a:xfrm>
            <a:off x="566928" y="2185416"/>
            <a:ext cx="6951472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Generally, the implementation does not take up much resources</a:t>
            </a:r>
          </a:p>
          <a:p>
            <a:r>
              <a:rPr lang="en-US" dirty="0"/>
              <a:t>Average File Size Processed: 447.39 KB</a:t>
            </a:r>
          </a:p>
          <a:p>
            <a:r>
              <a:rPr lang="en-US" dirty="0"/>
              <a:t>Total Memory Usage: 37.23 MB</a:t>
            </a:r>
          </a:p>
          <a:p>
            <a:r>
              <a:rPr lang="en-US" dirty="0"/>
              <a:t>Graph Construction Time: 427.78 milliseconds</a:t>
            </a:r>
          </a:p>
          <a:p>
            <a:r>
              <a:rPr lang="en-US" dirty="0"/>
              <a:t>Graph Scanning: 1.4 seconds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41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206B-322D-4A78-986A-E0CDE46B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C9C9-7DC9-4CB8-ADCF-2351AAC3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Methodology</a:t>
            </a:r>
          </a:p>
          <a:p>
            <a:r>
              <a:rPr lang="en-US" dirty="0"/>
              <a:t>Obfuscation Techniques</a:t>
            </a:r>
          </a:p>
          <a:p>
            <a:r>
              <a:rPr lang="en-US" dirty="0"/>
              <a:t>Generality of Technique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5627E-3F6C-4CEF-BB79-2A537C0D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81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0178-6102-4973-95A6-A286AA8F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BD1B-C46D-4A48-AA9A-370A5E04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crawlers visited homepage and all subpages linked</a:t>
            </a:r>
          </a:p>
          <a:p>
            <a:r>
              <a:rPr lang="en-US" dirty="0"/>
              <a:t>Possible cryptominers may only be triggered by certain user events</a:t>
            </a:r>
          </a:p>
          <a:p>
            <a:r>
              <a:rPr lang="en-US" dirty="0"/>
              <a:t>More effective web crawling techniques could improve detection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CCE8B-C535-4A20-A7EF-CBE88BEEB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77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8F33-A5E9-44A0-96A4-C1265824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CE6A-135A-47CC-A901-08223CEF7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Obfuscation techniques available to mask cryptomining</a:t>
            </a:r>
          </a:p>
          <a:p>
            <a:r>
              <a:rPr lang="en-US" dirty="0"/>
              <a:t>Source code techniques such as opaque predicates, changing variable names, or injecting dummy code do not affect MinerRay</a:t>
            </a:r>
          </a:p>
          <a:p>
            <a:r>
              <a:rPr lang="en-US" dirty="0"/>
              <a:t>Techniques encoding or encrypting the entire program may break MinerRay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34152-282D-485A-B883-F0FB3A4D38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34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D2C9-1976-48E4-A3BB-E116FD1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Generality of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E3ED-6459-49AA-B220-6BA11F539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technique assumes the cryptographic hash functions used for mining rely on block ciphers</a:t>
            </a:r>
          </a:p>
          <a:p>
            <a:pPr lvl="1"/>
            <a:r>
              <a:rPr lang="en-US" dirty="0"/>
              <a:t>This applies to most hashing functions</a:t>
            </a:r>
          </a:p>
          <a:p>
            <a:r>
              <a:rPr lang="en-US" dirty="0"/>
              <a:t>Can support languages beside WebAssembly and JavaScript</a:t>
            </a:r>
          </a:p>
          <a:p>
            <a:pPr lvl="1"/>
            <a:r>
              <a:rPr lang="en-US" dirty="0"/>
              <a:t>Mapping from language to IR would need to be defined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650FE-7441-4105-8D00-596B512F1E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2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715A-7066-441B-AC6F-76BFDE8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3530-726F-4811-83D2-C9631125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08" y="2032001"/>
            <a:ext cx="6951472" cy="39682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Closest related to detection techniques based on 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URL Blacklisting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Eskandari</a:t>
            </a:r>
            <a:r>
              <a:rPr lang="en-US" sz="1400" dirty="0"/>
              <a:t> et al. (2018) [7]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Musch et al. (2018) [8]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CPU Usage Profiling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Saad et al. (2018) [9]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Tahir et al. (2017) [10]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Behavioral Analysis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Papadopoulos et al. (2018) [11]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Hong et al. (2018) [5]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Machine Learning Techniques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Kharraz et al. (2019) [6]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Rodriguez et al. (2018) [12]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Code Analysis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Konoth et al. (2018) [2]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Rüth</a:t>
            </a:r>
            <a:r>
              <a:rPr lang="en-US" sz="1400" dirty="0"/>
              <a:t> et al. (2018) [13]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Identifying Cryptographic Functions</a:t>
            </a:r>
            <a:endParaRPr lang="en-US" sz="14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Calvet</a:t>
            </a:r>
            <a:r>
              <a:rPr lang="en-US" sz="1400" dirty="0"/>
              <a:t> et al. (2012) [14]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Xu et al. (2017) [15]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91962-AC1A-470C-A4C3-0E7DBA908B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5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8E84-1145-458F-BBC2-50707A3F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F206-494F-4D67-9A38-6AEEA4126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MinerRay, an effective technique to detect existence of diverse in-browser cryptominers </a:t>
            </a:r>
          </a:p>
          <a:p>
            <a:r>
              <a:rPr lang="en-US" dirty="0"/>
              <a:t>Relies on an IR abstracting hashing semantics necessary for cryptomining</a:t>
            </a:r>
          </a:p>
          <a:p>
            <a:r>
              <a:rPr lang="en-US" dirty="0"/>
              <a:t>Evaluated on 1.2 million websites and detected 901 mining sites </a:t>
            </a:r>
          </a:p>
          <a:p>
            <a:r>
              <a:rPr lang="en-US" dirty="0"/>
              <a:t>Outperforms existing detectors in reducing false positives and false negatives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BA033-62BF-4478-A359-830FD20BE1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01B0D-373E-4018-9665-ED55DF1F89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423B5-EAC6-467B-B44C-54EC5309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In-Browser Cryptomining Attack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A372C-BA47-4E66-989B-79199D6E9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267" y="2339764"/>
            <a:ext cx="4816922" cy="989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E9AF3-2E27-4D98-8C0E-40BABE6EA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662" y="3273174"/>
            <a:ext cx="4496737" cy="857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799B9-9D26-4AEA-8904-7E5A361A7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080" y="4130343"/>
            <a:ext cx="4646801" cy="1727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C2D086-61CD-4408-9F1A-58881941F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665" y="4130343"/>
            <a:ext cx="3106789" cy="6029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49FDED-7EAF-472F-8550-A0B707449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0280" y="4190615"/>
            <a:ext cx="3646811" cy="10020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5C2D40E-E00B-4D00-9426-579D9D6C6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1689" y="4929154"/>
            <a:ext cx="4270871" cy="9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0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06D2-97FC-4F49-97CD-1E6D565D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0B1D-DCA9-41A6-BD22-442BBA08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[1] Timo </a:t>
            </a:r>
            <a:r>
              <a:rPr lang="en-US" sz="1200" dirty="0" err="1"/>
              <a:t>Bartkewitz</a:t>
            </a:r>
            <a:r>
              <a:rPr lang="en-US" sz="1200" dirty="0"/>
              <a:t>. 2009. Building Hash Functions from Block Ciphers, Their Security and Implementation Properties.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[2] Radhesh Krishnan Konoth, Emanuele Vineti, Veelasha Moonsamy, Martina Lindorfer, Christopher Kruegel, Herbert Bos, and Giovanni Vigna. 2018. MineSweeper: An In-depth Look into Drive-by Cryptocurrency Mining and Its Defense.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[3] </a:t>
            </a:r>
            <a:r>
              <a:rPr lang="en-US" sz="1200" dirty="0" err="1"/>
              <a:t>CryptoMineDev</a:t>
            </a:r>
            <a:r>
              <a:rPr lang="en-US" sz="1200" dirty="0"/>
              <a:t>. [n.d.]. </a:t>
            </a:r>
            <a:r>
              <a:rPr lang="en-US" sz="1200" dirty="0" err="1"/>
              <a:t>minerBlock</a:t>
            </a:r>
            <a:r>
              <a:rPr lang="en-US" sz="1200" dirty="0"/>
              <a:t>. </a:t>
            </a:r>
            <a:r>
              <a:rPr lang="en-US" sz="1200" dirty="0">
                <a:hlinkClick r:id="rId3"/>
              </a:rPr>
              <a:t>https://github.com/xd4rker/MinerBlock</a:t>
            </a:r>
            <a:r>
              <a:rPr lang="en-US" sz="12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[4] </a:t>
            </a:r>
            <a:r>
              <a:rPr lang="en-US" sz="1200" dirty="0" err="1"/>
              <a:t>Keraf</a:t>
            </a:r>
            <a:r>
              <a:rPr lang="en-US" sz="1200" dirty="0"/>
              <a:t>. [n.d.]. No Coin - Block miners on the web! https://github.com/keraf/NoCoin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[5] </a:t>
            </a:r>
            <a:r>
              <a:rPr lang="en-US" sz="1200" dirty="0" err="1"/>
              <a:t>Geng</a:t>
            </a:r>
            <a:r>
              <a:rPr lang="en-US" sz="1200" dirty="0"/>
              <a:t> Hong, </a:t>
            </a:r>
            <a:r>
              <a:rPr lang="en-US" sz="1200" dirty="0" err="1"/>
              <a:t>Zhemin</a:t>
            </a:r>
            <a:r>
              <a:rPr lang="en-US" sz="1200" dirty="0"/>
              <a:t> Yang, Sen Yang, Lei Zhang, </a:t>
            </a:r>
            <a:r>
              <a:rPr lang="en-US" sz="1200" dirty="0" err="1"/>
              <a:t>Yuhong</a:t>
            </a:r>
            <a:r>
              <a:rPr lang="en-US" sz="1200" dirty="0"/>
              <a:t> Nan, </a:t>
            </a:r>
            <a:r>
              <a:rPr lang="en-US" sz="1200" dirty="0" err="1"/>
              <a:t>Zhibo</a:t>
            </a:r>
            <a:r>
              <a:rPr lang="en-US" sz="1200" dirty="0"/>
              <a:t> Zhang, Min Yang, Yuan Zhang, </a:t>
            </a:r>
            <a:r>
              <a:rPr lang="en-US" sz="1200" dirty="0" err="1"/>
              <a:t>Zhiyun</a:t>
            </a:r>
            <a:r>
              <a:rPr lang="en-US" sz="1200" dirty="0"/>
              <a:t> Qian, and </a:t>
            </a:r>
            <a:r>
              <a:rPr lang="en-US" sz="1200" dirty="0" err="1"/>
              <a:t>Haixin</a:t>
            </a:r>
            <a:r>
              <a:rPr lang="en-US" sz="1200" dirty="0"/>
              <a:t> </a:t>
            </a:r>
            <a:r>
              <a:rPr lang="en-US" sz="1200" dirty="0" err="1"/>
              <a:t>Duan</a:t>
            </a:r>
            <a:r>
              <a:rPr lang="en-US" sz="1200" dirty="0"/>
              <a:t>. 2018. How you get shot in the back: A systematical study about cryptojacking in the real world.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[6] Amin Kharraz, Zane Ma, Paul Murley, Charles Lever, Joshua Mason, Andrew Miller, Nikita Borisov, Manos Antonakakis, and Michael Bailey. 2019. Outguard: Detecting In-Browser Covert Cryptocurrency Mining in the Wild.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[7] </a:t>
            </a:r>
            <a:r>
              <a:rPr lang="en-US" sz="1200" dirty="0" err="1"/>
              <a:t>Shayan</a:t>
            </a:r>
            <a:r>
              <a:rPr lang="en-US" sz="1200" dirty="0"/>
              <a:t> </a:t>
            </a:r>
            <a:r>
              <a:rPr lang="en-US" sz="1200" dirty="0" err="1"/>
              <a:t>Eskandari</a:t>
            </a:r>
            <a:r>
              <a:rPr lang="en-US" sz="1200" dirty="0"/>
              <a:t>, Andreas </a:t>
            </a:r>
            <a:r>
              <a:rPr lang="en-US" sz="1200" dirty="0" err="1"/>
              <a:t>Leoutsarakos</a:t>
            </a:r>
            <a:r>
              <a:rPr lang="en-US" sz="1200" dirty="0"/>
              <a:t>, Troy </a:t>
            </a:r>
            <a:r>
              <a:rPr lang="en-US" sz="1200" dirty="0" err="1"/>
              <a:t>Mursch</a:t>
            </a:r>
            <a:r>
              <a:rPr lang="en-US" sz="1200" dirty="0"/>
              <a:t>, and Jeremy Clark. 2018. A first look at browser-based Cryptojacking.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[8] Marius Musch, Christian Wressnegger, Martin Johns, and Konrad Rieck. 2018. Web-based Cryptojacking in the Wild.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0DABD-B8A2-4D21-A7E4-4356331C99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9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4B79-677E-4365-8966-02E07C6A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9956-B6F6-4CDC-A630-88D237AF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[9] Muhammad Saad, </a:t>
            </a:r>
            <a:r>
              <a:rPr lang="en-US" sz="1200" dirty="0" err="1"/>
              <a:t>Aminollah</a:t>
            </a:r>
            <a:r>
              <a:rPr lang="en-US" sz="1200" dirty="0"/>
              <a:t> </a:t>
            </a:r>
            <a:r>
              <a:rPr lang="en-US" sz="1200" dirty="0" err="1"/>
              <a:t>Khormali</a:t>
            </a:r>
            <a:r>
              <a:rPr lang="en-US" sz="1200" dirty="0"/>
              <a:t>, and Aziz </a:t>
            </a:r>
            <a:r>
              <a:rPr lang="en-US" sz="1200" dirty="0" err="1"/>
              <a:t>Mohaisen</a:t>
            </a:r>
            <a:r>
              <a:rPr lang="en-US" sz="1200" dirty="0"/>
              <a:t>. 2018. End-</a:t>
            </a:r>
            <a:r>
              <a:rPr lang="en-US" sz="1200" dirty="0" err="1"/>
              <a:t>toEnd</a:t>
            </a:r>
            <a:r>
              <a:rPr lang="en-US" sz="1200" dirty="0"/>
              <a:t> Analysis of In-Browser Cryptojacking.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[10] Rashid Tahir, Muhammad Huzaifa, Anupam Das, Mohammad Ahmad, Carl Gunter, Fareed </a:t>
            </a:r>
            <a:r>
              <a:rPr lang="en-US" sz="1200" dirty="0" err="1"/>
              <a:t>Zaffar</a:t>
            </a:r>
            <a:r>
              <a:rPr lang="en-US" sz="1200" dirty="0"/>
              <a:t>, Matthew Caesar, and Nikita Borisov. 2017. Mining on someone else’s dime: Mitigating covert mining operations in clouds and enterprises.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[11] Panagiotis Papadopoulos, Panagiotis Ilia, and </a:t>
            </a:r>
            <a:r>
              <a:rPr lang="en-US" sz="1200" dirty="0" err="1"/>
              <a:t>Evangelos</a:t>
            </a:r>
            <a:r>
              <a:rPr lang="en-US" sz="1200" dirty="0"/>
              <a:t> P </a:t>
            </a:r>
            <a:r>
              <a:rPr lang="en-US" sz="1200" dirty="0" err="1"/>
              <a:t>Markatos</a:t>
            </a:r>
            <a:r>
              <a:rPr lang="en-US" sz="1200" dirty="0"/>
              <a:t>. 2018. Truth in web mining: Measuring the profitability and cost of cryptominers as a web monetization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[12] Juan D Parra Rodriguez and Joachim </a:t>
            </a:r>
            <a:r>
              <a:rPr lang="en-US" sz="1200" dirty="0" err="1"/>
              <a:t>Posegga</a:t>
            </a:r>
            <a:r>
              <a:rPr lang="en-US" sz="1200" dirty="0"/>
              <a:t>. 2018. RAPID: Resource and </a:t>
            </a:r>
            <a:r>
              <a:rPr lang="en-US" sz="1200" dirty="0" err="1"/>
              <a:t>APIBased</a:t>
            </a:r>
            <a:r>
              <a:rPr lang="en-US" sz="1200" dirty="0"/>
              <a:t> Detection Against In-Browser Miners.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[13] Jan </a:t>
            </a:r>
            <a:r>
              <a:rPr lang="en-US" sz="1200" dirty="0" err="1"/>
              <a:t>Rüth</a:t>
            </a:r>
            <a:r>
              <a:rPr lang="en-US" sz="1200" dirty="0"/>
              <a:t>, </a:t>
            </a:r>
            <a:r>
              <a:rPr lang="en-US" sz="1200" dirty="0" err="1"/>
              <a:t>Torsten</a:t>
            </a:r>
            <a:r>
              <a:rPr lang="en-US" sz="1200" dirty="0"/>
              <a:t> Zimmermann, Konrad </a:t>
            </a:r>
            <a:r>
              <a:rPr lang="en-US" sz="1200" dirty="0" err="1"/>
              <a:t>Wolsing</a:t>
            </a:r>
            <a:r>
              <a:rPr lang="en-US" sz="1200" dirty="0"/>
              <a:t>, and Oliver </a:t>
            </a:r>
            <a:r>
              <a:rPr lang="en-US" sz="1200" dirty="0" err="1"/>
              <a:t>Hohlfeld</a:t>
            </a:r>
            <a:r>
              <a:rPr lang="en-US" sz="1200" dirty="0"/>
              <a:t>. 2018. Digging into browser-based crypto mining.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[14] Joan </a:t>
            </a:r>
            <a:r>
              <a:rPr lang="en-US" sz="1200" dirty="0" err="1"/>
              <a:t>Calvet</a:t>
            </a:r>
            <a:r>
              <a:rPr lang="en-US" sz="1200" dirty="0"/>
              <a:t>, José M. Fernandez, and Jean-Yves Marion. 2012. </a:t>
            </a:r>
            <a:r>
              <a:rPr lang="en-US" sz="1200" dirty="0" err="1"/>
              <a:t>Aligot</a:t>
            </a:r>
            <a:r>
              <a:rPr lang="en-US" sz="1200" dirty="0"/>
              <a:t>: Cryptographic Function Identification in Obfuscated Binary Programs.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[15] D. Xu, J. Ming, and D. Wu. 2017. Cryptographic Function Detection in Obfuscated Binaries via Bit-Precise Symbolic Loop Mapping.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CF784-BCAD-4700-B526-4A6068AFCA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65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923E94-8BA4-4642-9049-7F687C817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560745"/>
            <a:ext cx="6638544" cy="2386584"/>
          </a:xfrm>
        </p:spPr>
        <p:txBody>
          <a:bodyPr/>
          <a:lstStyle/>
          <a:p>
            <a:pPr algn="ctr"/>
            <a:r>
              <a:rPr lang="en-US" dirty="0"/>
              <a:t>Thank You for Watching!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E7911-C10D-4861-89D9-00028CDE5C4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19838"/>
            <a:ext cx="4114800" cy="365125"/>
          </a:xfrm>
        </p:spPr>
        <p:txBody>
          <a:bodyPr/>
          <a:lstStyle/>
          <a:p>
            <a:fld id="{EB53C135-CEC6-A548-8917-8F7FEB82358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Sub-topic">
            <a:extLst>
              <a:ext uri="{FF2B5EF4-FFF2-40B4-BE49-F238E27FC236}">
                <a16:creationId xmlns:a16="http://schemas.microsoft.com/office/drawing/2014/main" id="{572A539E-C7D8-4C7B-B741-96D535BB6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610" y="3878667"/>
            <a:ext cx="2297896" cy="1650381"/>
          </a:xfrm>
        </p:spPr>
        <p:txBody>
          <a:bodyPr/>
          <a:lstStyle/>
          <a:p>
            <a:pPr algn="ctr" rtl="0">
              <a:spcBef>
                <a:spcPts val="5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Alan Romano</a:t>
            </a:r>
            <a:endParaRPr lang="en-US" b="0" dirty="0">
              <a:effectLst/>
            </a:endParaRPr>
          </a:p>
          <a:p>
            <a:pPr algn="ctr"/>
            <a:r>
              <a:rPr lang="en-US" sz="1400" dirty="0"/>
              <a:t>University at Buffalo, SUNY</a:t>
            </a:r>
          </a:p>
          <a:p>
            <a:pPr algn="ctr"/>
            <a:r>
              <a:rPr lang="en-US" sz="1400" dirty="0"/>
              <a:t>alanroma@buffalo.edu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-topic">
            <a:extLst>
              <a:ext uri="{FF2B5EF4-FFF2-40B4-BE49-F238E27FC236}">
                <a16:creationId xmlns:a16="http://schemas.microsoft.com/office/drawing/2014/main" id="{DA3D3290-3387-4D9E-9261-99AD97EF103D}"/>
              </a:ext>
            </a:extLst>
          </p:cNvPr>
          <p:cNvSpPr txBox="1">
            <a:spLocks/>
          </p:cNvSpPr>
          <p:nvPr/>
        </p:nvSpPr>
        <p:spPr>
          <a:xfrm>
            <a:off x="2701120" y="3869523"/>
            <a:ext cx="2297896" cy="165038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sz="2800" b="0" i="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Yunhui Zheng</a:t>
            </a:r>
            <a:endParaRPr lang="en-US" sz="1200" dirty="0"/>
          </a:p>
          <a:p>
            <a:pPr algn="ctr">
              <a:spcBef>
                <a:spcPts val="500"/>
              </a:spcBef>
            </a:pPr>
            <a:r>
              <a:rPr lang="en-US" sz="1400" dirty="0"/>
              <a:t>IBM T.J. Watson Research Center</a:t>
            </a:r>
            <a:br>
              <a:rPr lang="en-US" sz="1400" dirty="0"/>
            </a:br>
            <a:r>
              <a:rPr lang="en-US" sz="1400" dirty="0"/>
              <a:t>zhengyu@us.ibm.com</a:t>
            </a:r>
            <a:r>
              <a:rPr lang="en-US" sz="1400" b="0" dirty="0">
                <a:effectLst/>
              </a:rPr>
              <a:t> </a:t>
            </a:r>
            <a:endParaRPr lang="en-US" sz="1400" dirty="0"/>
          </a:p>
        </p:txBody>
      </p:sp>
      <p:sp>
        <p:nvSpPr>
          <p:cNvPr id="3" name="Sub-topic">
            <a:extLst>
              <a:ext uri="{FF2B5EF4-FFF2-40B4-BE49-F238E27FC236}">
                <a16:creationId xmlns:a16="http://schemas.microsoft.com/office/drawing/2014/main" id="{576E7B46-964A-154A-8354-10B66E419656}"/>
              </a:ext>
            </a:extLst>
          </p:cNvPr>
          <p:cNvSpPr txBox="1">
            <a:spLocks/>
          </p:cNvSpPr>
          <p:nvPr/>
        </p:nvSpPr>
        <p:spPr>
          <a:xfrm>
            <a:off x="5097630" y="3869522"/>
            <a:ext cx="2297896" cy="165038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sz="2800" b="0" i="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sz="1800" dirty="0">
                <a:solidFill>
                  <a:srgbClr val="FFFFFF"/>
                </a:solidFill>
                <a:latin typeface="Georgia" panose="02040502050405020303" pitchFamily="18" charset="0"/>
              </a:rPr>
              <a:t>Weihang Wang</a:t>
            </a:r>
          </a:p>
          <a:p>
            <a:pPr algn="ctr">
              <a:spcBef>
                <a:spcPts val="500"/>
              </a:spcBef>
            </a:pPr>
            <a:r>
              <a:rPr lang="en-US" sz="1400" dirty="0"/>
              <a:t>University at Buffalo, SUNY</a:t>
            </a:r>
          </a:p>
          <a:p>
            <a:pPr algn="ctr"/>
            <a:r>
              <a:rPr lang="en-US" sz="1400" dirty="0"/>
              <a:t>weihangw@buffalo.edu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6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BD641-DCE7-406B-BE93-A96DADA18B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35A194-16E2-4CB8-9DF7-5A1DD75E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04964-F738-45CE-B488-9D877765451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66928" y="2185988"/>
            <a:ext cx="2928938" cy="3948112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Cryptocurrency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0F6279C-B52D-4B04-ADB0-ED3AA9C6DB65}"/>
              </a:ext>
            </a:extLst>
          </p:cNvPr>
          <p:cNvSpPr txBox="1">
            <a:spLocks/>
          </p:cNvSpPr>
          <p:nvPr/>
        </p:nvSpPr>
        <p:spPr>
          <a:xfrm>
            <a:off x="4176998" y="2185416"/>
            <a:ext cx="3213926" cy="3948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Cryptomining Service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5587A56-A44D-4E79-8F81-734B24CB0C46}"/>
              </a:ext>
            </a:extLst>
          </p:cNvPr>
          <p:cNvSpPr txBox="1">
            <a:spLocks/>
          </p:cNvSpPr>
          <p:nvPr/>
        </p:nvSpPr>
        <p:spPr>
          <a:xfrm>
            <a:off x="8072056" y="2185416"/>
            <a:ext cx="2928747" cy="3948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>
                <a:solidFill>
                  <a:schemeClr val="tx2"/>
                </a:solidFill>
              </a:rPr>
              <a:t>Hashing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A6252-6352-B84F-85EE-2430DABEEEE4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95A84-0070-D047-8C88-33CB627558FD}"/>
              </a:ext>
            </a:extLst>
          </p:cNvPr>
          <p:cNvSpPr txBox="1"/>
          <p:nvPr/>
        </p:nvSpPr>
        <p:spPr>
          <a:xfrm>
            <a:off x="679289" y="2754490"/>
            <a:ext cx="2707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Virtual currency that uses a blockchain ledger to record transactions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FCD2E-CEEF-7542-939A-8E42AECFFD3D}"/>
              </a:ext>
            </a:extLst>
          </p:cNvPr>
          <p:cNvSpPr txBox="1"/>
          <p:nvPr/>
        </p:nvSpPr>
        <p:spPr>
          <a:xfrm>
            <a:off x="4391269" y="2763420"/>
            <a:ext cx="2777175" cy="190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6B659E-6944-A24B-8CC6-2EE90D8D324A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EE6A4-2ACC-3C4D-A118-6B7E23DB5F7A}"/>
              </a:ext>
            </a:extLst>
          </p:cNvPr>
          <p:cNvSpPr txBox="1"/>
          <p:nvPr/>
        </p:nvSpPr>
        <p:spPr>
          <a:xfrm>
            <a:off x="4391268" y="2763420"/>
            <a:ext cx="2875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Third-party provider of mining script and manager of mining pool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612BA-1762-B440-8D14-CADD3B96533B}"/>
              </a:ext>
            </a:extLst>
          </p:cNvPr>
          <p:cNvSpPr txBox="1"/>
          <p:nvPr/>
        </p:nvSpPr>
        <p:spPr>
          <a:xfrm>
            <a:off x="8271822" y="2749309"/>
            <a:ext cx="2593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Maps a message to a fixed-length input and used to create a hash to show proof-of-work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FA536B5-8BD5-41D1-B884-F93D0C7D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844" y="3672639"/>
            <a:ext cx="1094955" cy="1094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3224AD-1105-4A16-A4D0-2A75DE65828B}"/>
              </a:ext>
            </a:extLst>
          </p:cNvPr>
          <p:cNvSpPr txBox="1"/>
          <p:nvPr/>
        </p:nvSpPr>
        <p:spPr>
          <a:xfrm>
            <a:off x="-3237418" y="8460325"/>
            <a:ext cx="237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iki.trezor.io/Monero_(XMR)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3742BD-7663-45E6-9EB8-26ECFDDE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75" y="3729790"/>
            <a:ext cx="985834" cy="9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uPlexa | $UPX (@uPlexaCoin) | Twitter">
            <a:extLst>
              <a:ext uri="{FF2B5EF4-FFF2-40B4-BE49-F238E27FC236}">
                <a16:creationId xmlns:a16="http://schemas.microsoft.com/office/drawing/2014/main" id="{704F5EA3-7B94-4782-984D-1A42CF18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3" y="4810906"/>
            <a:ext cx="1094956" cy="109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WebDollar (@WebDollar_io) | Twitter">
            <a:extLst>
              <a:ext uri="{FF2B5EF4-FFF2-40B4-BE49-F238E27FC236}">
                <a16:creationId xmlns:a16="http://schemas.microsoft.com/office/drawing/2014/main" id="{BE11D3ED-60EF-4A92-AB29-A05604575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44" y="4810906"/>
            <a:ext cx="1094955" cy="109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oogle Shape;284;p30">
            <a:extLst>
              <a:ext uri="{FF2B5EF4-FFF2-40B4-BE49-F238E27FC236}">
                <a16:creationId xmlns:a16="http://schemas.microsoft.com/office/drawing/2014/main" id="{6E49B934-30A1-433E-A656-C7A77A2BD14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 t="20443" b="21969"/>
          <a:stretch/>
        </p:blipFill>
        <p:spPr>
          <a:xfrm>
            <a:off x="4507237" y="3761594"/>
            <a:ext cx="2455798" cy="58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85;p30">
            <a:extLst>
              <a:ext uri="{FF2B5EF4-FFF2-40B4-BE49-F238E27FC236}">
                <a16:creationId xmlns:a16="http://schemas.microsoft.com/office/drawing/2014/main" id="{03EB1C03-4BB1-4D28-968F-7E911DF0723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4611" y="4450444"/>
            <a:ext cx="1978415" cy="43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86;p30">
            <a:extLst>
              <a:ext uri="{FF2B5EF4-FFF2-40B4-BE49-F238E27FC236}">
                <a16:creationId xmlns:a16="http://schemas.microsoft.com/office/drawing/2014/main" id="{6CD5E77F-CBDF-4CE9-8B5A-83589C130DB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73464" y="5161213"/>
            <a:ext cx="2793757" cy="7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2DCAB5-53D4-484C-8D05-9421C70ACE55}"/>
              </a:ext>
            </a:extLst>
          </p:cNvPr>
          <p:cNvSpPr txBox="1"/>
          <p:nvPr/>
        </p:nvSpPr>
        <p:spPr>
          <a:xfrm>
            <a:off x="8271822" y="4220116"/>
            <a:ext cx="2539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CryptoNight</a:t>
            </a:r>
          </a:p>
          <a:p>
            <a:pPr algn="ctr"/>
            <a:r>
              <a:rPr lang="en-US" b="1" dirty="0"/>
              <a:t>Argon2</a:t>
            </a:r>
          </a:p>
          <a:p>
            <a:pPr algn="ctr"/>
            <a:r>
              <a:rPr lang="en-US" b="1" dirty="0"/>
              <a:t>SHA256</a:t>
            </a:r>
          </a:p>
          <a:p>
            <a:pPr algn="ctr"/>
            <a:r>
              <a:rPr lang="en-US" b="1" dirty="0"/>
              <a:t>BLAKE</a:t>
            </a:r>
          </a:p>
          <a:p>
            <a:pPr algn="ctr"/>
            <a:r>
              <a:rPr lang="en-US" b="1" dirty="0"/>
              <a:t>Skein</a:t>
            </a:r>
          </a:p>
          <a:p>
            <a:pPr algn="ctr"/>
            <a:r>
              <a:rPr lang="en-US" b="1" dirty="0"/>
              <a:t>SHA3</a:t>
            </a:r>
          </a:p>
        </p:txBody>
      </p:sp>
    </p:spTree>
    <p:extLst>
      <p:ext uri="{BB962C8B-B14F-4D97-AF65-F5344CB8AC3E}">
        <p14:creationId xmlns:p14="http://schemas.microsoft.com/office/powerpoint/2010/main" val="72650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29F-9002-4B12-9289-4A509AF0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6951472" cy="1089529"/>
          </a:xfrm>
        </p:spPr>
        <p:txBody>
          <a:bodyPr/>
          <a:lstStyle/>
          <a:p>
            <a:r>
              <a:rPr lang="en-US" dirty="0"/>
              <a:t>Targeted Cryptocurrencies: Monero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7CF1-DF80-43D6-A746-0F9B0C30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cryptocurrency for in-browser cryptocurrency</a:t>
            </a:r>
          </a:p>
          <a:p>
            <a:pPr lvl="1"/>
            <a:r>
              <a:rPr lang="en-US" dirty="0"/>
              <a:t>Supported by popular mining services CoinHive, </a:t>
            </a:r>
            <a:r>
              <a:rPr lang="en-US" dirty="0" err="1"/>
              <a:t>CoinImp</a:t>
            </a:r>
            <a:r>
              <a:rPr lang="en-US" dirty="0"/>
              <a:t>, CryptoLoot,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Relies on the CryptoNight hashing algorithm for </a:t>
            </a:r>
            <a:r>
              <a:rPr lang="en-US" dirty="0" err="1"/>
              <a:t>PoW</a:t>
            </a:r>
            <a:endParaRPr lang="en-US" dirty="0"/>
          </a:p>
          <a:p>
            <a:pPr lvl="1"/>
            <a:r>
              <a:rPr lang="en-US" dirty="0"/>
              <a:t>Memory-hard </a:t>
            </a:r>
            <a:r>
              <a:rPr lang="en-US" dirty="0" err="1"/>
              <a:t>PoW</a:t>
            </a:r>
            <a:r>
              <a:rPr lang="en-US" dirty="0"/>
              <a:t> using AES rounds and Keccak, BLAKE, Groestl, JH, and Skein hashing functions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82212-0A52-4CB7-924F-06CBC00EE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5B7EA79-7DFA-4209-8CA8-3860812EB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28757" y="4795935"/>
            <a:ext cx="1888964" cy="1888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0A58D-B9B3-45C5-A352-25294E405C25}"/>
              </a:ext>
            </a:extLst>
          </p:cNvPr>
          <p:cNvSpPr txBox="1"/>
          <p:nvPr/>
        </p:nvSpPr>
        <p:spPr>
          <a:xfrm>
            <a:off x="-2572513" y="10029231"/>
            <a:ext cx="3379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iki.trezor.io/Monero_(XMR)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9129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83CB43-9A47-464E-A859-E4DBE720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6951472" cy="1089529"/>
          </a:xfrm>
        </p:spPr>
        <p:txBody>
          <a:bodyPr/>
          <a:lstStyle/>
          <a:p>
            <a:r>
              <a:rPr lang="en-US" dirty="0"/>
              <a:t>Limitations of Current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EA138-A691-456E-97AF-011D1696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Detectors only focus on one algorithm, usually CryptoNight</a:t>
            </a:r>
          </a:p>
          <a:p>
            <a:pPr lvl="1"/>
            <a:r>
              <a:rPr lang="en-US" dirty="0"/>
              <a:t>E.g. MineSweeper [2]</a:t>
            </a:r>
          </a:p>
          <a:p>
            <a:r>
              <a:rPr lang="en-US" dirty="0"/>
              <a:t>Detectors focusing on signature functions or runtime behaviors cannot detect new cryptocurrencies</a:t>
            </a:r>
          </a:p>
          <a:p>
            <a:pPr lvl="1"/>
            <a:r>
              <a:rPr lang="en-US" dirty="0" err="1"/>
              <a:t>minerBlock</a:t>
            </a:r>
            <a:r>
              <a:rPr lang="en-US" dirty="0"/>
              <a:t> [3], No Coin [4], MineSweeper, CMTracker [5], Outguard [6]</a:t>
            </a:r>
          </a:p>
          <a:p>
            <a:r>
              <a:rPr lang="en-US" dirty="0"/>
              <a:t>Several techniques assume miners are implemented in WebAssembly, and cannot implement JavaScript-based or hybrid miners</a:t>
            </a:r>
          </a:p>
          <a:p>
            <a:pPr lvl="1"/>
            <a:r>
              <a:rPr lang="en-US" dirty="0"/>
              <a:t>MineSweeper, CMTracker, Outguard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279A9-BC47-4F2E-8C67-FAEA27EDE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0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D496-7664-44B8-AECC-9F368FEB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6951472" cy="1089529"/>
          </a:xfrm>
        </p:spPr>
        <p:txBody>
          <a:bodyPr/>
          <a:lstStyle/>
          <a:p>
            <a:r>
              <a:rPr lang="en-US" dirty="0"/>
              <a:t>Targeted Cryptocurrencies: uPlexa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D522-E89F-4D66-8572-D044209E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CryptoNight-UPX algorithm for </a:t>
            </a:r>
            <a:r>
              <a:rPr lang="en-US"/>
              <a:t>PoW</a:t>
            </a:r>
            <a:endParaRPr lang="en-US" dirty="0"/>
          </a:p>
          <a:p>
            <a:pPr lvl="1"/>
            <a:r>
              <a:rPr lang="en-US" dirty="0"/>
              <a:t>Focuses on </a:t>
            </a:r>
            <a:r>
              <a:rPr lang="en-US" err="1"/>
              <a:t>cryptomining</a:t>
            </a:r>
            <a:r>
              <a:rPr lang="en-US" dirty="0"/>
              <a:t> in IoT devices</a:t>
            </a:r>
          </a:p>
          <a:p>
            <a:r>
              <a:rPr lang="en-US" dirty="0"/>
              <a:t>Changes runtime behavior in CryptoNight loop</a:t>
            </a:r>
            <a:r>
              <a:rPr lang="en-US"/>
              <a:t> </a:t>
            </a:r>
          </a:p>
          <a:p>
            <a:r>
              <a:rPr lang="en-US"/>
              <a:t>Variant algorithms causes detectors focused on CryptoNight to miss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5A831-77F0-4BEE-808F-0BE71EC163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uPlexa | $UPX (@uPlexaCoin) | Twitter">
            <a:extLst>
              <a:ext uri="{FF2B5EF4-FFF2-40B4-BE49-F238E27FC236}">
                <a16:creationId xmlns:a16="http://schemas.microsoft.com/office/drawing/2014/main" id="{D0AD37A8-ABC0-43E1-8956-7BC35875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27" y="4743599"/>
            <a:ext cx="1758737" cy="17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19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2417-2BBF-4109-B39D-9C8097B5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6951472" cy="1089529"/>
          </a:xfrm>
        </p:spPr>
        <p:txBody>
          <a:bodyPr/>
          <a:lstStyle/>
          <a:p>
            <a:r>
              <a:rPr lang="en-US" dirty="0"/>
              <a:t>Targeted Cryptocurrencies: JSECoin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3F1-952D-45FF-9D19-22E9F9B1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SHA256 lottery algorithm for </a:t>
            </a:r>
            <a:r>
              <a:rPr lang="en-US"/>
              <a:t>PoW</a:t>
            </a:r>
            <a:endParaRPr lang="en-US" dirty="0"/>
          </a:p>
          <a:p>
            <a:r>
              <a:rPr lang="en-US" dirty="0"/>
              <a:t>Implemented in JavaScript </a:t>
            </a:r>
            <a:r>
              <a:rPr lang="en-US"/>
              <a:t>only, which causes miners that assume a WebAssembly component to miss them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A2E0F-B937-4176-8A5C-FB151EA8D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8" name="Picture 10" descr="JSEcoin (@jsecoin) | Twitter">
            <a:extLst>
              <a:ext uri="{FF2B5EF4-FFF2-40B4-BE49-F238E27FC236}">
                <a16:creationId xmlns:a16="http://schemas.microsoft.com/office/drawing/2014/main" id="{07C5D31A-E973-4B76-96C4-462DDE0D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47" y="4265683"/>
            <a:ext cx="2083497" cy="208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31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3595</Words>
  <Application>Microsoft Office PowerPoint</Application>
  <PresentationFormat>Widescreen</PresentationFormat>
  <Paragraphs>688</Paragraphs>
  <Slides>42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Regular</vt:lpstr>
      <vt:lpstr>Blackadder ITC</vt:lpstr>
      <vt:lpstr>Cambria</vt:lpstr>
      <vt:lpstr>Consolas</vt:lpstr>
      <vt:lpstr>Georgia</vt:lpstr>
      <vt:lpstr>System Font Regular</vt:lpstr>
      <vt:lpstr>Times New Roman</vt:lpstr>
      <vt:lpstr>Tinos</vt:lpstr>
      <vt:lpstr>Office Theme</vt:lpstr>
      <vt:lpstr>MinerRay: Semantics-Aware Analysis for Ever-Evolving Cryptojacking Detection </vt:lpstr>
      <vt:lpstr>What Is Cryptomining?</vt:lpstr>
      <vt:lpstr>What Is Cryptojacking?</vt:lpstr>
      <vt:lpstr>In-Browser Cryptomining Attack</vt:lpstr>
      <vt:lpstr>Definitions</vt:lpstr>
      <vt:lpstr>Targeted Cryptocurrencies: Monero</vt:lpstr>
      <vt:lpstr>Limitations of Current Techniques</vt:lpstr>
      <vt:lpstr>Targeted Cryptocurrencies: uPlexa</vt:lpstr>
      <vt:lpstr>Targeted Cryptocurrencies: JSECoin</vt:lpstr>
      <vt:lpstr>Targeted Cryptocurrency: WebDollar</vt:lpstr>
      <vt:lpstr>MinerRay: Semantics-Aware Analysis for Ever-Evolving Cryptojacking Detection  </vt:lpstr>
      <vt:lpstr>Hashing Functions</vt:lpstr>
      <vt:lpstr>Hashing Function Steps</vt:lpstr>
      <vt:lpstr>Hashing Function Steps</vt:lpstr>
      <vt:lpstr>Hashing Function Steps</vt:lpstr>
      <vt:lpstr>Hashing Function Steps</vt:lpstr>
      <vt:lpstr>Hashing Function Steps</vt:lpstr>
      <vt:lpstr>MinerRay System Overview</vt:lpstr>
      <vt:lpstr>Program Language Lifter</vt:lpstr>
      <vt:lpstr>Abstracting WebAssembly Stack Operations</vt:lpstr>
      <vt:lpstr>Abstracting Structured Control Flow Constructs</vt:lpstr>
      <vt:lpstr>Abstracting Memory Operations</vt:lpstr>
      <vt:lpstr>CFG Construction</vt:lpstr>
      <vt:lpstr>Inferring Hashing Functions: D_HashEachBlock</vt:lpstr>
      <vt:lpstr>Inferring Hashing Functions: D_StorePartialBlock</vt:lpstr>
      <vt:lpstr>Inferring Hashing Functions: D_PadLastBlock</vt:lpstr>
      <vt:lpstr>User Consent Inference</vt:lpstr>
      <vt:lpstr>Evaluation</vt:lpstr>
      <vt:lpstr>Prevalence</vt:lpstr>
      <vt:lpstr>Cryptomining Services</vt:lpstr>
      <vt:lpstr>Comparison With Existing Detectors</vt:lpstr>
      <vt:lpstr>User Consent Results</vt:lpstr>
      <vt:lpstr>Performance Overhead</vt:lpstr>
      <vt:lpstr>Limitations and Future Work</vt:lpstr>
      <vt:lpstr>Data Collection Methodology</vt:lpstr>
      <vt:lpstr>Obfuscation Techniques</vt:lpstr>
      <vt:lpstr>Generality of Technique</vt:lpstr>
      <vt:lpstr>Related Work</vt:lpstr>
      <vt:lpstr>Conclusion</vt:lpstr>
      <vt:lpstr>References</vt:lpstr>
      <vt:lpstr>References (cont.)</vt:lpstr>
      <vt:lpstr>Thank You for Watching!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2024-02-15T23:38:34Z</dcterms:created>
  <dcterms:modified xsi:type="dcterms:W3CDTF">2024-02-15T23:38:44Z</dcterms:modified>
  <cp:category/>
</cp:coreProperties>
</file>