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258" r:id="rId2"/>
    <p:sldId id="341" r:id="rId3"/>
    <p:sldId id="294" r:id="rId4"/>
    <p:sldId id="296" r:id="rId5"/>
    <p:sldId id="297" r:id="rId6"/>
    <p:sldId id="299" r:id="rId7"/>
    <p:sldId id="301" r:id="rId8"/>
    <p:sldId id="337" r:id="rId9"/>
    <p:sldId id="300" r:id="rId10"/>
    <p:sldId id="318" r:id="rId11"/>
    <p:sldId id="342" r:id="rId12"/>
    <p:sldId id="328" r:id="rId13"/>
    <p:sldId id="343" r:id="rId14"/>
    <p:sldId id="319" r:id="rId15"/>
    <p:sldId id="338" r:id="rId16"/>
    <p:sldId id="320" r:id="rId17"/>
    <p:sldId id="303" r:id="rId18"/>
    <p:sldId id="305" r:id="rId19"/>
    <p:sldId id="325" r:id="rId20"/>
    <p:sldId id="322" r:id="rId21"/>
    <p:sldId id="335" r:id="rId22"/>
    <p:sldId id="340" r:id="rId23"/>
    <p:sldId id="308" r:id="rId24"/>
    <p:sldId id="336" r:id="rId25"/>
    <p:sldId id="323" r:id="rId26"/>
    <p:sldId id="309" r:id="rId27"/>
    <p:sldId id="344" r:id="rId28"/>
    <p:sldId id="310" r:id="rId29"/>
    <p:sldId id="345" r:id="rId30"/>
    <p:sldId id="347" r:id="rId31"/>
    <p:sldId id="324" r:id="rId32"/>
    <p:sldId id="348" r:id="rId33"/>
    <p:sldId id="314" r:id="rId34"/>
    <p:sldId id="349" r:id="rId35"/>
    <p:sldId id="315" r:id="rId36"/>
    <p:sldId id="316" r:id="rId37"/>
    <p:sldId id="291" r:id="rId38"/>
    <p:sldId id="288" r:id="rId39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D"/>
    <a:srgbClr val="FFFFFF"/>
    <a:srgbClr val="000000"/>
    <a:srgbClr val="FFCC01"/>
    <a:srgbClr val="F9F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9" autoAdjust="0"/>
    <p:restoredTop sz="85664" autoAdjust="0"/>
  </p:normalViewPr>
  <p:slideViewPr>
    <p:cSldViewPr snapToGrid="0" snapToObjects="1">
      <p:cViewPr varScale="1">
        <p:scale>
          <a:sx n="129" d="100"/>
          <a:sy n="129" d="100"/>
        </p:scale>
        <p:origin x="92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68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2A835-D6C1-404A-A359-5C2910E15811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79E9-942C-C04F-8A53-D971FFB2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92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90E92-8FD4-234D-89C0-7595B07D4E7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3CCA1-929B-C34C-8D00-2618D2083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61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80486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2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1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9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8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11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76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47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31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3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6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7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34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11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8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72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64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03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57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0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64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9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066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7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160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40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2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85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0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02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0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73CCA1-929B-C34C-8D00-2618D2083E7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>
            <a:cxnSpLocks noChangeAspect="1"/>
          </p:cNvCxnSpPr>
          <p:nvPr userDrawn="1"/>
        </p:nvCxnSpPr>
        <p:spPr>
          <a:xfrm>
            <a:off x="0" y="4550228"/>
            <a:ext cx="9144000" cy="0"/>
          </a:xfrm>
          <a:prstGeom prst="line">
            <a:avLst/>
          </a:prstGeom>
          <a:ln w="38100">
            <a:solidFill>
              <a:srgbClr val="FFCC0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80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1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625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700" cy="393525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6249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8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4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5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8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4587046"/>
            <a:ext cx="9144000" cy="556454"/>
          </a:xfrm>
          <a:prstGeom prst="rect">
            <a:avLst/>
          </a:prstGeom>
          <a:solidFill>
            <a:srgbClr val="991B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04" y="13692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63520" y="4767263"/>
            <a:ext cx="130421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7254" y="4767263"/>
            <a:ext cx="2599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5355" y="4767263"/>
            <a:ext cx="469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DA5F717-12EE-A348-A3FB-CFE8FCC4E8A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3561" y="204610"/>
            <a:ext cx="801189" cy="82296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4587046"/>
            <a:ext cx="9144000" cy="0"/>
          </a:xfrm>
          <a:prstGeom prst="line">
            <a:avLst/>
          </a:prstGeom>
          <a:ln w="57150">
            <a:solidFill>
              <a:srgbClr val="FFCC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1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991B1D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/>
        </p:nvSpPr>
        <p:spPr>
          <a:xfrm>
            <a:off x="947057" y="2443363"/>
            <a:ext cx="2263281" cy="8178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Yutian Yan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1400" dirty="0">
                <a:ea typeface="Calibri"/>
                <a:cs typeface="Calibri"/>
                <a:sym typeface="Calibri"/>
              </a:rPr>
              <a:t>University of Southern California</a:t>
            </a: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Shape 137"/>
          <p:cNvSpPr txBox="1"/>
          <p:nvPr/>
        </p:nvSpPr>
        <p:spPr>
          <a:xfrm>
            <a:off x="3464756" y="2443363"/>
            <a:ext cx="2130501" cy="7242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SzPct val="25000"/>
            </a:pP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Yunhui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Zheng</a:t>
            </a:r>
          </a:p>
          <a:p>
            <a:pPr algn="ctr">
              <a:buSzPct val="25000"/>
            </a:pPr>
            <a:r>
              <a:rPr lang="en-US" sz="1400" dirty="0">
                <a:ea typeface="Calibri"/>
                <a:cs typeface="Calibri"/>
                <a:sym typeface="Calibri"/>
              </a:rPr>
              <a:t>IBM T. J. Watson Research Center</a:t>
            </a:r>
            <a:endParaRPr sz="1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810383" y="1214149"/>
            <a:ext cx="7523234" cy="711295"/>
          </a:xfrm>
          <a:prstGeom prst="rect">
            <a:avLst/>
          </a:prstGeom>
        </p:spPr>
        <p:txBody>
          <a:bodyPr vert="horz" lIns="51431" tIns="51431" rIns="51431" bIns="51431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1200"/>
                </a:solidFill>
              </a:rPr>
              <a:t>Automated</a:t>
            </a:r>
            <a:r>
              <a:rPr lang="en-US" sz="2800" b="1" dirty="0">
                <a:solidFill>
                  <a:srgbClr val="FFCC01"/>
                </a:solidFill>
              </a:rPr>
              <a:t> </a:t>
            </a:r>
            <a:r>
              <a:rPr lang="en-US" sz="2800" b="1" dirty="0">
                <a:solidFill>
                  <a:srgbClr val="991200"/>
                </a:solidFill>
              </a:rPr>
              <a:t>Detection and Repair of Intrusive Ads</a:t>
            </a:r>
            <a:endParaRPr lang="en" sz="2800" b="1" dirty="0">
              <a:solidFill>
                <a:srgbClr val="991200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51431" tIns="25706" rIns="51431" bIns="25706" rtlCol="0" anchor="ctr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</a:t>
            </a:fld>
            <a:endParaRPr lang="en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1755544" y="486795"/>
            <a:ext cx="5545350" cy="814182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A</a:t>
            </a:r>
            <a:r>
              <a:rPr lang="en-US" sz="3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D</a:t>
            </a:r>
            <a:r>
              <a:rPr lang="en-US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H</a:t>
            </a:r>
            <a:r>
              <a:rPr lang="en-US" sz="3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ERE</a:t>
            </a:r>
            <a:endParaRPr lang="en" sz="42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5865305" y="2441031"/>
            <a:ext cx="2571124" cy="8178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Xinyue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Liu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1400" dirty="0">
                <a:ea typeface="Calibri"/>
                <a:cs typeface="Calibri"/>
                <a:sym typeface="Calibri"/>
              </a:rPr>
              <a:t>University at Buffalo, 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1400" dirty="0">
                <a:ea typeface="Calibri"/>
                <a:cs typeface="Calibri"/>
                <a:sym typeface="Calibri"/>
              </a:rPr>
              <a:t>SUNY</a:t>
            </a: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Shape 136">
            <a:extLst>
              <a:ext uri="{FF2B5EF4-FFF2-40B4-BE49-F238E27FC236}">
                <a16:creationId xmlns:a16="http://schemas.microsoft.com/office/drawing/2014/main" id="{1D65DD33-B6A6-45D0-8874-16D88D2C4DDD}"/>
              </a:ext>
            </a:extLst>
          </p:cNvPr>
          <p:cNvSpPr txBox="1"/>
          <p:nvPr/>
        </p:nvSpPr>
        <p:spPr>
          <a:xfrm>
            <a:off x="1978438" y="3437497"/>
            <a:ext cx="2463799" cy="8178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Nenad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Medvidovic</a:t>
            </a:r>
            <a:endParaRPr lang="en-US" sz="1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en-US" sz="1400" dirty="0">
                <a:ea typeface="Calibri"/>
                <a:cs typeface="Calibri"/>
                <a:sym typeface="Calibri"/>
              </a:rPr>
              <a:t>University of Southern California</a:t>
            </a: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136">
            <a:extLst>
              <a:ext uri="{FF2B5EF4-FFF2-40B4-BE49-F238E27FC236}">
                <a16:creationId xmlns:a16="http://schemas.microsoft.com/office/drawing/2014/main" id="{CD530C9A-D965-4BC7-A2E5-AA680DAA9481}"/>
              </a:ext>
            </a:extLst>
          </p:cNvPr>
          <p:cNvSpPr txBox="1"/>
          <p:nvPr/>
        </p:nvSpPr>
        <p:spPr>
          <a:xfrm>
            <a:off x="4633405" y="3437497"/>
            <a:ext cx="2463799" cy="817875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Weihang Wang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en-US" sz="1400" dirty="0">
                <a:ea typeface="Calibri"/>
                <a:cs typeface="Calibri"/>
                <a:sym typeface="Calibri"/>
              </a:rPr>
              <a:t>University of Southern California</a:t>
            </a:r>
            <a:endParaRPr lang="en" sz="1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783008C-08D3-4444-B4BE-D6BEE5019999}"/>
              </a:ext>
            </a:extLst>
          </p:cNvPr>
          <p:cNvSpPr txBox="1"/>
          <p:nvPr/>
        </p:nvSpPr>
        <p:spPr>
          <a:xfrm>
            <a:off x="3536464" y="1725389"/>
            <a:ext cx="2071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ICSE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77555-4DE6-4B84-B70E-4841B9E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Existing Work (1)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99CE7-402E-4D51-9104-7B0B8141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10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A92CD1-945A-40C3-AB79-EFBE5E43B40C}"/>
              </a:ext>
            </a:extLst>
          </p:cNvPr>
          <p:cNvSpPr txBox="1">
            <a:spLocks/>
          </p:cNvSpPr>
          <p:nvPr/>
        </p:nvSpPr>
        <p:spPr>
          <a:xfrm>
            <a:off x="516777" y="15216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Low coverage</a:t>
            </a:r>
          </a:p>
          <a:p>
            <a:pPr lvl="1"/>
            <a:r>
              <a:rPr lang="en-US" dirty="0"/>
              <a:t>Among Alexa Top 1 Million Websites, Google only monitored 61,727 desktop websites (6.2%) and 54,237 (5.4%) mobile websites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2981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77555-4DE6-4B84-B70E-4841B9E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Existing Work (1)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99CE7-402E-4D51-9104-7B0B8141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11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CA92CD1-945A-40C3-AB79-EFBE5E43B40C}"/>
              </a:ext>
            </a:extLst>
          </p:cNvPr>
          <p:cNvSpPr txBox="1">
            <a:spLocks/>
          </p:cNvSpPr>
          <p:nvPr/>
        </p:nvSpPr>
        <p:spPr>
          <a:xfrm>
            <a:off x="516777" y="1521619"/>
            <a:ext cx="8110446" cy="3230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Low coverage</a:t>
            </a:r>
          </a:p>
          <a:p>
            <a:pPr lvl="1"/>
            <a:r>
              <a:rPr lang="en-US" b="0" dirty="0"/>
              <a:t>Among Alexa Top 1 Million Websites, Google only monitored 61,727 </a:t>
            </a:r>
            <a:r>
              <a:rPr lang="en-US" dirty="0"/>
              <a:t>desktop websites </a:t>
            </a:r>
            <a:r>
              <a:rPr lang="en-US" b="0" dirty="0"/>
              <a:t>(6.2%) and 54,237 (5.4%) mobile websites</a:t>
            </a:r>
          </a:p>
          <a:p>
            <a:endParaRPr lang="en-US" b="0" dirty="0"/>
          </a:p>
          <a:p>
            <a:r>
              <a:rPr lang="en-US" b="0" dirty="0"/>
              <a:t>No code locations or fixing guidelines</a:t>
            </a:r>
          </a:p>
          <a:p>
            <a:pPr lvl="1"/>
            <a:r>
              <a:rPr lang="en-US" dirty="0"/>
              <a:t>Google doesn’t provide website developers detailed guidelines on where to locate the code of intrusive ads, nor to provide guidelines for fixing ads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4102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77555-4DE6-4B84-B70E-4841B9E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Existing Work (2)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6F7EE-D1B6-47D5-8FBE-DD5EFC62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7" y="1369219"/>
            <a:ext cx="8110446" cy="3230287"/>
          </a:xfrm>
        </p:spPr>
        <p:txBody>
          <a:bodyPr/>
          <a:lstStyle/>
          <a:p>
            <a:r>
              <a:rPr lang="en-US" b="0" dirty="0"/>
              <a:t>Periodically performed and passive to websites</a:t>
            </a:r>
          </a:p>
          <a:p>
            <a:pPr lvl="1"/>
            <a:r>
              <a:rPr lang="en-US" b="0" dirty="0"/>
              <a:t>Information provided by Google may be out of date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99CE7-402E-4D51-9104-7B0B8141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5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77555-4DE6-4B84-B70E-4841B9E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Existing Work (2)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6F7EE-D1B6-47D5-8FBE-DD5EFC622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77" y="1369219"/>
            <a:ext cx="8110446" cy="3230287"/>
          </a:xfrm>
        </p:spPr>
        <p:txBody>
          <a:bodyPr/>
          <a:lstStyle/>
          <a:p>
            <a:r>
              <a:rPr lang="en-US" b="0" dirty="0"/>
              <a:t>Periodically performed and passive to websites</a:t>
            </a:r>
          </a:p>
          <a:p>
            <a:pPr lvl="1"/>
            <a:r>
              <a:rPr lang="en-US" b="0" dirty="0"/>
              <a:t>Information provided by Google may be out of date</a:t>
            </a:r>
          </a:p>
          <a:p>
            <a:endParaRPr lang="en-US" dirty="0"/>
          </a:p>
          <a:p>
            <a:r>
              <a:rPr lang="en-US" b="0" dirty="0"/>
              <a:t>Slow reaction (fix attempts) from website developers</a:t>
            </a:r>
          </a:p>
          <a:p>
            <a:pPr lvl="1"/>
            <a:r>
              <a:rPr lang="en-US" dirty="0"/>
              <a:t>Website owners are asked to repair all intrusive ads within 30 days, or Google Chrome will regardless filter out all ads</a:t>
            </a:r>
          </a:p>
          <a:p>
            <a:pPr lvl="1"/>
            <a:r>
              <a:rPr lang="en-US" dirty="0"/>
              <a:t>Among all websites being filtered, 96.2% have been filtered for over three months, and 32.5% have been filtered for over one year</a:t>
            </a:r>
          </a:p>
          <a:p>
            <a:endParaRPr lang="en-US" dirty="0"/>
          </a:p>
          <a:p>
            <a:pPr marL="342900" lvl="1" indent="0">
              <a:buNone/>
            </a:pPr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99CE7-402E-4D51-9104-7B0B8141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6E23-DDE2-4988-A2D5-BFF793D4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AdHere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AA4152-5A31-48BA-87EF-FCF9C74F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A technique that can </a:t>
            </a:r>
          </a:p>
          <a:p>
            <a:pPr lvl="1">
              <a:lnSpc>
                <a:spcPct val="150000"/>
              </a:lnSpc>
            </a:pPr>
            <a:r>
              <a:rPr lang="en-US" sz="2000" b="0" dirty="0"/>
              <a:t>Detect any websites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</a:rPr>
              <a:t> – Low Coverage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Automatically detect intrusive ads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No intrusive ad code locations</a:t>
            </a:r>
          </a:p>
          <a:p>
            <a:pPr lvl="1">
              <a:lnSpc>
                <a:spcPct val="150000"/>
              </a:lnSpc>
            </a:pPr>
            <a:r>
              <a:rPr lang="en-US" sz="2000" b="0" dirty="0"/>
              <a:t>Execute locally at any time </a:t>
            </a:r>
            <a:r>
              <a:rPr lang="en-US" sz="2000" b="0" dirty="0">
                <a:solidFill>
                  <a:schemeClr val="bg1">
                    <a:lumMod val="50000"/>
                  </a:schemeClr>
                </a:solidFill>
              </a:rPr>
              <a:t>– Periodically performed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Suggest repair proposals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– Slow reactions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0366CC-B5C0-44B7-B605-B3FBEB887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8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F8557-B936-4ADF-A48A-6230EFE8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AdHere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477CE-8027-4E98-BFEA-B274D3DD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Collect website status  </a:t>
            </a:r>
          </a:p>
          <a:p>
            <a:endParaRPr lang="en-US" sz="2400" b="0" dirty="0"/>
          </a:p>
          <a:p>
            <a:r>
              <a:rPr lang="en-US" sz="2400" b="0" dirty="0"/>
              <a:t>Pinpoint intrusive ads </a:t>
            </a:r>
          </a:p>
          <a:p>
            <a:endParaRPr lang="en-US" sz="2400" b="0" dirty="0"/>
          </a:p>
          <a:p>
            <a:r>
              <a:rPr lang="en-US" sz="2400" b="0" dirty="0"/>
              <a:t>Suggest repair proposals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558E20-6041-489F-9A7B-11285C3D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09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B4CC-29E2-4770-92D9-8C062EAA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AdHere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15165-AD29-4402-8C60-E2A3321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16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C5785-C187-4CD5-9DA2-592BBE6BE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68016"/>
            <a:ext cx="9144000" cy="297390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637CE4F-E962-498B-AF5C-BD62D781251E}"/>
              </a:ext>
            </a:extLst>
          </p:cNvPr>
          <p:cNvSpPr/>
          <p:nvPr/>
        </p:nvSpPr>
        <p:spPr>
          <a:xfrm>
            <a:off x="3544312" y="1128065"/>
            <a:ext cx="5559228" cy="29739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F84476-32ED-4CB8-AA5A-7890691BE456}"/>
              </a:ext>
            </a:extLst>
          </p:cNvPr>
          <p:cNvSpPr/>
          <p:nvPr/>
        </p:nvSpPr>
        <p:spPr>
          <a:xfrm>
            <a:off x="3344562" y="4036541"/>
            <a:ext cx="262787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1361D66-4322-484B-8A2B-306D7DED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8110446" cy="3230287"/>
          </a:xfrm>
        </p:spPr>
        <p:txBody>
          <a:bodyPr/>
          <a:lstStyle/>
          <a:p>
            <a:r>
              <a:rPr lang="en-US" b="0" dirty="0"/>
              <a:t>Monitor website status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76FA22-7780-4591-892F-5057E9826A84}"/>
              </a:ext>
            </a:extLst>
          </p:cNvPr>
          <p:cNvSpPr/>
          <p:nvPr/>
        </p:nvSpPr>
        <p:spPr>
          <a:xfrm>
            <a:off x="3503852" y="2166269"/>
            <a:ext cx="621288" cy="191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11013D5-3CD4-4320-A816-56DE9B136DBD}"/>
              </a:ext>
            </a:extLst>
          </p:cNvPr>
          <p:cNvSpPr/>
          <p:nvPr/>
        </p:nvSpPr>
        <p:spPr>
          <a:xfrm>
            <a:off x="3503852" y="3056355"/>
            <a:ext cx="621288" cy="191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4EBACB1-CFF7-4025-985D-49A3198E02DD}"/>
              </a:ext>
            </a:extLst>
          </p:cNvPr>
          <p:cNvCxnSpPr>
            <a:cxnSpLocks/>
          </p:cNvCxnSpPr>
          <p:nvPr/>
        </p:nvCxnSpPr>
        <p:spPr>
          <a:xfrm>
            <a:off x="3529869" y="1838325"/>
            <a:ext cx="0" cy="157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0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B4CC-29E2-4770-92D9-8C062EAA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AdHere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15165-AD29-4402-8C60-E2A3321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17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C5785-C187-4CD5-9DA2-592BBE6BE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68016"/>
            <a:ext cx="9144000" cy="29739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83DA10-0057-4FFA-B292-BF3373817703}"/>
              </a:ext>
            </a:extLst>
          </p:cNvPr>
          <p:cNvSpPr/>
          <p:nvPr/>
        </p:nvSpPr>
        <p:spPr>
          <a:xfrm>
            <a:off x="3344562" y="4036541"/>
            <a:ext cx="262787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A74D14-49E3-4C25-BC9D-1AD39B1B1352}"/>
              </a:ext>
            </a:extLst>
          </p:cNvPr>
          <p:cNvSpPr/>
          <p:nvPr/>
        </p:nvSpPr>
        <p:spPr>
          <a:xfrm>
            <a:off x="3541979" y="2609057"/>
            <a:ext cx="5527589" cy="14929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B11784B-06F2-47C8-9C1F-353B82795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8110446" cy="3230287"/>
          </a:xfrm>
        </p:spPr>
        <p:txBody>
          <a:bodyPr/>
          <a:lstStyle/>
          <a:p>
            <a:r>
              <a:rPr lang="en-US" b="0" dirty="0"/>
              <a:t>Pinpoint intrusive ads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BBF17C1-DC94-4E81-8246-61B30EC6A16A}"/>
              </a:ext>
            </a:extLst>
          </p:cNvPr>
          <p:cNvSpPr/>
          <p:nvPr/>
        </p:nvSpPr>
        <p:spPr>
          <a:xfrm>
            <a:off x="5717466" y="2403992"/>
            <a:ext cx="1176613" cy="4317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402153-6076-46B4-A7BF-032D90476C52}"/>
              </a:ext>
            </a:extLst>
          </p:cNvPr>
          <p:cNvSpPr/>
          <p:nvPr/>
        </p:nvSpPr>
        <p:spPr>
          <a:xfrm>
            <a:off x="5162719" y="1678917"/>
            <a:ext cx="809713" cy="1417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D6C54E-AFE8-49C6-A048-B045373134C8}"/>
              </a:ext>
            </a:extLst>
          </p:cNvPr>
          <p:cNvSpPr/>
          <p:nvPr/>
        </p:nvSpPr>
        <p:spPr>
          <a:xfrm>
            <a:off x="3503852" y="3056355"/>
            <a:ext cx="621288" cy="191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32A84FF-6A9B-495D-86DD-CF2261513BB7}"/>
              </a:ext>
            </a:extLst>
          </p:cNvPr>
          <p:cNvCxnSpPr>
            <a:cxnSpLocks/>
          </p:cNvCxnSpPr>
          <p:nvPr/>
        </p:nvCxnSpPr>
        <p:spPr>
          <a:xfrm>
            <a:off x="3528437" y="1838325"/>
            <a:ext cx="0" cy="157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23EE23C-ADEF-46EA-AD34-C4EE8639C682}"/>
              </a:ext>
            </a:extLst>
          </p:cNvPr>
          <p:cNvSpPr/>
          <p:nvPr/>
        </p:nvSpPr>
        <p:spPr>
          <a:xfrm>
            <a:off x="7969708" y="2571750"/>
            <a:ext cx="621288" cy="1918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EFECF2D-7787-40E6-90D5-39FFFFB2A8EE}"/>
              </a:ext>
            </a:extLst>
          </p:cNvPr>
          <p:cNvSpPr/>
          <p:nvPr/>
        </p:nvSpPr>
        <p:spPr>
          <a:xfrm>
            <a:off x="6239255" y="2288215"/>
            <a:ext cx="756847" cy="1743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587BF42-F255-4369-B64C-A49CD8EC3A1B}"/>
              </a:ext>
            </a:extLst>
          </p:cNvPr>
          <p:cNvCxnSpPr>
            <a:cxnSpLocks/>
          </p:cNvCxnSpPr>
          <p:nvPr/>
        </p:nvCxnSpPr>
        <p:spPr>
          <a:xfrm flipH="1">
            <a:off x="3886200" y="2391291"/>
            <a:ext cx="33837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4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B4CC-29E2-4770-92D9-8C062EAA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AdHere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15165-AD29-4402-8C60-E2A3321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18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C5785-C187-4CD5-9DA2-592BBE6BE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68016"/>
            <a:ext cx="9144000" cy="29739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83DA10-0057-4FFA-B292-BF3373817703}"/>
              </a:ext>
            </a:extLst>
          </p:cNvPr>
          <p:cNvSpPr/>
          <p:nvPr/>
        </p:nvSpPr>
        <p:spPr>
          <a:xfrm>
            <a:off x="3344562" y="4036541"/>
            <a:ext cx="262787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C4591E1-16C9-4434-9D92-56FEB1C2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8110446" cy="3230287"/>
          </a:xfrm>
        </p:spPr>
        <p:txBody>
          <a:bodyPr/>
          <a:lstStyle/>
          <a:p>
            <a:r>
              <a:rPr lang="en-US" b="0" dirty="0"/>
              <a:t>Suggest repair proposals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493F6E9-D461-49FB-8EF9-8C945D1F8A7D}"/>
              </a:ext>
            </a:extLst>
          </p:cNvPr>
          <p:cNvSpPr/>
          <p:nvPr/>
        </p:nvSpPr>
        <p:spPr>
          <a:xfrm>
            <a:off x="5162719" y="1678917"/>
            <a:ext cx="809713" cy="1417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94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3B4CC-29E2-4770-92D9-8C062EAA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AdHere - Detecting Intrusive Ads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315165-AD29-4402-8C60-E2A33211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19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0C5785-C187-4CD5-9DA2-592BBE6BE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268016"/>
            <a:ext cx="9144000" cy="29739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983DA10-0057-4FFA-B292-BF3373817703}"/>
              </a:ext>
            </a:extLst>
          </p:cNvPr>
          <p:cNvSpPr/>
          <p:nvPr/>
        </p:nvSpPr>
        <p:spPr>
          <a:xfrm>
            <a:off x="3344562" y="4036541"/>
            <a:ext cx="262787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C4591E1-16C9-4434-9D92-56FEB1C22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8110446" cy="3230287"/>
          </a:xfrm>
        </p:spPr>
        <p:txBody>
          <a:bodyPr/>
          <a:lstStyle/>
          <a:p>
            <a:r>
              <a:rPr lang="en-US" b="0" dirty="0"/>
              <a:t>Suggest repair proposals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DE966F-9FE2-412D-BF80-9E65430E2915}"/>
              </a:ext>
            </a:extLst>
          </p:cNvPr>
          <p:cNvSpPr/>
          <p:nvPr/>
        </p:nvSpPr>
        <p:spPr>
          <a:xfrm>
            <a:off x="64737" y="1128065"/>
            <a:ext cx="6141854" cy="2973907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F08128-56AE-4EE6-853D-AB5A5957273B}"/>
              </a:ext>
            </a:extLst>
          </p:cNvPr>
          <p:cNvSpPr/>
          <p:nvPr/>
        </p:nvSpPr>
        <p:spPr>
          <a:xfrm>
            <a:off x="6206591" y="1796432"/>
            <a:ext cx="809204" cy="56644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D3DACE-F0DD-492E-B69E-7BBD5A4C5272}"/>
              </a:ext>
            </a:extLst>
          </p:cNvPr>
          <p:cNvSpPr/>
          <p:nvPr/>
        </p:nvSpPr>
        <p:spPr>
          <a:xfrm>
            <a:off x="7015795" y="1128065"/>
            <a:ext cx="2063468" cy="2973907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008B497-16B4-4E23-9767-196000062050}"/>
              </a:ext>
            </a:extLst>
          </p:cNvPr>
          <p:cNvSpPr/>
          <p:nvPr/>
        </p:nvSpPr>
        <p:spPr>
          <a:xfrm>
            <a:off x="5972432" y="2362873"/>
            <a:ext cx="1043363" cy="1652561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DFA755-EE53-478A-ABD0-C3C03D5F2089}"/>
              </a:ext>
            </a:extLst>
          </p:cNvPr>
          <p:cNvSpPr/>
          <p:nvPr/>
        </p:nvSpPr>
        <p:spPr>
          <a:xfrm>
            <a:off x="6133225" y="863149"/>
            <a:ext cx="1222737" cy="846745"/>
          </a:xfrm>
          <a:prstGeom prst="rect">
            <a:avLst/>
          </a:prstGeom>
          <a:solidFill>
            <a:srgbClr val="FFFFFF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95ADB4-60E9-4529-9ADD-4D20D1F2A0B3}"/>
              </a:ext>
            </a:extLst>
          </p:cNvPr>
          <p:cNvSpPr/>
          <p:nvPr/>
        </p:nvSpPr>
        <p:spPr>
          <a:xfrm>
            <a:off x="5162719" y="1678917"/>
            <a:ext cx="809713" cy="1417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</a:t>
            </a:fld>
            <a:endParaRPr lang="en-US"/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90C08737-5AC6-441F-84EB-3EF6BBDF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noFill/>
        </p:spPr>
        <p:txBody>
          <a:bodyPr/>
          <a:lstStyle/>
          <a:p>
            <a:r>
              <a:rPr lang="en-US" dirty="0"/>
              <a:t>Online Advertisement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6C14153-3DB2-49C9-A147-277A9F5B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4644526" cy="3230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/>
              <a:t>Every day an user can see 6,000 to 10,000 online advertisements</a:t>
            </a:r>
            <a:r>
              <a:rPr lang="en-US" sz="2000" b="0" baseline="30000" dirty="0"/>
              <a:t>[1] 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Online advertising has been the most critical revenue stream for over 3 million websites</a:t>
            </a:r>
            <a:r>
              <a:rPr lang="en-US" sz="2000" b="0" baseline="30000" dirty="0"/>
              <a:t>[2]</a:t>
            </a:r>
            <a:endParaRPr lang="en-US" sz="2000" baseline="30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D04F55-C36D-4F5D-811D-E1760143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466" y="1392981"/>
            <a:ext cx="2397722" cy="23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59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899C7-8CE8-43E6-9E98-0172D595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Desktop Intrusive 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1BB98-9E0A-4061-B68E-0BC0E279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Pop-up Ads </a:t>
            </a:r>
          </a:p>
          <a:p>
            <a:pPr lvl="1"/>
            <a:r>
              <a:rPr lang="en-US" b="1" dirty="0"/>
              <a:t>Block the main content of a web page deliberately</a:t>
            </a:r>
          </a:p>
          <a:p>
            <a:r>
              <a:rPr lang="en-US" b="0" dirty="0"/>
              <a:t>Auto-playing Video Ads with Sound</a:t>
            </a:r>
          </a:p>
          <a:p>
            <a:pPr lvl="1"/>
            <a:r>
              <a:rPr lang="en-US" dirty="0"/>
              <a:t>Automatically play disruptive videos and music</a:t>
            </a:r>
          </a:p>
          <a:p>
            <a:r>
              <a:rPr lang="en-US" b="0" dirty="0"/>
              <a:t>Large Sticky Ads</a:t>
            </a:r>
          </a:p>
          <a:p>
            <a:pPr lvl="1"/>
            <a:r>
              <a:rPr lang="en-US" dirty="0"/>
              <a:t>Remain constant at the bottom or the side edge</a:t>
            </a:r>
          </a:p>
          <a:p>
            <a:r>
              <a:rPr lang="en-US" b="0" dirty="0" err="1"/>
              <a:t>Prestitial</a:t>
            </a:r>
            <a:r>
              <a:rPr lang="en-US" b="0" dirty="0"/>
              <a:t> Ads</a:t>
            </a:r>
          </a:p>
          <a:p>
            <a:pPr lvl="1"/>
            <a:r>
              <a:rPr lang="en-US" dirty="0"/>
              <a:t>Appear before the main content is loaded; require users to wait before closing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F844B-CD89-473B-AFA0-692A27B2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30978-C7D3-4C1F-AE5C-D35383F0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Pop-up 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1BA2C-5920-4C47-AD48-732846BD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4968208" cy="3230287"/>
          </a:xfrm>
        </p:spPr>
        <p:txBody>
          <a:bodyPr>
            <a:normAutofit/>
          </a:bodyPr>
          <a:lstStyle/>
          <a:p>
            <a:r>
              <a:rPr lang="en-US" b="0" dirty="0"/>
              <a:t>Characteristics</a:t>
            </a:r>
          </a:p>
          <a:p>
            <a:pPr lvl="1"/>
            <a:r>
              <a:rPr lang="en-US" b="0" dirty="0"/>
              <a:t>CSS attribute ‘position’ is ‘absolute’ or ‘fixed’</a:t>
            </a:r>
          </a:p>
          <a:p>
            <a:pPr lvl="1"/>
            <a:r>
              <a:rPr lang="en-US" dirty="0"/>
              <a:t>CSS attribute ‘z-index’ is a positive integer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31A4C-7710-47B2-A7E3-280B2CA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21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81B35-E949-4D14-AD5F-96478F17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82" y="102393"/>
            <a:ext cx="2666231" cy="44437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EF96B96-097E-4710-BB65-DACBC781A139}"/>
              </a:ext>
            </a:extLst>
          </p:cNvPr>
          <p:cNvSpPr/>
          <p:nvPr/>
        </p:nvSpPr>
        <p:spPr>
          <a:xfrm>
            <a:off x="6482867" y="2842436"/>
            <a:ext cx="1075093" cy="199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30978-C7D3-4C1F-AE5C-D35383F0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Pop-up 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1BA2C-5920-4C47-AD48-732846BD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4968208" cy="3230287"/>
          </a:xfrm>
        </p:spPr>
        <p:txBody>
          <a:bodyPr>
            <a:normAutofit/>
          </a:bodyPr>
          <a:lstStyle/>
          <a:p>
            <a:r>
              <a:rPr lang="en-US" b="0" dirty="0"/>
              <a:t>Characteristics</a:t>
            </a:r>
          </a:p>
          <a:p>
            <a:pPr lvl="1"/>
            <a:r>
              <a:rPr lang="en-US" b="0" dirty="0"/>
              <a:t>CSS attribute ‘position’ is ‘absolute’ or ‘fixed’</a:t>
            </a:r>
          </a:p>
          <a:p>
            <a:pPr lvl="1"/>
            <a:r>
              <a:rPr lang="en-US" dirty="0"/>
              <a:t>CSS attribute ‘z-index’ is a positive integer</a:t>
            </a:r>
          </a:p>
          <a:p>
            <a:endParaRPr lang="en-US" b="0" dirty="0"/>
          </a:p>
          <a:p>
            <a:r>
              <a:rPr lang="en-US" b="0" dirty="0"/>
              <a:t>Detection</a:t>
            </a:r>
          </a:p>
          <a:p>
            <a:pPr lvl="1"/>
            <a:r>
              <a:rPr lang="en-US" b="0" dirty="0"/>
              <a:t>Scan all DOM elements in HTML after the page is fully loaded, and record elements with above attributes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31A4C-7710-47B2-A7E3-280B2CA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22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81B35-E949-4D14-AD5F-96478F17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82" y="102393"/>
            <a:ext cx="2666231" cy="44437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05C0B2-AF8D-4F9F-A7AF-29BA3E265931}"/>
              </a:ext>
            </a:extLst>
          </p:cNvPr>
          <p:cNvSpPr/>
          <p:nvPr/>
        </p:nvSpPr>
        <p:spPr>
          <a:xfrm>
            <a:off x="6482867" y="2842436"/>
            <a:ext cx="1075093" cy="199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30978-C7D3-4C1F-AE5C-D35383F0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Pop-up 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1BA2C-5920-4C47-AD48-732846BD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4968208" cy="3230287"/>
          </a:xfrm>
        </p:spPr>
        <p:txBody>
          <a:bodyPr>
            <a:normAutofit/>
          </a:bodyPr>
          <a:lstStyle/>
          <a:p>
            <a:r>
              <a:rPr lang="en-US" b="0" dirty="0"/>
              <a:t>Characteristics</a:t>
            </a:r>
          </a:p>
          <a:p>
            <a:pPr lvl="1"/>
            <a:r>
              <a:rPr lang="en-US" dirty="0"/>
              <a:t>CSS attribute ‘position’ is ‘absolute’ or ‘fixed’</a:t>
            </a:r>
          </a:p>
          <a:p>
            <a:pPr lvl="1"/>
            <a:r>
              <a:rPr lang="en-US" dirty="0"/>
              <a:t>CSS attribute ‘z-index’ is a positive integer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Validation</a:t>
            </a:r>
          </a:p>
          <a:p>
            <a:pPr lvl="1"/>
            <a:r>
              <a:rPr lang="en-US" b="0" dirty="0"/>
              <a:t>Elements disappear after the ad blocker is applied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31A4C-7710-47B2-A7E3-280B2CA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23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81B35-E949-4D14-AD5F-96478F17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82" y="102393"/>
            <a:ext cx="2666231" cy="444371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E6AB25A-EF1F-4070-BF03-A32F09122BAF}"/>
              </a:ext>
            </a:extLst>
          </p:cNvPr>
          <p:cNvSpPr/>
          <p:nvPr/>
        </p:nvSpPr>
        <p:spPr>
          <a:xfrm>
            <a:off x="6482867" y="2842436"/>
            <a:ext cx="1075093" cy="199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30978-C7D3-4C1F-AE5C-D35383F0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Pop-up Ads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1BA2C-5920-4C47-AD48-732846BD7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69219"/>
            <a:ext cx="4968208" cy="3230287"/>
          </a:xfrm>
        </p:spPr>
        <p:txBody>
          <a:bodyPr>
            <a:normAutofit/>
          </a:bodyPr>
          <a:lstStyle/>
          <a:p>
            <a:r>
              <a:rPr lang="en-US" b="0" dirty="0"/>
              <a:t>Characteristics</a:t>
            </a:r>
          </a:p>
          <a:p>
            <a:pPr lvl="1"/>
            <a:r>
              <a:rPr lang="en-US" b="0" dirty="0"/>
              <a:t>CSS attribute ‘position’ is ‘absolute’ or ‘fixed’</a:t>
            </a:r>
          </a:p>
          <a:p>
            <a:pPr lvl="1"/>
            <a:r>
              <a:rPr lang="en-US" dirty="0"/>
              <a:t>CSS attribute ‘z-index’ is a positive integer</a:t>
            </a:r>
          </a:p>
          <a:p>
            <a:endParaRPr lang="en-US" b="0" dirty="0"/>
          </a:p>
          <a:p>
            <a:r>
              <a:rPr lang="en-US" b="0" dirty="0"/>
              <a:t>Fix</a:t>
            </a:r>
          </a:p>
          <a:p>
            <a:pPr lvl="1"/>
            <a:r>
              <a:rPr lang="en-US" b="0" dirty="0"/>
              <a:t>Modify ‘position’ </a:t>
            </a:r>
            <a:r>
              <a:rPr lang="en-US" dirty="0"/>
              <a:t>to ‘relative’, or</a:t>
            </a:r>
            <a:endParaRPr lang="en-US" b="0" dirty="0"/>
          </a:p>
          <a:p>
            <a:pPr lvl="1"/>
            <a:r>
              <a:rPr lang="en-US" dirty="0"/>
              <a:t>Modify </a:t>
            </a:r>
            <a:r>
              <a:rPr lang="en-US" b="0" dirty="0"/>
              <a:t>‘z-index’ to zero or lower</a:t>
            </a:r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31A4C-7710-47B2-A7E3-280B2CA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24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181B35-E949-4D14-AD5F-96478F17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82" y="102393"/>
            <a:ext cx="2666231" cy="444371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E41DEA0-9073-4008-B554-07CBF800EFBD}"/>
              </a:ext>
            </a:extLst>
          </p:cNvPr>
          <p:cNvSpPr/>
          <p:nvPr/>
        </p:nvSpPr>
        <p:spPr>
          <a:xfrm>
            <a:off x="6482867" y="2842436"/>
            <a:ext cx="1075093" cy="199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88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93391-1FEA-4111-9104-83118D04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FF3940-C65F-4921-85CA-FD0619FA7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Prevalence of intrusive ads </a:t>
            </a:r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b="0" dirty="0"/>
              <a:t>Comparison with Google </a:t>
            </a:r>
          </a:p>
          <a:p>
            <a:endParaRPr lang="en-US" sz="2000" b="0" dirty="0"/>
          </a:p>
          <a:p>
            <a:r>
              <a:rPr lang="en-US" sz="2000" b="0" dirty="0"/>
              <a:t>Suggesting fixes</a:t>
            </a:r>
          </a:p>
          <a:p>
            <a:endParaRPr lang="en-US" sz="2000" b="0" dirty="0"/>
          </a:p>
          <a:p>
            <a:r>
              <a:rPr lang="en-US" sz="2000" b="0" dirty="0"/>
              <a:t>Overhead of AdHere</a:t>
            </a:r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BD78AC-86F1-4CC0-8BAA-52351A7B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6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Prevalence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Dataset</a:t>
            </a:r>
          </a:p>
          <a:p>
            <a:pPr lvl="1"/>
            <a:r>
              <a:rPr lang="en-US" dirty="0"/>
              <a:t>Alexa Top 1 Million Websites </a:t>
            </a:r>
          </a:p>
          <a:p>
            <a:pPr lvl="1"/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01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Prevalence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Dataset</a:t>
            </a:r>
          </a:p>
          <a:p>
            <a:pPr lvl="1"/>
            <a:r>
              <a:rPr lang="en-US" dirty="0"/>
              <a:t>Alexa Top 1 Million Websites </a:t>
            </a:r>
          </a:p>
          <a:p>
            <a:pPr lvl="1"/>
            <a:endParaRPr lang="en-US" b="0" dirty="0"/>
          </a:p>
          <a:p>
            <a:r>
              <a:rPr lang="en-US" b="0" dirty="0"/>
              <a:t>Results</a:t>
            </a:r>
          </a:p>
          <a:p>
            <a:pPr lvl="1"/>
            <a:r>
              <a:rPr lang="en-US" b="0" dirty="0"/>
              <a:t>AdHere detected intrusive ads on 5,540 mobile websites and 4,601 desktop websites</a:t>
            </a:r>
          </a:p>
          <a:p>
            <a:pPr lvl="1"/>
            <a:r>
              <a:rPr lang="en-US" b="0" dirty="0"/>
              <a:t>Google detected 884 mobile and 690 desktop websites</a:t>
            </a:r>
          </a:p>
          <a:p>
            <a:endParaRPr lang="en-US" b="0" dirty="0"/>
          </a:p>
          <a:p>
            <a:r>
              <a:rPr lang="en-US" b="0" dirty="0"/>
              <a:t>AdHere has higher coverage </a:t>
            </a:r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8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Comparison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Dataset</a:t>
            </a:r>
          </a:p>
          <a:p>
            <a:pPr lvl="1"/>
            <a:r>
              <a:rPr lang="en-US" dirty="0"/>
              <a:t>1,000 websites 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Comparison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Dataset</a:t>
            </a:r>
          </a:p>
          <a:p>
            <a:pPr lvl="1"/>
            <a:r>
              <a:rPr lang="en-US" dirty="0"/>
              <a:t>1,000 websites </a:t>
            </a:r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04A511-7AC2-4458-96EB-2FC1C985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28752"/>
              </p:ext>
            </p:extLst>
          </p:nvPr>
        </p:nvGraphicFramePr>
        <p:xfrm>
          <a:off x="5731600" y="1205157"/>
          <a:ext cx="2710831" cy="1447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1111">
                  <a:extLst>
                    <a:ext uri="{9D8B030D-6E8A-4147-A177-3AD203B41FA5}">
                      <a16:colId xmlns:a16="http://schemas.microsoft.com/office/drawing/2014/main" val="4268464219"/>
                    </a:ext>
                  </a:extLst>
                </a:gridCol>
                <a:gridCol w="574535">
                  <a:extLst>
                    <a:ext uri="{9D8B030D-6E8A-4147-A177-3AD203B41FA5}">
                      <a16:colId xmlns:a16="http://schemas.microsoft.com/office/drawing/2014/main" val="1589551740"/>
                    </a:ext>
                  </a:extLst>
                </a:gridCol>
                <a:gridCol w="687823">
                  <a:extLst>
                    <a:ext uri="{9D8B030D-6E8A-4147-A177-3AD203B41FA5}">
                      <a16:colId xmlns:a16="http://schemas.microsoft.com/office/drawing/2014/main" val="1757438301"/>
                    </a:ext>
                  </a:extLst>
                </a:gridCol>
                <a:gridCol w="647362">
                  <a:extLst>
                    <a:ext uri="{9D8B030D-6E8A-4147-A177-3AD203B41FA5}">
                      <a16:colId xmlns:a16="http://schemas.microsoft.com/office/drawing/2014/main" val="165306792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Google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373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Pos.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56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767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738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199CD1-3091-4079-BF5D-5A3281C8F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066773"/>
              </p:ext>
            </p:extLst>
          </p:nvPr>
        </p:nvGraphicFramePr>
        <p:xfrm>
          <a:off x="2888471" y="1197312"/>
          <a:ext cx="2710831" cy="1447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1111">
                  <a:extLst>
                    <a:ext uri="{9D8B030D-6E8A-4147-A177-3AD203B41FA5}">
                      <a16:colId xmlns:a16="http://schemas.microsoft.com/office/drawing/2014/main" val="4268464219"/>
                    </a:ext>
                  </a:extLst>
                </a:gridCol>
                <a:gridCol w="574535">
                  <a:extLst>
                    <a:ext uri="{9D8B030D-6E8A-4147-A177-3AD203B41FA5}">
                      <a16:colId xmlns:a16="http://schemas.microsoft.com/office/drawing/2014/main" val="1589551740"/>
                    </a:ext>
                  </a:extLst>
                </a:gridCol>
                <a:gridCol w="687823">
                  <a:extLst>
                    <a:ext uri="{9D8B030D-6E8A-4147-A177-3AD203B41FA5}">
                      <a16:colId xmlns:a16="http://schemas.microsoft.com/office/drawing/2014/main" val="1757438301"/>
                    </a:ext>
                  </a:extLst>
                </a:gridCol>
                <a:gridCol w="647362">
                  <a:extLst>
                    <a:ext uri="{9D8B030D-6E8A-4147-A177-3AD203B41FA5}">
                      <a16:colId xmlns:a16="http://schemas.microsoft.com/office/drawing/2014/main" val="165306792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AdHere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373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Pos.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56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767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457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7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01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2">
            <a:extLst>
              <a:ext uri="{FF2B5EF4-FFF2-40B4-BE49-F238E27FC236}">
                <a16:creationId xmlns:a16="http://schemas.microsoft.com/office/drawing/2014/main" id="{22CAF72A-73B5-4076-B3AE-BBBB87FC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04" y="273844"/>
            <a:ext cx="8110446" cy="994172"/>
          </a:xfrm>
          <a:noFill/>
        </p:spPr>
        <p:txBody>
          <a:bodyPr/>
          <a:lstStyle/>
          <a:p>
            <a:r>
              <a:rPr lang="en-US" dirty="0"/>
              <a:t>Intrusive Advertisement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0D4392-C082-4913-83BC-D0B33F0C82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41" b="22254"/>
          <a:stretch/>
        </p:blipFill>
        <p:spPr>
          <a:xfrm>
            <a:off x="3127011" y="945250"/>
            <a:ext cx="2666231" cy="3253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0557A0A-A396-4063-A756-F0FC531BD420}"/>
              </a:ext>
            </a:extLst>
          </p:cNvPr>
          <p:cNvSpPr/>
          <p:nvPr/>
        </p:nvSpPr>
        <p:spPr>
          <a:xfrm>
            <a:off x="4330491" y="3467401"/>
            <a:ext cx="1105109" cy="2184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43158CB-87D2-4383-972B-4DC03131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4" y="1313886"/>
            <a:ext cx="4554446" cy="32302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r>
              <a:rPr lang="en-US" sz="1600" b="0" dirty="0"/>
              <a:t>E.g. Pop-up Ads on getsongbpm.com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45443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Comparison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Dataset</a:t>
            </a:r>
          </a:p>
          <a:p>
            <a:pPr lvl="1"/>
            <a:r>
              <a:rPr lang="en-US" dirty="0"/>
              <a:t>1,000 websites </a:t>
            </a:r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AdHere generally performs better</a:t>
            </a:r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724ECC6-26D3-4A99-8800-543BD66506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48100" y="2825823"/>
          <a:ext cx="5624053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2637">
                  <a:extLst>
                    <a:ext uri="{9D8B030D-6E8A-4147-A177-3AD203B41FA5}">
                      <a16:colId xmlns:a16="http://schemas.microsoft.com/office/drawing/2014/main" val="4268464219"/>
                    </a:ext>
                  </a:extLst>
                </a:gridCol>
                <a:gridCol w="1175354">
                  <a:extLst>
                    <a:ext uri="{9D8B030D-6E8A-4147-A177-3AD203B41FA5}">
                      <a16:colId xmlns:a16="http://schemas.microsoft.com/office/drawing/2014/main" val="1757438301"/>
                    </a:ext>
                  </a:extLst>
                </a:gridCol>
                <a:gridCol w="1175354">
                  <a:extLst>
                    <a:ext uri="{9D8B030D-6E8A-4147-A177-3AD203B41FA5}">
                      <a16:colId xmlns:a16="http://schemas.microsoft.com/office/drawing/2014/main" val="1653067923"/>
                    </a:ext>
                  </a:extLst>
                </a:gridCol>
                <a:gridCol w="1175354">
                  <a:extLst>
                    <a:ext uri="{9D8B030D-6E8A-4147-A177-3AD203B41FA5}">
                      <a16:colId xmlns:a16="http://schemas.microsoft.com/office/drawing/2014/main" val="1054371389"/>
                    </a:ext>
                  </a:extLst>
                </a:gridCol>
                <a:gridCol w="1175354">
                  <a:extLst>
                    <a:ext uri="{9D8B030D-6E8A-4147-A177-3AD203B41FA5}">
                      <a16:colId xmlns:a16="http://schemas.microsoft.com/office/drawing/2014/main" val="1848966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AdHere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72.3%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86.9%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75.6%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78.9%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74.0%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70.3%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71.4%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72.1%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7389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604A511-7AC2-4458-96EB-2FC1C98523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731600" y="1205157"/>
          <a:ext cx="2710831" cy="1447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1111">
                  <a:extLst>
                    <a:ext uri="{9D8B030D-6E8A-4147-A177-3AD203B41FA5}">
                      <a16:colId xmlns:a16="http://schemas.microsoft.com/office/drawing/2014/main" val="4268464219"/>
                    </a:ext>
                  </a:extLst>
                </a:gridCol>
                <a:gridCol w="574535">
                  <a:extLst>
                    <a:ext uri="{9D8B030D-6E8A-4147-A177-3AD203B41FA5}">
                      <a16:colId xmlns:a16="http://schemas.microsoft.com/office/drawing/2014/main" val="1589551740"/>
                    </a:ext>
                  </a:extLst>
                </a:gridCol>
                <a:gridCol w="687823">
                  <a:extLst>
                    <a:ext uri="{9D8B030D-6E8A-4147-A177-3AD203B41FA5}">
                      <a16:colId xmlns:a16="http://schemas.microsoft.com/office/drawing/2014/main" val="1757438301"/>
                    </a:ext>
                  </a:extLst>
                </a:gridCol>
                <a:gridCol w="647362">
                  <a:extLst>
                    <a:ext uri="{9D8B030D-6E8A-4147-A177-3AD203B41FA5}">
                      <a16:colId xmlns:a16="http://schemas.microsoft.com/office/drawing/2014/main" val="165306792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Google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373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Pos.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56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344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767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370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73898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5199CD1-3091-4079-BF5D-5A3281C8FD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888471" y="1197312"/>
          <a:ext cx="2710831" cy="1447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1111">
                  <a:extLst>
                    <a:ext uri="{9D8B030D-6E8A-4147-A177-3AD203B41FA5}">
                      <a16:colId xmlns:a16="http://schemas.microsoft.com/office/drawing/2014/main" val="4268464219"/>
                    </a:ext>
                  </a:extLst>
                </a:gridCol>
                <a:gridCol w="574535">
                  <a:extLst>
                    <a:ext uri="{9D8B030D-6E8A-4147-A177-3AD203B41FA5}">
                      <a16:colId xmlns:a16="http://schemas.microsoft.com/office/drawing/2014/main" val="1589551740"/>
                    </a:ext>
                  </a:extLst>
                </a:gridCol>
                <a:gridCol w="687823">
                  <a:extLst>
                    <a:ext uri="{9D8B030D-6E8A-4147-A177-3AD203B41FA5}">
                      <a16:colId xmlns:a16="http://schemas.microsoft.com/office/drawing/2014/main" val="1757438301"/>
                    </a:ext>
                  </a:extLst>
                </a:gridCol>
                <a:gridCol w="647362">
                  <a:extLst>
                    <a:ext uri="{9D8B030D-6E8A-4147-A177-3AD203B41FA5}">
                      <a16:colId xmlns:a16="http://schemas.microsoft.com/office/drawing/2014/main" val="1653067923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AdHere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83734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Pos.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356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175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8767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Pos.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457</a:t>
                      </a:r>
                      <a:endParaRPr 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273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50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Fixes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Dataset</a:t>
            </a:r>
          </a:p>
          <a:p>
            <a:pPr lvl="1"/>
            <a:r>
              <a:rPr lang="en-US" dirty="0"/>
              <a:t>97 fixed websites collected in the preliminary study</a:t>
            </a:r>
          </a:p>
          <a:p>
            <a:pPr lvl="1"/>
            <a:r>
              <a:rPr lang="en-US" dirty="0"/>
              <a:t>Only 4% of intrusive ads are fixed by modifying ad attributes; 96%: Removing ads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89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Fixes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Dataset</a:t>
            </a:r>
          </a:p>
          <a:p>
            <a:pPr lvl="1"/>
            <a:r>
              <a:rPr lang="en-US" dirty="0"/>
              <a:t>97 fixed websites collected in the preliminary study</a:t>
            </a:r>
            <a:endParaRPr lang="en-US" b="0" dirty="0"/>
          </a:p>
          <a:p>
            <a:pPr lvl="1"/>
            <a:r>
              <a:rPr lang="en-US" b="0" dirty="0"/>
              <a:t>Only 4% of intrusive ads are fixed by modifying ad attributes; </a:t>
            </a:r>
            <a:r>
              <a:rPr lang="en-US" dirty="0"/>
              <a:t>96%: Removing ads</a:t>
            </a:r>
          </a:p>
          <a:p>
            <a:r>
              <a:rPr lang="en-US" b="0" dirty="0"/>
              <a:t>AdHere provides attribute modification suggestions</a:t>
            </a:r>
          </a:p>
          <a:p>
            <a:pPr lvl="1"/>
            <a:r>
              <a:rPr lang="en-US" dirty="0"/>
              <a:t>Although not providing automatic fixes, based on the suggestions, we</a:t>
            </a:r>
            <a:r>
              <a:rPr lang="en-US" b="0" dirty="0"/>
              <a:t> can fix 100% of these ads without removing them</a:t>
            </a:r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3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Overhead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Dataset</a:t>
            </a:r>
          </a:p>
          <a:p>
            <a:pPr lvl="1"/>
            <a:r>
              <a:rPr lang="en-US" b="0" dirty="0"/>
              <a:t>1,000 websites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77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DB7E6-604F-40A3-AEAA-F0F84527B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Overhead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B2FE0-D4B0-4104-8CF8-5D6531FE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Dataset</a:t>
            </a:r>
          </a:p>
          <a:p>
            <a:pPr lvl="1"/>
            <a:r>
              <a:rPr lang="en-US" b="0" dirty="0"/>
              <a:t>1,000 websites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44% (4.0 sec) overhead on average</a:t>
            </a:r>
          </a:p>
          <a:p>
            <a:endParaRPr 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9AACE6-AA4A-4CC7-9420-B52E5657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34</a:t>
            </a:fld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76DDB2-E626-477E-A679-D7968B4F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515" y="2089012"/>
            <a:ext cx="5768136" cy="1381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2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41F85-9ED4-4AB9-9D91-B800541F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B72D02-70D5-4192-BBBF-2B9044B5C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Web page crawling</a:t>
            </a:r>
          </a:p>
          <a:p>
            <a:pPr lvl="1"/>
            <a:r>
              <a:rPr lang="en-US" dirty="0"/>
              <a:t>May miss certain ads</a:t>
            </a:r>
          </a:p>
          <a:p>
            <a:r>
              <a:rPr lang="en-US" b="0" dirty="0"/>
              <a:t>Dynamic web page</a:t>
            </a:r>
          </a:p>
          <a:p>
            <a:pPr lvl="1"/>
            <a:r>
              <a:rPr lang="en-US" b="0" dirty="0"/>
              <a:t>Different results from Google and AdHere</a:t>
            </a:r>
          </a:p>
          <a:p>
            <a:r>
              <a:rPr lang="en-US" b="0" dirty="0"/>
              <a:t>Combined fix patterns</a:t>
            </a:r>
          </a:p>
          <a:p>
            <a:pPr lvl="1"/>
            <a:r>
              <a:rPr lang="en-US" dirty="0"/>
              <a:t>Intrusive ads modified and moved: Identified as removed</a:t>
            </a:r>
            <a:endParaRPr lang="en-US" b="0" dirty="0"/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D6549-4027-4160-A98C-FE826B0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3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55BB9-2FF9-4592-902C-99222894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8B1EA-DF04-46CB-BA12-76BFDAE8D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dirty="0"/>
              <a:t>AdHere is a technique that can automatically detect intrusive ads and suggest repair proposals at any time and on any websites</a:t>
            </a:r>
          </a:p>
          <a:p>
            <a:r>
              <a:rPr lang="en-US" sz="2000" b="0" dirty="0"/>
              <a:t>Compared to the Google audit tool, AdHere detected 8,567 more websites with intrusive ads on one million websites</a:t>
            </a:r>
          </a:p>
          <a:p>
            <a:r>
              <a:rPr lang="en-US" sz="2000" b="0" dirty="0"/>
              <a:t>AdHere has a higher recall (+16.6%), accuracy (+4.2%), and F1-score (+6.8%) compared to Google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4BAF2-D5C3-4B9E-8970-7816DA33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52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9D41D-1B47-4E44-96CD-EDB8FCB8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2A861-BAB6-4D7A-9755-C345226FC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03" y="1369219"/>
            <a:ext cx="8447783" cy="3230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/>
              <a:t>[1] https://instapage.com/blog/intrusive-advertising</a:t>
            </a:r>
          </a:p>
          <a:p>
            <a:pPr marL="0" indent="0">
              <a:buNone/>
            </a:pPr>
            <a:r>
              <a:rPr lang="en-US" sz="1600" b="0" dirty="0"/>
              <a:t>[2] https://w3techs.com/technologies/overview/advertising/all</a:t>
            </a:r>
          </a:p>
          <a:p>
            <a:pPr marL="0" indent="0">
              <a:buNone/>
            </a:pPr>
            <a:r>
              <a:rPr lang="en-US" sz="1600" b="0" dirty="0"/>
              <a:t>[3] D. G. Goldstein, S. Suri, R. P. McAfee, M. </a:t>
            </a:r>
            <a:r>
              <a:rPr lang="en-US" sz="1600" b="0" dirty="0" err="1"/>
              <a:t>Ekstrand-Abueg</a:t>
            </a:r>
            <a:r>
              <a:rPr lang="en-US" sz="1600" b="0" dirty="0"/>
              <a:t>, and F. Diaz, “The economic and cognitive costs of annoying display advertisements,” Journal of Marketing Research, vol. 51, no. 6, pp. 742–752, 2014.</a:t>
            </a:r>
          </a:p>
          <a:p>
            <a:pPr marL="0" indent="0">
              <a:buNone/>
            </a:pPr>
            <a:r>
              <a:rPr lang="en-US" sz="1600" b="0" dirty="0"/>
              <a:t>[4] The Initial Better Ads Standards - Coalition for Better Ads. https://www.betterads.org/standards</a:t>
            </a:r>
          </a:p>
          <a:p>
            <a:pPr marL="0" indent="0">
              <a:buNone/>
            </a:pPr>
            <a:r>
              <a:rPr lang="en-US" sz="1600" b="0" dirty="0"/>
              <a:t>[5] Google Ad Experience Report API. https://developers.google.com/ad-experience-report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75078-09F8-4DA1-A005-1312304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06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7520" y="651517"/>
            <a:ext cx="3788960" cy="5726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r>
              <a:rPr lang="en-US" sz="6000" dirty="0"/>
              <a:t>Q &amp;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8043483" y="4790435"/>
            <a:ext cx="459783" cy="275179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 dirty="0"/>
          </a:p>
        </p:txBody>
      </p:sp>
      <p:sp>
        <p:nvSpPr>
          <p:cNvPr id="10" name="Shape 136">
            <a:extLst>
              <a:ext uri="{FF2B5EF4-FFF2-40B4-BE49-F238E27FC236}">
                <a16:creationId xmlns:a16="http://schemas.microsoft.com/office/drawing/2014/main" id="{B282621A-4C88-4315-A66B-10CB40436267}"/>
              </a:ext>
            </a:extLst>
          </p:cNvPr>
          <p:cNvSpPr txBox="1"/>
          <p:nvPr/>
        </p:nvSpPr>
        <p:spPr>
          <a:xfrm>
            <a:off x="411591" y="3487329"/>
            <a:ext cx="8302779" cy="32220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Yutian Yan     </a:t>
            </a: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Yunhui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Zheng     </a:t>
            </a: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Xinyue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Liu     </a:t>
            </a: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Nenad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800" dirty="0" err="1">
                <a:latin typeface="Helvetica Neue"/>
                <a:ea typeface="Helvetica Neue"/>
                <a:cs typeface="Helvetica Neue"/>
                <a:sym typeface="Helvetica Neue"/>
              </a:rPr>
              <a:t>Medvidovic</a:t>
            </a:r>
            <a:r>
              <a:rPr lang="en-US" sz="1800" dirty="0">
                <a:latin typeface="Helvetica Neue"/>
                <a:ea typeface="Helvetica Neue"/>
                <a:cs typeface="Helvetica Neue"/>
                <a:sym typeface="Helvetica Neue"/>
              </a:rPr>
              <a:t>   Weihang Wang</a:t>
            </a:r>
          </a:p>
        </p:txBody>
      </p:sp>
      <p:sp>
        <p:nvSpPr>
          <p:cNvPr id="9" name="Shape 144">
            <a:extLst>
              <a:ext uri="{FF2B5EF4-FFF2-40B4-BE49-F238E27FC236}">
                <a16:creationId xmlns:a16="http://schemas.microsoft.com/office/drawing/2014/main" id="{755F6005-30C2-42EF-AA92-99EA2C042648}"/>
              </a:ext>
            </a:extLst>
          </p:cNvPr>
          <p:cNvSpPr txBox="1">
            <a:spLocks/>
          </p:cNvSpPr>
          <p:nvPr/>
        </p:nvSpPr>
        <p:spPr>
          <a:xfrm>
            <a:off x="810383" y="2878538"/>
            <a:ext cx="7523234" cy="443714"/>
          </a:xfrm>
          <a:prstGeom prst="rect">
            <a:avLst/>
          </a:prstGeom>
        </p:spPr>
        <p:txBody>
          <a:bodyPr vert="horz" lIns="51431" tIns="51431" rIns="51431" bIns="51431" rtlCol="0" anchor="t" anchorCtr="0">
            <a:noAutofit/>
          </a:bodyPr>
          <a:lstStyle>
            <a:lvl1pPr marL="171450" lvl="0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lvl="1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lvl="2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lvl="3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lvl="4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lvl="5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lvl="6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lvl="7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lvl="8" indent="-171450" algn="l" defTabSz="685800" rtl="0" eaLnBrk="1" latinLnBrk="0" hangingPunct="1">
              <a:lnSpc>
                <a:spcPct val="90000"/>
              </a:lnSpc>
              <a:spcBef>
                <a:spcPts val="0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991200"/>
                </a:solidFill>
              </a:rPr>
              <a:t>Automated</a:t>
            </a:r>
            <a:r>
              <a:rPr lang="en-US" sz="2800" b="1" dirty="0">
                <a:solidFill>
                  <a:srgbClr val="FFCC01"/>
                </a:solidFill>
              </a:rPr>
              <a:t> </a:t>
            </a:r>
            <a:r>
              <a:rPr lang="en-US" sz="2800" b="1" dirty="0">
                <a:solidFill>
                  <a:srgbClr val="991200"/>
                </a:solidFill>
              </a:rPr>
              <a:t>Detection and Repair of Intrusive Ads</a:t>
            </a:r>
            <a:endParaRPr lang="en" sz="2800" b="1" dirty="0">
              <a:solidFill>
                <a:srgbClr val="991200"/>
              </a:solidFill>
            </a:endParaRPr>
          </a:p>
        </p:txBody>
      </p:sp>
      <p:sp>
        <p:nvSpPr>
          <p:cNvPr id="15" name="Shape 139">
            <a:extLst>
              <a:ext uri="{FF2B5EF4-FFF2-40B4-BE49-F238E27FC236}">
                <a16:creationId xmlns:a16="http://schemas.microsoft.com/office/drawing/2014/main" id="{CE2784D2-379F-4AF7-9637-5710185A359A}"/>
              </a:ext>
            </a:extLst>
          </p:cNvPr>
          <p:cNvSpPr/>
          <p:nvPr/>
        </p:nvSpPr>
        <p:spPr>
          <a:xfrm>
            <a:off x="1799325" y="2184880"/>
            <a:ext cx="5545350" cy="814182"/>
          </a:xfrm>
          <a:prstGeom prst="rect">
            <a:avLst/>
          </a:prstGeom>
          <a:noFill/>
          <a:ln>
            <a:noFill/>
          </a:ln>
        </p:spPr>
        <p:txBody>
          <a:bodyPr lIns="51431" tIns="25706" rIns="51431" bIns="25706" anchor="t" anchorCtr="0">
            <a:noAutofit/>
          </a:bodyPr>
          <a:lstStyle/>
          <a:p>
            <a:pPr algn="ctr">
              <a:buSzPct val="25000"/>
            </a:pPr>
            <a:r>
              <a:rPr lang="en-US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A</a:t>
            </a:r>
            <a:r>
              <a:rPr lang="en-US" sz="3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D</a:t>
            </a:r>
            <a:r>
              <a:rPr lang="en-US" sz="4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H</a:t>
            </a:r>
            <a:r>
              <a:rPr lang="en-US" sz="3200" b="1" dirty="0">
                <a:solidFill>
                  <a:srgbClr val="991200"/>
                </a:solidFill>
                <a:ea typeface="Abadi MT Condensed Light" charset="0"/>
                <a:cs typeface="Abadi MT Condensed Light" charset="0"/>
                <a:sym typeface="Helvetica Neue"/>
              </a:rPr>
              <a:t>ERE</a:t>
            </a:r>
            <a:endParaRPr lang="en" sz="4200" b="1" dirty="0">
              <a:solidFill>
                <a:srgbClr val="991200"/>
              </a:solidFill>
              <a:ea typeface="Abadi MT Condensed Light" charset="0"/>
              <a:cs typeface="Abadi MT Condensed Light" charset="0"/>
              <a:sym typeface="Helvetica Neue"/>
            </a:endParaRPr>
          </a:p>
        </p:txBody>
      </p:sp>
      <p:sp>
        <p:nvSpPr>
          <p:cNvPr id="7" name="Shape 136">
            <a:extLst>
              <a:ext uri="{FF2B5EF4-FFF2-40B4-BE49-F238E27FC236}">
                <a16:creationId xmlns:a16="http://schemas.microsoft.com/office/drawing/2014/main" id="{19363602-B5F5-4B0E-A094-674A32C3951F}"/>
              </a:ext>
            </a:extLst>
          </p:cNvPr>
          <p:cNvSpPr txBox="1"/>
          <p:nvPr/>
        </p:nvSpPr>
        <p:spPr>
          <a:xfrm>
            <a:off x="402572" y="3859436"/>
            <a:ext cx="8302779" cy="322208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1200" dirty="0">
                <a:ea typeface="Calibri"/>
                <a:cs typeface="Calibri"/>
                <a:sym typeface="Calibri"/>
              </a:rPr>
              <a:t>yutianya@usc.edu        zheng16.cs@gmail.com     xliu234@buffalo.edu                  neno@usc.edu                       weihangw@usc.edu</a:t>
            </a:r>
            <a:endParaRPr lang="en" sz="1200" dirty="0"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44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4DA1-3B93-425D-83AD-533DB17A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Intrusive Ads Impact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E0604-53EA-4470-AC78-9B18015F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Intrusive ads upset users and turn users away from the website</a:t>
            </a:r>
            <a:r>
              <a:rPr lang="en-US" b="0" baseline="30000" dirty="0"/>
              <a:t>[1]</a:t>
            </a:r>
          </a:p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F3D2-C2BB-4B6C-A006-F1FDA39F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2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4DA1-3B93-425D-83AD-533DB17A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Intrusive Ads Impact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E0604-53EA-4470-AC78-9B18015F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Intrusive ads upset users and turn users away from the website</a:t>
            </a:r>
            <a:r>
              <a:rPr lang="en-US" b="0" baseline="30000" dirty="0"/>
              <a:t>[1]</a:t>
            </a:r>
          </a:p>
          <a:p>
            <a:endParaRPr lang="en-US" b="0" dirty="0"/>
          </a:p>
          <a:p>
            <a:r>
              <a:rPr lang="en-US" b="0" dirty="0"/>
              <a:t>Bring in 0.10-0.80 USD per thousand impressions, while cost websites 1.53 USD per thousand impressions due to the downgraded user experience</a:t>
            </a:r>
            <a:r>
              <a:rPr lang="en-US" b="0" baseline="30000" dirty="0"/>
              <a:t>[3]</a:t>
            </a:r>
          </a:p>
          <a:p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F3D2-C2BB-4B6C-A006-F1FDA39F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14DA1-3B93-425D-83AD-533DB17A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Intrusive Ads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F3D2-C2BB-4B6C-A006-F1FDA39F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6</a:t>
            </a:fld>
            <a:endParaRPr 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44136BB-FEE4-4D29-9DDA-BC9FFCA70CF0}"/>
              </a:ext>
            </a:extLst>
          </p:cNvPr>
          <p:cNvGrpSpPr/>
          <p:nvPr/>
        </p:nvGrpSpPr>
        <p:grpSpPr>
          <a:xfrm>
            <a:off x="854539" y="1481574"/>
            <a:ext cx="2363263" cy="2180352"/>
            <a:chOff x="815034" y="1900324"/>
            <a:chExt cx="2598872" cy="240622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AA096F1-D7BC-4A88-89BC-0BF0F0A4F03C}"/>
                </a:ext>
              </a:extLst>
            </p:cNvPr>
            <p:cNvSpPr/>
            <p:nvPr/>
          </p:nvSpPr>
          <p:spPr>
            <a:xfrm>
              <a:off x="1184432" y="2006815"/>
              <a:ext cx="2226584" cy="2298357"/>
            </a:xfrm>
            <a:prstGeom prst="ellipse">
              <a:avLst/>
            </a:prstGeom>
            <a:solidFill>
              <a:srgbClr val="99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5EF39AAD-3BB3-4540-8619-29F357F6CD53}"/>
                </a:ext>
              </a:extLst>
            </p:cNvPr>
            <p:cNvSpPr/>
            <p:nvPr/>
          </p:nvSpPr>
          <p:spPr>
            <a:xfrm>
              <a:off x="1417150" y="2231296"/>
              <a:ext cx="1761147" cy="184939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94EF62E-0B3E-4CE7-B260-EE2F23E4B41A}"/>
                </a:ext>
              </a:extLst>
            </p:cNvPr>
            <p:cNvSpPr txBox="1"/>
            <p:nvPr/>
          </p:nvSpPr>
          <p:spPr>
            <a:xfrm>
              <a:off x="1850324" y="2863605"/>
              <a:ext cx="8947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68%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4E5B8C8-3298-463F-85D5-D8BC3AF9E753}"/>
                </a:ext>
              </a:extLst>
            </p:cNvPr>
            <p:cNvSpPr/>
            <p:nvPr/>
          </p:nvSpPr>
          <p:spPr>
            <a:xfrm>
              <a:off x="895644" y="1900324"/>
              <a:ext cx="1449859" cy="7387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DD07E0E-5891-4D41-B48B-B24B3F97D644}"/>
                </a:ext>
              </a:extLst>
            </p:cNvPr>
            <p:cNvSpPr/>
            <p:nvPr/>
          </p:nvSpPr>
          <p:spPr>
            <a:xfrm rot="3302850">
              <a:off x="459504" y="3017733"/>
              <a:ext cx="1449859" cy="7387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69A9B1F-BC34-4974-BCA1-4B3ACF3B4953}"/>
                </a:ext>
              </a:extLst>
            </p:cNvPr>
            <p:cNvSpPr/>
            <p:nvPr/>
          </p:nvSpPr>
          <p:spPr>
            <a:xfrm>
              <a:off x="1114494" y="2480129"/>
              <a:ext cx="503111" cy="78449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7983C1E-3935-4D86-8D60-BFBF15ABB2CB}"/>
                </a:ext>
              </a:extLst>
            </p:cNvPr>
            <p:cNvSpPr/>
            <p:nvPr/>
          </p:nvSpPr>
          <p:spPr>
            <a:xfrm>
              <a:off x="1187322" y="2008196"/>
              <a:ext cx="2226584" cy="2298357"/>
            </a:xfrm>
            <a:prstGeom prst="ellipse">
              <a:avLst/>
            </a:prstGeom>
            <a:noFill/>
            <a:ln>
              <a:solidFill>
                <a:srgbClr val="991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BBDC0310-DD1E-415D-9A92-44AC4C4F0F7F}"/>
                </a:ext>
              </a:extLst>
            </p:cNvPr>
            <p:cNvSpPr/>
            <p:nvPr/>
          </p:nvSpPr>
          <p:spPr>
            <a:xfrm>
              <a:off x="1422498" y="2231282"/>
              <a:ext cx="1761147" cy="1849394"/>
            </a:xfrm>
            <a:prstGeom prst="ellipse">
              <a:avLst/>
            </a:prstGeom>
            <a:noFill/>
            <a:ln>
              <a:solidFill>
                <a:srgbClr val="991B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02ED822-7BC2-4AD6-92CA-799BB704BC6D}"/>
              </a:ext>
            </a:extLst>
          </p:cNvPr>
          <p:cNvSpPr txBox="1"/>
          <p:nvPr/>
        </p:nvSpPr>
        <p:spPr>
          <a:xfrm>
            <a:off x="487526" y="3884884"/>
            <a:ext cx="351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Visitors accept non-intrusive ads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9F1A6A6E-484B-406D-9933-24F692D0E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97" y="2131053"/>
            <a:ext cx="3110799" cy="88139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926A8DD8-9250-4D91-BD38-E26FCC6F4AC6}"/>
              </a:ext>
            </a:extLst>
          </p:cNvPr>
          <p:cNvSpPr txBox="1"/>
          <p:nvPr/>
        </p:nvSpPr>
        <p:spPr>
          <a:xfrm>
            <a:off x="4864889" y="3916009"/>
            <a:ext cx="365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Introducing Better Ads Standards</a:t>
            </a:r>
            <a:r>
              <a:rPr lang="en-US" sz="1800" baseline="30000" dirty="0"/>
              <a:t>[4]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0CE1EA-AF1B-4871-9EE0-B312F667F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117" y="3282486"/>
            <a:ext cx="411745" cy="4201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016B3D-92B6-465A-B635-3638C9E48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923" y="3290888"/>
            <a:ext cx="411745" cy="41174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1E36703-85D3-46CD-94B9-109DC6606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314" y="3290886"/>
            <a:ext cx="818042" cy="41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6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B4342A99-0D2C-4299-BD76-2ABB364C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5" y="1021149"/>
            <a:ext cx="7025864" cy="351951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114DA1-3B93-425D-83AD-533DB17A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524" y="273844"/>
            <a:ext cx="8110446" cy="994172"/>
          </a:xfrm>
        </p:spPr>
        <p:txBody>
          <a:bodyPr>
            <a:normAutofit/>
          </a:bodyPr>
          <a:lstStyle/>
          <a:p>
            <a:r>
              <a:rPr lang="en-US" dirty="0"/>
              <a:t>Intrusive Ads Definition – Better Ads Standards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ECF3D2-C2BB-4B6C-A006-F1FDA39F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59036-06AB-4ECF-BE76-2F5703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Goal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946BE-5733-4C7B-9290-5F30452F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Use Better Ads Standards to detect intrusive ads on websites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Provide suggestions to web developers to fix intrusive ads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D8C3E-9A55-4BEF-9939-A9ABCE82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77555-4DE6-4B84-B70E-4841B9E0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Work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6F7EE-D1B6-47D5-8FBE-DD5EFC62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dirty="0"/>
          </a:p>
          <a:p>
            <a:r>
              <a:rPr lang="en-US" b="0" dirty="0"/>
              <a:t>Google Ad Experience Report</a:t>
            </a:r>
            <a:r>
              <a:rPr lang="en-US" b="0" baseline="30000" dirty="0"/>
              <a:t>[5]</a:t>
            </a:r>
          </a:p>
          <a:p>
            <a:pPr lvl="1"/>
            <a:r>
              <a:rPr lang="en-US" dirty="0"/>
              <a:t>Audit ads on websites and release the compliance results</a:t>
            </a:r>
          </a:p>
          <a:p>
            <a:pPr lvl="1"/>
            <a:r>
              <a:rPr lang="en-US" b="0" dirty="0"/>
              <a:t>Intrusive ads found: fix in 30 days, or Chrome will block all ads on websites</a:t>
            </a:r>
          </a:p>
          <a:p>
            <a:pPr lvl="1"/>
            <a:r>
              <a:rPr lang="en-US" b="0" dirty="0"/>
              <a:t>We conducted a preliminary study on Google Ad Experience Report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99CE7-402E-4D51-9104-7B0B8141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F717-12EE-A348-A3FB-CFE8FCC4E8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3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E97D440-AC0D-2948-B999-F528D41BAAC3}" vid="{FDCB8264-CDDA-C142-BE05-1C172407A7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USC-IRDS-PPT-Template</Template>
  <TotalTime>0</TotalTime>
  <Words>1320</Words>
  <Application>Microsoft Office PowerPoint</Application>
  <PresentationFormat>全屏显示(16:9)</PresentationFormat>
  <Paragraphs>354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Abadi MT Condensed Light</vt:lpstr>
      <vt:lpstr>Helvetica Neue</vt:lpstr>
      <vt:lpstr>DengXian</vt:lpstr>
      <vt:lpstr>DengXian Light</vt:lpstr>
      <vt:lpstr>Arial</vt:lpstr>
      <vt:lpstr>Calibri</vt:lpstr>
      <vt:lpstr>Calibri Light</vt:lpstr>
      <vt:lpstr>Custom Design</vt:lpstr>
      <vt:lpstr>PowerPoint 演示文稿</vt:lpstr>
      <vt:lpstr>Online Advertisement</vt:lpstr>
      <vt:lpstr>Intrusive Advertisement</vt:lpstr>
      <vt:lpstr>Intrusive Ads Impact</vt:lpstr>
      <vt:lpstr>Intrusive Ads Impact</vt:lpstr>
      <vt:lpstr>Defining Intrusive Ads</vt:lpstr>
      <vt:lpstr>Intrusive Ads Definition – Better Ads Standards</vt:lpstr>
      <vt:lpstr>Paper Goal</vt:lpstr>
      <vt:lpstr>Existing Work</vt:lpstr>
      <vt:lpstr>Limitations of Existing Work (1)</vt:lpstr>
      <vt:lpstr>Limitations of Existing Work (1)</vt:lpstr>
      <vt:lpstr>Limitations of Existing Work (2)</vt:lpstr>
      <vt:lpstr>Limitations of Existing Work (2)</vt:lpstr>
      <vt:lpstr>AdHere</vt:lpstr>
      <vt:lpstr>Overview of AdHere</vt:lpstr>
      <vt:lpstr>Overview of AdHere</vt:lpstr>
      <vt:lpstr>Overview of AdHere</vt:lpstr>
      <vt:lpstr>Overview of AdHere</vt:lpstr>
      <vt:lpstr>AdHere - Detecting Intrusive Ads</vt:lpstr>
      <vt:lpstr>Different Types of Desktop Intrusive Ads</vt:lpstr>
      <vt:lpstr>Pop-up Ads</vt:lpstr>
      <vt:lpstr>Pop-up Ads</vt:lpstr>
      <vt:lpstr>Pop-up Ads</vt:lpstr>
      <vt:lpstr>Pop-up Ads</vt:lpstr>
      <vt:lpstr>Evaluation</vt:lpstr>
      <vt:lpstr>Evaluation - Prevalence</vt:lpstr>
      <vt:lpstr>Evaluation - Prevalence</vt:lpstr>
      <vt:lpstr>Evaluation - Comparison</vt:lpstr>
      <vt:lpstr>Evaluation - Comparison</vt:lpstr>
      <vt:lpstr>Evaluation - Comparison</vt:lpstr>
      <vt:lpstr>Evaluation - Fixes</vt:lpstr>
      <vt:lpstr>Evaluation - Fixes</vt:lpstr>
      <vt:lpstr>Evaluation - Overhead</vt:lpstr>
      <vt:lpstr>Evaluation - Overhead</vt:lpstr>
      <vt:lpstr>Limitation</vt:lpstr>
      <vt:lpstr>Takeaways</vt:lpstr>
      <vt:lpstr>References</vt:lpstr>
      <vt:lpstr>THANK YOU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2024-02-16T06:03:36Z</dcterms:created>
  <dcterms:modified xsi:type="dcterms:W3CDTF">2024-02-16T06:03:41Z</dcterms:modified>
</cp:coreProperties>
</file>